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vml" ContentType="application/vnd.openxmlformats-officedocument.vmlDrawing"/>
  <Default Extension="bin" ContentType="application/vnd.openxmlformats-officedocument.oleObject"/>
  <Default Extension="fntdata" ContentType="application/x-fontdata"/>
  <Default Extension="png" ContentType="image/png"/>
  <Default Extension="gif" ContentType="image/gif"/>
  <Default Extension="wmf" ContentType="image/x-wm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embedTrueTypeFonts="1" saveSubsetFonts="1">
  <p:sldMasterIdLst>
    <p:sldMasterId id="2147483648" r:id="rId1"/>
    <p:sldMasterId id="2147483652" r:id="rId2"/>
  </p:sldMasterIdLst>
  <p:notesMasterIdLst>
    <p:notesMasterId r:id="rId3"/>
  </p:notesMasterIdLst>
  <p:sldIdLst>
    <p:sldId id="293" r:id="rId4"/>
    <p:sldId id="449" r:id="rId5"/>
    <p:sldId id="450" r:id="rId6"/>
    <p:sldId id="451" r:id="rId7"/>
    <p:sldId id="452" r:id="rId8"/>
    <p:sldId id="453" r:id="rId9"/>
    <p:sldId id="260" r:id="rId10"/>
    <p:sldId id="261" r:id="rId11"/>
    <p:sldId id="292" r:id="rId12"/>
    <p:sldId id="262" r:id="rId13"/>
    <p:sldId id="296" r:id="rId14"/>
    <p:sldId id="297" r:id="rId15"/>
    <p:sldId id="265" r:id="rId16"/>
    <p:sldId id="301" r:id="rId17"/>
    <p:sldId id="299" r:id="rId18"/>
    <p:sldId id="302" r:id="rId19"/>
    <p:sldId id="298" r:id="rId20"/>
    <p:sldId id="304" r:id="rId21"/>
    <p:sldId id="305" r:id="rId22"/>
    <p:sldId id="306" r:id="rId23"/>
    <p:sldId id="307" r:id="rId24"/>
    <p:sldId id="308" r:id="rId25"/>
    <p:sldId id="366" r:id="rId26"/>
    <p:sldId id="367" r:id="rId27"/>
    <p:sldId id="267" r:id="rId28"/>
    <p:sldId id="268" r:id="rId29"/>
    <p:sldId id="272" r:id="rId30"/>
    <p:sldId id="273" r:id="rId31"/>
    <p:sldId id="275" r:id="rId32"/>
    <p:sldId id="276" r:id="rId33"/>
    <p:sldId id="277" r:id="rId34"/>
    <p:sldId id="278" r:id="rId35"/>
    <p:sldId id="263" r:id="rId36"/>
    <p:sldId id="282" r:id="rId37"/>
    <p:sldId id="283" r:id="rId38"/>
    <p:sldId id="284" r:id="rId39"/>
    <p:sldId id="309" r:id="rId40"/>
    <p:sldId id="310" r:id="rId41"/>
    <p:sldId id="311" r:id="rId42"/>
    <p:sldId id="312" r:id="rId43"/>
    <p:sldId id="422" r:id="rId44"/>
    <p:sldId id="313" r:id="rId45"/>
    <p:sldId id="314" r:id="rId46"/>
    <p:sldId id="315" r:id="rId47"/>
    <p:sldId id="316" r:id="rId48"/>
    <p:sldId id="423" r:id="rId49"/>
    <p:sldId id="317" r:id="rId50"/>
    <p:sldId id="320" r:id="rId51"/>
    <p:sldId id="321" r:id="rId52"/>
    <p:sldId id="322" r:id="rId53"/>
    <p:sldId id="323" r:id="rId54"/>
    <p:sldId id="324" r:id="rId55"/>
    <p:sldId id="325" r:id="rId56"/>
    <p:sldId id="333" r:id="rId57"/>
    <p:sldId id="334" r:id="rId58"/>
    <p:sldId id="335" r:id="rId59"/>
    <p:sldId id="336" r:id="rId60"/>
    <p:sldId id="337" r:id="rId61"/>
    <p:sldId id="338" r:id="rId62"/>
    <p:sldId id="339" r:id="rId63"/>
    <p:sldId id="424" r:id="rId64"/>
    <p:sldId id="425" r:id="rId65"/>
    <p:sldId id="426" r:id="rId66"/>
    <p:sldId id="427" r:id="rId67"/>
    <p:sldId id="428" r:id="rId68"/>
    <p:sldId id="429" r:id="rId69"/>
    <p:sldId id="430" r:id="rId70"/>
    <p:sldId id="548" r:id="rId71"/>
    <p:sldId id="549" r:id="rId72"/>
  </p:sldIdLst>
  <p:sldSz cx="9144000" cy="5143500" type="screen16x9"/>
  <p:notesSz cx="6858000" cy="9144000"/>
  <p:embeddedFontLst>
    <p:embeddedFont>
      <p:font typeface="Calibri" panose="020F0502020204030204" charset="0"/>
      <p:regular r:id="rId74"/>
      <p:bold r:id="rId75"/>
      <p:italic r:id="rId76"/>
      <p:boldItalic r:id="rId77"/>
    </p:embeddedFont>
    <p:embeddedFont>
      <p:font typeface="汉仪尚巍手书W" panose="00020600040101010101" charset="-122"/>
      <p:regular r:id="rId78"/>
    </p:embeddedFont>
    <p:embeddedFont>
      <p:font typeface="楷体" panose="02010609060101010101" pitchFamily="49" charset="-122"/>
      <p:regular r:id="rId79"/>
    </p:embeddedFont>
    <p:embeddedFont>
      <p:font typeface="微软雅黑" panose="020B0503020204020204" charset="-122"/>
      <p:regular r:id="rId80"/>
    </p:embeddedFont>
    <p:embeddedFont>
      <p:font typeface="华文新魏" panose="02010800040101010101" pitchFamily="2" charset="-122"/>
      <p:regular r:id="rId81"/>
    </p:embeddedFont>
    <p:embeddedFont>
      <p:font typeface="黑体" panose="02010609060101010101" pitchFamily="49" charset="-122"/>
      <p:regular r:id="rId82"/>
    </p:embeddedFont>
    <p:embeddedFont>
      <p:font typeface="方正姚体" panose="02010601030101010101" pitchFamily="2" charset="-122"/>
      <p:regular r:id="rId83"/>
    </p:embeddedFont>
    <p:embeddedFont>
      <p:font typeface="幼圆" panose="02010509060101010101" pitchFamily="49" charset="-122"/>
      <p:regular r:id="rId84"/>
    </p:embeddedFont>
    <p:embeddedFont>
      <p:font typeface="华文楷体" panose="02010600040101010101" pitchFamily="2" charset="-122"/>
      <p:regular r:id="rId85"/>
    </p:embeddedFont>
    <p:embeddedFont>
      <p:font typeface="等线 Light" panose="02010600030101010101" charset="-122"/>
      <p:regular r:id="rId86"/>
    </p:embeddedFont>
    <p:embeddedFont>
      <p:font typeface="等线" panose="02010600030101010101" charset="-122"/>
      <p:regular r:id="rId87"/>
    </p:embeddedFont>
  </p:embeddedFontLst>
  <p:custDataLst>
    <p:tags r:id="rId73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3" d="100"/>
          <a:sy n="103" d="100"/>
        </p:scale>
        <p:origin x="154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slide" Target="slides/slide30.xml" /><Relationship Id="rId34" Type="http://schemas.openxmlformats.org/officeDocument/2006/relationships/slide" Target="slides/slide31.xml" /><Relationship Id="rId35" Type="http://schemas.openxmlformats.org/officeDocument/2006/relationships/slide" Target="slides/slide32.xml" /><Relationship Id="rId36" Type="http://schemas.openxmlformats.org/officeDocument/2006/relationships/slide" Target="slides/slide33.xml" /><Relationship Id="rId37" Type="http://schemas.openxmlformats.org/officeDocument/2006/relationships/slide" Target="slides/slide34.xml" /><Relationship Id="rId38" Type="http://schemas.openxmlformats.org/officeDocument/2006/relationships/slide" Target="slides/slide35.xml" /><Relationship Id="rId39" Type="http://schemas.openxmlformats.org/officeDocument/2006/relationships/slide" Target="slides/slide36.xml" /><Relationship Id="rId4" Type="http://schemas.openxmlformats.org/officeDocument/2006/relationships/slide" Target="slides/slide1.xml" /><Relationship Id="rId40" Type="http://schemas.openxmlformats.org/officeDocument/2006/relationships/slide" Target="slides/slide37.xml" /><Relationship Id="rId41" Type="http://schemas.openxmlformats.org/officeDocument/2006/relationships/slide" Target="slides/slide38.xml" /><Relationship Id="rId42" Type="http://schemas.openxmlformats.org/officeDocument/2006/relationships/slide" Target="slides/slide39.xml" /><Relationship Id="rId43" Type="http://schemas.openxmlformats.org/officeDocument/2006/relationships/slide" Target="slides/slide40.xml" /><Relationship Id="rId44" Type="http://schemas.openxmlformats.org/officeDocument/2006/relationships/slide" Target="slides/slide41.xml" /><Relationship Id="rId45" Type="http://schemas.openxmlformats.org/officeDocument/2006/relationships/slide" Target="slides/slide42.xml" /><Relationship Id="rId46" Type="http://schemas.openxmlformats.org/officeDocument/2006/relationships/slide" Target="slides/slide43.xml" /><Relationship Id="rId47" Type="http://schemas.openxmlformats.org/officeDocument/2006/relationships/slide" Target="slides/slide44.xml" /><Relationship Id="rId48" Type="http://schemas.openxmlformats.org/officeDocument/2006/relationships/slide" Target="slides/slide45.xml" /><Relationship Id="rId49" Type="http://schemas.openxmlformats.org/officeDocument/2006/relationships/slide" Target="slides/slide46.xml" /><Relationship Id="rId5" Type="http://schemas.openxmlformats.org/officeDocument/2006/relationships/slide" Target="slides/slide2.xml" /><Relationship Id="rId50" Type="http://schemas.openxmlformats.org/officeDocument/2006/relationships/slide" Target="slides/slide47.xml" /><Relationship Id="rId51" Type="http://schemas.openxmlformats.org/officeDocument/2006/relationships/slide" Target="slides/slide48.xml" /><Relationship Id="rId52" Type="http://schemas.openxmlformats.org/officeDocument/2006/relationships/slide" Target="slides/slide49.xml" /><Relationship Id="rId53" Type="http://schemas.openxmlformats.org/officeDocument/2006/relationships/slide" Target="slides/slide50.xml" /><Relationship Id="rId54" Type="http://schemas.openxmlformats.org/officeDocument/2006/relationships/slide" Target="slides/slide51.xml" /><Relationship Id="rId55" Type="http://schemas.openxmlformats.org/officeDocument/2006/relationships/slide" Target="slides/slide52.xml" /><Relationship Id="rId56" Type="http://schemas.openxmlformats.org/officeDocument/2006/relationships/slide" Target="slides/slide53.xml" /><Relationship Id="rId57" Type="http://schemas.openxmlformats.org/officeDocument/2006/relationships/slide" Target="slides/slide54.xml" /><Relationship Id="rId58" Type="http://schemas.openxmlformats.org/officeDocument/2006/relationships/slide" Target="slides/slide55.xml" /><Relationship Id="rId59" Type="http://schemas.openxmlformats.org/officeDocument/2006/relationships/slide" Target="slides/slide56.xml" /><Relationship Id="rId6" Type="http://schemas.openxmlformats.org/officeDocument/2006/relationships/slide" Target="slides/slide3.xml" /><Relationship Id="rId60" Type="http://schemas.openxmlformats.org/officeDocument/2006/relationships/slide" Target="slides/slide57.xml" /><Relationship Id="rId61" Type="http://schemas.openxmlformats.org/officeDocument/2006/relationships/slide" Target="slides/slide58.xml" /><Relationship Id="rId62" Type="http://schemas.openxmlformats.org/officeDocument/2006/relationships/slide" Target="slides/slide59.xml" /><Relationship Id="rId63" Type="http://schemas.openxmlformats.org/officeDocument/2006/relationships/slide" Target="slides/slide60.xml" /><Relationship Id="rId64" Type="http://schemas.openxmlformats.org/officeDocument/2006/relationships/slide" Target="slides/slide61.xml" /><Relationship Id="rId65" Type="http://schemas.openxmlformats.org/officeDocument/2006/relationships/slide" Target="slides/slide62.xml" /><Relationship Id="rId66" Type="http://schemas.openxmlformats.org/officeDocument/2006/relationships/slide" Target="slides/slide63.xml" /><Relationship Id="rId67" Type="http://schemas.openxmlformats.org/officeDocument/2006/relationships/slide" Target="slides/slide64.xml" /><Relationship Id="rId68" Type="http://schemas.openxmlformats.org/officeDocument/2006/relationships/slide" Target="slides/slide65.xml" /><Relationship Id="rId69" Type="http://schemas.openxmlformats.org/officeDocument/2006/relationships/slide" Target="slides/slide66.xml" /><Relationship Id="rId7" Type="http://schemas.openxmlformats.org/officeDocument/2006/relationships/slide" Target="slides/slide4.xml" /><Relationship Id="rId70" Type="http://schemas.openxmlformats.org/officeDocument/2006/relationships/slide" Target="slides/slide67.xml" /><Relationship Id="rId71" Type="http://schemas.openxmlformats.org/officeDocument/2006/relationships/slide" Target="slides/slide68.xml" /><Relationship Id="rId72" Type="http://schemas.openxmlformats.org/officeDocument/2006/relationships/slide" Target="slides/slide69.xml" /><Relationship Id="rId73" Type="http://schemas.openxmlformats.org/officeDocument/2006/relationships/tags" Target="tags/tag385.xml" /><Relationship Id="rId74" Type="http://schemas.openxmlformats.org/officeDocument/2006/relationships/font" Target="fonts/font1.fntdata" /><Relationship Id="rId75" Type="http://schemas.openxmlformats.org/officeDocument/2006/relationships/font" Target="fonts/font2.fntdata" /><Relationship Id="rId76" Type="http://schemas.openxmlformats.org/officeDocument/2006/relationships/font" Target="fonts/font3.fntdata" /><Relationship Id="rId77" Type="http://schemas.openxmlformats.org/officeDocument/2006/relationships/font" Target="fonts/font4.fntdata" /><Relationship Id="rId78" Type="http://schemas.openxmlformats.org/officeDocument/2006/relationships/font" Target="fonts/font5.fntdata" /><Relationship Id="rId79" Type="http://schemas.openxmlformats.org/officeDocument/2006/relationships/font" Target="fonts/font6.fntdata" /><Relationship Id="rId8" Type="http://schemas.openxmlformats.org/officeDocument/2006/relationships/slide" Target="slides/slide5.xml" /><Relationship Id="rId80" Type="http://schemas.openxmlformats.org/officeDocument/2006/relationships/font" Target="fonts/font7.fntdata" /><Relationship Id="rId81" Type="http://schemas.openxmlformats.org/officeDocument/2006/relationships/font" Target="fonts/font8.fntdata" /><Relationship Id="rId82" Type="http://schemas.openxmlformats.org/officeDocument/2006/relationships/font" Target="fonts/font9.fntdata" /><Relationship Id="rId83" Type="http://schemas.openxmlformats.org/officeDocument/2006/relationships/font" Target="fonts/font10.fntdata" /><Relationship Id="rId84" Type="http://schemas.openxmlformats.org/officeDocument/2006/relationships/font" Target="fonts/font11.fntdata" /><Relationship Id="rId85" Type="http://schemas.openxmlformats.org/officeDocument/2006/relationships/font" Target="fonts/font12.fntdata" /><Relationship Id="rId86" Type="http://schemas.openxmlformats.org/officeDocument/2006/relationships/font" Target="fonts/font13.fntdata" /><Relationship Id="rId87" Type="http://schemas.openxmlformats.org/officeDocument/2006/relationships/font" Target="fonts/font14.fntdata" /><Relationship Id="rId88" Type="http://schemas.openxmlformats.org/officeDocument/2006/relationships/presProps" Target="presProps.xml" /><Relationship Id="rId89" Type="http://schemas.openxmlformats.org/officeDocument/2006/relationships/viewProps" Target="viewProps.xml" /><Relationship Id="rId9" Type="http://schemas.openxmlformats.org/officeDocument/2006/relationships/slide" Target="slides/slide6.xml" /><Relationship Id="rId90" Type="http://schemas.openxmlformats.org/officeDocument/2006/relationships/theme" Target="theme/theme1.xml" /><Relationship Id="rId91" Type="http://schemas.openxmlformats.org/officeDocument/2006/relationships/tableStyles" Target="tableStyles.xml" /></Relationships>
</file>

<file path=ppt/drawings/_rels/vmlDrawing1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4.wmf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8.xml" /><Relationship Id="rId2" Type="http://schemas.openxmlformats.org/officeDocument/2006/relationships/tags" Target="../tags/tag99.xml" /><Relationship Id="rId3" Type="http://schemas.openxmlformats.org/officeDocument/2006/relationships/tags" Target="../tags/tag100.xml" /><Relationship Id="rId4" Type="http://schemas.openxmlformats.org/officeDocument/2006/relationships/tags" Target="../tags/tag101.xml" /><Relationship Id="rId5" Type="http://schemas.openxmlformats.org/officeDocument/2006/relationships/tags" Target="../tags/tag102.xml" /><Relationship Id="rId6" Type="http://schemas.openxmlformats.org/officeDocument/2006/relationships/tags" Target="../tags/tag103.xml" /><Relationship Id="rId7" Type="http://schemas.openxmlformats.org/officeDocument/2006/relationships/tags" Target="../tags/tag104.xml" /><Relationship Id="rId8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08.xml" /><Relationship Id="rId4" Type="http://schemas.openxmlformats.org/officeDocument/2006/relationships/tags" Target="../tags/tag109.xml" /><Relationship Id="rId5" Type="http://schemas.openxmlformats.org/officeDocument/2006/relationships/tags" Target="../tags/tag110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8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42.xml" /><Relationship Id="rId4" Type="http://schemas.openxmlformats.org/officeDocument/2006/relationships/tags" Target="../tags/tag343.xml" /><Relationship Id="rId5" Type="http://schemas.openxmlformats.org/officeDocument/2006/relationships/tags" Target="../tags/tag344.xml" /><Relationship Id="rId6" Type="http://schemas.openxmlformats.org/officeDocument/2006/relationships/tags" Target="../tags/tag345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57346" name="幻灯片图像占位符 10241"/>
          <p:cNvSpPr>
            <a:spLocks noGrp="1" noTextEdi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57347" name="文本占位符 1024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 anchor="ctr"/>
          <a:lstStyle/>
          <a:p>
            <a:pPr marL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120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下面我们就一起来学习文章的内容</a:t>
            </a:r>
            <a:endParaRPr lang="zh-CN" altLang="en-US" sz="1200" u="none" baseline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1200" u="none" baseline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120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整体把握：</a:t>
            </a:r>
            <a:r>
              <a:rPr lang="zh-CN" altLang="en-US" sz="1200" b="1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文章当中主要围绕什么来展开的？</a:t>
            </a:r>
            <a:endParaRPr lang="zh-CN" altLang="en-US" sz="1200" b="1" u="none" baseline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1200" b="1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围绕伯乐识千里马、食马者不知千里马来展开议论的。</a:t>
            </a:r>
            <a:endParaRPr lang="zh-CN" altLang="en-US" sz="1200" b="1" u="none" baseline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1200" u="none" baseline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120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下面我们就具体看每一段。（归纳各段的内容）</a:t>
            </a:r>
            <a:endParaRPr lang="zh-CN" altLang="en-US" sz="1200" u="none" baseline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120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朗读第一段</a:t>
            </a:r>
            <a:endParaRPr lang="zh-CN" altLang="en-US" sz="1200" u="none" baseline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1200" b="1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师</a:t>
            </a:r>
            <a:r>
              <a:rPr lang="zh-CN" altLang="en-US" sz="120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： 第一段主要讲什么？</a:t>
            </a:r>
            <a:endParaRPr lang="zh-CN" altLang="en-US" sz="1200" u="none" baseline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1200" b="1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生</a:t>
            </a:r>
            <a:r>
              <a:rPr lang="zh-CN" altLang="en-US" sz="120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lang="zh-CN" altLang="en-US" sz="1200" b="1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千里马与伯乐的关系</a:t>
            </a:r>
            <a:r>
              <a:rPr lang="en-US" altLang="zh-CN" sz="120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——</a:t>
            </a:r>
            <a:r>
              <a:rPr lang="zh-CN" altLang="en-US" sz="120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如果没有能识马的伯乐，千里马就会被埋没，被人当作普通马一样看待。</a:t>
            </a:r>
            <a:r>
              <a:rPr lang="zh-CN" altLang="en-US" sz="1200" i="1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先有伯乐这人然后才出现千里马</a:t>
            </a:r>
            <a:r>
              <a:rPr lang="zh-CN" altLang="en-US" sz="120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。实际上是不会的。这个句子其实是</a:t>
            </a:r>
            <a:r>
              <a:rPr lang="zh-CN" altLang="en-US" sz="1200" b="1" i="1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强调</a:t>
            </a:r>
            <a:r>
              <a:rPr lang="zh-CN" altLang="en-US" sz="1200" i="1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伯乐能识马，</a:t>
            </a:r>
            <a:r>
              <a:rPr lang="zh-CN" altLang="en-US" sz="1200" b="1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反过来说</a:t>
            </a:r>
            <a:r>
              <a:rPr lang="zh-CN" altLang="en-US" sz="1200" i="1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，如果不被伯乐所识别，千里马就会被埋没，</a:t>
            </a:r>
            <a:endParaRPr lang="zh-CN" altLang="en-US" sz="1200" u="none" baseline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1200" u="none" baseline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120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朗读第二段</a:t>
            </a:r>
            <a:endParaRPr lang="zh-CN" altLang="en-US" sz="1200" u="none" baseline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1200" b="1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师</a:t>
            </a:r>
            <a:r>
              <a:rPr lang="zh-CN" altLang="en-US" sz="120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：第二段主要讲什么？</a:t>
            </a:r>
            <a:endParaRPr lang="zh-CN" altLang="en-US" sz="1200" u="none" baseline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1200" b="1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生</a:t>
            </a:r>
            <a:r>
              <a:rPr lang="zh-CN" altLang="en-US" sz="120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：第二段：分析</a:t>
            </a:r>
            <a:r>
              <a:rPr lang="zh-CN" altLang="en-US" sz="1200" b="1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说明千里马被埋没的原因</a:t>
            </a:r>
            <a:r>
              <a:rPr lang="zh-CN" altLang="en-US" sz="120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。直接原因：吃不饱，力气不足，才能和优点就表现不出来。造成这种情况，因为“食马者不知其能而食之”，换言之，就是</a:t>
            </a:r>
            <a:r>
              <a:rPr lang="zh-CN" altLang="en-US" sz="120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千里马没有遇到伯乐，无法施展才力</a:t>
            </a:r>
            <a:r>
              <a:rPr lang="zh-CN" altLang="en-US" sz="120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。从？</a:t>
            </a:r>
            <a:r>
              <a:rPr lang="zh-CN" altLang="en-US" sz="1200" b="1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反面</a:t>
            </a:r>
            <a:r>
              <a:rPr lang="zh-CN" altLang="en-US" sz="120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角度写千里马对伯乐的依赖性。</a:t>
            </a:r>
            <a:endParaRPr lang="zh-CN" altLang="en-US" sz="1200" u="none" baseline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1200" u="none" baseline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120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朗读第三段</a:t>
            </a:r>
            <a:endParaRPr lang="zh-CN" altLang="en-US" sz="1200" u="none" baseline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1200" b="1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师</a:t>
            </a:r>
            <a:r>
              <a:rPr lang="zh-CN" altLang="en-US" sz="120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：第三段主要讲什么？</a:t>
            </a:r>
            <a:endParaRPr lang="zh-CN" altLang="en-US" sz="1200" u="none" baseline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1200" b="1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生</a:t>
            </a:r>
            <a:r>
              <a:rPr lang="zh-CN" altLang="en-US" sz="120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lang="zh-CN" altLang="en-US" sz="1200" b="1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不是天下没有千里马，而是“不知马”</a:t>
            </a:r>
            <a:r>
              <a:rPr lang="zh-CN" altLang="en-US" sz="120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。这种“不知”表现在不以其道策之，不尽其材食之，其鸣之又不能通其意。更可笑的是执策而临之，还说天下无马。为什么会这样呢？</a:t>
            </a:r>
            <a:r>
              <a:rPr lang="zh-CN" altLang="en-US" sz="2400" b="1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因为伯乐不常有</a:t>
            </a:r>
            <a:r>
              <a:rPr lang="zh-CN" altLang="en-US" sz="1200" b="1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！</a:t>
            </a:r>
            <a:endParaRPr lang="zh-CN" altLang="en-US" sz="1200" b="1" u="none" baseline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1200" b="1" u="none" baseline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1200" b="1" u="none" baseline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1200" u="none" baseline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1200" u="none" baseline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120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第一段开篇就奇峰突起，首先提出独特的观点：“世有伯乐，然后有千里马”。这句话字面上的理解是：</a:t>
            </a:r>
            <a:r>
              <a:rPr lang="zh-CN" altLang="en-US" sz="1200" i="1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先有伯乐这人然后才出现千里马</a:t>
            </a:r>
            <a:r>
              <a:rPr lang="zh-CN" altLang="en-US" sz="120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。实际上是不会的。这个句子其实是</a:t>
            </a:r>
            <a:r>
              <a:rPr lang="zh-CN" altLang="en-US" sz="1200" b="1" i="1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强调</a:t>
            </a:r>
            <a:r>
              <a:rPr lang="zh-CN" altLang="en-US" sz="1200" i="1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伯乐能识马，</a:t>
            </a:r>
            <a:r>
              <a:rPr lang="zh-CN" altLang="en-US" sz="1200" b="1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反过来说</a:t>
            </a:r>
            <a:r>
              <a:rPr lang="zh-CN" altLang="en-US" sz="1200" i="1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，如果不被伯乐所识别，千里马就会被埋没，</a:t>
            </a:r>
            <a:r>
              <a:rPr lang="zh-CN" altLang="en-US" sz="120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这说明千里马的命运对伯乐的依赖关系。换句话说，千里马的命运就决定于是否有伯乐来发现它了。而实际的情形是：“千里马常有，而伯乐不常有。”所以千里马的悲惨命运简直是具有必然性的了。接着就用“辱于奴隶人之手，骈死于槽枥之间”，具体地描绘了它的可悲的遭遇。 </a:t>
            </a:r>
            <a:endParaRPr lang="zh-CN" altLang="en-US" sz="1200" u="none" baseline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1200" u="none" baseline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120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第二段：千里马被埋没的直接原因是：</a:t>
            </a:r>
            <a:r>
              <a:rPr lang="zh-CN" altLang="en-US" sz="120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“食不饱，力不足，才美不外见。”</a:t>
            </a:r>
            <a:r>
              <a:rPr lang="zh-CN" altLang="en-US" sz="120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但文章先不点出，而从千里马的食量说起。“一食或尽粟一石”，是夸张的说法，突出地表明千里马的食量大大超过普通马。而这一点，</a:t>
            </a:r>
            <a:r>
              <a:rPr lang="zh-CN" altLang="en-US" sz="1200" u="none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决非那些“食马者”所能知</a:t>
            </a:r>
            <a:r>
              <a:rPr lang="zh-CN" altLang="en-US" sz="120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，他们只是按照普通马的食量来喂养。</a:t>
            </a:r>
            <a:r>
              <a:rPr lang="zh-CN" altLang="en-US" sz="1200" u="sng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所以“食不饱，力不足，才美不外见”的原因又是在“不知其能千里而食”</a:t>
            </a:r>
            <a:r>
              <a:rPr lang="zh-CN" altLang="en-US" sz="120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这一点上。</a:t>
            </a:r>
            <a:r>
              <a:rPr lang="zh-CN" altLang="en-US" sz="1200" b="1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“不知”，这正是问题的要害</a:t>
            </a:r>
            <a:r>
              <a:rPr lang="zh-CN" altLang="en-US" sz="120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。点出这个要害之后，先以“是马也”稍作了停顿，再以“虽有千里之能”</a:t>
            </a:r>
            <a:r>
              <a:rPr lang="zh-CN" altLang="en-US" sz="1200" u="none" baseline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退一步</a:t>
            </a:r>
            <a:r>
              <a:rPr lang="zh-CN" altLang="en-US" sz="120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，然后步步紧逼，历数这种“不知”所造成的恶果，到段末再用反问句“安求其能千里也”，把作者</a:t>
            </a:r>
            <a:r>
              <a:rPr lang="zh-CN" altLang="en-US" sz="1200" b="1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对“食马者”的无知的愤怒谴责的感情发展到高潮</a:t>
            </a:r>
            <a:r>
              <a:rPr lang="zh-CN" altLang="en-US" sz="120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。这是从</a:t>
            </a:r>
            <a:r>
              <a:rPr lang="zh-CN" altLang="en-US" sz="1200" b="1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反面证明“世有伯乐，然后有千里马”</a:t>
            </a:r>
            <a:r>
              <a:rPr lang="zh-CN" altLang="en-US" sz="120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的道理。 </a:t>
            </a:r>
            <a:endParaRPr lang="zh-CN" altLang="en-US" sz="1200" u="none" baseline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1200" u="none" baseline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1200" i="1" u="none" baseline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第三段：</a:t>
            </a:r>
            <a:r>
              <a:rPr lang="zh-CN" altLang="en-US" sz="120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先用</a:t>
            </a:r>
            <a:r>
              <a:rPr lang="zh-CN" altLang="en-US" sz="1200" b="1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揭露矛盾的方法刻画执策者的形象</a:t>
            </a:r>
            <a:r>
              <a:rPr lang="zh-CN" altLang="en-US" sz="120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：以“策之不以其道，食之不能尽其材，鸣之而不能通其意”</a:t>
            </a:r>
            <a:r>
              <a:rPr lang="zh-CN" altLang="en-US" sz="1200" b="1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紧承上文</a:t>
            </a:r>
            <a:r>
              <a:rPr lang="zh-CN" altLang="en-US" sz="120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，全面地</a:t>
            </a:r>
            <a:r>
              <a:rPr lang="zh-CN" altLang="en-US" sz="1200" b="1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总结了这种人“不知马”的表现</a:t>
            </a:r>
            <a:r>
              <a:rPr lang="zh-CN" altLang="en-US" sz="120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，又以他们</a:t>
            </a:r>
            <a:r>
              <a:rPr lang="zh-CN" altLang="en-US" sz="1200" b="1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在千里马跟前的狂妄宣称作对照，生动地揭示了这种人的愚蠢和荒唐</a:t>
            </a:r>
            <a:r>
              <a:rPr lang="zh-CN" altLang="en-US" sz="120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。后发感慨：以</a:t>
            </a:r>
            <a:r>
              <a:rPr lang="zh-CN" altLang="en-US" sz="1200" b="1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“其真无马邪”承上文“天下无马”</a:t>
            </a:r>
            <a:r>
              <a:rPr lang="zh-CN" altLang="en-US" sz="120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，表示作者对执策者</a:t>
            </a:r>
            <a:r>
              <a:rPr lang="zh-CN" altLang="en-US" sz="1200" b="1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反感</a:t>
            </a:r>
            <a:r>
              <a:rPr lang="zh-CN" altLang="en-US" sz="120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，同时为下句</a:t>
            </a:r>
            <a:r>
              <a:rPr lang="zh-CN" altLang="en-US" sz="1200" b="1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蓄势</a:t>
            </a:r>
            <a:r>
              <a:rPr lang="zh-CN" altLang="en-US" sz="120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，由此再用“其真不知马也”收结全文，更有力地表达了作者的</a:t>
            </a:r>
            <a:r>
              <a:rPr lang="zh-CN" altLang="en-US" sz="1200" b="1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痛切之感</a:t>
            </a:r>
            <a:r>
              <a:rPr lang="zh-CN" altLang="en-US" sz="120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1200" u="none" baseline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1200" u="none" baseline="0">
                <a:solidFill>
                  <a:schemeClr val="tx1"/>
                </a:solidFill>
                <a:ea typeface="宋体" panose="02010600030101010101" pitchFamily="2" charset="-122"/>
              </a:rPr>
              <a:t> </a:t>
            </a:r>
            <a:endParaRPr lang="en-US" altLang="zh-CN" sz="1200" u="none" baseline="0">
              <a:solidFill>
                <a:schemeClr val="tx1"/>
              </a:solidFill>
              <a:ea typeface="宋体" panose="02010600030101010101" pitchFamily="2" charset="-122"/>
            </a:endParaRPr>
          </a:p>
          <a:p>
            <a:pPr marL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zh-CN" sz="1200" u="none" baseline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57345" name="幻灯片图像占位符 1"/>
          <p:cNvSpPr>
            <a:spLocks noGrp="1" noRot="1" noChangeAspect="1" noTextEdit="1"/>
          </p:cNvSpPr>
          <p:nvPr>
            <p:ph type="sldImg"/>
            <p:custDataLst>
              <p:tags r:id="rId4"/>
            </p:custDataLst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57346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57347" name="灯片编号占位符 3"/>
          <p:cNvSpPr txBox="1"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lstStyle/>
          <a:p>
            <a:pPr lvl="0" algn="r" eaLnBrk="1" hangingPunct="1"/>
            <a:fld id="{9A0DB2DC-4C9A-4742-B13C-FB6460FD3503}" type="slidenum">
              <a:rPr lang="zh-CN" altLang="en-US" sz="1200">
                <a:latin typeface="Calibri" panose="020f0502020204030204" charset="0"/>
              </a:rPr>
              <a:t>58</a:t>
            </a:fld>
            <a:endParaRPr lang="zh-CN" altLang="en-US" sz="1200">
              <a:latin typeface="Calibri" panose="020f0502020204030204" charset="0"/>
            </a:endParaRPr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2.xml" /><Relationship Id="rId2" Type="http://schemas.openxmlformats.org/officeDocument/2006/relationships/tags" Target="../tags/tag63.xml" /><Relationship Id="rId3" Type="http://schemas.openxmlformats.org/officeDocument/2006/relationships/tags" Target="../tags/tag64.xml" /><Relationship Id="rId4" Type="http://schemas.openxmlformats.org/officeDocument/2006/relationships/tags" Target="../tags/tag65.xml" /><Relationship Id="rId5" Type="http://schemas.openxmlformats.org/officeDocument/2006/relationships/slideMaster" Target="../slideMasters/slideMaster2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6.xml" /><Relationship Id="rId2" Type="http://schemas.openxmlformats.org/officeDocument/2006/relationships/tags" Target="../tags/tag67.xml" /><Relationship Id="rId3" Type="http://schemas.openxmlformats.org/officeDocument/2006/relationships/tags" Target="../tags/tag68.xml" /><Relationship Id="rId4" Type="http://schemas.openxmlformats.org/officeDocument/2006/relationships/tags" Target="../tags/tag69.xml" /><Relationship Id="rId5" Type="http://schemas.openxmlformats.org/officeDocument/2006/relationships/tags" Target="../tags/tag70.xml" /><Relationship Id="rId6" Type="http://schemas.openxmlformats.org/officeDocument/2006/relationships/tags" Target="../tags/tag71.xml" /><Relationship Id="rId7" Type="http://schemas.openxmlformats.org/officeDocument/2006/relationships/tags" Target="../tags/tag72.xml" /><Relationship Id="rId8" Type="http://schemas.openxmlformats.org/officeDocument/2006/relationships/slideMaster" Target="../slideMasters/slideMaster2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3.xml" /><Relationship Id="rId2" Type="http://schemas.openxmlformats.org/officeDocument/2006/relationships/tags" Target="../tags/tag74.xml" /><Relationship Id="rId3" Type="http://schemas.openxmlformats.org/officeDocument/2006/relationships/tags" Target="../tags/tag75.xml" /><Relationship Id="rId4" Type="http://schemas.openxmlformats.org/officeDocument/2006/relationships/tags" Target="../tags/tag76.xml" /><Relationship Id="rId5" Type="http://schemas.openxmlformats.org/officeDocument/2006/relationships/tags" Target="../tags/tag77.xml" /><Relationship Id="rId6" Type="http://schemas.openxmlformats.org/officeDocument/2006/relationships/tags" Target="../tags/tag78.xml" /><Relationship Id="rId7" Type="http://schemas.openxmlformats.org/officeDocument/2006/relationships/tags" Target="../tags/tag79.xml" /><Relationship Id="rId8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0.xml" /><Relationship Id="rId2" Type="http://schemas.openxmlformats.org/officeDocument/2006/relationships/tags" Target="../tags/tag81.xml" /><Relationship Id="rId3" Type="http://schemas.openxmlformats.org/officeDocument/2006/relationships/tags" Target="../tags/tag82.xml" /><Relationship Id="rId4" Type="http://schemas.openxmlformats.org/officeDocument/2006/relationships/tags" Target="../tags/tag83.xml" /><Relationship Id="rId5" Type="http://schemas.openxmlformats.org/officeDocument/2006/relationships/tags" Target="../tags/tag84.xml" /><Relationship Id="rId6" Type="http://schemas.openxmlformats.org/officeDocument/2006/relationships/tags" Target="../tags/tag85.xml" /><Relationship Id="rId7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6.xml" /><Relationship Id="rId2" Type="http://schemas.openxmlformats.org/officeDocument/2006/relationships/tags" Target="../tags/tag87.xml" /><Relationship Id="rId3" Type="http://schemas.openxmlformats.org/officeDocument/2006/relationships/tags" Target="../tags/tag88.xml" /><Relationship Id="rId4" Type="http://schemas.openxmlformats.org/officeDocument/2006/relationships/tags" Target="../tags/tag89.xml" /><Relationship Id="rId5" Type="http://schemas.openxmlformats.org/officeDocument/2006/relationships/tags" Target="../tags/tag90.xml" /><Relationship Id="rId6" Type="http://schemas.openxmlformats.org/officeDocument/2006/relationships/tags" Target="../tags/tag91.xml" /><Relationship Id="rId7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.xml" /><Relationship Id="rId2" Type="http://schemas.openxmlformats.org/officeDocument/2006/relationships/tags" Target="../tags/tag6.xml" /><Relationship Id="rId3" Type="http://schemas.openxmlformats.org/officeDocument/2006/relationships/tags" Target="../tags/tag7.xml" /><Relationship Id="rId4" Type="http://schemas.openxmlformats.org/officeDocument/2006/relationships/tags" Target="../tags/tag8.xml" /><Relationship Id="rId5" Type="http://schemas.openxmlformats.org/officeDocument/2006/relationships/tags" Target="../tags/tag9.xml" /><Relationship Id="rId6" Type="http://schemas.openxmlformats.org/officeDocument/2006/relationships/tags" Target="../tags/tag10.xml" /><Relationship Id="rId7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tags" Target="../tags/tag16.xml" /><Relationship Id="rId7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3.xml" /><Relationship Id="rId2" Type="http://schemas.openxmlformats.org/officeDocument/2006/relationships/tags" Target="../tags/tag24.xml" /><Relationship Id="rId3" Type="http://schemas.openxmlformats.org/officeDocument/2006/relationships/tags" Target="../tags/tag25.xml" /><Relationship Id="rId4" Type="http://schemas.openxmlformats.org/officeDocument/2006/relationships/tags" Target="../tags/tag26.xml" /><Relationship Id="rId5" Type="http://schemas.openxmlformats.org/officeDocument/2006/relationships/tags" Target="../tags/tag27.xml" /><Relationship Id="rId6" Type="http://schemas.openxmlformats.org/officeDocument/2006/relationships/tags" Target="../tags/tag28.xml" /><Relationship Id="rId7" Type="http://schemas.openxmlformats.org/officeDocument/2006/relationships/slideMaster" Target="../slideMasters/slideMaster2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9.xml" /><Relationship Id="rId2" Type="http://schemas.openxmlformats.org/officeDocument/2006/relationships/tags" Target="../tags/tag30.xml" /><Relationship Id="rId3" Type="http://schemas.openxmlformats.org/officeDocument/2006/relationships/tags" Target="../tags/tag31.xml" /><Relationship Id="rId4" Type="http://schemas.openxmlformats.org/officeDocument/2006/relationships/tags" Target="../tags/tag32.xml" /><Relationship Id="rId5" Type="http://schemas.openxmlformats.org/officeDocument/2006/relationships/tags" Target="../tags/tag33.xml" /><Relationship Id="rId6" Type="http://schemas.openxmlformats.org/officeDocument/2006/relationships/tags" Target="../tags/tag34.xml" /><Relationship Id="rId7" Type="http://schemas.openxmlformats.org/officeDocument/2006/relationships/slideMaster" Target="../slideMasters/slideMaster2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.xml" /><Relationship Id="rId2" Type="http://schemas.openxmlformats.org/officeDocument/2006/relationships/tags" Target="../tags/tag36.xml" /><Relationship Id="rId3" Type="http://schemas.openxmlformats.org/officeDocument/2006/relationships/tags" Target="../tags/tag37.xml" /><Relationship Id="rId4" Type="http://schemas.openxmlformats.org/officeDocument/2006/relationships/tags" Target="../tags/tag38.xml" /><Relationship Id="rId5" Type="http://schemas.openxmlformats.org/officeDocument/2006/relationships/tags" Target="../tags/tag39.xml" /><Relationship Id="rId6" Type="http://schemas.openxmlformats.org/officeDocument/2006/relationships/tags" Target="../tags/tag40.xml" /><Relationship Id="rId7" Type="http://schemas.openxmlformats.org/officeDocument/2006/relationships/slideMaster" Target="../slideMasters/slideMaster2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1.xml" /><Relationship Id="rId2" Type="http://schemas.openxmlformats.org/officeDocument/2006/relationships/tags" Target="../tags/tag42.xml" /><Relationship Id="rId3" Type="http://schemas.openxmlformats.org/officeDocument/2006/relationships/tags" Target="../tags/tag43.xml" /><Relationship Id="rId4" Type="http://schemas.openxmlformats.org/officeDocument/2006/relationships/tags" Target="../tags/tag44.xml" /><Relationship Id="rId5" Type="http://schemas.openxmlformats.org/officeDocument/2006/relationships/tags" Target="../tags/tag45.xml" /><Relationship Id="rId6" Type="http://schemas.openxmlformats.org/officeDocument/2006/relationships/tags" Target="../tags/tag46.xml" /><Relationship Id="rId7" Type="http://schemas.openxmlformats.org/officeDocument/2006/relationships/tags" Target="../tags/tag47.xml" /><Relationship Id="rId8" Type="http://schemas.openxmlformats.org/officeDocument/2006/relationships/slideMaster" Target="../slideMasters/slideMaster2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10" Type="http://schemas.openxmlformats.org/officeDocument/2006/relationships/slideMaster" Target="../slideMasters/slideMaster2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tags" Target="../tags/tag52.xml" /><Relationship Id="rId6" Type="http://schemas.openxmlformats.org/officeDocument/2006/relationships/tags" Target="../tags/tag53.xml" /><Relationship Id="rId7" Type="http://schemas.openxmlformats.org/officeDocument/2006/relationships/tags" Target="../tags/tag54.xml" /><Relationship Id="rId8" Type="http://schemas.openxmlformats.org/officeDocument/2006/relationships/tags" Target="../tags/tag55.xml" /><Relationship Id="rId9" Type="http://schemas.openxmlformats.org/officeDocument/2006/relationships/tags" Target="../tags/tag56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7.xml" /><Relationship Id="rId2" Type="http://schemas.openxmlformats.org/officeDocument/2006/relationships/tags" Target="../tags/tag58.xml" /><Relationship Id="rId3" Type="http://schemas.openxmlformats.org/officeDocument/2006/relationships/tags" Target="../tags/tag59.xml" /><Relationship Id="rId4" Type="http://schemas.openxmlformats.org/officeDocument/2006/relationships/tags" Target="../tags/tag60.xml" /><Relationship Id="rId5" Type="http://schemas.openxmlformats.org/officeDocument/2006/relationships/tags" Target="../tags/tag61.xml" /><Relationship Id="rId6" Type="http://schemas.openxmlformats.org/officeDocument/2006/relationships/slideMaster" Target="../slideMasters/slideMaster2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342176B6-B58E-4D05-9365-AC6AD3765B48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1099B4F5-746D-4D5E-98D1-E19854A8DD61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1C41084-8378-455E-9D4A-86052D4F99A3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>
                <a:latin typeface="Calibri" panose="020f050202020403020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7200" y="204788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457200" y="1076325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1C41084-8378-455E-9D4A-86052D4F99A3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>
                <a:latin typeface="Calibri" panose="020f050202020403020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1792288" y="459581"/>
            <a:ext cx="5486400" cy="30861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1C41084-8378-455E-9D4A-86052D4F99A3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>
                <a:latin typeface="Calibri" panose="020f050202020403020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1C41084-8378-455E-9D4A-86052D4F99A3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>
                <a:latin typeface="Calibri" panose="020f050202020403020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1C41084-8378-455E-9D4A-86052D4F99A3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>
                <a:latin typeface="Calibri" panose="020f050202020403020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1C41084-8378-455E-9D4A-86052D4F99A3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>
                <a:latin typeface="Calibri" panose="020f050202020403020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1C41084-8378-455E-9D4A-86052D4F99A3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>
                <a:latin typeface="Calibri" panose="020f050202020403020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1C41084-8378-455E-9D4A-86052D4F99A3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>
                <a:latin typeface="Calibri" panose="020f050202020403020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1C41084-8378-455E-9D4A-86052D4F99A3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>
                <a:latin typeface="Calibri" panose="020f050202020403020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722313" y="3305175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1C41084-8378-455E-9D4A-86052D4F99A3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>
                <a:latin typeface="Calibri" panose="020f050202020403020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457200" y="1200150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648200" y="1200150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1C41084-8378-455E-9D4A-86052D4F99A3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>
                <a:latin typeface="Calibri" panose="020f050202020403020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4645025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45025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1C41084-8378-455E-9D4A-86052D4F99A3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>
                <a:latin typeface="Calibri" panose="020f050202020403020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1C41084-8378-455E-9D4A-86052D4F99A3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>
                <a:latin typeface="Calibri" panose="020f050202020403020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tags" Target="../tags/tag17.xml" /><Relationship Id="rId5" Type="http://schemas.openxmlformats.org/officeDocument/2006/relationships/tags" Target="../tags/tag18.xml" /><Relationship Id="rId6" Type="http://schemas.openxmlformats.org/officeDocument/2006/relationships/tags" Target="../tags/tag19.xml" /><Relationship Id="rId7" Type="http://schemas.openxmlformats.org/officeDocument/2006/relationships/tags" Target="../tags/tag20.xml" /><Relationship Id="rId8" Type="http://schemas.openxmlformats.org/officeDocument/2006/relationships/tags" Target="../tags/tag21.xml" /><Relationship Id="rId9" Type="http://schemas.openxmlformats.org/officeDocument/2006/relationships/tags" Target="../tags/tag22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10" Type="http://schemas.openxmlformats.org/officeDocument/2006/relationships/slideLayout" Target="../slideLayouts/slideLayout13.xml" /><Relationship Id="rId11" Type="http://schemas.openxmlformats.org/officeDocument/2006/relationships/slideLayout" Target="../slideLayouts/slideLayout14.xml" /><Relationship Id="rId12" Type="http://schemas.openxmlformats.org/officeDocument/2006/relationships/tags" Target="../tags/tag92.xml" /><Relationship Id="rId13" Type="http://schemas.openxmlformats.org/officeDocument/2006/relationships/tags" Target="../tags/tag93.xml" /><Relationship Id="rId14" Type="http://schemas.openxmlformats.org/officeDocument/2006/relationships/tags" Target="../tags/tag94.xml" /><Relationship Id="rId15" Type="http://schemas.openxmlformats.org/officeDocument/2006/relationships/tags" Target="../tags/tag95.xml" /><Relationship Id="rId16" Type="http://schemas.openxmlformats.org/officeDocument/2006/relationships/tags" Target="../tags/tag96.xml" /><Relationship Id="rId17" Type="http://schemas.openxmlformats.org/officeDocument/2006/relationships/tags" Target="../tags/tag97.xml" /><Relationship Id="rId18" Type="http://schemas.openxmlformats.org/officeDocument/2006/relationships/theme" Target="../theme/theme2.xml" /><Relationship Id="rId2" Type="http://schemas.openxmlformats.org/officeDocument/2006/relationships/slideLayout" Target="../slideLayouts/slideLayout5.xml" /><Relationship Id="rId3" Type="http://schemas.openxmlformats.org/officeDocument/2006/relationships/slideLayout" Target="../slideLayouts/slideLayout6.xml" /><Relationship Id="rId4" Type="http://schemas.openxmlformats.org/officeDocument/2006/relationships/slideLayout" Target="../slideLayouts/slideLayout7.xml" /><Relationship Id="rId5" Type="http://schemas.openxmlformats.org/officeDocument/2006/relationships/slideLayout" Target="../slideLayouts/slideLayout8.xml" /><Relationship Id="rId6" Type="http://schemas.openxmlformats.org/officeDocument/2006/relationships/slideLayout" Target="../slideLayouts/slideLayout9.xml" /><Relationship Id="rId7" Type="http://schemas.openxmlformats.org/officeDocument/2006/relationships/slideLayout" Target="../slideLayouts/slideLayout10.xml" /><Relationship Id="rId8" Type="http://schemas.openxmlformats.org/officeDocument/2006/relationships/slideLayout" Target="../slideLayouts/slideLayout11.xml" /><Relationship Id="rId9" Type="http://schemas.openxmlformats.org/officeDocument/2006/relationships/slideLayout" Target="../slideLayouts/slideLayout12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>
          <p:custDataLst>
            <p:tags r:id="rId4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6"/>
            </p:custDataLst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7"/>
            </p:custDataLst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2176B6-B58E-4D05-9365-AC6AD3765B48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8"/>
            </p:custDataLst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9"/>
            </p:custDataLst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99B4F5-746D-4D5E-98D1-E19854A8DD61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/>
  <p:timing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>
          <p:custDataLst>
            <p:tags r:id="rId12"/>
          </p:custDataLst>
        </p:nvPr>
      </p:nvGrpSpPr>
      <p:grpSpPr/>
      <p:sp>
        <p:nvSpPr>
          <p:cNvPr id="1026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5"/>
            <p:custDataLst>
              <p:tags r:id="rId14"/>
            </p:custDataLst>
          </p:nvPr>
        </p:nvSpPr>
        <p:spPr>
          <a:xfrm>
            <a:off x="457200" y="1200150"/>
            <a:ext cx="8229600" cy="3394472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1C41084-8378-455E-9D4A-86052D4F99A3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defRPr sz="900">
                <a:solidFill>
                  <a:srgbClr val="898989"/>
                </a:solidFill>
                <a:latin typeface="Calibri" panose="020f050202020403020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900">
                <a:solidFill>
                  <a:srgbClr val="898989"/>
                </a:solidFill>
                <a:latin typeface="Calibri" panose="020f0502020204030204" charset="0"/>
              </a:defRPr>
            </a:lvl1pPr>
          </a:lstStyle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>
                <a:latin typeface="Calibri" panose="020f050202020403020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9pPr>
    </p:titleStyle>
    <p:bodyStyle>
      <a:lvl1pPr marL="257175" indent="-257175" algn="l" rtl="0" eaLnBrk="0" fontAlgn="base" hangingPunct="0">
        <a:spcBef>
          <a:spcPct val="15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3995" algn="l" rtl="0" eaLnBrk="0" fontAlgn="base" hangingPunct="0">
        <a:spcBef>
          <a:spcPct val="15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0" fontAlgn="base" hangingPunct="0">
        <a:spcBef>
          <a:spcPct val="1500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0" fontAlgn="base" hangingPunct="0">
        <a:spcBef>
          <a:spcPct val="15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0" fontAlgn="base" hangingPunct="0">
        <a:spcBef>
          <a:spcPct val="15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 /><Relationship Id="rId2" Type="http://schemas.openxmlformats.org/officeDocument/2006/relationships/tags" Target="../tags/tag105.xml" /><Relationship Id="rId3" Type="http://schemas.openxmlformats.org/officeDocument/2006/relationships/tags" Target="../tags/tag106.xml" /><Relationship Id="rId4" Type="http://schemas.openxmlformats.org/officeDocument/2006/relationships/image" Target="../media/image1.png" /><Relationship Id="rId5" Type="http://schemas.openxmlformats.org/officeDocument/2006/relationships/tags" Target="../tags/tag107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152.xml" /><Relationship Id="rId3" Type="http://schemas.openxmlformats.org/officeDocument/2006/relationships/tags" Target="../tags/tag153.xml" /><Relationship Id="rId4" Type="http://schemas.openxmlformats.org/officeDocument/2006/relationships/tags" Target="../tags/tag154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155.xml" /><Relationship Id="rId3" Type="http://schemas.openxmlformats.org/officeDocument/2006/relationships/tags" Target="../tags/tag156.xml" /><Relationship Id="rId4" Type="http://schemas.openxmlformats.org/officeDocument/2006/relationships/tags" Target="../tags/tag157.xml" /><Relationship Id="rId5" Type="http://schemas.openxmlformats.org/officeDocument/2006/relationships/tags" Target="../tags/tag158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59.xml" /><Relationship Id="rId3" Type="http://schemas.openxmlformats.org/officeDocument/2006/relationships/tags" Target="../tags/tag160.xml" /><Relationship Id="rId4" Type="http://schemas.openxmlformats.org/officeDocument/2006/relationships/tags" Target="../tags/tag161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162.xml" /><Relationship Id="rId3" Type="http://schemas.openxmlformats.org/officeDocument/2006/relationships/tags" Target="../tags/tag163.xml" /><Relationship Id="rId4" Type="http://schemas.openxmlformats.org/officeDocument/2006/relationships/tags" Target="../tags/tag164.xml" /><Relationship Id="rId5" Type="http://schemas.openxmlformats.org/officeDocument/2006/relationships/tags" Target="../tags/tag165.xml" /><Relationship Id="rId6" Type="http://schemas.openxmlformats.org/officeDocument/2006/relationships/tags" Target="../tags/tag166.xml" /><Relationship Id="rId7" Type="http://schemas.openxmlformats.org/officeDocument/2006/relationships/tags" Target="../tags/tag167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tags" Target="../tags/tag168.xml" /><Relationship Id="rId3" Type="http://schemas.openxmlformats.org/officeDocument/2006/relationships/tags" Target="../tags/tag169.xml" /><Relationship Id="rId4" Type="http://schemas.openxmlformats.org/officeDocument/2006/relationships/tags" Target="../tags/tag170.xml" /><Relationship Id="rId5" Type="http://schemas.openxmlformats.org/officeDocument/2006/relationships/tags" Target="../tags/tag171.xml" /><Relationship Id="rId6" Type="http://schemas.openxmlformats.org/officeDocument/2006/relationships/tags" Target="../tags/tag172.xml" /><Relationship Id="rId7" Type="http://schemas.openxmlformats.org/officeDocument/2006/relationships/tags" Target="../tags/tag173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10" Type="http://schemas.openxmlformats.org/officeDocument/2006/relationships/tags" Target="../tags/tag182.xml" /><Relationship Id="rId11" Type="http://schemas.openxmlformats.org/officeDocument/2006/relationships/tags" Target="../tags/tag183.xml" /><Relationship Id="rId12" Type="http://schemas.openxmlformats.org/officeDocument/2006/relationships/tags" Target="../tags/tag184.xml" /><Relationship Id="rId13" Type="http://schemas.openxmlformats.org/officeDocument/2006/relationships/tags" Target="../tags/tag185.xml" /><Relationship Id="rId14" Type="http://schemas.openxmlformats.org/officeDocument/2006/relationships/tags" Target="../tags/tag186.xml" /><Relationship Id="rId15" Type="http://schemas.openxmlformats.org/officeDocument/2006/relationships/tags" Target="../tags/tag187.xml" /><Relationship Id="rId2" Type="http://schemas.openxmlformats.org/officeDocument/2006/relationships/tags" Target="../tags/tag174.xml" /><Relationship Id="rId3" Type="http://schemas.openxmlformats.org/officeDocument/2006/relationships/tags" Target="../tags/tag175.xml" /><Relationship Id="rId4" Type="http://schemas.openxmlformats.org/officeDocument/2006/relationships/tags" Target="../tags/tag176.xml" /><Relationship Id="rId5" Type="http://schemas.openxmlformats.org/officeDocument/2006/relationships/tags" Target="../tags/tag177.xml" /><Relationship Id="rId6" Type="http://schemas.openxmlformats.org/officeDocument/2006/relationships/tags" Target="../tags/tag178.xml" /><Relationship Id="rId7" Type="http://schemas.openxmlformats.org/officeDocument/2006/relationships/tags" Target="../tags/tag179.xml" /><Relationship Id="rId8" Type="http://schemas.openxmlformats.org/officeDocument/2006/relationships/tags" Target="../tags/tag180.xml" /><Relationship Id="rId9" Type="http://schemas.openxmlformats.org/officeDocument/2006/relationships/tags" Target="../tags/tag181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 /><Relationship Id="rId2" Type="http://schemas.openxmlformats.org/officeDocument/2006/relationships/tags" Target="../tags/tag188.xml" /><Relationship Id="rId3" Type="http://schemas.openxmlformats.org/officeDocument/2006/relationships/tags" Target="../tags/tag189.xml" /><Relationship Id="rId4" Type="http://schemas.openxmlformats.org/officeDocument/2006/relationships/tags" Target="../tags/tag190.xml" /><Relationship Id="rId5" Type="http://schemas.openxmlformats.org/officeDocument/2006/relationships/tags" Target="../tags/tag191.xml" /><Relationship Id="rId6" Type="http://schemas.openxmlformats.org/officeDocument/2006/relationships/tags" Target="../tags/tag19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93.xml" /><Relationship Id="rId3" Type="http://schemas.openxmlformats.org/officeDocument/2006/relationships/tags" Target="../tags/tag194.xml" /><Relationship Id="rId4" Type="http://schemas.openxmlformats.org/officeDocument/2006/relationships/tags" Target="../tags/tag195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tags" Target="../tags/tag196.xml" /><Relationship Id="rId3" Type="http://schemas.openxmlformats.org/officeDocument/2006/relationships/tags" Target="../tags/tag197.xml" /><Relationship Id="rId4" Type="http://schemas.openxmlformats.org/officeDocument/2006/relationships/tags" Target="../tags/tag198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tags" Target="../tags/tag199.xml" /><Relationship Id="rId3" Type="http://schemas.openxmlformats.org/officeDocument/2006/relationships/tags" Target="../tags/tag200.xml" /><Relationship Id="rId4" Type="http://schemas.openxmlformats.org/officeDocument/2006/relationships/tags" Target="../tags/tag201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111.xml" /><Relationship Id="rId4" Type="http://schemas.openxmlformats.org/officeDocument/2006/relationships/image" Target="../media/image2.gif" /><Relationship Id="rId5" Type="http://schemas.openxmlformats.org/officeDocument/2006/relationships/tags" Target="../tags/tag112.xml" /><Relationship Id="rId6" Type="http://schemas.openxmlformats.org/officeDocument/2006/relationships/tags" Target="../tags/tag113.xml" /><Relationship Id="rId7" Type="http://schemas.openxmlformats.org/officeDocument/2006/relationships/tags" Target="../tags/tag114.xml" /><Relationship Id="rId8" Type="http://schemas.openxmlformats.org/officeDocument/2006/relationships/tags" Target="../tags/tag115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tags" Target="../tags/tag202.xml" /><Relationship Id="rId3" Type="http://schemas.openxmlformats.org/officeDocument/2006/relationships/tags" Target="../tags/tag203.xml" /><Relationship Id="rId4" Type="http://schemas.openxmlformats.org/officeDocument/2006/relationships/tags" Target="../tags/tag204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tags" Target="../tags/tag205.xml" /><Relationship Id="rId3" Type="http://schemas.openxmlformats.org/officeDocument/2006/relationships/tags" Target="../tags/tag206.xml" /><Relationship Id="rId4" Type="http://schemas.openxmlformats.org/officeDocument/2006/relationships/tags" Target="../tags/tag207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208.xml" /><Relationship Id="rId3" Type="http://schemas.openxmlformats.org/officeDocument/2006/relationships/tags" Target="../tags/tag209.xml" /><Relationship Id="rId4" Type="http://schemas.openxmlformats.org/officeDocument/2006/relationships/tags" Target="../tags/tag210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tags" Target="../tags/tag211.xml" /><Relationship Id="rId3" Type="http://schemas.openxmlformats.org/officeDocument/2006/relationships/tags" Target="../tags/tag212.xml" /><Relationship Id="rId4" Type="http://schemas.openxmlformats.org/officeDocument/2006/relationships/tags" Target="../tags/tag213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 /><Relationship Id="rId2" Type="http://schemas.openxmlformats.org/officeDocument/2006/relationships/tags" Target="../tags/tag214.xml" /><Relationship Id="rId3" Type="http://schemas.openxmlformats.org/officeDocument/2006/relationships/tags" Target="../tags/tag215.xml" /><Relationship Id="rId4" Type="http://schemas.openxmlformats.org/officeDocument/2006/relationships/tags" Target="../tags/tag216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217.xml" /><Relationship Id="rId3" Type="http://schemas.openxmlformats.org/officeDocument/2006/relationships/tags" Target="../tags/tag218.xml" /><Relationship Id="rId4" Type="http://schemas.openxmlformats.org/officeDocument/2006/relationships/tags" Target="../tags/tag219.xml" /><Relationship Id="rId5" Type="http://schemas.openxmlformats.org/officeDocument/2006/relationships/tags" Target="../tags/tag220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221.xml" /><Relationship Id="rId3" Type="http://schemas.openxmlformats.org/officeDocument/2006/relationships/tags" Target="../tags/tag222.xml" /><Relationship Id="rId4" Type="http://schemas.openxmlformats.org/officeDocument/2006/relationships/tags" Target="../tags/tag223.xml" /><Relationship Id="rId5" Type="http://schemas.openxmlformats.org/officeDocument/2006/relationships/tags" Target="../tags/tag224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233.xml" /><Relationship Id="rId2" Type="http://schemas.openxmlformats.org/officeDocument/2006/relationships/tags" Target="../tags/tag225.xml" /><Relationship Id="rId3" Type="http://schemas.openxmlformats.org/officeDocument/2006/relationships/tags" Target="../tags/tag226.xml" /><Relationship Id="rId4" Type="http://schemas.openxmlformats.org/officeDocument/2006/relationships/tags" Target="../tags/tag227.xml" /><Relationship Id="rId5" Type="http://schemas.openxmlformats.org/officeDocument/2006/relationships/tags" Target="../tags/tag228.xml" /><Relationship Id="rId6" Type="http://schemas.openxmlformats.org/officeDocument/2006/relationships/tags" Target="../tags/tag229.xml" /><Relationship Id="rId7" Type="http://schemas.openxmlformats.org/officeDocument/2006/relationships/tags" Target="../tags/tag230.xml" /><Relationship Id="rId8" Type="http://schemas.openxmlformats.org/officeDocument/2006/relationships/tags" Target="../tags/tag231.xml" /><Relationship Id="rId9" Type="http://schemas.openxmlformats.org/officeDocument/2006/relationships/tags" Target="../tags/tag232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234.xml" /><Relationship Id="rId3" Type="http://schemas.openxmlformats.org/officeDocument/2006/relationships/tags" Target="../tags/tag235.xml" /><Relationship Id="rId4" Type="http://schemas.openxmlformats.org/officeDocument/2006/relationships/tags" Target="../tags/tag236.xml" /><Relationship Id="rId5" Type="http://schemas.openxmlformats.org/officeDocument/2006/relationships/tags" Target="../tags/tag237.xml" /><Relationship Id="rId6" Type="http://schemas.openxmlformats.org/officeDocument/2006/relationships/tags" Target="../tags/tag238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239.xml" /><Relationship Id="rId3" Type="http://schemas.openxmlformats.org/officeDocument/2006/relationships/tags" Target="../tags/tag240.xml" /><Relationship Id="rId4" Type="http://schemas.openxmlformats.org/officeDocument/2006/relationships/tags" Target="../tags/tag241.xml" /><Relationship Id="rId5" Type="http://schemas.openxmlformats.org/officeDocument/2006/relationships/tags" Target="../tags/tag242.xml" /><Relationship Id="rId6" Type="http://schemas.openxmlformats.org/officeDocument/2006/relationships/tags" Target="../tags/tag243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 /><Relationship Id="rId2" Type="http://schemas.openxmlformats.org/officeDocument/2006/relationships/tags" Target="../tags/tag116.xml" /><Relationship Id="rId3" Type="http://schemas.openxmlformats.org/officeDocument/2006/relationships/tags" Target="../tags/tag117.xml" /><Relationship Id="rId4" Type="http://schemas.openxmlformats.org/officeDocument/2006/relationships/image" Target="../media/image3.png" /><Relationship Id="rId5" Type="http://schemas.openxmlformats.org/officeDocument/2006/relationships/tags" Target="../tags/tag118.xml" /><Relationship Id="rId6" Type="http://schemas.openxmlformats.org/officeDocument/2006/relationships/tags" Target="../tags/tag119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244.xml" /><Relationship Id="rId3" Type="http://schemas.openxmlformats.org/officeDocument/2006/relationships/tags" Target="../tags/tag245.xml" /><Relationship Id="rId4" Type="http://schemas.openxmlformats.org/officeDocument/2006/relationships/tags" Target="../tags/tag246.xml" /><Relationship Id="rId5" Type="http://schemas.openxmlformats.org/officeDocument/2006/relationships/tags" Target="../tags/tag247.xml" /><Relationship Id="rId6" Type="http://schemas.openxmlformats.org/officeDocument/2006/relationships/tags" Target="../tags/tag248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257.xml" /><Relationship Id="rId11" Type="http://schemas.openxmlformats.org/officeDocument/2006/relationships/tags" Target="../tags/tag258.xml" /><Relationship Id="rId12" Type="http://schemas.openxmlformats.org/officeDocument/2006/relationships/tags" Target="../tags/tag259.xml" /><Relationship Id="rId13" Type="http://schemas.openxmlformats.org/officeDocument/2006/relationships/tags" Target="../tags/tag260.xml" /><Relationship Id="rId2" Type="http://schemas.openxmlformats.org/officeDocument/2006/relationships/tags" Target="../tags/tag249.xml" /><Relationship Id="rId3" Type="http://schemas.openxmlformats.org/officeDocument/2006/relationships/tags" Target="../tags/tag250.xml" /><Relationship Id="rId4" Type="http://schemas.openxmlformats.org/officeDocument/2006/relationships/tags" Target="../tags/tag251.xml" /><Relationship Id="rId5" Type="http://schemas.openxmlformats.org/officeDocument/2006/relationships/tags" Target="../tags/tag252.xml" /><Relationship Id="rId6" Type="http://schemas.openxmlformats.org/officeDocument/2006/relationships/tags" Target="../tags/tag253.xml" /><Relationship Id="rId7" Type="http://schemas.openxmlformats.org/officeDocument/2006/relationships/tags" Target="../tags/tag254.xml" /><Relationship Id="rId8" Type="http://schemas.openxmlformats.org/officeDocument/2006/relationships/tags" Target="../tags/tag255.xml" /><Relationship Id="rId9" Type="http://schemas.openxmlformats.org/officeDocument/2006/relationships/tags" Target="../tags/tag256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261.xml" /><Relationship Id="rId3" Type="http://schemas.openxmlformats.org/officeDocument/2006/relationships/tags" Target="../tags/tag262.xml" /><Relationship Id="rId4" Type="http://schemas.openxmlformats.org/officeDocument/2006/relationships/tags" Target="../tags/tag263.xml" /><Relationship Id="rId5" Type="http://schemas.openxmlformats.org/officeDocument/2006/relationships/tags" Target="../tags/tag264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265.xml" /><Relationship Id="rId3" Type="http://schemas.openxmlformats.org/officeDocument/2006/relationships/tags" Target="../tags/tag266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267.xml" /><Relationship Id="rId3" Type="http://schemas.openxmlformats.org/officeDocument/2006/relationships/tags" Target="../tags/tag268.xml" /><Relationship Id="rId4" Type="http://schemas.openxmlformats.org/officeDocument/2006/relationships/tags" Target="../tags/tag269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270.xml" /><Relationship Id="rId3" Type="http://schemas.openxmlformats.org/officeDocument/2006/relationships/tags" Target="../tags/tag271.xml" /><Relationship Id="rId4" Type="http://schemas.openxmlformats.org/officeDocument/2006/relationships/tags" Target="../tags/tag272.xml" /><Relationship Id="rId5" Type="http://schemas.openxmlformats.org/officeDocument/2006/relationships/tags" Target="../tags/tag273.xml" /><Relationship Id="rId6" Type="http://schemas.openxmlformats.org/officeDocument/2006/relationships/tags" Target="../tags/tag274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275.xml" /><Relationship Id="rId3" Type="http://schemas.openxmlformats.org/officeDocument/2006/relationships/tags" Target="../tags/tag276.xml" /><Relationship Id="rId4" Type="http://schemas.openxmlformats.org/officeDocument/2006/relationships/tags" Target="../tags/tag277.xml" /><Relationship Id="rId5" Type="http://schemas.openxmlformats.org/officeDocument/2006/relationships/tags" Target="../tags/tag278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279.xml" /><Relationship Id="rId3" Type="http://schemas.openxmlformats.org/officeDocument/2006/relationships/tags" Target="../tags/tag280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281.xml" /><Relationship Id="rId3" Type="http://schemas.openxmlformats.org/officeDocument/2006/relationships/tags" Target="../tags/tag282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283.xml" /><Relationship Id="rId3" Type="http://schemas.openxmlformats.org/officeDocument/2006/relationships/tags" Target="../tags/tag284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 /><Relationship Id="rId2" Type="http://schemas.openxmlformats.org/officeDocument/2006/relationships/tags" Target="../tags/tag120.xml" /><Relationship Id="rId3" Type="http://schemas.openxmlformats.org/officeDocument/2006/relationships/tags" Target="../tags/tag121.xml" /><Relationship Id="rId4" Type="http://schemas.openxmlformats.org/officeDocument/2006/relationships/tags" Target="../tags/tag122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285.xml" /><Relationship Id="rId3" Type="http://schemas.openxmlformats.org/officeDocument/2006/relationships/tags" Target="../tags/tag286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287.xml" /><Relationship Id="rId3" Type="http://schemas.openxmlformats.org/officeDocument/2006/relationships/tags" Target="../tags/tag288.xml" /><Relationship Id="rId4" Type="http://schemas.openxmlformats.org/officeDocument/2006/relationships/tags" Target="../tags/tag289.xml" /><Relationship Id="rId5" Type="http://schemas.openxmlformats.org/officeDocument/2006/relationships/tags" Target="../tags/tag290.xml" /><Relationship Id="rId6" Type="http://schemas.openxmlformats.org/officeDocument/2006/relationships/tags" Target="../tags/tag291.xml" /><Relationship Id="rId7" Type="http://schemas.openxmlformats.org/officeDocument/2006/relationships/tags" Target="../tags/tag292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293.xml" /><Relationship Id="rId3" Type="http://schemas.openxmlformats.org/officeDocument/2006/relationships/tags" Target="../tags/tag294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295.xml" /><Relationship Id="rId3" Type="http://schemas.openxmlformats.org/officeDocument/2006/relationships/tags" Target="../tags/tag296.xml" /><Relationship Id="rId4" Type="http://schemas.openxmlformats.org/officeDocument/2006/relationships/tags" Target="../tags/tag297.xml" /><Relationship Id="rId5" Type="http://schemas.openxmlformats.org/officeDocument/2006/relationships/tags" Target="../tags/tag298.xml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299.xml" /><Relationship Id="rId3" Type="http://schemas.openxmlformats.org/officeDocument/2006/relationships/tags" Target="../tags/tag300.xml" /><Relationship Id="rId4" Type="http://schemas.openxmlformats.org/officeDocument/2006/relationships/tags" Target="../tags/tag301.xml" /><Relationship Id="rId5" Type="http://schemas.openxmlformats.org/officeDocument/2006/relationships/tags" Target="../tags/tag302.xml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303.xml" /><Relationship Id="rId3" Type="http://schemas.openxmlformats.org/officeDocument/2006/relationships/tags" Target="../tags/tag304.xml" /><Relationship Id="rId4" Type="http://schemas.openxmlformats.org/officeDocument/2006/relationships/tags" Target="../tags/tag305.xml" /><Relationship Id="rId5" Type="http://schemas.openxmlformats.org/officeDocument/2006/relationships/tags" Target="../tags/tag306.xml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307.xml" /><Relationship Id="rId3" Type="http://schemas.openxmlformats.org/officeDocument/2006/relationships/tags" Target="../tags/tag308.xml" /><Relationship Id="rId4" Type="http://schemas.openxmlformats.org/officeDocument/2006/relationships/tags" Target="../tags/tag309.xml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310.xml" /><Relationship Id="rId3" Type="http://schemas.openxmlformats.org/officeDocument/2006/relationships/tags" Target="../tags/tag311.xml" /><Relationship Id="rId4" Type="http://schemas.openxmlformats.org/officeDocument/2006/relationships/tags" Target="../tags/tag312.xml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313.xml" /><Relationship Id="rId3" Type="http://schemas.openxmlformats.org/officeDocument/2006/relationships/tags" Target="../tags/tag314.xml" /></Relationships>
</file>

<file path=ppt/slides/_rels/slide4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315.xml" /><Relationship Id="rId3" Type="http://schemas.openxmlformats.org/officeDocument/2006/relationships/tags" Target="../tags/tag316.xml" /><Relationship Id="rId4" Type="http://schemas.openxmlformats.org/officeDocument/2006/relationships/tags" Target="../tags/tag317.xml" /><Relationship Id="rId5" Type="http://schemas.openxmlformats.org/officeDocument/2006/relationships/tags" Target="../tags/tag318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 /><Relationship Id="rId2" Type="http://schemas.openxmlformats.org/officeDocument/2006/relationships/tags" Target="../tags/tag123.xml" /><Relationship Id="rId3" Type="http://schemas.openxmlformats.org/officeDocument/2006/relationships/tags" Target="../tags/tag124.xml" /><Relationship Id="rId4" Type="http://schemas.openxmlformats.org/officeDocument/2006/relationships/tags" Target="../tags/tag125.xml" /><Relationship Id="rId5" Type="http://schemas.openxmlformats.org/officeDocument/2006/relationships/tags" Target="../tags/tag126.xml" /><Relationship Id="rId6" Type="http://schemas.openxmlformats.org/officeDocument/2006/relationships/tags" Target="../tags/tag127.xml" /><Relationship Id="rId7" Type="http://schemas.openxmlformats.org/officeDocument/2006/relationships/tags" Target="../tags/tag128.xml" /><Relationship Id="rId8" Type="http://schemas.openxmlformats.org/officeDocument/2006/relationships/tags" Target="../tags/tag129.xml" /><Relationship Id="rId9" Type="http://schemas.openxmlformats.org/officeDocument/2006/relationships/tags" Target="../tags/tag130.xml" /></Relationships>
</file>

<file path=ppt/slides/_rels/slide5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319.xml" /><Relationship Id="rId3" Type="http://schemas.openxmlformats.org/officeDocument/2006/relationships/tags" Target="../tags/tag320.xml" /><Relationship Id="rId4" Type="http://schemas.openxmlformats.org/officeDocument/2006/relationships/tags" Target="../tags/tag321.xml" /></Relationships>
</file>

<file path=ppt/slides/_rels/slide5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322.xml" /><Relationship Id="rId3" Type="http://schemas.openxmlformats.org/officeDocument/2006/relationships/tags" Target="../tags/tag323.xml" /><Relationship Id="rId4" Type="http://schemas.openxmlformats.org/officeDocument/2006/relationships/tags" Target="../tags/tag324.xml" /></Relationships>
</file>

<file path=ppt/slides/_rels/slide5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325.xml" /><Relationship Id="rId3" Type="http://schemas.openxmlformats.org/officeDocument/2006/relationships/tags" Target="../tags/tag326.xml" /><Relationship Id="rId4" Type="http://schemas.openxmlformats.org/officeDocument/2006/relationships/tags" Target="../tags/tag327.xml" /></Relationships>
</file>

<file path=ppt/slides/_rels/slide5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328.xml" /><Relationship Id="rId3" Type="http://schemas.openxmlformats.org/officeDocument/2006/relationships/tags" Target="../tags/tag329.xml" /></Relationships>
</file>

<file path=ppt/slides/_rels/slide5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330.xml" /><Relationship Id="rId3" Type="http://schemas.openxmlformats.org/officeDocument/2006/relationships/tags" Target="../tags/tag331.xml" /></Relationships>
</file>

<file path=ppt/slides/_rels/slide5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332.xml" /><Relationship Id="rId3" Type="http://schemas.openxmlformats.org/officeDocument/2006/relationships/tags" Target="../tags/tag333.xml" /><Relationship Id="rId4" Type="http://schemas.openxmlformats.org/officeDocument/2006/relationships/tags" Target="../tags/tag334.xml" /><Relationship Id="rId5" Type="http://schemas.openxmlformats.org/officeDocument/2006/relationships/tags" Target="../tags/tag335.xml" /></Relationships>
</file>

<file path=ppt/slides/_rels/slide5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336.xml" /><Relationship Id="rId3" Type="http://schemas.openxmlformats.org/officeDocument/2006/relationships/tags" Target="../tags/tag337.xml" /><Relationship Id="rId4" Type="http://schemas.openxmlformats.org/officeDocument/2006/relationships/tags" Target="../tags/tag338.xml" /><Relationship Id="rId5" Type="http://schemas.openxmlformats.org/officeDocument/2006/relationships/tags" Target="../tags/tag339.xml" /></Relationships>
</file>

<file path=ppt/slides/_rels/slide5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340.xml" /><Relationship Id="rId3" Type="http://schemas.openxmlformats.org/officeDocument/2006/relationships/tags" Target="../tags/tag341.xml" /></Relationships>
</file>

<file path=ppt/slides/_rels/slide5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notesSlide" Target="../notesSlides/notesSlide2.xml" /><Relationship Id="rId3" Type="http://schemas.openxmlformats.org/officeDocument/2006/relationships/tags" Target="../tags/tag346.xml" /><Relationship Id="rId4" Type="http://schemas.openxmlformats.org/officeDocument/2006/relationships/tags" Target="../tags/tag347.xml" /></Relationships>
</file>

<file path=ppt/slides/_rels/slide5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348.xml" /><Relationship Id="rId3" Type="http://schemas.openxmlformats.org/officeDocument/2006/relationships/tags" Target="../tags/tag349.xml" /><Relationship Id="rId4" Type="http://schemas.openxmlformats.org/officeDocument/2006/relationships/tags" Target="../tags/tag350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 /><Relationship Id="rId2" Type="http://schemas.openxmlformats.org/officeDocument/2006/relationships/tags" Target="../tags/tag131.xml" /><Relationship Id="rId3" Type="http://schemas.openxmlformats.org/officeDocument/2006/relationships/tags" Target="../tags/tag132.xml" /><Relationship Id="rId4" Type="http://schemas.openxmlformats.org/officeDocument/2006/relationships/tags" Target="../tags/tag133.xml" /></Relationships>
</file>

<file path=ppt/slides/_rels/slide6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351.xml" /><Relationship Id="rId3" Type="http://schemas.openxmlformats.org/officeDocument/2006/relationships/tags" Target="../tags/tag352.xml" /><Relationship Id="rId4" Type="http://schemas.openxmlformats.org/officeDocument/2006/relationships/tags" Target="../tags/tag353.xml" /><Relationship Id="rId5" Type="http://schemas.openxmlformats.org/officeDocument/2006/relationships/tags" Target="../tags/tag354.xml" /><Relationship Id="rId6" Type="http://schemas.openxmlformats.org/officeDocument/2006/relationships/tags" Target="../tags/tag355.xml" /><Relationship Id="rId7" Type="http://schemas.openxmlformats.org/officeDocument/2006/relationships/tags" Target="../tags/tag356.xml" /><Relationship Id="rId8" Type="http://schemas.openxmlformats.org/officeDocument/2006/relationships/tags" Target="../tags/tag357.xml" /></Relationships>
</file>

<file path=ppt/slides/_rels/slide6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358.xml" /><Relationship Id="rId3" Type="http://schemas.openxmlformats.org/officeDocument/2006/relationships/tags" Target="../tags/tag359.xml" /></Relationships>
</file>

<file path=ppt/slides/_rels/slide6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360.xml" /><Relationship Id="rId3" Type="http://schemas.openxmlformats.org/officeDocument/2006/relationships/tags" Target="../tags/tag361.xml" /><Relationship Id="rId4" Type="http://schemas.openxmlformats.org/officeDocument/2006/relationships/tags" Target="../tags/tag362.xml" /><Relationship Id="rId5" Type="http://schemas.openxmlformats.org/officeDocument/2006/relationships/tags" Target="../tags/tag363.xml" /></Relationships>
</file>

<file path=ppt/slides/_rels/slide6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364.xml" /><Relationship Id="rId3" Type="http://schemas.openxmlformats.org/officeDocument/2006/relationships/tags" Target="../tags/tag365.xml" /><Relationship Id="rId4" Type="http://schemas.openxmlformats.org/officeDocument/2006/relationships/tags" Target="../tags/tag366.xml" /></Relationships>
</file>

<file path=ppt/slides/_rels/slide6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367.xml" /><Relationship Id="rId3" Type="http://schemas.openxmlformats.org/officeDocument/2006/relationships/tags" Target="../tags/tag368.xml" /><Relationship Id="rId4" Type="http://schemas.openxmlformats.org/officeDocument/2006/relationships/tags" Target="../tags/tag369.xml" /></Relationships>
</file>

<file path=ppt/slides/_rels/slide6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370.xml" /><Relationship Id="rId3" Type="http://schemas.openxmlformats.org/officeDocument/2006/relationships/tags" Target="../tags/tag371.xml" /><Relationship Id="rId4" Type="http://schemas.openxmlformats.org/officeDocument/2006/relationships/tags" Target="../tags/tag372.xml" /><Relationship Id="rId5" Type="http://schemas.openxmlformats.org/officeDocument/2006/relationships/tags" Target="../tags/tag373.xml" /></Relationships>
</file>

<file path=ppt/slides/_rels/slide6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374.xml" /><Relationship Id="rId3" Type="http://schemas.openxmlformats.org/officeDocument/2006/relationships/tags" Target="../tags/tag375.xml" /><Relationship Id="rId4" Type="http://schemas.openxmlformats.org/officeDocument/2006/relationships/tags" Target="../tags/tag376.xml" /></Relationships>
</file>

<file path=ppt/slides/_rels/slide6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377.xml" /><Relationship Id="rId3" Type="http://schemas.openxmlformats.org/officeDocument/2006/relationships/tags" Target="../tags/tag378.xml" /><Relationship Id="rId4" Type="http://schemas.openxmlformats.org/officeDocument/2006/relationships/tags" Target="../tags/tag379.xml" /></Relationships>
</file>

<file path=ppt/slides/_rels/slide6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380.xml" /><Relationship Id="rId3" Type="http://schemas.openxmlformats.org/officeDocument/2006/relationships/tags" Target="../tags/tag381.xml" /><Relationship Id="rId4" Type="http://schemas.openxmlformats.org/officeDocument/2006/relationships/tags" Target="../tags/tag382.xml" /></Relationships>
</file>

<file path=ppt/slides/_rels/slide6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383.xml" /><Relationship Id="rId3" Type="http://schemas.openxmlformats.org/officeDocument/2006/relationships/image" Target="../media/image5.png" /><Relationship Id="rId4" Type="http://schemas.openxmlformats.org/officeDocument/2006/relationships/tags" Target="../tags/tag384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134.xml" /><Relationship Id="rId3" Type="http://schemas.openxmlformats.org/officeDocument/2006/relationships/tags" Target="../tags/tag135.xml" /><Relationship Id="rId4" Type="http://schemas.openxmlformats.org/officeDocument/2006/relationships/tags" Target="../tags/tag136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oleObject" Target="../embeddings/oleObject1.bin" TargetMode="Internal" /><Relationship Id="rId11" Type="http://schemas.openxmlformats.org/officeDocument/2006/relationships/image" Target="../media/image4.wmf" /><Relationship Id="rId12" Type="http://schemas.openxmlformats.org/officeDocument/2006/relationships/tags" Target="../tags/tag145.xml" /><Relationship Id="rId13" Type="http://schemas.openxmlformats.org/officeDocument/2006/relationships/tags" Target="../tags/tag146.xml" /><Relationship Id="rId14" Type="http://schemas.openxmlformats.org/officeDocument/2006/relationships/tags" Target="../tags/tag147.xml" /><Relationship Id="rId15" Type="http://schemas.openxmlformats.org/officeDocument/2006/relationships/tags" Target="../tags/tag148.xml" /><Relationship Id="rId16" Type="http://schemas.openxmlformats.org/officeDocument/2006/relationships/vmlDrawing" Target="../drawings/vmlDrawing1.vml" /><Relationship Id="rId2" Type="http://schemas.openxmlformats.org/officeDocument/2006/relationships/tags" Target="../tags/tag137.xml" /><Relationship Id="rId3" Type="http://schemas.openxmlformats.org/officeDocument/2006/relationships/tags" Target="../tags/tag138.xml" /><Relationship Id="rId4" Type="http://schemas.openxmlformats.org/officeDocument/2006/relationships/tags" Target="../tags/tag139.xml" /><Relationship Id="rId5" Type="http://schemas.openxmlformats.org/officeDocument/2006/relationships/tags" Target="../tags/tag140.xml" /><Relationship Id="rId6" Type="http://schemas.openxmlformats.org/officeDocument/2006/relationships/tags" Target="../tags/tag141.xml" /><Relationship Id="rId7" Type="http://schemas.openxmlformats.org/officeDocument/2006/relationships/tags" Target="../tags/tag142.xml" /><Relationship Id="rId8" Type="http://schemas.openxmlformats.org/officeDocument/2006/relationships/tags" Target="../tags/tag143.xml" /><Relationship Id="rId9" Type="http://schemas.openxmlformats.org/officeDocument/2006/relationships/tags" Target="../tags/tag144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49.xml" /><Relationship Id="rId3" Type="http://schemas.openxmlformats.org/officeDocument/2006/relationships/tags" Target="../tags/tag150.xml" /><Relationship Id="rId4" Type="http://schemas.openxmlformats.org/officeDocument/2006/relationships/tags" Target="../tags/tag151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097" name="Rectangle 3"/>
          <p:cNvSpPr/>
          <p:nvPr>
            <p:custDataLst>
              <p:tags r:id="rId3"/>
            </p:custDataLst>
          </p:nvPr>
        </p:nvSpPr>
        <p:spPr>
          <a:xfrm>
            <a:off x="586740" y="1553210"/>
            <a:ext cx="7971155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5400" b="1">
                <a:latin typeface="汉仪尚巍手书W" panose="00020600040101010101" charset="-122"/>
                <a:ea typeface="汉仪尚巍手书W" panose="00020600040101010101" charset="-122"/>
              </a:rPr>
              <a:t>高中议论文写作入门指导</a:t>
            </a:r>
            <a:endParaRPr lang="zh-CN" altLang="en-US" sz="5400" b="1">
              <a:latin typeface="汉仪尚巍手书W" panose="00020600040101010101" charset="-122"/>
              <a:ea typeface="汉仪尚巍手书W" panose="0002060004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54795" cy="513651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对角圆角矩形 2"/>
          <p:cNvSpPr/>
          <p:nvPr>
            <p:custDataLst>
              <p:tags r:id="rId3"/>
            </p:custDataLst>
          </p:nvPr>
        </p:nvSpPr>
        <p:spPr>
          <a:xfrm>
            <a:off x="174625" y="102870"/>
            <a:ext cx="3960495" cy="864235"/>
          </a:xfrm>
          <a:prstGeom prst="round2Diag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rgbClr val="C00000"/>
                </a:solidFill>
              </a:rPr>
              <a:t>二、议论文的三要素</a:t>
            </a:r>
            <a:endParaRPr lang="zh-CN" altLang="en-US" sz="3200" b="1">
              <a:solidFill>
                <a:srgbClr val="C00000"/>
              </a:solidFill>
            </a:endParaRPr>
          </a:p>
        </p:txBody>
      </p:sp>
      <p:sp>
        <p:nvSpPr>
          <p:cNvPr id="4" name="对角圆角矩形 3"/>
          <p:cNvSpPr/>
          <p:nvPr>
            <p:custDataLst>
              <p:tags r:id="rId4"/>
            </p:custDataLst>
          </p:nvPr>
        </p:nvSpPr>
        <p:spPr>
          <a:xfrm>
            <a:off x="1148080" y="1217295"/>
            <a:ext cx="2013585" cy="3312160"/>
          </a:xfrm>
          <a:prstGeom prst="round2Diag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>
                <a:solidFill>
                  <a:schemeClr val="tx1"/>
                </a:solidFill>
              </a:rPr>
              <a:t>论点</a:t>
            </a:r>
            <a:endParaRPr lang="zh-CN" altLang="en-US" sz="4400" b="1">
              <a:solidFill>
                <a:schemeClr val="tx1"/>
              </a:solidFill>
            </a:endParaRPr>
          </a:p>
          <a:p>
            <a:pPr algn="ctr"/>
            <a:r>
              <a:rPr lang="zh-CN" altLang="en-US" sz="4400" b="1">
                <a:solidFill>
                  <a:schemeClr val="tx1"/>
                </a:solidFill>
              </a:rPr>
              <a:t>论据</a:t>
            </a:r>
            <a:endParaRPr lang="zh-CN" altLang="en-US" sz="4400" b="1">
              <a:solidFill>
                <a:schemeClr val="tx1"/>
              </a:solidFill>
            </a:endParaRPr>
          </a:p>
          <a:p>
            <a:pPr algn="ctr"/>
            <a:r>
              <a:rPr lang="zh-CN" altLang="en-US" sz="4400" b="1">
                <a:solidFill>
                  <a:schemeClr val="tx1"/>
                </a:solidFill>
              </a:rPr>
              <a:t>论证</a:t>
            </a:r>
            <a:endParaRPr lang="zh-CN" altLang="en-US" sz="4400" b="1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0242" name="矩形 2"/>
          <p:cNvSpPr/>
          <p:nvPr>
            <p:custDataLst>
              <p:tags r:id="rId3"/>
            </p:custDataLst>
          </p:nvPr>
        </p:nvSpPr>
        <p:spPr>
          <a:xfrm>
            <a:off x="1410891" y="684610"/>
            <a:ext cx="6322219" cy="34150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b="1">
                <a:solidFill>
                  <a:srgbClr val="0C0C0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立志能帮助人们成就事业。王羲之</a:t>
            </a:r>
            <a:r>
              <a:rPr lang="en-US" altLang="zh-CN" sz="2400" b="1">
                <a:solidFill>
                  <a:srgbClr val="0C0C0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9</a:t>
            </a:r>
            <a:r>
              <a:rPr lang="zh-CN" altLang="en-US" sz="2400" b="1">
                <a:solidFill>
                  <a:srgbClr val="0C0C0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岁就开始练字</a:t>
            </a:r>
            <a:r>
              <a:rPr lang="en-US" altLang="zh-CN" sz="2400" b="1">
                <a:solidFill>
                  <a:srgbClr val="0C0C0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,</a:t>
            </a:r>
            <a:r>
              <a:rPr lang="zh-CN" altLang="en-US" sz="2400" b="1">
                <a:solidFill>
                  <a:srgbClr val="0C0C0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立志要做书法家</a:t>
            </a:r>
            <a:r>
              <a:rPr lang="en-US" altLang="zh-CN" sz="2400" b="1">
                <a:solidFill>
                  <a:srgbClr val="0C0C0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,</a:t>
            </a:r>
            <a:r>
              <a:rPr lang="zh-CN" altLang="en-US" sz="2400" b="1">
                <a:solidFill>
                  <a:srgbClr val="0C0C0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无论酷暑严寒，从不间断。他在绍兴兰亭的一个水池边练字，池水都被他洗笔砚洗黑了，他那俊秀飘逸的字体，千百年来被人们奉为瑰宝。假如王羲之根本没有想过当什么书法家，只想清谈、游乐，那么他绝不可能有什么坚强的意志去练字，那么王羲之其人也不为我们后人所知。正因为他从小立下了苦练书法的志向，才会成为一代书法家。</a:t>
            </a:r>
            <a:endParaRPr lang="zh-CN" altLang="en-US" sz="1015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3" name="矩形 3"/>
          <p:cNvSpPr/>
          <p:nvPr>
            <p:custDataLst>
              <p:tags r:id="rId4"/>
            </p:custDataLst>
          </p:nvPr>
        </p:nvSpPr>
        <p:spPr>
          <a:xfrm>
            <a:off x="1143000" y="0"/>
            <a:ext cx="2678906" cy="5530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000">
                <a:solidFill>
                  <a:srgbClr val="000000"/>
                </a:solidFill>
                <a:latin typeface="方正粗倩简体"/>
                <a:ea typeface="方正粗倩简体"/>
                <a:sym typeface="方正粗倩简体"/>
              </a:rPr>
              <a:t>例：</a:t>
            </a:r>
            <a:endParaRPr lang="zh-CN" altLang="en-US" sz="1015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5" name="矩形 4"/>
          <p:cNvSpPr/>
          <p:nvPr>
            <p:custDataLst>
              <p:tags r:id="rId5"/>
            </p:custDataLst>
          </p:nvPr>
        </p:nvSpPr>
        <p:spPr>
          <a:xfrm>
            <a:off x="1410891" y="678656"/>
            <a:ext cx="6322219" cy="34150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立志能帮助人们成就事业。</a:t>
            </a:r>
            <a:r>
              <a:rPr lang="zh-CN" altLang="en-US" sz="2400" b="1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王羲之</a:t>
            </a:r>
            <a:r>
              <a:rPr lang="en-US" altLang="zh-CN" sz="2400" b="1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9</a:t>
            </a:r>
            <a:r>
              <a:rPr lang="zh-CN" altLang="en-US" sz="2400" b="1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岁就开始练字</a:t>
            </a:r>
            <a:r>
              <a:rPr lang="en-US" altLang="zh-CN" sz="2400" b="1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,</a:t>
            </a:r>
            <a:r>
              <a:rPr lang="zh-CN" altLang="en-US" sz="2400" b="1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立志要做书法家</a:t>
            </a:r>
            <a:r>
              <a:rPr lang="en-US" altLang="zh-CN" sz="2400" b="1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,</a:t>
            </a:r>
            <a:r>
              <a:rPr lang="zh-CN" altLang="en-US" sz="2400" b="1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无论酷暑严寒，从不间断。他在绍兴兰亭的一个水池边练字，池水都被他洗笔砚洗黑了，他那俊秀飘逸的字体，千百年来被人们奉为瑰宝。</a:t>
            </a:r>
            <a:r>
              <a:rPr lang="zh-CN" altLang="en-US" sz="2400" b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假如王羲之根本没有想过当什么书法家，只想清谈、游乐，那么他绝不可能有什么坚强的意志去练字，那么王羲之其人也不为我们后人所知。</a:t>
            </a:r>
            <a:r>
              <a:rPr lang="zh-CN" altLang="en-US" sz="24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正因为他从小立下了苦练书法的志向，才会成为一代书法家。</a:t>
            </a:r>
            <a:endParaRPr lang="zh-CN" altLang="en-US" sz="1015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7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1265" name="Rectangle 2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28650" y="168434"/>
            <a:ext cx="7886700" cy="994172"/>
          </a:xfrm>
          <a:solidFill>
            <a:schemeClr val="folHlink"/>
          </a:solidFill>
        </p:spPr>
        <p:txBody>
          <a:bodyPr vert="horz" wrap="square" lIns="68580" tIns="34290" rIns="68580" bIns="34290" anchor="ctr"/>
          <a:lstStyle/>
          <a:p>
            <a:r>
              <a:rPr lang="zh-CN" altLang="en-US" sz="3000" b="1">
                <a:solidFill>
                  <a:schemeClr val="bg1"/>
                </a:solidFill>
              </a:rPr>
              <a:t>论点</a:t>
            </a:r>
            <a:r>
              <a:rPr lang="zh-CN" altLang="en-US" sz="3000" b="1">
                <a:solidFill>
                  <a:srgbClr val="000000"/>
                </a:solidFill>
              </a:rPr>
              <a:t>：</a:t>
            </a:r>
            <a:r>
              <a:rPr lang="zh-CN" altLang="en-US" sz="3000" b="1">
                <a:solidFill>
                  <a:schemeClr val="bg1"/>
                </a:solidFill>
              </a:rPr>
              <a:t>文中作者判断是非的观点。</a:t>
            </a:r>
            <a:endParaRPr lang="zh-CN" altLang="en-US" sz="3000" b="1">
              <a:solidFill>
                <a:schemeClr val="bg1"/>
              </a:solidFill>
            </a:endParaRPr>
          </a:p>
        </p:txBody>
      </p:sp>
      <p:sp>
        <p:nvSpPr>
          <p:cNvPr id="11266" name="Rectangle 3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28650" y="1369060"/>
            <a:ext cx="7886700" cy="3579495"/>
          </a:xfrm>
        </p:spPr>
        <p:txBody>
          <a:bodyPr vert="horz" wrap="square" lIns="68580" tIns="34290" rIns="68580" bIns="34290" anchor="t">
            <a:normAutofit fontScale="90000" lnSpcReduction="20000"/>
          </a:bodyPr>
          <a:lstStyle/>
          <a:p>
            <a:pPr>
              <a:lnSpc>
                <a:spcPct val="80000"/>
              </a:lnSpc>
            </a:pPr>
            <a:r>
              <a:rPr lang="zh-CN" altLang="en-US" sz="3100" b="1">
                <a:solidFill>
                  <a:srgbClr val="000000"/>
                </a:solidFill>
                <a:ea typeface="方正姚体" panose="02010601030101010101" pitchFamily="2" charset="-122"/>
              </a:rPr>
              <a:t>一般是明确的</a:t>
            </a:r>
            <a:r>
              <a:rPr lang="zh-CN" altLang="en-US" sz="3100" b="1">
                <a:solidFill>
                  <a:srgbClr val="0000CC"/>
                </a:solidFill>
                <a:ea typeface="方正姚体" panose="02010601030101010101" pitchFamily="2" charset="-122"/>
              </a:rPr>
              <a:t>判断句</a:t>
            </a:r>
            <a:endParaRPr lang="zh-CN" altLang="en-US" sz="3100" b="1">
              <a:solidFill>
                <a:srgbClr val="0000CC"/>
              </a:solidFill>
              <a:ea typeface="方正姚体" panose="02010601030101010101" pitchFamily="2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3100" b="1">
                <a:solidFill>
                  <a:srgbClr val="000000"/>
                </a:solidFill>
                <a:ea typeface="方正姚体" panose="02010601030101010101" pitchFamily="2" charset="-122"/>
              </a:rPr>
              <a:t>一般为</a:t>
            </a:r>
            <a:r>
              <a:rPr lang="zh-CN" altLang="en-US" sz="3100" b="1">
                <a:solidFill>
                  <a:srgbClr val="0000CC"/>
                </a:solidFill>
                <a:ea typeface="方正姚体" panose="02010601030101010101" pitchFamily="2" charset="-122"/>
              </a:rPr>
              <a:t>肯定句式</a:t>
            </a:r>
            <a:r>
              <a:rPr lang="zh-CN" altLang="en-US" sz="3100" b="1">
                <a:solidFill>
                  <a:srgbClr val="000000"/>
                </a:solidFill>
                <a:ea typeface="方正姚体" panose="02010601030101010101" pitchFamily="2" charset="-122"/>
              </a:rPr>
              <a:t>，有时也可是否定句式</a:t>
            </a:r>
            <a:endParaRPr lang="zh-CN" altLang="en-US" sz="3100" b="1">
              <a:solidFill>
                <a:srgbClr val="000000"/>
              </a:solidFill>
              <a:ea typeface="方正姚体" panose="02010601030101010101" pitchFamily="2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3100" b="1">
                <a:solidFill>
                  <a:srgbClr val="000000"/>
                </a:solidFill>
                <a:ea typeface="方正姚体" panose="02010601030101010101" pitchFamily="2" charset="-122"/>
              </a:rPr>
              <a:t>力求句子精炼，严谨，没有语病</a:t>
            </a:r>
            <a:endParaRPr lang="zh-CN" altLang="en-US" sz="3100" b="1">
              <a:solidFill>
                <a:srgbClr val="000000"/>
              </a:solidFill>
              <a:ea typeface="方正姚体" panose="02010601030101010101" pitchFamily="2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3100" b="1">
                <a:solidFill>
                  <a:srgbClr val="0000CC"/>
                </a:solidFill>
                <a:ea typeface="方正姚体" panose="02010601030101010101" pitchFamily="2" charset="-122"/>
              </a:rPr>
              <a:t>只有一个</a:t>
            </a:r>
            <a:r>
              <a:rPr lang="zh-CN" altLang="en-US" sz="3100" b="1">
                <a:solidFill>
                  <a:srgbClr val="000000"/>
                </a:solidFill>
                <a:ea typeface="方正姚体" panose="02010601030101010101" pitchFamily="2" charset="-122"/>
              </a:rPr>
              <a:t>中心论点，但可有几个分论点</a:t>
            </a:r>
            <a:endParaRPr lang="zh-CN" altLang="en-US" sz="3100" b="1">
              <a:solidFill>
                <a:srgbClr val="000000"/>
              </a:solidFill>
              <a:ea typeface="方正姚体" panose="02010601030101010101" pitchFamily="2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3100" b="1">
                <a:solidFill>
                  <a:srgbClr val="000000"/>
                </a:solidFill>
                <a:ea typeface="方正姚体" panose="02010601030101010101" pitchFamily="2" charset="-122"/>
              </a:rPr>
              <a:t>分论点</a:t>
            </a:r>
            <a:r>
              <a:rPr lang="zh-CN" altLang="en-US" sz="3100" b="1">
                <a:solidFill>
                  <a:srgbClr val="0000CC"/>
                </a:solidFill>
                <a:ea typeface="方正姚体" panose="02010601030101010101" pitchFamily="2" charset="-122"/>
              </a:rPr>
              <a:t>能证明中心论点</a:t>
            </a:r>
            <a:r>
              <a:rPr lang="zh-CN" altLang="en-US" sz="3100" b="1">
                <a:solidFill>
                  <a:srgbClr val="000000"/>
                </a:solidFill>
                <a:ea typeface="方正姚体" panose="02010601030101010101" pitchFamily="2" charset="-122"/>
              </a:rPr>
              <a:t>正确、合理</a:t>
            </a:r>
            <a:endParaRPr lang="zh-CN" altLang="en-US" sz="3100" b="1">
              <a:solidFill>
                <a:srgbClr val="000000"/>
              </a:solidFill>
              <a:ea typeface="方正姚体" panose="02010601030101010101" pitchFamily="2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3100" b="1">
                <a:solidFill>
                  <a:srgbClr val="000000"/>
                </a:solidFill>
                <a:ea typeface="方正姚体" panose="02010601030101010101" pitchFamily="2" charset="-122"/>
              </a:rPr>
              <a:t>分论点之间</a:t>
            </a:r>
            <a:r>
              <a:rPr lang="zh-CN" altLang="en-US" sz="3100" b="1">
                <a:solidFill>
                  <a:srgbClr val="0000CC"/>
                </a:solidFill>
                <a:ea typeface="方正姚体" panose="02010601030101010101" pitchFamily="2" charset="-122"/>
              </a:rPr>
              <a:t>逻辑顺序合理</a:t>
            </a:r>
            <a:endParaRPr lang="zh-CN" altLang="en-US" sz="3100" b="1">
              <a:solidFill>
                <a:srgbClr val="0000CC"/>
              </a:solidFill>
              <a:ea typeface="方正姚体" panose="02010601030101010101" pitchFamily="2" charset="-122"/>
            </a:endParaRPr>
          </a:p>
          <a:p>
            <a:pPr>
              <a:lnSpc>
                <a:spcPct val="80000"/>
              </a:lnSpc>
            </a:pPr>
            <a:endParaRPr lang="zh-CN" altLang="en-US" sz="3200" b="1" u="sng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200" b="1" u="sng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特别强调：开头导引文字后，一定要直接提出自己的中心论点。</a:t>
            </a:r>
            <a:endParaRPr lang="zh-CN" altLang="en-US" sz="3200" b="1" u="sng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" name="对角圆角矩形 4"/>
          <p:cNvSpPr/>
          <p:nvPr>
            <p:custDataLst>
              <p:tags r:id="rId3"/>
            </p:custDataLst>
          </p:nvPr>
        </p:nvSpPr>
        <p:spPr>
          <a:xfrm>
            <a:off x="174625" y="1648460"/>
            <a:ext cx="8785225" cy="3423920"/>
          </a:xfrm>
          <a:prstGeom prst="round2Diag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对角圆角矩形 2"/>
          <p:cNvSpPr/>
          <p:nvPr>
            <p:custDataLst>
              <p:tags r:id="rId4"/>
            </p:custDataLst>
          </p:nvPr>
        </p:nvSpPr>
        <p:spPr>
          <a:xfrm>
            <a:off x="73025" y="73025"/>
            <a:ext cx="3960495" cy="864235"/>
          </a:xfrm>
          <a:prstGeom prst="round2Diag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rgbClr val="C00000"/>
                </a:solidFill>
              </a:rPr>
              <a:t>二、议论文的三要素</a:t>
            </a:r>
            <a:endParaRPr lang="zh-CN" altLang="en-US" sz="3200" b="1">
              <a:solidFill>
                <a:srgbClr val="C00000"/>
              </a:solidFill>
            </a:endParaRP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174625" y="1964690"/>
            <a:ext cx="9062720" cy="3107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/>
              <a:t>A</a:t>
            </a:r>
            <a:r>
              <a:rPr lang="zh-CN" altLang="en-US" sz="2800" b="1"/>
              <a:t>、“停课不停学”对保障正常教学秩序和维护社会稳定意义重大，但也要防止落实和执行过程中的异化和走偏</a:t>
            </a:r>
            <a:r>
              <a:rPr lang="zh-CN" altLang="en-US" sz="2800"/>
              <a:t>。</a:t>
            </a:r>
            <a:endParaRPr lang="zh-CN" altLang="en-US" sz="2800"/>
          </a:p>
          <a:p>
            <a:r>
              <a:rPr lang="en-US" altLang="zh-CN" sz="2800" b="1">
                <a:solidFill>
                  <a:schemeClr val="accent2"/>
                </a:solidFill>
              </a:rPr>
              <a:t>B</a:t>
            </a:r>
            <a:r>
              <a:rPr lang="zh-CN" altLang="en-US" sz="2800" b="1">
                <a:solidFill>
                  <a:schemeClr val="accent2"/>
                </a:solidFill>
              </a:rPr>
              <a:t>、富贵不能淫，贫贱不能移，威武不能屈。</a:t>
            </a:r>
            <a:endParaRPr lang="zh-CN" altLang="en-US" sz="2800" b="1">
              <a:solidFill>
                <a:schemeClr val="accent2"/>
              </a:solidFill>
            </a:endParaRPr>
          </a:p>
          <a:p>
            <a:r>
              <a:rPr lang="en-US" altLang="zh-CN" sz="2800" b="1"/>
              <a:t>C</a:t>
            </a:r>
            <a:r>
              <a:rPr lang="zh-CN" altLang="en-US" sz="2800" b="1"/>
              <a:t>、读书无用。</a:t>
            </a:r>
            <a:endParaRPr lang="en-US" altLang="zh-CN" sz="2800" b="1"/>
          </a:p>
          <a:p>
            <a:r>
              <a:rPr lang="en-US" altLang="zh-CN" sz="2800" b="1">
                <a:solidFill>
                  <a:schemeClr val="accent2"/>
                </a:solidFill>
              </a:rPr>
              <a:t>D</a:t>
            </a:r>
            <a:r>
              <a:rPr lang="zh-CN" altLang="en-US" sz="2800" b="1">
                <a:solidFill>
                  <a:schemeClr val="accent2"/>
                </a:solidFill>
              </a:rPr>
              <a:t>、这几种假说，哪一种更有道理?动物的游戏，究竟是为了“演习”，为了“自娱”，为了“学习”，还是为了“锻炼”?研究者们各执己见，众说纷纭。</a:t>
            </a:r>
            <a:endParaRPr lang="zh-CN" altLang="en-US" sz="2800" b="1">
              <a:solidFill>
                <a:schemeClr val="accent2"/>
              </a:solidFill>
            </a:endParaRPr>
          </a:p>
        </p:txBody>
      </p:sp>
      <p:sp>
        <p:nvSpPr>
          <p:cNvPr id="4" name="椭圆 3"/>
          <p:cNvSpPr/>
          <p:nvPr>
            <p:custDataLst>
              <p:tags r:id="rId6"/>
            </p:custDataLst>
          </p:nvPr>
        </p:nvSpPr>
        <p:spPr>
          <a:xfrm>
            <a:off x="4161155" y="501015"/>
            <a:ext cx="4982845" cy="99695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b="1">
                <a:solidFill>
                  <a:schemeClr val="tx1"/>
                </a:solidFill>
              </a:rPr>
              <a:t>中心论点？</a:t>
            </a:r>
            <a:endParaRPr lang="zh-CN" altLang="en-US" sz="4800" b="1">
              <a:solidFill>
                <a:schemeClr val="tx1"/>
              </a:solidFill>
            </a:endParaRPr>
          </a:p>
        </p:txBody>
      </p: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121285" y="3208655"/>
            <a:ext cx="879475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4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√</a:t>
            </a:r>
            <a:endParaRPr lang="zh-CN" altLang="en-US" sz="440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3313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 vert="horz" wrap="square" lIns="68580" tIns="34290" rIns="68580" bIns="34290" anchor="ctr"/>
          <a:lstStyle/>
          <a:p>
            <a:pPr eaLnBrk="1" hangingPunct="1"/>
            <a:r>
              <a:rPr lang="zh-CN" altLang="en-US" b="1">
                <a:latin typeface="华文新魏" panose="02010800040101010101" pitchFamily="2" charset="-122"/>
                <a:ea typeface="华文新魏" panose="02010800040101010101" pitchFamily="2" charset="-122"/>
              </a:rPr>
              <a:t>论题</a:t>
            </a:r>
            <a:endParaRPr lang="zh-CN" altLang="en-US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1571625" y="2893219"/>
            <a:ext cx="6172200" cy="803672"/>
          </a:xfrm>
        </p:spPr>
        <p:txBody>
          <a:bodyPr vert="horz" wrap="square" lIns="68580" tIns="34290" rIns="68580" bIns="34290" numCol="1" rtlCol="0" anchor="t" anchorCtr="0" compatLnSpc="1">
            <a:normAutofit fontScale="45000" lnSpcReduction="2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547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作者对所论述的问题所持的见解和主张，是议论文的灵魂</a:t>
            </a:r>
            <a:r>
              <a:rPr kumimoji="0" lang="zh-CN" altLang="en-US" sz="547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  <a:endParaRPr kumimoji="0" lang="zh-CN" altLang="en-US" sz="5475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zh-CN" altLang="en-US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315" name="标题 1"/>
          <p:cNvSpPr txBox="1"/>
          <p:nvPr>
            <p:custDataLst>
              <p:tags r:id="rId5"/>
            </p:custDataLst>
          </p:nvPr>
        </p:nvSpPr>
        <p:spPr>
          <a:xfrm>
            <a:off x="1571625" y="1875235"/>
            <a:ext cx="6172200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>
              <a:buSzTx/>
            </a:pPr>
            <a:r>
              <a:rPr lang="zh-CN" altLang="en-US" sz="3300" b="1">
                <a:latin typeface="华文新魏" panose="02010800040101010101" pitchFamily="2" charset="-122"/>
                <a:ea typeface="华文新魏" panose="02010800040101010101" pitchFamily="2" charset="-122"/>
              </a:rPr>
              <a:t>论点</a:t>
            </a:r>
            <a:endParaRPr lang="zh-CN" altLang="en-US" sz="330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3316" name="内容占位符 2"/>
          <p:cNvSpPr txBox="1"/>
          <p:nvPr>
            <p:custDataLst>
              <p:tags r:id="rId6"/>
            </p:custDataLst>
          </p:nvPr>
        </p:nvSpPr>
        <p:spPr>
          <a:xfrm>
            <a:off x="1571625" y="2893219"/>
            <a:ext cx="6172200" cy="567929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zh-CN" altLang="en-US" sz="240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6" name="内容占位符 2"/>
          <p:cNvSpPr txBox="1"/>
          <p:nvPr>
            <p:custDataLst>
              <p:tags r:id="rId7"/>
            </p:custDataLst>
          </p:nvPr>
        </p:nvSpPr>
        <p:spPr>
          <a:xfrm>
            <a:off x="1625204" y="1178719"/>
            <a:ext cx="6172200" cy="803672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2700" b="1">
                <a:latin typeface="Calibri" panose="020f0502020204030204" charset="0"/>
                <a:ea typeface="宋体" panose="02010600030101010101" pitchFamily="2" charset="-122"/>
              </a:rPr>
              <a:t>论题是文章所要议论的问题。</a:t>
            </a:r>
            <a:endParaRPr lang="zh-CN" altLang="en-US" sz="2700" b="1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5361" name="内容占位符 135169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1376363" y="607219"/>
            <a:ext cx="6172200" cy="3394472"/>
          </a:xfrm>
        </p:spPr>
        <p:txBody>
          <a:bodyPr vert="horz" wrap="square" lIns="68580" tIns="34290" rIns="68580" bIns="34290" anchor="t"/>
          <a:lstStyle/>
          <a:p>
            <a:pPr>
              <a:lnSpc>
                <a:spcPct val="90000"/>
              </a:lnSpc>
              <a:buFontTx/>
              <a:buNone/>
            </a:pPr>
            <a:r>
              <a:rPr lang="en-US" altLang="zh-CN" sz="2700">
                <a:ea typeface="黑体" panose="02010609060101010101" pitchFamily="49" charset="-122"/>
              </a:rPr>
              <a:t>⑴</a:t>
            </a:r>
            <a:r>
              <a:rPr lang="zh-CN" altLang="en-US" sz="2700">
                <a:ea typeface="黑体" panose="02010609060101010101" pitchFamily="49" charset="-122"/>
              </a:rPr>
              <a:t>谈骨气</a:t>
            </a:r>
            <a:endParaRPr lang="zh-CN" altLang="en-US" sz="2700"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700">
                <a:ea typeface="黑体" panose="02010609060101010101" pitchFamily="49" charset="-122"/>
              </a:rPr>
              <a:t>⑵</a:t>
            </a:r>
            <a:r>
              <a:rPr lang="zh-CN" altLang="en-US" sz="2700">
                <a:ea typeface="黑体" panose="02010609060101010101" pitchFamily="49" charset="-122"/>
              </a:rPr>
              <a:t>宽容是美德</a:t>
            </a:r>
            <a:endParaRPr lang="zh-CN" altLang="en-US" sz="2700"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700">
                <a:ea typeface="黑体" panose="02010609060101010101" pitchFamily="49" charset="-122"/>
              </a:rPr>
              <a:t>⑶</a:t>
            </a:r>
            <a:r>
              <a:rPr lang="zh-CN" altLang="en-US" sz="2700">
                <a:ea typeface="黑体" panose="02010609060101010101" pitchFamily="49" charset="-122"/>
              </a:rPr>
              <a:t>小议“慎独”</a:t>
            </a:r>
            <a:endParaRPr lang="zh-CN" altLang="en-US" sz="2700"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700">
                <a:ea typeface="黑体" panose="02010609060101010101" pitchFamily="49" charset="-122"/>
              </a:rPr>
              <a:t>⑷</a:t>
            </a:r>
            <a:r>
              <a:rPr lang="zh-CN" altLang="en-US" sz="2700">
                <a:ea typeface="黑体" panose="02010609060101010101" pitchFamily="49" charset="-122"/>
              </a:rPr>
              <a:t>从积累说起</a:t>
            </a:r>
            <a:endParaRPr lang="zh-CN" altLang="en-US" sz="2700"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700">
                <a:ea typeface="黑体" panose="02010609060101010101" pitchFamily="49" charset="-122"/>
              </a:rPr>
              <a:t>⑸</a:t>
            </a:r>
            <a:r>
              <a:rPr lang="zh-CN" altLang="en-US" sz="2700">
                <a:ea typeface="黑体" panose="02010609060101010101" pitchFamily="49" charset="-122"/>
              </a:rPr>
              <a:t>最苦与最乐</a:t>
            </a:r>
            <a:endParaRPr lang="zh-CN" altLang="en-US" sz="2700"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700">
                <a:ea typeface="黑体" panose="02010609060101010101" pitchFamily="49" charset="-122"/>
              </a:rPr>
              <a:t>⑹</a:t>
            </a:r>
            <a:r>
              <a:rPr lang="zh-CN" altLang="en-US" sz="2700">
                <a:ea typeface="黑体" panose="02010609060101010101" pitchFamily="49" charset="-122"/>
              </a:rPr>
              <a:t>学习语文不能要求速成</a:t>
            </a:r>
            <a:endParaRPr lang="zh-CN" altLang="en-US" sz="2700"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700">
                <a:ea typeface="黑体" panose="02010609060101010101" pitchFamily="49" charset="-122"/>
              </a:rPr>
              <a:t>⑺</a:t>
            </a:r>
            <a:r>
              <a:rPr lang="zh-CN" altLang="en-US" sz="2700">
                <a:ea typeface="黑体" panose="02010609060101010101" pitchFamily="49" charset="-122"/>
              </a:rPr>
              <a:t>我们为什么活着</a:t>
            </a:r>
            <a:endParaRPr lang="zh-CN" altLang="en-US" sz="2700"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700">
                <a:ea typeface="黑体" panose="02010609060101010101" pitchFamily="49" charset="-122"/>
              </a:rPr>
              <a:t>⑻</a:t>
            </a:r>
            <a:r>
              <a:rPr lang="zh-CN" altLang="en-US" sz="2700">
                <a:ea typeface="黑体" panose="02010609060101010101" pitchFamily="49" charset="-122"/>
              </a:rPr>
              <a:t>年轻人要善于反省</a:t>
            </a:r>
            <a:endParaRPr lang="zh-CN" altLang="en-US" sz="2700"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700">
                <a:ea typeface="黑体" panose="02010609060101010101" pitchFamily="49" charset="-122"/>
              </a:rPr>
              <a:t>⑼</a:t>
            </a:r>
            <a:r>
              <a:rPr lang="zh-CN" altLang="en-US" sz="2700">
                <a:ea typeface="黑体" panose="02010609060101010101" pitchFamily="49" charset="-122"/>
              </a:rPr>
              <a:t>习惯的力量</a:t>
            </a:r>
            <a:endParaRPr lang="zh-CN" altLang="en-US" sz="2700"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700">
                <a:ea typeface="黑体" panose="02010609060101010101" pitchFamily="49" charset="-122"/>
              </a:rPr>
              <a:t>⑽</a:t>
            </a:r>
            <a:r>
              <a:rPr lang="zh-CN" altLang="en-US" sz="2700">
                <a:ea typeface="黑体" panose="02010609060101010101" pitchFamily="49" charset="-122"/>
              </a:rPr>
              <a:t>勤能补拙</a:t>
            </a:r>
            <a:endParaRPr lang="zh-CN" altLang="en-US" sz="2700"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</a:pPr>
            <a:endParaRPr lang="zh-CN" altLang="en-US" sz="2700"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</a:pPr>
            <a:endParaRPr lang="zh-CN" altLang="en-US" sz="2700"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</a:pPr>
            <a:endParaRPr lang="zh-CN" altLang="en-US" sz="2700">
              <a:ea typeface="黑体" panose="02010609060101010101" pitchFamily="49" charset="-122"/>
            </a:endParaRPr>
          </a:p>
        </p:txBody>
      </p:sp>
      <p:sp>
        <p:nvSpPr>
          <p:cNvPr id="15362" name="矩形 135170"/>
          <p:cNvSpPr/>
          <p:nvPr>
            <p:custDataLst>
              <p:tags r:id="rId4"/>
            </p:custDataLst>
          </p:nvPr>
        </p:nvSpPr>
        <p:spPr>
          <a:xfrm>
            <a:off x="1547813" y="1749029"/>
            <a:ext cx="6172200" cy="3394472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</a:pPr>
            <a:endParaRPr lang="zh-CN" altLang="en-US" sz="3300" b="1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5363" name="文本框 135171"/>
          <p:cNvSpPr txBox="1"/>
          <p:nvPr>
            <p:custDataLst>
              <p:tags r:id="rId5"/>
            </p:custDataLst>
          </p:nvPr>
        </p:nvSpPr>
        <p:spPr>
          <a:xfrm>
            <a:off x="1425178" y="-15478"/>
            <a:ext cx="627888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000">
                <a:latin typeface="Arial" panose="020b0604020202020204" pitchFamily="34" charset="0"/>
                <a:ea typeface="黑体" panose="02010609060101010101" pitchFamily="49" charset="-122"/>
              </a:rPr>
              <a:t>下列标题哪些是论点？哪些是论题？</a:t>
            </a:r>
            <a:endParaRPr lang="zh-CN" altLang="en-US" sz="300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35173" name="文本框 135172"/>
          <p:cNvSpPr txBox="1"/>
          <p:nvPr>
            <p:custDataLst>
              <p:tags r:id="rId6"/>
            </p:custDataLst>
          </p:nvPr>
        </p:nvSpPr>
        <p:spPr>
          <a:xfrm>
            <a:off x="3618310" y="878681"/>
            <a:ext cx="64770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600" b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√</a:t>
            </a:r>
            <a:endParaRPr lang="en-US" altLang="zh-CN" sz="3600" b="1">
              <a:solidFill>
                <a:srgbClr val="FF33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35174" name="矩形 135173"/>
          <p:cNvSpPr/>
          <p:nvPr>
            <p:custDataLst>
              <p:tags r:id="rId7"/>
            </p:custDataLst>
          </p:nvPr>
        </p:nvSpPr>
        <p:spPr>
          <a:xfrm>
            <a:off x="3168253" y="465535"/>
            <a:ext cx="701278" cy="59880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300" b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×</a:t>
            </a:r>
            <a:endParaRPr lang="en-US" altLang="zh-CN" sz="3300" b="1">
              <a:solidFill>
                <a:srgbClr val="FF33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35175" name="矩形 135174"/>
          <p:cNvSpPr/>
          <p:nvPr>
            <p:custDataLst>
              <p:tags r:id="rId8"/>
            </p:custDataLst>
          </p:nvPr>
        </p:nvSpPr>
        <p:spPr>
          <a:xfrm>
            <a:off x="3645694" y="1468041"/>
            <a:ext cx="701279" cy="59880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300" b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×</a:t>
            </a:r>
            <a:endParaRPr lang="en-US" altLang="zh-CN" sz="3300" b="1">
              <a:solidFill>
                <a:srgbClr val="FF33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35176" name="矩形 135175"/>
          <p:cNvSpPr/>
          <p:nvPr>
            <p:custDataLst>
              <p:tags r:id="rId9"/>
            </p:custDataLst>
          </p:nvPr>
        </p:nvSpPr>
        <p:spPr>
          <a:xfrm>
            <a:off x="3632597" y="1947863"/>
            <a:ext cx="701278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600" b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×</a:t>
            </a:r>
            <a:endParaRPr lang="en-US" altLang="zh-CN" sz="3600" b="1">
              <a:solidFill>
                <a:srgbClr val="FF33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35177" name="矩形 135176"/>
          <p:cNvSpPr/>
          <p:nvPr>
            <p:custDataLst>
              <p:tags r:id="rId10"/>
            </p:custDataLst>
          </p:nvPr>
        </p:nvSpPr>
        <p:spPr>
          <a:xfrm>
            <a:off x="3654028" y="2427685"/>
            <a:ext cx="701278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600" b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×</a:t>
            </a:r>
            <a:endParaRPr lang="en-US" altLang="zh-CN" sz="3600" b="1">
              <a:solidFill>
                <a:srgbClr val="FF33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35178" name="文本框 135177"/>
          <p:cNvSpPr txBox="1"/>
          <p:nvPr>
            <p:custDataLst>
              <p:tags r:id="rId11"/>
            </p:custDataLst>
          </p:nvPr>
        </p:nvSpPr>
        <p:spPr>
          <a:xfrm>
            <a:off x="5304235" y="2780110"/>
            <a:ext cx="64770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600" b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√</a:t>
            </a:r>
            <a:endParaRPr lang="en-US" altLang="zh-CN" sz="3600" b="1">
              <a:solidFill>
                <a:srgbClr val="FF33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35179" name="文本框 135178"/>
          <p:cNvSpPr txBox="1"/>
          <p:nvPr>
            <p:custDataLst>
              <p:tags r:id="rId12"/>
            </p:custDataLst>
          </p:nvPr>
        </p:nvSpPr>
        <p:spPr>
          <a:xfrm>
            <a:off x="4572000" y="3721894"/>
            <a:ext cx="62746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600" b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√</a:t>
            </a:r>
            <a:endParaRPr lang="en-US" altLang="zh-CN" sz="3600" b="1">
              <a:solidFill>
                <a:srgbClr val="FF33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35180" name="文本框 135179"/>
          <p:cNvSpPr txBox="1"/>
          <p:nvPr>
            <p:custDataLst>
              <p:tags r:id="rId13"/>
            </p:custDataLst>
          </p:nvPr>
        </p:nvSpPr>
        <p:spPr>
          <a:xfrm>
            <a:off x="3492103" y="4586526"/>
            <a:ext cx="64770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600" b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√</a:t>
            </a:r>
            <a:endParaRPr lang="en-US" altLang="zh-CN" sz="3600" b="1">
              <a:solidFill>
                <a:srgbClr val="FF33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35181" name="矩形 135180"/>
          <p:cNvSpPr/>
          <p:nvPr>
            <p:custDataLst>
              <p:tags r:id="rId14"/>
            </p:custDataLst>
          </p:nvPr>
        </p:nvSpPr>
        <p:spPr>
          <a:xfrm>
            <a:off x="3654028" y="4106466"/>
            <a:ext cx="701278" cy="59880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300" b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×</a:t>
            </a:r>
            <a:endParaRPr lang="en-US" altLang="zh-CN" sz="3300" b="1">
              <a:solidFill>
                <a:srgbClr val="FF33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35182" name="矩形 135181"/>
          <p:cNvSpPr/>
          <p:nvPr>
            <p:custDataLst>
              <p:tags r:id="rId15"/>
            </p:custDataLst>
          </p:nvPr>
        </p:nvSpPr>
        <p:spPr>
          <a:xfrm>
            <a:off x="4246960" y="3249216"/>
            <a:ext cx="701278" cy="59880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300" b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×</a:t>
            </a:r>
            <a:endParaRPr lang="en-US" altLang="zh-CN" sz="3300" b="1">
              <a:solidFill>
                <a:srgbClr val="FF33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5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5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5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5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5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5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5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5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5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5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5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5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5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5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5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5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5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5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5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5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173" grpId="0"/>
      <p:bldP spid="135174" grpId="0"/>
      <p:bldP spid="135175" grpId="0"/>
      <p:bldP spid="135176" grpId="0"/>
      <p:bldP spid="135177" grpId="0"/>
      <p:bldP spid="135178" grpId="0"/>
      <p:bldP spid="135179" grpId="0"/>
      <p:bldP spid="135180" grpId="0"/>
      <p:bldP spid="135181" grpId="0"/>
      <p:bldP spid="13518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6385" name="矩形 169987"/>
          <p:cNvSpPr/>
          <p:nvPr>
            <p:custDataLst>
              <p:tags r:id="rId3"/>
            </p:custDataLst>
          </p:nvPr>
        </p:nvSpPr>
        <p:spPr>
          <a:xfrm>
            <a:off x="1601391" y="1059656"/>
            <a:ext cx="4373880" cy="31381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300">
                <a:latin typeface="Arial" panose="020b0604020202020204" pitchFamily="34" charset="0"/>
                <a:ea typeface="宋体" panose="02010600030101010101" pitchFamily="2" charset="-122"/>
              </a:rPr>
              <a:t>宽容是美德</a:t>
            </a:r>
            <a:endParaRPr lang="zh-CN" altLang="en-US" sz="33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300">
                <a:latin typeface="Arial" panose="020b0604020202020204" pitchFamily="34" charset="0"/>
                <a:ea typeface="宋体" panose="02010600030101010101" pitchFamily="2" charset="-122"/>
              </a:rPr>
              <a:t>学习语文不能要求速成</a:t>
            </a:r>
            <a:endParaRPr lang="zh-CN" altLang="en-US" sz="33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300">
                <a:latin typeface="Arial" panose="020b0604020202020204" pitchFamily="34" charset="0"/>
                <a:ea typeface="宋体" panose="02010600030101010101" pitchFamily="2" charset="-122"/>
              </a:rPr>
              <a:t>年轻人要善于反省</a:t>
            </a:r>
            <a:endParaRPr lang="zh-CN" altLang="en-US" sz="33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300">
                <a:latin typeface="Arial" panose="020b0604020202020204" pitchFamily="34" charset="0"/>
                <a:ea typeface="宋体" panose="02010600030101010101" pitchFamily="2" charset="-122"/>
              </a:rPr>
              <a:t>勤能补拙</a:t>
            </a:r>
            <a:endParaRPr lang="zh-CN" altLang="en-US" sz="33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33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33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86" name="文本框 169988"/>
          <p:cNvSpPr txBox="1"/>
          <p:nvPr>
            <p:custDataLst>
              <p:tags r:id="rId4"/>
            </p:custDataLst>
          </p:nvPr>
        </p:nvSpPr>
        <p:spPr>
          <a:xfrm>
            <a:off x="1749028" y="161925"/>
            <a:ext cx="2287905" cy="59880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300" b="1">
                <a:latin typeface="Arial" panose="020b0604020202020204" pitchFamily="34" charset="0"/>
                <a:ea typeface="宋体" panose="02010600030101010101" pitchFamily="2" charset="-122"/>
              </a:rPr>
              <a:t>论点的表述</a:t>
            </a:r>
            <a:endParaRPr lang="zh-CN" altLang="en-US" sz="33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9990" name="Cloud"/>
          <p:cNvSpPr>
            <a:spLocks noChangeAspect="1" noEditPoints="1"/>
          </p:cNvSpPr>
          <p:nvPr>
            <p:custDataLst>
              <p:tags r:id="rId5"/>
            </p:custDataLst>
          </p:nvPr>
        </p:nvSpPr>
        <p:spPr>
          <a:xfrm>
            <a:off x="5584825" y="542925"/>
            <a:ext cx="2066290" cy="988695"/>
          </a:xfrm>
          <a:custGeom>
            <a:gdLst>
              <a:gd name="txL" fmla="*/ 0 w 21600"/>
              <a:gd name="txT" fmla="*/ 0 h 21600"/>
              <a:gd name="txR" fmla="*/ 21600 w 21600"/>
              <a:gd name="txB" fmla="*/ 21600 h 21600"/>
            </a:gdLst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1600" h="21600">
                <a:moveTo>
                  <a:pt x="1950" y="7185"/>
                </a:moveTo>
                <a:lnTo>
                  <a:pt x="1949" y="7184"/>
                </a:lnTo>
                <a:cubicBezTo>
                  <a:pt x="841" y="7340"/>
                  <a:pt x="-1" y="8617"/>
                  <a:pt x="-1" y="10142"/>
                </a:cubicBezTo>
                <a:cubicBezTo>
                  <a:pt x="-1" y="11198"/>
                  <a:pt x="408" y="12175"/>
                  <a:pt x="1074" y="12708"/>
                </a:cubicBezTo>
                <a:lnTo>
                  <a:pt x="1075" y="12708"/>
                </a:lnTo>
                <a:cubicBezTo>
                  <a:pt x="697" y="13256"/>
                  <a:pt x="487" y="13979"/>
                  <a:pt x="487" y="14730"/>
                </a:cubicBezTo>
                <a:cubicBezTo>
                  <a:pt x="487" y="16364"/>
                  <a:pt x="1463" y="17689"/>
                  <a:pt x="2667" y="17689"/>
                </a:cubicBezTo>
                <a:cubicBezTo>
                  <a:pt x="2751" y="17689"/>
                  <a:pt x="2836" y="17682"/>
                  <a:pt x="2920" y="17668"/>
                </a:cubicBezTo>
                <a:lnTo>
                  <a:pt x="2920" y="17669"/>
                </a:lnTo>
                <a:cubicBezTo>
                  <a:pt x="3608" y="19308"/>
                  <a:pt x="4886" y="20320"/>
                  <a:pt x="6270" y="20320"/>
                </a:cubicBezTo>
                <a:cubicBezTo>
                  <a:pt x="6970" y="20320"/>
                  <a:pt x="7658" y="20059"/>
                  <a:pt x="8259" y="19566"/>
                </a:cubicBezTo>
                <a:lnTo>
                  <a:pt x="8259" y="19565"/>
                </a:lnTo>
                <a:cubicBezTo>
                  <a:pt x="8885" y="20844"/>
                  <a:pt x="9938" y="21613"/>
                  <a:pt x="11066" y="21613"/>
                </a:cubicBezTo>
                <a:cubicBezTo>
                  <a:pt x="12553" y="21613"/>
                  <a:pt x="13865" y="20284"/>
                  <a:pt x="14296" y="18340"/>
                </a:cubicBezTo>
                <a:lnTo>
                  <a:pt x="14297" y="18340"/>
                </a:lnTo>
                <a:cubicBezTo>
                  <a:pt x="14756" y="18730"/>
                  <a:pt x="15286" y="18937"/>
                  <a:pt x="15828" y="18937"/>
                </a:cubicBezTo>
                <a:cubicBezTo>
                  <a:pt x="17416" y="18937"/>
                  <a:pt x="18707" y="17195"/>
                  <a:pt x="18720" y="15034"/>
                </a:cubicBezTo>
                <a:lnTo>
                  <a:pt x="18721" y="15035"/>
                </a:lnTo>
                <a:cubicBezTo>
                  <a:pt x="20389" y="14710"/>
                  <a:pt x="21629" y="12765"/>
                  <a:pt x="21629" y="10472"/>
                </a:cubicBezTo>
                <a:cubicBezTo>
                  <a:pt x="21629" y="9456"/>
                  <a:pt x="21382" y="8468"/>
                  <a:pt x="20927" y="7663"/>
                </a:cubicBezTo>
                <a:lnTo>
                  <a:pt x="20927" y="7662"/>
                </a:lnTo>
                <a:cubicBezTo>
                  <a:pt x="21070" y="7209"/>
                  <a:pt x="21144" y="6722"/>
                  <a:pt x="21144" y="6229"/>
                </a:cubicBezTo>
                <a:cubicBezTo>
                  <a:pt x="21144" y="4588"/>
                  <a:pt x="20338" y="3151"/>
                  <a:pt x="19178" y="2719"/>
                </a:cubicBezTo>
                <a:lnTo>
                  <a:pt x="19177" y="2720"/>
                </a:lnTo>
                <a:cubicBezTo>
                  <a:pt x="18969" y="1149"/>
                  <a:pt x="17962" y="6"/>
                  <a:pt x="16787" y="6"/>
                </a:cubicBezTo>
                <a:cubicBezTo>
                  <a:pt x="16073" y="6"/>
                  <a:pt x="15395" y="432"/>
                  <a:pt x="14934" y="1171"/>
                </a:cubicBezTo>
                <a:lnTo>
                  <a:pt x="14935" y="1171"/>
                </a:lnTo>
                <a:cubicBezTo>
                  <a:pt x="14522" y="434"/>
                  <a:pt x="13880" y="1"/>
                  <a:pt x="13199" y="1"/>
                </a:cubicBezTo>
                <a:cubicBezTo>
                  <a:pt x="12371" y="1"/>
                  <a:pt x="11614" y="638"/>
                  <a:pt x="11245" y="1647"/>
                </a:cubicBezTo>
                <a:lnTo>
                  <a:pt x="11245" y="1646"/>
                </a:lnTo>
                <a:cubicBezTo>
                  <a:pt x="10746" y="977"/>
                  <a:pt x="10074" y="602"/>
                  <a:pt x="9374" y="602"/>
                </a:cubicBezTo>
                <a:cubicBezTo>
                  <a:pt x="8387" y="602"/>
                  <a:pt x="7480" y="1344"/>
                  <a:pt x="7018" y="2532"/>
                </a:cubicBezTo>
                <a:lnTo>
                  <a:pt x="7018" y="2531"/>
                </a:lnTo>
                <a:cubicBezTo>
                  <a:pt x="6500" y="2118"/>
                  <a:pt x="5911" y="1901"/>
                  <a:pt x="5311" y="1901"/>
                </a:cubicBezTo>
                <a:cubicBezTo>
                  <a:pt x="3445" y="1901"/>
                  <a:pt x="1934" y="3958"/>
                  <a:pt x="1934" y="6496"/>
                </a:cubicBezTo>
                <a:cubicBezTo>
                  <a:pt x="1934" y="6703"/>
                  <a:pt x="1944" y="6910"/>
                  <a:pt x="1964" y="7116"/>
                </a:cubicBezTo>
                <a:lnTo>
                  <a:pt x="1950" y="7185"/>
                </a:lnTo>
                <a:close/>
              </a:path>
              <a:path w="21600" h="21600" fill="none">
                <a:moveTo>
                  <a:pt x="1080" y="12690"/>
                </a:moveTo>
                <a:lnTo>
                  <a:pt x="1080" y="12689"/>
                </a:lnTo>
                <a:cubicBezTo>
                  <a:pt x="1413" y="12956"/>
                  <a:pt x="1792" y="13097"/>
                  <a:pt x="2178" y="13097"/>
                </a:cubicBezTo>
                <a:cubicBezTo>
                  <a:pt x="2234" y="13097"/>
                  <a:pt x="2290" y="13093"/>
                  <a:pt x="2346" y="13087"/>
                </a:cubicBezTo>
              </a:path>
              <a:path w="21600" h="21600" fill="none">
                <a:moveTo>
                  <a:pt x="2910" y="17640"/>
                </a:moveTo>
                <a:lnTo>
                  <a:pt x="2909" y="17639"/>
                </a:lnTo>
                <a:cubicBezTo>
                  <a:pt x="3100" y="17609"/>
                  <a:pt x="3286" y="17545"/>
                  <a:pt x="3464" y="17449"/>
                </a:cubicBezTo>
              </a:path>
              <a:path w="21600" h="21600" fill="none">
                <a:moveTo>
                  <a:pt x="7905" y="18675"/>
                </a:moveTo>
                <a:lnTo>
                  <a:pt x="7904" y="18675"/>
                </a:lnTo>
                <a:cubicBezTo>
                  <a:pt x="7992" y="18980"/>
                  <a:pt x="8104" y="19272"/>
                  <a:pt x="8238" y="19545"/>
                </a:cubicBezTo>
              </a:path>
              <a:path w="21600" h="21600" fill="none">
                <a:moveTo>
                  <a:pt x="14280" y="18330"/>
                </a:moveTo>
                <a:lnTo>
                  <a:pt x="14279" y="18329"/>
                </a:lnTo>
                <a:cubicBezTo>
                  <a:pt x="14349" y="18018"/>
                  <a:pt x="14393" y="17698"/>
                  <a:pt x="14413" y="17375"/>
                </a:cubicBezTo>
              </a:path>
              <a:path w="21600" h="21600" fill="none">
                <a:moveTo>
                  <a:pt x="18690" y="15045"/>
                </a:moveTo>
                <a:lnTo>
                  <a:pt x="18689" y="15044"/>
                </a:lnTo>
                <a:cubicBezTo>
                  <a:pt x="18689" y="15034"/>
                  <a:pt x="18690" y="15023"/>
                  <a:pt x="18690" y="15013"/>
                </a:cubicBezTo>
                <a:cubicBezTo>
                  <a:pt x="18690" y="13508"/>
                  <a:pt x="18059" y="12136"/>
                  <a:pt x="17064" y="11477"/>
                </a:cubicBezTo>
              </a:path>
              <a:path w="21600" h="21600" fill="none">
                <a:moveTo>
                  <a:pt x="20175" y="9015"/>
                </a:moveTo>
                <a:lnTo>
                  <a:pt x="20175" y="9015"/>
                </a:lnTo>
                <a:cubicBezTo>
                  <a:pt x="20489" y="8651"/>
                  <a:pt x="20736" y="8193"/>
                  <a:pt x="20899" y="7677"/>
                </a:cubicBezTo>
              </a:path>
              <a:path w="21600" h="21600" fill="none">
                <a:moveTo>
                  <a:pt x="19200" y="3345"/>
                </a:moveTo>
                <a:lnTo>
                  <a:pt x="19199" y="3344"/>
                </a:lnTo>
                <a:cubicBezTo>
                  <a:pt x="19199" y="3328"/>
                  <a:pt x="19200" y="3312"/>
                  <a:pt x="19200" y="3297"/>
                </a:cubicBezTo>
                <a:cubicBezTo>
                  <a:pt x="19200" y="3101"/>
                  <a:pt x="19187" y="2905"/>
                  <a:pt x="19161" y="2713"/>
                </a:cubicBezTo>
              </a:path>
              <a:path w="21600" h="21600" fill="none">
                <a:moveTo>
                  <a:pt x="14910" y="1170"/>
                </a:moveTo>
                <a:lnTo>
                  <a:pt x="14910" y="1170"/>
                </a:lnTo>
                <a:cubicBezTo>
                  <a:pt x="14758" y="1413"/>
                  <a:pt x="14633" y="1684"/>
                  <a:pt x="14539" y="1976"/>
                </a:cubicBezTo>
              </a:path>
              <a:path w="21600" h="21600" fill="none">
                <a:moveTo>
                  <a:pt x="11250" y="1665"/>
                </a:moveTo>
                <a:lnTo>
                  <a:pt x="11249" y="1664"/>
                </a:lnTo>
                <a:cubicBezTo>
                  <a:pt x="11168" y="1885"/>
                  <a:pt x="11108" y="2118"/>
                  <a:pt x="11069" y="2359"/>
                </a:cubicBezTo>
              </a:path>
              <a:path w="21600" h="21600" fill="none">
                <a:moveTo>
                  <a:pt x="7650" y="3270"/>
                </a:moveTo>
                <a:lnTo>
                  <a:pt x="7650" y="3269"/>
                </a:lnTo>
                <a:cubicBezTo>
                  <a:pt x="7454" y="3009"/>
                  <a:pt x="7236" y="2783"/>
                  <a:pt x="7000" y="2595"/>
                </a:cubicBezTo>
              </a:path>
              <a:path w="21600" h="21600" fill="none">
                <a:moveTo>
                  <a:pt x="1950" y="7185"/>
                </a:moveTo>
                <a:lnTo>
                  <a:pt x="1949" y="7185"/>
                </a:lnTo>
                <a:cubicBezTo>
                  <a:pt x="1973" y="7425"/>
                  <a:pt x="2011" y="7662"/>
                  <a:pt x="2063" y="7895"/>
                </a:cubicBezTo>
              </a:path>
            </a:pathLst>
          </a:custGeom>
          <a:solidFill>
            <a:srgbClr val="FFBE7D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/>
            </a:outerShdw>
          </a:effectLst>
        </p:spPr>
        <p:txBody>
          <a:bodyPr anchor="t"/>
          <a:lstStyle/>
          <a:p>
            <a:endParaRPr lang="zh-CN" altLang="en-US" sz="2100" b="1">
              <a:solidFill>
                <a:schemeClr val="bg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  <a:p>
            <a:r>
              <a:rPr lang="zh-CN" altLang="en-US" sz="2100" b="1">
                <a:solidFill>
                  <a:srgbClr val="FF0000"/>
                </a:solidFill>
                <a:latin typeface="Arial" panose="020b0604020202020204" pitchFamily="34" charset="0"/>
                <a:ea typeface="幼圆" panose="02010509060101010101" pitchFamily="49" charset="-122"/>
              </a:rPr>
              <a:t>明确的判断</a:t>
            </a:r>
            <a:endParaRPr lang="zh-CN" altLang="en-US" sz="2100" b="1">
              <a:solidFill>
                <a:srgbClr val="FF0000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169991" name="Cloud"/>
          <p:cNvSpPr>
            <a:spLocks noChangeAspect="1" noEditPoints="1"/>
          </p:cNvSpPr>
          <p:nvPr>
            <p:custDataLst>
              <p:tags r:id="rId6"/>
            </p:custDataLst>
          </p:nvPr>
        </p:nvSpPr>
        <p:spPr>
          <a:xfrm>
            <a:off x="4950619" y="3489722"/>
            <a:ext cx="2591991" cy="1310878"/>
          </a:xfrm>
          <a:custGeom>
            <a:gdLst>
              <a:gd name="txL" fmla="*/ 0 w 21600"/>
              <a:gd name="txT" fmla="*/ 0 h 21600"/>
              <a:gd name="txR" fmla="*/ 21600 w 21600"/>
              <a:gd name="txB" fmla="*/ 21600 h 21600"/>
            </a:gdLst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1600" h="21600">
                <a:moveTo>
                  <a:pt x="1950" y="7185"/>
                </a:moveTo>
                <a:lnTo>
                  <a:pt x="1949" y="7184"/>
                </a:lnTo>
                <a:cubicBezTo>
                  <a:pt x="841" y="7340"/>
                  <a:pt x="-1" y="8617"/>
                  <a:pt x="-1" y="10142"/>
                </a:cubicBezTo>
                <a:cubicBezTo>
                  <a:pt x="-1" y="11198"/>
                  <a:pt x="408" y="12175"/>
                  <a:pt x="1074" y="12708"/>
                </a:cubicBezTo>
                <a:lnTo>
                  <a:pt x="1075" y="12708"/>
                </a:lnTo>
                <a:cubicBezTo>
                  <a:pt x="697" y="13256"/>
                  <a:pt x="487" y="13979"/>
                  <a:pt x="487" y="14730"/>
                </a:cubicBezTo>
                <a:cubicBezTo>
                  <a:pt x="487" y="16364"/>
                  <a:pt x="1463" y="17689"/>
                  <a:pt x="2667" y="17689"/>
                </a:cubicBezTo>
                <a:cubicBezTo>
                  <a:pt x="2751" y="17689"/>
                  <a:pt x="2836" y="17682"/>
                  <a:pt x="2920" y="17668"/>
                </a:cubicBezTo>
                <a:lnTo>
                  <a:pt x="2920" y="17669"/>
                </a:lnTo>
                <a:cubicBezTo>
                  <a:pt x="3608" y="19308"/>
                  <a:pt x="4886" y="20320"/>
                  <a:pt x="6270" y="20320"/>
                </a:cubicBezTo>
                <a:cubicBezTo>
                  <a:pt x="6970" y="20320"/>
                  <a:pt x="7658" y="20059"/>
                  <a:pt x="8259" y="19566"/>
                </a:cubicBezTo>
                <a:lnTo>
                  <a:pt x="8259" y="19565"/>
                </a:lnTo>
                <a:cubicBezTo>
                  <a:pt x="8885" y="20844"/>
                  <a:pt x="9938" y="21613"/>
                  <a:pt x="11066" y="21613"/>
                </a:cubicBezTo>
                <a:cubicBezTo>
                  <a:pt x="12553" y="21613"/>
                  <a:pt x="13865" y="20284"/>
                  <a:pt x="14296" y="18340"/>
                </a:cubicBezTo>
                <a:lnTo>
                  <a:pt x="14297" y="18340"/>
                </a:lnTo>
                <a:cubicBezTo>
                  <a:pt x="14756" y="18730"/>
                  <a:pt x="15286" y="18937"/>
                  <a:pt x="15828" y="18937"/>
                </a:cubicBezTo>
                <a:cubicBezTo>
                  <a:pt x="17416" y="18937"/>
                  <a:pt x="18707" y="17195"/>
                  <a:pt x="18720" y="15034"/>
                </a:cubicBezTo>
                <a:lnTo>
                  <a:pt x="18721" y="15035"/>
                </a:lnTo>
                <a:cubicBezTo>
                  <a:pt x="20389" y="14710"/>
                  <a:pt x="21629" y="12765"/>
                  <a:pt x="21629" y="10472"/>
                </a:cubicBezTo>
                <a:cubicBezTo>
                  <a:pt x="21629" y="9456"/>
                  <a:pt x="21382" y="8468"/>
                  <a:pt x="20927" y="7663"/>
                </a:cubicBezTo>
                <a:lnTo>
                  <a:pt x="20927" y="7662"/>
                </a:lnTo>
                <a:cubicBezTo>
                  <a:pt x="21070" y="7209"/>
                  <a:pt x="21144" y="6722"/>
                  <a:pt x="21144" y="6229"/>
                </a:cubicBezTo>
                <a:cubicBezTo>
                  <a:pt x="21144" y="4588"/>
                  <a:pt x="20338" y="3151"/>
                  <a:pt x="19178" y="2719"/>
                </a:cubicBezTo>
                <a:lnTo>
                  <a:pt x="19177" y="2720"/>
                </a:lnTo>
                <a:cubicBezTo>
                  <a:pt x="18969" y="1149"/>
                  <a:pt x="17962" y="6"/>
                  <a:pt x="16787" y="6"/>
                </a:cubicBezTo>
                <a:cubicBezTo>
                  <a:pt x="16073" y="6"/>
                  <a:pt x="15395" y="432"/>
                  <a:pt x="14934" y="1171"/>
                </a:cubicBezTo>
                <a:lnTo>
                  <a:pt x="14935" y="1171"/>
                </a:lnTo>
                <a:cubicBezTo>
                  <a:pt x="14522" y="434"/>
                  <a:pt x="13880" y="1"/>
                  <a:pt x="13199" y="1"/>
                </a:cubicBezTo>
                <a:cubicBezTo>
                  <a:pt x="12371" y="1"/>
                  <a:pt x="11614" y="638"/>
                  <a:pt x="11245" y="1647"/>
                </a:cubicBezTo>
                <a:lnTo>
                  <a:pt x="11245" y="1646"/>
                </a:lnTo>
                <a:cubicBezTo>
                  <a:pt x="10746" y="977"/>
                  <a:pt x="10074" y="602"/>
                  <a:pt x="9374" y="602"/>
                </a:cubicBezTo>
                <a:cubicBezTo>
                  <a:pt x="8387" y="602"/>
                  <a:pt x="7480" y="1344"/>
                  <a:pt x="7018" y="2532"/>
                </a:cubicBezTo>
                <a:lnTo>
                  <a:pt x="7018" y="2531"/>
                </a:lnTo>
                <a:cubicBezTo>
                  <a:pt x="6500" y="2118"/>
                  <a:pt x="5911" y="1901"/>
                  <a:pt x="5311" y="1901"/>
                </a:cubicBezTo>
                <a:cubicBezTo>
                  <a:pt x="3445" y="1901"/>
                  <a:pt x="1934" y="3958"/>
                  <a:pt x="1934" y="6496"/>
                </a:cubicBezTo>
                <a:cubicBezTo>
                  <a:pt x="1934" y="6703"/>
                  <a:pt x="1944" y="6910"/>
                  <a:pt x="1964" y="7116"/>
                </a:cubicBezTo>
                <a:lnTo>
                  <a:pt x="1950" y="7185"/>
                </a:lnTo>
                <a:close/>
              </a:path>
              <a:path w="21600" h="21600" fill="none">
                <a:moveTo>
                  <a:pt x="1080" y="12690"/>
                </a:moveTo>
                <a:lnTo>
                  <a:pt x="1080" y="12689"/>
                </a:lnTo>
                <a:cubicBezTo>
                  <a:pt x="1413" y="12956"/>
                  <a:pt x="1792" y="13097"/>
                  <a:pt x="2178" y="13097"/>
                </a:cubicBezTo>
                <a:cubicBezTo>
                  <a:pt x="2234" y="13097"/>
                  <a:pt x="2290" y="13093"/>
                  <a:pt x="2346" y="13087"/>
                </a:cubicBezTo>
              </a:path>
              <a:path w="21600" h="21600" fill="none">
                <a:moveTo>
                  <a:pt x="2910" y="17640"/>
                </a:moveTo>
                <a:lnTo>
                  <a:pt x="2909" y="17639"/>
                </a:lnTo>
                <a:cubicBezTo>
                  <a:pt x="3100" y="17609"/>
                  <a:pt x="3286" y="17545"/>
                  <a:pt x="3464" y="17449"/>
                </a:cubicBezTo>
              </a:path>
              <a:path w="21600" h="21600" fill="none">
                <a:moveTo>
                  <a:pt x="7905" y="18675"/>
                </a:moveTo>
                <a:lnTo>
                  <a:pt x="7904" y="18675"/>
                </a:lnTo>
                <a:cubicBezTo>
                  <a:pt x="7992" y="18980"/>
                  <a:pt x="8104" y="19272"/>
                  <a:pt x="8238" y="19545"/>
                </a:cubicBezTo>
              </a:path>
              <a:path w="21600" h="21600" fill="none">
                <a:moveTo>
                  <a:pt x="14280" y="18330"/>
                </a:moveTo>
                <a:lnTo>
                  <a:pt x="14279" y="18329"/>
                </a:lnTo>
                <a:cubicBezTo>
                  <a:pt x="14349" y="18018"/>
                  <a:pt x="14393" y="17698"/>
                  <a:pt x="14413" y="17375"/>
                </a:cubicBezTo>
              </a:path>
              <a:path w="21600" h="21600" fill="none">
                <a:moveTo>
                  <a:pt x="18690" y="15045"/>
                </a:moveTo>
                <a:lnTo>
                  <a:pt x="18689" y="15044"/>
                </a:lnTo>
                <a:cubicBezTo>
                  <a:pt x="18689" y="15034"/>
                  <a:pt x="18690" y="15023"/>
                  <a:pt x="18690" y="15013"/>
                </a:cubicBezTo>
                <a:cubicBezTo>
                  <a:pt x="18690" y="13508"/>
                  <a:pt x="18059" y="12136"/>
                  <a:pt x="17064" y="11477"/>
                </a:cubicBezTo>
              </a:path>
              <a:path w="21600" h="21600" fill="none">
                <a:moveTo>
                  <a:pt x="20175" y="9015"/>
                </a:moveTo>
                <a:lnTo>
                  <a:pt x="20175" y="9015"/>
                </a:lnTo>
                <a:cubicBezTo>
                  <a:pt x="20489" y="8651"/>
                  <a:pt x="20736" y="8193"/>
                  <a:pt x="20899" y="7677"/>
                </a:cubicBezTo>
              </a:path>
              <a:path w="21600" h="21600" fill="none">
                <a:moveTo>
                  <a:pt x="19200" y="3345"/>
                </a:moveTo>
                <a:lnTo>
                  <a:pt x="19199" y="3344"/>
                </a:lnTo>
                <a:cubicBezTo>
                  <a:pt x="19199" y="3328"/>
                  <a:pt x="19200" y="3312"/>
                  <a:pt x="19200" y="3297"/>
                </a:cubicBezTo>
                <a:cubicBezTo>
                  <a:pt x="19200" y="3101"/>
                  <a:pt x="19187" y="2905"/>
                  <a:pt x="19161" y="2713"/>
                </a:cubicBezTo>
              </a:path>
              <a:path w="21600" h="21600" fill="none">
                <a:moveTo>
                  <a:pt x="14910" y="1170"/>
                </a:moveTo>
                <a:lnTo>
                  <a:pt x="14910" y="1170"/>
                </a:lnTo>
                <a:cubicBezTo>
                  <a:pt x="14758" y="1413"/>
                  <a:pt x="14633" y="1684"/>
                  <a:pt x="14539" y="1976"/>
                </a:cubicBezTo>
              </a:path>
              <a:path w="21600" h="21600" fill="none">
                <a:moveTo>
                  <a:pt x="11250" y="1665"/>
                </a:moveTo>
                <a:lnTo>
                  <a:pt x="11249" y="1664"/>
                </a:lnTo>
                <a:cubicBezTo>
                  <a:pt x="11168" y="1885"/>
                  <a:pt x="11108" y="2118"/>
                  <a:pt x="11069" y="2359"/>
                </a:cubicBezTo>
              </a:path>
              <a:path w="21600" h="21600" fill="none">
                <a:moveTo>
                  <a:pt x="7650" y="3270"/>
                </a:moveTo>
                <a:lnTo>
                  <a:pt x="7650" y="3269"/>
                </a:lnTo>
                <a:cubicBezTo>
                  <a:pt x="7454" y="3009"/>
                  <a:pt x="7236" y="2783"/>
                  <a:pt x="7000" y="2595"/>
                </a:cubicBezTo>
              </a:path>
              <a:path w="21600" h="21600" fill="none">
                <a:moveTo>
                  <a:pt x="1950" y="7185"/>
                </a:moveTo>
                <a:lnTo>
                  <a:pt x="1949" y="7185"/>
                </a:lnTo>
                <a:cubicBezTo>
                  <a:pt x="1973" y="7425"/>
                  <a:pt x="2011" y="7662"/>
                  <a:pt x="2063" y="7895"/>
                </a:cubicBezTo>
              </a:path>
            </a:pathLst>
          </a:custGeom>
          <a:solidFill>
            <a:srgbClr val="FFBE7D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/>
            </a:outerShdw>
          </a:effectLst>
        </p:spPr>
        <p:txBody>
          <a:bodyPr anchor="t"/>
          <a:lstStyle/>
          <a:p>
            <a:endParaRPr lang="zh-CN" altLang="en-US" sz="2100" b="1">
              <a:solidFill>
                <a:schemeClr val="bg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  <a:p>
            <a:r>
              <a:rPr lang="zh-CN" altLang="en-US" sz="2100" b="1">
                <a:solidFill>
                  <a:srgbClr val="FF0000"/>
                </a:solidFill>
                <a:latin typeface="Arial" panose="020b0604020202020204" pitchFamily="34" charset="0"/>
                <a:ea typeface="幼圆" panose="02010509060101010101" pitchFamily="49" charset="-122"/>
              </a:rPr>
              <a:t>完整的陈述</a:t>
            </a:r>
            <a:endParaRPr lang="zh-CN" altLang="en-US" sz="2100" b="1">
              <a:solidFill>
                <a:srgbClr val="FF0000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99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99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99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99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9990" grpId="0"/>
      <p:bldP spid="16999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2289" name="Rectangle 2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485900" y="535781"/>
            <a:ext cx="6172200" cy="978694"/>
          </a:xfrm>
        </p:spPr>
        <p:txBody>
          <a:bodyPr vert="horz" wrap="square" lIns="68580" tIns="34290" rIns="68580" bIns="34290" anchor="ctr"/>
          <a:lstStyle/>
          <a:p>
            <a:r>
              <a:rPr lang="zh-CN" altLang="en-US" b="1">
                <a:solidFill>
                  <a:srgbClr val="000000"/>
                </a:solidFill>
              </a:rPr>
              <a:t>展示</a:t>
            </a:r>
            <a:r>
              <a:rPr lang="zh-CN" altLang="en-US" b="1">
                <a:solidFill>
                  <a:srgbClr val="CC0000"/>
                </a:solidFill>
              </a:rPr>
              <a:t>论点</a:t>
            </a:r>
            <a:r>
              <a:rPr lang="zh-CN" altLang="en-US" b="1">
                <a:solidFill>
                  <a:srgbClr val="000000"/>
                </a:solidFill>
              </a:rPr>
              <a:t>的基本方法</a:t>
            </a:r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12290" name="Rectangle 3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1485900" y="1858566"/>
            <a:ext cx="6172200" cy="2736056"/>
          </a:xfrm>
        </p:spPr>
        <p:txBody>
          <a:bodyPr vert="horz" wrap="square" lIns="68580" tIns="34290" rIns="68580" bIns="34290" anchor="t"/>
          <a:lstStyle/>
          <a:p>
            <a:r>
              <a:rPr lang="zh-CN" altLang="en-US" b="1">
                <a:solidFill>
                  <a:srgbClr val="000000"/>
                </a:solidFill>
                <a:ea typeface="方正姚体" panose="02010601030101010101" pitchFamily="2" charset="-122"/>
              </a:rPr>
              <a:t>文章的</a:t>
            </a:r>
            <a:r>
              <a:rPr lang="zh-CN" altLang="en-US" sz="3000" b="1">
                <a:solidFill>
                  <a:srgbClr val="0000CC"/>
                </a:solidFill>
                <a:ea typeface="方正姚体" panose="02010601030101010101" pitchFamily="2" charset="-122"/>
              </a:rPr>
              <a:t>标题</a:t>
            </a:r>
            <a:r>
              <a:rPr lang="zh-CN" altLang="en-US" b="1">
                <a:solidFill>
                  <a:srgbClr val="CC0000"/>
                </a:solidFill>
                <a:ea typeface="方正姚体" panose="02010601030101010101" pitchFamily="2" charset="-122"/>
              </a:rPr>
              <a:t>（标题揭示中心论点）</a:t>
            </a:r>
            <a:endParaRPr lang="zh-CN" altLang="en-US" b="1">
              <a:solidFill>
                <a:srgbClr val="CC0000"/>
              </a:solidFill>
              <a:ea typeface="方正姚体" panose="02010601030101010101" pitchFamily="2" charset="-122"/>
            </a:endParaRPr>
          </a:p>
          <a:p>
            <a:r>
              <a:rPr lang="zh-CN" altLang="en-US" b="1">
                <a:solidFill>
                  <a:srgbClr val="000000"/>
                </a:solidFill>
                <a:ea typeface="方正姚体" panose="02010601030101010101" pitchFamily="2" charset="-122"/>
              </a:rPr>
              <a:t>文章</a:t>
            </a:r>
            <a:r>
              <a:rPr lang="zh-CN" altLang="en-US" sz="3000" b="1">
                <a:solidFill>
                  <a:srgbClr val="0000CC"/>
                </a:solidFill>
                <a:ea typeface="方正姚体" panose="02010601030101010101" pitchFamily="2" charset="-122"/>
              </a:rPr>
              <a:t>首段</a:t>
            </a:r>
            <a:endParaRPr lang="zh-CN" altLang="en-US" sz="3000" b="1">
              <a:solidFill>
                <a:srgbClr val="0000CC"/>
              </a:solidFill>
              <a:ea typeface="方正姚体" panose="02010601030101010101" pitchFamily="2" charset="-122"/>
            </a:endParaRPr>
          </a:p>
          <a:p>
            <a:r>
              <a:rPr lang="zh-CN" altLang="en-US" b="1">
                <a:solidFill>
                  <a:srgbClr val="000000"/>
                </a:solidFill>
                <a:ea typeface="方正姚体" panose="02010601030101010101" pitchFamily="2" charset="-122"/>
              </a:rPr>
              <a:t>主体段的</a:t>
            </a:r>
            <a:r>
              <a:rPr lang="zh-CN" altLang="en-US" sz="3200" b="1">
                <a:solidFill>
                  <a:schemeClr val="accent1"/>
                </a:solidFill>
                <a:ea typeface="方正姚体" panose="02010601030101010101" pitchFamily="2" charset="-122"/>
              </a:rPr>
              <a:t>中心句</a:t>
            </a:r>
            <a:endParaRPr lang="zh-CN" altLang="en-US" sz="3200" b="1">
              <a:solidFill>
                <a:schemeClr val="accent1"/>
              </a:solidFill>
              <a:ea typeface="方正姚体" panose="02010601030101010101" pitchFamily="2" charset="-122"/>
            </a:endParaRPr>
          </a:p>
          <a:p>
            <a:endParaRPr lang="zh-CN" altLang="en-US" sz="3200" b="1">
              <a:solidFill>
                <a:schemeClr val="accent1"/>
              </a:solidFill>
              <a:ea typeface="方正姚体" panose="02010601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8433" name="Rectangle 2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601391" y="250031"/>
            <a:ext cx="6157913" cy="1154906"/>
          </a:xfrm>
          <a:solidFill>
            <a:schemeClr val="folHlink"/>
          </a:solidFill>
        </p:spPr>
        <p:txBody>
          <a:bodyPr vert="horz" wrap="square" lIns="68580" tIns="34290" rIns="68580" bIns="34290" anchor="ctr"/>
          <a:lstStyle/>
          <a:p>
            <a:r>
              <a:rPr lang="zh-CN" altLang="en-US" sz="4050" b="1">
                <a:solidFill>
                  <a:srgbClr val="CC0000"/>
                </a:solidFill>
              </a:rPr>
              <a:t>论据</a:t>
            </a:r>
            <a:r>
              <a:rPr lang="zh-CN" altLang="en-US" sz="3000" b="1">
                <a:solidFill>
                  <a:schemeClr val="bg1"/>
                </a:solidFill>
              </a:rPr>
              <a:t>：证明论点正确的理由和依据</a:t>
            </a:r>
            <a:endParaRPr lang="zh-CN" altLang="en-US" sz="3000" b="1">
              <a:solidFill>
                <a:schemeClr val="bg1"/>
              </a:solidFill>
            </a:endParaRPr>
          </a:p>
        </p:txBody>
      </p:sp>
      <p:sp>
        <p:nvSpPr>
          <p:cNvPr id="18434" name="Rectangle 3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1491615" y="1591945"/>
            <a:ext cx="6619875" cy="3086100"/>
          </a:xfrm>
        </p:spPr>
        <p:txBody>
          <a:bodyPr vert="horz" wrap="square" lIns="68580" tIns="34290" rIns="68580" bIns="34290" anchor="t"/>
          <a:lstStyle/>
          <a:p>
            <a:pPr>
              <a:lnSpc>
                <a:spcPct val="145000"/>
              </a:lnSpc>
            </a:pPr>
            <a:r>
              <a:rPr lang="zh-CN" altLang="en-US" b="1">
                <a:solidFill>
                  <a:srgbClr val="000000"/>
                </a:solidFill>
                <a:ea typeface="方正姚体" panose="02010601030101010101" pitchFamily="2" charset="-122"/>
              </a:rPr>
              <a:t>一般可分为</a:t>
            </a:r>
            <a:r>
              <a:rPr lang="zh-CN" altLang="en-US" b="1">
                <a:solidFill>
                  <a:srgbClr val="CC0000"/>
                </a:solidFill>
                <a:ea typeface="方正姚体" panose="02010601030101010101" pitchFamily="2" charset="-122"/>
              </a:rPr>
              <a:t>事实论据</a:t>
            </a:r>
            <a:r>
              <a:rPr lang="zh-CN" altLang="en-US" b="1">
                <a:solidFill>
                  <a:srgbClr val="000000"/>
                </a:solidFill>
                <a:ea typeface="方正姚体" panose="02010601030101010101" pitchFamily="2" charset="-122"/>
              </a:rPr>
              <a:t>和</a:t>
            </a:r>
            <a:r>
              <a:rPr lang="zh-CN" altLang="en-US" b="1">
                <a:solidFill>
                  <a:srgbClr val="CC0000"/>
                </a:solidFill>
                <a:ea typeface="方正姚体" panose="02010601030101010101" pitchFamily="2" charset="-122"/>
              </a:rPr>
              <a:t>理论论据（道理论据）</a:t>
            </a:r>
            <a:endParaRPr lang="zh-CN" altLang="en-US" b="1">
              <a:solidFill>
                <a:srgbClr val="CC0000"/>
              </a:solidFill>
              <a:ea typeface="方正姚体" panose="02010601030101010101" pitchFamily="2" charset="-122"/>
            </a:endParaRPr>
          </a:p>
          <a:p>
            <a:pPr>
              <a:lnSpc>
                <a:spcPct val="145000"/>
              </a:lnSpc>
            </a:pPr>
            <a:r>
              <a:rPr lang="zh-CN" altLang="en-US" b="1">
                <a:solidFill>
                  <a:srgbClr val="000000"/>
                </a:solidFill>
                <a:ea typeface="方正姚体" panose="02010601030101010101" pitchFamily="2" charset="-122"/>
              </a:rPr>
              <a:t>一般议论文</a:t>
            </a:r>
            <a:r>
              <a:rPr lang="zh-CN" altLang="en-US" b="1">
                <a:solidFill>
                  <a:srgbClr val="0000CC"/>
                </a:solidFill>
                <a:ea typeface="方正姚体" panose="02010601030101010101" pitchFamily="2" charset="-122"/>
              </a:rPr>
              <a:t>多用事实论据</a:t>
            </a:r>
            <a:endParaRPr lang="zh-CN" altLang="en-US" b="1">
              <a:solidFill>
                <a:srgbClr val="0000CC"/>
              </a:solidFill>
              <a:ea typeface="方正姚体" panose="02010601030101010101" pitchFamily="2" charset="-122"/>
            </a:endParaRPr>
          </a:p>
          <a:p>
            <a:pPr>
              <a:lnSpc>
                <a:spcPct val="145000"/>
              </a:lnSpc>
            </a:pPr>
            <a:r>
              <a:rPr lang="zh-CN" altLang="en-US" b="1">
                <a:solidFill>
                  <a:srgbClr val="000000"/>
                </a:solidFill>
                <a:ea typeface="方正姚体" panose="02010601030101010101" pitchFamily="2" charset="-122"/>
              </a:rPr>
              <a:t>论据要</a:t>
            </a:r>
            <a:r>
              <a:rPr lang="zh-CN" altLang="en-US" b="1">
                <a:solidFill>
                  <a:srgbClr val="CC0000"/>
                </a:solidFill>
                <a:ea typeface="方正姚体" panose="02010601030101010101" pitchFamily="2" charset="-122"/>
              </a:rPr>
              <a:t>充分</a:t>
            </a:r>
            <a:r>
              <a:rPr lang="zh-CN" altLang="en-US" b="1">
                <a:solidFill>
                  <a:srgbClr val="000000"/>
                </a:solidFill>
                <a:ea typeface="方正姚体" panose="02010601030101010101" pitchFamily="2" charset="-122"/>
              </a:rPr>
              <a:t>，</a:t>
            </a:r>
            <a:r>
              <a:rPr lang="zh-CN" altLang="en-US" b="1">
                <a:solidFill>
                  <a:srgbClr val="0000CC"/>
                </a:solidFill>
                <a:ea typeface="方正姚体" panose="02010601030101010101" pitchFamily="2" charset="-122"/>
              </a:rPr>
              <a:t>古今中外</a:t>
            </a:r>
            <a:r>
              <a:rPr lang="zh-CN" altLang="en-US" b="1">
                <a:solidFill>
                  <a:srgbClr val="000000"/>
                </a:solidFill>
                <a:ea typeface="方正姚体" panose="02010601030101010101" pitchFamily="2" charset="-122"/>
              </a:rPr>
              <a:t>相依，</a:t>
            </a:r>
            <a:r>
              <a:rPr lang="zh-CN" altLang="en-US" b="1">
                <a:solidFill>
                  <a:srgbClr val="0000CC"/>
                </a:solidFill>
                <a:ea typeface="方正姚体" panose="02010601030101010101" pitchFamily="2" charset="-122"/>
              </a:rPr>
              <a:t>名言事例</a:t>
            </a:r>
            <a:r>
              <a:rPr lang="zh-CN" altLang="en-US" b="1">
                <a:solidFill>
                  <a:srgbClr val="000000"/>
                </a:solidFill>
                <a:ea typeface="方正姚体" panose="02010601030101010101" pitchFamily="2" charset="-122"/>
              </a:rPr>
              <a:t>齐聚</a:t>
            </a:r>
            <a:endParaRPr lang="zh-CN" altLang="en-US" b="1">
              <a:solidFill>
                <a:srgbClr val="000000"/>
              </a:solidFill>
              <a:ea typeface="方正姚体" panose="02010601030101010101" pitchFamily="2" charset="-122"/>
            </a:endParaRPr>
          </a:p>
          <a:p>
            <a:pPr>
              <a:lnSpc>
                <a:spcPct val="145000"/>
              </a:lnSpc>
            </a:pPr>
            <a:r>
              <a:rPr lang="zh-CN" altLang="en-US" b="1">
                <a:solidFill>
                  <a:srgbClr val="000000"/>
                </a:solidFill>
                <a:ea typeface="方正姚体" panose="02010601030101010101" pitchFamily="2" charset="-122"/>
              </a:rPr>
              <a:t>论据尽量</a:t>
            </a:r>
            <a:r>
              <a:rPr lang="zh-CN" altLang="en-US" b="1">
                <a:solidFill>
                  <a:srgbClr val="0000CC"/>
                </a:solidFill>
                <a:ea typeface="方正姚体" panose="02010601030101010101" pitchFamily="2" charset="-122"/>
              </a:rPr>
              <a:t>典型、准确、新颖</a:t>
            </a:r>
            <a:r>
              <a:rPr lang="zh-CN" altLang="en-US" b="1">
                <a:solidFill>
                  <a:srgbClr val="000000"/>
                </a:solidFill>
                <a:ea typeface="方正姚体" panose="02010601030101010101" pitchFamily="2" charset="-122"/>
              </a:rPr>
              <a:t>，有</a:t>
            </a:r>
            <a:r>
              <a:rPr lang="zh-CN" altLang="en-US" b="1">
                <a:solidFill>
                  <a:srgbClr val="0000CC"/>
                </a:solidFill>
                <a:ea typeface="方正姚体" panose="02010601030101010101" pitchFamily="2" charset="-122"/>
              </a:rPr>
              <a:t>时代感</a:t>
            </a:r>
            <a:endParaRPr lang="zh-CN" altLang="en-US" b="1">
              <a:solidFill>
                <a:srgbClr val="0000CC"/>
              </a:solidFill>
              <a:ea typeface="方正姚体" panose="02010601030101010101" pitchFamily="2" charset="-122"/>
            </a:endParaRPr>
          </a:p>
          <a:p>
            <a:pPr>
              <a:lnSpc>
                <a:spcPct val="145000"/>
              </a:lnSpc>
            </a:pPr>
            <a:r>
              <a:rPr lang="zh-CN" altLang="en-US" b="1">
                <a:solidFill>
                  <a:srgbClr val="000000"/>
                </a:solidFill>
                <a:ea typeface="方正姚体" panose="02010601030101010101" pitchFamily="2" charset="-122"/>
              </a:rPr>
              <a:t>事实论据的</a:t>
            </a:r>
            <a:r>
              <a:rPr lang="zh-CN" altLang="en-US" b="1">
                <a:solidFill>
                  <a:srgbClr val="0000CC"/>
                </a:solidFill>
                <a:ea typeface="方正姚体" panose="02010601030101010101" pitchFamily="2" charset="-122"/>
              </a:rPr>
              <a:t>转述</a:t>
            </a:r>
            <a:r>
              <a:rPr lang="zh-CN" altLang="en-US" b="1">
                <a:solidFill>
                  <a:srgbClr val="000000"/>
                </a:solidFill>
                <a:ea typeface="方正姚体" panose="02010601030101010101" pitchFamily="2" charset="-122"/>
              </a:rPr>
              <a:t>要做到</a:t>
            </a:r>
            <a:r>
              <a:rPr lang="zh-CN" altLang="en-US" b="1">
                <a:solidFill>
                  <a:srgbClr val="CC0000"/>
                </a:solidFill>
                <a:ea typeface="方正姚体" panose="02010601030101010101" pitchFamily="2" charset="-122"/>
              </a:rPr>
              <a:t>简洁</a:t>
            </a:r>
            <a:r>
              <a:rPr lang="zh-CN" altLang="en-US" b="1">
                <a:solidFill>
                  <a:srgbClr val="000000"/>
                </a:solidFill>
                <a:ea typeface="方正姚体" panose="02010601030101010101" pitchFamily="2" charset="-122"/>
              </a:rPr>
              <a:t>，</a:t>
            </a:r>
            <a:r>
              <a:rPr lang="zh-CN" altLang="en-US" b="1">
                <a:solidFill>
                  <a:srgbClr val="CC0000"/>
                </a:solidFill>
                <a:ea typeface="方正姚体" panose="02010601030101010101" pitchFamily="2" charset="-122"/>
              </a:rPr>
              <a:t>突出论点</a:t>
            </a:r>
            <a:endParaRPr lang="zh-CN" altLang="en-US" b="1">
              <a:solidFill>
                <a:srgbClr val="CC0000"/>
              </a:solidFill>
              <a:ea typeface="方正姚体" panose="02010601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9457" name="Rectangle 2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7200" y="205740"/>
            <a:ext cx="8399780" cy="1247775"/>
          </a:xfrm>
          <a:solidFill>
            <a:schemeClr val="folHlink"/>
          </a:solidFill>
        </p:spPr>
        <p:txBody>
          <a:bodyPr vert="horz" wrap="square" lIns="68580" tIns="34290" rIns="68580" bIns="34290" anchor="ctr"/>
          <a:lstStyle/>
          <a:p>
            <a:pPr algn="l"/>
            <a:r>
              <a:rPr lang="zh-CN" altLang="en-US" sz="3000" b="1">
                <a:solidFill>
                  <a:srgbClr val="CC0000"/>
                </a:solidFill>
              </a:rPr>
              <a:t>事实论据</a:t>
            </a:r>
            <a:r>
              <a:rPr lang="zh-CN" altLang="en-US" sz="3000" b="1">
                <a:solidFill>
                  <a:schemeClr val="bg1"/>
                </a:solidFill>
              </a:rPr>
              <a:t>：指文中用来论证观点的事实</a:t>
            </a:r>
            <a:endParaRPr lang="zh-CN" altLang="en-US" sz="3000" b="1">
              <a:solidFill>
                <a:schemeClr val="bg1"/>
              </a:solidFill>
            </a:endParaRPr>
          </a:p>
        </p:txBody>
      </p:sp>
      <p:sp>
        <p:nvSpPr>
          <p:cNvPr id="19458" name="Rectangle 3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457200" y="1845310"/>
            <a:ext cx="8229600" cy="2749550"/>
          </a:xfrm>
        </p:spPr>
        <p:txBody>
          <a:bodyPr vert="horz" wrap="square" lIns="68580" tIns="34290" rIns="68580" bIns="34290" anchor="t"/>
          <a:lstStyle/>
          <a:p>
            <a:r>
              <a:rPr lang="zh-CN" altLang="en-US" b="1">
                <a:solidFill>
                  <a:srgbClr val="000000"/>
                </a:solidFill>
                <a:ea typeface="方正姚体" panose="02010601030101010101" pitchFamily="2" charset="-122"/>
              </a:rPr>
              <a:t>有代表性的确凿的</a:t>
            </a:r>
            <a:r>
              <a:rPr lang="zh-CN" altLang="en-US" b="1">
                <a:solidFill>
                  <a:srgbClr val="0000CC"/>
                </a:solidFill>
                <a:ea typeface="方正姚体" panose="02010601030101010101" pitchFamily="2" charset="-122"/>
              </a:rPr>
              <a:t>事例</a:t>
            </a:r>
            <a:endParaRPr lang="zh-CN" altLang="en-US" b="1">
              <a:solidFill>
                <a:srgbClr val="0000CC"/>
              </a:solidFill>
              <a:ea typeface="方正姚体" panose="02010601030101010101" pitchFamily="2" charset="-122"/>
            </a:endParaRPr>
          </a:p>
          <a:p>
            <a:r>
              <a:rPr lang="zh-CN" altLang="en-US" b="1">
                <a:solidFill>
                  <a:srgbClr val="0000CC"/>
                </a:solidFill>
                <a:ea typeface="方正姚体" panose="02010601030101010101" pitchFamily="2" charset="-122"/>
              </a:rPr>
              <a:t>历史事实</a:t>
            </a:r>
            <a:endParaRPr lang="zh-CN" altLang="en-US" b="1">
              <a:solidFill>
                <a:srgbClr val="0000CC"/>
              </a:solidFill>
              <a:ea typeface="方正姚体" panose="02010601030101010101" pitchFamily="2" charset="-122"/>
            </a:endParaRPr>
          </a:p>
          <a:p>
            <a:r>
              <a:rPr lang="zh-CN" altLang="en-US" b="1">
                <a:solidFill>
                  <a:srgbClr val="0000CC"/>
                </a:solidFill>
                <a:ea typeface="方正姚体" panose="02010601030101010101" pitchFamily="2" charset="-122"/>
              </a:rPr>
              <a:t>统计数字</a:t>
            </a:r>
            <a:r>
              <a:rPr lang="zh-CN" altLang="en-US" b="1">
                <a:solidFill>
                  <a:srgbClr val="000000"/>
                </a:solidFill>
                <a:ea typeface="方正姚体" panose="02010601030101010101" pitchFamily="2" charset="-122"/>
              </a:rPr>
              <a:t>等</a:t>
            </a:r>
            <a:endParaRPr lang="zh-CN" altLang="en-US" b="1">
              <a:solidFill>
                <a:srgbClr val="000000"/>
              </a:solidFill>
              <a:ea typeface="方正姚体" panose="02010601030101010101" pitchFamily="2" charset="-122"/>
            </a:endParaRPr>
          </a:p>
          <a:p>
            <a:r>
              <a:rPr lang="zh-CN" altLang="en-US" sz="3000" b="1">
                <a:solidFill>
                  <a:srgbClr val="CC0000"/>
                </a:solidFill>
                <a:ea typeface="方正姚体" panose="02010601030101010101" pitchFamily="2" charset="-122"/>
              </a:rPr>
              <a:t>优点</a:t>
            </a:r>
            <a:r>
              <a:rPr lang="zh-CN" altLang="en-US" sz="3000" b="1">
                <a:solidFill>
                  <a:srgbClr val="000000"/>
                </a:solidFill>
                <a:ea typeface="方正姚体" panose="02010601030101010101" pitchFamily="2" charset="-122"/>
              </a:rPr>
              <a:t>：</a:t>
            </a:r>
            <a:r>
              <a:rPr lang="zh-CN" altLang="en-US" b="1">
                <a:solidFill>
                  <a:srgbClr val="000000"/>
                </a:solidFill>
                <a:ea typeface="方正姚体" panose="02010601030101010101" pitchFamily="2" charset="-122"/>
              </a:rPr>
              <a:t>事实胜于雄辩，有很强说服力</a:t>
            </a:r>
            <a:endParaRPr lang="zh-CN" altLang="en-US" b="1">
              <a:solidFill>
                <a:srgbClr val="000000"/>
              </a:solidFill>
              <a:ea typeface="方正姚体" panose="02010601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13314" name="图片 9217" descr="book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657350" y="0"/>
            <a:ext cx="2171700" cy="129301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5" name="矩形 9218"/>
          <p:cNvSpPr/>
          <p:nvPr>
            <p:custDataLst>
              <p:tags r:id="rId6"/>
            </p:custDataLst>
          </p:nvPr>
        </p:nvSpPr>
        <p:spPr>
          <a:xfrm>
            <a:off x="1562100" y="1221740"/>
            <a:ext cx="6586220" cy="307911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42900" indent="-342900">
              <a:lnSpc>
                <a:spcPct val="150000"/>
              </a:lnSpc>
              <a:spcBef>
                <a:spcPct val="2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读下面两段文字</a:t>
            </a:r>
            <a:r>
              <a:rPr lang="en-US" altLang="zh-CN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思考：</a:t>
            </a:r>
            <a:endParaRPr lang="zh-CN" altLang="en-US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</a:pPr>
            <a:r>
              <a:rPr lang="zh-CN" altLang="zh-CN" sz="33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r>
              <a:rPr lang="zh-CN" altLang="en-US" sz="33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这两段文字都写到了什么内容？</a:t>
            </a:r>
            <a:endParaRPr lang="zh-CN" altLang="en-US" sz="33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</a:pPr>
            <a:r>
              <a:rPr lang="zh-CN" altLang="zh-CN" sz="33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r>
              <a:rPr lang="zh-CN" altLang="en-US" sz="33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表达方式有什么不同</a:t>
            </a:r>
            <a:r>
              <a:rPr lang="en-US" altLang="zh-CN" sz="33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sz="33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16" name="矩形 9223"/>
          <p:cNvSpPr/>
          <p:nvPr>
            <p:custDataLst>
              <p:tags r:id="rId7"/>
            </p:custDataLst>
          </p:nvPr>
        </p:nvSpPr>
        <p:spPr>
          <a:xfrm>
            <a:off x="5943600" y="3793331"/>
            <a:ext cx="3098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b="1"/>
              <a:t> </a:t>
            </a:r>
            <a:endParaRPr lang="en-US" altLang="zh-CN" sz="2400" b="1"/>
          </a:p>
        </p:txBody>
      </p:sp>
    </p:spTree>
    <p:custDataLst>
      <p:tags r:id="rId8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charRg st="12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 fill="hold"/>
                                        <p:tgtEl>
                                          <p:spTgt spid="13315">
                                            <p:txEl>
                                              <p:charRg st="12" end="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charRg st="27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 fill="hold"/>
                                        <p:tgtEl>
                                          <p:spTgt spid="13315">
                                            <p:txEl>
                                              <p:charRg st="27" end="3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0481" name="Rectangle 2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solidFill>
            <a:schemeClr val="folHlink"/>
          </a:solidFill>
        </p:spPr>
        <p:txBody>
          <a:bodyPr vert="horz" wrap="square" lIns="68580" tIns="34290" rIns="68580" bIns="34290" anchor="ctr"/>
          <a:lstStyle/>
          <a:p>
            <a:pPr algn="l"/>
            <a:r>
              <a:rPr lang="zh-CN" altLang="en-US" sz="3000" b="1">
                <a:solidFill>
                  <a:srgbClr val="CC0000"/>
                </a:solidFill>
              </a:rPr>
              <a:t>理论论据</a:t>
            </a:r>
            <a:r>
              <a:rPr lang="zh-CN" altLang="en-US" sz="3000" b="1">
                <a:solidFill>
                  <a:schemeClr val="bg1"/>
                </a:solidFill>
              </a:rPr>
              <a:t>：文中用来论证观点的道理</a:t>
            </a:r>
            <a:endParaRPr lang="zh-CN" altLang="en-US" sz="3000" b="1">
              <a:solidFill>
                <a:schemeClr val="bg1"/>
              </a:solidFill>
            </a:endParaRPr>
          </a:p>
        </p:txBody>
      </p:sp>
      <p:sp>
        <p:nvSpPr>
          <p:cNvPr id="20482" name="Rectangle 3"/>
          <p:cNvSpPr>
            <a:spLocks noGrp="1"/>
          </p:cNvSpPr>
          <p:nvPr>
            <p:ph idx="1"/>
            <p:custDataLst>
              <p:tags r:id="rId4"/>
            </p:custDataLst>
          </p:nvPr>
        </p:nvSpPr>
        <p:spPr/>
        <p:txBody>
          <a:bodyPr vert="horz" wrap="square" lIns="68580" tIns="34290" rIns="68580" bIns="34290" anchor="t"/>
          <a:lstStyle/>
          <a:p>
            <a:r>
              <a:rPr lang="zh-CN" altLang="en-US" b="1">
                <a:solidFill>
                  <a:srgbClr val="0000CC"/>
                </a:solidFill>
                <a:ea typeface="方正姚体" panose="02010601030101010101" pitchFamily="2" charset="-122"/>
              </a:rPr>
              <a:t>经典</a:t>
            </a:r>
            <a:r>
              <a:rPr lang="zh-CN" altLang="en-US" b="1">
                <a:solidFill>
                  <a:srgbClr val="000000"/>
                </a:solidFill>
                <a:ea typeface="方正姚体" panose="02010601030101010101" pitchFamily="2" charset="-122"/>
              </a:rPr>
              <a:t>性的</a:t>
            </a:r>
            <a:r>
              <a:rPr lang="zh-CN" altLang="en-US" b="1">
                <a:solidFill>
                  <a:srgbClr val="0000CC"/>
                </a:solidFill>
                <a:ea typeface="方正姚体" panose="02010601030101010101" pitchFamily="2" charset="-122"/>
              </a:rPr>
              <a:t>著作</a:t>
            </a:r>
            <a:endParaRPr lang="zh-CN" altLang="en-US" b="1">
              <a:solidFill>
                <a:srgbClr val="0000CC"/>
              </a:solidFill>
              <a:ea typeface="方正姚体" panose="02010601030101010101" pitchFamily="2" charset="-122"/>
            </a:endParaRPr>
          </a:p>
          <a:p>
            <a:r>
              <a:rPr lang="zh-CN" altLang="en-US" b="1">
                <a:solidFill>
                  <a:srgbClr val="0000CC"/>
                </a:solidFill>
                <a:ea typeface="方正姚体" panose="02010601030101010101" pitchFamily="2" charset="-122"/>
              </a:rPr>
              <a:t>权威性</a:t>
            </a:r>
            <a:r>
              <a:rPr lang="zh-CN" altLang="en-US" b="1">
                <a:solidFill>
                  <a:srgbClr val="000000"/>
                </a:solidFill>
                <a:ea typeface="方正姚体" panose="02010601030101010101" pitchFamily="2" charset="-122"/>
              </a:rPr>
              <a:t>的言论（如</a:t>
            </a:r>
            <a:r>
              <a:rPr lang="zh-CN" altLang="en-US" b="1">
                <a:solidFill>
                  <a:srgbClr val="0000CC"/>
                </a:solidFill>
                <a:ea typeface="方正姚体" panose="02010601030101010101" pitchFamily="2" charset="-122"/>
              </a:rPr>
              <a:t>名人名言</a:t>
            </a:r>
            <a:r>
              <a:rPr lang="zh-CN" altLang="en-US" b="1">
                <a:solidFill>
                  <a:srgbClr val="000000"/>
                </a:solidFill>
                <a:ea typeface="方正姚体" panose="02010601030101010101" pitchFamily="2" charset="-122"/>
              </a:rPr>
              <a:t>等）</a:t>
            </a:r>
            <a:endParaRPr lang="zh-CN" altLang="en-US" b="1">
              <a:solidFill>
                <a:srgbClr val="000000"/>
              </a:solidFill>
              <a:ea typeface="方正姚体" panose="02010601030101010101" pitchFamily="2" charset="-122"/>
            </a:endParaRPr>
          </a:p>
          <a:p>
            <a:r>
              <a:rPr lang="zh-CN" altLang="en-US" b="1">
                <a:solidFill>
                  <a:srgbClr val="000000"/>
                </a:solidFill>
                <a:ea typeface="方正姚体" panose="02010601030101010101" pitchFamily="2" charset="-122"/>
              </a:rPr>
              <a:t>从生活中概括、提炼出来的</a:t>
            </a:r>
            <a:r>
              <a:rPr lang="zh-CN" altLang="en-US" b="1">
                <a:solidFill>
                  <a:srgbClr val="0000CC"/>
                </a:solidFill>
                <a:ea typeface="方正姚体" panose="02010601030101010101" pitchFamily="2" charset="-122"/>
              </a:rPr>
              <a:t>警句</a:t>
            </a:r>
            <a:r>
              <a:rPr lang="zh-CN" altLang="en-US" b="1">
                <a:solidFill>
                  <a:srgbClr val="000000"/>
                </a:solidFill>
                <a:ea typeface="方正姚体" panose="02010601030101010101" pitchFamily="2" charset="-122"/>
              </a:rPr>
              <a:t>、</a:t>
            </a:r>
            <a:r>
              <a:rPr lang="zh-CN" altLang="en-US" b="1">
                <a:solidFill>
                  <a:srgbClr val="0000CC"/>
                </a:solidFill>
                <a:ea typeface="方正姚体" panose="02010601030101010101" pitchFamily="2" charset="-122"/>
              </a:rPr>
              <a:t>谚语</a:t>
            </a:r>
            <a:r>
              <a:rPr lang="zh-CN" altLang="en-US" b="1">
                <a:solidFill>
                  <a:srgbClr val="000000"/>
                </a:solidFill>
                <a:ea typeface="方正姚体" panose="02010601030101010101" pitchFamily="2" charset="-122"/>
              </a:rPr>
              <a:t>、</a:t>
            </a:r>
            <a:r>
              <a:rPr lang="zh-CN" altLang="en-US" b="1">
                <a:solidFill>
                  <a:srgbClr val="0000CC"/>
                </a:solidFill>
                <a:ea typeface="方正姚体" panose="02010601030101010101" pitchFamily="2" charset="-122"/>
              </a:rPr>
              <a:t>俗语</a:t>
            </a:r>
            <a:r>
              <a:rPr lang="zh-CN" altLang="en-US" b="1">
                <a:solidFill>
                  <a:srgbClr val="000000"/>
                </a:solidFill>
                <a:ea typeface="方正姚体" panose="02010601030101010101" pitchFamily="2" charset="-122"/>
              </a:rPr>
              <a:t>等</a:t>
            </a:r>
            <a:endParaRPr lang="zh-CN" altLang="en-US" b="1">
              <a:solidFill>
                <a:srgbClr val="000000"/>
              </a:solidFill>
              <a:ea typeface="方正姚体" panose="02010601030101010101" pitchFamily="2" charset="-122"/>
            </a:endParaRPr>
          </a:p>
          <a:p>
            <a:r>
              <a:rPr lang="zh-CN" altLang="en-US" b="1">
                <a:solidFill>
                  <a:srgbClr val="000000"/>
                </a:solidFill>
                <a:ea typeface="方正姚体" panose="02010601030101010101" pitchFamily="2" charset="-122"/>
              </a:rPr>
              <a:t>自然界的</a:t>
            </a:r>
            <a:r>
              <a:rPr lang="zh-CN" altLang="en-US" b="1">
                <a:solidFill>
                  <a:srgbClr val="0000CC"/>
                </a:solidFill>
                <a:ea typeface="方正姚体" panose="02010601030101010101" pitchFamily="2" charset="-122"/>
              </a:rPr>
              <a:t>原理</a:t>
            </a:r>
            <a:r>
              <a:rPr lang="zh-CN" altLang="en-US" b="1">
                <a:solidFill>
                  <a:srgbClr val="000000"/>
                </a:solidFill>
                <a:ea typeface="方正姚体" panose="02010601030101010101" pitchFamily="2" charset="-122"/>
              </a:rPr>
              <a:t>、</a:t>
            </a:r>
            <a:r>
              <a:rPr lang="zh-CN" altLang="en-US" b="1">
                <a:solidFill>
                  <a:srgbClr val="0000CC"/>
                </a:solidFill>
                <a:ea typeface="方正姚体" panose="02010601030101010101" pitchFamily="2" charset="-122"/>
              </a:rPr>
              <a:t>定律</a:t>
            </a:r>
            <a:r>
              <a:rPr lang="zh-CN" altLang="en-US" b="1">
                <a:solidFill>
                  <a:srgbClr val="000000"/>
                </a:solidFill>
                <a:ea typeface="方正姚体" panose="02010601030101010101" pitchFamily="2" charset="-122"/>
              </a:rPr>
              <a:t>、</a:t>
            </a:r>
            <a:r>
              <a:rPr lang="zh-CN" altLang="en-US" b="1">
                <a:solidFill>
                  <a:srgbClr val="0000CC"/>
                </a:solidFill>
                <a:ea typeface="方正姚体" panose="02010601030101010101" pitchFamily="2" charset="-122"/>
              </a:rPr>
              <a:t>公式</a:t>
            </a:r>
            <a:r>
              <a:rPr lang="zh-CN" altLang="en-US" b="1">
                <a:solidFill>
                  <a:srgbClr val="000000"/>
                </a:solidFill>
                <a:ea typeface="方正姚体" panose="02010601030101010101" pitchFamily="2" charset="-122"/>
              </a:rPr>
              <a:t>等</a:t>
            </a:r>
            <a:endParaRPr lang="zh-CN" altLang="en-US" b="1">
              <a:solidFill>
                <a:srgbClr val="000000"/>
              </a:solidFill>
              <a:ea typeface="方正姚体" panose="02010601030101010101" pitchFamily="2" charset="-122"/>
            </a:endParaRPr>
          </a:p>
          <a:p>
            <a:r>
              <a:rPr lang="zh-CN" altLang="en-US" sz="3000" b="1">
                <a:solidFill>
                  <a:srgbClr val="CC0000"/>
                </a:solidFill>
                <a:ea typeface="方正姚体" panose="02010601030101010101" pitchFamily="2" charset="-122"/>
              </a:rPr>
              <a:t>优点</a:t>
            </a:r>
            <a:r>
              <a:rPr lang="zh-CN" altLang="en-US" sz="3000" b="1">
                <a:solidFill>
                  <a:srgbClr val="000000"/>
                </a:solidFill>
                <a:ea typeface="方正姚体" panose="02010601030101010101" pitchFamily="2" charset="-122"/>
              </a:rPr>
              <a:t>：</a:t>
            </a:r>
            <a:r>
              <a:rPr lang="zh-CN" altLang="en-US" b="1">
                <a:solidFill>
                  <a:srgbClr val="000000"/>
                </a:solidFill>
                <a:ea typeface="方正姚体" panose="02010601030101010101" pitchFamily="2" charset="-122"/>
              </a:rPr>
              <a:t>具有一定的权威性，能增强论点的深度和力量</a:t>
            </a:r>
            <a:endParaRPr lang="zh-CN" altLang="en-US" b="1">
              <a:solidFill>
                <a:srgbClr val="000000"/>
              </a:solidFill>
              <a:ea typeface="方正姚体" panose="02010601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1505" name="Rectangle 2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solidFill>
            <a:schemeClr val="folHlink"/>
          </a:solidFill>
        </p:spPr>
        <p:txBody>
          <a:bodyPr vert="horz" wrap="square" lIns="68580" tIns="34290" rIns="68580" bIns="34290" anchor="ctr"/>
          <a:lstStyle/>
          <a:p>
            <a:r>
              <a:rPr lang="zh-CN" altLang="en-US" b="1">
                <a:solidFill>
                  <a:schemeClr val="bg1"/>
                </a:solidFill>
                <a:ea typeface="方正姚体" panose="02010601030101010101" pitchFamily="2" charset="-122"/>
              </a:rPr>
              <a:t>注意：</a:t>
            </a:r>
            <a:r>
              <a:rPr lang="zh-CN" altLang="en-US" b="1">
                <a:solidFill>
                  <a:srgbClr val="CC0000"/>
                </a:solidFill>
                <a:ea typeface="方正姚体" panose="02010601030101010101" pitchFamily="2" charset="-122"/>
              </a:rPr>
              <a:t>论点 </a:t>
            </a:r>
            <a:r>
              <a:rPr lang="zh-CN" altLang="en-US" b="1">
                <a:solidFill>
                  <a:schemeClr val="bg1"/>
                </a:solidFill>
                <a:ea typeface="方正姚体" panose="02010601030101010101" pitchFamily="2" charset="-122"/>
              </a:rPr>
              <a:t>和 </a:t>
            </a:r>
            <a:r>
              <a:rPr lang="zh-CN" altLang="en-US" b="1">
                <a:solidFill>
                  <a:srgbClr val="CC0000"/>
                </a:solidFill>
                <a:ea typeface="方正姚体" panose="02010601030101010101" pitchFamily="2" charset="-122"/>
              </a:rPr>
              <a:t>论据 </a:t>
            </a:r>
            <a:r>
              <a:rPr lang="zh-CN" altLang="en-US" b="1">
                <a:solidFill>
                  <a:schemeClr val="bg1"/>
                </a:solidFill>
                <a:ea typeface="方正姚体" panose="02010601030101010101" pitchFamily="2" charset="-122"/>
              </a:rPr>
              <a:t>的关系</a:t>
            </a:r>
            <a:endParaRPr lang="zh-CN" altLang="en-US" b="1">
              <a:solidFill>
                <a:schemeClr val="bg1"/>
              </a:solidFill>
              <a:ea typeface="方正姚体" panose="02010601030101010101" pitchFamily="2" charset="-122"/>
            </a:endParaRPr>
          </a:p>
        </p:txBody>
      </p:sp>
      <p:sp>
        <p:nvSpPr>
          <p:cNvPr id="21506" name="Rectangle 3"/>
          <p:cNvSpPr>
            <a:spLocks noGrp="1"/>
          </p:cNvSpPr>
          <p:nvPr>
            <p:ph idx="1"/>
            <p:custDataLst>
              <p:tags r:id="rId4"/>
            </p:custDataLst>
          </p:nvPr>
        </p:nvSpPr>
        <p:spPr/>
        <p:txBody>
          <a:bodyPr vert="horz" wrap="square" lIns="68580" tIns="34290" rIns="68580" bIns="34290" anchor="t"/>
          <a:lstStyle/>
          <a:p>
            <a:r>
              <a:rPr lang="zh-CN" altLang="en-US" sz="3000" b="1">
                <a:solidFill>
                  <a:srgbClr val="CC0000"/>
                </a:solidFill>
                <a:ea typeface="方正姚体" panose="02010601030101010101" pitchFamily="2" charset="-122"/>
              </a:rPr>
              <a:t>论点</a:t>
            </a:r>
            <a:r>
              <a:rPr lang="zh-CN" altLang="en-US" b="1">
                <a:solidFill>
                  <a:srgbClr val="000000"/>
                </a:solidFill>
                <a:ea typeface="方正姚体" panose="02010601030101010101" pitchFamily="2" charset="-122"/>
              </a:rPr>
              <a:t>统率</a:t>
            </a:r>
            <a:r>
              <a:rPr lang="zh-CN" altLang="en-US" sz="3000" b="1">
                <a:solidFill>
                  <a:srgbClr val="CC0000"/>
                </a:solidFill>
                <a:ea typeface="方正姚体" panose="02010601030101010101" pitchFamily="2" charset="-122"/>
              </a:rPr>
              <a:t>论据</a:t>
            </a:r>
            <a:r>
              <a:rPr lang="zh-CN" altLang="en-US" b="1">
                <a:solidFill>
                  <a:srgbClr val="000000"/>
                </a:solidFill>
                <a:ea typeface="方正姚体" panose="02010601030101010101" pitchFamily="2" charset="-122"/>
              </a:rPr>
              <a:t>，又是能从</a:t>
            </a:r>
            <a:r>
              <a:rPr lang="zh-CN" altLang="en-US" sz="3000" b="1">
                <a:solidFill>
                  <a:srgbClr val="CC0000"/>
                </a:solidFill>
                <a:ea typeface="方正姚体" panose="02010601030101010101" pitchFamily="2" charset="-122"/>
              </a:rPr>
              <a:t>论据</a:t>
            </a:r>
            <a:r>
              <a:rPr lang="zh-CN" altLang="en-US" b="1">
                <a:solidFill>
                  <a:srgbClr val="000000"/>
                </a:solidFill>
                <a:ea typeface="方正姚体" panose="02010601030101010101" pitchFamily="2" charset="-122"/>
              </a:rPr>
              <a:t>中推出来的必然结论</a:t>
            </a:r>
            <a:endParaRPr lang="zh-CN" altLang="en-US" b="1">
              <a:solidFill>
                <a:srgbClr val="000000"/>
              </a:solidFill>
              <a:ea typeface="方正姚体" panose="02010601030101010101" pitchFamily="2" charset="-122"/>
            </a:endParaRPr>
          </a:p>
          <a:p>
            <a:r>
              <a:rPr lang="zh-CN" altLang="en-US" sz="3000" b="1">
                <a:solidFill>
                  <a:srgbClr val="CC0000"/>
                </a:solidFill>
                <a:ea typeface="方正姚体" panose="02010601030101010101" pitchFamily="2" charset="-122"/>
              </a:rPr>
              <a:t>论据</a:t>
            </a:r>
            <a:r>
              <a:rPr lang="zh-CN" altLang="en-US" b="1">
                <a:solidFill>
                  <a:srgbClr val="000000"/>
                </a:solidFill>
                <a:ea typeface="方正姚体" panose="02010601030101010101" pitchFamily="2" charset="-122"/>
              </a:rPr>
              <a:t>要紧扣</a:t>
            </a:r>
            <a:r>
              <a:rPr lang="zh-CN" altLang="en-US" sz="3000" b="1">
                <a:solidFill>
                  <a:srgbClr val="CC0000"/>
                </a:solidFill>
                <a:ea typeface="方正姚体" panose="02010601030101010101" pitchFamily="2" charset="-122"/>
              </a:rPr>
              <a:t>论点</a:t>
            </a:r>
            <a:r>
              <a:rPr lang="zh-CN" altLang="en-US" b="1">
                <a:solidFill>
                  <a:srgbClr val="000000"/>
                </a:solidFill>
                <a:ea typeface="方正姚体" panose="02010601030101010101" pitchFamily="2" charset="-122"/>
              </a:rPr>
              <a:t>，必须足以证明</a:t>
            </a:r>
            <a:r>
              <a:rPr lang="zh-CN" altLang="en-US" sz="3000" b="1">
                <a:solidFill>
                  <a:srgbClr val="CC0000"/>
                </a:solidFill>
                <a:ea typeface="方正姚体" panose="02010601030101010101" pitchFamily="2" charset="-122"/>
              </a:rPr>
              <a:t>论点</a:t>
            </a:r>
            <a:endParaRPr lang="zh-CN" altLang="en-US" sz="3000" b="1">
              <a:solidFill>
                <a:srgbClr val="CC0000"/>
              </a:solidFill>
              <a:ea typeface="方正姚体" panose="02010601030101010101" pitchFamily="2" charset="-122"/>
            </a:endParaRPr>
          </a:p>
          <a:p>
            <a:endParaRPr lang="zh-CN" altLang="en-US">
              <a:solidFill>
                <a:srgbClr val="000000"/>
              </a:solidFill>
              <a:ea typeface="方正姚体" panose="02010601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5362" name="Rectangle 3"/>
          <p:cNvSpPr>
            <a:spLocks noGrp="1" noChangeArrowheads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43000" y="696516"/>
            <a:ext cx="6743700" cy="4232672"/>
          </a:xfrm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黑体" panose="02010609060101010101" pitchFamily="49" charset="-122"/>
              </a:rPr>
              <a:t>      </a:t>
            </a:r>
            <a:r>
              <a: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黑体" panose="02010609060101010101" pitchFamily="49" charset="-122"/>
              </a:rPr>
              <a:t>近墨者未必黑。</a:t>
            </a:r>
            <a:r>
              <a: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黑体" panose="02010609060101010101" pitchFamily="49" charset="-122"/>
              </a:rPr>
              <a:t>屈原</a:t>
            </a:r>
            <a:r>
              <a: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黑体" panose="02010609060101010101" pitchFamily="49" charset="-122"/>
              </a:rPr>
              <a:t>身为楚国大夫时，整个官场腐化堕落，私己而误国，周遭一片墨黑。唯独屈原忠心耿耿，众人皆醉而他独醒，即使被小人陷害也不改其救国之志。宁可“赴常流葬乎江鱼腹中”，也不“以皓皓之白蒙世之温蠖（</a:t>
            </a:r>
            <a:r>
              <a:rPr kumimoji="0" lang="en-US" altLang="zh-CN" b="1" i="0" u="none" strike="noStrike" kern="1200" cap="none" spc="0" normalizeH="0" baseline="0" noProof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黑体" panose="02010609060101010101" pitchFamily="49" charset="-122"/>
              </a:rPr>
              <a:t> huò </a:t>
            </a:r>
            <a:r>
              <a: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黑体" panose="02010609060101010101" pitchFamily="49" charset="-122"/>
              </a:rPr>
              <a:t>）”。</a:t>
            </a:r>
            <a:r>
              <a: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黑体" panose="02010609060101010101" pitchFamily="49" charset="-122"/>
              </a:rPr>
              <a:t>包拯</a:t>
            </a:r>
            <a:r>
              <a: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黑体" panose="02010609060101010101" pitchFamily="49" charset="-122"/>
              </a:rPr>
              <a:t>坐镇开封府时，权贵大臣贪污受贿成风，皇亲国戚徇私枉法为盛。而包拯却独保清廉，铁面无私。</a:t>
            </a:r>
            <a:r>
              <a: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黑体" panose="02010609060101010101" pitchFamily="49" charset="-122"/>
              </a:rPr>
              <a:t>可见，近墨者变黑与否，关键还在于近墨者本人，在于他的人格、意志、判断力等。近墨者中的很大一部分，能“出污泥而不染”，自始至终不被周围不良事物左右。</a:t>
            </a:r>
            <a:endParaRPr kumimoji="0" lang="zh-CN" altLang="en-US" b="1" i="0" u="none" strike="noStrike" kern="1200" cap="none" spc="0" normalizeH="0" baseline="0" noProof="0">
              <a:ln>
                <a:noFill/>
              </a:ln>
              <a:solidFill>
                <a:srgbClr val="FF66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黑体" panose="02010609060101010101" pitchFamily="49" charset="-122"/>
            </a:endParaRPr>
          </a:p>
        </p:txBody>
      </p:sp>
      <p:sp>
        <p:nvSpPr>
          <p:cNvPr id="22530" name="矩形 3"/>
          <p:cNvSpPr/>
          <p:nvPr>
            <p:custDataLst>
              <p:tags r:id="rId4"/>
            </p:custDataLst>
          </p:nvPr>
        </p:nvSpPr>
        <p:spPr>
          <a:xfrm>
            <a:off x="1143000" y="0"/>
            <a:ext cx="2143125" cy="5530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000">
                <a:solidFill>
                  <a:srgbClr val="000000"/>
                </a:solidFill>
                <a:latin typeface="方正粗倩简体"/>
                <a:ea typeface="方正粗倩简体"/>
                <a:sym typeface="方正粗倩简体"/>
              </a:rPr>
              <a:t>例</a:t>
            </a:r>
            <a:r>
              <a:rPr lang="en-US" altLang="zh-CN" sz="3000">
                <a:solidFill>
                  <a:srgbClr val="000000"/>
                </a:solidFill>
                <a:latin typeface="方正粗倩简体"/>
                <a:ea typeface="方正粗倩简体"/>
                <a:sym typeface="方正粗倩简体"/>
              </a:rPr>
              <a:t>1</a:t>
            </a:r>
            <a:r>
              <a:rPr lang="zh-CN" altLang="en-US" sz="3000">
                <a:solidFill>
                  <a:srgbClr val="000000"/>
                </a:solidFill>
                <a:latin typeface="方正粗倩简体"/>
                <a:ea typeface="方正粗倩简体"/>
                <a:sym typeface="方正粗倩简体"/>
              </a:rPr>
              <a:t>：</a:t>
            </a:r>
            <a:endParaRPr lang="zh-CN" altLang="en-US" sz="1015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4577" name="Rectangle 2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 vert="horz" wrap="square" lIns="68580" tIns="34290" rIns="68580" bIns="34290" anchor="ctr"/>
          <a:lstStyle/>
          <a:p>
            <a:r>
              <a:rPr lang="zh-CN" altLang="en-US" sz="4500">
                <a:solidFill>
                  <a:srgbClr val="CC0000"/>
                </a:solidFill>
              </a:rPr>
              <a:t>论证：</a:t>
            </a:r>
            <a:r>
              <a:rPr lang="zh-CN" altLang="en-US" sz="3000" b="1">
                <a:solidFill>
                  <a:srgbClr val="0000CC"/>
                </a:solidFill>
              </a:rPr>
              <a:t>连接论据和论点的纽带</a:t>
            </a:r>
            <a:endParaRPr lang="zh-CN" altLang="en-US" sz="3000" b="1">
              <a:solidFill>
                <a:srgbClr val="0000CC"/>
              </a:solidFill>
            </a:endParaRPr>
          </a:p>
        </p:txBody>
      </p:sp>
      <p:sp>
        <p:nvSpPr>
          <p:cNvPr id="24578" name="Rectangle 3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1601391" y="1221581"/>
            <a:ext cx="6156722" cy="3509963"/>
          </a:xfrm>
        </p:spPr>
        <p:txBody>
          <a:bodyPr vert="horz" wrap="square" lIns="68580" tIns="34290" rIns="68580" bIns="34290" anchor="t"/>
          <a:lstStyle/>
          <a:p>
            <a:pPr>
              <a:lnSpc>
                <a:spcPct val="120000"/>
              </a:lnSpc>
            </a:pPr>
            <a:r>
              <a:rPr lang="zh-CN" altLang="en-US" b="1">
                <a:solidFill>
                  <a:srgbClr val="000000"/>
                </a:solidFill>
                <a:ea typeface="方正姚体" panose="02010601030101010101" pitchFamily="2" charset="-122"/>
              </a:rPr>
              <a:t>论证的过程就是对论据分析的过程，通过分析，论据才能证明论点的正确合理</a:t>
            </a:r>
            <a:endParaRPr lang="zh-CN" altLang="en-US" b="1">
              <a:solidFill>
                <a:srgbClr val="000000"/>
              </a:solidFill>
              <a:ea typeface="方正姚体" panose="02010601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b="1">
                <a:solidFill>
                  <a:srgbClr val="000000"/>
                </a:solidFill>
                <a:ea typeface="方正姚体" panose="02010601030101010101" pitchFamily="2" charset="-122"/>
              </a:rPr>
              <a:t>论证分析要</a:t>
            </a:r>
            <a:r>
              <a:rPr lang="zh-CN" altLang="en-US" b="1">
                <a:solidFill>
                  <a:srgbClr val="CC0000"/>
                </a:solidFill>
                <a:ea typeface="方正姚体" panose="02010601030101010101" pitchFamily="2" charset="-122"/>
              </a:rPr>
              <a:t>追求实效，有力量</a:t>
            </a:r>
            <a:r>
              <a:rPr lang="zh-CN" altLang="en-US" b="1">
                <a:solidFill>
                  <a:srgbClr val="000000"/>
                </a:solidFill>
                <a:ea typeface="方正姚体" panose="02010601030101010101" pitchFamily="2" charset="-122"/>
              </a:rPr>
              <a:t>，</a:t>
            </a:r>
            <a:endParaRPr lang="zh-CN" altLang="en-US" b="1">
              <a:solidFill>
                <a:srgbClr val="000000"/>
              </a:solidFill>
              <a:ea typeface="方正姚体" panose="02010601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b="1">
                <a:solidFill>
                  <a:srgbClr val="000000"/>
                </a:solidFill>
                <a:latin typeface="楷体_GB2312" pitchFamily="49" charset="-122"/>
                <a:ea typeface="方正姚体" panose="02010601030101010101" pitchFamily="2" charset="-122"/>
              </a:rPr>
              <a:t>分析要</a:t>
            </a:r>
            <a:r>
              <a:rPr lang="zh-CN" altLang="en-US" b="1">
                <a:solidFill>
                  <a:srgbClr val="0000CC"/>
                </a:solidFill>
                <a:latin typeface="楷体_GB2312" pitchFamily="49" charset="-122"/>
                <a:ea typeface="方正姚体" panose="02010601030101010101" pitchFamily="2" charset="-122"/>
              </a:rPr>
              <a:t>扣紧论据，指向论点</a:t>
            </a:r>
            <a:endParaRPr lang="zh-CN" altLang="en-US" b="1">
              <a:solidFill>
                <a:srgbClr val="0000CC"/>
              </a:solidFill>
              <a:latin typeface="楷体_GB2312" pitchFamily="49" charset="-122"/>
              <a:ea typeface="方正姚体" panose="02010601030101010101" pitchFamily="2" charset="-122"/>
            </a:endParaRPr>
          </a:p>
          <a:p>
            <a:pPr>
              <a:lnSpc>
                <a:spcPct val="120000"/>
              </a:lnSpc>
              <a:buNone/>
            </a:pPr>
            <a:r>
              <a:rPr lang="zh-CN" altLang="en-US" b="1">
                <a:solidFill>
                  <a:srgbClr val="000000"/>
                </a:solidFill>
                <a:latin typeface="楷体_GB2312" pitchFamily="49" charset="-122"/>
                <a:ea typeface="方正姚体" panose="02010601030101010101" pitchFamily="2" charset="-122"/>
              </a:rPr>
              <a:t>  分析要明（暗）</a:t>
            </a:r>
            <a:r>
              <a:rPr lang="zh-CN" altLang="en-US" b="1">
                <a:solidFill>
                  <a:srgbClr val="0000CC"/>
                </a:solidFill>
                <a:latin typeface="楷体_GB2312" pitchFamily="49" charset="-122"/>
                <a:ea typeface="方正姚体" panose="02010601030101010101" pitchFamily="2" charset="-122"/>
              </a:rPr>
              <a:t>突出</a:t>
            </a:r>
            <a:r>
              <a:rPr lang="zh-CN" altLang="en-US" b="1">
                <a:solidFill>
                  <a:srgbClr val="000000"/>
                </a:solidFill>
                <a:latin typeface="楷体_GB2312" pitchFamily="49" charset="-122"/>
                <a:ea typeface="方正姚体" panose="02010601030101010101" pitchFamily="2" charset="-122"/>
              </a:rPr>
              <a:t>论点中的</a:t>
            </a:r>
            <a:r>
              <a:rPr lang="zh-CN" altLang="en-US" b="1">
                <a:solidFill>
                  <a:srgbClr val="0000CC"/>
                </a:solidFill>
                <a:latin typeface="楷体_GB2312" pitchFamily="49" charset="-122"/>
                <a:ea typeface="方正姚体" panose="02010601030101010101" pitchFamily="2" charset="-122"/>
              </a:rPr>
              <a:t>关键词</a:t>
            </a:r>
            <a:endParaRPr lang="zh-CN" altLang="en-US" b="1">
              <a:solidFill>
                <a:srgbClr val="0000CC"/>
              </a:solidFill>
              <a:latin typeface="楷体_GB2312" pitchFamily="49" charset="-122"/>
              <a:ea typeface="方正姚体" panose="02010601030101010101" pitchFamily="2" charset="-122"/>
            </a:endParaRPr>
          </a:p>
          <a:p>
            <a:pPr>
              <a:lnSpc>
                <a:spcPct val="120000"/>
              </a:lnSpc>
              <a:buNone/>
            </a:pPr>
            <a:r>
              <a:rPr lang="zh-CN" altLang="en-US" b="1">
                <a:solidFill>
                  <a:srgbClr val="000000"/>
                </a:solidFill>
                <a:latin typeface="楷体_GB2312" pitchFamily="49" charset="-122"/>
                <a:ea typeface="方正姚体" panose="02010601030101010101" pitchFamily="2" charset="-122"/>
              </a:rPr>
              <a:t>  分析中要融入</a:t>
            </a:r>
            <a:r>
              <a:rPr lang="zh-CN" altLang="en-US" b="1">
                <a:solidFill>
                  <a:srgbClr val="0000CC"/>
                </a:solidFill>
                <a:latin typeface="楷体_GB2312" pitchFamily="49" charset="-122"/>
                <a:ea typeface="方正姚体" panose="02010601030101010101" pitchFamily="2" charset="-122"/>
              </a:rPr>
              <a:t>主观情感</a:t>
            </a:r>
            <a:endParaRPr lang="zh-CN" altLang="en-US" b="1">
              <a:solidFill>
                <a:srgbClr val="0000CC"/>
              </a:solidFill>
              <a:latin typeface="楷体_GB2312" pitchFamily="49" charset="-122"/>
              <a:ea typeface="方正姚体" panose="02010601030101010101" pitchFamily="2" charset="-122"/>
            </a:endParaRPr>
          </a:p>
          <a:p>
            <a:pPr>
              <a:lnSpc>
                <a:spcPct val="120000"/>
              </a:lnSpc>
              <a:buNone/>
            </a:pPr>
            <a:r>
              <a:rPr lang="zh-CN" altLang="en-US" b="1">
                <a:solidFill>
                  <a:srgbClr val="000000"/>
                </a:solidFill>
                <a:latin typeface="楷体_GB2312" pitchFamily="49" charset="-122"/>
                <a:ea typeface="方正姚体" panose="02010601030101010101" pitchFamily="2" charset="-122"/>
              </a:rPr>
              <a:t>  分析要强调</a:t>
            </a:r>
            <a:r>
              <a:rPr lang="zh-CN" altLang="en-US" b="1">
                <a:solidFill>
                  <a:srgbClr val="0000CC"/>
                </a:solidFill>
                <a:latin typeface="楷体_GB2312" pitchFamily="49" charset="-122"/>
                <a:ea typeface="方正姚体" panose="02010601030101010101" pitchFamily="2" charset="-122"/>
              </a:rPr>
              <a:t>事情的结果</a:t>
            </a:r>
            <a:endParaRPr lang="zh-CN" altLang="en-US" b="1">
              <a:solidFill>
                <a:srgbClr val="0000CC"/>
              </a:solidFill>
              <a:latin typeface="楷体_GB2312" pitchFamily="49" charset="-122"/>
              <a:ea typeface="方正姚体" panose="02010601030101010101" pitchFamily="2" charset="-122"/>
            </a:endParaRPr>
          </a:p>
          <a:p>
            <a:endParaRPr lang="zh-CN" altLang="en-US" b="1">
              <a:solidFill>
                <a:srgbClr val="000000"/>
              </a:solidFill>
              <a:ea typeface="方正姚体" panose="02010601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5601" name="标题 1"/>
          <p:cNvSpPr>
            <a:spLocks noGrp="1"/>
          </p:cNvSpPr>
          <p:nvPr>
            <p:ph type="title" idx="4294967295"/>
            <p:custDataLst>
              <p:tags r:id="rId3"/>
            </p:custDataLst>
          </p:nvPr>
        </p:nvSpPr>
        <p:spPr/>
        <p:txBody>
          <a:bodyPr vert="horz" wrap="square" lIns="68580" tIns="34290" rIns="68580" bIns="34290" anchor="ctr"/>
          <a:lstStyle/>
          <a:p>
            <a:pPr eaLnBrk="1" hangingPunct="1"/>
            <a:r>
              <a:rPr lang="zh-CN" altLang="en-US" b="1">
                <a:latin typeface="华文新魏" panose="02010800040101010101" pitchFamily="2" charset="-122"/>
                <a:ea typeface="华文新魏" panose="02010800040101010101" pitchFamily="2" charset="-122"/>
              </a:rPr>
              <a:t>论据和论证的区别</a:t>
            </a:r>
            <a:endParaRPr lang="zh-CN" altLang="en-US" b="1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5602" name="内容占位符 2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/>
        <p:txBody>
          <a:bodyPr vert="horz" wrap="square" lIns="68580" tIns="34290" rIns="68580" bIns="34290" anchor="t"/>
          <a:lstStyle/>
          <a:p>
            <a:pPr eaLnBrk="1" hangingPunct="1"/>
            <a:r>
              <a:rPr lang="zh-CN" altLang="en-US" sz="4050" b="1"/>
              <a:t>论据是材料，是依据。</a:t>
            </a:r>
            <a:endParaRPr lang="en-US" altLang="zh-CN" sz="4050" b="1"/>
          </a:p>
          <a:p>
            <a:pPr eaLnBrk="1" hangingPunct="1"/>
            <a:r>
              <a:rPr lang="zh-CN" altLang="en-US" sz="4050" b="1"/>
              <a:t>论证是过程和方法。</a:t>
            </a:r>
            <a:endParaRPr lang="zh-CN" altLang="en-US" sz="4050" b="1"/>
          </a:p>
        </p:txBody>
      </p:sp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" name="对角圆角矩形 4"/>
          <p:cNvSpPr/>
          <p:nvPr>
            <p:custDataLst>
              <p:tags r:id="rId3"/>
            </p:custDataLst>
          </p:nvPr>
        </p:nvSpPr>
        <p:spPr>
          <a:xfrm>
            <a:off x="175260" y="2057400"/>
            <a:ext cx="8842375" cy="2974975"/>
          </a:xfrm>
          <a:prstGeom prst="round2DiagRect">
            <a:avLst>
              <a:gd name="adj1" fmla="val 17498"/>
              <a:gd name="adj2" fmla="val 0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352425" y="2248535"/>
            <a:ext cx="868553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Calibri" panose="020f0502020204030204" charset="0"/>
                <a:sym typeface="+mn-ea"/>
              </a:rPr>
              <a:t>贫困也是一笔财富。    </a:t>
            </a:r>
            <a:r>
              <a:rPr lang="zh-CN" altLang="en-US" sz="2800" b="1">
                <a:solidFill>
                  <a:srgbClr val="FF0000"/>
                </a:solidFill>
                <a:latin typeface="Calibri" panose="020f0502020204030204" charset="0"/>
                <a:sym typeface="+mn-ea"/>
              </a:rPr>
              <a:t>（观点）</a:t>
            </a:r>
            <a:endParaRPr lang="zh-CN" altLang="en-US" sz="2800" b="1">
              <a:latin typeface="Calibri" panose="020f0502020204030204" charset="0"/>
              <a:sym typeface="+mn-ea"/>
            </a:endParaRPr>
          </a:p>
          <a:p>
            <a:r>
              <a:rPr lang="zh-CN" altLang="en-US" sz="2800" b="1">
                <a:latin typeface="Calibri" panose="020f0502020204030204" charset="0"/>
                <a:sym typeface="+mn-ea"/>
              </a:rPr>
              <a:t>司马光出身贫寒</a:t>
            </a:r>
            <a:r>
              <a:rPr lang="en-US" altLang="zh-CN" sz="2800" b="1">
                <a:latin typeface="Calibri" panose="020f0502020204030204" charset="0"/>
                <a:sym typeface="+mn-ea"/>
              </a:rPr>
              <a:t>;</a:t>
            </a:r>
            <a:r>
              <a:rPr lang="zh-CN" altLang="en-US" sz="2800" b="1">
                <a:latin typeface="Calibri" panose="020f0502020204030204" charset="0"/>
                <a:sym typeface="+mn-ea"/>
              </a:rPr>
              <a:t>范仲淹两岁丧父</a:t>
            </a:r>
            <a:r>
              <a:rPr lang="en-US" altLang="zh-CN" sz="2800" b="1">
                <a:latin typeface="Calibri" panose="020f0502020204030204" charset="0"/>
                <a:sym typeface="+mn-ea"/>
              </a:rPr>
              <a:t>,</a:t>
            </a:r>
            <a:r>
              <a:rPr lang="zh-CN" altLang="en-US" sz="2800" b="1">
                <a:latin typeface="Calibri" panose="020f0502020204030204" charset="0"/>
                <a:sym typeface="+mn-ea"/>
              </a:rPr>
              <a:t>随母改嫁，幼时连稠一点的粥都难以喝到；明代龙图大学士宋濂家中一贫如洗。荷兰画家梵高也曾穷困潦倒，一文不名，生活上常靠着弟弟接济；苏联伟大作家高尔基曾经是个流浪儿；居里夫人刚满十岁就外出打工</a:t>
            </a:r>
            <a:r>
              <a:rPr lang="en-US" altLang="zh-CN" sz="2800" b="1">
                <a:latin typeface="Calibri" panose="020f0502020204030204" charset="0"/>
                <a:sym typeface="+mn-ea"/>
              </a:rPr>
              <a:t>……</a:t>
            </a:r>
            <a:r>
              <a:rPr lang="zh-CN" altLang="en-US" sz="2800" b="1">
                <a:solidFill>
                  <a:srgbClr val="FF0000"/>
                </a:solidFill>
                <a:latin typeface="Calibri" panose="020f0502020204030204" charset="0"/>
                <a:sym typeface="+mn-ea"/>
              </a:rPr>
              <a:t>（论据）</a:t>
            </a:r>
            <a:endParaRPr lang="zh-CN" altLang="en-US" sz="2800" b="1">
              <a:solidFill>
                <a:srgbClr val="FF0000"/>
              </a:solidFill>
              <a:latin typeface="Calibri" panose="020f0502020204030204" charset="0"/>
              <a:sym typeface="+mn-ea"/>
            </a:endParaRPr>
          </a:p>
        </p:txBody>
      </p:sp>
      <p:sp>
        <p:nvSpPr>
          <p:cNvPr id="4" name="椭圆 3"/>
          <p:cNvSpPr/>
          <p:nvPr>
            <p:custDataLst>
              <p:tags r:id="rId5"/>
            </p:custDataLst>
          </p:nvPr>
        </p:nvSpPr>
        <p:spPr>
          <a:xfrm>
            <a:off x="312420" y="330200"/>
            <a:ext cx="2242820" cy="112014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b="1">
                <a:solidFill>
                  <a:schemeClr val="tx1"/>
                </a:solidFill>
              </a:rPr>
              <a:t>论证</a:t>
            </a:r>
            <a:endParaRPr lang="zh-CN" altLang="en-US" sz="4800" b="1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" name="对角圆角矩形 4"/>
          <p:cNvSpPr/>
          <p:nvPr>
            <p:custDataLst>
              <p:tags r:id="rId3"/>
            </p:custDataLst>
          </p:nvPr>
        </p:nvSpPr>
        <p:spPr>
          <a:xfrm>
            <a:off x="201930" y="970280"/>
            <a:ext cx="8689975" cy="4093210"/>
          </a:xfrm>
          <a:prstGeom prst="round2Diag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227330" y="1155065"/>
            <a:ext cx="8689975" cy="3723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Calibri" panose="020f0502020204030204" charset="0"/>
                <a:sym typeface="+mn-ea"/>
              </a:rPr>
              <a:t>贫困也是一笔财富。（观点）</a:t>
            </a:r>
            <a:r>
              <a:rPr lang="zh-CN" altLang="en-US" sz="2400" b="1">
                <a:solidFill>
                  <a:srgbClr val="FF0000"/>
                </a:solidFill>
                <a:latin typeface="Calibri" panose="020f0502020204030204" charset="0"/>
                <a:sym typeface="+mn-ea"/>
              </a:rPr>
              <a:t>自古“寒门出贵子，白屋出公卿”，贫困让人学会努力、学会思考、学会成长。（阐释句）</a:t>
            </a:r>
            <a:r>
              <a:rPr lang="zh-CN" altLang="en-US" sz="2400" b="1">
                <a:latin typeface="Calibri" panose="020f0502020204030204" charset="0"/>
                <a:sym typeface="+mn-ea"/>
              </a:rPr>
              <a:t>司马光出身贫寒</a:t>
            </a:r>
            <a:r>
              <a:rPr lang="en-US" altLang="zh-CN" sz="2400" b="1">
                <a:latin typeface="Calibri" panose="020f0502020204030204" charset="0"/>
                <a:sym typeface="+mn-ea"/>
              </a:rPr>
              <a:t>;</a:t>
            </a:r>
            <a:r>
              <a:rPr lang="zh-CN" altLang="en-US" sz="2400" b="1">
                <a:latin typeface="Calibri" panose="020f0502020204030204" charset="0"/>
                <a:sym typeface="+mn-ea"/>
              </a:rPr>
              <a:t>范仲淹两岁丧父</a:t>
            </a:r>
            <a:r>
              <a:rPr lang="en-US" altLang="zh-CN" sz="2400" b="1">
                <a:latin typeface="Calibri" panose="020f0502020204030204" charset="0"/>
                <a:sym typeface="+mn-ea"/>
              </a:rPr>
              <a:t>,</a:t>
            </a:r>
            <a:r>
              <a:rPr lang="zh-CN" altLang="en-US" sz="2400" b="1">
                <a:latin typeface="Calibri" panose="020f0502020204030204" charset="0"/>
                <a:sym typeface="+mn-ea"/>
              </a:rPr>
              <a:t>随母改嫁，幼时连稠一点的粥都难以喝到；明代龙图大学士宋濂家中一贫如洗。荷兰画家梵高也曾穷困潦倒，一文不名，生活上常靠着弟弟接济；苏联伟大作家高尔基曾经是个流浪儿；居里夫人刚满十岁就外出打工</a:t>
            </a:r>
            <a:r>
              <a:rPr lang="en-US" altLang="zh-CN" sz="2400" b="1">
                <a:latin typeface="Calibri" panose="020f0502020204030204" charset="0"/>
                <a:sym typeface="+mn-ea"/>
              </a:rPr>
              <a:t>……</a:t>
            </a:r>
            <a:r>
              <a:rPr lang="zh-CN" altLang="en-US" sz="2400" b="1">
                <a:latin typeface="Calibri" panose="020f0502020204030204" charset="0"/>
                <a:sym typeface="+mn-ea"/>
              </a:rPr>
              <a:t>（论据）</a:t>
            </a:r>
            <a:r>
              <a:rPr lang="zh-CN" altLang="en-US" sz="2400" b="1">
                <a:solidFill>
                  <a:srgbClr val="FF0000"/>
                </a:solidFill>
                <a:latin typeface="Calibri" panose="020f0502020204030204" charset="0"/>
                <a:sym typeface="+mn-ea"/>
              </a:rPr>
              <a:t>他们因为贫穷，才更知道珍惜，知道只有靠自己的努力才能摆脱。因为贫穷，才会在黑暗中长途跋涉，在逆境中执着前行。（分析句）</a:t>
            </a:r>
            <a:r>
              <a:rPr lang="zh-CN" altLang="en-US" sz="4400" b="1">
                <a:solidFill>
                  <a:srgbClr val="FFC000"/>
                </a:solidFill>
                <a:latin typeface="Calibri" panose="020f0502020204030204" charset="0"/>
                <a:sym typeface="+mn-ea"/>
              </a:rPr>
              <a:t>可见</a:t>
            </a:r>
            <a:r>
              <a:rPr lang="zh-CN" altLang="en-US" sz="2400" b="1">
                <a:latin typeface="Calibri" panose="020f0502020204030204" charset="0"/>
                <a:sym typeface="+mn-ea"/>
              </a:rPr>
              <a:t>贫困也是一笔财富。（结论句）</a:t>
            </a:r>
            <a:endParaRPr lang="zh-CN" altLang="en-US" sz="2400" b="1">
              <a:solidFill>
                <a:srgbClr val="FF0000"/>
              </a:solidFill>
              <a:latin typeface="Calibri" panose="020f0502020204030204" charset="0"/>
              <a:sym typeface="+mn-ea"/>
            </a:endParaRPr>
          </a:p>
        </p:txBody>
      </p:sp>
      <p:sp>
        <p:nvSpPr>
          <p:cNvPr id="4" name="椭圆 3"/>
          <p:cNvSpPr/>
          <p:nvPr>
            <p:custDataLst>
              <p:tags r:id="rId5"/>
            </p:custDataLst>
          </p:nvPr>
        </p:nvSpPr>
        <p:spPr>
          <a:xfrm>
            <a:off x="92710" y="83185"/>
            <a:ext cx="2097405" cy="791845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b="1">
                <a:solidFill>
                  <a:schemeClr val="tx1"/>
                </a:solidFill>
              </a:rPr>
              <a:t>论证</a:t>
            </a:r>
            <a:endParaRPr lang="zh-CN" altLang="en-US" sz="4800" b="1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" name="对角圆角矩形 4"/>
          <p:cNvSpPr/>
          <p:nvPr>
            <p:custDataLst>
              <p:tags r:id="rId3"/>
            </p:custDataLst>
          </p:nvPr>
        </p:nvSpPr>
        <p:spPr>
          <a:xfrm>
            <a:off x="1078230" y="2406650"/>
            <a:ext cx="2661285" cy="721360"/>
          </a:xfrm>
          <a:prstGeom prst="round2Diag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rgbClr val="FF0000"/>
                </a:solidFill>
              </a:rPr>
              <a:t>举例论证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3" name="对角圆角矩形 2"/>
          <p:cNvSpPr/>
          <p:nvPr>
            <p:custDataLst>
              <p:tags r:id="rId4"/>
            </p:custDataLst>
          </p:nvPr>
        </p:nvSpPr>
        <p:spPr>
          <a:xfrm>
            <a:off x="174625" y="102870"/>
            <a:ext cx="3960495" cy="864235"/>
          </a:xfrm>
          <a:prstGeom prst="round2Diag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rgbClr val="C00000"/>
                </a:solidFill>
              </a:rPr>
              <a:t>二、议论文的三要素</a:t>
            </a:r>
            <a:endParaRPr lang="zh-CN" altLang="en-US" sz="3200" b="1">
              <a:solidFill>
                <a:srgbClr val="C00000"/>
              </a:solidFill>
            </a:endParaRPr>
          </a:p>
        </p:txBody>
      </p:sp>
      <p:sp>
        <p:nvSpPr>
          <p:cNvPr id="4" name="椭圆 3"/>
          <p:cNvSpPr/>
          <p:nvPr>
            <p:custDataLst>
              <p:tags r:id="rId5"/>
            </p:custDataLst>
          </p:nvPr>
        </p:nvSpPr>
        <p:spPr>
          <a:xfrm>
            <a:off x="683895" y="1275715"/>
            <a:ext cx="3450590" cy="791845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>
                <a:solidFill>
                  <a:schemeClr val="tx1"/>
                </a:solidFill>
              </a:rPr>
              <a:t>论证方法</a:t>
            </a:r>
            <a:endParaRPr lang="zh-CN" altLang="en-US" sz="4000" b="1">
              <a:solidFill>
                <a:schemeClr val="tx1"/>
              </a:solidFill>
            </a:endParaRPr>
          </a:p>
        </p:txBody>
      </p:sp>
      <p:sp>
        <p:nvSpPr>
          <p:cNvPr id="6" name="对角圆角矩形 5"/>
          <p:cNvSpPr/>
          <p:nvPr>
            <p:custDataLst>
              <p:tags r:id="rId6"/>
            </p:custDataLst>
          </p:nvPr>
        </p:nvSpPr>
        <p:spPr>
          <a:xfrm>
            <a:off x="1078230" y="3228975"/>
            <a:ext cx="2661285" cy="721360"/>
          </a:xfrm>
          <a:prstGeom prst="round2Diag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rgbClr val="FF0000"/>
                </a:solidFill>
              </a:rPr>
              <a:t>引用论证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7" name="对角圆角矩形 6"/>
          <p:cNvSpPr/>
          <p:nvPr>
            <p:custDataLst>
              <p:tags r:id="rId7"/>
            </p:custDataLst>
          </p:nvPr>
        </p:nvSpPr>
        <p:spPr>
          <a:xfrm>
            <a:off x="1078865" y="4064000"/>
            <a:ext cx="2661285" cy="721360"/>
          </a:xfrm>
          <a:prstGeom prst="round2Diag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rgbClr val="FF0000"/>
                </a:solidFill>
              </a:rPr>
              <a:t>类比论证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8" name="对角圆角矩形 7"/>
          <p:cNvSpPr/>
          <p:nvPr>
            <p:custDataLst>
              <p:tags r:id="rId8"/>
            </p:custDataLst>
          </p:nvPr>
        </p:nvSpPr>
        <p:spPr>
          <a:xfrm>
            <a:off x="4247515" y="4064000"/>
            <a:ext cx="2661285" cy="721360"/>
          </a:xfrm>
          <a:prstGeom prst="round2Diag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rgbClr val="FF0000"/>
                </a:solidFill>
              </a:rPr>
              <a:t>假设论证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9" name="对角圆角矩形 8"/>
          <p:cNvSpPr/>
          <p:nvPr>
            <p:custDataLst>
              <p:tags r:id="rId9"/>
            </p:custDataLst>
          </p:nvPr>
        </p:nvSpPr>
        <p:spPr>
          <a:xfrm>
            <a:off x="4247515" y="3228975"/>
            <a:ext cx="2661285" cy="721360"/>
          </a:xfrm>
          <a:prstGeom prst="round2Diag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rgbClr val="FF0000"/>
                </a:solidFill>
              </a:rPr>
              <a:t>比喻论证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10" name="对角圆角矩形 9"/>
          <p:cNvSpPr/>
          <p:nvPr>
            <p:custDataLst>
              <p:tags r:id="rId10"/>
            </p:custDataLst>
          </p:nvPr>
        </p:nvSpPr>
        <p:spPr>
          <a:xfrm>
            <a:off x="4247515" y="2406650"/>
            <a:ext cx="2661285" cy="721360"/>
          </a:xfrm>
          <a:prstGeom prst="round2Diag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rgbClr val="FF0000"/>
                </a:solidFill>
              </a:rPr>
              <a:t>对比论证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" name="对角圆角矩形 4"/>
          <p:cNvSpPr/>
          <p:nvPr>
            <p:custDataLst>
              <p:tags r:id="rId3"/>
            </p:custDataLst>
          </p:nvPr>
        </p:nvSpPr>
        <p:spPr>
          <a:xfrm>
            <a:off x="396875" y="2242185"/>
            <a:ext cx="8417560" cy="2555875"/>
          </a:xfrm>
          <a:prstGeom prst="round2Diag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396875" y="2466975"/>
            <a:ext cx="849376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操纵周围事物的游戏，在一定程度上表现出动物支配环境的能力。</a:t>
            </a:r>
            <a:r>
              <a:rPr lang="zh-CN" altLang="en-US" sz="2800"/>
              <a:t>北极熊常常玩这样的游戏：把一根棍子或石块衔上山坡，从坡上扔下来，自己跟在后面追，追上石块或棍子后，再把它们衔上去。</a:t>
            </a:r>
            <a:endParaRPr lang="zh-CN" altLang="en-US" sz="2800"/>
          </a:p>
          <a:p>
            <a:r>
              <a:rPr lang="zh-CN" altLang="en-US" sz="2800"/>
              <a:t>                        </a:t>
            </a:r>
            <a:r>
              <a:rPr lang="en-US" altLang="zh-CN" sz="2800"/>
              <a:t>——</a:t>
            </a:r>
            <a:r>
              <a:rPr lang="zh-CN" altLang="en-US" sz="2800"/>
              <a:t>《动物游戏之谜》</a:t>
            </a:r>
            <a:endParaRPr lang="zh-CN" altLang="en-US" sz="2800"/>
          </a:p>
          <a:p>
            <a:endParaRPr sz="2800" b="1">
              <a:solidFill>
                <a:schemeClr val="accent2"/>
              </a:solidFill>
            </a:endParaRPr>
          </a:p>
        </p:txBody>
      </p:sp>
      <p:sp>
        <p:nvSpPr>
          <p:cNvPr id="7" name="对角圆角矩形 6"/>
          <p:cNvSpPr/>
          <p:nvPr>
            <p:custDataLst>
              <p:tags r:id="rId5"/>
            </p:custDataLst>
          </p:nvPr>
        </p:nvSpPr>
        <p:spPr>
          <a:xfrm>
            <a:off x="174625" y="102870"/>
            <a:ext cx="2856230" cy="864235"/>
          </a:xfrm>
          <a:prstGeom prst="round2Diag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>
                <a:solidFill>
                  <a:srgbClr val="FF0000"/>
                </a:solidFill>
              </a:rPr>
              <a:t>说一说</a:t>
            </a:r>
            <a:endParaRPr lang="zh-CN" altLang="en-US" sz="4400" b="1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574040" y="1236345"/>
            <a:ext cx="824103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下面这些文字中分别运用了哪些论证方法来证明自己的观点呢？</a:t>
            </a:r>
            <a:endParaRPr lang="zh-CN" altLang="en-US" sz="2400" b="1"/>
          </a:p>
        </p:txBody>
      </p:sp>
    </p:spTree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" name="对角圆角矩形 4"/>
          <p:cNvSpPr/>
          <p:nvPr>
            <p:custDataLst>
              <p:tags r:id="rId3"/>
            </p:custDataLst>
          </p:nvPr>
        </p:nvSpPr>
        <p:spPr>
          <a:xfrm>
            <a:off x="396875" y="2242185"/>
            <a:ext cx="8417560" cy="2555875"/>
          </a:xfrm>
          <a:prstGeom prst="round2Diag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447675" y="2242185"/>
            <a:ext cx="8493760" cy="279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000" b="1">
                <a:solidFill>
                  <a:srgbClr val="0070C0"/>
                </a:solidFill>
                <a:sym typeface="+mn-ea"/>
              </a:rPr>
              <a:t>地球是宇宙中的一个地方，但决不是唯一的地方，也不是一个典型的地方。任何行星、恒星或星系都不可能是典型的，因为宇宙中的大部分是空的。唯一典型的地方在广袤、寒冷的宇宙真空之中，在星际空间永恒的黑夜里。那是一个奇特而荒芜的地方。假如我们被随意搁置在宇宙之中，我们附着或旁落在一个行星上的机会只有1033分之一①。(1033，在10之后接33个0)。在日常生活当中，这样的机会是“令人羡慕的”。可见天体是多么宝贵。</a:t>
            </a:r>
            <a:endParaRPr sz="2000" b="1">
              <a:solidFill>
                <a:srgbClr val="0070C0"/>
              </a:solidFill>
            </a:endParaRPr>
          </a:p>
          <a:p>
            <a:r>
              <a:rPr lang="zh-CN" altLang="en-US" sz="2800"/>
              <a:t>                        </a:t>
            </a:r>
            <a:r>
              <a:rPr lang="en-US" altLang="zh-CN" sz="2800"/>
              <a:t>——</a:t>
            </a:r>
            <a:r>
              <a:rPr lang="zh-CN" altLang="en-US" sz="2800"/>
              <a:t>《宇宙的边疆》</a:t>
            </a:r>
            <a:endParaRPr lang="zh-CN" altLang="en-US" sz="2800"/>
          </a:p>
          <a:p>
            <a:endParaRPr sz="2800" b="1">
              <a:solidFill>
                <a:schemeClr val="accent2"/>
              </a:solidFill>
            </a:endParaRPr>
          </a:p>
        </p:txBody>
      </p:sp>
      <p:sp>
        <p:nvSpPr>
          <p:cNvPr id="7" name="对角圆角矩形 6"/>
          <p:cNvSpPr/>
          <p:nvPr>
            <p:custDataLst>
              <p:tags r:id="rId5"/>
            </p:custDataLst>
          </p:nvPr>
        </p:nvSpPr>
        <p:spPr>
          <a:xfrm>
            <a:off x="174625" y="102870"/>
            <a:ext cx="2856230" cy="864235"/>
          </a:xfrm>
          <a:prstGeom prst="round2Diag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>
                <a:solidFill>
                  <a:srgbClr val="FF0000"/>
                </a:solidFill>
              </a:rPr>
              <a:t>说一说</a:t>
            </a:r>
            <a:endParaRPr lang="zh-CN" altLang="en-US" sz="4400" b="1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574040" y="1236345"/>
            <a:ext cx="824103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下面这些文字中分别运用了哪些论证方法来证明自己的观点呢？</a:t>
            </a:r>
            <a:endParaRPr lang="zh-CN" altLang="en-US" sz="2400" b="1"/>
          </a:p>
        </p:txBody>
      </p: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4338" name="内容占位符 4"/>
          <p:cNvSpPr>
            <a:spLocks noGrp="1"/>
          </p:cNvSpPr>
          <p:nvPr>
            <p:ph sz="quarter" idx="13"/>
            <p:custDataLst>
              <p:tags r:id="rId3"/>
            </p:custDataLst>
          </p:nvPr>
        </p:nvSpPr>
        <p:spPr>
          <a:xfrm>
            <a:off x="354965" y="327025"/>
            <a:ext cx="8434070" cy="4490085"/>
          </a:xfrm>
        </p:spPr>
        <p:txBody>
          <a:bodyPr lIns="68580" tIns="34290" rIns="68580" bIns="34290" anchor="t"/>
          <a:lstStyle/>
          <a:p>
            <a:pPr algn="just" defTabSz="685800">
              <a:buSzTx/>
              <a:buNone/>
            </a:pPr>
            <a:r>
              <a:rPr lang="en-US" altLang="zh-CN" sz="3200" b="1"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1.</a:t>
            </a:r>
            <a:r>
              <a:rPr lang="zh-CN" altLang="en-US" sz="3200" b="1"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小仙女失去双眼，一步也不能挪动了。原来那串珍珠是她腾云驾雾的宝物，失掉它，就更无法回到天庭去了。她只得站在那里，让风吹雨淋太阳晒，慢慢地停止了呼吸，又慢慢地僵化，最后变成了一座石峰。但是她仍然保留着一个优美善良的少女模样：面朝东方，整天祈祷，迎接太阳和月亮轮番出来，好让它们照亮大地。</a:t>
            </a:r>
            <a:endParaRPr lang="zh-CN" altLang="en-US" sz="3200" b="1" kern="12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indent="0" algn="r" defTabSz="685800">
              <a:buSzTx/>
              <a:buNone/>
            </a:pPr>
            <a:r>
              <a:rPr lang="en-US" altLang="zh-CN" sz="3200" kern="1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——</a:t>
            </a:r>
            <a:r>
              <a:rPr lang="zh-CN" altLang="en-US" sz="3200" kern="1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民间故事</a:t>
            </a:r>
            <a:r>
              <a:rPr lang="en-US" altLang="zh-CN" sz="3200" kern="1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《</a:t>
            </a:r>
            <a:r>
              <a:rPr lang="zh-CN" altLang="en-US" sz="3200" kern="1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日月峰</a:t>
            </a:r>
            <a:r>
              <a:rPr lang="en-US" altLang="zh-CN" sz="3200" kern="1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》</a:t>
            </a:r>
            <a:endParaRPr lang="en-US" altLang="zh-CN" sz="3200" kern="12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4339" name="New picture"/>
          <p:cNvPicPr/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734800" y="10363200"/>
            <a:ext cx="342900" cy="241300"/>
          </a:xfrm>
          <a:prstGeom prst="cube">
            <a:avLst/>
          </a:prstGeom>
        </p:spPr>
      </p:pic>
    </p:spTree>
    <p:custDataLst>
      <p:tags r:id="rId6"/>
    </p:custDataLst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" name="对角圆角矩形 4"/>
          <p:cNvSpPr/>
          <p:nvPr>
            <p:custDataLst>
              <p:tags r:id="rId3"/>
            </p:custDataLst>
          </p:nvPr>
        </p:nvSpPr>
        <p:spPr>
          <a:xfrm>
            <a:off x="396875" y="2242185"/>
            <a:ext cx="8417560" cy="2555875"/>
          </a:xfrm>
          <a:prstGeom prst="round2Diag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447675" y="2242185"/>
            <a:ext cx="8493760" cy="279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000" b="1">
                <a:solidFill>
                  <a:srgbClr val="0070C0"/>
                </a:solidFill>
                <a:sym typeface="+mn-ea"/>
              </a:rPr>
              <a:t>看着这种饲养小姑娘营利的制度，我禁不住想起孩子时候看到过的船户养墨鸭捕鱼的事了。和乌鸦很相像的那种怪样子的墨鸭，整排地停在舷上，它们的脚是用绳子吊住了的，下水捕鱼，起水的时候船户就在它的颈子上轻轻地一挤！吐了再捕，捕了再吐，墨鸭整天地捕鱼，卖鱼得钱的却是养墨鸭的船户。但是，从我们孩子的眼里看来，船户对墨鸭并没有怎样虐待，而现在，将这种关系转移到人和人的中间，便连这一点施与的温情也已经不存在了！</a:t>
            </a:r>
            <a:r>
              <a:rPr lang="zh-CN" altLang="en-US" sz="2800">
                <a:solidFill>
                  <a:srgbClr val="0070C0"/>
                </a:solidFill>
              </a:rPr>
              <a:t>                    </a:t>
            </a:r>
            <a:r>
              <a:rPr lang="en-US" altLang="zh-CN" sz="2800"/>
              <a:t>——</a:t>
            </a:r>
            <a:r>
              <a:rPr lang="zh-CN" altLang="en-US" sz="2800"/>
              <a:t>《包身工》</a:t>
            </a:r>
            <a:endParaRPr lang="zh-CN" altLang="en-US" sz="2800"/>
          </a:p>
          <a:p>
            <a:endParaRPr sz="2800" b="1">
              <a:solidFill>
                <a:schemeClr val="accent2"/>
              </a:solidFill>
            </a:endParaRPr>
          </a:p>
        </p:txBody>
      </p:sp>
      <p:sp>
        <p:nvSpPr>
          <p:cNvPr id="7" name="对角圆角矩形 6"/>
          <p:cNvSpPr/>
          <p:nvPr>
            <p:custDataLst>
              <p:tags r:id="rId5"/>
            </p:custDataLst>
          </p:nvPr>
        </p:nvSpPr>
        <p:spPr>
          <a:xfrm>
            <a:off x="174625" y="102870"/>
            <a:ext cx="2856230" cy="864235"/>
          </a:xfrm>
          <a:prstGeom prst="round2Diag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>
                <a:solidFill>
                  <a:srgbClr val="FF0000"/>
                </a:solidFill>
              </a:rPr>
              <a:t>说一说</a:t>
            </a:r>
            <a:endParaRPr lang="zh-CN" altLang="en-US" sz="4400" b="1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574040" y="1236345"/>
            <a:ext cx="824103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下面这些文字中分别运用了哪些论证方法来证明自己的观点呢？</a:t>
            </a:r>
            <a:endParaRPr lang="zh-CN" altLang="en-US" sz="2400" b="1"/>
          </a:p>
        </p:txBody>
      </p:sp>
    </p:spTree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" name="对角圆角矩形 4"/>
          <p:cNvSpPr/>
          <p:nvPr>
            <p:custDataLst>
              <p:tags r:id="rId3"/>
            </p:custDataLst>
          </p:nvPr>
        </p:nvSpPr>
        <p:spPr>
          <a:xfrm>
            <a:off x="1078230" y="2406650"/>
            <a:ext cx="2661285" cy="721360"/>
          </a:xfrm>
          <a:prstGeom prst="round2Diag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rgbClr val="FF0000"/>
                </a:solidFill>
              </a:rPr>
              <a:t>提出问题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3" name="对角圆角矩形 2"/>
          <p:cNvSpPr/>
          <p:nvPr>
            <p:custDataLst>
              <p:tags r:id="rId4"/>
            </p:custDataLst>
          </p:nvPr>
        </p:nvSpPr>
        <p:spPr>
          <a:xfrm>
            <a:off x="174625" y="102870"/>
            <a:ext cx="4803775" cy="864235"/>
          </a:xfrm>
          <a:prstGeom prst="round2Diag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rgbClr val="C00000"/>
                </a:solidFill>
              </a:rPr>
              <a:t>三、议论文的基本思路</a:t>
            </a:r>
            <a:endParaRPr lang="en-US" altLang="zh-CN" sz="3200" b="1">
              <a:solidFill>
                <a:srgbClr val="C00000"/>
              </a:solidFill>
            </a:endParaRPr>
          </a:p>
        </p:txBody>
      </p:sp>
      <p:sp>
        <p:nvSpPr>
          <p:cNvPr id="4" name="椭圆 3"/>
          <p:cNvSpPr/>
          <p:nvPr>
            <p:custDataLst>
              <p:tags r:id="rId5"/>
            </p:custDataLst>
          </p:nvPr>
        </p:nvSpPr>
        <p:spPr>
          <a:xfrm>
            <a:off x="565150" y="1290955"/>
            <a:ext cx="6489700" cy="791845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>
                <a:solidFill>
                  <a:schemeClr val="tx1"/>
                </a:solidFill>
              </a:rPr>
              <a:t>三段论</a:t>
            </a:r>
            <a:endParaRPr lang="zh-CN" altLang="en-US" sz="4000" b="1">
              <a:solidFill>
                <a:schemeClr val="tx1"/>
              </a:solidFill>
            </a:endParaRPr>
          </a:p>
        </p:txBody>
      </p:sp>
      <p:sp>
        <p:nvSpPr>
          <p:cNvPr id="6" name="对角圆角矩形 5"/>
          <p:cNvSpPr/>
          <p:nvPr>
            <p:custDataLst>
              <p:tags r:id="rId6"/>
            </p:custDataLst>
          </p:nvPr>
        </p:nvSpPr>
        <p:spPr>
          <a:xfrm>
            <a:off x="1078230" y="3228975"/>
            <a:ext cx="2661285" cy="721360"/>
          </a:xfrm>
          <a:prstGeom prst="round2Diag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rgbClr val="FF0000"/>
                </a:solidFill>
              </a:rPr>
              <a:t>分析问题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7" name="对角圆角矩形 6"/>
          <p:cNvSpPr/>
          <p:nvPr>
            <p:custDataLst>
              <p:tags r:id="rId7"/>
            </p:custDataLst>
          </p:nvPr>
        </p:nvSpPr>
        <p:spPr>
          <a:xfrm>
            <a:off x="1078865" y="4064000"/>
            <a:ext cx="2661285" cy="721360"/>
          </a:xfrm>
          <a:prstGeom prst="round2Diag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rgbClr val="FF0000"/>
                </a:solidFill>
              </a:rPr>
              <a:t>解决问题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8" name="对角圆角矩形 7"/>
          <p:cNvSpPr/>
          <p:nvPr>
            <p:custDataLst>
              <p:tags r:id="rId8"/>
            </p:custDataLst>
          </p:nvPr>
        </p:nvSpPr>
        <p:spPr>
          <a:xfrm>
            <a:off x="4069080" y="4064000"/>
            <a:ext cx="1961515" cy="721360"/>
          </a:xfrm>
          <a:prstGeom prst="round2Diag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chemeClr val="tx1"/>
                </a:solidFill>
              </a:rPr>
              <a:t>怎么办</a:t>
            </a:r>
            <a:endParaRPr lang="zh-CN" altLang="en-US" sz="3200" b="1">
              <a:solidFill>
                <a:schemeClr val="tx1"/>
              </a:solidFill>
            </a:endParaRPr>
          </a:p>
        </p:txBody>
      </p:sp>
      <p:sp>
        <p:nvSpPr>
          <p:cNvPr id="9" name="对角圆角矩形 8"/>
          <p:cNvSpPr/>
          <p:nvPr>
            <p:custDataLst>
              <p:tags r:id="rId9"/>
            </p:custDataLst>
          </p:nvPr>
        </p:nvSpPr>
        <p:spPr>
          <a:xfrm>
            <a:off x="4069080" y="3228975"/>
            <a:ext cx="1962150" cy="721360"/>
          </a:xfrm>
          <a:prstGeom prst="round2Diag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chemeClr val="tx1"/>
                </a:solidFill>
              </a:rPr>
              <a:t>为什么</a:t>
            </a:r>
            <a:endParaRPr lang="zh-CN" altLang="en-US" sz="3200" b="1">
              <a:solidFill>
                <a:schemeClr val="tx1"/>
              </a:solidFill>
            </a:endParaRPr>
          </a:p>
        </p:txBody>
      </p:sp>
      <p:sp>
        <p:nvSpPr>
          <p:cNvPr id="10" name="对角圆角矩形 9"/>
          <p:cNvSpPr/>
          <p:nvPr>
            <p:custDataLst>
              <p:tags r:id="rId10"/>
            </p:custDataLst>
          </p:nvPr>
        </p:nvSpPr>
        <p:spPr>
          <a:xfrm>
            <a:off x="4069080" y="2406650"/>
            <a:ext cx="1961515" cy="721360"/>
          </a:xfrm>
          <a:prstGeom prst="round2Diag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chemeClr val="tx1"/>
                </a:solidFill>
              </a:rPr>
              <a:t>是什么</a:t>
            </a:r>
            <a:endParaRPr lang="zh-CN" altLang="en-US" sz="3200" b="1">
              <a:solidFill>
                <a:schemeClr val="tx1"/>
              </a:solidFill>
            </a:endParaRPr>
          </a:p>
        </p:txBody>
      </p:sp>
      <p:sp>
        <p:nvSpPr>
          <p:cNvPr id="2" name="对角圆角矩形 1"/>
          <p:cNvSpPr/>
          <p:nvPr>
            <p:custDataLst>
              <p:tags r:id="rId11"/>
            </p:custDataLst>
          </p:nvPr>
        </p:nvSpPr>
        <p:spPr>
          <a:xfrm>
            <a:off x="6345555" y="2406650"/>
            <a:ext cx="1961515" cy="721360"/>
          </a:xfrm>
          <a:prstGeom prst="round2Diag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chemeClr val="tx1"/>
                </a:solidFill>
              </a:rPr>
              <a:t>引论</a:t>
            </a:r>
            <a:endParaRPr lang="zh-CN" altLang="en-US" sz="3200" b="1">
              <a:solidFill>
                <a:schemeClr val="tx1"/>
              </a:solidFill>
            </a:endParaRPr>
          </a:p>
        </p:txBody>
      </p:sp>
      <p:sp>
        <p:nvSpPr>
          <p:cNvPr id="11" name="对角圆角矩形 10"/>
          <p:cNvSpPr/>
          <p:nvPr>
            <p:custDataLst>
              <p:tags r:id="rId12"/>
            </p:custDataLst>
          </p:nvPr>
        </p:nvSpPr>
        <p:spPr>
          <a:xfrm>
            <a:off x="6345555" y="3228975"/>
            <a:ext cx="1961515" cy="721360"/>
          </a:xfrm>
          <a:prstGeom prst="round2Diag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chemeClr val="tx1"/>
                </a:solidFill>
              </a:rPr>
              <a:t>本论</a:t>
            </a:r>
            <a:endParaRPr lang="zh-CN" altLang="en-US" sz="3200" b="1">
              <a:solidFill>
                <a:schemeClr val="tx1"/>
              </a:solidFill>
            </a:endParaRPr>
          </a:p>
        </p:txBody>
      </p:sp>
      <p:sp>
        <p:nvSpPr>
          <p:cNvPr id="12" name="对角圆角矩形 11"/>
          <p:cNvSpPr/>
          <p:nvPr>
            <p:custDataLst>
              <p:tags r:id="rId13"/>
            </p:custDataLst>
          </p:nvPr>
        </p:nvSpPr>
        <p:spPr>
          <a:xfrm>
            <a:off x="6345555" y="4064000"/>
            <a:ext cx="1961515" cy="721360"/>
          </a:xfrm>
          <a:prstGeom prst="round2Diag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chemeClr val="tx1"/>
                </a:solidFill>
              </a:rPr>
              <a:t>结论</a:t>
            </a:r>
            <a:endParaRPr lang="zh-CN" altLang="en-US" sz="3200" b="1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2" grpId="0"/>
      <p:bldP spid="11" grpId="0"/>
      <p:bldP spid="1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对角圆角矩形 2"/>
          <p:cNvSpPr/>
          <p:nvPr>
            <p:custDataLst>
              <p:tags r:id="rId3"/>
            </p:custDataLst>
          </p:nvPr>
        </p:nvSpPr>
        <p:spPr>
          <a:xfrm>
            <a:off x="174625" y="102870"/>
            <a:ext cx="4803775" cy="864235"/>
          </a:xfrm>
          <a:prstGeom prst="round2Diag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rgbClr val="C00000"/>
                </a:solidFill>
              </a:rPr>
              <a:t>三、议论文的基本结构</a:t>
            </a:r>
            <a:endParaRPr lang="zh-CN" altLang="en-US" sz="3200" b="1">
              <a:solidFill>
                <a:srgbClr val="C00000"/>
              </a:solidFill>
            </a:endParaRPr>
          </a:p>
        </p:txBody>
      </p:sp>
      <p:sp>
        <p:nvSpPr>
          <p:cNvPr id="14" name="圆角矩形 13"/>
          <p:cNvSpPr/>
          <p:nvPr>
            <p:custDataLst>
              <p:tags r:id="rId4"/>
            </p:custDataLst>
          </p:nvPr>
        </p:nvSpPr>
        <p:spPr>
          <a:xfrm>
            <a:off x="1078230" y="1191895"/>
            <a:ext cx="7345045" cy="86423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chemeClr val="accent2"/>
                </a:solidFill>
                <a:latin typeface="Arial" panose="020b0604020202020204" pitchFamily="34" charset="0"/>
                <a:ea typeface="华文新魏" panose="02010800040101010101" pitchFamily="2" charset="-122"/>
                <a:sym typeface="+mn-ea"/>
              </a:rPr>
              <a:t>并列组合，有条有理</a:t>
            </a:r>
            <a:endParaRPr lang="zh-CN" altLang="en-US" sz="3600" b="1">
              <a:solidFill>
                <a:schemeClr val="accent2"/>
              </a:solidFill>
              <a:latin typeface="Arial" panose="020b0604020202020204" pitchFamily="34" charset="0"/>
              <a:ea typeface="华文新魏" panose="02010800040101010101" pitchFamily="2" charset="-122"/>
              <a:sym typeface="+mn-ea"/>
            </a:endParaRPr>
          </a:p>
        </p:txBody>
      </p:sp>
      <p:sp>
        <p:nvSpPr>
          <p:cNvPr id="15" name="文本框 14"/>
          <p:cNvSpPr txBox="1"/>
          <p:nvPr>
            <p:custDataLst>
              <p:tags r:id="rId5"/>
            </p:custDataLst>
          </p:nvPr>
        </p:nvSpPr>
        <p:spPr>
          <a:xfrm>
            <a:off x="447675" y="2242185"/>
            <a:ext cx="8493760" cy="3226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  <a:spcBef>
                <a:spcPct val="30000"/>
              </a:spcBef>
            </a:pPr>
            <a:r>
              <a:rPr lang="en-US" altLang="zh-CN" sz="2400" b="1">
                <a:latin typeface="Arial" panose="020b0604020202020204" pitchFamily="34" charset="0"/>
                <a:sym typeface="+mn-ea"/>
              </a:rPr>
              <a:t>       </a:t>
            </a:r>
            <a:r>
              <a:rPr lang="zh-CN" altLang="en-US" sz="2400" b="1">
                <a:latin typeface="Arial" panose="020b0604020202020204" pitchFamily="34" charset="0"/>
                <a:sym typeface="+mn-ea"/>
              </a:rPr>
              <a:t>并列地组织分论点或若干论据的结构布局，简称并列式。</a:t>
            </a:r>
            <a:endParaRPr lang="zh-CN" altLang="en-US" sz="2400" b="1">
              <a:latin typeface="Arial" panose="020b0604020202020204" pitchFamily="34" charset="0"/>
            </a:endParaRPr>
          </a:p>
          <a:p>
            <a:pPr>
              <a:lnSpc>
                <a:spcPct val="110000"/>
              </a:lnSpc>
              <a:spcBef>
                <a:spcPct val="30000"/>
              </a:spcBef>
            </a:pPr>
            <a:r>
              <a:rPr lang="zh-CN" altLang="en-US" sz="2400" b="1">
                <a:latin typeface="Arial" panose="020b0604020202020204" pitchFamily="34" charset="0"/>
                <a:sym typeface="+mn-ea"/>
              </a:rPr>
              <a:t>　　并列式布局两种基本方式：</a:t>
            </a: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分论点并列和论据并列。</a:t>
            </a:r>
            <a:endParaRPr lang="zh-CN" altLang="en-US" sz="2400" b="1">
              <a:latin typeface="Arial" panose="020b0604020202020204" pitchFamily="34" charset="0"/>
            </a:endParaRPr>
          </a:p>
          <a:p>
            <a:pPr>
              <a:lnSpc>
                <a:spcPct val="110000"/>
              </a:lnSpc>
              <a:spcBef>
                <a:spcPct val="30000"/>
              </a:spcBef>
            </a:pPr>
            <a:r>
              <a:rPr lang="zh-CN" altLang="en-US" sz="2400" b="1">
                <a:latin typeface="Arial" panose="020b0604020202020204" pitchFamily="34" charset="0"/>
                <a:sym typeface="+mn-ea"/>
              </a:rPr>
              <a:t>　　在论证时，几个层次之间的关系是</a:t>
            </a: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平行</a:t>
            </a:r>
            <a:r>
              <a:rPr lang="zh-CN" altLang="en-US" sz="2400" b="1">
                <a:latin typeface="Arial" panose="020b0604020202020204" pitchFamily="34" charset="0"/>
                <a:sym typeface="+mn-ea"/>
              </a:rPr>
              <a:t>的，是分别从几个侧面来证明观点的正确。</a:t>
            </a:r>
            <a:endParaRPr lang="zh-CN" altLang="en-US" sz="2400" b="1">
              <a:latin typeface="Arial" panose="020b0604020202020204" pitchFamily="34" charset="0"/>
            </a:endParaRPr>
          </a:p>
          <a:p>
            <a:pPr>
              <a:lnSpc>
                <a:spcPct val="110000"/>
              </a:lnSpc>
              <a:spcBef>
                <a:spcPct val="30000"/>
              </a:spcBef>
            </a:pPr>
            <a:r>
              <a:rPr lang="zh-CN" altLang="en-US" sz="2400" b="1">
                <a:latin typeface="Arial" panose="020b0604020202020204" pitchFamily="34" charset="0"/>
                <a:sym typeface="+mn-ea"/>
              </a:rPr>
              <a:t>　　</a:t>
            </a: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好处</a:t>
            </a:r>
            <a:r>
              <a:rPr lang="zh-CN" altLang="en-US" sz="2400" b="1">
                <a:latin typeface="Arial" panose="020b0604020202020204" pitchFamily="34" charset="0"/>
                <a:sym typeface="+mn-ea"/>
              </a:rPr>
              <a:t>在于论证全面，有条有理，使阅读者一目了然，容易把握作文的思路。</a:t>
            </a:r>
            <a:endParaRPr lang="zh-CN" altLang="en-US" sz="2400" b="1">
              <a:latin typeface="Arial" panose="020b0604020202020204" pitchFamily="34" charset="0"/>
            </a:endParaRPr>
          </a:p>
          <a:p>
            <a:endParaRPr sz="2400" b="1">
              <a:solidFill>
                <a:schemeClr val="accent2"/>
              </a:solidFill>
            </a:endParaRPr>
          </a:p>
        </p:txBody>
      </p:sp>
    </p:spTree>
  </p:cSld>
  <p:clrMapOvr>
    <a:masterClrMapping/>
  </p:clrMapOvr>
  <p:transition/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圆角矩形 2"/>
          <p:cNvSpPr/>
          <p:nvPr>
            <p:custDataLst>
              <p:tags r:id="rId3"/>
            </p:custDataLst>
          </p:nvPr>
        </p:nvSpPr>
        <p:spPr>
          <a:xfrm>
            <a:off x="161290" y="267970"/>
            <a:ext cx="8821420" cy="460819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0000"/>
              </a:lnSpc>
              <a:spcBef>
                <a:spcPct val="30000"/>
              </a:spcBef>
            </a:pPr>
            <a:r>
              <a:rPr lang="en-US" altLang="zh-CN" sz="2000" b="1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     </a:t>
            </a:r>
            <a:r>
              <a:rPr lang="zh-CN" altLang="en-US" sz="2000" b="1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因为包容，所以大气。</a:t>
            </a:r>
            <a:r>
              <a:rPr lang="zh-CN" altLang="en-US" sz="2000" b="1">
                <a:solidFill>
                  <a:schemeClr val="tx1"/>
                </a:solidFill>
                <a:latin typeface="Arial" panose="020b0604020202020204" pitchFamily="34" charset="0"/>
                <a:sym typeface="+mn-ea"/>
              </a:rPr>
              <a:t>秦朝末年，群雄并起，唯有刘邦知人善用。深谋远虑的萧何、谨小慎微的曹参、用兵如神的韩信、勇猛善战的英布，甚至和他有过旧仇的雍齿，都被招拢在汉王帐下。正是这种海纳百川、汇聚群英的气度，使刘邦成了</a:t>
            </a:r>
            <a:r>
              <a:rPr lang="zh-CN" altLang="en-US" sz="2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“</a:t>
            </a:r>
            <a:r>
              <a:rPr lang="zh-CN" altLang="en-US" sz="2000" b="1">
                <a:solidFill>
                  <a:schemeClr val="tx1"/>
                </a:solidFill>
                <a:latin typeface="Arial" panose="020b0604020202020204" pitchFamily="34" charset="0"/>
                <a:sym typeface="+mn-ea"/>
              </a:rPr>
              <a:t>善将将</a:t>
            </a:r>
            <a:r>
              <a:rPr lang="zh-CN" altLang="en-US" sz="2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”</a:t>
            </a:r>
            <a:r>
              <a:rPr lang="zh-CN" altLang="en-US" sz="2000" b="1">
                <a:solidFill>
                  <a:schemeClr val="tx1"/>
                </a:solidFill>
                <a:latin typeface="Arial" panose="020b0604020202020204" pitchFamily="34" charset="0"/>
                <a:sym typeface="+mn-ea"/>
              </a:rPr>
              <a:t>者，从屡败屡战到屡战屡胜，从亭长成为沛公，再从沛公成为汉王，最终成为大汉王朝的开创者。</a:t>
            </a:r>
            <a:r>
              <a:rPr lang="zh-CN" altLang="en-US" sz="2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“</a:t>
            </a:r>
            <a:r>
              <a:rPr lang="zh-CN" altLang="en-US" sz="2000" b="1">
                <a:solidFill>
                  <a:schemeClr val="tx1"/>
                </a:solidFill>
                <a:latin typeface="Arial" panose="020b0604020202020204" pitchFamily="34" charset="0"/>
                <a:sym typeface="+mn-ea"/>
              </a:rPr>
              <a:t>一支</a:t>
            </a:r>
            <a:r>
              <a:rPr lang="en-US" altLang="zh-CN" sz="2000" b="1">
                <a:solidFill>
                  <a:schemeClr val="tx1"/>
                </a:solidFill>
                <a:latin typeface="Arial" panose="020b0604020202020204" pitchFamily="34" charset="0"/>
                <a:sym typeface="+mn-ea"/>
              </a:rPr>
              <a:t>600</a:t>
            </a:r>
            <a:r>
              <a:rPr lang="zh-CN" altLang="en-US" sz="2000" b="1">
                <a:solidFill>
                  <a:schemeClr val="tx1"/>
                </a:solidFill>
                <a:latin typeface="Arial" panose="020b0604020202020204" pitchFamily="34" charset="0"/>
                <a:sym typeface="+mn-ea"/>
              </a:rPr>
              <a:t>人的部队，短短</a:t>
            </a:r>
            <a:r>
              <a:rPr lang="en-US" altLang="zh-CN" sz="2000" b="1">
                <a:solidFill>
                  <a:schemeClr val="tx1"/>
                </a:solidFill>
                <a:latin typeface="Arial" panose="020b0604020202020204" pitchFamily="34" charset="0"/>
                <a:sym typeface="+mn-ea"/>
              </a:rPr>
              <a:t>6</a:t>
            </a:r>
            <a:r>
              <a:rPr lang="zh-CN" altLang="en-US" sz="2000" b="1">
                <a:solidFill>
                  <a:schemeClr val="tx1"/>
                </a:solidFill>
                <a:latin typeface="Arial" panose="020b0604020202020204" pitchFamily="34" charset="0"/>
                <a:sym typeface="+mn-ea"/>
              </a:rPr>
              <a:t>年后建起一个百万平方公里的大帝国</a:t>
            </a:r>
            <a:r>
              <a:rPr lang="zh-CN" altLang="en-US" sz="2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”</a:t>
            </a:r>
            <a:r>
              <a:rPr lang="zh-CN" altLang="en-US" sz="2000" b="1">
                <a:solidFill>
                  <a:schemeClr val="tx1"/>
                </a:solidFill>
                <a:latin typeface="Arial" panose="020b0604020202020204" pitchFamily="34" charset="0"/>
                <a:sym typeface="+mn-ea"/>
              </a:rPr>
              <a:t>。 </a:t>
            </a:r>
            <a:endParaRPr lang="zh-CN" altLang="en-US" sz="2000">
              <a:latin typeface="Arial" panose="020b0604020202020204" pitchFamily="34" charset="0"/>
              <a:sym typeface="+mn-ea"/>
            </a:endParaRPr>
          </a:p>
          <a:p>
            <a:pPr>
              <a:lnSpc>
                <a:spcPct val="110000"/>
              </a:lnSpc>
              <a:spcBef>
                <a:spcPct val="30000"/>
              </a:spcBef>
            </a:pPr>
            <a:r>
              <a:rPr lang="zh-CN" altLang="en-US" sz="2000">
                <a:latin typeface="Arial" panose="020b0604020202020204" pitchFamily="34" charset="0"/>
                <a:sym typeface="+mn-ea"/>
              </a:rPr>
              <a:t>　　</a:t>
            </a:r>
            <a:r>
              <a:rPr lang="zh-CN" altLang="en-US" sz="2000" b="1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因为包容，所以大气。</a:t>
            </a:r>
            <a:r>
              <a:rPr lang="zh-CN" altLang="en-US" sz="2000" b="1">
                <a:solidFill>
                  <a:schemeClr val="tx1"/>
                </a:solidFill>
                <a:latin typeface="Arial" panose="020b0604020202020204" pitchFamily="34" charset="0"/>
                <a:sym typeface="+mn-ea"/>
              </a:rPr>
              <a:t>牛顿站在伽利略的肩膀上，用开普勒的定律审视亚里士多德的论断，这才从一只落地的苹果推导出了经典力学。伏尔泰</a:t>
            </a:r>
            <a:r>
              <a:rPr lang="zh-CN" altLang="en-US" sz="2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“</a:t>
            </a:r>
            <a:r>
              <a:rPr lang="zh-CN" altLang="en-US" sz="2000" b="1">
                <a:solidFill>
                  <a:schemeClr val="tx1"/>
                </a:solidFill>
                <a:latin typeface="Arial" panose="020b0604020202020204" pitchFamily="34" charset="0"/>
                <a:sym typeface="+mn-ea"/>
              </a:rPr>
              <a:t>用中国的茶碗喝着阿拉伯的咖啡</a:t>
            </a:r>
            <a:r>
              <a:rPr lang="zh-CN" altLang="en-US" sz="2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”</a:t>
            </a:r>
            <a:r>
              <a:rPr lang="zh-CN" altLang="en-US" sz="2000" b="1">
                <a:solidFill>
                  <a:schemeClr val="tx1"/>
                </a:solidFill>
                <a:latin typeface="Arial" panose="020b0604020202020204" pitchFamily="34" charset="0"/>
                <a:sym typeface="+mn-ea"/>
              </a:rPr>
              <a:t>，坐在巴黎的书房里研究莫斯科、东京的马丘比丘，这才写就了</a:t>
            </a:r>
            <a:r>
              <a:rPr lang="en-US" altLang="zh-CN" sz="2000" b="1">
                <a:solidFill>
                  <a:schemeClr val="tx1"/>
                </a:solidFill>
                <a:latin typeface="Arial" panose="020b0604020202020204" pitchFamily="34" charset="0"/>
                <a:sym typeface="+mn-ea"/>
              </a:rPr>
              <a:t>《</a:t>
            </a:r>
            <a:r>
              <a:rPr lang="zh-CN" altLang="en-US" sz="2000" b="1">
                <a:solidFill>
                  <a:schemeClr val="tx1"/>
                </a:solidFill>
                <a:latin typeface="Arial" panose="020b0604020202020204" pitchFamily="34" charset="0"/>
                <a:sym typeface="+mn-ea"/>
              </a:rPr>
              <a:t>论世界各国的民族精神、礼仪和风俗习惯</a:t>
            </a:r>
            <a:r>
              <a:rPr lang="en-US" altLang="zh-CN" sz="2000" b="1">
                <a:solidFill>
                  <a:schemeClr val="tx1"/>
                </a:solidFill>
                <a:latin typeface="Arial" panose="020b0604020202020204" pitchFamily="34" charset="0"/>
                <a:sym typeface="+mn-ea"/>
              </a:rPr>
              <a:t>》</a:t>
            </a:r>
            <a:r>
              <a:rPr lang="zh-CN" altLang="en-US" sz="2000" b="1">
                <a:solidFill>
                  <a:schemeClr val="tx1"/>
                </a:solidFill>
                <a:latin typeface="Arial" panose="020b0604020202020204" pitchFamily="34" charset="0"/>
                <a:sym typeface="+mn-ea"/>
              </a:rPr>
              <a:t>这一巨著，成为了开风气之先的启蒙运动学者。没有广阔的视野，没有广收前人成果的胸襟，就不会有真正大气的成就。 </a:t>
            </a:r>
            <a:endParaRPr lang="zh-CN" altLang="en-US" sz="2000">
              <a:latin typeface="Arial" panose="020b0604020202020204" pitchFamily="34" charset="0"/>
            </a:endParaRPr>
          </a:p>
          <a:p>
            <a:pPr>
              <a:lnSpc>
                <a:spcPct val="110000"/>
              </a:lnSpc>
              <a:spcBef>
                <a:spcPct val="30000"/>
              </a:spcBef>
            </a:pPr>
            <a:endParaRPr lang="zh-CN" altLang="en-US" sz="2000"/>
          </a:p>
        </p:txBody>
      </p:sp>
    </p:spTree>
  </p:cSld>
  <p:clrMapOvr>
    <a:masterClrMapping/>
  </p:clrMapOvr>
  <p:transition/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圆角矩形 2"/>
          <p:cNvSpPr/>
          <p:nvPr>
            <p:custDataLst>
              <p:tags r:id="rId3"/>
            </p:custDataLst>
          </p:nvPr>
        </p:nvSpPr>
        <p:spPr>
          <a:xfrm>
            <a:off x="636270" y="504825"/>
            <a:ext cx="7717155" cy="413321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zh-CN" sz="2000" b="1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                                  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华文新魏" panose="02010800040101010101" pitchFamily="2" charset="-122"/>
                <a:sym typeface="+mn-ea"/>
              </a:rPr>
              <a:t>荣辱之我见</a:t>
            </a:r>
            <a:endParaRPr lang="zh-CN" altLang="en-US" sz="3600">
              <a:solidFill>
                <a:schemeClr val="tx1"/>
              </a:solidFill>
              <a:latin typeface="Arial" panose="020b0604020202020204" pitchFamily="34" charset="0"/>
              <a:ea typeface="华文新魏" panose="0201080004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600" b="1">
                <a:solidFill>
                  <a:schemeClr val="accent2"/>
                </a:solidFill>
                <a:latin typeface="Arial" panose="020b0604020202020204" pitchFamily="34" charset="0"/>
                <a:sym typeface="+mn-ea"/>
              </a:rPr>
              <a:t>人必知荣辱。（观点）</a:t>
            </a:r>
            <a:endParaRPr lang="zh-CN" altLang="en-US" sz="3600" b="1">
              <a:solidFill>
                <a:schemeClr val="accent2"/>
              </a:solidFill>
              <a:latin typeface="Arial" panose="020b0604020202020204" pitchFamily="34" charset="0"/>
            </a:endParaRPr>
          </a:p>
          <a:p>
            <a:pPr>
              <a:lnSpc>
                <a:spcPct val="140000"/>
              </a:lnSpc>
            </a:pPr>
            <a:r>
              <a:rPr lang="zh-CN" altLang="en-US" sz="3600">
                <a:solidFill>
                  <a:schemeClr val="tx1"/>
                </a:solidFill>
                <a:latin typeface="Arial" panose="020b0604020202020204" pitchFamily="34" charset="0"/>
                <a:sym typeface="+mn-ea"/>
              </a:rPr>
              <a:t>知荣辱，才能守住内心一方净土。</a:t>
            </a:r>
            <a:endParaRPr lang="zh-CN" altLang="en-US" sz="360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>
              <a:lnSpc>
                <a:spcPct val="140000"/>
              </a:lnSpc>
            </a:pPr>
            <a:r>
              <a:rPr lang="zh-CN" altLang="en-US" sz="3600">
                <a:solidFill>
                  <a:schemeClr val="tx1"/>
                </a:solidFill>
                <a:latin typeface="Arial" panose="020b0604020202020204" pitchFamily="34" charset="0"/>
                <a:sym typeface="+mn-ea"/>
              </a:rPr>
              <a:t>知荣辱，才能奋发有为生命无悔。</a:t>
            </a:r>
            <a:endParaRPr lang="zh-CN" altLang="en-US" sz="360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>
              <a:lnSpc>
                <a:spcPct val="140000"/>
              </a:lnSpc>
            </a:pPr>
            <a:r>
              <a:rPr lang="zh-CN" altLang="en-US" sz="3600">
                <a:solidFill>
                  <a:schemeClr val="tx1"/>
                </a:solidFill>
                <a:latin typeface="Arial" panose="020b0604020202020204" pitchFamily="34" charset="0"/>
                <a:sym typeface="+mn-ea"/>
              </a:rPr>
              <a:t>知荣辱，才能真诚奉献报效祖国。</a:t>
            </a:r>
            <a:endParaRPr lang="zh-CN" altLang="en-US" sz="3600">
              <a:solidFill>
                <a:schemeClr val="tx1"/>
              </a:solidFill>
              <a:latin typeface="Arial" panose="020b0604020202020204" pitchFamily="34" charset="0"/>
              <a:sym typeface="+mn-ea"/>
            </a:endParaRPr>
          </a:p>
        </p:txBody>
      </p:sp>
      <p:sp>
        <p:nvSpPr>
          <p:cNvPr id="2" name="椭圆形标注 1"/>
          <p:cNvSpPr/>
          <p:nvPr>
            <p:custDataLst>
              <p:tags r:id="rId4"/>
            </p:custDataLst>
          </p:nvPr>
        </p:nvSpPr>
        <p:spPr>
          <a:xfrm>
            <a:off x="5940425" y="1203325"/>
            <a:ext cx="2016125" cy="1080135"/>
          </a:xfrm>
          <a:prstGeom prst="wedgeEllipseCallou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rgbClr val="7030A0"/>
                </a:solidFill>
              </a:rPr>
              <a:t>为什么</a:t>
            </a:r>
            <a:endParaRPr lang="zh-CN" altLang="en-US" sz="3200" b="1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圆角矩形 2"/>
          <p:cNvSpPr/>
          <p:nvPr>
            <p:custDataLst>
              <p:tags r:id="rId3"/>
            </p:custDataLst>
          </p:nvPr>
        </p:nvSpPr>
        <p:spPr>
          <a:xfrm>
            <a:off x="713105" y="1134110"/>
            <a:ext cx="7717155" cy="393128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zh-CN" sz="2000" b="1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                                  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华文新魏" panose="02010800040101010101" pitchFamily="2" charset="-122"/>
                <a:sym typeface="+mn-ea"/>
              </a:rPr>
              <a:t>科学的魅力</a:t>
            </a:r>
            <a:endParaRPr lang="zh-CN" altLang="en-US" sz="3600">
              <a:solidFill>
                <a:schemeClr val="tx1"/>
              </a:solidFill>
              <a:latin typeface="Arial" panose="020b0604020202020204" pitchFamily="34" charset="0"/>
              <a:ea typeface="华文新魏" panose="0201080004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600">
                <a:latin typeface="Arial" panose="020b0604020202020204" pitchFamily="34" charset="0"/>
                <a:sym typeface="+mn-ea"/>
              </a:rPr>
              <a:t>       </a:t>
            </a:r>
            <a:r>
              <a:rPr lang="zh-CN" altLang="en-US" sz="3600" b="1">
                <a:solidFill>
                  <a:schemeClr val="accent2"/>
                </a:solidFill>
                <a:latin typeface="Arial" panose="020b0604020202020204" pitchFamily="34" charset="0"/>
                <a:sym typeface="+mn-ea"/>
              </a:rPr>
              <a:t>科学的魅力在于其</a:t>
            </a:r>
            <a:r>
              <a:rPr lang="zh-CN" altLang="en-US" sz="3600" b="1">
                <a:solidFill>
                  <a:schemeClr val="tx1"/>
                </a:solidFill>
                <a:latin typeface="Arial" panose="020b0604020202020204" pitchFamily="34" charset="0"/>
                <a:sym typeface="+mn-ea"/>
              </a:rPr>
              <a:t>博大</a:t>
            </a:r>
            <a:r>
              <a:rPr lang="zh-CN" altLang="en-US" sz="3600" b="1">
                <a:solidFill>
                  <a:schemeClr val="accent2"/>
                </a:solidFill>
                <a:latin typeface="Arial" panose="020b0604020202020204" pitchFamily="34" charset="0"/>
                <a:sym typeface="+mn-ea"/>
              </a:rPr>
              <a:t>。</a:t>
            </a:r>
            <a:endParaRPr lang="zh-CN" altLang="en-US" sz="3600" b="1">
              <a:solidFill>
                <a:schemeClr val="accent2"/>
              </a:solidFill>
              <a:latin typeface="Arial" panose="020b0604020202020204" pitchFamily="34" charset="0"/>
            </a:endParaRPr>
          </a:p>
          <a:p>
            <a:pPr>
              <a:lnSpc>
                <a:spcPct val="120000"/>
              </a:lnSpc>
              <a:spcBef>
                <a:spcPct val="30000"/>
              </a:spcBef>
            </a:pPr>
            <a:r>
              <a:rPr lang="zh-CN" altLang="en-US" sz="3600" b="1">
                <a:solidFill>
                  <a:schemeClr val="accent2"/>
                </a:solidFill>
                <a:latin typeface="Arial" panose="020b0604020202020204" pitchFamily="34" charset="0"/>
                <a:sym typeface="+mn-ea"/>
              </a:rPr>
              <a:t>　　科学的魅力在于其</a:t>
            </a:r>
            <a:r>
              <a:rPr lang="zh-CN" altLang="en-US" sz="3600" b="1" u="sng">
                <a:solidFill>
                  <a:schemeClr val="tx1"/>
                </a:solidFill>
                <a:latin typeface="Arial" panose="020b0604020202020204" pitchFamily="34" charset="0"/>
                <a:sym typeface="+mn-ea"/>
              </a:rPr>
              <a:t>       </a:t>
            </a:r>
            <a:r>
              <a:rPr lang="zh-CN" altLang="en-US" sz="3600" b="1">
                <a:solidFill>
                  <a:schemeClr val="accent2"/>
                </a:solidFill>
                <a:latin typeface="Arial" panose="020b0604020202020204" pitchFamily="34" charset="0"/>
                <a:sym typeface="+mn-ea"/>
              </a:rPr>
              <a:t>。</a:t>
            </a:r>
            <a:endParaRPr lang="zh-CN" altLang="en-US" sz="3600" b="1">
              <a:solidFill>
                <a:schemeClr val="accent2"/>
              </a:solidFill>
              <a:latin typeface="Arial" panose="020b0604020202020204" pitchFamily="34" charset="0"/>
            </a:endParaRPr>
          </a:p>
          <a:p>
            <a:pPr>
              <a:lnSpc>
                <a:spcPct val="120000"/>
              </a:lnSpc>
              <a:spcBef>
                <a:spcPct val="30000"/>
              </a:spcBef>
            </a:pPr>
            <a:r>
              <a:rPr lang="zh-CN" altLang="en-US" sz="3600" b="1">
                <a:solidFill>
                  <a:schemeClr val="accent2"/>
                </a:solidFill>
                <a:latin typeface="Arial" panose="020b0604020202020204" pitchFamily="34" charset="0"/>
                <a:sym typeface="+mn-ea"/>
              </a:rPr>
              <a:t>　　科学的魅力在于其</a:t>
            </a:r>
            <a:r>
              <a:rPr lang="zh-CN" altLang="en-US" sz="3600" b="1">
                <a:solidFill>
                  <a:schemeClr val="tx1"/>
                </a:solidFill>
                <a:latin typeface="Arial" panose="020b0604020202020204" pitchFamily="34" charset="0"/>
                <a:sym typeface="+mn-ea"/>
              </a:rPr>
              <a:t>永恒</a:t>
            </a:r>
            <a:r>
              <a:rPr lang="zh-CN" altLang="en-US" sz="3600" b="1">
                <a:solidFill>
                  <a:schemeClr val="accent2"/>
                </a:solidFill>
                <a:latin typeface="Arial" panose="020b0604020202020204" pitchFamily="34" charset="0"/>
                <a:sym typeface="+mn-ea"/>
              </a:rPr>
              <a:t>。</a:t>
            </a:r>
            <a:endParaRPr lang="zh-CN" altLang="en-US" sz="3600" b="1">
              <a:solidFill>
                <a:schemeClr val="accent2"/>
              </a:solidFill>
              <a:latin typeface="Arial" panose="020b0604020202020204" pitchFamily="34" charset="0"/>
            </a:endParaRPr>
          </a:p>
          <a:p>
            <a:pPr>
              <a:lnSpc>
                <a:spcPct val="120000"/>
              </a:lnSpc>
              <a:spcBef>
                <a:spcPct val="30000"/>
              </a:spcBef>
            </a:pPr>
            <a:r>
              <a:rPr lang="zh-CN" altLang="en-US" sz="3600" b="1">
                <a:solidFill>
                  <a:schemeClr val="accent2"/>
                </a:solidFill>
                <a:latin typeface="Arial" panose="020b0604020202020204" pitchFamily="34" charset="0"/>
                <a:sym typeface="+mn-ea"/>
              </a:rPr>
              <a:t>　　科学的魅力在于其</a:t>
            </a:r>
            <a:r>
              <a:rPr lang="zh-CN" altLang="en-US" sz="3600" b="1">
                <a:solidFill>
                  <a:schemeClr val="tx1"/>
                </a:solidFill>
                <a:latin typeface="Arial" panose="020b0604020202020204" pitchFamily="34" charset="0"/>
                <a:sym typeface="+mn-ea"/>
              </a:rPr>
              <a:t>崇高</a:t>
            </a:r>
            <a:r>
              <a:rPr lang="zh-CN" altLang="en-US" sz="3600" b="1">
                <a:solidFill>
                  <a:schemeClr val="accent2"/>
                </a:solidFill>
                <a:latin typeface="Arial" panose="020b0604020202020204" pitchFamily="34" charset="0"/>
                <a:sym typeface="+mn-ea"/>
              </a:rPr>
              <a:t>。</a:t>
            </a:r>
            <a:endParaRPr lang="zh-CN" altLang="en-US" sz="3600" b="1">
              <a:solidFill>
                <a:schemeClr val="accent2"/>
              </a:solidFill>
              <a:latin typeface="Arial" panose="020b0604020202020204" pitchFamily="34" charset="0"/>
              <a:sym typeface="+mn-ea"/>
            </a:endParaRPr>
          </a:p>
        </p:txBody>
      </p:sp>
      <p:sp>
        <p:nvSpPr>
          <p:cNvPr id="7" name="对角圆角矩形 6"/>
          <p:cNvSpPr/>
          <p:nvPr>
            <p:custDataLst>
              <p:tags r:id="rId4"/>
            </p:custDataLst>
          </p:nvPr>
        </p:nvSpPr>
        <p:spPr>
          <a:xfrm>
            <a:off x="0" y="0"/>
            <a:ext cx="2856230" cy="864235"/>
          </a:xfrm>
          <a:prstGeom prst="round2Diag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>
                <a:solidFill>
                  <a:srgbClr val="FF0000"/>
                </a:solidFill>
              </a:rPr>
              <a:t>写一写</a:t>
            </a:r>
            <a:endParaRPr lang="zh-CN" altLang="en-US" sz="4400" b="1">
              <a:solidFill>
                <a:srgbClr val="FF0000"/>
              </a:solidFill>
            </a:endParaRP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5491480" y="2872105"/>
            <a:ext cx="110109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/>
              <a:t>公正</a:t>
            </a:r>
            <a:endParaRPr lang="zh-CN" altLang="en-US" sz="3600" b="1"/>
          </a:p>
        </p:txBody>
      </p:sp>
      <p:sp>
        <p:nvSpPr>
          <p:cNvPr id="4" name="椭圆形标注 3"/>
          <p:cNvSpPr/>
          <p:nvPr>
            <p:custDataLst>
              <p:tags r:id="rId6"/>
            </p:custDataLst>
          </p:nvPr>
        </p:nvSpPr>
        <p:spPr>
          <a:xfrm>
            <a:off x="6414135" y="864235"/>
            <a:ext cx="2016125" cy="1080135"/>
          </a:xfrm>
          <a:prstGeom prst="wedgeEllipseCallout">
            <a:avLst>
              <a:gd name="adj1" fmla="val -39102"/>
              <a:gd name="adj2" fmla="val 73515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rgbClr val="7030A0"/>
                </a:solidFill>
              </a:rPr>
              <a:t>是什么</a:t>
            </a:r>
            <a:endParaRPr lang="zh-CN" altLang="en-US" sz="3200" b="1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对角圆角矩形 2"/>
          <p:cNvSpPr/>
          <p:nvPr>
            <p:custDataLst>
              <p:tags r:id="rId3"/>
            </p:custDataLst>
          </p:nvPr>
        </p:nvSpPr>
        <p:spPr>
          <a:xfrm>
            <a:off x="174625" y="102870"/>
            <a:ext cx="4803775" cy="864235"/>
          </a:xfrm>
          <a:prstGeom prst="round2Diag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rgbClr val="C00000"/>
                </a:solidFill>
              </a:rPr>
              <a:t>三、议论文的基本结构</a:t>
            </a:r>
            <a:endParaRPr lang="zh-CN" altLang="en-US" sz="3200" b="1">
              <a:solidFill>
                <a:srgbClr val="C00000"/>
              </a:solidFill>
            </a:endParaRPr>
          </a:p>
        </p:txBody>
      </p:sp>
      <p:sp>
        <p:nvSpPr>
          <p:cNvPr id="14" name="圆角矩形 13"/>
          <p:cNvSpPr/>
          <p:nvPr>
            <p:custDataLst>
              <p:tags r:id="rId4"/>
            </p:custDataLst>
          </p:nvPr>
        </p:nvSpPr>
        <p:spPr>
          <a:xfrm>
            <a:off x="1078230" y="1191895"/>
            <a:ext cx="7345045" cy="86423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chemeClr val="accent2"/>
                </a:solidFill>
                <a:latin typeface="Arial" panose="020b0604020202020204" pitchFamily="34" charset="0"/>
                <a:ea typeface="华文新魏" panose="02010800040101010101" pitchFamily="2" charset="-122"/>
                <a:sym typeface="+mn-ea"/>
              </a:rPr>
              <a:t>并列组合，有条有理</a:t>
            </a:r>
            <a:endParaRPr lang="zh-CN" altLang="en-US" sz="3600" b="1">
              <a:solidFill>
                <a:schemeClr val="accent2"/>
              </a:solidFill>
              <a:latin typeface="Arial" panose="020b0604020202020204" pitchFamily="34" charset="0"/>
              <a:ea typeface="华文新魏" panose="02010800040101010101" pitchFamily="2" charset="-122"/>
              <a:sym typeface="+mn-ea"/>
            </a:endParaRPr>
          </a:p>
        </p:txBody>
      </p:sp>
      <p:sp>
        <p:nvSpPr>
          <p:cNvPr id="15" name="文本框 14"/>
          <p:cNvSpPr txBox="1"/>
          <p:nvPr>
            <p:custDataLst>
              <p:tags r:id="rId5"/>
            </p:custDataLst>
          </p:nvPr>
        </p:nvSpPr>
        <p:spPr>
          <a:xfrm>
            <a:off x="955040" y="2466975"/>
            <a:ext cx="758634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/>
            <a:r>
              <a:rPr lang="en-US" altLang="zh-CN" sz="2400" b="1">
                <a:latin typeface="Arial" panose="020b0604020202020204" pitchFamily="34" charset="0"/>
                <a:sym typeface="+mn-ea"/>
              </a:rPr>
              <a:t> </a:t>
            </a:r>
            <a:r>
              <a:rPr lang="en-US" altLang="zh-CN" sz="2400" b="1">
                <a:solidFill>
                  <a:srgbClr val="FF0000"/>
                </a:solidFill>
                <a:latin typeface="Calibri" panose="020f0502020204030204" charset="0"/>
                <a:sym typeface="+mn-ea"/>
              </a:rPr>
              <a:t>1.</a:t>
            </a:r>
            <a:r>
              <a:rPr lang="zh-CN" altLang="en-US" sz="2400" b="1">
                <a:solidFill>
                  <a:srgbClr val="FF0000"/>
                </a:solidFill>
                <a:latin typeface="Calibri" panose="020f0502020204030204" charset="0"/>
                <a:sym typeface="+mn-ea"/>
              </a:rPr>
              <a:t> 分论点之间避免交叉或从属</a:t>
            </a:r>
            <a:r>
              <a:rPr lang="zh-CN" altLang="en-US" sz="2400" b="1">
                <a:latin typeface="Calibri" panose="020f0502020204030204" charset="0"/>
                <a:sym typeface="+mn-ea"/>
              </a:rPr>
              <a:t>，否则在论证过程中容易造成思维混乱。</a:t>
            </a:r>
            <a:endParaRPr lang="zh-CN" altLang="en-US" sz="2400" b="1">
              <a:latin typeface="Calibri" panose="020f0502020204030204" charset="0"/>
            </a:endParaRPr>
          </a:p>
          <a:p>
            <a:pPr eaLnBrk="0" hangingPunct="0"/>
            <a:r>
              <a:rPr lang="en-US" altLang="zh-CN" sz="2400" b="1">
                <a:solidFill>
                  <a:srgbClr val="FF0000"/>
                </a:solidFill>
                <a:latin typeface="Calibri" panose="020f0502020204030204" charset="0"/>
                <a:sym typeface="+mn-ea"/>
              </a:rPr>
              <a:t>2.</a:t>
            </a:r>
            <a:r>
              <a:rPr lang="zh-CN" altLang="en-US" sz="2400" b="1">
                <a:solidFill>
                  <a:srgbClr val="FF0000"/>
                </a:solidFill>
                <a:latin typeface="Calibri" panose="020f0502020204030204" charset="0"/>
                <a:sym typeface="+mn-ea"/>
              </a:rPr>
              <a:t>分论点的位置和句式要醒目。</a:t>
            </a:r>
            <a:r>
              <a:rPr lang="zh-CN" altLang="en-US" sz="2400" b="1">
                <a:latin typeface="Calibri" panose="020f0502020204030204" charset="0"/>
                <a:sym typeface="+mn-ea"/>
              </a:rPr>
              <a:t>一般居于段首或单独成段，这样更显条理清晰。</a:t>
            </a:r>
            <a:endParaRPr lang="zh-CN" altLang="en-US" sz="2400" b="1">
              <a:latin typeface="Calibri" panose="020f0502020204030204" charset="0"/>
            </a:endParaRPr>
          </a:p>
          <a:p>
            <a:pPr eaLnBrk="0" hangingPunct="0"/>
            <a:r>
              <a:rPr lang="en-US" altLang="zh-CN" sz="2400" b="1">
                <a:solidFill>
                  <a:srgbClr val="FF0000"/>
                </a:solidFill>
                <a:latin typeface="Calibri" panose="020f0502020204030204" charset="0"/>
                <a:sym typeface="+mn-ea"/>
              </a:rPr>
              <a:t>3.</a:t>
            </a:r>
            <a:r>
              <a:rPr lang="zh-CN" altLang="en-US" sz="2400" b="1">
                <a:solidFill>
                  <a:srgbClr val="FF0000"/>
                </a:solidFill>
                <a:latin typeface="Calibri" panose="020f0502020204030204" charset="0"/>
                <a:sym typeface="+mn-ea"/>
              </a:rPr>
              <a:t>分论点最好句式一致，字数也差不多，</a:t>
            </a:r>
            <a:r>
              <a:rPr lang="zh-CN" altLang="en-US" sz="2400" b="1">
                <a:latin typeface="Calibri" panose="020f0502020204030204" charset="0"/>
                <a:sym typeface="+mn-ea"/>
              </a:rPr>
              <a:t>这样实际形成了排比句，既鲜明又美观，分论点的数量以三个为宜。</a:t>
            </a:r>
            <a:endParaRPr sz="2400" b="1">
              <a:solidFill>
                <a:schemeClr val="accent2"/>
              </a:solidFill>
            </a:endParaRPr>
          </a:p>
        </p:txBody>
      </p:sp>
    </p:spTree>
  </p:cSld>
  <p:clrMapOvr>
    <a:masterClrMapping/>
  </p:clrMapOvr>
  <p:transition/>
  <p:timing/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7650" name="矩形 2"/>
          <p:cNvSpPr/>
          <p:nvPr>
            <p:custDataLst>
              <p:tags r:id="rId3"/>
            </p:custDataLst>
          </p:nvPr>
        </p:nvSpPr>
        <p:spPr>
          <a:xfrm>
            <a:off x="1303735" y="1071563"/>
            <a:ext cx="6697265" cy="1476375"/>
          </a:xfrm>
          <a:prstGeom prst="rect">
            <a:avLst/>
          </a:prstGeom>
          <a:solidFill>
            <a:srgbClr val="FFFFFF"/>
          </a:solidFill>
          <a:ln w="25400" cap="flat" cmpd="sng">
            <a:solidFill>
              <a:srgbClr val="F79646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45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方正粗倩简体"/>
              </a:rPr>
              <a:t>议论文主体段落段内结构</a:t>
            </a:r>
            <a:endParaRPr lang="zh-CN" altLang="en-US" sz="45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方正粗倩简体"/>
            </a:endParaRPr>
          </a:p>
          <a:p>
            <a:pPr algn="ctr"/>
            <a:r>
              <a:rPr lang="zh-CN" altLang="en-US" sz="45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方正粗倩简体"/>
              </a:rPr>
              <a:t>巧编排</a:t>
            </a:r>
            <a:endParaRPr lang="zh-CN" altLang="en-US" sz="45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方正粗倩简体"/>
            </a:endParaRPr>
          </a:p>
        </p:txBody>
      </p:sp>
    </p:spTree>
  </p:cSld>
  <p:clrMapOvr>
    <a:masterClrMapping/>
  </p:clrMapOvr>
  <p:transition/>
  <p:timing/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122" name="Text Box 4"/>
          <p:cNvSpPr/>
          <p:nvPr>
            <p:custDataLst>
              <p:tags r:id="rId3"/>
            </p:custDataLst>
          </p:nvPr>
        </p:nvSpPr>
        <p:spPr>
          <a:xfrm>
            <a:off x="680085" y="195580"/>
            <a:ext cx="7846695" cy="43745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pitchFamily="49" charset="-122"/>
              </a:rPr>
              <a:t>示例一</a:t>
            </a:r>
            <a:endParaRPr lang="zh-CN" altLang="en-US" sz="2400" b="1">
              <a:solidFill>
                <a:srgbClr val="FF0066"/>
              </a:solidFill>
              <a:latin typeface="楷体" panose="02010609060101010101" pitchFamily="49" charset="-122"/>
              <a:ea typeface="楷体" panose="02010609060101010101" pitchFamily="49" charset="-122"/>
              <a:sym typeface="黑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1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pitchFamily="49" charset="-122"/>
              </a:rPr>
              <a:t>       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pitchFamily="49" charset="-122"/>
              </a:rPr>
              <a:t>骄必败。一次考数学，题目太简单，我乐得几乎跳起来。我不假思索，一口气把题目做完，得意洋洋地交了头卷。老师提醒我检查一遍，我头一扬走出了教室。此时看表，才过了一半时间。第二天发下试卷来，我才得了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pitchFamily="49" charset="-122"/>
              </a:rPr>
              <a:t>60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pitchFamily="49" charset="-122"/>
              </a:rPr>
              <a:t>分。我气冲冲地到办公室与老师顶对。当老师指出我有两道题的答案小数点挪了位置时，我的脸刷地红到了耳根。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黑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pitchFamily="49" charset="-122"/>
              </a:rPr>
              <a:t>病症：①例子啰嗦且非常不典型（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pitchFamily="49" charset="-122"/>
              </a:rPr>
              <a:t>一副记叙文的嘴脸</a:t>
            </a: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pitchFamily="49" charset="-122"/>
              </a:rPr>
              <a:t>）；②缺少必要的分析。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amond(in)">
                                      <p:cBhvr>
                                        <p:cTn id="7" dur="2000"/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6146" name="Text Box 4"/>
          <p:cNvSpPr/>
          <p:nvPr>
            <p:custDataLst>
              <p:tags r:id="rId3"/>
            </p:custDataLst>
          </p:nvPr>
        </p:nvSpPr>
        <p:spPr>
          <a:xfrm>
            <a:off x="793750" y="238760"/>
            <a:ext cx="7556500" cy="43910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示例二</a:t>
            </a:r>
            <a:endParaRPr lang="zh-CN" altLang="en-US" sz="2400" b="1">
              <a:solidFill>
                <a:srgbClr val="FF0066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zh-CN" altLang="en-US" sz="21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   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 失败是成功之母。发明家爱迪生一生共有</a:t>
            </a:r>
            <a:r>
              <a:rPr lang="en-US" altLang="zh-CN" sz="28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1628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项发明，经过多少次试验且不说，仅在发明电灯的试验中为寻找一种适合的灯丝，就试验用了</a:t>
            </a:r>
            <a:r>
              <a:rPr lang="en-US" altLang="zh-CN" sz="28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1600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多种材料。所以说不畏失败才能有成功。</a:t>
            </a:r>
            <a:endParaRPr lang="zh-CN" altLang="en-US" sz="28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zh-CN" altLang="en-US" sz="2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病症：分析不到位，得出结论过程生硬，没有说服力。</a:t>
            </a:r>
            <a:endParaRPr lang="zh-CN" altLang="en-US" sz="24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amond(in)">
                                      <p:cBhvr>
                                        <p:cTn id="7" dur="2000"/>
                                        <p:tgtEl>
                                          <p:spTgt spid="61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1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1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5362" name="内容占位符 4"/>
          <p:cNvSpPr>
            <a:spLocks noGrp="1"/>
          </p:cNvSpPr>
          <p:nvPr>
            <p:ph sz="quarter" idx="13"/>
            <p:custDataLst>
              <p:tags r:id="rId3"/>
            </p:custDataLst>
          </p:nvPr>
        </p:nvSpPr>
        <p:spPr>
          <a:xfrm>
            <a:off x="580390" y="226695"/>
            <a:ext cx="8113395" cy="4169410"/>
          </a:xfrm>
        </p:spPr>
        <p:txBody>
          <a:bodyPr lIns="68580" tIns="34290" rIns="68580" bIns="34290" anchor="t"/>
          <a:lstStyle/>
          <a:p>
            <a:pPr marL="0" defTabSz="685800">
              <a:lnSpc>
                <a:spcPct val="90000"/>
              </a:lnSpc>
              <a:buSzTx/>
              <a:buNone/>
            </a:pPr>
            <a:r>
              <a:rPr lang="en-US" altLang="zh-CN" sz="3600" b="1"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2.人总是要死的，但死的意义有不同。中国古时候有个文学家叫做司马迁的说过：“人固有一死，或重于泰山，或轻于鸿毛。”为人民利益而死，就比泰山还重；替法西斯卖力，替剥削人民和压迫人民的人去死，就比鸿毛还轻。张思德同志是为人民利益而死的，他的死是比泰山还要重的。 </a:t>
            </a:r>
            <a:endParaRPr lang="en-US" altLang="zh-CN" sz="3600" b="1" kern="12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indent="0" algn="r" defTabSz="685800">
              <a:lnSpc>
                <a:spcPct val="90000"/>
              </a:lnSpc>
              <a:buSzTx/>
              <a:buNone/>
            </a:pPr>
            <a:r>
              <a:rPr lang="en-US" altLang="zh-CN" sz="3200" kern="1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——</a:t>
            </a:r>
            <a:r>
              <a:rPr lang="zh-CN" altLang="en-US" sz="3200" kern="1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毛泽东</a:t>
            </a:r>
            <a:r>
              <a:rPr lang="en-US" altLang="zh-CN" sz="3200" kern="1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《</a:t>
            </a:r>
            <a:r>
              <a:rPr lang="zh-CN" altLang="en-US" sz="3200" kern="1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为人民服务</a:t>
            </a:r>
            <a:r>
              <a:rPr lang="en-US" altLang="zh-CN" sz="3200" kern="1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》</a:t>
            </a:r>
            <a:endParaRPr lang="en-US" altLang="zh-CN" sz="3200" kern="12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0722" name="矩形 2"/>
          <p:cNvSpPr/>
          <p:nvPr>
            <p:custDataLst>
              <p:tags r:id="rId3"/>
            </p:custDataLst>
          </p:nvPr>
        </p:nvSpPr>
        <p:spPr>
          <a:xfrm>
            <a:off x="2428875" y="1393031"/>
            <a:ext cx="4339829" cy="110680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6600">
                <a:solidFill>
                  <a:srgbClr val="FF0000"/>
                </a:solidFill>
                <a:latin typeface="汉仪雪峰体简"/>
                <a:ea typeface="汉仪雪峰体简"/>
                <a:sym typeface="汉仪雪峰体简"/>
              </a:rPr>
              <a:t>案例探究</a:t>
            </a:r>
            <a:endParaRPr lang="zh-CN" altLang="en-US" sz="6600">
              <a:solidFill>
                <a:srgbClr val="FF0000"/>
              </a:solidFill>
              <a:latin typeface="汉仪雪峰体简"/>
              <a:ea typeface="汉仪雪峰体简"/>
              <a:sym typeface="汉仪雪峰体简"/>
            </a:endParaRPr>
          </a:p>
        </p:txBody>
      </p:sp>
    </p:spTree>
  </p:cSld>
  <p:clrMapOvr>
    <a:masterClrMapping/>
  </p:clrMapOvr>
  <p:transition/>
  <p:timing/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1508" name="矩形 3"/>
          <p:cNvSpPr/>
          <p:nvPr>
            <p:custDataLst>
              <p:tags r:id="rId3"/>
            </p:custDataLst>
          </p:nvPr>
        </p:nvSpPr>
        <p:spPr>
          <a:xfrm>
            <a:off x="1142365" y="664210"/>
            <a:ext cx="6804660" cy="506730"/>
          </a:xfrm>
          <a:prstGeom prst="rect">
            <a:avLst/>
          </a:prstGeom>
          <a:gradFill rotWithShape="1">
            <a:gsLst>
              <a:gs pos="0">
                <a:srgbClr val="FFD1BB">
                  <a:alpha val="100000"/>
                </a:srgbClr>
              </a:gs>
              <a:gs pos="34999">
                <a:srgbClr val="FFDDCF">
                  <a:alpha val="100000"/>
                </a:srgbClr>
              </a:gs>
              <a:gs pos="100000">
                <a:srgbClr val="FFF2ED">
                  <a:alpha val="100000"/>
                </a:srgbClr>
              </a:gs>
            </a:gsLst>
            <a:lin ang="16200000" scaled="1"/>
          </a:gradFill>
          <a:ln w="9525" cap="flat" cmpd="sng">
            <a:solidFill>
              <a:srgbClr val="F79646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7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分论点</a:t>
            </a:r>
            <a:r>
              <a:rPr lang="en-US" altLang="zh-CN" sz="27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+</a:t>
            </a:r>
            <a:r>
              <a:rPr lang="zh-CN" altLang="en-US" sz="27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（阐释句）</a:t>
            </a:r>
            <a:r>
              <a:rPr lang="en-US" altLang="zh-CN" sz="27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+</a:t>
            </a:r>
            <a:r>
              <a:rPr lang="zh-CN" altLang="en-US" sz="27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一个详例</a:t>
            </a:r>
            <a:r>
              <a:rPr lang="en-US" altLang="zh-CN" sz="27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+</a:t>
            </a:r>
            <a:r>
              <a:rPr lang="zh-CN" altLang="en-US" sz="27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分析句</a:t>
            </a:r>
            <a:r>
              <a:rPr lang="en-US" altLang="zh-CN" sz="27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+</a:t>
            </a:r>
            <a:r>
              <a:rPr lang="zh-CN" altLang="en-US" sz="27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结论</a:t>
            </a:r>
            <a:endParaRPr lang="zh-CN" altLang="en-US" sz="27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  <p:sp>
        <p:nvSpPr>
          <p:cNvPr id="21509" name="矩形 4"/>
          <p:cNvSpPr/>
          <p:nvPr>
            <p:custDataLst>
              <p:tags r:id="rId4"/>
            </p:custDataLst>
          </p:nvPr>
        </p:nvSpPr>
        <p:spPr>
          <a:xfrm>
            <a:off x="1196579" y="3265885"/>
            <a:ext cx="6697265" cy="506730"/>
          </a:xfrm>
          <a:prstGeom prst="rect">
            <a:avLst/>
          </a:prstGeom>
          <a:gradFill rotWithShape="1">
            <a:gsLst>
              <a:gs pos="0">
                <a:srgbClr val="FFD1BB">
                  <a:alpha val="100000"/>
                </a:srgbClr>
              </a:gs>
              <a:gs pos="34999">
                <a:srgbClr val="FFDDCF">
                  <a:alpha val="100000"/>
                </a:srgbClr>
              </a:gs>
              <a:gs pos="100000">
                <a:srgbClr val="FFF2ED">
                  <a:alpha val="100000"/>
                </a:srgbClr>
              </a:gs>
            </a:gsLst>
            <a:lin ang="16200000" scaled="1"/>
          </a:gradFill>
          <a:ln w="9525" cap="flat" cmpd="sng">
            <a:solidFill>
              <a:srgbClr val="F79646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r>
              <a:rPr lang="zh-CN" altLang="en-US" sz="27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分论点</a:t>
            </a:r>
            <a:r>
              <a:rPr lang="en-US" altLang="zh-CN" sz="27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+</a:t>
            </a:r>
            <a:r>
              <a:rPr lang="zh-CN" altLang="en-US" sz="27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（阐释句）</a:t>
            </a:r>
            <a:r>
              <a:rPr lang="en-US" altLang="zh-CN" sz="27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+</a:t>
            </a:r>
            <a:r>
              <a:rPr lang="zh-CN" altLang="en-US" sz="27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杂揉式论证</a:t>
            </a:r>
            <a:r>
              <a:rPr lang="en-US" altLang="zh-CN" sz="27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+</a:t>
            </a:r>
            <a:r>
              <a:rPr lang="zh-CN" altLang="en-US" sz="27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结论             </a:t>
            </a:r>
            <a:endParaRPr lang="zh-CN" altLang="en-US" sz="27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  <p:sp>
        <p:nvSpPr>
          <p:cNvPr id="21510" name="矩形 5"/>
          <p:cNvSpPr/>
          <p:nvPr>
            <p:custDataLst>
              <p:tags r:id="rId5"/>
            </p:custDataLst>
          </p:nvPr>
        </p:nvSpPr>
        <p:spPr>
          <a:xfrm>
            <a:off x="1196340" y="2296795"/>
            <a:ext cx="6903720" cy="506730"/>
          </a:xfrm>
          <a:prstGeom prst="rect">
            <a:avLst/>
          </a:prstGeom>
          <a:gradFill rotWithShape="1">
            <a:gsLst>
              <a:gs pos="0">
                <a:srgbClr val="FFD1BB">
                  <a:alpha val="100000"/>
                </a:srgbClr>
              </a:gs>
              <a:gs pos="34999">
                <a:srgbClr val="FFDDCF">
                  <a:alpha val="100000"/>
                </a:srgbClr>
              </a:gs>
              <a:gs pos="100000">
                <a:srgbClr val="FFF2ED">
                  <a:alpha val="100000"/>
                </a:srgbClr>
              </a:gs>
            </a:gsLst>
            <a:lin ang="16200000" scaled="1"/>
          </a:gradFill>
          <a:ln w="9525" cap="flat" cmpd="sng">
            <a:solidFill>
              <a:srgbClr val="F79646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7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分论点</a:t>
            </a:r>
            <a:r>
              <a:rPr lang="en-US" altLang="zh-CN" sz="27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+</a:t>
            </a:r>
            <a:r>
              <a:rPr lang="zh-CN" altLang="en-US" sz="27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（阐释句）</a:t>
            </a:r>
            <a:r>
              <a:rPr lang="en-US" altLang="zh-CN" sz="27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+</a:t>
            </a:r>
            <a:r>
              <a:rPr lang="zh-CN" altLang="en-US" sz="27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比喻论证</a:t>
            </a:r>
            <a:r>
              <a:rPr lang="en-US" altLang="zh-CN" sz="27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+</a:t>
            </a:r>
            <a:r>
              <a:rPr lang="zh-CN" altLang="en-US" sz="27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分析句</a:t>
            </a:r>
            <a:r>
              <a:rPr lang="en-US" altLang="zh-CN" sz="27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+</a:t>
            </a:r>
            <a:r>
              <a:rPr lang="zh-CN" altLang="en-US" sz="27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结论</a:t>
            </a:r>
            <a:endParaRPr lang="zh-CN" altLang="en-US" sz="27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  <p:sp>
        <p:nvSpPr>
          <p:cNvPr id="21511" name="矩形 6"/>
          <p:cNvSpPr/>
          <p:nvPr>
            <p:custDataLst>
              <p:tags r:id="rId6"/>
            </p:custDataLst>
          </p:nvPr>
        </p:nvSpPr>
        <p:spPr>
          <a:xfrm>
            <a:off x="1143000" y="1497965"/>
            <a:ext cx="6750685" cy="506730"/>
          </a:xfrm>
          <a:prstGeom prst="rect">
            <a:avLst/>
          </a:prstGeom>
          <a:gradFill rotWithShape="1">
            <a:gsLst>
              <a:gs pos="0">
                <a:srgbClr val="FFD1BB">
                  <a:alpha val="100000"/>
                </a:srgbClr>
              </a:gs>
              <a:gs pos="34999">
                <a:srgbClr val="FFDDCF">
                  <a:alpha val="100000"/>
                </a:srgbClr>
              </a:gs>
              <a:gs pos="100000">
                <a:srgbClr val="FFF2ED">
                  <a:alpha val="100000"/>
                </a:srgbClr>
              </a:gs>
            </a:gsLst>
            <a:lin ang="16200000" scaled="1"/>
          </a:gradFill>
          <a:ln w="9525" cap="flat" cmpd="sng">
            <a:solidFill>
              <a:srgbClr val="F79646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7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分论点</a:t>
            </a:r>
            <a:r>
              <a:rPr lang="en-US" altLang="zh-CN" sz="27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+</a:t>
            </a:r>
            <a:r>
              <a:rPr lang="zh-CN" altLang="en-US" sz="27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（阐释句）</a:t>
            </a:r>
            <a:r>
              <a:rPr lang="en-US" altLang="zh-CN" sz="27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+</a:t>
            </a:r>
            <a:r>
              <a:rPr lang="zh-CN" altLang="en-US" sz="27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几个简例</a:t>
            </a:r>
            <a:r>
              <a:rPr lang="en-US" altLang="zh-CN" sz="27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+</a:t>
            </a:r>
            <a:r>
              <a:rPr lang="zh-CN" altLang="en-US" sz="27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分析句</a:t>
            </a:r>
            <a:r>
              <a:rPr lang="en-US" altLang="zh-CN" sz="27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+</a:t>
            </a:r>
            <a:r>
              <a:rPr lang="zh-CN" altLang="en-US" sz="27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结论</a:t>
            </a:r>
            <a:endParaRPr lang="zh-CN" altLang="en-US" sz="27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  <p:sp>
        <p:nvSpPr>
          <p:cNvPr id="59399" name="文本框 1"/>
          <p:cNvSpPr txBox="1"/>
          <p:nvPr>
            <p:custDataLst>
              <p:tags r:id="rId7"/>
            </p:custDataLst>
          </p:nvPr>
        </p:nvSpPr>
        <p:spPr>
          <a:xfrm>
            <a:off x="1143000" y="3943350"/>
            <a:ext cx="5530215" cy="50673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7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分论点</a:t>
            </a:r>
            <a:r>
              <a:rPr lang="en-US" altLang="zh-CN" sz="27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+</a:t>
            </a:r>
            <a:r>
              <a:rPr lang="zh-CN" altLang="en-US" sz="27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（阐释句）</a:t>
            </a:r>
            <a:r>
              <a:rPr lang="en-US" altLang="zh-CN" sz="27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+</a:t>
            </a:r>
            <a:r>
              <a:rPr lang="zh-CN" altLang="en-US" sz="27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对比论证</a:t>
            </a:r>
            <a:r>
              <a:rPr lang="en-US" altLang="zh-CN" sz="27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+</a:t>
            </a:r>
            <a:r>
              <a:rPr lang="zh-CN" altLang="en-US" sz="27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结论       </a:t>
            </a:r>
            <a:endParaRPr lang="zh-CN" altLang="en-US" sz="1015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/>
      <p:bldP spid="21509" grpId="0"/>
      <p:bldP spid="21510" grpId="0"/>
      <p:bldP spid="21511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1746" name="矩形 2"/>
          <p:cNvSpPr/>
          <p:nvPr>
            <p:custDataLst>
              <p:tags r:id="rId3"/>
            </p:custDataLst>
          </p:nvPr>
        </p:nvSpPr>
        <p:spPr>
          <a:xfrm>
            <a:off x="1303735" y="1071563"/>
            <a:ext cx="6697265" cy="783590"/>
          </a:xfrm>
          <a:prstGeom prst="rect">
            <a:avLst/>
          </a:prstGeom>
          <a:solidFill>
            <a:srgbClr val="FFFFFF"/>
          </a:solidFill>
          <a:ln w="25400" cap="flat" cmpd="sng">
            <a:solidFill>
              <a:srgbClr val="F79646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45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pitchFamily="49" charset="-122"/>
              </a:rPr>
              <a:t>详例</a:t>
            </a:r>
            <a:r>
              <a:rPr lang="zh-CN" altLang="en-US" sz="45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方正粗倩简体"/>
              </a:rPr>
              <a:t>分析法</a:t>
            </a:r>
            <a:endParaRPr lang="zh-CN" altLang="en-US" sz="45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方正粗倩简体"/>
            </a:endParaRPr>
          </a:p>
        </p:txBody>
      </p:sp>
    </p:spTree>
  </p:cSld>
  <p:clrMapOvr>
    <a:masterClrMapping/>
  </p:clrMapOvr>
  <p:transition/>
  <p:timing/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2770" name="矩形 2"/>
          <p:cNvSpPr/>
          <p:nvPr>
            <p:custDataLst>
              <p:tags r:id="rId3"/>
            </p:custDataLst>
          </p:nvPr>
        </p:nvSpPr>
        <p:spPr>
          <a:xfrm>
            <a:off x="1357313" y="589360"/>
            <a:ext cx="6429375" cy="36461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100" b="1">
                <a:solidFill>
                  <a:srgbClr val="0C0C0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    宽容是一种大度的高尚情操。宽容之中蕴含着一份做人的谦虚和真诚，蕴含着一种对他人的包容与尊重。宽容会给人带来愉悦和温暖。清代张、吴两家争地。张家主人乃当朝宰相，张老夫人致信给他，他回信却说“千里修书只为墙，让他三尺又何妨，长城万里今犹在，不见当年秦始皇”。于是张家让出三尺。吴家深感惭愧，也让出三尺，便成了现在的“六尺巷”。那位宰相舍弃了自己面子上的威严，以宽容礼让的胸襟，大度能容之气概，化干戈为玉帛，止争斗于未起。宽容有花开后的芬芳，有阳光普照后的温暖，有细雨滋润后的清爽。</a:t>
            </a:r>
            <a:endParaRPr lang="zh-CN" altLang="en-US" sz="2100" b="1">
              <a:solidFill>
                <a:srgbClr val="0C0C0C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  <p:sp>
        <p:nvSpPr>
          <p:cNvPr id="32771" name="矩形 3"/>
          <p:cNvSpPr/>
          <p:nvPr>
            <p:custDataLst>
              <p:tags r:id="rId4"/>
            </p:custDataLst>
          </p:nvPr>
        </p:nvSpPr>
        <p:spPr>
          <a:xfrm>
            <a:off x="1143000" y="0"/>
            <a:ext cx="2678906" cy="5530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000">
                <a:solidFill>
                  <a:srgbClr val="000000"/>
                </a:solidFill>
                <a:latin typeface="方正粗倩简体"/>
                <a:ea typeface="方正粗倩简体"/>
                <a:sym typeface="方正粗倩简体"/>
              </a:rPr>
              <a:t>案例探究一</a:t>
            </a:r>
            <a:endParaRPr lang="zh-CN" altLang="en-US" sz="1015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1" name="矩形 4"/>
          <p:cNvSpPr/>
          <p:nvPr>
            <p:custDataLst>
              <p:tags r:id="rId5"/>
            </p:custDataLst>
          </p:nvPr>
        </p:nvSpPr>
        <p:spPr>
          <a:xfrm>
            <a:off x="1357313" y="589360"/>
            <a:ext cx="6429375" cy="36461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1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    </a:t>
            </a:r>
            <a:r>
              <a:rPr lang="zh-CN" altLang="en-US" sz="21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宽容是一种大度的高尚情操。</a:t>
            </a:r>
            <a:r>
              <a:rPr lang="zh-CN" altLang="en-US" sz="2100" b="1">
                <a:solidFill>
                  <a:srgbClr val="6600C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宽容之中蕴含着一份做人的谦虚和真诚，蕴含着一种对他人的包容与尊重。宽容会给人带来愉悦和温暖。</a:t>
            </a:r>
            <a:r>
              <a:rPr lang="zh-CN" altLang="en-US" sz="2100" b="1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清代张、吴两家争地。张家主人乃当朝宰相，张老夫人致信给他，他回信却说“千里修书只为墙，让他三尺又何妨，长城万里今犹在，不见当年秦始皇”。于是张家让出三尺。吴家深感惭愧，也让出三尺，便成了现在的“六尺巷”。</a:t>
            </a:r>
            <a:r>
              <a:rPr lang="zh-CN" altLang="en-US" sz="2100" b="1">
                <a:solidFill>
                  <a:srgbClr val="FF66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那位宰相舍弃了自己面子上的威严，以宽容礼让的胸襟，大度能容之气概，化干戈为玉帛，止争斗于未起。</a:t>
            </a:r>
            <a:r>
              <a:rPr lang="zh-CN" altLang="en-US" sz="21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宽容有花开后的芬芳，有阳光普照后的温暖，有细雨滋润后的清爽。</a:t>
            </a:r>
            <a:endParaRPr lang="zh-CN" altLang="en-US" sz="2100" b="1">
              <a:solidFill>
                <a:srgbClr val="FF0066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7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3794" name="矩形 2"/>
          <p:cNvSpPr/>
          <p:nvPr>
            <p:custDataLst>
              <p:tags r:id="rId3"/>
            </p:custDataLst>
          </p:nvPr>
        </p:nvSpPr>
        <p:spPr>
          <a:xfrm>
            <a:off x="1410891" y="684610"/>
            <a:ext cx="6322219" cy="34150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b="1">
                <a:solidFill>
                  <a:srgbClr val="0C0C0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立志能帮助人们成就事业。王羲之</a:t>
            </a:r>
            <a:r>
              <a:rPr lang="en-US" altLang="zh-CN" sz="2400" b="1">
                <a:solidFill>
                  <a:srgbClr val="0C0C0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9</a:t>
            </a:r>
            <a:r>
              <a:rPr lang="zh-CN" altLang="en-US" sz="2400" b="1">
                <a:solidFill>
                  <a:srgbClr val="0C0C0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岁就开始练字</a:t>
            </a:r>
            <a:r>
              <a:rPr lang="en-US" altLang="zh-CN" sz="2400" b="1">
                <a:solidFill>
                  <a:srgbClr val="0C0C0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,</a:t>
            </a:r>
            <a:r>
              <a:rPr lang="zh-CN" altLang="en-US" sz="2400" b="1">
                <a:solidFill>
                  <a:srgbClr val="0C0C0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立志要做书法家</a:t>
            </a:r>
            <a:r>
              <a:rPr lang="en-US" altLang="zh-CN" sz="2400" b="1">
                <a:solidFill>
                  <a:srgbClr val="0C0C0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,</a:t>
            </a:r>
            <a:r>
              <a:rPr lang="zh-CN" altLang="en-US" sz="2400" b="1">
                <a:solidFill>
                  <a:srgbClr val="0C0C0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无论酷暑严寒，从不间断。他在绍兴兰亭的一个水池边练字，池水都被他洗笔砚洗黑了，他那俊秀飘逸的字体，千百年来被人们奉为瑰宝。假如王羲之根本没有想过当什么书法家，只想清谈、游乐，那么他绝不可能有什么坚强的意志去练字，那么王羲之其人也不为我们后人所知。正因为他从小立下了苦练书法的志向，才会成为一代书法家。</a:t>
            </a:r>
            <a:endParaRPr lang="zh-CN" altLang="en-US" sz="1015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795" name="矩形 3"/>
          <p:cNvSpPr/>
          <p:nvPr>
            <p:custDataLst>
              <p:tags r:id="rId4"/>
            </p:custDataLst>
          </p:nvPr>
        </p:nvSpPr>
        <p:spPr>
          <a:xfrm>
            <a:off x="1143000" y="0"/>
            <a:ext cx="2678906" cy="5530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000">
                <a:solidFill>
                  <a:srgbClr val="000000"/>
                </a:solidFill>
                <a:latin typeface="方正粗倩简体"/>
                <a:ea typeface="方正粗倩简体"/>
                <a:sym typeface="方正粗倩简体"/>
              </a:rPr>
              <a:t>案例探究一</a:t>
            </a:r>
            <a:endParaRPr lang="zh-CN" altLang="en-US" sz="1015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5" name="矩形 4"/>
          <p:cNvSpPr/>
          <p:nvPr>
            <p:custDataLst>
              <p:tags r:id="rId5"/>
            </p:custDataLst>
          </p:nvPr>
        </p:nvSpPr>
        <p:spPr>
          <a:xfrm>
            <a:off x="1410891" y="678656"/>
            <a:ext cx="6322219" cy="34150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立志能帮助人们成就事业。</a:t>
            </a:r>
            <a:r>
              <a:rPr lang="zh-CN" altLang="en-US" sz="2400" b="1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王羲之</a:t>
            </a:r>
            <a:r>
              <a:rPr lang="en-US" altLang="zh-CN" sz="2400" b="1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9</a:t>
            </a:r>
            <a:r>
              <a:rPr lang="zh-CN" altLang="en-US" sz="2400" b="1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岁就开始练字</a:t>
            </a:r>
            <a:r>
              <a:rPr lang="en-US" altLang="zh-CN" sz="2400" b="1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,</a:t>
            </a:r>
            <a:r>
              <a:rPr lang="zh-CN" altLang="en-US" sz="2400" b="1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立志要做书法家</a:t>
            </a:r>
            <a:r>
              <a:rPr lang="en-US" altLang="zh-CN" sz="2400" b="1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,</a:t>
            </a:r>
            <a:r>
              <a:rPr lang="zh-CN" altLang="en-US" sz="2400" b="1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无论酷暑严寒，从不间断。他在绍兴兰亭的一个水池边练字，池水都被他洗笔砚洗黑了，他那俊秀飘逸的字体，千百年来被人们奉为瑰宝。</a:t>
            </a:r>
            <a:r>
              <a:rPr lang="zh-CN" altLang="en-US" sz="2400" b="1">
                <a:solidFill>
                  <a:srgbClr val="FF66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假如王羲之根本没有想过当什么书法家，只想清谈、游乐，那么他绝不可能有什么坚强的意志去练字，那么王羲之其人也不为我们后人所知。</a:t>
            </a:r>
            <a:r>
              <a:rPr lang="zh-CN" altLang="en-US" sz="24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正因为他从小立下了苦练书法的志向，才会成为一代书法家。</a:t>
            </a:r>
            <a:endParaRPr lang="zh-CN" altLang="en-US" sz="1015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7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4818" name="矩形 1"/>
          <p:cNvSpPr/>
          <p:nvPr>
            <p:custDataLst>
              <p:tags r:id="rId3"/>
            </p:custDataLst>
          </p:nvPr>
        </p:nvSpPr>
        <p:spPr>
          <a:xfrm>
            <a:off x="1732360" y="375047"/>
            <a:ext cx="2089547" cy="85280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4950" b="1">
                <a:solidFill>
                  <a:srgbClr val="000000"/>
                </a:solidFill>
                <a:latin typeface="方正粗倩简体"/>
                <a:ea typeface="方正粗倩简体"/>
                <a:sym typeface="方正粗倩简体"/>
              </a:rPr>
              <a:t>小结</a:t>
            </a:r>
            <a:endParaRPr lang="zh-CN" altLang="en-US" sz="1015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68" name="矩形 4"/>
          <p:cNvSpPr/>
          <p:nvPr>
            <p:custDataLst>
              <p:tags r:id="rId4"/>
            </p:custDataLst>
          </p:nvPr>
        </p:nvSpPr>
        <p:spPr>
          <a:xfrm>
            <a:off x="1196578" y="1500188"/>
            <a:ext cx="6750844" cy="506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27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分论点</a:t>
            </a:r>
            <a:r>
              <a:rPr lang="en-US" altLang="zh-CN" sz="27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+</a:t>
            </a:r>
            <a:r>
              <a:rPr lang="zh-CN" altLang="en-US" sz="27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（阐释句）</a:t>
            </a:r>
            <a:r>
              <a:rPr lang="en-US" altLang="zh-CN" sz="27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+</a:t>
            </a:r>
            <a:r>
              <a:rPr lang="zh-CN" altLang="en-US" sz="27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一个详例</a:t>
            </a:r>
            <a:r>
              <a:rPr lang="en-US" altLang="zh-CN" sz="27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+</a:t>
            </a:r>
            <a:r>
              <a:rPr lang="zh-CN" altLang="en-US" sz="27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分析句</a:t>
            </a:r>
            <a:r>
              <a:rPr lang="en-US" altLang="zh-CN" sz="27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+</a:t>
            </a:r>
            <a:r>
              <a:rPr lang="zh-CN" altLang="en-US" sz="27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结论</a:t>
            </a:r>
            <a:endParaRPr lang="zh-CN" altLang="en-US" sz="27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  <p:sp>
        <p:nvSpPr>
          <p:cNvPr id="11269" name="圆角矩形标注 5"/>
          <p:cNvSpPr/>
          <p:nvPr>
            <p:custDataLst>
              <p:tags r:id="rId5"/>
            </p:custDataLst>
          </p:nvPr>
        </p:nvSpPr>
        <p:spPr>
          <a:xfrm>
            <a:off x="2268141" y="2357438"/>
            <a:ext cx="5036344" cy="1928813"/>
          </a:xfrm>
          <a:prstGeom prst="wedgeRoundRectCallout">
            <a:avLst>
              <a:gd name="adj1" fmla="val 31588"/>
              <a:gd name="adj2" fmla="val -72606"/>
              <a:gd name="adj3" fmla="val 16667"/>
            </a:avLst>
          </a:prstGeom>
          <a:gradFill rotWithShape="1">
            <a:gsLst>
              <a:gs pos="0">
                <a:srgbClr val="FFA5A3">
                  <a:alpha val="100000"/>
                </a:srgbClr>
              </a:gs>
              <a:gs pos="34999">
                <a:srgbClr val="FFBEBE">
                  <a:alpha val="100000"/>
                </a:srgbClr>
              </a:gs>
              <a:gs pos="100000">
                <a:srgbClr val="FFE6E6">
                  <a:alpha val="100000"/>
                </a:srgbClr>
              </a:gs>
            </a:gsLst>
            <a:lin ang="16200000" scaled="1"/>
          </a:gradFill>
          <a:ln w="9525" cap="flat" cmpd="sng">
            <a:solidFill>
              <a:schemeClr val="accent2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/>
          <a:lstStyle/>
          <a:p>
            <a:r>
              <a:rPr lang="zh-CN" altLang="en-US" sz="27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议论文常见论证分析方法：</a:t>
            </a:r>
            <a:endParaRPr lang="en-US" altLang="zh-CN" sz="27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  <a:p>
            <a:pPr algn="ctr"/>
            <a:r>
              <a:rPr lang="zh-CN" altLang="en-US" sz="27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假设法、因果法</a:t>
            </a:r>
            <a:endParaRPr lang="zh-CN" altLang="en-US" sz="27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/>
      <p:bldP spid="11269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2290" name="Text Box 5"/>
          <p:cNvSpPr/>
          <p:nvPr>
            <p:custDataLst>
              <p:tags r:id="rId3"/>
            </p:custDataLst>
          </p:nvPr>
        </p:nvSpPr>
        <p:spPr>
          <a:xfrm>
            <a:off x="1196579" y="696516"/>
            <a:ext cx="6697265" cy="267271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20000"/>
              </a:lnSpc>
              <a:spcBef>
                <a:spcPct val="40000"/>
              </a:spcBef>
            </a:pPr>
            <a:r>
              <a:rPr lang="zh-CN" altLang="en-US" sz="21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 毅力是成功的前提。</a:t>
            </a:r>
            <a:endParaRPr lang="zh-CN" altLang="en-US" sz="2100" b="1">
              <a:solidFill>
                <a:srgbClr val="FF0066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ct val="40000"/>
              </a:spcBef>
            </a:pPr>
            <a:r>
              <a:rPr lang="zh-CN" altLang="en-US" sz="2100" b="1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明代杰出的地理学家徐霞客从</a:t>
            </a:r>
            <a:r>
              <a:rPr lang="en-US" altLang="zh-CN" sz="2100" b="1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22</a:t>
            </a:r>
            <a:r>
              <a:rPr lang="zh-CN" altLang="en-US" sz="2100" b="1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岁起</a:t>
            </a:r>
            <a:r>
              <a:rPr lang="en-US" altLang="zh-CN" sz="2100" b="1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34</a:t>
            </a:r>
            <a:r>
              <a:rPr lang="zh-CN" altLang="en-US" sz="2100" b="1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年间，徒步当车，跋山涉水，先后考察了</a:t>
            </a:r>
            <a:r>
              <a:rPr lang="en-US" altLang="zh-CN" sz="2100" b="1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16</a:t>
            </a:r>
            <a:r>
              <a:rPr lang="zh-CN" altLang="en-US" sz="2100" b="1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个省区，走遍了大半个中国，在艰难环境中终于写成了地理巨著</a:t>
            </a:r>
            <a:r>
              <a:rPr lang="en-US" altLang="zh-CN" sz="2100" b="1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《</a:t>
            </a:r>
            <a:r>
              <a:rPr lang="zh-CN" altLang="en-US" sz="2100" b="1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徐霞客游记</a:t>
            </a:r>
            <a:r>
              <a:rPr lang="en-US" altLang="zh-CN" sz="2100" b="1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》</a:t>
            </a:r>
            <a:r>
              <a:rPr lang="zh-CN" altLang="en-US" sz="2100" b="1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。</a:t>
            </a:r>
            <a:endParaRPr lang="zh-CN" altLang="en-US" sz="2100" b="1">
              <a:solidFill>
                <a:srgbClr val="006600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ct val="40000"/>
              </a:spcBef>
            </a:pPr>
            <a:r>
              <a:rPr lang="zh-CN" altLang="en-US" sz="21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因此，完全可以这样说，这种滴水穿石、锲而不舍的毅力是徐霞客成功的前提。</a:t>
            </a:r>
            <a:endParaRPr lang="zh-CN" altLang="en-US" sz="1015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42" name="矩形 4"/>
          <p:cNvSpPr/>
          <p:nvPr>
            <p:custDataLst>
              <p:tags r:id="rId4"/>
            </p:custDataLst>
          </p:nvPr>
        </p:nvSpPr>
        <p:spPr>
          <a:xfrm>
            <a:off x="1143000" y="0"/>
            <a:ext cx="2143125" cy="5530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000">
                <a:solidFill>
                  <a:srgbClr val="000000"/>
                </a:solidFill>
                <a:latin typeface="方正粗倩简体"/>
                <a:ea typeface="方正粗倩简体"/>
                <a:sym typeface="方正粗倩简体"/>
              </a:rPr>
              <a:t>巩固欣赏</a:t>
            </a:r>
            <a:endParaRPr lang="zh-CN" altLang="en-US" sz="1015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amond(in)">
                                      <p:cBhvr>
                                        <p:cTn id="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2290" name="Text Box 5"/>
          <p:cNvSpPr/>
          <p:nvPr>
            <p:custDataLst>
              <p:tags r:id="rId3"/>
            </p:custDataLst>
          </p:nvPr>
        </p:nvSpPr>
        <p:spPr>
          <a:xfrm>
            <a:off x="1196579" y="696516"/>
            <a:ext cx="6697265" cy="396430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20000"/>
              </a:lnSpc>
              <a:spcBef>
                <a:spcPct val="40000"/>
              </a:spcBef>
            </a:pPr>
            <a:r>
              <a:rPr lang="zh-CN" altLang="en-US" sz="21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    毅力是成功的前提。</a:t>
            </a:r>
            <a:r>
              <a:rPr lang="zh-CN" altLang="en-US" sz="2100" b="1">
                <a:solidFill>
                  <a:srgbClr val="6600C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科学研究成果的取得更需要这种水滴石穿、绳锯木断的精神。</a:t>
            </a:r>
            <a:r>
              <a:rPr lang="zh-CN" altLang="en-US" sz="2100" b="1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明代杰出的地理学家徐霞客从</a:t>
            </a:r>
            <a:r>
              <a:rPr lang="en-US" altLang="zh-CN" sz="2100" b="1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22</a:t>
            </a:r>
            <a:r>
              <a:rPr lang="zh-CN" altLang="en-US" sz="2100" b="1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岁起</a:t>
            </a:r>
            <a:r>
              <a:rPr lang="en-US" altLang="zh-CN" sz="2100" b="1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34</a:t>
            </a:r>
            <a:r>
              <a:rPr lang="zh-CN" altLang="en-US" sz="2100" b="1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年间，徒步当车，跋山涉水，先后考察了</a:t>
            </a:r>
            <a:r>
              <a:rPr lang="en-US" altLang="zh-CN" sz="2100" b="1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16</a:t>
            </a:r>
            <a:r>
              <a:rPr lang="zh-CN" altLang="en-US" sz="2100" b="1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个省区，走遍了大半个中国，在艰难环境中终于写成了地理巨著</a:t>
            </a:r>
            <a:r>
              <a:rPr lang="en-US" altLang="zh-CN" sz="2100" b="1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《</a:t>
            </a:r>
            <a:r>
              <a:rPr lang="zh-CN" altLang="en-US" sz="2100" b="1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徐霞客游记</a:t>
            </a:r>
            <a:r>
              <a:rPr lang="en-US" altLang="zh-CN" sz="2100" b="1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》</a:t>
            </a:r>
            <a:r>
              <a:rPr lang="zh-CN" altLang="en-US" sz="2100" b="1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。</a:t>
            </a:r>
            <a:r>
              <a:rPr lang="zh-CN" altLang="en-US" sz="2100" b="1">
                <a:solidFill>
                  <a:srgbClr val="FF66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徐霞客的成功正是源于这种锲而不舍坚韧不拔的毅力。试想，如果在他草行露宿、屡遭盗抢、频频断粮、几度病危、多次落荒之时便偃旗息鼓、止步不前，那么，</a:t>
            </a:r>
            <a:r>
              <a:rPr lang="en-US" altLang="zh-CN" sz="2100" b="1">
                <a:solidFill>
                  <a:srgbClr val="FF66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《</a:t>
            </a:r>
            <a:r>
              <a:rPr lang="zh-CN" altLang="en-US" sz="2100" b="1">
                <a:solidFill>
                  <a:srgbClr val="FF66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徐霞客游记</a:t>
            </a:r>
            <a:r>
              <a:rPr lang="en-US" altLang="zh-CN" sz="2100" b="1">
                <a:solidFill>
                  <a:srgbClr val="FF66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》</a:t>
            </a:r>
            <a:r>
              <a:rPr lang="zh-CN" altLang="en-US" sz="2100" b="1">
                <a:solidFill>
                  <a:srgbClr val="FF66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岂能问世？</a:t>
            </a:r>
            <a:r>
              <a:rPr lang="zh-CN" altLang="en-US" sz="21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因此，完全可以这样说，这种滴水穿石、锲而不舍的毅力是徐霞客成功的前提。</a:t>
            </a:r>
            <a:endParaRPr lang="zh-CN" altLang="en-US" sz="1015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42" name="矩形 4"/>
          <p:cNvSpPr/>
          <p:nvPr>
            <p:custDataLst>
              <p:tags r:id="rId4"/>
            </p:custDataLst>
          </p:nvPr>
        </p:nvSpPr>
        <p:spPr>
          <a:xfrm>
            <a:off x="1143000" y="0"/>
            <a:ext cx="2143125" cy="5530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000">
                <a:solidFill>
                  <a:srgbClr val="000000"/>
                </a:solidFill>
                <a:latin typeface="方正粗倩简体"/>
                <a:ea typeface="方正粗倩简体"/>
                <a:sym typeface="方正粗倩简体"/>
              </a:rPr>
              <a:t>巩固欣赏</a:t>
            </a:r>
            <a:endParaRPr lang="zh-CN" altLang="en-US" sz="1015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amond(in)">
                                      <p:cBhvr>
                                        <p:cTn id="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8914" name="矩形 2"/>
          <p:cNvSpPr/>
          <p:nvPr>
            <p:custDataLst>
              <p:tags r:id="rId3"/>
            </p:custDataLst>
          </p:nvPr>
        </p:nvSpPr>
        <p:spPr>
          <a:xfrm>
            <a:off x="1303735" y="1071563"/>
            <a:ext cx="6697265" cy="783590"/>
          </a:xfrm>
          <a:prstGeom prst="rect">
            <a:avLst/>
          </a:prstGeom>
          <a:solidFill>
            <a:srgbClr val="FFFFFF"/>
          </a:solidFill>
          <a:ln w="25400" cap="flat" cmpd="sng">
            <a:solidFill>
              <a:srgbClr val="F79646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45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pitchFamily="49" charset="-122"/>
              </a:rPr>
              <a:t>简例</a:t>
            </a:r>
            <a:r>
              <a:rPr lang="zh-CN" altLang="en-US" sz="45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方正粗倩简体"/>
              </a:rPr>
              <a:t>分析法</a:t>
            </a:r>
            <a:endParaRPr lang="zh-CN" altLang="en-US" sz="45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方正粗倩简体"/>
            </a:endParaRPr>
          </a:p>
        </p:txBody>
      </p:sp>
    </p:spTree>
  </p:cSld>
  <p:clrMapOvr>
    <a:masterClrMapping/>
  </p:clrMapOvr>
  <p:transition/>
  <p:timing/>
</p:sld>
</file>

<file path=ppt/slides/slide4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9938" name="矩形 2"/>
          <p:cNvSpPr/>
          <p:nvPr>
            <p:custDataLst>
              <p:tags r:id="rId3"/>
            </p:custDataLst>
          </p:nvPr>
        </p:nvSpPr>
        <p:spPr>
          <a:xfrm>
            <a:off x="1143000" y="0"/>
            <a:ext cx="2678906" cy="5530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000">
                <a:solidFill>
                  <a:srgbClr val="000000"/>
                </a:solidFill>
                <a:latin typeface="方正粗倩简体"/>
                <a:ea typeface="方正粗倩简体"/>
                <a:sym typeface="方正粗倩简体"/>
              </a:rPr>
              <a:t>案例探究二</a:t>
            </a:r>
            <a:endParaRPr lang="zh-CN" altLang="en-US" sz="1015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939" name="矩形 3"/>
          <p:cNvSpPr/>
          <p:nvPr>
            <p:custDataLst>
              <p:tags r:id="rId4"/>
            </p:custDataLst>
          </p:nvPr>
        </p:nvSpPr>
        <p:spPr>
          <a:xfrm>
            <a:off x="1518047" y="696516"/>
            <a:ext cx="6161484" cy="41541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b="1">
                <a:solidFill>
                  <a:srgbClr val="0C0C0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    忙是惊叹号。世界上的人都在忙着自己的事，蜜蜂以蜂蜜为回报，那么人呢？居里夫人的忙，以放射性元素的发现而得到了圆满的休止符；爱因斯坦的忙，以相对论的问世而画上了惊叹号；李白的忙，以那豪放的诗歌而有了很大的成功；张衡的忙，因为那地动仪的出世而让世人得以仰慕。每个人都应该有效率地忙，而不是整天碌碌无为地白忙。人生是有限的、短暂的，因此，每个人都应该在有限的生命里忙出他人生的精彩篇章。</a:t>
            </a:r>
            <a:endParaRPr lang="zh-CN" altLang="en-US" sz="1015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7" name="矩形 5"/>
          <p:cNvSpPr/>
          <p:nvPr>
            <p:custDataLst>
              <p:tags r:id="rId5"/>
            </p:custDataLst>
          </p:nvPr>
        </p:nvSpPr>
        <p:spPr>
          <a:xfrm>
            <a:off x="1518047" y="690563"/>
            <a:ext cx="6161484" cy="41541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    忙是惊叹号。</a:t>
            </a:r>
            <a:r>
              <a:rPr lang="zh-CN" altLang="en-US" sz="2400" b="1">
                <a:solidFill>
                  <a:srgbClr val="6600C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世界上的人都在忙着自己的事，蜜蜂以蜂蜜为回报，那么人呢？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居里夫人</a:t>
            </a:r>
            <a:r>
              <a:rPr lang="zh-CN" altLang="en-US" sz="2400" b="1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的忙，以放射性元素的发现而得到了圆满的休止符；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爱因斯坦</a:t>
            </a:r>
            <a:r>
              <a:rPr lang="zh-CN" altLang="en-US" sz="2400" b="1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的忙，以相对论的问世而画上了惊叹号；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李白</a:t>
            </a:r>
            <a:r>
              <a:rPr lang="zh-CN" altLang="en-US" sz="2400" b="1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的忙，以那豪放的诗歌而有了很大的成功；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张衡</a:t>
            </a:r>
            <a:r>
              <a:rPr lang="zh-CN" altLang="en-US" sz="2400" b="1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的忙，因为那地动仪的出世而让世人得以仰慕。</a:t>
            </a:r>
            <a:r>
              <a:rPr lang="zh-CN" altLang="en-US" sz="2400" b="1">
                <a:solidFill>
                  <a:srgbClr val="FF66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每个人都应该有效率地忙，而不是整天碌碌无为地白忙。人生是有限的、短暂的，</a:t>
            </a:r>
            <a:r>
              <a:rPr lang="zh-CN" altLang="en-US" sz="24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因此，每个人都应该在有限的生命里忙出他人生的精彩篇章。</a:t>
            </a:r>
            <a:endParaRPr lang="zh-CN" altLang="en-US" sz="1015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7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6386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1494235" y="844154"/>
            <a:ext cx="6249590" cy="536972"/>
          </a:xfrm>
        </p:spPr>
        <p:txBody>
          <a:bodyPr wrap="square" lIns="68580" tIns="34290" rIns="68580" bIns="34290" anchor="t"/>
          <a:lstStyle/>
          <a:p>
            <a:pPr>
              <a:lnSpc>
                <a:spcPct val="80000"/>
              </a:lnSpc>
              <a:buNone/>
            </a:pPr>
            <a:r>
              <a:rPr lang="zh-CN" altLang="en-US" sz="27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第一段文字记叙了小仙女的死。</a:t>
            </a:r>
            <a:endParaRPr lang="zh-CN" altLang="en-US" sz="27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80000"/>
              </a:lnSpc>
              <a:buNone/>
            </a:pPr>
            <a:endParaRPr lang="zh-CN" altLang="en-US" sz="27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87" name="矩形 46082"/>
          <p:cNvSpPr/>
          <p:nvPr>
            <p:custDataLst>
              <p:tags r:id="rId4"/>
            </p:custDataLst>
          </p:nvPr>
        </p:nvSpPr>
        <p:spPr>
          <a:xfrm>
            <a:off x="1494235" y="250031"/>
            <a:ext cx="5832872" cy="506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zh-CN" sz="2700" b="1">
                <a:solidFill>
                  <a:srgbClr val="FF0000"/>
                </a:solidFill>
                <a:latin typeface="宋体" panose="02010600030101010101" pitchFamily="2" charset="-122"/>
              </a:rPr>
              <a:t>①</a:t>
            </a:r>
            <a:r>
              <a:rPr lang="zh-CN" altLang="en-US" sz="2700" b="1">
                <a:solidFill>
                  <a:srgbClr val="FF0000"/>
                </a:solidFill>
                <a:latin typeface="宋体" panose="02010600030101010101" pitchFamily="2" charset="-122"/>
              </a:rPr>
              <a:t>这两段文字都写到了什么内容？</a:t>
            </a:r>
            <a:endParaRPr lang="zh-CN" altLang="en-US" sz="27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6388" name="矩形 46083"/>
          <p:cNvSpPr/>
          <p:nvPr>
            <p:custDataLst>
              <p:tags r:id="rId5"/>
            </p:custDataLst>
          </p:nvPr>
        </p:nvSpPr>
        <p:spPr>
          <a:xfrm>
            <a:off x="1547813" y="2244329"/>
            <a:ext cx="3804285" cy="50673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2700" b="1">
                <a:solidFill>
                  <a:srgbClr val="FF0000"/>
                </a:solidFill>
                <a:latin typeface="宋体" panose="02010600030101010101" pitchFamily="2" charset="-122"/>
              </a:rPr>
              <a:t>②</a:t>
            </a:r>
            <a:r>
              <a:rPr lang="zh-CN" altLang="en-US" sz="2700" b="1">
                <a:solidFill>
                  <a:srgbClr val="FF0000"/>
                </a:solidFill>
                <a:latin typeface="宋体" panose="02010600030101010101" pitchFamily="2" charset="-122"/>
              </a:rPr>
              <a:t>表达方式有什么不同</a:t>
            </a:r>
            <a:r>
              <a:rPr lang="en-US" altLang="zh-CN" sz="2700" b="1">
                <a:solidFill>
                  <a:srgbClr val="FF0000"/>
                </a:solidFill>
                <a:latin typeface="宋体" panose="02010600030101010101" pitchFamily="2" charset="-122"/>
              </a:rPr>
              <a:t>?</a:t>
            </a:r>
            <a:endParaRPr lang="zh-CN" altLang="en-US" sz="27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6389" name="矩形 46084"/>
          <p:cNvSpPr/>
          <p:nvPr>
            <p:custDataLst>
              <p:tags r:id="rId6"/>
            </p:custDataLst>
          </p:nvPr>
        </p:nvSpPr>
        <p:spPr>
          <a:xfrm>
            <a:off x="1547813" y="2927747"/>
            <a:ext cx="6488906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000">
                <a:latin typeface="楷体" panose="02010609060101010101" pitchFamily="49" charset="-122"/>
                <a:ea typeface="楷体" panose="02010609060101010101" pitchFamily="49" charset="-122"/>
              </a:rPr>
              <a:t>第一段主要表达方式是记叙和描写。</a:t>
            </a:r>
            <a:endParaRPr lang="zh-CN" altLang="en-US" sz="3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90" name="内容占位符 2"/>
          <p:cNvSpPr/>
          <p:nvPr>
            <p:custDataLst>
              <p:tags r:id="rId7"/>
            </p:custDataLst>
          </p:nvPr>
        </p:nvSpPr>
        <p:spPr>
          <a:xfrm>
            <a:off x="1494235" y="1491854"/>
            <a:ext cx="6493669" cy="53935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42900" indent="-342900">
              <a:spcBef>
                <a:spcPct val="20000"/>
              </a:spcBef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第二段文字议论“死的意义”。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indent="-342900">
              <a:spcBef>
                <a:spcPct val="20000"/>
              </a:spcBef>
            </a:pP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91" name="矩形 46086"/>
          <p:cNvSpPr/>
          <p:nvPr>
            <p:custDataLst>
              <p:tags r:id="rId8"/>
            </p:custDataLst>
          </p:nvPr>
        </p:nvSpPr>
        <p:spPr>
          <a:xfrm>
            <a:off x="1547813" y="3759994"/>
            <a:ext cx="5509022" cy="5530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第二段主要表达方式是议论。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 fill="hold"/>
                                        <p:tgtEl>
                                          <p:spTgt spid="16390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 fill="hold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 fill="hold"/>
                                        <p:tgtEl>
                                          <p:spTgt spid="16391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16389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0962" name="矩形 1"/>
          <p:cNvSpPr/>
          <p:nvPr>
            <p:custDataLst>
              <p:tags r:id="rId3"/>
            </p:custDataLst>
          </p:nvPr>
        </p:nvSpPr>
        <p:spPr>
          <a:xfrm>
            <a:off x="1571625" y="160735"/>
            <a:ext cx="2089547" cy="85280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4950" b="1">
                <a:solidFill>
                  <a:srgbClr val="000000"/>
                </a:solidFill>
                <a:latin typeface="方正粗倩简体"/>
                <a:ea typeface="方正粗倩简体"/>
                <a:sym typeface="方正粗倩简体"/>
              </a:rPr>
              <a:t>小结</a:t>
            </a:r>
            <a:endParaRPr lang="zh-CN" altLang="en-US" sz="1015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0" name="矩形 5"/>
          <p:cNvSpPr/>
          <p:nvPr>
            <p:custDataLst>
              <p:tags r:id="rId4"/>
            </p:custDataLst>
          </p:nvPr>
        </p:nvSpPr>
        <p:spPr>
          <a:xfrm>
            <a:off x="1196579" y="1821656"/>
            <a:ext cx="6697265" cy="9220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27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分论点</a:t>
            </a:r>
            <a:r>
              <a:rPr lang="en-US" altLang="zh-CN" sz="27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+</a:t>
            </a:r>
            <a:r>
              <a:rPr lang="zh-CN" altLang="en-US" sz="27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（阐释句）</a:t>
            </a:r>
            <a:r>
              <a:rPr lang="en-US" altLang="zh-CN" sz="27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+</a:t>
            </a:r>
            <a:r>
              <a:rPr lang="zh-CN" altLang="en-US" sz="27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几个简例</a:t>
            </a:r>
            <a:r>
              <a:rPr lang="en-US" altLang="zh-CN" sz="27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+</a:t>
            </a:r>
            <a:r>
              <a:rPr lang="zh-CN" altLang="en-US" sz="27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分析句</a:t>
            </a:r>
            <a:r>
              <a:rPr lang="en-US" altLang="zh-CN" sz="27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+</a:t>
            </a:r>
            <a:r>
              <a:rPr lang="zh-CN" altLang="en-US" sz="27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结论</a:t>
            </a:r>
            <a:endParaRPr lang="zh-CN" altLang="en-US" sz="27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5362" name="Rectangle 3"/>
          <p:cNvSpPr>
            <a:spLocks noGrp="1" noChangeArrowheads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43000" y="696516"/>
            <a:ext cx="6743700" cy="4232672"/>
          </a:xfrm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黑体" panose="02010609060101010101" pitchFamily="49" charset="-122"/>
              </a:rPr>
              <a:t>      </a:t>
            </a:r>
            <a:r>
              <a: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黑体" panose="02010609060101010101" pitchFamily="49" charset="-122"/>
              </a:rPr>
              <a:t>近墨者未必黑。</a:t>
            </a:r>
            <a:r>
              <a: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黑体" panose="02010609060101010101" pitchFamily="49" charset="-122"/>
              </a:rPr>
              <a:t>屈原</a:t>
            </a:r>
            <a:r>
              <a: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黑体" panose="02010609060101010101" pitchFamily="49" charset="-122"/>
              </a:rPr>
              <a:t>身为楚国大夫时，整个官场腐化堕落，私己而误国，周遭一片墨黑。唯独屈原忠心耿耿，众人皆醉而他独醒，即使被小人陷害也不改其救国之志。宁可“赴常流葬乎江鱼腹中”，也不“以皓皓之白蒙世之温蠖（</a:t>
            </a:r>
            <a:r>
              <a:rPr kumimoji="0" lang="en-US" altLang="zh-CN" b="1" i="0" u="none" strike="noStrike" kern="1200" cap="none" spc="0" normalizeH="0" baseline="0" noProof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黑体" panose="02010609060101010101" pitchFamily="49" charset="-122"/>
              </a:rPr>
              <a:t> huò </a:t>
            </a:r>
            <a:r>
              <a: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黑体" panose="02010609060101010101" pitchFamily="49" charset="-122"/>
              </a:rPr>
              <a:t>）”。</a:t>
            </a:r>
            <a:r>
              <a: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黑体" panose="02010609060101010101" pitchFamily="49" charset="-122"/>
              </a:rPr>
              <a:t>包拯</a:t>
            </a:r>
            <a:r>
              <a: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黑体" panose="02010609060101010101" pitchFamily="49" charset="-122"/>
              </a:rPr>
              <a:t>坐镇开封府时，权贵大臣贪污受贿成风，皇亲国戚徇私枉法为盛。而包拯却独保清廉，铁面无私。</a:t>
            </a:r>
            <a:r>
              <a: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黑体" panose="02010609060101010101" pitchFamily="49" charset="-122"/>
              </a:rPr>
              <a:t>可见，近墨者变黑与否，关键还在于近墨者本人，在于他的人格、意志、判断力等。近墨者中的很大一部分，能“出污泥而不染”，自始至终不被周围不良事物左右。</a:t>
            </a:r>
            <a:endParaRPr kumimoji="0" lang="zh-CN" altLang="en-US" b="1" i="0" u="none" strike="noStrike" kern="1200" cap="none" spc="0" normalizeH="0" baseline="0" noProof="0">
              <a:ln>
                <a:noFill/>
              </a:ln>
              <a:solidFill>
                <a:srgbClr val="FF66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黑体" panose="02010609060101010101" pitchFamily="49" charset="-122"/>
            </a:endParaRPr>
          </a:p>
        </p:txBody>
      </p:sp>
      <p:sp>
        <p:nvSpPr>
          <p:cNvPr id="41986" name="矩形 3"/>
          <p:cNvSpPr/>
          <p:nvPr>
            <p:custDataLst>
              <p:tags r:id="rId4"/>
            </p:custDataLst>
          </p:nvPr>
        </p:nvSpPr>
        <p:spPr>
          <a:xfrm>
            <a:off x="1143000" y="0"/>
            <a:ext cx="2143125" cy="5530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000">
                <a:solidFill>
                  <a:srgbClr val="000000"/>
                </a:solidFill>
                <a:latin typeface="方正粗倩简体"/>
                <a:ea typeface="方正粗倩简体"/>
                <a:sym typeface="方正粗倩简体"/>
              </a:rPr>
              <a:t>巩固欣赏</a:t>
            </a:r>
            <a:endParaRPr lang="zh-CN" altLang="en-US" sz="1015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3010" name="矩形 3"/>
          <p:cNvSpPr/>
          <p:nvPr>
            <p:custDataLst>
              <p:tags r:id="rId3"/>
            </p:custDataLst>
          </p:nvPr>
        </p:nvSpPr>
        <p:spPr>
          <a:xfrm>
            <a:off x="1143000" y="0"/>
            <a:ext cx="2411016" cy="5530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000">
                <a:solidFill>
                  <a:srgbClr val="000000"/>
                </a:solidFill>
                <a:latin typeface="方正粗倩简体"/>
                <a:ea typeface="方正粗倩简体"/>
                <a:sym typeface="方正粗倩简体"/>
              </a:rPr>
              <a:t>当堂训练一</a:t>
            </a:r>
            <a:endParaRPr lang="zh-CN" altLang="en-US" sz="1015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3011" name="文本框 99"/>
          <p:cNvSpPr txBox="1"/>
          <p:nvPr>
            <p:custDataLst>
              <p:tags r:id="rId4"/>
            </p:custDataLst>
          </p:nvPr>
        </p:nvSpPr>
        <p:spPr>
          <a:xfrm>
            <a:off x="1154906" y="1212056"/>
            <a:ext cx="6816329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根据“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梦想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这个论题，运用“简例分析法”写一段议论断落</a:t>
            </a:r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5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4033" name="TextBox 2"/>
          <p:cNvSpPr/>
          <p:nvPr>
            <p:custDataLst>
              <p:tags r:id="rId3"/>
            </p:custDataLst>
          </p:nvPr>
        </p:nvSpPr>
        <p:spPr>
          <a:xfrm>
            <a:off x="1169194" y="357188"/>
            <a:ext cx="6858000" cy="41541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        梦想不是梦，是努力过后的奇迹。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尼采说：“如果世界上真的有奇迹。那便是努力的另一个名字。”努力是实现梦想的最佳途径。</a:t>
            </a:r>
            <a:r>
              <a:rPr lang="zh-CN" altLang="en-US" sz="2400" b="1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一部《时间简史》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诠释了史蒂芬霍金这位身残志坚的科学家的生命历程。</a:t>
            </a:r>
            <a:r>
              <a:rPr lang="zh-CN" altLang="en-US" sz="2400" b="1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一部《人间喜剧》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演绎了巴尔扎克这位孤独而热情的老人的心声。</a:t>
            </a:r>
            <a:r>
              <a:rPr lang="zh-CN" altLang="en-US" sz="2400" b="1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一部《史记》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升华了司马迁这位受过宫刑老人的尊严。这是他们努力过后的结果。是他们创造梦想的奇迹。他们饱经磨难，但这并没有让他们消沉。他们靠着对梦想的执着追求，努力创作，最终有所成就。</a:t>
            </a:r>
            <a:r>
              <a:rPr lang="zh-CN" altLang="en-US" sz="24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梦想的实现需要土壤，而努力便是这肥沃的土壤。</a:t>
            </a:r>
            <a:endParaRPr lang="zh-CN" altLang="en-US" sz="2400" b="1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华文楷体" panose="0201060004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5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2226" name="矩形 2"/>
          <p:cNvSpPr/>
          <p:nvPr>
            <p:custDataLst>
              <p:tags r:id="rId3"/>
            </p:custDataLst>
          </p:nvPr>
        </p:nvSpPr>
        <p:spPr>
          <a:xfrm>
            <a:off x="1303735" y="1071563"/>
            <a:ext cx="6697265" cy="783590"/>
          </a:xfrm>
          <a:prstGeom prst="rect">
            <a:avLst/>
          </a:prstGeom>
          <a:solidFill>
            <a:srgbClr val="FFFFFF"/>
          </a:solidFill>
          <a:ln w="25400" cap="flat" cmpd="sng">
            <a:solidFill>
              <a:srgbClr val="F79646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45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pitchFamily="49" charset="-122"/>
              </a:rPr>
              <a:t>杂糅式</a:t>
            </a:r>
            <a:r>
              <a:rPr lang="zh-CN" altLang="en-US" sz="45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方正粗倩简体"/>
              </a:rPr>
              <a:t>分析法</a:t>
            </a:r>
            <a:endParaRPr lang="zh-CN" altLang="en-US" sz="45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方正粗倩简体"/>
            </a:endParaRPr>
          </a:p>
        </p:txBody>
      </p:sp>
    </p:spTree>
  </p:cSld>
  <p:clrMapOvr>
    <a:masterClrMapping/>
  </p:clrMapOvr>
  <p:transition/>
  <p:timing/>
</p:sld>
</file>

<file path=ppt/slides/slide5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3250" name="矩形 2"/>
          <p:cNvSpPr/>
          <p:nvPr>
            <p:custDataLst>
              <p:tags r:id="rId3"/>
            </p:custDataLst>
          </p:nvPr>
        </p:nvSpPr>
        <p:spPr>
          <a:xfrm>
            <a:off x="1143000" y="0"/>
            <a:ext cx="2678906" cy="5530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000">
                <a:solidFill>
                  <a:srgbClr val="000000"/>
                </a:solidFill>
                <a:latin typeface="方正粗倩简体"/>
                <a:ea typeface="方正粗倩简体"/>
                <a:sym typeface="方正粗倩简体"/>
              </a:rPr>
              <a:t>案例探究四</a:t>
            </a:r>
            <a:endParaRPr lang="zh-CN" altLang="en-US" sz="1015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3251" name="矩形 6"/>
          <p:cNvSpPr/>
          <p:nvPr>
            <p:custDataLst>
              <p:tags r:id="rId4"/>
            </p:custDataLst>
          </p:nvPr>
        </p:nvSpPr>
        <p:spPr>
          <a:xfrm>
            <a:off x="1303735" y="642938"/>
            <a:ext cx="6482953" cy="3784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b="1">
                <a:solidFill>
                  <a:srgbClr val="0C0C0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古往今来，彪炳史册的杰出人物，都曾作出过非同寻常的努力，因而在事业上创造了辉煌的业绩。试想，如果没有李时珍跋山涉水、遍尝百草，没有他数十年如一日收集整理、笔耕不息，哪里会有药学巨著</a:t>
            </a:r>
            <a:r>
              <a:rPr lang="en-US" altLang="zh-CN" sz="2400" b="1">
                <a:solidFill>
                  <a:srgbClr val="0C0C0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《</a:t>
            </a:r>
            <a:r>
              <a:rPr lang="zh-CN" altLang="en-US" sz="2400" b="1">
                <a:solidFill>
                  <a:srgbClr val="0C0C0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本草纲目</a:t>
            </a:r>
            <a:r>
              <a:rPr lang="en-US" altLang="zh-CN" sz="2400" b="1">
                <a:solidFill>
                  <a:srgbClr val="0C0C0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》</a:t>
            </a:r>
            <a:r>
              <a:rPr lang="zh-CN" altLang="en-US" sz="2400" b="1">
                <a:solidFill>
                  <a:srgbClr val="0C0C0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的问世！如果没有蒲松龄勤奋刻苦、遍访民间，没有他长年累月的辛苦积累、悉心整理，哪里会有志怪小说</a:t>
            </a:r>
            <a:r>
              <a:rPr lang="en-US" altLang="zh-CN" sz="2400" b="1">
                <a:solidFill>
                  <a:srgbClr val="0C0C0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《</a:t>
            </a:r>
            <a:r>
              <a:rPr lang="zh-CN" altLang="en-US" sz="2400" b="1">
                <a:solidFill>
                  <a:srgbClr val="0C0C0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聊斋志异</a:t>
            </a:r>
            <a:r>
              <a:rPr lang="en-US" altLang="zh-CN" sz="2400" b="1">
                <a:solidFill>
                  <a:srgbClr val="0C0C0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》</a:t>
            </a:r>
            <a:r>
              <a:rPr lang="zh-CN" altLang="en-US" sz="2400" b="1">
                <a:solidFill>
                  <a:srgbClr val="0C0C0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的产生！如果没有曹雪芹砥砺人生、苦心创作，没有他披阅十载、增删五次，哪里会有文学瑰宝</a:t>
            </a:r>
            <a:r>
              <a:rPr lang="en-US" altLang="zh-CN" sz="2400" b="1">
                <a:solidFill>
                  <a:srgbClr val="0C0C0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《</a:t>
            </a:r>
            <a:r>
              <a:rPr lang="zh-CN" altLang="en-US" sz="2400" b="1">
                <a:solidFill>
                  <a:srgbClr val="0C0C0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红楼梦</a:t>
            </a:r>
            <a:r>
              <a:rPr lang="en-US" altLang="zh-CN" sz="2400" b="1">
                <a:solidFill>
                  <a:srgbClr val="0C0C0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》</a:t>
            </a:r>
            <a:r>
              <a:rPr lang="zh-CN" altLang="en-US" sz="2400" b="1">
                <a:solidFill>
                  <a:srgbClr val="0C0C0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的诞生！</a:t>
            </a:r>
            <a:endParaRPr lang="zh-CN" altLang="en-US" sz="2400" b="1">
              <a:solidFill>
                <a:srgbClr val="0C0C0C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  <p:sp>
        <p:nvSpPr>
          <p:cNvPr id="19461" name="矩形 8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303735" y="631031"/>
            <a:ext cx="6482954" cy="37846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黑体" panose="02010609060101010101" pitchFamily="49" charset="-122"/>
              </a:rPr>
              <a:t>古往今来，彪炳史册的杰出人物，都曾作出过非同寻常的努力，因而在事业上创造了辉煌的业绩。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黑体" panose="02010609060101010101" pitchFamily="49" charset="-122"/>
              </a:rPr>
              <a:t>试想，如果没有李时珍跋山涉水、遍尝百草，没有他数十年如一日收集整理、笔耕不息，哪里会有药学巨著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黑体" panose="02010609060101010101" pitchFamily="49" charset="-122"/>
              </a:rPr>
              <a:t>《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黑体" panose="02010609060101010101" pitchFamily="49" charset="-122"/>
              </a:rPr>
              <a:t>本草纲目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黑体" panose="02010609060101010101" pitchFamily="49" charset="-122"/>
              </a:rPr>
              <a:t>》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黑体" panose="02010609060101010101" pitchFamily="49" charset="-122"/>
              </a:rPr>
              <a:t>的问世！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黑体" panose="02010609060101010101" pitchFamily="49" charset="-122"/>
              </a:rPr>
              <a:t>如果没有蒲松龄勤奋刻苦、遍访民间，没有他长年累月的辛苦积累、悉心整理，哪里会有志怪小说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黑体" panose="02010609060101010101" pitchFamily="49" charset="-122"/>
              </a:rPr>
              <a:t>《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黑体" panose="02010609060101010101" pitchFamily="49" charset="-122"/>
              </a:rPr>
              <a:t>聊斋志异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黑体" panose="02010609060101010101" pitchFamily="49" charset="-122"/>
              </a:rPr>
              <a:t>》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黑体" panose="02010609060101010101" pitchFamily="49" charset="-122"/>
              </a:rPr>
              <a:t>的产生！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66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黑体" panose="02010609060101010101" pitchFamily="49" charset="-122"/>
              </a:rPr>
              <a:t>如果没有曹雪芹砥砺人生、苦心创作，没有他披阅十载、增删五次，哪里会有文学瑰宝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66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黑体" panose="02010609060101010101" pitchFamily="49" charset="-122"/>
              </a:rPr>
              <a:t>《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66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黑体" panose="02010609060101010101" pitchFamily="49" charset="-122"/>
              </a:rPr>
              <a:t>红楼梦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66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黑体" panose="02010609060101010101" pitchFamily="49" charset="-122"/>
              </a:rPr>
              <a:t>》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66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黑体" panose="02010609060101010101" pitchFamily="49" charset="-122"/>
              </a:rPr>
              <a:t>的诞生！</a:t>
            </a:r>
            <a:endParaRPr kumimoji="0" lang="zh-CN" altLang="en-US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amond(in)">
                                      <p:cBhvr>
                                        <p:cTn id="7" dur="20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4274" name="矩形 1"/>
          <p:cNvSpPr/>
          <p:nvPr>
            <p:custDataLst>
              <p:tags r:id="rId3"/>
            </p:custDataLst>
          </p:nvPr>
        </p:nvSpPr>
        <p:spPr>
          <a:xfrm>
            <a:off x="1678781" y="321469"/>
            <a:ext cx="2089547" cy="85280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4950" b="1">
                <a:solidFill>
                  <a:srgbClr val="000000"/>
                </a:solidFill>
                <a:latin typeface="方正粗倩简体"/>
                <a:ea typeface="方正粗倩简体"/>
                <a:sym typeface="方正粗倩简体"/>
              </a:rPr>
              <a:t>小结</a:t>
            </a:r>
            <a:endParaRPr lang="zh-CN" altLang="en-US" sz="1015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4" name="矩形 4"/>
          <p:cNvSpPr/>
          <p:nvPr>
            <p:custDataLst>
              <p:tags r:id="rId4"/>
            </p:custDataLst>
          </p:nvPr>
        </p:nvSpPr>
        <p:spPr>
          <a:xfrm>
            <a:off x="1196579" y="1551385"/>
            <a:ext cx="6697265" cy="5530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30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分论点</a:t>
            </a:r>
            <a:r>
              <a:rPr lang="en-US" altLang="zh-CN" sz="30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+</a:t>
            </a:r>
            <a:r>
              <a:rPr lang="zh-CN" altLang="en-US" sz="30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（阐释句）</a:t>
            </a:r>
            <a:r>
              <a:rPr lang="en-US" altLang="zh-CN" sz="30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+</a:t>
            </a:r>
            <a:r>
              <a:rPr lang="zh-CN" altLang="en-US" sz="30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杂糅式论证</a:t>
            </a:r>
            <a:r>
              <a:rPr lang="en-US" altLang="zh-CN" sz="30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+</a:t>
            </a:r>
            <a:r>
              <a:rPr lang="zh-CN" altLang="en-US" sz="30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结论             </a:t>
            </a:r>
            <a:endParaRPr lang="zh-CN" altLang="en-US" sz="30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  <p:sp>
        <p:nvSpPr>
          <p:cNvPr id="20485" name="矩形标注 5"/>
          <p:cNvSpPr/>
          <p:nvPr>
            <p:custDataLst>
              <p:tags r:id="rId5"/>
            </p:custDataLst>
          </p:nvPr>
        </p:nvSpPr>
        <p:spPr>
          <a:xfrm>
            <a:off x="1893094" y="2732485"/>
            <a:ext cx="5786438" cy="1071563"/>
          </a:xfrm>
          <a:prstGeom prst="wedgeRectCallout">
            <a:avLst>
              <a:gd name="adj1" fmla="val 15315"/>
              <a:gd name="adj2" fmla="val -118829"/>
            </a:avLst>
          </a:prstGeom>
          <a:gradFill rotWithShape="1">
            <a:gsLst>
              <a:gs pos="0">
                <a:srgbClr val="FFA5A3">
                  <a:alpha val="100000"/>
                </a:srgbClr>
              </a:gs>
              <a:gs pos="34999">
                <a:srgbClr val="FFBEBE">
                  <a:alpha val="100000"/>
                </a:srgbClr>
              </a:gs>
              <a:gs pos="100000">
                <a:srgbClr val="FFE6E6">
                  <a:alpha val="100000"/>
                </a:srgbClr>
              </a:gs>
            </a:gsLst>
            <a:lin ang="16200000" scaled="1"/>
          </a:gradFill>
          <a:ln w="9525" cap="flat" cmpd="sng">
            <a:solidFill>
              <a:schemeClr val="accent2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r>
              <a:rPr lang="zh-CN" altLang="en-US" sz="3000" b="1">
                <a:solidFill>
                  <a:srgbClr val="205867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（事例与分析杂糅于一体）</a:t>
            </a:r>
            <a:endParaRPr lang="zh-CN" altLang="en-US" sz="3000" b="1">
              <a:solidFill>
                <a:srgbClr val="205867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>
                                      <p:cBhvr>
                                        <p:cTn id="15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/>
      <p:bldP spid="20485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5298" name="矩形 2"/>
          <p:cNvSpPr/>
          <p:nvPr>
            <p:custDataLst>
              <p:tags r:id="rId3"/>
            </p:custDataLst>
          </p:nvPr>
        </p:nvSpPr>
        <p:spPr>
          <a:xfrm>
            <a:off x="1303735" y="1071563"/>
            <a:ext cx="6697265" cy="783590"/>
          </a:xfrm>
          <a:prstGeom prst="rect">
            <a:avLst/>
          </a:prstGeom>
          <a:solidFill>
            <a:srgbClr val="FFFFFF"/>
          </a:solidFill>
          <a:ln w="25400" cap="flat" cmpd="sng">
            <a:solidFill>
              <a:srgbClr val="F79646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45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pitchFamily="49" charset="-122"/>
              </a:rPr>
              <a:t>对比</a:t>
            </a:r>
            <a:r>
              <a:rPr lang="zh-CN" altLang="en-US" sz="45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方正粗倩简体"/>
              </a:rPr>
              <a:t>分析法</a:t>
            </a:r>
            <a:endParaRPr lang="zh-CN" altLang="en-US" sz="45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方正粗倩简体"/>
            </a:endParaRPr>
          </a:p>
        </p:txBody>
      </p:sp>
    </p:spTree>
  </p:cSld>
  <p:clrMapOvr>
    <a:masterClrMapping/>
  </p:clrMapOvr>
  <p:transition/>
  <p:timing/>
</p:sld>
</file>

<file path=ppt/slides/slide5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56321" name="TextBox 2"/>
          <p:cNvSpPr/>
          <p:nvPr>
            <p:custDataLst>
              <p:tags r:id="rId4"/>
            </p:custDataLst>
          </p:nvPr>
        </p:nvSpPr>
        <p:spPr>
          <a:xfrm>
            <a:off x="1143000" y="0"/>
            <a:ext cx="6858000" cy="452310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    </a:t>
            </a:r>
            <a:r>
              <a:rPr lang="zh-CN" altLang="en-US" sz="2400" b="1">
                <a:solidFill>
                  <a:srgbClr val="00B05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细节看起来微不足道，而恰恰是“细”成为了全局的关键。</a:t>
            </a:r>
            <a:r>
              <a:rPr lang="zh-CN" altLang="en-US" sz="2400" b="1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细小莫过于肉眼辨不清的照片底片上的一点尘埃，为伟大的天文学家海因斯</a:t>
            </a:r>
            <a:r>
              <a:rPr lang="zh-CN" altLang="en-US" sz="24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不屑</a:t>
            </a:r>
            <a:r>
              <a:rPr lang="zh-CN" altLang="en-US" sz="2400" b="1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，却为名不见经传的哈雷</a:t>
            </a:r>
            <a:r>
              <a:rPr lang="zh-CN" altLang="en-US" sz="24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重视</a:t>
            </a:r>
            <a:r>
              <a:rPr lang="zh-CN" altLang="en-US" sz="2400" b="1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，</a:t>
            </a:r>
            <a:r>
              <a:rPr lang="zh-CN" altLang="en-US" sz="24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前者</a:t>
            </a:r>
            <a:r>
              <a:rPr lang="zh-CN" altLang="en-US" sz="2400" b="1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感叹一时之失，</a:t>
            </a:r>
            <a:r>
              <a:rPr lang="zh-CN" altLang="en-US" sz="24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后者</a:t>
            </a:r>
            <a:r>
              <a:rPr lang="zh-CN" altLang="en-US" sz="2400" b="1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则以名字为彗星命名而得以不朽。实验中微弱的一丝亮光被业已成名的居里夫人</a:t>
            </a:r>
            <a:r>
              <a:rPr lang="zh-CN" altLang="en-US" sz="24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一笔带过</a:t>
            </a:r>
            <a:r>
              <a:rPr lang="zh-CN" altLang="en-US" sz="2400" b="1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，查德威克却</a:t>
            </a:r>
            <a:r>
              <a:rPr lang="zh-CN" altLang="en-US" sz="24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抓住这丝亮光不放</a:t>
            </a:r>
            <a:r>
              <a:rPr lang="zh-CN" altLang="en-US" sz="2400" b="1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，从居里夫人的实验中得到启发，</a:t>
            </a:r>
            <a:r>
              <a:rPr lang="zh-CN" altLang="en-US" sz="24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前者</a:t>
            </a:r>
            <a:r>
              <a:rPr lang="zh-CN" altLang="en-US" sz="2400" b="1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遗憾的少了一块诺贝尔金质奖章，</a:t>
            </a:r>
            <a:r>
              <a:rPr lang="zh-CN" altLang="en-US" sz="24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后者</a:t>
            </a:r>
            <a:r>
              <a:rPr lang="zh-CN" altLang="en-US" sz="2400" b="1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则以最年轻的名字镌刻于诺贝尔深沉的容颜之下。</a:t>
            </a:r>
            <a:r>
              <a:rPr lang="zh-CN" altLang="en-US" sz="2400" b="1">
                <a:solidFill>
                  <a:srgbClr val="00B05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可见，细节是当时不屑一顾的偶然一现，只有细致的人才能捕捉这短暂的灵光，将其推至全局的成功，从而攀上世人莫及的高度。</a:t>
            </a:r>
            <a:endParaRPr lang="zh-CN" altLang="en-US" sz="2400" b="1">
              <a:solidFill>
                <a:srgbClr val="00B050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华文楷体" panose="0201060004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5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8370" name="矩形 1"/>
          <p:cNvSpPr/>
          <p:nvPr>
            <p:custDataLst>
              <p:tags r:id="rId3"/>
            </p:custDataLst>
          </p:nvPr>
        </p:nvSpPr>
        <p:spPr>
          <a:xfrm>
            <a:off x="1678781" y="321469"/>
            <a:ext cx="2089547" cy="85280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4950" b="1">
                <a:solidFill>
                  <a:srgbClr val="000000"/>
                </a:solidFill>
                <a:latin typeface="方正粗倩简体"/>
                <a:ea typeface="方正粗倩简体"/>
                <a:sym typeface="方正粗倩简体"/>
              </a:rPr>
              <a:t>小结</a:t>
            </a:r>
            <a:endParaRPr lang="zh-CN" altLang="en-US" sz="1015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4" name="矩形 4"/>
          <p:cNvSpPr/>
          <p:nvPr>
            <p:custDataLst>
              <p:tags r:id="rId4"/>
            </p:custDataLst>
          </p:nvPr>
        </p:nvSpPr>
        <p:spPr>
          <a:xfrm>
            <a:off x="1196579" y="1551385"/>
            <a:ext cx="6697265" cy="5530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30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分论点</a:t>
            </a:r>
            <a:r>
              <a:rPr lang="en-US" altLang="zh-CN" sz="30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+</a:t>
            </a:r>
            <a:r>
              <a:rPr lang="zh-CN" altLang="en-US" sz="30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（阐释句）</a:t>
            </a:r>
            <a:r>
              <a:rPr lang="en-US" altLang="zh-CN" sz="30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+</a:t>
            </a:r>
            <a:r>
              <a:rPr lang="zh-CN" altLang="en-US" sz="30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对比论证</a:t>
            </a:r>
            <a:r>
              <a:rPr lang="en-US" altLang="zh-CN" sz="30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+</a:t>
            </a:r>
            <a:r>
              <a:rPr lang="zh-CN" altLang="en-US" sz="30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结论             </a:t>
            </a:r>
            <a:endParaRPr lang="zh-CN" altLang="en-US" sz="30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7410" name="内容占位符 4"/>
          <p:cNvSpPr>
            <a:spLocks noGrp="1"/>
          </p:cNvSpPr>
          <p:nvPr>
            <p:ph sz="quarter" idx="13"/>
            <p:custDataLst>
              <p:tags r:id="rId3"/>
            </p:custDataLst>
          </p:nvPr>
        </p:nvSpPr>
        <p:spPr>
          <a:xfrm>
            <a:off x="1263254" y="414338"/>
            <a:ext cx="6635353" cy="4168379"/>
          </a:xfrm>
        </p:spPr>
        <p:txBody>
          <a:bodyPr lIns="68580" tIns="34290" rIns="68580" bIns="34290" anchor="t"/>
          <a:lstStyle/>
          <a:p>
            <a:pPr defTabSz="685800">
              <a:buSzTx/>
              <a:buNone/>
            </a:pPr>
            <a:r>
              <a:rPr lang="zh-CN" altLang="en-US" kern="1200"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  </a:t>
            </a:r>
            <a:r>
              <a:rPr lang="zh-CN" altLang="en-US" sz="2700" b="1" kern="1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比较两段，我们可以知道：</a:t>
            </a:r>
            <a:endParaRPr lang="zh-CN" altLang="en-US" sz="2700" b="1" kern="12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defTabSz="685800">
              <a:buSzTx/>
              <a:buNone/>
            </a:pPr>
            <a:r>
              <a:rPr lang="zh-CN" altLang="en-US" kern="1200"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   </a:t>
            </a:r>
            <a:endParaRPr lang="zh-CN" altLang="en-US" sz="2700" b="1" kern="1200">
              <a:solidFill>
                <a:srgbClr val="030FB5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defTabSz="685800">
              <a:buSzTx/>
              <a:buNone/>
            </a:pPr>
            <a:r>
              <a:rPr lang="zh-CN" altLang="en-US" sz="2700" b="1" kern="1200">
                <a:solidFill>
                  <a:srgbClr val="030FB5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记叙段，有中心事件或人物</a:t>
            </a:r>
            <a:r>
              <a:rPr lang="en-US" altLang="zh-CN" sz="2700" b="1" kern="1200">
                <a:solidFill>
                  <a:srgbClr val="030FB5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;</a:t>
            </a:r>
            <a:endParaRPr lang="en-US" altLang="zh-CN" sz="2700" b="1" kern="1200">
              <a:solidFill>
                <a:srgbClr val="030FB5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defTabSz="685800">
              <a:buSzTx/>
              <a:buNone/>
            </a:pPr>
            <a:r>
              <a:rPr lang="zh-CN" altLang="en-US" sz="2700" b="1" kern="120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</a:t>
            </a:r>
            <a:r>
              <a:rPr lang="zh-CN" altLang="en-US" sz="2700" b="1" u="sng" kern="1200">
                <a:solidFill>
                  <a:srgbClr val="030FB5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微软雅黑" panose="020b0503020204020204" charset="-122"/>
              </a:rPr>
              <a:t>议论段，有观点</a:t>
            </a:r>
            <a:r>
              <a:rPr lang="zh-CN" altLang="en-US" sz="2700" b="1" kern="1200">
                <a:solidFill>
                  <a:srgbClr val="030FB5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微软雅黑" panose="020b0503020204020204" charset="-122"/>
              </a:rPr>
              <a:t>。</a:t>
            </a:r>
            <a:endParaRPr lang="zh-CN" altLang="en-US" sz="2700" b="1" kern="1200">
              <a:solidFill>
                <a:srgbClr val="030FB5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微软雅黑" panose="020b0503020204020204" charset="-122"/>
            </a:endParaRPr>
          </a:p>
          <a:p>
            <a:pPr defTabSz="685800">
              <a:buSzTx/>
              <a:buNone/>
            </a:pPr>
            <a:r>
              <a:rPr lang="zh-CN" altLang="en-US" sz="2700" b="1" kern="1200">
                <a:solidFill>
                  <a:srgbClr val="030FB5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微软雅黑" panose="020b0503020204020204" charset="-122"/>
              </a:rPr>
              <a:t> </a:t>
            </a:r>
            <a:r>
              <a:rPr lang="zh-CN" altLang="en-US" sz="2700" b="1" kern="1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记叙段，有言行</a:t>
            </a:r>
            <a:r>
              <a:rPr lang="en-US" altLang="zh-CN" sz="2700" b="1" kern="1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—</a:t>
            </a:r>
            <a:r>
              <a:rPr lang="zh-CN" altLang="en-US" sz="2700" b="1" kern="1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对话或行动等</a:t>
            </a:r>
            <a:r>
              <a:rPr lang="en-US" altLang="zh-CN" sz="2700" b="1" kern="1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;</a:t>
            </a:r>
            <a:endParaRPr lang="en-US" altLang="zh-CN" sz="2700" b="1" kern="1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defTabSz="685800">
              <a:buSzTx/>
              <a:buNone/>
            </a:pPr>
            <a:r>
              <a:rPr lang="zh-CN" altLang="en-US" sz="2700" b="1" kern="1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</a:t>
            </a:r>
            <a:r>
              <a:rPr lang="zh-CN" altLang="en-US" sz="2700" b="1" u="sng" kern="1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微软雅黑" panose="020b0503020204020204" charset="-122"/>
              </a:rPr>
              <a:t>议论段，有论证</a:t>
            </a:r>
            <a:r>
              <a:rPr lang="en-US" altLang="zh-CN" sz="2700" b="1" u="sng" kern="1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微软雅黑" panose="020b0503020204020204" charset="-122"/>
              </a:rPr>
              <a:t>—</a:t>
            </a:r>
            <a:r>
              <a:rPr lang="zh-CN" altLang="en-US" sz="2700" b="1" u="sng" kern="1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微软雅黑" panose="020b0503020204020204" charset="-122"/>
              </a:rPr>
              <a:t>事实或道理</a:t>
            </a:r>
            <a:r>
              <a:rPr lang="zh-CN" altLang="en-US" sz="2700" b="1" kern="1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微软雅黑" panose="020b0503020204020204" charset="-122"/>
              </a:rPr>
              <a:t>。</a:t>
            </a:r>
            <a:endParaRPr lang="zh-CN" altLang="en-US" sz="2700" b="1" kern="1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defTabSz="685800">
              <a:buSzTx/>
            </a:pPr>
            <a:endParaRPr lang="zh-CN" altLang="en-US" sz="3000" b="1" kern="120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9394" name="矩形 2"/>
          <p:cNvSpPr/>
          <p:nvPr>
            <p:custDataLst>
              <p:tags r:id="rId3"/>
            </p:custDataLst>
          </p:nvPr>
        </p:nvSpPr>
        <p:spPr>
          <a:xfrm>
            <a:off x="3187819" y="0"/>
            <a:ext cx="2250440" cy="714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4050" b="1">
                <a:solidFill>
                  <a:srgbClr val="000000"/>
                </a:solidFill>
                <a:latin typeface="方正粗倩简体"/>
                <a:ea typeface="方正粗倩简体"/>
                <a:sym typeface="方正粗倩简体"/>
              </a:rPr>
              <a:t>课堂小结</a:t>
            </a:r>
            <a:endParaRPr lang="zh-CN" altLang="en-US" sz="4050" b="1">
              <a:solidFill>
                <a:srgbClr val="000000"/>
              </a:solidFill>
              <a:latin typeface="方正粗倩简体"/>
              <a:ea typeface="方正粗倩简体"/>
              <a:sym typeface="方正粗倩简体"/>
            </a:endParaRPr>
          </a:p>
        </p:txBody>
      </p:sp>
      <p:sp>
        <p:nvSpPr>
          <p:cNvPr id="21508" name="矩形 3"/>
          <p:cNvSpPr/>
          <p:nvPr>
            <p:custDataLst>
              <p:tags r:id="rId4"/>
            </p:custDataLst>
          </p:nvPr>
        </p:nvSpPr>
        <p:spPr>
          <a:xfrm>
            <a:off x="1196578" y="1017985"/>
            <a:ext cx="6750844" cy="506730"/>
          </a:xfrm>
          <a:prstGeom prst="rect">
            <a:avLst/>
          </a:prstGeom>
          <a:gradFill rotWithShape="1">
            <a:gsLst>
              <a:gs pos="0">
                <a:srgbClr val="FFD1BB">
                  <a:alpha val="100000"/>
                </a:srgbClr>
              </a:gs>
              <a:gs pos="34999">
                <a:srgbClr val="FFDDCF">
                  <a:alpha val="100000"/>
                </a:srgbClr>
              </a:gs>
              <a:gs pos="100000">
                <a:srgbClr val="FFF2ED">
                  <a:alpha val="100000"/>
                </a:srgbClr>
              </a:gs>
            </a:gsLst>
            <a:lin ang="16200000" scaled="1"/>
          </a:gradFill>
          <a:ln w="9525" cap="flat" cmpd="sng">
            <a:solidFill>
              <a:srgbClr val="F79646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27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分论点</a:t>
            </a:r>
            <a:r>
              <a:rPr lang="en-US" altLang="zh-CN" sz="27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+</a:t>
            </a:r>
            <a:r>
              <a:rPr lang="zh-CN" altLang="en-US" sz="27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（阐释句）</a:t>
            </a:r>
            <a:r>
              <a:rPr lang="en-US" altLang="zh-CN" sz="27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+</a:t>
            </a:r>
            <a:r>
              <a:rPr lang="zh-CN" altLang="en-US" sz="27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一个详例</a:t>
            </a:r>
            <a:r>
              <a:rPr lang="en-US" altLang="zh-CN" sz="27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+</a:t>
            </a:r>
            <a:r>
              <a:rPr lang="zh-CN" altLang="en-US" sz="27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分析句</a:t>
            </a:r>
            <a:r>
              <a:rPr lang="en-US" altLang="zh-CN" sz="27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+</a:t>
            </a:r>
            <a:r>
              <a:rPr lang="zh-CN" altLang="en-US" sz="27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结论</a:t>
            </a:r>
            <a:endParaRPr lang="zh-CN" altLang="en-US" sz="27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  <p:sp>
        <p:nvSpPr>
          <p:cNvPr id="21509" name="矩形 4"/>
          <p:cNvSpPr/>
          <p:nvPr>
            <p:custDataLst>
              <p:tags r:id="rId5"/>
            </p:custDataLst>
          </p:nvPr>
        </p:nvSpPr>
        <p:spPr>
          <a:xfrm>
            <a:off x="1196579" y="3265885"/>
            <a:ext cx="6697265" cy="506730"/>
          </a:xfrm>
          <a:prstGeom prst="rect">
            <a:avLst/>
          </a:prstGeom>
          <a:gradFill rotWithShape="1">
            <a:gsLst>
              <a:gs pos="0">
                <a:srgbClr val="FFD1BB">
                  <a:alpha val="100000"/>
                </a:srgbClr>
              </a:gs>
              <a:gs pos="34999">
                <a:srgbClr val="FFDDCF">
                  <a:alpha val="100000"/>
                </a:srgbClr>
              </a:gs>
              <a:gs pos="100000">
                <a:srgbClr val="FFF2ED">
                  <a:alpha val="100000"/>
                </a:srgbClr>
              </a:gs>
            </a:gsLst>
            <a:lin ang="16200000" scaled="1"/>
          </a:gradFill>
          <a:ln w="9525" cap="flat" cmpd="sng">
            <a:solidFill>
              <a:srgbClr val="F79646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r>
              <a:rPr lang="zh-CN" altLang="en-US" sz="27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分论点</a:t>
            </a:r>
            <a:r>
              <a:rPr lang="en-US" altLang="zh-CN" sz="27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+</a:t>
            </a:r>
            <a:r>
              <a:rPr lang="zh-CN" altLang="en-US" sz="27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（阐释句）</a:t>
            </a:r>
            <a:r>
              <a:rPr lang="en-US" altLang="zh-CN" sz="27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+</a:t>
            </a:r>
            <a:r>
              <a:rPr lang="zh-CN" altLang="en-US" sz="27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杂揉式论证</a:t>
            </a:r>
            <a:r>
              <a:rPr lang="en-US" altLang="zh-CN" sz="27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+</a:t>
            </a:r>
            <a:r>
              <a:rPr lang="zh-CN" altLang="en-US" sz="27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结论             </a:t>
            </a:r>
            <a:endParaRPr lang="zh-CN" altLang="en-US" sz="27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  <p:sp>
        <p:nvSpPr>
          <p:cNvPr id="21510" name="矩形 5"/>
          <p:cNvSpPr/>
          <p:nvPr>
            <p:custDataLst>
              <p:tags r:id="rId6"/>
            </p:custDataLst>
          </p:nvPr>
        </p:nvSpPr>
        <p:spPr>
          <a:xfrm>
            <a:off x="1196340" y="2515870"/>
            <a:ext cx="6953885" cy="506730"/>
          </a:xfrm>
          <a:prstGeom prst="rect">
            <a:avLst/>
          </a:prstGeom>
          <a:gradFill rotWithShape="1">
            <a:gsLst>
              <a:gs pos="0">
                <a:srgbClr val="FFD1BB">
                  <a:alpha val="100000"/>
                </a:srgbClr>
              </a:gs>
              <a:gs pos="34999">
                <a:srgbClr val="FFDDCF">
                  <a:alpha val="100000"/>
                </a:srgbClr>
              </a:gs>
              <a:gs pos="100000">
                <a:srgbClr val="FFF2ED">
                  <a:alpha val="100000"/>
                </a:srgbClr>
              </a:gs>
            </a:gsLst>
            <a:lin ang="16200000" scaled="1"/>
          </a:gradFill>
          <a:ln w="9525" cap="flat" cmpd="sng">
            <a:solidFill>
              <a:srgbClr val="F79646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7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分论点</a:t>
            </a:r>
            <a:r>
              <a:rPr lang="en-US" altLang="zh-CN" sz="27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+</a:t>
            </a:r>
            <a:r>
              <a:rPr lang="zh-CN" altLang="en-US" sz="27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（阐释句）</a:t>
            </a:r>
            <a:r>
              <a:rPr lang="en-US" altLang="zh-CN" sz="27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+</a:t>
            </a:r>
            <a:r>
              <a:rPr lang="zh-CN" altLang="en-US" sz="27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比喻论证</a:t>
            </a:r>
            <a:r>
              <a:rPr lang="en-US" altLang="zh-CN" sz="27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+</a:t>
            </a:r>
            <a:r>
              <a:rPr lang="zh-CN" altLang="en-US" sz="27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分析句</a:t>
            </a:r>
            <a:r>
              <a:rPr lang="en-US" altLang="zh-CN" sz="27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+</a:t>
            </a:r>
            <a:r>
              <a:rPr lang="zh-CN" altLang="en-US" sz="27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结论</a:t>
            </a:r>
            <a:endParaRPr lang="zh-CN" altLang="en-US" sz="27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  <p:sp>
        <p:nvSpPr>
          <p:cNvPr id="21511" name="矩形 6"/>
          <p:cNvSpPr/>
          <p:nvPr>
            <p:custDataLst>
              <p:tags r:id="rId7"/>
            </p:custDataLst>
          </p:nvPr>
        </p:nvSpPr>
        <p:spPr>
          <a:xfrm>
            <a:off x="1196340" y="1765935"/>
            <a:ext cx="6953250" cy="506730"/>
          </a:xfrm>
          <a:prstGeom prst="rect">
            <a:avLst/>
          </a:prstGeom>
          <a:gradFill rotWithShape="1">
            <a:gsLst>
              <a:gs pos="0">
                <a:srgbClr val="FFD1BB">
                  <a:alpha val="100000"/>
                </a:srgbClr>
              </a:gs>
              <a:gs pos="34999">
                <a:srgbClr val="FFDDCF">
                  <a:alpha val="100000"/>
                </a:srgbClr>
              </a:gs>
              <a:gs pos="100000">
                <a:srgbClr val="FFF2ED">
                  <a:alpha val="100000"/>
                </a:srgbClr>
              </a:gs>
            </a:gsLst>
            <a:lin ang="16200000" scaled="1"/>
          </a:gradFill>
          <a:ln w="9525" cap="flat" cmpd="sng">
            <a:solidFill>
              <a:srgbClr val="F79646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7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分论点</a:t>
            </a:r>
            <a:r>
              <a:rPr lang="en-US" altLang="zh-CN" sz="27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+</a:t>
            </a:r>
            <a:r>
              <a:rPr lang="zh-CN" altLang="en-US" sz="27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（阐释句）</a:t>
            </a:r>
            <a:r>
              <a:rPr lang="en-US" altLang="zh-CN" sz="27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+</a:t>
            </a:r>
            <a:r>
              <a:rPr lang="zh-CN" altLang="en-US" sz="27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几个简例</a:t>
            </a:r>
            <a:r>
              <a:rPr lang="en-US" altLang="zh-CN" sz="27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+</a:t>
            </a:r>
            <a:r>
              <a:rPr lang="zh-CN" altLang="en-US" sz="27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分析句</a:t>
            </a:r>
            <a:r>
              <a:rPr lang="en-US" altLang="zh-CN" sz="27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+</a:t>
            </a:r>
            <a:r>
              <a:rPr lang="zh-CN" altLang="en-US" sz="27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结论</a:t>
            </a:r>
            <a:endParaRPr lang="zh-CN" altLang="en-US" sz="27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  <p:sp>
        <p:nvSpPr>
          <p:cNvPr id="59399" name="文本框 1"/>
          <p:cNvSpPr txBox="1"/>
          <p:nvPr>
            <p:custDataLst>
              <p:tags r:id="rId8"/>
            </p:custDataLst>
          </p:nvPr>
        </p:nvSpPr>
        <p:spPr>
          <a:xfrm>
            <a:off x="1143000" y="3943350"/>
            <a:ext cx="5530215" cy="50673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7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分论点</a:t>
            </a:r>
            <a:r>
              <a:rPr lang="en-US" altLang="zh-CN" sz="27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+</a:t>
            </a:r>
            <a:r>
              <a:rPr lang="zh-CN" altLang="en-US" sz="27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（阐释句）</a:t>
            </a:r>
            <a:r>
              <a:rPr lang="en-US" altLang="zh-CN" sz="27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+</a:t>
            </a:r>
            <a:r>
              <a:rPr lang="zh-CN" altLang="en-US" sz="27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对比论证</a:t>
            </a:r>
            <a:r>
              <a:rPr lang="en-US" altLang="zh-CN" sz="27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+</a:t>
            </a:r>
            <a:r>
              <a:rPr lang="zh-CN" altLang="en-US" sz="27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结论       </a:t>
            </a:r>
            <a:endParaRPr lang="zh-CN" altLang="en-US" sz="1015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/>
      <p:bldP spid="21509" grpId="0"/>
      <p:bldP spid="21510" grpId="0"/>
      <p:bldP spid="21511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5058" name="矩形 2"/>
          <p:cNvSpPr/>
          <p:nvPr>
            <p:custDataLst>
              <p:tags r:id="rId3"/>
            </p:custDataLst>
          </p:nvPr>
        </p:nvSpPr>
        <p:spPr>
          <a:xfrm>
            <a:off x="1303735" y="1071563"/>
            <a:ext cx="6697265" cy="783590"/>
          </a:xfrm>
          <a:prstGeom prst="rect">
            <a:avLst/>
          </a:prstGeom>
          <a:solidFill>
            <a:srgbClr val="FFFFFF"/>
          </a:solidFill>
          <a:ln w="25400" cap="flat" cmpd="sng">
            <a:solidFill>
              <a:srgbClr val="F79646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45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pitchFamily="49" charset="-122"/>
              </a:rPr>
              <a:t>比喻</a:t>
            </a:r>
            <a:r>
              <a:rPr lang="zh-CN" altLang="en-US" sz="45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方正粗倩简体"/>
              </a:rPr>
              <a:t>分析法</a:t>
            </a:r>
            <a:endParaRPr lang="zh-CN" altLang="en-US" sz="45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方正粗倩简体"/>
            </a:endParaRPr>
          </a:p>
        </p:txBody>
      </p:sp>
    </p:spTree>
  </p:cSld>
  <p:clrMapOvr>
    <a:masterClrMapping/>
  </p:clrMapOvr>
  <p:transition/>
  <p:timing/>
</p:sld>
</file>

<file path=ppt/slides/slide6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6082" name="矩形 2"/>
          <p:cNvSpPr/>
          <p:nvPr>
            <p:custDataLst>
              <p:tags r:id="rId3"/>
            </p:custDataLst>
          </p:nvPr>
        </p:nvSpPr>
        <p:spPr>
          <a:xfrm>
            <a:off x="1143000" y="0"/>
            <a:ext cx="2678906" cy="5530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000">
                <a:solidFill>
                  <a:srgbClr val="000000"/>
                </a:solidFill>
                <a:latin typeface="方正粗倩简体"/>
                <a:ea typeface="方正粗倩简体"/>
                <a:sym typeface="方正粗倩简体"/>
              </a:rPr>
              <a:t>案例探究三</a:t>
            </a:r>
            <a:endParaRPr lang="zh-CN" altLang="en-US" sz="1015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6083" name="矩形 4"/>
          <p:cNvSpPr/>
          <p:nvPr>
            <p:custDataLst>
              <p:tags r:id="rId4"/>
            </p:custDataLst>
          </p:nvPr>
        </p:nvSpPr>
        <p:spPr>
          <a:xfrm>
            <a:off x="1410891" y="642938"/>
            <a:ext cx="6375797" cy="41541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b="1" u="sng">
                <a:solidFill>
                  <a:srgbClr val="0C0C0C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zh-CN" altLang="en-US" sz="2400" b="1">
                <a:solidFill>
                  <a:srgbClr val="0C0C0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每个人都应该有谦虚的品德。你见过山谷吧，它的周围是高高的群峰，而怀抱中却无比的深沉空阔，因而才容纳了高山溪流的大小流水，沉积下肥厚的沙石泥土，孕育出森森万木，茫茫菽（</a:t>
            </a:r>
            <a:r>
              <a:rPr lang="en-US" altLang="zh-CN" sz="2400" b="1">
                <a:solidFill>
                  <a:srgbClr val="0C0C0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shū</a:t>
            </a:r>
            <a:r>
              <a:rPr lang="zh-CN" altLang="en-US" sz="2400" b="1">
                <a:solidFill>
                  <a:srgbClr val="0C0C0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）麦，花香鸟语，大自然的万千气象尽在其中，这就是虚谷的妙处。“满招损，谦受益”。人也应该虚怀若谷。人有谦虚的品质，才会发现自己的不足；看到别人的长处，激起强烈的上进心，去取长补短，永不停息地追求进步，永不满足地探求知识，古今中外众多杰出人物，哪一个不具有谦虚的美德呢？</a:t>
            </a:r>
            <a:endParaRPr lang="zh-CN" altLang="en-US" sz="1015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89" name="矩形 5"/>
          <p:cNvSpPr/>
          <p:nvPr>
            <p:custDataLst>
              <p:tags r:id="rId5"/>
            </p:custDataLst>
          </p:nvPr>
        </p:nvSpPr>
        <p:spPr>
          <a:xfrm>
            <a:off x="1410891" y="636985"/>
            <a:ext cx="6375797" cy="41541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b="1" u="sng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zh-CN" altLang="en-US" sz="24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每个人都应该有谦虚的品德。</a:t>
            </a:r>
            <a:r>
              <a:rPr lang="zh-CN" altLang="en-US" sz="2400" b="1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你见过山谷吧，它的周围是高高的群峰，而怀抱中却无比的深沉空阔，因而才容纳了高山溪流的大小流水，沉积下肥厚的沙石泥土，孕育出森森万木，茫茫菽（</a:t>
            </a:r>
            <a:r>
              <a:rPr lang="en-US" altLang="zh-CN" sz="2400" b="1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shū</a:t>
            </a:r>
            <a:r>
              <a:rPr lang="zh-CN" altLang="en-US" sz="2400" b="1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）麦，花香鸟语，大自然的万千气象尽在其中，这就是虚谷的妙处。</a:t>
            </a:r>
            <a:r>
              <a:rPr lang="zh-CN" altLang="en-US" sz="2400" b="1">
                <a:solidFill>
                  <a:srgbClr val="FF66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“满招损，谦受益”。人也应该虚怀若谷。人有谦虚的品质，才会发现自己的不足；看到别人的长处，激起强烈的上进心，去取长补短，永不停息地追求进步，永不满足地探求知识，古今中外众多杰出人物，哪一个不具有谦虚的美德呢？</a:t>
            </a:r>
            <a:endParaRPr lang="zh-CN" altLang="en-US" sz="1015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7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7106" name="矩形 1"/>
          <p:cNvSpPr/>
          <p:nvPr>
            <p:custDataLst>
              <p:tags r:id="rId3"/>
            </p:custDataLst>
          </p:nvPr>
        </p:nvSpPr>
        <p:spPr>
          <a:xfrm>
            <a:off x="1678781" y="214313"/>
            <a:ext cx="2089547" cy="85280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4950" b="1">
                <a:solidFill>
                  <a:srgbClr val="000000"/>
                </a:solidFill>
                <a:latin typeface="方正粗倩简体"/>
                <a:ea typeface="方正粗倩简体"/>
                <a:sym typeface="方正粗倩简体"/>
              </a:rPr>
              <a:t>小结</a:t>
            </a:r>
            <a:endParaRPr lang="zh-CN" altLang="en-US" sz="1015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2" name="矩形 4"/>
          <p:cNvSpPr/>
          <p:nvPr>
            <p:custDataLst>
              <p:tags r:id="rId4"/>
            </p:custDataLst>
          </p:nvPr>
        </p:nvSpPr>
        <p:spPr>
          <a:xfrm>
            <a:off x="1196579" y="1339454"/>
            <a:ext cx="6697265" cy="9220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27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分论点</a:t>
            </a:r>
            <a:r>
              <a:rPr lang="en-US" altLang="zh-CN" sz="27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+</a:t>
            </a:r>
            <a:r>
              <a:rPr lang="zh-CN" altLang="en-US" sz="27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（阐释句）</a:t>
            </a:r>
            <a:r>
              <a:rPr lang="en-US" altLang="zh-CN" sz="27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+</a:t>
            </a:r>
            <a:r>
              <a:rPr lang="zh-CN" altLang="en-US" sz="27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比喻论证</a:t>
            </a:r>
            <a:r>
              <a:rPr lang="en-US" altLang="zh-CN" sz="27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+</a:t>
            </a:r>
            <a:r>
              <a:rPr lang="zh-CN" altLang="en-US" sz="27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分析句</a:t>
            </a:r>
            <a:r>
              <a:rPr lang="en-US" altLang="zh-CN" sz="27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+</a:t>
            </a:r>
            <a:r>
              <a:rPr lang="zh-CN" altLang="en-US" sz="27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结论</a:t>
            </a:r>
            <a:endParaRPr lang="zh-CN" altLang="en-US" sz="27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8129" name="矩形 2"/>
          <p:cNvSpPr/>
          <p:nvPr>
            <p:custDataLst>
              <p:tags r:id="rId3"/>
            </p:custDataLst>
          </p:nvPr>
        </p:nvSpPr>
        <p:spPr>
          <a:xfrm>
            <a:off x="1303735" y="326231"/>
            <a:ext cx="6750844" cy="4892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    </a:t>
            </a:r>
            <a:r>
              <a:rPr lang="zh-CN" altLang="en-US" sz="24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人生需要规划。</a:t>
            </a:r>
            <a:r>
              <a:rPr lang="zh-CN" altLang="en-US" sz="2400" b="1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拿到一张纸，书法家会把纸折几下，写出的纸便井然有序了。在人生的纸上创作也是如此，在纸上画上线、打上格子，就是做人生的规划，给自己制定奋斗的目标，当格子里都填满内容时，人生也就不再遗憾，只是纸上的格子并不那么好画，画大了是好高骛远，画小了胸无大志，要画好这个格子，首先要打量一下纸面的大小，然后再磨上一砚浓墨，才能画出像样的格子来。</a:t>
            </a:r>
            <a:r>
              <a:rPr lang="zh-CN" altLang="en-US" sz="2400" b="1">
                <a:solidFill>
                  <a:srgbClr val="FF66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如果我们想拥有精彩的人生之旅，那就需要精心设计自己的纸张，没有规划的人生，就好比脏乱的信手涂鸦，毫无美感。只有精心准备的画作才能让人赞叹欣赏，也只有科学规划的人生才会更精彩。</a:t>
            </a:r>
            <a:endParaRPr lang="zh-CN" altLang="en-US" sz="1015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30" name="矩形 3"/>
          <p:cNvSpPr/>
          <p:nvPr>
            <p:custDataLst>
              <p:tags r:id="rId4"/>
            </p:custDataLst>
          </p:nvPr>
        </p:nvSpPr>
        <p:spPr>
          <a:xfrm>
            <a:off x="1143000" y="-52387"/>
            <a:ext cx="2143125" cy="5530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000">
                <a:solidFill>
                  <a:srgbClr val="000000"/>
                </a:solidFill>
                <a:latin typeface="方正粗倩简体"/>
                <a:ea typeface="方正粗倩简体"/>
                <a:sym typeface="方正粗倩简体"/>
              </a:rPr>
              <a:t>巩固欣赏</a:t>
            </a:r>
            <a:endParaRPr lang="zh-CN" altLang="en-US" sz="1015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6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9154" name="Rectangle 1"/>
          <p:cNvSpPr/>
          <p:nvPr>
            <p:custDataLst>
              <p:tags r:id="rId3"/>
            </p:custDataLst>
          </p:nvPr>
        </p:nvSpPr>
        <p:spPr>
          <a:xfrm>
            <a:off x="1143000" y="359410"/>
            <a:ext cx="6858000" cy="493903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2100" b="1" i="1">
                <a:latin typeface="黑体" panose="02010609060101010101" pitchFamily="49" charset="-122"/>
                <a:ea typeface="黑体" panose="02010609060101010101" pitchFamily="49" charset="-122"/>
                <a:sym typeface="Times New Roman" panose="02020603050405020304" pitchFamily="18" charset="0"/>
              </a:rPr>
              <a:t>《哈里•波特》系列丛书，在全世界的青少年中刮起了一股魔法风，它以其奇幻的魔法色彩深受广大青少年的喜爱。这一系列丛书的作者罗琳也一举成名。罗琳的成功是自己付出努力的结果。罗琳在成名之前是经历过很多磨难的。大学毕业后，四处漂泊，只能靠打工糊口。去找大学男友又没有找到，后来与一位西班牙记者结了婚，可是又被赶出家门，带着四个月大的女儿又开始了流浪。在这段时期，她的意志并没有因此消沉，她一有灵感便拿出廉价的本子记下。后来在妹妹的帮助下，她在一间咖啡厅二层的一个角落里，开始了她的创作生活。她写作的旁边，熟睡着她女儿。就是在这样的条件下，她写出了畅销世界的丛书。罗琳在接受记者采访时曾说过，人生就是受苦。的确，人一生下来便注定与苦难同行。没有苦难的人生是不存在的，也是不真实的。成功便需要我们付出努力，战胜苦难。</a:t>
            </a:r>
            <a:endParaRPr lang="zh-CN" altLang="en-US" sz="4050" b="1" i="1"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  <p:sp>
        <p:nvSpPr>
          <p:cNvPr id="49155" name="矩形 3"/>
          <p:cNvSpPr/>
          <p:nvPr>
            <p:custDataLst>
              <p:tags r:id="rId4"/>
            </p:custDataLst>
          </p:nvPr>
        </p:nvSpPr>
        <p:spPr>
          <a:xfrm>
            <a:off x="633095" y="-22860"/>
            <a:ext cx="2411016" cy="5530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000">
                <a:solidFill>
                  <a:srgbClr val="000000"/>
                </a:solidFill>
                <a:latin typeface="方正粗倩简体"/>
                <a:ea typeface="方正粗倩简体"/>
                <a:sym typeface="方正粗倩简体"/>
              </a:rPr>
              <a:t>当堂训练一</a:t>
            </a:r>
            <a:endParaRPr lang="zh-CN" altLang="en-US" sz="1015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3" name="Rectangle 1"/>
          <p:cNvSpPr/>
          <p:nvPr>
            <p:custDataLst>
              <p:tags r:id="rId5"/>
            </p:custDataLst>
          </p:nvPr>
        </p:nvSpPr>
        <p:spPr>
          <a:xfrm>
            <a:off x="1143000" y="362982"/>
            <a:ext cx="6858000" cy="493903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2100" b="1" i="1">
                <a:latin typeface="黑体" panose="02010609060101010101" pitchFamily="49" charset="-122"/>
                <a:ea typeface="黑体" panose="02010609060101010101" pitchFamily="49" charset="-122"/>
                <a:sym typeface="Times New Roman" panose="02020603050405020304" pitchFamily="18" charset="0"/>
              </a:rPr>
              <a:t>《哈里•波特》系列丛书，在全世界的青少年中刮起了一股魔法风，它以其奇幻的魔法色彩深受广大青少年的喜爱。这一系列丛书的作者罗琳也一举成名。罗琳的成功是自己付出努力的结果。</a:t>
            </a:r>
            <a:r>
              <a:rPr lang="zh-CN" altLang="en-US" sz="2100" b="1" i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imes New Roman" panose="02020603050405020304" pitchFamily="18" charset="0"/>
              </a:rPr>
              <a:t>罗琳在成名之前是经历过很多磨难的。大学毕业后，四处漂泊，只能靠打工糊口。</a:t>
            </a:r>
            <a:r>
              <a:rPr lang="zh-CN" altLang="en-US" sz="2100" b="1" i="1">
                <a:latin typeface="黑体" panose="02010609060101010101" pitchFamily="49" charset="-122"/>
                <a:ea typeface="黑体" panose="02010609060101010101" pitchFamily="49" charset="-122"/>
                <a:sym typeface="Times New Roman" panose="02020603050405020304" pitchFamily="18" charset="0"/>
              </a:rPr>
              <a:t>去找大学男友又没有找到，后来与一位西班牙记者结了婚，可是又被赶出家门，</a:t>
            </a:r>
            <a:r>
              <a:rPr lang="zh-CN" altLang="en-US" sz="2100" b="1" i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imes New Roman" panose="02020603050405020304" pitchFamily="18" charset="0"/>
              </a:rPr>
              <a:t>带着四个月大的女儿又开始了流浪</a:t>
            </a:r>
            <a:r>
              <a:rPr lang="zh-CN" altLang="en-US" sz="2100" b="1" i="1">
                <a:latin typeface="黑体" panose="02010609060101010101" pitchFamily="49" charset="-122"/>
                <a:ea typeface="黑体" panose="02010609060101010101" pitchFamily="49" charset="-122"/>
                <a:sym typeface="Times New Roman" panose="02020603050405020304" pitchFamily="18" charset="0"/>
              </a:rPr>
              <a:t>。</a:t>
            </a:r>
            <a:r>
              <a:rPr lang="zh-CN" altLang="en-US" sz="2100" b="1" i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imes New Roman" panose="02020603050405020304" pitchFamily="18" charset="0"/>
              </a:rPr>
              <a:t>在这段时期，她的意志并没有因此消沉，她一有灵感便拿出廉价的本子记下。</a:t>
            </a:r>
            <a:r>
              <a:rPr lang="zh-CN" altLang="en-US" sz="2100" b="1" i="1">
                <a:latin typeface="黑体" panose="02010609060101010101" pitchFamily="49" charset="-122"/>
                <a:ea typeface="黑体" panose="02010609060101010101" pitchFamily="49" charset="-122"/>
                <a:sym typeface="Times New Roman" panose="02020603050405020304" pitchFamily="18" charset="0"/>
              </a:rPr>
              <a:t>后来在妹妹的帮助下，她在一间咖啡厅二层的一个角落里，开始了她的创作生活。她写作的旁边，熟睡着她女儿。就是在这样的条件下，</a:t>
            </a:r>
            <a:r>
              <a:rPr lang="zh-CN" altLang="en-US" sz="2100" b="1" i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imes New Roman" panose="02020603050405020304" pitchFamily="18" charset="0"/>
              </a:rPr>
              <a:t>她写出了畅销世界的丛书。</a:t>
            </a:r>
            <a:r>
              <a:rPr lang="zh-CN" altLang="en-US" sz="2100" b="1" i="1">
                <a:latin typeface="黑体" panose="02010609060101010101" pitchFamily="49" charset="-122"/>
                <a:ea typeface="黑体" panose="02010609060101010101" pitchFamily="49" charset="-122"/>
                <a:sym typeface="Times New Roman" panose="02020603050405020304" pitchFamily="18" charset="0"/>
              </a:rPr>
              <a:t>罗琳在接受记者采访时曾说过，人生就是受苦。的确，人</a:t>
            </a:r>
            <a:r>
              <a:rPr lang="zh-CN" altLang="en-US" sz="2100" b="1" i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imes New Roman" panose="02020603050405020304" pitchFamily="18" charset="0"/>
              </a:rPr>
              <a:t>一生下来便注定与苦难同行。没有苦难的人生是不存在的，也是不真实的。成功便需要我们付出努力，战胜苦难。</a:t>
            </a:r>
            <a:endParaRPr lang="zh-CN" altLang="en-US" sz="4050" b="1" i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7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0178" name="矩形 3"/>
          <p:cNvSpPr/>
          <p:nvPr>
            <p:custDataLst>
              <p:tags r:id="rId3"/>
            </p:custDataLst>
          </p:nvPr>
        </p:nvSpPr>
        <p:spPr>
          <a:xfrm>
            <a:off x="1143000" y="0"/>
            <a:ext cx="2411016" cy="5530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000">
                <a:solidFill>
                  <a:srgbClr val="000000"/>
                </a:solidFill>
                <a:latin typeface="方正粗倩简体"/>
                <a:ea typeface="方正粗倩简体"/>
                <a:sym typeface="方正粗倩简体"/>
              </a:rPr>
              <a:t>当堂训练一</a:t>
            </a:r>
            <a:endParaRPr lang="zh-CN" altLang="en-US" sz="1015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0179" name="文本框 99"/>
          <p:cNvSpPr txBox="1"/>
          <p:nvPr>
            <p:custDataLst>
              <p:tags r:id="rId4"/>
            </p:custDataLst>
          </p:nvPr>
        </p:nvSpPr>
        <p:spPr>
          <a:xfrm>
            <a:off x="1154906" y="1212056"/>
            <a:ext cx="6816329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根据以上材料，运用“比喻分析法”写一段议论断落</a:t>
            </a:r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6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8673" name="矩形 2"/>
          <p:cNvSpPr/>
          <p:nvPr>
            <p:custDataLst>
              <p:tags r:id="rId3"/>
            </p:custDataLst>
          </p:nvPr>
        </p:nvSpPr>
        <p:spPr>
          <a:xfrm>
            <a:off x="1303735" y="326231"/>
            <a:ext cx="6750844" cy="4523105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黑体" panose="02010609060101010101" pitchFamily="49" charset="-122"/>
              </a:rPr>
              <a:t>    </a:t>
            </a: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黑体" panose="02010609060101010101" pitchFamily="49" charset="-122"/>
              </a:rPr>
              <a:t>苦难是拨开云雾的阳光</a:t>
            </a: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黑体" panose="02010609060101010101" pitchFamily="49" charset="-122"/>
              </a:rPr>
              <a:t>。一股魔法风从罗琳的手中吹向世界，</a:t>
            </a: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黑体" panose="02010609060101010101" pitchFamily="49" charset="-122"/>
              </a:rPr>
              <a:t>她的《哈利波特》使她从他苦难中一举成名，享受到雾霾之后的阳光</a:t>
            </a: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黑体" panose="02010609060101010101" pitchFamily="49" charset="-122"/>
              </a:rPr>
              <a:t>。罗琳成名之前是经历磨难的，大学毕业她便四处漂泊，只能靠打工糊口，婚后又被赶出家门，带着4个月大的女儿在妹妹帮助下创作于一间咖啡厅的角落里。凭着她的坚强终于创作出了畅销世界的丛书，</a:t>
            </a: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黑体" panose="02010609060101010101" pitchFamily="49" charset="-122"/>
              </a:rPr>
              <a:t>命运的多舛并没有阻碍她寻找阳光的信心。</a:t>
            </a: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黑体" panose="02010609060101010101" pitchFamily="49" charset="-122"/>
              </a:rPr>
              <a:t>她说：“人生便是受苦，生活便是充满了阴霾，成功取决于自己而非其他人。”</a:t>
            </a: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黑体" panose="02010609060101010101" pitchFamily="49" charset="-122"/>
              </a:rPr>
              <a:t>经历了苦难，战胜了苦难，她终于拨开云雾，使阳光充满她那颗饱经磨难的心。</a:t>
            </a:r>
            <a:endParaRPr kumimoji="0" lang="zh-CN" altLang="en-US" sz="2400" b="1" i="0" u="none" strike="noStrike" kern="1200" cap="none" spc="0" normalizeH="0" baseline="0" noProof="1">
              <a:ln>
                <a:noFill/>
              </a:ln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黑体" panose="02010609060101010101" pitchFamily="49" charset="-122"/>
            </a:endParaRPr>
          </a:p>
        </p:txBody>
      </p:sp>
      <p:sp>
        <p:nvSpPr>
          <p:cNvPr id="51202" name="矩形 3"/>
          <p:cNvSpPr/>
          <p:nvPr>
            <p:custDataLst>
              <p:tags r:id="rId4"/>
            </p:custDataLst>
          </p:nvPr>
        </p:nvSpPr>
        <p:spPr>
          <a:xfrm>
            <a:off x="1143000" y="-52387"/>
            <a:ext cx="2143125" cy="2476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endParaRPr lang="zh-CN" altLang="en-US" sz="1015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6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4845" y="89694"/>
            <a:ext cx="7886700" cy="994172"/>
          </a:xfrm>
        </p:spPr>
        <p:txBody>
          <a:bodyPr>
            <a:noAutofit/>
          </a:bodyPr>
          <a:lstStyle/>
          <a:p>
            <a:r>
              <a:rPr lang="zh-CN" altLang="en-US" sz="3200" b="1">
                <a:sym typeface="+mn-ea"/>
              </a:rPr>
              <a:t>练练笔：阅读下面的材料，根据要求写作。</a:t>
            </a:r>
            <a:br>
              <a:rPr lang="zh-CN" altLang="en-US" sz="3200" b="1">
                <a:sym typeface="+mn-ea"/>
              </a:rPr>
            </a:br>
            <a:r>
              <a:rPr lang="zh-CN" altLang="en-US" sz="3200" b="1">
                <a:sym typeface="+mn-ea"/>
              </a:rPr>
              <a:t>（书写5分，作文35分）</a:t>
            </a:r>
            <a:endParaRPr lang="zh-CN" altLang="en-US" sz="3200" b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22860" y="1132840"/>
            <a:ext cx="9031605" cy="3699510"/>
          </a:xfrm>
        </p:spPr>
        <p:txBody>
          <a:bodyPr>
            <a:noAutofit/>
          </a:bodyPr>
          <a:lstStyle/>
          <a:p>
            <a:r>
              <a:rPr lang="zh-CN" altLang="en-US"/>
              <a:t>2020年初，一场突如其来的新型冠状病毒肺炎疫情，打破了春节阖家团圆的节奏。刚刚回到老家荆州休假的24岁女医生甘如意，花了四天三夜，骑行300多公里, 只为赶往一线上班帮助病人;28岁的湖南基层工作者宋英杰连续十天九夜奋战在防控一线，过度劳累因公殉职；在国外休假的90后贵州小伙吴斌一路五次飞行，三过海关，辗转多个国家，背回2万只口罩和200个护目镜，并无偿捐给武汉……</a:t>
            </a:r>
            <a:endParaRPr lang="zh-CN" altLang="en-US"/>
          </a:p>
          <a:p>
            <a:r>
              <a:rPr lang="zh-CN" altLang="en-US"/>
              <a:t>在这没有硝烟的战场上，许多年轻人以不同的姿态奋战在各条战线上，或冲在一线抗击病毒，或坚守岗位奉献群众,或慷慨相助热心公益他们，用稚嫩的肩膀扛起抗疫的重担,成为全民抗疫中的生力军。</a:t>
            </a:r>
            <a:endParaRPr lang="zh-CN" altLang="en-US"/>
          </a:p>
          <a:p>
            <a:r>
              <a:rPr lang="zh-CN" altLang="en-US"/>
              <a:t>作为高中生,你对此有什么看法？请结合自己的身份,为校报《青春潮》写一篇 不少于800字的文章。</a:t>
            </a:r>
            <a:endParaRPr lang="zh-CN" altLang="en-US"/>
          </a:p>
          <a:p>
            <a:r>
              <a:rPr lang="zh-CN" altLang="en-US"/>
              <a:t>要求:选好角度，明确文体，自拟标题;不要套作，不得抄袭。书写工整美观。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6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35" y="874395"/>
            <a:ext cx="9142730" cy="319976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对角圆角矩形 2"/>
          <p:cNvSpPr/>
          <p:nvPr>
            <p:custDataLst>
              <p:tags r:id="rId3"/>
            </p:custDataLst>
          </p:nvPr>
        </p:nvSpPr>
        <p:spPr>
          <a:xfrm>
            <a:off x="174625" y="293370"/>
            <a:ext cx="3960495" cy="864235"/>
          </a:xfrm>
          <a:prstGeom prst="round2Diag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rgbClr val="C00000"/>
                </a:solidFill>
              </a:rPr>
              <a:t>一、什么是议论文？</a:t>
            </a:r>
            <a:endParaRPr lang="zh-CN" altLang="en-US" sz="3200" b="1">
              <a:solidFill>
                <a:srgbClr val="C00000"/>
              </a:solidFill>
            </a:endParaRPr>
          </a:p>
        </p:txBody>
      </p:sp>
      <p:sp>
        <p:nvSpPr>
          <p:cNvPr id="4" name="圆角矩形 3"/>
          <p:cNvSpPr/>
          <p:nvPr>
            <p:custDataLst>
              <p:tags r:id="rId4"/>
            </p:custDataLst>
          </p:nvPr>
        </p:nvSpPr>
        <p:spPr>
          <a:xfrm>
            <a:off x="174625" y="1800860"/>
            <a:ext cx="8764270" cy="273558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800" b="1">
                <a:solidFill>
                  <a:schemeClr val="tx1"/>
                </a:solidFill>
              </a:rPr>
              <a:t>为阻断疫情向校园蔓延，教育部要求2020年春季学期延期开学，并提出利用网络平台，“停课不停学”。各地、各校以及以在线教育机构为代表的社会力量纷纷响应，一些学校陆续开展网上教学，多家在线教育机构上线免费课程。</a:t>
            </a:r>
            <a:endParaRPr lang="zh-CN" altLang="en-US" sz="2800" b="1">
              <a:solidFill>
                <a:schemeClr val="tx1"/>
              </a:solidFill>
            </a:endParaRPr>
          </a:p>
          <a:p>
            <a:pPr algn="l"/>
            <a:r>
              <a:rPr lang="zh-CN" altLang="en-US" sz="2800" b="1">
                <a:solidFill>
                  <a:srgbClr val="FF0000"/>
                </a:solidFill>
              </a:rPr>
              <a:t>对此，同学们有什么看法呢？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2" name="椭圆 11"/>
          <p:cNvSpPr/>
          <p:nvPr>
            <p:custDataLst>
              <p:tags r:id="rId3"/>
            </p:custDataLst>
          </p:nvPr>
        </p:nvSpPr>
        <p:spPr>
          <a:xfrm>
            <a:off x="5397500" y="1390650"/>
            <a:ext cx="2376170" cy="179959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>
            <p:custDataLst>
              <p:tags r:id="rId4"/>
            </p:custDataLst>
          </p:nvPr>
        </p:nvSpPr>
        <p:spPr>
          <a:xfrm>
            <a:off x="2879090" y="1348105"/>
            <a:ext cx="2376170" cy="179959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>
            <p:custDataLst>
              <p:tags r:id="rId5"/>
            </p:custDataLst>
          </p:nvPr>
        </p:nvSpPr>
        <p:spPr>
          <a:xfrm>
            <a:off x="395605" y="1348105"/>
            <a:ext cx="2376170" cy="179959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对角圆角矩形 2"/>
          <p:cNvSpPr/>
          <p:nvPr>
            <p:custDataLst>
              <p:tags r:id="rId6"/>
            </p:custDataLst>
          </p:nvPr>
        </p:nvSpPr>
        <p:spPr>
          <a:xfrm>
            <a:off x="154305" y="102235"/>
            <a:ext cx="4434205" cy="864235"/>
          </a:xfrm>
          <a:prstGeom prst="round2Diag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3200" b="1">
                <a:solidFill>
                  <a:srgbClr val="C00000"/>
                </a:solidFill>
              </a:rPr>
              <a:t>一、什么是议论文？</a:t>
            </a:r>
            <a:endParaRPr lang="zh-CN" altLang="en-US" sz="3200" b="1">
              <a:solidFill>
                <a:srgbClr val="C00000"/>
              </a:solidFill>
            </a:endParaRPr>
          </a:p>
        </p:txBody>
      </p:sp>
      <p:sp>
        <p:nvSpPr>
          <p:cNvPr id="5" name="文本框 4"/>
          <p:cNvSpPr txBox="1"/>
          <p:nvPr>
            <p:custDataLst>
              <p:tags r:id="rId7"/>
            </p:custDataLst>
          </p:nvPr>
        </p:nvSpPr>
        <p:spPr>
          <a:xfrm>
            <a:off x="1101725" y="1567815"/>
            <a:ext cx="112458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事情现象问题</a:t>
            </a:r>
            <a:endParaRPr lang="zh-CN" altLang="en-US" sz="2800"/>
          </a:p>
        </p:txBody>
      </p:sp>
      <p:sp>
        <p:nvSpPr>
          <p:cNvPr id="6" name="文本框 5"/>
          <p:cNvSpPr txBox="1"/>
          <p:nvPr>
            <p:custDataLst>
              <p:tags r:id="rId8"/>
            </p:custDataLst>
          </p:nvPr>
        </p:nvSpPr>
        <p:spPr>
          <a:xfrm>
            <a:off x="3550285" y="1567815"/>
            <a:ext cx="120650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看法主张观点</a:t>
            </a:r>
            <a:endParaRPr lang="zh-CN" altLang="en-US" sz="2800"/>
          </a:p>
        </p:txBody>
      </p:sp>
      <p:graphicFrame>
        <p:nvGraphicFramePr>
          <p:cNvPr id="7" name="对象 6">
            <a:hlinkClick action="ppaction://ole?verb=0"/>
          </p:cNvPr>
          <p:cNvGraphicFramePr>
            <a:graphicFrameLocks noChangeAspect="1"/>
          </p:cNvGraphicFramePr>
          <p:nvPr>
            <p:custDataLst>
              <p:tags r:id="rId9"/>
            </p:custDataLst>
          </p:nvPr>
        </p:nvGraphicFramePr>
        <p:xfrm>
          <a:off x="4114800" y="2463800"/>
          <a:ext cx="914400" cy="21590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8" r:id="rId10" imgW="914400" imgH="215900" progId="Equation.KSEE3">
                  <p:embed/>
                </p:oleObj>
              </mc:Choice>
              <mc:Fallback>
                <p:oleObj r:id="rId10" imgW="914400" imgH="215900" progId="Equation.KSEE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114800" y="2463800"/>
                        <a:ext cx="9144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文本框 7"/>
          <p:cNvSpPr txBox="1"/>
          <p:nvPr>
            <p:custDataLst>
              <p:tags r:id="rId12"/>
            </p:custDataLst>
          </p:nvPr>
        </p:nvSpPr>
        <p:spPr>
          <a:xfrm rot="10800000">
            <a:off x="3117850" y="1629410"/>
            <a:ext cx="343535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80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←</a:t>
            </a:r>
            <a:endParaRPr lang="zh-CN" altLang="en-US" sz="800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>
            <p:custDataLst>
              <p:tags r:id="rId13"/>
            </p:custDataLst>
          </p:nvPr>
        </p:nvSpPr>
        <p:spPr>
          <a:xfrm>
            <a:off x="6161405" y="1437005"/>
            <a:ext cx="105918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/>
              <a:t>议论</a:t>
            </a:r>
            <a:endParaRPr lang="zh-CN" altLang="en-US" sz="5400"/>
          </a:p>
        </p:txBody>
      </p:sp>
      <p:sp>
        <p:nvSpPr>
          <p:cNvPr id="13" name="文本框 12"/>
          <p:cNvSpPr txBox="1"/>
          <p:nvPr>
            <p:custDataLst>
              <p:tags r:id="rId14"/>
            </p:custDataLst>
          </p:nvPr>
        </p:nvSpPr>
        <p:spPr>
          <a:xfrm rot="10800000">
            <a:off x="5702300" y="1629410"/>
            <a:ext cx="343535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80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←</a:t>
            </a:r>
            <a:endParaRPr lang="zh-CN" altLang="en-US" sz="800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>
            <p:custDataLst>
              <p:tags r:id="rId15"/>
            </p:custDataLst>
          </p:nvPr>
        </p:nvSpPr>
        <p:spPr>
          <a:xfrm>
            <a:off x="4856480" y="4086225"/>
            <a:ext cx="36690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议论文（说理文）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357313" y="214313"/>
            <a:ext cx="6172200" cy="857250"/>
          </a:xfrm>
        </p:spPr>
        <p:txBody>
          <a:bodyPr vert="horz" wrap="square" lIns="68580" tIns="34290" rIns="68580" bIns="34290" numCol="1" rtlCol="0" anchor="ctr" anchorCtr="0" compatLnSpc="1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j-cs"/>
              </a:rPr>
              <a:t>议论文与记叙文、说明文的区别</a:t>
            </a:r>
            <a:endParaRPr kumimoji="0" lang="zh-CN" altLang="en-US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j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1143000" y="1446610"/>
            <a:ext cx="6858000" cy="3394472"/>
          </a:xfrm>
        </p:spPr>
        <p:txBody>
          <a:bodyPr vert="horz" wrap="square" lIns="68580" tIns="34290" rIns="68580" bIns="34290" numCol="1" anchor="t" anchorCtr="0" compatLnSpc="1">
            <a:norm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3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记叙文的特点：记叙文是记人记事，</a:t>
            </a:r>
            <a:r>
              <a:rPr kumimoji="0" lang="zh-CN" altLang="en-US" sz="3000" b="1" i="0" u="sng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以情感人。</a:t>
            </a:r>
            <a:endParaRPr kumimoji="0" lang="zh-CN" altLang="en-US" sz="3000" b="1" i="0" u="sng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3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说明文的特点：说明文介绍事物和事理，</a:t>
            </a:r>
            <a:r>
              <a:rPr kumimoji="0" lang="zh-CN" altLang="en-US" sz="3000" b="1" i="0" u="sng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以知授人。</a:t>
            </a:r>
            <a:endParaRPr kumimoji="0" lang="zh-CN" altLang="en-US" sz="3000" b="1" i="0" u="sng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3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议论文的特点：论述道理，</a:t>
            </a:r>
            <a:r>
              <a:rPr kumimoji="0" lang="zh-CN" altLang="en-US" sz="3000" b="1" i="0" u="sng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以理服人。</a:t>
            </a:r>
            <a:endParaRPr kumimoji="0" lang="zh-CN" altLang="en-US" sz="3000" b="1" i="0" u="sng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zh-CN" altLang="en-US" sz="3000" b="1" i="0" u="sng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UNIQUEID" val="214"/>
</p:tagLst>
</file>

<file path=ppt/tags/tag10.xml><?xml version="1.0" encoding="utf-8"?>
<p:tagLst xmlns:p="http://schemas.openxmlformats.org/presentationml/2006/main">
  <p:tag name="AS_UNIQUEID" val="223"/>
</p:tagLst>
</file>

<file path=ppt/tags/tag100.xml><?xml version="1.0" encoding="utf-8"?>
<p:tagLst xmlns:p="http://schemas.openxmlformats.org/presentationml/2006/main">
  <p:tag name="AS_UNIQUEID" val="313"/>
</p:tagLst>
</file>

<file path=ppt/tags/tag101.xml><?xml version="1.0" encoding="utf-8"?>
<p:tagLst xmlns:p="http://schemas.openxmlformats.org/presentationml/2006/main">
  <p:tag name="AS_UNIQUEID" val="314"/>
</p:tagLst>
</file>

<file path=ppt/tags/tag102.xml><?xml version="1.0" encoding="utf-8"?>
<p:tagLst xmlns:p="http://schemas.openxmlformats.org/presentationml/2006/main">
  <p:tag name="AS_UNIQUEID" val="315"/>
</p:tagLst>
</file>

<file path=ppt/tags/tag103.xml><?xml version="1.0" encoding="utf-8"?>
<p:tagLst xmlns:p="http://schemas.openxmlformats.org/presentationml/2006/main">
  <p:tag name="AS_UNIQUEID" val="316"/>
</p:tagLst>
</file>

<file path=ppt/tags/tag104.xml><?xml version="1.0" encoding="utf-8"?>
<p:tagLst xmlns:p="http://schemas.openxmlformats.org/presentationml/2006/main">
  <p:tag name="AS_UNIQUEID" val="317"/>
</p:tagLst>
</file>

<file path=ppt/tags/tag105.xml><?xml version="1.0" encoding="utf-8"?>
<p:tagLst xmlns:p="http://schemas.openxmlformats.org/presentationml/2006/main">
  <p:tag name="AS_UNIQUEID" val="318"/>
</p:tagLst>
</file>

<file path=ppt/tags/tag106.xml><?xml version="1.0" encoding="utf-8"?>
<p:tagLst xmlns:p="http://schemas.openxmlformats.org/presentationml/2006/main">
  <p:tag name="AS_UNIQUEID" val="319"/>
</p:tagLst>
</file>

<file path=ppt/tags/tag107.xml><?xml version="1.0" encoding="utf-8"?>
<p:tagLst xmlns:p="http://schemas.openxmlformats.org/presentationml/2006/main">
  <p:tag name="AS_UNIQUEID" val="320"/>
</p:tagLst>
</file>

<file path=ppt/tags/tag108.xml><?xml version="1.0" encoding="utf-8"?>
<p:tagLst xmlns:p="http://schemas.openxmlformats.org/presentationml/2006/main">
  <p:tag name="AS_UNIQUEID" val="321"/>
</p:tagLst>
</file>

<file path=ppt/tags/tag109.xml><?xml version="1.0" encoding="utf-8"?>
<p:tagLst xmlns:p="http://schemas.openxmlformats.org/presentationml/2006/main">
  <p:tag name="AS_UNIQUEID" val="212"/>
</p:tagLst>
</file>

<file path=ppt/tags/tag11.xml><?xml version="1.0" encoding="utf-8"?>
<p:tagLst xmlns:p="http://schemas.openxmlformats.org/presentationml/2006/main">
  <p:tag name="AS_UNIQUEID" val="224"/>
</p:tagLst>
</file>

<file path=ppt/tags/tag110.xml><?xml version="1.0" encoding="utf-8"?>
<p:tagLst xmlns:p="http://schemas.openxmlformats.org/presentationml/2006/main">
  <p:tag name="AS_UNIQUEID" val="213"/>
</p:tagLst>
</file>

<file path=ppt/tags/tag111.xml><?xml version="1.0" encoding="utf-8"?>
<p:tagLst xmlns:p="http://schemas.openxmlformats.org/presentationml/2006/main">
  <p:tag name="AS_UNIQUEID" val="322"/>
</p:tagLst>
</file>

<file path=ppt/tags/tag112.xml><?xml version="1.0" encoding="utf-8"?>
<p:tagLst xmlns:p="http://schemas.openxmlformats.org/presentationml/2006/main">
  <p:tag name="AS_UNIQUEID" val="75"/>
</p:tagLst>
</file>

<file path=ppt/tags/tag113.xml><?xml version="1.0" encoding="utf-8"?>
<p:tagLst xmlns:p="http://schemas.openxmlformats.org/presentationml/2006/main">
  <p:tag name="AS_UNIQUEID" val="76"/>
</p:tagLst>
</file>

<file path=ppt/tags/tag114.xml><?xml version="1.0" encoding="utf-8"?>
<p:tagLst xmlns:p="http://schemas.openxmlformats.org/presentationml/2006/main">
  <p:tag name="AS_UNIQUEID" val="77"/>
</p:tagLst>
</file>

<file path=ppt/tags/tag115.xml><?xml version="1.0" encoding="utf-8"?>
<p:tagLst xmlns:p="http://schemas.openxmlformats.org/presentationml/2006/main">
  <p:tag name="KSO_WM_TEMPLATE_CATEGORY" val="custom"/>
  <p:tag name="KSO_WM_TEMPLATE_INDEX" val="20185063"/>
</p:tagLst>
</file>

<file path=ppt/tags/tag116.xml><?xml version="1.0" encoding="utf-8"?>
<p:tagLst xmlns:p="http://schemas.openxmlformats.org/presentationml/2006/main">
  <p:tag name="AS_UNIQUEID" val="323"/>
</p:tagLst>
</file>

<file path=ppt/tags/tag117.xml><?xml version="1.0" encoding="utf-8"?>
<p:tagLst xmlns:p="http://schemas.openxmlformats.org/presentationml/2006/main">
  <p:tag name="AS_UNIQUEID" val="78"/>
  <p:tag name="KSO_WM_BEAUTIFY_FLAG" val="#wm#"/>
  <p:tag name="KSO_WM_TAG_VERSION" val="1.0"/>
  <p:tag name="KSO_WM_TEMPLATE_CATEGORY" val="custom"/>
  <p:tag name="KSO_WM_TEMPLATE_INDEX" val="20185063"/>
  <p:tag name="KSO_WM_UNIT_CLEAR" val="0"/>
  <p:tag name="KSO_WM_UNIT_COMPATIBLE" val="0"/>
  <p:tag name="KSO_WM_UNIT_HIGHLIGHT" val="0"/>
  <p:tag name="KSO_WM_UNIT_ID" val="custom20185063_17*f*1"/>
  <p:tag name="KSO_WM_UNIT_INDEX" val="1"/>
  <p:tag name="KSO_WM_UNIT_LAYERLEVEL" val="1"/>
  <p:tag name="KSO_WM_UNIT_PRESET_TEXT_INDEX" val="2"/>
  <p:tag name="KSO_WM_UNIT_PRESET_TEXT_LEN" val="250"/>
  <p:tag name="KSO_WM_UNIT_TYPE" val="f"/>
  <p:tag name="KSO_WM_UNIT_VALUE" val="450"/>
</p:tagLst>
</file>

<file path=ppt/tags/tag118.xml><?xml version="1.0" encoding="utf-8"?>
<p:tagLst xmlns:p="http://schemas.openxmlformats.org/presentationml/2006/main">
  <p:tag name="AS_UNIQUEID" val="324"/>
</p:tagLst>
</file>

<file path=ppt/tags/tag119.xml><?xml version="1.0" encoding="utf-8"?>
<p:tagLst xmlns:p="http://schemas.openxmlformats.org/presentationml/2006/main">
  <p:tag name="KSO_WM_BEAUTIFY_FLAG" val="#wm#"/>
  <p:tag name="KSO_WM_SLIDE_ID" val="custom20185063_17"/>
  <p:tag name="KSO_WM_SLIDE_INDEX" val="17"/>
  <p:tag name="KSO_WM_SLIDE_ITEM_CNT" val="1"/>
  <p:tag name="KSO_WM_SLIDE_LAYOUT" val="f"/>
  <p:tag name="KSO_WM_SLIDE_LAYOUT_CNT" val="1"/>
  <p:tag name="KSO_WM_SLIDE_POSITION" val="49*43"/>
  <p:tag name="KSO_WM_SLIDE_SIZE" val="621*437"/>
  <p:tag name="KSO_WM_SLIDE_SUBTYPE" val="pureTxt"/>
  <p:tag name="KSO_WM_SLIDE_TYPE" val="text"/>
  <p:tag name="KSO_WM_TAG_VERSION" val="1.0"/>
  <p:tag name="KSO_WM_TEMPLATE_CATEGORY" val="custom"/>
  <p:tag name="KSO_WM_TEMPLATE_INDEX" val="20185063"/>
</p:tagLst>
</file>

<file path=ppt/tags/tag12.xml><?xml version="1.0" encoding="utf-8"?>
<p:tagLst xmlns:p="http://schemas.openxmlformats.org/presentationml/2006/main">
  <p:tag name="AS_UNIQUEID" val="225"/>
</p:tagLst>
</file>

<file path=ppt/tags/tag120.xml><?xml version="1.0" encoding="utf-8"?>
<p:tagLst xmlns:p="http://schemas.openxmlformats.org/presentationml/2006/main">
  <p:tag name="AS_UNIQUEID" val="325"/>
</p:tagLst>
</file>

<file path=ppt/tags/tag121.xml><?xml version="1.0" encoding="utf-8"?>
<p:tagLst xmlns:p="http://schemas.openxmlformats.org/presentationml/2006/main">
  <p:tag name="AS_UNIQUEID" val="79"/>
  <p:tag name="KSO_WM_BEAUTIFY_FLAG" val="#wm#"/>
  <p:tag name="KSO_WM_TAG_VERSION" val="1.0"/>
  <p:tag name="KSO_WM_TEMPLATE_CATEGORY" val="custom"/>
  <p:tag name="KSO_WM_TEMPLATE_INDEX" val="20185063"/>
  <p:tag name="KSO_WM_UNIT_CLEAR" val="0"/>
  <p:tag name="KSO_WM_UNIT_COMPATIBLE" val="0"/>
  <p:tag name="KSO_WM_UNIT_HIGHLIGHT" val="0"/>
  <p:tag name="KSO_WM_UNIT_ID" val="custom20185063_17*f*1"/>
  <p:tag name="KSO_WM_UNIT_INDEX" val="1"/>
  <p:tag name="KSO_WM_UNIT_LAYERLEVEL" val="1"/>
  <p:tag name="KSO_WM_UNIT_PRESET_TEXT_INDEX" val="2"/>
  <p:tag name="KSO_WM_UNIT_PRESET_TEXT_LEN" val="250"/>
  <p:tag name="KSO_WM_UNIT_TYPE" val="f"/>
  <p:tag name="KSO_WM_UNIT_VALUE" val="450"/>
</p:tagLst>
</file>

<file path=ppt/tags/tag122.xml><?xml version="1.0" encoding="utf-8"?>
<p:tagLst xmlns:p="http://schemas.openxmlformats.org/presentationml/2006/main">
  <p:tag name="KSO_WM_BEAUTIFY_FLAG" val="#wm#"/>
  <p:tag name="KSO_WM_SLIDE_ID" val="custom20185063_17"/>
  <p:tag name="KSO_WM_SLIDE_INDEX" val="17"/>
  <p:tag name="KSO_WM_SLIDE_ITEM_CNT" val="1"/>
  <p:tag name="KSO_WM_SLIDE_LAYOUT" val="f"/>
  <p:tag name="KSO_WM_SLIDE_LAYOUT_CNT" val="1"/>
  <p:tag name="KSO_WM_SLIDE_POSITION" val="49*43"/>
  <p:tag name="KSO_WM_SLIDE_SIZE" val="621*437"/>
  <p:tag name="KSO_WM_SLIDE_SUBTYPE" val="pureTxt"/>
  <p:tag name="KSO_WM_SLIDE_TYPE" val="text"/>
  <p:tag name="KSO_WM_TAG_VERSION" val="1.0"/>
  <p:tag name="KSO_WM_TEMPLATE_CATEGORY" val="custom"/>
  <p:tag name="KSO_WM_TEMPLATE_INDEX" val="20185063"/>
</p:tagLst>
</file>

<file path=ppt/tags/tag123.xml><?xml version="1.0" encoding="utf-8"?>
<p:tagLst xmlns:p="http://schemas.openxmlformats.org/presentationml/2006/main">
  <p:tag name="AS_UNIQUEID" val="326"/>
</p:tagLst>
</file>

<file path=ppt/tags/tag124.xml><?xml version="1.0" encoding="utf-8"?>
<p:tagLst xmlns:p="http://schemas.openxmlformats.org/presentationml/2006/main">
  <p:tag name="AS_UNIQUEID" val="80"/>
</p:tagLst>
</file>

<file path=ppt/tags/tag125.xml><?xml version="1.0" encoding="utf-8"?>
<p:tagLst xmlns:p="http://schemas.openxmlformats.org/presentationml/2006/main">
  <p:tag name="AS_UNIQUEID" val="81"/>
</p:tagLst>
</file>

<file path=ppt/tags/tag126.xml><?xml version="1.0" encoding="utf-8"?>
<p:tagLst xmlns:p="http://schemas.openxmlformats.org/presentationml/2006/main">
  <p:tag name="AS_UNIQUEID" val="82"/>
</p:tagLst>
</file>

<file path=ppt/tags/tag127.xml><?xml version="1.0" encoding="utf-8"?>
<p:tagLst xmlns:p="http://schemas.openxmlformats.org/presentationml/2006/main">
  <p:tag name="AS_UNIQUEID" val="83"/>
</p:tagLst>
</file>

<file path=ppt/tags/tag128.xml><?xml version="1.0" encoding="utf-8"?>
<p:tagLst xmlns:p="http://schemas.openxmlformats.org/presentationml/2006/main">
  <p:tag name="AS_UNIQUEID" val="84"/>
</p:tagLst>
</file>

<file path=ppt/tags/tag129.xml><?xml version="1.0" encoding="utf-8"?>
<p:tagLst xmlns:p="http://schemas.openxmlformats.org/presentationml/2006/main">
  <p:tag name="AS_UNIQUEID" val="85"/>
</p:tagLst>
</file>

<file path=ppt/tags/tag13.xml><?xml version="1.0" encoding="utf-8"?>
<p:tagLst xmlns:p="http://schemas.openxmlformats.org/presentationml/2006/main">
  <p:tag name="AS_UNIQUEID" val="226"/>
</p:tagLst>
</file>

<file path=ppt/tags/tag130.xml><?xml version="1.0" encoding="utf-8"?>
<p:tagLst xmlns:p="http://schemas.openxmlformats.org/presentationml/2006/main">
  <p:tag name="KSO_WM_TEMPLATE_CATEGORY" val="custom"/>
  <p:tag name="KSO_WM_TEMPLATE_INDEX" val="20185063"/>
</p:tagLst>
</file>

<file path=ppt/tags/tag131.xml><?xml version="1.0" encoding="utf-8"?>
<p:tagLst xmlns:p="http://schemas.openxmlformats.org/presentationml/2006/main">
  <p:tag name="AS_UNIQUEID" val="327"/>
</p:tagLst>
</file>

<file path=ppt/tags/tag132.xml><?xml version="1.0" encoding="utf-8"?>
<p:tagLst xmlns:p="http://schemas.openxmlformats.org/presentationml/2006/main">
  <p:tag name="AS_UNIQUEID" val="86"/>
  <p:tag name="KSO_WM_BEAUTIFY_FLAG" val="#wm#"/>
  <p:tag name="KSO_WM_TAG_VERSION" val="1.0"/>
  <p:tag name="KSO_WM_TEMPLATE_CATEGORY" val="custom"/>
  <p:tag name="KSO_WM_TEMPLATE_INDEX" val="20185063"/>
  <p:tag name="KSO_WM_UNIT_CLEAR" val="0"/>
  <p:tag name="KSO_WM_UNIT_COMPATIBLE" val="0"/>
  <p:tag name="KSO_WM_UNIT_HIGHLIGHT" val="0"/>
  <p:tag name="KSO_WM_UNIT_ID" val="custom20185063_17*f*1"/>
  <p:tag name="KSO_WM_UNIT_INDEX" val="1"/>
  <p:tag name="KSO_WM_UNIT_LAYERLEVEL" val="1"/>
  <p:tag name="KSO_WM_UNIT_PRESET_TEXT_INDEX" val="2"/>
  <p:tag name="KSO_WM_UNIT_PRESET_TEXT_LEN" val="250"/>
  <p:tag name="KSO_WM_UNIT_TYPE" val="f"/>
  <p:tag name="KSO_WM_UNIT_VALUE" val="450"/>
</p:tagLst>
</file>

<file path=ppt/tags/tag133.xml><?xml version="1.0" encoding="utf-8"?>
<p:tagLst xmlns:p="http://schemas.openxmlformats.org/presentationml/2006/main">
  <p:tag name="KSO_WM_BEAUTIFY_FLAG" val="#wm#"/>
  <p:tag name="KSO_WM_SLIDE_ID" val="custom20185063_17"/>
  <p:tag name="KSO_WM_SLIDE_INDEX" val="17"/>
  <p:tag name="KSO_WM_SLIDE_ITEM_CNT" val="1"/>
  <p:tag name="KSO_WM_SLIDE_LAYOUT" val="f"/>
  <p:tag name="KSO_WM_SLIDE_LAYOUT_CNT" val="1"/>
  <p:tag name="KSO_WM_SLIDE_POSITION" val="49*43"/>
  <p:tag name="KSO_WM_SLIDE_SIZE" val="621*437"/>
  <p:tag name="KSO_WM_SLIDE_SUBTYPE" val="pureTxt"/>
  <p:tag name="KSO_WM_SLIDE_TYPE" val="text"/>
  <p:tag name="KSO_WM_TAG_VERSION" val="1.0"/>
  <p:tag name="KSO_WM_TEMPLATE_CATEGORY" val="custom"/>
  <p:tag name="KSO_WM_TEMPLATE_INDEX" val="20185063"/>
</p:tagLst>
</file>

<file path=ppt/tags/tag134.xml><?xml version="1.0" encoding="utf-8"?>
<p:tagLst xmlns:p="http://schemas.openxmlformats.org/presentationml/2006/main">
  <p:tag name="AS_UNIQUEID" val="328"/>
</p:tagLst>
</file>

<file path=ppt/tags/tag135.xml><?xml version="1.0" encoding="utf-8"?>
<p:tagLst xmlns:p="http://schemas.openxmlformats.org/presentationml/2006/main">
  <p:tag name="AS_UNIQUEID" val="329"/>
</p:tagLst>
</file>

<file path=ppt/tags/tag136.xml><?xml version="1.0" encoding="utf-8"?>
<p:tagLst xmlns:p="http://schemas.openxmlformats.org/presentationml/2006/main">
  <p:tag name="AS_UNIQUEID" val="330"/>
</p:tagLst>
</file>

<file path=ppt/tags/tag137.xml><?xml version="1.0" encoding="utf-8"?>
<p:tagLst xmlns:p="http://schemas.openxmlformats.org/presentationml/2006/main">
  <p:tag name="AS_UNIQUEID" val="331"/>
</p:tagLst>
</file>

<file path=ppt/tags/tag138.xml><?xml version="1.0" encoding="utf-8"?>
<p:tagLst xmlns:p="http://schemas.openxmlformats.org/presentationml/2006/main">
  <p:tag name="AS_UNIQUEID" val="332"/>
</p:tagLst>
</file>

<file path=ppt/tags/tag139.xml><?xml version="1.0" encoding="utf-8"?>
<p:tagLst xmlns:p="http://schemas.openxmlformats.org/presentationml/2006/main">
  <p:tag name="AS_UNIQUEID" val="333"/>
</p:tagLst>
</file>

<file path=ppt/tags/tag14.xml><?xml version="1.0" encoding="utf-8"?>
<p:tagLst xmlns:p="http://schemas.openxmlformats.org/presentationml/2006/main">
  <p:tag name="AS_UNIQUEID" val="227"/>
</p:tagLst>
</file>

<file path=ppt/tags/tag140.xml><?xml version="1.0" encoding="utf-8"?>
<p:tagLst xmlns:p="http://schemas.openxmlformats.org/presentationml/2006/main">
  <p:tag name="AS_UNIQUEID" val="334"/>
</p:tagLst>
</file>

<file path=ppt/tags/tag141.xml><?xml version="1.0" encoding="utf-8"?>
<p:tagLst xmlns:p="http://schemas.openxmlformats.org/presentationml/2006/main">
  <p:tag name="AS_UNIQUEID" val="335"/>
</p:tagLst>
</file>

<file path=ppt/tags/tag142.xml><?xml version="1.0" encoding="utf-8"?>
<p:tagLst xmlns:p="http://schemas.openxmlformats.org/presentationml/2006/main">
  <p:tag name="AS_UNIQUEID" val="336"/>
</p:tagLst>
</file>

<file path=ppt/tags/tag143.xml><?xml version="1.0" encoding="utf-8"?>
<p:tagLst xmlns:p="http://schemas.openxmlformats.org/presentationml/2006/main">
  <p:tag name="AS_UNIQUEID" val="337"/>
</p:tagLst>
</file>

<file path=ppt/tags/tag144.xml><?xml version="1.0" encoding="utf-8"?>
<p:tagLst xmlns:p="http://schemas.openxmlformats.org/presentationml/2006/main">
  <p:tag name="AS_UNIQUEID" val="338"/>
</p:tagLst>
</file>

<file path=ppt/tags/tag145.xml><?xml version="1.0" encoding="utf-8"?>
<p:tagLst xmlns:p="http://schemas.openxmlformats.org/presentationml/2006/main">
  <p:tag name="AS_UNIQUEID" val="339"/>
</p:tagLst>
</file>

<file path=ppt/tags/tag146.xml><?xml version="1.0" encoding="utf-8"?>
<p:tagLst xmlns:p="http://schemas.openxmlformats.org/presentationml/2006/main">
  <p:tag name="AS_UNIQUEID" val="340"/>
</p:tagLst>
</file>

<file path=ppt/tags/tag147.xml><?xml version="1.0" encoding="utf-8"?>
<p:tagLst xmlns:p="http://schemas.openxmlformats.org/presentationml/2006/main">
  <p:tag name="AS_UNIQUEID" val="341"/>
</p:tagLst>
</file>

<file path=ppt/tags/tag148.xml><?xml version="1.0" encoding="utf-8"?>
<p:tagLst xmlns:p="http://schemas.openxmlformats.org/presentationml/2006/main">
  <p:tag name="AS_UNIQUEID" val="342"/>
</p:tagLst>
</file>

<file path=ppt/tags/tag149.xml><?xml version="1.0" encoding="utf-8"?>
<p:tagLst xmlns:p="http://schemas.openxmlformats.org/presentationml/2006/main">
  <p:tag name="AS_UNIQUEID" val="343"/>
</p:tagLst>
</file>

<file path=ppt/tags/tag15.xml><?xml version="1.0" encoding="utf-8"?>
<p:tagLst xmlns:p="http://schemas.openxmlformats.org/presentationml/2006/main">
  <p:tag name="AS_UNIQUEID" val="228"/>
</p:tagLst>
</file>

<file path=ppt/tags/tag150.xml><?xml version="1.0" encoding="utf-8"?>
<p:tagLst xmlns:p="http://schemas.openxmlformats.org/presentationml/2006/main">
  <p:tag name="AS_UNIQUEID" val="344"/>
</p:tagLst>
</file>

<file path=ppt/tags/tag151.xml><?xml version="1.0" encoding="utf-8"?>
<p:tagLst xmlns:p="http://schemas.openxmlformats.org/presentationml/2006/main">
  <p:tag name="AS_UNIQUEID" val="345"/>
</p:tagLst>
</file>

<file path=ppt/tags/tag152.xml><?xml version="1.0" encoding="utf-8"?>
<p:tagLst xmlns:p="http://schemas.openxmlformats.org/presentationml/2006/main">
  <p:tag name="AS_UNIQUEID" val="346"/>
</p:tagLst>
</file>

<file path=ppt/tags/tag153.xml><?xml version="1.0" encoding="utf-8"?>
<p:tagLst xmlns:p="http://schemas.openxmlformats.org/presentationml/2006/main">
  <p:tag name="AS_UNIQUEID" val="347"/>
</p:tagLst>
</file>

<file path=ppt/tags/tag154.xml><?xml version="1.0" encoding="utf-8"?>
<p:tagLst xmlns:p="http://schemas.openxmlformats.org/presentationml/2006/main">
  <p:tag name="AS_UNIQUEID" val="348"/>
</p:tagLst>
</file>

<file path=ppt/tags/tag155.xml><?xml version="1.0" encoding="utf-8"?>
<p:tagLst xmlns:p="http://schemas.openxmlformats.org/presentationml/2006/main">
  <p:tag name="AS_UNIQUEID" val="349"/>
</p:tagLst>
</file>

<file path=ppt/tags/tag156.xml><?xml version="1.0" encoding="utf-8"?>
<p:tagLst xmlns:p="http://schemas.openxmlformats.org/presentationml/2006/main">
  <p:tag name="AS_UNIQUEID" val="350"/>
</p:tagLst>
</file>

<file path=ppt/tags/tag157.xml><?xml version="1.0" encoding="utf-8"?>
<p:tagLst xmlns:p="http://schemas.openxmlformats.org/presentationml/2006/main">
  <p:tag name="AS_UNIQUEID" val="351"/>
</p:tagLst>
</file>

<file path=ppt/tags/tag158.xml><?xml version="1.0" encoding="utf-8"?>
<p:tagLst xmlns:p="http://schemas.openxmlformats.org/presentationml/2006/main">
  <p:tag name="AS_UNIQUEID" val="352"/>
</p:tagLst>
</file>

<file path=ppt/tags/tag159.xml><?xml version="1.0" encoding="utf-8"?>
<p:tagLst xmlns:p="http://schemas.openxmlformats.org/presentationml/2006/main">
  <p:tag name="AS_UNIQUEID" val="353"/>
</p:tagLst>
</file>

<file path=ppt/tags/tag16.xml><?xml version="1.0" encoding="utf-8"?>
<p:tagLst xmlns:p="http://schemas.openxmlformats.org/presentationml/2006/main">
  <p:tag name="AS_UNIQUEID" val="229"/>
</p:tagLst>
</file>

<file path=ppt/tags/tag160.xml><?xml version="1.0" encoding="utf-8"?>
<p:tagLst xmlns:p="http://schemas.openxmlformats.org/presentationml/2006/main">
  <p:tag name="AS_UNIQUEID" val="354"/>
</p:tagLst>
</file>

<file path=ppt/tags/tag161.xml><?xml version="1.0" encoding="utf-8"?>
<p:tagLst xmlns:p="http://schemas.openxmlformats.org/presentationml/2006/main">
  <p:tag name="AS_UNIQUEID" val="355"/>
</p:tagLst>
</file>

<file path=ppt/tags/tag162.xml><?xml version="1.0" encoding="utf-8"?>
<p:tagLst xmlns:p="http://schemas.openxmlformats.org/presentationml/2006/main">
  <p:tag name="AS_UNIQUEID" val="356"/>
</p:tagLst>
</file>

<file path=ppt/tags/tag163.xml><?xml version="1.0" encoding="utf-8"?>
<p:tagLst xmlns:p="http://schemas.openxmlformats.org/presentationml/2006/main">
  <p:tag name="AS_UNIQUEID" val="357"/>
</p:tagLst>
</file>

<file path=ppt/tags/tag164.xml><?xml version="1.0" encoding="utf-8"?>
<p:tagLst xmlns:p="http://schemas.openxmlformats.org/presentationml/2006/main">
  <p:tag name="AS_UNIQUEID" val="358"/>
</p:tagLst>
</file>

<file path=ppt/tags/tag165.xml><?xml version="1.0" encoding="utf-8"?>
<p:tagLst xmlns:p="http://schemas.openxmlformats.org/presentationml/2006/main">
  <p:tag name="AS_UNIQUEID" val="359"/>
</p:tagLst>
</file>

<file path=ppt/tags/tag166.xml><?xml version="1.0" encoding="utf-8"?>
<p:tagLst xmlns:p="http://schemas.openxmlformats.org/presentationml/2006/main">
  <p:tag name="AS_UNIQUEID" val="360"/>
</p:tagLst>
</file>

<file path=ppt/tags/tag167.xml><?xml version="1.0" encoding="utf-8"?>
<p:tagLst xmlns:p="http://schemas.openxmlformats.org/presentationml/2006/main">
  <p:tag name="AS_UNIQUEID" val="361"/>
</p:tagLst>
</file>

<file path=ppt/tags/tag168.xml><?xml version="1.0" encoding="utf-8"?>
<p:tagLst xmlns:p="http://schemas.openxmlformats.org/presentationml/2006/main">
  <p:tag name="AS_UNIQUEID" val="362"/>
</p:tagLst>
</file>

<file path=ppt/tags/tag169.xml><?xml version="1.0" encoding="utf-8"?>
<p:tagLst xmlns:p="http://schemas.openxmlformats.org/presentationml/2006/main">
  <p:tag name="AS_UNIQUEID" val="363"/>
</p:tagLst>
</file>

<file path=ppt/tags/tag17.xml><?xml version="1.0" encoding="utf-8"?>
<p:tagLst xmlns:p="http://schemas.openxmlformats.org/presentationml/2006/main">
  <p:tag name="AS_UNIQUEID" val="230"/>
</p:tagLst>
</file>

<file path=ppt/tags/tag170.xml><?xml version="1.0" encoding="utf-8"?>
<p:tagLst xmlns:p="http://schemas.openxmlformats.org/presentationml/2006/main">
  <p:tag name="AS_UNIQUEID" val="364"/>
</p:tagLst>
</file>

<file path=ppt/tags/tag171.xml><?xml version="1.0" encoding="utf-8"?>
<p:tagLst xmlns:p="http://schemas.openxmlformats.org/presentationml/2006/main">
  <p:tag name="AS_UNIQUEID" val="365"/>
</p:tagLst>
</file>

<file path=ppt/tags/tag172.xml><?xml version="1.0" encoding="utf-8"?>
<p:tagLst xmlns:p="http://schemas.openxmlformats.org/presentationml/2006/main">
  <p:tag name="AS_UNIQUEID" val="366"/>
</p:tagLst>
</file>

<file path=ppt/tags/tag173.xml><?xml version="1.0" encoding="utf-8"?>
<p:tagLst xmlns:p="http://schemas.openxmlformats.org/presentationml/2006/main">
  <p:tag name="AS_UNIQUEID" val="367"/>
</p:tagLst>
</file>

<file path=ppt/tags/tag174.xml><?xml version="1.0" encoding="utf-8"?>
<p:tagLst xmlns:p="http://schemas.openxmlformats.org/presentationml/2006/main">
  <p:tag name="AS_UNIQUEID" val="368"/>
</p:tagLst>
</file>

<file path=ppt/tags/tag175.xml><?xml version="1.0" encoding="utf-8"?>
<p:tagLst xmlns:p="http://schemas.openxmlformats.org/presentationml/2006/main">
  <p:tag name="AS_UNIQUEID" val="369"/>
</p:tagLst>
</file>

<file path=ppt/tags/tag176.xml><?xml version="1.0" encoding="utf-8"?>
<p:tagLst xmlns:p="http://schemas.openxmlformats.org/presentationml/2006/main">
  <p:tag name="AS_UNIQUEID" val="370"/>
</p:tagLst>
</file>

<file path=ppt/tags/tag177.xml><?xml version="1.0" encoding="utf-8"?>
<p:tagLst xmlns:p="http://schemas.openxmlformats.org/presentationml/2006/main">
  <p:tag name="AS_UNIQUEID" val="371"/>
</p:tagLst>
</file>

<file path=ppt/tags/tag178.xml><?xml version="1.0" encoding="utf-8"?>
<p:tagLst xmlns:p="http://schemas.openxmlformats.org/presentationml/2006/main">
  <p:tag name="AS_UNIQUEID" val="372"/>
</p:tagLst>
</file>

<file path=ppt/tags/tag179.xml><?xml version="1.0" encoding="utf-8"?>
<p:tagLst xmlns:p="http://schemas.openxmlformats.org/presentationml/2006/main">
  <p:tag name="AS_UNIQUEID" val="373"/>
</p:tagLst>
</file>

<file path=ppt/tags/tag18.xml><?xml version="1.0" encoding="utf-8"?>
<p:tagLst xmlns:p="http://schemas.openxmlformats.org/presentationml/2006/main">
  <p:tag name="AS_UNIQUEID" val="231"/>
</p:tagLst>
</file>

<file path=ppt/tags/tag180.xml><?xml version="1.0" encoding="utf-8"?>
<p:tagLst xmlns:p="http://schemas.openxmlformats.org/presentationml/2006/main">
  <p:tag name="AS_UNIQUEID" val="374"/>
</p:tagLst>
</file>

<file path=ppt/tags/tag181.xml><?xml version="1.0" encoding="utf-8"?>
<p:tagLst xmlns:p="http://schemas.openxmlformats.org/presentationml/2006/main">
  <p:tag name="AS_UNIQUEID" val="375"/>
</p:tagLst>
</file>

<file path=ppt/tags/tag182.xml><?xml version="1.0" encoding="utf-8"?>
<p:tagLst xmlns:p="http://schemas.openxmlformats.org/presentationml/2006/main">
  <p:tag name="AS_UNIQUEID" val="376"/>
</p:tagLst>
</file>

<file path=ppt/tags/tag183.xml><?xml version="1.0" encoding="utf-8"?>
<p:tagLst xmlns:p="http://schemas.openxmlformats.org/presentationml/2006/main">
  <p:tag name="AS_UNIQUEID" val="377"/>
</p:tagLst>
</file>

<file path=ppt/tags/tag184.xml><?xml version="1.0" encoding="utf-8"?>
<p:tagLst xmlns:p="http://schemas.openxmlformats.org/presentationml/2006/main">
  <p:tag name="AS_UNIQUEID" val="378"/>
</p:tagLst>
</file>

<file path=ppt/tags/tag185.xml><?xml version="1.0" encoding="utf-8"?>
<p:tagLst xmlns:p="http://schemas.openxmlformats.org/presentationml/2006/main">
  <p:tag name="AS_UNIQUEID" val="379"/>
</p:tagLst>
</file>

<file path=ppt/tags/tag186.xml><?xml version="1.0" encoding="utf-8"?>
<p:tagLst xmlns:p="http://schemas.openxmlformats.org/presentationml/2006/main">
  <p:tag name="AS_UNIQUEID" val="380"/>
</p:tagLst>
</file>

<file path=ppt/tags/tag187.xml><?xml version="1.0" encoding="utf-8"?>
<p:tagLst xmlns:p="http://schemas.openxmlformats.org/presentationml/2006/main">
  <p:tag name="AS_UNIQUEID" val="381"/>
</p:tagLst>
</file>

<file path=ppt/tags/tag188.xml><?xml version="1.0" encoding="utf-8"?>
<p:tagLst xmlns:p="http://schemas.openxmlformats.org/presentationml/2006/main">
  <p:tag name="AS_UNIQUEID" val="382"/>
</p:tagLst>
</file>

<file path=ppt/tags/tag189.xml><?xml version="1.0" encoding="utf-8"?>
<p:tagLst xmlns:p="http://schemas.openxmlformats.org/presentationml/2006/main">
  <p:tag name="AS_UNIQUEID" val="383"/>
</p:tagLst>
</file>

<file path=ppt/tags/tag19.xml><?xml version="1.0" encoding="utf-8"?>
<p:tagLst xmlns:p="http://schemas.openxmlformats.org/presentationml/2006/main">
  <p:tag name="AS_UNIQUEID" val="232"/>
</p:tagLst>
</file>

<file path=ppt/tags/tag190.xml><?xml version="1.0" encoding="utf-8"?>
<p:tagLst xmlns:p="http://schemas.openxmlformats.org/presentationml/2006/main">
  <p:tag name="AS_UNIQUEID" val="384"/>
</p:tagLst>
</file>

<file path=ppt/tags/tag191.xml><?xml version="1.0" encoding="utf-8"?>
<p:tagLst xmlns:p="http://schemas.openxmlformats.org/presentationml/2006/main">
  <p:tag name="AS_UNIQUEID" val="385"/>
</p:tagLst>
</file>

<file path=ppt/tags/tag192.xml><?xml version="1.0" encoding="utf-8"?>
<p:tagLst xmlns:p="http://schemas.openxmlformats.org/presentationml/2006/main">
  <p:tag name="AS_UNIQUEID" val="386"/>
</p:tagLst>
</file>

<file path=ppt/tags/tag193.xml><?xml version="1.0" encoding="utf-8"?>
<p:tagLst xmlns:p="http://schemas.openxmlformats.org/presentationml/2006/main">
  <p:tag name="AS_UNIQUEID" val="387"/>
</p:tagLst>
</file>

<file path=ppt/tags/tag194.xml><?xml version="1.0" encoding="utf-8"?>
<p:tagLst xmlns:p="http://schemas.openxmlformats.org/presentationml/2006/main">
  <p:tag name="AS_UNIQUEID" val="388"/>
</p:tagLst>
</file>

<file path=ppt/tags/tag195.xml><?xml version="1.0" encoding="utf-8"?>
<p:tagLst xmlns:p="http://schemas.openxmlformats.org/presentationml/2006/main">
  <p:tag name="AS_UNIQUEID" val="389"/>
</p:tagLst>
</file>

<file path=ppt/tags/tag196.xml><?xml version="1.0" encoding="utf-8"?>
<p:tagLst xmlns:p="http://schemas.openxmlformats.org/presentationml/2006/main">
  <p:tag name="AS_UNIQUEID" val="390"/>
</p:tagLst>
</file>

<file path=ppt/tags/tag197.xml><?xml version="1.0" encoding="utf-8"?>
<p:tagLst xmlns:p="http://schemas.openxmlformats.org/presentationml/2006/main">
  <p:tag name="AS_UNIQUEID" val="391"/>
</p:tagLst>
</file>

<file path=ppt/tags/tag198.xml><?xml version="1.0" encoding="utf-8"?>
<p:tagLst xmlns:p="http://schemas.openxmlformats.org/presentationml/2006/main">
  <p:tag name="AS_UNIQUEID" val="392"/>
</p:tagLst>
</file>

<file path=ppt/tags/tag199.xml><?xml version="1.0" encoding="utf-8"?>
<p:tagLst xmlns:p="http://schemas.openxmlformats.org/presentationml/2006/main">
  <p:tag name="AS_UNIQUEID" val="393"/>
</p:tagLst>
</file>

<file path=ppt/tags/tag2.xml><?xml version="1.0" encoding="utf-8"?>
<p:tagLst xmlns:p="http://schemas.openxmlformats.org/presentationml/2006/main">
  <p:tag name="AS_UNIQUEID" val="215"/>
</p:tagLst>
</file>

<file path=ppt/tags/tag20.xml><?xml version="1.0" encoding="utf-8"?>
<p:tagLst xmlns:p="http://schemas.openxmlformats.org/presentationml/2006/main">
  <p:tag name="AS_UNIQUEID" val="233"/>
</p:tagLst>
</file>

<file path=ppt/tags/tag200.xml><?xml version="1.0" encoding="utf-8"?>
<p:tagLst xmlns:p="http://schemas.openxmlformats.org/presentationml/2006/main">
  <p:tag name="AS_UNIQUEID" val="394"/>
</p:tagLst>
</file>

<file path=ppt/tags/tag201.xml><?xml version="1.0" encoding="utf-8"?>
<p:tagLst xmlns:p="http://schemas.openxmlformats.org/presentationml/2006/main">
  <p:tag name="AS_UNIQUEID" val="395"/>
</p:tagLst>
</file>

<file path=ppt/tags/tag202.xml><?xml version="1.0" encoding="utf-8"?>
<p:tagLst xmlns:p="http://schemas.openxmlformats.org/presentationml/2006/main">
  <p:tag name="AS_UNIQUEID" val="396"/>
</p:tagLst>
</file>

<file path=ppt/tags/tag203.xml><?xml version="1.0" encoding="utf-8"?>
<p:tagLst xmlns:p="http://schemas.openxmlformats.org/presentationml/2006/main">
  <p:tag name="AS_UNIQUEID" val="397"/>
</p:tagLst>
</file>

<file path=ppt/tags/tag204.xml><?xml version="1.0" encoding="utf-8"?>
<p:tagLst xmlns:p="http://schemas.openxmlformats.org/presentationml/2006/main">
  <p:tag name="AS_UNIQUEID" val="398"/>
</p:tagLst>
</file>

<file path=ppt/tags/tag205.xml><?xml version="1.0" encoding="utf-8"?>
<p:tagLst xmlns:p="http://schemas.openxmlformats.org/presentationml/2006/main">
  <p:tag name="AS_UNIQUEID" val="399"/>
</p:tagLst>
</file>

<file path=ppt/tags/tag206.xml><?xml version="1.0" encoding="utf-8"?>
<p:tagLst xmlns:p="http://schemas.openxmlformats.org/presentationml/2006/main">
  <p:tag name="AS_UNIQUEID" val="400"/>
</p:tagLst>
</file>

<file path=ppt/tags/tag207.xml><?xml version="1.0" encoding="utf-8"?>
<p:tagLst xmlns:p="http://schemas.openxmlformats.org/presentationml/2006/main">
  <p:tag name="AS_UNIQUEID" val="401"/>
</p:tagLst>
</file>

<file path=ppt/tags/tag208.xml><?xml version="1.0" encoding="utf-8"?>
<p:tagLst xmlns:p="http://schemas.openxmlformats.org/presentationml/2006/main">
  <p:tag name="AS_UNIQUEID" val="402"/>
</p:tagLst>
</file>

<file path=ppt/tags/tag209.xml><?xml version="1.0" encoding="utf-8"?>
<p:tagLst xmlns:p="http://schemas.openxmlformats.org/presentationml/2006/main">
  <p:tag name="AS_UNIQUEID" val="403"/>
</p:tagLst>
</file>

<file path=ppt/tags/tag21.xml><?xml version="1.0" encoding="utf-8"?>
<p:tagLst xmlns:p="http://schemas.openxmlformats.org/presentationml/2006/main">
  <p:tag name="AS_UNIQUEID" val="234"/>
</p:tagLst>
</file>

<file path=ppt/tags/tag210.xml><?xml version="1.0" encoding="utf-8"?>
<p:tagLst xmlns:p="http://schemas.openxmlformats.org/presentationml/2006/main">
  <p:tag name="AS_UNIQUEID" val="404"/>
</p:tagLst>
</file>

<file path=ppt/tags/tag211.xml><?xml version="1.0" encoding="utf-8"?>
<p:tagLst xmlns:p="http://schemas.openxmlformats.org/presentationml/2006/main">
  <p:tag name="AS_UNIQUEID" val="405"/>
</p:tagLst>
</file>

<file path=ppt/tags/tag212.xml><?xml version="1.0" encoding="utf-8"?>
<p:tagLst xmlns:p="http://schemas.openxmlformats.org/presentationml/2006/main">
  <p:tag name="AS_UNIQUEID" val="406"/>
</p:tagLst>
</file>

<file path=ppt/tags/tag213.xml><?xml version="1.0" encoding="utf-8"?>
<p:tagLst xmlns:p="http://schemas.openxmlformats.org/presentationml/2006/main">
  <p:tag name="AS_UNIQUEID" val="407"/>
</p:tagLst>
</file>

<file path=ppt/tags/tag214.xml><?xml version="1.0" encoding="utf-8"?>
<p:tagLst xmlns:p="http://schemas.openxmlformats.org/presentationml/2006/main">
  <p:tag name="AS_UNIQUEID" val="408"/>
</p:tagLst>
</file>

<file path=ppt/tags/tag215.xml><?xml version="1.0" encoding="utf-8"?>
<p:tagLst xmlns:p="http://schemas.openxmlformats.org/presentationml/2006/main">
  <p:tag name="AS_UNIQUEID" val="409"/>
</p:tagLst>
</file>

<file path=ppt/tags/tag216.xml><?xml version="1.0" encoding="utf-8"?>
<p:tagLst xmlns:p="http://schemas.openxmlformats.org/presentationml/2006/main">
  <p:tag name="AS_UNIQUEID" val="410"/>
</p:tagLst>
</file>

<file path=ppt/tags/tag217.xml><?xml version="1.0" encoding="utf-8"?>
<p:tagLst xmlns:p="http://schemas.openxmlformats.org/presentationml/2006/main">
  <p:tag name="AS_UNIQUEID" val="411"/>
</p:tagLst>
</file>

<file path=ppt/tags/tag218.xml><?xml version="1.0" encoding="utf-8"?>
<p:tagLst xmlns:p="http://schemas.openxmlformats.org/presentationml/2006/main">
  <p:tag name="AS_UNIQUEID" val="412"/>
</p:tagLst>
</file>

<file path=ppt/tags/tag219.xml><?xml version="1.0" encoding="utf-8"?>
<p:tagLst xmlns:p="http://schemas.openxmlformats.org/presentationml/2006/main">
  <p:tag name="AS_UNIQUEID" val="413"/>
</p:tagLst>
</file>

<file path=ppt/tags/tag22.xml><?xml version="1.0" encoding="utf-8"?>
<p:tagLst xmlns:p="http://schemas.openxmlformats.org/presentationml/2006/main">
  <p:tag name="AS_UNIQUEID" val="235"/>
</p:tagLst>
</file>

<file path=ppt/tags/tag220.xml><?xml version="1.0" encoding="utf-8"?>
<p:tagLst xmlns:p="http://schemas.openxmlformats.org/presentationml/2006/main">
  <p:tag name="AS_UNIQUEID" val="414"/>
</p:tagLst>
</file>

<file path=ppt/tags/tag221.xml><?xml version="1.0" encoding="utf-8"?>
<p:tagLst xmlns:p="http://schemas.openxmlformats.org/presentationml/2006/main">
  <p:tag name="AS_UNIQUEID" val="415"/>
</p:tagLst>
</file>

<file path=ppt/tags/tag222.xml><?xml version="1.0" encoding="utf-8"?>
<p:tagLst xmlns:p="http://schemas.openxmlformats.org/presentationml/2006/main">
  <p:tag name="AS_UNIQUEID" val="416"/>
</p:tagLst>
</file>

<file path=ppt/tags/tag223.xml><?xml version="1.0" encoding="utf-8"?>
<p:tagLst xmlns:p="http://schemas.openxmlformats.org/presentationml/2006/main">
  <p:tag name="AS_UNIQUEID" val="417"/>
</p:tagLst>
</file>

<file path=ppt/tags/tag224.xml><?xml version="1.0" encoding="utf-8"?>
<p:tagLst xmlns:p="http://schemas.openxmlformats.org/presentationml/2006/main">
  <p:tag name="AS_UNIQUEID" val="418"/>
</p:tagLst>
</file>

<file path=ppt/tags/tag225.xml><?xml version="1.0" encoding="utf-8"?>
<p:tagLst xmlns:p="http://schemas.openxmlformats.org/presentationml/2006/main">
  <p:tag name="AS_UNIQUEID" val="419"/>
</p:tagLst>
</file>

<file path=ppt/tags/tag226.xml><?xml version="1.0" encoding="utf-8"?>
<p:tagLst xmlns:p="http://schemas.openxmlformats.org/presentationml/2006/main">
  <p:tag name="AS_UNIQUEID" val="420"/>
</p:tagLst>
</file>

<file path=ppt/tags/tag227.xml><?xml version="1.0" encoding="utf-8"?>
<p:tagLst xmlns:p="http://schemas.openxmlformats.org/presentationml/2006/main">
  <p:tag name="AS_UNIQUEID" val="421"/>
</p:tagLst>
</file>

<file path=ppt/tags/tag228.xml><?xml version="1.0" encoding="utf-8"?>
<p:tagLst xmlns:p="http://schemas.openxmlformats.org/presentationml/2006/main">
  <p:tag name="AS_UNIQUEID" val="422"/>
</p:tagLst>
</file>

<file path=ppt/tags/tag229.xml><?xml version="1.0" encoding="utf-8"?>
<p:tagLst xmlns:p="http://schemas.openxmlformats.org/presentationml/2006/main">
  <p:tag name="AS_UNIQUEID" val="423"/>
</p:tagLst>
</file>

<file path=ppt/tags/tag23.xml><?xml version="1.0" encoding="utf-8"?>
<p:tagLst xmlns:p="http://schemas.openxmlformats.org/presentationml/2006/main">
  <p:tag name="AS_UNIQUEID" val="236"/>
</p:tagLst>
</file>

<file path=ppt/tags/tag230.xml><?xml version="1.0" encoding="utf-8"?>
<p:tagLst xmlns:p="http://schemas.openxmlformats.org/presentationml/2006/main">
  <p:tag name="AS_UNIQUEID" val="424"/>
</p:tagLst>
</file>

<file path=ppt/tags/tag231.xml><?xml version="1.0" encoding="utf-8"?>
<p:tagLst xmlns:p="http://schemas.openxmlformats.org/presentationml/2006/main">
  <p:tag name="AS_UNIQUEID" val="425"/>
</p:tagLst>
</file>

<file path=ppt/tags/tag232.xml><?xml version="1.0" encoding="utf-8"?>
<p:tagLst xmlns:p="http://schemas.openxmlformats.org/presentationml/2006/main">
  <p:tag name="AS_UNIQUEID" val="426"/>
</p:tagLst>
</file>

<file path=ppt/tags/tag233.xml><?xml version="1.0" encoding="utf-8"?>
<p:tagLst xmlns:p="http://schemas.openxmlformats.org/presentationml/2006/main">
  <p:tag name="AS_UNIQUEID" val="427"/>
</p:tagLst>
</file>

<file path=ppt/tags/tag234.xml><?xml version="1.0" encoding="utf-8"?>
<p:tagLst xmlns:p="http://schemas.openxmlformats.org/presentationml/2006/main">
  <p:tag name="AS_UNIQUEID" val="428"/>
</p:tagLst>
</file>

<file path=ppt/tags/tag235.xml><?xml version="1.0" encoding="utf-8"?>
<p:tagLst xmlns:p="http://schemas.openxmlformats.org/presentationml/2006/main">
  <p:tag name="AS_UNIQUEID" val="429"/>
</p:tagLst>
</file>

<file path=ppt/tags/tag236.xml><?xml version="1.0" encoding="utf-8"?>
<p:tagLst xmlns:p="http://schemas.openxmlformats.org/presentationml/2006/main">
  <p:tag name="AS_UNIQUEID" val="430"/>
</p:tagLst>
</file>

<file path=ppt/tags/tag237.xml><?xml version="1.0" encoding="utf-8"?>
<p:tagLst xmlns:p="http://schemas.openxmlformats.org/presentationml/2006/main">
  <p:tag name="AS_UNIQUEID" val="431"/>
</p:tagLst>
</file>

<file path=ppt/tags/tag238.xml><?xml version="1.0" encoding="utf-8"?>
<p:tagLst xmlns:p="http://schemas.openxmlformats.org/presentationml/2006/main">
  <p:tag name="AS_UNIQUEID" val="432"/>
</p:tagLst>
</file>

<file path=ppt/tags/tag239.xml><?xml version="1.0" encoding="utf-8"?>
<p:tagLst xmlns:p="http://schemas.openxmlformats.org/presentationml/2006/main">
  <p:tag name="AS_UNIQUEID" val="433"/>
</p:tagLst>
</file>

<file path=ppt/tags/tag24.xml><?xml version="1.0" encoding="utf-8"?>
<p:tagLst xmlns:p="http://schemas.openxmlformats.org/presentationml/2006/main">
  <p:tag name="AS_UNIQUEID" val="237"/>
</p:tagLst>
</file>

<file path=ppt/tags/tag240.xml><?xml version="1.0" encoding="utf-8"?>
<p:tagLst xmlns:p="http://schemas.openxmlformats.org/presentationml/2006/main">
  <p:tag name="AS_UNIQUEID" val="434"/>
</p:tagLst>
</file>

<file path=ppt/tags/tag241.xml><?xml version="1.0" encoding="utf-8"?>
<p:tagLst xmlns:p="http://schemas.openxmlformats.org/presentationml/2006/main">
  <p:tag name="AS_UNIQUEID" val="435"/>
</p:tagLst>
</file>

<file path=ppt/tags/tag242.xml><?xml version="1.0" encoding="utf-8"?>
<p:tagLst xmlns:p="http://schemas.openxmlformats.org/presentationml/2006/main">
  <p:tag name="AS_UNIQUEID" val="436"/>
</p:tagLst>
</file>

<file path=ppt/tags/tag243.xml><?xml version="1.0" encoding="utf-8"?>
<p:tagLst xmlns:p="http://schemas.openxmlformats.org/presentationml/2006/main">
  <p:tag name="AS_UNIQUEID" val="437"/>
</p:tagLst>
</file>

<file path=ppt/tags/tag244.xml><?xml version="1.0" encoding="utf-8"?>
<p:tagLst xmlns:p="http://schemas.openxmlformats.org/presentationml/2006/main">
  <p:tag name="AS_UNIQUEID" val="438"/>
</p:tagLst>
</file>

<file path=ppt/tags/tag245.xml><?xml version="1.0" encoding="utf-8"?>
<p:tagLst xmlns:p="http://schemas.openxmlformats.org/presentationml/2006/main">
  <p:tag name="AS_UNIQUEID" val="439"/>
</p:tagLst>
</file>

<file path=ppt/tags/tag246.xml><?xml version="1.0" encoding="utf-8"?>
<p:tagLst xmlns:p="http://schemas.openxmlformats.org/presentationml/2006/main">
  <p:tag name="AS_UNIQUEID" val="440"/>
</p:tagLst>
</file>

<file path=ppt/tags/tag247.xml><?xml version="1.0" encoding="utf-8"?>
<p:tagLst xmlns:p="http://schemas.openxmlformats.org/presentationml/2006/main">
  <p:tag name="AS_UNIQUEID" val="441"/>
</p:tagLst>
</file>

<file path=ppt/tags/tag248.xml><?xml version="1.0" encoding="utf-8"?>
<p:tagLst xmlns:p="http://schemas.openxmlformats.org/presentationml/2006/main">
  <p:tag name="AS_UNIQUEID" val="442"/>
</p:tagLst>
</file>

<file path=ppt/tags/tag249.xml><?xml version="1.0" encoding="utf-8"?>
<p:tagLst xmlns:p="http://schemas.openxmlformats.org/presentationml/2006/main">
  <p:tag name="AS_UNIQUEID" val="443"/>
</p:tagLst>
</file>

<file path=ppt/tags/tag25.xml><?xml version="1.0" encoding="utf-8"?>
<p:tagLst xmlns:p="http://schemas.openxmlformats.org/presentationml/2006/main">
  <p:tag name="AS_UNIQUEID" val="238"/>
</p:tagLst>
</file>

<file path=ppt/tags/tag250.xml><?xml version="1.0" encoding="utf-8"?>
<p:tagLst xmlns:p="http://schemas.openxmlformats.org/presentationml/2006/main">
  <p:tag name="AS_UNIQUEID" val="444"/>
</p:tagLst>
</file>

<file path=ppt/tags/tag251.xml><?xml version="1.0" encoding="utf-8"?>
<p:tagLst xmlns:p="http://schemas.openxmlformats.org/presentationml/2006/main">
  <p:tag name="AS_UNIQUEID" val="445"/>
</p:tagLst>
</file>

<file path=ppt/tags/tag252.xml><?xml version="1.0" encoding="utf-8"?>
<p:tagLst xmlns:p="http://schemas.openxmlformats.org/presentationml/2006/main">
  <p:tag name="AS_UNIQUEID" val="446"/>
</p:tagLst>
</file>

<file path=ppt/tags/tag253.xml><?xml version="1.0" encoding="utf-8"?>
<p:tagLst xmlns:p="http://schemas.openxmlformats.org/presentationml/2006/main">
  <p:tag name="AS_UNIQUEID" val="447"/>
</p:tagLst>
</file>

<file path=ppt/tags/tag254.xml><?xml version="1.0" encoding="utf-8"?>
<p:tagLst xmlns:p="http://schemas.openxmlformats.org/presentationml/2006/main">
  <p:tag name="AS_UNIQUEID" val="448"/>
</p:tagLst>
</file>

<file path=ppt/tags/tag255.xml><?xml version="1.0" encoding="utf-8"?>
<p:tagLst xmlns:p="http://schemas.openxmlformats.org/presentationml/2006/main">
  <p:tag name="AS_UNIQUEID" val="449"/>
</p:tagLst>
</file>

<file path=ppt/tags/tag256.xml><?xml version="1.0" encoding="utf-8"?>
<p:tagLst xmlns:p="http://schemas.openxmlformats.org/presentationml/2006/main">
  <p:tag name="AS_UNIQUEID" val="450"/>
</p:tagLst>
</file>

<file path=ppt/tags/tag257.xml><?xml version="1.0" encoding="utf-8"?>
<p:tagLst xmlns:p="http://schemas.openxmlformats.org/presentationml/2006/main">
  <p:tag name="AS_UNIQUEID" val="451"/>
</p:tagLst>
</file>

<file path=ppt/tags/tag258.xml><?xml version="1.0" encoding="utf-8"?>
<p:tagLst xmlns:p="http://schemas.openxmlformats.org/presentationml/2006/main">
  <p:tag name="AS_UNIQUEID" val="452"/>
</p:tagLst>
</file>

<file path=ppt/tags/tag259.xml><?xml version="1.0" encoding="utf-8"?>
<p:tagLst xmlns:p="http://schemas.openxmlformats.org/presentationml/2006/main">
  <p:tag name="AS_UNIQUEID" val="453"/>
</p:tagLst>
</file>

<file path=ppt/tags/tag26.xml><?xml version="1.0" encoding="utf-8"?>
<p:tagLst xmlns:p="http://schemas.openxmlformats.org/presentationml/2006/main">
  <p:tag name="AS_UNIQUEID" val="239"/>
</p:tagLst>
</file>

<file path=ppt/tags/tag260.xml><?xml version="1.0" encoding="utf-8"?>
<p:tagLst xmlns:p="http://schemas.openxmlformats.org/presentationml/2006/main">
  <p:tag name="AS_UNIQUEID" val="454"/>
</p:tagLst>
</file>

<file path=ppt/tags/tag261.xml><?xml version="1.0" encoding="utf-8"?>
<p:tagLst xmlns:p="http://schemas.openxmlformats.org/presentationml/2006/main">
  <p:tag name="AS_UNIQUEID" val="455"/>
</p:tagLst>
</file>

<file path=ppt/tags/tag262.xml><?xml version="1.0" encoding="utf-8"?>
<p:tagLst xmlns:p="http://schemas.openxmlformats.org/presentationml/2006/main">
  <p:tag name="AS_UNIQUEID" val="456"/>
</p:tagLst>
</file>

<file path=ppt/tags/tag263.xml><?xml version="1.0" encoding="utf-8"?>
<p:tagLst xmlns:p="http://schemas.openxmlformats.org/presentationml/2006/main">
  <p:tag name="AS_UNIQUEID" val="457"/>
</p:tagLst>
</file>

<file path=ppt/tags/tag264.xml><?xml version="1.0" encoding="utf-8"?>
<p:tagLst xmlns:p="http://schemas.openxmlformats.org/presentationml/2006/main">
  <p:tag name="AS_UNIQUEID" val="458"/>
</p:tagLst>
</file>

<file path=ppt/tags/tag265.xml><?xml version="1.0" encoding="utf-8"?>
<p:tagLst xmlns:p="http://schemas.openxmlformats.org/presentationml/2006/main">
  <p:tag name="AS_UNIQUEID" val="459"/>
</p:tagLst>
</file>

<file path=ppt/tags/tag266.xml><?xml version="1.0" encoding="utf-8"?>
<p:tagLst xmlns:p="http://schemas.openxmlformats.org/presentationml/2006/main">
  <p:tag name="AS_UNIQUEID" val="460"/>
</p:tagLst>
</file>

<file path=ppt/tags/tag267.xml><?xml version="1.0" encoding="utf-8"?>
<p:tagLst xmlns:p="http://schemas.openxmlformats.org/presentationml/2006/main">
  <p:tag name="AS_UNIQUEID" val="461"/>
</p:tagLst>
</file>

<file path=ppt/tags/tag268.xml><?xml version="1.0" encoding="utf-8"?>
<p:tagLst xmlns:p="http://schemas.openxmlformats.org/presentationml/2006/main">
  <p:tag name="AS_UNIQUEID" val="462"/>
</p:tagLst>
</file>

<file path=ppt/tags/tag269.xml><?xml version="1.0" encoding="utf-8"?>
<p:tagLst xmlns:p="http://schemas.openxmlformats.org/presentationml/2006/main">
  <p:tag name="AS_UNIQUEID" val="463"/>
</p:tagLst>
</file>

<file path=ppt/tags/tag27.xml><?xml version="1.0" encoding="utf-8"?>
<p:tagLst xmlns:p="http://schemas.openxmlformats.org/presentationml/2006/main">
  <p:tag name="AS_UNIQUEID" val="240"/>
</p:tagLst>
</file>

<file path=ppt/tags/tag270.xml><?xml version="1.0" encoding="utf-8"?>
<p:tagLst xmlns:p="http://schemas.openxmlformats.org/presentationml/2006/main">
  <p:tag name="AS_UNIQUEID" val="464"/>
</p:tagLst>
</file>

<file path=ppt/tags/tag271.xml><?xml version="1.0" encoding="utf-8"?>
<p:tagLst xmlns:p="http://schemas.openxmlformats.org/presentationml/2006/main">
  <p:tag name="AS_UNIQUEID" val="465"/>
</p:tagLst>
</file>

<file path=ppt/tags/tag272.xml><?xml version="1.0" encoding="utf-8"?>
<p:tagLst xmlns:p="http://schemas.openxmlformats.org/presentationml/2006/main">
  <p:tag name="AS_UNIQUEID" val="466"/>
</p:tagLst>
</file>

<file path=ppt/tags/tag273.xml><?xml version="1.0" encoding="utf-8"?>
<p:tagLst xmlns:p="http://schemas.openxmlformats.org/presentationml/2006/main">
  <p:tag name="AS_UNIQUEID" val="467"/>
</p:tagLst>
</file>

<file path=ppt/tags/tag274.xml><?xml version="1.0" encoding="utf-8"?>
<p:tagLst xmlns:p="http://schemas.openxmlformats.org/presentationml/2006/main">
  <p:tag name="AS_UNIQUEID" val="468"/>
</p:tagLst>
</file>

<file path=ppt/tags/tag275.xml><?xml version="1.0" encoding="utf-8"?>
<p:tagLst xmlns:p="http://schemas.openxmlformats.org/presentationml/2006/main">
  <p:tag name="AS_UNIQUEID" val="469"/>
</p:tagLst>
</file>

<file path=ppt/tags/tag276.xml><?xml version="1.0" encoding="utf-8"?>
<p:tagLst xmlns:p="http://schemas.openxmlformats.org/presentationml/2006/main">
  <p:tag name="AS_UNIQUEID" val="470"/>
</p:tagLst>
</file>

<file path=ppt/tags/tag277.xml><?xml version="1.0" encoding="utf-8"?>
<p:tagLst xmlns:p="http://schemas.openxmlformats.org/presentationml/2006/main">
  <p:tag name="AS_UNIQUEID" val="471"/>
</p:tagLst>
</file>

<file path=ppt/tags/tag278.xml><?xml version="1.0" encoding="utf-8"?>
<p:tagLst xmlns:p="http://schemas.openxmlformats.org/presentationml/2006/main">
  <p:tag name="AS_UNIQUEID" val="472"/>
</p:tagLst>
</file>

<file path=ppt/tags/tag279.xml><?xml version="1.0" encoding="utf-8"?>
<p:tagLst xmlns:p="http://schemas.openxmlformats.org/presentationml/2006/main">
  <p:tag name="AS_UNIQUEID" val="473"/>
</p:tagLst>
</file>

<file path=ppt/tags/tag28.xml><?xml version="1.0" encoding="utf-8"?>
<p:tagLst xmlns:p="http://schemas.openxmlformats.org/presentationml/2006/main">
  <p:tag name="AS_UNIQUEID" val="241"/>
</p:tagLst>
</file>

<file path=ppt/tags/tag280.xml><?xml version="1.0" encoding="utf-8"?>
<p:tagLst xmlns:p="http://schemas.openxmlformats.org/presentationml/2006/main">
  <p:tag name="AS_UNIQUEID" val="474"/>
</p:tagLst>
</file>

<file path=ppt/tags/tag281.xml><?xml version="1.0" encoding="utf-8"?>
<p:tagLst xmlns:p="http://schemas.openxmlformats.org/presentationml/2006/main">
  <p:tag name="AS_UNIQUEID" val="475"/>
</p:tagLst>
</file>

<file path=ppt/tags/tag282.xml><?xml version="1.0" encoding="utf-8"?>
<p:tagLst xmlns:p="http://schemas.openxmlformats.org/presentationml/2006/main">
  <p:tag name="AS_UNIQUEID" val="476"/>
</p:tagLst>
</file>

<file path=ppt/tags/tag283.xml><?xml version="1.0" encoding="utf-8"?>
<p:tagLst xmlns:p="http://schemas.openxmlformats.org/presentationml/2006/main">
  <p:tag name="AS_UNIQUEID" val="477"/>
</p:tagLst>
</file>

<file path=ppt/tags/tag284.xml><?xml version="1.0" encoding="utf-8"?>
<p:tagLst xmlns:p="http://schemas.openxmlformats.org/presentationml/2006/main">
  <p:tag name="AS_UNIQUEID" val="478"/>
</p:tagLst>
</file>

<file path=ppt/tags/tag285.xml><?xml version="1.0" encoding="utf-8"?>
<p:tagLst xmlns:p="http://schemas.openxmlformats.org/presentationml/2006/main">
  <p:tag name="AS_UNIQUEID" val="479"/>
</p:tagLst>
</file>

<file path=ppt/tags/tag286.xml><?xml version="1.0" encoding="utf-8"?>
<p:tagLst xmlns:p="http://schemas.openxmlformats.org/presentationml/2006/main">
  <p:tag name="AS_UNIQUEID" val="480"/>
</p:tagLst>
</file>

<file path=ppt/tags/tag287.xml><?xml version="1.0" encoding="utf-8"?>
<p:tagLst xmlns:p="http://schemas.openxmlformats.org/presentationml/2006/main">
  <p:tag name="AS_UNIQUEID" val="481"/>
</p:tagLst>
</file>

<file path=ppt/tags/tag288.xml><?xml version="1.0" encoding="utf-8"?>
<p:tagLst xmlns:p="http://schemas.openxmlformats.org/presentationml/2006/main">
  <p:tag name="AS_UNIQUEID" val="482"/>
</p:tagLst>
</file>

<file path=ppt/tags/tag289.xml><?xml version="1.0" encoding="utf-8"?>
<p:tagLst xmlns:p="http://schemas.openxmlformats.org/presentationml/2006/main">
  <p:tag name="AS_UNIQUEID" val="483"/>
</p:tagLst>
</file>

<file path=ppt/tags/tag29.xml><?xml version="1.0" encoding="utf-8"?>
<p:tagLst xmlns:p="http://schemas.openxmlformats.org/presentationml/2006/main">
  <p:tag name="AS_UNIQUEID" val="242"/>
</p:tagLst>
</file>

<file path=ppt/tags/tag290.xml><?xml version="1.0" encoding="utf-8"?>
<p:tagLst xmlns:p="http://schemas.openxmlformats.org/presentationml/2006/main">
  <p:tag name="AS_UNIQUEID" val="484"/>
</p:tagLst>
</file>

<file path=ppt/tags/tag291.xml><?xml version="1.0" encoding="utf-8"?>
<p:tagLst xmlns:p="http://schemas.openxmlformats.org/presentationml/2006/main">
  <p:tag name="AS_UNIQUEID" val="485"/>
</p:tagLst>
</file>

<file path=ppt/tags/tag292.xml><?xml version="1.0" encoding="utf-8"?>
<p:tagLst xmlns:p="http://schemas.openxmlformats.org/presentationml/2006/main">
  <p:tag name="AS_UNIQUEID" val="486"/>
</p:tagLst>
</file>

<file path=ppt/tags/tag293.xml><?xml version="1.0" encoding="utf-8"?>
<p:tagLst xmlns:p="http://schemas.openxmlformats.org/presentationml/2006/main">
  <p:tag name="AS_UNIQUEID" val="487"/>
</p:tagLst>
</file>

<file path=ppt/tags/tag294.xml><?xml version="1.0" encoding="utf-8"?>
<p:tagLst xmlns:p="http://schemas.openxmlformats.org/presentationml/2006/main">
  <p:tag name="AS_UNIQUEID" val="488"/>
</p:tagLst>
</file>

<file path=ppt/tags/tag295.xml><?xml version="1.0" encoding="utf-8"?>
<p:tagLst xmlns:p="http://schemas.openxmlformats.org/presentationml/2006/main">
  <p:tag name="AS_UNIQUEID" val="489"/>
</p:tagLst>
</file>

<file path=ppt/tags/tag296.xml><?xml version="1.0" encoding="utf-8"?>
<p:tagLst xmlns:p="http://schemas.openxmlformats.org/presentationml/2006/main">
  <p:tag name="AS_UNIQUEID" val="490"/>
</p:tagLst>
</file>

<file path=ppt/tags/tag297.xml><?xml version="1.0" encoding="utf-8"?>
<p:tagLst xmlns:p="http://schemas.openxmlformats.org/presentationml/2006/main">
  <p:tag name="AS_UNIQUEID" val="491"/>
</p:tagLst>
</file>

<file path=ppt/tags/tag298.xml><?xml version="1.0" encoding="utf-8"?>
<p:tagLst xmlns:p="http://schemas.openxmlformats.org/presentationml/2006/main">
  <p:tag name="AS_UNIQUEID" val="492"/>
</p:tagLst>
</file>

<file path=ppt/tags/tag299.xml><?xml version="1.0" encoding="utf-8"?>
<p:tagLst xmlns:p="http://schemas.openxmlformats.org/presentationml/2006/main">
  <p:tag name="AS_UNIQUEID" val="493"/>
</p:tagLst>
</file>

<file path=ppt/tags/tag3.xml><?xml version="1.0" encoding="utf-8"?>
<p:tagLst xmlns:p="http://schemas.openxmlformats.org/presentationml/2006/main">
  <p:tag name="AS_UNIQUEID" val="216"/>
</p:tagLst>
</file>

<file path=ppt/tags/tag30.xml><?xml version="1.0" encoding="utf-8"?>
<p:tagLst xmlns:p="http://schemas.openxmlformats.org/presentationml/2006/main">
  <p:tag name="AS_UNIQUEID" val="243"/>
</p:tagLst>
</file>

<file path=ppt/tags/tag300.xml><?xml version="1.0" encoding="utf-8"?>
<p:tagLst xmlns:p="http://schemas.openxmlformats.org/presentationml/2006/main">
  <p:tag name="AS_UNIQUEID" val="494"/>
</p:tagLst>
</file>

<file path=ppt/tags/tag301.xml><?xml version="1.0" encoding="utf-8"?>
<p:tagLst xmlns:p="http://schemas.openxmlformats.org/presentationml/2006/main">
  <p:tag name="AS_UNIQUEID" val="495"/>
</p:tagLst>
</file>

<file path=ppt/tags/tag302.xml><?xml version="1.0" encoding="utf-8"?>
<p:tagLst xmlns:p="http://schemas.openxmlformats.org/presentationml/2006/main">
  <p:tag name="AS_UNIQUEID" val="496"/>
</p:tagLst>
</file>

<file path=ppt/tags/tag303.xml><?xml version="1.0" encoding="utf-8"?>
<p:tagLst xmlns:p="http://schemas.openxmlformats.org/presentationml/2006/main">
  <p:tag name="AS_UNIQUEID" val="497"/>
</p:tagLst>
</file>

<file path=ppt/tags/tag304.xml><?xml version="1.0" encoding="utf-8"?>
<p:tagLst xmlns:p="http://schemas.openxmlformats.org/presentationml/2006/main">
  <p:tag name="AS_UNIQUEID" val="498"/>
</p:tagLst>
</file>

<file path=ppt/tags/tag305.xml><?xml version="1.0" encoding="utf-8"?>
<p:tagLst xmlns:p="http://schemas.openxmlformats.org/presentationml/2006/main">
  <p:tag name="AS_UNIQUEID" val="499"/>
</p:tagLst>
</file>

<file path=ppt/tags/tag306.xml><?xml version="1.0" encoding="utf-8"?>
<p:tagLst xmlns:p="http://schemas.openxmlformats.org/presentationml/2006/main">
  <p:tag name="AS_UNIQUEID" val="500"/>
</p:tagLst>
</file>

<file path=ppt/tags/tag307.xml><?xml version="1.0" encoding="utf-8"?>
<p:tagLst xmlns:p="http://schemas.openxmlformats.org/presentationml/2006/main">
  <p:tag name="AS_UNIQUEID" val="501"/>
</p:tagLst>
</file>

<file path=ppt/tags/tag308.xml><?xml version="1.0" encoding="utf-8"?>
<p:tagLst xmlns:p="http://schemas.openxmlformats.org/presentationml/2006/main">
  <p:tag name="AS_UNIQUEID" val="502"/>
</p:tagLst>
</file>

<file path=ppt/tags/tag309.xml><?xml version="1.0" encoding="utf-8"?>
<p:tagLst xmlns:p="http://schemas.openxmlformats.org/presentationml/2006/main">
  <p:tag name="AS_UNIQUEID" val="503"/>
</p:tagLst>
</file>

<file path=ppt/tags/tag31.xml><?xml version="1.0" encoding="utf-8"?>
<p:tagLst xmlns:p="http://schemas.openxmlformats.org/presentationml/2006/main">
  <p:tag name="AS_UNIQUEID" val="244"/>
</p:tagLst>
</file>

<file path=ppt/tags/tag310.xml><?xml version="1.0" encoding="utf-8"?>
<p:tagLst xmlns:p="http://schemas.openxmlformats.org/presentationml/2006/main">
  <p:tag name="AS_UNIQUEID" val="504"/>
</p:tagLst>
</file>

<file path=ppt/tags/tag311.xml><?xml version="1.0" encoding="utf-8"?>
<p:tagLst xmlns:p="http://schemas.openxmlformats.org/presentationml/2006/main">
  <p:tag name="AS_UNIQUEID" val="505"/>
</p:tagLst>
</file>

<file path=ppt/tags/tag312.xml><?xml version="1.0" encoding="utf-8"?>
<p:tagLst xmlns:p="http://schemas.openxmlformats.org/presentationml/2006/main">
  <p:tag name="AS_UNIQUEID" val="506"/>
</p:tagLst>
</file>

<file path=ppt/tags/tag313.xml><?xml version="1.0" encoding="utf-8"?>
<p:tagLst xmlns:p="http://schemas.openxmlformats.org/presentationml/2006/main">
  <p:tag name="AS_UNIQUEID" val="507"/>
</p:tagLst>
</file>

<file path=ppt/tags/tag314.xml><?xml version="1.0" encoding="utf-8"?>
<p:tagLst xmlns:p="http://schemas.openxmlformats.org/presentationml/2006/main">
  <p:tag name="AS_UNIQUEID" val="508"/>
</p:tagLst>
</file>

<file path=ppt/tags/tag315.xml><?xml version="1.0" encoding="utf-8"?>
<p:tagLst xmlns:p="http://schemas.openxmlformats.org/presentationml/2006/main">
  <p:tag name="AS_UNIQUEID" val="509"/>
</p:tagLst>
</file>

<file path=ppt/tags/tag316.xml><?xml version="1.0" encoding="utf-8"?>
<p:tagLst xmlns:p="http://schemas.openxmlformats.org/presentationml/2006/main">
  <p:tag name="AS_UNIQUEID" val="510"/>
</p:tagLst>
</file>

<file path=ppt/tags/tag317.xml><?xml version="1.0" encoding="utf-8"?>
<p:tagLst xmlns:p="http://schemas.openxmlformats.org/presentationml/2006/main">
  <p:tag name="AS_UNIQUEID" val="511"/>
</p:tagLst>
</file>

<file path=ppt/tags/tag318.xml><?xml version="1.0" encoding="utf-8"?>
<p:tagLst xmlns:p="http://schemas.openxmlformats.org/presentationml/2006/main">
  <p:tag name="AS_UNIQUEID" val="512"/>
</p:tagLst>
</file>

<file path=ppt/tags/tag319.xml><?xml version="1.0" encoding="utf-8"?>
<p:tagLst xmlns:p="http://schemas.openxmlformats.org/presentationml/2006/main">
  <p:tag name="AS_UNIQUEID" val="513"/>
</p:tagLst>
</file>

<file path=ppt/tags/tag32.xml><?xml version="1.0" encoding="utf-8"?>
<p:tagLst xmlns:p="http://schemas.openxmlformats.org/presentationml/2006/main">
  <p:tag name="AS_UNIQUEID" val="245"/>
</p:tagLst>
</file>

<file path=ppt/tags/tag320.xml><?xml version="1.0" encoding="utf-8"?>
<p:tagLst xmlns:p="http://schemas.openxmlformats.org/presentationml/2006/main">
  <p:tag name="AS_UNIQUEID" val="514"/>
</p:tagLst>
</file>

<file path=ppt/tags/tag321.xml><?xml version="1.0" encoding="utf-8"?>
<p:tagLst xmlns:p="http://schemas.openxmlformats.org/presentationml/2006/main">
  <p:tag name="AS_UNIQUEID" val="515"/>
</p:tagLst>
</file>

<file path=ppt/tags/tag322.xml><?xml version="1.0" encoding="utf-8"?>
<p:tagLst xmlns:p="http://schemas.openxmlformats.org/presentationml/2006/main">
  <p:tag name="AS_UNIQUEID" val="516"/>
</p:tagLst>
</file>

<file path=ppt/tags/tag323.xml><?xml version="1.0" encoding="utf-8"?>
<p:tagLst xmlns:p="http://schemas.openxmlformats.org/presentationml/2006/main">
  <p:tag name="AS_UNIQUEID" val="517"/>
</p:tagLst>
</file>

<file path=ppt/tags/tag324.xml><?xml version="1.0" encoding="utf-8"?>
<p:tagLst xmlns:p="http://schemas.openxmlformats.org/presentationml/2006/main">
  <p:tag name="AS_UNIQUEID" val="518"/>
</p:tagLst>
</file>

<file path=ppt/tags/tag325.xml><?xml version="1.0" encoding="utf-8"?>
<p:tagLst xmlns:p="http://schemas.openxmlformats.org/presentationml/2006/main">
  <p:tag name="AS_UNIQUEID" val="519"/>
</p:tagLst>
</file>

<file path=ppt/tags/tag326.xml><?xml version="1.0" encoding="utf-8"?>
<p:tagLst xmlns:p="http://schemas.openxmlformats.org/presentationml/2006/main">
  <p:tag name="AS_UNIQUEID" val="520"/>
</p:tagLst>
</file>

<file path=ppt/tags/tag327.xml><?xml version="1.0" encoding="utf-8"?>
<p:tagLst xmlns:p="http://schemas.openxmlformats.org/presentationml/2006/main">
  <p:tag name="AS_UNIQUEID" val="521"/>
</p:tagLst>
</file>

<file path=ppt/tags/tag328.xml><?xml version="1.0" encoding="utf-8"?>
<p:tagLst xmlns:p="http://schemas.openxmlformats.org/presentationml/2006/main">
  <p:tag name="AS_UNIQUEID" val="522"/>
</p:tagLst>
</file>

<file path=ppt/tags/tag329.xml><?xml version="1.0" encoding="utf-8"?>
<p:tagLst xmlns:p="http://schemas.openxmlformats.org/presentationml/2006/main">
  <p:tag name="AS_UNIQUEID" val="523"/>
</p:tagLst>
</file>

<file path=ppt/tags/tag33.xml><?xml version="1.0" encoding="utf-8"?>
<p:tagLst xmlns:p="http://schemas.openxmlformats.org/presentationml/2006/main">
  <p:tag name="AS_UNIQUEID" val="246"/>
</p:tagLst>
</file>

<file path=ppt/tags/tag330.xml><?xml version="1.0" encoding="utf-8"?>
<p:tagLst xmlns:p="http://schemas.openxmlformats.org/presentationml/2006/main">
  <p:tag name="AS_UNIQUEID" val="524"/>
</p:tagLst>
</file>

<file path=ppt/tags/tag331.xml><?xml version="1.0" encoding="utf-8"?>
<p:tagLst xmlns:p="http://schemas.openxmlformats.org/presentationml/2006/main">
  <p:tag name="AS_UNIQUEID" val="525"/>
</p:tagLst>
</file>

<file path=ppt/tags/tag332.xml><?xml version="1.0" encoding="utf-8"?>
<p:tagLst xmlns:p="http://schemas.openxmlformats.org/presentationml/2006/main">
  <p:tag name="AS_UNIQUEID" val="526"/>
</p:tagLst>
</file>

<file path=ppt/tags/tag333.xml><?xml version="1.0" encoding="utf-8"?>
<p:tagLst xmlns:p="http://schemas.openxmlformats.org/presentationml/2006/main">
  <p:tag name="AS_UNIQUEID" val="527"/>
</p:tagLst>
</file>

<file path=ppt/tags/tag334.xml><?xml version="1.0" encoding="utf-8"?>
<p:tagLst xmlns:p="http://schemas.openxmlformats.org/presentationml/2006/main">
  <p:tag name="AS_UNIQUEID" val="528"/>
</p:tagLst>
</file>

<file path=ppt/tags/tag335.xml><?xml version="1.0" encoding="utf-8"?>
<p:tagLst xmlns:p="http://schemas.openxmlformats.org/presentationml/2006/main">
  <p:tag name="AS_UNIQUEID" val="529"/>
</p:tagLst>
</file>

<file path=ppt/tags/tag336.xml><?xml version="1.0" encoding="utf-8"?>
<p:tagLst xmlns:p="http://schemas.openxmlformats.org/presentationml/2006/main">
  <p:tag name="AS_UNIQUEID" val="530"/>
</p:tagLst>
</file>

<file path=ppt/tags/tag337.xml><?xml version="1.0" encoding="utf-8"?>
<p:tagLst xmlns:p="http://schemas.openxmlformats.org/presentationml/2006/main">
  <p:tag name="AS_UNIQUEID" val="531"/>
</p:tagLst>
</file>

<file path=ppt/tags/tag338.xml><?xml version="1.0" encoding="utf-8"?>
<p:tagLst xmlns:p="http://schemas.openxmlformats.org/presentationml/2006/main">
  <p:tag name="AS_UNIQUEID" val="532"/>
</p:tagLst>
</file>

<file path=ppt/tags/tag339.xml><?xml version="1.0" encoding="utf-8"?>
<p:tagLst xmlns:p="http://schemas.openxmlformats.org/presentationml/2006/main">
  <p:tag name="AS_UNIQUEID" val="533"/>
</p:tagLst>
</file>

<file path=ppt/tags/tag34.xml><?xml version="1.0" encoding="utf-8"?>
<p:tagLst xmlns:p="http://schemas.openxmlformats.org/presentationml/2006/main">
  <p:tag name="AS_UNIQUEID" val="247"/>
</p:tagLst>
</file>

<file path=ppt/tags/tag340.xml><?xml version="1.0" encoding="utf-8"?>
<p:tagLst xmlns:p="http://schemas.openxmlformats.org/presentationml/2006/main">
  <p:tag name="AS_UNIQUEID" val="534"/>
</p:tagLst>
</file>

<file path=ppt/tags/tag341.xml><?xml version="1.0" encoding="utf-8"?>
<p:tagLst xmlns:p="http://schemas.openxmlformats.org/presentationml/2006/main">
  <p:tag name="AS_UNIQUEID" val="535"/>
</p:tagLst>
</file>

<file path=ppt/tags/tag342.xml><?xml version="1.0" encoding="utf-8"?>
<p:tagLst xmlns:p="http://schemas.openxmlformats.org/presentationml/2006/main">
  <p:tag name="AS_UNIQUEID" val="536"/>
</p:tagLst>
</file>

<file path=ppt/tags/tag343.xml><?xml version="1.0" encoding="utf-8"?>
<p:tagLst xmlns:p="http://schemas.openxmlformats.org/presentationml/2006/main">
  <p:tag name="AS_UNIQUEID" val="537"/>
</p:tagLst>
</file>

<file path=ppt/tags/tag344.xml><?xml version="1.0" encoding="utf-8"?>
<p:tagLst xmlns:p="http://schemas.openxmlformats.org/presentationml/2006/main">
  <p:tag name="AS_UNIQUEID" val="538"/>
</p:tagLst>
</file>

<file path=ppt/tags/tag345.xml><?xml version="1.0" encoding="utf-8"?>
<p:tagLst xmlns:p="http://schemas.openxmlformats.org/presentationml/2006/main">
  <p:tag name="AS_UNIQUEID" val="539"/>
</p:tagLst>
</file>

<file path=ppt/tags/tag346.xml><?xml version="1.0" encoding="utf-8"?>
<p:tagLst xmlns:p="http://schemas.openxmlformats.org/presentationml/2006/main">
  <p:tag name="AS_UNIQUEID" val="540"/>
</p:tagLst>
</file>

<file path=ppt/tags/tag347.xml><?xml version="1.0" encoding="utf-8"?>
<p:tagLst xmlns:p="http://schemas.openxmlformats.org/presentationml/2006/main">
  <p:tag name="AS_UNIQUEID" val="541"/>
</p:tagLst>
</file>

<file path=ppt/tags/tag348.xml><?xml version="1.0" encoding="utf-8"?>
<p:tagLst xmlns:p="http://schemas.openxmlformats.org/presentationml/2006/main">
  <p:tag name="AS_UNIQUEID" val="542"/>
</p:tagLst>
</file>

<file path=ppt/tags/tag349.xml><?xml version="1.0" encoding="utf-8"?>
<p:tagLst xmlns:p="http://schemas.openxmlformats.org/presentationml/2006/main">
  <p:tag name="AS_UNIQUEID" val="543"/>
</p:tagLst>
</file>

<file path=ppt/tags/tag35.xml><?xml version="1.0" encoding="utf-8"?>
<p:tagLst xmlns:p="http://schemas.openxmlformats.org/presentationml/2006/main">
  <p:tag name="AS_UNIQUEID" val="248"/>
</p:tagLst>
</file>

<file path=ppt/tags/tag350.xml><?xml version="1.0" encoding="utf-8"?>
<p:tagLst xmlns:p="http://schemas.openxmlformats.org/presentationml/2006/main">
  <p:tag name="AS_UNIQUEID" val="544"/>
</p:tagLst>
</file>

<file path=ppt/tags/tag351.xml><?xml version="1.0" encoding="utf-8"?>
<p:tagLst xmlns:p="http://schemas.openxmlformats.org/presentationml/2006/main">
  <p:tag name="AS_UNIQUEID" val="545"/>
</p:tagLst>
</file>

<file path=ppt/tags/tag352.xml><?xml version="1.0" encoding="utf-8"?>
<p:tagLst xmlns:p="http://schemas.openxmlformats.org/presentationml/2006/main">
  <p:tag name="AS_UNIQUEID" val="546"/>
</p:tagLst>
</file>

<file path=ppt/tags/tag353.xml><?xml version="1.0" encoding="utf-8"?>
<p:tagLst xmlns:p="http://schemas.openxmlformats.org/presentationml/2006/main">
  <p:tag name="AS_UNIQUEID" val="547"/>
</p:tagLst>
</file>

<file path=ppt/tags/tag354.xml><?xml version="1.0" encoding="utf-8"?>
<p:tagLst xmlns:p="http://schemas.openxmlformats.org/presentationml/2006/main">
  <p:tag name="AS_UNIQUEID" val="548"/>
</p:tagLst>
</file>

<file path=ppt/tags/tag355.xml><?xml version="1.0" encoding="utf-8"?>
<p:tagLst xmlns:p="http://schemas.openxmlformats.org/presentationml/2006/main">
  <p:tag name="AS_UNIQUEID" val="549"/>
</p:tagLst>
</file>

<file path=ppt/tags/tag356.xml><?xml version="1.0" encoding="utf-8"?>
<p:tagLst xmlns:p="http://schemas.openxmlformats.org/presentationml/2006/main">
  <p:tag name="AS_UNIQUEID" val="550"/>
</p:tagLst>
</file>

<file path=ppt/tags/tag357.xml><?xml version="1.0" encoding="utf-8"?>
<p:tagLst xmlns:p="http://schemas.openxmlformats.org/presentationml/2006/main">
  <p:tag name="AS_UNIQUEID" val="551"/>
</p:tagLst>
</file>

<file path=ppt/tags/tag358.xml><?xml version="1.0" encoding="utf-8"?>
<p:tagLst xmlns:p="http://schemas.openxmlformats.org/presentationml/2006/main">
  <p:tag name="AS_UNIQUEID" val="552"/>
</p:tagLst>
</file>

<file path=ppt/tags/tag359.xml><?xml version="1.0" encoding="utf-8"?>
<p:tagLst xmlns:p="http://schemas.openxmlformats.org/presentationml/2006/main">
  <p:tag name="AS_UNIQUEID" val="553"/>
</p:tagLst>
</file>

<file path=ppt/tags/tag36.xml><?xml version="1.0" encoding="utf-8"?>
<p:tagLst xmlns:p="http://schemas.openxmlformats.org/presentationml/2006/main">
  <p:tag name="AS_UNIQUEID" val="249"/>
</p:tagLst>
</file>

<file path=ppt/tags/tag360.xml><?xml version="1.0" encoding="utf-8"?>
<p:tagLst xmlns:p="http://schemas.openxmlformats.org/presentationml/2006/main">
  <p:tag name="AS_UNIQUEID" val="554"/>
</p:tagLst>
</file>

<file path=ppt/tags/tag361.xml><?xml version="1.0" encoding="utf-8"?>
<p:tagLst xmlns:p="http://schemas.openxmlformats.org/presentationml/2006/main">
  <p:tag name="AS_UNIQUEID" val="555"/>
</p:tagLst>
</file>

<file path=ppt/tags/tag362.xml><?xml version="1.0" encoding="utf-8"?>
<p:tagLst xmlns:p="http://schemas.openxmlformats.org/presentationml/2006/main">
  <p:tag name="AS_UNIQUEID" val="556"/>
</p:tagLst>
</file>

<file path=ppt/tags/tag363.xml><?xml version="1.0" encoding="utf-8"?>
<p:tagLst xmlns:p="http://schemas.openxmlformats.org/presentationml/2006/main">
  <p:tag name="AS_UNIQUEID" val="557"/>
</p:tagLst>
</file>

<file path=ppt/tags/tag364.xml><?xml version="1.0" encoding="utf-8"?>
<p:tagLst xmlns:p="http://schemas.openxmlformats.org/presentationml/2006/main">
  <p:tag name="AS_UNIQUEID" val="558"/>
</p:tagLst>
</file>

<file path=ppt/tags/tag365.xml><?xml version="1.0" encoding="utf-8"?>
<p:tagLst xmlns:p="http://schemas.openxmlformats.org/presentationml/2006/main">
  <p:tag name="AS_UNIQUEID" val="559"/>
</p:tagLst>
</file>

<file path=ppt/tags/tag366.xml><?xml version="1.0" encoding="utf-8"?>
<p:tagLst xmlns:p="http://schemas.openxmlformats.org/presentationml/2006/main">
  <p:tag name="AS_UNIQUEID" val="560"/>
</p:tagLst>
</file>

<file path=ppt/tags/tag367.xml><?xml version="1.0" encoding="utf-8"?>
<p:tagLst xmlns:p="http://schemas.openxmlformats.org/presentationml/2006/main">
  <p:tag name="AS_UNIQUEID" val="561"/>
</p:tagLst>
</file>

<file path=ppt/tags/tag368.xml><?xml version="1.0" encoding="utf-8"?>
<p:tagLst xmlns:p="http://schemas.openxmlformats.org/presentationml/2006/main">
  <p:tag name="AS_UNIQUEID" val="562"/>
</p:tagLst>
</file>

<file path=ppt/tags/tag369.xml><?xml version="1.0" encoding="utf-8"?>
<p:tagLst xmlns:p="http://schemas.openxmlformats.org/presentationml/2006/main">
  <p:tag name="AS_UNIQUEID" val="563"/>
</p:tagLst>
</file>

<file path=ppt/tags/tag37.xml><?xml version="1.0" encoding="utf-8"?>
<p:tagLst xmlns:p="http://schemas.openxmlformats.org/presentationml/2006/main">
  <p:tag name="AS_UNIQUEID" val="250"/>
</p:tagLst>
</file>

<file path=ppt/tags/tag370.xml><?xml version="1.0" encoding="utf-8"?>
<p:tagLst xmlns:p="http://schemas.openxmlformats.org/presentationml/2006/main">
  <p:tag name="AS_UNIQUEID" val="564"/>
</p:tagLst>
</file>

<file path=ppt/tags/tag371.xml><?xml version="1.0" encoding="utf-8"?>
<p:tagLst xmlns:p="http://schemas.openxmlformats.org/presentationml/2006/main">
  <p:tag name="AS_UNIQUEID" val="565"/>
</p:tagLst>
</file>

<file path=ppt/tags/tag372.xml><?xml version="1.0" encoding="utf-8"?>
<p:tagLst xmlns:p="http://schemas.openxmlformats.org/presentationml/2006/main">
  <p:tag name="AS_UNIQUEID" val="566"/>
</p:tagLst>
</file>

<file path=ppt/tags/tag373.xml><?xml version="1.0" encoding="utf-8"?>
<p:tagLst xmlns:p="http://schemas.openxmlformats.org/presentationml/2006/main">
  <p:tag name="AS_UNIQUEID" val="567"/>
</p:tagLst>
</file>

<file path=ppt/tags/tag374.xml><?xml version="1.0" encoding="utf-8"?>
<p:tagLst xmlns:p="http://schemas.openxmlformats.org/presentationml/2006/main">
  <p:tag name="AS_UNIQUEID" val="568"/>
</p:tagLst>
</file>

<file path=ppt/tags/tag375.xml><?xml version="1.0" encoding="utf-8"?>
<p:tagLst xmlns:p="http://schemas.openxmlformats.org/presentationml/2006/main">
  <p:tag name="AS_UNIQUEID" val="569"/>
</p:tagLst>
</file>

<file path=ppt/tags/tag376.xml><?xml version="1.0" encoding="utf-8"?>
<p:tagLst xmlns:p="http://schemas.openxmlformats.org/presentationml/2006/main">
  <p:tag name="AS_UNIQUEID" val="570"/>
</p:tagLst>
</file>

<file path=ppt/tags/tag377.xml><?xml version="1.0" encoding="utf-8"?>
<p:tagLst xmlns:p="http://schemas.openxmlformats.org/presentationml/2006/main">
  <p:tag name="AS_UNIQUEID" val="571"/>
</p:tagLst>
</file>

<file path=ppt/tags/tag378.xml><?xml version="1.0" encoding="utf-8"?>
<p:tagLst xmlns:p="http://schemas.openxmlformats.org/presentationml/2006/main">
  <p:tag name="AS_UNIQUEID" val="572"/>
</p:tagLst>
</file>

<file path=ppt/tags/tag379.xml><?xml version="1.0" encoding="utf-8"?>
<p:tagLst xmlns:p="http://schemas.openxmlformats.org/presentationml/2006/main">
  <p:tag name="AS_UNIQUEID" val="573"/>
</p:tagLst>
</file>

<file path=ppt/tags/tag38.xml><?xml version="1.0" encoding="utf-8"?>
<p:tagLst xmlns:p="http://schemas.openxmlformats.org/presentationml/2006/main">
  <p:tag name="AS_UNIQUEID" val="251"/>
</p:tagLst>
</file>

<file path=ppt/tags/tag380.xml><?xml version="1.0" encoding="utf-8"?>
<p:tagLst xmlns:p="http://schemas.openxmlformats.org/presentationml/2006/main">
  <p:tag name="AS_UNIQUEID" val="574"/>
</p:tagLst>
</file>

<file path=ppt/tags/tag381.xml><?xml version="1.0" encoding="utf-8"?>
<p:tagLst xmlns:p="http://schemas.openxmlformats.org/presentationml/2006/main">
  <p:tag name="AS_UNIQUEID" val="575"/>
</p:tagLst>
</file>

<file path=ppt/tags/tag382.xml><?xml version="1.0" encoding="utf-8"?>
<p:tagLst xmlns:p="http://schemas.openxmlformats.org/presentationml/2006/main">
  <p:tag name="AS_UNIQUEID" val="576"/>
</p:tagLst>
</file>

<file path=ppt/tags/tag383.xml><?xml version="1.0" encoding="utf-8"?>
<p:tagLst xmlns:p="http://schemas.openxmlformats.org/presentationml/2006/main">
  <p:tag name="AS_UNIQUEID" val="577"/>
</p:tagLst>
</file>

<file path=ppt/tags/tag384.xml><?xml version="1.0" encoding="utf-8"?>
<p:tagLst xmlns:p="http://schemas.openxmlformats.org/presentationml/2006/main">
  <p:tag name="AS_UNIQUEID" val="578"/>
</p:tagLst>
</file>

<file path=ppt/tags/tag385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39.xml><?xml version="1.0" encoding="utf-8"?>
<p:tagLst xmlns:p="http://schemas.openxmlformats.org/presentationml/2006/main">
  <p:tag name="AS_UNIQUEID" val="252"/>
</p:tagLst>
</file>

<file path=ppt/tags/tag4.xml><?xml version="1.0" encoding="utf-8"?>
<p:tagLst xmlns:p="http://schemas.openxmlformats.org/presentationml/2006/main">
  <p:tag name="AS_UNIQUEID" val="217"/>
</p:tagLst>
</file>

<file path=ppt/tags/tag40.xml><?xml version="1.0" encoding="utf-8"?>
<p:tagLst xmlns:p="http://schemas.openxmlformats.org/presentationml/2006/main">
  <p:tag name="AS_UNIQUEID" val="253"/>
</p:tagLst>
</file>

<file path=ppt/tags/tag41.xml><?xml version="1.0" encoding="utf-8"?>
<p:tagLst xmlns:p="http://schemas.openxmlformats.org/presentationml/2006/main">
  <p:tag name="AS_UNIQUEID" val="254"/>
</p:tagLst>
</file>

<file path=ppt/tags/tag42.xml><?xml version="1.0" encoding="utf-8"?>
<p:tagLst xmlns:p="http://schemas.openxmlformats.org/presentationml/2006/main">
  <p:tag name="AS_UNIQUEID" val="255"/>
</p:tagLst>
</file>

<file path=ppt/tags/tag43.xml><?xml version="1.0" encoding="utf-8"?>
<p:tagLst xmlns:p="http://schemas.openxmlformats.org/presentationml/2006/main">
  <p:tag name="AS_UNIQUEID" val="256"/>
</p:tagLst>
</file>

<file path=ppt/tags/tag44.xml><?xml version="1.0" encoding="utf-8"?>
<p:tagLst xmlns:p="http://schemas.openxmlformats.org/presentationml/2006/main">
  <p:tag name="AS_UNIQUEID" val="257"/>
</p:tagLst>
</file>

<file path=ppt/tags/tag45.xml><?xml version="1.0" encoding="utf-8"?>
<p:tagLst xmlns:p="http://schemas.openxmlformats.org/presentationml/2006/main">
  <p:tag name="AS_UNIQUEID" val="258"/>
</p:tagLst>
</file>

<file path=ppt/tags/tag46.xml><?xml version="1.0" encoding="utf-8"?>
<p:tagLst xmlns:p="http://schemas.openxmlformats.org/presentationml/2006/main">
  <p:tag name="AS_UNIQUEID" val="259"/>
</p:tagLst>
</file>

<file path=ppt/tags/tag47.xml><?xml version="1.0" encoding="utf-8"?>
<p:tagLst xmlns:p="http://schemas.openxmlformats.org/presentationml/2006/main">
  <p:tag name="AS_UNIQUEID" val="260"/>
</p:tagLst>
</file>

<file path=ppt/tags/tag48.xml><?xml version="1.0" encoding="utf-8"?>
<p:tagLst xmlns:p="http://schemas.openxmlformats.org/presentationml/2006/main">
  <p:tag name="AS_UNIQUEID" val="261"/>
</p:tagLst>
</file>

<file path=ppt/tags/tag49.xml><?xml version="1.0" encoding="utf-8"?>
<p:tagLst xmlns:p="http://schemas.openxmlformats.org/presentationml/2006/main">
  <p:tag name="AS_UNIQUEID" val="262"/>
</p:tagLst>
</file>

<file path=ppt/tags/tag5.xml><?xml version="1.0" encoding="utf-8"?>
<p:tagLst xmlns:p="http://schemas.openxmlformats.org/presentationml/2006/main">
  <p:tag name="AS_UNIQUEID" val="218"/>
</p:tagLst>
</file>

<file path=ppt/tags/tag50.xml><?xml version="1.0" encoding="utf-8"?>
<p:tagLst xmlns:p="http://schemas.openxmlformats.org/presentationml/2006/main">
  <p:tag name="AS_UNIQUEID" val="263"/>
</p:tagLst>
</file>

<file path=ppt/tags/tag51.xml><?xml version="1.0" encoding="utf-8"?>
<p:tagLst xmlns:p="http://schemas.openxmlformats.org/presentationml/2006/main">
  <p:tag name="AS_UNIQUEID" val="264"/>
</p:tagLst>
</file>

<file path=ppt/tags/tag52.xml><?xml version="1.0" encoding="utf-8"?>
<p:tagLst xmlns:p="http://schemas.openxmlformats.org/presentationml/2006/main">
  <p:tag name="AS_UNIQUEID" val="265"/>
</p:tagLst>
</file>

<file path=ppt/tags/tag53.xml><?xml version="1.0" encoding="utf-8"?>
<p:tagLst xmlns:p="http://schemas.openxmlformats.org/presentationml/2006/main">
  <p:tag name="AS_UNIQUEID" val="266"/>
</p:tagLst>
</file>

<file path=ppt/tags/tag54.xml><?xml version="1.0" encoding="utf-8"?>
<p:tagLst xmlns:p="http://schemas.openxmlformats.org/presentationml/2006/main">
  <p:tag name="AS_UNIQUEID" val="267"/>
</p:tagLst>
</file>

<file path=ppt/tags/tag55.xml><?xml version="1.0" encoding="utf-8"?>
<p:tagLst xmlns:p="http://schemas.openxmlformats.org/presentationml/2006/main">
  <p:tag name="AS_UNIQUEID" val="268"/>
</p:tagLst>
</file>

<file path=ppt/tags/tag56.xml><?xml version="1.0" encoding="utf-8"?>
<p:tagLst xmlns:p="http://schemas.openxmlformats.org/presentationml/2006/main">
  <p:tag name="AS_UNIQUEID" val="269"/>
</p:tagLst>
</file>

<file path=ppt/tags/tag57.xml><?xml version="1.0" encoding="utf-8"?>
<p:tagLst xmlns:p="http://schemas.openxmlformats.org/presentationml/2006/main">
  <p:tag name="AS_UNIQUEID" val="270"/>
</p:tagLst>
</file>

<file path=ppt/tags/tag58.xml><?xml version="1.0" encoding="utf-8"?>
<p:tagLst xmlns:p="http://schemas.openxmlformats.org/presentationml/2006/main">
  <p:tag name="AS_UNIQUEID" val="271"/>
</p:tagLst>
</file>

<file path=ppt/tags/tag59.xml><?xml version="1.0" encoding="utf-8"?>
<p:tagLst xmlns:p="http://schemas.openxmlformats.org/presentationml/2006/main">
  <p:tag name="AS_UNIQUEID" val="272"/>
</p:tagLst>
</file>

<file path=ppt/tags/tag6.xml><?xml version="1.0" encoding="utf-8"?>
<p:tagLst xmlns:p="http://schemas.openxmlformats.org/presentationml/2006/main">
  <p:tag name="AS_UNIQUEID" val="219"/>
</p:tagLst>
</file>

<file path=ppt/tags/tag60.xml><?xml version="1.0" encoding="utf-8"?>
<p:tagLst xmlns:p="http://schemas.openxmlformats.org/presentationml/2006/main">
  <p:tag name="AS_UNIQUEID" val="273"/>
</p:tagLst>
</file>

<file path=ppt/tags/tag61.xml><?xml version="1.0" encoding="utf-8"?>
<p:tagLst xmlns:p="http://schemas.openxmlformats.org/presentationml/2006/main">
  <p:tag name="AS_UNIQUEID" val="274"/>
</p:tagLst>
</file>

<file path=ppt/tags/tag62.xml><?xml version="1.0" encoding="utf-8"?>
<p:tagLst xmlns:p="http://schemas.openxmlformats.org/presentationml/2006/main">
  <p:tag name="AS_UNIQUEID" val="275"/>
</p:tagLst>
</file>

<file path=ppt/tags/tag63.xml><?xml version="1.0" encoding="utf-8"?>
<p:tagLst xmlns:p="http://schemas.openxmlformats.org/presentationml/2006/main">
  <p:tag name="AS_UNIQUEID" val="276"/>
</p:tagLst>
</file>

<file path=ppt/tags/tag64.xml><?xml version="1.0" encoding="utf-8"?>
<p:tagLst xmlns:p="http://schemas.openxmlformats.org/presentationml/2006/main">
  <p:tag name="AS_UNIQUEID" val="277"/>
</p:tagLst>
</file>

<file path=ppt/tags/tag65.xml><?xml version="1.0" encoding="utf-8"?>
<p:tagLst xmlns:p="http://schemas.openxmlformats.org/presentationml/2006/main">
  <p:tag name="AS_UNIQUEID" val="278"/>
</p:tagLst>
</file>

<file path=ppt/tags/tag66.xml><?xml version="1.0" encoding="utf-8"?>
<p:tagLst xmlns:p="http://schemas.openxmlformats.org/presentationml/2006/main">
  <p:tag name="AS_UNIQUEID" val="279"/>
</p:tagLst>
</file>

<file path=ppt/tags/tag67.xml><?xml version="1.0" encoding="utf-8"?>
<p:tagLst xmlns:p="http://schemas.openxmlformats.org/presentationml/2006/main">
  <p:tag name="AS_UNIQUEID" val="280"/>
</p:tagLst>
</file>

<file path=ppt/tags/tag68.xml><?xml version="1.0" encoding="utf-8"?>
<p:tagLst xmlns:p="http://schemas.openxmlformats.org/presentationml/2006/main">
  <p:tag name="AS_UNIQUEID" val="281"/>
</p:tagLst>
</file>

<file path=ppt/tags/tag69.xml><?xml version="1.0" encoding="utf-8"?>
<p:tagLst xmlns:p="http://schemas.openxmlformats.org/presentationml/2006/main">
  <p:tag name="AS_UNIQUEID" val="282"/>
</p:tagLst>
</file>

<file path=ppt/tags/tag7.xml><?xml version="1.0" encoding="utf-8"?>
<p:tagLst xmlns:p="http://schemas.openxmlformats.org/presentationml/2006/main">
  <p:tag name="AS_UNIQUEID" val="220"/>
</p:tagLst>
</file>

<file path=ppt/tags/tag70.xml><?xml version="1.0" encoding="utf-8"?>
<p:tagLst xmlns:p="http://schemas.openxmlformats.org/presentationml/2006/main">
  <p:tag name="AS_UNIQUEID" val="283"/>
</p:tagLst>
</file>

<file path=ppt/tags/tag71.xml><?xml version="1.0" encoding="utf-8"?>
<p:tagLst xmlns:p="http://schemas.openxmlformats.org/presentationml/2006/main">
  <p:tag name="AS_UNIQUEID" val="284"/>
</p:tagLst>
</file>

<file path=ppt/tags/tag72.xml><?xml version="1.0" encoding="utf-8"?>
<p:tagLst xmlns:p="http://schemas.openxmlformats.org/presentationml/2006/main">
  <p:tag name="AS_UNIQUEID" val="285"/>
</p:tagLst>
</file>

<file path=ppt/tags/tag73.xml><?xml version="1.0" encoding="utf-8"?>
<p:tagLst xmlns:p="http://schemas.openxmlformats.org/presentationml/2006/main">
  <p:tag name="AS_UNIQUEID" val="286"/>
</p:tagLst>
</file>

<file path=ppt/tags/tag74.xml><?xml version="1.0" encoding="utf-8"?>
<p:tagLst xmlns:p="http://schemas.openxmlformats.org/presentationml/2006/main">
  <p:tag name="AS_UNIQUEID" val="287"/>
</p:tagLst>
</file>

<file path=ppt/tags/tag75.xml><?xml version="1.0" encoding="utf-8"?>
<p:tagLst xmlns:p="http://schemas.openxmlformats.org/presentationml/2006/main">
  <p:tag name="AS_UNIQUEID" val="288"/>
</p:tagLst>
</file>

<file path=ppt/tags/tag76.xml><?xml version="1.0" encoding="utf-8"?>
<p:tagLst xmlns:p="http://schemas.openxmlformats.org/presentationml/2006/main">
  <p:tag name="AS_UNIQUEID" val="289"/>
</p:tagLst>
</file>

<file path=ppt/tags/tag77.xml><?xml version="1.0" encoding="utf-8"?>
<p:tagLst xmlns:p="http://schemas.openxmlformats.org/presentationml/2006/main">
  <p:tag name="AS_UNIQUEID" val="290"/>
</p:tagLst>
</file>

<file path=ppt/tags/tag78.xml><?xml version="1.0" encoding="utf-8"?>
<p:tagLst xmlns:p="http://schemas.openxmlformats.org/presentationml/2006/main">
  <p:tag name="AS_UNIQUEID" val="291"/>
</p:tagLst>
</file>

<file path=ppt/tags/tag79.xml><?xml version="1.0" encoding="utf-8"?>
<p:tagLst xmlns:p="http://schemas.openxmlformats.org/presentationml/2006/main">
  <p:tag name="AS_UNIQUEID" val="292"/>
</p:tagLst>
</file>

<file path=ppt/tags/tag8.xml><?xml version="1.0" encoding="utf-8"?>
<p:tagLst xmlns:p="http://schemas.openxmlformats.org/presentationml/2006/main">
  <p:tag name="AS_UNIQUEID" val="221"/>
</p:tagLst>
</file>

<file path=ppt/tags/tag80.xml><?xml version="1.0" encoding="utf-8"?>
<p:tagLst xmlns:p="http://schemas.openxmlformats.org/presentationml/2006/main">
  <p:tag name="AS_UNIQUEID" val="293"/>
</p:tagLst>
</file>

<file path=ppt/tags/tag81.xml><?xml version="1.0" encoding="utf-8"?>
<p:tagLst xmlns:p="http://schemas.openxmlformats.org/presentationml/2006/main">
  <p:tag name="AS_UNIQUEID" val="294"/>
</p:tagLst>
</file>

<file path=ppt/tags/tag82.xml><?xml version="1.0" encoding="utf-8"?>
<p:tagLst xmlns:p="http://schemas.openxmlformats.org/presentationml/2006/main">
  <p:tag name="AS_UNIQUEID" val="295"/>
</p:tagLst>
</file>

<file path=ppt/tags/tag83.xml><?xml version="1.0" encoding="utf-8"?>
<p:tagLst xmlns:p="http://schemas.openxmlformats.org/presentationml/2006/main">
  <p:tag name="AS_UNIQUEID" val="296"/>
</p:tagLst>
</file>

<file path=ppt/tags/tag84.xml><?xml version="1.0" encoding="utf-8"?>
<p:tagLst xmlns:p="http://schemas.openxmlformats.org/presentationml/2006/main">
  <p:tag name="AS_UNIQUEID" val="297"/>
</p:tagLst>
</file>

<file path=ppt/tags/tag85.xml><?xml version="1.0" encoding="utf-8"?>
<p:tagLst xmlns:p="http://schemas.openxmlformats.org/presentationml/2006/main">
  <p:tag name="AS_UNIQUEID" val="298"/>
</p:tagLst>
</file>

<file path=ppt/tags/tag86.xml><?xml version="1.0" encoding="utf-8"?>
<p:tagLst xmlns:p="http://schemas.openxmlformats.org/presentationml/2006/main">
  <p:tag name="AS_UNIQUEID" val="299"/>
</p:tagLst>
</file>

<file path=ppt/tags/tag87.xml><?xml version="1.0" encoding="utf-8"?>
<p:tagLst xmlns:p="http://schemas.openxmlformats.org/presentationml/2006/main">
  <p:tag name="AS_UNIQUEID" val="300"/>
</p:tagLst>
</file>

<file path=ppt/tags/tag88.xml><?xml version="1.0" encoding="utf-8"?>
<p:tagLst xmlns:p="http://schemas.openxmlformats.org/presentationml/2006/main">
  <p:tag name="AS_UNIQUEID" val="301"/>
</p:tagLst>
</file>

<file path=ppt/tags/tag89.xml><?xml version="1.0" encoding="utf-8"?>
<p:tagLst xmlns:p="http://schemas.openxmlformats.org/presentationml/2006/main">
  <p:tag name="AS_UNIQUEID" val="302"/>
</p:tagLst>
</file>

<file path=ppt/tags/tag9.xml><?xml version="1.0" encoding="utf-8"?>
<p:tagLst xmlns:p="http://schemas.openxmlformats.org/presentationml/2006/main">
  <p:tag name="AS_UNIQUEID" val="222"/>
</p:tagLst>
</file>

<file path=ppt/tags/tag90.xml><?xml version="1.0" encoding="utf-8"?>
<p:tagLst xmlns:p="http://schemas.openxmlformats.org/presentationml/2006/main">
  <p:tag name="AS_UNIQUEID" val="303"/>
</p:tagLst>
</file>

<file path=ppt/tags/tag91.xml><?xml version="1.0" encoding="utf-8"?>
<p:tagLst xmlns:p="http://schemas.openxmlformats.org/presentationml/2006/main">
  <p:tag name="AS_UNIQUEID" val="304"/>
</p:tagLst>
</file>

<file path=ppt/tags/tag92.xml><?xml version="1.0" encoding="utf-8"?>
<p:tagLst xmlns:p="http://schemas.openxmlformats.org/presentationml/2006/main">
  <p:tag name="AS_UNIQUEID" val="305"/>
</p:tagLst>
</file>

<file path=ppt/tags/tag93.xml><?xml version="1.0" encoding="utf-8"?>
<p:tagLst xmlns:p="http://schemas.openxmlformats.org/presentationml/2006/main">
  <p:tag name="AS_UNIQUEID" val="306"/>
</p:tagLst>
</file>

<file path=ppt/tags/tag94.xml><?xml version="1.0" encoding="utf-8"?>
<p:tagLst xmlns:p="http://schemas.openxmlformats.org/presentationml/2006/main">
  <p:tag name="AS_UNIQUEID" val="307"/>
</p:tagLst>
</file>

<file path=ppt/tags/tag95.xml><?xml version="1.0" encoding="utf-8"?>
<p:tagLst xmlns:p="http://schemas.openxmlformats.org/presentationml/2006/main">
  <p:tag name="AS_UNIQUEID" val="308"/>
</p:tagLst>
</file>

<file path=ppt/tags/tag96.xml><?xml version="1.0" encoding="utf-8"?>
<p:tagLst xmlns:p="http://schemas.openxmlformats.org/presentationml/2006/main">
  <p:tag name="AS_UNIQUEID" val="309"/>
</p:tagLst>
</file>

<file path=ppt/tags/tag97.xml><?xml version="1.0" encoding="utf-8"?>
<p:tagLst xmlns:p="http://schemas.openxmlformats.org/presentationml/2006/main">
  <p:tag name="AS_UNIQUEID" val="310"/>
</p:tagLst>
</file>

<file path=ppt/tags/tag98.xml><?xml version="1.0" encoding="utf-8"?>
<p:tagLst xmlns:p="http://schemas.openxmlformats.org/presentationml/2006/main">
  <p:tag name="AS_UNIQUEID" val="311"/>
</p:tagLst>
</file>

<file path=ppt/tags/tag99.xml><?xml version="1.0" encoding="utf-8"?>
<p:tagLst xmlns:p="http://schemas.openxmlformats.org/presentationml/2006/main">
  <p:tag name="AS_UNIQUEID" val="312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 panose="020f0502020204030204" charset="0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 panose="020f0502020204030204" charset="0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 charset="0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(16:9)</PresentationFormat>
  <Paragraphs>265</Paragraphs>
  <Slides>69</Slides>
  <Notes>2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69</vt:i4>
      </vt:variant>
    </vt:vector>
  </HeadingPairs>
  <TitlesOfParts>
    <vt:vector baseType="lpstr" size="88">
      <vt:lpstr>Arial</vt:lpstr>
      <vt:lpstr>等线 Light</vt:lpstr>
      <vt:lpstr>等线</vt:lpstr>
      <vt:lpstr>Calibri</vt:lpstr>
      <vt:lpstr>宋体</vt:lpstr>
      <vt:lpstr>Calibri Light</vt:lpstr>
      <vt:lpstr>汉仪尚巍手书W</vt:lpstr>
      <vt:lpstr>楷体_GB2312</vt:lpstr>
      <vt:lpstr>楷体</vt:lpstr>
      <vt:lpstr>Times New Roman</vt:lpstr>
      <vt:lpstr>微软雅黑</vt:lpstr>
      <vt:lpstr>华文新魏</vt:lpstr>
      <vt:lpstr>黑体</vt:lpstr>
      <vt:lpstr>方正粗倩简体</vt:lpstr>
      <vt:lpstr>方正姚体</vt:lpstr>
      <vt:lpstr>幼圆</vt:lpstr>
      <vt:lpstr>汉仪雪峰体简</vt:lpstr>
      <vt:lpstr>华文楷体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议论文与记叙文、说明文的区别</vt:lpstr>
      <vt:lpstr>PowerPoint Presentation</vt:lpstr>
      <vt:lpstr>PowerPoint Presentation</vt:lpstr>
      <vt:lpstr>论点：文中作者判断是非的观点。</vt:lpstr>
      <vt:lpstr>PowerPoint Presentation</vt:lpstr>
      <vt:lpstr>论题</vt:lpstr>
      <vt:lpstr>PowerPoint Presentation</vt:lpstr>
      <vt:lpstr>PowerPoint Presentation</vt:lpstr>
      <vt:lpstr>展示论点的基本方法</vt:lpstr>
      <vt:lpstr>论据：证明论点正确的理由和依据</vt:lpstr>
      <vt:lpstr>事实论据：指文中用来论证观点的事实</vt:lpstr>
      <vt:lpstr>理论论据：文中用来论证观点的道理</vt:lpstr>
      <vt:lpstr>注意：论点 和 论据 的关系</vt:lpstr>
      <vt:lpstr>PowerPoint Presentation</vt:lpstr>
      <vt:lpstr>论证：连接论据和论点的纽带</vt:lpstr>
      <vt:lpstr>论据和论证的区别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练练笔：阅读下面的材料，根据要求写作。（书写5分，作文35分）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2021-01-14T17:07:33.896</cp:lastPrinted>
  <dcterms:created xsi:type="dcterms:W3CDTF">2021-01-14T17:07:33Z</dcterms:created>
  <dcterms:modified xsi:type="dcterms:W3CDTF">2021-01-14T09:07:34Z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