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2"/>
  </p:handoutMasterIdLst>
  <p:sldIdLst>
    <p:sldId id="256" r:id="rId3"/>
    <p:sldId id="294" r:id="rId5"/>
    <p:sldId id="336" r:id="rId6"/>
    <p:sldId id="498" r:id="rId7"/>
    <p:sldId id="954" r:id="rId8"/>
    <p:sldId id="295" r:id="rId9"/>
    <p:sldId id="593" r:id="rId10"/>
    <p:sldId id="379" r:id="rId11"/>
    <p:sldId id="744" r:id="rId12"/>
    <p:sldId id="745" r:id="rId13"/>
    <p:sldId id="299" r:id="rId14"/>
    <p:sldId id="300" r:id="rId15"/>
    <p:sldId id="852" r:id="rId16"/>
    <p:sldId id="853" r:id="rId17"/>
    <p:sldId id="854" r:id="rId18"/>
    <p:sldId id="857" r:id="rId19"/>
    <p:sldId id="856" r:id="rId20"/>
    <p:sldId id="860" r:id="rId21"/>
    <p:sldId id="861" r:id="rId22"/>
    <p:sldId id="859" r:id="rId23"/>
    <p:sldId id="862" r:id="rId24"/>
    <p:sldId id="863" r:id="rId25"/>
    <p:sldId id="865" r:id="rId26"/>
    <p:sldId id="867" r:id="rId27"/>
    <p:sldId id="868" r:id="rId28"/>
    <p:sldId id="869" r:id="rId29"/>
    <p:sldId id="912" r:id="rId30"/>
    <p:sldId id="913" r:id="rId31"/>
    <p:sldId id="914" r:id="rId32"/>
    <p:sldId id="915" r:id="rId33"/>
    <p:sldId id="916" r:id="rId34"/>
    <p:sldId id="917" r:id="rId35"/>
    <p:sldId id="918" r:id="rId36"/>
    <p:sldId id="919" r:id="rId37"/>
    <p:sldId id="920" r:id="rId38"/>
    <p:sldId id="921" r:id="rId39"/>
    <p:sldId id="301" r:id="rId40"/>
    <p:sldId id="302" r:id="rId41"/>
    <p:sldId id="922" r:id="rId42"/>
    <p:sldId id="326" r:id="rId43"/>
    <p:sldId id="327" r:id="rId44"/>
    <p:sldId id="923" r:id="rId45"/>
    <p:sldId id="925" r:id="rId46"/>
    <p:sldId id="928" r:id="rId47"/>
    <p:sldId id="929" r:id="rId48"/>
    <p:sldId id="474" r:id="rId49"/>
    <p:sldId id="477" r:id="rId50"/>
    <p:sldId id="680" r:id="rId51"/>
    <p:sldId id="681" r:id="rId52"/>
    <p:sldId id="682" r:id="rId53"/>
    <p:sldId id="730" r:id="rId54"/>
    <p:sldId id="685" r:id="rId55"/>
    <p:sldId id="684" r:id="rId56"/>
    <p:sldId id="481" r:id="rId57"/>
    <p:sldId id="482" r:id="rId58"/>
    <p:sldId id="484" r:id="rId59"/>
    <p:sldId id="485" r:id="rId60"/>
    <p:sldId id="486" r:id="rId61"/>
    <p:sldId id="842" r:id="rId62"/>
    <p:sldId id="488" r:id="rId63"/>
    <p:sldId id="801" r:id="rId64"/>
    <p:sldId id="489" r:id="rId65"/>
    <p:sldId id="592" r:id="rId66"/>
    <p:sldId id="749" r:id="rId67"/>
    <p:sldId id="750" r:id="rId68"/>
    <p:sldId id="751" r:id="rId69"/>
    <p:sldId id="752" r:id="rId70"/>
    <p:sldId id="753" r:id="rId71"/>
  </p:sldIdLst>
  <p:sldSz cx="12192000" cy="6858000"/>
  <p:notesSz cx="7103745" cy="10234295"/>
  <p:custDataLst>
    <p:tags r:id="rId7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0"/>
    <a:srgbClr val="4367ED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108" y="-522"/>
      </p:cViewPr>
      <p:guideLst>
        <p:guide orient="horz" pos="2286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3075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7" Type="http://schemas.openxmlformats.org/officeDocument/2006/relationships/tags" Target="tags/tag73.xml"/><Relationship Id="rId76" Type="http://schemas.openxmlformats.org/officeDocument/2006/relationships/commentAuthors" Target="commentAuthors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handoutMaster" Target="handoutMasters/handoutMaster1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536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86355" y="2625961"/>
            <a:ext cx="701963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11 </a:t>
            </a:r>
            <a:r>
              <a:rPr lang="en-US" altLang="zh-CN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《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论语</a:t>
            </a:r>
            <a:r>
              <a:rPr lang="en-US" altLang="zh-CN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》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十二章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10600030101010101" charset="-122"/>
              <a:ea typeface="思源黑体 CN Bold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3313" name="文本占位符 13313"/>
          <p:cNvSpPr>
            <a:spLocks noGrp="1" noRot="1"/>
          </p:cNvSpPr>
          <p:nvPr>
            <p:ph idx="1"/>
          </p:nvPr>
        </p:nvSpPr>
        <p:spPr>
          <a:xfrm>
            <a:off x="228600" y="381000"/>
            <a:ext cx="11709400" cy="5775325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⑥子曰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贤哉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回也！一箪食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一瓢饮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在陋巷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人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不堪其忧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回也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不改其乐。贤哉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回也！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zh-CN" altLang="en-US" sz="35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⑦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子曰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知之者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不如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好之者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好之者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不如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乐之者。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zh-CN" altLang="en-US" sz="35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⑧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子曰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饭疏食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饮水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曲肱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而枕之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乐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亦在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其中矣。不义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富且贵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于我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如浮云。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zh-CN" altLang="en-US" sz="35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⑨子曰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三人行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必有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我师焉。择其善者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而从之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其不善者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而改之。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zh-CN" altLang="en-US" sz="35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⑩子在川上曰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逝者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如斯夫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不舍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昼夜。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zh-CN" altLang="en-US" sz="35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⑪子曰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三军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可夺帅也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匹夫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不可夺志也。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zh-CN" altLang="en-US" sz="35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⑫子夏曰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博学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而笃志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切问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而近思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仁在其中矣。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en-US" altLang="zh-CN" sz="2700" b="1">
              <a:solidFill>
                <a:srgbClr val="0000FF"/>
              </a:solidFill>
              <a:latin typeface="黑体" panose="02010609060101010101" charset="-122"/>
              <a:ea typeface="PMingLiU-ExtB" panose="02020500000000000000" charset="-120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4655840" y="764704"/>
            <a:ext cx="2633496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第一章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30725"/>
          <p:cNvSpPr>
            <a:spLocks noChangeArrowheads="1"/>
          </p:cNvSpPr>
          <p:nvPr/>
        </p:nvSpPr>
        <p:spPr bwMode="auto">
          <a:xfrm>
            <a:off x="429137" y="1275284"/>
            <a:ext cx="10972800" cy="286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3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  时  习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之，不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亦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乎？有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自远方来，不亦乐乎？人不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愠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，不亦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乎？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”（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学而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30726"/>
          <p:cNvSpPr txBox="1">
            <a:spLocks noChangeArrowheads="1"/>
          </p:cNvSpPr>
          <p:nvPr/>
        </p:nvSpPr>
        <p:spPr bwMode="auto">
          <a:xfrm>
            <a:off x="1794769" y="1665788"/>
            <a:ext cx="1152128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学习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30727"/>
          <p:cNvSpPr txBox="1">
            <a:spLocks noChangeArrowheads="1"/>
          </p:cNvSpPr>
          <p:nvPr/>
        </p:nvSpPr>
        <p:spPr bwMode="auto">
          <a:xfrm>
            <a:off x="3017520" y="1726565"/>
            <a:ext cx="225552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按时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名作状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30728"/>
          <p:cNvSpPr txBox="1">
            <a:spLocks noChangeArrowheads="1"/>
          </p:cNvSpPr>
          <p:nvPr/>
        </p:nvSpPr>
        <p:spPr bwMode="auto">
          <a:xfrm>
            <a:off x="4077970" y="2541905"/>
            <a:ext cx="108585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温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习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30729"/>
          <p:cNvSpPr txBox="1">
            <a:spLocks noChangeArrowheads="1"/>
          </p:cNvSpPr>
          <p:nvPr/>
        </p:nvSpPr>
        <p:spPr bwMode="auto">
          <a:xfrm>
            <a:off x="6128725" y="1673072"/>
            <a:ext cx="2351584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同</a:t>
            </a:r>
            <a:r>
              <a:rPr lang="zh-CN" altLang="en-US" sz="30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“悦”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愉快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30730"/>
          <p:cNvSpPr txBox="1">
            <a:spLocks noChangeArrowheads="1"/>
          </p:cNvSpPr>
          <p:nvPr/>
        </p:nvSpPr>
        <p:spPr bwMode="auto">
          <a:xfrm>
            <a:off x="1030605" y="2562225"/>
            <a:ext cx="222758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表承接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然后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30731"/>
          <p:cNvSpPr txBox="1">
            <a:spLocks noChangeArrowheads="1"/>
          </p:cNvSpPr>
          <p:nvPr/>
        </p:nvSpPr>
        <p:spPr bwMode="auto">
          <a:xfrm>
            <a:off x="3792220" y="4208780"/>
            <a:ext cx="203200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转折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却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文本框 30732"/>
          <p:cNvSpPr txBox="1">
            <a:spLocks noChangeArrowheads="1"/>
          </p:cNvSpPr>
          <p:nvPr/>
        </p:nvSpPr>
        <p:spPr bwMode="auto">
          <a:xfrm>
            <a:off x="4655820" y="3321685"/>
            <a:ext cx="222948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生气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恼怒</a:t>
            </a:r>
            <a:endParaRPr lang="zh-CN" altLang="en-US" sz="3000" b="1" dirty="0">
              <a:solidFill>
                <a:srgbClr val="0000E0"/>
              </a:solidFill>
              <a:uFillTx/>
              <a:latin typeface="新宋体" panose="02010609030101010101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3" name="文本框 30733"/>
          <p:cNvSpPr txBox="1">
            <a:spLocks noChangeArrowheads="1"/>
          </p:cNvSpPr>
          <p:nvPr/>
        </p:nvSpPr>
        <p:spPr bwMode="auto">
          <a:xfrm>
            <a:off x="5892522" y="2556615"/>
            <a:ext cx="111760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也是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4" name="文本框 30734"/>
          <p:cNvSpPr txBox="1">
            <a:spLocks noChangeArrowheads="1"/>
          </p:cNvSpPr>
          <p:nvPr/>
        </p:nvSpPr>
        <p:spPr bwMode="auto">
          <a:xfrm>
            <a:off x="3119283" y="3321810"/>
            <a:ext cx="111760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了解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01720" y="552509"/>
            <a:ext cx="2715899" cy="713740"/>
            <a:chOff x="2356" y="640"/>
            <a:chExt cx="3471" cy="1124"/>
          </a:xfrm>
        </p:grpSpPr>
        <p:sp>
          <p:nvSpPr>
            <p:cNvPr id="1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整体把握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30729"/>
          <p:cNvSpPr txBox="1">
            <a:spLocks noChangeArrowheads="1"/>
          </p:cNvSpPr>
          <p:nvPr/>
        </p:nvSpPr>
        <p:spPr bwMode="auto">
          <a:xfrm>
            <a:off x="8282940" y="2663190"/>
            <a:ext cx="280416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志同道合的人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5850" name="Rectangle 10"/>
          <p:cNvSpPr/>
          <p:nvPr/>
        </p:nvSpPr>
        <p:spPr>
          <a:xfrm>
            <a:off x="1104900" y="5095875"/>
            <a:ext cx="9982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句式：不亦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乎？（不也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吗？表示委婉的反问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0729"/>
          <p:cNvSpPr txBox="1">
            <a:spLocks noChangeArrowheads="1"/>
          </p:cNvSpPr>
          <p:nvPr/>
        </p:nvSpPr>
        <p:spPr bwMode="auto">
          <a:xfrm>
            <a:off x="6524965" y="4208627"/>
            <a:ext cx="2351584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有才德的人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3" grpId="0" autoUpdateAnimBg="0"/>
      <p:bldP spid="35850" grpId="0"/>
      <p:bldP spid="4" grpId="0" autoUpdateAnimBg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32770"/>
          <p:cNvSpPr txBox="1">
            <a:spLocks noChangeArrowheads="1"/>
          </p:cNvSpPr>
          <p:nvPr/>
        </p:nvSpPr>
        <p:spPr>
          <a:xfrm>
            <a:off x="721360" y="731520"/>
            <a:ext cx="10464800" cy="23342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孔子说：“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学习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了，然后按时温习，不也很愉快吗？有志同道合的人从远方来，不也很快乐吗？人家不了解我，我却不恼怒，不也是有才德的人吗</a:t>
            </a:r>
            <a:r>
              <a:rPr lang="en-US" b="1" dirty="0" smtClean="0">
                <a:latin typeface="新宋体" panose="02010609030101010101" charset="-122"/>
                <a:ea typeface="新宋体" panose="02010609030101010101" charset="-122"/>
              </a:rPr>
              <a:t>?”</a:t>
            </a:r>
            <a:r>
              <a:rPr lang="en-US" sz="2800" b="1" dirty="0" smtClean="0">
                <a:latin typeface="新宋体" panose="02010609030101010101" charset="-122"/>
                <a:ea typeface="新宋体" panose="02010609030101010101" charset="-122"/>
              </a:rPr>
              <a:t> </a:t>
            </a:r>
            <a:endParaRPr 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0235" y="731520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1360" y="2961640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25395" y="3065780"/>
            <a:ext cx="495871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学而时习之，不亦说乎？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7484110" y="3263900"/>
            <a:ext cx="28778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r>
              <a:rPr lang="en-US" altLang="zh-CN" sz="3200" b="1" dirty="0">
                <a:solidFill>
                  <a:srgbClr val="0000E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学习方法</a:t>
            </a:r>
            <a:endParaRPr lang="zh-CN" altLang="en-US" sz="3200" b="1" dirty="0">
              <a:solidFill>
                <a:srgbClr val="0000E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25395" y="4310380"/>
            <a:ext cx="495871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有朋自远方来，不亦乐乎？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484110" y="4559935"/>
            <a:ext cx="28778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r>
              <a:rPr lang="en-US" altLang="zh-CN" sz="3200" b="1" dirty="0">
                <a:solidFill>
                  <a:srgbClr val="0000E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学习乐趣</a:t>
            </a:r>
            <a:endParaRPr lang="zh-CN" altLang="en-US" sz="3200" b="1" dirty="0">
              <a:solidFill>
                <a:srgbClr val="FF000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25395" y="5619115"/>
            <a:ext cx="5323840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人不知而不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，不亦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乎？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849235" y="5855970"/>
            <a:ext cx="28778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r>
              <a:rPr lang="en-US" altLang="zh-CN" sz="3200" b="1" dirty="0">
                <a:solidFill>
                  <a:srgbClr val="0000E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个人修养</a:t>
            </a:r>
            <a:endParaRPr lang="zh-CN" altLang="en-US" sz="3200" b="1" dirty="0">
              <a:solidFill>
                <a:srgbClr val="FF000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2" grpId="0" bldLvl="0" animBg="1"/>
      <p:bldP spid="3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44034"/>
          <p:cNvSpPr txBox="1">
            <a:spLocks noChangeArrowheads="1"/>
          </p:cNvSpPr>
          <p:nvPr/>
        </p:nvSpPr>
        <p:spPr>
          <a:xfrm>
            <a:off x="610446" y="1382073"/>
            <a:ext cx="10972800" cy="3171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    故   而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b="1" dirty="0" smtClean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</a:t>
            </a:r>
            <a:r>
              <a:rPr 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  以   为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师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矣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为政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44035"/>
          <p:cNvSpPr txBox="1">
            <a:spLocks noChangeArrowheads="1"/>
          </p:cNvSpPr>
          <p:nvPr/>
        </p:nvSpPr>
        <p:spPr bwMode="auto">
          <a:xfrm>
            <a:off x="1981200" y="1729740"/>
            <a:ext cx="109918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温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习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" name="文本框 44036"/>
          <p:cNvSpPr txBox="1">
            <a:spLocks noChangeArrowheads="1"/>
          </p:cNvSpPr>
          <p:nvPr/>
        </p:nvSpPr>
        <p:spPr bwMode="auto">
          <a:xfrm>
            <a:off x="2267283" y="2690666"/>
            <a:ext cx="2123751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学过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的知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识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 </a:t>
            </a:r>
            <a:endParaRPr lang="en-US" altLang="zh-CN" sz="3000" b="1" dirty="0" smtClean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形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作名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44037"/>
          <p:cNvSpPr txBox="1">
            <a:spLocks noChangeArrowheads="1"/>
          </p:cNvSpPr>
          <p:nvPr/>
        </p:nvSpPr>
        <p:spPr bwMode="auto">
          <a:xfrm>
            <a:off x="3954780" y="1729740"/>
            <a:ext cx="186563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表承接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就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44038"/>
          <p:cNvSpPr txBox="1">
            <a:spLocks noChangeArrowheads="1"/>
          </p:cNvSpPr>
          <p:nvPr/>
        </p:nvSpPr>
        <p:spPr bwMode="auto">
          <a:xfrm>
            <a:off x="6578600" y="1381760"/>
            <a:ext cx="191833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新的领悟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形作名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44039"/>
          <p:cNvSpPr txBox="1">
            <a:spLocks noChangeArrowheads="1"/>
          </p:cNvSpPr>
          <p:nvPr/>
        </p:nvSpPr>
        <p:spPr bwMode="auto">
          <a:xfrm>
            <a:off x="7685900" y="2690380"/>
            <a:ext cx="111760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可以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44040"/>
          <p:cNvSpPr txBox="1">
            <a:spLocks noChangeArrowheads="1"/>
          </p:cNvSpPr>
          <p:nvPr/>
        </p:nvSpPr>
        <p:spPr bwMode="auto">
          <a:xfrm>
            <a:off x="8587740" y="1729740"/>
            <a:ext cx="185229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介词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凭借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44041"/>
          <p:cNvSpPr txBox="1">
            <a:spLocks noChangeArrowheads="1"/>
          </p:cNvSpPr>
          <p:nvPr/>
        </p:nvSpPr>
        <p:spPr bwMode="auto">
          <a:xfrm>
            <a:off x="9091930" y="2691130"/>
            <a:ext cx="286639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动词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做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当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成为</a:t>
            </a:r>
            <a:endParaRPr lang="zh-CN" altLang="en-US" sz="3000" b="1" dirty="0">
              <a:solidFill>
                <a:srgbClr val="0000E0"/>
              </a:solidFill>
              <a:uFillTx/>
              <a:latin typeface="新宋体" panose="02010609030101010101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5335039" y="596672"/>
            <a:ext cx="1522114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7313" y="4192111"/>
            <a:ext cx="2797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zh-CN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4" name="文本框 44041"/>
          <p:cNvSpPr txBox="1">
            <a:spLocks noChangeArrowheads="1"/>
          </p:cNvSpPr>
          <p:nvPr/>
        </p:nvSpPr>
        <p:spPr bwMode="auto">
          <a:xfrm>
            <a:off x="657225" y="3244215"/>
            <a:ext cx="64706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了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44037"/>
          <p:cNvSpPr txBox="1">
            <a:spLocks noChangeArrowheads="1"/>
          </p:cNvSpPr>
          <p:nvPr/>
        </p:nvSpPr>
        <p:spPr bwMode="auto">
          <a:xfrm>
            <a:off x="5531485" y="2690495"/>
            <a:ext cx="113093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得到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8" name="文本占位符 32770"/>
          <p:cNvSpPr txBox="1">
            <a:spLocks noChangeArrowheads="1"/>
          </p:cNvSpPr>
          <p:nvPr/>
        </p:nvSpPr>
        <p:spPr>
          <a:xfrm>
            <a:off x="610106" y="4950257"/>
            <a:ext cx="10849205" cy="1341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孔子说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：</a:t>
            </a:r>
            <a:r>
              <a:rPr lang="en-US" altLang="zh-CN" b="1" dirty="0">
                <a:latin typeface="新宋体" panose="02010609030101010101" charset="-122"/>
                <a:ea typeface="新宋体" panose="02010609030101010101" charset="-122"/>
              </a:rPr>
              <a:t>“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温习学过的知识，可以得到新的理解和体会，那么就可以凭借（这一点）去当（别人的）老师了。</a:t>
            </a:r>
            <a:r>
              <a:rPr lang="en-US" altLang="zh-CN" b="1" dirty="0">
                <a:latin typeface="新宋体" panose="02010609030101010101" charset="-122"/>
                <a:ea typeface="新宋体" panose="02010609030101010101" charset="-122"/>
              </a:rPr>
              <a:t>”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 </a:t>
            </a: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565150" y="5041900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4" grpId="0" autoUpdateAnimBg="0"/>
      <p:bldP spid="3" grpId="0"/>
      <p:bldP spid="11" grpId="0" autoUpdateAnimBg="0"/>
      <p:bldP spid="18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2770"/>
          <p:cNvSpPr txBox="1">
            <a:spLocks noChangeArrowheads="1"/>
          </p:cNvSpPr>
          <p:nvPr/>
        </p:nvSpPr>
        <p:spPr>
          <a:xfrm>
            <a:off x="691819" y="1423318"/>
            <a:ext cx="10972800" cy="16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7620" y="176466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5255" y="1764665"/>
            <a:ext cx="10849610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讲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学习方法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强调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学习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关键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要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思考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要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知新</a:t>
            </a:r>
            <a:r>
              <a:rPr lang="en-US" altLang="zh-CN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7620" y="2571750"/>
            <a:ext cx="10849610" cy="64706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温故而知新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强调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悟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新宋体" panose="02010609030101010101" charset="-122"/>
                <a:ea typeface="新宋体" panose="02010609030101010101" charset="-122"/>
              </a:rPr>
              <a:t>即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思考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77620" y="3138170"/>
            <a:ext cx="9004300" cy="112395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温故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和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知新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并非并列的两件事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关键在于要</a:t>
            </a:r>
            <a:r>
              <a:rPr lang="en-US" altLang="zh-CN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知新</a:t>
            </a:r>
            <a:r>
              <a:rPr lang="en-US" altLang="zh-CN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这就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需要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独立思考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了。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260619" y="651282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48130"/>
          <p:cNvSpPr txBox="1">
            <a:spLocks noChangeArrowheads="1"/>
          </p:cNvSpPr>
          <p:nvPr/>
        </p:nvSpPr>
        <p:spPr>
          <a:xfrm>
            <a:off x="761313" y="2204919"/>
            <a:ext cx="10972800" cy="1090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子曰：“学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不思则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罔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，思而不学则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殆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。”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为政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endParaRPr lang="zh-CN" b="1" dirty="0" smtClean="0"/>
          </a:p>
          <a:p>
            <a:pPr>
              <a:spcBef>
                <a:spcPct val="0"/>
              </a:spcBef>
            </a:pPr>
            <a:endParaRPr lang="zh-CN" altLang="zh-CN" b="1" dirty="0"/>
          </a:p>
        </p:txBody>
      </p:sp>
      <p:sp>
        <p:nvSpPr>
          <p:cNvPr id="5" name="文本框 48131"/>
          <p:cNvSpPr txBox="1">
            <a:spLocks noChangeArrowheads="1"/>
          </p:cNvSpPr>
          <p:nvPr/>
        </p:nvSpPr>
        <p:spPr bwMode="auto">
          <a:xfrm>
            <a:off x="2815243" y="1712476"/>
            <a:ext cx="2732021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表转折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却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48132"/>
          <p:cNvSpPr txBox="1">
            <a:spLocks noChangeArrowheads="1"/>
          </p:cNvSpPr>
          <p:nvPr/>
        </p:nvSpPr>
        <p:spPr bwMode="auto">
          <a:xfrm>
            <a:off x="3931920" y="2670175"/>
            <a:ext cx="22129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感到迷茫而无所适从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48134"/>
          <p:cNvSpPr txBox="1">
            <a:spLocks noChangeArrowheads="1"/>
          </p:cNvSpPr>
          <p:nvPr/>
        </p:nvSpPr>
        <p:spPr bwMode="auto">
          <a:xfrm>
            <a:off x="7648401" y="1712554"/>
            <a:ext cx="144016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疑惑</a:t>
            </a:r>
            <a:endParaRPr lang="zh-CN" altLang="en-US" sz="3000" b="1" dirty="0" smtClean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61365" y="4565015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48135"/>
          <p:cNvSpPr>
            <a:spLocks noChangeArrowheads="1"/>
          </p:cNvSpPr>
          <p:nvPr/>
        </p:nvSpPr>
        <p:spPr bwMode="auto">
          <a:xfrm>
            <a:off x="869315" y="4489450"/>
            <a:ext cx="914527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孔子说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：“只是读书却不认真思考，就会感到迷茫而无所适从；只空想却不读书，就会疑惑。”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8" grpId="0" autoUpdateAnimBg="0"/>
      <p:bldP spid="4" grpId="0"/>
      <p:bldP spid="3" grpId="0" autoUpdateAnimBg="0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2770"/>
          <p:cNvSpPr txBox="1">
            <a:spLocks noChangeArrowheads="1"/>
          </p:cNvSpPr>
          <p:nvPr/>
        </p:nvSpPr>
        <p:spPr>
          <a:xfrm>
            <a:off x="691819" y="1423318"/>
            <a:ext cx="10972800" cy="16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7620" y="176466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5255" y="1764665"/>
            <a:ext cx="10849610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讲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学习方法（态度）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与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的辩证关系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占位符 49154"/>
          <p:cNvSpPr txBox="1">
            <a:spLocks noChangeArrowheads="1"/>
          </p:cNvSpPr>
          <p:nvPr/>
        </p:nvSpPr>
        <p:spPr>
          <a:xfrm>
            <a:off x="1277620" y="2632075"/>
            <a:ext cx="10309860" cy="15938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4265" b="1" dirty="0" smtClean="0"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en-US" altLang="zh-CN" sz="5820" b="1" dirty="0" smtClean="0">
                <a:latin typeface="新宋体" panose="02010609030101010101" charset="-122"/>
                <a:ea typeface="新宋体" panose="02010609030101010101" charset="-122"/>
              </a:rPr>
              <a:t>   </a:t>
            </a:r>
            <a:r>
              <a:rPr lang="zh-CN" altLang="en-US" sz="5820" b="1" dirty="0" smtClean="0">
                <a:latin typeface="新宋体" panose="02010609030101010101" charset="-122"/>
                <a:ea typeface="新宋体" panose="02010609030101010101" charset="-122"/>
              </a:rPr>
              <a:t>一味读书而不思考</a:t>
            </a:r>
            <a:r>
              <a:rPr lang="en-US" altLang="zh-CN" sz="58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5820" b="1" dirty="0" smtClean="0">
                <a:latin typeface="新宋体" panose="02010609030101010101" charset="-122"/>
                <a:ea typeface="新宋体" panose="02010609030101010101" charset="-122"/>
              </a:rPr>
              <a:t>就不能深刻理解</a:t>
            </a:r>
            <a:r>
              <a:rPr lang="en-US" altLang="zh-CN" sz="58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5820" b="1" dirty="0" smtClean="0">
                <a:latin typeface="新宋体" panose="02010609030101010101" charset="-122"/>
                <a:ea typeface="新宋体" panose="02010609030101010101" charset="-122"/>
              </a:rPr>
              <a:t>甚至会陷入迷茫。而如果一味空想而不去实实在在地学习</a:t>
            </a:r>
            <a:r>
              <a:rPr lang="en-US" altLang="zh-CN" sz="582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5820" b="1" dirty="0" smtClean="0">
                <a:latin typeface="新宋体" panose="02010609030101010101" charset="-122"/>
                <a:ea typeface="新宋体" panose="02010609030101010101" charset="-122"/>
              </a:rPr>
              <a:t>则</a:t>
            </a:r>
            <a:r>
              <a:rPr lang="zh-CN" altLang="en-US" sz="5820" b="1" dirty="0" smtClean="0">
                <a:latin typeface="新宋体" panose="02010609030101010101" charset="-122"/>
                <a:ea typeface="新宋体" panose="02010609030101010101" charset="-122"/>
              </a:rPr>
              <a:t>终究会疑惑而一无所得。所以要把</a:t>
            </a:r>
            <a:r>
              <a:rPr lang="zh-CN" altLang="en-US" sz="582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“学”与“思”</a:t>
            </a:r>
            <a:r>
              <a:rPr lang="zh-CN" altLang="en-US" sz="582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结合</a:t>
            </a:r>
            <a:r>
              <a:rPr lang="zh-CN" altLang="en-US" sz="5820" b="1" dirty="0" smtClean="0">
                <a:latin typeface="新宋体" panose="02010609030101010101" charset="-122"/>
                <a:ea typeface="新宋体" panose="02010609030101010101" charset="-122"/>
              </a:rPr>
              <a:t>起来。</a:t>
            </a:r>
            <a:endParaRPr lang="zh-CN" sz="582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utoUpdateAnimBg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8940" y="542290"/>
            <a:ext cx="2250440" cy="713740"/>
            <a:chOff x="2356" y="64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思考探究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149812" y="641981"/>
            <a:ext cx="988906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你觉得学习快乐吗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300" y="1460500"/>
            <a:ext cx="495871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学而时习之，不亦说乎？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36635" y="641985"/>
            <a:ext cx="2727960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温故而知新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可以为师矣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49945" y="3118485"/>
            <a:ext cx="2966085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学而不思则罔思而不学则殆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3780" y="2540000"/>
            <a:ext cx="562610" cy="57848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习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67130" y="2248535"/>
            <a:ext cx="2288540" cy="120459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师傅领进门</a:t>
            </a:r>
            <a:endParaRPr lang="zh-CN" sz="3200" b="1" dirty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r>
              <a:rPr 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修行</a:t>
            </a:r>
            <a:r>
              <a:rPr 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靠个人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54500" y="2312035"/>
            <a:ext cx="1892300" cy="120459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鸟数飞也</a:t>
            </a:r>
            <a:endParaRPr lang="zh-CN" sz="3200" b="1" dirty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r>
              <a:rPr 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反复练习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46440" y="1816100"/>
            <a:ext cx="3069590" cy="120459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sz="3200" b="1" dirty="0">
                <a:solidFill>
                  <a:srgbClr val="FF0000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学习不仅要传承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zh-CN" sz="3200" b="1" dirty="0">
              <a:solidFill>
                <a:srgbClr val="FF0000"/>
              </a:solidFill>
              <a:uFillTx/>
              <a:latin typeface="新宋体" panose="02010609030101010101" charset="-122"/>
              <a:ea typeface="新宋体" panose="02010609030101010101" charset="-122"/>
            </a:endParaRPr>
          </a:p>
          <a:p>
            <a:r>
              <a:rPr 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更重要的是创新！</a:t>
            </a:r>
            <a:endParaRPr lang="zh-CN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6" name="文本占位符 49154"/>
          <p:cNvSpPr txBox="1">
            <a:spLocks noChangeArrowheads="1"/>
          </p:cNvSpPr>
          <p:nvPr/>
        </p:nvSpPr>
        <p:spPr>
          <a:xfrm>
            <a:off x="8207375" y="4356735"/>
            <a:ext cx="3587115" cy="1279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离开思考的学习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永远是浮光掠影。离开了学习的思考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则闭门造车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精神疲惫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b="1" dirty="0" smtClean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  <p:bldP spid="13" grpId="0"/>
      <p:bldP spid="14" grpId="0"/>
      <p:bldP spid="15" grpId="0"/>
      <p:bldP spid="16" grpId="0" autoUpdateAnimBg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149812" y="641981"/>
            <a:ext cx="988906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想象此处</a:t>
            </a:r>
            <a:r>
              <a:rPr lang="en-US" altLang="zh-CN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乐</a:t>
            </a:r>
            <a:r>
              <a:rPr lang="en-US" altLang="zh-CN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的具体表现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300" y="1460500"/>
            <a:ext cx="495871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有朋自远方来，不亦乐乎？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占位符 49154"/>
          <p:cNvSpPr txBox="1">
            <a:spLocks noChangeArrowheads="1"/>
          </p:cNvSpPr>
          <p:nvPr/>
        </p:nvSpPr>
        <p:spPr>
          <a:xfrm>
            <a:off x="2771140" y="3796030"/>
            <a:ext cx="6640195" cy="20300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朋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古文写作</a:t>
            </a:r>
            <a:r>
              <a:rPr lang="en-US" altLang="zh-CN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“</a:t>
            </a:r>
            <a:r>
              <a:rPr lang="zh-CN" altLang="en-US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鳯</a:t>
            </a:r>
            <a:r>
              <a:rPr lang="en-US" altLang="zh-CN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”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像凤的形象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。凤高翔时多以万计的鸟群追随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因此用凤翔之形</a:t>
            </a:r>
            <a:r>
              <a:rPr lang="zh-CN" b="1" dirty="0" smtClean="0">
                <a:latin typeface="新宋体" panose="02010609030101010101" charset="-122"/>
                <a:ea typeface="新宋体" panose="02010609030101010101" charset="-122"/>
              </a:rPr>
              <a:t>作为</a:t>
            </a:r>
            <a:r>
              <a:rPr lang="en-US" altLang="zh-CN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朋党</a:t>
            </a:r>
            <a:r>
              <a:rPr lang="en-US" altLang="zh-CN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的</a:t>
            </a:r>
            <a:r>
              <a:rPr lang="en-US" altLang="zh-CN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朋</a:t>
            </a:r>
            <a:r>
              <a:rPr lang="en-US" altLang="zh-CN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字。</a:t>
            </a:r>
            <a:endParaRPr lang="zh-CN" altLang="en-US" b="1" dirty="0" smtClean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" name="文本占位符 33794"/>
          <p:cNvSpPr txBox="1">
            <a:spLocks noChangeArrowheads="1"/>
          </p:cNvSpPr>
          <p:nvPr/>
        </p:nvSpPr>
        <p:spPr>
          <a:xfrm>
            <a:off x="1257300" y="2248535"/>
            <a:ext cx="4500245" cy="107759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sz="1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有志同道合的人来</a:t>
            </a:r>
            <a:r>
              <a:rPr lang="en-US" altLang="zh-CN" sz="1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1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大家可以</a:t>
            </a:r>
            <a:r>
              <a:rPr lang="zh-CN" altLang="en-US" sz="1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切磋学问</a:t>
            </a:r>
            <a:r>
              <a:rPr lang="en-US" altLang="zh-CN" sz="1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1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交流思想</a:t>
            </a:r>
            <a:r>
              <a:rPr lang="zh-CN" altLang="en-US" sz="1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6255" y="4349115"/>
            <a:ext cx="562610" cy="57848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朋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autoUpdateAnimBg="0" build="p"/>
      <p:bldP spid="2" grpId="0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149812" y="641981"/>
            <a:ext cx="988906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体会</a:t>
            </a:r>
            <a:r>
              <a:rPr lang="en-US" altLang="zh-CN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愠</a:t>
            </a:r>
            <a:r>
              <a:rPr lang="en-US" altLang="zh-CN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与</a:t>
            </a:r>
            <a:r>
              <a:rPr lang="en-US" altLang="zh-CN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怒</a:t>
            </a:r>
            <a:r>
              <a:rPr lang="en-US" altLang="zh-CN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的区别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300" y="1460500"/>
            <a:ext cx="574992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人不知而不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，不亦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乎？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占位符 49154"/>
          <p:cNvSpPr txBox="1">
            <a:spLocks noChangeArrowheads="1"/>
          </p:cNvSpPr>
          <p:nvPr/>
        </p:nvSpPr>
        <p:spPr>
          <a:xfrm>
            <a:off x="2801620" y="2494280"/>
            <a:ext cx="8201025" cy="1310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b="1" dirty="0" smtClean="0">
                <a:latin typeface="新宋体" panose="02010609030101010101" charset="-122"/>
                <a:ea typeface="新宋体" panose="02010609030101010101" charset="-122"/>
              </a:rPr>
              <a:t>形声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b="1" dirty="0" smtClean="0">
                <a:latin typeface="新宋体" panose="02010609030101010101" charset="-122"/>
                <a:ea typeface="新宋体" panose="02010609030101010101" charset="-122"/>
              </a:rPr>
              <a:t>从心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从昷（</a:t>
            </a:r>
            <a:r>
              <a:rPr lang="en-US" altLang="zh-CN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wēn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）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,“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昷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意为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热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”“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暖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心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与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昷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联合起来表示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心里燥热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b="1" dirty="0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本义：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心燥。不冷静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b="1" dirty="0" smtClean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引申义：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含怒，生气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b="1" dirty="0" smtClean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6255" y="2875915"/>
            <a:ext cx="764540" cy="77089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愠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6180" y="5498465"/>
            <a:ext cx="1029398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做到</a:t>
            </a:r>
            <a:r>
              <a:rPr lang="en-US" altLang="zh-CN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不愠</a:t>
            </a:r>
            <a:r>
              <a:rPr lang="en-US" altLang="zh-CN" sz="3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需要有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强大的内心力量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对理想的执着追求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1186180" y="4801235"/>
            <a:ext cx="10540365" cy="526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ea typeface="楷体_GB2312" pitchFamily="1" charset="-122"/>
              </a:rPr>
              <a:t>      </a:t>
            </a:r>
            <a:r>
              <a:rPr lang="zh-CN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君子之德</a:t>
            </a:r>
            <a:r>
              <a:rPr lang="en-US" altLang="zh-CN" b="1" dirty="0">
                <a:latin typeface="新宋体" panose="02010609030101010101" charset="-122"/>
                <a:ea typeface="新宋体" panose="02010609030101010101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自信、乐观、镇定、志向、胸怀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等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autoUpdateAnimBg="0" uiExpand="1" build="p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1540" y="1749425"/>
            <a:ext cx="11026140" cy="25933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了解孔子和《论语》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借助注释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自主阅读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了解文言句式和重点词语意思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初步了解课文含义。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了解孔子和儒家思想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理解并运用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中的名言警句。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感受孔子光辉的人格魅力、开阔的胸怀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提高处世的能力。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联系自身学习经历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体会课文丰富精彩的内蕴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端正学习态度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改进学习方法。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68680" y="562610"/>
            <a:ext cx="2320925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74107" y="2677180"/>
            <a:ext cx="483780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6600" b="1" dirty="0"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课时</a:t>
            </a:r>
            <a:endParaRPr lang="zh-CN" altLang="en-US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327957" y="748724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占位符 55298"/>
          <p:cNvSpPr txBox="1">
            <a:spLocks noChangeArrowheads="1"/>
          </p:cNvSpPr>
          <p:nvPr/>
        </p:nvSpPr>
        <p:spPr>
          <a:xfrm>
            <a:off x="685800" y="1217295"/>
            <a:ext cx="10819765" cy="2167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子曰：“知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不如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之者，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之者不如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之者。”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雍也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55299"/>
          <p:cNvSpPr txBox="1">
            <a:spLocks noChangeArrowheads="1"/>
          </p:cNvSpPr>
          <p:nvPr/>
        </p:nvSpPr>
        <p:spPr bwMode="auto">
          <a:xfrm>
            <a:off x="2135505" y="1580515"/>
            <a:ext cx="303212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代词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学问和事业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55300"/>
          <p:cNvSpPr txBox="1">
            <a:spLocks noChangeArrowheads="1"/>
          </p:cNvSpPr>
          <p:nvPr/>
        </p:nvSpPr>
        <p:spPr bwMode="auto">
          <a:xfrm>
            <a:off x="2287905" y="2387600"/>
            <a:ext cx="272732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代词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……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的人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55301"/>
          <p:cNvSpPr txBox="1">
            <a:spLocks noChangeArrowheads="1"/>
          </p:cNvSpPr>
          <p:nvPr/>
        </p:nvSpPr>
        <p:spPr bwMode="auto">
          <a:xfrm>
            <a:off x="5268595" y="2537460"/>
            <a:ext cx="195834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喜爱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爱好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55302"/>
          <p:cNvSpPr txBox="1">
            <a:spLocks noChangeArrowheads="1"/>
          </p:cNvSpPr>
          <p:nvPr/>
        </p:nvSpPr>
        <p:spPr bwMode="auto">
          <a:xfrm>
            <a:off x="8081010" y="2466340"/>
            <a:ext cx="31762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以</a:t>
            </a:r>
            <a:r>
              <a:rPr 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……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为快乐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形容词意动用法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61365" y="4565015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占位符 52226"/>
          <p:cNvSpPr txBox="1">
            <a:spLocks noChangeArrowheads="1"/>
          </p:cNvSpPr>
          <p:nvPr/>
        </p:nvSpPr>
        <p:spPr>
          <a:xfrm>
            <a:off x="1016635" y="4565015"/>
            <a:ext cx="10950575" cy="148209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    孔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子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说：“懂得学问和事业的人不如喜爱它的人，喜爱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它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的人不如以它为快乐的人。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”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  <p:bldP spid="6" grpId="0"/>
      <p:bldP spid="3" grpId="0" autoUpdateAnimBg="0" build="p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2770"/>
          <p:cNvSpPr txBox="1">
            <a:spLocks noChangeArrowheads="1"/>
          </p:cNvSpPr>
          <p:nvPr/>
        </p:nvSpPr>
        <p:spPr>
          <a:xfrm>
            <a:off x="691819" y="1423318"/>
            <a:ext cx="10972800" cy="16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6180" y="142303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5255" y="1423035"/>
            <a:ext cx="10849610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最佳的学习状态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是找到学习的乐趣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为什么呢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？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2390" y="2176145"/>
            <a:ext cx="10849610" cy="64706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喜欢出智慧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乐在其中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才会有发现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2390" y="2731770"/>
            <a:ext cx="9004300" cy="59690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能感受到学习快乐的人会矢志不渝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6180" y="399224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75255" y="4051935"/>
            <a:ext cx="10849610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讲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学习方法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兴趣对学习的重要性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72360" y="4725670"/>
            <a:ext cx="11760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知之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3407410" y="5012055"/>
            <a:ext cx="577850" cy="107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5015230" y="5012055"/>
            <a:ext cx="577850" cy="107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985260" y="4725670"/>
            <a:ext cx="11760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好之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45480" y="4725670"/>
            <a:ext cx="11760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乐之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86180" y="5300980"/>
            <a:ext cx="1071816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全身心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地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置身其中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才能知灼见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才能有所成就</a:t>
            </a:r>
            <a:r>
              <a:rPr lang="zh-CN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zh-CN" sz="32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5" grpId="0"/>
      <p:bldP spid="6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045210" y="393478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62466"/>
          <p:cNvSpPr txBox="1">
            <a:spLocks noChangeArrowheads="1"/>
          </p:cNvSpPr>
          <p:nvPr/>
        </p:nvSpPr>
        <p:spPr>
          <a:xfrm>
            <a:off x="354965" y="869950"/>
            <a:ext cx="10972800" cy="32581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sz="3555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人行，必有我师</a:t>
            </a:r>
            <a:r>
              <a:rPr lang="zh-CN" sz="3555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焉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sz="3555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择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sz="3555" b="1" dirty="0" smtClean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善者</a:t>
            </a:r>
            <a:r>
              <a:rPr lang="zh-CN" sz="3555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   </a:t>
            </a:r>
            <a:r>
              <a:rPr lang="zh-CN" sz="3555" b="1" dirty="0" smtClean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之，其</a:t>
            </a:r>
            <a:r>
              <a:rPr lang="zh-CN" sz="3555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不善者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而改之。”</a:t>
            </a:r>
            <a:r>
              <a:rPr lang="zh-CN" altLang="en-US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述而</a:t>
            </a:r>
            <a:r>
              <a:rPr lang="en-US" alt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355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62467"/>
          <p:cNvSpPr txBox="1">
            <a:spLocks noChangeArrowheads="1"/>
          </p:cNvSpPr>
          <p:nvPr/>
        </p:nvSpPr>
        <p:spPr bwMode="auto">
          <a:xfrm>
            <a:off x="2420620" y="1278890"/>
            <a:ext cx="109664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几个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62468"/>
          <p:cNvSpPr txBox="1">
            <a:spLocks noChangeArrowheads="1"/>
          </p:cNvSpPr>
          <p:nvPr/>
        </p:nvSpPr>
        <p:spPr bwMode="auto">
          <a:xfrm>
            <a:off x="4826000" y="1217930"/>
            <a:ext cx="227330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于之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在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其中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2469"/>
          <p:cNvSpPr txBox="1">
            <a:spLocks noChangeArrowheads="1"/>
          </p:cNvSpPr>
          <p:nvPr/>
        </p:nvSpPr>
        <p:spPr bwMode="auto">
          <a:xfrm>
            <a:off x="8082915" y="1217930"/>
            <a:ext cx="149034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表顺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承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62470"/>
          <p:cNvSpPr txBox="1">
            <a:spLocks noChangeArrowheads="1"/>
          </p:cNvSpPr>
          <p:nvPr/>
        </p:nvSpPr>
        <p:spPr bwMode="auto">
          <a:xfrm>
            <a:off x="8812746" y="2139997"/>
            <a:ext cx="203871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跟从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学习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62469"/>
          <p:cNvSpPr txBox="1">
            <a:spLocks noChangeArrowheads="1"/>
          </p:cNvSpPr>
          <p:nvPr/>
        </p:nvSpPr>
        <p:spPr bwMode="auto">
          <a:xfrm>
            <a:off x="7530465" y="2139950"/>
            <a:ext cx="112966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优点</a:t>
            </a:r>
            <a:endParaRPr lang="zh-CN" altLang="en-US" sz="3000" b="1" dirty="0" smtClean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4" name="文本框 62469"/>
          <p:cNvSpPr txBox="1">
            <a:spLocks noChangeArrowheads="1"/>
          </p:cNvSpPr>
          <p:nvPr/>
        </p:nvSpPr>
        <p:spPr bwMode="auto">
          <a:xfrm>
            <a:off x="520667" y="2693083"/>
            <a:ext cx="130243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缺点</a:t>
            </a:r>
            <a:endParaRPr lang="zh-CN" altLang="en-US" sz="3000" b="1" dirty="0" smtClean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520700" y="4565015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占位符 56322"/>
          <p:cNvSpPr txBox="1">
            <a:spLocks noChangeArrowheads="1"/>
          </p:cNvSpPr>
          <p:nvPr/>
        </p:nvSpPr>
        <p:spPr>
          <a:xfrm>
            <a:off x="705789" y="4494120"/>
            <a:ext cx="10780779" cy="2032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孔子说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：“几个人一起走路，其中必定有（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可以做）我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老师的人。选择他们的优点向他学习，（如果也有）他们的</a:t>
            </a:r>
            <a:r>
              <a:rPr lang="zh-CN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缺点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就加以改</a:t>
            </a:r>
            <a:r>
              <a:rPr lang="zh-CN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正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。” 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4" grpId="0"/>
      <p:bldP spid="3" grpId="0" autoUpdateAnimBg="0"/>
      <p:bldP spid="14" grpId="0" autoUpdateAnimBg="0"/>
      <p:bldP spid="9" grpId="0" autoUpdateAnimBg="0" build="p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2770"/>
          <p:cNvSpPr txBox="1">
            <a:spLocks noChangeArrowheads="1"/>
          </p:cNvSpPr>
          <p:nvPr/>
        </p:nvSpPr>
        <p:spPr>
          <a:xfrm>
            <a:off x="691819" y="1423318"/>
            <a:ext cx="10972800" cy="16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4100" y="966470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5255" y="996315"/>
            <a:ext cx="10849610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通过这句话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你对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学习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这个词有了新的认识吗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？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2390" y="1581785"/>
            <a:ext cx="10849610" cy="64706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学习的对象：老师、书本、学校、社会</a:t>
            </a: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</a:rPr>
              <a:t>……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2390" y="2042160"/>
            <a:ext cx="9004300" cy="59690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90000"/>
              </a:lnSpc>
            </a:pPr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学习的内容：别人优点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增长才干；</a:t>
            </a:r>
            <a:endParaRPr lang="zh-CN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             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别人缺点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对照反思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6180" y="335343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24760" y="3383280"/>
            <a:ext cx="10849610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讲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学习方法和个人修养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无论何时何地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都要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虚心向别人学习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200" b="1" dirty="0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        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要有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端正的学习态度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4100" y="4854575"/>
            <a:ext cx="9377045" cy="15684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善于发现别人身上的缺点和优点的人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也往往是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善于向他人学习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的人。</a:t>
            </a:r>
            <a:endParaRPr lang="zh-CN" altLang="en-US" sz="3200" b="1" dirty="0" smtClean="0">
              <a:latin typeface="新宋体" panose="02010609030101010101" charset="-122"/>
              <a:ea typeface="新宋体" panose="02010609030101010101" charset="-122"/>
            </a:endParaRPr>
          </a:p>
          <a:p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  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无论什么环境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无论什么人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都可从中得到提高。</a:t>
            </a:r>
            <a:endParaRPr lang="zh-CN" altLang="en-US" sz="3200" b="1" dirty="0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5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4518621" y="692696"/>
            <a:ext cx="1658895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39938"/>
          <p:cNvSpPr txBox="1">
            <a:spLocks noChangeArrowheads="1"/>
          </p:cNvSpPr>
          <p:nvPr/>
        </p:nvSpPr>
        <p:spPr>
          <a:xfrm>
            <a:off x="616687" y="1229247"/>
            <a:ext cx="10607995" cy="4895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子曰：“吾十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志于学，三十而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，四十而不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惑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，五十而知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天命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，六十而耳顺，七十而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心所欲，不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逾  矩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为政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39939"/>
          <p:cNvSpPr txBox="1">
            <a:spLocks noChangeArrowheads="1"/>
          </p:cNvSpPr>
          <p:nvPr/>
        </p:nvSpPr>
        <p:spPr bwMode="auto">
          <a:xfrm>
            <a:off x="3372651" y="1605817"/>
            <a:ext cx="1419797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同</a:t>
            </a:r>
            <a:r>
              <a:rPr lang="zh-CN" altLang="en-US" sz="30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“又”</a:t>
            </a:r>
            <a:endParaRPr lang="zh-CN" altLang="en-US" sz="3000" b="1" dirty="0">
              <a:solidFill>
                <a:srgbClr val="0000FF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文本框 39940"/>
          <p:cNvSpPr txBox="1">
            <a:spLocks noChangeArrowheads="1"/>
          </p:cNvSpPr>
          <p:nvPr/>
        </p:nvSpPr>
        <p:spPr bwMode="auto">
          <a:xfrm>
            <a:off x="4211320" y="2494915"/>
            <a:ext cx="196596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表承接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就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39941"/>
          <p:cNvSpPr txBox="1">
            <a:spLocks noChangeArrowheads="1"/>
          </p:cNvSpPr>
          <p:nvPr/>
        </p:nvSpPr>
        <p:spPr bwMode="auto">
          <a:xfrm>
            <a:off x="9592310" y="2541270"/>
            <a:ext cx="193040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迷惑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疑惑</a:t>
            </a:r>
            <a:endParaRPr lang="zh-CN" altLang="en-US" sz="3000" b="1" dirty="0">
              <a:solidFill>
                <a:srgbClr val="0000E0"/>
              </a:solidFill>
              <a:uFillTx/>
              <a:latin typeface="新宋体" panose="02010609030101010101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8" name="文本框 39942"/>
          <p:cNvSpPr txBox="1">
            <a:spLocks noChangeArrowheads="1"/>
          </p:cNvSpPr>
          <p:nvPr/>
        </p:nvSpPr>
        <p:spPr bwMode="auto">
          <a:xfrm>
            <a:off x="7306945" y="1644015"/>
            <a:ext cx="217551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能有所成就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39943"/>
          <p:cNvSpPr txBox="1">
            <a:spLocks noChangeArrowheads="1"/>
          </p:cNvSpPr>
          <p:nvPr/>
        </p:nvSpPr>
        <p:spPr bwMode="auto">
          <a:xfrm>
            <a:off x="1607820" y="3961765"/>
            <a:ext cx="236156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上天的意旨</a:t>
            </a:r>
            <a:endParaRPr lang="zh-CN" altLang="en-US" sz="3000" b="1" dirty="0" smtClean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39944"/>
          <p:cNvSpPr txBox="1">
            <a:spLocks noChangeArrowheads="1"/>
          </p:cNvSpPr>
          <p:nvPr/>
        </p:nvSpPr>
        <p:spPr bwMode="auto">
          <a:xfrm>
            <a:off x="9592310" y="3961765"/>
            <a:ext cx="113919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越过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39945"/>
          <p:cNvSpPr txBox="1">
            <a:spLocks noChangeArrowheads="1"/>
          </p:cNvSpPr>
          <p:nvPr/>
        </p:nvSpPr>
        <p:spPr bwMode="auto">
          <a:xfrm>
            <a:off x="474704" y="4514577"/>
            <a:ext cx="955238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法度</a:t>
            </a:r>
            <a:endParaRPr lang="zh-CN" altLang="en-US" sz="3000" b="1" dirty="0" smtClean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39945"/>
          <p:cNvSpPr txBox="1">
            <a:spLocks noChangeArrowheads="1"/>
          </p:cNvSpPr>
          <p:nvPr/>
        </p:nvSpPr>
        <p:spPr bwMode="auto">
          <a:xfrm>
            <a:off x="6987899" y="3146152"/>
            <a:ext cx="955238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顺从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3" grpId="0" autoUpdateAnimBg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32770"/>
          <p:cNvSpPr txBox="1">
            <a:spLocks noChangeArrowheads="1"/>
          </p:cNvSpPr>
          <p:nvPr/>
        </p:nvSpPr>
        <p:spPr>
          <a:xfrm>
            <a:off x="594995" y="673735"/>
            <a:ext cx="10848975" cy="25355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3555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555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孔子说：“</a:t>
            </a:r>
            <a:r>
              <a:rPr lang="zh-CN" altLang="en-US" sz="3555" b="1" dirty="0" smtClean="0">
                <a:latin typeface="新宋体" panose="02010609030101010101" charset="-122"/>
                <a:ea typeface="新宋体" panose="02010609030101010101" charset="-122"/>
              </a:rPr>
              <a:t>我</a:t>
            </a:r>
            <a:r>
              <a:rPr lang="zh-CN" altLang="en-US" sz="3555" b="1" dirty="0">
                <a:latin typeface="新宋体" panose="02010609030101010101" charset="-122"/>
                <a:ea typeface="新宋体" panose="02010609030101010101" charset="-122"/>
              </a:rPr>
              <a:t>十五岁时有志于做学问；三十岁时有所成就，说话办事都有把握；四十岁心里不再感到迷惑；五十岁知道上天的意旨是什么；六十岁能听得进不同的意见而加以采纳；到七十岁</a:t>
            </a:r>
            <a:r>
              <a:rPr lang="zh-CN" altLang="en-US" sz="3555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我就可以</a:t>
            </a:r>
            <a:r>
              <a:rPr lang="zh-CN" altLang="en-US" sz="3555" b="1" dirty="0">
                <a:latin typeface="新宋体" panose="02010609030101010101" charset="-122"/>
                <a:ea typeface="新宋体" panose="02010609030101010101" charset="-122"/>
              </a:rPr>
              <a:t>顺从意愿，不会越过法度。</a:t>
            </a:r>
            <a:r>
              <a:rPr lang="en-US" altLang="zh-CN" sz="3555" b="1" dirty="0">
                <a:latin typeface="新宋体" panose="02010609030101010101" charset="-122"/>
                <a:ea typeface="新宋体" panose="02010609030101010101" charset="-122"/>
              </a:rPr>
              <a:t>”</a:t>
            </a:r>
            <a:r>
              <a:rPr lang="zh-CN" altLang="en-US" sz="3555" b="1" dirty="0">
                <a:latin typeface="新宋体" panose="02010609030101010101" charset="-122"/>
                <a:ea typeface="新宋体" panose="02010609030101010101" charset="-122"/>
              </a:rPr>
              <a:t> </a:t>
            </a:r>
            <a:endParaRPr lang="zh-CN" altLang="en-US" sz="3555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06120" y="673735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6120" y="376364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98370" y="3793490"/>
            <a:ext cx="10849610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讲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个人修养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要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循序渐进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讲德修业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" name="文本占位符 41986"/>
          <p:cNvSpPr txBox="1">
            <a:spLocks noChangeArrowheads="1"/>
          </p:cNvSpPr>
          <p:nvPr/>
        </p:nvSpPr>
        <p:spPr>
          <a:xfrm>
            <a:off x="705485" y="4408805"/>
            <a:ext cx="10738485" cy="935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孔子</a:t>
            </a:r>
            <a:r>
              <a:rPr lang="zh-CN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自述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其一生进德修业</a:t>
            </a:r>
            <a:r>
              <a:rPr lang="zh-CN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的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发展</a:t>
            </a:r>
            <a:r>
              <a:rPr lang="zh-CN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过程</a:t>
            </a:r>
            <a:r>
              <a:rPr lang="zh-CN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。随着年龄的增长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思想境界</a:t>
            </a:r>
            <a:r>
              <a:rPr lang="zh-CN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也逐步</a:t>
            </a:r>
            <a:r>
              <a:rPr lang="zh-CN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提高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这个过程也</a:t>
            </a:r>
            <a:r>
              <a:rPr lang="zh-CN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是循序渐进</a:t>
            </a:r>
            <a:r>
              <a:rPr lang="zh-CN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的一个过程。</a:t>
            </a:r>
            <a:endParaRPr lang="zh-CN" b="1" dirty="0" smtClean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" grpId="0" autoUpdateAnimBg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069616" y="492021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十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66562"/>
          <p:cNvSpPr txBox="1">
            <a:spLocks noChangeArrowheads="1"/>
          </p:cNvSpPr>
          <p:nvPr/>
        </p:nvSpPr>
        <p:spPr>
          <a:xfrm>
            <a:off x="694227" y="1455294"/>
            <a:ext cx="10803136" cy="2880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子在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川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上曰：“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逝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者如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夫</a:t>
            </a:r>
            <a:r>
              <a:rPr lang="en-US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fú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，不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舍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昼夜。”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 smtClean="0"/>
              <a:t>                                                                    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子罕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</a:t>
            </a:r>
            <a:endParaRPr 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66563"/>
          <p:cNvSpPr txBox="1">
            <a:spLocks noChangeArrowheads="1"/>
          </p:cNvSpPr>
          <p:nvPr/>
        </p:nvSpPr>
        <p:spPr bwMode="auto">
          <a:xfrm>
            <a:off x="2284997" y="1208536"/>
            <a:ext cx="98309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河流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" name="文本框 66564"/>
          <p:cNvSpPr txBox="1">
            <a:spLocks noChangeArrowheads="1"/>
          </p:cNvSpPr>
          <p:nvPr/>
        </p:nvSpPr>
        <p:spPr bwMode="auto">
          <a:xfrm>
            <a:off x="4069715" y="1208405"/>
            <a:ext cx="197929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往、离去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66566"/>
          <p:cNvSpPr txBox="1">
            <a:spLocks noChangeArrowheads="1"/>
          </p:cNvSpPr>
          <p:nvPr/>
        </p:nvSpPr>
        <p:spPr bwMode="auto">
          <a:xfrm>
            <a:off x="7105772" y="1208534"/>
            <a:ext cx="1314219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舍弃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6564"/>
          <p:cNvSpPr txBox="1">
            <a:spLocks noChangeArrowheads="1"/>
          </p:cNvSpPr>
          <p:nvPr/>
        </p:nvSpPr>
        <p:spPr bwMode="auto">
          <a:xfrm>
            <a:off x="5135880" y="2173605"/>
            <a:ext cx="285242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代词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这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指河水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占位符 56322"/>
          <p:cNvSpPr txBox="1">
            <a:spLocks noChangeArrowheads="1"/>
          </p:cNvSpPr>
          <p:nvPr/>
        </p:nvSpPr>
        <p:spPr>
          <a:xfrm>
            <a:off x="1830705" y="4721225"/>
            <a:ext cx="9605010" cy="12306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孔子在河边感叹道：“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逝去的一切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像河水一样流去，日夜不停。” 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857885" y="4810125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93085" y="3444240"/>
            <a:ext cx="562610" cy="57848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川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占位符 49154"/>
          <p:cNvSpPr txBox="1">
            <a:spLocks noChangeArrowheads="1"/>
          </p:cNvSpPr>
          <p:nvPr/>
        </p:nvSpPr>
        <p:spPr>
          <a:xfrm>
            <a:off x="3785235" y="3227705"/>
            <a:ext cx="2766060" cy="5410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在千山万壑间贯穿流通的河</a:t>
            </a:r>
            <a:endParaRPr lang="zh-CN" altLang="en-US" b="1" dirty="0" smtClean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3" grpId="0"/>
      <p:bldP spid="10" grpId="0" autoUpdateAnimBg="0" build="p"/>
      <p:bldP spid="19" grpId="0" bldLvl="0" animBg="1"/>
      <p:bldP spid="12" grpId="0" bldLvl="0" animBg="1"/>
      <p:bldP spid="16" grpId="0" autoUpdateAnimBg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2770"/>
          <p:cNvSpPr txBox="1">
            <a:spLocks noChangeArrowheads="1"/>
          </p:cNvSpPr>
          <p:nvPr/>
        </p:nvSpPr>
        <p:spPr>
          <a:xfrm>
            <a:off x="691819" y="1423318"/>
            <a:ext cx="10972800" cy="16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6180" y="142303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5255" y="1423035"/>
            <a:ext cx="7228205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你认为孔子为什么会发出这样的感叹！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2390" y="2176145"/>
            <a:ext cx="8496300" cy="64706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只有一位志向远大的人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才会迫切地感受到时光的飞逝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就像滔滔流水！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6180" y="399224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75255" y="4051935"/>
            <a:ext cx="10849610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对于时间流逝的感慨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86180" y="4844415"/>
            <a:ext cx="970343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孔子的感喟包括以时间流逝、生命短暂的叹息</a:t>
            </a:r>
            <a:r>
              <a:rPr 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sz="32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5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386406" y="682154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十一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70658"/>
          <p:cNvSpPr txBox="1">
            <a:spLocks noChangeArrowheads="1"/>
          </p:cNvSpPr>
          <p:nvPr/>
        </p:nvSpPr>
        <p:spPr>
          <a:xfrm>
            <a:off x="749630" y="1097349"/>
            <a:ext cx="10972800" cy="2939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三军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夺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帅也，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匹夫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不可夺志也。”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子罕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70659"/>
          <p:cNvSpPr txBox="1">
            <a:spLocks noChangeArrowheads="1"/>
          </p:cNvSpPr>
          <p:nvPr/>
        </p:nvSpPr>
        <p:spPr bwMode="auto">
          <a:xfrm>
            <a:off x="2441389" y="2354621"/>
            <a:ext cx="1261301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军队</a:t>
            </a:r>
            <a:endParaRPr lang="zh-CN" altLang="en-US" sz="3000" b="1" dirty="0" smtClean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70660"/>
          <p:cNvSpPr txBox="1">
            <a:spLocks noChangeArrowheads="1"/>
          </p:cNvSpPr>
          <p:nvPr/>
        </p:nvSpPr>
        <p:spPr bwMode="auto">
          <a:xfrm>
            <a:off x="5199647" y="2354324"/>
            <a:ext cx="2592288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平民百姓</a:t>
            </a:r>
            <a:endParaRPr lang="zh-CN" altLang="en-US" sz="3000" b="1" dirty="0" smtClean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70660"/>
          <p:cNvSpPr txBox="1">
            <a:spLocks noChangeArrowheads="1"/>
          </p:cNvSpPr>
          <p:nvPr/>
        </p:nvSpPr>
        <p:spPr bwMode="auto">
          <a:xfrm>
            <a:off x="3520440" y="1454785"/>
            <a:ext cx="105346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改变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占位符 56322"/>
          <p:cNvSpPr txBox="1">
            <a:spLocks noChangeArrowheads="1"/>
          </p:cNvSpPr>
          <p:nvPr/>
        </p:nvSpPr>
        <p:spPr>
          <a:xfrm>
            <a:off x="1797050" y="4557395"/>
            <a:ext cx="9228455" cy="1412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孔子说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：“一国军队可以改变其主帅，平民百姓的志向却是不能改变的。” 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898525" y="4810125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5055" y="3458210"/>
            <a:ext cx="1222375" cy="57848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匹夫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占位符 49154"/>
          <p:cNvSpPr txBox="1">
            <a:spLocks noChangeArrowheads="1"/>
          </p:cNvSpPr>
          <p:nvPr/>
        </p:nvSpPr>
        <p:spPr>
          <a:xfrm>
            <a:off x="2529840" y="3162935"/>
            <a:ext cx="6346825" cy="1169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普通人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、平常人、一般人</a:t>
            </a:r>
            <a:endParaRPr lang="zh-CN" altLang="en-US" b="1" dirty="0" smtClean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0000E0"/>
                </a:solidFill>
                <a:latin typeface="新宋体" panose="02010609030101010101" charset="-122"/>
                <a:ea typeface="新宋体" panose="02010609030101010101" charset="-122"/>
              </a:rPr>
              <a:t>无学识、无智谋、不懂礼仪的粗人</a:t>
            </a:r>
            <a:endParaRPr lang="zh-CN" altLang="en-US" b="1" dirty="0" smtClean="0">
              <a:solidFill>
                <a:srgbClr val="0000E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3" grpId="0" autoUpdateAnimBg="0"/>
      <p:bldP spid="4" grpId="0"/>
      <p:bldP spid="9" grpId="0" autoUpdateAnimBg="0" build="p"/>
      <p:bldP spid="19" grpId="0" bldLvl="0" animBg="1"/>
      <p:bldP spid="7" grpId="0" bldLvl="0" animBg="1"/>
      <p:bldP spid="16" grpId="0" autoUpdateAnimBg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04076" y="2526667"/>
            <a:ext cx="3583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600" b="1" dirty="0"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kumimoji="1" lang="en-US" altLang="zh-CN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" name="文本占位符 56322"/>
          <p:cNvSpPr txBox="1">
            <a:spLocks noChangeArrowheads="1"/>
          </p:cNvSpPr>
          <p:nvPr/>
        </p:nvSpPr>
        <p:spPr>
          <a:xfrm>
            <a:off x="1825625" y="1847215"/>
            <a:ext cx="9189720" cy="16040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zh-CN" altLang="en-US" sz="3100" b="1" dirty="0" smtClean="0">
                <a:latin typeface="新宋体" panose="02010609030101010101" charset="-122"/>
                <a:ea typeface="新宋体" panose="02010609030101010101" charset="-122"/>
              </a:rPr>
              <a:t>即使是一个普通人</a:t>
            </a:r>
            <a:r>
              <a:rPr lang="en-US" altLang="zh-CN" sz="31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 dirty="0" smtClean="0">
                <a:latin typeface="新宋体" panose="02010609030101010101" charset="-122"/>
                <a:ea typeface="新宋体" panose="02010609030101010101" charset="-122"/>
              </a:rPr>
              <a:t>也</a:t>
            </a:r>
            <a:r>
              <a:rPr lang="zh-CN" altLang="en-US" sz="31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要有坚定的志向</a:t>
            </a:r>
            <a:r>
              <a:rPr lang="zh-CN" altLang="en-US" sz="31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100" b="1" dirty="0" smtClean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100" b="1" dirty="0" smtClean="0">
                <a:latin typeface="新宋体" panose="02010609030101010101" charset="-122"/>
                <a:ea typeface="新宋体" panose="02010609030101010101" charset="-122"/>
              </a:rPr>
              <a:t>一个人的志向能否被改变</a:t>
            </a:r>
            <a:r>
              <a:rPr lang="en-US" altLang="zh-CN" sz="31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 dirty="0" smtClean="0">
                <a:latin typeface="新宋体" panose="02010609030101010101" charset="-122"/>
                <a:ea typeface="新宋体" panose="02010609030101010101" charset="-122"/>
              </a:rPr>
              <a:t>取决于他自己。</a:t>
            </a:r>
            <a:endParaRPr lang="zh-CN" altLang="en-US" sz="3100" b="1" dirty="0" smtClean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100" b="1" dirty="0" smtClean="0">
                <a:latin typeface="新宋体" panose="02010609030101010101" charset="-122"/>
                <a:ea typeface="新宋体" panose="02010609030101010101" charset="-122"/>
              </a:rPr>
              <a:t>所以越是危急的时候</a:t>
            </a:r>
            <a:r>
              <a:rPr lang="en-US" altLang="zh-CN" sz="31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 dirty="0" smtClean="0">
                <a:latin typeface="新宋体" panose="02010609030101010101" charset="-122"/>
                <a:ea typeface="新宋体" panose="02010609030101010101" charset="-122"/>
              </a:rPr>
              <a:t>越要捍卫自己的人格</a:t>
            </a:r>
            <a:r>
              <a:rPr lang="en-US" altLang="zh-CN" sz="31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1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坚守气节</a:t>
            </a:r>
            <a:r>
              <a:rPr lang="zh-CN" altLang="en-US" sz="31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100" b="1" dirty="0" smtClean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buNone/>
            </a:pPr>
            <a:endParaRPr lang="en-US" altLang="zh-CN" sz="2700" b="1" dirty="0" smtClean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4415" y="1101090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43480" y="1101090"/>
            <a:ext cx="10849610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讲</a:t>
            </a:r>
            <a:r>
              <a:rPr 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个人修养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强调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坚守志向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6" name="文本占位符 49154"/>
          <p:cNvSpPr txBox="1">
            <a:spLocks noChangeArrowheads="1"/>
          </p:cNvSpPr>
          <p:nvPr/>
        </p:nvSpPr>
        <p:spPr>
          <a:xfrm>
            <a:off x="2443480" y="3611880"/>
            <a:ext cx="4511040" cy="551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普通人：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不食嗟来之食</a:t>
            </a:r>
            <a:endParaRPr lang="zh-CN" altLang="en-US" b="1" dirty="0" smtClean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占位符 49154"/>
          <p:cNvSpPr txBox="1">
            <a:spLocks noChangeArrowheads="1"/>
          </p:cNvSpPr>
          <p:nvPr/>
        </p:nvSpPr>
        <p:spPr>
          <a:xfrm>
            <a:off x="2443480" y="4443095"/>
            <a:ext cx="8844915" cy="551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荀子：锲而舍之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朽木不折；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锲而不舍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金石可镂。</a:t>
            </a:r>
            <a:endParaRPr lang="zh-CN" altLang="en-US" b="1" dirty="0" smtClean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7" name="文本占位符 49154"/>
          <p:cNvSpPr txBox="1">
            <a:spLocks noChangeArrowheads="1"/>
          </p:cNvSpPr>
          <p:nvPr/>
        </p:nvSpPr>
        <p:spPr>
          <a:xfrm>
            <a:off x="2443480" y="5273675"/>
            <a:ext cx="6601460" cy="551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李清照：生当做人杰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死亦为鬼雄。</a:t>
            </a:r>
            <a:endParaRPr lang="zh-CN" altLang="en-US" b="1" dirty="0" smtClean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16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0721"/>
          <p:cNvSpPr txBox="1">
            <a:spLocks noChangeArrowheads="1"/>
          </p:cNvSpPr>
          <p:nvPr/>
        </p:nvSpPr>
        <p:spPr>
          <a:xfrm>
            <a:off x="4269509" y="1320572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占位符 51202"/>
          <p:cNvSpPr txBox="1">
            <a:spLocks noChangeArrowheads="1"/>
          </p:cNvSpPr>
          <p:nvPr/>
        </p:nvSpPr>
        <p:spPr>
          <a:xfrm>
            <a:off x="594995" y="1891030"/>
            <a:ext cx="11276965" cy="3801110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 </a:t>
            </a:r>
            <a:r>
              <a:rPr lang="zh-CN" sz="3555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贤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3555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哉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，回也！一</a:t>
            </a:r>
            <a:r>
              <a:rPr lang="zh-CN" sz="3555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箪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食，一瓢饮，在陋巷，人不</a:t>
            </a:r>
            <a:r>
              <a:rPr lang="zh-CN" sz="3555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堪  其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忧，回也不改</a:t>
            </a:r>
            <a:r>
              <a:rPr lang="zh-CN" sz="3555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   乐</a:t>
            </a:r>
            <a:r>
              <a:rPr 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。贤哉，回也！”</a:t>
            </a:r>
            <a:r>
              <a:rPr lang="zh-CN" altLang="en-US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雍也</a:t>
            </a:r>
            <a:r>
              <a:rPr lang="en-US" alt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355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51203"/>
          <p:cNvSpPr txBox="1">
            <a:spLocks noChangeArrowheads="1"/>
          </p:cNvSpPr>
          <p:nvPr/>
        </p:nvSpPr>
        <p:spPr bwMode="auto">
          <a:xfrm>
            <a:off x="2587625" y="2297430"/>
            <a:ext cx="172974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品质高尚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51204"/>
          <p:cNvSpPr txBox="1">
            <a:spLocks noChangeArrowheads="1"/>
          </p:cNvSpPr>
          <p:nvPr/>
        </p:nvSpPr>
        <p:spPr bwMode="auto">
          <a:xfrm>
            <a:off x="376555" y="3754755"/>
            <a:ext cx="151320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能忍受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51205"/>
          <p:cNvSpPr txBox="1">
            <a:spLocks noChangeArrowheads="1"/>
          </p:cNvSpPr>
          <p:nvPr/>
        </p:nvSpPr>
        <p:spPr bwMode="auto">
          <a:xfrm>
            <a:off x="1000760" y="4617085"/>
            <a:ext cx="164973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代词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那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9700" y="3198495"/>
            <a:ext cx="5905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啊</a:t>
            </a:r>
            <a:endParaRPr lang="zh-CN" altLang="en-US" sz="3000" b="1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51205"/>
          <p:cNvSpPr txBox="1">
            <a:spLocks noChangeArrowheads="1"/>
          </p:cNvSpPr>
          <p:nvPr/>
        </p:nvSpPr>
        <p:spPr bwMode="auto">
          <a:xfrm>
            <a:off x="3949700" y="4663440"/>
            <a:ext cx="145669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代词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他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51205"/>
          <p:cNvSpPr txBox="1">
            <a:spLocks noChangeArrowheads="1"/>
          </p:cNvSpPr>
          <p:nvPr/>
        </p:nvSpPr>
        <p:spPr bwMode="auto">
          <a:xfrm>
            <a:off x="5001260" y="3754755"/>
            <a:ext cx="101917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快乐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5" grpId="0"/>
      <p:bldP spid="2" grpId="0" autoUpdateAnimBg="0"/>
      <p:bldP spid="11" grpId="0" autoUpdateAnimBg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5067" y="692697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文本占位符 52226"/>
          <p:cNvSpPr txBox="1">
            <a:spLocks noChangeArrowheads="1"/>
          </p:cNvSpPr>
          <p:nvPr/>
        </p:nvSpPr>
        <p:spPr>
          <a:xfrm>
            <a:off x="799474" y="948019"/>
            <a:ext cx="10767993" cy="2099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子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说：“颜回的品质多么高尚啊！一竹筐饭，一瓢水，住在简陋的巷子里，别人都不能忍受那种困苦，颜回却不改变他自有的快乐。多么高尚啊，颜回！”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5005" y="1025525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3820160"/>
            <a:ext cx="175006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大弟子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占位符 56322"/>
          <p:cNvSpPr txBox="1">
            <a:spLocks noChangeArrowheads="1"/>
          </p:cNvSpPr>
          <p:nvPr/>
        </p:nvSpPr>
        <p:spPr>
          <a:xfrm>
            <a:off x="2894965" y="3547110"/>
            <a:ext cx="7941945" cy="14617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他始终生活贫困</a:t>
            </a:r>
            <a:r>
              <a:rPr lang="en-US" altLang="zh-CN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还天天乐</a:t>
            </a:r>
            <a:r>
              <a:rPr lang="en-US" altLang="zh-CN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他为什么不及早施展自己才华呢？他为什么不谋求物质的享受和世俗的荣耀呢？</a:t>
            </a:r>
            <a:endParaRPr lang="en-US" altLang="zh-CN" b="1" dirty="0" smtClean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10" grpId="0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2770"/>
          <p:cNvSpPr txBox="1">
            <a:spLocks noChangeArrowheads="1"/>
          </p:cNvSpPr>
          <p:nvPr/>
        </p:nvSpPr>
        <p:spPr>
          <a:xfrm>
            <a:off x="691819" y="1423318"/>
            <a:ext cx="10972800" cy="16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5545" y="1057910"/>
            <a:ext cx="9884410" cy="585470"/>
          </a:xfrm>
          <a:prstGeom prst="rect">
            <a:avLst/>
          </a:prstGeom>
        </p:spPr>
        <p:txBody>
          <a:bodyPr wrap="square">
            <a:noAutofit/>
          </a:bodyPr>
          <a:p>
            <a:pPr algn="ctr"/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用一生践行老师所说的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学而时习之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……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这三句话</a:t>
            </a:r>
            <a:endParaRPr 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75255" y="1643380"/>
            <a:ext cx="5987415" cy="647065"/>
          </a:xfrm>
          <a:prstGeom prst="rect">
            <a:avLst/>
          </a:prstGeom>
        </p:spPr>
        <p:txBody>
          <a:bodyPr wrap="square">
            <a:noAutofit/>
          </a:bodyPr>
          <a:p>
            <a:pPr algn="ctr"/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  </a:t>
            </a:r>
            <a:r>
              <a:rPr 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乐在其中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矢志不渝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6180" y="399224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75255" y="4051935"/>
            <a:ext cx="10849610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讲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个人修养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修身要经受困苦、贫穷的考验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2360" y="4749800"/>
            <a:ext cx="935101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/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赞扬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颜回能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忍住贫困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不改变自己的乐趣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表现出颜回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安贫乐道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的君子形象。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85900" y="2555875"/>
            <a:ext cx="1463040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陶渊明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43370" y="2555875"/>
            <a:ext cx="144589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刘禹锡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48940" y="2363470"/>
            <a:ext cx="1832610" cy="96837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弱年薄官</a:t>
            </a:r>
            <a:endParaRPr 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不洁去之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89265" y="2363470"/>
            <a:ext cx="2055495" cy="96837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斯是陋室惟吾德馨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5" grpId="0"/>
      <p:bldP spid="12" grpId="0"/>
      <p:bldP spid="16" grpId="0" bldLvl="0" animBg="1"/>
      <p:bldP spid="17" grpId="0" bldLvl="0" animBg="1"/>
      <p:bldP spid="18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422611" y="977417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八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58370"/>
          <p:cNvSpPr txBox="1">
            <a:spLocks noChangeArrowheads="1"/>
          </p:cNvSpPr>
          <p:nvPr/>
        </p:nvSpPr>
        <p:spPr>
          <a:xfrm>
            <a:off x="454992" y="177012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饭    疏</a:t>
            </a:r>
            <a:r>
              <a:rPr lang="zh-CN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食饮</a:t>
            </a:r>
            <a:r>
              <a:rPr 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zh-CN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曲肱</a:t>
            </a:r>
            <a:r>
              <a:rPr 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枕之，</a:t>
            </a:r>
            <a:r>
              <a:rPr 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r>
              <a:rPr lang="zh-CN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亦在</a:t>
            </a:r>
            <a:r>
              <a:rPr 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中矣。不</a:t>
            </a:r>
            <a:r>
              <a:rPr 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义</a:t>
            </a:r>
            <a:r>
              <a:rPr lang="zh-CN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而富</a:t>
            </a:r>
            <a:r>
              <a:rPr 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zh-CN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贵，</a:t>
            </a:r>
            <a:r>
              <a:rPr 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我如浮云。”</a:t>
            </a:r>
            <a:r>
              <a:rPr lang="zh-CN" altLang="en-US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述而</a:t>
            </a:r>
            <a:r>
              <a:rPr lang="en-US" altLang="zh-CN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58371"/>
          <p:cNvSpPr txBox="1">
            <a:spLocks noChangeArrowheads="1"/>
          </p:cNvSpPr>
          <p:nvPr/>
        </p:nvSpPr>
        <p:spPr bwMode="auto">
          <a:xfrm>
            <a:off x="2272665" y="2100580"/>
            <a:ext cx="190309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吃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名作动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58372"/>
          <p:cNvSpPr txBox="1">
            <a:spLocks noChangeArrowheads="1"/>
          </p:cNvSpPr>
          <p:nvPr/>
        </p:nvSpPr>
        <p:spPr bwMode="auto">
          <a:xfrm>
            <a:off x="3953510" y="3102610"/>
            <a:ext cx="115697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粗劣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58373"/>
          <p:cNvSpPr txBox="1">
            <a:spLocks noChangeArrowheads="1"/>
          </p:cNvSpPr>
          <p:nvPr/>
        </p:nvSpPr>
        <p:spPr bwMode="auto">
          <a:xfrm>
            <a:off x="5135245" y="2164715"/>
            <a:ext cx="120840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冷水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58376"/>
          <p:cNvSpPr txBox="1">
            <a:spLocks noChangeArrowheads="1"/>
          </p:cNvSpPr>
          <p:nvPr/>
        </p:nvSpPr>
        <p:spPr bwMode="auto">
          <a:xfrm>
            <a:off x="8478520" y="3102610"/>
            <a:ext cx="107251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乐趣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58377"/>
          <p:cNvSpPr txBox="1">
            <a:spLocks noChangeArrowheads="1"/>
          </p:cNvSpPr>
          <p:nvPr/>
        </p:nvSpPr>
        <p:spPr bwMode="auto">
          <a:xfrm>
            <a:off x="607060" y="3609340"/>
            <a:ext cx="191706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正当手段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文本框 58378"/>
          <p:cNvSpPr txBox="1">
            <a:spLocks noChangeArrowheads="1"/>
          </p:cNvSpPr>
          <p:nvPr/>
        </p:nvSpPr>
        <p:spPr bwMode="auto">
          <a:xfrm>
            <a:off x="3359785" y="4512310"/>
            <a:ext cx="99758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对于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6792595" y="2164715"/>
            <a:ext cx="14192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表修饰</a:t>
            </a:r>
            <a:endParaRPr lang="zh-CN" altLang="en-US" sz="3000" b="1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51205"/>
          <p:cNvSpPr txBox="1">
            <a:spLocks noChangeArrowheads="1"/>
          </p:cNvSpPr>
          <p:nvPr/>
        </p:nvSpPr>
        <p:spPr bwMode="auto">
          <a:xfrm>
            <a:off x="9551035" y="2164715"/>
            <a:ext cx="153733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代词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这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51205"/>
          <p:cNvSpPr txBox="1">
            <a:spLocks noChangeArrowheads="1"/>
          </p:cNvSpPr>
          <p:nvPr/>
        </p:nvSpPr>
        <p:spPr bwMode="auto">
          <a:xfrm>
            <a:off x="2151380" y="4512310"/>
            <a:ext cx="55499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又</a:t>
            </a:r>
            <a:endParaRPr lang="zh-CN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10" grpId="0" autoUpdateAnimBg="0"/>
      <p:bldP spid="11" grpId="0" autoUpdateAnimBg="0"/>
      <p:bldP spid="12" grpId="0" autoUpdateAnimBg="0"/>
      <p:bldP spid="19" grpId="0"/>
      <p:bldP spid="4" grpId="0"/>
      <p:bldP spid="9" grpId="0" autoUpdateAnimBg="0"/>
      <p:bldP spid="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56322"/>
          <p:cNvSpPr txBox="1">
            <a:spLocks noChangeArrowheads="1"/>
          </p:cNvSpPr>
          <p:nvPr/>
        </p:nvSpPr>
        <p:spPr>
          <a:xfrm>
            <a:off x="733094" y="1025750"/>
            <a:ext cx="10780779" cy="2032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孔子说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：“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</a:rPr>
              <a:t>吃粗粮，喝冷水，弯着胳膊当枕头，乐趣也就在这当中了。用不正当的手段得来的富贵，对于我来说就像浮云一样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。” 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675005" y="1025525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1855" y="3917950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82215" y="3947795"/>
            <a:ext cx="5930265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你觉得人生最大的快乐是什么？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12480" y="3825240"/>
            <a:ext cx="1499870" cy="82994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zh-CN" altLang="en-US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2215" y="4846955"/>
            <a:ext cx="7743825" cy="1198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不是排斥</a:t>
            </a:r>
            <a:r>
              <a:rPr lang="en-US" altLang="zh-CN" sz="3600" b="1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食不厌精</a:t>
            </a:r>
            <a:r>
              <a:rPr lang="en-US" altLang="zh-CN" sz="36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脍不厌细</a:t>
            </a:r>
            <a:r>
              <a:rPr lang="en-US" altLang="zh-CN" sz="3600" b="1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en-US" altLang="zh-CN" sz="36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  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而是排斥</a:t>
            </a:r>
            <a:r>
              <a:rPr lang="en-US" altLang="zh-CN" sz="3600" b="1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不义</a:t>
            </a:r>
            <a:r>
              <a:rPr lang="en-US" altLang="zh-CN" sz="3600" b="1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。坚持义</a:t>
            </a:r>
            <a:r>
              <a:rPr lang="en-US" altLang="zh-CN" sz="36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心胸坦荡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 build="p"/>
      <p:bldP spid="9" grpId="0"/>
      <p:bldP spid="7" grpId="0" animBg="1"/>
      <p:bldP spid="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158875" y="2311400"/>
            <a:ext cx="9798685" cy="15684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孔子的自我表白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讲他在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“富贵”和“义”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发生矛盾时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宁愿贫贱而坚守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“义”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。孔子谆谆告诫弟子不可不择手段地追求富贵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同时也含有自警的意味。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1075055" y="1548130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73655" y="1548130"/>
            <a:ext cx="8039735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讲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个人修养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富贵与仁义之间如何抉择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13890" y="3997960"/>
            <a:ext cx="7540625" cy="1198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以乐忘忧</a:t>
            </a:r>
            <a:r>
              <a:rPr lang="en-US" altLang="zh-CN" sz="36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</a:t>
            </a:r>
            <a:endParaRPr lang="en-US" altLang="zh-CN" sz="3600" b="1" dirty="0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algn="ctr"/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穷则独善其身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达则兼济天下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4498198" y="1203736"/>
            <a:ext cx="2633496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34820"/>
          <p:cNvSpPr>
            <a:spLocks noChangeArrowheads="1"/>
          </p:cNvSpPr>
          <p:nvPr/>
        </p:nvSpPr>
        <p:spPr bwMode="auto">
          <a:xfrm>
            <a:off x="801872" y="1995400"/>
            <a:ext cx="10972800" cy="3068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30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曾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  三  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吾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身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谋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忠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乎？与朋友交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乎？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习乎？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”（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学而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34821"/>
          <p:cNvSpPr txBox="1">
            <a:spLocks noChangeArrowheads="1"/>
          </p:cNvSpPr>
          <p:nvPr/>
        </p:nvSpPr>
        <p:spPr bwMode="auto">
          <a:xfrm>
            <a:off x="3407410" y="2361565"/>
            <a:ext cx="64135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我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34822"/>
          <p:cNvSpPr txBox="1">
            <a:spLocks noChangeArrowheads="1"/>
          </p:cNvSpPr>
          <p:nvPr/>
        </p:nvSpPr>
        <p:spPr bwMode="auto">
          <a:xfrm>
            <a:off x="3285490" y="3280410"/>
            <a:ext cx="224917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每天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名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作状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34823"/>
          <p:cNvSpPr txBox="1">
            <a:spLocks noChangeArrowheads="1"/>
          </p:cNvSpPr>
          <p:nvPr/>
        </p:nvSpPr>
        <p:spPr bwMode="auto">
          <a:xfrm>
            <a:off x="5227955" y="2407920"/>
            <a:ext cx="105156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多次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34824"/>
          <p:cNvSpPr txBox="1">
            <a:spLocks noChangeArrowheads="1"/>
          </p:cNvSpPr>
          <p:nvPr/>
        </p:nvSpPr>
        <p:spPr bwMode="auto">
          <a:xfrm>
            <a:off x="5797550" y="3252470"/>
            <a:ext cx="98107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反省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34825"/>
          <p:cNvSpPr txBox="1">
            <a:spLocks noChangeArrowheads="1"/>
          </p:cNvSpPr>
          <p:nvPr/>
        </p:nvSpPr>
        <p:spPr bwMode="auto">
          <a:xfrm>
            <a:off x="7131685" y="3280410"/>
            <a:ext cx="157797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介词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替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34826"/>
          <p:cNvSpPr txBox="1">
            <a:spLocks noChangeArrowheads="1"/>
          </p:cNvSpPr>
          <p:nvPr/>
        </p:nvSpPr>
        <p:spPr bwMode="auto">
          <a:xfrm>
            <a:off x="8395970" y="2361565"/>
            <a:ext cx="127190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谋划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4" name="文本框 34829"/>
          <p:cNvSpPr txBox="1">
            <a:spLocks noChangeArrowheads="1"/>
          </p:cNvSpPr>
          <p:nvPr/>
        </p:nvSpPr>
        <p:spPr bwMode="auto">
          <a:xfrm>
            <a:off x="2601595" y="3833495"/>
            <a:ext cx="108077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诚信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5" name="文本框 34830"/>
          <p:cNvSpPr txBox="1">
            <a:spLocks noChangeArrowheads="1"/>
          </p:cNvSpPr>
          <p:nvPr/>
        </p:nvSpPr>
        <p:spPr bwMode="auto">
          <a:xfrm>
            <a:off x="3917950" y="4767580"/>
            <a:ext cx="447802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老师传授的知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识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动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作名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文本框 34827"/>
          <p:cNvSpPr txBox="1">
            <a:spLocks noChangeArrowheads="1"/>
          </p:cNvSpPr>
          <p:nvPr/>
        </p:nvSpPr>
        <p:spPr bwMode="auto">
          <a:xfrm>
            <a:off x="9030970" y="3280410"/>
            <a:ext cx="308800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000" b="1" dirty="0">
                <a:solidFill>
                  <a:srgbClr val="0000E0"/>
                </a:solidFill>
              </a:rPr>
              <a:t>竭尽自己的心力</a:t>
            </a:r>
            <a:endParaRPr sz="3000" b="1" dirty="0">
              <a:solidFill>
                <a:srgbClr val="0000E0"/>
              </a:solidFill>
            </a:endParaRPr>
          </a:p>
        </p:txBody>
      </p:sp>
      <p:sp>
        <p:nvSpPr>
          <p:cNvPr id="12" name="文本框 34821"/>
          <p:cNvSpPr txBox="1">
            <a:spLocks noChangeArrowheads="1"/>
          </p:cNvSpPr>
          <p:nvPr/>
        </p:nvSpPr>
        <p:spPr bwMode="auto">
          <a:xfrm>
            <a:off x="6791325" y="2407920"/>
            <a:ext cx="109283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自己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4" grpId="0" autoUpdateAnimBg="0"/>
      <p:bldP spid="15" grpId="0" autoUpdateAnimBg="0"/>
      <p:bldP spid="4" grpId="0" autoUpdateAnimBg="0"/>
      <p:bldP spid="12" grpId="0" autoUpdateAnimBg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32770"/>
          <p:cNvSpPr txBox="1">
            <a:spLocks noChangeArrowheads="1"/>
          </p:cNvSpPr>
          <p:nvPr/>
        </p:nvSpPr>
        <p:spPr>
          <a:xfrm>
            <a:off x="806450" y="805180"/>
            <a:ext cx="10772140" cy="21412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5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37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</a:t>
            </a:r>
            <a:r>
              <a:rPr lang="zh-CN" altLang="en-US" sz="337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lang="zh-CN" altLang="en-US" sz="337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lang="zh-CN" altLang="en-US" sz="337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：“我每天多次进行自我检查：替</a:t>
            </a:r>
            <a:r>
              <a:rPr lang="zh-CN" altLang="en-US" sz="337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人谋划事情是不是竭尽自己的心力了呢？同</a:t>
            </a:r>
            <a:r>
              <a:rPr lang="zh-CN" altLang="en-US" sz="337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朋友</a:t>
            </a:r>
            <a:r>
              <a:rPr lang="zh-CN" altLang="en-US" sz="337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交往是不是诚信呢？老师传授的知识是否复习过了呢？</a:t>
            </a:r>
            <a:r>
              <a:rPr lang="zh-CN" altLang="en-US" sz="337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36867"/>
          <p:cNvSpPr>
            <a:spLocks noChangeArrowheads="1"/>
          </p:cNvSpPr>
          <p:nvPr/>
        </p:nvSpPr>
        <p:spPr bwMode="auto">
          <a:xfrm>
            <a:off x="706304" y="5229200"/>
            <a:ext cx="109728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06450" y="977900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4735" y="3628390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反省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占位符 49154"/>
          <p:cNvSpPr txBox="1">
            <a:spLocks noChangeArrowheads="1"/>
          </p:cNvSpPr>
          <p:nvPr/>
        </p:nvSpPr>
        <p:spPr>
          <a:xfrm>
            <a:off x="2558415" y="3173730"/>
            <a:ext cx="6204585" cy="1310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忠</a:t>
            </a:r>
            <a:r>
              <a:rPr lang="en-US" altLang="zh-CN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食人之禄，事人以忠</a:t>
            </a:r>
            <a:endParaRPr lang="zh-CN" altLang="en-US" b="1" dirty="0" smtClean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信</a:t>
            </a:r>
            <a:r>
              <a:rPr lang="en-US" altLang="zh-CN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对待朋友，诚实守信</a:t>
            </a:r>
            <a:endParaRPr lang="zh-CN" altLang="en-US" b="1" dirty="0" smtClean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习</a:t>
            </a:r>
            <a:r>
              <a:rPr lang="en-US" altLang="zh-CN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及时温习，掌握知识</a:t>
            </a:r>
            <a:endParaRPr lang="zh-CN" altLang="en-US" b="1" dirty="0" smtClean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4735" y="531177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8415" y="5311775"/>
            <a:ext cx="5930265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他为什么不把学习放在第一位呢？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2" grpId="0" bldLvl="0" animBg="1"/>
      <p:bldP spid="16" grpId="0" autoUpdateAnimBg="0" uiExpand="1" build="p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3" name="文本占位符 41986"/>
          <p:cNvSpPr txBox="1">
            <a:spLocks noChangeArrowheads="1"/>
          </p:cNvSpPr>
          <p:nvPr/>
        </p:nvSpPr>
        <p:spPr>
          <a:xfrm>
            <a:off x="5716905" y="2133600"/>
            <a:ext cx="2890520" cy="935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加强自我反省</a:t>
            </a:r>
            <a: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提高自我修养。</a:t>
            </a:r>
            <a:endParaRPr lang="zh-CN" b="1" dirty="0" smtClean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5055" y="1548130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14295" y="1548130"/>
            <a:ext cx="6650990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zh-CN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讲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学习方法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强调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随时都该反省自己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占位符 41986"/>
          <p:cNvSpPr txBox="1">
            <a:spLocks noChangeArrowheads="1"/>
          </p:cNvSpPr>
          <p:nvPr/>
        </p:nvSpPr>
        <p:spPr>
          <a:xfrm>
            <a:off x="4259580" y="4061460"/>
            <a:ext cx="6399530" cy="5816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自我教育、自我修德的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方法和途径</a:t>
            </a:r>
            <a:endParaRPr lang="zh-CN" altLang="en-US" b="1" dirty="0" smtClean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3675" y="3997960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自省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 build="p"/>
      <p:bldP spid="5" grpId="0"/>
      <p:bldP spid="6" grpId="0" autoUpdateAnimBg="0" uiExpand="1" build="p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800365" y="1492820"/>
            <a:ext cx="10540476" cy="10801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ea typeface="楷体_GB2312" pitchFamily="1" charset="-122"/>
              </a:rPr>
              <a:t>      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子曰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“学而时习之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不亦说乎？有朋自远方来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不亦乐乎？人不知而不愠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不亦君子乎？”</a:t>
            </a:r>
            <a:endParaRPr b="1"/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0075" y="532130"/>
            <a:ext cx="2239010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课前预学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8673" name="Rectangle 2"/>
          <p:cNvSpPr>
            <a:spLocks noGrp="1"/>
          </p:cNvSpPr>
          <p:nvPr/>
        </p:nvSpPr>
        <p:spPr bwMode="auto">
          <a:xfrm>
            <a:off x="4342130" y="808990"/>
            <a:ext cx="2781935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黑体" panose="02010609060101010101" charset="-122"/>
              </a:rPr>
              <a:t>初识《论语》</a:t>
            </a:r>
            <a:endParaRPr lang="zh-CN" altLang="en-US" sz="3500" b="1">
              <a:solidFill>
                <a:schemeClr val="tx1"/>
              </a:solidFill>
              <a:uFillTx/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988695" y="2627630"/>
            <a:ext cx="10540365" cy="526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ea typeface="楷体_GB2312" pitchFamily="1" charset="-122"/>
              </a:rPr>
              <a:t>      </a:t>
            </a:r>
            <a:r>
              <a:rPr lang="zh-CN" b="1" dirty="0">
                <a:latin typeface="新宋体" panose="02010609030101010101" charset="-122"/>
                <a:ea typeface="新宋体" panose="02010609030101010101" charset="-122"/>
              </a:rPr>
              <a:t>句子结构</a:t>
            </a:r>
            <a:r>
              <a:rPr lang="en-US" altLang="zh-CN" b="1" dirty="0">
                <a:latin typeface="新宋体" panose="02010609030101010101" charset="-122"/>
                <a:ea typeface="新宋体" panose="02010609030101010101" charset="-122"/>
              </a:rPr>
              <a:t>——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每一章前面</a:t>
            </a:r>
            <a:r>
              <a:rPr lang="zh-CN" altLang="en-US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是</a:t>
            </a:r>
            <a:r>
              <a:rPr lang="en-US" altLang="zh-CN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“</a:t>
            </a:r>
            <a:r>
              <a:rPr lang="zh-CN" altLang="en-US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某人曰</a:t>
            </a:r>
            <a:r>
              <a:rPr lang="zh-CN" altLang="en-US" b="1">
                <a:solidFill>
                  <a:schemeClr val="tx1"/>
                </a:solidFill>
                <a:sym typeface="宋体" panose="02010600030101010101" pitchFamily="2" charset="-122"/>
              </a:rPr>
              <a:t>:</a:t>
            </a:r>
            <a:r>
              <a:rPr lang="en-US" altLang="zh-CN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”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1410335" y="4643755"/>
            <a:ext cx="6710045" cy="1080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[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由孔子的弟子及再传弟子编写而成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]</a:t>
            </a:r>
            <a:r>
              <a:rPr lang="en-US" altLang="zh-CN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</a:t>
            </a:r>
            <a:endParaRPr lang="en-US" altLang="zh-CN" b="1" dirty="0" smtClean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[</a:t>
            </a:r>
            <a:r>
              <a:rPr lang="en-US" altLang="zh-CN" b="1" dirty="0" smtClean="0">
                <a:solidFill>
                  <a:srgbClr val="FF0000"/>
                </a:solidFill>
                <a:latin typeface="+mj-lt"/>
                <a:ea typeface="新宋体" panose="02010609030101010101" charset="-122"/>
                <a:cs typeface="+mj-lt"/>
                <a:sym typeface="+mn-ea"/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  <a:latin typeface="+mj-lt"/>
                <a:ea typeface="新宋体" panose="02010609030101010101" charset="-122"/>
                <a:cs typeface="+mj-lt"/>
                <a:sym typeface="+mn-ea"/>
              </a:rPr>
              <a:t>论</a:t>
            </a:r>
            <a:r>
              <a:rPr lang="en-US" altLang="zh-CN" b="1" dirty="0" smtClean="0">
                <a:solidFill>
                  <a:srgbClr val="FF0000"/>
                </a:solidFill>
                <a:latin typeface="+mj-lt"/>
                <a:ea typeface="新宋体" panose="02010609030101010101" charset="-122"/>
                <a:cs typeface="+mj-lt"/>
                <a:sym typeface="+mn-ea"/>
              </a:rPr>
              <a:t>”</a:t>
            </a:r>
            <a:r>
              <a:rPr lang="zh-CN" altLang="en-US" b="1" dirty="0" smtClean="0">
                <a:solidFill>
                  <a:schemeClr val="tx1"/>
                </a:solidFill>
                <a:latin typeface="+mj-lt"/>
                <a:ea typeface="新宋体" panose="02010609030101010101" charset="-122"/>
                <a:cs typeface="+mj-lt"/>
                <a:sym typeface="+mn-ea"/>
              </a:rPr>
              <a:t>在这里是</a:t>
            </a:r>
            <a:r>
              <a:rPr lang="en-US" altLang="zh-CN" b="1" dirty="0" smtClean="0">
                <a:solidFill>
                  <a:srgbClr val="FF0000"/>
                </a:solidFill>
                <a:latin typeface="+mj-lt"/>
                <a:ea typeface="新宋体" panose="02010609030101010101" charset="-122"/>
                <a:cs typeface="+mj-lt"/>
                <a:sym typeface="+mn-ea"/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  <a:latin typeface="+mj-lt"/>
                <a:ea typeface="新宋体" panose="02010609030101010101" charset="-122"/>
                <a:cs typeface="+mj-lt"/>
                <a:sym typeface="+mn-ea"/>
              </a:rPr>
              <a:t>依次编辑</a:t>
            </a:r>
            <a:r>
              <a:rPr lang="en-US" altLang="zh-CN" b="1" dirty="0" smtClean="0">
                <a:solidFill>
                  <a:srgbClr val="FF0000"/>
                </a:solidFill>
                <a:latin typeface="+mj-lt"/>
                <a:ea typeface="新宋体" panose="02010609030101010101" charset="-122"/>
                <a:cs typeface="+mj-lt"/>
                <a:sym typeface="+mn-ea"/>
              </a:rPr>
              <a:t>”</a:t>
            </a:r>
            <a:r>
              <a:rPr lang="zh-CN" altLang="en-US" b="1" dirty="0" smtClean="0">
                <a:solidFill>
                  <a:schemeClr val="tx1"/>
                </a:solidFill>
                <a:latin typeface="+mj-lt"/>
                <a:ea typeface="新宋体" panose="02010609030101010101" charset="-122"/>
                <a:cs typeface="+mj-lt"/>
                <a:sym typeface="+mn-ea"/>
              </a:rPr>
              <a:t>的意思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]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10335" y="3915410"/>
            <a:ext cx="61849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79650" y="3945890"/>
            <a:ext cx="3080385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子</a:t>
            </a:r>
            <a:r>
              <a:rPr lang="en-US" altLang="zh-CN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，指孔子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86865" y="3126740"/>
            <a:ext cx="4949825" cy="7067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rtlCol="0" anchor="t">
            <a:spAutoFit/>
          </a:bodyPr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[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记录言行的书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]</a:t>
            </a:r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[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语录体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]</a:t>
            </a:r>
            <a:endParaRPr lang="zh-CN" altLang="en-US" sz="3200" b="1" dirty="0" smtClean="0"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nimBg="1"/>
      <p:bldP spid="13" grpId="0"/>
      <p:bldP spid="1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367592" y="980728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十二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74754"/>
          <p:cNvSpPr txBox="1">
            <a:spLocks noChangeArrowheads="1"/>
          </p:cNvSpPr>
          <p:nvPr/>
        </p:nvSpPr>
        <p:spPr>
          <a:xfrm>
            <a:off x="198176" y="1168947"/>
            <a:ext cx="10972800" cy="296648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子夏曰：“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博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   笃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志，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问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近思，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仁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在其中矣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子张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b="1" dirty="0">
              <a:latin typeface="宋体" panose="02010600030101010101" pitchFamily="2" charset="-122"/>
            </a:endParaRPr>
          </a:p>
        </p:txBody>
      </p:sp>
      <p:sp>
        <p:nvSpPr>
          <p:cNvPr id="5" name="文本框 74755"/>
          <p:cNvSpPr txBox="1">
            <a:spLocks noChangeArrowheads="1"/>
          </p:cNvSpPr>
          <p:nvPr/>
        </p:nvSpPr>
        <p:spPr bwMode="auto">
          <a:xfrm>
            <a:off x="2014532" y="1461545"/>
            <a:ext cx="121920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广泛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74756"/>
          <p:cNvSpPr txBox="1">
            <a:spLocks noChangeArrowheads="1"/>
          </p:cNvSpPr>
          <p:nvPr/>
        </p:nvSpPr>
        <p:spPr bwMode="auto">
          <a:xfrm>
            <a:off x="2963752" y="2357530"/>
            <a:ext cx="1404176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表并列</a:t>
            </a:r>
            <a:r>
              <a:rPr lang="en-US" altLang="zh-CN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并且</a:t>
            </a:r>
            <a:endParaRPr lang="zh-CN" altLang="en-US" sz="3000" b="1" dirty="0">
              <a:solidFill>
                <a:srgbClr val="0000E0"/>
              </a:solidFill>
              <a:uFillTx/>
              <a:latin typeface="新宋体" panose="02010609030101010101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7" name="文本框 74757"/>
          <p:cNvSpPr txBox="1">
            <a:spLocks noChangeArrowheads="1"/>
          </p:cNvSpPr>
          <p:nvPr/>
        </p:nvSpPr>
        <p:spPr bwMode="auto">
          <a:xfrm>
            <a:off x="3949655" y="1558061"/>
            <a:ext cx="1248139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坚定</a:t>
            </a:r>
            <a:endParaRPr lang="zh-CN" altLang="en-US" sz="3000" b="1" dirty="0" smtClean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74758"/>
          <p:cNvSpPr txBox="1">
            <a:spLocks noChangeArrowheads="1"/>
          </p:cNvSpPr>
          <p:nvPr/>
        </p:nvSpPr>
        <p:spPr bwMode="auto">
          <a:xfrm>
            <a:off x="5198323" y="2392453"/>
            <a:ext cx="973331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恳切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74759"/>
          <p:cNvSpPr txBox="1">
            <a:spLocks noChangeArrowheads="1"/>
          </p:cNvSpPr>
          <p:nvPr/>
        </p:nvSpPr>
        <p:spPr bwMode="auto">
          <a:xfrm>
            <a:off x="7747395" y="2392753"/>
            <a:ext cx="147320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仁德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74760"/>
          <p:cNvSpPr txBox="1">
            <a:spLocks noChangeArrowheads="1"/>
          </p:cNvSpPr>
          <p:nvPr/>
        </p:nvSpPr>
        <p:spPr bwMode="auto">
          <a:xfrm>
            <a:off x="6171815" y="2392753"/>
            <a:ext cx="138756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表并列</a:t>
            </a:r>
            <a:endParaRPr lang="zh-CN" altLang="en-US" sz="30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533400" y="4313555"/>
            <a:ext cx="73914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</a:t>
            </a:r>
            <a:endParaRPr lang="zh-CN" altLang="en-US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占位符 56322"/>
          <p:cNvSpPr txBox="1">
            <a:spLocks noChangeArrowheads="1"/>
          </p:cNvSpPr>
          <p:nvPr/>
        </p:nvSpPr>
        <p:spPr>
          <a:xfrm>
            <a:off x="1404620" y="4243070"/>
            <a:ext cx="8823960" cy="122364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子夏说：“广泛学习且能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坚定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志向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，恳切地发问求教，多思考当前的事情，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仁德就在其中了。”</a:t>
            </a:r>
            <a:r>
              <a:rPr lang="zh-CN" altLang="en-US" b="1" dirty="0"/>
              <a:t> </a:t>
            </a:r>
            <a:endParaRPr lang="zh-CN" altLang="en-US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33400" y="557466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02485" y="5574665"/>
            <a:ext cx="8293735" cy="5854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子夏为什么说完</a:t>
            </a:r>
            <a:r>
              <a:rPr lang="en-US" altLang="zh-CN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博学</a:t>
            </a:r>
            <a:r>
              <a:rPr lang="en-US" altLang="zh-CN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就立刻说</a:t>
            </a:r>
            <a:r>
              <a:rPr lang="en-US" altLang="zh-CN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笃志</a:t>
            </a:r>
            <a:r>
              <a:rPr lang="en-US" altLang="zh-CN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呢？</a:t>
            </a:r>
            <a:endParaRPr lang="en-US" altLang="zh-CN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3200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4" grpId="0"/>
      <p:bldP spid="19" grpId="0" bldLvl="0" animBg="1"/>
      <p:bldP spid="3" grpId="0" autoUpdateAnimBg="0" build="p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63190" y="1037590"/>
            <a:ext cx="525843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易劳累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易见异思迁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易倦怠。</a:t>
            </a:r>
            <a:endParaRPr lang="zh-CN" altLang="en-US" sz="3200" dirty="0"/>
          </a:p>
        </p:txBody>
      </p:sp>
      <p:sp>
        <p:nvSpPr>
          <p:cNvPr id="2" name="文本框 1"/>
          <p:cNvSpPr txBox="1"/>
          <p:nvPr/>
        </p:nvSpPr>
        <p:spPr>
          <a:xfrm>
            <a:off x="1226185" y="4546600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84450" y="4608195"/>
            <a:ext cx="1116139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强调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提升个人修养的方法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求仁的途径</a:t>
            </a:r>
            <a:r>
              <a:rPr lang="zh-CN" sz="3200" b="1" dirty="0" smtClean="0"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1226185" y="1037590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博学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6185" y="180657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笃志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26185" y="2575560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切问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26185" y="3344545"/>
            <a:ext cx="118618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近思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63190" y="1837055"/>
            <a:ext cx="6282690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坚守方向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才能不懈怠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不迷失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2663190" y="2575560"/>
            <a:ext cx="525843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学</a:t>
            </a:r>
            <a:r>
              <a:rPr lang="en-US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与</a:t>
            </a:r>
            <a:r>
              <a:rPr lang="en-US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问</a:t>
            </a:r>
            <a:r>
              <a:rPr lang="en-US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相结合。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2663190" y="3345180"/>
            <a:ext cx="668845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联系现实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latin typeface="新宋体" panose="02010609030101010101" charset="-122"/>
                <a:ea typeface="新宋体" panose="02010609030101010101" charset="-122"/>
              </a:rPr>
              <a:t>才能循序渐进有所获得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1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84267" y="2677180"/>
            <a:ext cx="4837807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8850"/>
          <p:cNvSpPr txBox="1">
            <a:spLocks noChangeArrowheads="1"/>
          </p:cNvSpPr>
          <p:nvPr/>
        </p:nvSpPr>
        <p:spPr bwMode="auto">
          <a:xfrm>
            <a:off x="2435225" y="1943100"/>
            <a:ext cx="9304655" cy="220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</a:rPr>
              <a:t>①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知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之者不如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好之者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好之者不如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乐之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者。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以学为乐</a:t>
            </a:r>
            <a:r>
              <a:rPr lang="zh-CN" altLang="zh-CN" sz="3200" b="1" dirty="0">
                <a:solidFill>
                  <a:srgbClr val="FF0000"/>
                </a:solidFill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培养兴趣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②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三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人行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必有我师焉。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谦虚好学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③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择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其善者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从之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其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不善者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改之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（既要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从正面学习其经验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又要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从反面吸取教训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④逝者如斯夫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不舍昼夜。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  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珍惜时间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           </a:t>
            </a:r>
            <a:r>
              <a:rPr lang="en-US" altLang="zh-CN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                                        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</a:endParaRPr>
          </a:p>
        </p:txBody>
      </p:sp>
      <p:sp>
        <p:nvSpPr>
          <p:cNvPr id="3" name="文本框 77827"/>
          <p:cNvSpPr txBox="1">
            <a:spLocks noChangeArrowheads="1"/>
          </p:cNvSpPr>
          <p:nvPr/>
        </p:nvSpPr>
        <p:spPr bwMode="auto">
          <a:xfrm>
            <a:off x="824230" y="3079750"/>
            <a:ext cx="1320165" cy="1198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态度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3235" y="494665"/>
            <a:ext cx="2250440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整理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  <a:sym typeface="+mn-ea"/>
                </a:rPr>
                <a:t>归纳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2936240" y="494665"/>
            <a:ext cx="8803005" cy="446405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《论语》十二章分别阐述了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学习态度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学习方法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品德修养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等三方面的道理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8850"/>
          <p:cNvSpPr txBox="1">
            <a:spLocks noChangeArrowheads="1"/>
          </p:cNvSpPr>
          <p:nvPr/>
        </p:nvSpPr>
        <p:spPr bwMode="auto">
          <a:xfrm>
            <a:off x="2435225" y="1943100"/>
            <a:ext cx="9304655" cy="220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</a:rPr>
              <a:t>①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学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时习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之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不亦说乎？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时常温习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②传不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习</a:t>
            </a:r>
            <a:r>
              <a:rPr lang="zh-CN" altLang="en-US" sz="32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乎？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时常温习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③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温故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而知新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可以为师矣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（强调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温习创新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④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学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而不思则罔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思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而不学则殆</a:t>
            </a:r>
            <a:r>
              <a:rPr lang="zh-CN" altLang="en-US" sz="32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  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学思结合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           </a:t>
            </a:r>
            <a:r>
              <a:rPr lang="en-US" altLang="zh-CN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                                        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</a:endParaRPr>
          </a:p>
        </p:txBody>
      </p:sp>
      <p:sp>
        <p:nvSpPr>
          <p:cNvPr id="3" name="文本框 77827"/>
          <p:cNvSpPr txBox="1">
            <a:spLocks noChangeArrowheads="1"/>
          </p:cNvSpPr>
          <p:nvPr/>
        </p:nvSpPr>
        <p:spPr bwMode="auto">
          <a:xfrm>
            <a:off x="824230" y="3079750"/>
            <a:ext cx="1320165" cy="1198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方法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3235" y="494665"/>
            <a:ext cx="2250440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整理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  <a:sym typeface="+mn-ea"/>
                </a:rPr>
                <a:t>归纳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2936240" y="494665"/>
            <a:ext cx="8803005" cy="446405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《论语》十二章分别阐述了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学习态度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学习方法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品德修养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等三方面的道理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8850"/>
          <p:cNvSpPr txBox="1">
            <a:spLocks noChangeArrowheads="1"/>
          </p:cNvSpPr>
          <p:nvPr/>
        </p:nvSpPr>
        <p:spPr bwMode="auto">
          <a:xfrm>
            <a:off x="2353945" y="1750695"/>
            <a:ext cx="9304655" cy="25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</a:rPr>
              <a:t>①</a:t>
            </a:r>
            <a:r>
              <a:rPr lang="zh-CN" sz="3000" b="1" dirty="0"/>
              <a:t>人不知而不愠,不亦君子乎？</a:t>
            </a:r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宽以待人</a:t>
            </a:r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30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0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②</a:t>
            </a: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吾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日三省</a:t>
            </a: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吾身</a:t>
            </a:r>
            <a:r>
              <a:rPr lang="zh-CN" altLang="en-US" sz="3000" b="1">
                <a:solidFill>
                  <a:schemeClr val="tx1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为人谋而不忠乎？与朋友交而不信乎？</a:t>
            </a:r>
            <a:r>
              <a:rPr lang="zh-CN" altLang="en-US" sz="3000" b="1" dirty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传不习乎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？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忠实守信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0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③</a:t>
            </a:r>
            <a:r>
              <a:rPr lang="zh-CN" altLang="en-US" sz="30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吾</a:t>
            </a:r>
            <a:r>
              <a:rPr lang="zh-CN" altLang="en-US" sz="30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十有五而志于学</a:t>
            </a:r>
            <a:r>
              <a:rPr lang="en-US" sz="3000" b="1" dirty="0">
                <a:latin typeface="新宋体" panose="02010609030101010101" charset="-122"/>
                <a:ea typeface="新宋体" panose="02010609030101010101" charset="-122"/>
                <a:sym typeface="Arial" panose="020B0604020202020204" pitchFamily="34" charset="0"/>
              </a:rPr>
              <a:t>……</a:t>
            </a:r>
            <a:r>
              <a:rPr lang="zh-CN" altLang="en-US" sz="3000" b="1" dirty="0">
                <a:latin typeface="新宋体" panose="02010609030101010101" charset="-122"/>
                <a:ea typeface="新宋体" panose="02010609030101010101" charset="-122"/>
                <a:sym typeface="Arial" panose="020B0604020202020204" pitchFamily="34" charset="0"/>
              </a:rPr>
              <a:t>不逾</a:t>
            </a:r>
            <a:r>
              <a:rPr lang="zh-CN" altLang="en-US" sz="3000" b="1" dirty="0" smtClean="0">
                <a:latin typeface="新宋体" panose="02010609030101010101" charset="-122"/>
                <a:ea typeface="新宋体" panose="02010609030101010101" charset="-122"/>
                <a:sym typeface="Arial" panose="020B0604020202020204" pitchFamily="34" charset="0"/>
              </a:rPr>
              <a:t>矩</a:t>
            </a:r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。（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顺心而为</a:t>
            </a:r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30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0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④一箪食</a:t>
            </a:r>
            <a:r>
              <a:rPr lang="zh-CN" altLang="zh-CN" sz="30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一瓢饮</a:t>
            </a:r>
            <a:r>
              <a:rPr lang="zh-CN" altLang="zh-CN" sz="30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在陋巷</a:t>
            </a:r>
            <a:r>
              <a:rPr lang="zh-CN" altLang="zh-CN" sz="30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人</a:t>
            </a:r>
            <a:r>
              <a:rPr lang="zh-CN" altLang="en-US" sz="30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不堪其忧</a:t>
            </a:r>
            <a:r>
              <a:rPr lang="zh-CN" altLang="zh-CN" sz="30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回也不改其</a:t>
            </a:r>
            <a:r>
              <a:rPr lang="zh-CN" altLang="en-US" sz="30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乐</a:t>
            </a:r>
            <a:r>
              <a:rPr lang="zh-CN" altLang="en-US" sz="3000" b="1" dirty="0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。</a:t>
            </a:r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  （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安贫乐道</a:t>
            </a:r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30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⑤饭疏食饮水</a:t>
            </a:r>
            <a:r>
              <a:rPr lang="zh-CN" altLang="zh-CN" sz="30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曲肱而枕之</a:t>
            </a:r>
            <a:r>
              <a:rPr lang="zh-CN" altLang="zh-CN" sz="30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乐亦在其中矣。</a:t>
            </a:r>
            <a:r>
              <a:rPr lang="zh-CN" altLang="en-US" sz="30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不</a:t>
            </a:r>
            <a:r>
              <a:rPr lang="zh-CN" altLang="en-US" sz="30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义而富且贵</a:t>
            </a:r>
            <a:r>
              <a:rPr lang="zh-CN" altLang="zh-CN" sz="30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于我如</a:t>
            </a:r>
            <a:r>
              <a:rPr lang="zh-CN" altLang="en-US" sz="30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浮云。</a:t>
            </a:r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（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安贫乐道</a:t>
            </a:r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）</a:t>
            </a:r>
            <a:endParaRPr lang="zh-CN" altLang="en-US" sz="30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eaLnBrk="1" hangingPunct="1"/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⑥</a:t>
            </a:r>
            <a:r>
              <a:rPr lang="zh-CN" altLang="en-US" sz="30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三军</a:t>
            </a:r>
            <a:r>
              <a:rPr lang="zh-CN" altLang="en-US" sz="30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可夺帅也</a:t>
            </a:r>
            <a:r>
              <a:rPr lang="zh-CN" altLang="zh-CN" sz="30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匹夫不可夺志</a:t>
            </a:r>
            <a:r>
              <a:rPr lang="zh-CN" altLang="en-US" sz="30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也。（</a:t>
            </a:r>
            <a:r>
              <a:rPr lang="zh-CN" altLang="en-US" sz="30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坚守志向</a:t>
            </a:r>
            <a:r>
              <a:rPr lang="zh-CN" altLang="en-US" sz="30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）</a:t>
            </a:r>
            <a:endParaRPr lang="zh-CN" altLang="en-US" sz="3000" b="1" dirty="0" smtClean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eaLnBrk="1" hangingPunct="1"/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⑦博学而笃志</a:t>
            </a:r>
            <a:r>
              <a:rPr lang="zh-CN" altLang="zh-CN" sz="30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切问而近</a:t>
            </a:r>
            <a:r>
              <a:rPr lang="zh-CN" altLang="en-US" sz="30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思</a:t>
            </a:r>
            <a:r>
              <a:rPr lang="zh-CN" sz="30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（</a:t>
            </a:r>
            <a:r>
              <a:rPr lang="zh-CN" sz="30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博学仁德</a:t>
            </a:r>
            <a:r>
              <a:rPr lang="zh-CN" sz="30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</a:endParaRPr>
          </a:p>
        </p:txBody>
      </p:sp>
      <p:sp>
        <p:nvSpPr>
          <p:cNvPr id="3" name="文本框 77827"/>
          <p:cNvSpPr txBox="1">
            <a:spLocks noChangeArrowheads="1"/>
          </p:cNvSpPr>
          <p:nvPr/>
        </p:nvSpPr>
        <p:spPr bwMode="auto">
          <a:xfrm>
            <a:off x="824230" y="3079750"/>
            <a:ext cx="1320165" cy="1198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品德修养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3235" y="494665"/>
            <a:ext cx="2250440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整理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  <a:sym typeface="+mn-ea"/>
                </a:rPr>
                <a:t>归纳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2936240" y="494665"/>
            <a:ext cx="8803005" cy="446405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《论语》十二章分别阐述了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学习态度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学习方法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品德修养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等三方面的道理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5163" y="3950970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①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-D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坚定志向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340360" y="571500"/>
            <a:ext cx="11511280" cy="446405"/>
          </a:xfrm>
        </p:spPr>
        <p:txBody>
          <a:bodyPr vert="horz" wrap="square" lIns="91440" tIns="45720" rIns="91440" bIns="45720" anchor="t" anchorCtr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找出下面语录中表达的思想相同或相近的句子</a:t>
            </a:r>
            <a:r>
              <a:rPr lang="zh-CN" altLang="zh-CN" sz="3200" b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并说明你的理由。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3012" name="文本框 1"/>
          <p:cNvSpPr txBox="1"/>
          <p:nvPr/>
        </p:nvSpPr>
        <p:spPr>
          <a:xfrm>
            <a:off x="476250" y="1130618"/>
            <a:ext cx="450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①博学而笃志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切问而近思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013" name="文本框 2"/>
          <p:cNvSpPr txBox="1"/>
          <p:nvPr/>
        </p:nvSpPr>
        <p:spPr>
          <a:xfrm>
            <a:off x="476250" y="1684655"/>
            <a:ext cx="4883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②人不知而不愠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不亦君子乎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14" name="文本框 4"/>
          <p:cNvSpPr txBox="1"/>
          <p:nvPr/>
        </p:nvSpPr>
        <p:spPr>
          <a:xfrm>
            <a:off x="476250" y="2237105"/>
            <a:ext cx="461486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③一箪食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一瓢饮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在陋巷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人不堪其忧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回也不改其乐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015" name="文本框 5"/>
          <p:cNvSpPr txBox="1"/>
          <p:nvPr/>
        </p:nvSpPr>
        <p:spPr>
          <a:xfrm>
            <a:off x="476250" y="3251518"/>
            <a:ext cx="450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④温故而知新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可以为师矣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5600" y="1130618"/>
            <a:ext cx="57378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D.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三军可夺帅也,匹夫不可夺志也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5600" y="1685290"/>
            <a:ext cx="3248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C.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为人谋而不忠乎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5600" y="2239645"/>
            <a:ext cx="59372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A.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饭疏食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饮水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曲肱而枕之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乐亦在其中矣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5600" y="3251518"/>
            <a:ext cx="2099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B.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传不习乎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163" y="4476115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②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-C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个人修养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5163" y="5029200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③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-A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安贫乐道的思想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5163" y="5581968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④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-B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学习要温习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学习体验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3811270" y="429260"/>
            <a:ext cx="7362190" cy="446405"/>
          </a:xfrm>
        </p:spPr>
        <p:txBody>
          <a:bodyPr vert="horz" wrap="square" lIns="91440" tIns="45720" rIns="91440" bIns="45720" anchor="t" anchorCtr="0">
            <a:noAutofit/>
          </a:bodyPr>
          <a:lstStyle/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阅读下面两则语录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说说自己的学习体会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3015" name="文本框 5"/>
          <p:cNvSpPr txBox="1"/>
          <p:nvPr/>
        </p:nvSpPr>
        <p:spPr>
          <a:xfrm>
            <a:off x="838835" y="1239838"/>
            <a:ext cx="6030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子曰：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温故而知新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可以为师矣。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838835" y="1793240"/>
            <a:ext cx="105765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子曰：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三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人行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必有我师焉。择其善者而从之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其不善者而改之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占位符 125954"/>
          <p:cNvSpPr>
            <a:spLocks noGrp="1"/>
          </p:cNvSpPr>
          <p:nvPr/>
        </p:nvSpPr>
        <p:spPr>
          <a:xfrm>
            <a:off x="778510" y="2869565"/>
            <a:ext cx="10697845" cy="44640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请从下图中选择一个有关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学习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的角度</a:t>
            </a:r>
            <a:r>
              <a:rPr lang="zh-CN" altLang="zh-CN" sz="3200" b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结合这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两则语录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简要说说自己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的学习体会。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文本占位符 125954"/>
          <p:cNvSpPr>
            <a:spLocks noGrp="1"/>
          </p:cNvSpPr>
          <p:nvPr/>
        </p:nvSpPr>
        <p:spPr>
          <a:xfrm>
            <a:off x="778510" y="3891280"/>
            <a:ext cx="10564495" cy="35623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我选学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习方法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温习学过的知识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会有新的理解与体会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所以及时复习很重要。几个人一起走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其中一定有</a:t>
            </a:r>
            <a:r>
              <a:rPr 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可以当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我老师</a:t>
            </a:r>
            <a:r>
              <a:rPr 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所以向他人学习很重要。</a:t>
            </a:r>
            <a:endParaRPr lang="zh-CN" altLang="zh-CN" sz="3200" b="1" dirty="0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占位符 125954"/>
          <p:cNvSpPr>
            <a:spLocks noGrp="1"/>
          </p:cNvSpPr>
          <p:nvPr/>
        </p:nvSpPr>
        <p:spPr>
          <a:xfrm>
            <a:off x="778510" y="5432425"/>
            <a:ext cx="10697845" cy="44640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我选学习</a:t>
            </a:r>
            <a:r>
              <a:rPr 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态度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学习中要善于发现别人身上的优点</a:t>
            </a:r>
            <a:r>
              <a:rPr 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缺点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也要善于向他人学习</a:t>
            </a:r>
            <a:r>
              <a:rPr lang="zh-CN" altLang="en-US" sz="3200" b="1" dirty="0">
                <a:solidFill>
                  <a:srgbClr val="0000E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其经验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E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从反面吸取教训。</a:t>
            </a:r>
            <a:endParaRPr lang="zh-CN" altLang="en-US" sz="3200" b="1" dirty="0">
              <a:solidFill>
                <a:srgbClr val="0000E0"/>
              </a:solidFill>
              <a:latin typeface="新宋体" panose="02010609030101010101" charset="-122"/>
              <a:ea typeface="新宋体" panose="02010609030101010101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506095" y="1421765"/>
            <a:ext cx="11113770" cy="933450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algn="l">
              <a:buClrTx/>
              <a:buSzTx/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本文所选语录不仅语言值得品味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也带给我们智慧与感悟。参考示例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摘录你最有体悟的一则做批注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" name="文本占位符 125954"/>
          <p:cNvSpPr>
            <a:spLocks noGrp="1"/>
          </p:cNvSpPr>
          <p:nvPr/>
        </p:nvSpPr>
        <p:spPr>
          <a:xfrm>
            <a:off x="302895" y="2585085"/>
            <a:ext cx="11388090" cy="44640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</a:rPr>
              <a:t>【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示例】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 algn="l">
              <a:lnSpc>
                <a:spcPct val="12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摘录：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子在</a:t>
            </a:r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川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逝者如斯夫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不舍昼夜。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sz="3200" b="1" dirty="0" smtClean="0"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marL="0" indent="0" algn="l">
              <a:lnSpc>
                <a:spcPct val="12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批注：孔夫子望着滚滚奔流的河水兴叹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光阴像流水一样不停地流逝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感慨人生世事变换之快的同时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也有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惜时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之意在其中。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学习感悟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11810" y="1074420"/>
            <a:ext cx="1099439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摘录：子曰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贤哉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回也！一箪食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一瓢饮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在陋巷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人不堪其忧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回也不改其乐。贤哉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回也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！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478155" y="2393315"/>
            <a:ext cx="112356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批注：运用了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反复、对比</a:t>
            </a:r>
            <a:r>
              <a:rPr lang="zh-CN" altLang="zh-CN" sz="3200" b="1" dirty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的修辞手法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首尾的</a:t>
            </a:r>
            <a:r>
              <a:rPr lang="en-US" altLang="zh-CN" sz="3200" b="1" dirty="0">
                <a:sym typeface="宋体" panose="02010600030101010101" pitchFamily="2" charset="-122"/>
              </a:rPr>
              <a:t>“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贤哉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回也</a:t>
            </a:r>
            <a:r>
              <a:rPr lang="en-US" altLang="zh-CN" sz="3200" b="1" dirty="0">
                <a:sym typeface="宋体" panose="02010600030101010101" pitchFamily="2" charset="-122"/>
              </a:rPr>
              <a:t>”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既强调了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颜回面对贫困生活时安然自若的态度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表达了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对他的贤德的赞美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又有一种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首尾呼应、往复回环之感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7028" y="4138325"/>
            <a:ext cx="10657184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宋代把它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与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大学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》《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中庸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》《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孟子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》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并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称</a:t>
            </a:r>
            <a:r>
              <a:rPr lang="en-US" alt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四书</a:t>
            </a:r>
            <a:r>
              <a:rPr lang="en-US" alt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宋朝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宰相赵普赞颂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说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半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部</a:t>
            </a: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</a:rPr>
              <a:t>《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论语</a:t>
            </a: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</a:rPr>
              <a:t>》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治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天下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99110" y="5535930"/>
            <a:ext cx="111410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36000" bIns="36000"/>
          <a:lstStyle>
            <a:lvl1pPr indent="-3429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五经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经》《尚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礼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记》《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周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易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826135" y="2466340"/>
            <a:ext cx="10540365" cy="15468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b="1" dirty="0">
                <a:latin typeface="新宋体" panose="02010609030101010101" charset="-122"/>
                <a:ea typeface="新宋体" panose="02010609030101010101" charset="-122"/>
              </a:rPr>
              <a:t>内容：以教育为主</a:t>
            </a:r>
            <a:r>
              <a:rPr lang="en-US" altLang="zh-CN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b="1" dirty="0">
                <a:latin typeface="新宋体" panose="02010609030101010101" charset="-122"/>
                <a:ea typeface="新宋体" panose="02010609030101010101" charset="-122"/>
              </a:rPr>
              <a:t>包括哲学、历史、政治、经济、艺术、宗教等方面</a:t>
            </a:r>
            <a:r>
              <a:rPr lang="en-US" altLang="zh-CN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b="1" dirty="0">
                <a:latin typeface="新宋体" panose="02010609030101010101" charset="-122"/>
                <a:ea typeface="新宋体" panose="02010609030101010101" charset="-122"/>
              </a:rPr>
              <a:t>反映当时社会的政治生活情况以及孔子和他的弟子们的</a:t>
            </a:r>
            <a:r>
              <a:rPr lang="zh-CN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人格修养</a:t>
            </a:r>
            <a:r>
              <a:rPr lang="zh-CN" b="1" dirty="0">
                <a:latin typeface="新宋体" panose="02010609030101010101" charset="-122"/>
                <a:ea typeface="新宋体" panose="02010609030101010101" charset="-122"/>
              </a:rPr>
              <a:t>、</a:t>
            </a:r>
            <a:r>
              <a:rPr lang="zh-CN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治学态度</a:t>
            </a:r>
            <a:r>
              <a:rPr lang="zh-CN" b="1" dirty="0">
                <a:latin typeface="新宋体" panose="02010609030101010101" charset="-122"/>
                <a:ea typeface="新宋体" panose="02010609030101010101" charset="-122"/>
              </a:rPr>
              <a:t>和</a:t>
            </a:r>
            <a:r>
              <a:rPr lang="zh-CN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处世方法</a:t>
            </a:r>
            <a:r>
              <a:rPr lang="zh-CN" b="1" dirty="0">
                <a:latin typeface="新宋体" panose="02010609030101010101" charset="-122"/>
                <a:ea typeface="新宋体" panose="02010609030101010101" charset="-122"/>
              </a:rPr>
              <a:t>等。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4" name="Rectangle 3"/>
          <p:cNvSpPr txBox="1">
            <a:spLocks noRot="1" noChangeArrowheads="1"/>
          </p:cNvSpPr>
          <p:nvPr/>
        </p:nvSpPr>
        <p:spPr>
          <a:xfrm>
            <a:off x="799730" y="1261045"/>
            <a:ext cx="10540476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ea typeface="楷体_GB2312" pitchFamily="1" charset="-122"/>
              </a:rPr>
              <a:t>      </a:t>
            </a:r>
            <a:r>
              <a:rPr lang="en-US" altLang="zh-CN" b="1" dirty="0">
                <a:latin typeface="新宋体" panose="02010609030101010101" charset="-122"/>
                <a:ea typeface="新宋体" panose="02010609030101010101" charset="-122"/>
              </a:rPr>
              <a:t>《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论语</a:t>
            </a:r>
            <a:r>
              <a:rPr lang="en-US" altLang="zh-CN" b="1" dirty="0">
                <a:latin typeface="新宋体" panose="02010609030101010101" charset="-122"/>
                <a:ea typeface="新宋体" panose="02010609030101010101" charset="-122"/>
              </a:rPr>
              <a:t>》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是</a:t>
            </a:r>
            <a:r>
              <a:rPr lang="zh-CN" altLang="en-US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儒家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的经典著作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它以</a:t>
            </a:r>
            <a:r>
              <a:rPr lang="zh-CN" altLang="en-US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语录</a:t>
            </a:r>
            <a:r>
              <a:rPr lang="zh-CN" altLang="en-US" b="1" u="sng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体</a:t>
            </a:r>
            <a:r>
              <a:rPr lang="zh-CN" altLang="en-US" b="1" noProof="1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b="1" u="sng" noProof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对话体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为主</a:t>
            </a:r>
            <a:r>
              <a:rPr lang="en-US" altLang="zh-CN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记录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了</a:t>
            </a:r>
            <a:r>
              <a:rPr lang="zh-CN" altLang="en-US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孔子及其弟子的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言行</a:t>
            </a:r>
            <a:r>
              <a:rPr lang="en-US" altLang="zh-CN" b="1" dirty="0" smtClean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共</a:t>
            </a:r>
            <a:r>
              <a:rPr lang="en-US" altLang="zh-CN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20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篇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noProof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3371215" y="125095"/>
            <a:ext cx="8416925" cy="933450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小瓯将几则孔子语录以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交友之道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为主题做了分类辑录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和同学交流分享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" name="文本占位符 125954"/>
          <p:cNvSpPr>
            <a:spLocks noGrp="1"/>
          </p:cNvSpPr>
          <p:nvPr/>
        </p:nvSpPr>
        <p:spPr>
          <a:xfrm>
            <a:off x="553720" y="1058545"/>
            <a:ext cx="10897870" cy="285051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①曾子曰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吾日三省吾身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为人谋而不忠乎？与朋友交而不信乎？传不习乎？”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三人行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必有我师焉。择其善者而从之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其不善者而改之。”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学而不思则罔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思而不学则殆。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en-US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巧言令色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鲜矣仁</a:t>
            </a:r>
            <a:r>
              <a:rPr 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！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曾子曰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君子以文会友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以友辅仁。” </a:t>
            </a:r>
            <a:endParaRPr lang="zh-CN" sz="3200" b="1" dirty="0" smtClean="0"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子贡问友。子曰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忠告而善道之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不可则止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毋</a:t>
            </a: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wú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自辱也。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200" b="1"/>
              <a:t> </a:t>
            </a:r>
            <a:endParaRPr lang="zh-CN" sz="3200" b="1"/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益者三友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损者三友。友直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友谅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友多闻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益矣。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友便辟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友善柔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友便侫</a:t>
            </a: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nìng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损矣。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200" b="1">
                <a:sym typeface="+mn-ea"/>
              </a:rPr>
              <a:t> 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8138" y="234345"/>
            <a:ext cx="2715899" cy="713740"/>
            <a:chOff x="2356" y="64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交友之道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105475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08280" y="1581785"/>
          <a:ext cx="11836400" cy="3602355"/>
        </p:xfrm>
        <a:graphic>
          <a:graphicData uri="http://schemas.openxmlformats.org/drawingml/2006/table">
            <a:tbl>
              <a:tblPr/>
              <a:tblGrid>
                <a:gridCol w="2413000"/>
                <a:gridCol w="5410835"/>
                <a:gridCol w="4012565"/>
              </a:tblGrid>
              <a:tr h="755650">
                <a:tc>
                  <a:txBody>
                    <a:bodyPr/>
                    <a:p>
                      <a:pPr marL="0" marR="0" lvl="0" indent="0" algn="ctr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方法提示</a:t>
                      </a:r>
                      <a:endParaRPr kumimoji="0" lang="zh-CN" altLang="en-US" sz="32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ctr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文言词句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015">
                <a:tc>
                  <a:txBody>
                    <a:bodyPr/>
                    <a:p>
                      <a:pPr marL="0" marR="0" lvl="0" indent="0" algn="ctr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组词法</a:t>
                      </a:r>
                      <a:endParaRPr kumimoji="0" lang="zh-CN" altLang="en-US" sz="32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⑴与朋友交而不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信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乎</a:t>
                      </a: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(         )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黑体" panose="02010609060101010101" charset="-122"/>
                        <a:sym typeface="+mn-ea"/>
                      </a:endParaRPr>
                    </a:p>
                  </a:txBody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⑵</a:t>
                      </a:r>
                      <a:r>
                        <a:rPr lang="zh-CN" sz="2800" b="1" dirty="0" smtClean="0"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以友</a:t>
                      </a:r>
                      <a:r>
                        <a:rPr lang="zh-CN" sz="2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辅</a:t>
                      </a:r>
                      <a:r>
                        <a:rPr lang="zh-CN" sz="2800" b="1" dirty="0" smtClean="0"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仁</a:t>
                      </a: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(         )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黑体" panose="02010609060101010101" charset="-122"/>
                        <a:sym typeface="+mn-ea"/>
                      </a:endParaRPr>
                    </a:p>
                  </a:txBody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p>
                      <a:pPr marL="0" marR="0" lvl="0" indent="0" algn="ctr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成语推断法</a:t>
                      </a:r>
                      <a:endParaRPr kumimoji="0" lang="zh-CN" altLang="en-US" sz="32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⑶</a:t>
                      </a:r>
                      <a:r>
                        <a:rPr lang="zh-CN" sz="2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鲜</a:t>
                      </a:r>
                      <a:r>
                        <a:rPr lang="zh-CN" sz="2800" b="1" dirty="0" smtClean="0"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矣仁</a:t>
                      </a:r>
                      <a:r>
                        <a:rPr lang="en-US" altLang="zh-CN" sz="2800" dirty="0"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(       )       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提示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:联系成语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PMingLiU-ExtB" panose="02020500000000000000" charset="-120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鲜为人知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ea typeface="PMingLiU-ExtB" panose="02020500000000000000" charset="-120"/>
                          <a:sym typeface="宋体" panose="02010600030101010101" pitchFamily="2" charset="-122"/>
                        </a:rPr>
                        <a:t>”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PMingLiU-ExtB" panose="02020500000000000000" charset="-120"/>
                        <a:sym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6040">
                <a:tc>
                  <a:txBody>
                    <a:bodyPr/>
                    <a:p>
                      <a:pPr marL="0" marR="0" lvl="0" indent="0" algn="ctr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查字典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⑷忠告而善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道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之</a:t>
                      </a:r>
                      <a:r>
                        <a:rPr lang="en-US" altLang="zh-CN" sz="2800" dirty="0"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(       )(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填序号</a:t>
                      </a:r>
                      <a:r>
                        <a:rPr lang="en-US" altLang="zh-CN" sz="2800" dirty="0"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)</a:t>
                      </a:r>
                      <a:endParaRPr lang="en-US" altLang="zh-CN" sz="2800" dirty="0">
                        <a:latin typeface="微软雅黑" panose="020B0503020204020204" charset="-122"/>
                        <a:ea typeface="黑体" panose="02010609060101010101" charset="-122"/>
                        <a:sym typeface="+mn-ea"/>
                      </a:endParaRPr>
                    </a:p>
                    <a:p>
                      <a:pPr marL="0" marR="0" lvl="0" indent="0" algn="l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①路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②规律</a:t>
                      </a:r>
                      <a:r>
                        <a:rPr lang="zh-CN" altLang="zh-CN" sz="2800" b="1" dirty="0"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道理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③同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导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altLang="zh-CN" sz="2800" b="1" dirty="0"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引导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800" dirty="0"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(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《古代汉语常用字字典》</a:t>
                      </a:r>
                      <a:r>
                        <a:rPr lang="en-US" altLang="zh-CN" sz="2800" dirty="0"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)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838262" y="834198"/>
            <a:ext cx="344761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解释加点词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34829"/>
          <p:cNvSpPr txBox="1">
            <a:spLocks noChangeArrowheads="1"/>
          </p:cNvSpPr>
          <p:nvPr/>
        </p:nvSpPr>
        <p:spPr bwMode="auto">
          <a:xfrm>
            <a:off x="9985375" y="2363470"/>
            <a:ext cx="10401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辅助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34829"/>
          <p:cNvSpPr txBox="1">
            <a:spLocks noChangeArrowheads="1"/>
          </p:cNvSpPr>
          <p:nvPr/>
        </p:nvSpPr>
        <p:spPr bwMode="auto">
          <a:xfrm>
            <a:off x="6003925" y="2363470"/>
            <a:ext cx="10401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诚信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34829"/>
          <p:cNvSpPr txBox="1">
            <a:spLocks noChangeArrowheads="1"/>
          </p:cNvSpPr>
          <p:nvPr/>
        </p:nvSpPr>
        <p:spPr bwMode="auto">
          <a:xfrm>
            <a:off x="4285615" y="3168015"/>
            <a:ext cx="5435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少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34829"/>
          <p:cNvSpPr txBox="1">
            <a:spLocks noChangeArrowheads="1"/>
          </p:cNvSpPr>
          <p:nvPr/>
        </p:nvSpPr>
        <p:spPr bwMode="auto">
          <a:xfrm>
            <a:off x="5449570" y="3905250"/>
            <a:ext cx="5543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③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7" grpId="0" autoUpdateAnimBg="0"/>
      <p:bldP spid="8" grpId="0" autoUpdateAnimBg="0"/>
      <p:bldP spid="9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14730" y="1929130"/>
            <a:ext cx="105467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曾子说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君子以文章学问来结交朋友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依靠朋友帮助自己培养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仁德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0450" y="760095"/>
            <a:ext cx="101625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孔子说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花言巧语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装出和颜悦色的样子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这种人的仁心就很少了!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”（</a:t>
            </a:r>
            <a:r>
              <a:rPr 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巧和令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都是</a:t>
            </a:r>
            <a:r>
              <a:rPr 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美好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的意思）</a:t>
            </a:r>
            <a:endParaRPr lang="zh-CN" sz="3200" b="1" dirty="0" smtClean="0"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351217" y="175068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5365" y="3098165"/>
            <a:ext cx="102533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⑥子贡问怎样对待朋友。孔子说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忠诚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地劝告他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恰当地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如果不听也就罢了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自取其辱。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4730" y="4267200"/>
            <a:ext cx="1043686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有益的朋友有三种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有害的朋友也有三种。结交正直的人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结交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诚信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博学的人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是有益的。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结交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惯于逢迎、不正直的人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结交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工于献媚、不诚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信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结交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花言巧语、没有真实见闻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是有害的。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926465" y="692785"/>
            <a:ext cx="10222865" cy="933450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有同学指出小瓯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辑录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语录中有一则与主题不符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请简要说明理由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indent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这则是</a:t>
            </a:r>
            <a:r>
              <a:rPr lang="zh-CN" altLang="zh-CN" sz="32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  </a:t>
            </a:r>
            <a:r>
              <a:rPr lang="en-US" altLang="zh-CN" sz="3200" dirty="0">
                <a:latin typeface="微软雅黑" panose="020B0503020204020204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填序号</a:t>
            </a:r>
            <a:r>
              <a:rPr lang="en-US" altLang="zh-CN" sz="3200" dirty="0">
                <a:latin typeface="微软雅黑" panose="020B0503020204020204" charset="-122"/>
                <a:ea typeface="黑体" panose="02010609060101010101" charset="-122"/>
                <a:sym typeface="+mn-ea"/>
              </a:rPr>
              <a:t>)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理由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9" name="文本框 34829"/>
          <p:cNvSpPr txBox="1">
            <a:spLocks noChangeArrowheads="1"/>
          </p:cNvSpPr>
          <p:nvPr/>
        </p:nvSpPr>
        <p:spPr bwMode="auto">
          <a:xfrm>
            <a:off x="2355850" y="1626235"/>
            <a:ext cx="5543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③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" name="文本占位符 125954"/>
          <p:cNvSpPr>
            <a:spLocks noGrp="1"/>
          </p:cNvSpPr>
          <p:nvPr/>
        </p:nvSpPr>
        <p:spPr>
          <a:xfrm>
            <a:off x="852170" y="1717675"/>
            <a:ext cx="10486390" cy="93345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这句语录讲的是孔子所提倡的一种学习方法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lang="zh-CN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”与</a:t>
            </a:r>
            <a:r>
              <a:rPr lang="en-US" altLang="zh-CN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思</a:t>
            </a:r>
            <a:r>
              <a:rPr lang="en-US" altLang="zh-CN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结合才会学有所获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交友之道</a:t>
            </a:r>
            <a:r>
              <a:rPr lang="zh-CN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的辑录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主题不匹配</a:t>
            </a: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文本占位符 125954"/>
          <p:cNvSpPr>
            <a:spLocks noGrp="1"/>
          </p:cNvSpPr>
          <p:nvPr/>
        </p:nvSpPr>
        <p:spPr>
          <a:xfrm>
            <a:off x="984250" y="3852545"/>
            <a:ext cx="10222865" cy="53784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根据第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⑦则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语录内容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补全漫画对话框中的人物语言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4250" y="4390390"/>
            <a:ext cx="10436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结交正直的人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结交诚信的人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结交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博学的人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是有益的。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6" grpId="0"/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75707" y="2473980"/>
            <a:ext cx="4837807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第四课时</a:t>
            </a:r>
            <a:endParaRPr lang="zh-CN" altLang="en-US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1027"/>
          <p:cNvSpPr txBox="1"/>
          <p:nvPr/>
        </p:nvSpPr>
        <p:spPr>
          <a:xfrm>
            <a:off x="415925" y="1371600"/>
            <a:ext cx="1136173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贤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！一箪食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一瓢饮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在陋巷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人不堪其忧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不改其乐。贤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！</a:t>
            </a:r>
            <a:r>
              <a:rPr lang="en-US" altLang="zh-CN" sz="32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en-US" altLang="zh-CN" sz="3200" b="1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/>
        </p:nvSpPr>
        <p:spPr>
          <a:xfrm>
            <a:off x="193040" y="4283710"/>
            <a:ext cx="11878945" cy="201231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/>
          <a:p>
            <a:pPr eaLnBrk="0" hangingPunct="0">
              <a:spcBef>
                <a:spcPct val="2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</a:t>
            </a:r>
            <a:r>
              <a:rPr lang="en-US" altLang="zh-CN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哉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也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的多次使用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使句子颇具情感力量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表达了赞叹和自豪之情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孔子极力夸奖了颜回即使穷困潦倒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依然悠然自得、追求精神的愉悦与满足、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一心向学的可贵精神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可以看到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孔子好学、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情感炽热、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赏识人才、安贫乐道的形象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因声求气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Text Box 1027"/>
          <p:cNvSpPr txBox="1"/>
          <p:nvPr/>
        </p:nvSpPr>
        <p:spPr>
          <a:xfrm>
            <a:off x="3576320" y="295275"/>
            <a:ext cx="84956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阅读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一则语录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,反复诵读,从语气词的角度品味孔子此刻的情感及其形象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3" name="内容占位符 6"/>
          <p:cNvSpPr>
            <a:spLocks noGrp="1"/>
          </p:cNvSpPr>
          <p:nvPr/>
        </p:nvSpPr>
        <p:spPr>
          <a:xfrm>
            <a:off x="305435" y="2557145"/>
            <a:ext cx="11766550" cy="16173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 anchor="t" anchorCtr="0"/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知识卡片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  “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也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在古文中一般相当于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啊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在语意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夸张时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相当于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呢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否定语气强烈时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相当于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的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1027"/>
          <p:cNvSpPr txBox="1"/>
          <p:nvPr/>
        </p:nvSpPr>
        <p:spPr>
          <a:xfrm>
            <a:off x="104775" y="1508760"/>
            <a:ext cx="118484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曾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吾日三省吾身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为人谋而不忠乎？与朋友交而不信乎？传不习乎？</a:t>
            </a:r>
            <a:r>
              <a:rPr lang="en-US" altLang="zh-CN" sz="32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en-US" altLang="zh-CN" sz="3200" b="1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488" y="4037013"/>
            <a:ext cx="114903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依据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曾子虽鲁钝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,但</a:t>
            </a:r>
            <a:r>
              <a:rPr lang="zh-CN" altLang="zh-CN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他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诚实、踏实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他没有聪明的头脑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认真听讲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按时温习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；他没有巧舌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老实做人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认真做事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诚信对人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。这些行为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使他深刻体悟到孔子的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仁德”“博学”等思想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最终传承了孔子的学说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大有成就。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修身养性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Text Box 1027"/>
          <p:cNvSpPr txBox="1"/>
          <p:nvPr/>
        </p:nvSpPr>
        <p:spPr>
          <a:xfrm>
            <a:off x="3576320" y="295275"/>
            <a:ext cx="84956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阅读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一则语录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,请你用自己的话说说这则语录的意思,并结合语录谈谈曾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子大有成就的依据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4" name="文本占位符 32770"/>
          <p:cNvSpPr txBox="1">
            <a:spLocks noChangeArrowheads="1"/>
          </p:cNvSpPr>
          <p:nvPr/>
        </p:nvSpPr>
        <p:spPr>
          <a:xfrm>
            <a:off x="104775" y="2722245"/>
            <a:ext cx="11716385" cy="11779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我每天多次反省自己：替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人谋划事情是否竭尽自己的心力了呢？同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朋友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交往是否诚信呢？老师传授的知识是否复习了呢？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 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utoUpdateAnimBg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2"/>
          <p:cNvSpPr txBox="1"/>
          <p:nvPr/>
        </p:nvSpPr>
        <p:spPr>
          <a:xfrm>
            <a:off x="437198" y="1884875"/>
            <a:ext cx="10964863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①子曰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我非生而知之者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以求之者也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”</a:t>
            </a:r>
            <a:endParaRPr lang="en-US" altLang="zh-CN" sz="3200" b="1" dirty="0">
              <a:latin typeface="Arial" panose="020B0604020202020204" pitchFamily="34" charset="0"/>
              <a:ea typeface="SimSun-ExtB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72708" name="内容占位符 6"/>
          <p:cNvSpPr>
            <a:spLocks noGrp="1"/>
          </p:cNvSpPr>
          <p:nvPr/>
        </p:nvSpPr>
        <p:spPr>
          <a:xfrm>
            <a:off x="385763" y="2469710"/>
            <a:ext cx="11520487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fontAlgn="base">
              <a:buFont typeface="Wingdings" panose="05000000000000000000" pitchFamily="2" charset="2"/>
              <a:buNone/>
            </a:pP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孔子</a:t>
            </a:r>
            <a:r>
              <a:rPr lang="zh-CN" altLang="en-US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</a:t>
            </a:r>
            <a:r>
              <a:rPr lang="en-US" altLang="zh-CN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</a:t>
            </a: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</a:t>
            </a:r>
            <a:r>
              <a:rPr lang="zh-CN" altLang="zh-CN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生来就</a:t>
            </a: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有</a:t>
            </a:r>
            <a:r>
              <a:rPr lang="zh-CN" altLang="zh-CN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知识的人</a:t>
            </a:r>
            <a:r>
              <a:rPr lang="zh-CN" altLang="en-US" b="1" strike="noStrike" noProof="1" smtClean="0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,</a:t>
            </a: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而</a:t>
            </a:r>
            <a:r>
              <a:rPr lang="zh-CN" altLang="zh-CN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是</a:t>
            </a:r>
            <a:r>
              <a:rPr lang="zh-CN" altLang="zh-CN" b="1" u="sng" strike="noStrike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爱好</a:t>
            </a:r>
            <a:r>
              <a:rPr lang="zh-CN" altLang="zh-CN" b="1" u="sng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古代文化</a:t>
            </a:r>
            <a:r>
              <a:rPr lang="zh-CN" altLang="en-US" b="1" u="sng" strike="noStrike" noProof="1" smtClean="0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,</a:t>
            </a:r>
            <a:r>
              <a:rPr lang="zh-CN" altLang="en-US" b="1" u="sng" strike="noStrike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勤奋敏捷</a:t>
            </a:r>
            <a:r>
              <a:rPr lang="zh-CN" altLang="en-US" b="1" u="sng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地去求得知识的人</a:t>
            </a:r>
            <a:r>
              <a:rPr lang="zh-CN" altLang="en-US" b="1" strike="noStrike" noProof="1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b="1" strike="noStrike" noProof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b="1" strike="noStrike" noProof="1" smtClean="0">
                <a:latin typeface="宋体" panose="02010600030101010101" pitchFamily="2" charset="-122"/>
                <a:sym typeface="+mn-ea"/>
              </a:rPr>
              <a:t>                     </a:t>
            </a:r>
            <a:endParaRPr lang="zh-CN" altLang="en-US" b="1" strike="noStrike" noProof="1" smtClean="0">
              <a:latin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9156" name="文本框 3"/>
          <p:cNvSpPr txBox="1"/>
          <p:nvPr/>
        </p:nvSpPr>
        <p:spPr>
          <a:xfrm>
            <a:off x="385763" y="3660421"/>
            <a:ext cx="972413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②子曰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默而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学而不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厌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诲人不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倦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何有于我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r>
              <a:rPr lang="en-US" altLang="zh-CN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4" name="内容占位符 6"/>
          <p:cNvSpPr/>
          <p:nvPr/>
        </p:nvSpPr>
        <p:spPr>
          <a:xfrm>
            <a:off x="335598" y="4245121"/>
            <a:ext cx="11520487" cy="9953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孔子说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默默地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记住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识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志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所学的知识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学习不知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满足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教诲人不知道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倦怠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这些事情我做到了哪些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呢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endParaRPr lang="zh-CN" altLang="en-US" sz="3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好学篇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Text Box 1027"/>
          <p:cNvSpPr txBox="1"/>
          <p:nvPr/>
        </p:nvSpPr>
        <p:spPr>
          <a:xfrm>
            <a:off x="335915" y="1365250"/>
            <a:ext cx="11168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阅读下列语录</a:t>
            </a:r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思考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从语录的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哪些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内容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中可以读出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孔子的好学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200" b="1" dirty="0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915" y="5310505"/>
            <a:ext cx="113938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⑴从②中</a:t>
            </a:r>
            <a:r>
              <a:rPr lang="zh-CN" altLang="en-US" sz="30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可看出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孔子对学习的热忱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两个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可看出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对自己学习的不满足、不厌倦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“何有于我哉”的反问句传递出他对自己好学的自信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；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uiExpand="1" build="p"/>
      <p:bldP spid="73734" grpId="0" build="p"/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2"/>
          <p:cNvSpPr txBox="1"/>
          <p:nvPr/>
        </p:nvSpPr>
        <p:spPr>
          <a:xfrm>
            <a:off x="522605" y="3884930"/>
            <a:ext cx="10964863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④子曰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十室之邑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必有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忠信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丘者焉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不如丘之好学也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46" name="矩形 5145"/>
          <p:cNvSpPr/>
          <p:nvPr/>
        </p:nvSpPr>
        <p:spPr>
          <a:xfrm>
            <a:off x="522605" y="4469765"/>
            <a:ext cx="1095216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即使只有十户人家的地方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必定有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我这么</a:t>
            </a:r>
            <a:r>
              <a:rPr lang="zh-CN" altLang="en-US" sz="3000" b="1" u="sng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忠诚守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信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的人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只是不如我那样好学罢了。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3" name="矩形 3082"/>
          <p:cNvSpPr/>
          <p:nvPr/>
        </p:nvSpPr>
        <p:spPr>
          <a:xfrm>
            <a:off x="522605" y="1255395"/>
            <a:ext cx="11218545" cy="153606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>
            <a:spAutoFit/>
          </a:bodyPr>
          <a:lstStyle/>
          <a:p>
            <a:pPr fontAlgn="base"/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叶公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向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子路问孔子是个什么样的人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子路不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回答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。孔子</a:t>
            </a:r>
            <a:r>
              <a:rPr lang="en-US" altLang="zh-CN" sz="3000">
                <a:solidFill>
                  <a:srgbClr val="0000E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对子路</a:t>
            </a:r>
            <a:r>
              <a:rPr lang="en-US" altLang="zh-CN" sz="3000">
                <a:solidFill>
                  <a:srgbClr val="0000E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</a:t>
            </a:r>
            <a:endParaRPr lang="en-US" altLang="zh-CN" sz="30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fontAlgn="base"/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为什么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不说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: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他这个人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发愤用功</a:t>
            </a:r>
            <a:r>
              <a:rPr lang="zh-CN" altLang="en-US" sz="3000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吃饭都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忘了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快乐得把一切忧虑都忘了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连自己快要老了都不知道</a:t>
            </a:r>
            <a:r>
              <a:rPr lang="zh-CN" altLang="en-US" sz="3000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u="sng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如此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</a:t>
            </a:r>
            <a:r>
              <a:rPr lang="zh-CN" altLang="en-US" sz="3000" b="1" strike="noStrike" noProof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已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尔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同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“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耳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,罢了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。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微软雅黑" panose="020B0503020204020204" charset="-122"/>
              </a:rPr>
              <a:t>”</a:t>
            </a:r>
            <a:endParaRPr lang="en-US" altLang="zh-CN" sz="3000" b="1" strike="noStrike" noProof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50182" name="文本框 5"/>
          <p:cNvSpPr txBox="1"/>
          <p:nvPr/>
        </p:nvSpPr>
        <p:spPr>
          <a:xfrm>
            <a:off x="409575" y="201613"/>
            <a:ext cx="1109186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叶公问孔子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子路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子路不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奚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xī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其为人也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发愤忘食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乐以忘忧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不知老之将至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？</a:t>
            </a:r>
            <a:r>
              <a:rPr lang="zh-CN" altLang="en-US" sz="3200" b="1" dirty="0">
                <a:latin typeface="Arial Unicode MS" panose="020B0604020202020204" charset="-122"/>
                <a:ea typeface="Arial Unicode MS" panose="020B0604020202020204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895" y="2791460"/>
            <a:ext cx="111506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⑵从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女奚不曰”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可看出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孔子认为自己是一个废寝忘食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学习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人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在读书中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达到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忘我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的境界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；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335" y="5484178"/>
            <a:ext cx="1114901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⑶从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“必有忠信如丘者焉,不如丘之好学也”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可看出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孔子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对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自己的好学充满自信与自豪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6" grpId="0"/>
      <p:bldP spid="3083" grpId="0" bldLvl="0" animBg="1"/>
      <p:bldP spid="5" grpId="0"/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1"/>
          <p:cNvSpPr txBox="1"/>
          <p:nvPr/>
        </p:nvSpPr>
        <p:spPr>
          <a:xfrm>
            <a:off x="447675" y="299085"/>
            <a:ext cx="112490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⑤子曰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君子食无求饱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居无求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4367E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慎于言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好学也已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47" name="矩形 5146"/>
          <p:cNvSpPr/>
          <p:nvPr/>
        </p:nvSpPr>
        <p:spPr>
          <a:xfrm>
            <a:off x="596265" y="1375410"/>
            <a:ext cx="10951845" cy="153606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有才德的人饮食不求饱足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居住不要求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安适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做事</a:t>
            </a:r>
            <a:r>
              <a:rPr lang="zh-CN" altLang="en-US" sz="3000" b="1" dirty="0" smtClean="0">
                <a:solidFill>
                  <a:srgbClr val="4367E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勤劳</a:t>
            </a:r>
            <a:r>
              <a:rPr lang="zh-CN" altLang="en-US" sz="3000" b="1" dirty="0">
                <a:solidFill>
                  <a:srgbClr val="4367E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敏捷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小心谨慎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请教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:靠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近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有道德的人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端正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自己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这样可以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是好学了。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547370" y="3001963"/>
            <a:ext cx="1114901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⑷从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“就有道而正焉,可谓好学也已”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可看出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孔子对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自己的好学是严格要求自己的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2625" y="4584383"/>
            <a:ext cx="69072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</a:rPr>
              <a:t>孔子的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</a:rPr>
              <a:t>好学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</a:rPr>
              <a:t>对你有怎样的启迪？</a:t>
            </a:r>
            <a:endParaRPr lang="zh-CN" altLang="en-US" sz="3600" b="1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675" y="5290820"/>
            <a:ext cx="11099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学无止境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需要不懈努力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,永不满足、永不厌倦,活到老,学到老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50850" y="1956435"/>
            <a:ext cx="8474075" cy="4194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200" b="1" dirty="0">
                <a:latin typeface="+mn-ea"/>
              </a:rPr>
              <a:t>    </a:t>
            </a:r>
            <a:r>
              <a:rPr lang="en-US" altLang="zh-CN" sz="3200" b="1" dirty="0" smtClean="0">
                <a:latin typeface="+mn-ea"/>
              </a:rPr>
              <a:t>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孔子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名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丘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字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仲尼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鲁国陬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邑zōu yì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人</a:t>
            </a:r>
            <a:r>
              <a:rPr lang="en-US" altLang="zh-CN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春秋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末期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思想家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政治家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教育家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儒家</a:t>
            </a:r>
            <a:r>
              <a:rPr lang="zh-CN" altLang="en-US" sz="3200" b="1" kern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学派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创始人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政治思想上</a:t>
            </a:r>
            <a:r>
              <a:rPr lang="zh-CN" altLang="zh-CN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主张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仁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”“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礼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;</a:t>
            </a:r>
            <a:r>
              <a:rPr lang="zh-CN" altLang="zh-CN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教育</a:t>
            </a: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思想上</a:t>
            </a:r>
            <a:r>
              <a:rPr lang="zh-CN" altLang="zh-CN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提倡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有教无类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、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因材施教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</a:t>
            </a:r>
            <a:r>
              <a:rPr lang="zh-CN" altLang="en-US" sz="3200" b="1" noProof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孔子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被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后</a:t>
            </a:r>
            <a:r>
              <a:rPr lang="zh-CN" altLang="en-US" sz="3200" b="1" kern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尊为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圣人</a:t>
            </a:r>
            <a:r>
              <a:rPr lang="en-US" altLang="zh-CN" sz="3200" b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”“</a:t>
            </a:r>
            <a:r>
              <a:rPr lang="zh-CN" altLang="en-US" sz="3200" b="1" kern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至</a:t>
            </a:r>
            <a:r>
              <a:rPr lang="zh-CN" altLang="en-US" sz="3200" b="1" ker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圣先师</a:t>
            </a:r>
            <a:r>
              <a:rPr lang="en-US" altLang="zh-CN" sz="3200" b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3200" b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kern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至</a:t>
            </a:r>
            <a:r>
              <a:rPr lang="zh-CN" altLang="en-US" sz="3200" b="1" ker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万世师表</a:t>
            </a:r>
            <a:r>
              <a:rPr lang="en-US" altLang="zh-CN" sz="3200" b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被列为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世界十大文化名人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之首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相传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他有弟子三千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贤者七十二人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如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曾子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颜回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子夏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等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    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13385" y="1521118"/>
            <a:ext cx="2968034" cy="4155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18"/>
          <p:cNvSpPr txBox="1"/>
          <p:nvPr/>
        </p:nvSpPr>
        <p:spPr>
          <a:xfrm>
            <a:off x="1188720" y="840740"/>
            <a:ext cx="2265045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作</a:t>
            </a:r>
            <a:r>
              <a:rPr lang="zh-CN" altLang="en-US" sz="3200" b="1" dirty="0" smtClean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者作品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28673" name="Rectangle 2"/>
          <p:cNvSpPr>
            <a:spLocks noGrp="1"/>
          </p:cNvSpPr>
          <p:nvPr/>
        </p:nvSpPr>
        <p:spPr bwMode="auto">
          <a:xfrm>
            <a:off x="4159885" y="1168400"/>
            <a:ext cx="2254885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黑体" panose="02010609060101010101" charset="-122"/>
              </a:rPr>
              <a:t>认识孔子</a:t>
            </a:r>
            <a:endParaRPr lang="zh-CN" altLang="en-US" sz="3500" b="1">
              <a:solidFill>
                <a:schemeClr val="tx1"/>
              </a:solidFill>
              <a:uFillTx/>
              <a:latin typeface="Calibri" panose="020F0502020204030204" pitchFamily="34" charset="0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2"/>
          <p:cNvSpPr txBox="1"/>
          <p:nvPr/>
        </p:nvSpPr>
        <p:spPr>
          <a:xfrm>
            <a:off x="589598" y="2685415"/>
            <a:ext cx="11012487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①子曰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吾与回言终日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不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违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如愚。退而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省</a:t>
            </a: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xǐng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其私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亦足以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发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回也不愚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zh-CN" altLang="en-US" sz="3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734060" y="3700145"/>
            <a:ext cx="11030585" cy="156654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>
            <a:spAutoFit/>
          </a:bodyPr>
          <a:lstStyle/>
          <a:p>
            <a:pPr fontAlgn="base"/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孔子说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我整天给颜回讲学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他从来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不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提反对意见和疑问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像个愚笨的人。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我注意</a:t>
            </a:r>
            <a:r>
              <a:rPr lang="zh-CN" altLang="en-US" sz="3000" b="1" strike="noStrike" noProof="1" smtClean="0">
                <a:solidFill>
                  <a:schemeClr val="accent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观察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他课后的情况</a:t>
            </a:r>
            <a:r>
              <a:rPr lang="zh-CN" altLang="en-US" sz="3000" b="1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发现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他对我所讲授的内容有所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发挥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可见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颜回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其实并不愚笨</a:t>
            </a:r>
            <a:r>
              <a:rPr lang="zh-CN" altLang="en-US" sz="3000" b="1" strike="noStrike" noProof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n-lt"/>
              </a:rPr>
              <a:t>。</a:t>
            </a:r>
            <a:r>
              <a:rPr lang="en-US" altLang="zh-CN" sz="3000" b="1" strike="noStrike" noProof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n-lt"/>
              </a:rPr>
              <a:t>”</a:t>
            </a:r>
            <a:r>
              <a:rPr lang="zh-CN" altLang="en-US" sz="3200" b="1" strike="noStrike" noProof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b="1" strike="noStrike" noProof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颜回篇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" name="Text Box 1027"/>
          <p:cNvSpPr txBox="1"/>
          <p:nvPr/>
        </p:nvSpPr>
        <p:spPr>
          <a:xfrm>
            <a:off x="764540" y="1116965"/>
            <a:ext cx="110001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阅读下列语录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,思考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在孔子眼里,</a:t>
            </a:r>
            <a:r>
              <a:rPr lang="zh-CN" altLang="zh-CN" sz="32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颜回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具有哪些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优秀品质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值得我们学习？请结合</a:t>
            </a:r>
            <a:r>
              <a:rPr lang="zh-CN" altLang="zh-CN" sz="3200" b="1" u="sng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以上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语录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课文相关语录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简要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罗列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（答出四点）。</a:t>
            </a:r>
            <a:endParaRPr lang="en-US" altLang="zh-CN" sz="3200" b="1" dirty="0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4050" y="5370195"/>
            <a:ext cx="51454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⑴不违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如愚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。亦足以发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4567238" y="5369878"/>
            <a:ext cx="4881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大智如愚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不卖弄聪明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；</a:t>
            </a:r>
            <a:endParaRPr lang="zh-CN" altLang="en-US" sz="300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/>
          <p:cNvSpPr txBox="1"/>
          <p:nvPr/>
        </p:nvSpPr>
        <p:spPr>
          <a:xfrm>
            <a:off x="360363" y="295593"/>
            <a:ext cx="11731625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②哀公问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弟子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为好学？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有颜回者好学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不迁怒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。不幸短命死矣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今也则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好学者也。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dirty="0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endParaRPr lang="zh-CN" altLang="en-US" sz="3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099" name="矩形 7172"/>
          <p:cNvSpPr/>
          <p:nvPr/>
        </p:nvSpPr>
        <p:spPr>
          <a:xfrm>
            <a:off x="360680" y="1209358"/>
            <a:ext cx="11594465" cy="153606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鲁哀公问孔子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你的学生中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</a:t>
            </a:r>
            <a:r>
              <a:rPr lang="zh-CN" altLang="en-US" sz="30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最好学的呢？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回答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有一个叫颜回的学生好学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他不迁怒别人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不犯同样的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贰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重复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过失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。不幸短命死了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现在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亡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无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那样的人了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没有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谁是好学的。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1315" y="2664460"/>
            <a:ext cx="36480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⑵不迁怒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不贰过。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3394393" y="2664143"/>
            <a:ext cx="6030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不迁怒他人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不犯同样的错误</a:t>
            </a:r>
            <a:r>
              <a:rPr lang="zh-CN" altLang="en-US" sz="3000">
                <a:latin typeface="Arial" panose="020B0604020202020204" pitchFamily="34" charset="0"/>
                <a:ea typeface="楷体_GB2312" pitchFamily="1" charset="-122"/>
              </a:rPr>
              <a:t>；</a:t>
            </a:r>
            <a:endParaRPr lang="zh-CN" altLang="en-US" sz="300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7109" name="Text Box 2"/>
          <p:cNvSpPr txBox="1"/>
          <p:nvPr/>
        </p:nvSpPr>
        <p:spPr>
          <a:xfrm>
            <a:off x="360680" y="3298825"/>
            <a:ext cx="11428095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③子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谓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子贡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女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与回也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孰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愈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？</a:t>
            </a:r>
            <a:r>
              <a:rPr lang="en-US" altLang="zh-CN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赐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也何敢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回？回也闻一以知十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赐也闻一以知二。</a:t>
            </a:r>
            <a:r>
              <a:rPr lang="en-US" altLang="zh-CN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子曰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弗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如也；吾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女弗如也。</a:t>
            </a:r>
            <a:r>
              <a:rPr lang="en-US" altLang="zh-CN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5" name="矩形 8214"/>
          <p:cNvSpPr/>
          <p:nvPr/>
        </p:nvSpPr>
        <p:spPr>
          <a:xfrm>
            <a:off x="360680" y="4224973"/>
            <a:ext cx="1159446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子贡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和颜回两个相比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较好</a:t>
            </a:r>
            <a:r>
              <a:rPr lang="zh-CN" altLang="en-US" sz="3000" b="1" dirty="0" smtClean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些呢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子贡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回答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怎么敢和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颜回相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呢？颜回他听到一件事就可以推知十件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事；我呢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知道一件事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只能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推知两件事。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他呀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赞同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你说的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是不如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他。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64820" y="6082030"/>
            <a:ext cx="26320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⑶闻一以知十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2995295" y="6082030"/>
            <a:ext cx="49345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学思结合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举一反三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；</a:t>
            </a:r>
            <a:endParaRPr lang="zh-CN" altLang="en-US" sz="300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  <p:bldP spid="8" grpId="0"/>
      <p:bldP spid="6" grpId="0"/>
      <p:bldP spid="8215" grpId="0"/>
      <p:bldP spid="7" grpId="0"/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Text Box 4"/>
          <p:cNvSpPr txBox="1"/>
          <p:nvPr/>
        </p:nvSpPr>
        <p:spPr>
          <a:xfrm>
            <a:off x="4668838" y="5001578"/>
            <a:ext cx="6796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安贫乐道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追求精神的愉悦与满足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。</a:t>
            </a:r>
            <a:endParaRPr lang="zh-CN" altLang="en-US" sz="300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1675" y="4547870"/>
            <a:ext cx="9364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⑷一箪食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一瓢饮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在陋巷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不改其乐。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ext Box 2"/>
          <p:cNvSpPr txBox="1"/>
          <p:nvPr/>
        </p:nvSpPr>
        <p:spPr>
          <a:xfrm>
            <a:off x="460058" y="1279843"/>
            <a:ext cx="11731625" cy="553085"/>
          </a:xfrm>
          <a:prstGeom prst="rect">
            <a:avLst/>
          </a:prstGeom>
          <a:noFill/>
          <a:ln w="76200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④颜渊死。子曰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噫！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天丧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予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！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天丧予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！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dirty="0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endParaRPr lang="zh-CN" altLang="en-US" sz="3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0550" y="1761490"/>
            <a:ext cx="106616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颜渊死了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</a:t>
            </a:r>
            <a:r>
              <a:rPr lang="zh-CN" altLang="en-US" sz="30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唉！是老天要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的呀</a:t>
            </a:r>
            <a:r>
              <a:rPr 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是老天要我的呀</a:t>
            </a:r>
            <a:r>
              <a:rPr 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1666558" y="2314575"/>
            <a:ext cx="401193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孔子对颜回早逝的痛心</a:t>
            </a:r>
            <a:endParaRPr lang="zh-CN" altLang="en-US" sz="300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2" name="Text Box 4"/>
          <p:cNvSpPr txBox="1"/>
          <p:nvPr/>
        </p:nvSpPr>
        <p:spPr>
          <a:xfrm>
            <a:off x="5677853" y="2314575"/>
            <a:ext cx="47777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侧面烘托了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颜回的优秀</a:t>
            </a:r>
            <a:endParaRPr lang="zh-CN" altLang="en-US" sz="300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3" name="文本占位符 51202"/>
          <p:cNvSpPr txBox="1">
            <a:spLocks noChangeArrowheads="1"/>
          </p:cNvSpPr>
          <p:nvPr/>
        </p:nvSpPr>
        <p:spPr>
          <a:xfrm>
            <a:off x="590550" y="3656965"/>
            <a:ext cx="11276965" cy="8909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sz="3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子曰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sz="3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贤哉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回也！一箪食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一瓢饮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在陋巷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人不堪其忧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回也不改其乐。贤哉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回也！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dirty="0"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 </a:t>
            </a:r>
            <a:endParaRPr lang="zh-CN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3" grpId="0"/>
      <p:bldP spid="4" grpId="0"/>
      <p:bldP spid="11" grpId="0"/>
      <p:bldP spid="12" grpId="0"/>
      <p:bldP spid="1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27505" y="4481830"/>
            <a:ext cx="8486775" cy="2922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课外积累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" name="Text Box 1027"/>
          <p:cNvSpPr txBox="1"/>
          <p:nvPr/>
        </p:nvSpPr>
        <p:spPr>
          <a:xfrm>
            <a:off x="846455" y="3629660"/>
            <a:ext cx="8495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你还知道哪些出自《论语》的成语？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9485" y="4271010"/>
            <a:ext cx="1023493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不耻下问、诲人不倦、后生可畏、当仁不让、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学而不厌、见贤思齐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三思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行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、举一反三、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任重道远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、巧言令色、循循善诱、杀身成仁、言而有信、一言既出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驷马难追、己所不欲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勿施于人</a:t>
            </a:r>
            <a:endParaRPr lang="zh-CN" altLang="en-US" sz="3200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46455" y="1212215"/>
            <a:ext cx="10657205" cy="2148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出自本文的成语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不亦乐乎、三省吾身、三十而立、温故知新、箪食瓢饮、</a:t>
            </a:r>
            <a:endParaRPr lang="zh-CN" altLang="en-US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乐在其中、</a:t>
            </a:r>
            <a:r>
              <a:rPr lang="en-US" alt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富贵浮云</a:t>
            </a: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、三人行必有我师、择善而从、</a:t>
            </a:r>
            <a:endParaRPr lang="zh-CN" altLang="en-US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逝者如斯、不舍昼夜、博学笃志、切问近思</a:t>
            </a:r>
            <a:endParaRPr lang="zh-CN" altLang="en-US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37" name="文本框 5"/>
          <p:cNvSpPr txBox="1"/>
          <p:nvPr/>
        </p:nvSpPr>
        <p:spPr>
          <a:xfrm>
            <a:off x="1275080" y="1120775"/>
            <a:ext cx="14668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通假字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914650" y="971550"/>
            <a:ext cx="290513" cy="73342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4339" name="文本框 7"/>
          <p:cNvSpPr txBox="1"/>
          <p:nvPr/>
        </p:nvSpPr>
        <p:spPr>
          <a:xfrm>
            <a:off x="2914650" y="838200"/>
            <a:ext cx="3036888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（1）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不亦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（2）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吾十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88380" y="811530"/>
            <a:ext cx="31896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悦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愉快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又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341" name="文本框 9"/>
          <p:cNvSpPr txBox="1"/>
          <p:nvPr/>
        </p:nvSpPr>
        <p:spPr>
          <a:xfrm>
            <a:off x="1076325" y="4006850"/>
            <a:ext cx="18383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词类活用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824163" y="2025650"/>
            <a:ext cx="280988" cy="451485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4343" name="文本框 11"/>
          <p:cNvSpPr txBox="1"/>
          <p:nvPr/>
        </p:nvSpPr>
        <p:spPr>
          <a:xfrm>
            <a:off x="2914650" y="2025650"/>
            <a:ext cx="4625975" cy="45231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（1）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学而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习之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（2）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三省吾身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（3）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温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而知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（4）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好之者不如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之者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（5）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不习乎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一瓢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饮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疏食饮水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42125" y="2025650"/>
            <a:ext cx="36703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名作状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按时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42125" y="2520950"/>
            <a:ext cx="36703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名作状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56000" y="3484563"/>
            <a:ext cx="8636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形作名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学过的知识；新的理解和体会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05175" y="4440238"/>
            <a:ext cx="69215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形容词意动用法，以……为快乐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56375" y="5958205"/>
            <a:ext cx="28790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名作动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8063" y="4930775"/>
            <a:ext cx="606583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动作名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老师传授的知识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88380" y="5514340"/>
            <a:ext cx="52952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动作名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水（汤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热水）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build="allAtOnce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6385" name="文本框 9"/>
          <p:cNvSpPr txBox="1"/>
          <p:nvPr/>
        </p:nvSpPr>
        <p:spPr>
          <a:xfrm>
            <a:off x="1514475" y="3137535"/>
            <a:ext cx="18383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古今异义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352800" y="1025525"/>
            <a:ext cx="238125" cy="4806950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6387" name="文本框 11"/>
          <p:cNvSpPr txBox="1"/>
          <p:nvPr/>
        </p:nvSpPr>
        <p:spPr>
          <a:xfrm>
            <a:off x="3590925" y="1025525"/>
            <a:ext cx="4505325" cy="4892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自远方来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为师矣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饭疏食饮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人行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匹夫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不可夺志也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51538" y="1838325"/>
            <a:ext cx="4564062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古义：可以凭借；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今义：能够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许可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51855" y="3044825"/>
            <a:ext cx="48806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古义：冷水；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今义：包括冷水、热水。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3325" y="4117975"/>
            <a:ext cx="47879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古义：表示多；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今义：表示确数。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96075" y="5194300"/>
            <a:ext cx="5159375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古义：平民百姓；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今义：无学识、无智谋的人。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67450" y="762000"/>
            <a:ext cx="4564063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古义：志同道合的人；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今义：朋友。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7409" name="文本框 9"/>
          <p:cNvSpPr txBox="1"/>
          <p:nvPr/>
        </p:nvSpPr>
        <p:spPr>
          <a:xfrm>
            <a:off x="2784475" y="1146175"/>
            <a:ext cx="5683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352800" y="781050"/>
            <a:ext cx="149225" cy="1312863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7411" name="文本框 11"/>
          <p:cNvSpPr txBox="1"/>
          <p:nvPr/>
        </p:nvSpPr>
        <p:spPr>
          <a:xfrm>
            <a:off x="3502025" y="530225"/>
            <a:ext cx="64389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人不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而不愠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温故而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之者不如好之者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文本框 9"/>
          <p:cNvSpPr txBox="1"/>
          <p:nvPr/>
        </p:nvSpPr>
        <p:spPr>
          <a:xfrm>
            <a:off x="2784475" y="2663825"/>
            <a:ext cx="5683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3" name="文本框 9"/>
          <p:cNvSpPr txBox="1"/>
          <p:nvPr/>
        </p:nvSpPr>
        <p:spPr>
          <a:xfrm>
            <a:off x="777875" y="3297238"/>
            <a:ext cx="18383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一词多义</a:t>
            </a:r>
            <a:endParaRPr lang="zh-CN" altLang="en-US" sz="3200" b="1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352800" y="2474913"/>
            <a:ext cx="149225" cy="960438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7415" name="文本框 7"/>
          <p:cNvSpPr txBox="1"/>
          <p:nvPr/>
        </p:nvSpPr>
        <p:spPr>
          <a:xfrm>
            <a:off x="3502025" y="2424113"/>
            <a:ext cx="6438900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不亦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好之者不如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之者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73975" y="530225"/>
            <a:ext cx="1616075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得到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懂得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48600" y="2474913"/>
            <a:ext cx="2981325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为快乐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8" name="文本框 11"/>
          <p:cNvSpPr txBox="1"/>
          <p:nvPr/>
        </p:nvSpPr>
        <p:spPr>
          <a:xfrm>
            <a:off x="3502025" y="3881438"/>
            <a:ext cx="6438900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人谋而不忠乎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师矣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9" name="文本框 11"/>
          <p:cNvSpPr txBox="1"/>
          <p:nvPr/>
        </p:nvSpPr>
        <p:spPr>
          <a:xfrm>
            <a:off x="3502025" y="5284788"/>
            <a:ext cx="6438900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吾十有五而志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学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我如浮云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0" name="文本框 9"/>
          <p:cNvSpPr txBox="1"/>
          <p:nvPr/>
        </p:nvSpPr>
        <p:spPr>
          <a:xfrm>
            <a:off x="2784475" y="4189413"/>
            <a:ext cx="5683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64500" y="3879850"/>
            <a:ext cx="2549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介词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替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动词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99413" y="5286375"/>
            <a:ext cx="1941512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在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于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对于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3" name="文本框 9"/>
          <p:cNvSpPr txBox="1"/>
          <p:nvPr/>
        </p:nvSpPr>
        <p:spPr>
          <a:xfrm>
            <a:off x="2784475" y="5592763"/>
            <a:ext cx="5683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352800" y="4000500"/>
            <a:ext cx="149225" cy="960438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6" name="左大括号 15"/>
          <p:cNvSpPr/>
          <p:nvPr/>
        </p:nvSpPr>
        <p:spPr>
          <a:xfrm>
            <a:off x="3352800" y="5403850"/>
            <a:ext cx="149225" cy="960438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2" name="矩形 1"/>
          <p:cNvSpPr/>
          <p:nvPr/>
        </p:nvSpPr>
        <p:spPr>
          <a:xfrm>
            <a:off x="7226935" y="3881755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600" b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wèi</a:t>
            </a:r>
            <a:endParaRPr lang="zh-CN" altLang="en-US" sz="3600" b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6935" y="4438650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600" b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wéi</a:t>
            </a:r>
            <a:endParaRPr lang="zh-CN" altLang="en-US" sz="3600" b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左大括号 2"/>
          <p:cNvSpPr/>
          <p:nvPr/>
        </p:nvSpPr>
        <p:spPr>
          <a:xfrm>
            <a:off x="1212850" y="4071620"/>
            <a:ext cx="254000" cy="2117090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8434" name="文本框 9"/>
          <p:cNvSpPr txBox="1"/>
          <p:nvPr/>
        </p:nvSpPr>
        <p:spPr>
          <a:xfrm>
            <a:off x="233363" y="4591685"/>
            <a:ext cx="1039812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而的用法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26" name="文本框 1"/>
          <p:cNvSpPr txBox="1"/>
          <p:nvPr/>
        </p:nvSpPr>
        <p:spPr>
          <a:xfrm>
            <a:off x="1376045" y="3903345"/>
            <a:ext cx="10548938" cy="2453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atin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表承接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相当于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然后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就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latin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表转折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相当于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却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但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latin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表并列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相当于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并且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latin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④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表修饰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相当于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地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 </a:t>
            </a:r>
            <a:endParaRPr sz="32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436" name="文本框 1"/>
          <p:cNvSpPr txBox="1"/>
          <p:nvPr/>
        </p:nvSpPr>
        <p:spPr>
          <a:xfrm>
            <a:off x="1122045" y="2318385"/>
            <a:ext cx="1454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语气词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8437" name="文本框 3"/>
          <p:cNvSpPr txBox="1"/>
          <p:nvPr/>
        </p:nvSpPr>
        <p:spPr>
          <a:xfrm>
            <a:off x="2659380" y="1603375"/>
            <a:ext cx="7352030" cy="20466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传不习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可以为师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逝者如斯</a:t>
            </a:r>
            <a:r>
              <a:rPr 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夫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5000"/>
              </a:lnSpc>
            </a:pP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5000"/>
              </a:lnSpc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576830" y="1805305"/>
            <a:ext cx="82550" cy="1609725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5412105" y="1672908"/>
            <a:ext cx="24765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相当于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吗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12105" y="2318068"/>
            <a:ext cx="2707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相当于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了”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12105" y="3011488"/>
            <a:ext cx="27070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相当于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28765" y="396430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学而时习之；温故而知新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47485" y="459168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人不知而不愠；学而不思则罔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28765" y="518223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博学而笃志；切问而近思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28765" y="5765800"/>
            <a:ext cx="2221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曲肱而枕之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2" name="文本框 9"/>
          <p:cNvSpPr txBox="1"/>
          <p:nvPr/>
        </p:nvSpPr>
        <p:spPr>
          <a:xfrm>
            <a:off x="1273175" y="426085"/>
            <a:ext cx="5683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841500" y="237173"/>
            <a:ext cx="149225" cy="960438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7415" name="文本框 7"/>
          <p:cNvSpPr txBox="1"/>
          <p:nvPr/>
        </p:nvSpPr>
        <p:spPr>
          <a:xfrm>
            <a:off x="1909445" y="117793"/>
            <a:ext cx="64389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七十而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心所欲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择其善者而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83225" y="118745"/>
            <a:ext cx="12363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顺从</a:t>
            </a:r>
            <a:endParaRPr 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83225" y="733108"/>
            <a:ext cx="2981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跟从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,</a:t>
            </a:r>
            <a:r>
              <a:rPr 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endParaRPr 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5" grpId="0"/>
      <p:bldP spid="6" grpId="0"/>
      <p:bldP spid="7" grpId="0"/>
      <p:bldP spid="8" grpId="0"/>
      <p:bldP spid="9" grpId="0"/>
      <p:bldP spid="1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0481" name="椭圆 13"/>
          <p:cNvSpPr/>
          <p:nvPr/>
        </p:nvSpPr>
        <p:spPr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 anchorCtr="0"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椭圆 15"/>
          <p:cNvSpPr/>
          <p:nvPr/>
        </p:nvSpPr>
        <p:spPr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 anchorCtr="0"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椭圆 16"/>
          <p:cNvSpPr/>
          <p:nvPr/>
        </p:nvSpPr>
        <p:spPr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 anchorCtr="0"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椭圆 17"/>
          <p:cNvSpPr/>
          <p:nvPr/>
        </p:nvSpPr>
        <p:spPr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 anchorCtr="0"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文本框 1"/>
          <p:cNvSpPr txBox="1"/>
          <p:nvPr/>
        </p:nvSpPr>
        <p:spPr>
          <a:xfrm>
            <a:off x="1350963" y="719138"/>
            <a:ext cx="9786937" cy="47078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ts val="45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省略句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人不知而不愠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可以为师矣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其不善者而改之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4500"/>
              </a:lnSpc>
            </a:pP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判断句：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贤哉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！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三军可夺帅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匹夫不可夺志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5784" name="Rectangle 8"/>
          <p:cNvSpPr/>
          <p:nvPr/>
        </p:nvSpPr>
        <p:spPr>
          <a:xfrm>
            <a:off x="5305108" y="4210050"/>
            <a:ext cx="59201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倒装句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按语序应为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回也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贤哉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!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91213" y="1804988"/>
            <a:ext cx="4262120" cy="668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ts val="45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后面省略代词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95988" y="2473325"/>
            <a:ext cx="34474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句首省略动词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择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91213" y="1247775"/>
            <a:ext cx="4262120" cy="668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ts val="45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知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后面省略宾语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1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1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charRg st="1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1">
                                            <p:txEl>
                                              <p:charRg st="1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1">
                                            <p:txEl>
                                              <p:charRg st="1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41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1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4" grpId="0" bldLvl="0" animBg="1"/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4845" name="文本框 15"/>
          <p:cNvSpPr txBox="1">
            <a:spLocks noChangeArrowheads="1"/>
          </p:cNvSpPr>
          <p:nvPr/>
        </p:nvSpPr>
        <p:spPr bwMode="auto">
          <a:xfrm>
            <a:off x="4587240" y="658178"/>
            <a:ext cx="2414905" cy="629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5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注音并释义</a:t>
            </a:r>
            <a:endParaRPr lang="zh-CN" altLang="en-US" sz="35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7" name="Rectangle 1"/>
          <p:cNvSpPr/>
          <p:nvPr/>
        </p:nvSpPr>
        <p:spPr>
          <a:xfrm>
            <a:off x="679450" y="1242060"/>
            <a:ext cx="1083373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(       )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　                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 ⑴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不亦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乎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       )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⑶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传</a:t>
            </a:r>
            <a:r>
              <a:rPr lang="zh-CN" altLang="en-US" sz="32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习乎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           )       </a:t>
            </a:r>
            <a:endParaRPr lang="en-US" altLang="zh-CN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  <a:sym typeface="+mn-ea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箪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(        )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食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愠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曾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子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逾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罔</a:t>
            </a:r>
            <a:endParaRPr lang="en-US" altLang="zh-CN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⑵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吾三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省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吾身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        )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　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       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⑹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知之者不如</a:t>
            </a:r>
            <a:r>
              <a:rPr lang="en-US" alt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好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之者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       )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       　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曲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肱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(         )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而枕之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　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    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博学而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笃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(     )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志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　               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E0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charset="-122"/>
              </a:rPr>
              <a:t>⑷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2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人谋而不忠乎</a:t>
            </a:r>
            <a:r>
              <a:rPr lang="zh-CN" altLang="en-US" sz="32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charset="-122"/>
              </a:rPr>
              <a:t>(       )            </a:t>
            </a:r>
            <a:r>
              <a:rPr lang="en-US" altLang="zh-CN" sz="32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endParaRPr lang="en-US" altLang="zh-CN" sz="3200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Arial" panose="020B0604020202020204" pitchFamily="34" charset="0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charset="-122"/>
              </a:rPr>
              <a:t>⑸</a:t>
            </a:r>
            <a:r>
              <a:rPr lang="zh-CN" altLang="en-US" sz="32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吾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十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五而志于学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       )                   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350328" y="1383030"/>
            <a:ext cx="792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l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ú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n</a:t>
            </a:r>
            <a:endParaRPr lang="en-US" altLang="zh-CN" sz="3600">
              <a:solidFill>
                <a:srgbClr val="FF0000"/>
              </a:solidFill>
              <a:ea typeface="黑体" panose="02010609060101010101" charset="-122"/>
              <a:sym typeface="+mn-ea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313930" y="1383030"/>
            <a:ext cx="8255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yuè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54390" y="1383665"/>
            <a:ext cx="315214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黑体" panose="02010609060101010101" charset="-122"/>
                <a:cs typeface="+mj-lt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悦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愉快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905443" y="1905635"/>
            <a:ext cx="143002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chu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n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696460" y="1966278"/>
            <a:ext cx="49009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老师传授的知识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707833" y="2507615"/>
            <a:ext cx="94742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d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n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305175" y="3214370"/>
            <a:ext cx="9636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xǐng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518660" y="3214053"/>
            <a:ext cx="339661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自我检查、反省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518343" y="3736658"/>
            <a:ext cx="94742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h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o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19750" y="3799205"/>
            <a:ext cx="2146300" cy="64516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喜爱</a:t>
            </a:r>
            <a:r>
              <a:rPr lang="zh-CN" altLang="en-US" sz="3600" b="1">
                <a:solidFill>
                  <a:srgbClr val="FF0000"/>
                </a:solidFill>
                <a:latin typeface="+mn-lt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爱好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707833" y="4443413"/>
            <a:ext cx="1119187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gōng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265988" y="4413568"/>
            <a:ext cx="6492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dǔ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157028" y="5062855"/>
            <a:ext cx="7969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wèi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5289550" y="5001260"/>
            <a:ext cx="64198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替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68508" y="5627370"/>
            <a:ext cx="8477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yòu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97855" y="5617210"/>
            <a:ext cx="590867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黑体" panose="02010609060101010101" charset="-122"/>
                <a:cs typeface="+mj-lt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lt"/>
                <a:sym typeface="+mn-ea"/>
              </a:rPr>
              <a:t>又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用于整数和零数之间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2430" y="1105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585970" y="2595245"/>
            <a:ext cx="919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yù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</a:rPr>
              <a:t>n</a:t>
            </a:r>
            <a:endParaRPr lang="en-US" altLang="zh-CN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38950" y="2507615"/>
            <a:ext cx="1173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 eaLnBrk="0" hangingPunct="0"/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</a:rPr>
              <a:t>z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ē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</a:rPr>
              <a:t>ng</a:t>
            </a:r>
            <a:endParaRPr lang="en-US" altLang="zh-CN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044623" y="2507615"/>
            <a:ext cx="665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y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ú</a:t>
            </a:r>
            <a:endParaRPr lang="en-US" altLang="zh-CN" sz="3600">
              <a:solidFill>
                <a:srgbClr val="FF0000"/>
              </a:solidFill>
              <a:ea typeface="黑体" panose="02010609060101010101" charset="-122"/>
              <a:sym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742930" y="2568575"/>
            <a:ext cx="125158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 eaLnBrk="0" hangingPunct="0"/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</a:rPr>
              <a:t>w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ng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5" grpId="0"/>
      <p:bldP spid="21" grpId="0"/>
      <p:bldP spid="28" grpId="0"/>
      <p:bldP spid="17" grpId="0"/>
      <p:bldP spid="20" grpId="0"/>
      <p:bldP spid="26" grpId="0"/>
      <p:bldP spid="5" grpId="0"/>
      <p:bldP spid="32" grpId="0"/>
      <p:bldP spid="15" grpId="0"/>
      <p:bldP spid="18" grpId="0"/>
      <p:bldP spid="4" grpId="0"/>
      <p:bldP spid="27" grpId="0"/>
      <p:bldP spid="6" grpId="0"/>
      <p:bldP spid="29" grpId="0"/>
      <p:bldP spid="3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/>
          <p:nvPr/>
        </p:nvSpPr>
        <p:spPr>
          <a:xfrm>
            <a:off x="391160" y="1323975"/>
            <a:ext cx="1164844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我发现：上面这些加点字中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通假字如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要读所通的那个字的音；多音字如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”“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”“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要根据句意来判断读音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多音字的</a:t>
            </a:r>
            <a:r>
              <a:rPr lang="zh-CN" altLang="en-US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zh-CN" altLang="en-US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zh-CN" altLang="en-US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来确定它在具体语境中的读音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这就是古文释义中常讲的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音义相关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)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；还有的字的读音在现代汉语中是没有的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如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。朗读文言作品时要留意这些字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读准字音。</a:t>
            </a: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30729"/>
          <p:cNvSpPr txBox="1">
            <a:spLocks noChangeArrowheads="1"/>
          </p:cNvSpPr>
          <p:nvPr/>
        </p:nvSpPr>
        <p:spPr bwMode="auto">
          <a:xfrm>
            <a:off x="3923030" y="2770505"/>
            <a:ext cx="10566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cs typeface="Arial" panose="020B0604020202020204" pitchFamily="34" charset="0"/>
              </a:rPr>
              <a:t>意思</a:t>
            </a:r>
            <a:endParaRPr lang="zh-CN" altLang="en-US" sz="3200" b="1" dirty="0" smtClean="0">
              <a:solidFill>
                <a:srgbClr val="FF0000"/>
              </a:solidFill>
              <a:uFillTx/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74075" y="1453515"/>
            <a:ext cx="67754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47590" y="2098675"/>
            <a:ext cx="67754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传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6325" y="2098675"/>
            <a:ext cx="67754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省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5060" y="2098675"/>
            <a:ext cx="67754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好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41320" y="4024630"/>
            <a:ext cx="67754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论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25" grpId="0"/>
      <p:bldP spid="2" grpId="0"/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文本占位符 12289"/>
          <p:cNvSpPr>
            <a:spLocks noGrp="1" noRot="1"/>
          </p:cNvSpPr>
          <p:nvPr>
            <p:ph idx="1"/>
          </p:nvPr>
        </p:nvSpPr>
        <p:spPr>
          <a:xfrm>
            <a:off x="324485" y="1288415"/>
            <a:ext cx="11542713" cy="5380038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①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子曰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学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而时习之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不亦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说乎？有朋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自远方来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不亦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乐乎？人不知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而不愠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不亦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君子乎？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en-US" altLang="zh-CN" sz="3500" b="1">
              <a:solidFill>
                <a:srgbClr val="0000FF"/>
              </a:solidFill>
              <a:ea typeface="PMingLiU-ExtB" panose="02020500000000000000" charset="-120"/>
              <a:sym typeface="宋体" panose="02010600030101010101" pitchFamily="2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②曾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子曰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吾日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三省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吾身：为人谋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而不忠乎？与朋友交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而不信乎？传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不习乎？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zh-CN" altLang="en-US" sz="3500" b="1">
              <a:solidFill>
                <a:srgbClr val="0000FF"/>
              </a:solidFill>
              <a:latin typeface="楷体_GB2312" pitchFamily="1" charset="-122"/>
              <a:ea typeface="黑体" panose="02010609060101010101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③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子曰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吾十有五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而志于学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三十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而立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四十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而不惑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五十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而知天命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六十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而耳顺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七十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而从心所欲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不逾矩。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zh-CN" altLang="en-US" sz="3500" b="1">
              <a:solidFill>
                <a:srgbClr val="0000FF"/>
              </a:solidFill>
              <a:latin typeface="楷体_GB2312" pitchFamily="1" charset="-122"/>
              <a:ea typeface="黑体" panose="02010609060101010101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</a:rPr>
              <a:t>④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子曰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温故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而知新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可以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</a:rPr>
              <a:t>为师矣。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zh-CN" altLang="en-US" sz="3500" b="1">
              <a:solidFill>
                <a:srgbClr val="0000FF"/>
              </a:solidFill>
              <a:latin typeface="楷体_GB2312" pitchFamily="1" charset="-122"/>
              <a:ea typeface="黑体" panose="02010609060101010101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rPr>
              <a:t>⑤</a:t>
            </a:r>
            <a:r>
              <a: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子曰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  <a:sym typeface="宋体" panose="02010600030101010101" pitchFamily="2" charset="-122"/>
              </a:rPr>
              <a:t>学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  <a:sym typeface="宋体" panose="02010600030101010101" pitchFamily="2" charset="-122"/>
              </a:rPr>
              <a:t>而不思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  <a:sym typeface="宋体" panose="02010600030101010101" pitchFamily="2" charset="-122"/>
              </a:rPr>
              <a:t>则罔</a:t>
            </a:r>
            <a:r>
              <a:rPr lang="zh-CN" altLang="en-US" sz="3500" b="1">
                <a:solidFill>
                  <a:srgbClr val="0000FF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  <a:sym typeface="宋体" panose="02010600030101010101" pitchFamily="2" charset="-122"/>
              </a:rPr>
              <a:t>思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  <a:sym typeface="宋体" panose="02010600030101010101" pitchFamily="2" charset="-122"/>
              </a:rPr>
              <a:t>而不学</a:t>
            </a:r>
            <a:r>
              <a:rPr lang="en-US" altLang="zh-CN" sz="3500" b="1">
                <a:solidFill>
                  <a:srgbClr val="FF0000"/>
                </a:solidFill>
                <a:latin typeface="微软雅黑" panose="020B0503020204020204" charset="-122"/>
                <a:ea typeface="黑体" panose="02010609060101010101" charset="-122"/>
                <a:sym typeface="宋体" panose="02010600030101010101" pitchFamily="2" charset="-122"/>
              </a:rPr>
              <a:t>/</a:t>
            </a:r>
            <a:r>
              <a:rPr lang="zh-CN" altLang="en-US" sz="3500" b="1">
                <a:solidFill>
                  <a:srgbClr val="0000FF"/>
                </a:solidFill>
                <a:latin typeface="楷体_GB2312" pitchFamily="1" charset="-122"/>
                <a:ea typeface="黑体" panose="02010609060101010101" charset="-122"/>
                <a:sym typeface="宋体" panose="02010600030101010101" pitchFamily="2" charset="-122"/>
              </a:rPr>
              <a:t>则殆。</a:t>
            </a:r>
            <a:r>
              <a:rPr lang="en-US" altLang="zh-CN" sz="3500" b="1">
                <a:solidFill>
                  <a:srgbClr val="0000FF"/>
                </a:solidFill>
                <a:ea typeface="PMingLiU-ExtB" panose="02020500000000000000" charset="-120"/>
                <a:sym typeface="宋体" panose="02010600030101010101" pitchFamily="2" charset="-122"/>
              </a:rPr>
              <a:t>”</a:t>
            </a:r>
            <a:endParaRPr lang="en-US" altLang="zh-CN" b="1">
              <a:solidFill>
                <a:srgbClr val="0000FF"/>
              </a:solidFill>
              <a:latin typeface="楷体_GB2312" pitchFamily="1" charset="-122"/>
              <a:ea typeface="PMingLiU-ExtB" panose="02020500000000000000" charset="-120"/>
              <a:sym typeface="宋体" panose="02010600030101010101" pitchFamily="2" charset="-122"/>
            </a:endParaRP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0" y="5334000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15"/>
          <p:cNvSpPr txBox="1">
            <a:spLocks noChangeArrowheads="1"/>
          </p:cNvSpPr>
          <p:nvPr/>
        </p:nvSpPr>
        <p:spPr bwMode="auto">
          <a:xfrm>
            <a:off x="4587240" y="658178"/>
            <a:ext cx="2861310" cy="629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5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划分朗读节奏</a:t>
            </a:r>
            <a:endParaRPr lang="zh-CN" altLang="en-US" sz="35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4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SPECIAL_SOURCE" val="bdnull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UNIT_TABLE_BEAUTIFY" val="smartTable{b19bb7e1-3286-4f44-9b2c-f7e906722d6a}"/>
  <p:tag name="TABLE_ENDDRAG_ORIGIN_RECT" val="932*283"/>
  <p:tag name="TABLE_ENDDRAG_RECT" val="16*124*932*283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SPECIAL_SOURCE" val="bdnull"/>
</p:tagLst>
</file>

<file path=ppt/tags/tag57.xml><?xml version="1.0" encoding="utf-8"?>
<p:tagLst xmlns:p="http://schemas.openxmlformats.org/presentationml/2006/main">
  <p:tag name="KSO_WM_SPECIAL_SOURCE" val="bdnull"/>
</p:tagLst>
</file>

<file path=ppt/tags/tag58.xml><?xml version="1.0" encoding="utf-8"?>
<p:tagLst xmlns:p="http://schemas.openxmlformats.org/presentationml/2006/main">
  <p:tag name="KSO_WM_SPECIAL_SOURCE" val="bdnull"/>
</p:tagLst>
</file>

<file path=ppt/tags/tag59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60.xml><?xml version="1.0" encoding="utf-8"?>
<p:tagLst xmlns:p="http://schemas.openxmlformats.org/presentationml/2006/main">
  <p:tag name="KSO_WM_SPECIAL_SOURCE" val="bdnull"/>
</p:tagLst>
</file>

<file path=ppt/tags/tag61.xml><?xml version="1.0" encoding="utf-8"?>
<p:tagLst xmlns:p="http://schemas.openxmlformats.org/presentationml/2006/main">
  <p:tag name="KSO_WM_SPECIAL_SOURCE" val="bdnull"/>
</p:tagLst>
</file>

<file path=ppt/tags/tag62.xml><?xml version="1.0" encoding="utf-8"?>
<p:tagLst xmlns:p="http://schemas.openxmlformats.org/presentationml/2006/main">
  <p:tag name="KSO_WM_SPECIAL_SOURCE" val="bdnull"/>
</p:tagLst>
</file>

<file path=ppt/tags/tag63.xml><?xml version="1.0" encoding="utf-8"?>
<p:tagLst xmlns:p="http://schemas.openxmlformats.org/presentationml/2006/main">
  <p:tag name="KSO_WM_SPECIAL_SOURCE" val="bdnull"/>
</p:tagLst>
</file>

<file path=ppt/tags/tag64.xml><?xml version="1.0" encoding="utf-8"?>
<p:tagLst xmlns:p="http://schemas.openxmlformats.org/presentationml/2006/main">
  <p:tag name="KSO_WM_SPECIAL_SOURCE" val="bdnull"/>
</p:tagLst>
</file>

<file path=ppt/tags/tag65.xml><?xml version="1.0" encoding="utf-8"?>
<p:tagLst xmlns:p="http://schemas.openxmlformats.org/presentationml/2006/main">
  <p:tag name="KSO_WM_SPECIAL_SOURCE" val="bdnull"/>
</p:tagLst>
</file>

<file path=ppt/tags/tag66.xml><?xml version="1.0" encoding="utf-8"?>
<p:tagLst xmlns:p="http://schemas.openxmlformats.org/presentationml/2006/main">
  <p:tag name="KSO_WM_SPECIAL_SOURCE" val="bdnull"/>
</p:tagLst>
</file>

<file path=ppt/tags/tag67.xml><?xml version="1.0" encoding="utf-8"?>
<p:tagLst xmlns:p="http://schemas.openxmlformats.org/presentationml/2006/main">
  <p:tag name="KSO_WM_SPECIAL_SOURCE" val="bdnull"/>
</p:tagLst>
</file>

<file path=ppt/tags/tag68.xml><?xml version="1.0" encoding="utf-8"?>
<p:tagLst xmlns:p="http://schemas.openxmlformats.org/presentationml/2006/main">
  <p:tag name="KSO_WM_SPECIAL_SOURCE" val="bdnull"/>
</p:tagLst>
</file>

<file path=ppt/tags/tag69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70.xml><?xml version="1.0" encoding="utf-8"?>
<p:tagLst xmlns:p="http://schemas.openxmlformats.org/presentationml/2006/main">
  <p:tag name="KSO_WM_SPECIAL_SOURCE" val="bdnull"/>
</p:tagLst>
</file>

<file path=ppt/tags/tag71.xml><?xml version="1.0" encoding="utf-8"?>
<p:tagLst xmlns:p="http://schemas.openxmlformats.org/presentationml/2006/main">
  <p:tag name="KSO_WM_SPECIAL_SOURCE" val="bdnull"/>
</p:tagLst>
</file>

<file path=ppt/tags/tag72.xml><?xml version="1.0" encoding="utf-8"?>
<p:tagLst xmlns:p="http://schemas.openxmlformats.org/presentationml/2006/main">
  <p:tag name="KSO_WM_SPECIAL_SOURCE" val="bdnull"/>
</p:tagLst>
</file>

<file path=ppt/tags/tag73.xml><?xml version="1.0" encoding="utf-8"?>
<p:tagLst xmlns:p="http://schemas.openxmlformats.org/presentationml/2006/main">
  <p:tag name="KSO_DOCER_TEMPLATE_OPEN_ONCE_MARK" val="1"/>
  <p:tag name="KSO_WPP_MARK_KEY" val="9480cd46-74b9-4c6a-98e1-b2515d063539"/>
  <p:tag name="COMMONDATA" val="eyJoZGlkIjoiZjM1MDU3MjRkMGIzNjliNDRhNmZhZDFlNDFkYmY5MmUifQ==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>
        <a:normAutofit/>
      </a:bodyPr>
      <a:lstStyle>
        <a:defPPr marL="0" indent="0">
          <a:lnSpc>
            <a:spcPct val="125000"/>
          </a:lnSpc>
          <a:spcBef>
            <a:spcPts val="20"/>
          </a:spcBef>
          <a:spcAft>
            <a:spcPts val="0"/>
          </a:spcAft>
          <a:buNone/>
          <a:defRPr lang="zh-CN" altLang="en-US" sz="2800" b="1" dirty="0" smtClean="0">
            <a:latin typeface="新宋体" panose="02010609030101010101" charset="-122"/>
            <a:ea typeface="新宋体" panose="02010609030101010101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10351</Words>
  <Application>WPS 演示</Application>
  <PresentationFormat>自定义</PresentationFormat>
  <Paragraphs>1141</Paragraphs>
  <Slides>68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86" baseType="lpstr">
      <vt:lpstr>Arial</vt:lpstr>
      <vt:lpstr>宋体</vt:lpstr>
      <vt:lpstr>Wingdings</vt:lpstr>
      <vt:lpstr>新宋体</vt:lpstr>
      <vt:lpstr>思源黑体 CN Bold</vt:lpstr>
      <vt:lpstr>黑体</vt:lpstr>
      <vt:lpstr>SimSun-ExtB</vt:lpstr>
      <vt:lpstr>Calibri</vt:lpstr>
      <vt:lpstr>思源宋体 CN SemiBold</vt:lpstr>
      <vt:lpstr>楷体_GB2312</vt:lpstr>
      <vt:lpstr>楷体</vt:lpstr>
      <vt:lpstr>微软雅黑</vt:lpstr>
      <vt:lpstr>PMingLiU-ExtB</vt:lpstr>
      <vt:lpstr>Arial Unicode MS</vt:lpstr>
      <vt:lpstr>等线</vt:lpstr>
      <vt:lpstr>方正楷体_GBK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第一章</vt:lpstr>
      <vt:lpstr>PowerPoint 演示文稿</vt:lpstr>
      <vt:lpstr>第四章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黄红政</cp:lastModifiedBy>
  <cp:revision>563</cp:revision>
  <dcterms:created xsi:type="dcterms:W3CDTF">2017-08-03T09:01:00Z</dcterms:created>
  <dcterms:modified xsi:type="dcterms:W3CDTF">2022-10-29T12:51:34Z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113BA855AEB144A796124C65CB26777F</vt:lpwstr>
  </property>
</Properties>
</file>