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7"/>
  </p:notesMasterIdLst>
  <p:handoutMasterIdLst>
    <p:handoutMasterId r:id="rId48"/>
  </p:handoutMasterIdLst>
  <p:sldIdLst>
    <p:sldId id="289" r:id="rId3"/>
    <p:sldId id="257" r:id="rId4"/>
    <p:sldId id="258" r:id="rId5"/>
    <p:sldId id="259" r:id="rId6"/>
    <p:sldId id="260" r:id="rId7"/>
    <p:sldId id="282" r:id="rId8"/>
    <p:sldId id="283" r:id="rId9"/>
    <p:sldId id="284" r:id="rId10"/>
    <p:sldId id="285" r:id="rId11"/>
    <p:sldId id="286" r:id="rId12"/>
    <p:sldId id="287" r:id="rId13"/>
    <p:sldId id="263" r:id="rId14"/>
    <p:sldId id="262" r:id="rId15"/>
    <p:sldId id="261" r:id="rId16"/>
    <p:sldId id="264" r:id="rId17"/>
    <p:sldId id="265" r:id="rId18"/>
    <p:sldId id="291" r:id="rId19"/>
    <p:sldId id="292" r:id="rId20"/>
    <p:sldId id="293" r:id="rId21"/>
    <p:sldId id="288" r:id="rId22"/>
    <p:sldId id="267" r:id="rId23"/>
    <p:sldId id="268" r:id="rId24"/>
    <p:sldId id="269" r:id="rId25"/>
    <p:sldId id="294" r:id="rId26"/>
    <p:sldId id="266" r:id="rId27"/>
    <p:sldId id="272" r:id="rId28"/>
    <p:sldId id="271" r:id="rId29"/>
    <p:sldId id="296" r:id="rId30"/>
    <p:sldId id="275" r:id="rId31"/>
    <p:sldId id="274" r:id="rId32"/>
    <p:sldId id="297" r:id="rId33"/>
    <p:sldId id="273" r:id="rId34"/>
    <p:sldId id="270" r:id="rId35"/>
    <p:sldId id="278" r:id="rId36"/>
    <p:sldId id="277" r:id="rId37"/>
    <p:sldId id="295" r:id="rId38"/>
    <p:sldId id="276" r:id="rId39"/>
    <p:sldId id="279" r:id="rId40"/>
    <p:sldId id="298" r:id="rId41"/>
    <p:sldId id="299" r:id="rId42"/>
    <p:sldId id="300" r:id="rId43"/>
    <p:sldId id="301" r:id="rId44"/>
    <p:sldId id="303" r:id="rId45"/>
    <p:sldId id="302" r:id="rId4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66"/>
    <a:srgbClr val="FF3399"/>
    <a:srgbClr val="006600"/>
    <a:srgbClr val="FF99CC"/>
    <a:srgbClr val="FF0000"/>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02"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DA13A631-E27C-458D-8A8E-8FF7B8966730}" type="datetimeFigureOut">
              <a:rPr lang="zh-CN" altLang="en-US"/>
              <a:pPr>
                <a:defRPr/>
              </a:pPr>
              <a:t>2020/4/5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E46FA78B-A610-4FA3-A2A7-EBD0DB77DEFC}" type="slidenum">
              <a:rPr lang="zh-CN" altLang="en-US"/>
              <a:pPr>
                <a:defRPr/>
              </a:pPr>
              <a:t>‹#›</a:t>
            </a:fld>
            <a:endParaRPr lang="zh-CN" altLang="en-US"/>
          </a:p>
        </p:txBody>
      </p:sp>
    </p:spTree>
    <p:extLst>
      <p:ext uri="{BB962C8B-B14F-4D97-AF65-F5344CB8AC3E}">
        <p14:creationId xmlns:p14="http://schemas.microsoft.com/office/powerpoint/2010/main" val="32816586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DAB22551-447F-4A4B-A0E5-4E9C6F9C22BB}" type="datetimeFigureOut">
              <a:rPr lang="zh-CN" altLang="en-US"/>
              <a:pPr>
                <a:defRPr/>
              </a:pPr>
              <a:t>2020/4/5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819EC8B9-6AEF-452F-B102-A3FB5BBBA896}" type="slidenum">
              <a:rPr lang="zh-CN" altLang="en-US"/>
              <a:pPr>
                <a:defRPr/>
              </a:pPr>
              <a:t>‹#›</a:t>
            </a:fld>
            <a:endParaRPr lang="zh-CN" altLang="en-US"/>
          </a:p>
        </p:txBody>
      </p:sp>
    </p:spTree>
    <p:extLst>
      <p:ext uri="{BB962C8B-B14F-4D97-AF65-F5344CB8AC3E}">
        <p14:creationId xmlns:p14="http://schemas.microsoft.com/office/powerpoint/2010/main" val="38181764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Font typeface="Arial" charset="0"/>
              <a:buNone/>
            </a:pPr>
            <a:fld id="{96AC7419-C443-4550-88D6-D1049E6249FB}" type="slidenum">
              <a:rPr altLang="zh-CN" noProof="1" smtClean="0"/>
              <a:pPr eaLnBrk="1" hangingPunct="1">
                <a:buFont typeface="Arial" charset="0"/>
                <a:buNone/>
              </a:pPr>
              <a:t>17</a:t>
            </a:fld>
            <a:endParaRPr lang="zh-CN" altLang="zh-CN" noProof="1" smtClean="0"/>
          </a:p>
        </p:txBody>
      </p:sp>
      <p:sp>
        <p:nvSpPr>
          <p:cNvPr id="60419" name="Rectangle 2"/>
          <p:cNvSpPr>
            <a:spLocks noGrp="1" noRot="1" noChangeAspect="1" noChangeArrowheads="1" noTextEdit="1"/>
          </p:cNvSpPr>
          <p:nvPr>
            <p:ph type="sldImg" idx="4294967295"/>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4294967295"/>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b="1" smtClean="0">
                <a:solidFill>
                  <a:schemeClr val="accent2"/>
                </a:solidFill>
                <a:latin typeface="Arial" charset="0"/>
              </a:rPr>
              <a:t>思路</a:t>
            </a:r>
            <a:r>
              <a:rPr lang="zh-CN" altLang="en-US" b="1" smtClean="0">
                <a:solidFill>
                  <a:srgbClr val="000000"/>
                </a:solidFill>
                <a:latin typeface="Arial" charset="0"/>
              </a:rPr>
              <a:t>：</a:t>
            </a:r>
            <a:r>
              <a:rPr lang="zh-CN" altLang="en-US" b="1" smtClean="0">
                <a:solidFill>
                  <a:srgbClr val="D60093"/>
                </a:solidFill>
                <a:latin typeface="Arial" charset="0"/>
              </a:rPr>
              <a:t>特征</a:t>
            </a:r>
            <a:r>
              <a:rPr lang="en-US" altLang="zh-CN" b="1" smtClean="0">
                <a:solidFill>
                  <a:srgbClr val="D60093"/>
                </a:solidFill>
                <a:latin typeface="Arial" charset="0"/>
              </a:rPr>
              <a:t>+</a:t>
            </a:r>
            <a:r>
              <a:rPr lang="zh-CN" altLang="en-US" b="1" smtClean="0">
                <a:solidFill>
                  <a:srgbClr val="D60093"/>
                </a:solidFill>
                <a:latin typeface="Arial" charset="0"/>
              </a:rPr>
              <a:t>身份</a:t>
            </a:r>
          </a:p>
          <a:p>
            <a:pPr eaLnBrk="1" hangingPunct="1">
              <a:spcBef>
                <a:spcPct val="0"/>
              </a:spcBef>
            </a:pPr>
            <a:r>
              <a:rPr lang="zh-CN" altLang="en-US" b="1" smtClean="0">
                <a:solidFill>
                  <a:schemeClr val="accent2"/>
                </a:solidFill>
                <a:latin typeface="Arial" charset="0"/>
              </a:rPr>
              <a:t>思路</a:t>
            </a:r>
            <a:r>
              <a:rPr lang="zh-CN" altLang="en-US" b="1" smtClean="0">
                <a:solidFill>
                  <a:srgbClr val="000000"/>
                </a:solidFill>
                <a:latin typeface="Arial" charset="0"/>
              </a:rPr>
              <a:t>：</a:t>
            </a:r>
            <a:r>
              <a:rPr lang="zh-CN" altLang="en-US" b="1" smtClean="0">
                <a:solidFill>
                  <a:srgbClr val="D60093"/>
                </a:solidFill>
                <a:latin typeface="Arial" charset="0"/>
              </a:rPr>
              <a:t>手法</a:t>
            </a:r>
            <a:r>
              <a:rPr lang="en-US" altLang="zh-CN" b="1" smtClean="0">
                <a:solidFill>
                  <a:srgbClr val="D60093"/>
                </a:solidFill>
                <a:latin typeface="Arial" charset="0"/>
              </a:rPr>
              <a:t>+</a:t>
            </a:r>
            <a:r>
              <a:rPr lang="zh-CN" altLang="en-US" b="1" smtClean="0">
                <a:solidFill>
                  <a:srgbClr val="D60093"/>
                </a:solidFill>
                <a:latin typeface="Arial" charset="0"/>
              </a:rPr>
              <a:t>特征</a:t>
            </a:r>
            <a:r>
              <a:rPr lang="en-US" altLang="zh-CN" b="1" smtClean="0">
                <a:solidFill>
                  <a:srgbClr val="000000"/>
                </a:solidFill>
                <a:latin typeface="Arial" charset="0"/>
              </a:rPr>
              <a:t>+</a:t>
            </a:r>
            <a:r>
              <a:rPr lang="zh-CN" altLang="en-US" b="1" smtClean="0">
                <a:solidFill>
                  <a:srgbClr val="FF3300"/>
                </a:solidFill>
                <a:latin typeface="Arial" charset="0"/>
              </a:rPr>
              <a:t>具体表现。</a:t>
            </a:r>
          </a:p>
          <a:p>
            <a:pPr eaLnBrk="1" hangingPunct="1">
              <a:spcBef>
                <a:spcPct val="0"/>
              </a:spcBef>
            </a:pPr>
            <a:r>
              <a:rPr lang="zh-CN" altLang="en-US" b="1" smtClean="0">
                <a:solidFill>
                  <a:schemeClr val="accent2"/>
                </a:solidFill>
                <a:latin typeface="Arial" charset="0"/>
              </a:rPr>
              <a:t>思路</a:t>
            </a:r>
            <a:r>
              <a:rPr lang="zh-CN" altLang="en-US" b="1" smtClean="0">
                <a:solidFill>
                  <a:srgbClr val="000000"/>
                </a:solidFill>
                <a:latin typeface="Arial" charset="0"/>
              </a:rPr>
              <a:t>：</a:t>
            </a:r>
            <a:r>
              <a:rPr lang="zh-CN" altLang="en-US" b="1" smtClean="0">
                <a:solidFill>
                  <a:srgbClr val="D60093"/>
                </a:solidFill>
                <a:latin typeface="Arial" charset="0"/>
              </a:rPr>
              <a:t>手法</a:t>
            </a:r>
            <a:r>
              <a:rPr lang="en-US" altLang="zh-CN" b="1" smtClean="0">
                <a:solidFill>
                  <a:srgbClr val="000000"/>
                </a:solidFill>
                <a:latin typeface="Arial" charset="0"/>
              </a:rPr>
              <a:t>+</a:t>
            </a:r>
            <a:r>
              <a:rPr lang="zh-CN" altLang="en-US" b="1" smtClean="0">
                <a:solidFill>
                  <a:srgbClr val="D60093"/>
                </a:solidFill>
                <a:latin typeface="Arial" charset="0"/>
              </a:rPr>
              <a:t>特征</a:t>
            </a:r>
            <a:r>
              <a:rPr lang="en-US" altLang="zh-CN" b="1" smtClean="0">
                <a:solidFill>
                  <a:srgbClr val="000000"/>
                </a:solidFill>
                <a:latin typeface="Arial" charset="0"/>
              </a:rPr>
              <a:t>+</a:t>
            </a:r>
            <a:r>
              <a:rPr lang="zh-CN" altLang="en-US" b="1" smtClean="0">
                <a:solidFill>
                  <a:srgbClr val="FF3300"/>
                </a:solidFill>
                <a:latin typeface="Arial" charset="0"/>
              </a:rPr>
              <a:t>作者在形象中寄寓的情感、理想、追求、品质。</a:t>
            </a:r>
          </a:p>
          <a:p>
            <a:pPr eaLnBrk="1" hangingPunct="1">
              <a:spcBef>
                <a:spcPct val="0"/>
              </a:spcBef>
            </a:pPr>
            <a:endParaRPr lang="zh-CN" altLang="en-US" b="1" smtClean="0">
              <a:solidFill>
                <a:srgbClr val="D60093"/>
              </a:solidFill>
              <a:latin typeface="Arial" charset="0"/>
            </a:endParaRPr>
          </a:p>
          <a:p>
            <a:pPr eaLnBrk="1" hangingPunct="1">
              <a:spcBef>
                <a:spcPct val="0"/>
              </a:spcBef>
            </a:pPr>
            <a:endParaRPr lang="en-US" altLang="zh-CN"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Font typeface="Arial" charset="0"/>
              <a:buNone/>
            </a:pPr>
            <a:fld id="{88F4C491-39F9-44F2-9640-60B282135B51}" type="slidenum">
              <a:rPr altLang="zh-CN" noProof="1" smtClean="0"/>
              <a:pPr eaLnBrk="1" hangingPunct="1">
                <a:buFont typeface="Arial" charset="0"/>
                <a:buNone/>
              </a:pPr>
              <a:t>18</a:t>
            </a:fld>
            <a:endParaRPr lang="zh-CN" altLang="zh-CN" noProof="1" smtClean="0"/>
          </a:p>
        </p:txBody>
      </p:sp>
      <p:sp>
        <p:nvSpPr>
          <p:cNvPr id="61443" name="Rectangle 2"/>
          <p:cNvSpPr>
            <a:spLocks noGrp="1" noRot="1" noChangeAspect="1" noChangeArrowheads="1" noTextEdit="1"/>
          </p:cNvSpPr>
          <p:nvPr>
            <p:ph type="sldImg" idx="4294967295"/>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4294967295"/>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b="1" smtClean="0">
                <a:solidFill>
                  <a:schemeClr val="accent2"/>
                </a:solidFill>
                <a:latin typeface="Arial" charset="0"/>
              </a:rPr>
              <a:t>思路</a:t>
            </a:r>
            <a:r>
              <a:rPr lang="zh-CN" altLang="en-US" b="1" smtClean="0">
                <a:solidFill>
                  <a:srgbClr val="000000"/>
                </a:solidFill>
                <a:latin typeface="Arial" charset="0"/>
              </a:rPr>
              <a:t>：</a:t>
            </a:r>
            <a:r>
              <a:rPr lang="zh-CN" altLang="en-US" b="1" smtClean="0">
                <a:solidFill>
                  <a:srgbClr val="D60093"/>
                </a:solidFill>
                <a:latin typeface="Arial" charset="0"/>
              </a:rPr>
              <a:t>特征</a:t>
            </a:r>
            <a:r>
              <a:rPr lang="en-US" altLang="zh-CN" b="1" smtClean="0">
                <a:solidFill>
                  <a:srgbClr val="D60093"/>
                </a:solidFill>
                <a:latin typeface="Arial" charset="0"/>
              </a:rPr>
              <a:t>+</a:t>
            </a:r>
            <a:r>
              <a:rPr lang="zh-CN" altLang="en-US" b="1" smtClean="0">
                <a:solidFill>
                  <a:srgbClr val="D60093"/>
                </a:solidFill>
                <a:latin typeface="Arial" charset="0"/>
              </a:rPr>
              <a:t>身份</a:t>
            </a:r>
          </a:p>
          <a:p>
            <a:pPr eaLnBrk="1" hangingPunct="1">
              <a:spcBef>
                <a:spcPct val="0"/>
              </a:spcBef>
            </a:pPr>
            <a:r>
              <a:rPr lang="zh-CN" altLang="en-US" b="1" smtClean="0">
                <a:solidFill>
                  <a:schemeClr val="accent2"/>
                </a:solidFill>
                <a:latin typeface="Arial" charset="0"/>
              </a:rPr>
              <a:t>思路</a:t>
            </a:r>
            <a:r>
              <a:rPr lang="zh-CN" altLang="en-US" b="1" smtClean="0">
                <a:solidFill>
                  <a:srgbClr val="000000"/>
                </a:solidFill>
                <a:latin typeface="Arial" charset="0"/>
              </a:rPr>
              <a:t>：</a:t>
            </a:r>
            <a:r>
              <a:rPr lang="zh-CN" altLang="en-US" b="1" smtClean="0">
                <a:solidFill>
                  <a:srgbClr val="D60093"/>
                </a:solidFill>
                <a:latin typeface="Arial" charset="0"/>
              </a:rPr>
              <a:t>手法</a:t>
            </a:r>
            <a:r>
              <a:rPr lang="en-US" altLang="zh-CN" b="1" smtClean="0">
                <a:solidFill>
                  <a:srgbClr val="D60093"/>
                </a:solidFill>
                <a:latin typeface="Arial" charset="0"/>
              </a:rPr>
              <a:t>+</a:t>
            </a:r>
            <a:r>
              <a:rPr lang="zh-CN" altLang="en-US" b="1" smtClean="0">
                <a:solidFill>
                  <a:srgbClr val="D60093"/>
                </a:solidFill>
                <a:latin typeface="Arial" charset="0"/>
              </a:rPr>
              <a:t>特征</a:t>
            </a:r>
            <a:r>
              <a:rPr lang="en-US" altLang="zh-CN" b="1" smtClean="0">
                <a:solidFill>
                  <a:srgbClr val="000000"/>
                </a:solidFill>
                <a:latin typeface="Arial" charset="0"/>
              </a:rPr>
              <a:t>+</a:t>
            </a:r>
            <a:r>
              <a:rPr lang="zh-CN" altLang="en-US" b="1" smtClean="0">
                <a:solidFill>
                  <a:srgbClr val="FF3300"/>
                </a:solidFill>
                <a:latin typeface="Arial" charset="0"/>
              </a:rPr>
              <a:t>具体表现。</a:t>
            </a:r>
          </a:p>
          <a:p>
            <a:pPr eaLnBrk="1" hangingPunct="1">
              <a:spcBef>
                <a:spcPct val="0"/>
              </a:spcBef>
            </a:pPr>
            <a:r>
              <a:rPr lang="zh-CN" altLang="en-US" b="1" smtClean="0">
                <a:solidFill>
                  <a:schemeClr val="accent2"/>
                </a:solidFill>
                <a:latin typeface="Arial" charset="0"/>
              </a:rPr>
              <a:t>思路</a:t>
            </a:r>
            <a:r>
              <a:rPr lang="zh-CN" altLang="en-US" b="1" smtClean="0">
                <a:solidFill>
                  <a:srgbClr val="000000"/>
                </a:solidFill>
                <a:latin typeface="Arial" charset="0"/>
              </a:rPr>
              <a:t>：</a:t>
            </a:r>
            <a:r>
              <a:rPr lang="zh-CN" altLang="en-US" b="1" smtClean="0">
                <a:solidFill>
                  <a:srgbClr val="D60093"/>
                </a:solidFill>
                <a:latin typeface="Arial" charset="0"/>
              </a:rPr>
              <a:t>手法</a:t>
            </a:r>
            <a:r>
              <a:rPr lang="en-US" altLang="zh-CN" b="1" smtClean="0">
                <a:solidFill>
                  <a:srgbClr val="000000"/>
                </a:solidFill>
                <a:latin typeface="Arial" charset="0"/>
              </a:rPr>
              <a:t>+</a:t>
            </a:r>
            <a:r>
              <a:rPr lang="zh-CN" altLang="en-US" b="1" smtClean="0">
                <a:solidFill>
                  <a:srgbClr val="D60093"/>
                </a:solidFill>
                <a:latin typeface="Arial" charset="0"/>
              </a:rPr>
              <a:t>特征</a:t>
            </a:r>
            <a:r>
              <a:rPr lang="en-US" altLang="zh-CN" b="1" smtClean="0">
                <a:solidFill>
                  <a:srgbClr val="000000"/>
                </a:solidFill>
                <a:latin typeface="Arial" charset="0"/>
              </a:rPr>
              <a:t>+</a:t>
            </a:r>
            <a:r>
              <a:rPr lang="zh-CN" altLang="en-US" b="1" smtClean="0">
                <a:solidFill>
                  <a:srgbClr val="FF3300"/>
                </a:solidFill>
                <a:latin typeface="Arial" charset="0"/>
              </a:rPr>
              <a:t>作者在形象中寄寓的情感、理想、追求、品质。</a:t>
            </a:r>
          </a:p>
          <a:p>
            <a:pPr eaLnBrk="1" hangingPunct="1">
              <a:spcBef>
                <a:spcPct val="0"/>
              </a:spcBef>
            </a:pPr>
            <a:endParaRPr lang="zh-CN" altLang="en-US" b="1" smtClean="0">
              <a:solidFill>
                <a:srgbClr val="D60093"/>
              </a:solidFill>
              <a:latin typeface="Arial" charset="0"/>
            </a:endParaRPr>
          </a:p>
          <a:p>
            <a:pPr eaLnBrk="1" hangingPunct="1">
              <a:spcBef>
                <a:spcPct val="0"/>
              </a:spcBef>
            </a:pPr>
            <a:endParaRPr lang="en-US" altLang="zh-CN"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Font typeface="Arial" charset="0"/>
              <a:buNone/>
            </a:pPr>
            <a:fld id="{270204BF-95B2-4DFF-9563-48E933BFF597}" type="slidenum">
              <a:rPr altLang="zh-CN" noProof="1" smtClean="0"/>
              <a:pPr eaLnBrk="1" hangingPunct="1">
                <a:buFont typeface="Arial" charset="0"/>
                <a:buNone/>
              </a:pPr>
              <a:t>19</a:t>
            </a:fld>
            <a:endParaRPr lang="zh-CN" altLang="zh-CN" noProof="1" smtClean="0"/>
          </a:p>
        </p:txBody>
      </p:sp>
      <p:sp>
        <p:nvSpPr>
          <p:cNvPr id="62467" name="Rectangle 2"/>
          <p:cNvSpPr>
            <a:spLocks noGrp="1" noRot="1" noChangeAspect="1" noChangeArrowheads="1" noTextEdit="1"/>
          </p:cNvSpPr>
          <p:nvPr>
            <p:ph type="sldImg" idx="4294967295"/>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4294967295"/>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b="1" smtClean="0">
                <a:solidFill>
                  <a:schemeClr val="accent2"/>
                </a:solidFill>
                <a:latin typeface="Arial" charset="0"/>
              </a:rPr>
              <a:t>思路</a:t>
            </a:r>
            <a:r>
              <a:rPr lang="zh-CN" altLang="en-US" b="1" smtClean="0">
                <a:solidFill>
                  <a:srgbClr val="000000"/>
                </a:solidFill>
                <a:latin typeface="Arial" charset="0"/>
              </a:rPr>
              <a:t>：</a:t>
            </a:r>
            <a:r>
              <a:rPr lang="zh-CN" altLang="en-US" b="1" smtClean="0">
                <a:solidFill>
                  <a:srgbClr val="D60093"/>
                </a:solidFill>
                <a:latin typeface="Arial" charset="0"/>
              </a:rPr>
              <a:t>特征</a:t>
            </a:r>
            <a:r>
              <a:rPr lang="en-US" altLang="zh-CN" b="1" smtClean="0">
                <a:solidFill>
                  <a:srgbClr val="D60093"/>
                </a:solidFill>
                <a:latin typeface="Arial" charset="0"/>
              </a:rPr>
              <a:t>+</a:t>
            </a:r>
            <a:r>
              <a:rPr lang="zh-CN" altLang="en-US" b="1" smtClean="0">
                <a:solidFill>
                  <a:srgbClr val="D60093"/>
                </a:solidFill>
                <a:latin typeface="Arial" charset="0"/>
              </a:rPr>
              <a:t>身份</a:t>
            </a:r>
          </a:p>
          <a:p>
            <a:pPr eaLnBrk="1" hangingPunct="1">
              <a:spcBef>
                <a:spcPct val="0"/>
              </a:spcBef>
            </a:pPr>
            <a:r>
              <a:rPr lang="zh-CN" altLang="en-US" b="1" smtClean="0">
                <a:solidFill>
                  <a:schemeClr val="accent2"/>
                </a:solidFill>
                <a:latin typeface="Arial" charset="0"/>
              </a:rPr>
              <a:t>思路</a:t>
            </a:r>
            <a:r>
              <a:rPr lang="zh-CN" altLang="en-US" b="1" smtClean="0">
                <a:solidFill>
                  <a:srgbClr val="000000"/>
                </a:solidFill>
                <a:latin typeface="Arial" charset="0"/>
              </a:rPr>
              <a:t>：</a:t>
            </a:r>
            <a:r>
              <a:rPr lang="zh-CN" altLang="en-US" b="1" smtClean="0">
                <a:solidFill>
                  <a:srgbClr val="D60093"/>
                </a:solidFill>
                <a:latin typeface="Arial" charset="0"/>
              </a:rPr>
              <a:t>手法</a:t>
            </a:r>
            <a:r>
              <a:rPr lang="en-US" altLang="zh-CN" b="1" smtClean="0">
                <a:solidFill>
                  <a:srgbClr val="D60093"/>
                </a:solidFill>
                <a:latin typeface="Arial" charset="0"/>
              </a:rPr>
              <a:t>+</a:t>
            </a:r>
            <a:r>
              <a:rPr lang="zh-CN" altLang="en-US" b="1" smtClean="0">
                <a:solidFill>
                  <a:srgbClr val="D60093"/>
                </a:solidFill>
                <a:latin typeface="Arial" charset="0"/>
              </a:rPr>
              <a:t>特征</a:t>
            </a:r>
            <a:r>
              <a:rPr lang="en-US" altLang="zh-CN" b="1" smtClean="0">
                <a:solidFill>
                  <a:srgbClr val="000000"/>
                </a:solidFill>
                <a:latin typeface="Arial" charset="0"/>
              </a:rPr>
              <a:t>+</a:t>
            </a:r>
            <a:r>
              <a:rPr lang="zh-CN" altLang="en-US" b="1" smtClean="0">
                <a:solidFill>
                  <a:srgbClr val="FF3300"/>
                </a:solidFill>
                <a:latin typeface="Arial" charset="0"/>
              </a:rPr>
              <a:t>具体表现。</a:t>
            </a:r>
          </a:p>
          <a:p>
            <a:pPr eaLnBrk="1" hangingPunct="1">
              <a:spcBef>
                <a:spcPct val="0"/>
              </a:spcBef>
            </a:pPr>
            <a:r>
              <a:rPr lang="zh-CN" altLang="en-US" b="1" smtClean="0">
                <a:solidFill>
                  <a:schemeClr val="accent2"/>
                </a:solidFill>
                <a:latin typeface="Arial" charset="0"/>
              </a:rPr>
              <a:t>思路</a:t>
            </a:r>
            <a:r>
              <a:rPr lang="zh-CN" altLang="en-US" b="1" smtClean="0">
                <a:solidFill>
                  <a:srgbClr val="000000"/>
                </a:solidFill>
                <a:latin typeface="Arial" charset="0"/>
              </a:rPr>
              <a:t>：</a:t>
            </a:r>
            <a:r>
              <a:rPr lang="zh-CN" altLang="en-US" b="1" smtClean="0">
                <a:solidFill>
                  <a:srgbClr val="D60093"/>
                </a:solidFill>
                <a:latin typeface="Arial" charset="0"/>
              </a:rPr>
              <a:t>手法</a:t>
            </a:r>
            <a:r>
              <a:rPr lang="en-US" altLang="zh-CN" b="1" smtClean="0">
                <a:solidFill>
                  <a:srgbClr val="000000"/>
                </a:solidFill>
                <a:latin typeface="Arial" charset="0"/>
              </a:rPr>
              <a:t>+</a:t>
            </a:r>
            <a:r>
              <a:rPr lang="zh-CN" altLang="en-US" b="1" smtClean="0">
                <a:solidFill>
                  <a:srgbClr val="D60093"/>
                </a:solidFill>
                <a:latin typeface="Arial" charset="0"/>
              </a:rPr>
              <a:t>特征</a:t>
            </a:r>
            <a:r>
              <a:rPr lang="en-US" altLang="zh-CN" b="1" smtClean="0">
                <a:solidFill>
                  <a:srgbClr val="000000"/>
                </a:solidFill>
                <a:latin typeface="Arial" charset="0"/>
              </a:rPr>
              <a:t>+</a:t>
            </a:r>
            <a:r>
              <a:rPr lang="zh-CN" altLang="en-US" b="1" smtClean="0">
                <a:solidFill>
                  <a:srgbClr val="FF3300"/>
                </a:solidFill>
                <a:latin typeface="Arial" charset="0"/>
              </a:rPr>
              <a:t>作者在形象中寄寓的情感、理想、追求、品质。</a:t>
            </a:r>
          </a:p>
          <a:p>
            <a:pPr eaLnBrk="1" hangingPunct="1">
              <a:spcBef>
                <a:spcPct val="0"/>
              </a:spcBef>
            </a:pPr>
            <a:endParaRPr lang="zh-CN" altLang="en-US" b="1" smtClean="0">
              <a:solidFill>
                <a:srgbClr val="D60093"/>
              </a:solidFill>
              <a:latin typeface="Arial" charset="0"/>
            </a:endParaRPr>
          </a:p>
          <a:p>
            <a:pPr eaLnBrk="1" hangingPunct="1">
              <a:spcBef>
                <a:spcPct val="0"/>
              </a:spcBef>
            </a:pPr>
            <a:endParaRPr lang="en-US" altLang="zh-CN"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9FDCE0EF-0DC8-405D-936B-6907FB77FA17}" type="slidenum">
              <a:rPr lang="zh-CN" altLang="en-US" smtClean="0"/>
              <a:pPr eaLnBrk="1" hangingPunct="1"/>
              <a:t>35</a:t>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407BF4DE-2513-499C-8242-FE3F27725DB1}" type="slidenum">
              <a:rPr lang="zh-CN" altLang="en-US" smtClean="0"/>
              <a:pPr eaLnBrk="1" hangingPunct="1"/>
              <a:t>36</a:t>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655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3C0E9197-D310-4594-AC32-7E5655EACB48}" type="slidenum">
              <a:rPr lang="zh-CN" altLang="en-US" smtClean="0"/>
              <a:pPr eaLnBrk="1" hangingPunct="1"/>
              <a:t>39</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8"/>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46ABA84-2ED8-43FD-AEDE-D5BFF87F98EE}" type="slidenum">
              <a:rPr lang="en-US" altLang="zh-CN"/>
              <a:pPr>
                <a:defRPr/>
              </a:pPr>
              <a:t>‹#›</a:t>
            </a:fld>
            <a:endParaRPr lang="en-US" altLang="zh-CN"/>
          </a:p>
        </p:txBody>
      </p:sp>
    </p:spTree>
    <p:extLst>
      <p:ext uri="{BB962C8B-B14F-4D97-AF65-F5344CB8AC3E}">
        <p14:creationId xmlns:p14="http://schemas.microsoft.com/office/powerpoint/2010/main" val="3305774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09F56C9-26BB-41E4-B3DE-909E033E30CF}" type="slidenum">
              <a:rPr lang="en-US" altLang="zh-CN"/>
              <a:pPr>
                <a:defRPr/>
              </a:pPr>
              <a:t>‹#›</a:t>
            </a:fld>
            <a:endParaRPr lang="en-US" altLang="zh-CN"/>
          </a:p>
        </p:txBody>
      </p:sp>
    </p:spTree>
    <p:extLst>
      <p:ext uri="{BB962C8B-B14F-4D97-AF65-F5344CB8AC3E}">
        <p14:creationId xmlns:p14="http://schemas.microsoft.com/office/powerpoint/2010/main" val="403535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1"/>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CA74865-F768-48A7-B3A7-3F4F50E7B171}" type="slidenum">
              <a:rPr lang="en-US" altLang="zh-CN"/>
              <a:pPr>
                <a:defRPr/>
              </a:pPr>
              <a:t>‹#›</a:t>
            </a:fld>
            <a:endParaRPr lang="en-US" altLang="zh-CN"/>
          </a:p>
        </p:txBody>
      </p:sp>
    </p:spTree>
    <p:extLst>
      <p:ext uri="{BB962C8B-B14F-4D97-AF65-F5344CB8AC3E}">
        <p14:creationId xmlns:p14="http://schemas.microsoft.com/office/powerpoint/2010/main" val="41150811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4"/>
          <p:cNvGrpSpPr>
            <a:grpSpLocks/>
          </p:cNvGrpSpPr>
          <p:nvPr/>
        </p:nvGrpSpPr>
        <p:grpSpPr bwMode="auto">
          <a:xfrm>
            <a:off x="0" y="0"/>
            <a:ext cx="9144000" cy="6858000"/>
            <a:chOff x="0" y="0"/>
            <a:chExt cx="5760" cy="4320"/>
          </a:xfrm>
        </p:grpSpPr>
        <p:sp>
          <p:nvSpPr>
            <p:cNvPr id="5" name="Rectangle 2"/>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400">
                <a:solidFill>
                  <a:srgbClr val="000000"/>
                </a:solidFill>
                <a:latin typeface="Times New Roman" pitchFamily="18" charset="0"/>
              </a:endParaRPr>
            </a:p>
          </p:txBody>
        </p:sp>
        <p:sp>
          <p:nvSpPr>
            <p:cNvPr id="6" name="Rectangle 6"/>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grpSp>
          <p:nvGrpSpPr>
            <p:cNvPr id="7" name="Group 22"/>
            <p:cNvGrpSpPr>
              <a:grpSpLocks/>
            </p:cNvGrpSpPr>
            <p:nvPr/>
          </p:nvGrpSpPr>
          <p:grpSpPr bwMode="auto">
            <a:xfrm>
              <a:off x="0" y="672"/>
              <a:ext cx="1806" cy="1989"/>
              <a:chOff x="0" y="672"/>
              <a:chExt cx="1806" cy="1989"/>
            </a:xfrm>
          </p:grpSpPr>
          <p:sp>
            <p:nvSpPr>
              <p:cNvPr id="8" name="Rectangle 7"/>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sp>
            <p:nvSpPr>
              <p:cNvPr id="9" name="Rectangle 8"/>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sp>
            <p:nvSpPr>
              <p:cNvPr id="10" name="Rectangle 9"/>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sp>
            <p:nvSpPr>
              <p:cNvPr id="11" name="Rectangle 10"/>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sp>
            <p:nvSpPr>
              <p:cNvPr id="12" name="Rectangle 11"/>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sp>
            <p:nvSpPr>
              <p:cNvPr id="13" name="Rectangle 12"/>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sp>
            <p:nvSpPr>
              <p:cNvPr id="14" name="Rectangle 13"/>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sp>
            <p:nvSpPr>
              <p:cNvPr id="15" name="Rectangle 14"/>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sp>
            <p:nvSpPr>
              <p:cNvPr id="16" name="Rectangle 15"/>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sp>
            <p:nvSpPr>
              <p:cNvPr id="17" name="Rectangle 16"/>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grpSp>
      </p:grpSp>
      <p:sp>
        <p:nvSpPr>
          <p:cNvPr id="39953" name="Rectangle 17"/>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zh-CN" altLang="en-US" noProof="0" smtClean="0"/>
              <a:t>单击此处编辑母版标题样式</a:t>
            </a:r>
          </a:p>
        </p:txBody>
      </p:sp>
      <p:sp>
        <p:nvSpPr>
          <p:cNvPr id="39954" name="Rectangle 18"/>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pPr lvl="0"/>
            <a:r>
              <a:rPr lang="zh-CN" altLang="en-US" noProof="0" smtClean="0"/>
              <a:t>单击此处编辑母版副标题样式</a:t>
            </a:r>
          </a:p>
        </p:txBody>
      </p:sp>
      <p:sp>
        <p:nvSpPr>
          <p:cNvPr id="18" name="Rectangle 3"/>
          <p:cNvSpPr>
            <a:spLocks noGrp="1" noChangeArrowheads="1"/>
          </p:cNvSpPr>
          <p:nvPr>
            <p:ph type="dt" sz="half" idx="10"/>
          </p:nvPr>
        </p:nvSpPr>
        <p:spPr>
          <a:xfrm>
            <a:off x="457200" y="6248400"/>
            <a:ext cx="2133600" cy="457200"/>
          </a:xfrm>
        </p:spPr>
        <p:txBody>
          <a:bodyPr/>
          <a:lstStyle>
            <a:lvl1pPr>
              <a:defRPr>
                <a:latin typeface="Arial" charset="0"/>
              </a:defRPr>
            </a:lvl1pPr>
          </a:lstStyle>
          <a:p>
            <a:pPr>
              <a:defRPr/>
            </a:pPr>
            <a:endParaRPr lang="en-US" altLang="zh-CN"/>
          </a:p>
        </p:txBody>
      </p:sp>
      <p:sp>
        <p:nvSpPr>
          <p:cNvPr id="19" name="Rectangle 4"/>
          <p:cNvSpPr>
            <a:spLocks noGrp="1" noChangeArrowheads="1"/>
          </p:cNvSpPr>
          <p:nvPr>
            <p:ph type="ftr" sz="quarter" idx="11"/>
          </p:nvPr>
        </p:nvSpPr>
        <p:spPr/>
        <p:txBody>
          <a:bodyPr/>
          <a:lstStyle>
            <a:lvl1pPr>
              <a:defRPr>
                <a:latin typeface="Arial" charset="0"/>
              </a:defRPr>
            </a:lvl1pPr>
          </a:lstStyle>
          <a:p>
            <a:pPr>
              <a:defRPr/>
            </a:pPr>
            <a:endParaRPr lang="en-US" altLang="zh-CN"/>
          </a:p>
        </p:txBody>
      </p:sp>
      <p:sp>
        <p:nvSpPr>
          <p:cNvPr id="20" name="Rectangle 5"/>
          <p:cNvSpPr>
            <a:spLocks noGrp="1" noChangeArrowheads="1"/>
          </p:cNvSpPr>
          <p:nvPr>
            <p:ph type="sldNum" sz="quarter" idx="12"/>
          </p:nvPr>
        </p:nvSpPr>
        <p:spPr/>
        <p:txBody>
          <a:bodyPr/>
          <a:lstStyle>
            <a:lvl1pPr>
              <a:defRPr/>
            </a:lvl1pPr>
          </a:lstStyle>
          <a:p>
            <a:pPr>
              <a:defRPr/>
            </a:pPr>
            <a:fld id="{65FEEE10-C1E5-43AD-BD1A-AC306ECC5896}" type="slidenum">
              <a:rPr lang="en-US" altLang="zh-CN"/>
              <a:pPr>
                <a:defRPr/>
              </a:pPr>
              <a:t>‹#›</a:t>
            </a:fld>
            <a:endParaRPr lang="en-US" altLang="zh-CN"/>
          </a:p>
        </p:txBody>
      </p:sp>
    </p:spTree>
    <p:extLst>
      <p:ext uri="{BB962C8B-B14F-4D97-AF65-F5344CB8AC3E}">
        <p14:creationId xmlns:p14="http://schemas.microsoft.com/office/powerpoint/2010/main" val="1560033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ftr" sz="quarter" idx="10"/>
          </p:nvPr>
        </p:nvSpPr>
        <p:spPr/>
        <p:txBody>
          <a:bodyPr/>
          <a:lstStyle>
            <a:lvl1pPr>
              <a:defRPr>
                <a:latin typeface="Arial" charset="0"/>
              </a:defRPr>
            </a:lvl1pPr>
          </a:lstStyle>
          <a:p>
            <a:pPr>
              <a:defRPr/>
            </a:pPr>
            <a:endParaRPr lang="en-US" altLang="zh-CN"/>
          </a:p>
        </p:txBody>
      </p:sp>
      <p:sp>
        <p:nvSpPr>
          <p:cNvPr id="5" name="Rectangle 4"/>
          <p:cNvSpPr>
            <a:spLocks noGrp="1" noChangeArrowheads="1"/>
          </p:cNvSpPr>
          <p:nvPr>
            <p:ph type="sldNum" sz="quarter" idx="11"/>
          </p:nvPr>
        </p:nvSpPr>
        <p:spPr/>
        <p:txBody>
          <a:bodyPr/>
          <a:lstStyle>
            <a:lvl1pPr>
              <a:defRPr/>
            </a:lvl1pPr>
          </a:lstStyle>
          <a:p>
            <a:pPr>
              <a:defRPr/>
            </a:pPr>
            <a:fld id="{BCD3FCA0-2B44-49D3-A073-88B1739C1EDD}" type="slidenum">
              <a:rPr lang="en-US" altLang="zh-CN"/>
              <a:pPr>
                <a:defRPr/>
              </a:pPr>
              <a:t>‹#›</a:t>
            </a:fld>
            <a:endParaRPr lang="en-US" altLang="zh-CN"/>
          </a:p>
        </p:txBody>
      </p:sp>
      <p:sp>
        <p:nvSpPr>
          <p:cNvPr id="6" name="Rectangle 17"/>
          <p:cNvSpPr>
            <a:spLocks noGrp="1" noChangeArrowheads="1"/>
          </p:cNvSpPr>
          <p:nvPr>
            <p:ph type="dt" sz="half" idx="12"/>
          </p:nvPr>
        </p:nvSpPr>
        <p:spPr/>
        <p:txBody>
          <a:bodyPr/>
          <a:lstStyle>
            <a:lvl1pPr>
              <a:defRPr>
                <a:latin typeface="Arial" charset="0"/>
              </a:defRPr>
            </a:lvl1pPr>
          </a:lstStyle>
          <a:p>
            <a:pPr>
              <a:defRPr/>
            </a:pPr>
            <a:endParaRPr lang="en-US" altLang="zh-CN"/>
          </a:p>
        </p:txBody>
      </p:sp>
    </p:spTree>
    <p:extLst>
      <p:ext uri="{BB962C8B-B14F-4D97-AF65-F5344CB8AC3E}">
        <p14:creationId xmlns:p14="http://schemas.microsoft.com/office/powerpoint/2010/main" val="23371080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3"/>
            <a:ext cx="7772400" cy="136207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3"/>
          <p:cNvSpPr>
            <a:spLocks noGrp="1" noChangeArrowheads="1"/>
          </p:cNvSpPr>
          <p:nvPr>
            <p:ph type="ftr" sz="quarter" idx="10"/>
          </p:nvPr>
        </p:nvSpPr>
        <p:spPr/>
        <p:txBody>
          <a:bodyPr/>
          <a:lstStyle>
            <a:lvl1pPr>
              <a:defRPr>
                <a:latin typeface="Arial" charset="0"/>
              </a:defRPr>
            </a:lvl1pPr>
          </a:lstStyle>
          <a:p>
            <a:pPr>
              <a:defRPr/>
            </a:pPr>
            <a:endParaRPr lang="en-US" altLang="zh-CN"/>
          </a:p>
        </p:txBody>
      </p:sp>
      <p:sp>
        <p:nvSpPr>
          <p:cNvPr id="5" name="Rectangle 4"/>
          <p:cNvSpPr>
            <a:spLocks noGrp="1" noChangeArrowheads="1"/>
          </p:cNvSpPr>
          <p:nvPr>
            <p:ph type="sldNum" sz="quarter" idx="11"/>
          </p:nvPr>
        </p:nvSpPr>
        <p:spPr/>
        <p:txBody>
          <a:bodyPr/>
          <a:lstStyle>
            <a:lvl1pPr>
              <a:defRPr/>
            </a:lvl1pPr>
          </a:lstStyle>
          <a:p>
            <a:pPr>
              <a:defRPr/>
            </a:pPr>
            <a:fld id="{B7E916E7-AB3E-4AA9-BED5-F0A2D3AE970E}" type="slidenum">
              <a:rPr lang="en-US" altLang="zh-CN"/>
              <a:pPr>
                <a:defRPr/>
              </a:pPr>
              <a:t>‹#›</a:t>
            </a:fld>
            <a:endParaRPr lang="en-US" altLang="zh-CN"/>
          </a:p>
        </p:txBody>
      </p:sp>
      <p:sp>
        <p:nvSpPr>
          <p:cNvPr id="6" name="Rectangle 17"/>
          <p:cNvSpPr>
            <a:spLocks noGrp="1" noChangeArrowheads="1"/>
          </p:cNvSpPr>
          <p:nvPr>
            <p:ph type="dt" sz="half" idx="12"/>
          </p:nvPr>
        </p:nvSpPr>
        <p:spPr/>
        <p:txBody>
          <a:bodyPr/>
          <a:lstStyle>
            <a:lvl1pPr>
              <a:defRPr>
                <a:latin typeface="Arial" charset="0"/>
              </a:defRPr>
            </a:lvl1pPr>
          </a:lstStyle>
          <a:p>
            <a:pPr>
              <a:defRPr/>
            </a:pPr>
            <a:endParaRPr lang="en-US" altLang="zh-CN"/>
          </a:p>
        </p:txBody>
      </p:sp>
    </p:spTree>
    <p:extLst>
      <p:ext uri="{BB962C8B-B14F-4D97-AF65-F5344CB8AC3E}">
        <p14:creationId xmlns:p14="http://schemas.microsoft.com/office/powerpoint/2010/main" val="304845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3"/>
          <p:cNvSpPr>
            <a:spLocks noGrp="1" noChangeArrowheads="1"/>
          </p:cNvSpPr>
          <p:nvPr>
            <p:ph type="ftr" sz="quarter" idx="10"/>
          </p:nvPr>
        </p:nvSpPr>
        <p:spPr/>
        <p:txBody>
          <a:bodyPr/>
          <a:lstStyle>
            <a:lvl1pPr>
              <a:defRPr>
                <a:latin typeface="Arial" charset="0"/>
              </a:defRPr>
            </a:lvl1pPr>
          </a:lstStyle>
          <a:p>
            <a:pPr>
              <a:defRPr/>
            </a:pPr>
            <a:endParaRPr lang="en-US" altLang="zh-CN"/>
          </a:p>
        </p:txBody>
      </p:sp>
      <p:sp>
        <p:nvSpPr>
          <p:cNvPr id="6" name="Rectangle 4"/>
          <p:cNvSpPr>
            <a:spLocks noGrp="1" noChangeArrowheads="1"/>
          </p:cNvSpPr>
          <p:nvPr>
            <p:ph type="sldNum" sz="quarter" idx="11"/>
          </p:nvPr>
        </p:nvSpPr>
        <p:spPr/>
        <p:txBody>
          <a:bodyPr/>
          <a:lstStyle>
            <a:lvl1pPr>
              <a:defRPr/>
            </a:lvl1pPr>
          </a:lstStyle>
          <a:p>
            <a:pPr>
              <a:defRPr/>
            </a:pPr>
            <a:fld id="{68C9204B-D84C-4D6C-8BD0-1D74FCBE991D}" type="slidenum">
              <a:rPr lang="en-US" altLang="zh-CN"/>
              <a:pPr>
                <a:defRPr/>
              </a:pPr>
              <a:t>‹#›</a:t>
            </a:fld>
            <a:endParaRPr lang="en-US" altLang="zh-CN"/>
          </a:p>
        </p:txBody>
      </p:sp>
      <p:sp>
        <p:nvSpPr>
          <p:cNvPr id="7" name="Rectangle 17"/>
          <p:cNvSpPr>
            <a:spLocks noGrp="1" noChangeArrowheads="1"/>
          </p:cNvSpPr>
          <p:nvPr>
            <p:ph type="dt" sz="half" idx="12"/>
          </p:nvPr>
        </p:nvSpPr>
        <p:spPr/>
        <p:txBody>
          <a:bodyPr/>
          <a:lstStyle>
            <a:lvl1pPr>
              <a:defRPr>
                <a:latin typeface="Arial" charset="0"/>
              </a:defRPr>
            </a:lvl1pPr>
          </a:lstStyle>
          <a:p>
            <a:pPr>
              <a:defRPr/>
            </a:pPr>
            <a:endParaRPr lang="en-US" altLang="zh-CN"/>
          </a:p>
        </p:txBody>
      </p:sp>
    </p:spTree>
    <p:extLst>
      <p:ext uri="{BB962C8B-B14F-4D97-AF65-F5344CB8AC3E}">
        <p14:creationId xmlns:p14="http://schemas.microsoft.com/office/powerpoint/2010/main" val="297450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1"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ftr" sz="quarter" idx="10"/>
          </p:nvPr>
        </p:nvSpPr>
        <p:spPr/>
        <p:txBody>
          <a:bodyPr/>
          <a:lstStyle>
            <a:lvl1pPr>
              <a:defRPr>
                <a:latin typeface="Arial" charset="0"/>
              </a:defRPr>
            </a:lvl1pPr>
          </a:lstStyle>
          <a:p>
            <a:pPr>
              <a:defRPr/>
            </a:pPr>
            <a:endParaRPr lang="en-US" altLang="zh-CN"/>
          </a:p>
        </p:txBody>
      </p:sp>
      <p:sp>
        <p:nvSpPr>
          <p:cNvPr id="8" name="Rectangle 4"/>
          <p:cNvSpPr>
            <a:spLocks noGrp="1" noChangeArrowheads="1"/>
          </p:cNvSpPr>
          <p:nvPr>
            <p:ph type="sldNum" sz="quarter" idx="11"/>
          </p:nvPr>
        </p:nvSpPr>
        <p:spPr/>
        <p:txBody>
          <a:bodyPr/>
          <a:lstStyle>
            <a:lvl1pPr>
              <a:defRPr/>
            </a:lvl1pPr>
          </a:lstStyle>
          <a:p>
            <a:pPr>
              <a:defRPr/>
            </a:pPr>
            <a:fld id="{9E946572-4B04-4292-92FA-43E39F0BD257}" type="slidenum">
              <a:rPr lang="en-US" altLang="zh-CN"/>
              <a:pPr>
                <a:defRPr/>
              </a:pPr>
              <a:t>‹#›</a:t>
            </a:fld>
            <a:endParaRPr lang="en-US" altLang="zh-CN"/>
          </a:p>
        </p:txBody>
      </p:sp>
      <p:sp>
        <p:nvSpPr>
          <p:cNvPr id="9" name="Rectangle 17"/>
          <p:cNvSpPr>
            <a:spLocks noGrp="1" noChangeArrowheads="1"/>
          </p:cNvSpPr>
          <p:nvPr>
            <p:ph type="dt" sz="half" idx="12"/>
          </p:nvPr>
        </p:nvSpPr>
        <p:spPr/>
        <p:txBody>
          <a:bodyPr/>
          <a:lstStyle>
            <a:lvl1pPr>
              <a:defRPr>
                <a:latin typeface="Arial" charset="0"/>
              </a:defRPr>
            </a:lvl1pPr>
          </a:lstStyle>
          <a:p>
            <a:pPr>
              <a:defRPr/>
            </a:pPr>
            <a:endParaRPr lang="en-US" altLang="zh-CN"/>
          </a:p>
        </p:txBody>
      </p:sp>
    </p:spTree>
    <p:extLst>
      <p:ext uri="{BB962C8B-B14F-4D97-AF65-F5344CB8AC3E}">
        <p14:creationId xmlns:p14="http://schemas.microsoft.com/office/powerpoint/2010/main" val="17059459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3"/>
          <p:cNvSpPr>
            <a:spLocks noGrp="1" noChangeArrowheads="1"/>
          </p:cNvSpPr>
          <p:nvPr>
            <p:ph type="ftr" sz="quarter" idx="10"/>
          </p:nvPr>
        </p:nvSpPr>
        <p:spPr/>
        <p:txBody>
          <a:bodyPr/>
          <a:lstStyle>
            <a:lvl1pPr>
              <a:defRPr>
                <a:latin typeface="Arial" charset="0"/>
              </a:defRPr>
            </a:lvl1pPr>
          </a:lstStyle>
          <a:p>
            <a:pPr>
              <a:defRPr/>
            </a:pPr>
            <a:endParaRPr lang="en-US" altLang="zh-CN"/>
          </a:p>
        </p:txBody>
      </p:sp>
      <p:sp>
        <p:nvSpPr>
          <p:cNvPr id="4" name="Rectangle 4"/>
          <p:cNvSpPr>
            <a:spLocks noGrp="1" noChangeArrowheads="1"/>
          </p:cNvSpPr>
          <p:nvPr>
            <p:ph type="sldNum" sz="quarter" idx="11"/>
          </p:nvPr>
        </p:nvSpPr>
        <p:spPr/>
        <p:txBody>
          <a:bodyPr/>
          <a:lstStyle>
            <a:lvl1pPr>
              <a:defRPr/>
            </a:lvl1pPr>
          </a:lstStyle>
          <a:p>
            <a:pPr>
              <a:defRPr/>
            </a:pPr>
            <a:fld id="{0D9F1576-4097-473D-BB14-5E7986D9638C}" type="slidenum">
              <a:rPr lang="en-US" altLang="zh-CN"/>
              <a:pPr>
                <a:defRPr/>
              </a:pPr>
              <a:t>‹#›</a:t>
            </a:fld>
            <a:endParaRPr lang="en-US" altLang="zh-CN"/>
          </a:p>
        </p:txBody>
      </p:sp>
      <p:sp>
        <p:nvSpPr>
          <p:cNvPr id="5" name="Rectangle 17"/>
          <p:cNvSpPr>
            <a:spLocks noGrp="1" noChangeArrowheads="1"/>
          </p:cNvSpPr>
          <p:nvPr>
            <p:ph type="dt" sz="half" idx="12"/>
          </p:nvPr>
        </p:nvSpPr>
        <p:spPr/>
        <p:txBody>
          <a:bodyPr/>
          <a:lstStyle>
            <a:lvl1pPr>
              <a:defRPr>
                <a:latin typeface="Arial" charset="0"/>
              </a:defRPr>
            </a:lvl1pPr>
          </a:lstStyle>
          <a:p>
            <a:pPr>
              <a:defRPr/>
            </a:pPr>
            <a:endParaRPr lang="en-US" altLang="zh-CN"/>
          </a:p>
        </p:txBody>
      </p:sp>
    </p:spTree>
    <p:extLst>
      <p:ext uri="{BB962C8B-B14F-4D97-AF65-F5344CB8AC3E}">
        <p14:creationId xmlns:p14="http://schemas.microsoft.com/office/powerpoint/2010/main" val="21549718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ftr" sz="quarter" idx="10"/>
          </p:nvPr>
        </p:nvSpPr>
        <p:spPr/>
        <p:txBody>
          <a:bodyPr/>
          <a:lstStyle>
            <a:lvl1pPr>
              <a:defRPr>
                <a:latin typeface="Arial" charset="0"/>
              </a:defRPr>
            </a:lvl1pPr>
          </a:lstStyle>
          <a:p>
            <a:pPr>
              <a:defRPr/>
            </a:pPr>
            <a:endParaRPr lang="en-US" altLang="zh-CN"/>
          </a:p>
        </p:txBody>
      </p:sp>
      <p:sp>
        <p:nvSpPr>
          <p:cNvPr id="3" name="Rectangle 4"/>
          <p:cNvSpPr>
            <a:spLocks noGrp="1" noChangeArrowheads="1"/>
          </p:cNvSpPr>
          <p:nvPr>
            <p:ph type="sldNum" sz="quarter" idx="11"/>
          </p:nvPr>
        </p:nvSpPr>
        <p:spPr/>
        <p:txBody>
          <a:bodyPr/>
          <a:lstStyle>
            <a:lvl1pPr>
              <a:defRPr/>
            </a:lvl1pPr>
          </a:lstStyle>
          <a:p>
            <a:pPr>
              <a:defRPr/>
            </a:pPr>
            <a:fld id="{12CCEC24-7E23-4124-8038-8B09BA4A27F9}" type="slidenum">
              <a:rPr lang="en-US" altLang="zh-CN"/>
              <a:pPr>
                <a:defRPr/>
              </a:pPr>
              <a:t>‹#›</a:t>
            </a:fld>
            <a:endParaRPr lang="en-US" altLang="zh-CN"/>
          </a:p>
        </p:txBody>
      </p:sp>
      <p:sp>
        <p:nvSpPr>
          <p:cNvPr id="4" name="Rectangle 17"/>
          <p:cNvSpPr>
            <a:spLocks noGrp="1" noChangeArrowheads="1"/>
          </p:cNvSpPr>
          <p:nvPr>
            <p:ph type="dt" sz="half" idx="12"/>
          </p:nvPr>
        </p:nvSpPr>
        <p:spPr/>
        <p:txBody>
          <a:bodyPr/>
          <a:lstStyle>
            <a:lvl1pPr>
              <a:defRPr>
                <a:latin typeface="Arial" charset="0"/>
              </a:defRPr>
            </a:lvl1pPr>
          </a:lstStyle>
          <a:p>
            <a:pPr>
              <a:defRPr/>
            </a:pPr>
            <a:endParaRPr lang="en-US" altLang="zh-CN"/>
          </a:p>
        </p:txBody>
      </p:sp>
    </p:spTree>
    <p:extLst>
      <p:ext uri="{BB962C8B-B14F-4D97-AF65-F5344CB8AC3E}">
        <p14:creationId xmlns:p14="http://schemas.microsoft.com/office/powerpoint/2010/main" val="10003040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6"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6"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ftr" sz="quarter" idx="10"/>
          </p:nvPr>
        </p:nvSpPr>
        <p:spPr/>
        <p:txBody>
          <a:bodyPr/>
          <a:lstStyle>
            <a:lvl1pPr>
              <a:defRPr>
                <a:latin typeface="Arial" charset="0"/>
              </a:defRPr>
            </a:lvl1pPr>
          </a:lstStyle>
          <a:p>
            <a:pPr>
              <a:defRPr/>
            </a:pPr>
            <a:endParaRPr lang="en-US" altLang="zh-CN"/>
          </a:p>
        </p:txBody>
      </p:sp>
      <p:sp>
        <p:nvSpPr>
          <p:cNvPr id="6" name="Rectangle 4"/>
          <p:cNvSpPr>
            <a:spLocks noGrp="1" noChangeArrowheads="1"/>
          </p:cNvSpPr>
          <p:nvPr>
            <p:ph type="sldNum" sz="quarter" idx="11"/>
          </p:nvPr>
        </p:nvSpPr>
        <p:spPr/>
        <p:txBody>
          <a:bodyPr/>
          <a:lstStyle>
            <a:lvl1pPr>
              <a:defRPr/>
            </a:lvl1pPr>
          </a:lstStyle>
          <a:p>
            <a:pPr>
              <a:defRPr/>
            </a:pPr>
            <a:fld id="{3A995057-4F18-4FB0-AA01-580B8DF0D166}" type="slidenum">
              <a:rPr lang="en-US" altLang="zh-CN"/>
              <a:pPr>
                <a:defRPr/>
              </a:pPr>
              <a:t>‹#›</a:t>
            </a:fld>
            <a:endParaRPr lang="en-US" altLang="zh-CN"/>
          </a:p>
        </p:txBody>
      </p:sp>
      <p:sp>
        <p:nvSpPr>
          <p:cNvPr id="7" name="Rectangle 17"/>
          <p:cNvSpPr>
            <a:spLocks noGrp="1" noChangeArrowheads="1"/>
          </p:cNvSpPr>
          <p:nvPr>
            <p:ph type="dt" sz="half" idx="12"/>
          </p:nvPr>
        </p:nvSpPr>
        <p:spPr/>
        <p:txBody>
          <a:bodyPr/>
          <a:lstStyle>
            <a:lvl1pPr>
              <a:defRPr>
                <a:latin typeface="Arial" charset="0"/>
              </a:defRPr>
            </a:lvl1pPr>
          </a:lstStyle>
          <a:p>
            <a:pPr>
              <a:defRPr/>
            </a:pPr>
            <a:endParaRPr lang="en-US" altLang="zh-CN"/>
          </a:p>
        </p:txBody>
      </p:sp>
    </p:spTree>
    <p:extLst>
      <p:ext uri="{BB962C8B-B14F-4D97-AF65-F5344CB8AC3E}">
        <p14:creationId xmlns:p14="http://schemas.microsoft.com/office/powerpoint/2010/main" val="213803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021B939-5CF8-4D9A-BB3B-77FCB403C193}" type="slidenum">
              <a:rPr lang="en-US" altLang="zh-CN"/>
              <a:pPr>
                <a:defRPr/>
              </a:pPr>
              <a:t>‹#›</a:t>
            </a:fld>
            <a:endParaRPr lang="en-US" altLang="zh-CN"/>
          </a:p>
        </p:txBody>
      </p:sp>
    </p:spTree>
    <p:extLst>
      <p:ext uri="{BB962C8B-B14F-4D97-AF65-F5344CB8AC3E}">
        <p14:creationId xmlns:p14="http://schemas.microsoft.com/office/powerpoint/2010/main" val="20388568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4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40"/>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ftr" sz="quarter" idx="10"/>
          </p:nvPr>
        </p:nvSpPr>
        <p:spPr/>
        <p:txBody>
          <a:bodyPr/>
          <a:lstStyle>
            <a:lvl1pPr>
              <a:defRPr>
                <a:latin typeface="Arial" charset="0"/>
              </a:defRPr>
            </a:lvl1pPr>
          </a:lstStyle>
          <a:p>
            <a:pPr>
              <a:defRPr/>
            </a:pPr>
            <a:endParaRPr lang="en-US" altLang="zh-CN"/>
          </a:p>
        </p:txBody>
      </p:sp>
      <p:sp>
        <p:nvSpPr>
          <p:cNvPr id="6" name="Rectangle 4"/>
          <p:cNvSpPr>
            <a:spLocks noGrp="1" noChangeArrowheads="1"/>
          </p:cNvSpPr>
          <p:nvPr>
            <p:ph type="sldNum" sz="quarter" idx="11"/>
          </p:nvPr>
        </p:nvSpPr>
        <p:spPr/>
        <p:txBody>
          <a:bodyPr/>
          <a:lstStyle>
            <a:lvl1pPr>
              <a:defRPr/>
            </a:lvl1pPr>
          </a:lstStyle>
          <a:p>
            <a:pPr>
              <a:defRPr/>
            </a:pPr>
            <a:fld id="{56EFD3A4-D0C9-4A90-8406-F5C7D830AC6B}" type="slidenum">
              <a:rPr lang="en-US" altLang="zh-CN"/>
              <a:pPr>
                <a:defRPr/>
              </a:pPr>
              <a:t>‹#›</a:t>
            </a:fld>
            <a:endParaRPr lang="en-US" altLang="zh-CN"/>
          </a:p>
        </p:txBody>
      </p:sp>
      <p:sp>
        <p:nvSpPr>
          <p:cNvPr id="7" name="Rectangle 17"/>
          <p:cNvSpPr>
            <a:spLocks noGrp="1" noChangeArrowheads="1"/>
          </p:cNvSpPr>
          <p:nvPr>
            <p:ph type="dt" sz="half" idx="12"/>
          </p:nvPr>
        </p:nvSpPr>
        <p:spPr/>
        <p:txBody>
          <a:bodyPr/>
          <a:lstStyle>
            <a:lvl1pPr>
              <a:defRPr>
                <a:latin typeface="Arial" charset="0"/>
              </a:defRPr>
            </a:lvl1pPr>
          </a:lstStyle>
          <a:p>
            <a:pPr>
              <a:defRPr/>
            </a:pPr>
            <a:endParaRPr lang="en-US" altLang="zh-CN"/>
          </a:p>
        </p:txBody>
      </p:sp>
    </p:spTree>
    <p:extLst>
      <p:ext uri="{BB962C8B-B14F-4D97-AF65-F5344CB8AC3E}">
        <p14:creationId xmlns:p14="http://schemas.microsoft.com/office/powerpoint/2010/main" val="3393908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ftr" sz="quarter" idx="10"/>
          </p:nvPr>
        </p:nvSpPr>
        <p:spPr/>
        <p:txBody>
          <a:bodyPr/>
          <a:lstStyle>
            <a:lvl1pPr>
              <a:defRPr>
                <a:latin typeface="Arial" charset="0"/>
              </a:defRPr>
            </a:lvl1pPr>
          </a:lstStyle>
          <a:p>
            <a:pPr>
              <a:defRPr/>
            </a:pPr>
            <a:endParaRPr lang="en-US" altLang="zh-CN"/>
          </a:p>
        </p:txBody>
      </p:sp>
      <p:sp>
        <p:nvSpPr>
          <p:cNvPr id="5" name="Rectangle 4"/>
          <p:cNvSpPr>
            <a:spLocks noGrp="1" noChangeArrowheads="1"/>
          </p:cNvSpPr>
          <p:nvPr>
            <p:ph type="sldNum" sz="quarter" idx="11"/>
          </p:nvPr>
        </p:nvSpPr>
        <p:spPr/>
        <p:txBody>
          <a:bodyPr/>
          <a:lstStyle>
            <a:lvl1pPr>
              <a:defRPr/>
            </a:lvl1pPr>
          </a:lstStyle>
          <a:p>
            <a:pPr>
              <a:defRPr/>
            </a:pPr>
            <a:fld id="{521A8EC6-9B67-4F3D-8277-43451C79936F}" type="slidenum">
              <a:rPr lang="en-US" altLang="zh-CN"/>
              <a:pPr>
                <a:defRPr/>
              </a:pPr>
              <a:t>‹#›</a:t>
            </a:fld>
            <a:endParaRPr lang="en-US" altLang="zh-CN"/>
          </a:p>
        </p:txBody>
      </p:sp>
      <p:sp>
        <p:nvSpPr>
          <p:cNvPr id="6" name="Rectangle 17"/>
          <p:cNvSpPr>
            <a:spLocks noGrp="1" noChangeArrowheads="1"/>
          </p:cNvSpPr>
          <p:nvPr>
            <p:ph type="dt" sz="half" idx="12"/>
          </p:nvPr>
        </p:nvSpPr>
        <p:spPr/>
        <p:txBody>
          <a:bodyPr/>
          <a:lstStyle>
            <a:lvl1pPr>
              <a:defRPr>
                <a:latin typeface="Arial" charset="0"/>
              </a:defRPr>
            </a:lvl1pPr>
          </a:lstStyle>
          <a:p>
            <a:pPr>
              <a:defRPr/>
            </a:pPr>
            <a:endParaRPr lang="en-US" altLang="zh-CN"/>
          </a:p>
        </p:txBody>
      </p:sp>
    </p:spTree>
    <p:extLst>
      <p:ext uri="{BB962C8B-B14F-4D97-AF65-F5344CB8AC3E}">
        <p14:creationId xmlns:p14="http://schemas.microsoft.com/office/powerpoint/2010/main" val="11042269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ftr" sz="quarter" idx="10"/>
          </p:nvPr>
        </p:nvSpPr>
        <p:spPr/>
        <p:txBody>
          <a:bodyPr/>
          <a:lstStyle>
            <a:lvl1pPr>
              <a:defRPr>
                <a:latin typeface="Arial" charset="0"/>
              </a:defRPr>
            </a:lvl1pPr>
          </a:lstStyle>
          <a:p>
            <a:pPr>
              <a:defRPr/>
            </a:pPr>
            <a:endParaRPr lang="en-US" altLang="zh-CN"/>
          </a:p>
        </p:txBody>
      </p:sp>
      <p:sp>
        <p:nvSpPr>
          <p:cNvPr id="5" name="Rectangle 4"/>
          <p:cNvSpPr>
            <a:spLocks noGrp="1" noChangeArrowheads="1"/>
          </p:cNvSpPr>
          <p:nvPr>
            <p:ph type="sldNum" sz="quarter" idx="11"/>
          </p:nvPr>
        </p:nvSpPr>
        <p:spPr/>
        <p:txBody>
          <a:bodyPr/>
          <a:lstStyle>
            <a:lvl1pPr>
              <a:defRPr/>
            </a:lvl1pPr>
          </a:lstStyle>
          <a:p>
            <a:pPr>
              <a:defRPr/>
            </a:pPr>
            <a:fld id="{69348D51-E21C-431E-B4C6-785B9F326E39}" type="slidenum">
              <a:rPr lang="en-US" altLang="zh-CN"/>
              <a:pPr>
                <a:defRPr/>
              </a:pPr>
              <a:t>‹#›</a:t>
            </a:fld>
            <a:endParaRPr lang="en-US" altLang="zh-CN"/>
          </a:p>
        </p:txBody>
      </p:sp>
      <p:sp>
        <p:nvSpPr>
          <p:cNvPr id="6" name="Rectangle 17"/>
          <p:cNvSpPr>
            <a:spLocks noGrp="1" noChangeArrowheads="1"/>
          </p:cNvSpPr>
          <p:nvPr>
            <p:ph type="dt" sz="half" idx="12"/>
          </p:nvPr>
        </p:nvSpPr>
        <p:spPr/>
        <p:txBody>
          <a:bodyPr/>
          <a:lstStyle>
            <a:lvl1pPr>
              <a:defRPr>
                <a:latin typeface="Arial" charset="0"/>
              </a:defRPr>
            </a:lvl1pPr>
          </a:lstStyle>
          <a:p>
            <a:pPr>
              <a:defRPr/>
            </a:pPr>
            <a:endParaRPr lang="en-US" altLang="zh-CN"/>
          </a:p>
        </p:txBody>
      </p:sp>
    </p:spTree>
    <p:extLst>
      <p:ext uri="{BB962C8B-B14F-4D97-AF65-F5344CB8AC3E}">
        <p14:creationId xmlns:p14="http://schemas.microsoft.com/office/powerpoint/2010/main" val="3596017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3"/>
            <a:ext cx="7772400" cy="136207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522E205-C117-4A81-AD7E-690EC9DD91F7}" type="slidenum">
              <a:rPr lang="en-US" altLang="zh-CN"/>
              <a:pPr>
                <a:defRPr/>
              </a:pPr>
              <a:t>‹#›</a:t>
            </a:fld>
            <a:endParaRPr lang="en-US" altLang="zh-CN"/>
          </a:p>
        </p:txBody>
      </p:sp>
    </p:spTree>
    <p:extLst>
      <p:ext uri="{BB962C8B-B14F-4D97-AF65-F5344CB8AC3E}">
        <p14:creationId xmlns:p14="http://schemas.microsoft.com/office/powerpoint/2010/main" val="1890619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30D6658-71A3-44AB-8171-D203E0419855}" type="slidenum">
              <a:rPr lang="en-US" altLang="zh-CN"/>
              <a:pPr>
                <a:defRPr/>
              </a:pPr>
              <a:t>‹#›</a:t>
            </a:fld>
            <a:endParaRPr lang="en-US" altLang="zh-CN"/>
          </a:p>
        </p:txBody>
      </p:sp>
    </p:spTree>
    <p:extLst>
      <p:ext uri="{BB962C8B-B14F-4D97-AF65-F5344CB8AC3E}">
        <p14:creationId xmlns:p14="http://schemas.microsoft.com/office/powerpoint/2010/main" val="1377476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1"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990B6710-EE40-432E-A5C9-A685F2B61196}" type="slidenum">
              <a:rPr lang="en-US" altLang="zh-CN"/>
              <a:pPr>
                <a:defRPr/>
              </a:pPr>
              <a:t>‹#›</a:t>
            </a:fld>
            <a:endParaRPr lang="en-US" altLang="zh-CN"/>
          </a:p>
        </p:txBody>
      </p:sp>
    </p:spTree>
    <p:extLst>
      <p:ext uri="{BB962C8B-B14F-4D97-AF65-F5344CB8AC3E}">
        <p14:creationId xmlns:p14="http://schemas.microsoft.com/office/powerpoint/2010/main" val="10878968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0CAAEAF9-F044-4A82-88CB-E3C90048FABE}" type="slidenum">
              <a:rPr lang="en-US" altLang="zh-CN"/>
              <a:pPr>
                <a:defRPr/>
              </a:pPr>
              <a:t>‹#›</a:t>
            </a:fld>
            <a:endParaRPr lang="en-US" altLang="zh-CN"/>
          </a:p>
        </p:txBody>
      </p:sp>
    </p:spTree>
    <p:extLst>
      <p:ext uri="{BB962C8B-B14F-4D97-AF65-F5344CB8AC3E}">
        <p14:creationId xmlns:p14="http://schemas.microsoft.com/office/powerpoint/2010/main" val="4134169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80B5A7B9-4AE9-493F-8C04-F6893A911857}" type="slidenum">
              <a:rPr lang="en-US" altLang="zh-CN"/>
              <a:pPr>
                <a:defRPr/>
              </a:pPr>
              <a:t>‹#›</a:t>
            </a:fld>
            <a:endParaRPr lang="en-US" altLang="zh-CN"/>
          </a:p>
        </p:txBody>
      </p:sp>
    </p:spTree>
    <p:extLst>
      <p:ext uri="{BB962C8B-B14F-4D97-AF65-F5344CB8AC3E}">
        <p14:creationId xmlns:p14="http://schemas.microsoft.com/office/powerpoint/2010/main" val="2702378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6"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6"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7DF7D7B-20FD-41CC-ADB7-354A1D3FB708}" type="slidenum">
              <a:rPr lang="en-US" altLang="zh-CN"/>
              <a:pPr>
                <a:defRPr/>
              </a:pPr>
              <a:t>‹#›</a:t>
            </a:fld>
            <a:endParaRPr lang="en-US" altLang="zh-CN"/>
          </a:p>
        </p:txBody>
      </p:sp>
    </p:spTree>
    <p:extLst>
      <p:ext uri="{BB962C8B-B14F-4D97-AF65-F5344CB8AC3E}">
        <p14:creationId xmlns:p14="http://schemas.microsoft.com/office/powerpoint/2010/main" val="2887578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4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40"/>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6EDE2C9-1C58-4E14-8EA4-C0097DB1814B}" type="slidenum">
              <a:rPr lang="en-US" altLang="zh-CN"/>
              <a:pPr>
                <a:defRPr/>
              </a:pPr>
              <a:t>‹#›</a:t>
            </a:fld>
            <a:endParaRPr lang="en-US" altLang="zh-CN"/>
          </a:p>
        </p:txBody>
      </p:sp>
    </p:spTree>
    <p:extLst>
      <p:ext uri="{BB962C8B-B14F-4D97-AF65-F5344CB8AC3E}">
        <p14:creationId xmlns:p14="http://schemas.microsoft.com/office/powerpoint/2010/main" val="1073339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E1F92F8F-7D9B-4478-854C-A7F397CBF330}"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Arial" pitchFamily="34" charset="0"/>
                <a:ea typeface="宋体" pitchFamily="2" charset="-122"/>
              </a:defRPr>
            </a:lvl1pPr>
          </a:lstStyle>
          <a:p>
            <a:pPr>
              <a:defRPr/>
            </a:pPr>
            <a:endParaRPr lang="en-US" altLang="zh-CN"/>
          </a:p>
        </p:txBody>
      </p:sp>
      <p:sp>
        <p:nvSpPr>
          <p:cNvPr id="38916" name="Rectangle 4"/>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solidFill>
                  <a:srgbClr val="000000"/>
                </a:solidFill>
                <a:latin typeface="Arial Black" pitchFamily="34" charset="0"/>
                <a:ea typeface="宋体" pitchFamily="2" charset="-122"/>
              </a:defRPr>
            </a:lvl1pPr>
          </a:lstStyle>
          <a:p>
            <a:pPr>
              <a:defRPr/>
            </a:pPr>
            <a:fld id="{87C62A27-4CE6-4A1D-95DC-83EB76E788EE}" type="slidenum">
              <a:rPr lang="en-US" altLang="zh-CN"/>
              <a:pPr>
                <a:defRPr/>
              </a:pPr>
              <a:t>‹#›</a:t>
            </a:fld>
            <a:endParaRPr lang="en-US" altLang="zh-CN"/>
          </a:p>
        </p:txBody>
      </p:sp>
      <p:grpSp>
        <p:nvGrpSpPr>
          <p:cNvPr id="2052" name="Group 35"/>
          <p:cNvGrpSpPr>
            <a:grpSpLocks/>
          </p:cNvGrpSpPr>
          <p:nvPr/>
        </p:nvGrpSpPr>
        <p:grpSpPr bwMode="auto">
          <a:xfrm>
            <a:off x="0" y="0"/>
            <a:ext cx="9144000" cy="546100"/>
            <a:chOff x="0" y="0"/>
            <a:chExt cx="5760" cy="344"/>
          </a:xfrm>
        </p:grpSpPr>
        <p:sp>
          <p:nvSpPr>
            <p:cNvPr id="2056"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2400">
                <a:solidFill>
                  <a:srgbClr val="000000"/>
                </a:solidFill>
                <a:latin typeface="Times New Roman" pitchFamily="18" charset="0"/>
              </a:endParaRPr>
            </a:p>
          </p:txBody>
        </p:sp>
        <p:sp>
          <p:nvSpPr>
            <p:cNvPr id="2057"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sp>
          <p:nvSpPr>
            <p:cNvPr id="2058"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666699"/>
                </a:solidFill>
              </a:endParaRPr>
            </a:p>
          </p:txBody>
        </p:sp>
        <p:sp>
          <p:nvSpPr>
            <p:cNvPr id="2059"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666699"/>
                </a:solidFill>
              </a:endParaRPr>
            </a:p>
          </p:txBody>
        </p:sp>
        <p:sp>
          <p:nvSpPr>
            <p:cNvPr id="2060"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9999CC"/>
                </a:solidFill>
              </a:endParaRPr>
            </a:p>
          </p:txBody>
        </p:sp>
        <p:sp>
          <p:nvSpPr>
            <p:cNvPr id="2061"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666699"/>
                </a:solidFill>
              </a:endParaRPr>
            </a:p>
          </p:txBody>
        </p:sp>
        <p:sp>
          <p:nvSpPr>
            <p:cNvPr id="2062"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400">
                <a:solidFill>
                  <a:srgbClr val="000000"/>
                </a:solidFill>
                <a:latin typeface="Times New Roman" pitchFamily="18" charset="0"/>
              </a:endParaRPr>
            </a:p>
          </p:txBody>
        </p:sp>
        <p:sp>
          <p:nvSpPr>
            <p:cNvPr id="2063"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9999CC"/>
                </a:solidFill>
              </a:endParaRPr>
            </a:p>
          </p:txBody>
        </p:sp>
        <p:sp>
          <p:nvSpPr>
            <p:cNvPr id="2064"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9999CC"/>
                </a:solidFill>
              </a:endParaRPr>
            </a:p>
          </p:txBody>
        </p:sp>
      </p:grpSp>
      <p:sp>
        <p:nvSpPr>
          <p:cNvPr id="2053"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4"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8929" name="Rectangle 1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Arial" pitchFamily="34" charset="0"/>
                <a:ea typeface="宋体" pitchFamily="2" charset="-122"/>
              </a:defRPr>
            </a:lvl1pPr>
          </a:lstStyle>
          <a:p>
            <a:pPr>
              <a:defRPr/>
            </a:pPr>
            <a:endParaRPr lang="en-US" altLang="zh-CN"/>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pitchFamily="34" charset="0"/>
        </a:defRPr>
      </a:lvl2pPr>
      <a:lvl3pPr algn="l" rtl="0" eaLnBrk="0" fontAlgn="base" hangingPunct="0">
        <a:spcBef>
          <a:spcPct val="0"/>
        </a:spcBef>
        <a:spcAft>
          <a:spcPct val="0"/>
        </a:spcAft>
        <a:defRPr sz="4400">
          <a:solidFill>
            <a:schemeClr val="tx1"/>
          </a:solidFill>
          <a:latin typeface="Arial" pitchFamily="34" charset="0"/>
        </a:defRPr>
      </a:lvl3pPr>
      <a:lvl4pPr algn="l" rtl="0" eaLnBrk="0" fontAlgn="base" hangingPunct="0">
        <a:spcBef>
          <a:spcPct val="0"/>
        </a:spcBef>
        <a:spcAft>
          <a:spcPct val="0"/>
        </a:spcAft>
        <a:defRPr sz="4400">
          <a:solidFill>
            <a:schemeClr val="tx1"/>
          </a:solidFill>
          <a:latin typeface="Arial" pitchFamily="34" charset="0"/>
        </a:defRPr>
      </a:lvl4pPr>
      <a:lvl5pPr algn="l" rtl="0" eaLnBrk="0" fontAlgn="base" hangingPunct="0">
        <a:spcBef>
          <a:spcPct val="0"/>
        </a:spcBef>
        <a:spcAft>
          <a:spcPct val="0"/>
        </a:spcAft>
        <a:defRPr sz="4400">
          <a:solidFill>
            <a:schemeClr val="tx1"/>
          </a:solidFill>
          <a:latin typeface="Arial" pitchFamily="34" charset="0"/>
        </a:defRPr>
      </a:lvl5pPr>
      <a:lvl6pPr marL="457200" algn="l" rtl="0" eaLnBrk="1" fontAlgn="base" hangingPunct="1">
        <a:spcBef>
          <a:spcPct val="0"/>
        </a:spcBef>
        <a:spcAft>
          <a:spcPct val="0"/>
        </a:spcAft>
        <a:defRPr sz="4400">
          <a:solidFill>
            <a:schemeClr val="tx1"/>
          </a:solidFill>
          <a:latin typeface="Arial" pitchFamily="34" charset="0"/>
        </a:defRPr>
      </a:lvl6pPr>
      <a:lvl7pPr marL="914400" algn="l" rtl="0" eaLnBrk="1" fontAlgn="base" hangingPunct="1">
        <a:spcBef>
          <a:spcPct val="0"/>
        </a:spcBef>
        <a:spcAft>
          <a:spcPct val="0"/>
        </a:spcAft>
        <a:defRPr sz="4400">
          <a:solidFill>
            <a:schemeClr val="tx1"/>
          </a:solidFill>
          <a:latin typeface="Arial" pitchFamily="34" charset="0"/>
        </a:defRPr>
      </a:lvl7pPr>
      <a:lvl8pPr marL="1371600" algn="l" rtl="0" eaLnBrk="1" fontAlgn="base" hangingPunct="1">
        <a:spcBef>
          <a:spcPct val="0"/>
        </a:spcBef>
        <a:spcAft>
          <a:spcPct val="0"/>
        </a:spcAft>
        <a:defRPr sz="4400">
          <a:solidFill>
            <a:schemeClr val="tx1"/>
          </a:solidFill>
          <a:latin typeface="Arial" pitchFamily="34" charset="0"/>
        </a:defRPr>
      </a:lvl8pPr>
      <a:lvl9pPr marL="1828800" algn="l" rtl="0" eaLnBrk="1" fontAlgn="base" hangingPunct="1">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03263" y="2438400"/>
            <a:ext cx="7880350" cy="1143000"/>
          </a:xfrm>
        </p:spPr>
        <p:txBody>
          <a:bodyPr/>
          <a:lstStyle/>
          <a:p>
            <a:pPr algn="ctr" eaLnBrk="1" hangingPunct="1">
              <a:defRPr/>
            </a:pPr>
            <a:r>
              <a:rPr lang="zh-CN" altLang="en-US" sz="8000" b="1" dirty="0">
                <a:solidFill>
                  <a:srgbClr val="FF0000"/>
                </a:solidFill>
                <a:effectLst>
                  <a:outerShdw blurRad="38100" dist="38100" dir="2700000" algn="tl">
                    <a:srgbClr val="C0C0C0"/>
                  </a:outerShdw>
                </a:effectLst>
                <a:latin typeface="华文新魏" pitchFamily="2" charset="-122"/>
                <a:ea typeface="华文新魏" pitchFamily="2" charset="-122"/>
              </a:rPr>
              <a:t>语文试卷讲评</a:t>
            </a:r>
            <a:endParaRPr lang="zh-CN" altLang="en-US" sz="8000" dirty="0" smtClean="0">
              <a:solidFill>
                <a:srgbClr val="FF0000"/>
              </a:solidFill>
              <a:effectLst>
                <a:outerShdw blurRad="38100" dist="38100" dir="2700000" algn="tl">
                  <a:srgbClr val="000000">
                    <a:alpha val="43137"/>
                  </a:srgbClr>
                </a:outerShdw>
              </a:effectLst>
              <a:latin typeface="华文新魏" pitchFamily="2" charset="-122"/>
              <a:ea typeface="华文新魏" pitchFamily="2" charset="-122"/>
            </a:endParaRPr>
          </a:p>
        </p:txBody>
      </p:sp>
      <p:sp>
        <p:nvSpPr>
          <p:cNvPr id="3075" name="Rectangle 3"/>
          <p:cNvSpPr>
            <a:spLocks noGrp="1" noChangeArrowheads="1"/>
          </p:cNvSpPr>
          <p:nvPr>
            <p:ph type="subTitle" idx="1"/>
          </p:nvPr>
        </p:nvSpPr>
        <p:spPr>
          <a:xfrm>
            <a:off x="323850" y="692152"/>
            <a:ext cx="8591550" cy="792163"/>
          </a:xfrm>
        </p:spPr>
        <p:txBody>
          <a:bodyPr/>
          <a:lstStyle/>
          <a:p>
            <a:pPr algn="ctr" eaLnBrk="1" hangingPunct="1">
              <a:defRPr/>
            </a:pPr>
            <a:r>
              <a:rPr lang="zh-CN" altLang="en-US" sz="4000" b="1" dirty="0" smtClean="0">
                <a:solidFill>
                  <a:srgbClr val="0000FF"/>
                </a:solidFill>
                <a:effectLst>
                  <a:outerShdw blurRad="38100" dist="38100" dir="2700000" algn="tl">
                    <a:srgbClr val="C0C0C0"/>
                  </a:outerShdw>
                </a:effectLst>
                <a:latin typeface="楷体" pitchFamily="49" charset="-122"/>
                <a:ea typeface="楷体" pitchFamily="49" charset="-122"/>
              </a:rPr>
              <a:t>淮安市</a:t>
            </a:r>
            <a:r>
              <a:rPr lang="en-US" altLang="zh-CN" sz="4000" b="1" dirty="0">
                <a:solidFill>
                  <a:srgbClr val="0000FF"/>
                </a:solidFill>
                <a:effectLst>
                  <a:outerShdw blurRad="38100" dist="38100" dir="2700000" algn="tl">
                    <a:srgbClr val="C0C0C0"/>
                  </a:outerShdw>
                </a:effectLst>
                <a:latin typeface="楷体" pitchFamily="49" charset="-122"/>
                <a:ea typeface="楷体" pitchFamily="49" charset="-122"/>
              </a:rPr>
              <a:t>2020</a:t>
            </a:r>
            <a:r>
              <a:rPr lang="zh-CN" altLang="en-US" sz="4000" b="1" dirty="0">
                <a:solidFill>
                  <a:srgbClr val="0000FF"/>
                </a:solidFill>
                <a:effectLst>
                  <a:outerShdw blurRad="38100" dist="38100" dir="2700000" algn="tl">
                    <a:srgbClr val="C0C0C0"/>
                  </a:outerShdw>
                </a:effectLst>
                <a:latin typeface="楷体" pitchFamily="49" charset="-122"/>
                <a:ea typeface="楷体" pitchFamily="49" charset="-122"/>
              </a:rPr>
              <a:t>届高三第二次调研测试</a:t>
            </a:r>
            <a:r>
              <a:rPr lang="en-US" altLang="zh-CN" sz="5400" b="1" dirty="0">
                <a:solidFill>
                  <a:srgbClr val="FF0000"/>
                </a:solidFill>
                <a:effectLst>
                  <a:outerShdw blurRad="38100" dist="38100" dir="2700000" algn="tl">
                    <a:srgbClr val="C0C0C0"/>
                  </a:outerShdw>
                </a:effectLst>
                <a:latin typeface="华文新魏" pitchFamily="2" charset="-122"/>
                <a:ea typeface="华文新魏" pitchFamily="2" charset="-122"/>
              </a:rPr>
              <a:t/>
            </a:r>
            <a:br>
              <a:rPr lang="en-US" altLang="zh-CN" sz="5400" b="1" dirty="0">
                <a:solidFill>
                  <a:srgbClr val="FF0000"/>
                </a:solidFill>
                <a:effectLst>
                  <a:outerShdw blurRad="38100" dist="38100" dir="2700000" algn="tl">
                    <a:srgbClr val="C0C0C0"/>
                  </a:outerShdw>
                </a:effectLst>
                <a:latin typeface="华文新魏" pitchFamily="2" charset="-122"/>
                <a:ea typeface="华文新魏" pitchFamily="2" charset="-122"/>
              </a:rPr>
            </a:br>
            <a:endParaRPr lang="zh-CN" altLang="zh-CN" sz="4000" b="1" dirty="0" smtClean="0">
              <a:solidFill>
                <a:srgbClr val="0033CC"/>
              </a:solidFill>
              <a:latin typeface="楷体" pitchFamily="49" charset="-122"/>
              <a:ea typeface="楷体" pitchFamily="49" charset="-122"/>
            </a:endParaRPr>
          </a:p>
        </p:txBody>
      </p:sp>
      <p:sp>
        <p:nvSpPr>
          <p:cNvPr id="14340" name="Rectangle 3"/>
          <p:cNvSpPr txBox="1">
            <a:spLocks noChangeArrowheads="1"/>
          </p:cNvSpPr>
          <p:nvPr/>
        </p:nvSpPr>
        <p:spPr bwMode="auto">
          <a:xfrm>
            <a:off x="1042988" y="4868863"/>
            <a:ext cx="720090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spcBef>
                <a:spcPct val="20000"/>
              </a:spcBef>
            </a:pPr>
            <a:r>
              <a:rPr lang="zh-CN" altLang="en-US" sz="3600" b="1">
                <a:solidFill>
                  <a:srgbClr val="0033CC"/>
                </a:solidFill>
                <a:latin typeface="楷体" pitchFamily="49" charset="-122"/>
                <a:ea typeface="楷体" pitchFamily="49" charset="-122"/>
              </a:rPr>
              <a:t>编拟：江苏省淮海中学  韩燕飞</a:t>
            </a:r>
            <a:endParaRPr lang="en-US" altLang="zh-CN" sz="3600" b="1">
              <a:solidFill>
                <a:srgbClr val="0033CC"/>
              </a:solidFill>
              <a:latin typeface="楷体" pitchFamily="49" charset="-122"/>
              <a:ea typeface="楷体" pitchFamily="49" charset="-122"/>
            </a:endParaRPr>
          </a:p>
          <a:p>
            <a:pPr algn="ctr" eaLnBrk="1" hangingPunct="1">
              <a:spcBef>
                <a:spcPct val="20000"/>
              </a:spcBef>
            </a:pPr>
            <a:r>
              <a:rPr lang="en-US" altLang="zh-CN" sz="3600" b="1">
                <a:solidFill>
                  <a:srgbClr val="0033CC"/>
                </a:solidFill>
                <a:latin typeface="楷体" pitchFamily="49" charset="-122"/>
                <a:ea typeface="楷体" pitchFamily="49" charset="-122"/>
              </a:rPr>
              <a:t>2020.04</a:t>
            </a:r>
            <a:endParaRPr lang="zh-CN" altLang="zh-CN" sz="3600" b="1">
              <a:solidFill>
                <a:srgbClr val="0033CC"/>
              </a:solidFill>
              <a:latin typeface="楷体" pitchFamily="49" charset="-122"/>
              <a:ea typeface="楷体"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3"/>
          <p:cNvSpPr>
            <a:spLocks noChangeArrowheads="1"/>
          </p:cNvSpPr>
          <p:nvPr/>
        </p:nvSpPr>
        <p:spPr bwMode="auto">
          <a:xfrm>
            <a:off x="762000" y="750890"/>
            <a:ext cx="769620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t>       </a:t>
            </a:r>
            <a:r>
              <a:rPr lang="zh-CN" altLang="zh-CN" sz="2400" b="1" dirty="0"/>
              <a:t>先君幼素有咯血疾，辛亥以后，遇意有拂郁【</a:t>
            </a:r>
            <a:r>
              <a:rPr lang="zh-CN" altLang="zh-CN" sz="2400" b="1" dirty="0">
                <a:solidFill>
                  <a:srgbClr val="FF0000"/>
                </a:solidFill>
              </a:rPr>
              <a:t>愤懑，郁结</a:t>
            </a:r>
            <a:r>
              <a:rPr lang="zh-CN" altLang="zh-CN" sz="2400" b="1" dirty="0"/>
              <a:t>】辄【</a:t>
            </a:r>
            <a:r>
              <a:rPr lang="zh-CN" altLang="zh-CN" sz="2400" b="1" dirty="0">
                <a:solidFill>
                  <a:srgbClr val="FF0000"/>
                </a:solidFill>
              </a:rPr>
              <a:t>就</a:t>
            </a:r>
            <a:r>
              <a:rPr lang="zh-CN" altLang="zh-CN" sz="2400" b="1" dirty="0"/>
              <a:t>】作【</a:t>
            </a:r>
            <a:r>
              <a:rPr lang="zh-CN" altLang="zh-CN" sz="2400" b="1" dirty="0">
                <a:solidFill>
                  <a:srgbClr val="FF0000"/>
                </a:solidFill>
              </a:rPr>
              <a:t>发作</a:t>
            </a:r>
            <a:r>
              <a:rPr lang="zh-CN" altLang="zh-CN" sz="2400" b="1" dirty="0"/>
              <a:t>】。至庚申夏，方【</a:t>
            </a:r>
            <a:r>
              <a:rPr lang="zh-CN" altLang="zh-CN" sz="2400" b="1" dirty="0">
                <a:solidFill>
                  <a:srgbClr val="FF0000"/>
                </a:solidFill>
              </a:rPr>
              <a:t>正</a:t>
            </a:r>
            <a:r>
              <a:rPr lang="zh-CN" altLang="zh-CN" sz="2400" b="1" dirty="0"/>
              <a:t>】对客语，而郡札适【</a:t>
            </a:r>
            <a:r>
              <a:rPr lang="zh-CN" altLang="zh-CN" sz="2400" b="1" dirty="0">
                <a:solidFill>
                  <a:srgbClr val="FF0000"/>
                </a:solidFill>
              </a:rPr>
              <a:t>正</a:t>
            </a:r>
            <a:r>
              <a:rPr lang="zh-CN" altLang="zh-CN" sz="2400" b="1" dirty="0"/>
              <a:t>】至，喷噀【</a:t>
            </a:r>
            <a:r>
              <a:rPr lang="en-US" altLang="zh-CN" sz="2400" b="1" dirty="0" err="1">
                <a:solidFill>
                  <a:srgbClr val="FF0000"/>
                </a:solidFill>
              </a:rPr>
              <a:t>xùn</a:t>
            </a:r>
            <a:r>
              <a:rPr lang="zh-CN" altLang="zh-CN" sz="2400" b="1" dirty="0">
                <a:solidFill>
                  <a:srgbClr val="FF0000"/>
                </a:solidFill>
              </a:rPr>
              <a:t>喷</a:t>
            </a:r>
            <a:r>
              <a:rPr lang="zh-CN" altLang="zh-CN" sz="2400" b="1" dirty="0"/>
              <a:t>】满地，坐客咸【</a:t>
            </a:r>
            <a:r>
              <a:rPr lang="zh-CN" altLang="zh-CN" sz="2400" b="1" dirty="0">
                <a:solidFill>
                  <a:srgbClr val="FF0000"/>
                </a:solidFill>
              </a:rPr>
              <a:t>都</a:t>
            </a:r>
            <a:r>
              <a:rPr lang="zh-CN" altLang="zh-CN" sz="2400" b="1" dirty="0"/>
              <a:t>】愕然。自后病益【更加】剧【</a:t>
            </a:r>
            <a:r>
              <a:rPr lang="zh-CN" altLang="zh-CN" sz="2400" b="1" dirty="0">
                <a:solidFill>
                  <a:srgbClr val="FF0000"/>
                </a:solidFill>
              </a:rPr>
              <a:t>厉害】</a:t>
            </a:r>
            <a:r>
              <a:rPr lang="zh-CN" altLang="zh-CN" sz="2400" b="1" dirty="0"/>
              <a:t>。先君自知不起【</a:t>
            </a:r>
            <a:r>
              <a:rPr lang="zh-CN" altLang="zh-CN" sz="2400" b="1" dirty="0">
                <a:solidFill>
                  <a:srgbClr val="FF0000"/>
                </a:solidFill>
              </a:rPr>
              <a:t>病不能愈</a:t>
            </a:r>
            <a:r>
              <a:rPr lang="zh-CN" altLang="zh-CN" sz="2400" b="1" dirty="0"/>
              <a:t>】，尝叹曰：</a:t>
            </a:r>
            <a:r>
              <a:rPr lang="en-US" altLang="zh-CN" sz="2400" b="1" dirty="0"/>
              <a:t>“</a:t>
            </a:r>
            <a:r>
              <a:rPr lang="zh-CN" altLang="zh-CN" sz="2400" b="1" dirty="0"/>
              <a:t>吾今始得尺布裹头归矣，夫复何恨？但夙志【</a:t>
            </a:r>
            <a:r>
              <a:rPr lang="zh-CN" altLang="zh-CN" sz="2400" b="1" dirty="0">
                <a:solidFill>
                  <a:srgbClr val="FF0000"/>
                </a:solidFill>
              </a:rPr>
              <a:t>平素的志愿</a:t>
            </a:r>
            <a:r>
              <a:rPr lang="zh-CN" altLang="zh-CN" sz="2400" b="1" dirty="0"/>
              <a:t>】欲补辑朱子《近思录》，倘不成则辜负此生耳。</a:t>
            </a:r>
            <a:r>
              <a:rPr lang="en-US" altLang="zh-CN" sz="2400" b="1" dirty="0"/>
              <a:t>”</a:t>
            </a:r>
            <a:r>
              <a:rPr lang="zh-CN" altLang="zh-CN" sz="2400" b="1" dirty="0"/>
              <a:t>于是手批【</a:t>
            </a:r>
            <a:r>
              <a:rPr lang="zh-CN" altLang="zh-CN" sz="2400" b="1" dirty="0">
                <a:solidFill>
                  <a:srgbClr val="FF0000"/>
                </a:solidFill>
              </a:rPr>
              <a:t>写评语</a:t>
            </a:r>
            <a:r>
              <a:rPr lang="zh-CN" altLang="zh-CN" sz="2400" b="1" dirty="0"/>
              <a:t>】目览犹矻矻【</a:t>
            </a:r>
            <a:r>
              <a:rPr lang="en-US" altLang="zh-CN" sz="2400" b="1" dirty="0" err="1">
                <a:solidFill>
                  <a:srgbClr val="FF0000"/>
                </a:solidFill>
              </a:rPr>
              <a:t>kū</a:t>
            </a:r>
            <a:r>
              <a:rPr lang="en-US" altLang="zh-CN" sz="2400" b="1" dirty="0">
                <a:solidFill>
                  <a:srgbClr val="FF0000"/>
                </a:solidFill>
              </a:rPr>
              <a:t> </a:t>
            </a:r>
            <a:r>
              <a:rPr lang="zh-CN" altLang="zh-CN" sz="2400" b="1" dirty="0">
                <a:solidFill>
                  <a:srgbClr val="FF0000"/>
                </a:solidFill>
              </a:rPr>
              <a:t>努力、勤劳的样子</a:t>
            </a:r>
            <a:r>
              <a:rPr lang="zh-CN" altLang="zh-CN" sz="2400" b="1" dirty="0"/>
              <a:t>】不休，门人子侄苦请稍</a:t>
            </a:r>
            <a:r>
              <a:rPr lang="zh-CN" altLang="zh-CN" sz="2400" b="1" dirty="0">
                <a:solidFill>
                  <a:srgbClr val="0000FF"/>
                </a:solidFill>
                <a:latin typeface="黑体" pitchFamily="49" charset="-122"/>
                <a:ea typeface="黑体" pitchFamily="49" charset="-122"/>
              </a:rPr>
              <a:t>辍</a:t>
            </a:r>
            <a:r>
              <a:rPr lang="zh-CN" altLang="zh-CN" sz="2400" b="1" dirty="0"/>
              <a:t>【</a:t>
            </a:r>
            <a:r>
              <a:rPr lang="zh-CN" altLang="zh-CN" sz="2400" b="1" dirty="0">
                <a:solidFill>
                  <a:srgbClr val="FF0000"/>
                </a:solidFill>
              </a:rPr>
              <a:t>停止</a:t>
            </a:r>
            <a:r>
              <a:rPr lang="zh-CN" altLang="zh-CN" sz="2400" b="1" dirty="0"/>
              <a:t>】，以俟【</a:t>
            </a:r>
            <a:r>
              <a:rPr lang="zh-CN" altLang="zh-CN" sz="2400" b="1" dirty="0">
                <a:solidFill>
                  <a:srgbClr val="FF0000"/>
                </a:solidFill>
              </a:rPr>
              <a:t>等</a:t>
            </a:r>
            <a:r>
              <a:rPr lang="zh-CN" altLang="zh-CN" sz="2400" b="1" dirty="0"/>
              <a:t>】病间【</a:t>
            </a:r>
            <a:r>
              <a:rPr lang="zh-CN" altLang="zh-CN" sz="2400" b="1" dirty="0">
                <a:solidFill>
                  <a:srgbClr val="FF0000"/>
                </a:solidFill>
              </a:rPr>
              <a:t>痊愈</a:t>
            </a:r>
            <a:r>
              <a:rPr lang="zh-CN" altLang="zh-CN" sz="2400" b="1" dirty="0"/>
              <a:t>】。先君毅然曰：</a:t>
            </a:r>
            <a:r>
              <a:rPr lang="en-US" altLang="zh-CN" sz="2400" b="1" dirty="0"/>
              <a:t>“</a:t>
            </a:r>
            <a:r>
              <a:rPr lang="zh-CN" altLang="zh-CN" sz="2400" b="1" dirty="0"/>
              <a:t>一息尚存，不敢不勉，况此时精神犹堪收拾【</a:t>
            </a:r>
            <a:r>
              <a:rPr lang="zh-CN" altLang="zh-CN" sz="2400" b="1" dirty="0">
                <a:solidFill>
                  <a:srgbClr val="FF0000"/>
                </a:solidFill>
              </a:rPr>
              <a:t>整理，指编书</a:t>
            </a:r>
            <a:r>
              <a:rPr lang="zh-CN" altLang="zh-CN" sz="2400" b="1" dirty="0"/>
              <a:t>】，后此【</a:t>
            </a:r>
            <a:r>
              <a:rPr lang="zh-CN" altLang="zh-CN" sz="2400" b="1" dirty="0">
                <a:solidFill>
                  <a:srgbClr val="FF0000"/>
                </a:solidFill>
              </a:rPr>
              <a:t>在此以后</a:t>
            </a:r>
            <a:r>
              <a:rPr lang="zh-CN" altLang="zh-CN" sz="2400" b="1" dirty="0"/>
              <a:t>】更【</a:t>
            </a:r>
            <a:r>
              <a:rPr lang="zh-CN" altLang="zh-CN" sz="2400" b="1" dirty="0">
                <a:solidFill>
                  <a:srgbClr val="FF0000"/>
                </a:solidFill>
              </a:rPr>
              <a:t>再</a:t>
            </a:r>
            <a:r>
              <a:rPr lang="zh-CN" altLang="zh-CN" sz="2400" b="1" dirty="0"/>
              <a:t>】何及【</a:t>
            </a:r>
            <a:r>
              <a:rPr lang="zh-CN" altLang="zh-CN" sz="2400" b="1" dirty="0">
                <a:solidFill>
                  <a:srgbClr val="FF0000"/>
                </a:solidFill>
              </a:rPr>
              <a:t>做到</a:t>
            </a:r>
            <a:r>
              <a:rPr lang="zh-CN" altLang="zh-CN" sz="2400" b="1" dirty="0"/>
              <a:t>】耶？”【</a:t>
            </a:r>
            <a:r>
              <a:rPr lang="zh-CN" altLang="zh-CN" sz="2400" b="1" dirty="0">
                <a:solidFill>
                  <a:srgbClr val="FF0000"/>
                </a:solidFill>
              </a:rPr>
              <a:t>试卷将“收拾”误属于下句。徐正编著《吕留良诗文选》附录此文，为徐树民点校，标点不误。</a:t>
            </a:r>
            <a:r>
              <a:rPr lang="zh-CN" altLang="zh-CN" sz="2400" b="1" dirty="0"/>
              <a:t>】虽发凡【</a:t>
            </a:r>
            <a:r>
              <a:rPr lang="zh-CN" altLang="zh-CN" sz="2400" b="1" dirty="0">
                <a:solidFill>
                  <a:srgbClr val="FF0000"/>
                </a:solidFill>
              </a:rPr>
              <a:t>说明全书要旨</a:t>
            </a:r>
            <a:r>
              <a:rPr lang="zh-CN" altLang="zh-CN" sz="2400" b="1" dirty="0"/>
              <a:t>】起例【</a:t>
            </a:r>
            <a:r>
              <a:rPr lang="zh-CN" altLang="zh-CN" sz="2400" b="1" dirty="0">
                <a:solidFill>
                  <a:srgbClr val="FF0000"/>
                </a:solidFill>
              </a:rPr>
              <a:t>拟定编写体例</a:t>
            </a:r>
            <a:r>
              <a:rPr lang="zh-CN" altLang="zh-CN" sz="2400" b="1" dirty="0"/>
              <a:t>】稍示【</a:t>
            </a:r>
            <a:r>
              <a:rPr lang="zh-CN" altLang="zh-CN" sz="2400" b="1" dirty="0">
                <a:solidFill>
                  <a:srgbClr val="FF0000"/>
                </a:solidFill>
              </a:rPr>
              <a:t>展现出</a:t>
            </a:r>
            <a:r>
              <a:rPr lang="zh-CN" altLang="zh-CN" sz="2400" b="1" dirty="0"/>
              <a:t>】端绪【</a:t>
            </a:r>
            <a:r>
              <a:rPr lang="zh-CN" altLang="zh-CN" sz="2400" b="1" dirty="0">
                <a:solidFill>
                  <a:srgbClr val="FF0000"/>
                </a:solidFill>
              </a:rPr>
              <a:t>头绪</a:t>
            </a:r>
            <a:r>
              <a:rPr lang="zh-CN" altLang="zh-CN" sz="2400" b="1" dirty="0"/>
              <a:t>】，然【</a:t>
            </a:r>
            <a:r>
              <a:rPr lang="zh-CN" altLang="zh-CN" sz="2400" b="1" dirty="0">
                <a:solidFill>
                  <a:srgbClr val="FF0000"/>
                </a:solidFill>
              </a:rPr>
              <a:t>但</a:t>
            </a:r>
            <a:r>
              <a:rPr lang="zh-CN" altLang="zh-CN" sz="2400" b="1" dirty="0"/>
              <a:t>】亦竟【</a:t>
            </a:r>
            <a:r>
              <a:rPr lang="zh-CN" altLang="zh-CN" sz="2400" b="1" dirty="0">
                <a:solidFill>
                  <a:srgbClr val="FF0000"/>
                </a:solidFill>
              </a:rPr>
              <a:t>最终</a:t>
            </a:r>
            <a:r>
              <a:rPr lang="zh-CN" altLang="zh-CN" sz="2400" b="1" dirty="0"/>
              <a:t>】不能成也。</a:t>
            </a:r>
            <a:endParaRPr lang="zh-CN" altLang="en-US" sz="24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 y="474665"/>
            <a:ext cx="7924800" cy="6001643"/>
          </a:xfrm>
          <a:prstGeom prst="rect">
            <a:avLst/>
          </a:prstGeom>
        </p:spPr>
        <p:txBody>
          <a:bodyPr>
            <a:spAutoFit/>
          </a:bodyPr>
          <a:lstStyle/>
          <a:p>
            <a:pPr algn="just">
              <a:spcAft>
                <a:spcPts val="0"/>
              </a:spcAft>
              <a:defRPr/>
            </a:pPr>
            <a:r>
              <a:rPr lang="zh-CN" altLang="zh-CN" sz="2400" b="1" kern="100" dirty="0">
                <a:latin typeface="宋体"/>
                <a:cs typeface="宋体"/>
              </a:rPr>
              <a:t>易箦【</a:t>
            </a:r>
            <a:r>
              <a:rPr lang="zh-CN" altLang="zh-CN" sz="2400" b="1" kern="100" dirty="0">
                <a:solidFill>
                  <a:srgbClr val="FF0000"/>
                </a:solidFill>
                <a:latin typeface="宋体"/>
                <a:cs typeface="宋体"/>
              </a:rPr>
              <a:t>箦</a:t>
            </a:r>
            <a:r>
              <a:rPr lang="en-US" altLang="zh-CN" sz="2400" b="1" kern="100" dirty="0" err="1">
                <a:solidFill>
                  <a:srgbClr val="FF0000"/>
                </a:solidFill>
                <a:latin typeface="宋体"/>
                <a:cs typeface="宋体"/>
              </a:rPr>
              <a:t>zé</a:t>
            </a:r>
            <a:r>
              <a:rPr lang="zh-CN" altLang="zh-CN" sz="2400" b="1" kern="100" dirty="0">
                <a:solidFill>
                  <a:srgbClr val="FF0000"/>
                </a:solidFill>
                <a:latin typeface="宋体"/>
                <a:cs typeface="宋体"/>
              </a:rPr>
              <a:t>，华美的竹席。易箦，更换寝席。《礼记</a:t>
            </a:r>
            <a:r>
              <a:rPr lang="en-US" altLang="zh-CN" sz="2400" b="1" kern="100" dirty="0">
                <a:solidFill>
                  <a:srgbClr val="FF0000"/>
                </a:solidFill>
                <a:latin typeface="宋体"/>
                <a:cs typeface="宋体"/>
              </a:rPr>
              <a:t>•</a:t>
            </a:r>
            <a:r>
              <a:rPr lang="zh-CN" altLang="zh-CN" sz="2400" b="1" kern="100" dirty="0">
                <a:solidFill>
                  <a:srgbClr val="FF0000"/>
                </a:solidFill>
                <a:latin typeface="宋体"/>
                <a:cs typeface="宋体"/>
              </a:rPr>
              <a:t>檀弓上》：</a:t>
            </a:r>
            <a:r>
              <a:rPr lang="en-US" altLang="zh-CN" sz="2400" b="1" kern="100" dirty="0">
                <a:solidFill>
                  <a:srgbClr val="FF0000"/>
                </a:solidFill>
                <a:latin typeface="宋体"/>
                <a:cs typeface="宋体"/>
              </a:rPr>
              <a:t>“</a:t>
            </a:r>
            <a:r>
              <a:rPr lang="zh-CN" altLang="zh-CN" sz="2400" b="1" kern="100" dirty="0">
                <a:solidFill>
                  <a:srgbClr val="FF0000"/>
                </a:solidFill>
                <a:latin typeface="宋体"/>
                <a:cs typeface="宋体"/>
              </a:rPr>
              <a:t>曾子寝疾，病，乐正子春坐于床下，曾元、曾申坐于足，童子隅坐而执烛。童子曰：</a:t>
            </a:r>
            <a:r>
              <a:rPr lang="en-US" altLang="zh-CN" sz="2400" b="1" kern="100" dirty="0">
                <a:solidFill>
                  <a:srgbClr val="FF0000"/>
                </a:solidFill>
                <a:latin typeface="宋体"/>
                <a:cs typeface="宋体"/>
              </a:rPr>
              <a:t>‘</a:t>
            </a:r>
            <a:r>
              <a:rPr lang="zh-CN" altLang="zh-CN" sz="2400" b="1" kern="100" dirty="0">
                <a:solidFill>
                  <a:srgbClr val="FF0000"/>
                </a:solidFill>
                <a:latin typeface="宋体"/>
                <a:cs typeface="宋体"/>
              </a:rPr>
              <a:t>华而睆，大夫之箦与？</a:t>
            </a:r>
            <a:r>
              <a:rPr lang="en-US" altLang="zh-CN" sz="2400" b="1" kern="100" dirty="0">
                <a:solidFill>
                  <a:srgbClr val="FF0000"/>
                </a:solidFill>
                <a:latin typeface="宋体"/>
                <a:cs typeface="宋体"/>
              </a:rPr>
              <a:t>’……</a:t>
            </a:r>
            <a:r>
              <a:rPr lang="zh-CN" altLang="zh-CN" sz="2400" b="1" kern="100" dirty="0">
                <a:solidFill>
                  <a:srgbClr val="FF0000"/>
                </a:solidFill>
                <a:latin typeface="宋体"/>
                <a:cs typeface="宋体"/>
              </a:rPr>
              <a:t>曾子曰：</a:t>
            </a:r>
            <a:r>
              <a:rPr lang="en-US" altLang="zh-CN" sz="2400" b="1" kern="100" dirty="0">
                <a:solidFill>
                  <a:srgbClr val="FF0000"/>
                </a:solidFill>
                <a:latin typeface="宋体"/>
                <a:cs typeface="宋体"/>
              </a:rPr>
              <a:t>‘</a:t>
            </a:r>
            <a:r>
              <a:rPr lang="zh-CN" altLang="zh-CN" sz="2400" b="1" kern="100" dirty="0">
                <a:solidFill>
                  <a:srgbClr val="FF0000"/>
                </a:solidFill>
                <a:latin typeface="宋体"/>
                <a:cs typeface="宋体"/>
              </a:rPr>
              <a:t>然。斯季孙之赐也，我未之能易也。元，起易箦！</a:t>
            </a:r>
            <a:r>
              <a:rPr lang="en-US" altLang="zh-CN" sz="2400" b="1" kern="100" dirty="0">
                <a:solidFill>
                  <a:srgbClr val="FF0000"/>
                </a:solidFill>
                <a:latin typeface="宋体"/>
                <a:cs typeface="宋体"/>
              </a:rPr>
              <a:t>’”</a:t>
            </a:r>
            <a:r>
              <a:rPr lang="zh-CN" altLang="zh-CN" sz="2400" b="1" kern="100" dirty="0">
                <a:solidFill>
                  <a:srgbClr val="FF0000"/>
                </a:solidFill>
                <a:latin typeface="宋体"/>
                <a:cs typeface="宋体"/>
              </a:rPr>
              <a:t>按古时礼制，箦只用于大夫，曾参未曾为大夫，不当用，所以临终时要曾元为之更换。后因以称人病重将死为“易箦”。</a:t>
            </a:r>
            <a:r>
              <a:rPr lang="zh-CN" altLang="zh-CN" sz="2400" b="1" kern="100" dirty="0">
                <a:latin typeface="宋体"/>
                <a:cs typeface="宋体"/>
              </a:rPr>
              <a:t>】前三日，犹</a:t>
            </a:r>
            <a:r>
              <a:rPr lang="zh-CN" altLang="zh-CN" sz="2400" b="1" kern="100" dirty="0">
                <a:solidFill>
                  <a:srgbClr val="0000FF"/>
                </a:solidFill>
                <a:effectLst>
                  <a:outerShdw blurRad="38100" dist="38100" dir="2700000" algn="tl">
                    <a:srgbClr val="000000">
                      <a:alpha val="43137"/>
                    </a:srgbClr>
                  </a:outerShdw>
                </a:effectLst>
                <a:latin typeface="黑体" pitchFamily="49" charset="-122"/>
                <a:ea typeface="黑体" pitchFamily="49" charset="-122"/>
                <a:cs typeface="宋体"/>
              </a:rPr>
              <a:t>凭</a:t>
            </a:r>
            <a:r>
              <a:rPr lang="zh-CN" altLang="zh-CN" sz="2400" b="1" kern="100" dirty="0">
                <a:latin typeface="宋体"/>
                <a:cs typeface="宋体"/>
              </a:rPr>
              <a:t>几【</a:t>
            </a:r>
            <a:r>
              <a:rPr lang="zh-CN" altLang="zh-CN" sz="2400" b="1" kern="100" dirty="0">
                <a:solidFill>
                  <a:srgbClr val="FF0000"/>
                </a:solidFill>
                <a:latin typeface="宋体"/>
                <a:cs typeface="宋体"/>
              </a:rPr>
              <a:t>靠着桌子</a:t>
            </a:r>
            <a:r>
              <a:rPr lang="zh-CN" altLang="zh-CN" sz="2400" b="1" kern="100" dirty="0">
                <a:latin typeface="宋体"/>
                <a:cs typeface="宋体"/>
              </a:rPr>
              <a:t>】改订书义，命不孝【</a:t>
            </a:r>
            <a:r>
              <a:rPr lang="zh-CN" altLang="zh-CN" sz="2400" b="1" kern="100" dirty="0">
                <a:solidFill>
                  <a:srgbClr val="FF0000"/>
                </a:solidFill>
                <a:latin typeface="宋体"/>
                <a:cs typeface="宋体"/>
              </a:rPr>
              <a:t>父母死，子于丧中自称“不肖子”，清初士大夫改称“不孝”</a:t>
            </a:r>
            <a:r>
              <a:rPr lang="zh-CN" altLang="zh-CN" sz="2400" b="1" kern="100" dirty="0">
                <a:latin typeface="宋体"/>
                <a:cs typeface="宋体"/>
              </a:rPr>
              <a:t>】执笔，一字末安，则伫思【</a:t>
            </a:r>
            <a:r>
              <a:rPr lang="zh-CN" altLang="zh-CN" sz="2400" b="1" kern="100" dirty="0">
                <a:solidFill>
                  <a:srgbClr val="FF0000"/>
                </a:solidFill>
                <a:latin typeface="宋体"/>
                <a:cs typeface="宋体"/>
              </a:rPr>
              <a:t>沉思</a:t>
            </a:r>
            <a:r>
              <a:rPr lang="zh-CN" altLang="zh-CN" sz="2400" b="1" kern="100" dirty="0">
                <a:latin typeface="宋体"/>
                <a:cs typeface="宋体"/>
              </a:rPr>
              <a:t>】商酌【</a:t>
            </a:r>
            <a:r>
              <a:rPr lang="zh-CN" altLang="zh-CN" sz="2400" b="1" kern="100" dirty="0">
                <a:solidFill>
                  <a:srgbClr val="FF0000"/>
                </a:solidFill>
                <a:latin typeface="宋体"/>
                <a:cs typeface="宋体"/>
              </a:rPr>
              <a:t>商量斟酌</a:t>
            </a:r>
            <a:r>
              <a:rPr lang="zh-CN" altLang="zh-CN" sz="2400" b="1" kern="100" dirty="0">
                <a:latin typeface="宋体"/>
                <a:cs typeface="宋体"/>
              </a:rPr>
              <a:t>】，其神明【</a:t>
            </a:r>
            <a:r>
              <a:rPr lang="zh-CN" altLang="zh-CN" sz="2400" b="1" kern="100" dirty="0">
                <a:solidFill>
                  <a:srgbClr val="FF0000"/>
                </a:solidFill>
                <a:latin typeface="宋体"/>
                <a:cs typeface="宋体"/>
              </a:rPr>
              <a:t>精神，心思</a:t>
            </a:r>
            <a:r>
              <a:rPr lang="zh-CN" altLang="zh-CN" sz="2400" b="1" kern="100" dirty="0">
                <a:latin typeface="宋体"/>
                <a:cs typeface="宋体"/>
              </a:rPr>
              <a:t>】不乱如此。病革【</a:t>
            </a:r>
            <a:r>
              <a:rPr lang="zh-CN" altLang="zh-CN" sz="2400" b="1" kern="100" dirty="0">
                <a:solidFill>
                  <a:srgbClr val="FF0000"/>
                </a:solidFill>
                <a:latin typeface="宋体"/>
                <a:cs typeface="宋体"/>
              </a:rPr>
              <a:t>病势危急</a:t>
            </a:r>
            <a:r>
              <a:rPr lang="zh-CN" altLang="zh-CN" sz="2400" b="1" kern="100" dirty="0">
                <a:latin typeface="宋体"/>
                <a:cs typeface="宋体"/>
              </a:rPr>
              <a:t>】，呼不孝辈论以孝友【</a:t>
            </a:r>
            <a:r>
              <a:rPr lang="zh-CN" altLang="zh-CN" sz="2400" b="1" kern="100" dirty="0">
                <a:solidFill>
                  <a:srgbClr val="FF0000"/>
                </a:solidFill>
                <a:latin typeface="宋体"/>
                <a:cs typeface="宋体"/>
              </a:rPr>
              <a:t>指对兄弟友爱。《尚书·君陈》：“惟孝友于兄弟，克施有政。”</a:t>
            </a:r>
            <a:r>
              <a:rPr lang="zh-CN" altLang="zh-CN" sz="2400" b="1" kern="100" dirty="0">
                <a:latin typeface="宋体"/>
                <a:cs typeface="宋体"/>
              </a:rPr>
              <a:t>】大义而已。已而曰：“我此时鼻息间气有出无入矣。”言毕，叉手【</a:t>
            </a:r>
            <a:r>
              <a:rPr lang="zh-CN" altLang="zh-CN" sz="2400" b="1" kern="100" dirty="0">
                <a:solidFill>
                  <a:srgbClr val="FF0000"/>
                </a:solidFill>
                <a:latin typeface="宋体"/>
                <a:cs typeface="宋体"/>
              </a:rPr>
              <a:t>两手在胸前相交</a:t>
            </a:r>
            <a:r>
              <a:rPr lang="zh-CN" altLang="zh-CN" sz="2400" b="1" kern="100" dirty="0">
                <a:latin typeface="宋体"/>
                <a:cs typeface="宋体"/>
              </a:rPr>
              <a:t>】安寝长逝。此癸亥【</a:t>
            </a:r>
            <a:r>
              <a:rPr lang="zh-CN" altLang="zh-CN" sz="2400" b="1" kern="100" dirty="0">
                <a:solidFill>
                  <a:srgbClr val="FF0000"/>
                </a:solidFill>
                <a:latin typeface="宋体"/>
                <a:cs typeface="宋体"/>
              </a:rPr>
              <a:t>康熙二十二年（</a:t>
            </a:r>
            <a:r>
              <a:rPr lang="en-US" altLang="zh-CN" sz="2400" b="1" kern="100" dirty="0">
                <a:solidFill>
                  <a:srgbClr val="FF0000"/>
                </a:solidFill>
                <a:latin typeface="宋体"/>
                <a:cs typeface="宋体"/>
              </a:rPr>
              <a:t>1683</a:t>
            </a:r>
            <a:r>
              <a:rPr lang="zh-CN" altLang="zh-CN" sz="2400" b="1" kern="100" dirty="0">
                <a:solidFill>
                  <a:srgbClr val="FF0000"/>
                </a:solidFill>
                <a:latin typeface="宋体"/>
                <a:cs typeface="宋体"/>
              </a:rPr>
              <a:t>）</a:t>
            </a:r>
            <a:r>
              <a:rPr lang="zh-CN" altLang="zh-CN" sz="2400" b="1" kern="100" dirty="0">
                <a:latin typeface="宋体"/>
                <a:cs typeface="宋体"/>
              </a:rPr>
              <a:t>】八月十有三日也。</a:t>
            </a:r>
          </a:p>
          <a:p>
            <a:pPr algn="r">
              <a:spcAft>
                <a:spcPts val="0"/>
              </a:spcAft>
              <a:defRPr/>
            </a:pPr>
            <a:r>
              <a:rPr lang="zh-CN" altLang="zh-CN" sz="2400" b="1" kern="100" dirty="0">
                <a:solidFill>
                  <a:srgbClr val="00B0F0"/>
                </a:solidFill>
                <a:latin typeface="楷体" pitchFamily="49" charset="-122"/>
                <a:ea typeface="楷体" pitchFamily="49" charset="-122"/>
                <a:cs typeface="宋体"/>
              </a:rPr>
              <a:t>（选自《吕晚村先生文集》附录，有删节）</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457200" y="1570040"/>
            <a:ext cx="8229600" cy="3840162"/>
          </a:xfrm>
        </p:spPr>
        <p:txBody>
          <a:bodyPr/>
          <a:lstStyle/>
          <a:p>
            <a:pPr marL="0" indent="0" eaLnBrk="1" hangingPunct="1">
              <a:buFontTx/>
              <a:buNone/>
              <a:defRPr/>
            </a:pPr>
            <a:r>
              <a:rPr lang="en-US" altLang="zh-CN" b="1" dirty="0" smtClean="0">
                <a:solidFill>
                  <a:srgbClr val="FF0000"/>
                </a:solidFill>
                <a:latin typeface="楷体"/>
                <a:ea typeface="楷体"/>
              </a:rPr>
              <a:t>★★</a:t>
            </a:r>
            <a:r>
              <a:rPr lang="en-US" altLang="zh-CN" b="1" dirty="0" smtClean="0"/>
              <a:t>5.</a:t>
            </a:r>
            <a:r>
              <a:rPr lang="zh-CN" altLang="en-US" b="1" dirty="0" smtClean="0"/>
              <a:t>对下列句子中加点词的解释</a:t>
            </a:r>
            <a:r>
              <a:rPr lang="en-US" altLang="zh-CN" b="1" dirty="0" smtClean="0"/>
              <a:t>,</a:t>
            </a:r>
            <a:r>
              <a:rPr lang="zh-CN" altLang="en-US" b="1" dirty="0" smtClean="0">
                <a:solidFill>
                  <a:srgbClr val="FF0000"/>
                </a:solidFill>
                <a:latin typeface="黑体" pitchFamily="49" charset="-122"/>
                <a:ea typeface="黑体" pitchFamily="49" charset="-122"/>
              </a:rPr>
              <a:t>不正确</a:t>
            </a:r>
            <a:r>
              <a:rPr lang="zh-CN" altLang="en-US" b="1" dirty="0" smtClean="0"/>
              <a:t>的一项是</a:t>
            </a:r>
            <a:r>
              <a:rPr lang="en-US" altLang="zh-CN" b="1" dirty="0" smtClean="0"/>
              <a:t>(3</a:t>
            </a:r>
            <a:r>
              <a:rPr lang="zh-CN" altLang="en-US" b="1" dirty="0" smtClean="0"/>
              <a:t>分</a:t>
            </a:r>
            <a:r>
              <a:rPr lang="en-US" altLang="zh-CN" b="1" dirty="0" smtClean="0"/>
              <a:t>)</a:t>
            </a:r>
          </a:p>
          <a:p>
            <a:pPr indent="107950" eaLnBrk="1" hangingPunct="1">
              <a:spcBef>
                <a:spcPts val="1200"/>
              </a:spcBef>
              <a:buFontTx/>
              <a:buNone/>
              <a:defRPr/>
            </a:pPr>
            <a:r>
              <a:rPr lang="en-US" altLang="zh-CN" b="1" dirty="0" smtClean="0"/>
              <a:t>A.</a:t>
            </a:r>
            <a:r>
              <a:rPr lang="zh-CN" altLang="en-US" b="1" dirty="0" smtClean="0"/>
              <a:t>下笔千言立</a:t>
            </a:r>
            <a:r>
              <a:rPr lang="zh-CN" altLang="en-US" b="1" dirty="0" smtClean="0">
                <a:solidFill>
                  <a:srgbClr val="0000FF"/>
                </a:solidFill>
                <a:effectLst>
                  <a:outerShdw blurRad="38100" dist="38100" dir="2700000" algn="tl">
                    <a:srgbClr val="000000">
                      <a:alpha val="43137"/>
                    </a:srgbClr>
                  </a:outerShdw>
                </a:effectLst>
              </a:rPr>
              <a:t>就</a:t>
            </a:r>
            <a:r>
              <a:rPr lang="zh-CN" altLang="en-US" b="1" dirty="0" smtClean="0"/>
              <a:t>              就</a:t>
            </a:r>
            <a:r>
              <a:rPr lang="en-US" altLang="zh-CN" b="1" dirty="0" smtClean="0"/>
              <a:t>:</a:t>
            </a:r>
            <a:r>
              <a:rPr lang="zh-CN" altLang="en-US" b="1" dirty="0" smtClean="0"/>
              <a:t>完成</a:t>
            </a:r>
          </a:p>
          <a:p>
            <a:pPr indent="107950" eaLnBrk="1" hangingPunct="1">
              <a:buFontTx/>
              <a:buNone/>
              <a:defRPr/>
            </a:pPr>
            <a:r>
              <a:rPr lang="en-US" altLang="zh-CN" b="1" dirty="0" smtClean="0"/>
              <a:t>B.</a:t>
            </a:r>
            <a:r>
              <a:rPr lang="zh-CN" altLang="en-US" b="1" dirty="0" smtClean="0"/>
              <a:t>学使者以</a:t>
            </a:r>
            <a:r>
              <a:rPr lang="zh-CN" altLang="en-US" b="1" dirty="0" smtClean="0">
                <a:solidFill>
                  <a:srgbClr val="0000FF"/>
                </a:solidFill>
                <a:effectLst>
                  <a:outerShdw blurRad="38100" dist="38100" dir="2700000" algn="tl">
                    <a:srgbClr val="000000">
                      <a:alpha val="43137"/>
                    </a:srgbClr>
                  </a:outerShdw>
                </a:effectLst>
              </a:rPr>
              <a:t>课</a:t>
            </a:r>
            <a:r>
              <a:rPr lang="zh-CN" altLang="en-US" b="1" dirty="0" smtClean="0"/>
              <a:t>士按禾       课</a:t>
            </a:r>
            <a:r>
              <a:rPr lang="en-US" altLang="zh-CN" b="1" dirty="0" smtClean="0"/>
              <a:t>:</a:t>
            </a:r>
            <a:r>
              <a:rPr lang="zh-CN" altLang="en-US" b="1" dirty="0" smtClean="0"/>
              <a:t>教授</a:t>
            </a:r>
          </a:p>
          <a:p>
            <a:pPr indent="107950" eaLnBrk="1" hangingPunct="1">
              <a:buFontTx/>
              <a:buNone/>
              <a:defRPr/>
            </a:pPr>
            <a:r>
              <a:rPr lang="en-US" altLang="zh-CN" b="1" dirty="0" smtClean="0"/>
              <a:t>C.</a:t>
            </a:r>
            <a:r>
              <a:rPr lang="zh-CN" altLang="en-US" b="1" dirty="0" smtClean="0"/>
              <a:t>门人子侄苦请稍</a:t>
            </a:r>
            <a:r>
              <a:rPr lang="zh-CN" altLang="en-US" b="1" dirty="0" smtClean="0">
                <a:solidFill>
                  <a:srgbClr val="0000FF"/>
                </a:solidFill>
                <a:effectLst>
                  <a:outerShdw blurRad="38100" dist="38100" dir="2700000" algn="tl">
                    <a:srgbClr val="000000">
                      <a:alpha val="43137"/>
                    </a:srgbClr>
                  </a:outerShdw>
                </a:effectLst>
              </a:rPr>
              <a:t>辍</a:t>
            </a:r>
            <a:r>
              <a:rPr lang="zh-CN" altLang="en-US" b="1" dirty="0" smtClean="0"/>
              <a:t>       辍</a:t>
            </a:r>
            <a:r>
              <a:rPr lang="en-US" altLang="zh-CN" b="1" dirty="0" smtClean="0"/>
              <a:t>:</a:t>
            </a:r>
            <a:r>
              <a:rPr lang="zh-CN" altLang="en-US" b="1" dirty="0" smtClean="0"/>
              <a:t>停止</a:t>
            </a:r>
          </a:p>
          <a:p>
            <a:pPr indent="107950" eaLnBrk="1" hangingPunct="1">
              <a:buFontTx/>
              <a:buNone/>
              <a:defRPr/>
            </a:pPr>
            <a:r>
              <a:rPr lang="en-US" altLang="zh-CN" b="1" dirty="0" smtClean="0"/>
              <a:t>D.</a:t>
            </a:r>
            <a:r>
              <a:rPr lang="zh-CN" altLang="en-US" b="1" dirty="0" smtClean="0"/>
              <a:t>犹</a:t>
            </a:r>
            <a:r>
              <a:rPr lang="zh-CN" altLang="en-US" b="1" dirty="0" smtClean="0">
                <a:solidFill>
                  <a:srgbClr val="0000FF"/>
                </a:solidFill>
                <a:effectLst>
                  <a:outerShdw blurRad="38100" dist="38100" dir="2700000" algn="tl">
                    <a:srgbClr val="000000">
                      <a:alpha val="43137"/>
                    </a:srgbClr>
                  </a:outerShdw>
                </a:effectLst>
              </a:rPr>
              <a:t>凭</a:t>
            </a:r>
            <a:r>
              <a:rPr lang="zh-CN" altLang="en-US" b="1" dirty="0" smtClean="0"/>
              <a:t>几改订书义          凭</a:t>
            </a:r>
            <a:r>
              <a:rPr lang="en-US" altLang="zh-CN" b="1" dirty="0" smtClean="0"/>
              <a:t>:</a:t>
            </a:r>
            <a:r>
              <a:rPr lang="zh-CN" altLang="en-US" b="1" dirty="0" smtClean="0"/>
              <a:t>靠着</a:t>
            </a:r>
          </a:p>
        </p:txBody>
      </p:sp>
      <p:sp>
        <p:nvSpPr>
          <p:cNvPr id="11268" name="Line 4"/>
          <p:cNvSpPr>
            <a:spLocks noChangeShapeType="1"/>
          </p:cNvSpPr>
          <p:nvPr/>
        </p:nvSpPr>
        <p:spPr bwMode="auto">
          <a:xfrm>
            <a:off x="5892800" y="3302000"/>
            <a:ext cx="1066800" cy="5334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69" name="Text Box 5"/>
          <p:cNvSpPr txBox="1">
            <a:spLocks noChangeArrowheads="1"/>
          </p:cNvSpPr>
          <p:nvPr/>
        </p:nvSpPr>
        <p:spPr bwMode="auto">
          <a:xfrm>
            <a:off x="7086600" y="3276602"/>
            <a:ext cx="11430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lang="zh-CN" altLang="en-US" sz="3200" b="1">
                <a:solidFill>
                  <a:srgbClr val="FF0000"/>
                </a:solidFill>
              </a:rPr>
              <a:t>考核</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additive="base">
                                        <p:cTn id="7" dur="500" fill="hold"/>
                                        <p:tgtEl>
                                          <p:spTgt spid="11268"/>
                                        </p:tgtEl>
                                        <p:attrNameLst>
                                          <p:attrName>ppt_x</p:attrName>
                                        </p:attrNameLst>
                                      </p:cBhvr>
                                      <p:tavLst>
                                        <p:tav tm="0">
                                          <p:val>
                                            <p:strVal val="#ppt_x"/>
                                          </p:val>
                                        </p:tav>
                                        <p:tav tm="100000">
                                          <p:val>
                                            <p:strVal val="#ppt_x"/>
                                          </p:val>
                                        </p:tav>
                                      </p:tavLst>
                                    </p:anim>
                                    <p:anim calcmode="lin" valueType="num">
                                      <p:cBhvr additive="base">
                                        <p:cTn id="8"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9"/>
                                        </p:tgtEl>
                                        <p:attrNameLst>
                                          <p:attrName>style.visibility</p:attrName>
                                        </p:attrNameLst>
                                      </p:cBhvr>
                                      <p:to>
                                        <p:strVal val="visible"/>
                                      </p:to>
                                    </p:set>
                                    <p:anim calcmode="lin" valueType="num">
                                      <p:cBhvr additive="base">
                                        <p:cTn id="13" dur="500" fill="hold"/>
                                        <p:tgtEl>
                                          <p:spTgt spid="11269"/>
                                        </p:tgtEl>
                                        <p:attrNameLst>
                                          <p:attrName>ppt_x</p:attrName>
                                        </p:attrNameLst>
                                      </p:cBhvr>
                                      <p:tavLst>
                                        <p:tav tm="0">
                                          <p:val>
                                            <p:strVal val="#ppt_x"/>
                                          </p:val>
                                        </p:tav>
                                        <p:tav tm="100000">
                                          <p:val>
                                            <p:strVal val="#ppt_x"/>
                                          </p:val>
                                        </p:tav>
                                      </p:tavLst>
                                    </p:anim>
                                    <p:anim calcmode="lin" valueType="num">
                                      <p:cBhvr additive="base">
                                        <p:cTn id="14" dur="500" fill="hold"/>
                                        <p:tgtEl>
                                          <p:spTgt spid="112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nimBg="1"/>
      <p:bldP spid="112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457200" y="533400"/>
            <a:ext cx="8229600" cy="6324600"/>
          </a:xfrm>
        </p:spPr>
        <p:txBody>
          <a:bodyPr/>
          <a:lstStyle/>
          <a:p>
            <a:pPr eaLnBrk="1" hangingPunct="1">
              <a:lnSpc>
                <a:spcPct val="90000"/>
              </a:lnSpc>
              <a:buFontTx/>
              <a:buNone/>
              <a:defRPr/>
            </a:pPr>
            <a:r>
              <a:rPr lang="en-US" altLang="zh-CN" sz="2800" b="1" dirty="0" smtClean="0">
                <a:solidFill>
                  <a:srgbClr val="FF0000"/>
                </a:solidFill>
                <a:latin typeface="楷体"/>
                <a:ea typeface="楷体"/>
              </a:rPr>
              <a:t>★★ </a:t>
            </a:r>
            <a:r>
              <a:rPr lang="en-US" altLang="zh-CN" sz="2800" b="1" dirty="0" smtClean="0"/>
              <a:t>6.</a:t>
            </a:r>
            <a:r>
              <a:rPr lang="zh-CN" altLang="en-US" sz="2800" b="1" dirty="0" smtClean="0"/>
              <a:t>下列对文中加点的词语相关内容的解说，</a:t>
            </a:r>
            <a:r>
              <a:rPr lang="zh-CN" altLang="en-US" sz="2800" b="1" dirty="0" smtClean="0">
                <a:solidFill>
                  <a:srgbClr val="FF0000"/>
                </a:solidFill>
              </a:rPr>
              <a:t>不正确</a:t>
            </a:r>
            <a:r>
              <a:rPr lang="zh-CN" altLang="en-US" sz="2800" b="1" dirty="0" smtClean="0"/>
              <a:t>的一项是</a:t>
            </a:r>
            <a:r>
              <a:rPr lang="en-US" altLang="zh-CN" sz="2800" b="1" dirty="0" smtClean="0"/>
              <a:t>(3</a:t>
            </a:r>
            <a:r>
              <a:rPr lang="zh-CN" altLang="en-US" sz="2800" b="1" dirty="0" smtClean="0"/>
              <a:t>分</a:t>
            </a:r>
            <a:r>
              <a:rPr lang="en-US" altLang="zh-CN" sz="2800" b="1" dirty="0" smtClean="0"/>
              <a:t>)</a:t>
            </a:r>
          </a:p>
          <a:p>
            <a:pPr eaLnBrk="1" hangingPunct="1">
              <a:lnSpc>
                <a:spcPct val="110000"/>
              </a:lnSpc>
              <a:buFontTx/>
              <a:buNone/>
              <a:defRPr/>
            </a:pPr>
            <a:r>
              <a:rPr lang="en-US" altLang="zh-CN" sz="2600" b="1" dirty="0" smtClean="0">
                <a:solidFill>
                  <a:srgbClr val="FF0000"/>
                </a:solidFill>
                <a:effectLst>
                  <a:outerShdw blurRad="38100" dist="38100" dir="2700000" algn="tl">
                    <a:srgbClr val="C0C0C0"/>
                  </a:outerShdw>
                </a:effectLst>
              </a:rPr>
              <a:t>A</a:t>
            </a:r>
            <a:r>
              <a:rPr lang="en-US" altLang="zh-CN" sz="2600" dirty="0" smtClean="0"/>
              <a:t>.</a:t>
            </a:r>
            <a:r>
              <a:rPr lang="zh-CN" altLang="en-US" sz="2600" dirty="0" smtClean="0"/>
              <a:t>诸生</a:t>
            </a:r>
            <a:r>
              <a:rPr lang="en-US" altLang="zh-CN" sz="2600" dirty="0" smtClean="0"/>
              <a:t>,</a:t>
            </a:r>
            <a:r>
              <a:rPr lang="zh-CN" altLang="en-US" sz="2600" dirty="0" smtClean="0"/>
              <a:t>指明清时期经考试录取而进入府、州、县各级学校学习的生员。文中指吕留良在乡试中考中秀才。</a:t>
            </a:r>
          </a:p>
          <a:p>
            <a:pPr eaLnBrk="1" hangingPunct="1">
              <a:lnSpc>
                <a:spcPct val="110000"/>
              </a:lnSpc>
              <a:buFontTx/>
              <a:buNone/>
              <a:defRPr/>
            </a:pPr>
            <a:r>
              <a:rPr lang="en-US" altLang="zh-CN" sz="2600" dirty="0" smtClean="0"/>
              <a:t>B.</a:t>
            </a:r>
            <a:r>
              <a:rPr lang="zh-CN" altLang="en-US" sz="2600" dirty="0" smtClean="0"/>
              <a:t>丙午</a:t>
            </a:r>
            <a:r>
              <a:rPr lang="en-US" altLang="zh-CN" sz="2600" dirty="0" smtClean="0"/>
              <a:t>,</a:t>
            </a:r>
            <a:r>
              <a:rPr lang="zh-CN" altLang="en-US" sz="2600" dirty="0" smtClean="0"/>
              <a:t>是六十干支之一</a:t>
            </a:r>
            <a:r>
              <a:rPr lang="en-US" altLang="zh-CN" sz="2600" dirty="0" smtClean="0"/>
              <a:t>,</a:t>
            </a:r>
            <a:r>
              <a:rPr lang="zh-CN" altLang="en-US" sz="2600" dirty="0" smtClean="0"/>
              <a:t>文中用来纪年。在古代，干支除了用于纪年外</a:t>
            </a:r>
            <a:r>
              <a:rPr lang="en-US" altLang="zh-CN" sz="2600" dirty="0" smtClean="0"/>
              <a:t>,</a:t>
            </a:r>
            <a:r>
              <a:rPr lang="zh-CN" altLang="en-US" sz="2600" dirty="0" smtClean="0"/>
              <a:t>还用于纪月、纪日和纪时。</a:t>
            </a:r>
          </a:p>
          <a:p>
            <a:pPr eaLnBrk="1" hangingPunct="1">
              <a:lnSpc>
                <a:spcPct val="110000"/>
              </a:lnSpc>
              <a:buFontTx/>
              <a:buNone/>
              <a:defRPr/>
            </a:pPr>
            <a:r>
              <a:rPr lang="en-US" altLang="zh-CN" sz="2600" dirty="0" smtClean="0"/>
              <a:t>C.</a:t>
            </a:r>
            <a:r>
              <a:rPr lang="zh-CN" altLang="en-US" sz="2600" dirty="0" smtClean="0"/>
              <a:t>濂溪</a:t>
            </a:r>
            <a:r>
              <a:rPr lang="en-US" altLang="zh-CN" sz="2600" dirty="0" smtClean="0"/>
              <a:t>,</a:t>
            </a:r>
            <a:r>
              <a:rPr lang="zh-CN" altLang="en-US" sz="2600" dirty="0" smtClean="0"/>
              <a:t>宋代理学家周敦颐的号，世称其“濂溪先生”。文中借此表现吕留良过着像周敦颐一样的隐居生活。</a:t>
            </a:r>
          </a:p>
          <a:p>
            <a:pPr eaLnBrk="1" hangingPunct="1">
              <a:lnSpc>
                <a:spcPct val="110000"/>
              </a:lnSpc>
              <a:buFontTx/>
              <a:buNone/>
              <a:defRPr/>
            </a:pPr>
            <a:r>
              <a:rPr lang="en-US" altLang="zh-CN" sz="2600" dirty="0" smtClean="0"/>
              <a:t>D.</a:t>
            </a:r>
            <a:r>
              <a:rPr lang="zh-CN" altLang="en-US" sz="2600" dirty="0" smtClean="0"/>
              <a:t>孝友</a:t>
            </a:r>
            <a:r>
              <a:rPr lang="en-US" altLang="zh-CN" sz="2600" dirty="0" smtClean="0"/>
              <a:t>,</a:t>
            </a:r>
            <a:r>
              <a:rPr lang="zh-CN" altLang="en-US" sz="2600" dirty="0" smtClean="0"/>
              <a:t>指孝顺父母、友爱兄弟。文中吕留良病重还对子孙辈论述孝友的大义，表现他重视对后代的教育。 </a:t>
            </a:r>
            <a:endParaRPr lang="en-US" altLang="zh-CN" sz="2600" dirty="0" smtClean="0"/>
          </a:p>
          <a:p>
            <a:pPr marL="0" indent="0" eaLnBrk="1" hangingPunct="1">
              <a:lnSpc>
                <a:spcPct val="110000"/>
              </a:lnSpc>
              <a:spcBef>
                <a:spcPts val="1200"/>
              </a:spcBef>
              <a:buFontTx/>
              <a:buNone/>
              <a:defRPr/>
            </a:pPr>
            <a:r>
              <a:rPr lang="en-US" altLang="zh-CN" sz="2600" b="1" dirty="0" smtClean="0">
                <a:solidFill>
                  <a:srgbClr val="FF0000"/>
                </a:solidFill>
                <a:latin typeface="黑体" pitchFamily="49" charset="-122"/>
                <a:ea typeface="黑体" pitchFamily="49" charset="-122"/>
              </a:rPr>
              <a:t>【</a:t>
            </a:r>
            <a:r>
              <a:rPr lang="zh-CN" altLang="en-US" sz="2600" b="1" dirty="0" smtClean="0">
                <a:solidFill>
                  <a:srgbClr val="FF0000"/>
                </a:solidFill>
                <a:latin typeface="黑体" pitchFamily="49" charset="-122"/>
                <a:ea typeface="黑体" pitchFamily="49" charset="-122"/>
              </a:rPr>
              <a:t>解析</a:t>
            </a:r>
            <a:r>
              <a:rPr lang="en-US" altLang="zh-CN" sz="2600" b="1" dirty="0" smtClean="0">
                <a:solidFill>
                  <a:srgbClr val="FF0000"/>
                </a:solidFill>
                <a:latin typeface="黑体" pitchFamily="49" charset="-122"/>
                <a:ea typeface="黑体" pitchFamily="49" charset="-122"/>
              </a:rPr>
              <a:t>】</a:t>
            </a:r>
            <a:r>
              <a:rPr lang="zh-CN" altLang="en-US" sz="2600" b="1" dirty="0" smtClean="0">
                <a:solidFill>
                  <a:srgbClr val="0000FF"/>
                </a:solidFill>
                <a:ea typeface="楷体" pitchFamily="49" charset="-122"/>
              </a:rPr>
              <a:t>乡试考中的称为举人</a:t>
            </a:r>
            <a:r>
              <a:rPr lang="zh-CN" altLang="en-US" sz="2600" b="1" dirty="0" smtClean="0">
                <a:solidFill>
                  <a:srgbClr val="C00000"/>
                </a:solidFill>
                <a:ea typeface="楷体" pitchFamily="49" charset="-122"/>
              </a:rPr>
              <a:t>，秀才指府、州、县学的生员。文中也未说吕留良参加乡试考试。</a:t>
            </a:r>
            <a:r>
              <a:rPr lang="zh-CN" altLang="en-US" sz="2600" dirty="0" smtClean="0">
                <a:solidFill>
                  <a:srgbClr val="C00000"/>
                </a:solidFill>
              </a:rPr>
              <a:t> </a:t>
            </a:r>
          </a:p>
        </p:txBody>
      </p:sp>
      <p:sp>
        <p:nvSpPr>
          <p:cNvPr id="10244" name="Line 4"/>
          <p:cNvSpPr>
            <a:spLocks noChangeShapeType="1"/>
          </p:cNvSpPr>
          <p:nvPr/>
        </p:nvSpPr>
        <p:spPr bwMode="auto">
          <a:xfrm>
            <a:off x="5486400" y="1905000"/>
            <a:ext cx="762000" cy="3048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ppt_x"/>
                                          </p:val>
                                        </p:tav>
                                        <p:tav tm="100000">
                                          <p:val>
                                            <p:strVal val="#ppt_x"/>
                                          </p:val>
                                        </p:tav>
                                      </p:tavLst>
                                    </p:anim>
                                    <p:anim calcmode="lin" valueType="num">
                                      <p:cBhvr additive="base">
                                        <p:cTn id="8"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1"/>
          </p:nvPr>
        </p:nvSpPr>
        <p:spPr>
          <a:xfrm>
            <a:off x="266700" y="1219200"/>
            <a:ext cx="8458200" cy="5257800"/>
          </a:xfrm>
        </p:spPr>
        <p:txBody>
          <a:bodyPr/>
          <a:lstStyle/>
          <a:p>
            <a:pPr marL="0" indent="0" eaLnBrk="1" hangingPunct="1">
              <a:lnSpc>
                <a:spcPct val="110000"/>
              </a:lnSpc>
              <a:buFontTx/>
              <a:buNone/>
              <a:defRPr/>
            </a:pPr>
            <a:r>
              <a:rPr lang="en-US" altLang="zh-CN" sz="2400" b="1" dirty="0" smtClean="0">
                <a:latin typeface="楷体" pitchFamily="49" charset="-122"/>
                <a:ea typeface="楷体" pitchFamily="49" charset="-122"/>
              </a:rPr>
              <a:t>(1)</a:t>
            </a:r>
            <a:r>
              <a:rPr lang="zh-CN" altLang="en-US" sz="2400" b="1" dirty="0" smtClean="0">
                <a:latin typeface="楷体" pitchFamily="49" charset="-122"/>
                <a:ea typeface="楷体" pitchFamily="49" charset="-122"/>
              </a:rPr>
              <a:t>执斋始愕</a:t>
            </a:r>
            <a:r>
              <a:rPr lang="zh-CN" altLang="en-US" sz="2400" b="1" dirty="0" smtClean="0">
                <a:solidFill>
                  <a:srgbClr val="FF0000"/>
                </a:solidFill>
                <a:latin typeface="楷体" pitchFamily="49" charset="-122"/>
                <a:ea typeface="楷体" pitchFamily="49" charset="-122"/>
              </a:rPr>
              <a:t>眙</a:t>
            </a:r>
            <a:r>
              <a:rPr lang="zh-CN" altLang="en-US" sz="2400" b="1" dirty="0" smtClean="0">
                <a:latin typeface="楷体" pitchFamily="49" charset="-122"/>
                <a:ea typeface="楷体" pitchFamily="49" charset="-122"/>
              </a:rPr>
              <a:t>不得应</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既而闻其</a:t>
            </a:r>
            <a:r>
              <a:rPr lang="zh-CN" altLang="en-US" sz="2400" b="1" dirty="0" smtClean="0">
                <a:solidFill>
                  <a:srgbClr val="FF0000"/>
                </a:solidFill>
                <a:latin typeface="楷体" pitchFamily="49" charset="-122"/>
                <a:ea typeface="楷体" pitchFamily="49" charset="-122"/>
              </a:rPr>
              <a:t>衷</a:t>
            </a:r>
            <a:r>
              <a:rPr lang="zh-CN" altLang="en-US" sz="2400" b="1" dirty="0" smtClean="0">
                <a:latin typeface="楷体" pitchFamily="49" charset="-122"/>
                <a:ea typeface="楷体" pitchFamily="49" charset="-122"/>
              </a:rPr>
              <a:t>曲</a:t>
            </a:r>
            <a:r>
              <a:rPr lang="zh-CN" altLang="en-US" sz="2400" b="1" dirty="0" smtClean="0">
                <a:solidFill>
                  <a:srgbClr val="FF0000"/>
                </a:solidFill>
                <a:latin typeface="楷体" pitchFamily="49" charset="-122"/>
                <a:ea typeface="楷体" pitchFamily="49" charset="-122"/>
              </a:rPr>
              <a:t>本末</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乃起揖曰</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此真古人</a:t>
            </a:r>
            <a:r>
              <a:rPr lang="zh-CN" altLang="en-US" sz="2400" b="1" dirty="0" smtClean="0">
                <a:solidFill>
                  <a:srgbClr val="00B0F0"/>
                </a:solidFill>
                <a:latin typeface="楷体" pitchFamily="49" charset="-122"/>
                <a:ea typeface="楷体" pitchFamily="49" charset="-122"/>
              </a:rPr>
              <a:t>所难</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但</a:t>
            </a:r>
            <a:r>
              <a:rPr lang="zh-CN" altLang="en-US" sz="2400" b="1" dirty="0" smtClean="0">
                <a:solidFill>
                  <a:srgbClr val="FF0000"/>
                </a:solidFill>
                <a:latin typeface="楷体" pitchFamily="49" charset="-122"/>
                <a:ea typeface="楷体" pitchFamily="49" charset="-122"/>
              </a:rPr>
              <a:t>恨</a:t>
            </a:r>
            <a:r>
              <a:rPr lang="zh-CN" altLang="en-US" sz="2400" b="1" dirty="0">
                <a:solidFill>
                  <a:srgbClr val="0000FF"/>
                </a:solidFill>
                <a:latin typeface="楷体" pitchFamily="49" charset="-122"/>
                <a:ea typeface="楷体" pitchFamily="49" charset="-122"/>
              </a:rPr>
              <a:t>向日</a:t>
            </a:r>
            <a:r>
              <a:rPr lang="zh-CN" altLang="en-US" sz="2400" b="1" dirty="0" smtClean="0">
                <a:latin typeface="楷体" pitchFamily="49" charset="-122"/>
                <a:ea typeface="楷体" pitchFamily="49" charset="-122"/>
              </a:rPr>
              <a:t>知君未识君耳。”</a:t>
            </a:r>
            <a:r>
              <a:rPr lang="en-US" altLang="zh-CN" sz="2400" b="1" dirty="0" smtClean="0">
                <a:latin typeface="楷体" pitchFamily="49" charset="-122"/>
                <a:ea typeface="楷体" pitchFamily="49" charset="-122"/>
              </a:rPr>
              <a:t>(5</a:t>
            </a:r>
            <a:r>
              <a:rPr lang="zh-CN" altLang="en-US" sz="2400" b="1" dirty="0" smtClean="0">
                <a:latin typeface="楷体" pitchFamily="49" charset="-122"/>
                <a:ea typeface="楷体" pitchFamily="49" charset="-122"/>
              </a:rPr>
              <a:t>分</a:t>
            </a:r>
            <a:r>
              <a:rPr lang="en-US" altLang="zh-CN" sz="2400" b="1" dirty="0" smtClean="0">
                <a:latin typeface="楷体" pitchFamily="49" charset="-122"/>
                <a:ea typeface="楷体" pitchFamily="49" charset="-122"/>
              </a:rPr>
              <a:t>)</a:t>
            </a:r>
          </a:p>
          <a:p>
            <a:pPr marL="0" indent="0" eaLnBrk="1" hangingPunct="1">
              <a:lnSpc>
                <a:spcPct val="110000"/>
              </a:lnSpc>
              <a:buFontTx/>
              <a:buNone/>
              <a:defRPr/>
            </a:pPr>
            <a:r>
              <a:rPr lang="en-US" altLang="zh-CN" sz="2400" b="1" dirty="0" smtClean="0">
                <a:solidFill>
                  <a:srgbClr val="0000FF"/>
                </a:solidFill>
                <a:latin typeface="黑体" pitchFamily="49" charset="-122"/>
                <a:ea typeface="黑体" pitchFamily="49" charset="-122"/>
              </a:rPr>
              <a:t>【</a:t>
            </a:r>
            <a:r>
              <a:rPr lang="zh-CN" altLang="en-US" sz="2400" b="1" dirty="0" smtClean="0">
                <a:solidFill>
                  <a:srgbClr val="0000FF"/>
                </a:solidFill>
                <a:latin typeface="黑体" pitchFamily="49" charset="-122"/>
                <a:ea typeface="黑体" pitchFamily="49" charset="-122"/>
              </a:rPr>
              <a:t>参考答案</a:t>
            </a:r>
            <a:r>
              <a:rPr lang="en-US" altLang="zh-CN" sz="2400" b="1" dirty="0" smtClean="0">
                <a:solidFill>
                  <a:srgbClr val="0000FF"/>
                </a:solidFill>
                <a:latin typeface="黑体" pitchFamily="49" charset="-122"/>
                <a:ea typeface="黑体" pitchFamily="49" charset="-122"/>
              </a:rPr>
              <a:t>】</a:t>
            </a:r>
            <a:r>
              <a:rPr lang="zh-CN" altLang="en-US" sz="2400" b="1" dirty="0" smtClean="0">
                <a:solidFill>
                  <a:srgbClr val="008080"/>
                </a:solidFill>
              </a:rPr>
              <a:t>陈执斋起初惊讶地</a:t>
            </a:r>
            <a:r>
              <a:rPr lang="zh-CN" altLang="en-US" sz="2400" b="1" dirty="0">
                <a:solidFill>
                  <a:srgbClr val="FF0000"/>
                </a:solidFill>
              </a:rPr>
              <a:t>注视</a:t>
            </a:r>
            <a:r>
              <a:rPr lang="zh-CN" altLang="en-US" sz="2400" b="1" dirty="0">
                <a:solidFill>
                  <a:srgbClr val="008080"/>
                </a:solidFill>
              </a:rPr>
              <a:t>（他）没有答应，接着听说他</a:t>
            </a:r>
            <a:r>
              <a:rPr lang="zh-CN" altLang="en-US" sz="2400" b="1" dirty="0">
                <a:solidFill>
                  <a:srgbClr val="FF0000"/>
                </a:solidFill>
              </a:rPr>
              <a:t>内心</a:t>
            </a:r>
            <a:r>
              <a:rPr lang="zh-CN" altLang="en-US" sz="2400" b="1" dirty="0">
                <a:solidFill>
                  <a:srgbClr val="008080"/>
                </a:solidFill>
              </a:rPr>
              <a:t>隐秘事情的</a:t>
            </a:r>
            <a:r>
              <a:rPr lang="zh-CN" altLang="en-US" sz="2400" b="1" dirty="0">
                <a:solidFill>
                  <a:srgbClr val="FF0000"/>
                </a:solidFill>
              </a:rPr>
              <a:t>原委</a:t>
            </a:r>
            <a:r>
              <a:rPr lang="zh-CN" altLang="en-US" sz="2400" b="1" dirty="0">
                <a:solidFill>
                  <a:srgbClr val="008080"/>
                </a:solidFill>
              </a:rPr>
              <a:t>，于是起身作揖说：“这真是古人</a:t>
            </a:r>
            <a:r>
              <a:rPr lang="zh-CN" altLang="en-US" sz="2400" b="1" dirty="0" smtClean="0">
                <a:solidFill>
                  <a:srgbClr val="0000FF"/>
                </a:solidFill>
              </a:rPr>
              <a:t>难以做到的事</a:t>
            </a:r>
            <a:r>
              <a:rPr lang="zh-CN" altLang="en-US" sz="2400" b="1" dirty="0">
                <a:solidFill>
                  <a:srgbClr val="008080"/>
                </a:solidFill>
              </a:rPr>
              <a:t>，只是</a:t>
            </a:r>
            <a:r>
              <a:rPr lang="zh-CN" altLang="en-US" sz="2400" b="1" dirty="0">
                <a:solidFill>
                  <a:srgbClr val="FF0000"/>
                </a:solidFill>
              </a:rPr>
              <a:t>遗憾</a:t>
            </a:r>
            <a:r>
              <a:rPr lang="zh-CN" altLang="en-US" sz="2400" b="1" dirty="0" smtClean="0">
                <a:solidFill>
                  <a:srgbClr val="0000FF"/>
                </a:solidFill>
                <a:effectLst>
                  <a:outerShdw blurRad="38100" dist="38100" dir="2700000" algn="tl">
                    <a:srgbClr val="000000">
                      <a:alpha val="43137"/>
                    </a:srgbClr>
                  </a:outerShdw>
                </a:effectLst>
              </a:rPr>
              <a:t>先前</a:t>
            </a:r>
            <a:r>
              <a:rPr lang="zh-CN" altLang="en-US" sz="2400" b="1" dirty="0">
                <a:solidFill>
                  <a:srgbClr val="008080"/>
                </a:solidFill>
              </a:rPr>
              <a:t>知道你（名字）却没有认识你啊。” </a:t>
            </a:r>
            <a:endParaRPr lang="en-US" altLang="zh-CN" sz="2400" b="1" dirty="0" smtClean="0">
              <a:solidFill>
                <a:srgbClr val="008080"/>
              </a:solidFill>
            </a:endParaRPr>
          </a:p>
          <a:p>
            <a:pPr marL="0" indent="0" eaLnBrk="1" hangingPunct="1">
              <a:lnSpc>
                <a:spcPct val="110000"/>
              </a:lnSpc>
              <a:buNone/>
              <a:defRPr/>
            </a:pPr>
            <a:r>
              <a:rPr lang="en-US" altLang="zh-CN" sz="2400" b="1" dirty="0" smtClean="0">
                <a:solidFill>
                  <a:srgbClr val="C00000"/>
                </a:solidFill>
              </a:rPr>
              <a:t>【</a:t>
            </a:r>
            <a:r>
              <a:rPr lang="zh-CN" altLang="en-US" sz="2400" b="1" dirty="0" smtClean="0">
                <a:solidFill>
                  <a:srgbClr val="C00000"/>
                </a:solidFill>
              </a:rPr>
              <a:t>评分建议</a:t>
            </a:r>
            <a:r>
              <a:rPr lang="en-US" altLang="zh-CN" sz="2400" b="1" dirty="0" smtClean="0">
                <a:solidFill>
                  <a:srgbClr val="C00000"/>
                </a:solidFill>
              </a:rPr>
              <a:t>】</a:t>
            </a:r>
            <a:r>
              <a:rPr lang="en-US" altLang="en-US" sz="2400" b="1" dirty="0" smtClean="0">
                <a:solidFill>
                  <a:srgbClr val="C00000"/>
                </a:solidFill>
              </a:rPr>
              <a:t>“</a:t>
            </a:r>
            <a:r>
              <a:rPr lang="zh-CN" altLang="en-US" sz="2400" b="1" dirty="0">
                <a:solidFill>
                  <a:srgbClr val="C00000"/>
                </a:solidFill>
              </a:rPr>
              <a:t>眙</a:t>
            </a:r>
            <a:r>
              <a:rPr lang="en-US" altLang="en-US" sz="2400" b="1" dirty="0">
                <a:solidFill>
                  <a:srgbClr val="C00000"/>
                </a:solidFill>
              </a:rPr>
              <a:t>”“</a:t>
            </a:r>
            <a:r>
              <a:rPr lang="zh-CN" altLang="en-US" sz="2400" b="1" dirty="0">
                <a:solidFill>
                  <a:srgbClr val="C00000"/>
                </a:solidFill>
              </a:rPr>
              <a:t>哀</a:t>
            </a:r>
            <a:r>
              <a:rPr lang="en-US" altLang="en-US" sz="2400" b="1" dirty="0">
                <a:solidFill>
                  <a:srgbClr val="C00000"/>
                </a:solidFill>
              </a:rPr>
              <a:t>”"</a:t>
            </a:r>
            <a:r>
              <a:rPr lang="zh-CN" altLang="en-US" sz="2400" b="1" dirty="0">
                <a:solidFill>
                  <a:srgbClr val="C00000"/>
                </a:solidFill>
              </a:rPr>
              <a:t>本来</a:t>
            </a:r>
            <a:r>
              <a:rPr lang="en-US" altLang="en-US" sz="2400" b="1" dirty="0">
                <a:solidFill>
                  <a:srgbClr val="C00000"/>
                </a:solidFill>
              </a:rPr>
              <a:t>”“</a:t>
            </a:r>
            <a:r>
              <a:rPr lang="zh-CN" altLang="en-US" sz="2400" b="1" dirty="0">
                <a:solidFill>
                  <a:srgbClr val="C00000"/>
                </a:solidFill>
              </a:rPr>
              <a:t>恨</a:t>
            </a:r>
            <a:r>
              <a:rPr lang="en-US" altLang="en-US" sz="2400" b="1" dirty="0">
                <a:solidFill>
                  <a:srgbClr val="C00000"/>
                </a:solidFill>
              </a:rPr>
              <a:t>”</a:t>
            </a:r>
            <a:r>
              <a:rPr lang="zh-CN" altLang="en-US" sz="2400" b="1" dirty="0">
                <a:solidFill>
                  <a:srgbClr val="C00000"/>
                </a:solidFill>
              </a:rPr>
              <a:t>、语句通顺，各</a:t>
            </a:r>
            <a:r>
              <a:rPr lang="en-US" altLang="en-US" sz="2400" b="1" dirty="0">
                <a:solidFill>
                  <a:srgbClr val="C00000"/>
                </a:solidFill>
              </a:rPr>
              <a:t>1</a:t>
            </a:r>
            <a:r>
              <a:rPr lang="zh-CN" altLang="en-US" sz="2400" b="1" dirty="0">
                <a:solidFill>
                  <a:srgbClr val="C00000"/>
                </a:solidFill>
              </a:rPr>
              <a:t>分</a:t>
            </a:r>
            <a:r>
              <a:rPr lang="zh-CN" altLang="en-US" sz="2400" b="1" dirty="0" smtClean="0">
                <a:solidFill>
                  <a:srgbClr val="C00000"/>
                </a:solidFill>
              </a:rPr>
              <a:t>。</a:t>
            </a:r>
            <a:endParaRPr lang="zh-CN" altLang="en-US" sz="2400" b="1" dirty="0">
              <a:solidFill>
                <a:srgbClr val="008080"/>
              </a:solidFill>
            </a:endParaRPr>
          </a:p>
          <a:p>
            <a:pPr marL="0" indent="0" eaLnBrk="1" hangingPunct="1">
              <a:lnSpc>
                <a:spcPct val="110000"/>
              </a:lnSpc>
              <a:spcBef>
                <a:spcPts val="1200"/>
              </a:spcBef>
              <a:buFontTx/>
              <a:buNone/>
              <a:defRPr/>
            </a:pPr>
            <a:r>
              <a:rPr lang="en-US" altLang="zh-CN" sz="2400" b="1" dirty="0" smtClean="0">
                <a:latin typeface="楷体" pitchFamily="49" charset="-122"/>
                <a:ea typeface="楷体" pitchFamily="49" charset="-122"/>
              </a:rPr>
              <a:t>(2)</a:t>
            </a:r>
            <a:r>
              <a:rPr lang="zh-CN" altLang="en-US" sz="2400" b="1" dirty="0" smtClean="0">
                <a:latin typeface="楷体" pitchFamily="49" charset="-122"/>
                <a:ea typeface="楷体" pitchFamily="49" charset="-122"/>
              </a:rPr>
              <a:t>先君毅然曰</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一</a:t>
            </a:r>
            <a:r>
              <a:rPr lang="zh-CN" altLang="en-US" sz="2400" b="1" dirty="0" smtClean="0">
                <a:solidFill>
                  <a:srgbClr val="FF0000"/>
                </a:solidFill>
                <a:latin typeface="楷体" pitchFamily="49" charset="-122"/>
                <a:ea typeface="楷体" pitchFamily="49" charset="-122"/>
              </a:rPr>
              <a:t>息</a:t>
            </a:r>
            <a:r>
              <a:rPr lang="zh-CN" altLang="en-US" sz="2400" b="1" dirty="0" smtClean="0">
                <a:latin typeface="楷体" pitchFamily="49" charset="-122"/>
                <a:ea typeface="楷体" pitchFamily="49" charset="-122"/>
              </a:rPr>
              <a:t>尚存</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不敢不</a:t>
            </a:r>
            <a:r>
              <a:rPr lang="zh-CN" altLang="en-US" sz="2400" b="1" dirty="0" smtClean="0">
                <a:solidFill>
                  <a:srgbClr val="FF0000"/>
                </a:solidFill>
                <a:latin typeface="楷体" pitchFamily="49" charset="-122"/>
                <a:ea typeface="楷体" pitchFamily="49" charset="-122"/>
              </a:rPr>
              <a:t>勉</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况此时精神犹</a:t>
            </a:r>
            <a:r>
              <a:rPr lang="zh-CN" altLang="en-US" sz="2400" b="1" dirty="0" smtClean="0">
                <a:solidFill>
                  <a:srgbClr val="FF0000"/>
                </a:solidFill>
                <a:latin typeface="楷体" pitchFamily="49" charset="-122"/>
                <a:ea typeface="楷体" pitchFamily="49" charset="-122"/>
              </a:rPr>
              <a:t>堪</a:t>
            </a:r>
            <a:r>
              <a:rPr lang="en-US" altLang="zh-CN" sz="2400" b="1" dirty="0" smtClean="0">
                <a:latin typeface="楷体" pitchFamily="49" charset="-122"/>
                <a:ea typeface="楷体" pitchFamily="49" charset="-122"/>
              </a:rPr>
              <a:t>,</a:t>
            </a:r>
            <a:r>
              <a:rPr lang="zh-CN" altLang="en-US" sz="2400" b="1" dirty="0" smtClean="0">
                <a:solidFill>
                  <a:srgbClr val="00B0F0"/>
                </a:solidFill>
                <a:latin typeface="楷体" pitchFamily="49" charset="-122"/>
                <a:ea typeface="楷体" pitchFamily="49" charset="-122"/>
              </a:rPr>
              <a:t>收拾</a:t>
            </a:r>
            <a:r>
              <a:rPr lang="zh-CN" altLang="en-US" sz="2400" b="1" dirty="0" smtClean="0">
                <a:latin typeface="楷体" pitchFamily="49" charset="-122"/>
                <a:ea typeface="楷体" pitchFamily="49" charset="-122"/>
              </a:rPr>
              <a:t>后此</a:t>
            </a:r>
            <a:r>
              <a:rPr lang="zh-CN" altLang="en-US" sz="2400" b="1" dirty="0">
                <a:solidFill>
                  <a:srgbClr val="0000FF"/>
                </a:solidFill>
                <a:latin typeface="楷体" pitchFamily="49" charset="-122"/>
                <a:ea typeface="楷体" pitchFamily="49" charset="-122"/>
              </a:rPr>
              <a:t>更</a:t>
            </a:r>
            <a:r>
              <a:rPr lang="zh-CN" altLang="en-US" sz="2400" b="1" dirty="0" smtClean="0">
                <a:latin typeface="楷体" pitchFamily="49" charset="-122"/>
                <a:ea typeface="楷体" pitchFamily="49" charset="-122"/>
              </a:rPr>
              <a:t>何及耶</a:t>
            </a:r>
            <a:r>
              <a:rPr lang="en-US" altLang="zh-CN" sz="2400" b="1" dirty="0" smtClean="0">
                <a:solidFill>
                  <a:srgbClr val="FF0000"/>
                </a:solidFill>
                <a:latin typeface="楷体" pitchFamily="49" charset="-122"/>
                <a:ea typeface="楷体" pitchFamily="49" charset="-122"/>
              </a:rPr>
              <a:t>?</a:t>
            </a:r>
            <a:r>
              <a:rPr lang="en-US" altLang="zh-CN" sz="2400" b="1" dirty="0" smtClean="0">
                <a:latin typeface="楷体" pitchFamily="49" charset="-122"/>
                <a:ea typeface="楷体" pitchFamily="49" charset="-122"/>
              </a:rPr>
              <a:t>“(5</a:t>
            </a:r>
            <a:r>
              <a:rPr lang="zh-CN" altLang="en-US" sz="2400" b="1" dirty="0" smtClean="0">
                <a:latin typeface="楷体" pitchFamily="49" charset="-122"/>
                <a:ea typeface="楷体" pitchFamily="49" charset="-122"/>
              </a:rPr>
              <a:t>分</a:t>
            </a:r>
            <a:r>
              <a:rPr lang="en-US" altLang="zh-CN" sz="2400" b="1" dirty="0" smtClean="0">
                <a:latin typeface="楷体" pitchFamily="49" charset="-122"/>
                <a:ea typeface="楷体" pitchFamily="49" charset="-122"/>
              </a:rPr>
              <a:t>)</a:t>
            </a:r>
          </a:p>
          <a:p>
            <a:pPr marL="0" indent="0" eaLnBrk="1" hangingPunct="1">
              <a:lnSpc>
                <a:spcPct val="110000"/>
              </a:lnSpc>
              <a:buFontTx/>
              <a:buNone/>
              <a:defRPr/>
            </a:pPr>
            <a:r>
              <a:rPr lang="en-US" altLang="zh-CN" sz="2400" b="1" dirty="0" smtClean="0">
                <a:solidFill>
                  <a:srgbClr val="0000FF"/>
                </a:solidFill>
                <a:latin typeface="黑体" pitchFamily="49" charset="-122"/>
                <a:ea typeface="黑体" pitchFamily="49" charset="-122"/>
              </a:rPr>
              <a:t>【</a:t>
            </a:r>
            <a:r>
              <a:rPr lang="zh-CN" altLang="en-US" sz="2400" b="1" dirty="0" smtClean="0">
                <a:solidFill>
                  <a:srgbClr val="0000FF"/>
                </a:solidFill>
                <a:latin typeface="黑体" pitchFamily="49" charset="-122"/>
                <a:ea typeface="黑体" pitchFamily="49" charset="-122"/>
              </a:rPr>
              <a:t>参考答案</a:t>
            </a:r>
            <a:r>
              <a:rPr lang="en-US" altLang="zh-CN" sz="2400" b="1" dirty="0" smtClean="0">
                <a:solidFill>
                  <a:srgbClr val="0000FF"/>
                </a:solidFill>
                <a:latin typeface="黑体" pitchFamily="49" charset="-122"/>
                <a:ea typeface="黑体" pitchFamily="49" charset="-122"/>
              </a:rPr>
              <a:t>】</a:t>
            </a:r>
            <a:r>
              <a:rPr lang="zh-CN" altLang="en-US" sz="2400" b="1" dirty="0">
                <a:solidFill>
                  <a:srgbClr val="008080"/>
                </a:solidFill>
              </a:rPr>
              <a:t>先君果断地说：“（只要有）</a:t>
            </a:r>
            <a:r>
              <a:rPr lang="zh-CN" altLang="en-US" sz="2400" b="1" dirty="0">
                <a:solidFill>
                  <a:srgbClr val="FF0000"/>
                </a:solidFill>
              </a:rPr>
              <a:t>一口气</a:t>
            </a:r>
            <a:r>
              <a:rPr lang="zh-CN" altLang="en-US" sz="2400" b="1" dirty="0">
                <a:solidFill>
                  <a:srgbClr val="008080"/>
                </a:solidFill>
              </a:rPr>
              <a:t>还在，不敢不</a:t>
            </a:r>
            <a:r>
              <a:rPr lang="zh-CN" altLang="en-US" sz="2400" b="1" dirty="0">
                <a:solidFill>
                  <a:srgbClr val="FF0000"/>
                </a:solidFill>
              </a:rPr>
              <a:t>勤勉</a:t>
            </a:r>
            <a:r>
              <a:rPr lang="zh-CN" altLang="en-US" sz="2400" b="1" dirty="0">
                <a:solidFill>
                  <a:srgbClr val="008080"/>
                </a:solidFill>
              </a:rPr>
              <a:t>，何况现在（我的）精神还</a:t>
            </a:r>
            <a:r>
              <a:rPr lang="zh-CN" altLang="en-US" sz="2400" b="1" dirty="0">
                <a:solidFill>
                  <a:srgbClr val="FF0000"/>
                </a:solidFill>
              </a:rPr>
              <a:t>能忍受</a:t>
            </a:r>
            <a:r>
              <a:rPr lang="zh-CN" altLang="en-US" sz="2400" b="1" dirty="0" smtClean="0">
                <a:solidFill>
                  <a:srgbClr val="FF0000"/>
                </a:solidFill>
              </a:rPr>
              <a:t>，</a:t>
            </a:r>
            <a:r>
              <a:rPr lang="zh-CN" altLang="en-US" sz="2400" b="1" dirty="0" smtClean="0">
                <a:solidFill>
                  <a:srgbClr val="00B0F0"/>
                </a:solidFill>
              </a:rPr>
              <a:t>暂停</a:t>
            </a:r>
            <a:r>
              <a:rPr lang="zh-CN" altLang="en-US" sz="2400" b="1" dirty="0">
                <a:solidFill>
                  <a:srgbClr val="008080"/>
                </a:solidFill>
              </a:rPr>
              <a:t>（著书的心思）后这</a:t>
            </a:r>
            <a:r>
              <a:rPr lang="zh-CN" altLang="en-US" sz="2400" b="1" dirty="0">
                <a:solidFill>
                  <a:srgbClr val="0000FF"/>
                </a:solidFill>
              </a:rPr>
              <a:t>又</a:t>
            </a:r>
            <a:r>
              <a:rPr lang="zh-CN" altLang="en-US" sz="2400" b="1" dirty="0">
                <a:solidFill>
                  <a:srgbClr val="FF0000"/>
                </a:solidFill>
              </a:rPr>
              <a:t>怎么</a:t>
            </a:r>
            <a:r>
              <a:rPr lang="zh-CN" altLang="en-US" sz="2400" b="1" dirty="0">
                <a:solidFill>
                  <a:srgbClr val="008080"/>
                </a:solidFill>
              </a:rPr>
              <a:t>能来得及（编完书）</a:t>
            </a:r>
            <a:r>
              <a:rPr lang="zh-CN" altLang="en-US" sz="2400" b="1" dirty="0">
                <a:solidFill>
                  <a:srgbClr val="FF0000"/>
                </a:solidFill>
              </a:rPr>
              <a:t>呢？</a:t>
            </a:r>
            <a:r>
              <a:rPr lang="zh-CN" altLang="en-US" sz="2400" b="1" dirty="0" smtClean="0">
                <a:solidFill>
                  <a:srgbClr val="008080"/>
                </a:solidFill>
              </a:rPr>
              <a:t>”</a:t>
            </a:r>
            <a:endParaRPr lang="en-US" altLang="zh-CN" sz="2400" b="1" dirty="0" smtClean="0">
              <a:solidFill>
                <a:srgbClr val="008080"/>
              </a:solidFill>
            </a:endParaRPr>
          </a:p>
          <a:p>
            <a:pPr marL="0" indent="0" eaLnBrk="1" hangingPunct="1">
              <a:lnSpc>
                <a:spcPct val="110000"/>
              </a:lnSpc>
              <a:buNone/>
              <a:defRPr/>
            </a:pPr>
            <a:r>
              <a:rPr lang="en-US" altLang="zh-CN" sz="2400" b="1" dirty="0" smtClean="0">
                <a:solidFill>
                  <a:srgbClr val="C00000"/>
                </a:solidFill>
              </a:rPr>
              <a:t>【</a:t>
            </a:r>
            <a:r>
              <a:rPr lang="zh-CN" altLang="en-US" sz="2400" b="1" dirty="0" smtClean="0">
                <a:solidFill>
                  <a:srgbClr val="C00000"/>
                </a:solidFill>
              </a:rPr>
              <a:t>评分建议</a:t>
            </a:r>
            <a:r>
              <a:rPr lang="en-US" altLang="zh-CN" sz="2400" b="1" dirty="0" smtClean="0">
                <a:solidFill>
                  <a:srgbClr val="C00000"/>
                </a:solidFill>
              </a:rPr>
              <a:t>】 </a:t>
            </a:r>
            <a:r>
              <a:rPr lang="en-US" altLang="en-US" sz="2400" b="1" dirty="0" smtClean="0">
                <a:solidFill>
                  <a:srgbClr val="C00000"/>
                </a:solidFill>
              </a:rPr>
              <a:t>“</a:t>
            </a:r>
            <a:r>
              <a:rPr lang="zh-CN" altLang="en-US" sz="2400" b="1" dirty="0">
                <a:solidFill>
                  <a:srgbClr val="C00000"/>
                </a:solidFill>
              </a:rPr>
              <a:t>息</a:t>
            </a:r>
            <a:r>
              <a:rPr lang="en-US" altLang="en-US" sz="2400" b="1" dirty="0">
                <a:solidFill>
                  <a:srgbClr val="C00000"/>
                </a:solidFill>
              </a:rPr>
              <a:t>“</a:t>
            </a:r>
            <a:r>
              <a:rPr lang="zh-CN" altLang="en-US" sz="2400" b="1" dirty="0">
                <a:solidFill>
                  <a:srgbClr val="C00000"/>
                </a:solidFill>
              </a:rPr>
              <a:t>勉</a:t>
            </a:r>
            <a:r>
              <a:rPr lang="en-US" altLang="en-US" sz="2400" b="1" dirty="0">
                <a:solidFill>
                  <a:srgbClr val="C00000"/>
                </a:solidFill>
              </a:rPr>
              <a:t>”“</a:t>
            </a:r>
            <a:r>
              <a:rPr lang="zh-CN" altLang="en-US" sz="2400" b="1" dirty="0">
                <a:solidFill>
                  <a:srgbClr val="C00000"/>
                </a:solidFill>
              </a:rPr>
              <a:t>堪</a:t>
            </a:r>
            <a:r>
              <a:rPr lang="en-US" altLang="en-US" sz="2400" b="1" dirty="0">
                <a:solidFill>
                  <a:srgbClr val="C00000"/>
                </a:solidFill>
              </a:rPr>
              <a:t>”</a:t>
            </a:r>
            <a:r>
              <a:rPr lang="zh-CN" altLang="en-US" sz="2400" b="1" dirty="0">
                <a:solidFill>
                  <a:srgbClr val="C00000"/>
                </a:solidFill>
              </a:rPr>
              <a:t>、反问语气、语句通顺，各</a:t>
            </a:r>
            <a:r>
              <a:rPr lang="en-US" altLang="en-US" sz="2400" b="1" dirty="0">
                <a:solidFill>
                  <a:srgbClr val="C00000"/>
                </a:solidFill>
              </a:rPr>
              <a:t>1</a:t>
            </a:r>
            <a:r>
              <a:rPr lang="zh-CN" altLang="en-US" sz="2400" b="1" dirty="0">
                <a:solidFill>
                  <a:srgbClr val="C00000"/>
                </a:solidFill>
              </a:rPr>
              <a:t>分。</a:t>
            </a:r>
          </a:p>
          <a:p>
            <a:pPr marL="0" indent="0" eaLnBrk="1" hangingPunct="1">
              <a:lnSpc>
                <a:spcPct val="110000"/>
              </a:lnSpc>
              <a:buFontTx/>
              <a:buNone/>
              <a:defRPr/>
            </a:pPr>
            <a:endParaRPr lang="zh-CN" altLang="en-US" sz="2400" b="1" dirty="0" smtClean="0">
              <a:solidFill>
                <a:srgbClr val="008080"/>
              </a:solidFill>
            </a:endParaRPr>
          </a:p>
        </p:txBody>
      </p:sp>
      <p:sp>
        <p:nvSpPr>
          <p:cNvPr id="28675" name="矩形 1"/>
          <p:cNvSpPr>
            <a:spLocks noChangeArrowheads="1"/>
          </p:cNvSpPr>
          <p:nvPr/>
        </p:nvSpPr>
        <p:spPr bwMode="auto">
          <a:xfrm>
            <a:off x="304800" y="457202"/>
            <a:ext cx="838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t>7.</a:t>
            </a:r>
            <a:r>
              <a:rPr lang="zh-CN" altLang="zh-CN" sz="3200" b="1"/>
              <a:t>把文中画线的句子翻译成现代汉语。</a:t>
            </a:r>
            <a:r>
              <a:rPr lang="en-US" altLang="zh-CN" sz="3200" b="1"/>
              <a:t>(10</a:t>
            </a:r>
            <a:r>
              <a:rPr lang="zh-CN" altLang="zh-CN" sz="3200" b="1"/>
              <a:t>分</a:t>
            </a:r>
            <a:r>
              <a:rPr lang="en-US" altLang="zh-CN" sz="3200" b="1"/>
              <a:t>)</a:t>
            </a:r>
            <a:endParaRPr lang="zh-CN" altLang="zh-CN" sz="3200" b="1"/>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anim calcmode="lin" valueType="num">
                                      <p:cBhvr additive="base">
                                        <p:cTn id="7"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19">
                                            <p:txEl>
                                              <p:pRg st="2" end="2"/>
                                            </p:txEl>
                                          </p:spTgt>
                                        </p:tgtEl>
                                        <p:attrNameLst>
                                          <p:attrName>style.visibility</p:attrName>
                                        </p:attrNameLst>
                                      </p:cBhvr>
                                      <p:to>
                                        <p:strVal val="visible"/>
                                      </p:to>
                                    </p:set>
                                    <p:anim calcmode="lin" valueType="num">
                                      <p:cBhvr additive="base">
                                        <p:cTn id="13"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219">
                                            <p:txEl>
                                              <p:pRg st="4" end="4"/>
                                            </p:txEl>
                                          </p:spTgt>
                                        </p:tgtEl>
                                        <p:attrNameLst>
                                          <p:attrName>style.visibility</p:attrName>
                                        </p:attrNameLst>
                                      </p:cBhvr>
                                      <p:to>
                                        <p:strVal val="visible"/>
                                      </p:to>
                                    </p:set>
                                    <p:anim calcmode="lin" valueType="num">
                                      <p:cBhvr additive="base">
                                        <p:cTn id="19"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219">
                                            <p:txEl>
                                              <p:pRg st="5" end="5"/>
                                            </p:txEl>
                                          </p:spTgt>
                                        </p:tgtEl>
                                        <p:attrNameLst>
                                          <p:attrName>style.visibility</p:attrName>
                                        </p:attrNameLst>
                                      </p:cBhvr>
                                      <p:to>
                                        <p:strVal val="visible"/>
                                      </p:to>
                                    </p:set>
                                    <p:anim calcmode="lin" valueType="num">
                                      <p:cBhvr additive="base">
                                        <p:cTn id="25" dur="500" fill="hold"/>
                                        <p:tgtEl>
                                          <p:spTgt spid="9219">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304800" y="808040"/>
            <a:ext cx="8610600" cy="5668962"/>
          </a:xfrm>
        </p:spPr>
        <p:txBody>
          <a:bodyPr/>
          <a:lstStyle/>
          <a:p>
            <a:pPr algn="r" eaLnBrk="1" hangingPunct="1">
              <a:buFontTx/>
              <a:buNone/>
              <a:defRPr/>
            </a:pPr>
            <a:r>
              <a:rPr lang="en-US" altLang="zh-CN" b="1" dirty="0" smtClean="0"/>
              <a:t>8.</a:t>
            </a:r>
            <a:r>
              <a:rPr lang="zh-CN" altLang="en-US" b="1" dirty="0" smtClean="0"/>
              <a:t>请根据文意，</a:t>
            </a:r>
            <a:r>
              <a:rPr lang="zh-CN" altLang="en-US" b="1" dirty="0" smtClean="0">
                <a:solidFill>
                  <a:srgbClr val="FF0000"/>
                </a:solidFill>
              </a:rPr>
              <a:t>简要概括</a:t>
            </a:r>
            <a:r>
              <a:rPr lang="zh-CN" altLang="en-US" b="1" dirty="0" smtClean="0"/>
              <a:t>吕留良的品性特点。</a:t>
            </a:r>
            <a:r>
              <a:rPr lang="en-US" altLang="zh-CN" b="1" dirty="0" smtClean="0"/>
              <a:t>(4</a:t>
            </a:r>
            <a:r>
              <a:rPr lang="zh-CN" altLang="en-US" b="1" dirty="0" smtClean="0"/>
              <a:t>分</a:t>
            </a:r>
            <a:r>
              <a:rPr lang="en-US" altLang="zh-CN" b="1" dirty="0" smtClean="0"/>
              <a:t>) </a:t>
            </a:r>
          </a:p>
          <a:p>
            <a:pPr eaLnBrk="1" hangingPunct="1">
              <a:buFontTx/>
              <a:buNone/>
              <a:defRPr/>
            </a:pPr>
            <a:r>
              <a:rPr lang="en-US" altLang="zh-CN" b="1" dirty="0" smtClean="0">
                <a:solidFill>
                  <a:srgbClr val="FF0000"/>
                </a:solidFill>
                <a:latin typeface="黑体" pitchFamily="49" charset="-122"/>
                <a:ea typeface="黑体" pitchFamily="49" charset="-122"/>
              </a:rPr>
              <a:t>【</a:t>
            </a:r>
            <a:r>
              <a:rPr lang="zh-CN" altLang="en-US" b="1" dirty="0" smtClean="0">
                <a:solidFill>
                  <a:srgbClr val="FF0000"/>
                </a:solidFill>
                <a:latin typeface="黑体" pitchFamily="49" charset="-122"/>
                <a:ea typeface="黑体" pitchFamily="49" charset="-122"/>
              </a:rPr>
              <a:t>参考答案</a:t>
            </a:r>
            <a:r>
              <a:rPr lang="en-US" altLang="zh-CN" b="1" dirty="0" smtClean="0">
                <a:solidFill>
                  <a:srgbClr val="FF0000"/>
                </a:solidFill>
                <a:latin typeface="黑体" pitchFamily="49" charset="-122"/>
                <a:ea typeface="黑体" pitchFamily="49" charset="-122"/>
              </a:rPr>
              <a:t>】</a:t>
            </a:r>
          </a:p>
          <a:p>
            <a:pPr indent="12700" eaLnBrk="1" hangingPunct="1">
              <a:buFontTx/>
              <a:buNone/>
              <a:defRPr/>
            </a:pPr>
            <a:r>
              <a:rPr lang="en-US" altLang="zh-CN" b="1" dirty="0" smtClean="0">
                <a:solidFill>
                  <a:srgbClr val="0000FF"/>
                </a:solidFill>
              </a:rPr>
              <a:t>①</a:t>
            </a:r>
            <a:r>
              <a:rPr lang="zh-CN" altLang="en-US" b="1" dirty="0" smtClean="0">
                <a:solidFill>
                  <a:srgbClr val="0000FF"/>
                </a:solidFill>
              </a:rPr>
              <a:t>淡泊名利；</a:t>
            </a:r>
            <a:endParaRPr lang="en-US" altLang="zh-CN" b="1" dirty="0" smtClean="0">
              <a:solidFill>
                <a:srgbClr val="0000FF"/>
              </a:solidFill>
            </a:endParaRPr>
          </a:p>
          <a:p>
            <a:pPr indent="12700" eaLnBrk="1" hangingPunct="1">
              <a:buFontTx/>
              <a:buNone/>
              <a:defRPr/>
            </a:pPr>
            <a:r>
              <a:rPr lang="zh-CN" altLang="en-US" b="1" dirty="0" smtClean="0">
                <a:solidFill>
                  <a:srgbClr val="0000FF"/>
                </a:solidFill>
              </a:rPr>
              <a:t>②治学严谨（勤勉刻苦）；</a:t>
            </a:r>
          </a:p>
          <a:p>
            <a:pPr indent="12700" eaLnBrk="1" hangingPunct="1">
              <a:buFontTx/>
              <a:buNone/>
              <a:defRPr/>
            </a:pPr>
            <a:r>
              <a:rPr lang="zh-CN" altLang="en-US" b="1" dirty="0" smtClean="0">
                <a:solidFill>
                  <a:srgbClr val="0000FF"/>
                </a:solidFill>
              </a:rPr>
              <a:t>③严于律己</a:t>
            </a:r>
            <a:r>
              <a:rPr lang="zh-CN" altLang="en-US" b="1" dirty="0" smtClean="0">
                <a:solidFill>
                  <a:srgbClr val="FF0000"/>
                </a:solidFill>
              </a:rPr>
              <a:t>。</a:t>
            </a:r>
          </a:p>
          <a:p>
            <a:pPr marL="0" indent="0" eaLnBrk="1" hangingPunct="1">
              <a:lnSpc>
                <a:spcPct val="120000"/>
              </a:lnSpc>
              <a:spcBef>
                <a:spcPts val="1200"/>
              </a:spcBef>
              <a:buFontTx/>
              <a:buNone/>
              <a:defRPr/>
            </a:pPr>
            <a:r>
              <a:rPr lang="en-US" altLang="zh-CN" b="1" dirty="0" smtClean="0">
                <a:solidFill>
                  <a:srgbClr val="FF3399"/>
                </a:solidFill>
                <a:effectLst>
                  <a:outerShdw blurRad="38100" dist="38100" dir="2700000" algn="tl">
                    <a:srgbClr val="000000">
                      <a:alpha val="43137"/>
                    </a:srgbClr>
                  </a:outerShdw>
                </a:effectLst>
              </a:rPr>
              <a:t>【</a:t>
            </a:r>
            <a:r>
              <a:rPr lang="zh-CN" altLang="en-US" b="1" dirty="0" smtClean="0">
                <a:solidFill>
                  <a:srgbClr val="FF3399"/>
                </a:solidFill>
                <a:effectLst>
                  <a:outerShdw blurRad="38100" dist="38100" dir="2700000" algn="tl">
                    <a:srgbClr val="000000">
                      <a:alpha val="43137"/>
                    </a:srgbClr>
                  </a:outerShdw>
                </a:effectLst>
              </a:rPr>
              <a:t>评分建议</a:t>
            </a:r>
            <a:r>
              <a:rPr lang="en-US" altLang="zh-CN" b="1" dirty="0" smtClean="0">
                <a:solidFill>
                  <a:srgbClr val="FF3399"/>
                </a:solidFill>
                <a:effectLst>
                  <a:outerShdw blurRad="38100" dist="38100" dir="2700000" algn="tl">
                    <a:srgbClr val="000000">
                      <a:alpha val="43137"/>
                    </a:srgbClr>
                  </a:outerShdw>
                </a:effectLst>
              </a:rPr>
              <a:t>】</a:t>
            </a:r>
            <a:r>
              <a:rPr lang="zh-CN" altLang="en-US" b="1" dirty="0" smtClean="0">
                <a:solidFill>
                  <a:srgbClr val="C00000"/>
                </a:solidFill>
              </a:rPr>
              <a:t>每点</a:t>
            </a:r>
            <a:r>
              <a:rPr lang="en-US" altLang="zh-CN" b="1" dirty="0" smtClean="0">
                <a:solidFill>
                  <a:srgbClr val="C00000"/>
                </a:solidFill>
              </a:rPr>
              <a:t>2</a:t>
            </a:r>
            <a:r>
              <a:rPr lang="zh-CN" altLang="en-US" b="1" dirty="0" smtClean="0">
                <a:solidFill>
                  <a:srgbClr val="C00000"/>
                </a:solidFill>
              </a:rPr>
              <a:t>分，答对两点得</a:t>
            </a:r>
            <a:r>
              <a:rPr lang="en-US" altLang="zh-CN" b="1" dirty="0" smtClean="0">
                <a:solidFill>
                  <a:srgbClr val="C00000"/>
                </a:solidFill>
              </a:rPr>
              <a:t>4</a:t>
            </a:r>
            <a:r>
              <a:rPr lang="zh-CN" altLang="en-US" b="1" dirty="0" smtClean="0">
                <a:solidFill>
                  <a:srgbClr val="C00000"/>
                </a:solidFill>
              </a:rPr>
              <a:t>分；意思对即可。</a:t>
            </a:r>
          </a:p>
        </p:txBody>
      </p:sp>
      <p:sp>
        <p:nvSpPr>
          <p:cNvPr id="12292" name="Oval 4"/>
          <p:cNvSpPr>
            <a:spLocks noChangeArrowheads="1"/>
          </p:cNvSpPr>
          <p:nvPr/>
        </p:nvSpPr>
        <p:spPr bwMode="auto">
          <a:xfrm>
            <a:off x="6629400" y="762000"/>
            <a:ext cx="18288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ppt_x"/>
                                          </p:val>
                                        </p:tav>
                                        <p:tav tm="100000">
                                          <p:val>
                                            <p:strVal val="#ppt_x"/>
                                          </p:val>
                                        </p:tav>
                                      </p:tavLst>
                                    </p:anim>
                                    <p:anim calcmode="lin" valueType="num">
                                      <p:cBhvr additive="base">
                                        <p:cTn id="8"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291">
                                            <p:txEl>
                                              <p:pRg st="1" end="1"/>
                                            </p:txEl>
                                          </p:spTgt>
                                        </p:tgtEl>
                                        <p:attrNameLst>
                                          <p:attrName>style.visibility</p:attrName>
                                        </p:attrNameLst>
                                      </p:cBhvr>
                                      <p:to>
                                        <p:strVal val="visible"/>
                                      </p:to>
                                    </p:set>
                                    <p:anim calcmode="lin" valueType="num">
                                      <p:cBhvr additive="base">
                                        <p:cTn id="13" dur="5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2291">
                                            <p:txEl>
                                              <p:pRg st="2" end="2"/>
                                            </p:txEl>
                                          </p:spTgt>
                                        </p:tgtEl>
                                        <p:attrNameLst>
                                          <p:attrName>style.visibility</p:attrName>
                                        </p:attrNameLst>
                                      </p:cBhvr>
                                      <p:to>
                                        <p:strVal val="visible"/>
                                      </p:to>
                                    </p:set>
                                    <p:anim calcmode="lin" valueType="num">
                                      <p:cBhvr additive="base">
                                        <p:cTn id="19"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2291">
                                            <p:txEl>
                                              <p:pRg st="3" end="3"/>
                                            </p:txEl>
                                          </p:spTgt>
                                        </p:tgtEl>
                                        <p:attrNameLst>
                                          <p:attrName>style.visibility</p:attrName>
                                        </p:attrNameLst>
                                      </p:cBhvr>
                                      <p:to>
                                        <p:strVal val="visible"/>
                                      </p:to>
                                    </p:set>
                                    <p:anim calcmode="lin" valueType="num">
                                      <p:cBhvr additive="base">
                                        <p:cTn id="25" dur="5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1">
                                            <p:txEl>
                                              <p:pRg st="3" end="3"/>
                                            </p:txEl>
                                          </p:spTgt>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500"/>
                            </p:stCondLst>
                            <p:childTnLst>
                              <p:par>
                                <p:cTn id="28" presetID="2" presetClass="entr" presetSubtype="4" fill="hold" nodeType="afterEffect">
                                  <p:stCondLst>
                                    <p:cond delay="0"/>
                                  </p:stCondLst>
                                  <p:childTnLst>
                                    <p:set>
                                      <p:cBhvr>
                                        <p:cTn id="29" dur="1" fill="hold">
                                          <p:stCondLst>
                                            <p:cond delay="0"/>
                                          </p:stCondLst>
                                        </p:cTn>
                                        <p:tgtEl>
                                          <p:spTgt spid="12291">
                                            <p:txEl>
                                              <p:pRg st="4" end="4"/>
                                            </p:txEl>
                                          </p:spTgt>
                                        </p:tgtEl>
                                        <p:attrNameLst>
                                          <p:attrName>style.visibility</p:attrName>
                                        </p:attrNameLst>
                                      </p:cBhvr>
                                      <p:to>
                                        <p:strVal val="visible"/>
                                      </p:to>
                                    </p:set>
                                    <p:anim calcmode="lin" valueType="num">
                                      <p:cBhvr additive="base">
                                        <p:cTn id="30" dur="5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2291">
                                            <p:txEl>
                                              <p:pRg st="4" end="4"/>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2291">
                                            <p:txEl>
                                              <p:pRg st="5" end="5"/>
                                            </p:txEl>
                                          </p:spTgt>
                                        </p:tgtEl>
                                        <p:attrNameLst>
                                          <p:attrName>style.visibility</p:attrName>
                                        </p:attrNameLst>
                                      </p:cBhvr>
                                      <p:to>
                                        <p:strVal val="visible"/>
                                      </p:to>
                                    </p:set>
                                    <p:anim calcmode="lin" valueType="num">
                                      <p:cBhvr additive="base">
                                        <p:cTn id="34" dur="5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229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457200" y="998538"/>
            <a:ext cx="8229600" cy="5465762"/>
          </a:xfrm>
        </p:spPr>
        <p:txBody>
          <a:bodyPr/>
          <a:lstStyle/>
          <a:p>
            <a:pPr marL="0" indent="0" algn="ctr" eaLnBrk="1" hangingPunct="1">
              <a:buFontTx/>
              <a:buNone/>
              <a:defRPr/>
            </a:pPr>
            <a:r>
              <a:rPr lang="zh-CN" altLang="en-US" sz="2400" dirty="0" smtClean="0">
                <a:latin typeface="黑体" pitchFamily="49" charset="-122"/>
                <a:ea typeface="黑体" pitchFamily="49" charset="-122"/>
              </a:rPr>
              <a:t>石湖仙</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寿石湖居士</a:t>
            </a:r>
            <a:endParaRPr lang="zh-CN" altLang="en-US" sz="2400" dirty="0" smtClean="0"/>
          </a:p>
          <a:p>
            <a:pPr algn="ctr" eaLnBrk="1" hangingPunct="1">
              <a:lnSpc>
                <a:spcPct val="90000"/>
              </a:lnSpc>
              <a:buFontTx/>
              <a:buNone/>
              <a:defRPr/>
            </a:pPr>
            <a:r>
              <a:rPr lang="zh-CN" altLang="en-US" sz="2400" dirty="0" smtClean="0"/>
              <a:t>姜夔</a:t>
            </a:r>
          </a:p>
          <a:p>
            <a:pPr marL="0" indent="0" eaLnBrk="1" hangingPunct="1">
              <a:buFontTx/>
              <a:buNone/>
              <a:defRPr/>
            </a:pPr>
            <a:r>
              <a:rPr lang="zh-CN" altLang="en-US" sz="2200" dirty="0" smtClean="0">
                <a:latin typeface="楷体" pitchFamily="49" charset="-122"/>
                <a:ea typeface="楷体" pitchFamily="49" charset="-122"/>
              </a:rPr>
              <a:t>    松江烟浦，是千古三高，游衍佳处。须信石湖仙，似鸱夷，翩然引去。浮云安在？我自爱，绿香红舞。容与，看世间，几度今古。</a:t>
            </a:r>
          </a:p>
          <a:p>
            <a:pPr marL="0" indent="0" eaLnBrk="1" hangingPunct="1">
              <a:buFontTx/>
              <a:buNone/>
              <a:defRPr/>
            </a:pPr>
            <a:r>
              <a:rPr lang="zh-CN" altLang="en-US" sz="2200" dirty="0" smtClean="0">
                <a:latin typeface="楷体" pitchFamily="49" charset="-122"/>
                <a:ea typeface="楷体" pitchFamily="49" charset="-122"/>
              </a:rPr>
              <a:t>    卢沟旧曾驻马，为黄花、闲吟秀句。见说胡儿，也学纶巾欹雨。玉友金蕉，玉人金缕，缓移筝柱。闻好语。明年定在槐府。</a:t>
            </a:r>
            <a:endParaRPr lang="en-US" altLang="zh-CN" sz="2200" dirty="0" smtClean="0">
              <a:latin typeface="楷体" pitchFamily="49" charset="-122"/>
              <a:ea typeface="楷体" pitchFamily="49" charset="-122"/>
            </a:endParaRPr>
          </a:p>
          <a:p>
            <a:pPr marL="0" indent="0">
              <a:buFontTx/>
              <a:buNone/>
              <a:defRPr/>
            </a:pPr>
            <a:r>
              <a:rPr lang="zh-CN" altLang="zh-CN" sz="2000" dirty="0"/>
              <a:t>【注】</a:t>
            </a:r>
            <a:r>
              <a:rPr lang="zh-CN" altLang="zh-CN" sz="2000" dirty="0">
                <a:latin typeface="+mn-ea"/>
              </a:rPr>
              <a:t>①石湖居士</a:t>
            </a:r>
            <a:r>
              <a:rPr lang="en-US" altLang="zh-CN" sz="2000" dirty="0">
                <a:latin typeface="+mn-ea"/>
              </a:rPr>
              <a:t>:</a:t>
            </a:r>
            <a:r>
              <a:rPr lang="zh-CN" altLang="zh-CN" sz="2000" dirty="0">
                <a:latin typeface="+mn-ea"/>
              </a:rPr>
              <a:t>南宋政治家、文学家范成大的号。②三高</a:t>
            </a:r>
            <a:r>
              <a:rPr lang="en-US" altLang="zh-CN" sz="2000" dirty="0">
                <a:latin typeface="+mn-ea"/>
              </a:rPr>
              <a:t>:</a:t>
            </a:r>
            <a:r>
              <a:rPr lang="zh-CN" altLang="zh-CN" sz="2000" dirty="0">
                <a:latin typeface="+mn-ea"/>
              </a:rPr>
              <a:t>代指古代隐逸、放达之土。③鸱夷</a:t>
            </a:r>
            <a:r>
              <a:rPr lang="en-US" altLang="zh-CN" sz="2000" dirty="0">
                <a:latin typeface="+mn-ea"/>
              </a:rPr>
              <a:t>:</a:t>
            </a:r>
            <a:r>
              <a:rPr lang="zh-CN" altLang="zh-CN" sz="2000" dirty="0">
                <a:latin typeface="+mn-ea"/>
              </a:rPr>
              <a:t>春秋时期范蠡功成身退</a:t>
            </a:r>
            <a:r>
              <a:rPr lang="en-US" altLang="zh-CN" sz="2000" dirty="0">
                <a:latin typeface="+mn-ea"/>
              </a:rPr>
              <a:t>,</a:t>
            </a:r>
            <a:r>
              <a:rPr lang="zh-CN" altLang="zh-CN" sz="2000" dirty="0">
                <a:latin typeface="+mn-ea"/>
              </a:rPr>
              <a:t>变姓名为鸱夷子皮。④卢沟</a:t>
            </a:r>
            <a:r>
              <a:rPr lang="en-US" altLang="zh-CN" sz="2000" dirty="0">
                <a:latin typeface="+mn-ea"/>
              </a:rPr>
              <a:t>:</a:t>
            </a:r>
            <a:r>
              <a:rPr lang="zh-CN" altLang="zh-CN" sz="2000" dirty="0">
                <a:latin typeface="+mn-ea"/>
              </a:rPr>
              <a:t>卢沟桥</a:t>
            </a:r>
            <a:r>
              <a:rPr lang="en-US" altLang="zh-CN" sz="2000" dirty="0">
                <a:latin typeface="+mn-ea"/>
              </a:rPr>
              <a:t>,</a:t>
            </a:r>
            <a:r>
              <a:rPr lang="zh-CN" altLang="zh-CN" sz="2000" dirty="0">
                <a:latin typeface="+mn-ea"/>
              </a:rPr>
              <a:t>金都</a:t>
            </a:r>
            <a:r>
              <a:rPr lang="en-US" altLang="zh-CN" sz="2000" dirty="0">
                <a:latin typeface="+mn-ea"/>
              </a:rPr>
              <a:t>(</a:t>
            </a:r>
            <a:r>
              <a:rPr lang="zh-CN" altLang="zh-CN" sz="2000" dirty="0">
                <a:latin typeface="+mn-ea"/>
              </a:rPr>
              <a:t>今北京</a:t>
            </a:r>
            <a:r>
              <a:rPr lang="en-US" altLang="zh-CN" sz="2000" dirty="0">
                <a:latin typeface="+mn-ea"/>
              </a:rPr>
              <a:t>)</a:t>
            </a:r>
            <a:r>
              <a:rPr lang="zh-CN" altLang="zh-CN" sz="2000" dirty="0">
                <a:latin typeface="+mn-ea"/>
              </a:rPr>
              <a:t>名胜。乾道六年范成大曾出使金国。⑤槐府</a:t>
            </a:r>
            <a:r>
              <a:rPr lang="en-US" altLang="zh-CN" sz="2000" dirty="0">
                <a:latin typeface="+mn-ea"/>
              </a:rPr>
              <a:t>:</a:t>
            </a:r>
            <a:r>
              <a:rPr lang="zh-CN" altLang="zh-CN" sz="2000" dirty="0">
                <a:latin typeface="+mn-ea"/>
              </a:rPr>
              <a:t>古代三公的官署或宅第。</a:t>
            </a:r>
          </a:p>
          <a:p>
            <a:pPr marL="0" indent="0">
              <a:buFontTx/>
              <a:buNone/>
              <a:defRPr/>
            </a:pPr>
            <a:r>
              <a:rPr lang="en-US" altLang="zh-CN" sz="2400" dirty="0">
                <a:solidFill>
                  <a:srgbClr val="0000FF"/>
                </a:solidFill>
                <a:latin typeface="黑体" pitchFamily="49" charset="-122"/>
                <a:ea typeface="黑体" pitchFamily="49" charset="-122"/>
              </a:rPr>
              <a:t>9.</a:t>
            </a:r>
            <a:r>
              <a:rPr lang="zh-CN" altLang="zh-CN" sz="2400" dirty="0">
                <a:solidFill>
                  <a:srgbClr val="0000FF"/>
                </a:solidFill>
                <a:latin typeface="黑体" pitchFamily="49" charset="-122"/>
                <a:ea typeface="黑体" pitchFamily="49" charset="-122"/>
              </a:rPr>
              <a:t>上阕从哪些方面可看出范成大隐者的</a:t>
            </a:r>
            <a:r>
              <a:rPr lang="zh-CN" altLang="zh-CN" sz="2400" dirty="0" smtClean="0">
                <a:solidFill>
                  <a:srgbClr val="0000FF"/>
                </a:solidFill>
                <a:latin typeface="黑体" pitchFamily="49" charset="-122"/>
                <a:ea typeface="黑体" pitchFamily="49" charset="-122"/>
              </a:rPr>
              <a:t>身份</a:t>
            </a:r>
            <a:r>
              <a:rPr lang="zh-CN" altLang="en-US" sz="2400" dirty="0" smtClean="0">
                <a:solidFill>
                  <a:srgbClr val="0000FF"/>
                </a:solidFill>
                <a:latin typeface="黑体" pitchFamily="49" charset="-122"/>
                <a:ea typeface="黑体" pitchFamily="49" charset="-122"/>
              </a:rPr>
              <a:t>？</a:t>
            </a:r>
            <a:r>
              <a:rPr lang="zh-CN" altLang="zh-CN" sz="2400" dirty="0" smtClean="0">
                <a:solidFill>
                  <a:srgbClr val="0000FF"/>
                </a:solidFill>
                <a:latin typeface="黑体" pitchFamily="49" charset="-122"/>
                <a:ea typeface="黑体" pitchFamily="49" charset="-122"/>
              </a:rPr>
              <a:t>请</a:t>
            </a:r>
            <a:r>
              <a:rPr lang="zh-CN" altLang="zh-CN" sz="2400" dirty="0">
                <a:solidFill>
                  <a:srgbClr val="0000FF"/>
                </a:solidFill>
                <a:latin typeface="黑体" pitchFamily="49" charset="-122"/>
                <a:ea typeface="黑体" pitchFamily="49" charset="-122"/>
              </a:rPr>
              <a:t>简要概括。</a:t>
            </a:r>
            <a:r>
              <a:rPr lang="en-US" altLang="zh-CN" sz="2400" dirty="0">
                <a:solidFill>
                  <a:srgbClr val="0000FF"/>
                </a:solidFill>
                <a:latin typeface="黑体" pitchFamily="49" charset="-122"/>
                <a:ea typeface="黑体" pitchFamily="49" charset="-122"/>
              </a:rPr>
              <a:t>(5</a:t>
            </a:r>
            <a:r>
              <a:rPr lang="zh-CN" altLang="zh-CN" sz="2400" dirty="0">
                <a:solidFill>
                  <a:srgbClr val="0000FF"/>
                </a:solidFill>
                <a:latin typeface="黑体" pitchFamily="49" charset="-122"/>
                <a:ea typeface="黑体" pitchFamily="49" charset="-122"/>
              </a:rPr>
              <a:t>分</a:t>
            </a:r>
            <a:r>
              <a:rPr lang="en-US" altLang="zh-CN" sz="2400" dirty="0" smtClean="0">
                <a:solidFill>
                  <a:srgbClr val="0000FF"/>
                </a:solidFill>
                <a:latin typeface="黑体" pitchFamily="49" charset="-122"/>
                <a:ea typeface="黑体" pitchFamily="49" charset="-122"/>
              </a:rPr>
              <a:t>)</a:t>
            </a:r>
          </a:p>
          <a:p>
            <a:pPr marL="0" indent="0">
              <a:buFontTx/>
              <a:buNone/>
              <a:defRPr/>
            </a:pPr>
            <a:r>
              <a:rPr lang="en-US" altLang="zh-CN" sz="2400" dirty="0" smtClean="0">
                <a:solidFill>
                  <a:srgbClr val="0000FF"/>
                </a:solidFill>
                <a:latin typeface="黑体" pitchFamily="49" charset="-122"/>
                <a:ea typeface="黑体" pitchFamily="49" charset="-122"/>
              </a:rPr>
              <a:t>10.</a:t>
            </a:r>
            <a:r>
              <a:rPr lang="zh-CN" altLang="en-US" sz="2400" dirty="0" smtClean="0">
                <a:solidFill>
                  <a:srgbClr val="0000FF"/>
                </a:solidFill>
                <a:latin typeface="黑体" pitchFamily="49" charset="-122"/>
                <a:ea typeface="黑体" pitchFamily="49" charset="-122"/>
              </a:rPr>
              <a:t>下阕表达了词人什么样的思想情感</a:t>
            </a:r>
            <a:r>
              <a:rPr lang="en-US" altLang="zh-CN" sz="2400" dirty="0" smtClean="0">
                <a:solidFill>
                  <a:srgbClr val="0000FF"/>
                </a:solidFill>
                <a:latin typeface="黑体" pitchFamily="49" charset="-122"/>
                <a:ea typeface="黑体" pitchFamily="49" charset="-122"/>
              </a:rPr>
              <a:t>?</a:t>
            </a:r>
            <a:r>
              <a:rPr lang="zh-CN" altLang="en-US" sz="2400" dirty="0" smtClean="0">
                <a:solidFill>
                  <a:srgbClr val="0000FF"/>
                </a:solidFill>
                <a:latin typeface="黑体" pitchFamily="49" charset="-122"/>
                <a:ea typeface="黑体" pitchFamily="49" charset="-122"/>
              </a:rPr>
              <a:t>请简要分析。</a:t>
            </a:r>
            <a:r>
              <a:rPr lang="en-US" altLang="zh-CN" sz="2400" dirty="0" smtClean="0">
                <a:solidFill>
                  <a:srgbClr val="0000FF"/>
                </a:solidFill>
                <a:latin typeface="黑体" pitchFamily="49" charset="-122"/>
                <a:ea typeface="黑体" pitchFamily="49" charset="-122"/>
              </a:rPr>
              <a:t>(6</a:t>
            </a:r>
            <a:r>
              <a:rPr lang="zh-CN" altLang="en-US" sz="2400" dirty="0" smtClean="0">
                <a:solidFill>
                  <a:srgbClr val="0000FF"/>
                </a:solidFill>
                <a:latin typeface="黑体" pitchFamily="49" charset="-122"/>
                <a:ea typeface="黑体" pitchFamily="49" charset="-122"/>
              </a:rPr>
              <a:t>分</a:t>
            </a:r>
            <a:r>
              <a:rPr lang="en-US" altLang="zh-CN" sz="2400" dirty="0" smtClean="0">
                <a:solidFill>
                  <a:srgbClr val="0000FF"/>
                </a:solidFill>
                <a:latin typeface="黑体" pitchFamily="49" charset="-122"/>
                <a:ea typeface="黑体" pitchFamily="49" charset="-122"/>
              </a:rPr>
              <a:t>)</a:t>
            </a:r>
            <a:endParaRPr lang="zh-CN" altLang="zh-CN" sz="2400" dirty="0">
              <a:solidFill>
                <a:srgbClr val="0000FF"/>
              </a:solidFill>
              <a:latin typeface="黑体" pitchFamily="49" charset="-122"/>
              <a:ea typeface="黑体" pitchFamily="49" charset="-122"/>
            </a:endParaRPr>
          </a:p>
          <a:p>
            <a:pPr marL="0" indent="0" eaLnBrk="1" hangingPunct="1">
              <a:buFontTx/>
              <a:buNone/>
              <a:defRPr/>
            </a:pPr>
            <a:endParaRPr lang="zh-CN" altLang="en-US" sz="2400" dirty="0" smtClean="0">
              <a:latin typeface="楷体" pitchFamily="49" charset="-122"/>
              <a:ea typeface="楷体" pitchFamily="49" charset="-122"/>
            </a:endParaRPr>
          </a:p>
        </p:txBody>
      </p:sp>
      <p:sp>
        <p:nvSpPr>
          <p:cNvPr id="2" name="矩形 1"/>
          <p:cNvSpPr/>
          <p:nvPr/>
        </p:nvSpPr>
        <p:spPr>
          <a:xfrm>
            <a:off x="228600" y="152400"/>
            <a:ext cx="3786614" cy="707886"/>
          </a:xfrm>
          <a:prstGeom prst="rect">
            <a:avLst/>
          </a:prstGeom>
        </p:spPr>
        <p:txBody>
          <a:bodyPr wrap="none">
            <a:spAutoFit/>
          </a:bodyPr>
          <a:lstStyle/>
          <a:p>
            <a:pPr>
              <a:defRPr/>
            </a:pPr>
            <a:r>
              <a:rPr lang="zh-CN" altLang="en-US" sz="4000" b="1" kern="0" dirty="0">
                <a:solidFill>
                  <a:srgbClr val="0000FF"/>
                </a:solidFill>
                <a:latin typeface="黑体" pitchFamily="49" charset="-122"/>
                <a:ea typeface="黑体" pitchFamily="49" charset="-122"/>
                <a:cs typeface="+mj-cs"/>
              </a:rPr>
              <a:t>三、古诗词鉴赏</a:t>
            </a:r>
            <a:endParaRPr lang="zh-CN" altLang="en-US" sz="1600" b="1" dirty="0"/>
          </a:p>
        </p:txBody>
      </p:sp>
      <p:pic>
        <p:nvPicPr>
          <p:cNvPr id="307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4013" y="76200"/>
            <a:ext cx="2005012" cy="101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a:spLocks noChangeArrowheads="1"/>
          </p:cNvSpPr>
          <p:nvPr/>
        </p:nvSpPr>
        <p:spPr bwMode="auto">
          <a:xfrm>
            <a:off x="609600" y="609600"/>
            <a:ext cx="5791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4000">
                <a:solidFill>
                  <a:srgbClr val="FF0000"/>
                </a:solidFill>
                <a:latin typeface="黑体" pitchFamily="49" charset="-122"/>
                <a:ea typeface="黑体" pitchFamily="49" charset="-122"/>
              </a:rPr>
              <a:t>【</a:t>
            </a:r>
            <a:r>
              <a:rPr lang="zh-CN" altLang="en-US" sz="4000">
                <a:solidFill>
                  <a:srgbClr val="FF0000"/>
                </a:solidFill>
                <a:latin typeface="黑体" pitchFamily="49" charset="-122"/>
                <a:ea typeface="黑体" pitchFamily="49" charset="-122"/>
              </a:rPr>
              <a:t>作者简介</a:t>
            </a:r>
            <a:r>
              <a:rPr lang="en-US" altLang="zh-CN" sz="4000">
                <a:solidFill>
                  <a:srgbClr val="FF0000"/>
                </a:solidFill>
                <a:latin typeface="黑体" pitchFamily="49" charset="-122"/>
                <a:ea typeface="黑体" pitchFamily="49" charset="-122"/>
              </a:rPr>
              <a:t>】</a:t>
            </a:r>
            <a:endParaRPr lang="zh-CN" altLang="en-US" sz="4000" b="1">
              <a:solidFill>
                <a:srgbClr val="FF0000"/>
              </a:solidFill>
              <a:latin typeface="黑体" pitchFamily="49" charset="-122"/>
              <a:ea typeface="黑体" pitchFamily="49" charset="-122"/>
            </a:endParaRPr>
          </a:p>
        </p:txBody>
      </p:sp>
      <p:sp>
        <p:nvSpPr>
          <p:cNvPr id="31747" name="Rectangle 4"/>
          <p:cNvSpPr>
            <a:spLocks noChangeArrowheads="1"/>
          </p:cNvSpPr>
          <p:nvPr/>
        </p:nvSpPr>
        <p:spPr bwMode="auto">
          <a:xfrm>
            <a:off x="609600" y="1650897"/>
            <a:ext cx="7924800" cy="371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20000"/>
              </a:lnSpc>
            </a:pPr>
            <a:r>
              <a:rPr lang="zh-CN" altLang="en-US" sz="2800" b="1"/>
              <a:t>      姜夔（</a:t>
            </a:r>
            <a:r>
              <a:rPr lang="en-US" altLang="zh-CN" sz="2800" b="1"/>
              <a:t>kui2</a:t>
            </a:r>
            <a:r>
              <a:rPr lang="zh-CN" altLang="en-US" sz="2800" b="1"/>
              <a:t>）（</a:t>
            </a:r>
            <a:r>
              <a:rPr lang="en-US" altLang="zh-CN" sz="2800" b="1"/>
              <a:t>1154</a:t>
            </a:r>
            <a:r>
              <a:rPr lang="zh-CN" altLang="en-US" sz="2800" b="1"/>
              <a:t>年</a:t>
            </a:r>
            <a:r>
              <a:rPr lang="en-US" altLang="zh-CN" sz="2800" b="1"/>
              <a:t>—1221</a:t>
            </a:r>
            <a:r>
              <a:rPr lang="zh-CN" altLang="en-US" sz="2800" b="1"/>
              <a:t>年），字</a:t>
            </a:r>
            <a:r>
              <a:rPr lang="zh-CN" altLang="en-US" sz="2800" b="1">
                <a:solidFill>
                  <a:srgbClr val="FF3399"/>
                </a:solidFill>
              </a:rPr>
              <a:t>尧章</a:t>
            </a:r>
            <a:r>
              <a:rPr lang="zh-CN" altLang="en-US" sz="2800" b="1"/>
              <a:t>，号</a:t>
            </a:r>
            <a:r>
              <a:rPr lang="zh-CN" altLang="en-US" sz="2800" b="1">
                <a:solidFill>
                  <a:srgbClr val="FF3399"/>
                </a:solidFill>
              </a:rPr>
              <a:t>白石道人</a:t>
            </a:r>
            <a:r>
              <a:rPr lang="zh-CN" altLang="en-US" sz="2800" b="1"/>
              <a:t>，汉族，饶州鄱阳（今江西省鄱阳县）人。</a:t>
            </a:r>
            <a:r>
              <a:rPr lang="zh-CN" altLang="en-US" sz="2800" b="1">
                <a:solidFill>
                  <a:srgbClr val="FF3399"/>
                </a:solidFill>
              </a:rPr>
              <a:t>南宋</a:t>
            </a:r>
            <a:r>
              <a:rPr lang="zh-CN" altLang="en-US" sz="2800" b="1"/>
              <a:t>文学家、音乐家。其作品素以</a:t>
            </a:r>
            <a:r>
              <a:rPr lang="zh-CN" altLang="en-US" sz="2800" b="1">
                <a:solidFill>
                  <a:srgbClr val="FF3399"/>
                </a:solidFill>
              </a:rPr>
              <a:t>空灵含蓄</a:t>
            </a:r>
            <a:r>
              <a:rPr lang="zh-CN" altLang="en-US" sz="2800" b="1"/>
              <a:t>著称，姜夔对</a:t>
            </a:r>
            <a:r>
              <a:rPr lang="zh-CN" altLang="en-US" sz="2800" b="1">
                <a:solidFill>
                  <a:srgbClr val="0000FF"/>
                </a:solidFill>
              </a:rPr>
              <a:t>诗词、散文、书法、音乐，无不精善，是继苏轼之后又一难得的艺术全才</a:t>
            </a:r>
            <a:r>
              <a:rPr lang="zh-CN" altLang="en-US" sz="2800" b="1"/>
              <a:t>。有</a:t>
            </a:r>
            <a:r>
              <a:rPr lang="en-US" altLang="zh-CN" sz="2800" b="1"/>
              <a:t>《</a:t>
            </a:r>
            <a:r>
              <a:rPr lang="zh-CN" altLang="en-US" sz="2800" b="1"/>
              <a:t>白石道人诗集</a:t>
            </a:r>
            <a:r>
              <a:rPr lang="en-US" altLang="zh-CN" sz="2800" b="1"/>
              <a:t>》《</a:t>
            </a:r>
            <a:r>
              <a:rPr lang="zh-CN" altLang="en-US" sz="2800" b="1"/>
              <a:t>白石道人歌曲</a:t>
            </a:r>
            <a:r>
              <a:rPr lang="en-US" altLang="zh-CN" sz="2800" b="1"/>
              <a:t>》《</a:t>
            </a:r>
            <a:r>
              <a:rPr lang="zh-CN" altLang="en-US" sz="2800" b="1"/>
              <a:t>续书谱</a:t>
            </a:r>
            <a:r>
              <a:rPr lang="en-US" altLang="zh-CN" sz="2800" b="1"/>
              <a:t>》《</a:t>
            </a:r>
            <a:r>
              <a:rPr lang="zh-CN" altLang="en-US" sz="2800" b="1"/>
              <a:t>绛帖平</a:t>
            </a:r>
            <a:r>
              <a:rPr lang="en-US" altLang="zh-CN" sz="2800" b="1"/>
              <a:t>》</a:t>
            </a:r>
            <a:r>
              <a:rPr lang="zh-CN" altLang="en-US" sz="2800" b="1"/>
              <a:t>等书传世。</a:t>
            </a:r>
          </a:p>
        </p:txBody>
      </p:sp>
      <p:sp>
        <p:nvSpPr>
          <p:cNvPr id="2" name="矩形 1"/>
          <p:cNvSpPr>
            <a:spLocks noChangeArrowheads="1"/>
          </p:cNvSpPr>
          <p:nvPr/>
        </p:nvSpPr>
        <p:spPr bwMode="auto">
          <a:xfrm>
            <a:off x="1524003" y="5486400"/>
            <a:ext cx="5234125" cy="523220"/>
          </a:xfrm>
          <a:prstGeom prst="rect">
            <a:avLst/>
          </a:prstGeom>
          <a:solidFill>
            <a:srgbClr val="FFFF00">
              <a:alpha val="2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3399"/>
                </a:solidFill>
                <a:latin typeface="黑体" pitchFamily="49" charset="-122"/>
                <a:ea typeface="黑体" pitchFamily="49" charset="-122"/>
              </a:rPr>
              <a:t>寿石湖居士：</a:t>
            </a:r>
            <a:r>
              <a:rPr lang="zh-CN" altLang="en-US" sz="2800" b="1"/>
              <a:t>指为范成大祝寿。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3"/>
          <p:cNvSpPr txBox="1">
            <a:spLocks noChangeArrowheads="1"/>
          </p:cNvSpPr>
          <p:nvPr/>
        </p:nvSpPr>
        <p:spPr bwMode="auto">
          <a:xfrm>
            <a:off x="338138" y="914401"/>
            <a:ext cx="85344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600">
                <a:latin typeface="楷体" pitchFamily="49" charset="-122"/>
                <a:ea typeface="楷体" pitchFamily="49" charset="-122"/>
              </a:rPr>
              <a:t>    </a:t>
            </a:r>
            <a:r>
              <a:rPr lang="zh-CN" altLang="en-US" sz="2600" b="1">
                <a:solidFill>
                  <a:srgbClr val="FF3399"/>
                </a:solidFill>
                <a:latin typeface="楷体" pitchFamily="49" charset="-122"/>
                <a:ea typeface="楷体" pitchFamily="49" charset="-122"/>
              </a:rPr>
              <a:t>松江烟浦，是千古三高游衍佳处。须信石湖仙，似鸱夷翩然引去。浮云安在，我自爱绿香红舞。容与，看世间几度今古。</a:t>
            </a:r>
          </a:p>
        </p:txBody>
      </p:sp>
      <p:sp>
        <p:nvSpPr>
          <p:cNvPr id="20484" name="Rectangle 4"/>
          <p:cNvSpPr>
            <a:spLocks noChangeArrowheads="1"/>
          </p:cNvSpPr>
          <p:nvPr/>
        </p:nvSpPr>
        <p:spPr bwMode="auto">
          <a:xfrm>
            <a:off x="490538" y="2265117"/>
            <a:ext cx="8229600" cy="4154984"/>
          </a:xfrm>
          <a:prstGeom prst="rect">
            <a:avLst/>
          </a:prstGeom>
          <a:solidFill>
            <a:srgbClr val="FFFF00">
              <a:alpha val="21000"/>
            </a:srgbClr>
          </a:solidFill>
          <a:ln w="9525">
            <a:noFill/>
            <a:miter lim="800000"/>
            <a:headEnd/>
            <a:tailEnd/>
          </a:ln>
        </p:spPr>
        <p:txBody>
          <a:bodyPr anchor="ctr">
            <a:spAutoFit/>
          </a:bodyPr>
          <a:lstStyle/>
          <a:p>
            <a:pPr>
              <a:defRPr/>
            </a:pPr>
            <a:r>
              <a:rPr lang="zh-CN" altLang="en-US" sz="2400" b="1" dirty="0">
                <a:solidFill>
                  <a:srgbClr val="0000FF"/>
                </a:solidFill>
              </a:rPr>
              <a:t>烟浦：云雾迷漫的水滨。</a:t>
            </a:r>
            <a:endParaRPr lang="en-US" altLang="zh-CN" sz="2400" b="1" dirty="0">
              <a:solidFill>
                <a:srgbClr val="0000FF"/>
              </a:solidFill>
            </a:endParaRPr>
          </a:p>
          <a:p>
            <a:pPr>
              <a:defRPr/>
            </a:pPr>
            <a:r>
              <a:rPr lang="zh-CN" altLang="en-US" sz="2400" b="1" dirty="0">
                <a:solidFill>
                  <a:srgbClr val="0000FF"/>
                </a:solidFill>
              </a:rPr>
              <a:t>三高</a:t>
            </a:r>
            <a:r>
              <a:rPr lang="en-US" altLang="en-US" sz="2400" b="1" dirty="0">
                <a:solidFill>
                  <a:srgbClr val="0000FF"/>
                </a:solidFill>
              </a:rPr>
              <a:t>:   </a:t>
            </a:r>
            <a:r>
              <a:rPr lang="zh-CN" altLang="en-US" sz="2400" b="1" dirty="0">
                <a:solidFill>
                  <a:srgbClr val="0000FF"/>
                </a:solidFill>
              </a:rPr>
              <a:t>江苏吴江有三高祠，宋时建。祠中有越范蠡、晋张翰、唐陆龟蒙。一说，与千古连解“三高” 代指古往今来的志趣</a:t>
            </a:r>
            <a:r>
              <a:rPr lang="zh-CN" altLang="en-US" sz="2400" b="1" dirty="0">
                <a:solidFill>
                  <a:srgbClr val="FF3399"/>
                </a:solidFill>
              </a:rPr>
              <a:t>隐逸</a:t>
            </a:r>
            <a:r>
              <a:rPr lang="zh-CN" altLang="en-US" sz="2400" b="1" dirty="0">
                <a:solidFill>
                  <a:srgbClr val="0000FF"/>
                </a:solidFill>
              </a:rPr>
              <a:t>、超脱</a:t>
            </a:r>
            <a:r>
              <a:rPr lang="zh-CN" altLang="en-US" sz="2400" b="1" dirty="0">
                <a:solidFill>
                  <a:srgbClr val="FF3399"/>
                </a:solidFill>
              </a:rPr>
              <a:t>放达之士</a:t>
            </a:r>
            <a:r>
              <a:rPr lang="zh-CN" altLang="en-US" sz="2400" b="1" dirty="0">
                <a:solidFill>
                  <a:srgbClr val="0000FF"/>
                </a:solidFill>
              </a:rPr>
              <a:t>。</a:t>
            </a:r>
          </a:p>
          <a:p>
            <a:pPr>
              <a:defRPr/>
            </a:pPr>
            <a:r>
              <a:rPr lang="zh-CN" altLang="en-US" sz="2400" b="1" dirty="0">
                <a:solidFill>
                  <a:srgbClr val="0000FF"/>
                </a:solidFill>
              </a:rPr>
              <a:t>游衍：恣意游逛，畅游。</a:t>
            </a:r>
            <a:endParaRPr lang="en-US" altLang="zh-CN" sz="2400" b="1" dirty="0">
              <a:solidFill>
                <a:srgbClr val="0000FF"/>
              </a:solidFill>
            </a:endParaRPr>
          </a:p>
          <a:p>
            <a:pPr marL="982663" indent="-982663">
              <a:defRPr/>
            </a:pPr>
            <a:r>
              <a:rPr lang="zh-CN" altLang="en-US" sz="2400" b="1" dirty="0">
                <a:solidFill>
                  <a:srgbClr val="0000FF"/>
                </a:solidFill>
              </a:rPr>
              <a:t>鸱夷</a:t>
            </a:r>
            <a:r>
              <a:rPr lang="en-US" altLang="en-US" sz="2400" b="1" dirty="0">
                <a:solidFill>
                  <a:srgbClr val="0000FF"/>
                </a:solidFill>
              </a:rPr>
              <a:t>:   </a:t>
            </a:r>
            <a:r>
              <a:rPr lang="zh-CN" altLang="en-US" sz="2400" b="1" dirty="0">
                <a:solidFill>
                  <a:srgbClr val="0000FF"/>
                </a:solidFill>
              </a:rPr>
              <a:t>春秋时期范蠡功成身退，变姓名为鸱夷子皮。范成大词中常以鸱夷自比。</a:t>
            </a:r>
            <a:endParaRPr lang="en-US" altLang="zh-CN" sz="2400" b="1" dirty="0">
              <a:solidFill>
                <a:srgbClr val="0000FF"/>
              </a:solidFill>
            </a:endParaRPr>
          </a:p>
          <a:p>
            <a:pPr>
              <a:defRPr/>
            </a:pPr>
            <a:r>
              <a:rPr lang="zh-CN" altLang="en-US" sz="2400" b="1" dirty="0">
                <a:solidFill>
                  <a:srgbClr val="0000FF"/>
                </a:solidFill>
              </a:rPr>
              <a:t>引去：离去；引退。</a:t>
            </a:r>
            <a:endParaRPr lang="en-US" altLang="zh-CN" sz="2400" b="1" dirty="0">
              <a:solidFill>
                <a:srgbClr val="0000FF"/>
              </a:solidFill>
            </a:endParaRPr>
          </a:p>
          <a:p>
            <a:pPr>
              <a:defRPr/>
            </a:pPr>
            <a:r>
              <a:rPr lang="zh-CN" altLang="en-US" sz="2400" b="1" dirty="0">
                <a:solidFill>
                  <a:srgbClr val="0000FF"/>
                </a:solidFill>
              </a:rPr>
              <a:t>绿香红舞：荷叶与荷花，摇曳飘香。</a:t>
            </a:r>
            <a:endParaRPr lang="en-US" altLang="zh-CN" sz="2400" b="1" dirty="0">
              <a:solidFill>
                <a:srgbClr val="0000FF"/>
              </a:solidFill>
            </a:endParaRPr>
          </a:p>
          <a:p>
            <a:pPr marL="982663" indent="-982663">
              <a:defRPr/>
            </a:pPr>
            <a:r>
              <a:rPr lang="zh-CN" altLang="en-US" sz="2400" b="1" dirty="0">
                <a:solidFill>
                  <a:srgbClr val="0000FF"/>
                </a:solidFill>
              </a:rPr>
              <a:t>容与：安闲自得。</a:t>
            </a:r>
            <a:r>
              <a:rPr lang="en-US" altLang="zh-CN" sz="2400" b="1" dirty="0">
                <a:solidFill>
                  <a:srgbClr val="0000FF"/>
                </a:solidFill>
              </a:rPr>
              <a:t>《</a:t>
            </a:r>
            <a:r>
              <a:rPr lang="zh-CN" altLang="en-US" sz="2400" b="1" dirty="0">
                <a:solidFill>
                  <a:srgbClr val="0000FF"/>
                </a:solidFill>
              </a:rPr>
              <a:t>楚辞</a:t>
            </a:r>
            <a:r>
              <a:rPr lang="en-US" altLang="zh-CN" sz="2400" b="1" dirty="0">
                <a:solidFill>
                  <a:srgbClr val="0000FF"/>
                </a:solidFill>
              </a:rPr>
              <a:t>·</a:t>
            </a:r>
            <a:r>
              <a:rPr lang="zh-CN" altLang="en-US" sz="2400" b="1" dirty="0">
                <a:solidFill>
                  <a:srgbClr val="0000FF"/>
                </a:solidFill>
              </a:rPr>
              <a:t>屈原</a:t>
            </a:r>
            <a:r>
              <a:rPr lang="en-US" altLang="zh-CN" sz="2400" b="1" dirty="0">
                <a:solidFill>
                  <a:srgbClr val="0000FF"/>
                </a:solidFill>
              </a:rPr>
              <a:t>·</a:t>
            </a:r>
            <a:r>
              <a:rPr lang="zh-CN" altLang="en-US" sz="2400" b="1" dirty="0">
                <a:solidFill>
                  <a:srgbClr val="0000FF"/>
                </a:solidFill>
              </a:rPr>
              <a:t>九歌</a:t>
            </a:r>
            <a:r>
              <a:rPr lang="en-US" altLang="zh-CN" sz="2400" b="1" dirty="0">
                <a:solidFill>
                  <a:srgbClr val="0000FF"/>
                </a:solidFill>
              </a:rPr>
              <a:t>·</a:t>
            </a:r>
            <a:r>
              <a:rPr lang="zh-CN" altLang="en-US" sz="2400" b="1" dirty="0">
                <a:solidFill>
                  <a:srgbClr val="0000FF"/>
                </a:solidFill>
              </a:rPr>
              <a:t>湘夫人</a:t>
            </a:r>
            <a:r>
              <a:rPr lang="en-US" altLang="zh-CN" sz="2400" b="1" dirty="0">
                <a:solidFill>
                  <a:srgbClr val="0000FF"/>
                </a:solidFill>
              </a:rPr>
              <a:t>》</a:t>
            </a:r>
            <a:r>
              <a:rPr lang="zh-CN" altLang="en-US" sz="2400" b="1" dirty="0">
                <a:solidFill>
                  <a:srgbClr val="0000FF"/>
                </a:solidFill>
              </a:rPr>
              <a:t>：时不可兮骤得， 聊逍遥兮容与。</a:t>
            </a:r>
            <a:endParaRPr lang="zh-CN" altLang="en-US" sz="2400" b="1" dirty="0">
              <a:solidFill>
                <a:srgbClr val="0000FF"/>
              </a:solidFill>
              <a:latin typeface="+mn-ea"/>
              <a:ea typeface="+mn-ea"/>
            </a:endParaRPr>
          </a:p>
        </p:txBody>
      </p:sp>
      <p:pic>
        <p:nvPicPr>
          <p:cNvPr id="3277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4" y="76200"/>
            <a:ext cx="2005013" cy="1011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28600" y="152400"/>
            <a:ext cx="3786614" cy="707886"/>
          </a:xfrm>
          <a:prstGeom prst="rect">
            <a:avLst/>
          </a:prstGeom>
        </p:spPr>
        <p:txBody>
          <a:bodyPr wrap="none">
            <a:spAutoFit/>
          </a:bodyPr>
          <a:lstStyle/>
          <a:p>
            <a:pPr>
              <a:defRPr/>
            </a:pPr>
            <a:r>
              <a:rPr lang="zh-CN" altLang="en-US" sz="4000" b="1" kern="0" dirty="0">
                <a:solidFill>
                  <a:srgbClr val="0000FF"/>
                </a:solidFill>
                <a:latin typeface="黑体" pitchFamily="49" charset="-122"/>
                <a:ea typeface="黑体" pitchFamily="49" charset="-122"/>
                <a:cs typeface="+mj-cs"/>
              </a:rPr>
              <a:t>三、古诗词鉴赏</a:t>
            </a:r>
            <a:endParaRPr lang="zh-CN" altLang="en-US" sz="1600" b="1"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linds(horizontal)">
                                      <p:cBhvr>
                                        <p:cTn id="7"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3"/>
          <p:cNvSpPr txBox="1">
            <a:spLocks noChangeArrowheads="1"/>
          </p:cNvSpPr>
          <p:nvPr/>
        </p:nvSpPr>
        <p:spPr bwMode="auto">
          <a:xfrm>
            <a:off x="282579" y="381002"/>
            <a:ext cx="58134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Tahoma" pitchFamily="34" charset="0"/>
                <a:ea typeface="宋体" pitchFamily="2" charset="-122"/>
              </a:defRPr>
            </a:lvl9pPr>
          </a:lstStyle>
          <a:p>
            <a:pPr eaLnBrk="1" hangingPunct="1">
              <a:defRPr/>
            </a:pPr>
            <a:r>
              <a:rPr lang="zh-CN" altLang="en-US" sz="2000" b="1" dirty="0" smtClean="0">
                <a:solidFill>
                  <a:srgbClr val="FF0000"/>
                </a:solidFill>
                <a:latin typeface="+mn-ea"/>
                <a:ea typeface="+mn-ea"/>
              </a:rPr>
              <a:t>     </a:t>
            </a:r>
            <a:r>
              <a:rPr lang="zh-CN" altLang="en-US" sz="2400" b="1" dirty="0" smtClean="0">
                <a:solidFill>
                  <a:srgbClr val="FF3399"/>
                </a:solidFill>
                <a:latin typeface="楷体" pitchFamily="49" charset="-122"/>
                <a:ea typeface="楷体" pitchFamily="49" charset="-122"/>
              </a:rPr>
              <a:t>卢沟旧曾驻马，为黄花闲吟秀句。见说胡儿，也学纶巾欹雨。玉友金蕉，玉人金缕，缓移筝柱。闻好语</a:t>
            </a:r>
            <a:r>
              <a:rPr lang="en-US" altLang="zh-CN" sz="2400" b="1" dirty="0" smtClean="0">
                <a:solidFill>
                  <a:srgbClr val="FF3399"/>
                </a:solidFill>
                <a:latin typeface="楷体" pitchFamily="49" charset="-122"/>
                <a:ea typeface="楷体" pitchFamily="49" charset="-122"/>
              </a:rPr>
              <a:t>,</a:t>
            </a:r>
            <a:r>
              <a:rPr lang="zh-CN" altLang="en-US" sz="2400" b="1" dirty="0" smtClean="0">
                <a:solidFill>
                  <a:srgbClr val="FF3399"/>
                </a:solidFill>
                <a:latin typeface="楷体" pitchFamily="49" charset="-122"/>
                <a:ea typeface="楷体" pitchFamily="49" charset="-122"/>
              </a:rPr>
              <a:t>明年定在槐府。</a:t>
            </a:r>
          </a:p>
        </p:txBody>
      </p:sp>
      <p:sp>
        <p:nvSpPr>
          <p:cNvPr id="20484" name="Rectangle 4"/>
          <p:cNvSpPr>
            <a:spLocks noChangeArrowheads="1"/>
          </p:cNvSpPr>
          <p:nvPr/>
        </p:nvSpPr>
        <p:spPr bwMode="auto">
          <a:xfrm>
            <a:off x="381000" y="1691805"/>
            <a:ext cx="8382000" cy="4693593"/>
          </a:xfrm>
          <a:prstGeom prst="rect">
            <a:avLst/>
          </a:prstGeom>
          <a:solidFill>
            <a:srgbClr val="FFFF00">
              <a:alpha val="21000"/>
            </a:srgbClr>
          </a:solidFill>
          <a:ln w="9525">
            <a:noFill/>
            <a:miter lim="800000"/>
            <a:headEnd/>
            <a:tailEnd/>
          </a:ln>
        </p:spPr>
        <p:txBody>
          <a:bodyPr anchor="ctr">
            <a:spAutoFit/>
          </a:bodyPr>
          <a:lstStyle/>
          <a:p>
            <a:pPr>
              <a:defRPr/>
            </a:pPr>
            <a:r>
              <a:rPr lang="zh-CN" altLang="en-US" sz="2300" b="1" dirty="0">
                <a:solidFill>
                  <a:srgbClr val="0000FF"/>
                </a:solidFill>
              </a:rPr>
              <a:t>卢沟</a:t>
            </a:r>
            <a:r>
              <a:rPr lang="en-US" sz="2300" b="1" dirty="0">
                <a:solidFill>
                  <a:srgbClr val="0000FF"/>
                </a:solidFill>
              </a:rPr>
              <a:t>:  </a:t>
            </a:r>
            <a:r>
              <a:rPr lang="zh-CN" altLang="en-US" sz="2300" b="1" dirty="0">
                <a:solidFill>
                  <a:srgbClr val="0000FF"/>
                </a:solidFill>
              </a:rPr>
              <a:t>卢沟桥，金都</a:t>
            </a:r>
            <a:r>
              <a:rPr lang="en-US" sz="2300" b="1" dirty="0">
                <a:solidFill>
                  <a:srgbClr val="0000FF"/>
                </a:solidFill>
              </a:rPr>
              <a:t>(</a:t>
            </a:r>
            <a:r>
              <a:rPr lang="zh-CN" altLang="en-US" sz="2300" b="1" dirty="0">
                <a:solidFill>
                  <a:srgbClr val="0000FF"/>
                </a:solidFill>
              </a:rPr>
              <a:t>今北京</a:t>
            </a:r>
            <a:r>
              <a:rPr lang="en-US" sz="2300" b="1" dirty="0">
                <a:solidFill>
                  <a:srgbClr val="0000FF"/>
                </a:solidFill>
              </a:rPr>
              <a:t>)</a:t>
            </a:r>
            <a:r>
              <a:rPr lang="zh-CN" altLang="en-US" sz="2300" b="1" dirty="0">
                <a:solidFill>
                  <a:srgbClr val="0000FF"/>
                </a:solidFill>
              </a:rPr>
              <a:t>名胜。乾道六年范成大曾出使金国。</a:t>
            </a:r>
            <a:endParaRPr lang="en-US" altLang="zh-CN" sz="2300" b="1" dirty="0">
              <a:solidFill>
                <a:srgbClr val="0000FF"/>
              </a:solidFill>
            </a:endParaRPr>
          </a:p>
          <a:p>
            <a:pPr marL="900113" indent="-900113">
              <a:defRPr/>
            </a:pPr>
            <a:r>
              <a:rPr lang="zh-CN" altLang="en-US" sz="2300" b="1" dirty="0">
                <a:solidFill>
                  <a:srgbClr val="0000FF"/>
                </a:solidFill>
              </a:rPr>
              <a:t>为黄花句：指范成大</a:t>
            </a:r>
            <a:r>
              <a:rPr lang="en-US" altLang="zh-CN" sz="2300" b="1" dirty="0">
                <a:solidFill>
                  <a:srgbClr val="0000FF"/>
                </a:solidFill>
              </a:rPr>
              <a:t>《</a:t>
            </a:r>
            <a:r>
              <a:rPr lang="zh-CN" altLang="en-US" sz="2300" b="1" dirty="0">
                <a:solidFill>
                  <a:srgbClr val="0000FF"/>
                </a:solidFill>
              </a:rPr>
              <a:t>水调歌头</a:t>
            </a:r>
            <a:r>
              <a:rPr lang="en-US" altLang="zh-CN" sz="2300" b="1" dirty="0">
                <a:solidFill>
                  <a:srgbClr val="0000FF"/>
                </a:solidFill>
              </a:rPr>
              <a:t>·</a:t>
            </a:r>
            <a:r>
              <a:rPr lang="zh-CN" altLang="en-US" sz="2300" b="1" dirty="0">
                <a:solidFill>
                  <a:srgbClr val="0000FF"/>
                </a:solidFill>
              </a:rPr>
              <a:t>燕山九日作</a:t>
            </a:r>
            <a:r>
              <a:rPr lang="en-US" altLang="zh-CN" sz="2300" b="1" dirty="0">
                <a:solidFill>
                  <a:srgbClr val="0000FF"/>
                </a:solidFill>
              </a:rPr>
              <a:t>》</a:t>
            </a:r>
            <a:r>
              <a:rPr lang="zh-CN" altLang="en-US" sz="2300" b="1" dirty="0">
                <a:solidFill>
                  <a:srgbClr val="0000FF"/>
                </a:solidFill>
              </a:rPr>
              <a:t>：“黄花为我一笑，不管鬓霜羞。”</a:t>
            </a:r>
          </a:p>
          <a:p>
            <a:pPr marL="900113" indent="-900113">
              <a:defRPr/>
            </a:pPr>
            <a:r>
              <a:rPr lang="zh-CN" altLang="en-US" sz="2300" b="1" dirty="0">
                <a:solidFill>
                  <a:srgbClr val="0000FF"/>
                </a:solidFill>
              </a:rPr>
              <a:t>纶巾欹雨：典出</a:t>
            </a:r>
            <a:r>
              <a:rPr lang="en-US" altLang="zh-CN" sz="2300" b="1" dirty="0">
                <a:solidFill>
                  <a:srgbClr val="0000FF"/>
                </a:solidFill>
              </a:rPr>
              <a:t>《</a:t>
            </a:r>
            <a:r>
              <a:rPr lang="zh-CN" altLang="en-US" sz="2300" b="1" dirty="0">
                <a:solidFill>
                  <a:srgbClr val="0000FF"/>
                </a:solidFill>
              </a:rPr>
              <a:t>后汉书</a:t>
            </a:r>
            <a:r>
              <a:rPr lang="en-US" altLang="zh-CN" sz="2300" b="1" dirty="0">
                <a:solidFill>
                  <a:srgbClr val="0000FF"/>
                </a:solidFill>
              </a:rPr>
              <a:t>·</a:t>
            </a:r>
            <a:r>
              <a:rPr lang="zh-CN" altLang="en-US" sz="2300" b="1" dirty="0">
                <a:solidFill>
                  <a:srgbClr val="0000FF"/>
                </a:solidFill>
              </a:rPr>
              <a:t>郭太传</a:t>
            </a:r>
            <a:r>
              <a:rPr lang="en-US" altLang="zh-CN" sz="2300" b="1" dirty="0">
                <a:solidFill>
                  <a:srgbClr val="0000FF"/>
                </a:solidFill>
              </a:rPr>
              <a:t>》</a:t>
            </a:r>
            <a:r>
              <a:rPr lang="zh-CN" altLang="en-US" sz="2300" b="1" dirty="0">
                <a:solidFill>
                  <a:srgbClr val="0000FF"/>
                </a:solidFill>
              </a:rPr>
              <a:t>：“郭太，素负盛名。尝出行遇雨，纶巾一角被淋陷下。人争效仿，时人乃故意折巾一角，名为‘林宗巾’。”后遂以比喻受人爱慕之深。</a:t>
            </a:r>
            <a:endParaRPr lang="en-US" altLang="zh-CN" sz="2300" b="1" dirty="0">
              <a:solidFill>
                <a:srgbClr val="0000FF"/>
              </a:solidFill>
            </a:endParaRPr>
          </a:p>
          <a:p>
            <a:pPr>
              <a:defRPr/>
            </a:pPr>
            <a:r>
              <a:rPr lang="zh-CN" altLang="en-US" sz="2300" b="1" dirty="0">
                <a:solidFill>
                  <a:srgbClr val="0000FF"/>
                </a:solidFill>
              </a:rPr>
              <a:t>玉友：白酒的别名，泛指美酒。也指仙人。</a:t>
            </a:r>
            <a:endParaRPr lang="en-US" altLang="zh-CN" sz="2300" b="1" dirty="0">
              <a:solidFill>
                <a:srgbClr val="0000FF"/>
              </a:solidFill>
            </a:endParaRPr>
          </a:p>
          <a:p>
            <a:pPr marL="900113" indent="-900113">
              <a:defRPr/>
            </a:pPr>
            <a:r>
              <a:rPr lang="zh-CN" altLang="en-US" sz="2300" b="1" dirty="0">
                <a:solidFill>
                  <a:srgbClr val="0000FF"/>
                </a:solidFill>
              </a:rPr>
              <a:t>金蕉：酒杯名，借指酒。金高宪</a:t>
            </a:r>
            <a:r>
              <a:rPr lang="en-US" altLang="zh-CN" sz="2300" b="1" dirty="0">
                <a:solidFill>
                  <a:srgbClr val="0000FF"/>
                </a:solidFill>
              </a:rPr>
              <a:t>《</a:t>
            </a:r>
            <a:r>
              <a:rPr lang="zh-CN" altLang="en-US" sz="2300" b="1" dirty="0">
                <a:solidFill>
                  <a:srgbClr val="0000FF"/>
                </a:solidFill>
              </a:rPr>
              <a:t>焚香</a:t>
            </a:r>
            <a:r>
              <a:rPr lang="en-US" altLang="zh-CN" sz="2300" b="1" dirty="0">
                <a:solidFill>
                  <a:srgbClr val="0000FF"/>
                </a:solidFill>
              </a:rPr>
              <a:t>》</a:t>
            </a:r>
            <a:r>
              <a:rPr lang="zh-CN" altLang="en-US" sz="2300" b="1" dirty="0">
                <a:solidFill>
                  <a:srgbClr val="0000FF"/>
                </a:solidFill>
              </a:rPr>
              <a:t>诗之二</a:t>
            </a:r>
            <a:r>
              <a:rPr lang="en-US" altLang="zh-CN" sz="2300" b="1" dirty="0">
                <a:solidFill>
                  <a:srgbClr val="0000FF"/>
                </a:solidFill>
              </a:rPr>
              <a:t>:“</a:t>
            </a:r>
            <a:r>
              <a:rPr lang="zh-CN" altLang="en-US" sz="2300" b="1" dirty="0">
                <a:solidFill>
                  <a:srgbClr val="0000FF"/>
                </a:solidFill>
              </a:rPr>
              <a:t>正要金蕉引睡，不妨玉陇知音。”</a:t>
            </a:r>
            <a:endParaRPr lang="en-US" altLang="zh-CN" sz="2300" b="1" dirty="0">
              <a:solidFill>
                <a:srgbClr val="0000FF"/>
              </a:solidFill>
            </a:endParaRPr>
          </a:p>
          <a:p>
            <a:pPr>
              <a:defRPr/>
            </a:pPr>
            <a:r>
              <a:rPr lang="zh-CN" altLang="en-US" sz="2300" b="1" dirty="0">
                <a:solidFill>
                  <a:srgbClr val="0000FF"/>
                </a:solidFill>
              </a:rPr>
              <a:t>玉人：容貌美丽的人，美人。</a:t>
            </a:r>
            <a:endParaRPr lang="en-US" altLang="zh-CN" sz="2300" b="1" dirty="0">
              <a:solidFill>
                <a:srgbClr val="0000FF"/>
              </a:solidFill>
            </a:endParaRPr>
          </a:p>
          <a:p>
            <a:pPr>
              <a:defRPr/>
            </a:pPr>
            <a:r>
              <a:rPr lang="zh-CN" altLang="en-US" sz="2300" b="1" dirty="0">
                <a:solidFill>
                  <a:srgbClr val="0000FF"/>
                </a:solidFill>
              </a:rPr>
              <a:t>金缕：指金缕衣。</a:t>
            </a:r>
            <a:endParaRPr lang="en-US" altLang="zh-CN" sz="2300" b="1" dirty="0">
              <a:solidFill>
                <a:srgbClr val="0000FF"/>
              </a:solidFill>
            </a:endParaRPr>
          </a:p>
          <a:p>
            <a:pPr>
              <a:defRPr/>
            </a:pPr>
            <a:r>
              <a:rPr lang="zh-CN" altLang="en-US" sz="2300" b="1" dirty="0">
                <a:solidFill>
                  <a:srgbClr val="0000FF"/>
                </a:solidFill>
              </a:rPr>
              <a:t>筝柱：筝上的弦柱。每弦一柱，可移动以调定声音。</a:t>
            </a:r>
            <a:endParaRPr lang="en-US" sz="2300" b="1" dirty="0">
              <a:solidFill>
                <a:srgbClr val="0000FF"/>
              </a:solidFill>
            </a:endParaRPr>
          </a:p>
          <a:p>
            <a:pPr>
              <a:defRPr/>
            </a:pPr>
            <a:r>
              <a:rPr lang="zh-CN" altLang="en-US" sz="2300" b="1" dirty="0">
                <a:solidFill>
                  <a:srgbClr val="0000FF"/>
                </a:solidFill>
              </a:rPr>
              <a:t>槐府：古代三公的官署或宅第</a:t>
            </a:r>
            <a:r>
              <a:rPr lang="zh-CN" altLang="en-US" sz="2300" b="1" dirty="0">
                <a:solidFill>
                  <a:srgbClr val="0000FF"/>
                </a:solidFill>
                <a:latin typeface="+mn-ea"/>
                <a:ea typeface="+mn-ea"/>
              </a:rPr>
              <a:t>。</a:t>
            </a:r>
            <a:endParaRPr lang="zh-CN" altLang="en-US" sz="2300" b="1" dirty="0">
              <a:solidFill>
                <a:srgbClr val="0000FF"/>
              </a:solidFill>
            </a:endParaRPr>
          </a:p>
        </p:txBody>
      </p:sp>
      <p:pic>
        <p:nvPicPr>
          <p:cNvPr id="3379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8613" y="457200"/>
            <a:ext cx="2005012"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linds(horizontal)">
                                      <p:cBhvr>
                                        <p:cTn id="7"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228600" y="808040"/>
            <a:ext cx="8382000" cy="5821362"/>
          </a:xfrm>
        </p:spPr>
        <p:txBody>
          <a:bodyPr/>
          <a:lstStyle/>
          <a:p>
            <a:pPr eaLnBrk="1" hangingPunct="1">
              <a:lnSpc>
                <a:spcPct val="90000"/>
              </a:lnSpc>
              <a:buFontTx/>
              <a:buNone/>
              <a:defRPr/>
            </a:pPr>
            <a:r>
              <a:rPr lang="en-US" altLang="zh-CN" sz="2800" dirty="0" smtClean="0"/>
              <a:t>1.</a:t>
            </a:r>
            <a:r>
              <a:rPr lang="zh-CN" altLang="en-US" sz="2800" dirty="0" smtClean="0"/>
              <a:t>在下面一段话的空缺处依次填入词语，最恰当的一组是</a:t>
            </a:r>
            <a:r>
              <a:rPr lang="en-US" altLang="zh-CN" sz="2800" dirty="0" smtClean="0"/>
              <a:t>(3</a:t>
            </a:r>
            <a:r>
              <a:rPr lang="zh-CN" altLang="en-US" sz="2800" dirty="0" smtClean="0"/>
              <a:t>分</a:t>
            </a:r>
            <a:r>
              <a:rPr lang="en-US" altLang="zh-CN" sz="2800" dirty="0" smtClean="0"/>
              <a:t>)</a:t>
            </a:r>
          </a:p>
          <a:p>
            <a:pPr eaLnBrk="1" hangingPunct="1">
              <a:lnSpc>
                <a:spcPct val="90000"/>
              </a:lnSpc>
              <a:buFontTx/>
              <a:buNone/>
              <a:defRPr/>
            </a:pPr>
            <a:r>
              <a:rPr lang="en-US" altLang="zh-CN" sz="2800" dirty="0" smtClean="0"/>
              <a:t>           </a:t>
            </a:r>
            <a:r>
              <a:rPr lang="zh-CN" altLang="en-US" sz="2800" dirty="0" smtClean="0">
                <a:latin typeface="楷体" pitchFamily="49" charset="-122"/>
                <a:ea typeface="楷体" pitchFamily="49" charset="-122"/>
              </a:rPr>
              <a:t>新冠肺炎疫情是全人类面临的共同挑战，需要世界各国</a:t>
            </a:r>
            <a:r>
              <a:rPr lang="zh-CN" altLang="en-US" sz="2800" u="sng" dirty="0" smtClean="0">
                <a:latin typeface="楷体" pitchFamily="49" charset="-122"/>
                <a:ea typeface="楷体" pitchFamily="49" charset="-122"/>
              </a:rPr>
              <a:t>     ▲    </a:t>
            </a:r>
            <a:r>
              <a:rPr lang="zh-CN" altLang="en-US" sz="2800" dirty="0" smtClean="0">
                <a:latin typeface="楷体" pitchFamily="49" charset="-122"/>
                <a:ea typeface="楷体" pitchFamily="49" charset="-122"/>
              </a:rPr>
              <a:t>。疫情发生后</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我们用中国速度为世界防疫争取了宝贵时间</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用中国力量筑牢了控制疫情</a:t>
            </a:r>
            <a:r>
              <a:rPr lang="zh-CN" altLang="en-US" sz="2800" u="sng" dirty="0" smtClean="0">
                <a:latin typeface="楷体" pitchFamily="49" charset="-122"/>
                <a:ea typeface="楷体" pitchFamily="49" charset="-122"/>
              </a:rPr>
              <a:t>    ▲    </a:t>
            </a:r>
            <a:r>
              <a:rPr lang="zh-CN" altLang="en-US" sz="2800" dirty="0" smtClean="0">
                <a:latin typeface="楷体" pitchFamily="49" charset="-122"/>
                <a:ea typeface="楷体" pitchFamily="49" charset="-122"/>
              </a:rPr>
              <a:t>的防线</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用中国实践为世界抗疫树立了新标杆。中国在这场没有硝烟的战“疫”中</a:t>
            </a:r>
            <a:r>
              <a:rPr lang="zh-CN" altLang="en-US" sz="2800" u="sng" dirty="0" smtClean="0">
                <a:latin typeface="楷体" pitchFamily="49" charset="-122"/>
                <a:ea typeface="楷体" pitchFamily="49" charset="-122"/>
              </a:rPr>
              <a:t>   ▲    </a:t>
            </a:r>
            <a:r>
              <a:rPr lang="zh-CN" altLang="en-US" sz="2800" dirty="0" smtClean="0">
                <a:latin typeface="楷体" pitchFamily="49" charset="-122"/>
                <a:ea typeface="楷体" pitchFamily="49" charset="-122"/>
              </a:rPr>
              <a:t>的努力将为全人类最终战胜疫情作出巨大贡献。</a:t>
            </a:r>
          </a:p>
          <a:p>
            <a:pPr indent="12700" eaLnBrk="1" hangingPunct="1">
              <a:lnSpc>
                <a:spcPct val="90000"/>
              </a:lnSpc>
              <a:buFontTx/>
              <a:buNone/>
              <a:defRPr/>
            </a:pPr>
            <a:r>
              <a:rPr lang="en-US" altLang="zh-CN" sz="2800" dirty="0" smtClean="0"/>
              <a:t>A.</a:t>
            </a:r>
            <a:r>
              <a:rPr lang="zh-CN" altLang="en-US" sz="2800" dirty="0" smtClean="0"/>
              <a:t>破釜沉舟  蔓延  卓尔不群</a:t>
            </a:r>
          </a:p>
          <a:p>
            <a:pPr indent="12700" eaLnBrk="1" hangingPunct="1">
              <a:lnSpc>
                <a:spcPct val="90000"/>
              </a:lnSpc>
              <a:buFontTx/>
              <a:buNone/>
              <a:defRPr/>
            </a:pPr>
            <a:r>
              <a:rPr lang="en-US" altLang="zh-CN" sz="2800" dirty="0" smtClean="0"/>
              <a:t>B.</a:t>
            </a:r>
            <a:r>
              <a:rPr lang="zh-CN" altLang="en-US" sz="2800" dirty="0" smtClean="0"/>
              <a:t>风雨同舟  漫延  卓尔不群</a:t>
            </a:r>
          </a:p>
          <a:p>
            <a:pPr indent="12700" eaLnBrk="1" hangingPunct="1">
              <a:lnSpc>
                <a:spcPct val="90000"/>
              </a:lnSpc>
              <a:buFontTx/>
              <a:buNone/>
              <a:defRPr/>
            </a:pPr>
            <a:r>
              <a:rPr lang="en-US" altLang="zh-CN" sz="2800" b="1" dirty="0" smtClean="0">
                <a:solidFill>
                  <a:srgbClr val="FF0000"/>
                </a:solidFill>
                <a:effectLst>
                  <a:outerShdw blurRad="38100" dist="38100" dir="2700000" algn="tl">
                    <a:srgbClr val="C0C0C0"/>
                  </a:outerShdw>
                </a:effectLst>
              </a:rPr>
              <a:t>C</a:t>
            </a:r>
            <a:r>
              <a:rPr lang="en-US" altLang="zh-CN" sz="2800" dirty="0" smtClean="0"/>
              <a:t>.</a:t>
            </a:r>
            <a:r>
              <a:rPr lang="zh-CN" altLang="en-US" sz="2800" dirty="0" smtClean="0"/>
              <a:t>风雨同舟  蔓延  卓有成效</a:t>
            </a:r>
          </a:p>
          <a:p>
            <a:pPr indent="12700" eaLnBrk="1" hangingPunct="1">
              <a:lnSpc>
                <a:spcPct val="90000"/>
              </a:lnSpc>
              <a:buFontTx/>
              <a:buNone/>
              <a:defRPr/>
            </a:pPr>
            <a:r>
              <a:rPr lang="en-US" altLang="zh-CN" sz="2800" dirty="0" smtClean="0"/>
              <a:t>D.</a:t>
            </a:r>
            <a:r>
              <a:rPr lang="zh-CN" altLang="en-US" sz="2800" dirty="0" smtClean="0"/>
              <a:t>破釜沉舟  漫延  卓有成效</a:t>
            </a:r>
          </a:p>
        </p:txBody>
      </p:sp>
      <p:sp>
        <p:nvSpPr>
          <p:cNvPr id="16387" name="Rectangle 7"/>
          <p:cNvSpPr>
            <a:spLocks noChangeArrowheads="1"/>
          </p:cNvSpPr>
          <p:nvPr/>
        </p:nvSpPr>
        <p:spPr bwMode="auto">
          <a:xfrm>
            <a:off x="0" y="105493"/>
            <a:ext cx="6858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1000" u="sng">
                <a:ea typeface="楷体" pitchFamily="49" charset="-122"/>
              </a:rPr>
              <a:t>        </a:t>
            </a:r>
            <a:endParaRPr lang="en-US" altLang="zh-CN"/>
          </a:p>
        </p:txBody>
      </p:sp>
      <p:sp>
        <p:nvSpPr>
          <p:cNvPr id="5129" name="Oval 9"/>
          <p:cNvSpPr>
            <a:spLocks noChangeArrowheads="1"/>
          </p:cNvSpPr>
          <p:nvPr/>
        </p:nvSpPr>
        <p:spPr bwMode="auto">
          <a:xfrm>
            <a:off x="1600200" y="5303838"/>
            <a:ext cx="6096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30" name="Oval 10"/>
          <p:cNvSpPr>
            <a:spLocks noChangeArrowheads="1"/>
          </p:cNvSpPr>
          <p:nvPr/>
        </p:nvSpPr>
        <p:spPr bwMode="auto">
          <a:xfrm>
            <a:off x="533400" y="1951038"/>
            <a:ext cx="16002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31" name="Oval 11"/>
          <p:cNvSpPr>
            <a:spLocks noChangeArrowheads="1"/>
          </p:cNvSpPr>
          <p:nvPr/>
        </p:nvSpPr>
        <p:spPr bwMode="auto">
          <a:xfrm>
            <a:off x="2514600" y="4389438"/>
            <a:ext cx="609600" cy="10668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32" name="AutoShape 12"/>
          <p:cNvSpPr>
            <a:spLocks/>
          </p:cNvSpPr>
          <p:nvPr/>
        </p:nvSpPr>
        <p:spPr bwMode="auto">
          <a:xfrm>
            <a:off x="5715000" y="4160838"/>
            <a:ext cx="1295400" cy="609600"/>
          </a:xfrm>
          <a:prstGeom prst="borderCallout1">
            <a:avLst>
              <a:gd name="adj1" fmla="val 18750"/>
              <a:gd name="adj2" fmla="val -5884"/>
              <a:gd name="adj3" fmla="val 118750"/>
              <a:gd name="adj4" fmla="val -20588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3200" b="1"/>
              <a:t>偏旁</a:t>
            </a:r>
          </a:p>
        </p:txBody>
      </p:sp>
      <p:sp>
        <p:nvSpPr>
          <p:cNvPr id="16392" name="标题 1"/>
          <p:cNvSpPr>
            <a:spLocks noGrp="1"/>
          </p:cNvSpPr>
          <p:nvPr>
            <p:ph type="title"/>
          </p:nvPr>
        </p:nvSpPr>
        <p:spPr>
          <a:xfrm>
            <a:off x="342900" y="104775"/>
            <a:ext cx="7912100" cy="711200"/>
          </a:xfrm>
        </p:spPr>
        <p:txBody>
          <a:bodyPr/>
          <a:lstStyle/>
          <a:p>
            <a:pPr algn="l" eaLnBrk="1" hangingPunct="1"/>
            <a:r>
              <a:rPr lang="zh-CN" altLang="en-US" sz="3600" b="1" smtClean="0">
                <a:solidFill>
                  <a:srgbClr val="0000FF"/>
                </a:solidFill>
                <a:latin typeface="黑体" pitchFamily="49" charset="-122"/>
                <a:ea typeface="黑体" pitchFamily="49" charset="-122"/>
              </a:rPr>
              <a:t>一、语言文字运用</a:t>
            </a:r>
            <a:r>
              <a:rPr lang="zh-CN" altLang="en-US" sz="3200" smtClean="0">
                <a:solidFill>
                  <a:srgbClr val="00B0F0"/>
                </a:solidFill>
                <a:latin typeface="黑体" pitchFamily="49" charset="-122"/>
                <a:ea typeface="黑体" pitchFamily="49" charset="-122"/>
              </a:rPr>
              <a:t>（</a:t>
            </a:r>
            <a:r>
              <a:rPr lang="en-US" altLang="zh-CN" sz="3200" smtClean="0">
                <a:solidFill>
                  <a:srgbClr val="00B0F0"/>
                </a:solidFill>
                <a:latin typeface="黑体" pitchFamily="49" charset="-122"/>
                <a:ea typeface="黑体" pitchFamily="49" charset="-122"/>
              </a:rPr>
              <a:t>12</a:t>
            </a:r>
            <a:r>
              <a:rPr lang="zh-CN" altLang="en-US" sz="3200" smtClean="0">
                <a:solidFill>
                  <a:srgbClr val="00B0F0"/>
                </a:solidFill>
                <a:latin typeface="黑体" pitchFamily="49" charset="-122"/>
                <a:ea typeface="黑体" pitchFamily="49" charset="-122"/>
              </a:rPr>
              <a:t>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30"/>
                                        </p:tgtEl>
                                        <p:attrNameLst>
                                          <p:attrName>style.visibility</p:attrName>
                                        </p:attrNameLst>
                                      </p:cBhvr>
                                      <p:to>
                                        <p:strVal val="visible"/>
                                      </p:to>
                                    </p:set>
                                    <p:anim calcmode="lin" valueType="num">
                                      <p:cBhvr additive="base">
                                        <p:cTn id="7" dur="500" fill="hold"/>
                                        <p:tgtEl>
                                          <p:spTgt spid="5130"/>
                                        </p:tgtEl>
                                        <p:attrNameLst>
                                          <p:attrName>ppt_x</p:attrName>
                                        </p:attrNameLst>
                                      </p:cBhvr>
                                      <p:tavLst>
                                        <p:tav tm="0">
                                          <p:val>
                                            <p:strVal val="#ppt_x"/>
                                          </p:val>
                                        </p:tav>
                                        <p:tav tm="100000">
                                          <p:val>
                                            <p:strVal val="#ppt_x"/>
                                          </p:val>
                                        </p:tav>
                                      </p:tavLst>
                                    </p:anim>
                                    <p:anim calcmode="lin" valueType="num">
                                      <p:cBhvr additive="base">
                                        <p:cTn id="8" dur="500" fill="hold"/>
                                        <p:tgtEl>
                                          <p:spTgt spid="51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9"/>
                                        </p:tgtEl>
                                        <p:attrNameLst>
                                          <p:attrName>style.visibility</p:attrName>
                                        </p:attrNameLst>
                                      </p:cBhvr>
                                      <p:to>
                                        <p:strVal val="visible"/>
                                      </p:to>
                                    </p:set>
                                    <p:anim calcmode="lin" valueType="num">
                                      <p:cBhvr additive="base">
                                        <p:cTn id="13" dur="500" fill="hold"/>
                                        <p:tgtEl>
                                          <p:spTgt spid="5129"/>
                                        </p:tgtEl>
                                        <p:attrNameLst>
                                          <p:attrName>ppt_x</p:attrName>
                                        </p:attrNameLst>
                                      </p:cBhvr>
                                      <p:tavLst>
                                        <p:tav tm="0">
                                          <p:val>
                                            <p:strVal val="#ppt_x"/>
                                          </p:val>
                                        </p:tav>
                                        <p:tav tm="100000">
                                          <p:val>
                                            <p:strVal val="#ppt_x"/>
                                          </p:val>
                                        </p:tav>
                                      </p:tavLst>
                                    </p:anim>
                                    <p:anim calcmode="lin" valueType="num">
                                      <p:cBhvr additive="base">
                                        <p:cTn id="14" dur="500" fill="hold"/>
                                        <p:tgtEl>
                                          <p:spTgt spid="512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31"/>
                                        </p:tgtEl>
                                        <p:attrNameLst>
                                          <p:attrName>style.visibility</p:attrName>
                                        </p:attrNameLst>
                                      </p:cBhvr>
                                      <p:to>
                                        <p:strVal val="visible"/>
                                      </p:to>
                                    </p:set>
                                    <p:anim calcmode="lin" valueType="num">
                                      <p:cBhvr additive="base">
                                        <p:cTn id="19" dur="500" fill="hold"/>
                                        <p:tgtEl>
                                          <p:spTgt spid="5131"/>
                                        </p:tgtEl>
                                        <p:attrNameLst>
                                          <p:attrName>ppt_x</p:attrName>
                                        </p:attrNameLst>
                                      </p:cBhvr>
                                      <p:tavLst>
                                        <p:tav tm="0">
                                          <p:val>
                                            <p:strVal val="#ppt_x"/>
                                          </p:val>
                                        </p:tav>
                                        <p:tav tm="100000">
                                          <p:val>
                                            <p:strVal val="#ppt_x"/>
                                          </p:val>
                                        </p:tav>
                                      </p:tavLst>
                                    </p:anim>
                                    <p:anim calcmode="lin" valueType="num">
                                      <p:cBhvr additive="base">
                                        <p:cTn id="20" dur="500" fill="hold"/>
                                        <p:tgtEl>
                                          <p:spTgt spid="513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32"/>
                                        </p:tgtEl>
                                        <p:attrNameLst>
                                          <p:attrName>style.visibility</p:attrName>
                                        </p:attrNameLst>
                                      </p:cBhvr>
                                      <p:to>
                                        <p:strVal val="visible"/>
                                      </p:to>
                                    </p:set>
                                    <p:anim calcmode="lin" valueType="num">
                                      <p:cBhvr additive="base">
                                        <p:cTn id="25" dur="500" fill="hold"/>
                                        <p:tgtEl>
                                          <p:spTgt spid="5132"/>
                                        </p:tgtEl>
                                        <p:attrNameLst>
                                          <p:attrName>ppt_x</p:attrName>
                                        </p:attrNameLst>
                                      </p:cBhvr>
                                      <p:tavLst>
                                        <p:tav tm="0">
                                          <p:val>
                                            <p:strVal val="#ppt_x"/>
                                          </p:val>
                                        </p:tav>
                                        <p:tav tm="100000">
                                          <p:val>
                                            <p:strVal val="#ppt_x"/>
                                          </p:val>
                                        </p:tav>
                                      </p:tavLst>
                                    </p:anim>
                                    <p:anim calcmode="lin" valueType="num">
                                      <p:cBhvr additive="base">
                                        <p:cTn id="26" dur="500" fill="hold"/>
                                        <p:tgtEl>
                                          <p:spTgt spid="5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9" grpId="0" animBg="1"/>
      <p:bldP spid="5130" grpId="0" animBg="1"/>
      <p:bldP spid="5131" grpId="0" animBg="1"/>
      <p:bldP spid="51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381000" y="762000"/>
            <a:ext cx="3505200" cy="5465764"/>
          </a:xfrm>
        </p:spPr>
        <p:txBody>
          <a:bodyPr/>
          <a:lstStyle/>
          <a:p>
            <a:pPr marL="0" indent="0" algn="ctr" eaLnBrk="1" hangingPunct="1">
              <a:buFontTx/>
              <a:buNone/>
              <a:defRPr/>
            </a:pPr>
            <a:r>
              <a:rPr lang="zh-CN" altLang="en-US" sz="2400" dirty="0" smtClean="0">
                <a:latin typeface="黑体" pitchFamily="49" charset="-122"/>
                <a:ea typeface="黑体" pitchFamily="49" charset="-122"/>
              </a:rPr>
              <a:t>石湖仙</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寿石湖居士</a:t>
            </a:r>
            <a:endParaRPr lang="zh-CN" altLang="en-US" sz="2400" dirty="0" smtClean="0"/>
          </a:p>
          <a:p>
            <a:pPr algn="ctr" eaLnBrk="1" hangingPunct="1">
              <a:lnSpc>
                <a:spcPct val="90000"/>
              </a:lnSpc>
              <a:buFontTx/>
              <a:buNone/>
              <a:defRPr/>
            </a:pPr>
            <a:r>
              <a:rPr lang="zh-CN" altLang="en-US" sz="2400" dirty="0" smtClean="0"/>
              <a:t>姜夔</a:t>
            </a:r>
          </a:p>
          <a:p>
            <a:pPr marL="0" indent="0" eaLnBrk="1" hangingPunct="1">
              <a:buFontTx/>
              <a:buNone/>
              <a:defRPr/>
            </a:pPr>
            <a:r>
              <a:rPr lang="zh-CN" altLang="en-US" sz="2400" dirty="0" smtClean="0">
                <a:latin typeface="楷体" pitchFamily="49" charset="-122"/>
                <a:ea typeface="楷体" pitchFamily="49" charset="-122"/>
              </a:rPr>
              <a:t>    松江烟浦，是千古三高，游衍佳处。须信石湖仙，似鸱夷，翩然引去。浮云安在？我自爱，绿香红舞。容与，看世间，几度今古。</a:t>
            </a:r>
          </a:p>
          <a:p>
            <a:pPr marL="0" indent="0" eaLnBrk="1" hangingPunct="1">
              <a:buFontTx/>
              <a:buNone/>
              <a:defRPr/>
            </a:pPr>
            <a:r>
              <a:rPr lang="zh-CN" altLang="en-US" sz="2400" dirty="0" smtClean="0">
                <a:latin typeface="楷体" pitchFamily="49" charset="-122"/>
                <a:ea typeface="楷体" pitchFamily="49" charset="-122"/>
              </a:rPr>
              <a:t>    卢沟旧曾驻马，为黄花、闲吟秀句。见说胡儿，也学纶巾欹雨。玉友金蕉，玉人金缕，缓移筝柱。闻好语。明年定在槐府。</a:t>
            </a:r>
          </a:p>
        </p:txBody>
      </p:sp>
      <p:pic>
        <p:nvPicPr>
          <p:cNvPr id="3481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4" y="100013"/>
            <a:ext cx="2005013"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4114800" y="533402"/>
            <a:ext cx="4572000" cy="5632311"/>
          </a:xfrm>
          <a:prstGeom prst="rect">
            <a:avLst/>
          </a:prstGeom>
          <a:solidFill>
            <a:srgbClr val="FFFF00">
              <a:alpha val="10000"/>
            </a:srgbClr>
          </a:solidFill>
          <a:ln w="25400" cmpd="sng">
            <a:solidFill>
              <a:srgbClr val="FF3399"/>
            </a:solidFill>
          </a:ln>
        </p:spPr>
        <p:txBody>
          <a:bodyPr>
            <a:spAutoFit/>
          </a:bodyPr>
          <a:lstStyle/>
          <a:p>
            <a:pPr>
              <a:defRPr/>
            </a:pPr>
            <a:r>
              <a:rPr lang="en-US" altLang="zh-CN" b="1" dirty="0">
                <a:solidFill>
                  <a:srgbClr val="FF0000"/>
                </a:solidFill>
                <a:effectLst>
                  <a:outerShdw blurRad="38100" dist="38100" dir="2700000" algn="tl">
                    <a:srgbClr val="000000">
                      <a:alpha val="43137"/>
                    </a:srgbClr>
                  </a:outerShdw>
                </a:effectLst>
              </a:rPr>
              <a:t>【</a:t>
            </a:r>
            <a:r>
              <a:rPr lang="zh-CN" altLang="en-US" b="1" dirty="0">
                <a:solidFill>
                  <a:srgbClr val="FF0000"/>
                </a:solidFill>
                <a:effectLst>
                  <a:outerShdw blurRad="38100" dist="38100" dir="2700000" algn="tl">
                    <a:srgbClr val="000000">
                      <a:alpha val="43137"/>
                    </a:srgbClr>
                  </a:outerShdw>
                </a:effectLst>
              </a:rPr>
              <a:t>初解大意</a:t>
            </a:r>
            <a:r>
              <a:rPr lang="en-US" altLang="zh-CN" b="1" dirty="0">
                <a:solidFill>
                  <a:srgbClr val="FF0000"/>
                </a:solidFill>
                <a:effectLst>
                  <a:outerShdw blurRad="38100" dist="38100" dir="2700000" algn="tl">
                    <a:srgbClr val="000000">
                      <a:alpha val="43137"/>
                    </a:srgbClr>
                  </a:outerShdw>
                </a:effectLst>
              </a:rPr>
              <a:t>】</a:t>
            </a:r>
          </a:p>
          <a:p>
            <a:pPr>
              <a:defRPr/>
            </a:pPr>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石湖江草飘摇、烟波浩渺</a:t>
            </a:r>
            <a:r>
              <a:rPr lang="zh-CN" altLang="en-US" b="1" dirty="0">
                <a:latin typeface="楷体" pitchFamily="49" charset="-122"/>
                <a:ea typeface="楷体" pitchFamily="49" charset="-122"/>
              </a:rPr>
              <a:t>，</a:t>
            </a:r>
            <a:r>
              <a:rPr lang="zh-CN" altLang="zh-CN" b="1" dirty="0">
                <a:latin typeface="楷体" pitchFamily="49" charset="-122"/>
                <a:ea typeface="楷体" pitchFamily="49" charset="-122"/>
              </a:rPr>
              <a:t>千古而下就是“三高”</a:t>
            </a:r>
            <a:r>
              <a:rPr lang="zh-CN" altLang="en-US" b="1" dirty="0">
                <a:latin typeface="楷体" pitchFamily="49" charset="-122"/>
                <a:ea typeface="楷体" pitchFamily="49" charset="-122"/>
              </a:rPr>
              <a:t>（</a:t>
            </a:r>
            <a:r>
              <a:rPr lang="zh-CN" altLang="zh-CN" b="1" dirty="0">
                <a:latin typeface="楷体" pitchFamily="49" charset="-122"/>
                <a:ea typeface="楷体" pitchFamily="49" charset="-122"/>
              </a:rPr>
              <a:t>古往今来的志趣隐逸、超脱放达之士</a:t>
            </a:r>
            <a:r>
              <a:rPr lang="zh-CN" altLang="en-US" b="1" dirty="0">
                <a:latin typeface="楷体" pitchFamily="49" charset="-122"/>
                <a:ea typeface="楷体" pitchFamily="49" charset="-122"/>
              </a:rPr>
              <a:t>）</a:t>
            </a:r>
            <a:r>
              <a:rPr lang="zh-CN" altLang="zh-CN" b="1" dirty="0">
                <a:latin typeface="楷体" pitchFamily="49" charset="-122"/>
                <a:ea typeface="楷体" pitchFamily="49" charset="-122"/>
              </a:rPr>
              <a:t>游衍玩赏的佳妙境地</a:t>
            </a:r>
            <a:r>
              <a:rPr lang="zh-CN" altLang="en-US" b="1" dirty="0">
                <a:latin typeface="楷体" pitchFamily="49" charset="-122"/>
                <a:ea typeface="楷体" pitchFamily="49" charset="-122"/>
              </a:rPr>
              <a:t>。须信</a:t>
            </a:r>
            <a:r>
              <a:rPr lang="zh-CN" altLang="zh-CN" b="1" dirty="0">
                <a:latin typeface="楷体" pitchFamily="49" charset="-122"/>
                <a:ea typeface="楷体" pitchFamily="49" charset="-122"/>
                <a:cs typeface="宋体"/>
              </a:rPr>
              <a:t>石湖仙</a:t>
            </a:r>
            <a:r>
              <a:rPr lang="zh-CN" altLang="en-US" b="1" dirty="0">
                <a:latin typeface="楷体" pitchFamily="49" charset="-122"/>
                <a:ea typeface="楷体" pitchFamily="49" charset="-122"/>
                <a:cs typeface="宋体"/>
              </a:rPr>
              <a:t>的您，</a:t>
            </a:r>
            <a:r>
              <a:rPr lang="zh-CN" altLang="en-US" b="1" dirty="0">
                <a:latin typeface="楷体" pitchFamily="49" charset="-122"/>
                <a:ea typeface="楷体" pitchFamily="49" charset="-122"/>
              </a:rPr>
              <a:t>好似鸱夷鸟翩然，隐退石湖。（</a:t>
            </a:r>
            <a:r>
              <a:rPr lang="zh-CN" altLang="zh-CN" b="1" dirty="0">
                <a:latin typeface="楷体" pitchFamily="49" charset="-122"/>
                <a:ea typeface="楷体" pitchFamily="49" charset="-122"/>
              </a:rPr>
              <a:t>皇帝已经被奸佞所包围，朝政已经腐败</a:t>
            </a:r>
            <a:r>
              <a:rPr lang="zh-CN" altLang="en-US" b="1" dirty="0">
                <a:latin typeface="楷体" pitchFamily="49" charset="-122"/>
                <a:ea typeface="楷体" pitchFamily="49" charset="-122"/>
              </a:rPr>
              <a:t>）浮云你在哪里？我自喜欢，看长烟一空，浮云尽去，惟剩了满湖碧荷红芙，摇曳飘香。您气质优雅，悠闲自得，看世上，古今能有几回。</a:t>
            </a:r>
            <a:endParaRPr lang="en-US" altLang="zh-CN" b="1" dirty="0">
              <a:latin typeface="楷体" pitchFamily="49" charset="-122"/>
              <a:ea typeface="楷体" pitchFamily="49" charset="-122"/>
            </a:endParaRPr>
          </a:p>
          <a:p>
            <a:pPr>
              <a:defRPr/>
            </a:pPr>
            <a:r>
              <a:rPr lang="zh-CN" altLang="en-US" b="1" dirty="0">
                <a:solidFill>
                  <a:srgbClr val="FF0000"/>
                </a:solidFill>
                <a:effectLst>
                  <a:outerShdw blurRad="38100" dist="38100" dir="2700000" algn="tl">
                    <a:srgbClr val="000000">
                      <a:alpha val="43137"/>
                    </a:srgbClr>
                  </a:outerShdw>
                </a:effectLst>
              </a:rPr>
              <a:t>        你曾经出使金国在卢沟停驻，留下“黄花为我一笑，不管霜羞”</a:t>
            </a:r>
            <a:r>
              <a:rPr lang="zh-CN" altLang="en-US" b="1" dirty="0">
                <a:solidFill>
                  <a:srgbClr val="008080"/>
                </a:solidFill>
                <a:effectLst>
                  <a:outerShdw blurRad="38100" dist="38100" dir="2700000" algn="tl">
                    <a:srgbClr val="000000">
                      <a:alpha val="43137"/>
                    </a:srgbClr>
                  </a:outerShdw>
                </a:effectLst>
              </a:rPr>
              <a:t>（菊花为我展开笑颜，哪怕我羞于老去，双鬓已然蒙霜染白）</a:t>
            </a:r>
            <a:r>
              <a:rPr lang="zh-CN" altLang="en-US" b="1" dirty="0">
                <a:solidFill>
                  <a:srgbClr val="FF0000"/>
                </a:solidFill>
                <a:effectLst>
                  <a:outerShdw blurRad="38100" dist="38100" dir="2700000" algn="tl">
                    <a:srgbClr val="000000">
                      <a:alpha val="43137"/>
                    </a:srgbClr>
                  </a:outerShdw>
                </a:effectLst>
              </a:rPr>
              <a:t>的美句。犹听说金迓使者慕您大名，到您那儿求一幅巾帻（</a:t>
            </a:r>
            <a:r>
              <a:rPr lang="en-US" altLang="zh-CN" dirty="0"/>
              <a:t> </a:t>
            </a:r>
            <a:r>
              <a:rPr lang="en-US" altLang="zh-CN" dirty="0" err="1"/>
              <a:t>zé</a:t>
            </a:r>
            <a:r>
              <a:rPr lang="en-US" altLang="zh-CN" dirty="0"/>
              <a:t> </a:t>
            </a:r>
            <a:r>
              <a:rPr lang="zh-CN" altLang="en-US" b="1" dirty="0">
                <a:solidFill>
                  <a:srgbClr val="FF0000"/>
                </a:solidFill>
                <a:effectLst>
                  <a:outerShdw blurRad="38100" dist="38100" dir="2700000" algn="tl">
                    <a:srgbClr val="000000">
                      <a:alpha val="43137"/>
                    </a:srgbClr>
                  </a:outerShdw>
                </a:effectLst>
              </a:rPr>
              <a:t>）也学郭泰遇雨，巾一角沾湿而折叠之状。此刻，您的身边有端着盛满玉友美酒的金蕉酒杯的众多贤才为你祝寿，更有着金缕衣的佳人相伴，为您弹着舒缓的古筝乐曲，其乐陶陶！闻听那对您的美好祝愿：明年定能得到国家重用，高升台阁。</a:t>
            </a:r>
            <a:endParaRPr lang="en-US" altLang="zh-CN"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457200" y="609600"/>
            <a:ext cx="8229600" cy="6096000"/>
          </a:xfrm>
        </p:spPr>
        <p:txBody>
          <a:bodyPr/>
          <a:lstStyle/>
          <a:p>
            <a:pPr algn="ctr" eaLnBrk="1" hangingPunct="1">
              <a:buFontTx/>
              <a:buNone/>
            </a:pPr>
            <a:r>
              <a:rPr lang="zh-CN" altLang="en-US" sz="2400" smtClean="0">
                <a:latin typeface="黑体" pitchFamily="49" charset="-122"/>
                <a:ea typeface="黑体" pitchFamily="49" charset="-122"/>
              </a:rPr>
              <a:t>石湖仙</a:t>
            </a:r>
            <a:r>
              <a:rPr lang="en-US" altLang="zh-CN" sz="2400" smtClean="0">
                <a:latin typeface="黑体" pitchFamily="49" charset="-122"/>
                <a:ea typeface="黑体" pitchFamily="49" charset="-122"/>
              </a:rPr>
              <a:t>·</a:t>
            </a:r>
            <a:r>
              <a:rPr lang="zh-CN" altLang="en-US" sz="2400" smtClean="0">
                <a:latin typeface="黑体" pitchFamily="49" charset="-122"/>
                <a:ea typeface="黑体" pitchFamily="49" charset="-122"/>
              </a:rPr>
              <a:t>寿石湖居士</a:t>
            </a:r>
          </a:p>
          <a:p>
            <a:pPr algn="ctr" eaLnBrk="1" hangingPunct="1">
              <a:buFontTx/>
              <a:buNone/>
            </a:pPr>
            <a:r>
              <a:rPr lang="zh-CN" altLang="en-US" sz="2400" smtClean="0"/>
              <a:t>姜夔</a:t>
            </a:r>
          </a:p>
          <a:p>
            <a:pPr eaLnBrk="1" hangingPunct="1">
              <a:buFontTx/>
              <a:buNone/>
            </a:pPr>
            <a:r>
              <a:rPr lang="zh-CN" altLang="en-US" sz="2400" smtClean="0"/>
              <a:t>          </a:t>
            </a:r>
            <a:r>
              <a:rPr lang="zh-CN" altLang="en-US" sz="2400" smtClean="0">
                <a:latin typeface="楷体" pitchFamily="49" charset="-122"/>
                <a:ea typeface="楷体" pitchFamily="49" charset="-122"/>
              </a:rPr>
              <a:t>松江烟浦</a:t>
            </a:r>
            <a:r>
              <a:rPr lang="en-US" altLang="zh-CN" sz="2400" smtClean="0">
                <a:latin typeface="楷体" pitchFamily="49" charset="-122"/>
                <a:ea typeface="楷体" pitchFamily="49" charset="-122"/>
              </a:rPr>
              <a:t>,</a:t>
            </a:r>
            <a:r>
              <a:rPr lang="zh-CN" altLang="en-US" sz="2400" smtClean="0">
                <a:latin typeface="楷体" pitchFamily="49" charset="-122"/>
                <a:ea typeface="楷体" pitchFamily="49" charset="-122"/>
              </a:rPr>
              <a:t>是千古三高游衍佳处。须信石湖仙</a:t>
            </a:r>
            <a:r>
              <a:rPr lang="en-US" altLang="zh-CN" sz="2400" smtClean="0">
                <a:latin typeface="楷体" pitchFamily="49" charset="-122"/>
                <a:ea typeface="楷体" pitchFamily="49" charset="-122"/>
              </a:rPr>
              <a:t>,</a:t>
            </a:r>
            <a:r>
              <a:rPr lang="zh-CN" altLang="en-US" sz="2400" smtClean="0">
                <a:latin typeface="楷体" pitchFamily="49" charset="-122"/>
                <a:ea typeface="楷体" pitchFamily="49" charset="-122"/>
              </a:rPr>
              <a:t>似鸱夷翩然引去。浮云安在</a:t>
            </a:r>
            <a:r>
              <a:rPr lang="en-US" altLang="zh-CN" sz="2400" smtClean="0">
                <a:latin typeface="楷体" pitchFamily="49" charset="-122"/>
                <a:ea typeface="楷体" pitchFamily="49" charset="-122"/>
              </a:rPr>
              <a:t>,</a:t>
            </a:r>
            <a:r>
              <a:rPr lang="zh-CN" altLang="en-US" sz="2400" smtClean="0">
                <a:latin typeface="楷体" pitchFamily="49" charset="-122"/>
                <a:ea typeface="楷体" pitchFamily="49" charset="-122"/>
              </a:rPr>
              <a:t>我自爱绿香红舞。容与</a:t>
            </a:r>
            <a:r>
              <a:rPr lang="en-US" altLang="zh-CN" sz="2400" smtClean="0">
                <a:latin typeface="楷体" pitchFamily="49" charset="-122"/>
                <a:ea typeface="楷体" pitchFamily="49" charset="-122"/>
              </a:rPr>
              <a:t>,</a:t>
            </a:r>
            <a:r>
              <a:rPr lang="zh-CN" altLang="en-US" sz="2400" smtClean="0">
                <a:latin typeface="楷体" pitchFamily="49" charset="-122"/>
                <a:ea typeface="楷体" pitchFamily="49" charset="-122"/>
              </a:rPr>
              <a:t>看世间几度今古。</a:t>
            </a:r>
          </a:p>
          <a:p>
            <a:pPr eaLnBrk="1" hangingPunct="1">
              <a:buFontTx/>
              <a:buNone/>
            </a:pPr>
            <a:r>
              <a:rPr lang="en-US" altLang="zh-CN" sz="2400" smtClean="0">
                <a:solidFill>
                  <a:srgbClr val="0000FF"/>
                </a:solidFill>
              </a:rPr>
              <a:t>【</a:t>
            </a:r>
            <a:r>
              <a:rPr lang="zh-CN" altLang="en-US" sz="2400" smtClean="0">
                <a:solidFill>
                  <a:srgbClr val="0000FF"/>
                </a:solidFill>
              </a:rPr>
              <a:t>注</a:t>
            </a:r>
            <a:r>
              <a:rPr lang="en-US" altLang="zh-CN" sz="2400" smtClean="0">
                <a:solidFill>
                  <a:srgbClr val="0000FF"/>
                </a:solidFill>
              </a:rPr>
              <a:t>】①</a:t>
            </a:r>
            <a:r>
              <a:rPr lang="zh-CN" altLang="en-US" sz="2400" smtClean="0">
                <a:solidFill>
                  <a:srgbClr val="0000FF"/>
                </a:solidFill>
              </a:rPr>
              <a:t>石湖居士</a:t>
            </a:r>
            <a:r>
              <a:rPr lang="en-US" altLang="zh-CN" sz="2400" smtClean="0">
                <a:solidFill>
                  <a:srgbClr val="0000FF"/>
                </a:solidFill>
              </a:rPr>
              <a:t>:</a:t>
            </a:r>
            <a:r>
              <a:rPr lang="zh-CN" altLang="en-US" sz="2400" smtClean="0">
                <a:solidFill>
                  <a:srgbClr val="0000FF"/>
                </a:solidFill>
              </a:rPr>
              <a:t>南宋政治家、文学家范成大的号。②三高</a:t>
            </a:r>
            <a:r>
              <a:rPr lang="en-US" altLang="zh-CN" sz="2400" smtClean="0">
                <a:solidFill>
                  <a:srgbClr val="0000FF"/>
                </a:solidFill>
              </a:rPr>
              <a:t>:</a:t>
            </a:r>
            <a:r>
              <a:rPr lang="zh-CN" altLang="en-US" sz="2400" smtClean="0">
                <a:solidFill>
                  <a:srgbClr val="0000FF"/>
                </a:solidFill>
              </a:rPr>
              <a:t>代指古代隐逸、放达之土。③鸱夷</a:t>
            </a:r>
            <a:r>
              <a:rPr lang="en-US" altLang="zh-CN" sz="2400" smtClean="0">
                <a:solidFill>
                  <a:srgbClr val="0000FF"/>
                </a:solidFill>
              </a:rPr>
              <a:t>:</a:t>
            </a:r>
            <a:r>
              <a:rPr lang="zh-CN" altLang="en-US" sz="2400" smtClean="0">
                <a:solidFill>
                  <a:srgbClr val="0000FF"/>
                </a:solidFill>
              </a:rPr>
              <a:t>春秋时期范蠡功成身退</a:t>
            </a:r>
            <a:r>
              <a:rPr lang="en-US" altLang="zh-CN" sz="2400" smtClean="0">
                <a:solidFill>
                  <a:srgbClr val="0000FF"/>
                </a:solidFill>
              </a:rPr>
              <a:t>,</a:t>
            </a:r>
            <a:r>
              <a:rPr lang="zh-CN" altLang="en-US" sz="2400" smtClean="0">
                <a:solidFill>
                  <a:srgbClr val="0000FF"/>
                </a:solidFill>
              </a:rPr>
              <a:t>变姓名为鸱夷子皮。</a:t>
            </a:r>
          </a:p>
          <a:p>
            <a:pPr eaLnBrk="1" hangingPunct="1">
              <a:buFontTx/>
              <a:buNone/>
            </a:pPr>
            <a:r>
              <a:rPr lang="en-US" altLang="zh-CN" sz="2400" smtClean="0">
                <a:latin typeface="楷体" pitchFamily="49" charset="-122"/>
                <a:ea typeface="楷体" pitchFamily="49" charset="-122"/>
              </a:rPr>
              <a:t>9.</a:t>
            </a:r>
            <a:r>
              <a:rPr lang="zh-CN" altLang="en-US" sz="2400" smtClean="0">
                <a:latin typeface="楷体" pitchFamily="49" charset="-122"/>
                <a:ea typeface="楷体" pitchFamily="49" charset="-122"/>
              </a:rPr>
              <a:t>上阕从哪些方面可看出范成大隐者的身份</a:t>
            </a:r>
            <a:r>
              <a:rPr lang="en-US" altLang="zh-CN" sz="2400" smtClean="0">
                <a:latin typeface="楷体" pitchFamily="49" charset="-122"/>
                <a:ea typeface="楷体" pitchFamily="49" charset="-122"/>
              </a:rPr>
              <a:t>?</a:t>
            </a:r>
            <a:r>
              <a:rPr lang="zh-CN" altLang="en-US" sz="2400" smtClean="0">
                <a:latin typeface="楷体" pitchFamily="49" charset="-122"/>
                <a:ea typeface="楷体" pitchFamily="49" charset="-122"/>
              </a:rPr>
              <a:t>请简要概括。</a:t>
            </a:r>
            <a:r>
              <a:rPr lang="en-US" altLang="zh-CN" sz="2400" smtClean="0">
                <a:latin typeface="楷体" pitchFamily="49" charset="-122"/>
                <a:ea typeface="楷体" pitchFamily="49" charset="-122"/>
              </a:rPr>
              <a:t>(5</a:t>
            </a:r>
            <a:r>
              <a:rPr lang="zh-CN" altLang="en-US" sz="2400" smtClean="0">
                <a:latin typeface="楷体" pitchFamily="49" charset="-122"/>
                <a:ea typeface="楷体" pitchFamily="49" charset="-122"/>
              </a:rPr>
              <a:t>分</a:t>
            </a:r>
            <a:r>
              <a:rPr lang="en-US" altLang="zh-CN" sz="2400" smtClean="0">
                <a:latin typeface="楷体" pitchFamily="49" charset="-122"/>
                <a:ea typeface="楷体" pitchFamily="49" charset="-122"/>
              </a:rPr>
              <a:t>)</a:t>
            </a:r>
            <a:r>
              <a:rPr lang="en-US" altLang="zh-CN" sz="2800" smtClean="0"/>
              <a:t> </a:t>
            </a:r>
          </a:p>
          <a:p>
            <a:pPr eaLnBrk="1" hangingPunct="1">
              <a:buFontTx/>
              <a:buNone/>
            </a:pPr>
            <a:r>
              <a:rPr lang="en-US" altLang="zh-CN" sz="2800" b="1" smtClean="0">
                <a:solidFill>
                  <a:srgbClr val="0000FF"/>
                </a:solidFill>
                <a:latin typeface="黑体" pitchFamily="49" charset="-122"/>
                <a:ea typeface="黑体" pitchFamily="49" charset="-122"/>
              </a:rPr>
              <a:t>【</a:t>
            </a:r>
            <a:r>
              <a:rPr lang="zh-CN" altLang="en-US" sz="2800" b="1" smtClean="0">
                <a:solidFill>
                  <a:srgbClr val="0000FF"/>
                </a:solidFill>
                <a:latin typeface="黑体" pitchFamily="49" charset="-122"/>
                <a:ea typeface="黑体" pitchFamily="49" charset="-122"/>
              </a:rPr>
              <a:t>参考答案</a:t>
            </a:r>
            <a:r>
              <a:rPr lang="en-US" altLang="zh-CN" sz="2800" b="1" smtClean="0">
                <a:solidFill>
                  <a:srgbClr val="0000FF"/>
                </a:solidFill>
                <a:latin typeface="黑体" pitchFamily="49" charset="-122"/>
                <a:ea typeface="黑体" pitchFamily="49" charset="-122"/>
              </a:rPr>
              <a:t>】</a:t>
            </a:r>
            <a:r>
              <a:rPr lang="en-US" altLang="zh-CN" sz="2800" b="1" smtClean="0">
                <a:solidFill>
                  <a:srgbClr val="FF0000"/>
                </a:solidFill>
              </a:rPr>
              <a:t>①</a:t>
            </a:r>
            <a:r>
              <a:rPr lang="zh-CN" altLang="en-US" sz="2800" b="1" smtClean="0">
                <a:solidFill>
                  <a:srgbClr val="FF0000"/>
                </a:solidFill>
              </a:rPr>
              <a:t>居住环境；②人生志向；③兴趣爱好；④生活态度（胸襟气度）。</a:t>
            </a:r>
          </a:p>
          <a:p>
            <a:pPr eaLnBrk="1" hangingPunct="1">
              <a:buFontTx/>
              <a:buNone/>
            </a:pPr>
            <a:r>
              <a:rPr lang="zh-CN" altLang="en-US" sz="2800" b="1" smtClean="0">
                <a:solidFill>
                  <a:srgbClr val="0000FF"/>
                </a:solidFill>
              </a:rPr>
              <a:t>评分建议：</a:t>
            </a:r>
            <a:r>
              <a:rPr lang="zh-CN" altLang="en-US" sz="2800" smtClean="0"/>
              <a:t>每点</a:t>
            </a:r>
            <a:r>
              <a:rPr lang="en-US" altLang="zh-CN" sz="2800" smtClean="0"/>
              <a:t>1</a:t>
            </a:r>
            <a:r>
              <a:rPr lang="zh-CN" altLang="en-US" sz="2800" smtClean="0"/>
              <a:t>分，答对</a:t>
            </a:r>
            <a:r>
              <a:rPr lang="en-US" altLang="zh-CN" sz="2800" smtClean="0"/>
              <a:t>4</a:t>
            </a:r>
            <a:r>
              <a:rPr lang="zh-CN" altLang="en-US" sz="2800" smtClean="0"/>
              <a:t>点得</a:t>
            </a:r>
            <a:r>
              <a:rPr lang="en-US" altLang="zh-CN" sz="2800" smtClean="0"/>
              <a:t>5</a:t>
            </a:r>
            <a:r>
              <a:rPr lang="zh-CN" altLang="en-US" sz="2800" smtClean="0"/>
              <a:t>分；意思对即可。</a:t>
            </a:r>
          </a:p>
        </p:txBody>
      </p:sp>
      <p:sp>
        <p:nvSpPr>
          <p:cNvPr id="15363" name="Oval 3"/>
          <p:cNvSpPr>
            <a:spLocks noChangeArrowheads="1"/>
          </p:cNvSpPr>
          <p:nvPr/>
        </p:nvSpPr>
        <p:spPr bwMode="auto">
          <a:xfrm>
            <a:off x="2286000" y="3810000"/>
            <a:ext cx="762000" cy="4572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64" name="Oval 4"/>
          <p:cNvSpPr>
            <a:spLocks noChangeArrowheads="1"/>
          </p:cNvSpPr>
          <p:nvPr/>
        </p:nvSpPr>
        <p:spPr bwMode="auto">
          <a:xfrm>
            <a:off x="1219200" y="1371600"/>
            <a:ext cx="15240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65" name="Oval 5"/>
          <p:cNvSpPr>
            <a:spLocks noChangeArrowheads="1"/>
          </p:cNvSpPr>
          <p:nvPr/>
        </p:nvSpPr>
        <p:spPr bwMode="auto">
          <a:xfrm>
            <a:off x="3581400" y="1371600"/>
            <a:ext cx="18288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67" name="Line 7"/>
          <p:cNvSpPr>
            <a:spLocks noChangeShapeType="1"/>
          </p:cNvSpPr>
          <p:nvPr/>
        </p:nvSpPr>
        <p:spPr bwMode="auto">
          <a:xfrm>
            <a:off x="6172200" y="1905000"/>
            <a:ext cx="213360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68" name="Line 8"/>
          <p:cNvSpPr>
            <a:spLocks noChangeShapeType="1"/>
          </p:cNvSpPr>
          <p:nvPr/>
        </p:nvSpPr>
        <p:spPr bwMode="auto">
          <a:xfrm>
            <a:off x="914400" y="2286000"/>
            <a:ext cx="91440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69" name="Line 9"/>
          <p:cNvSpPr>
            <a:spLocks noChangeShapeType="1"/>
          </p:cNvSpPr>
          <p:nvPr/>
        </p:nvSpPr>
        <p:spPr bwMode="auto">
          <a:xfrm>
            <a:off x="3810000" y="2286000"/>
            <a:ext cx="914400" cy="0"/>
          </a:xfrm>
          <a:prstGeom prst="line">
            <a:avLst/>
          </a:prstGeom>
          <a:noFill/>
          <a:ln w="381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1" name="Oval 11"/>
          <p:cNvSpPr>
            <a:spLocks noChangeArrowheads="1"/>
          </p:cNvSpPr>
          <p:nvPr/>
        </p:nvSpPr>
        <p:spPr bwMode="auto">
          <a:xfrm>
            <a:off x="6172200" y="1905000"/>
            <a:ext cx="685800" cy="457200"/>
          </a:xfrm>
          <a:prstGeom prst="ellipse">
            <a:avLst/>
          </a:prstGeom>
          <a:noFill/>
          <a:ln w="381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72" name="Line 12"/>
          <p:cNvSpPr>
            <a:spLocks noChangeShapeType="1"/>
          </p:cNvSpPr>
          <p:nvPr/>
        </p:nvSpPr>
        <p:spPr bwMode="auto">
          <a:xfrm>
            <a:off x="6781800" y="4267200"/>
            <a:ext cx="129540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1" name="TextBox 10"/>
          <p:cNvSpPr txBox="1">
            <a:spLocks noChangeArrowheads="1"/>
          </p:cNvSpPr>
          <p:nvPr/>
        </p:nvSpPr>
        <p:spPr bwMode="auto">
          <a:xfrm>
            <a:off x="312741" y="76202"/>
            <a:ext cx="3877985" cy="5847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a:solidFill>
                  <a:srgbClr val="C00000"/>
                </a:solidFill>
                <a:latin typeface="华文行楷" pitchFamily="2" charset="-122"/>
                <a:ea typeface="华文行楷" pitchFamily="2" charset="-122"/>
              </a:rPr>
              <a:t>审清题干，规范答题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72"/>
                                        </p:tgtEl>
                                        <p:attrNameLst>
                                          <p:attrName>style.visibility</p:attrName>
                                        </p:attrNameLst>
                                      </p:cBhvr>
                                      <p:to>
                                        <p:strVal val="visible"/>
                                      </p:to>
                                    </p:set>
                                    <p:anim calcmode="lin" valueType="num">
                                      <p:cBhvr additive="base">
                                        <p:cTn id="13" dur="500" fill="hold"/>
                                        <p:tgtEl>
                                          <p:spTgt spid="15372"/>
                                        </p:tgtEl>
                                        <p:attrNameLst>
                                          <p:attrName>ppt_x</p:attrName>
                                        </p:attrNameLst>
                                      </p:cBhvr>
                                      <p:tavLst>
                                        <p:tav tm="0">
                                          <p:val>
                                            <p:strVal val="#ppt_x"/>
                                          </p:val>
                                        </p:tav>
                                        <p:tav tm="100000">
                                          <p:val>
                                            <p:strVal val="#ppt_x"/>
                                          </p:val>
                                        </p:tav>
                                      </p:tavLst>
                                    </p:anim>
                                    <p:anim calcmode="lin" valueType="num">
                                      <p:cBhvr additive="base">
                                        <p:cTn id="14" dur="500" fill="hold"/>
                                        <p:tgtEl>
                                          <p:spTgt spid="1537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4"/>
                                        </p:tgtEl>
                                        <p:attrNameLst>
                                          <p:attrName>style.visibility</p:attrName>
                                        </p:attrNameLst>
                                      </p:cBhvr>
                                      <p:to>
                                        <p:strVal val="visible"/>
                                      </p:to>
                                    </p:set>
                                    <p:anim calcmode="lin" valueType="num">
                                      <p:cBhvr additive="base">
                                        <p:cTn id="19" dur="500" fill="hold"/>
                                        <p:tgtEl>
                                          <p:spTgt spid="15364"/>
                                        </p:tgtEl>
                                        <p:attrNameLst>
                                          <p:attrName>ppt_x</p:attrName>
                                        </p:attrNameLst>
                                      </p:cBhvr>
                                      <p:tavLst>
                                        <p:tav tm="0">
                                          <p:val>
                                            <p:strVal val="#ppt_x"/>
                                          </p:val>
                                        </p:tav>
                                        <p:tav tm="100000">
                                          <p:val>
                                            <p:strVal val="#ppt_x"/>
                                          </p:val>
                                        </p:tav>
                                      </p:tavLst>
                                    </p:anim>
                                    <p:anim calcmode="lin" valueType="num">
                                      <p:cBhvr additive="base">
                                        <p:cTn id="20"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5"/>
                                        </p:tgtEl>
                                        <p:attrNameLst>
                                          <p:attrName>style.visibility</p:attrName>
                                        </p:attrNameLst>
                                      </p:cBhvr>
                                      <p:to>
                                        <p:strVal val="visible"/>
                                      </p:to>
                                    </p:set>
                                    <p:anim calcmode="lin" valueType="num">
                                      <p:cBhvr additive="base">
                                        <p:cTn id="25" dur="500" fill="hold"/>
                                        <p:tgtEl>
                                          <p:spTgt spid="15365"/>
                                        </p:tgtEl>
                                        <p:attrNameLst>
                                          <p:attrName>ppt_x</p:attrName>
                                        </p:attrNameLst>
                                      </p:cBhvr>
                                      <p:tavLst>
                                        <p:tav tm="0">
                                          <p:val>
                                            <p:strVal val="#ppt_x"/>
                                          </p:val>
                                        </p:tav>
                                        <p:tav tm="100000">
                                          <p:val>
                                            <p:strVal val="#ppt_x"/>
                                          </p:val>
                                        </p:tav>
                                      </p:tavLst>
                                    </p:anim>
                                    <p:anim calcmode="lin" valueType="num">
                                      <p:cBhvr additive="base">
                                        <p:cTn id="26"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367"/>
                                        </p:tgtEl>
                                        <p:attrNameLst>
                                          <p:attrName>style.visibility</p:attrName>
                                        </p:attrNameLst>
                                      </p:cBhvr>
                                      <p:to>
                                        <p:strVal val="visible"/>
                                      </p:to>
                                    </p:set>
                                    <p:anim calcmode="lin" valueType="num">
                                      <p:cBhvr additive="base">
                                        <p:cTn id="31" dur="500" fill="hold"/>
                                        <p:tgtEl>
                                          <p:spTgt spid="15367"/>
                                        </p:tgtEl>
                                        <p:attrNameLst>
                                          <p:attrName>ppt_x</p:attrName>
                                        </p:attrNameLst>
                                      </p:cBhvr>
                                      <p:tavLst>
                                        <p:tav tm="0">
                                          <p:val>
                                            <p:strVal val="#ppt_x"/>
                                          </p:val>
                                        </p:tav>
                                        <p:tav tm="100000">
                                          <p:val>
                                            <p:strVal val="#ppt_x"/>
                                          </p:val>
                                        </p:tav>
                                      </p:tavLst>
                                    </p:anim>
                                    <p:anim calcmode="lin" valueType="num">
                                      <p:cBhvr additive="base">
                                        <p:cTn id="32" dur="500" fill="hold"/>
                                        <p:tgtEl>
                                          <p:spTgt spid="15367"/>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15368"/>
                                        </p:tgtEl>
                                        <p:attrNameLst>
                                          <p:attrName>style.visibility</p:attrName>
                                        </p:attrNameLst>
                                      </p:cBhvr>
                                      <p:to>
                                        <p:strVal val="visible"/>
                                      </p:to>
                                    </p:set>
                                    <p:anim calcmode="lin" valueType="num">
                                      <p:cBhvr additive="base">
                                        <p:cTn id="36" dur="500" fill="hold"/>
                                        <p:tgtEl>
                                          <p:spTgt spid="15368"/>
                                        </p:tgtEl>
                                        <p:attrNameLst>
                                          <p:attrName>ppt_x</p:attrName>
                                        </p:attrNameLst>
                                      </p:cBhvr>
                                      <p:tavLst>
                                        <p:tav tm="0">
                                          <p:val>
                                            <p:strVal val="#ppt_x"/>
                                          </p:val>
                                        </p:tav>
                                        <p:tav tm="100000">
                                          <p:val>
                                            <p:strVal val="#ppt_x"/>
                                          </p:val>
                                        </p:tav>
                                      </p:tavLst>
                                    </p:anim>
                                    <p:anim calcmode="lin" valueType="num">
                                      <p:cBhvr additive="base">
                                        <p:cTn id="37" dur="500" fill="hold"/>
                                        <p:tgtEl>
                                          <p:spTgt spid="15368"/>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5369"/>
                                        </p:tgtEl>
                                        <p:attrNameLst>
                                          <p:attrName>style.visibility</p:attrName>
                                        </p:attrNameLst>
                                      </p:cBhvr>
                                      <p:to>
                                        <p:strVal val="visible"/>
                                      </p:to>
                                    </p:set>
                                    <p:anim calcmode="lin" valueType="num">
                                      <p:cBhvr additive="base">
                                        <p:cTn id="42" dur="500" fill="hold"/>
                                        <p:tgtEl>
                                          <p:spTgt spid="15369"/>
                                        </p:tgtEl>
                                        <p:attrNameLst>
                                          <p:attrName>ppt_x</p:attrName>
                                        </p:attrNameLst>
                                      </p:cBhvr>
                                      <p:tavLst>
                                        <p:tav tm="0">
                                          <p:val>
                                            <p:strVal val="#ppt_x"/>
                                          </p:val>
                                        </p:tav>
                                        <p:tav tm="100000">
                                          <p:val>
                                            <p:strVal val="#ppt_x"/>
                                          </p:val>
                                        </p:tav>
                                      </p:tavLst>
                                    </p:anim>
                                    <p:anim calcmode="lin" valueType="num">
                                      <p:cBhvr additive="base">
                                        <p:cTn id="43" dur="500" fill="hold"/>
                                        <p:tgtEl>
                                          <p:spTgt spid="15369"/>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5371"/>
                                        </p:tgtEl>
                                        <p:attrNameLst>
                                          <p:attrName>style.visibility</p:attrName>
                                        </p:attrNameLst>
                                      </p:cBhvr>
                                      <p:to>
                                        <p:strVal val="visible"/>
                                      </p:to>
                                    </p:set>
                                    <p:anim calcmode="lin" valueType="num">
                                      <p:cBhvr additive="base">
                                        <p:cTn id="48" dur="500" fill="hold"/>
                                        <p:tgtEl>
                                          <p:spTgt spid="15371"/>
                                        </p:tgtEl>
                                        <p:attrNameLst>
                                          <p:attrName>ppt_x</p:attrName>
                                        </p:attrNameLst>
                                      </p:cBhvr>
                                      <p:tavLst>
                                        <p:tav tm="0">
                                          <p:val>
                                            <p:strVal val="#ppt_x"/>
                                          </p:val>
                                        </p:tav>
                                        <p:tav tm="100000">
                                          <p:val>
                                            <p:strVal val="#ppt_x"/>
                                          </p:val>
                                        </p:tav>
                                      </p:tavLst>
                                    </p:anim>
                                    <p:anim calcmode="lin" valueType="num">
                                      <p:cBhvr additive="base">
                                        <p:cTn id="49" dur="500" fill="hold"/>
                                        <p:tgtEl>
                                          <p:spTgt spid="15371"/>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4" fill="hold" nodeType="clickEffect">
                                  <p:stCondLst>
                                    <p:cond delay="0"/>
                                  </p:stCondLst>
                                  <p:childTnLst>
                                    <p:set>
                                      <p:cBhvr>
                                        <p:cTn id="53" dur="1" fill="hold">
                                          <p:stCondLst>
                                            <p:cond delay="0"/>
                                          </p:stCondLst>
                                        </p:cTn>
                                        <p:tgtEl>
                                          <p:spTgt spid="15362">
                                            <p:txEl>
                                              <p:pRg st="5" end="5"/>
                                            </p:txEl>
                                          </p:spTgt>
                                        </p:tgtEl>
                                        <p:attrNameLst>
                                          <p:attrName>style.visibility</p:attrName>
                                        </p:attrNameLst>
                                      </p:cBhvr>
                                      <p:to>
                                        <p:strVal val="visible"/>
                                      </p:to>
                                    </p:set>
                                    <p:anim calcmode="lin" valueType="num">
                                      <p:cBhvr additive="base">
                                        <p:cTn id="54" dur="500" fill="hold"/>
                                        <p:tgtEl>
                                          <p:spTgt spid="15362">
                                            <p:txEl>
                                              <p:pRg st="5" end="5"/>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5362">
                                            <p:txEl>
                                              <p:pRg st="5" end="5"/>
                                            </p:txEl>
                                          </p:spTgt>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15362">
                                            <p:txEl>
                                              <p:pRg st="6" end="6"/>
                                            </p:txEl>
                                          </p:spTgt>
                                        </p:tgtEl>
                                        <p:attrNameLst>
                                          <p:attrName>style.visibility</p:attrName>
                                        </p:attrNameLst>
                                      </p:cBhvr>
                                      <p:to>
                                        <p:strVal val="visible"/>
                                      </p:to>
                                    </p:set>
                                    <p:anim calcmode="lin" valueType="num">
                                      <p:cBhvr additive="base">
                                        <p:cTn id="58" dur="500" fill="hold"/>
                                        <p:tgtEl>
                                          <p:spTgt spid="15362">
                                            <p:txEl>
                                              <p:pRg st="6" end="6"/>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1536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P spid="15364" grpId="0" animBg="1"/>
      <p:bldP spid="15365" grpId="0" animBg="1"/>
      <p:bldP spid="15367" grpId="0" animBg="1"/>
      <p:bldP spid="15368" grpId="0" animBg="1"/>
      <p:bldP spid="15369" grpId="0" animBg="1"/>
      <p:bldP spid="15371" grpId="0" animBg="1"/>
      <p:bldP spid="1537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xfrm>
            <a:off x="457200" y="655640"/>
            <a:ext cx="8229600" cy="5897562"/>
          </a:xfrm>
        </p:spPr>
        <p:txBody>
          <a:bodyPr/>
          <a:lstStyle/>
          <a:p>
            <a:pPr algn="ctr" eaLnBrk="1" hangingPunct="1">
              <a:buFontTx/>
              <a:buNone/>
              <a:defRPr/>
            </a:pPr>
            <a:r>
              <a:rPr lang="zh-CN" altLang="en-US" sz="2400" dirty="0" smtClean="0">
                <a:latin typeface="黑体" pitchFamily="49" charset="-122"/>
                <a:ea typeface="黑体" pitchFamily="49" charset="-122"/>
              </a:rPr>
              <a:t>石湖仙</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寿石湖居士</a:t>
            </a:r>
          </a:p>
          <a:p>
            <a:pPr algn="ctr" eaLnBrk="1" hangingPunct="1">
              <a:buFontTx/>
              <a:buNone/>
              <a:defRPr/>
            </a:pPr>
            <a:r>
              <a:rPr lang="zh-CN" altLang="en-US" sz="2400" dirty="0" smtClean="0"/>
              <a:t>姜夔</a:t>
            </a:r>
          </a:p>
          <a:p>
            <a:pPr marL="0" indent="0" eaLnBrk="1" hangingPunct="1">
              <a:lnSpc>
                <a:spcPct val="120000"/>
              </a:lnSpc>
              <a:buFontTx/>
              <a:buNone/>
              <a:defRPr/>
            </a:pPr>
            <a:r>
              <a:rPr lang="zh-CN" altLang="en-US" sz="2400" dirty="0" smtClean="0"/>
              <a:t>        </a:t>
            </a:r>
            <a:r>
              <a:rPr lang="zh-CN" altLang="en-US" sz="2400" dirty="0" smtClean="0">
                <a:latin typeface="楷体" pitchFamily="49" charset="-122"/>
                <a:ea typeface="楷体" pitchFamily="49" charset="-122"/>
              </a:rPr>
              <a:t>卢沟旧曾驻马，为黄花闲吟秀句。见说胡儿，也学纶巾欹雨。玉友金蕉，玉人金缕，缓移筝柱。闻好语</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明年定在槐府</a:t>
            </a:r>
            <a:r>
              <a:rPr lang="zh-CN" altLang="en-US" sz="2400" dirty="0" smtClean="0"/>
              <a:t>。</a:t>
            </a:r>
          </a:p>
          <a:p>
            <a:pPr eaLnBrk="1" hangingPunct="1">
              <a:buFontTx/>
              <a:buNone/>
              <a:defRPr/>
            </a:pPr>
            <a:r>
              <a:rPr lang="en-US" altLang="zh-CN" sz="2000" dirty="0" smtClean="0"/>
              <a:t>【</a:t>
            </a:r>
            <a:r>
              <a:rPr lang="zh-CN" altLang="en-US" sz="2000" dirty="0" smtClean="0"/>
              <a:t>注</a:t>
            </a:r>
            <a:r>
              <a:rPr lang="en-US" altLang="zh-CN" sz="2000" dirty="0" smtClean="0"/>
              <a:t>】④</a:t>
            </a:r>
            <a:r>
              <a:rPr lang="zh-CN" altLang="en-US" sz="2000" dirty="0" smtClean="0"/>
              <a:t>卢沟</a:t>
            </a:r>
            <a:r>
              <a:rPr lang="en-US" altLang="zh-CN" sz="2000" dirty="0" smtClean="0"/>
              <a:t>:</a:t>
            </a:r>
            <a:r>
              <a:rPr lang="zh-CN" altLang="en-US" sz="2000" dirty="0" smtClean="0"/>
              <a:t>卢沟桥</a:t>
            </a:r>
            <a:r>
              <a:rPr lang="en-US" altLang="zh-CN" sz="2000" dirty="0" smtClean="0"/>
              <a:t>,</a:t>
            </a:r>
            <a:r>
              <a:rPr lang="zh-CN" altLang="en-US" sz="2000" dirty="0" smtClean="0"/>
              <a:t>金都</a:t>
            </a:r>
            <a:r>
              <a:rPr lang="en-US" altLang="zh-CN" sz="2000" dirty="0" smtClean="0"/>
              <a:t>(</a:t>
            </a:r>
            <a:r>
              <a:rPr lang="zh-CN" altLang="en-US" sz="2000" dirty="0" smtClean="0"/>
              <a:t>今北京</a:t>
            </a:r>
            <a:r>
              <a:rPr lang="en-US" altLang="zh-CN" sz="2000" dirty="0" smtClean="0"/>
              <a:t>)</a:t>
            </a:r>
            <a:r>
              <a:rPr lang="zh-CN" altLang="en-US" sz="2000" dirty="0" smtClean="0"/>
              <a:t>名胜。乾道六年范成大曾出使金国。⑤槐府</a:t>
            </a:r>
            <a:r>
              <a:rPr lang="en-US" altLang="zh-CN" sz="2000" dirty="0" smtClean="0"/>
              <a:t>:</a:t>
            </a:r>
            <a:r>
              <a:rPr lang="zh-CN" altLang="en-US" sz="2000" dirty="0" smtClean="0"/>
              <a:t>古代三公的官署或宅第。 </a:t>
            </a:r>
          </a:p>
          <a:p>
            <a:pPr eaLnBrk="1" hangingPunct="1">
              <a:spcBef>
                <a:spcPts val="1200"/>
              </a:spcBef>
              <a:buFontTx/>
              <a:buNone/>
              <a:defRPr/>
            </a:pPr>
            <a:r>
              <a:rPr lang="en-US" altLang="zh-CN" sz="2400" dirty="0" smtClean="0">
                <a:latin typeface="楷体" pitchFamily="49" charset="-122"/>
                <a:ea typeface="楷体" pitchFamily="49" charset="-122"/>
              </a:rPr>
              <a:t>10.</a:t>
            </a:r>
            <a:r>
              <a:rPr lang="zh-CN" altLang="en-US" sz="2400" b="1" dirty="0" smtClean="0">
                <a:solidFill>
                  <a:srgbClr val="FF0000"/>
                </a:solidFill>
                <a:latin typeface="楷体" pitchFamily="49" charset="-122"/>
                <a:ea typeface="楷体" pitchFamily="49" charset="-122"/>
              </a:rPr>
              <a:t>下阕</a:t>
            </a:r>
            <a:r>
              <a:rPr lang="zh-CN" altLang="en-US" sz="2400" dirty="0" smtClean="0">
                <a:latin typeface="楷体" pitchFamily="49" charset="-122"/>
                <a:ea typeface="楷体" pitchFamily="49" charset="-122"/>
              </a:rPr>
              <a:t>表达了词人什么样的思想情感</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请</a:t>
            </a:r>
            <a:r>
              <a:rPr lang="zh-CN" altLang="en-US" sz="2400" b="1" dirty="0" smtClean="0">
                <a:solidFill>
                  <a:srgbClr val="0000FF"/>
                </a:solidFill>
                <a:latin typeface="楷体" pitchFamily="49" charset="-122"/>
                <a:ea typeface="楷体" pitchFamily="49" charset="-122"/>
              </a:rPr>
              <a:t>简要分析</a:t>
            </a:r>
            <a:r>
              <a:rPr lang="zh-CN" altLang="en-US" sz="2400" dirty="0" smtClean="0">
                <a:latin typeface="楷体" pitchFamily="49" charset="-122"/>
                <a:ea typeface="楷体" pitchFamily="49" charset="-122"/>
              </a:rPr>
              <a:t>。</a:t>
            </a:r>
            <a:r>
              <a:rPr lang="en-US" altLang="zh-CN" sz="2400" dirty="0" smtClean="0">
                <a:latin typeface="楷体" pitchFamily="49" charset="-122"/>
                <a:ea typeface="楷体" pitchFamily="49" charset="-122"/>
              </a:rPr>
              <a:t>(6</a:t>
            </a:r>
            <a:r>
              <a:rPr lang="zh-CN" altLang="en-US" sz="2400" dirty="0" smtClean="0">
                <a:latin typeface="楷体" pitchFamily="49" charset="-122"/>
                <a:ea typeface="楷体" pitchFamily="49" charset="-122"/>
              </a:rPr>
              <a:t>分</a:t>
            </a:r>
            <a:r>
              <a:rPr lang="en-US" altLang="zh-CN" sz="2400" dirty="0" smtClean="0">
                <a:latin typeface="楷体" pitchFamily="49" charset="-122"/>
                <a:ea typeface="楷体" pitchFamily="49" charset="-122"/>
              </a:rPr>
              <a:t>)</a:t>
            </a:r>
          </a:p>
          <a:p>
            <a:pPr eaLnBrk="1" hangingPunct="1">
              <a:lnSpc>
                <a:spcPct val="110000"/>
              </a:lnSpc>
              <a:spcBef>
                <a:spcPts val="600"/>
              </a:spcBef>
              <a:buFontTx/>
              <a:buNone/>
              <a:defRPr/>
            </a:pPr>
            <a:r>
              <a:rPr lang="en-US" altLang="zh-CN" sz="2400" b="1" dirty="0" smtClean="0">
                <a:solidFill>
                  <a:srgbClr val="0000FF"/>
                </a:solidFill>
                <a:latin typeface="黑体" pitchFamily="49" charset="-122"/>
                <a:ea typeface="黑体" pitchFamily="49" charset="-122"/>
              </a:rPr>
              <a:t>【</a:t>
            </a:r>
            <a:r>
              <a:rPr lang="zh-CN" altLang="en-US" sz="2400" b="1" dirty="0" smtClean="0">
                <a:solidFill>
                  <a:srgbClr val="0000FF"/>
                </a:solidFill>
                <a:latin typeface="黑体" pitchFamily="49" charset="-122"/>
                <a:ea typeface="黑体" pitchFamily="49" charset="-122"/>
              </a:rPr>
              <a:t>参考答案</a:t>
            </a:r>
            <a:r>
              <a:rPr lang="en-US" altLang="zh-CN" sz="2400" b="1" dirty="0" smtClean="0">
                <a:solidFill>
                  <a:srgbClr val="0000FF"/>
                </a:solidFill>
                <a:latin typeface="黑体" pitchFamily="49" charset="-122"/>
                <a:ea typeface="黑体" pitchFamily="49" charset="-122"/>
              </a:rPr>
              <a:t>】</a:t>
            </a:r>
          </a:p>
          <a:p>
            <a:pPr eaLnBrk="1" hangingPunct="1">
              <a:lnSpc>
                <a:spcPct val="110000"/>
              </a:lnSpc>
              <a:spcBef>
                <a:spcPts val="0"/>
              </a:spcBef>
              <a:buFontTx/>
              <a:buNone/>
              <a:defRPr/>
            </a:pPr>
            <a:r>
              <a:rPr lang="en-US" altLang="zh-CN" sz="2400" b="1" dirty="0" smtClean="0">
                <a:solidFill>
                  <a:srgbClr val="FF0000"/>
                </a:solidFill>
              </a:rPr>
              <a:t>①“</a:t>
            </a:r>
            <a:r>
              <a:rPr lang="zh-CN" altLang="en-US" sz="2400" b="1" dirty="0" smtClean="0">
                <a:solidFill>
                  <a:srgbClr val="FF0000"/>
                </a:solidFill>
              </a:rPr>
              <a:t>卢沟旧曾驻马”等，</a:t>
            </a:r>
            <a:r>
              <a:rPr lang="zh-CN" altLang="en-US" sz="2400" b="1" dirty="0" smtClean="0">
                <a:solidFill>
                  <a:srgbClr val="0000FF"/>
                </a:solidFill>
              </a:rPr>
              <a:t>表达对</a:t>
            </a:r>
            <a:r>
              <a:rPr lang="zh-CN" altLang="en-US" sz="2400" b="1" dirty="0" smtClean="0">
                <a:solidFill>
                  <a:srgbClr val="FF0000"/>
                </a:solidFill>
              </a:rPr>
              <a:t>范成大功业的</a:t>
            </a:r>
            <a:r>
              <a:rPr lang="zh-CN" altLang="en-US" sz="2400" b="1" dirty="0" smtClean="0">
                <a:solidFill>
                  <a:srgbClr val="0000FF"/>
                </a:solidFill>
              </a:rPr>
              <a:t>颂扬</a:t>
            </a:r>
            <a:r>
              <a:rPr lang="zh-CN" altLang="en-US" sz="2400" b="1" dirty="0" smtClean="0">
                <a:solidFill>
                  <a:srgbClr val="FF0000"/>
                </a:solidFill>
              </a:rPr>
              <a:t>；</a:t>
            </a:r>
          </a:p>
          <a:p>
            <a:pPr eaLnBrk="1" hangingPunct="1">
              <a:lnSpc>
                <a:spcPct val="110000"/>
              </a:lnSpc>
              <a:spcBef>
                <a:spcPts val="0"/>
              </a:spcBef>
              <a:buFontTx/>
              <a:buNone/>
              <a:defRPr/>
            </a:pPr>
            <a:r>
              <a:rPr lang="zh-CN" altLang="en-US" sz="2400" b="1" dirty="0" smtClean="0">
                <a:solidFill>
                  <a:srgbClr val="FF0000"/>
                </a:solidFill>
              </a:rPr>
              <a:t>②“玉友金蕉，玉人金缕，缓移筝柱”</a:t>
            </a:r>
            <a:r>
              <a:rPr lang="zh-CN" altLang="en-US" sz="2400" b="1" dirty="0">
                <a:solidFill>
                  <a:srgbClr val="0000FF"/>
                </a:solidFill>
              </a:rPr>
              <a:t>表达对</a:t>
            </a:r>
            <a:r>
              <a:rPr lang="zh-CN" altLang="en-US" sz="2400" b="1" dirty="0" smtClean="0">
                <a:solidFill>
                  <a:srgbClr val="FF0000"/>
                </a:solidFill>
              </a:rPr>
              <a:t>范成大寿宴的</a:t>
            </a:r>
            <a:r>
              <a:rPr lang="zh-CN" altLang="en-US" sz="2400" b="1" dirty="0">
                <a:solidFill>
                  <a:srgbClr val="0000FF"/>
                </a:solidFill>
              </a:rPr>
              <a:t>祝贺</a:t>
            </a:r>
            <a:r>
              <a:rPr lang="zh-CN" altLang="en-US" sz="2400" b="1" dirty="0" smtClean="0">
                <a:solidFill>
                  <a:srgbClr val="FF0000"/>
                </a:solidFill>
              </a:rPr>
              <a:t>；</a:t>
            </a:r>
          </a:p>
          <a:p>
            <a:pPr eaLnBrk="1" hangingPunct="1">
              <a:lnSpc>
                <a:spcPct val="110000"/>
              </a:lnSpc>
              <a:spcBef>
                <a:spcPts val="0"/>
              </a:spcBef>
              <a:buFontTx/>
              <a:buNone/>
              <a:defRPr/>
            </a:pPr>
            <a:r>
              <a:rPr lang="zh-CN" altLang="en-US" sz="2400" b="1" dirty="0" smtClean="0">
                <a:solidFill>
                  <a:srgbClr val="FF0000"/>
                </a:solidFill>
              </a:rPr>
              <a:t>③“明年定在槐府”</a:t>
            </a:r>
            <a:r>
              <a:rPr lang="zh-CN" altLang="en-US" sz="2400" b="1" dirty="0">
                <a:solidFill>
                  <a:srgbClr val="0000FF"/>
                </a:solidFill>
              </a:rPr>
              <a:t>表达对</a:t>
            </a:r>
            <a:r>
              <a:rPr lang="zh-CN" altLang="en-US" sz="2400" b="1" dirty="0" smtClean="0">
                <a:solidFill>
                  <a:srgbClr val="FF0000"/>
                </a:solidFill>
              </a:rPr>
              <a:t>范成大美好前程的</a:t>
            </a:r>
            <a:r>
              <a:rPr lang="zh-CN" altLang="en-US" sz="2400" b="1" dirty="0">
                <a:solidFill>
                  <a:srgbClr val="0000FF"/>
                </a:solidFill>
              </a:rPr>
              <a:t>祝愿</a:t>
            </a:r>
            <a:r>
              <a:rPr lang="zh-CN" altLang="en-US" sz="2400" b="1" dirty="0" smtClean="0">
                <a:solidFill>
                  <a:srgbClr val="FF0000"/>
                </a:solidFill>
              </a:rPr>
              <a:t>。</a:t>
            </a:r>
            <a:r>
              <a:rPr lang="zh-CN" altLang="en-US" sz="2400" dirty="0" smtClean="0"/>
              <a:t> </a:t>
            </a:r>
          </a:p>
        </p:txBody>
      </p:sp>
      <p:sp>
        <p:nvSpPr>
          <p:cNvPr id="16391" name="Line 7"/>
          <p:cNvSpPr>
            <a:spLocks noChangeShapeType="1"/>
          </p:cNvSpPr>
          <p:nvPr/>
        </p:nvSpPr>
        <p:spPr bwMode="auto">
          <a:xfrm>
            <a:off x="1295400" y="3581400"/>
            <a:ext cx="304800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92" name="Text Box 8"/>
          <p:cNvSpPr txBox="1">
            <a:spLocks noChangeArrowheads="1"/>
          </p:cNvSpPr>
          <p:nvPr/>
        </p:nvSpPr>
        <p:spPr bwMode="auto">
          <a:xfrm>
            <a:off x="1066800" y="2362202"/>
            <a:ext cx="60960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lang="en-US" altLang="zh-CN" sz="4400" b="1" dirty="0">
                <a:solidFill>
                  <a:srgbClr val="FF0000"/>
                </a:solidFill>
              </a:rPr>
              <a:t>//</a:t>
            </a:r>
          </a:p>
        </p:txBody>
      </p:sp>
      <p:sp>
        <p:nvSpPr>
          <p:cNvPr id="16393" name="Text Box 9"/>
          <p:cNvSpPr txBox="1">
            <a:spLocks noChangeArrowheads="1"/>
          </p:cNvSpPr>
          <p:nvPr/>
        </p:nvSpPr>
        <p:spPr bwMode="auto">
          <a:xfrm>
            <a:off x="5638800" y="1844677"/>
            <a:ext cx="60960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lang="en-US" altLang="zh-CN" sz="4400" b="1" dirty="0">
                <a:solidFill>
                  <a:srgbClr val="FF0000"/>
                </a:solidFill>
              </a:rPr>
              <a:t>//</a:t>
            </a:r>
          </a:p>
        </p:txBody>
      </p:sp>
      <p:sp>
        <p:nvSpPr>
          <p:cNvPr id="16394" name="Text Box 10"/>
          <p:cNvSpPr txBox="1">
            <a:spLocks noChangeArrowheads="1"/>
          </p:cNvSpPr>
          <p:nvPr/>
        </p:nvSpPr>
        <p:spPr bwMode="auto">
          <a:xfrm>
            <a:off x="1066800" y="1905002"/>
            <a:ext cx="60960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lang="en-US" altLang="zh-CN" sz="4400" b="1" dirty="0">
                <a:solidFill>
                  <a:srgbClr val="FF0000"/>
                </a:solidFill>
              </a:rPr>
              <a:t>//</a:t>
            </a:r>
          </a:p>
        </p:txBody>
      </p:sp>
      <p:sp>
        <p:nvSpPr>
          <p:cNvPr id="36871" name="TextBox 6"/>
          <p:cNvSpPr txBox="1">
            <a:spLocks noChangeArrowheads="1"/>
          </p:cNvSpPr>
          <p:nvPr/>
        </p:nvSpPr>
        <p:spPr bwMode="auto">
          <a:xfrm>
            <a:off x="465141" y="84140"/>
            <a:ext cx="3877985" cy="5847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a:solidFill>
                  <a:srgbClr val="C00000"/>
                </a:solidFill>
                <a:latin typeface="华文行楷" pitchFamily="2" charset="-122"/>
                <a:ea typeface="华文行楷" pitchFamily="2" charset="-122"/>
              </a:rPr>
              <a:t>审清题干，规范答题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91"/>
                                        </p:tgtEl>
                                        <p:attrNameLst>
                                          <p:attrName>style.visibility</p:attrName>
                                        </p:attrNameLst>
                                      </p:cBhvr>
                                      <p:to>
                                        <p:strVal val="visible"/>
                                      </p:to>
                                    </p:set>
                                    <p:anim calcmode="lin" valueType="num">
                                      <p:cBhvr additive="base">
                                        <p:cTn id="7" dur="500" fill="hold"/>
                                        <p:tgtEl>
                                          <p:spTgt spid="16391"/>
                                        </p:tgtEl>
                                        <p:attrNameLst>
                                          <p:attrName>ppt_x</p:attrName>
                                        </p:attrNameLst>
                                      </p:cBhvr>
                                      <p:tavLst>
                                        <p:tav tm="0">
                                          <p:val>
                                            <p:strVal val="#ppt_x"/>
                                          </p:val>
                                        </p:tav>
                                        <p:tav tm="100000">
                                          <p:val>
                                            <p:strVal val="#ppt_x"/>
                                          </p:val>
                                        </p:tav>
                                      </p:tavLst>
                                    </p:anim>
                                    <p:anim calcmode="lin" valueType="num">
                                      <p:cBhvr additive="base">
                                        <p:cTn id="8" dur="500" fill="hold"/>
                                        <p:tgtEl>
                                          <p:spTgt spid="1639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94"/>
                                        </p:tgtEl>
                                        <p:attrNameLst>
                                          <p:attrName>style.visibility</p:attrName>
                                        </p:attrNameLst>
                                      </p:cBhvr>
                                      <p:to>
                                        <p:strVal val="visible"/>
                                      </p:to>
                                    </p:set>
                                    <p:anim calcmode="lin" valueType="num">
                                      <p:cBhvr additive="base">
                                        <p:cTn id="13" dur="500" fill="hold"/>
                                        <p:tgtEl>
                                          <p:spTgt spid="16394"/>
                                        </p:tgtEl>
                                        <p:attrNameLst>
                                          <p:attrName>ppt_x</p:attrName>
                                        </p:attrNameLst>
                                      </p:cBhvr>
                                      <p:tavLst>
                                        <p:tav tm="0">
                                          <p:val>
                                            <p:strVal val="#ppt_x"/>
                                          </p:val>
                                        </p:tav>
                                        <p:tav tm="100000">
                                          <p:val>
                                            <p:strVal val="#ppt_x"/>
                                          </p:val>
                                        </p:tav>
                                      </p:tavLst>
                                    </p:anim>
                                    <p:anim calcmode="lin" valueType="num">
                                      <p:cBhvr additive="base">
                                        <p:cTn id="14" dur="500" fill="hold"/>
                                        <p:tgtEl>
                                          <p:spTgt spid="1639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393">
                                            <p:txEl>
                                              <p:pRg st="0" end="0"/>
                                            </p:txEl>
                                          </p:spTgt>
                                        </p:tgtEl>
                                        <p:attrNameLst>
                                          <p:attrName>style.visibility</p:attrName>
                                        </p:attrNameLst>
                                      </p:cBhvr>
                                      <p:to>
                                        <p:strVal val="visible"/>
                                      </p:to>
                                    </p:set>
                                    <p:anim calcmode="lin" valueType="num">
                                      <p:cBhvr additive="base">
                                        <p:cTn id="19" dur="500" fill="hold"/>
                                        <p:tgtEl>
                                          <p:spTgt spid="1639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6392">
                                            <p:txEl>
                                              <p:pRg st="0" end="0"/>
                                            </p:txEl>
                                          </p:spTgt>
                                        </p:tgtEl>
                                        <p:attrNameLst>
                                          <p:attrName>style.visibility</p:attrName>
                                        </p:attrNameLst>
                                      </p:cBhvr>
                                      <p:to>
                                        <p:strVal val="visible"/>
                                      </p:to>
                                    </p:set>
                                    <p:anim calcmode="lin" valueType="num">
                                      <p:cBhvr additive="base">
                                        <p:cTn id="25" dur="500" fill="hold"/>
                                        <p:tgtEl>
                                          <p:spTgt spid="1639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9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6386">
                                            <p:txEl>
                                              <p:pRg st="5" end="5"/>
                                            </p:txEl>
                                          </p:spTgt>
                                        </p:tgtEl>
                                        <p:attrNameLst>
                                          <p:attrName>style.visibility</p:attrName>
                                        </p:attrNameLst>
                                      </p:cBhvr>
                                      <p:to>
                                        <p:strVal val="visible"/>
                                      </p:to>
                                    </p:set>
                                    <p:anim calcmode="lin" valueType="num">
                                      <p:cBhvr additive="base">
                                        <p:cTn id="31" dur="500" fill="hold"/>
                                        <p:tgtEl>
                                          <p:spTgt spid="1638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38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6386">
                                            <p:txEl>
                                              <p:pRg st="6" end="6"/>
                                            </p:txEl>
                                          </p:spTgt>
                                        </p:tgtEl>
                                        <p:attrNameLst>
                                          <p:attrName>style.visibility</p:attrName>
                                        </p:attrNameLst>
                                      </p:cBhvr>
                                      <p:to>
                                        <p:strVal val="visible"/>
                                      </p:to>
                                    </p:set>
                                    <p:anim calcmode="lin" valueType="num">
                                      <p:cBhvr additive="base">
                                        <p:cTn id="37" dur="500" fill="hold"/>
                                        <p:tgtEl>
                                          <p:spTgt spid="1638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38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6386">
                                            <p:txEl>
                                              <p:pRg st="7" end="7"/>
                                            </p:txEl>
                                          </p:spTgt>
                                        </p:tgtEl>
                                        <p:attrNameLst>
                                          <p:attrName>style.visibility</p:attrName>
                                        </p:attrNameLst>
                                      </p:cBhvr>
                                      <p:to>
                                        <p:strVal val="visible"/>
                                      </p:to>
                                    </p:set>
                                    <p:anim calcmode="lin" valueType="num">
                                      <p:cBhvr additive="base">
                                        <p:cTn id="43" dur="500" fill="hold"/>
                                        <p:tgtEl>
                                          <p:spTgt spid="16386">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638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6386">
                                            <p:txEl>
                                              <p:pRg st="8" end="8"/>
                                            </p:txEl>
                                          </p:spTgt>
                                        </p:tgtEl>
                                        <p:attrNameLst>
                                          <p:attrName>style.visibility</p:attrName>
                                        </p:attrNameLst>
                                      </p:cBhvr>
                                      <p:to>
                                        <p:strVal val="visible"/>
                                      </p:to>
                                    </p:set>
                                    <p:anim calcmode="lin" valueType="num">
                                      <p:cBhvr additive="base">
                                        <p:cTn id="49" dur="500" fill="hold"/>
                                        <p:tgtEl>
                                          <p:spTgt spid="16386">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638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animBg="1"/>
      <p:bldP spid="1639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body" idx="1"/>
          </p:nvPr>
        </p:nvSpPr>
        <p:spPr>
          <a:xfrm>
            <a:off x="152400" y="1524000"/>
            <a:ext cx="8763000" cy="4876800"/>
          </a:xfrm>
        </p:spPr>
        <p:txBody>
          <a:bodyPr/>
          <a:lstStyle/>
          <a:p>
            <a:pPr eaLnBrk="1" hangingPunct="1">
              <a:lnSpc>
                <a:spcPct val="120000"/>
              </a:lnSpc>
              <a:buFontTx/>
              <a:buNone/>
            </a:pPr>
            <a:r>
              <a:rPr lang="en-US" altLang="zh-CN" sz="2600" smtClean="0"/>
              <a:t>(1) </a:t>
            </a:r>
            <a:r>
              <a:rPr lang="zh-CN" altLang="en-US" sz="2600" u="sng" smtClean="0">
                <a:solidFill>
                  <a:srgbClr val="FF0000"/>
                </a:solidFill>
                <a:latin typeface="黑体" pitchFamily="49" charset="-122"/>
                <a:ea typeface="黑体" pitchFamily="49" charset="-122"/>
              </a:rPr>
              <a:t>君子博学</a:t>
            </a:r>
            <a:r>
              <a:rPr lang="zh-CN" altLang="en-US" sz="2600" b="1" u="sng" smtClean="0">
                <a:solidFill>
                  <a:srgbClr val="0000FF"/>
                </a:solidFill>
                <a:latin typeface="黑体" pitchFamily="49" charset="-122"/>
                <a:ea typeface="黑体" pitchFamily="49" charset="-122"/>
              </a:rPr>
              <a:t>而</a:t>
            </a:r>
            <a:r>
              <a:rPr lang="zh-CN" altLang="en-US" sz="2600" u="sng" smtClean="0">
                <a:solidFill>
                  <a:srgbClr val="FF0000"/>
                </a:solidFill>
                <a:latin typeface="黑体" pitchFamily="49" charset="-122"/>
                <a:ea typeface="黑体" pitchFamily="49" charset="-122"/>
              </a:rPr>
              <a:t>日参省</a:t>
            </a:r>
            <a:r>
              <a:rPr lang="zh-CN" altLang="en-US" sz="2600" b="1" u="sng" smtClean="0">
                <a:solidFill>
                  <a:srgbClr val="0000FF"/>
                </a:solidFill>
                <a:latin typeface="黑体" pitchFamily="49" charset="-122"/>
                <a:ea typeface="黑体" pitchFamily="49" charset="-122"/>
              </a:rPr>
              <a:t>乎己</a:t>
            </a:r>
            <a:r>
              <a:rPr lang="en-US" altLang="zh-CN" sz="2600" smtClean="0"/>
              <a:t>,</a:t>
            </a:r>
            <a:r>
              <a:rPr lang="zh-CN" altLang="en-US" sz="2600" smtClean="0"/>
              <a:t>则知明而行无过矣。</a:t>
            </a:r>
            <a:r>
              <a:rPr lang="en-US" altLang="zh-CN" sz="1800" smtClean="0"/>
              <a:t>(</a:t>
            </a:r>
            <a:r>
              <a:rPr lang="zh-CN" altLang="en-US" sz="1800" smtClean="0"/>
              <a:t>荀子</a:t>
            </a:r>
            <a:r>
              <a:rPr lang="en-US" altLang="zh-CN" sz="1800" smtClean="0"/>
              <a:t>《</a:t>
            </a:r>
            <a:r>
              <a:rPr lang="zh-CN" altLang="en-US" sz="1800" smtClean="0"/>
              <a:t>劝学</a:t>
            </a:r>
            <a:r>
              <a:rPr lang="en-US" altLang="zh-CN" sz="1800" smtClean="0"/>
              <a:t>》)</a:t>
            </a:r>
          </a:p>
          <a:p>
            <a:pPr eaLnBrk="1" hangingPunct="1">
              <a:lnSpc>
                <a:spcPct val="120000"/>
              </a:lnSpc>
              <a:buFontTx/>
              <a:buNone/>
            </a:pPr>
            <a:r>
              <a:rPr lang="en-US" altLang="zh-CN" sz="2600" smtClean="0"/>
              <a:t>(2)</a:t>
            </a:r>
            <a:r>
              <a:rPr lang="zh-CN" altLang="en-US" sz="2600" smtClean="0"/>
              <a:t>汩余若将不及兮，</a:t>
            </a:r>
            <a:r>
              <a:rPr lang="zh-CN" altLang="en-US" sz="2600" u="sng" smtClean="0">
                <a:solidFill>
                  <a:srgbClr val="FF0000"/>
                </a:solidFill>
                <a:latin typeface="黑体" pitchFamily="49" charset="-122"/>
                <a:ea typeface="黑体" pitchFamily="49" charset="-122"/>
              </a:rPr>
              <a:t>恐年岁之不吾与</a:t>
            </a:r>
            <a:r>
              <a:rPr lang="zh-CN" altLang="en-US" sz="2600" smtClean="0"/>
              <a:t>。</a:t>
            </a:r>
            <a:r>
              <a:rPr lang="en-US" altLang="zh-CN" sz="1800" smtClean="0"/>
              <a:t>(</a:t>
            </a:r>
            <a:r>
              <a:rPr lang="zh-CN" altLang="en-US" sz="1800" smtClean="0"/>
              <a:t>屈原</a:t>
            </a:r>
            <a:r>
              <a:rPr lang="en-US" altLang="zh-CN" sz="1800" smtClean="0"/>
              <a:t>《</a:t>
            </a:r>
            <a:r>
              <a:rPr lang="zh-CN" altLang="en-US" sz="1800" smtClean="0"/>
              <a:t>离骚</a:t>
            </a:r>
            <a:r>
              <a:rPr lang="en-US" altLang="zh-CN" sz="1800" smtClean="0"/>
              <a:t>》)</a:t>
            </a:r>
          </a:p>
          <a:p>
            <a:pPr eaLnBrk="1" hangingPunct="1">
              <a:lnSpc>
                <a:spcPct val="120000"/>
              </a:lnSpc>
              <a:buFontTx/>
              <a:buNone/>
            </a:pPr>
            <a:r>
              <a:rPr lang="en-US" altLang="zh-CN" sz="2600" smtClean="0"/>
              <a:t>(3)</a:t>
            </a:r>
            <a:r>
              <a:rPr lang="zh-CN" altLang="en-US" sz="2600" smtClean="0"/>
              <a:t>春冬之时，</a:t>
            </a:r>
            <a:r>
              <a:rPr lang="zh-CN" altLang="en-US" sz="2600" b="1" u="sng" smtClean="0">
                <a:solidFill>
                  <a:srgbClr val="0000FF"/>
                </a:solidFill>
                <a:latin typeface="黑体" pitchFamily="49" charset="-122"/>
                <a:ea typeface="黑体" pitchFamily="49" charset="-122"/>
              </a:rPr>
              <a:t>则</a:t>
            </a:r>
            <a:r>
              <a:rPr lang="zh-CN" altLang="en-US" sz="2600" u="sng" smtClean="0">
                <a:solidFill>
                  <a:srgbClr val="FF0000"/>
                </a:solidFill>
                <a:latin typeface="黑体" pitchFamily="49" charset="-122"/>
                <a:ea typeface="黑体" pitchFamily="49" charset="-122"/>
              </a:rPr>
              <a:t>素湍绿潭</a:t>
            </a:r>
            <a:r>
              <a:rPr lang="zh-CN" altLang="en-US" sz="2600" smtClean="0"/>
              <a:t>，回清倒影。</a:t>
            </a:r>
            <a:r>
              <a:rPr lang="en-US" altLang="zh-CN" sz="1800" smtClean="0"/>
              <a:t>(</a:t>
            </a:r>
            <a:r>
              <a:rPr lang="zh-CN" altLang="en-US" sz="1800" smtClean="0"/>
              <a:t>郦道元</a:t>
            </a:r>
            <a:r>
              <a:rPr lang="en-US" altLang="zh-CN" sz="1800" smtClean="0"/>
              <a:t>《</a:t>
            </a:r>
            <a:r>
              <a:rPr lang="zh-CN" altLang="en-US" sz="1800" smtClean="0"/>
              <a:t>三峡</a:t>
            </a:r>
            <a:r>
              <a:rPr lang="en-US" altLang="zh-CN" sz="1800" smtClean="0"/>
              <a:t>》)</a:t>
            </a:r>
          </a:p>
          <a:p>
            <a:pPr eaLnBrk="1" hangingPunct="1">
              <a:lnSpc>
                <a:spcPct val="120000"/>
              </a:lnSpc>
              <a:buFontTx/>
              <a:buNone/>
            </a:pPr>
            <a:r>
              <a:rPr lang="en-US" altLang="zh-CN" sz="2600" smtClean="0"/>
              <a:t>(4)</a:t>
            </a:r>
            <a:r>
              <a:rPr lang="zh-CN" altLang="en-US" sz="2600" u="sng" smtClean="0">
                <a:solidFill>
                  <a:srgbClr val="FF0000"/>
                </a:solidFill>
                <a:latin typeface="黑体" pitchFamily="49" charset="-122"/>
                <a:ea typeface="黑体" pitchFamily="49" charset="-122"/>
              </a:rPr>
              <a:t>艰难苦恨</a:t>
            </a:r>
            <a:r>
              <a:rPr lang="zh-CN" altLang="en-US" sz="2600" b="1" u="sng" smtClean="0">
                <a:solidFill>
                  <a:srgbClr val="0000FF"/>
                </a:solidFill>
                <a:latin typeface="黑体" pitchFamily="49" charset="-122"/>
                <a:ea typeface="黑体" pitchFamily="49" charset="-122"/>
              </a:rPr>
              <a:t>繁霜鬓</a:t>
            </a:r>
            <a:r>
              <a:rPr lang="zh-CN" altLang="en-US" sz="2600" smtClean="0"/>
              <a:t>，潦倒新停浊酒杯。</a:t>
            </a:r>
            <a:r>
              <a:rPr lang="en-US" altLang="zh-CN" sz="1800" smtClean="0"/>
              <a:t>(</a:t>
            </a:r>
            <a:r>
              <a:rPr lang="zh-CN" altLang="en-US" sz="1800" smtClean="0"/>
              <a:t>杜甫</a:t>
            </a:r>
            <a:r>
              <a:rPr lang="en-US" altLang="zh-CN" sz="1800" smtClean="0"/>
              <a:t>《</a:t>
            </a:r>
            <a:r>
              <a:rPr lang="zh-CN" altLang="en-US" sz="1800" smtClean="0"/>
              <a:t>登高</a:t>
            </a:r>
            <a:r>
              <a:rPr lang="en-US" altLang="zh-CN" sz="1800" smtClean="0"/>
              <a:t>》)</a:t>
            </a:r>
          </a:p>
          <a:p>
            <a:pPr eaLnBrk="1" hangingPunct="1">
              <a:lnSpc>
                <a:spcPct val="120000"/>
              </a:lnSpc>
              <a:buFontTx/>
              <a:buNone/>
            </a:pPr>
            <a:r>
              <a:rPr lang="en-US" altLang="zh-CN" sz="2600" smtClean="0"/>
              <a:t>(5)</a:t>
            </a:r>
            <a:r>
              <a:rPr lang="zh-CN" altLang="en-US" sz="2600" smtClean="0"/>
              <a:t>最是一年春好处</a:t>
            </a:r>
            <a:r>
              <a:rPr lang="en-US" altLang="zh-CN" sz="2600" smtClean="0"/>
              <a:t>,</a:t>
            </a:r>
            <a:r>
              <a:rPr lang="zh-CN" altLang="en-US" sz="2600" b="1" u="sng" smtClean="0">
                <a:solidFill>
                  <a:srgbClr val="0000FF"/>
                </a:solidFill>
                <a:latin typeface="黑体" pitchFamily="49" charset="-122"/>
                <a:ea typeface="黑体" pitchFamily="49" charset="-122"/>
              </a:rPr>
              <a:t>绝</a:t>
            </a:r>
            <a:r>
              <a:rPr lang="zh-CN" altLang="en-US" sz="2600" u="sng" smtClean="0">
                <a:solidFill>
                  <a:srgbClr val="FF0000"/>
                </a:solidFill>
                <a:latin typeface="黑体" pitchFamily="49" charset="-122"/>
                <a:ea typeface="黑体" pitchFamily="49" charset="-122"/>
              </a:rPr>
              <a:t>胜烟柳满皇都</a:t>
            </a:r>
            <a:r>
              <a:rPr lang="zh-CN" altLang="en-US" sz="2600" u="sng" smtClean="0"/>
              <a:t> </a:t>
            </a:r>
            <a:r>
              <a:rPr lang="zh-CN" altLang="en-US" sz="2600" smtClean="0"/>
              <a:t>。</a:t>
            </a:r>
            <a:r>
              <a:rPr lang="en-US" altLang="zh-CN" sz="1600" smtClean="0"/>
              <a:t>(</a:t>
            </a:r>
            <a:r>
              <a:rPr lang="zh-CN" altLang="en-US" sz="1600" smtClean="0"/>
              <a:t>韩愈</a:t>
            </a:r>
            <a:r>
              <a:rPr lang="en-US" altLang="zh-CN" sz="1600" smtClean="0"/>
              <a:t>《</a:t>
            </a:r>
            <a:r>
              <a:rPr lang="zh-CN" altLang="en-US" sz="1600" smtClean="0"/>
              <a:t>早春呈水部张十八员外</a:t>
            </a:r>
            <a:r>
              <a:rPr lang="en-US" altLang="zh-CN" sz="1600" smtClean="0"/>
              <a:t>》)</a:t>
            </a:r>
          </a:p>
          <a:p>
            <a:pPr eaLnBrk="1" hangingPunct="1">
              <a:lnSpc>
                <a:spcPct val="120000"/>
              </a:lnSpc>
              <a:buFontTx/>
              <a:buNone/>
            </a:pPr>
            <a:r>
              <a:rPr lang="en-US" altLang="zh-CN" sz="2600" smtClean="0"/>
              <a:t>(6)</a:t>
            </a:r>
            <a:r>
              <a:rPr lang="zh-CN" altLang="en-US" sz="2600" smtClean="0"/>
              <a:t>元嘉草草</a:t>
            </a:r>
            <a:r>
              <a:rPr lang="en-US" altLang="zh-CN" sz="2600" smtClean="0"/>
              <a:t>,</a:t>
            </a:r>
            <a:r>
              <a:rPr lang="zh-CN" altLang="en-US" sz="2600" smtClean="0"/>
              <a:t>封狼居胥，</a:t>
            </a:r>
            <a:r>
              <a:rPr lang="zh-CN" altLang="en-US" sz="2600" b="1" u="sng" smtClean="0">
                <a:solidFill>
                  <a:srgbClr val="0000FF"/>
                </a:solidFill>
                <a:latin typeface="黑体" pitchFamily="49" charset="-122"/>
                <a:ea typeface="黑体" pitchFamily="49" charset="-122"/>
              </a:rPr>
              <a:t>赢</a:t>
            </a:r>
            <a:r>
              <a:rPr lang="zh-CN" altLang="en-US" sz="2600" u="sng" smtClean="0">
                <a:solidFill>
                  <a:srgbClr val="FF0000"/>
                </a:solidFill>
                <a:latin typeface="黑体" pitchFamily="49" charset="-122"/>
                <a:ea typeface="黑体" pitchFamily="49" charset="-122"/>
              </a:rPr>
              <a:t>得</a:t>
            </a:r>
            <a:r>
              <a:rPr lang="zh-CN" altLang="en-US" sz="2600" b="1" u="sng" smtClean="0">
                <a:solidFill>
                  <a:srgbClr val="0000FF"/>
                </a:solidFill>
                <a:latin typeface="黑体" pitchFamily="49" charset="-122"/>
                <a:ea typeface="黑体" pitchFamily="49" charset="-122"/>
              </a:rPr>
              <a:t>仓皇</a:t>
            </a:r>
            <a:r>
              <a:rPr lang="zh-CN" altLang="en-US" sz="2600" u="sng" smtClean="0">
                <a:solidFill>
                  <a:srgbClr val="FF0000"/>
                </a:solidFill>
                <a:latin typeface="黑体" pitchFamily="49" charset="-122"/>
                <a:ea typeface="黑体" pitchFamily="49" charset="-122"/>
              </a:rPr>
              <a:t>北顾</a:t>
            </a:r>
            <a:r>
              <a:rPr lang="zh-CN" altLang="en-US" sz="2600" smtClean="0"/>
              <a:t>？</a:t>
            </a:r>
            <a:r>
              <a:rPr lang="en-US" altLang="zh-CN" sz="1400" smtClean="0"/>
              <a:t>(</a:t>
            </a:r>
            <a:r>
              <a:rPr lang="zh-CN" altLang="en-US" sz="1400" smtClean="0"/>
              <a:t>辛弃疾</a:t>
            </a:r>
            <a:r>
              <a:rPr lang="en-US" altLang="zh-CN" sz="1400" smtClean="0"/>
              <a:t>《</a:t>
            </a:r>
            <a:r>
              <a:rPr lang="zh-CN" altLang="en-US" sz="1400" smtClean="0"/>
              <a:t>永遇乐</a:t>
            </a:r>
            <a:r>
              <a:rPr lang="en-US" altLang="zh-CN" sz="1400" smtClean="0"/>
              <a:t>·</a:t>
            </a:r>
            <a:r>
              <a:rPr lang="zh-CN" altLang="en-US" sz="1400" smtClean="0"/>
              <a:t>京口北固亭怀古</a:t>
            </a:r>
            <a:r>
              <a:rPr lang="en-US" altLang="zh-CN" sz="1400" smtClean="0"/>
              <a:t>》)</a:t>
            </a:r>
          </a:p>
          <a:p>
            <a:pPr eaLnBrk="1" hangingPunct="1">
              <a:lnSpc>
                <a:spcPct val="120000"/>
              </a:lnSpc>
              <a:buFontTx/>
              <a:buNone/>
            </a:pPr>
            <a:r>
              <a:rPr lang="en-US" altLang="zh-CN" sz="2600" smtClean="0"/>
              <a:t>(7)</a:t>
            </a:r>
            <a:r>
              <a:rPr lang="zh-CN" altLang="en-US" sz="2600" u="sng" smtClean="0">
                <a:solidFill>
                  <a:srgbClr val="FF0000"/>
                </a:solidFill>
                <a:latin typeface="黑体" pitchFamily="49" charset="-122"/>
                <a:ea typeface="黑体" pitchFamily="49" charset="-122"/>
              </a:rPr>
              <a:t>士不可以不</a:t>
            </a:r>
            <a:r>
              <a:rPr lang="zh-CN" altLang="en-US" sz="2600" b="1" u="sng" smtClean="0">
                <a:solidFill>
                  <a:srgbClr val="0000FF"/>
                </a:solidFill>
                <a:latin typeface="黑体" pitchFamily="49" charset="-122"/>
                <a:ea typeface="黑体" pitchFamily="49" charset="-122"/>
              </a:rPr>
              <a:t>弘</a:t>
            </a:r>
            <a:r>
              <a:rPr lang="zh-CN" altLang="en-US" sz="2600" u="sng" smtClean="0">
                <a:solidFill>
                  <a:srgbClr val="FF0000"/>
                </a:solidFill>
                <a:latin typeface="黑体" pitchFamily="49" charset="-122"/>
                <a:ea typeface="黑体" pitchFamily="49" charset="-122"/>
              </a:rPr>
              <a:t>毅</a:t>
            </a:r>
            <a:r>
              <a:rPr lang="zh-CN" altLang="en-US" sz="2600" smtClean="0"/>
              <a:t>，任重而道远。</a:t>
            </a:r>
            <a:r>
              <a:rPr lang="en-US" altLang="zh-CN" sz="1800" smtClean="0"/>
              <a:t>(《</a:t>
            </a:r>
            <a:r>
              <a:rPr lang="zh-CN" altLang="en-US" sz="1800" smtClean="0"/>
              <a:t>论语</a:t>
            </a:r>
            <a:r>
              <a:rPr lang="en-US" altLang="zh-CN" sz="1800" smtClean="0"/>
              <a:t>·</a:t>
            </a:r>
            <a:r>
              <a:rPr lang="zh-CN" altLang="en-US" sz="1800" smtClean="0"/>
              <a:t>泰伯</a:t>
            </a:r>
            <a:r>
              <a:rPr lang="en-US" altLang="zh-CN" sz="1800" smtClean="0"/>
              <a:t>》)</a:t>
            </a:r>
          </a:p>
          <a:p>
            <a:pPr eaLnBrk="1" hangingPunct="1">
              <a:lnSpc>
                <a:spcPct val="120000"/>
              </a:lnSpc>
              <a:buFontTx/>
              <a:buNone/>
            </a:pPr>
            <a:r>
              <a:rPr lang="en-US" altLang="zh-CN" sz="2600" smtClean="0"/>
              <a:t>(8)</a:t>
            </a:r>
            <a:r>
              <a:rPr lang="zh-CN" altLang="en-US" sz="2600" u="sng" smtClean="0">
                <a:solidFill>
                  <a:srgbClr val="FF0000"/>
                </a:solidFill>
                <a:latin typeface="黑体" pitchFamily="49" charset="-122"/>
                <a:ea typeface="黑体" pitchFamily="49" charset="-122"/>
              </a:rPr>
              <a:t>苟利国家</a:t>
            </a:r>
            <a:r>
              <a:rPr lang="zh-CN" altLang="en-US" sz="2600" b="1" u="sng" smtClean="0">
                <a:solidFill>
                  <a:srgbClr val="0000FF"/>
                </a:solidFill>
                <a:latin typeface="黑体" pitchFamily="49" charset="-122"/>
                <a:ea typeface="黑体" pitchFamily="49" charset="-122"/>
              </a:rPr>
              <a:t>生死以</a:t>
            </a:r>
            <a:r>
              <a:rPr lang="en-US" altLang="zh-CN" sz="2600" smtClean="0"/>
              <a:t>,</a:t>
            </a:r>
            <a:r>
              <a:rPr lang="zh-CN" altLang="en-US" sz="2600" smtClean="0"/>
              <a:t>岂因祸福避趋之。</a:t>
            </a:r>
            <a:r>
              <a:rPr lang="en-US" altLang="zh-CN" sz="1600" smtClean="0"/>
              <a:t>(</a:t>
            </a:r>
            <a:r>
              <a:rPr lang="zh-CN" altLang="en-US" sz="1600" smtClean="0"/>
              <a:t>林则徐</a:t>
            </a:r>
            <a:r>
              <a:rPr lang="en-US" altLang="zh-CN" sz="1600" smtClean="0"/>
              <a:t>《</a:t>
            </a:r>
            <a:r>
              <a:rPr lang="zh-CN" altLang="en-US" sz="1600" smtClean="0"/>
              <a:t>赴戍登程口占示家人</a:t>
            </a:r>
            <a:r>
              <a:rPr lang="en-US" altLang="zh-CN" sz="1600" smtClean="0"/>
              <a:t>》) </a:t>
            </a:r>
          </a:p>
        </p:txBody>
      </p:sp>
      <p:sp>
        <p:nvSpPr>
          <p:cNvPr id="37891" name="矩形 1"/>
          <p:cNvSpPr>
            <a:spLocks noChangeArrowheads="1"/>
          </p:cNvSpPr>
          <p:nvPr/>
        </p:nvSpPr>
        <p:spPr bwMode="auto">
          <a:xfrm>
            <a:off x="228600" y="304802"/>
            <a:ext cx="7543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zh-CN" sz="3200" b="1">
                <a:solidFill>
                  <a:srgbClr val="FF3399"/>
                </a:solidFill>
                <a:latin typeface="黑体" pitchFamily="49" charset="-122"/>
                <a:ea typeface="黑体" pitchFamily="49" charset="-122"/>
              </a:rPr>
              <a:t>四、名句名篇默写</a:t>
            </a:r>
            <a:r>
              <a:rPr lang="en-US" altLang="zh-CN" sz="3200" b="1">
                <a:solidFill>
                  <a:srgbClr val="FF3399"/>
                </a:solidFill>
                <a:latin typeface="黑体" pitchFamily="49" charset="-122"/>
                <a:ea typeface="黑体" pitchFamily="49" charset="-122"/>
              </a:rPr>
              <a:t>(8</a:t>
            </a:r>
            <a:r>
              <a:rPr lang="zh-CN" altLang="zh-CN" sz="3200" b="1">
                <a:solidFill>
                  <a:srgbClr val="FF3399"/>
                </a:solidFill>
                <a:latin typeface="黑体" pitchFamily="49" charset="-122"/>
                <a:ea typeface="黑体" pitchFamily="49" charset="-122"/>
              </a:rPr>
              <a:t>分</a:t>
            </a:r>
            <a:r>
              <a:rPr lang="en-US" altLang="zh-CN" sz="3200" b="1">
                <a:solidFill>
                  <a:srgbClr val="FF3399"/>
                </a:solidFill>
                <a:latin typeface="黑体" pitchFamily="49" charset="-122"/>
                <a:ea typeface="黑体" pitchFamily="49" charset="-122"/>
              </a:rPr>
              <a:t>)</a:t>
            </a:r>
            <a:endParaRPr lang="zh-CN" altLang="zh-CN" sz="3200" b="1">
              <a:solidFill>
                <a:srgbClr val="FF3399"/>
              </a:solidFill>
              <a:latin typeface="黑体" pitchFamily="49" charset="-122"/>
              <a:ea typeface="黑体" pitchFamily="49" charset="-122"/>
            </a:endParaRPr>
          </a:p>
          <a:p>
            <a:pPr>
              <a:lnSpc>
                <a:spcPct val="120000"/>
              </a:lnSpc>
            </a:pPr>
            <a:r>
              <a:rPr lang="en-US" altLang="zh-CN" sz="2400" b="1"/>
              <a:t>11.</a:t>
            </a:r>
            <a:r>
              <a:rPr lang="zh-CN" altLang="zh-CN" sz="2400" b="1"/>
              <a:t>补写出下列名句名篇中的空缺部分</a:t>
            </a:r>
            <a:r>
              <a:rPr lang="zh-CN" altLang="zh-CN" sz="2800" b="1"/>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412750" y="1143000"/>
            <a:ext cx="8382000" cy="5410200"/>
          </a:xfrm>
        </p:spPr>
        <p:txBody>
          <a:bodyPr/>
          <a:lstStyle/>
          <a:p>
            <a:pPr eaLnBrk="1" hangingPunct="1">
              <a:buFontTx/>
              <a:buNone/>
              <a:defRPr/>
            </a:pPr>
            <a:r>
              <a:rPr lang="zh-CN" altLang="en-US" sz="1800" b="1" dirty="0" smtClean="0">
                <a:solidFill>
                  <a:srgbClr val="0000FF"/>
                </a:solidFill>
                <a:latin typeface="黑体" pitchFamily="49" charset="-122"/>
                <a:ea typeface="黑体" pitchFamily="49" charset="-122"/>
              </a:rPr>
              <a:t>环境：</a:t>
            </a:r>
            <a:endParaRPr lang="en-US" altLang="zh-CN" sz="1800" b="1" dirty="0" smtClean="0">
              <a:solidFill>
                <a:srgbClr val="0000FF"/>
              </a:solidFill>
              <a:latin typeface="黑体" pitchFamily="49" charset="-122"/>
              <a:ea typeface="黑体" pitchFamily="49" charset="-122"/>
            </a:endParaRPr>
          </a:p>
          <a:p>
            <a:pPr eaLnBrk="1" hangingPunct="1">
              <a:buFontTx/>
              <a:buNone/>
              <a:defRPr/>
            </a:pPr>
            <a:r>
              <a:rPr lang="zh-CN" altLang="en-US" sz="1800" b="1" dirty="0" smtClean="0">
                <a:solidFill>
                  <a:srgbClr val="FF0000"/>
                </a:solidFill>
                <a:latin typeface="+mn-ea"/>
              </a:rPr>
              <a:t>自然环境</a:t>
            </a:r>
            <a:r>
              <a:rPr lang="en-US" altLang="zh-CN" sz="1800" b="1" dirty="0" smtClean="0">
                <a:latin typeface="+mn-ea"/>
              </a:rPr>
              <a:t>——</a:t>
            </a:r>
          </a:p>
          <a:p>
            <a:pPr eaLnBrk="1" hangingPunct="1">
              <a:buFontTx/>
              <a:buNone/>
              <a:defRPr/>
            </a:pPr>
            <a:r>
              <a:rPr lang="zh-CN" altLang="en-US" sz="1800" b="1" dirty="0" smtClean="0">
                <a:solidFill>
                  <a:srgbClr val="FF0000"/>
                </a:solidFill>
                <a:latin typeface="+mn-ea"/>
              </a:rPr>
              <a:t>社会环境</a:t>
            </a:r>
            <a:r>
              <a:rPr lang="en-US" altLang="zh-CN" sz="1800" b="1" dirty="0" smtClean="0">
                <a:latin typeface="+mn-ea"/>
              </a:rPr>
              <a:t>——</a:t>
            </a:r>
          </a:p>
          <a:p>
            <a:pPr eaLnBrk="1" hangingPunct="1">
              <a:buFontTx/>
              <a:buNone/>
              <a:defRPr/>
            </a:pPr>
            <a:r>
              <a:rPr lang="zh-CN" altLang="en-US" sz="1800" b="1" dirty="0" smtClean="0">
                <a:solidFill>
                  <a:srgbClr val="0000FF"/>
                </a:solidFill>
                <a:latin typeface="黑体" pitchFamily="49" charset="-122"/>
                <a:ea typeface="黑体" pitchFamily="49" charset="-122"/>
              </a:rPr>
              <a:t>人物</a:t>
            </a:r>
            <a:r>
              <a:rPr lang="zh-CN" altLang="en-US" sz="1800" b="1" dirty="0">
                <a:solidFill>
                  <a:srgbClr val="0000FF"/>
                </a:solidFill>
                <a:latin typeface="黑体" pitchFamily="49" charset="-122"/>
                <a:ea typeface="黑体" pitchFamily="49" charset="-122"/>
              </a:rPr>
              <a:t>：</a:t>
            </a:r>
            <a:endParaRPr lang="en-US" altLang="zh-CN" sz="1800" b="1" dirty="0">
              <a:solidFill>
                <a:srgbClr val="0000FF"/>
              </a:solidFill>
              <a:latin typeface="黑体" pitchFamily="49" charset="-122"/>
              <a:ea typeface="黑体" pitchFamily="49" charset="-122"/>
            </a:endParaRPr>
          </a:p>
          <a:p>
            <a:pPr eaLnBrk="1" hangingPunct="1">
              <a:buFontTx/>
              <a:buNone/>
              <a:defRPr/>
            </a:pPr>
            <a:r>
              <a:rPr lang="zh-CN" altLang="en-US" sz="1800" b="1" dirty="0">
                <a:solidFill>
                  <a:srgbClr val="FF0000"/>
                </a:solidFill>
                <a:latin typeface="+mn-ea"/>
              </a:rPr>
              <a:t>主要</a:t>
            </a:r>
            <a:r>
              <a:rPr lang="zh-CN" altLang="en-US" sz="1800" b="1" dirty="0" smtClean="0">
                <a:solidFill>
                  <a:srgbClr val="FF0000"/>
                </a:solidFill>
                <a:latin typeface="+mn-ea"/>
              </a:rPr>
              <a:t>人物</a:t>
            </a:r>
            <a:r>
              <a:rPr lang="en-US" altLang="zh-CN" sz="1800" b="1" dirty="0" smtClean="0">
                <a:latin typeface="+mn-ea"/>
              </a:rPr>
              <a:t>——</a:t>
            </a:r>
          </a:p>
          <a:p>
            <a:pPr eaLnBrk="1" hangingPunct="1">
              <a:buFontTx/>
              <a:buNone/>
              <a:defRPr/>
            </a:pPr>
            <a:r>
              <a:rPr lang="zh-CN" altLang="en-US" sz="1800" b="1" dirty="0" smtClean="0">
                <a:solidFill>
                  <a:srgbClr val="FF0000"/>
                </a:solidFill>
                <a:latin typeface="+mn-ea"/>
              </a:rPr>
              <a:t>次要人物</a:t>
            </a:r>
            <a:r>
              <a:rPr lang="en-US" altLang="zh-CN" sz="1800" b="1" dirty="0" smtClean="0">
                <a:latin typeface="+mn-ea"/>
              </a:rPr>
              <a:t>——</a:t>
            </a:r>
          </a:p>
          <a:p>
            <a:pPr eaLnBrk="1" hangingPunct="1">
              <a:buFontTx/>
              <a:buNone/>
              <a:defRPr/>
            </a:pPr>
            <a:r>
              <a:rPr lang="zh-CN" altLang="en-US" sz="1800" b="1" dirty="0" smtClean="0">
                <a:solidFill>
                  <a:srgbClr val="0000FF"/>
                </a:solidFill>
                <a:latin typeface="黑体" pitchFamily="49" charset="-122"/>
                <a:ea typeface="黑体" pitchFamily="49" charset="-122"/>
              </a:rPr>
              <a:t>情节：</a:t>
            </a:r>
            <a:endParaRPr lang="en-US" altLang="zh-CN" sz="1800" b="1" dirty="0" smtClean="0">
              <a:solidFill>
                <a:srgbClr val="0000FF"/>
              </a:solidFill>
              <a:latin typeface="黑体" pitchFamily="49" charset="-122"/>
              <a:ea typeface="黑体" pitchFamily="49" charset="-122"/>
            </a:endParaRPr>
          </a:p>
          <a:p>
            <a:pPr marL="0" indent="531813" eaLnBrk="1" hangingPunct="1">
              <a:buFontTx/>
              <a:buNone/>
              <a:defRPr/>
            </a:pPr>
            <a:r>
              <a:rPr lang="zh-CN" altLang="en-US" sz="1800" b="1" dirty="0" smtClean="0">
                <a:latin typeface="+mn-ea"/>
              </a:rPr>
              <a:t>（妻子把余粮</a:t>
            </a:r>
            <a:r>
              <a:rPr lang="zh-CN" altLang="en-US" sz="1800" b="1" dirty="0">
                <a:latin typeface="+mn-ea"/>
              </a:rPr>
              <a:t>都</a:t>
            </a:r>
            <a:r>
              <a:rPr lang="zh-CN" altLang="en-US" sz="1800" b="1" dirty="0" smtClean="0">
                <a:latin typeface="+mn-ea"/>
              </a:rPr>
              <a:t>给征粮队；丈夫</a:t>
            </a:r>
            <a:r>
              <a:rPr lang="zh-CN" altLang="en-US" sz="1800" b="1" dirty="0">
                <a:latin typeface="+mn-ea"/>
              </a:rPr>
              <a:t>气坏了，打了妻子</a:t>
            </a:r>
            <a:r>
              <a:rPr lang="zh-CN" altLang="en-US" sz="1800" b="1" dirty="0" smtClean="0">
                <a:latin typeface="+mn-ea"/>
              </a:rPr>
              <a:t>。</a:t>
            </a:r>
            <a:r>
              <a:rPr lang="zh-CN" altLang="en-US" sz="1800" b="1" dirty="0">
                <a:latin typeface="+mn-ea"/>
              </a:rPr>
              <a:t>）</a:t>
            </a:r>
            <a:r>
              <a:rPr lang="zh-CN" altLang="en-US" sz="1800" b="1" dirty="0" smtClean="0">
                <a:latin typeface="+mn-ea"/>
              </a:rPr>
              <a:t>妻子</a:t>
            </a:r>
            <a:r>
              <a:rPr lang="zh-CN" altLang="en-US" sz="1800" b="1" dirty="0">
                <a:latin typeface="+mn-ea"/>
              </a:rPr>
              <a:t>要回娘家，丈夫在追。又心痛，又生气，又无奈，又后悔，又不好意思向妻子道歉，又害怕妻子真得离他而去</a:t>
            </a:r>
            <a:r>
              <a:rPr lang="zh-CN" altLang="en-US" sz="1800" b="1" dirty="0" smtClean="0">
                <a:latin typeface="+mn-ea"/>
              </a:rPr>
              <a:t>。（结果</a:t>
            </a:r>
            <a:r>
              <a:rPr lang="zh-CN" altLang="en-US" sz="1800" b="1" dirty="0">
                <a:latin typeface="+mn-ea"/>
              </a:rPr>
              <a:t>妻子愤然跳水，丈夫救妻子，和好如出</a:t>
            </a:r>
            <a:r>
              <a:rPr lang="zh-CN" altLang="en-US" sz="1800" b="1" dirty="0" smtClean="0">
                <a:latin typeface="+mn-ea"/>
              </a:rPr>
              <a:t>。）</a:t>
            </a:r>
            <a:endParaRPr lang="en-US" altLang="zh-CN" sz="1800" b="1" dirty="0">
              <a:latin typeface="+mn-ea"/>
            </a:endParaRPr>
          </a:p>
          <a:p>
            <a:pPr marL="0" indent="0" eaLnBrk="1" hangingPunct="1">
              <a:buFontTx/>
              <a:buNone/>
              <a:defRPr/>
            </a:pPr>
            <a:r>
              <a:rPr lang="zh-CN" altLang="en-US" sz="1800" b="1" dirty="0" smtClean="0">
                <a:solidFill>
                  <a:srgbClr val="FF0000"/>
                </a:solidFill>
                <a:latin typeface="+mn-ea"/>
              </a:rPr>
              <a:t>起因：</a:t>
            </a:r>
            <a:endParaRPr lang="en-US" altLang="zh-CN" sz="1800" b="1" dirty="0" smtClean="0">
              <a:solidFill>
                <a:srgbClr val="FF0000"/>
              </a:solidFill>
              <a:latin typeface="+mn-ea"/>
            </a:endParaRPr>
          </a:p>
          <a:p>
            <a:pPr marL="0" indent="0" eaLnBrk="1" hangingPunct="1">
              <a:buFontTx/>
              <a:buNone/>
              <a:defRPr/>
            </a:pPr>
            <a:r>
              <a:rPr lang="zh-CN" altLang="en-US" sz="1800" b="1" dirty="0" smtClean="0">
                <a:solidFill>
                  <a:srgbClr val="FF0000"/>
                </a:solidFill>
                <a:latin typeface="+mn-ea"/>
              </a:rPr>
              <a:t>经过：</a:t>
            </a:r>
            <a:endParaRPr lang="en-US" altLang="zh-CN" sz="1800" b="1" dirty="0" smtClean="0">
              <a:solidFill>
                <a:srgbClr val="FF0000"/>
              </a:solidFill>
              <a:latin typeface="+mn-ea"/>
            </a:endParaRPr>
          </a:p>
          <a:p>
            <a:pPr marL="0" indent="0" eaLnBrk="1" hangingPunct="1">
              <a:buFontTx/>
              <a:buNone/>
              <a:defRPr/>
            </a:pPr>
            <a:r>
              <a:rPr lang="zh-CN" altLang="en-US" sz="1800" b="1" dirty="0" smtClean="0">
                <a:solidFill>
                  <a:srgbClr val="FF0000"/>
                </a:solidFill>
                <a:latin typeface="+mn-ea"/>
              </a:rPr>
              <a:t>结果：</a:t>
            </a:r>
            <a:endParaRPr lang="en-US" altLang="zh-CN" sz="1800" b="1" dirty="0" smtClean="0">
              <a:solidFill>
                <a:srgbClr val="FF0000"/>
              </a:solidFill>
              <a:latin typeface="+mn-ea"/>
            </a:endParaRPr>
          </a:p>
          <a:p>
            <a:pPr marL="0" indent="0" eaLnBrk="1" hangingPunct="1">
              <a:buFontTx/>
              <a:buNone/>
              <a:defRPr/>
            </a:pPr>
            <a:r>
              <a:rPr lang="zh-CN" altLang="en-US" sz="1800" b="1" dirty="0" smtClean="0">
                <a:solidFill>
                  <a:srgbClr val="0000FF"/>
                </a:solidFill>
                <a:latin typeface="黑体" pitchFamily="49" charset="-122"/>
                <a:ea typeface="黑体" pitchFamily="49" charset="-122"/>
              </a:rPr>
              <a:t>主旨</a:t>
            </a:r>
            <a:r>
              <a:rPr lang="zh-CN" altLang="en-US" sz="1800" b="1" dirty="0">
                <a:solidFill>
                  <a:srgbClr val="0000FF"/>
                </a:solidFill>
                <a:latin typeface="黑体" pitchFamily="49" charset="-122"/>
                <a:ea typeface="黑体" pitchFamily="49" charset="-122"/>
              </a:rPr>
              <a:t>：</a:t>
            </a:r>
            <a:endParaRPr lang="en-US" altLang="zh-CN" sz="1800" b="1" dirty="0">
              <a:solidFill>
                <a:srgbClr val="0000FF"/>
              </a:solidFill>
              <a:latin typeface="黑体" pitchFamily="49" charset="-122"/>
              <a:ea typeface="黑体" pitchFamily="49" charset="-122"/>
            </a:endParaRPr>
          </a:p>
          <a:p>
            <a:pPr marL="0" indent="0" eaLnBrk="1" hangingPunct="1">
              <a:buFontTx/>
              <a:buNone/>
              <a:defRPr/>
            </a:pPr>
            <a:r>
              <a:rPr lang="zh-CN" altLang="en-US" sz="1800" b="1" dirty="0" smtClean="0">
                <a:latin typeface="+mn-ea"/>
              </a:rPr>
              <a:t>    反映了</a:t>
            </a:r>
            <a:r>
              <a:rPr lang="en-US" altLang="zh-CN" sz="1800" b="1" dirty="0" smtClean="0">
                <a:latin typeface="+mn-ea"/>
              </a:rPr>
              <a:t>40</a:t>
            </a:r>
            <a:r>
              <a:rPr lang="zh-CN" altLang="en-US" sz="1800" b="1" dirty="0" smtClean="0">
                <a:latin typeface="+mn-ea"/>
              </a:rPr>
              <a:t>年代旧中国下层人民的</a:t>
            </a:r>
            <a:r>
              <a:rPr lang="zh-CN" altLang="en-US" sz="1800" b="1" dirty="0">
                <a:latin typeface="+mn-ea"/>
              </a:rPr>
              <a:t>生存方式和生存状态</a:t>
            </a:r>
            <a:r>
              <a:rPr lang="zh-CN" altLang="en-US" sz="1800" b="1" dirty="0" smtClean="0">
                <a:latin typeface="+mn-ea"/>
              </a:rPr>
              <a:t>，表现对</a:t>
            </a:r>
            <a:r>
              <a:rPr lang="zh-CN" altLang="en-US" sz="1800" b="1" dirty="0">
                <a:latin typeface="+mn-ea"/>
              </a:rPr>
              <a:t>衣食丰足</a:t>
            </a:r>
            <a:r>
              <a:rPr lang="zh-CN" altLang="en-US" sz="1800" b="1" dirty="0" smtClean="0">
                <a:latin typeface="+mn-ea"/>
              </a:rPr>
              <a:t>的乐土的渴望。</a:t>
            </a:r>
            <a:endParaRPr lang="zh-CN" altLang="en-US" sz="1800" b="1" dirty="0">
              <a:latin typeface="+mn-ea"/>
            </a:endParaRPr>
          </a:p>
        </p:txBody>
      </p:sp>
      <p:sp>
        <p:nvSpPr>
          <p:cNvPr id="2" name="矩形 1"/>
          <p:cNvSpPr/>
          <p:nvPr/>
        </p:nvSpPr>
        <p:spPr>
          <a:xfrm>
            <a:off x="304804" y="228601"/>
            <a:ext cx="6627135" cy="683264"/>
          </a:xfrm>
          <a:prstGeom prst="rect">
            <a:avLst/>
          </a:prstGeom>
        </p:spPr>
        <p:txBody>
          <a:bodyPr wrap="none">
            <a:spAutoFit/>
          </a:bodyPr>
          <a:lstStyle/>
          <a:p>
            <a:pPr>
              <a:lnSpc>
                <a:spcPct val="120000"/>
              </a:lnSpc>
              <a:defRPr/>
            </a:pPr>
            <a:r>
              <a:rPr lang="zh-CN" altLang="en-US" sz="3200" b="1" dirty="0">
                <a:solidFill>
                  <a:srgbClr val="FF3399"/>
                </a:solidFill>
                <a:latin typeface="黑体" pitchFamily="49" charset="-122"/>
                <a:ea typeface="黑体" pitchFamily="49" charset="-122"/>
              </a:rPr>
              <a:t>五</a:t>
            </a:r>
            <a:r>
              <a:rPr lang="zh-CN" altLang="zh-CN" sz="3200" b="1" dirty="0">
                <a:solidFill>
                  <a:srgbClr val="FF3399"/>
                </a:solidFill>
                <a:latin typeface="黑体" pitchFamily="49" charset="-122"/>
                <a:ea typeface="黑体" pitchFamily="49" charset="-122"/>
              </a:rPr>
              <a:t>、</a:t>
            </a:r>
            <a:r>
              <a:rPr lang="zh-CN" altLang="en-US" sz="3200" b="1" dirty="0">
                <a:solidFill>
                  <a:srgbClr val="FF3399"/>
                </a:solidFill>
                <a:latin typeface="黑体" pitchFamily="49" charset="-122"/>
                <a:ea typeface="黑体" pitchFamily="49" charset="-122"/>
              </a:rPr>
              <a:t>现代文阅读（一）</a:t>
            </a:r>
            <a:r>
              <a:rPr lang="en-US" altLang="zh-CN" sz="2400" b="1" dirty="0">
                <a:solidFill>
                  <a:srgbClr val="0000FF"/>
                </a:solidFill>
                <a:latin typeface="+mj-ea"/>
                <a:ea typeface="+mj-ea"/>
              </a:rPr>
              <a:t>( </a:t>
            </a:r>
            <a:r>
              <a:rPr lang="zh-CN" altLang="en-US" sz="2400" b="1" dirty="0">
                <a:solidFill>
                  <a:srgbClr val="0000FF"/>
                </a:solidFill>
                <a:latin typeface="+mj-ea"/>
                <a:ea typeface="+mj-ea"/>
              </a:rPr>
              <a:t>路翎</a:t>
            </a:r>
            <a:r>
              <a:rPr lang="en-US" altLang="zh-CN" sz="2400" b="1" dirty="0">
                <a:solidFill>
                  <a:srgbClr val="0000FF"/>
                </a:solidFill>
                <a:latin typeface="+mj-ea"/>
                <a:ea typeface="+mj-ea"/>
              </a:rPr>
              <a:t>《</a:t>
            </a:r>
            <a:r>
              <a:rPr lang="zh-CN" altLang="zh-CN" sz="2400" b="1" dirty="0">
                <a:solidFill>
                  <a:srgbClr val="0000FF"/>
                </a:solidFill>
                <a:latin typeface="+mj-ea"/>
                <a:ea typeface="+mj-ea"/>
              </a:rPr>
              <a:t>平原</a:t>
            </a:r>
            <a:r>
              <a:rPr lang="en-US" altLang="zh-CN" sz="2400" b="1" dirty="0">
                <a:solidFill>
                  <a:srgbClr val="0000FF"/>
                </a:solidFill>
                <a:latin typeface="+mj-ea"/>
                <a:ea typeface="+mj-ea"/>
              </a:rPr>
              <a:t>》)</a:t>
            </a:r>
            <a:endParaRPr lang="zh-CN" altLang="zh-CN" sz="2800" b="1" dirty="0">
              <a:solidFill>
                <a:srgbClr val="0000FF"/>
              </a:solidFill>
              <a:latin typeface="+mj-ea"/>
              <a:ea typeface="+mj-ea"/>
            </a:endParaRPr>
          </a:p>
        </p:txBody>
      </p:sp>
      <p:sp>
        <p:nvSpPr>
          <p:cNvPr id="38916" name="TextBox 3"/>
          <p:cNvSpPr txBox="1">
            <a:spLocks noChangeArrowheads="1"/>
          </p:cNvSpPr>
          <p:nvPr/>
        </p:nvSpPr>
        <p:spPr bwMode="auto">
          <a:xfrm>
            <a:off x="7086600" y="112716"/>
            <a:ext cx="1708150" cy="95410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a:solidFill>
                  <a:srgbClr val="C00000"/>
                </a:solidFill>
                <a:latin typeface="华文行楷" pitchFamily="2" charset="-122"/>
                <a:ea typeface="华文行楷" pitchFamily="2" charset="-122"/>
              </a:rPr>
              <a:t>整体感知规范答题</a:t>
            </a:r>
          </a:p>
        </p:txBody>
      </p:sp>
      <p:sp>
        <p:nvSpPr>
          <p:cNvPr id="3" name="矩形 2"/>
          <p:cNvSpPr/>
          <p:nvPr/>
        </p:nvSpPr>
        <p:spPr>
          <a:xfrm>
            <a:off x="1981201" y="1447800"/>
            <a:ext cx="3796232" cy="369332"/>
          </a:xfrm>
          <a:prstGeom prst="rect">
            <a:avLst/>
          </a:prstGeom>
        </p:spPr>
        <p:txBody>
          <a:bodyPr wrap="none">
            <a:spAutoFit/>
          </a:bodyPr>
          <a:lstStyle/>
          <a:p>
            <a:pPr>
              <a:defRPr/>
            </a:pPr>
            <a:r>
              <a:rPr lang="zh-CN" altLang="zh-CN" b="1" dirty="0"/>
              <a:t>阳光强烈得刺眼</a:t>
            </a:r>
            <a:r>
              <a:rPr lang="en-US" altLang="zh-CN" b="1" dirty="0"/>
              <a:t>/</a:t>
            </a:r>
            <a:r>
              <a:rPr lang="zh-CN" altLang="en-US" b="1" dirty="0"/>
              <a:t>太阳毒辣</a:t>
            </a:r>
            <a:r>
              <a:rPr lang="en-US" altLang="zh-CN" b="1" dirty="0"/>
              <a:t>/</a:t>
            </a:r>
            <a:r>
              <a:rPr lang="zh-CN" altLang="en-US" b="1" dirty="0"/>
              <a:t>烈日</a:t>
            </a:r>
            <a:r>
              <a:rPr lang="en-US" altLang="zh-CN" b="1" dirty="0"/>
              <a:t>……</a:t>
            </a:r>
            <a:endParaRPr lang="en-US" altLang="zh-CN" b="1" dirty="0">
              <a:latin typeface="+mn-ea"/>
            </a:endParaRPr>
          </a:p>
        </p:txBody>
      </p:sp>
      <p:sp>
        <p:nvSpPr>
          <p:cNvPr id="4" name="矩形 3"/>
          <p:cNvSpPr/>
          <p:nvPr/>
        </p:nvSpPr>
        <p:spPr>
          <a:xfrm>
            <a:off x="1981200" y="1784350"/>
            <a:ext cx="6324600" cy="369332"/>
          </a:xfrm>
          <a:prstGeom prst="rect">
            <a:avLst/>
          </a:prstGeom>
        </p:spPr>
        <p:txBody>
          <a:bodyPr>
            <a:spAutoFit/>
          </a:bodyPr>
          <a:lstStyle/>
          <a:p>
            <a:pPr>
              <a:defRPr/>
            </a:pPr>
            <a:r>
              <a:rPr lang="zh-CN" altLang="en-US" b="1" dirty="0">
                <a:latin typeface="+mn-ea"/>
              </a:rPr>
              <a:t>保长带兵来的，</a:t>
            </a:r>
            <a:r>
              <a:rPr lang="zh-CN" altLang="zh-CN" b="1" dirty="0"/>
              <a:t>征粮收米</a:t>
            </a:r>
            <a:r>
              <a:rPr lang="zh-CN" altLang="en-US" b="1" dirty="0"/>
              <a:t>；</a:t>
            </a:r>
            <a:r>
              <a:rPr lang="zh-CN" altLang="en-US" b="1" dirty="0">
                <a:latin typeface="+mn-ea"/>
              </a:rPr>
              <a:t>写作时间：</a:t>
            </a:r>
            <a:r>
              <a:rPr lang="en-US" altLang="zh-CN" b="1" dirty="0">
                <a:latin typeface="+mn-ea"/>
              </a:rPr>
              <a:t>1946.9</a:t>
            </a:r>
            <a:r>
              <a:rPr lang="zh-CN" altLang="en-US" b="1" dirty="0">
                <a:latin typeface="+mn-ea"/>
              </a:rPr>
              <a:t>。</a:t>
            </a:r>
            <a:endParaRPr lang="en-US" altLang="zh-CN" b="1" dirty="0">
              <a:latin typeface="+mn-ea"/>
            </a:endParaRPr>
          </a:p>
        </p:txBody>
      </p:sp>
      <p:sp>
        <p:nvSpPr>
          <p:cNvPr id="5" name="矩形 4"/>
          <p:cNvSpPr/>
          <p:nvPr/>
        </p:nvSpPr>
        <p:spPr>
          <a:xfrm>
            <a:off x="1981200" y="2449513"/>
            <a:ext cx="6553200" cy="369332"/>
          </a:xfrm>
          <a:prstGeom prst="rect">
            <a:avLst/>
          </a:prstGeom>
        </p:spPr>
        <p:txBody>
          <a:bodyPr>
            <a:spAutoFit/>
          </a:bodyPr>
          <a:lstStyle/>
          <a:p>
            <a:pPr>
              <a:defRPr/>
            </a:pPr>
            <a:r>
              <a:rPr lang="zh-CN" altLang="en-US" b="1" dirty="0">
                <a:latin typeface="+mn-ea"/>
              </a:rPr>
              <a:t>胡顺昌夫妇。妻子：娇蛮而老实；丈夫：嘴笨心笨而又柔情</a:t>
            </a:r>
            <a:endParaRPr lang="en-US" altLang="zh-CN" b="1" dirty="0">
              <a:latin typeface="+mn-ea"/>
            </a:endParaRPr>
          </a:p>
        </p:txBody>
      </p:sp>
      <p:sp>
        <p:nvSpPr>
          <p:cNvPr id="6" name="矩形 5"/>
          <p:cNvSpPr/>
          <p:nvPr/>
        </p:nvSpPr>
        <p:spPr>
          <a:xfrm>
            <a:off x="1981203" y="2816225"/>
            <a:ext cx="2044149" cy="369332"/>
          </a:xfrm>
          <a:prstGeom prst="rect">
            <a:avLst/>
          </a:prstGeom>
        </p:spPr>
        <p:txBody>
          <a:bodyPr wrap="none">
            <a:spAutoFit/>
          </a:bodyPr>
          <a:lstStyle/>
          <a:p>
            <a:pPr>
              <a:defRPr/>
            </a:pPr>
            <a:r>
              <a:rPr lang="zh-CN" altLang="en-US" b="1" dirty="0">
                <a:latin typeface="+mn-ea"/>
              </a:rPr>
              <a:t>郭老二，保长，兵</a:t>
            </a:r>
            <a:endParaRPr lang="en-US" altLang="zh-CN" b="1" dirty="0">
              <a:latin typeface="+mn-ea"/>
            </a:endParaRPr>
          </a:p>
        </p:txBody>
      </p:sp>
      <p:sp>
        <p:nvSpPr>
          <p:cNvPr id="7" name="矩形 6"/>
          <p:cNvSpPr/>
          <p:nvPr/>
        </p:nvSpPr>
        <p:spPr>
          <a:xfrm>
            <a:off x="1184275" y="4341813"/>
            <a:ext cx="7480300" cy="369332"/>
          </a:xfrm>
          <a:prstGeom prst="rect">
            <a:avLst/>
          </a:prstGeom>
        </p:spPr>
        <p:txBody>
          <a:bodyPr>
            <a:spAutoFit/>
          </a:bodyPr>
          <a:lstStyle/>
          <a:p>
            <a:pPr>
              <a:defRPr/>
            </a:pPr>
            <a:r>
              <a:rPr lang="zh-CN" altLang="en-US" b="1" dirty="0">
                <a:latin typeface="+mn-ea"/>
              </a:rPr>
              <a:t>顺昌没在家，媳妇被迫交了征粮，断了口粮，抱怨媳妇导致其出走娘家。</a:t>
            </a:r>
            <a:endParaRPr lang="en-US" altLang="zh-CN" b="1" dirty="0">
              <a:latin typeface="+mn-ea"/>
            </a:endParaRPr>
          </a:p>
        </p:txBody>
      </p:sp>
      <p:sp>
        <p:nvSpPr>
          <p:cNvPr id="8" name="矩形 7"/>
          <p:cNvSpPr/>
          <p:nvPr/>
        </p:nvSpPr>
        <p:spPr>
          <a:xfrm>
            <a:off x="1143000" y="4659313"/>
            <a:ext cx="7589838" cy="369332"/>
          </a:xfrm>
          <a:prstGeom prst="rect">
            <a:avLst/>
          </a:prstGeom>
        </p:spPr>
        <p:txBody>
          <a:bodyPr>
            <a:spAutoFit/>
          </a:bodyPr>
          <a:lstStyle/>
          <a:p>
            <a:pPr>
              <a:defRPr/>
            </a:pPr>
            <a:r>
              <a:rPr lang="zh-CN" altLang="en-US" b="1" dirty="0">
                <a:latin typeface="+mn-ea"/>
              </a:rPr>
              <a:t>胡顺昌在烈日下的路上追回娘家的媳妇。郭老二告知又一营兵到车站了。</a:t>
            </a:r>
            <a:endParaRPr lang="en-US" altLang="zh-CN" b="1" dirty="0">
              <a:latin typeface="+mn-ea"/>
            </a:endParaRPr>
          </a:p>
        </p:txBody>
      </p:sp>
      <p:sp>
        <p:nvSpPr>
          <p:cNvPr id="9" name="矩形 8"/>
          <p:cNvSpPr/>
          <p:nvPr/>
        </p:nvSpPr>
        <p:spPr>
          <a:xfrm>
            <a:off x="1143001" y="5040313"/>
            <a:ext cx="3438762" cy="369332"/>
          </a:xfrm>
          <a:prstGeom prst="rect">
            <a:avLst/>
          </a:prstGeom>
        </p:spPr>
        <p:txBody>
          <a:bodyPr wrap="none">
            <a:spAutoFit/>
          </a:bodyPr>
          <a:lstStyle/>
          <a:p>
            <a:pPr>
              <a:defRPr/>
            </a:pPr>
            <a:r>
              <a:rPr lang="zh-CN" altLang="en-US" b="1" dirty="0">
                <a:latin typeface="+mn-ea"/>
              </a:rPr>
              <a:t>媳妇晕倒在路上，胡顺昌认错。</a:t>
            </a:r>
            <a:endParaRPr lang="en-US" altLang="zh-CN"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4339">
                                            <p:txEl>
                                              <p:pRg st="12" end="12"/>
                                            </p:txEl>
                                          </p:spTgt>
                                        </p:tgtEl>
                                        <p:attrNameLst>
                                          <p:attrName>style.visibility</p:attrName>
                                        </p:attrNameLst>
                                      </p:cBhvr>
                                      <p:to>
                                        <p:strVal val="visible"/>
                                      </p:to>
                                    </p:set>
                                    <p:anim calcmode="lin" valueType="num">
                                      <p:cBhvr additive="base">
                                        <p:cTn id="49" dur="500" fill="hold"/>
                                        <p:tgtEl>
                                          <p:spTgt spid="14339">
                                            <p:txEl>
                                              <p:pRg st="12" end="1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339">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381000" y="1066800"/>
            <a:ext cx="8382000" cy="5410200"/>
          </a:xfrm>
        </p:spPr>
        <p:txBody>
          <a:bodyPr/>
          <a:lstStyle/>
          <a:p>
            <a:pPr eaLnBrk="1" hangingPunct="1">
              <a:lnSpc>
                <a:spcPct val="120000"/>
              </a:lnSpc>
              <a:buFontTx/>
              <a:buNone/>
              <a:defRPr/>
            </a:pPr>
            <a:r>
              <a:rPr lang="en-US" altLang="zh-CN" sz="2600" b="1" dirty="0" smtClean="0">
                <a:latin typeface="+mn-ea"/>
              </a:rPr>
              <a:t>12.</a:t>
            </a:r>
            <a:r>
              <a:rPr lang="zh-CN" altLang="en-US" sz="2600" b="1" dirty="0" smtClean="0">
                <a:latin typeface="+mn-ea"/>
              </a:rPr>
              <a:t>下列对小说相关内容和艺术特色的赏析</a:t>
            </a:r>
            <a:r>
              <a:rPr lang="en-US" altLang="zh-CN" sz="2600" b="1" dirty="0" smtClean="0">
                <a:latin typeface="+mn-ea"/>
              </a:rPr>
              <a:t>,</a:t>
            </a:r>
            <a:r>
              <a:rPr lang="zh-CN" altLang="en-US" sz="2600" b="1" dirty="0" smtClean="0">
                <a:solidFill>
                  <a:srgbClr val="FF3399"/>
                </a:solidFill>
                <a:latin typeface="+mn-ea"/>
              </a:rPr>
              <a:t>不正确</a:t>
            </a:r>
            <a:r>
              <a:rPr lang="zh-CN" altLang="en-US" sz="2600" b="1" dirty="0" smtClean="0">
                <a:latin typeface="+mn-ea"/>
              </a:rPr>
              <a:t>的一项是</a:t>
            </a:r>
            <a:r>
              <a:rPr lang="en-US" altLang="zh-CN" sz="2600" b="1" dirty="0" smtClean="0">
                <a:latin typeface="+mn-ea"/>
              </a:rPr>
              <a:t>(3</a:t>
            </a:r>
            <a:r>
              <a:rPr lang="zh-CN" altLang="en-US" sz="2600" b="1" dirty="0" smtClean="0">
                <a:latin typeface="+mn-ea"/>
              </a:rPr>
              <a:t>分</a:t>
            </a:r>
            <a:r>
              <a:rPr lang="en-US" altLang="zh-CN" sz="2600" b="1" dirty="0" smtClean="0">
                <a:latin typeface="+mn-ea"/>
              </a:rPr>
              <a:t>)</a:t>
            </a:r>
          </a:p>
          <a:p>
            <a:pPr eaLnBrk="1" hangingPunct="1">
              <a:lnSpc>
                <a:spcPct val="120000"/>
              </a:lnSpc>
              <a:buFontTx/>
              <a:buNone/>
              <a:defRPr/>
            </a:pPr>
            <a:r>
              <a:rPr lang="en-US" altLang="zh-CN" sz="2600" dirty="0" smtClean="0">
                <a:latin typeface="+mn-ea"/>
              </a:rPr>
              <a:t>A.</a:t>
            </a:r>
            <a:r>
              <a:rPr lang="zh-CN" altLang="en-US" sz="2600" dirty="0" smtClean="0">
                <a:latin typeface="+mn-ea"/>
              </a:rPr>
              <a:t>小说第二段中的景物描写</a:t>
            </a:r>
            <a:r>
              <a:rPr lang="en-US" altLang="zh-CN" sz="2600" dirty="0" smtClean="0">
                <a:latin typeface="+mn-ea"/>
              </a:rPr>
              <a:t>,</a:t>
            </a:r>
            <a:r>
              <a:rPr lang="zh-CN" altLang="en-US" sz="2600" dirty="0" smtClean="0">
                <a:latin typeface="+mn-ea"/>
              </a:rPr>
              <a:t>点明了时节、地点以及地域特色</a:t>
            </a:r>
            <a:r>
              <a:rPr lang="en-US" altLang="zh-CN" sz="2600" dirty="0" smtClean="0">
                <a:latin typeface="+mn-ea"/>
              </a:rPr>
              <a:t>,</a:t>
            </a:r>
            <a:r>
              <a:rPr lang="zh-CN" altLang="en-US" sz="2600" dirty="0" smtClean="0">
                <a:latin typeface="+mn-ea"/>
              </a:rPr>
              <a:t>为下文写人物在“平原”上的活动提供了背景。</a:t>
            </a:r>
          </a:p>
          <a:p>
            <a:pPr eaLnBrk="1" hangingPunct="1">
              <a:lnSpc>
                <a:spcPct val="120000"/>
              </a:lnSpc>
              <a:buFontTx/>
              <a:buNone/>
              <a:defRPr/>
            </a:pPr>
            <a:r>
              <a:rPr lang="en-US" altLang="zh-CN" sz="2600" dirty="0" smtClean="0">
                <a:latin typeface="+mn-ea"/>
              </a:rPr>
              <a:t>B.</a:t>
            </a:r>
            <a:r>
              <a:rPr lang="zh-CN" altLang="en-US" sz="2600" dirty="0" smtClean="0">
                <a:latin typeface="+mn-ea"/>
              </a:rPr>
              <a:t>征粮的保长带兵搜走了胡顺昌夫妇藏在床底下的四斗米</a:t>
            </a:r>
            <a:r>
              <a:rPr lang="en-US" altLang="zh-CN" sz="2600" dirty="0" smtClean="0">
                <a:latin typeface="+mn-ea"/>
              </a:rPr>
              <a:t>,</a:t>
            </a:r>
            <a:r>
              <a:rPr lang="zh-CN" altLang="en-US" sz="2600" dirty="0" smtClean="0">
                <a:latin typeface="+mn-ea"/>
              </a:rPr>
              <a:t>这一情节与小说后文“车站上又到了兵哩”相照应。</a:t>
            </a:r>
          </a:p>
          <a:p>
            <a:pPr eaLnBrk="1" hangingPunct="1">
              <a:lnSpc>
                <a:spcPct val="120000"/>
              </a:lnSpc>
              <a:buFontTx/>
              <a:buNone/>
              <a:defRPr/>
            </a:pPr>
            <a:r>
              <a:rPr lang="en-US" altLang="zh-CN" sz="2600" b="1" dirty="0" smtClean="0">
                <a:solidFill>
                  <a:srgbClr val="FF0000"/>
                </a:solidFill>
                <a:effectLst>
                  <a:outerShdw blurRad="38100" dist="38100" dir="2700000" algn="tl">
                    <a:srgbClr val="C0C0C0"/>
                  </a:outerShdw>
                </a:effectLst>
                <a:latin typeface="+mn-ea"/>
              </a:rPr>
              <a:t>C</a:t>
            </a:r>
            <a:r>
              <a:rPr lang="en-US" altLang="zh-CN" sz="2600" dirty="0" smtClean="0">
                <a:latin typeface="+mn-ea"/>
              </a:rPr>
              <a:t>.</a:t>
            </a:r>
            <a:r>
              <a:rPr lang="zh-CN" altLang="en-US" sz="2600" dirty="0" smtClean="0">
                <a:latin typeface="+mn-ea"/>
              </a:rPr>
              <a:t>郭老二进城前对胡顺昌夫妇无动于衷</a:t>
            </a:r>
            <a:r>
              <a:rPr lang="en-US" altLang="zh-CN" sz="2600" dirty="0" smtClean="0">
                <a:latin typeface="+mn-ea"/>
              </a:rPr>
              <a:t>,</a:t>
            </a:r>
            <a:r>
              <a:rPr lang="zh-CN" altLang="en-US" sz="2600" dirty="0" smtClean="0">
                <a:latin typeface="+mn-ea"/>
              </a:rPr>
              <a:t>回来后对胡顺昌夫妇表示同情与无奈</a:t>
            </a:r>
            <a:r>
              <a:rPr lang="en-US" altLang="zh-CN" sz="2600" dirty="0" smtClean="0">
                <a:latin typeface="+mn-ea"/>
              </a:rPr>
              <a:t>,</a:t>
            </a:r>
            <a:r>
              <a:rPr lang="zh-CN" altLang="en-US" sz="2600" dirty="0" smtClean="0">
                <a:latin typeface="+mn-ea"/>
              </a:rPr>
              <a:t>前后的态度发生了明显的变化。</a:t>
            </a:r>
          </a:p>
          <a:p>
            <a:pPr eaLnBrk="1" hangingPunct="1">
              <a:lnSpc>
                <a:spcPct val="120000"/>
              </a:lnSpc>
              <a:buFontTx/>
              <a:buNone/>
              <a:defRPr/>
            </a:pPr>
            <a:r>
              <a:rPr lang="en-US" altLang="zh-CN" sz="2600" dirty="0" smtClean="0">
                <a:latin typeface="+mn-ea"/>
              </a:rPr>
              <a:t>D.</a:t>
            </a:r>
            <a:r>
              <a:rPr lang="zh-CN" altLang="en-US" sz="2600" dirty="0" smtClean="0">
                <a:latin typeface="+mn-ea"/>
              </a:rPr>
              <a:t>桂英从对丈夫的不理睬到后来“摇摇头”、流泪</a:t>
            </a:r>
            <a:r>
              <a:rPr lang="en-US" altLang="zh-CN" sz="2600" dirty="0" smtClean="0">
                <a:latin typeface="+mn-ea"/>
              </a:rPr>
              <a:t>,</a:t>
            </a:r>
            <a:r>
              <a:rPr lang="zh-CN" altLang="en-US" sz="2600" dirty="0" smtClean="0">
                <a:latin typeface="+mn-ea"/>
              </a:rPr>
              <a:t>表现她最终原谅了丈夫</a:t>
            </a:r>
            <a:r>
              <a:rPr lang="en-US" altLang="zh-CN" sz="2600" dirty="0" smtClean="0">
                <a:latin typeface="+mn-ea"/>
              </a:rPr>
              <a:t>,</a:t>
            </a:r>
            <a:r>
              <a:rPr lang="zh-CN" altLang="en-US" sz="2600" dirty="0" smtClean="0">
                <a:latin typeface="+mn-ea"/>
              </a:rPr>
              <a:t>这一过程也流露出她对命运的妥协。 </a:t>
            </a:r>
          </a:p>
        </p:txBody>
      </p:sp>
      <p:sp>
        <p:nvSpPr>
          <p:cNvPr id="39939" name="TextBox 3"/>
          <p:cNvSpPr txBox="1">
            <a:spLocks noChangeArrowheads="1"/>
          </p:cNvSpPr>
          <p:nvPr/>
        </p:nvSpPr>
        <p:spPr bwMode="auto">
          <a:xfrm>
            <a:off x="2581275" y="246064"/>
            <a:ext cx="4438650" cy="646331"/>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600">
                <a:solidFill>
                  <a:srgbClr val="C00000"/>
                </a:solidFill>
                <a:latin typeface="华文行楷" pitchFamily="2" charset="-122"/>
                <a:ea typeface="华文行楷" pitchFamily="2" charset="-122"/>
              </a:rPr>
              <a:t>整体感知，规范答题</a:t>
            </a:r>
          </a:p>
        </p:txBody>
      </p:sp>
      <p:sp>
        <p:nvSpPr>
          <p:cNvPr id="5" name="Line 4"/>
          <p:cNvSpPr>
            <a:spLocks noChangeShapeType="1"/>
          </p:cNvSpPr>
          <p:nvPr/>
        </p:nvSpPr>
        <p:spPr bwMode="auto">
          <a:xfrm>
            <a:off x="4800600" y="4381500"/>
            <a:ext cx="1219200" cy="1905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 name="圆角矩形标注 2"/>
          <p:cNvSpPr/>
          <p:nvPr/>
        </p:nvSpPr>
        <p:spPr>
          <a:xfrm>
            <a:off x="5410200" y="2667000"/>
            <a:ext cx="3086100" cy="990600"/>
          </a:xfrm>
          <a:prstGeom prst="wedgeRoundRectCallout">
            <a:avLst>
              <a:gd name="adj1" fmla="val -55471"/>
              <a:gd name="adj2" fmla="val 123121"/>
              <a:gd name="adj3" fmla="val 16667"/>
            </a:avLst>
          </a:prstGeom>
          <a:solidFill>
            <a:schemeClr val="accent1">
              <a:alpha val="92000"/>
            </a:schemeClr>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sz="2400" b="1" dirty="0">
                <a:solidFill>
                  <a:srgbClr val="0000FF"/>
                </a:solidFill>
              </a:rPr>
              <a:t>3</a:t>
            </a:r>
            <a:r>
              <a:rPr lang="zh-CN" altLang="en-US" sz="2400" b="1" dirty="0">
                <a:solidFill>
                  <a:srgbClr val="0000FF"/>
                </a:solidFill>
              </a:rPr>
              <a:t>段：</a:t>
            </a:r>
            <a:r>
              <a:rPr lang="zh-CN" altLang="zh-CN" sz="2400" b="1" dirty="0">
                <a:solidFill>
                  <a:srgbClr val="0000FF"/>
                </a:solidFill>
              </a:rPr>
              <a:t>他</a:t>
            </a:r>
            <a:r>
              <a:rPr lang="zh-CN" altLang="zh-CN" sz="2400" b="1" dirty="0">
                <a:solidFill>
                  <a:srgbClr val="FF0000"/>
                </a:solidFill>
              </a:rPr>
              <a:t>热情洋溢</a:t>
            </a:r>
            <a:r>
              <a:rPr lang="zh-CN" altLang="zh-CN" sz="2400" b="1" dirty="0">
                <a:solidFill>
                  <a:srgbClr val="0000FF"/>
                </a:solidFill>
              </a:rPr>
              <a:t>地和胡顺昌夫妇打招呼</a:t>
            </a:r>
            <a:endParaRPr lang="zh-CN" altLang="en-US" sz="2400" b="1"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a:xfrm>
            <a:off x="228600" y="381000"/>
            <a:ext cx="8686800" cy="6248400"/>
          </a:xfrm>
        </p:spPr>
        <p:txBody>
          <a:bodyPr/>
          <a:lstStyle/>
          <a:p>
            <a:pPr eaLnBrk="1" hangingPunct="1">
              <a:lnSpc>
                <a:spcPct val="90000"/>
              </a:lnSpc>
              <a:buFontTx/>
              <a:buNone/>
              <a:defRPr/>
            </a:pPr>
            <a:r>
              <a:rPr lang="en-US" altLang="zh-CN" sz="2600" b="1" dirty="0" smtClean="0">
                <a:latin typeface="+mn-ea"/>
              </a:rPr>
              <a:t>13.</a:t>
            </a:r>
            <a:r>
              <a:rPr lang="zh-CN" altLang="en-US" sz="2600" b="1" dirty="0" smtClean="0">
                <a:latin typeface="+mn-ea"/>
              </a:rPr>
              <a:t>小说是如何塑造胡顺昌这一人物形象的？请简要分析。</a:t>
            </a:r>
            <a:r>
              <a:rPr lang="en-US" altLang="zh-CN" sz="2600" b="1" dirty="0" smtClean="0">
                <a:latin typeface="+mn-ea"/>
              </a:rPr>
              <a:t>(6</a:t>
            </a:r>
            <a:r>
              <a:rPr lang="zh-CN" altLang="en-US" sz="2600" b="1" dirty="0" smtClean="0">
                <a:latin typeface="+mn-ea"/>
              </a:rPr>
              <a:t>分</a:t>
            </a:r>
            <a:r>
              <a:rPr lang="en-US" altLang="zh-CN" sz="2600" b="1" dirty="0" smtClean="0">
                <a:latin typeface="+mn-ea"/>
              </a:rPr>
              <a:t>) </a:t>
            </a:r>
          </a:p>
          <a:p>
            <a:pPr eaLnBrk="1" hangingPunct="1">
              <a:lnSpc>
                <a:spcPct val="110000"/>
              </a:lnSpc>
              <a:spcBef>
                <a:spcPts val="0"/>
              </a:spcBef>
              <a:buFontTx/>
              <a:buNone/>
              <a:defRPr/>
            </a:pPr>
            <a:r>
              <a:rPr lang="en-US" altLang="zh-CN" sz="2600" b="1" dirty="0" smtClean="0">
                <a:solidFill>
                  <a:srgbClr val="FF0000"/>
                </a:solidFill>
                <a:latin typeface="黑体" pitchFamily="49" charset="-122"/>
                <a:ea typeface="黑体" pitchFamily="49" charset="-122"/>
              </a:rPr>
              <a:t>【</a:t>
            </a:r>
            <a:r>
              <a:rPr lang="zh-CN" altLang="en-US" sz="2600" b="1" dirty="0" smtClean="0">
                <a:solidFill>
                  <a:srgbClr val="FF0000"/>
                </a:solidFill>
                <a:latin typeface="黑体" pitchFamily="49" charset="-122"/>
                <a:ea typeface="黑体" pitchFamily="49" charset="-122"/>
              </a:rPr>
              <a:t>参考答案</a:t>
            </a:r>
            <a:r>
              <a:rPr lang="en-US" altLang="zh-CN" sz="2600" b="1" dirty="0" smtClean="0">
                <a:solidFill>
                  <a:srgbClr val="FF0000"/>
                </a:solidFill>
                <a:latin typeface="黑体" pitchFamily="49" charset="-122"/>
                <a:ea typeface="黑体" pitchFamily="49" charset="-122"/>
              </a:rPr>
              <a:t>】</a:t>
            </a:r>
          </a:p>
          <a:p>
            <a:pPr marL="627063" indent="-354013" eaLnBrk="1" hangingPunct="1">
              <a:lnSpc>
                <a:spcPct val="105000"/>
              </a:lnSpc>
              <a:spcBef>
                <a:spcPts val="0"/>
              </a:spcBef>
              <a:buFontTx/>
              <a:buNone/>
              <a:defRPr/>
            </a:pPr>
            <a:r>
              <a:rPr lang="en-US" altLang="zh-CN" sz="2600" b="1" dirty="0" smtClean="0">
                <a:solidFill>
                  <a:srgbClr val="0000FF"/>
                </a:solidFill>
                <a:latin typeface="+mn-ea"/>
              </a:rPr>
              <a:t>①</a:t>
            </a:r>
            <a:r>
              <a:rPr lang="zh-CN" altLang="en-US" sz="2600" b="1" dirty="0" smtClean="0">
                <a:solidFill>
                  <a:srgbClr val="FF3399"/>
                </a:solidFill>
                <a:latin typeface="+mn-ea"/>
              </a:rPr>
              <a:t>语言描写：</a:t>
            </a:r>
            <a:r>
              <a:rPr lang="zh-CN" altLang="en-US" sz="2600" b="1" dirty="0" smtClean="0">
                <a:solidFill>
                  <a:srgbClr val="0000FF"/>
                </a:solidFill>
                <a:latin typeface="+mn-ea"/>
              </a:rPr>
              <a:t>胡顺昌对妻子</a:t>
            </a:r>
            <a:r>
              <a:rPr lang="zh-CN" altLang="en-US" sz="2600" b="1" u="sng" dirty="0" smtClean="0">
                <a:solidFill>
                  <a:srgbClr val="0000FF"/>
                </a:solidFill>
                <a:effectLst>
                  <a:outerShdw blurRad="38100" dist="38100" dir="2700000" algn="tl">
                    <a:srgbClr val="000000">
                      <a:alpha val="43137"/>
                    </a:srgbClr>
                  </a:outerShdw>
                </a:effectLst>
                <a:latin typeface="+mn-ea"/>
              </a:rPr>
              <a:t>又劝又怪</a:t>
            </a:r>
            <a:r>
              <a:rPr lang="zh-CN" altLang="en-US" sz="2600" b="1" dirty="0" smtClean="0">
                <a:solidFill>
                  <a:srgbClr val="0000FF"/>
                </a:solidFill>
                <a:latin typeface="+mn-ea"/>
              </a:rPr>
              <a:t>，</a:t>
            </a:r>
            <a:r>
              <a:rPr lang="zh-CN" altLang="en-US" sz="2600" b="1" dirty="0" smtClean="0">
                <a:solidFill>
                  <a:srgbClr val="FF3399"/>
                </a:solidFill>
                <a:latin typeface="+mn-ea"/>
              </a:rPr>
              <a:t>表现</a:t>
            </a:r>
            <a:r>
              <a:rPr lang="zh-CN" altLang="en-US" sz="2600" b="1" dirty="0" smtClean="0">
                <a:solidFill>
                  <a:srgbClr val="0000FF"/>
                </a:solidFill>
                <a:latin typeface="+mn-ea"/>
              </a:rPr>
              <a:t>他既疼爱妻子，又性情暴躁。</a:t>
            </a:r>
          </a:p>
          <a:p>
            <a:pPr marL="627063" indent="-354013" eaLnBrk="1" hangingPunct="1">
              <a:lnSpc>
                <a:spcPct val="105000"/>
              </a:lnSpc>
              <a:spcBef>
                <a:spcPts val="0"/>
              </a:spcBef>
              <a:buFontTx/>
              <a:buNone/>
              <a:defRPr/>
            </a:pPr>
            <a:r>
              <a:rPr lang="zh-CN" altLang="en-US" sz="2600" b="1" dirty="0" smtClean="0">
                <a:solidFill>
                  <a:srgbClr val="0000FF"/>
                </a:solidFill>
                <a:latin typeface="+mn-ea"/>
              </a:rPr>
              <a:t>②</a:t>
            </a:r>
            <a:r>
              <a:rPr lang="zh-CN" altLang="en-US" sz="2600" b="1" dirty="0" smtClean="0">
                <a:solidFill>
                  <a:srgbClr val="FF3399"/>
                </a:solidFill>
                <a:latin typeface="+mn-ea"/>
              </a:rPr>
              <a:t>环境映衬：</a:t>
            </a:r>
            <a:r>
              <a:rPr lang="zh-CN" altLang="en-US" sz="2600" b="1" dirty="0" smtClean="0">
                <a:solidFill>
                  <a:srgbClr val="0000FF"/>
                </a:solidFill>
                <a:latin typeface="+mn-ea"/>
              </a:rPr>
              <a:t>“阳光强烈得刺眼”</a:t>
            </a:r>
            <a:r>
              <a:rPr lang="zh-CN" altLang="en-US" sz="2600" b="1" dirty="0" smtClean="0">
                <a:solidFill>
                  <a:srgbClr val="FF3399"/>
                </a:solidFill>
                <a:latin typeface="+mn-ea"/>
              </a:rPr>
              <a:t>映衬了</a:t>
            </a:r>
            <a:r>
              <a:rPr lang="zh-CN" altLang="en-US" sz="2600" b="1" dirty="0" smtClean="0">
                <a:solidFill>
                  <a:srgbClr val="0000FF"/>
                </a:solidFill>
                <a:latin typeface="+mn-ea"/>
              </a:rPr>
              <a:t>胡顺昌的焦灼不安。</a:t>
            </a:r>
            <a:endParaRPr lang="en-US" altLang="zh-CN" sz="2600" b="1" dirty="0" smtClean="0">
              <a:solidFill>
                <a:srgbClr val="0000FF"/>
              </a:solidFill>
              <a:latin typeface="+mn-ea"/>
            </a:endParaRPr>
          </a:p>
          <a:p>
            <a:pPr marL="627063" indent="-354013" eaLnBrk="1" hangingPunct="1">
              <a:lnSpc>
                <a:spcPct val="105000"/>
              </a:lnSpc>
              <a:spcBef>
                <a:spcPts val="0"/>
              </a:spcBef>
              <a:buFontTx/>
              <a:buNone/>
              <a:defRPr/>
            </a:pPr>
            <a:r>
              <a:rPr lang="zh-CN" altLang="en-US" sz="2600" b="1" dirty="0" smtClean="0">
                <a:solidFill>
                  <a:srgbClr val="0000FF"/>
                </a:solidFill>
                <a:latin typeface="+mn-ea"/>
              </a:rPr>
              <a:t>③</a:t>
            </a:r>
            <a:r>
              <a:rPr lang="zh-CN" altLang="en-US" sz="2600" b="1" dirty="0" smtClean="0">
                <a:solidFill>
                  <a:srgbClr val="FF3399"/>
                </a:solidFill>
                <a:latin typeface="+mn-ea"/>
              </a:rPr>
              <a:t>细节刻画</a:t>
            </a:r>
            <a:r>
              <a:rPr lang="zh-CN" altLang="en-US" sz="2600" b="1" dirty="0" smtClean="0">
                <a:solidFill>
                  <a:srgbClr val="0000FF"/>
                </a:solidFill>
                <a:latin typeface="+mn-ea"/>
              </a:rPr>
              <a:t>：胡顺昌</a:t>
            </a:r>
            <a:r>
              <a:rPr lang="zh-CN" altLang="en-US" sz="2600" b="1" u="sng" dirty="0" smtClean="0">
                <a:solidFill>
                  <a:srgbClr val="0000FF"/>
                </a:solidFill>
                <a:effectLst>
                  <a:outerShdw blurRad="38100" dist="38100" dir="2700000" algn="tl">
                    <a:srgbClr val="000000">
                      <a:alpha val="43137"/>
                    </a:srgbClr>
                  </a:outerShdw>
                </a:effectLst>
                <a:latin typeface="+mn-ea"/>
              </a:rPr>
              <a:t>自艾自怜的心理</a:t>
            </a:r>
            <a:r>
              <a:rPr lang="zh-CN" altLang="en-US" sz="2600" b="1" dirty="0" smtClean="0">
                <a:solidFill>
                  <a:srgbClr val="0000FF"/>
                </a:solidFill>
                <a:latin typeface="+mn-ea"/>
              </a:rPr>
              <a:t>，“昏沉地抱着头”等</a:t>
            </a:r>
            <a:r>
              <a:rPr lang="zh-CN" altLang="en-US" sz="2600" b="1" dirty="0" smtClean="0">
                <a:solidFill>
                  <a:srgbClr val="FF3399"/>
                </a:solidFill>
                <a:latin typeface="+mn-ea"/>
              </a:rPr>
              <a:t>细节凸显了</a:t>
            </a:r>
            <a:r>
              <a:rPr lang="zh-CN" altLang="en-US" sz="2600" b="1" dirty="0" smtClean="0">
                <a:solidFill>
                  <a:srgbClr val="0000FF"/>
                </a:solidFill>
                <a:latin typeface="+mn-ea"/>
              </a:rPr>
              <a:t>他的无奈与辛酸。</a:t>
            </a:r>
          </a:p>
          <a:p>
            <a:pPr marL="627063" indent="-354013" eaLnBrk="1" hangingPunct="1">
              <a:lnSpc>
                <a:spcPct val="105000"/>
              </a:lnSpc>
              <a:spcBef>
                <a:spcPts val="0"/>
              </a:spcBef>
              <a:buFontTx/>
              <a:buNone/>
              <a:defRPr/>
            </a:pPr>
            <a:r>
              <a:rPr lang="zh-CN" altLang="en-US" sz="2600" b="1" dirty="0" smtClean="0">
                <a:solidFill>
                  <a:srgbClr val="0000FF"/>
                </a:solidFill>
                <a:latin typeface="+mn-ea"/>
              </a:rPr>
              <a:t>④</a:t>
            </a:r>
            <a:r>
              <a:rPr lang="zh-CN" altLang="en-US" sz="2600" b="1" dirty="0" smtClean="0">
                <a:solidFill>
                  <a:srgbClr val="FF3399"/>
                </a:solidFill>
                <a:latin typeface="+mn-ea"/>
              </a:rPr>
              <a:t>侧面表现：</a:t>
            </a:r>
            <a:r>
              <a:rPr lang="zh-CN" altLang="en-US" sz="2600" b="1" dirty="0" smtClean="0">
                <a:solidFill>
                  <a:srgbClr val="0000FF"/>
                </a:solidFill>
                <a:latin typeface="+mn-ea"/>
              </a:rPr>
              <a:t>郭老二说还要征粮，</a:t>
            </a:r>
            <a:r>
              <a:rPr lang="zh-CN" altLang="en-US" sz="2600" b="1" dirty="0" smtClean="0">
                <a:solidFill>
                  <a:srgbClr val="FF3399"/>
                </a:solidFill>
                <a:latin typeface="+mn-ea"/>
              </a:rPr>
              <a:t>侧面表现了</a:t>
            </a:r>
            <a:r>
              <a:rPr lang="zh-CN" altLang="en-US" sz="2600" b="1" dirty="0" smtClean="0">
                <a:solidFill>
                  <a:srgbClr val="0000FF"/>
                </a:solidFill>
                <a:latin typeface="+mn-ea"/>
              </a:rPr>
              <a:t>人物处境的艰难。</a:t>
            </a:r>
          </a:p>
          <a:p>
            <a:pPr eaLnBrk="1" hangingPunct="1">
              <a:lnSpc>
                <a:spcPct val="105000"/>
              </a:lnSpc>
              <a:spcBef>
                <a:spcPts val="600"/>
              </a:spcBef>
              <a:buFontTx/>
              <a:buNone/>
              <a:defRPr/>
            </a:pPr>
            <a:r>
              <a:rPr lang="en-US" altLang="zh-CN" sz="2600" b="1" dirty="0" smtClean="0">
                <a:solidFill>
                  <a:srgbClr val="FF0000"/>
                </a:solidFill>
                <a:latin typeface="黑体" pitchFamily="49" charset="-122"/>
                <a:ea typeface="黑体" pitchFamily="49" charset="-122"/>
              </a:rPr>
              <a:t>【</a:t>
            </a:r>
            <a:r>
              <a:rPr lang="zh-CN" altLang="en-US" sz="2600" b="1" dirty="0" smtClean="0">
                <a:solidFill>
                  <a:srgbClr val="FF0000"/>
                </a:solidFill>
                <a:latin typeface="黑体" pitchFamily="49" charset="-122"/>
                <a:ea typeface="黑体" pitchFamily="49" charset="-122"/>
              </a:rPr>
              <a:t>评分建议</a:t>
            </a:r>
            <a:r>
              <a:rPr lang="en-US" altLang="zh-CN" sz="2600" b="1" dirty="0" smtClean="0">
                <a:solidFill>
                  <a:srgbClr val="FF0000"/>
                </a:solidFill>
                <a:latin typeface="黑体" pitchFamily="49" charset="-122"/>
                <a:ea typeface="黑体" pitchFamily="49" charset="-122"/>
              </a:rPr>
              <a:t>】</a:t>
            </a:r>
            <a:r>
              <a:rPr lang="zh-CN" altLang="en-US" sz="2600" dirty="0" smtClean="0"/>
              <a:t>每点</a:t>
            </a:r>
            <a:r>
              <a:rPr lang="en-US" altLang="zh-CN" sz="2600" dirty="0" smtClean="0"/>
              <a:t>2</a:t>
            </a:r>
            <a:r>
              <a:rPr lang="zh-CN" altLang="en-US" sz="2600" dirty="0" smtClean="0"/>
              <a:t>分，答对三点得</a:t>
            </a:r>
            <a:r>
              <a:rPr lang="en-US" altLang="zh-CN" sz="2600" dirty="0" smtClean="0"/>
              <a:t>6</a:t>
            </a:r>
            <a:r>
              <a:rPr lang="zh-CN" altLang="en-US" sz="2600" dirty="0" smtClean="0"/>
              <a:t>分，意思对即可；若从</a:t>
            </a:r>
            <a:r>
              <a:rPr lang="zh-CN" altLang="en-US" sz="2600" b="1" dirty="0" smtClean="0">
                <a:solidFill>
                  <a:srgbClr val="C00000"/>
                </a:solidFill>
              </a:rPr>
              <a:t>其他角度</a:t>
            </a:r>
            <a:r>
              <a:rPr lang="zh-CN" altLang="en-US" sz="2600" dirty="0" smtClean="0"/>
              <a:t>作答，言之有理亦可。</a:t>
            </a:r>
          </a:p>
        </p:txBody>
      </p:sp>
      <p:sp>
        <p:nvSpPr>
          <p:cNvPr id="20484" name="Line 4"/>
          <p:cNvSpPr>
            <a:spLocks noChangeShapeType="1"/>
          </p:cNvSpPr>
          <p:nvPr/>
        </p:nvSpPr>
        <p:spPr bwMode="auto">
          <a:xfrm>
            <a:off x="7086600" y="838200"/>
            <a:ext cx="144780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85" name="Oval 5"/>
          <p:cNvSpPr>
            <a:spLocks noChangeArrowheads="1"/>
          </p:cNvSpPr>
          <p:nvPr/>
        </p:nvSpPr>
        <p:spPr bwMode="auto">
          <a:xfrm>
            <a:off x="1828800" y="381000"/>
            <a:ext cx="762000" cy="4572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486" name="Text Box 6"/>
          <p:cNvSpPr txBox="1">
            <a:spLocks noChangeArrowheads="1"/>
          </p:cNvSpPr>
          <p:nvPr/>
        </p:nvSpPr>
        <p:spPr bwMode="auto">
          <a:xfrm>
            <a:off x="457200" y="5938840"/>
            <a:ext cx="8356600" cy="461665"/>
          </a:xfrm>
          <a:prstGeom prst="rect">
            <a:avLst/>
          </a:prstGeom>
          <a:solidFill>
            <a:srgbClr val="FFFF00">
              <a:alpha val="5803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r>
              <a:rPr lang="zh-CN" altLang="en-US" sz="2400" b="1">
                <a:solidFill>
                  <a:srgbClr val="0000FF"/>
                </a:solidFill>
                <a:latin typeface="黑体" pitchFamily="49" charset="-122"/>
                <a:ea typeface="黑体" pitchFamily="49" charset="-122"/>
              </a:rPr>
              <a:t>答题指津：</a:t>
            </a:r>
            <a:r>
              <a:rPr lang="zh-CN" altLang="en-US" sz="2400" b="1">
                <a:solidFill>
                  <a:srgbClr val="00B050"/>
                </a:solidFill>
                <a:latin typeface="黑体" pitchFamily="49" charset="-122"/>
                <a:ea typeface="黑体" pitchFamily="49" charset="-122"/>
              </a:rPr>
              <a:t>考虑</a:t>
            </a:r>
            <a:r>
              <a:rPr lang="en-US" altLang="zh-CN" sz="2400" b="1">
                <a:solidFill>
                  <a:srgbClr val="00B050"/>
                </a:solidFill>
                <a:latin typeface="黑体" pitchFamily="49" charset="-122"/>
                <a:ea typeface="黑体" pitchFamily="49" charset="-122"/>
              </a:rPr>
              <a:t>——</a:t>
            </a:r>
            <a:r>
              <a:rPr lang="zh-CN" altLang="en-US" sz="2400" b="1">
                <a:solidFill>
                  <a:srgbClr val="00B050"/>
                </a:solidFill>
                <a:latin typeface="黑体" pitchFamily="49" charset="-122"/>
                <a:ea typeface="黑体" pitchFamily="49" charset="-122"/>
              </a:rPr>
              <a:t>正面描写、侧面描写（次要人物、环境）</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 calcmode="lin" valueType="num">
                                      <p:cBhvr additive="base">
                                        <p:cTn id="7" dur="500" fill="hold"/>
                                        <p:tgtEl>
                                          <p:spTgt spid="20485"/>
                                        </p:tgtEl>
                                        <p:attrNameLst>
                                          <p:attrName>ppt_x</p:attrName>
                                        </p:attrNameLst>
                                      </p:cBhvr>
                                      <p:tavLst>
                                        <p:tav tm="0">
                                          <p:val>
                                            <p:strVal val="#ppt_x"/>
                                          </p:val>
                                        </p:tav>
                                        <p:tav tm="100000">
                                          <p:val>
                                            <p:strVal val="#ppt_x"/>
                                          </p:val>
                                        </p:tav>
                                      </p:tavLst>
                                    </p:anim>
                                    <p:anim calcmode="lin" valueType="num">
                                      <p:cBhvr additive="base">
                                        <p:cTn id="8"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4"/>
                                        </p:tgtEl>
                                        <p:attrNameLst>
                                          <p:attrName>style.visibility</p:attrName>
                                        </p:attrNameLst>
                                      </p:cBhvr>
                                      <p:to>
                                        <p:strVal val="visible"/>
                                      </p:to>
                                    </p:set>
                                    <p:anim calcmode="lin" valueType="num">
                                      <p:cBhvr additive="base">
                                        <p:cTn id="13" dur="500" fill="hold"/>
                                        <p:tgtEl>
                                          <p:spTgt spid="20484"/>
                                        </p:tgtEl>
                                        <p:attrNameLst>
                                          <p:attrName>ppt_x</p:attrName>
                                        </p:attrNameLst>
                                      </p:cBhvr>
                                      <p:tavLst>
                                        <p:tav tm="0">
                                          <p:val>
                                            <p:strVal val="#ppt_x"/>
                                          </p:val>
                                        </p:tav>
                                        <p:tav tm="100000">
                                          <p:val>
                                            <p:strVal val="#ppt_x"/>
                                          </p:val>
                                        </p:tav>
                                      </p:tavLst>
                                    </p:anim>
                                    <p:anim calcmode="lin" valueType="num">
                                      <p:cBhvr additive="base">
                                        <p:cTn id="14"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483">
                                            <p:txEl>
                                              <p:pRg st="1" end="1"/>
                                            </p:txEl>
                                          </p:spTgt>
                                        </p:tgtEl>
                                        <p:attrNameLst>
                                          <p:attrName>style.visibility</p:attrName>
                                        </p:attrNameLst>
                                      </p:cBhvr>
                                      <p:to>
                                        <p:strVal val="visible"/>
                                      </p:to>
                                    </p:set>
                                    <p:anim calcmode="lin" valueType="num">
                                      <p:cBhvr additive="base">
                                        <p:cTn id="19"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0483">
                                            <p:txEl>
                                              <p:pRg st="2" end="2"/>
                                            </p:txEl>
                                          </p:spTgt>
                                        </p:tgtEl>
                                        <p:attrNameLst>
                                          <p:attrName>style.visibility</p:attrName>
                                        </p:attrNameLst>
                                      </p:cBhvr>
                                      <p:to>
                                        <p:strVal val="visible"/>
                                      </p:to>
                                    </p:set>
                                    <p:anim calcmode="lin" valueType="num">
                                      <p:cBhvr additive="base">
                                        <p:cTn id="25"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3">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0483">
                                            <p:txEl>
                                              <p:pRg st="3" end="3"/>
                                            </p:txEl>
                                          </p:spTgt>
                                        </p:tgtEl>
                                        <p:attrNameLst>
                                          <p:attrName>style.visibility</p:attrName>
                                        </p:attrNameLst>
                                      </p:cBhvr>
                                      <p:to>
                                        <p:strVal val="visible"/>
                                      </p:to>
                                    </p:set>
                                    <p:anim calcmode="lin" valueType="num">
                                      <p:cBhvr additive="base">
                                        <p:cTn id="29"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0483">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0483">
                                            <p:txEl>
                                              <p:pRg st="4" end="4"/>
                                            </p:txEl>
                                          </p:spTgt>
                                        </p:tgtEl>
                                        <p:attrNameLst>
                                          <p:attrName>style.visibility</p:attrName>
                                        </p:attrNameLst>
                                      </p:cBhvr>
                                      <p:to>
                                        <p:strVal val="visible"/>
                                      </p:to>
                                    </p:set>
                                    <p:anim calcmode="lin" valueType="num">
                                      <p:cBhvr additive="base">
                                        <p:cTn id="33" dur="5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0483">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0483">
                                            <p:txEl>
                                              <p:pRg st="5" end="5"/>
                                            </p:txEl>
                                          </p:spTgt>
                                        </p:tgtEl>
                                        <p:attrNameLst>
                                          <p:attrName>style.visibility</p:attrName>
                                        </p:attrNameLst>
                                      </p:cBhvr>
                                      <p:to>
                                        <p:strVal val="visible"/>
                                      </p:to>
                                    </p:set>
                                    <p:anim calcmode="lin" valueType="num">
                                      <p:cBhvr additive="base">
                                        <p:cTn id="37" dur="500" fill="hold"/>
                                        <p:tgtEl>
                                          <p:spTgt spid="2048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0483">
                                            <p:txEl>
                                              <p:pRg st="6" end="6"/>
                                            </p:txEl>
                                          </p:spTgt>
                                        </p:tgtEl>
                                        <p:attrNameLst>
                                          <p:attrName>style.visibility</p:attrName>
                                        </p:attrNameLst>
                                      </p:cBhvr>
                                      <p:to>
                                        <p:strVal val="visible"/>
                                      </p:to>
                                    </p:set>
                                    <p:anim calcmode="lin" valueType="num">
                                      <p:cBhvr additive="base">
                                        <p:cTn id="43" dur="500" fill="hold"/>
                                        <p:tgtEl>
                                          <p:spTgt spid="2048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48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486"/>
                                        </p:tgtEl>
                                        <p:attrNameLst>
                                          <p:attrName>style.visibility</p:attrName>
                                        </p:attrNameLst>
                                      </p:cBhvr>
                                      <p:to>
                                        <p:strVal val="visible"/>
                                      </p:to>
                                    </p:set>
                                    <p:anim calcmode="lin" valueType="num">
                                      <p:cBhvr additive="base">
                                        <p:cTn id="49" dur="500" fill="hold"/>
                                        <p:tgtEl>
                                          <p:spTgt spid="20486"/>
                                        </p:tgtEl>
                                        <p:attrNameLst>
                                          <p:attrName>ppt_x</p:attrName>
                                        </p:attrNameLst>
                                      </p:cBhvr>
                                      <p:tavLst>
                                        <p:tav tm="0">
                                          <p:val>
                                            <p:strVal val="#ppt_x"/>
                                          </p:val>
                                        </p:tav>
                                        <p:tav tm="100000">
                                          <p:val>
                                            <p:strVal val="#ppt_x"/>
                                          </p:val>
                                        </p:tav>
                                      </p:tavLst>
                                    </p:anim>
                                    <p:anim calcmode="lin" valueType="num">
                                      <p:cBhvr additive="base">
                                        <p:cTn id="50" dur="500" fill="hold"/>
                                        <p:tgtEl>
                                          <p:spTgt spid="204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nimBg="1"/>
      <p:bldP spid="20485" grpId="0" animBg="1"/>
      <p:bldP spid="2048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381000" y="533400"/>
            <a:ext cx="8382000" cy="4724400"/>
          </a:xfrm>
        </p:spPr>
        <p:txBody>
          <a:bodyPr/>
          <a:lstStyle/>
          <a:p>
            <a:pPr eaLnBrk="1" hangingPunct="1">
              <a:lnSpc>
                <a:spcPct val="120000"/>
              </a:lnSpc>
              <a:buFontTx/>
              <a:buNone/>
              <a:defRPr/>
            </a:pPr>
            <a:r>
              <a:rPr lang="en-US" altLang="zh-CN" b="1" dirty="0" smtClean="0">
                <a:latin typeface="+mj-ea"/>
                <a:ea typeface="+mj-ea"/>
              </a:rPr>
              <a:t>14.</a:t>
            </a:r>
            <a:r>
              <a:rPr lang="zh-CN" altLang="en-US" b="1" dirty="0" smtClean="0">
                <a:latin typeface="+mj-ea"/>
                <a:ea typeface="+mj-ea"/>
              </a:rPr>
              <a:t>小说叙写了</a:t>
            </a:r>
            <a:r>
              <a:rPr lang="zh-CN" altLang="en-US" b="1" dirty="0" smtClean="0">
                <a:solidFill>
                  <a:srgbClr val="FF0000"/>
                </a:solidFill>
                <a:latin typeface="+mj-ea"/>
                <a:ea typeface="+mj-ea"/>
              </a:rPr>
              <a:t>胡顺昌夫妇的故事</a:t>
            </a:r>
            <a:r>
              <a:rPr lang="en-US" altLang="zh-CN" b="1" dirty="0" smtClean="0">
                <a:latin typeface="+mj-ea"/>
                <a:ea typeface="+mj-ea"/>
              </a:rPr>
              <a:t>,</a:t>
            </a:r>
            <a:r>
              <a:rPr lang="zh-CN" altLang="en-US" b="1" dirty="0" smtClean="0">
                <a:latin typeface="+mj-ea"/>
                <a:ea typeface="+mj-ea"/>
              </a:rPr>
              <a:t>请探究</a:t>
            </a:r>
            <a:r>
              <a:rPr lang="zh-CN" altLang="en-US" b="1" dirty="0" smtClean="0">
                <a:solidFill>
                  <a:srgbClr val="0000FF"/>
                </a:solidFill>
                <a:latin typeface="+mj-ea"/>
                <a:ea typeface="+mj-ea"/>
              </a:rPr>
              <a:t>作者</a:t>
            </a:r>
            <a:r>
              <a:rPr lang="zh-CN" altLang="en-US" b="1" dirty="0" smtClean="0">
                <a:latin typeface="+mj-ea"/>
                <a:ea typeface="+mj-ea"/>
              </a:rPr>
              <a:t>在</a:t>
            </a:r>
            <a:r>
              <a:rPr lang="zh-CN" altLang="en-US" b="1" dirty="0" smtClean="0">
                <a:solidFill>
                  <a:srgbClr val="FF0000"/>
                </a:solidFill>
                <a:latin typeface="+mj-ea"/>
                <a:ea typeface="+mj-ea"/>
              </a:rPr>
              <a:t>其中</a:t>
            </a:r>
            <a:r>
              <a:rPr lang="zh-CN" altLang="en-US" b="1" dirty="0" smtClean="0">
                <a:latin typeface="+mj-ea"/>
                <a:ea typeface="+mj-ea"/>
              </a:rPr>
              <a:t>寄寓的情感态度。</a:t>
            </a:r>
            <a:r>
              <a:rPr lang="en-US" altLang="zh-CN" b="1" dirty="0" smtClean="0">
                <a:latin typeface="+mj-ea"/>
                <a:ea typeface="+mj-ea"/>
              </a:rPr>
              <a:t>(6</a:t>
            </a:r>
            <a:r>
              <a:rPr lang="zh-CN" altLang="en-US" b="1" dirty="0" smtClean="0">
                <a:latin typeface="+mj-ea"/>
                <a:ea typeface="+mj-ea"/>
              </a:rPr>
              <a:t>分</a:t>
            </a:r>
            <a:r>
              <a:rPr lang="en-US" altLang="zh-CN" b="1" dirty="0" smtClean="0">
                <a:latin typeface="+mj-ea"/>
                <a:ea typeface="+mj-ea"/>
              </a:rPr>
              <a:t>) </a:t>
            </a:r>
          </a:p>
          <a:p>
            <a:pPr eaLnBrk="1" hangingPunct="1">
              <a:lnSpc>
                <a:spcPct val="120000"/>
              </a:lnSpc>
              <a:buFontTx/>
              <a:buNone/>
              <a:defRPr/>
            </a:pPr>
            <a:r>
              <a:rPr lang="en-US" altLang="zh-CN" b="1" dirty="0" smtClean="0">
                <a:solidFill>
                  <a:srgbClr val="0000FF"/>
                </a:solidFill>
                <a:latin typeface="黑体" pitchFamily="49" charset="-122"/>
                <a:ea typeface="黑体" pitchFamily="49" charset="-122"/>
              </a:rPr>
              <a:t>【</a:t>
            </a:r>
            <a:r>
              <a:rPr lang="zh-CN" altLang="en-US" b="1" dirty="0" smtClean="0">
                <a:solidFill>
                  <a:srgbClr val="0000FF"/>
                </a:solidFill>
                <a:latin typeface="黑体" pitchFamily="49" charset="-122"/>
                <a:ea typeface="黑体" pitchFamily="49" charset="-122"/>
              </a:rPr>
              <a:t>参考答案</a:t>
            </a:r>
            <a:r>
              <a:rPr lang="en-US" altLang="zh-CN" b="1" dirty="0" smtClean="0">
                <a:solidFill>
                  <a:srgbClr val="0000FF"/>
                </a:solidFill>
                <a:latin typeface="黑体" pitchFamily="49" charset="-122"/>
                <a:ea typeface="黑体" pitchFamily="49" charset="-122"/>
              </a:rPr>
              <a:t>】</a:t>
            </a:r>
          </a:p>
          <a:p>
            <a:pPr eaLnBrk="1" hangingPunct="1">
              <a:lnSpc>
                <a:spcPct val="120000"/>
              </a:lnSpc>
              <a:buFontTx/>
              <a:buNone/>
              <a:defRPr/>
            </a:pPr>
            <a:r>
              <a:rPr lang="en-US" altLang="zh-CN" b="1" dirty="0" smtClean="0">
                <a:solidFill>
                  <a:srgbClr val="FF0000"/>
                </a:solidFill>
              </a:rPr>
              <a:t>①</a:t>
            </a:r>
            <a:r>
              <a:rPr lang="zh-CN" altLang="en-US" b="1" dirty="0" smtClean="0">
                <a:solidFill>
                  <a:srgbClr val="008080"/>
                </a:solidFill>
                <a:latin typeface="黑体" pitchFamily="49" charset="-122"/>
                <a:ea typeface="黑体" pitchFamily="49" charset="-122"/>
              </a:rPr>
              <a:t>对</a:t>
            </a:r>
            <a:r>
              <a:rPr lang="zh-CN" altLang="en-US" b="1" dirty="0" smtClean="0">
                <a:solidFill>
                  <a:srgbClr val="00B050"/>
                </a:solidFill>
              </a:rPr>
              <a:t>战争</a:t>
            </a:r>
            <a:r>
              <a:rPr lang="zh-CN" altLang="en-US" b="1" dirty="0" smtClean="0">
                <a:solidFill>
                  <a:srgbClr val="FF0000"/>
                </a:solidFill>
              </a:rPr>
              <a:t>造成社会动乱</a:t>
            </a:r>
            <a:r>
              <a:rPr lang="zh-CN" altLang="en-US" b="1" dirty="0">
                <a:solidFill>
                  <a:srgbClr val="008080"/>
                </a:solidFill>
                <a:latin typeface="黑体" pitchFamily="49" charset="-122"/>
                <a:ea typeface="黑体" pitchFamily="49" charset="-122"/>
              </a:rPr>
              <a:t>的批判</a:t>
            </a:r>
            <a:r>
              <a:rPr lang="zh-CN" altLang="en-US" b="1" dirty="0" smtClean="0">
                <a:solidFill>
                  <a:srgbClr val="FF0000"/>
                </a:solidFill>
              </a:rPr>
              <a:t>；</a:t>
            </a:r>
          </a:p>
          <a:p>
            <a:pPr eaLnBrk="1" hangingPunct="1">
              <a:lnSpc>
                <a:spcPct val="120000"/>
              </a:lnSpc>
              <a:buFontTx/>
              <a:buNone/>
              <a:defRPr/>
            </a:pPr>
            <a:r>
              <a:rPr lang="zh-CN" altLang="en-US" b="1" dirty="0" smtClean="0">
                <a:solidFill>
                  <a:srgbClr val="FF0000"/>
                </a:solidFill>
              </a:rPr>
              <a:t>②</a:t>
            </a:r>
            <a:r>
              <a:rPr lang="zh-CN" altLang="en-US" b="1" dirty="0">
                <a:solidFill>
                  <a:srgbClr val="008080"/>
                </a:solidFill>
                <a:latin typeface="黑体" pitchFamily="49" charset="-122"/>
                <a:ea typeface="黑体" pitchFamily="49" charset="-122"/>
              </a:rPr>
              <a:t>对</a:t>
            </a:r>
            <a:r>
              <a:rPr lang="zh-CN" altLang="en-US" b="1" dirty="0" smtClean="0">
                <a:solidFill>
                  <a:srgbClr val="FF0000"/>
                </a:solidFill>
              </a:rPr>
              <a:t>因遭受战乱而生活艰难的</a:t>
            </a:r>
            <a:r>
              <a:rPr lang="zh-CN" altLang="en-US" b="1" dirty="0">
                <a:solidFill>
                  <a:srgbClr val="00B050"/>
                </a:solidFill>
              </a:rPr>
              <a:t>百姓</a:t>
            </a:r>
            <a:r>
              <a:rPr lang="zh-CN" altLang="en-US" b="1" dirty="0" smtClean="0">
                <a:solidFill>
                  <a:srgbClr val="FF0000"/>
                </a:solidFill>
              </a:rPr>
              <a:t>的</a:t>
            </a:r>
            <a:r>
              <a:rPr lang="zh-CN" altLang="en-US" b="1" dirty="0">
                <a:solidFill>
                  <a:srgbClr val="008080"/>
                </a:solidFill>
                <a:latin typeface="黑体" pitchFamily="49" charset="-122"/>
                <a:ea typeface="黑体" pitchFamily="49" charset="-122"/>
              </a:rPr>
              <a:t>同情</a:t>
            </a:r>
            <a:r>
              <a:rPr lang="zh-CN" altLang="en-US" b="1" dirty="0" smtClean="0">
                <a:solidFill>
                  <a:srgbClr val="FF0000"/>
                </a:solidFill>
              </a:rPr>
              <a:t>；</a:t>
            </a:r>
          </a:p>
          <a:p>
            <a:pPr eaLnBrk="1" hangingPunct="1">
              <a:lnSpc>
                <a:spcPct val="120000"/>
              </a:lnSpc>
              <a:buFontTx/>
              <a:buNone/>
              <a:defRPr/>
            </a:pPr>
            <a:r>
              <a:rPr lang="zh-CN" altLang="en-US" b="1" dirty="0" smtClean="0">
                <a:solidFill>
                  <a:srgbClr val="FF0000"/>
                </a:solidFill>
              </a:rPr>
              <a:t>③</a:t>
            </a:r>
            <a:r>
              <a:rPr lang="zh-CN" altLang="en-US" b="1" dirty="0">
                <a:solidFill>
                  <a:srgbClr val="008080"/>
                </a:solidFill>
                <a:latin typeface="黑体" pitchFamily="49" charset="-122"/>
                <a:ea typeface="黑体" pitchFamily="49" charset="-122"/>
              </a:rPr>
              <a:t>寄寓了作者对</a:t>
            </a:r>
            <a:r>
              <a:rPr lang="zh-CN" altLang="en-US" b="1" dirty="0" smtClean="0">
                <a:solidFill>
                  <a:srgbClr val="FF0000"/>
                </a:solidFill>
              </a:rPr>
              <a:t>百姓过上美好生活的</a:t>
            </a:r>
            <a:r>
              <a:rPr lang="zh-CN" altLang="en-US" b="1" dirty="0">
                <a:solidFill>
                  <a:srgbClr val="008080"/>
                </a:solidFill>
                <a:latin typeface="黑体" pitchFamily="49" charset="-122"/>
                <a:ea typeface="黑体" pitchFamily="49" charset="-122"/>
              </a:rPr>
              <a:t>期望</a:t>
            </a:r>
            <a:r>
              <a:rPr lang="zh-CN" altLang="en-US" b="1" dirty="0" smtClean="0">
                <a:solidFill>
                  <a:srgbClr val="FF0000"/>
                </a:solidFill>
              </a:rPr>
              <a:t>；</a:t>
            </a:r>
          </a:p>
          <a:p>
            <a:pPr eaLnBrk="1" hangingPunct="1">
              <a:lnSpc>
                <a:spcPct val="120000"/>
              </a:lnSpc>
              <a:buFontTx/>
              <a:buNone/>
              <a:defRPr/>
            </a:pPr>
            <a:r>
              <a:rPr lang="zh-CN" altLang="en-US" b="1" dirty="0" smtClean="0">
                <a:solidFill>
                  <a:srgbClr val="FF0000"/>
                </a:solidFill>
              </a:rPr>
              <a:t>④</a:t>
            </a:r>
            <a:r>
              <a:rPr lang="zh-CN" altLang="en-US" b="1" dirty="0">
                <a:solidFill>
                  <a:srgbClr val="008080"/>
                </a:solidFill>
                <a:latin typeface="黑体" pitchFamily="49" charset="-122"/>
                <a:ea typeface="黑体" pitchFamily="49" charset="-122"/>
              </a:rPr>
              <a:t>表现了作者对</a:t>
            </a:r>
            <a:r>
              <a:rPr lang="zh-CN" altLang="en-US" b="1" dirty="0">
                <a:solidFill>
                  <a:srgbClr val="00B050"/>
                </a:solidFill>
              </a:rPr>
              <a:t>当时社会问题</a:t>
            </a:r>
            <a:r>
              <a:rPr lang="zh-CN" altLang="en-US" b="1" dirty="0" smtClean="0">
                <a:solidFill>
                  <a:srgbClr val="FF0000"/>
                </a:solidFill>
              </a:rPr>
              <a:t>的</a:t>
            </a:r>
            <a:r>
              <a:rPr lang="zh-CN" altLang="en-US" b="1" dirty="0">
                <a:solidFill>
                  <a:srgbClr val="008080"/>
                </a:solidFill>
                <a:latin typeface="黑体" pitchFamily="49" charset="-122"/>
                <a:ea typeface="黑体" pitchFamily="49" charset="-122"/>
              </a:rPr>
              <a:t>关注</a:t>
            </a:r>
            <a:r>
              <a:rPr lang="zh-CN" altLang="en-US" b="1" dirty="0" smtClean="0">
                <a:solidFill>
                  <a:srgbClr val="FF0000"/>
                </a:solidFill>
              </a:rPr>
              <a:t>。</a:t>
            </a:r>
            <a:r>
              <a:rPr lang="zh-CN" altLang="en-US" b="1" dirty="0" smtClean="0"/>
              <a:t> </a:t>
            </a:r>
          </a:p>
        </p:txBody>
      </p:sp>
      <p:sp>
        <p:nvSpPr>
          <p:cNvPr id="19460" name="Oval 4"/>
          <p:cNvSpPr>
            <a:spLocks noChangeArrowheads="1"/>
          </p:cNvSpPr>
          <p:nvPr/>
        </p:nvSpPr>
        <p:spPr bwMode="auto">
          <a:xfrm>
            <a:off x="3200400" y="1108075"/>
            <a:ext cx="1905000" cy="685800"/>
          </a:xfrm>
          <a:prstGeom prst="ellipse">
            <a:avLst/>
          </a:prstGeom>
          <a:noFill/>
          <a:ln w="381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461" name="Oval 5"/>
          <p:cNvSpPr>
            <a:spLocks noChangeArrowheads="1"/>
          </p:cNvSpPr>
          <p:nvPr/>
        </p:nvSpPr>
        <p:spPr bwMode="auto">
          <a:xfrm>
            <a:off x="1752600" y="457200"/>
            <a:ext cx="1600200" cy="685800"/>
          </a:xfrm>
          <a:prstGeom prst="ellipse">
            <a:avLst/>
          </a:prstGeom>
          <a:noFill/>
          <a:ln w="381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 name="TextBox 5"/>
          <p:cNvSpPr txBox="1">
            <a:spLocks noChangeArrowheads="1"/>
          </p:cNvSpPr>
          <p:nvPr/>
        </p:nvSpPr>
        <p:spPr bwMode="auto">
          <a:xfrm>
            <a:off x="381004" y="5495926"/>
            <a:ext cx="87206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2800" b="1">
                <a:solidFill>
                  <a:srgbClr val="FF3399"/>
                </a:solidFill>
                <a:latin typeface="黑体" pitchFamily="49" charset="-122"/>
                <a:ea typeface="黑体" pitchFamily="49" charset="-122"/>
              </a:rPr>
              <a:t>【</a:t>
            </a:r>
            <a:r>
              <a:rPr lang="zh-CN" altLang="en-US" sz="2800" b="1">
                <a:solidFill>
                  <a:srgbClr val="FF3399"/>
                </a:solidFill>
                <a:latin typeface="黑体" pitchFamily="49" charset="-122"/>
                <a:ea typeface="黑体" pitchFamily="49" charset="-122"/>
              </a:rPr>
              <a:t>评分建议</a:t>
            </a:r>
            <a:r>
              <a:rPr lang="en-US" altLang="zh-CN" sz="2800" b="1">
                <a:solidFill>
                  <a:srgbClr val="FF3399"/>
                </a:solidFill>
                <a:latin typeface="黑体" pitchFamily="49" charset="-122"/>
                <a:ea typeface="黑体" pitchFamily="49" charset="-122"/>
              </a:rPr>
              <a:t>】</a:t>
            </a:r>
            <a:r>
              <a:rPr lang="zh-CN" altLang="en-US" sz="2800" b="1"/>
              <a:t>每点</a:t>
            </a:r>
            <a:r>
              <a:rPr lang="en-US" altLang="zh-CN" sz="2800" b="1"/>
              <a:t>2</a:t>
            </a:r>
            <a:r>
              <a:rPr lang="zh-CN" altLang="en-US" sz="2800" b="1"/>
              <a:t>分，答对</a:t>
            </a:r>
            <a:r>
              <a:rPr lang="en-US" altLang="zh-CN" sz="2800" b="1"/>
              <a:t>3</a:t>
            </a:r>
            <a:r>
              <a:rPr lang="zh-CN" altLang="en-US" sz="2800" b="1"/>
              <a:t>点得</a:t>
            </a:r>
            <a:r>
              <a:rPr lang="en-US" altLang="zh-CN" sz="2800" b="1"/>
              <a:t>6</a:t>
            </a:r>
            <a:r>
              <a:rPr lang="zh-CN" altLang="en-US" sz="2800" b="1"/>
              <a:t>分。意思对即可。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additive="base">
                                        <p:cTn id="7" dur="500" fill="hold"/>
                                        <p:tgtEl>
                                          <p:spTgt spid="19461"/>
                                        </p:tgtEl>
                                        <p:attrNameLst>
                                          <p:attrName>ppt_x</p:attrName>
                                        </p:attrNameLst>
                                      </p:cBhvr>
                                      <p:tavLst>
                                        <p:tav tm="0">
                                          <p:val>
                                            <p:strVal val="#ppt_x"/>
                                          </p:val>
                                        </p:tav>
                                        <p:tav tm="100000">
                                          <p:val>
                                            <p:strVal val="#ppt_x"/>
                                          </p:val>
                                        </p:tav>
                                      </p:tavLst>
                                    </p:anim>
                                    <p:anim calcmode="lin" valueType="num">
                                      <p:cBhvr additive="base">
                                        <p:cTn id="8"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60"/>
                                        </p:tgtEl>
                                        <p:attrNameLst>
                                          <p:attrName>style.visibility</p:attrName>
                                        </p:attrNameLst>
                                      </p:cBhvr>
                                      <p:to>
                                        <p:strVal val="visible"/>
                                      </p:to>
                                    </p:set>
                                    <p:anim calcmode="lin" valueType="num">
                                      <p:cBhvr additive="base">
                                        <p:cTn id="13" dur="500" fill="hold"/>
                                        <p:tgtEl>
                                          <p:spTgt spid="19460"/>
                                        </p:tgtEl>
                                        <p:attrNameLst>
                                          <p:attrName>ppt_x</p:attrName>
                                        </p:attrNameLst>
                                      </p:cBhvr>
                                      <p:tavLst>
                                        <p:tav tm="0">
                                          <p:val>
                                            <p:strVal val="#ppt_x"/>
                                          </p:val>
                                        </p:tav>
                                        <p:tav tm="100000">
                                          <p:val>
                                            <p:strVal val="#ppt_x"/>
                                          </p:val>
                                        </p:tav>
                                      </p:tavLst>
                                    </p:anim>
                                    <p:anim calcmode="lin" valueType="num">
                                      <p:cBhvr additive="base">
                                        <p:cTn id="14"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59">
                                            <p:txEl>
                                              <p:pRg st="2" end="2"/>
                                            </p:txEl>
                                          </p:spTgt>
                                        </p:tgtEl>
                                        <p:attrNameLst>
                                          <p:attrName>style.visibility</p:attrName>
                                        </p:attrNameLst>
                                      </p:cBhvr>
                                      <p:to>
                                        <p:strVal val="visible"/>
                                      </p:to>
                                    </p:set>
                                    <p:anim calcmode="lin" valueType="num">
                                      <p:cBhvr additive="base">
                                        <p:cTn id="19" dur="500" fill="hold"/>
                                        <p:tgtEl>
                                          <p:spTgt spid="1945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9">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9459">
                                            <p:txEl>
                                              <p:pRg st="3" end="3"/>
                                            </p:txEl>
                                          </p:spTgt>
                                        </p:tgtEl>
                                        <p:attrNameLst>
                                          <p:attrName>style.visibility</p:attrName>
                                        </p:attrNameLst>
                                      </p:cBhvr>
                                      <p:to>
                                        <p:strVal val="visible"/>
                                      </p:to>
                                    </p:set>
                                    <p:anim calcmode="lin" valueType="num">
                                      <p:cBhvr additive="base">
                                        <p:cTn id="23" dur="500" fill="hold"/>
                                        <p:tgtEl>
                                          <p:spTgt spid="19459">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9459">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9459">
                                            <p:txEl>
                                              <p:pRg st="4" end="4"/>
                                            </p:txEl>
                                          </p:spTgt>
                                        </p:tgtEl>
                                        <p:attrNameLst>
                                          <p:attrName>style.visibility</p:attrName>
                                        </p:attrNameLst>
                                      </p:cBhvr>
                                      <p:to>
                                        <p:strVal val="visible"/>
                                      </p:to>
                                    </p:set>
                                    <p:anim calcmode="lin" valueType="num">
                                      <p:cBhvr additive="base">
                                        <p:cTn id="27" dur="500" fill="hold"/>
                                        <p:tgtEl>
                                          <p:spTgt spid="19459">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9459">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9459">
                                            <p:txEl>
                                              <p:pRg st="5" end="5"/>
                                            </p:txEl>
                                          </p:spTgt>
                                        </p:tgtEl>
                                        <p:attrNameLst>
                                          <p:attrName>style.visibility</p:attrName>
                                        </p:attrNameLst>
                                      </p:cBhvr>
                                      <p:to>
                                        <p:strVal val="visible"/>
                                      </p:to>
                                    </p:set>
                                    <p:anim calcmode="lin" valueType="num">
                                      <p:cBhvr additive="base">
                                        <p:cTn id="31" dur="500" fill="hold"/>
                                        <p:tgtEl>
                                          <p:spTgt spid="1945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p:bldP spid="19461" grpId="0" animBg="1"/>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457200" y="1227140"/>
            <a:ext cx="8229600" cy="5402262"/>
          </a:xfrm>
        </p:spPr>
        <p:txBody>
          <a:bodyPr/>
          <a:lstStyle/>
          <a:p>
            <a:pPr marL="273050" indent="-273050">
              <a:buFontTx/>
              <a:buNone/>
              <a:defRPr/>
            </a:pPr>
            <a:r>
              <a:rPr lang="zh-CN" altLang="zh-CN" sz="1800" b="1" dirty="0"/>
              <a:t>①文化是一个国家、一个民族的灵魂</a:t>
            </a:r>
            <a:r>
              <a:rPr lang="zh-CN" altLang="zh-CN" sz="1800" b="1" dirty="0" smtClean="0"/>
              <a:t>。</a:t>
            </a:r>
            <a:endParaRPr lang="en-US" altLang="zh-CN" sz="1800" b="1" dirty="0" smtClean="0"/>
          </a:p>
          <a:p>
            <a:pPr marL="273050" indent="-273050">
              <a:buFontTx/>
              <a:buNone/>
              <a:defRPr/>
            </a:pPr>
            <a:r>
              <a:rPr lang="zh-CN" altLang="zh-CN" sz="1800" b="1" dirty="0" smtClean="0"/>
              <a:t>②</a:t>
            </a:r>
            <a:r>
              <a:rPr lang="zh-CN" altLang="zh-CN" sz="1800" b="1" dirty="0"/>
              <a:t>中华文化体现了中华民族世世代代在生产生活中形成和传承的世界观、人生观、价值观、审美观</a:t>
            </a:r>
            <a:r>
              <a:rPr lang="zh-CN" altLang="zh-CN" sz="1800" b="1" dirty="0" smtClean="0"/>
              <a:t>。</a:t>
            </a:r>
            <a:r>
              <a:rPr lang="en-US" altLang="zh-CN" sz="1800" b="1" dirty="0" smtClean="0"/>
              <a:t>……</a:t>
            </a:r>
            <a:r>
              <a:rPr lang="zh-CN" altLang="zh-CN" sz="1800" b="1" dirty="0" smtClean="0"/>
              <a:t>在</a:t>
            </a:r>
            <a:r>
              <a:rPr lang="zh-CN" altLang="zh-CN" sz="1800" b="1" dirty="0"/>
              <a:t>新时期的文化建设中</a:t>
            </a:r>
            <a:r>
              <a:rPr lang="en-US" altLang="zh-CN" sz="1800" b="1" dirty="0"/>
              <a:t>,</a:t>
            </a:r>
            <a:r>
              <a:rPr lang="zh-CN" altLang="zh-CN" sz="1800" b="1" dirty="0">
                <a:solidFill>
                  <a:srgbClr val="0000FF"/>
                </a:solidFill>
              </a:rPr>
              <a:t>不少当代文学作家就妙用了中华传统文化元素</a:t>
            </a:r>
            <a:r>
              <a:rPr lang="en-US" altLang="zh-CN" sz="1800" b="1" dirty="0">
                <a:solidFill>
                  <a:srgbClr val="0000FF"/>
                </a:solidFill>
              </a:rPr>
              <a:t>,</a:t>
            </a:r>
            <a:r>
              <a:rPr lang="zh-CN" altLang="zh-CN" sz="1800" b="1" dirty="0">
                <a:solidFill>
                  <a:srgbClr val="0000FF"/>
                </a:solidFill>
              </a:rPr>
              <a:t>创作了优秀的文学作品</a:t>
            </a:r>
            <a:r>
              <a:rPr lang="zh-CN" altLang="zh-CN" sz="1800" b="1" dirty="0"/>
              <a:t>。</a:t>
            </a:r>
          </a:p>
          <a:p>
            <a:pPr marL="273050" indent="-273050">
              <a:buFontTx/>
              <a:buNone/>
              <a:defRPr/>
            </a:pPr>
            <a:r>
              <a:rPr lang="zh-CN" altLang="zh-CN" sz="1800" b="1" dirty="0" smtClean="0"/>
              <a:t>③</a:t>
            </a:r>
            <a:r>
              <a:rPr lang="en-US" altLang="zh-CN" sz="1800" b="1" dirty="0" smtClean="0"/>
              <a:t>……</a:t>
            </a:r>
            <a:r>
              <a:rPr lang="zh-CN" altLang="zh-CN" sz="1800" b="1" dirty="0" smtClean="0"/>
              <a:t>当代</a:t>
            </a:r>
            <a:r>
              <a:rPr lang="zh-CN" altLang="zh-CN" sz="1800" b="1" dirty="0"/>
              <a:t>作家借鉴传统文化中的元素</a:t>
            </a:r>
            <a:r>
              <a:rPr lang="en-US" altLang="zh-CN" sz="1800" b="1" dirty="0"/>
              <a:t>,</a:t>
            </a:r>
            <a:r>
              <a:rPr lang="zh-CN" altLang="zh-CN" sz="1800" b="1" dirty="0"/>
              <a:t>增强了内心深处的文化自信和文化自觉</a:t>
            </a:r>
            <a:r>
              <a:rPr lang="en-US" altLang="zh-CN" sz="1800" b="1" dirty="0"/>
              <a:t>,</a:t>
            </a:r>
            <a:r>
              <a:rPr lang="zh-CN" altLang="zh-CN" sz="1800" b="1" dirty="0"/>
              <a:t>使当代文学在中华民族伟大复兴中发挥重要作用</a:t>
            </a:r>
            <a:r>
              <a:rPr lang="zh-CN" altLang="zh-CN" sz="1800" b="1" dirty="0" smtClean="0"/>
              <a:t>。</a:t>
            </a:r>
            <a:r>
              <a:rPr lang="zh-CN" altLang="en-US" sz="1800" b="1" dirty="0" smtClean="0"/>
              <a:t>陈忠实、范小青</a:t>
            </a:r>
            <a:r>
              <a:rPr lang="en-US" altLang="zh-CN" sz="1800" b="1" dirty="0" smtClean="0"/>
              <a:t>……</a:t>
            </a:r>
          </a:p>
          <a:p>
            <a:pPr marL="273050" indent="-273050">
              <a:buFontTx/>
              <a:buNone/>
              <a:defRPr/>
            </a:pPr>
            <a:r>
              <a:rPr lang="zh-CN" altLang="zh-CN" sz="1800" b="1" dirty="0" smtClean="0"/>
              <a:t>④</a:t>
            </a:r>
            <a:r>
              <a:rPr lang="zh-CN" altLang="zh-CN" sz="1800" b="1" dirty="0">
                <a:solidFill>
                  <a:srgbClr val="FF0000"/>
                </a:solidFill>
              </a:rPr>
              <a:t>同时</a:t>
            </a:r>
            <a:r>
              <a:rPr lang="en-US" altLang="zh-CN" sz="1800" b="1" dirty="0">
                <a:solidFill>
                  <a:srgbClr val="FF0000"/>
                </a:solidFill>
              </a:rPr>
              <a:t>,</a:t>
            </a:r>
            <a:r>
              <a:rPr lang="zh-CN" altLang="zh-CN" sz="1800" b="1" dirty="0"/>
              <a:t>当代文学作品也十分注重对中华传统文化艺术元素的合理运用</a:t>
            </a:r>
            <a:r>
              <a:rPr lang="zh-CN" altLang="zh-CN" sz="1800" b="1" dirty="0" smtClean="0"/>
              <a:t>。</a:t>
            </a:r>
            <a:r>
              <a:rPr lang="en-US" altLang="zh-CN" sz="1800" b="1" dirty="0" smtClean="0"/>
              <a:t>……</a:t>
            </a:r>
            <a:r>
              <a:rPr lang="zh-CN" altLang="zh-CN" sz="1800" b="1" dirty="0">
                <a:solidFill>
                  <a:srgbClr val="FF0000"/>
                </a:solidFill>
              </a:rPr>
              <a:t>因此</a:t>
            </a:r>
            <a:r>
              <a:rPr lang="en-US" altLang="zh-CN" sz="1800" b="1" dirty="0"/>
              <a:t>,</a:t>
            </a:r>
            <a:r>
              <a:rPr lang="zh-CN" altLang="zh-CN" sz="1800" b="1" dirty="0"/>
              <a:t>一些小说家在构筑意境时</a:t>
            </a:r>
            <a:r>
              <a:rPr lang="en-US" altLang="zh-CN" sz="1800" b="1" dirty="0"/>
              <a:t>,</a:t>
            </a:r>
            <a:r>
              <a:rPr lang="zh-CN" altLang="zh-CN" sz="1800" b="1" dirty="0"/>
              <a:t>以情景交融、神与物游的虚实相间笔法创造美感境界</a:t>
            </a:r>
            <a:r>
              <a:rPr lang="en-US" altLang="zh-CN" sz="1800" b="1" dirty="0"/>
              <a:t>,</a:t>
            </a:r>
            <a:r>
              <a:rPr lang="zh-CN" altLang="zh-CN" sz="1800" b="1" dirty="0"/>
              <a:t>在浓重的诗情画意中给读者以丰赡的生活实感和生活情趣。</a:t>
            </a:r>
          </a:p>
          <a:p>
            <a:pPr marL="273050" indent="-273050">
              <a:buFontTx/>
              <a:buNone/>
              <a:defRPr/>
            </a:pPr>
            <a:r>
              <a:rPr lang="zh-CN" altLang="zh-CN" sz="1800" b="1" dirty="0"/>
              <a:t>⑤</a:t>
            </a:r>
            <a:r>
              <a:rPr lang="zh-CN" altLang="zh-CN" sz="1800" b="1" dirty="0">
                <a:solidFill>
                  <a:srgbClr val="FF0000"/>
                </a:solidFill>
              </a:rPr>
              <a:t>此外</a:t>
            </a:r>
            <a:r>
              <a:rPr lang="en-US" altLang="zh-CN" sz="1800" b="1" dirty="0">
                <a:solidFill>
                  <a:srgbClr val="FF0000"/>
                </a:solidFill>
              </a:rPr>
              <a:t>,</a:t>
            </a:r>
            <a:r>
              <a:rPr lang="zh-CN" altLang="zh-CN" sz="1800" b="1" dirty="0"/>
              <a:t>中国传统文化元素中的古玩、弈棋、戏曲、书法乃至武术等的灵韵在当代小说中也得到有效秉承</a:t>
            </a:r>
            <a:r>
              <a:rPr lang="zh-CN" altLang="zh-CN" sz="1800" b="1" dirty="0" smtClean="0"/>
              <a:t>。</a:t>
            </a:r>
            <a:r>
              <a:rPr lang="en-US" altLang="zh-CN" sz="1800" b="1" dirty="0" smtClean="0"/>
              <a:t>……</a:t>
            </a:r>
            <a:r>
              <a:rPr lang="zh-CN" altLang="zh-CN" sz="1800" b="1" dirty="0">
                <a:solidFill>
                  <a:srgbClr val="FF0000"/>
                </a:solidFill>
              </a:rPr>
              <a:t>当然</a:t>
            </a:r>
            <a:r>
              <a:rPr lang="en-US" altLang="zh-CN" sz="1800" b="1" dirty="0">
                <a:solidFill>
                  <a:srgbClr val="FF0000"/>
                </a:solidFill>
              </a:rPr>
              <a:t>,</a:t>
            </a:r>
            <a:r>
              <a:rPr lang="zh-CN" altLang="zh-CN" sz="1800" b="1" dirty="0"/>
              <a:t>传统文化</a:t>
            </a:r>
            <a:r>
              <a:rPr lang="zh-CN" altLang="zh-CN" sz="1800" b="1" dirty="0" smtClean="0"/>
              <a:t>元素</a:t>
            </a:r>
            <a:r>
              <a:rPr lang="en-US" altLang="zh-CN" sz="1800" b="1" dirty="0" smtClean="0"/>
              <a:t>……</a:t>
            </a:r>
            <a:r>
              <a:rPr lang="zh-CN" altLang="zh-CN" sz="1800" b="1" dirty="0" smtClean="0"/>
              <a:t>而是</a:t>
            </a:r>
            <a:r>
              <a:rPr lang="zh-CN" altLang="zh-CN" sz="1800" b="1" dirty="0"/>
              <a:t>提炼其精髓再巧妙地融入到作品中</a:t>
            </a:r>
            <a:r>
              <a:rPr lang="en-US" altLang="zh-CN" sz="1800" b="1" dirty="0"/>
              <a:t>,</a:t>
            </a:r>
            <a:r>
              <a:rPr lang="zh-CN" altLang="zh-CN" sz="1800" b="1" dirty="0"/>
              <a:t>使传统文化元素与当代小说完美结合。</a:t>
            </a:r>
          </a:p>
          <a:p>
            <a:pPr marL="273050" indent="-273050">
              <a:buFontTx/>
              <a:buNone/>
              <a:defRPr/>
            </a:pPr>
            <a:r>
              <a:rPr lang="zh-CN" altLang="zh-CN" sz="1800" b="1" dirty="0"/>
              <a:t>⑥</a:t>
            </a:r>
            <a:r>
              <a:rPr lang="zh-CN" altLang="zh-CN" sz="1800" b="1" dirty="0">
                <a:solidFill>
                  <a:srgbClr val="FF0000"/>
                </a:solidFill>
              </a:rPr>
              <a:t>令人称赞的是</a:t>
            </a:r>
            <a:r>
              <a:rPr lang="en-US" altLang="zh-CN" sz="1800" b="1" dirty="0">
                <a:solidFill>
                  <a:srgbClr val="FF0000"/>
                </a:solidFill>
              </a:rPr>
              <a:t>,</a:t>
            </a:r>
            <a:r>
              <a:rPr lang="zh-CN" altLang="zh-CN" sz="1800" b="1" dirty="0"/>
              <a:t>哪怕是号称自由生长的网络文学</a:t>
            </a:r>
            <a:r>
              <a:rPr lang="en-US" altLang="zh-CN" sz="1800" b="1" dirty="0" smtClean="0"/>
              <a:t>,……</a:t>
            </a:r>
            <a:r>
              <a:rPr lang="zh-CN" altLang="zh-CN" sz="1800" b="1" dirty="0" smtClean="0"/>
              <a:t>主要</a:t>
            </a:r>
            <a:r>
              <a:rPr lang="zh-CN" altLang="zh-CN" sz="1800" b="1" dirty="0"/>
              <a:t>表现为对古典诗词进行合理化用</a:t>
            </a:r>
            <a:r>
              <a:rPr lang="en-US" altLang="zh-CN" sz="1800" b="1" dirty="0"/>
              <a:t>,</a:t>
            </a:r>
            <a:r>
              <a:rPr lang="zh-CN" altLang="zh-CN" sz="1800" b="1" dirty="0"/>
              <a:t>使小说语言带上了古典美学的气质</a:t>
            </a:r>
            <a:r>
              <a:rPr lang="en-US" altLang="zh-CN" sz="1800" b="1" dirty="0"/>
              <a:t>,</a:t>
            </a:r>
            <a:r>
              <a:rPr lang="zh-CN" altLang="zh-CN" sz="1800" b="1" dirty="0"/>
              <a:t>原本显得轻浅的网络文学也就增添了一份独特的古韵。</a:t>
            </a:r>
          </a:p>
          <a:p>
            <a:pPr marL="273050" indent="-273050">
              <a:buFontTx/>
              <a:buNone/>
              <a:defRPr/>
            </a:pPr>
            <a:r>
              <a:rPr lang="zh-CN" altLang="zh-CN" sz="1800" b="1" dirty="0" smtClean="0"/>
              <a:t>⑦</a:t>
            </a:r>
            <a:r>
              <a:rPr lang="en-US" altLang="zh-CN" sz="1800" b="1" dirty="0" smtClean="0"/>
              <a:t>……</a:t>
            </a:r>
            <a:r>
              <a:rPr lang="zh-CN" altLang="zh-CN" sz="1800" b="1" dirty="0" smtClean="0"/>
              <a:t>在</a:t>
            </a:r>
            <a:r>
              <a:rPr lang="zh-CN" altLang="zh-CN" sz="1800" b="1" dirty="0"/>
              <a:t>创造性转化和创新性发展的原则指导下</a:t>
            </a:r>
            <a:r>
              <a:rPr lang="en-US" altLang="zh-CN" sz="1800" b="1" dirty="0"/>
              <a:t>,</a:t>
            </a:r>
            <a:r>
              <a:rPr lang="zh-CN" altLang="zh-CN" sz="1800" b="1" dirty="0"/>
              <a:t>自觉化用中国传统文化元素</a:t>
            </a:r>
            <a:r>
              <a:rPr lang="en-US" altLang="zh-CN" sz="1800" b="1" dirty="0"/>
              <a:t>,</a:t>
            </a:r>
            <a:r>
              <a:rPr lang="zh-CN" altLang="zh-CN" sz="1800" b="1" dirty="0"/>
              <a:t>坚守民族文化立场和理想</a:t>
            </a:r>
            <a:r>
              <a:rPr lang="en-US" altLang="zh-CN" sz="1800" b="1" dirty="0"/>
              <a:t>,</a:t>
            </a:r>
            <a:r>
              <a:rPr lang="zh-CN" altLang="zh-CN" sz="1800" b="1" dirty="0"/>
              <a:t>用中国人独特的思想、情感、审美去创作属于这个时代又有鲜明中国风格的优秀</a:t>
            </a:r>
            <a:r>
              <a:rPr lang="zh-CN" altLang="zh-CN" sz="1800" b="1" dirty="0" smtClean="0"/>
              <a:t>作品。</a:t>
            </a:r>
            <a:endParaRPr lang="zh-CN" altLang="en-US" sz="1800" b="1" dirty="0" smtClean="0">
              <a:latin typeface="+mj-ea"/>
              <a:ea typeface="+mj-ea"/>
            </a:endParaRPr>
          </a:p>
        </p:txBody>
      </p:sp>
      <p:sp>
        <p:nvSpPr>
          <p:cNvPr id="4" name="矩形 3"/>
          <p:cNvSpPr/>
          <p:nvPr/>
        </p:nvSpPr>
        <p:spPr>
          <a:xfrm>
            <a:off x="304800" y="228602"/>
            <a:ext cx="7848600" cy="978729"/>
          </a:xfrm>
          <a:prstGeom prst="rect">
            <a:avLst/>
          </a:prstGeom>
        </p:spPr>
        <p:txBody>
          <a:bodyPr>
            <a:spAutoFit/>
          </a:bodyPr>
          <a:lstStyle/>
          <a:p>
            <a:pPr>
              <a:lnSpc>
                <a:spcPct val="120000"/>
              </a:lnSpc>
              <a:defRPr/>
            </a:pPr>
            <a:r>
              <a:rPr lang="zh-CN" altLang="en-US" sz="2800" b="1" dirty="0">
                <a:solidFill>
                  <a:srgbClr val="FF3399"/>
                </a:solidFill>
                <a:latin typeface="黑体" pitchFamily="49" charset="-122"/>
                <a:ea typeface="黑体" pitchFamily="49" charset="-122"/>
              </a:rPr>
              <a:t>六</a:t>
            </a:r>
            <a:r>
              <a:rPr lang="zh-CN" altLang="zh-CN" sz="2800" b="1" dirty="0">
                <a:solidFill>
                  <a:srgbClr val="FF3399"/>
                </a:solidFill>
                <a:latin typeface="黑体" pitchFamily="49" charset="-122"/>
                <a:ea typeface="黑体" pitchFamily="49" charset="-122"/>
              </a:rPr>
              <a:t>、</a:t>
            </a:r>
            <a:r>
              <a:rPr lang="zh-CN" altLang="en-US" sz="2800" b="1" dirty="0">
                <a:solidFill>
                  <a:srgbClr val="FF3399"/>
                </a:solidFill>
                <a:latin typeface="黑体" pitchFamily="49" charset="-122"/>
                <a:ea typeface="黑体" pitchFamily="49" charset="-122"/>
              </a:rPr>
              <a:t>现代文阅读（二）</a:t>
            </a:r>
            <a:endParaRPr lang="en-US" altLang="zh-CN" sz="2800" b="1" dirty="0">
              <a:solidFill>
                <a:srgbClr val="FF3399"/>
              </a:solidFill>
              <a:latin typeface="黑体" pitchFamily="49" charset="-122"/>
              <a:ea typeface="黑体" pitchFamily="49" charset="-122"/>
            </a:endParaRPr>
          </a:p>
          <a:p>
            <a:pPr>
              <a:lnSpc>
                <a:spcPct val="120000"/>
              </a:lnSpc>
              <a:defRPr/>
            </a:pPr>
            <a:r>
              <a:rPr lang="zh-CN" altLang="en-US" sz="2000" b="1" dirty="0">
                <a:solidFill>
                  <a:srgbClr val="0000FF"/>
                </a:solidFill>
                <a:latin typeface="+mj-ea"/>
                <a:ea typeface="+mj-ea"/>
              </a:rPr>
              <a:t>层次：</a:t>
            </a:r>
            <a:r>
              <a:rPr lang="en-US" altLang="zh-CN" sz="2000" b="1" dirty="0">
                <a:solidFill>
                  <a:srgbClr val="0000FF"/>
                </a:solidFill>
                <a:latin typeface="+mj-ea"/>
                <a:ea typeface="+mj-ea"/>
              </a:rPr>
              <a:t>《</a:t>
            </a:r>
            <a:r>
              <a:rPr lang="zh-CN" altLang="en-US" sz="2000" b="1" dirty="0">
                <a:solidFill>
                  <a:srgbClr val="0000FF"/>
                </a:solidFill>
                <a:latin typeface="+mj-ea"/>
                <a:ea typeface="+mj-ea"/>
              </a:rPr>
              <a:t>传统文化元素在当代文学中的妙用</a:t>
            </a:r>
            <a:r>
              <a:rPr lang="en-US" altLang="zh-CN" sz="2000" b="1" dirty="0">
                <a:solidFill>
                  <a:srgbClr val="0000FF"/>
                </a:solidFill>
                <a:latin typeface="+mj-ea"/>
                <a:ea typeface="+mj-ea"/>
              </a:rPr>
              <a:t>》</a:t>
            </a:r>
            <a:r>
              <a:rPr lang="en-US" altLang="zh-CN" sz="2000" b="1" dirty="0">
                <a:solidFill>
                  <a:srgbClr val="0000FF"/>
                </a:solidFill>
                <a:latin typeface="黑体" pitchFamily="49" charset="-122"/>
                <a:ea typeface="黑体" pitchFamily="49" charset="-122"/>
              </a:rPr>
              <a:t>12</a:t>
            </a:r>
            <a:r>
              <a:rPr lang="en-US" altLang="zh-CN" sz="2000" b="1" dirty="0">
                <a:solidFill>
                  <a:srgbClr val="FF0000"/>
                </a:solidFill>
                <a:latin typeface="黑体" pitchFamily="49" charset="-122"/>
                <a:ea typeface="黑体" pitchFamily="49" charset="-122"/>
              </a:rPr>
              <a:t>/</a:t>
            </a:r>
            <a:r>
              <a:rPr lang="en-US" altLang="zh-CN" sz="2000" b="1" dirty="0">
                <a:solidFill>
                  <a:srgbClr val="0000FF"/>
                </a:solidFill>
                <a:latin typeface="黑体" pitchFamily="49" charset="-122"/>
                <a:ea typeface="黑体" pitchFamily="49" charset="-122"/>
              </a:rPr>
              <a:t>3456</a:t>
            </a:r>
            <a:r>
              <a:rPr lang="en-US" altLang="zh-CN" sz="2000" b="1" dirty="0">
                <a:solidFill>
                  <a:srgbClr val="FF0000"/>
                </a:solidFill>
                <a:latin typeface="黑体" pitchFamily="49" charset="-122"/>
                <a:ea typeface="黑体" pitchFamily="49" charset="-122"/>
              </a:rPr>
              <a:t>/</a:t>
            </a:r>
            <a:r>
              <a:rPr lang="en-US" altLang="zh-CN" sz="2000" b="1" dirty="0">
                <a:solidFill>
                  <a:srgbClr val="0000FF"/>
                </a:solidFill>
                <a:latin typeface="黑体" pitchFamily="49" charset="-122"/>
                <a:ea typeface="黑体" pitchFamily="49" charset="-122"/>
              </a:rPr>
              <a:t>7</a:t>
            </a:r>
            <a:r>
              <a:rPr lang="en-US" altLang="zh-CN" sz="2000" b="1" dirty="0">
                <a:solidFill>
                  <a:srgbClr val="0000FF"/>
                </a:solidFill>
                <a:latin typeface="+mj-ea"/>
                <a:ea typeface="+mj-ea"/>
              </a:rPr>
              <a:t>)</a:t>
            </a:r>
            <a:endParaRPr lang="zh-CN" altLang="zh-CN" sz="2400" b="1" dirty="0">
              <a:solidFill>
                <a:srgbClr val="0000FF"/>
              </a:solidFill>
              <a:latin typeface="+mj-ea"/>
              <a:ea typeface="+mj-ea"/>
            </a:endParaRPr>
          </a:p>
        </p:txBody>
      </p:sp>
      <p:sp>
        <p:nvSpPr>
          <p:cNvPr id="43012" name="TextBox 4"/>
          <p:cNvSpPr txBox="1">
            <a:spLocks noChangeArrowheads="1"/>
          </p:cNvSpPr>
          <p:nvPr/>
        </p:nvSpPr>
        <p:spPr bwMode="auto">
          <a:xfrm>
            <a:off x="4533900" y="228602"/>
            <a:ext cx="4152900" cy="5847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a:solidFill>
                  <a:srgbClr val="C00000"/>
                </a:solidFill>
                <a:latin typeface="华文行楷" pitchFamily="2" charset="-122"/>
                <a:ea typeface="华文行楷" pitchFamily="2" charset="-122"/>
              </a:rPr>
              <a:t>整体感知，规范答题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1" end="1"/>
                                            </p:txEl>
                                          </p:spTgt>
                                        </p:tgtEl>
                                        <p:attrNameLst>
                                          <p:attrName>style.visibility</p:attrName>
                                        </p:attrNameLst>
                                      </p:cBhvr>
                                      <p:to>
                                        <p:strVal val="visible"/>
                                      </p:to>
                                    </p:set>
                                    <p:anim calcmode="lin" valueType="num">
                                      <p:cBhvr additive="base">
                                        <p:cTn id="13"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3555">
                                            <p:txEl>
                                              <p:pRg st="2" end="2"/>
                                            </p:txEl>
                                          </p:spTgt>
                                        </p:tgtEl>
                                        <p:attrNameLst>
                                          <p:attrName>style.visibility</p:attrName>
                                        </p:attrNameLst>
                                      </p:cBhvr>
                                      <p:to>
                                        <p:strVal val="visible"/>
                                      </p:to>
                                    </p:set>
                                    <p:anim calcmode="lin" valueType="num">
                                      <p:cBhvr additive="base">
                                        <p:cTn id="19"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3555">
                                            <p:txEl>
                                              <p:pRg st="3" end="3"/>
                                            </p:txEl>
                                          </p:spTgt>
                                        </p:tgtEl>
                                        <p:attrNameLst>
                                          <p:attrName>style.visibility</p:attrName>
                                        </p:attrNameLst>
                                      </p:cBhvr>
                                      <p:to>
                                        <p:strVal val="visible"/>
                                      </p:to>
                                    </p:set>
                                    <p:anim calcmode="lin" valueType="num">
                                      <p:cBhvr additive="base">
                                        <p:cTn id="25"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3555">
                                            <p:txEl>
                                              <p:pRg st="4" end="4"/>
                                            </p:txEl>
                                          </p:spTgt>
                                        </p:tgtEl>
                                        <p:attrNameLst>
                                          <p:attrName>style.visibility</p:attrName>
                                        </p:attrNameLst>
                                      </p:cBhvr>
                                      <p:to>
                                        <p:strVal val="visible"/>
                                      </p:to>
                                    </p:set>
                                    <p:anim calcmode="lin" valueType="num">
                                      <p:cBhvr additive="base">
                                        <p:cTn id="31" dur="5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3555">
                                            <p:txEl>
                                              <p:pRg st="5" end="5"/>
                                            </p:txEl>
                                          </p:spTgt>
                                        </p:tgtEl>
                                        <p:attrNameLst>
                                          <p:attrName>style.visibility</p:attrName>
                                        </p:attrNameLst>
                                      </p:cBhvr>
                                      <p:to>
                                        <p:strVal val="visible"/>
                                      </p:to>
                                    </p:set>
                                    <p:anim calcmode="lin" valueType="num">
                                      <p:cBhvr additive="base">
                                        <p:cTn id="37" dur="5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5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3555">
                                            <p:txEl>
                                              <p:pRg st="6" end="6"/>
                                            </p:txEl>
                                          </p:spTgt>
                                        </p:tgtEl>
                                        <p:attrNameLst>
                                          <p:attrName>style.visibility</p:attrName>
                                        </p:attrNameLst>
                                      </p:cBhvr>
                                      <p:to>
                                        <p:strVal val="visible"/>
                                      </p:to>
                                    </p:set>
                                    <p:anim calcmode="lin" valueType="num">
                                      <p:cBhvr additive="base">
                                        <p:cTn id="43" dur="500" fill="hold"/>
                                        <p:tgtEl>
                                          <p:spTgt spid="2355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355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 calcmode="lin" valueType="num">
                                      <p:cBhvr additive="base">
                                        <p:cTn id="4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457200" y="1417640"/>
            <a:ext cx="8229600" cy="4373562"/>
          </a:xfrm>
        </p:spPr>
        <p:txBody>
          <a:bodyPr/>
          <a:lstStyle/>
          <a:p>
            <a:pPr eaLnBrk="1" hangingPunct="1">
              <a:buFontTx/>
              <a:buNone/>
              <a:defRPr/>
            </a:pPr>
            <a:r>
              <a:rPr lang="en-US" altLang="zh-CN" sz="2800" b="1" dirty="0" smtClean="0">
                <a:latin typeface="+mj-ea"/>
                <a:ea typeface="+mj-ea"/>
              </a:rPr>
              <a:t>15.</a:t>
            </a:r>
            <a:r>
              <a:rPr lang="zh-CN" altLang="en-US" sz="2800" b="1" dirty="0" smtClean="0">
                <a:latin typeface="+mj-ea"/>
                <a:ea typeface="+mj-ea"/>
              </a:rPr>
              <a:t>根据原文内容</a:t>
            </a:r>
            <a:r>
              <a:rPr lang="en-US" altLang="zh-CN" sz="2800" b="1" dirty="0" smtClean="0">
                <a:latin typeface="+mj-ea"/>
                <a:ea typeface="+mj-ea"/>
              </a:rPr>
              <a:t>,</a:t>
            </a:r>
            <a:r>
              <a:rPr lang="zh-CN" altLang="en-US" sz="2800" b="1" dirty="0" smtClean="0">
                <a:latin typeface="+mj-ea"/>
                <a:ea typeface="+mj-ea"/>
              </a:rPr>
              <a:t>下列说法</a:t>
            </a:r>
            <a:r>
              <a:rPr lang="zh-CN" altLang="en-US" sz="2800" b="1" dirty="0" smtClean="0">
                <a:solidFill>
                  <a:srgbClr val="FF0000"/>
                </a:solidFill>
                <a:latin typeface="+mj-ea"/>
                <a:ea typeface="+mj-ea"/>
              </a:rPr>
              <a:t>不正确</a:t>
            </a:r>
            <a:r>
              <a:rPr lang="zh-CN" altLang="en-US" sz="2800" b="1" dirty="0" smtClean="0">
                <a:latin typeface="+mj-ea"/>
                <a:ea typeface="+mj-ea"/>
              </a:rPr>
              <a:t>的一项是</a:t>
            </a:r>
            <a:r>
              <a:rPr lang="en-US" altLang="zh-CN" sz="2800" b="1" dirty="0" smtClean="0">
                <a:latin typeface="+mj-ea"/>
                <a:ea typeface="+mj-ea"/>
              </a:rPr>
              <a:t>(3</a:t>
            </a:r>
            <a:r>
              <a:rPr lang="zh-CN" altLang="en-US" sz="2800" b="1" dirty="0" smtClean="0">
                <a:latin typeface="+mj-ea"/>
                <a:ea typeface="+mj-ea"/>
              </a:rPr>
              <a:t>分</a:t>
            </a:r>
            <a:r>
              <a:rPr lang="en-US" altLang="zh-CN" sz="2800" b="1" dirty="0" smtClean="0">
                <a:latin typeface="+mj-ea"/>
                <a:ea typeface="+mj-ea"/>
              </a:rPr>
              <a:t>)</a:t>
            </a:r>
          </a:p>
          <a:p>
            <a:pPr eaLnBrk="1" hangingPunct="1">
              <a:buFontTx/>
              <a:buNone/>
              <a:defRPr/>
            </a:pPr>
            <a:r>
              <a:rPr lang="en-US" altLang="zh-CN" sz="2800" b="1" dirty="0" smtClean="0">
                <a:solidFill>
                  <a:srgbClr val="FF0000"/>
                </a:solidFill>
                <a:effectLst>
                  <a:outerShdw blurRad="38100" dist="38100" dir="2700000" algn="tl">
                    <a:srgbClr val="C0C0C0"/>
                  </a:outerShdw>
                </a:effectLst>
                <a:latin typeface="+mj-ea"/>
                <a:ea typeface="+mj-ea"/>
              </a:rPr>
              <a:t>A</a:t>
            </a:r>
            <a:r>
              <a:rPr lang="en-US" altLang="zh-CN" sz="2800" dirty="0" smtClean="0">
                <a:latin typeface="+mj-ea"/>
                <a:ea typeface="+mj-ea"/>
              </a:rPr>
              <a:t>.</a:t>
            </a:r>
            <a:r>
              <a:rPr lang="zh-CN" altLang="en-US" sz="2800" dirty="0" smtClean="0">
                <a:latin typeface="+mj-ea"/>
                <a:ea typeface="+mj-ea"/>
              </a:rPr>
              <a:t>传统文化元素在文中特指优秀中华传统文化中的艺术元素</a:t>
            </a:r>
            <a:r>
              <a:rPr lang="en-US" altLang="zh-CN" sz="2800" dirty="0" smtClean="0">
                <a:latin typeface="+mj-ea"/>
                <a:ea typeface="+mj-ea"/>
              </a:rPr>
              <a:t>,</a:t>
            </a:r>
            <a:r>
              <a:rPr lang="zh-CN" altLang="en-US" sz="2800" dirty="0" smtClean="0">
                <a:latin typeface="+mj-ea"/>
                <a:ea typeface="+mj-ea"/>
              </a:rPr>
              <a:t>它从属于民族文化。</a:t>
            </a:r>
          </a:p>
          <a:p>
            <a:pPr eaLnBrk="1" hangingPunct="1">
              <a:buFontTx/>
              <a:buNone/>
              <a:defRPr/>
            </a:pPr>
            <a:r>
              <a:rPr lang="en-US" altLang="zh-CN" sz="2800" dirty="0" smtClean="0">
                <a:latin typeface="+mj-ea"/>
                <a:ea typeface="+mj-ea"/>
              </a:rPr>
              <a:t>B.</a:t>
            </a:r>
            <a:r>
              <a:rPr lang="zh-CN" altLang="en-US" sz="2800" dirty="0" smtClean="0">
                <a:latin typeface="+mj-ea"/>
                <a:ea typeface="+mj-ea"/>
              </a:rPr>
              <a:t>中华文化中的最核心的内容</a:t>
            </a:r>
            <a:r>
              <a:rPr lang="en-US" altLang="zh-CN" sz="2800" dirty="0" smtClean="0">
                <a:latin typeface="+mj-ea"/>
                <a:ea typeface="+mj-ea"/>
              </a:rPr>
              <a:t>,</a:t>
            </a:r>
            <a:r>
              <a:rPr lang="zh-CN" altLang="en-US" sz="2800" dirty="0" smtClean="0">
                <a:latin typeface="+mj-ea"/>
                <a:ea typeface="+mj-ea"/>
              </a:rPr>
              <a:t>已经成为中华民族最深层的精神追求和精神标识。</a:t>
            </a:r>
          </a:p>
          <a:p>
            <a:pPr eaLnBrk="1" hangingPunct="1">
              <a:buFontTx/>
              <a:buNone/>
              <a:defRPr/>
            </a:pPr>
            <a:r>
              <a:rPr lang="en-US" altLang="zh-CN" sz="2800" dirty="0" smtClean="0">
                <a:latin typeface="+mj-ea"/>
                <a:ea typeface="+mj-ea"/>
              </a:rPr>
              <a:t>C.</a:t>
            </a:r>
            <a:r>
              <a:rPr lang="zh-CN" altLang="en-US" sz="2800" dirty="0" smtClean="0">
                <a:latin typeface="+mj-ea"/>
                <a:ea typeface="+mj-ea"/>
              </a:rPr>
              <a:t>当代小说对传统文化元素的应用</a:t>
            </a:r>
            <a:r>
              <a:rPr lang="en-US" altLang="zh-CN" sz="2800" dirty="0" smtClean="0">
                <a:latin typeface="+mj-ea"/>
                <a:ea typeface="+mj-ea"/>
              </a:rPr>
              <a:t>,</a:t>
            </a:r>
            <a:r>
              <a:rPr lang="zh-CN" altLang="en-US" sz="2800" dirty="0" smtClean="0">
                <a:latin typeface="+mj-ea"/>
                <a:ea typeface="+mj-ea"/>
              </a:rPr>
              <a:t>不是对其简单移植</a:t>
            </a:r>
            <a:r>
              <a:rPr lang="en-US" altLang="zh-CN" sz="2800" dirty="0" smtClean="0">
                <a:latin typeface="+mj-ea"/>
                <a:ea typeface="+mj-ea"/>
              </a:rPr>
              <a:t>,</a:t>
            </a:r>
            <a:r>
              <a:rPr lang="zh-CN" altLang="en-US" sz="2800" dirty="0" smtClean="0">
                <a:latin typeface="+mj-ea"/>
                <a:ea typeface="+mj-ea"/>
              </a:rPr>
              <a:t>而是提炼精髓后巧妙融入。</a:t>
            </a:r>
          </a:p>
          <a:p>
            <a:pPr eaLnBrk="1" hangingPunct="1">
              <a:buFontTx/>
              <a:buNone/>
              <a:defRPr/>
            </a:pPr>
            <a:r>
              <a:rPr lang="en-US" altLang="zh-CN" sz="2800" dirty="0" smtClean="0">
                <a:latin typeface="+mj-ea"/>
                <a:ea typeface="+mj-ea"/>
              </a:rPr>
              <a:t>D.</a:t>
            </a:r>
            <a:r>
              <a:rPr lang="zh-CN" altLang="en-US" sz="2800" dirty="0" smtClean="0">
                <a:latin typeface="+mj-ea"/>
                <a:ea typeface="+mj-ea"/>
              </a:rPr>
              <a:t>当代作家在创作时应坚守民族文化立场</a:t>
            </a:r>
            <a:r>
              <a:rPr lang="en-US" altLang="zh-CN" sz="2800" dirty="0" smtClean="0">
                <a:latin typeface="+mj-ea"/>
                <a:ea typeface="+mj-ea"/>
              </a:rPr>
              <a:t>,</a:t>
            </a:r>
            <a:r>
              <a:rPr lang="zh-CN" altLang="en-US" sz="2800" dirty="0" smtClean="0">
                <a:latin typeface="+mj-ea"/>
                <a:ea typeface="+mj-ea"/>
              </a:rPr>
              <a:t>使作品体现鲜明的中国风格和时代特色。 </a:t>
            </a:r>
          </a:p>
        </p:txBody>
      </p:sp>
      <p:sp>
        <p:nvSpPr>
          <p:cNvPr id="23556" name="Line 4"/>
          <p:cNvSpPr>
            <a:spLocks noChangeShapeType="1"/>
          </p:cNvSpPr>
          <p:nvPr/>
        </p:nvSpPr>
        <p:spPr bwMode="auto">
          <a:xfrm>
            <a:off x="4114800" y="2057400"/>
            <a:ext cx="838200" cy="3810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 name="矩形 3"/>
          <p:cNvSpPr/>
          <p:nvPr/>
        </p:nvSpPr>
        <p:spPr>
          <a:xfrm>
            <a:off x="304800" y="228600"/>
            <a:ext cx="5867400" cy="1126462"/>
          </a:xfrm>
          <a:prstGeom prst="rect">
            <a:avLst/>
          </a:prstGeom>
        </p:spPr>
        <p:txBody>
          <a:bodyPr>
            <a:spAutoFit/>
          </a:bodyPr>
          <a:lstStyle/>
          <a:p>
            <a:pPr>
              <a:lnSpc>
                <a:spcPct val="120000"/>
              </a:lnSpc>
              <a:defRPr/>
            </a:pPr>
            <a:r>
              <a:rPr lang="zh-CN" altLang="en-US" sz="3200" b="1" dirty="0">
                <a:solidFill>
                  <a:srgbClr val="FF3399"/>
                </a:solidFill>
                <a:latin typeface="黑体" pitchFamily="49" charset="-122"/>
                <a:ea typeface="黑体" pitchFamily="49" charset="-122"/>
              </a:rPr>
              <a:t>六</a:t>
            </a:r>
            <a:r>
              <a:rPr lang="zh-CN" altLang="zh-CN" sz="3200" b="1" dirty="0">
                <a:solidFill>
                  <a:srgbClr val="FF3399"/>
                </a:solidFill>
                <a:latin typeface="黑体" pitchFamily="49" charset="-122"/>
                <a:ea typeface="黑体" pitchFamily="49" charset="-122"/>
              </a:rPr>
              <a:t>、</a:t>
            </a:r>
            <a:r>
              <a:rPr lang="zh-CN" altLang="en-US" sz="3200" b="1" dirty="0">
                <a:solidFill>
                  <a:srgbClr val="FF3399"/>
                </a:solidFill>
                <a:latin typeface="黑体" pitchFamily="49" charset="-122"/>
                <a:ea typeface="黑体" pitchFamily="49" charset="-122"/>
              </a:rPr>
              <a:t>现代文阅读（二）</a:t>
            </a:r>
            <a:endParaRPr lang="en-US" altLang="zh-CN" sz="3200" b="1" dirty="0">
              <a:solidFill>
                <a:srgbClr val="FF3399"/>
              </a:solidFill>
              <a:latin typeface="黑体" pitchFamily="49" charset="-122"/>
              <a:ea typeface="黑体" pitchFamily="49" charset="-122"/>
            </a:endParaRPr>
          </a:p>
          <a:p>
            <a:pPr>
              <a:lnSpc>
                <a:spcPct val="120000"/>
              </a:lnSpc>
              <a:defRPr/>
            </a:pPr>
            <a:r>
              <a:rPr lang="en-US" altLang="zh-CN" sz="2400" b="1" dirty="0">
                <a:solidFill>
                  <a:srgbClr val="0000FF"/>
                </a:solidFill>
                <a:latin typeface="+mj-ea"/>
                <a:ea typeface="+mj-ea"/>
              </a:rPr>
              <a:t>(《</a:t>
            </a:r>
            <a:r>
              <a:rPr lang="zh-CN" altLang="en-US" sz="2400" b="1" dirty="0">
                <a:solidFill>
                  <a:srgbClr val="0000FF"/>
                </a:solidFill>
                <a:latin typeface="+mj-ea"/>
                <a:ea typeface="+mj-ea"/>
              </a:rPr>
              <a:t>传统文化元素在当代文学中的妙用</a:t>
            </a:r>
            <a:r>
              <a:rPr lang="en-US" altLang="zh-CN" sz="2400" b="1" dirty="0">
                <a:solidFill>
                  <a:srgbClr val="0000FF"/>
                </a:solidFill>
                <a:latin typeface="+mj-ea"/>
                <a:ea typeface="+mj-ea"/>
              </a:rPr>
              <a:t>》)</a:t>
            </a:r>
            <a:endParaRPr lang="zh-CN" altLang="zh-CN" sz="2800" b="1" dirty="0">
              <a:solidFill>
                <a:srgbClr val="0000FF"/>
              </a:solidFill>
              <a:latin typeface="+mj-ea"/>
              <a:ea typeface="+mj-ea"/>
            </a:endParaRPr>
          </a:p>
        </p:txBody>
      </p:sp>
      <p:sp>
        <p:nvSpPr>
          <p:cNvPr id="44037" name="TextBox 4"/>
          <p:cNvSpPr txBox="1">
            <a:spLocks noChangeArrowheads="1"/>
          </p:cNvSpPr>
          <p:nvPr/>
        </p:nvSpPr>
        <p:spPr bwMode="auto">
          <a:xfrm>
            <a:off x="4533900" y="228602"/>
            <a:ext cx="4152900" cy="5847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a:solidFill>
                  <a:srgbClr val="C00000"/>
                </a:solidFill>
                <a:latin typeface="华文行楷" pitchFamily="2" charset="-122"/>
                <a:ea typeface="华文行楷" pitchFamily="2" charset="-122"/>
              </a:rPr>
              <a:t>整体感知，规范答题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ppt_x"/>
                                          </p:val>
                                        </p:tav>
                                        <p:tav tm="100000">
                                          <p:val>
                                            <p:strVal val="#ppt_x"/>
                                          </p:val>
                                        </p:tav>
                                      </p:tavLst>
                                    </p:anim>
                                    <p:anim calcmode="lin" valueType="num">
                                      <p:cBhvr additive="base">
                                        <p:cTn id="8"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381000" y="381000"/>
            <a:ext cx="8610600" cy="6324600"/>
          </a:xfrm>
        </p:spPr>
        <p:txBody>
          <a:bodyPr/>
          <a:lstStyle/>
          <a:p>
            <a:pPr eaLnBrk="1" hangingPunct="1">
              <a:lnSpc>
                <a:spcPct val="90000"/>
              </a:lnSpc>
              <a:buFontTx/>
              <a:buNone/>
              <a:defRPr/>
            </a:pPr>
            <a:r>
              <a:rPr lang="en-US" altLang="zh-CN" sz="2800" dirty="0" smtClean="0"/>
              <a:t>2.</a:t>
            </a:r>
            <a:r>
              <a:rPr lang="zh-CN" altLang="en-US" sz="2800" dirty="0" smtClean="0"/>
              <a:t>在下面一段文字横线处填入语句</a:t>
            </a:r>
            <a:r>
              <a:rPr lang="en-US" altLang="zh-CN" sz="2800" dirty="0" smtClean="0"/>
              <a:t>,</a:t>
            </a:r>
            <a:r>
              <a:rPr lang="zh-CN" altLang="en-US" sz="2800" dirty="0" smtClean="0"/>
              <a:t>衔接最恰当的一组是（</a:t>
            </a:r>
            <a:r>
              <a:rPr lang="en-US" altLang="zh-CN" sz="2800" dirty="0" smtClean="0"/>
              <a:t>3</a:t>
            </a:r>
            <a:r>
              <a:rPr lang="zh-CN" altLang="en-US" sz="2800" dirty="0" smtClean="0"/>
              <a:t>分）</a:t>
            </a:r>
          </a:p>
          <a:p>
            <a:pPr marL="0" indent="0" eaLnBrk="1" hangingPunct="1">
              <a:lnSpc>
                <a:spcPct val="90000"/>
              </a:lnSpc>
              <a:buFontTx/>
              <a:buNone/>
              <a:defRPr/>
            </a:pPr>
            <a:r>
              <a:rPr lang="zh-CN" altLang="en-US" sz="2800" dirty="0" smtClean="0">
                <a:latin typeface="楷体" pitchFamily="49" charset="-122"/>
                <a:ea typeface="楷体" pitchFamily="49" charset="-122"/>
              </a:rPr>
              <a:t>      芭蕾是世界通用的艺术语汇。 </a:t>
            </a:r>
            <a:r>
              <a:rPr lang="zh-CN" altLang="en-US" sz="2800" u="sng" dirty="0" smtClean="0">
                <a:latin typeface="楷体" pitchFamily="49" charset="-122"/>
                <a:ea typeface="楷体" pitchFamily="49" charset="-122"/>
              </a:rPr>
              <a:t>▲</a:t>
            </a:r>
            <a:r>
              <a:rPr lang="en-US" altLang="zh-CN" sz="2800" dirty="0" smtClean="0">
                <a:latin typeface="楷体" pitchFamily="49" charset="-122"/>
                <a:ea typeface="楷体" pitchFamily="49" charset="-122"/>
              </a:rPr>
              <a:t>,</a:t>
            </a:r>
            <a:r>
              <a:rPr lang="en-US" altLang="zh-CN" sz="2800" u="sng" dirty="0" smtClean="0">
                <a:latin typeface="楷体" pitchFamily="49" charset="-122"/>
                <a:ea typeface="楷体" pitchFamily="49" charset="-122"/>
              </a:rPr>
              <a:t>▲</a:t>
            </a:r>
            <a:r>
              <a:rPr lang="zh-CN" altLang="en-US" sz="2800" dirty="0" smtClean="0">
                <a:latin typeface="楷体" pitchFamily="49" charset="-122"/>
                <a:ea typeface="楷体" pitchFamily="49" charset="-122"/>
              </a:rPr>
              <a:t>，</a:t>
            </a:r>
            <a:r>
              <a:rPr lang="zh-CN" altLang="en-US" sz="2800" u="sng" dirty="0" smtClean="0">
                <a:latin typeface="楷体" pitchFamily="49" charset="-122"/>
                <a:ea typeface="楷体" pitchFamily="49" charset="-122"/>
              </a:rPr>
              <a:t>▲</a:t>
            </a:r>
            <a:r>
              <a:rPr lang="zh-CN" altLang="en-US" sz="2800" dirty="0" smtClean="0">
                <a:latin typeface="楷体" pitchFamily="49" charset="-122"/>
                <a:ea typeface="楷体" pitchFamily="49" charset="-122"/>
              </a:rPr>
              <a:t>。</a:t>
            </a:r>
            <a:r>
              <a:rPr lang="zh-CN" altLang="en-US" sz="2800" u="sng" dirty="0" smtClean="0">
                <a:latin typeface="楷体" pitchFamily="49" charset="-122"/>
                <a:ea typeface="楷体" pitchFamily="49" charset="-122"/>
              </a:rPr>
              <a:t>▲</a:t>
            </a:r>
            <a:r>
              <a:rPr lang="zh-CN" altLang="en-US" sz="2800" dirty="0" smtClean="0">
                <a:latin typeface="楷体" pitchFamily="49" charset="-122"/>
                <a:ea typeface="楷体" pitchFamily="49" charset="-122"/>
              </a:rPr>
              <a:t>，</a:t>
            </a:r>
            <a:r>
              <a:rPr lang="zh-CN" altLang="en-US" sz="2800" u="sng" dirty="0" smtClean="0">
                <a:latin typeface="楷体" pitchFamily="49" charset="-122"/>
                <a:ea typeface="楷体" pitchFamily="49" charset="-122"/>
              </a:rPr>
              <a:t>▲</a:t>
            </a:r>
            <a:r>
              <a:rPr lang="zh-CN" altLang="en-US" sz="2800" dirty="0" smtClean="0">
                <a:latin typeface="楷体" pitchFamily="49" charset="-122"/>
                <a:ea typeface="楷体" pitchFamily="49" charset="-122"/>
              </a:rPr>
              <a:t>，</a:t>
            </a:r>
            <a:r>
              <a:rPr lang="zh-CN" altLang="en-US" sz="2800" u="sng" dirty="0" smtClean="0">
                <a:latin typeface="楷体" pitchFamily="49" charset="-122"/>
                <a:ea typeface="楷体" pitchFamily="49" charset="-122"/>
              </a:rPr>
              <a:t>▲</a:t>
            </a:r>
            <a:r>
              <a:rPr lang="zh-CN" altLang="en-US" sz="2800" dirty="0" smtClean="0">
                <a:latin typeface="楷体" pitchFamily="49" charset="-122"/>
                <a:ea typeface="楷体" pitchFamily="49" charset="-122"/>
              </a:rPr>
              <a:t>，拓展中国芭蕾的艺术想象与表现空间，形成了芭蕾艺术的中国风格。</a:t>
            </a:r>
          </a:p>
          <a:p>
            <a:pPr indent="12700" eaLnBrk="1" hangingPunct="1">
              <a:lnSpc>
                <a:spcPct val="90000"/>
              </a:lnSpc>
              <a:buFontTx/>
              <a:buNone/>
              <a:defRPr/>
            </a:pPr>
            <a:r>
              <a:rPr lang="zh-CN" altLang="en-US" sz="2800" dirty="0" smtClean="0"/>
              <a:t>①不断借鉴戏曲以及国外的芭蕾文化精髓</a:t>
            </a:r>
          </a:p>
          <a:p>
            <a:pPr indent="12700" eaLnBrk="1" hangingPunct="1">
              <a:lnSpc>
                <a:spcPct val="90000"/>
              </a:lnSpc>
              <a:buFontTx/>
              <a:buNone/>
              <a:defRPr/>
            </a:pPr>
            <a:r>
              <a:rPr lang="zh-CN" altLang="en-US" sz="2800" dirty="0" smtClean="0"/>
              <a:t>②找到属于中国的芭蕾语汇</a:t>
            </a:r>
          </a:p>
          <a:p>
            <a:pPr indent="12700" eaLnBrk="1" hangingPunct="1">
              <a:lnSpc>
                <a:spcPct val="90000"/>
              </a:lnSpc>
              <a:buFontTx/>
              <a:buNone/>
              <a:defRPr/>
            </a:pPr>
            <a:r>
              <a:rPr lang="zh-CN" altLang="en-US" sz="2800" dirty="0" smtClean="0"/>
              <a:t>③几十年来中国芭蕾继承和发扬民族舞蹈传统</a:t>
            </a:r>
          </a:p>
          <a:p>
            <a:pPr indent="12700" eaLnBrk="1" hangingPunct="1">
              <a:lnSpc>
                <a:spcPct val="90000"/>
              </a:lnSpc>
              <a:buFontTx/>
              <a:buNone/>
              <a:defRPr/>
            </a:pPr>
            <a:r>
              <a:rPr lang="zh-CN" altLang="en-US" sz="2800" dirty="0" smtClean="0"/>
              <a:t>④</a:t>
            </a:r>
            <a:r>
              <a:rPr lang="zh-CN" altLang="en-US" sz="2800" dirty="0" smtClean="0">
                <a:solidFill>
                  <a:srgbClr val="FF0000"/>
                </a:solidFill>
              </a:rPr>
              <a:t>不仅</a:t>
            </a:r>
            <a:r>
              <a:rPr lang="zh-CN" altLang="en-US" sz="2800" dirty="0" smtClean="0"/>
              <a:t>使故事题材本土化</a:t>
            </a:r>
          </a:p>
          <a:p>
            <a:pPr indent="12700" eaLnBrk="1" hangingPunct="1">
              <a:lnSpc>
                <a:spcPct val="90000"/>
              </a:lnSpc>
              <a:buFontTx/>
              <a:buNone/>
              <a:defRPr/>
            </a:pPr>
            <a:r>
              <a:rPr lang="zh-CN" altLang="en-US" sz="2800" dirty="0" smtClean="0"/>
              <a:t>⑤丰富创新自身的舞蹈与舞台语汇</a:t>
            </a:r>
          </a:p>
          <a:p>
            <a:pPr indent="12700" eaLnBrk="1" hangingPunct="1">
              <a:lnSpc>
                <a:spcPct val="90000"/>
              </a:lnSpc>
              <a:buFontTx/>
              <a:buNone/>
              <a:defRPr/>
            </a:pPr>
            <a:r>
              <a:rPr lang="zh-CN" altLang="en-US" sz="2800" dirty="0" smtClean="0"/>
              <a:t>⑥</a:t>
            </a:r>
            <a:r>
              <a:rPr lang="zh-CN" altLang="en-US" sz="2800" dirty="0" smtClean="0">
                <a:solidFill>
                  <a:srgbClr val="FF0000"/>
                </a:solidFill>
              </a:rPr>
              <a:t>也</a:t>
            </a:r>
            <a:r>
              <a:rPr lang="zh-CN" altLang="en-US" sz="2800" dirty="0" smtClean="0"/>
              <a:t>使舞蹈风格和舞台表现民族化</a:t>
            </a:r>
          </a:p>
          <a:p>
            <a:pPr indent="12700" eaLnBrk="1" hangingPunct="1">
              <a:lnSpc>
                <a:spcPct val="90000"/>
              </a:lnSpc>
              <a:buFontTx/>
              <a:buNone/>
              <a:defRPr/>
            </a:pPr>
            <a:r>
              <a:rPr lang="en-US" altLang="zh-CN" sz="2800" dirty="0" smtClean="0"/>
              <a:t>A.②④①⑥③⑤  </a:t>
            </a:r>
            <a:r>
              <a:rPr lang="en-US" altLang="zh-CN" sz="2800" b="1" dirty="0" smtClean="0">
                <a:solidFill>
                  <a:srgbClr val="FF0000"/>
                </a:solidFill>
                <a:effectLst>
                  <a:outerShdw blurRad="38100" dist="38100" dir="2700000" algn="tl">
                    <a:srgbClr val="C0C0C0"/>
                  </a:outerShdw>
                </a:effectLst>
              </a:rPr>
              <a:t>B</a:t>
            </a:r>
            <a:r>
              <a:rPr lang="en-US" altLang="zh-CN" sz="2800" dirty="0" smtClean="0"/>
              <a:t>.②④⑥③①⑤ </a:t>
            </a:r>
          </a:p>
          <a:p>
            <a:pPr indent="12700" eaLnBrk="1" hangingPunct="1">
              <a:lnSpc>
                <a:spcPct val="90000"/>
              </a:lnSpc>
              <a:buFontTx/>
              <a:buNone/>
              <a:defRPr/>
            </a:pPr>
            <a:r>
              <a:rPr lang="en-US" altLang="zh-CN" sz="2800" dirty="0" smtClean="0"/>
              <a:t>C.④③②⑤⑥①  D.④⑤②⑥③①</a:t>
            </a:r>
          </a:p>
        </p:txBody>
      </p:sp>
      <p:sp>
        <p:nvSpPr>
          <p:cNvPr id="6148" name="Oval 4"/>
          <p:cNvSpPr>
            <a:spLocks noChangeArrowheads="1"/>
          </p:cNvSpPr>
          <p:nvPr/>
        </p:nvSpPr>
        <p:spPr bwMode="auto">
          <a:xfrm>
            <a:off x="7772400" y="1295400"/>
            <a:ext cx="457200" cy="4572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 name="Oval 4"/>
          <p:cNvSpPr>
            <a:spLocks noChangeArrowheads="1"/>
          </p:cNvSpPr>
          <p:nvPr/>
        </p:nvSpPr>
        <p:spPr bwMode="auto">
          <a:xfrm>
            <a:off x="2590800" y="1600200"/>
            <a:ext cx="1447800" cy="5334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Oval 4"/>
          <p:cNvSpPr>
            <a:spLocks noChangeArrowheads="1"/>
          </p:cNvSpPr>
          <p:nvPr/>
        </p:nvSpPr>
        <p:spPr bwMode="auto">
          <a:xfrm>
            <a:off x="2667000" y="3352800"/>
            <a:ext cx="1447800" cy="5334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 name="矩形 1"/>
          <p:cNvSpPr/>
          <p:nvPr/>
        </p:nvSpPr>
        <p:spPr>
          <a:xfrm>
            <a:off x="6400804" y="4038602"/>
            <a:ext cx="2543033" cy="2246769"/>
          </a:xfrm>
          <a:prstGeom prst="rect">
            <a:avLst/>
          </a:prstGeom>
          <a:solidFill>
            <a:schemeClr val="accent1">
              <a:alpha val="32000"/>
            </a:schemeClr>
          </a:solidFill>
        </p:spPr>
        <p:txBody>
          <a:bodyPr wrap="square">
            <a:spAutoFit/>
          </a:bodyPr>
          <a:lstStyle/>
          <a:p>
            <a:r>
              <a:rPr lang="en-US" altLang="zh-CN" sz="2000" b="1" dirty="0" smtClean="0">
                <a:solidFill>
                  <a:srgbClr val="0000FF"/>
                </a:solidFill>
              </a:rPr>
              <a:t>【</a:t>
            </a:r>
            <a:r>
              <a:rPr lang="zh-CN" altLang="en-US" sz="2000" b="1" dirty="0" smtClean="0">
                <a:solidFill>
                  <a:srgbClr val="0000FF"/>
                </a:solidFill>
              </a:rPr>
              <a:t>解析</a:t>
            </a:r>
            <a:r>
              <a:rPr lang="en-US" altLang="zh-CN" sz="2000" b="1" dirty="0" smtClean="0">
                <a:solidFill>
                  <a:srgbClr val="0000FF"/>
                </a:solidFill>
              </a:rPr>
              <a:t>】</a:t>
            </a:r>
            <a:r>
              <a:rPr lang="en-US" altLang="en-US" sz="2000" b="1" dirty="0" smtClean="0">
                <a:solidFill>
                  <a:srgbClr val="C00000"/>
                </a:solidFill>
              </a:rPr>
              <a:t>②</a:t>
            </a:r>
            <a:r>
              <a:rPr lang="zh-CN" altLang="en-US" sz="2000" b="1" dirty="0" smtClean="0">
                <a:solidFill>
                  <a:srgbClr val="C00000"/>
                </a:solidFill>
              </a:rPr>
              <a:t>句紧承第一句，从世界到中国，从关联词分析，</a:t>
            </a:r>
            <a:r>
              <a:rPr lang="en-US" altLang="en-US" sz="2000" b="1" dirty="0" smtClean="0">
                <a:solidFill>
                  <a:srgbClr val="C00000"/>
                </a:solidFill>
              </a:rPr>
              <a:t>④⑥</a:t>
            </a:r>
            <a:r>
              <a:rPr lang="zh-CN" altLang="en-US" sz="2000" b="1" dirty="0" smtClean="0">
                <a:solidFill>
                  <a:srgbClr val="C00000"/>
                </a:solidFill>
              </a:rPr>
              <a:t>应该连在一起，</a:t>
            </a:r>
            <a:r>
              <a:rPr lang="en-US" altLang="en-US" sz="2000" b="1" dirty="0" smtClean="0">
                <a:solidFill>
                  <a:srgbClr val="C00000"/>
                </a:solidFill>
              </a:rPr>
              <a:t>③①⑤</a:t>
            </a:r>
            <a:r>
              <a:rPr lang="zh-CN" altLang="en-US" sz="2000" b="1" dirty="0" smtClean="0">
                <a:solidFill>
                  <a:srgbClr val="C00000"/>
                </a:solidFill>
              </a:rPr>
              <a:t>从继承、到借鉴，再到丰富创新顺序自然合理。</a:t>
            </a:r>
            <a:endParaRPr lang="zh-CN" altLang="en-US" sz="20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P spid="6" grpId="0" animBg="1"/>
      <p:bldP spid="7" grpId="0" animBg="1"/>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228600" y="731840"/>
            <a:ext cx="8458200" cy="4678362"/>
          </a:xfrm>
        </p:spPr>
        <p:txBody>
          <a:bodyPr/>
          <a:lstStyle/>
          <a:p>
            <a:pPr eaLnBrk="1" hangingPunct="1">
              <a:lnSpc>
                <a:spcPct val="90000"/>
              </a:lnSpc>
              <a:buFontTx/>
              <a:buNone/>
              <a:defRPr/>
            </a:pPr>
            <a:r>
              <a:rPr lang="en-US" altLang="zh-CN" sz="2700" b="1" dirty="0" smtClean="0">
                <a:latin typeface="+mn-ea"/>
              </a:rPr>
              <a:t>16.</a:t>
            </a:r>
            <a:r>
              <a:rPr lang="zh-CN" altLang="en-US" sz="2700" b="1" dirty="0" smtClean="0">
                <a:latin typeface="+mn-ea"/>
              </a:rPr>
              <a:t>下列对原文论证的相关分析</a:t>
            </a:r>
            <a:r>
              <a:rPr lang="en-US" altLang="zh-CN" sz="2700" b="1" dirty="0" smtClean="0">
                <a:latin typeface="+mn-ea"/>
              </a:rPr>
              <a:t>,</a:t>
            </a:r>
            <a:r>
              <a:rPr lang="zh-CN" altLang="en-US" sz="2700" b="1" dirty="0" smtClean="0">
                <a:solidFill>
                  <a:srgbClr val="FF0000"/>
                </a:solidFill>
                <a:latin typeface="+mn-ea"/>
              </a:rPr>
              <a:t>不正确</a:t>
            </a:r>
            <a:r>
              <a:rPr lang="zh-CN" altLang="en-US" sz="2700" b="1" dirty="0" smtClean="0">
                <a:latin typeface="+mn-ea"/>
              </a:rPr>
              <a:t>的一项是</a:t>
            </a:r>
            <a:r>
              <a:rPr lang="en-US" altLang="zh-CN" sz="2700" b="1" dirty="0" smtClean="0">
                <a:latin typeface="+mn-ea"/>
              </a:rPr>
              <a:t>(3</a:t>
            </a:r>
            <a:r>
              <a:rPr lang="zh-CN" altLang="en-US" sz="2700" b="1" dirty="0" smtClean="0">
                <a:latin typeface="+mn-ea"/>
              </a:rPr>
              <a:t>分</a:t>
            </a:r>
            <a:r>
              <a:rPr lang="en-US" altLang="zh-CN" sz="2700" b="1" dirty="0" smtClean="0">
                <a:latin typeface="+mn-ea"/>
              </a:rPr>
              <a:t>)</a:t>
            </a:r>
          </a:p>
          <a:p>
            <a:pPr eaLnBrk="1" hangingPunct="1">
              <a:lnSpc>
                <a:spcPct val="120000"/>
              </a:lnSpc>
              <a:buFontTx/>
              <a:buNone/>
              <a:defRPr/>
            </a:pPr>
            <a:r>
              <a:rPr lang="en-US" altLang="zh-CN" sz="2500" dirty="0" smtClean="0">
                <a:latin typeface="+mn-ea"/>
              </a:rPr>
              <a:t>A.</a:t>
            </a:r>
            <a:r>
              <a:rPr lang="zh-CN" altLang="en-US" sz="2500" dirty="0" smtClean="0">
                <a:latin typeface="+mn-ea"/>
              </a:rPr>
              <a:t>文章扣住新时期文化建设的价值取向</a:t>
            </a:r>
            <a:r>
              <a:rPr lang="en-US" altLang="zh-CN" sz="2500" dirty="0" smtClean="0">
                <a:latin typeface="+mn-ea"/>
              </a:rPr>
              <a:t>,</a:t>
            </a:r>
            <a:r>
              <a:rPr lang="zh-CN" altLang="en-US" sz="2500" dirty="0" smtClean="0">
                <a:latin typeface="+mn-ea"/>
              </a:rPr>
              <a:t>论述了当代文学作家妙用中华传统文化元素创作优秀的文学作品的观点。</a:t>
            </a:r>
          </a:p>
          <a:p>
            <a:pPr eaLnBrk="1" hangingPunct="1">
              <a:lnSpc>
                <a:spcPct val="120000"/>
              </a:lnSpc>
              <a:buFontTx/>
              <a:buNone/>
              <a:defRPr/>
            </a:pPr>
            <a:r>
              <a:rPr lang="en-US" altLang="zh-CN" sz="2500" dirty="0" smtClean="0">
                <a:latin typeface="+mn-ea"/>
              </a:rPr>
              <a:t>B.</a:t>
            </a:r>
            <a:r>
              <a:rPr lang="zh-CN" altLang="en-US" sz="2500" dirty="0" smtClean="0">
                <a:latin typeface="+mn-ea"/>
              </a:rPr>
              <a:t>第③段以陈忠实的</a:t>
            </a:r>
            <a:r>
              <a:rPr lang="en-US" altLang="zh-CN" sz="2500" dirty="0" smtClean="0">
                <a:latin typeface="+mn-ea"/>
              </a:rPr>
              <a:t>《</a:t>
            </a:r>
            <a:r>
              <a:rPr lang="zh-CN" altLang="en-US" sz="2500" dirty="0" smtClean="0">
                <a:latin typeface="+mn-ea"/>
              </a:rPr>
              <a:t>白鹿原</a:t>
            </a:r>
            <a:r>
              <a:rPr lang="en-US" altLang="zh-CN" sz="2500" dirty="0" smtClean="0">
                <a:latin typeface="+mn-ea"/>
              </a:rPr>
              <a:t>》</a:t>
            </a:r>
            <a:r>
              <a:rPr lang="zh-CN" altLang="en-US" sz="2500" dirty="0" smtClean="0">
                <a:latin typeface="+mn-ea"/>
              </a:rPr>
              <a:t>、张炜的</a:t>
            </a:r>
            <a:r>
              <a:rPr lang="en-US" altLang="zh-CN" sz="2500" dirty="0" smtClean="0">
                <a:latin typeface="+mn-ea"/>
              </a:rPr>
              <a:t>《</a:t>
            </a:r>
            <a:r>
              <a:rPr lang="zh-CN" altLang="en-US" sz="2500" dirty="0" smtClean="0">
                <a:latin typeface="+mn-ea"/>
              </a:rPr>
              <a:t>你在高原</a:t>
            </a:r>
            <a:r>
              <a:rPr lang="en-US" altLang="zh-CN" sz="2500" dirty="0" smtClean="0">
                <a:latin typeface="+mn-ea"/>
              </a:rPr>
              <a:t>》</a:t>
            </a:r>
            <a:r>
              <a:rPr lang="zh-CN" altLang="en-US" sz="2500" dirty="0" smtClean="0">
                <a:latin typeface="+mn-ea"/>
              </a:rPr>
              <a:t>等为例</a:t>
            </a:r>
            <a:r>
              <a:rPr lang="en-US" altLang="zh-CN" sz="2500" dirty="0" smtClean="0">
                <a:latin typeface="+mn-ea"/>
              </a:rPr>
              <a:t>,</a:t>
            </a:r>
            <a:r>
              <a:rPr lang="zh-CN" altLang="en-US" sz="2500" dirty="0" smtClean="0">
                <a:latin typeface="+mn-ea"/>
              </a:rPr>
              <a:t>论证了当代小说家对优秀中华传统文化精神的传承。</a:t>
            </a:r>
          </a:p>
          <a:p>
            <a:pPr eaLnBrk="1" hangingPunct="1">
              <a:lnSpc>
                <a:spcPct val="120000"/>
              </a:lnSpc>
              <a:buFontTx/>
              <a:buNone/>
              <a:defRPr/>
            </a:pPr>
            <a:r>
              <a:rPr lang="en-US" altLang="zh-CN" sz="2500" b="1" dirty="0" smtClean="0">
                <a:solidFill>
                  <a:srgbClr val="FF0000"/>
                </a:solidFill>
                <a:effectLst>
                  <a:outerShdw blurRad="38100" dist="38100" dir="2700000" algn="tl">
                    <a:srgbClr val="C0C0C0"/>
                  </a:outerShdw>
                </a:effectLst>
                <a:latin typeface="+mn-ea"/>
              </a:rPr>
              <a:t>C</a:t>
            </a:r>
            <a:r>
              <a:rPr lang="en-US" altLang="zh-CN" sz="2500" dirty="0" smtClean="0">
                <a:latin typeface="+mn-ea"/>
              </a:rPr>
              <a:t>.</a:t>
            </a:r>
            <a:r>
              <a:rPr lang="zh-CN" altLang="en-US" sz="2500" dirty="0" smtClean="0">
                <a:latin typeface="+mn-ea"/>
              </a:rPr>
              <a:t>第④段将</a:t>
            </a:r>
            <a:r>
              <a:rPr lang="en-US" altLang="zh-CN" sz="2500" dirty="0" smtClean="0">
                <a:latin typeface="+mn-ea"/>
              </a:rPr>
              <a:t>《</a:t>
            </a:r>
            <a:r>
              <a:rPr lang="zh-CN" altLang="en-US" sz="2500" dirty="0" smtClean="0">
                <a:latin typeface="+mn-ea"/>
              </a:rPr>
              <a:t>从森林里来的孩子</a:t>
            </a:r>
            <a:r>
              <a:rPr lang="en-US" altLang="zh-CN" sz="2500" dirty="0" smtClean="0">
                <a:latin typeface="+mn-ea"/>
              </a:rPr>
              <a:t>》</a:t>
            </a:r>
            <a:r>
              <a:rPr lang="zh-CN" altLang="en-US" sz="2500" dirty="0" smtClean="0">
                <a:latin typeface="+mn-ea"/>
              </a:rPr>
              <a:t>中的笛声与</a:t>
            </a:r>
            <a:r>
              <a:rPr lang="en-US" altLang="zh-CN" sz="2500" dirty="0" smtClean="0">
                <a:latin typeface="+mn-ea"/>
              </a:rPr>
              <a:t>《</a:t>
            </a:r>
            <a:r>
              <a:rPr lang="zh-CN" altLang="en-US" sz="2500" dirty="0" smtClean="0">
                <a:latin typeface="+mn-ea"/>
              </a:rPr>
              <a:t>花树花树</a:t>
            </a:r>
            <a:r>
              <a:rPr lang="en-US" altLang="zh-CN" sz="2500" dirty="0" smtClean="0">
                <a:latin typeface="+mn-ea"/>
              </a:rPr>
              <a:t>》</a:t>
            </a:r>
            <a:r>
              <a:rPr lang="zh-CN" altLang="en-US" sz="2500" dirty="0" smtClean="0">
                <a:latin typeface="+mn-ea"/>
              </a:rPr>
              <a:t>中的哭嫁歌对比</a:t>
            </a:r>
            <a:r>
              <a:rPr lang="en-US" altLang="zh-CN" sz="2500" dirty="0" smtClean="0">
                <a:latin typeface="+mn-ea"/>
              </a:rPr>
              <a:t>,</a:t>
            </a:r>
            <a:r>
              <a:rPr lang="zh-CN" altLang="en-US" sz="2500" dirty="0" smtClean="0">
                <a:latin typeface="+mn-ea"/>
              </a:rPr>
              <a:t>论证传统艺术元素能赋予作品审美意境。</a:t>
            </a:r>
          </a:p>
          <a:p>
            <a:pPr eaLnBrk="1" hangingPunct="1">
              <a:lnSpc>
                <a:spcPct val="120000"/>
              </a:lnSpc>
              <a:buFontTx/>
              <a:buNone/>
              <a:defRPr/>
            </a:pPr>
            <a:r>
              <a:rPr lang="en-US" altLang="zh-CN" sz="2500" dirty="0" smtClean="0">
                <a:latin typeface="+mn-ea"/>
              </a:rPr>
              <a:t>D.</a:t>
            </a:r>
            <a:r>
              <a:rPr lang="zh-CN" altLang="en-US" sz="2500" dirty="0" smtClean="0">
                <a:latin typeface="+mn-ea"/>
              </a:rPr>
              <a:t>文章论证兼顾现实与历史</a:t>
            </a:r>
            <a:r>
              <a:rPr lang="en-US" altLang="zh-CN" sz="2500" dirty="0" smtClean="0">
                <a:latin typeface="+mn-ea"/>
              </a:rPr>
              <a:t>,</a:t>
            </a:r>
            <a:r>
              <a:rPr lang="zh-CN" altLang="en-US" sz="2500" dirty="0" smtClean="0">
                <a:latin typeface="+mn-ea"/>
              </a:rPr>
              <a:t>既有对文学作品如何传承传统文化的分析</a:t>
            </a:r>
            <a:r>
              <a:rPr lang="en-US" altLang="zh-CN" sz="2500" dirty="0" smtClean="0">
                <a:latin typeface="+mn-ea"/>
              </a:rPr>
              <a:t>,</a:t>
            </a:r>
            <a:r>
              <a:rPr lang="zh-CN" altLang="en-US" sz="2500" dirty="0" smtClean="0">
                <a:latin typeface="+mn-ea"/>
              </a:rPr>
              <a:t>也有对据弃传统文化的历史教训的反思</a:t>
            </a:r>
            <a:r>
              <a:rPr lang="zh-CN" altLang="en-US" sz="2600" dirty="0" smtClean="0">
                <a:latin typeface="+mn-ea"/>
              </a:rPr>
              <a:t>。</a:t>
            </a:r>
          </a:p>
        </p:txBody>
      </p:sp>
      <p:sp>
        <p:nvSpPr>
          <p:cNvPr id="22532" name="Line 4"/>
          <p:cNvSpPr>
            <a:spLocks noChangeShapeType="1"/>
          </p:cNvSpPr>
          <p:nvPr/>
        </p:nvSpPr>
        <p:spPr bwMode="auto">
          <a:xfrm>
            <a:off x="2209800" y="3733800"/>
            <a:ext cx="838200" cy="3810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矩形 1"/>
          <p:cNvSpPr>
            <a:spLocks noChangeArrowheads="1"/>
          </p:cNvSpPr>
          <p:nvPr/>
        </p:nvSpPr>
        <p:spPr bwMode="auto">
          <a:xfrm>
            <a:off x="304804" y="5376863"/>
            <a:ext cx="848020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C00000"/>
                </a:solidFill>
              </a:rPr>
              <a:t>【</a:t>
            </a:r>
            <a:r>
              <a:rPr lang="zh-CN" altLang="en-US" sz="2800" b="1">
                <a:solidFill>
                  <a:srgbClr val="C00000"/>
                </a:solidFill>
              </a:rPr>
              <a:t>解析</a:t>
            </a:r>
            <a:r>
              <a:rPr lang="en-US" altLang="zh-CN" sz="2800" b="1">
                <a:solidFill>
                  <a:srgbClr val="C00000"/>
                </a:solidFill>
              </a:rPr>
              <a:t>】</a:t>
            </a:r>
            <a:r>
              <a:rPr lang="zh-CN" altLang="en-US" sz="2800" b="1">
                <a:solidFill>
                  <a:srgbClr val="C00000"/>
                </a:solidFill>
              </a:rPr>
              <a:t>这里两个例子</a:t>
            </a:r>
            <a:r>
              <a:rPr lang="zh-CN" altLang="en-US" sz="2800" b="1">
                <a:solidFill>
                  <a:srgbClr val="0000FF"/>
                </a:solidFill>
              </a:rPr>
              <a:t>只是举例</a:t>
            </a:r>
            <a:r>
              <a:rPr lang="zh-CN" altLang="en-US" sz="2800" b="1">
                <a:solidFill>
                  <a:srgbClr val="C00000"/>
                </a:solidFill>
              </a:rPr>
              <a:t>，并没有进行对比。</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500" fill="hold"/>
                                        <p:tgtEl>
                                          <p:spTgt spid="22532"/>
                                        </p:tgtEl>
                                        <p:attrNameLst>
                                          <p:attrName>ppt_x</p:attrName>
                                        </p:attrNameLst>
                                      </p:cBhvr>
                                      <p:tavLst>
                                        <p:tav tm="0">
                                          <p:val>
                                            <p:strVal val="#ppt_x"/>
                                          </p:val>
                                        </p:tav>
                                        <p:tav tm="100000">
                                          <p:val>
                                            <p:strVal val="#ppt_x"/>
                                          </p:val>
                                        </p:tav>
                                      </p:tavLst>
                                    </p:anim>
                                    <p:anim calcmode="lin" valueType="num">
                                      <p:cBhvr additive="base">
                                        <p:cTn id="8"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a:xfrm>
            <a:off x="457200" y="457200"/>
            <a:ext cx="8229600" cy="5867400"/>
          </a:xfrm>
        </p:spPr>
        <p:txBody>
          <a:bodyPr/>
          <a:lstStyle/>
          <a:p>
            <a:pPr eaLnBrk="1" hangingPunct="1">
              <a:lnSpc>
                <a:spcPct val="120000"/>
              </a:lnSpc>
              <a:buFontTx/>
              <a:buNone/>
              <a:defRPr/>
            </a:pPr>
            <a:r>
              <a:rPr lang="en-US" altLang="zh-CN" sz="2000" b="1" dirty="0" smtClean="0">
                <a:latin typeface="+mj-ea"/>
                <a:ea typeface="+mj-ea"/>
              </a:rPr>
              <a:t>17.</a:t>
            </a:r>
            <a:r>
              <a:rPr lang="zh-CN" altLang="en-US" sz="2000" b="1" dirty="0" smtClean="0">
                <a:latin typeface="+mj-ea"/>
                <a:ea typeface="+mj-ea"/>
              </a:rPr>
              <a:t>中国传统文化元素对</a:t>
            </a:r>
            <a:r>
              <a:rPr lang="zh-CN" altLang="en-US" sz="2000" b="1" dirty="0" smtClean="0">
                <a:solidFill>
                  <a:srgbClr val="FF0000"/>
                </a:solidFill>
                <a:latin typeface="+mj-ea"/>
                <a:ea typeface="+mj-ea"/>
              </a:rPr>
              <a:t>当代文学</a:t>
            </a:r>
            <a:r>
              <a:rPr lang="zh-CN" altLang="en-US" sz="2000" b="1" dirty="0" smtClean="0">
                <a:latin typeface="+mj-ea"/>
                <a:ea typeface="+mj-ea"/>
              </a:rPr>
              <a:t>产生了哪些影响？请简要概括。</a:t>
            </a:r>
            <a:r>
              <a:rPr lang="en-US" altLang="zh-CN" sz="2000" b="1" dirty="0" smtClean="0">
                <a:latin typeface="+mj-ea"/>
                <a:ea typeface="+mj-ea"/>
              </a:rPr>
              <a:t>(6</a:t>
            </a:r>
            <a:r>
              <a:rPr lang="zh-CN" altLang="en-US" sz="2000" b="1" dirty="0" smtClean="0">
                <a:latin typeface="+mj-ea"/>
                <a:ea typeface="+mj-ea"/>
              </a:rPr>
              <a:t>分</a:t>
            </a:r>
            <a:r>
              <a:rPr lang="en-US" altLang="zh-CN" sz="2000" b="1" dirty="0" smtClean="0">
                <a:latin typeface="+mj-ea"/>
                <a:ea typeface="+mj-ea"/>
              </a:rPr>
              <a:t>)</a:t>
            </a:r>
          </a:p>
          <a:p>
            <a:pPr eaLnBrk="1" hangingPunct="1">
              <a:lnSpc>
                <a:spcPct val="120000"/>
              </a:lnSpc>
              <a:buFontTx/>
              <a:buNone/>
              <a:defRPr/>
            </a:pPr>
            <a:r>
              <a:rPr lang="en-US" altLang="zh-CN" sz="2000" b="1" dirty="0" smtClean="0">
                <a:solidFill>
                  <a:srgbClr val="FF0000"/>
                </a:solidFill>
                <a:latin typeface="+mj-ea"/>
                <a:ea typeface="+mj-ea"/>
              </a:rPr>
              <a:t>【</a:t>
            </a:r>
            <a:r>
              <a:rPr lang="zh-CN" altLang="en-US" sz="2000" b="1" dirty="0" smtClean="0">
                <a:solidFill>
                  <a:srgbClr val="FF0000"/>
                </a:solidFill>
                <a:latin typeface="+mj-ea"/>
                <a:ea typeface="+mj-ea"/>
              </a:rPr>
              <a:t>解析</a:t>
            </a:r>
            <a:r>
              <a:rPr lang="en-US" altLang="zh-CN" sz="2000" b="1" dirty="0" smtClean="0">
                <a:solidFill>
                  <a:srgbClr val="FF0000"/>
                </a:solidFill>
                <a:latin typeface="+mj-ea"/>
                <a:ea typeface="+mj-ea"/>
              </a:rPr>
              <a:t>】</a:t>
            </a:r>
          </a:p>
          <a:p>
            <a:pPr marL="0" indent="0" eaLnBrk="1" hangingPunct="1">
              <a:lnSpc>
                <a:spcPct val="110000"/>
              </a:lnSpc>
              <a:buFontTx/>
              <a:buNone/>
              <a:defRPr/>
            </a:pPr>
            <a:r>
              <a:rPr lang="en-US" altLang="zh-CN" sz="2000" b="1" dirty="0" smtClean="0">
                <a:solidFill>
                  <a:srgbClr val="0000FF"/>
                </a:solidFill>
                <a:latin typeface="+mj-ea"/>
                <a:ea typeface="+mj-ea"/>
              </a:rPr>
              <a:t>①</a:t>
            </a:r>
            <a:r>
              <a:rPr lang="zh-CN" altLang="en-US" sz="2000" b="1" dirty="0" smtClean="0">
                <a:solidFill>
                  <a:srgbClr val="0000FF"/>
                </a:solidFill>
                <a:latin typeface="+mj-ea"/>
                <a:ea typeface="+mj-ea"/>
              </a:rPr>
              <a:t>第</a:t>
            </a:r>
            <a:r>
              <a:rPr lang="en-US" altLang="zh-CN" sz="2000" b="1" dirty="0" smtClean="0">
                <a:solidFill>
                  <a:srgbClr val="0000FF"/>
                </a:solidFill>
                <a:latin typeface="+mj-ea"/>
                <a:ea typeface="+mj-ea"/>
              </a:rPr>
              <a:t>3</a:t>
            </a:r>
            <a:r>
              <a:rPr lang="zh-CN" altLang="en-US" sz="2000" b="1" dirty="0" smtClean="0">
                <a:solidFill>
                  <a:srgbClr val="0000FF"/>
                </a:solidFill>
                <a:latin typeface="+mj-ea"/>
                <a:ea typeface="+mj-ea"/>
              </a:rPr>
              <a:t>段“</a:t>
            </a:r>
            <a:r>
              <a:rPr lang="zh-CN" altLang="zh-CN" sz="2000" dirty="0"/>
              <a:t>但自五四运动之后</a:t>
            </a:r>
            <a:r>
              <a:rPr lang="en-US" altLang="zh-CN" sz="2000" dirty="0"/>
              <a:t>,</a:t>
            </a:r>
            <a:r>
              <a:rPr lang="zh-CN" altLang="zh-CN" sz="2000" dirty="0"/>
              <a:t>我国文学发展受外来影响日益加重</a:t>
            </a:r>
            <a:r>
              <a:rPr lang="en-US" altLang="zh-CN" sz="2000" dirty="0"/>
              <a:t>,</a:t>
            </a:r>
            <a:r>
              <a:rPr lang="zh-CN" altLang="zh-CN" sz="2000" dirty="0"/>
              <a:t>接受外来文化思想</a:t>
            </a:r>
            <a:r>
              <a:rPr lang="en-US" altLang="zh-CN" sz="2000" dirty="0"/>
              <a:t>,</a:t>
            </a:r>
            <a:r>
              <a:rPr lang="zh-CN" altLang="zh-CN" sz="2000" dirty="0"/>
              <a:t>弱化本民族的传统思想</a:t>
            </a:r>
            <a:r>
              <a:rPr lang="en-US" altLang="zh-CN" sz="2000" dirty="0"/>
              <a:t>,</a:t>
            </a:r>
            <a:r>
              <a:rPr lang="zh-CN" altLang="zh-CN" sz="2000" dirty="0"/>
              <a:t>导致文化一度出现“无根”状态</a:t>
            </a:r>
            <a:r>
              <a:rPr lang="zh-CN" altLang="zh-CN" sz="2000" dirty="0" smtClean="0"/>
              <a:t>。</a:t>
            </a:r>
            <a:r>
              <a:rPr lang="zh-CN" altLang="zh-CN" sz="2000" dirty="0"/>
              <a:t>当代作家借鉴传统文化中的元素</a:t>
            </a:r>
            <a:r>
              <a:rPr lang="en-US" altLang="zh-CN" sz="2000" dirty="0"/>
              <a:t>,</a:t>
            </a:r>
            <a:r>
              <a:rPr lang="zh-CN" altLang="zh-CN" sz="2000" dirty="0"/>
              <a:t>增强了内心深处的文化自信和文化</a:t>
            </a:r>
            <a:r>
              <a:rPr lang="zh-CN" altLang="zh-CN" sz="2000" dirty="0" smtClean="0"/>
              <a:t>自觉</a:t>
            </a:r>
            <a:r>
              <a:rPr lang="en-US" altLang="zh-CN" sz="2000" dirty="0" smtClean="0"/>
              <a:t>……</a:t>
            </a:r>
            <a:r>
              <a:rPr lang="zh-CN" altLang="en-US" sz="2000" b="1" dirty="0" smtClean="0">
                <a:solidFill>
                  <a:srgbClr val="0000FF"/>
                </a:solidFill>
                <a:latin typeface="+mj-ea"/>
                <a:ea typeface="+mj-ea"/>
              </a:rPr>
              <a:t>”反向提炼：</a:t>
            </a:r>
            <a:endParaRPr lang="en-US" altLang="zh-CN" sz="2000" b="1" dirty="0" smtClean="0">
              <a:solidFill>
                <a:srgbClr val="0000FF"/>
              </a:solidFill>
              <a:latin typeface="+mj-ea"/>
              <a:ea typeface="+mj-ea"/>
            </a:endParaRPr>
          </a:p>
          <a:p>
            <a:pPr marL="0" indent="0" eaLnBrk="1" hangingPunct="1">
              <a:lnSpc>
                <a:spcPct val="110000"/>
              </a:lnSpc>
              <a:buFontTx/>
              <a:buNone/>
              <a:defRPr/>
            </a:pPr>
            <a:r>
              <a:rPr lang="zh-CN" altLang="en-US" sz="2000" b="1" dirty="0" smtClean="0">
                <a:solidFill>
                  <a:srgbClr val="0000FF"/>
                </a:solidFill>
                <a:latin typeface="+mj-ea"/>
                <a:ea typeface="+mj-ea"/>
              </a:rPr>
              <a:t>②第</a:t>
            </a:r>
            <a:r>
              <a:rPr lang="en-US" altLang="zh-CN" sz="2000" b="1" dirty="0" smtClean="0">
                <a:solidFill>
                  <a:srgbClr val="0000FF"/>
                </a:solidFill>
                <a:latin typeface="+mj-ea"/>
                <a:ea typeface="+mj-ea"/>
              </a:rPr>
              <a:t>4</a:t>
            </a:r>
            <a:r>
              <a:rPr lang="zh-CN" altLang="en-US" sz="2000" b="1" dirty="0" smtClean="0">
                <a:solidFill>
                  <a:srgbClr val="0000FF"/>
                </a:solidFill>
                <a:latin typeface="+mj-ea"/>
                <a:ea typeface="+mj-ea"/>
              </a:rPr>
              <a:t>段“</a:t>
            </a:r>
            <a:r>
              <a:rPr lang="zh-CN" altLang="zh-CN" sz="2000" b="1" dirty="0" smtClean="0">
                <a:solidFill>
                  <a:srgbClr val="FF0000"/>
                </a:solidFill>
              </a:rPr>
              <a:t>同时</a:t>
            </a:r>
            <a:r>
              <a:rPr lang="en-US" altLang="zh-CN" sz="2000" b="1" dirty="0">
                <a:solidFill>
                  <a:srgbClr val="FF0000"/>
                </a:solidFill>
              </a:rPr>
              <a:t>,</a:t>
            </a:r>
            <a:r>
              <a:rPr lang="zh-CN" altLang="zh-CN" sz="2000" b="1" dirty="0"/>
              <a:t>当代文学作品也</a:t>
            </a:r>
            <a:r>
              <a:rPr lang="zh-CN" altLang="zh-CN" sz="2000" b="1" dirty="0" smtClean="0"/>
              <a:t>十分</a:t>
            </a:r>
            <a:r>
              <a:rPr lang="zh-CN" altLang="zh-CN" sz="2000" b="1" dirty="0"/>
              <a:t>注重对中华传统文化艺术元素的合理运用。</a:t>
            </a:r>
            <a:r>
              <a:rPr lang="en-US" altLang="zh-CN" sz="2000" b="1" dirty="0"/>
              <a:t>……</a:t>
            </a:r>
            <a:r>
              <a:rPr lang="zh-CN" altLang="zh-CN" sz="2000" b="1" dirty="0">
                <a:solidFill>
                  <a:srgbClr val="FF0000"/>
                </a:solidFill>
              </a:rPr>
              <a:t>因此</a:t>
            </a:r>
            <a:r>
              <a:rPr lang="en-US" altLang="zh-CN" sz="2000" b="1" dirty="0"/>
              <a:t>,</a:t>
            </a:r>
            <a:r>
              <a:rPr lang="zh-CN" altLang="zh-CN" sz="2000" b="1" dirty="0"/>
              <a:t>一些小说家在构筑意境时</a:t>
            </a:r>
            <a:r>
              <a:rPr lang="en-US" altLang="zh-CN" sz="2000" b="1" dirty="0"/>
              <a:t>,</a:t>
            </a:r>
            <a:r>
              <a:rPr lang="zh-CN" altLang="zh-CN" sz="2000" b="1" dirty="0"/>
              <a:t>以情景交融、神与物游的虚实相间笔法创造美感境界</a:t>
            </a:r>
            <a:r>
              <a:rPr lang="en-US" altLang="zh-CN" sz="2000" b="1" dirty="0"/>
              <a:t>,</a:t>
            </a:r>
            <a:r>
              <a:rPr lang="zh-CN" altLang="zh-CN" sz="2000" b="1" dirty="0"/>
              <a:t>在浓重的诗情画意中给读者以丰赡的生活实感和生活情趣</a:t>
            </a:r>
            <a:r>
              <a:rPr lang="zh-CN" altLang="zh-CN" sz="2000" b="1" dirty="0" smtClean="0"/>
              <a:t>。</a:t>
            </a:r>
            <a:r>
              <a:rPr lang="zh-CN" altLang="en-US" sz="2000" b="1" dirty="0" smtClean="0">
                <a:solidFill>
                  <a:srgbClr val="0000FF"/>
                </a:solidFill>
                <a:latin typeface="+mj-ea"/>
                <a:ea typeface="+mj-ea"/>
              </a:rPr>
              <a:t>”提炼关键词整合：</a:t>
            </a:r>
            <a:endParaRPr lang="en-US" altLang="zh-CN" sz="2000" b="1" dirty="0" smtClean="0">
              <a:solidFill>
                <a:srgbClr val="0000FF"/>
              </a:solidFill>
              <a:latin typeface="+mj-ea"/>
              <a:ea typeface="+mj-ea"/>
            </a:endParaRPr>
          </a:p>
          <a:p>
            <a:pPr marL="0" indent="0" eaLnBrk="1" hangingPunct="1">
              <a:lnSpc>
                <a:spcPct val="110000"/>
              </a:lnSpc>
              <a:buFontTx/>
              <a:buNone/>
              <a:defRPr/>
            </a:pPr>
            <a:r>
              <a:rPr lang="zh-CN" altLang="en-US" sz="2000" b="1" dirty="0" smtClean="0">
                <a:solidFill>
                  <a:srgbClr val="0000FF"/>
                </a:solidFill>
                <a:latin typeface="+mj-ea"/>
                <a:ea typeface="+mj-ea"/>
              </a:rPr>
              <a:t>③第</a:t>
            </a:r>
            <a:r>
              <a:rPr lang="en-US" altLang="zh-CN" sz="2000" b="1" dirty="0" smtClean="0">
                <a:solidFill>
                  <a:srgbClr val="0000FF"/>
                </a:solidFill>
                <a:latin typeface="+mj-ea"/>
                <a:ea typeface="+mj-ea"/>
              </a:rPr>
              <a:t>5</a:t>
            </a:r>
            <a:r>
              <a:rPr lang="zh-CN" altLang="en-US" sz="2000" b="1" dirty="0" smtClean="0">
                <a:solidFill>
                  <a:srgbClr val="0000FF"/>
                </a:solidFill>
                <a:latin typeface="+mj-ea"/>
                <a:ea typeface="+mj-ea"/>
              </a:rPr>
              <a:t>段“</a:t>
            </a:r>
            <a:r>
              <a:rPr lang="zh-CN" altLang="zh-CN" sz="2000" dirty="0"/>
              <a:t>此外</a:t>
            </a:r>
            <a:r>
              <a:rPr lang="en-US" altLang="zh-CN" sz="2000" dirty="0"/>
              <a:t>,</a:t>
            </a:r>
            <a:r>
              <a:rPr lang="zh-CN" altLang="zh-CN" sz="2000" dirty="0"/>
              <a:t>中国传统文化元素中的古玩、弈棋、戏曲、书法乃至武术等的灵韵在当代小说中也得到有效秉承。</a:t>
            </a:r>
            <a:r>
              <a:rPr lang="zh-CN" altLang="en-US" sz="2000" b="1" dirty="0" smtClean="0">
                <a:solidFill>
                  <a:srgbClr val="0000FF"/>
                </a:solidFill>
                <a:latin typeface="+mj-ea"/>
                <a:ea typeface="+mj-ea"/>
              </a:rPr>
              <a:t>”提炼：</a:t>
            </a:r>
            <a:endParaRPr lang="en-US" altLang="zh-CN" sz="2000" b="1" dirty="0" smtClean="0">
              <a:solidFill>
                <a:srgbClr val="0000FF"/>
              </a:solidFill>
              <a:latin typeface="+mj-ea"/>
              <a:ea typeface="+mj-ea"/>
            </a:endParaRPr>
          </a:p>
          <a:p>
            <a:pPr marL="0" indent="0" eaLnBrk="1" hangingPunct="1">
              <a:lnSpc>
                <a:spcPct val="110000"/>
              </a:lnSpc>
              <a:buFontTx/>
              <a:buNone/>
              <a:defRPr/>
            </a:pPr>
            <a:endParaRPr lang="zh-CN" altLang="en-US" sz="2000" b="1" dirty="0" smtClean="0">
              <a:solidFill>
                <a:srgbClr val="0000FF"/>
              </a:solidFill>
              <a:latin typeface="+mj-ea"/>
              <a:ea typeface="+mj-ea"/>
            </a:endParaRPr>
          </a:p>
          <a:p>
            <a:pPr marL="0" indent="0" eaLnBrk="1" hangingPunct="1">
              <a:lnSpc>
                <a:spcPct val="110000"/>
              </a:lnSpc>
              <a:buFontTx/>
              <a:buNone/>
              <a:defRPr/>
            </a:pPr>
            <a:r>
              <a:rPr lang="zh-CN" altLang="en-US" sz="2000" b="1" dirty="0" smtClean="0">
                <a:solidFill>
                  <a:srgbClr val="0000FF"/>
                </a:solidFill>
                <a:latin typeface="+mj-ea"/>
                <a:ea typeface="+mj-ea"/>
              </a:rPr>
              <a:t>④第六段“</a:t>
            </a:r>
            <a:r>
              <a:rPr lang="zh-CN" altLang="zh-CN" sz="2000" b="1" dirty="0"/>
              <a:t>网络文学</a:t>
            </a:r>
            <a:r>
              <a:rPr lang="en-US" altLang="zh-CN" sz="2000" b="1" dirty="0"/>
              <a:t>,……</a:t>
            </a:r>
            <a:r>
              <a:rPr lang="zh-CN" altLang="zh-CN" sz="2000" b="1" dirty="0"/>
              <a:t>主要表现为对古典诗词进行合理化用</a:t>
            </a:r>
            <a:r>
              <a:rPr lang="en-US" altLang="zh-CN" sz="2000" b="1" dirty="0"/>
              <a:t>,</a:t>
            </a:r>
            <a:r>
              <a:rPr lang="zh-CN" altLang="zh-CN" sz="2000" b="1" dirty="0"/>
              <a:t>使小说语言带上了古典美学的气质</a:t>
            </a:r>
            <a:r>
              <a:rPr lang="en-US" altLang="zh-CN" sz="2000" b="1" dirty="0"/>
              <a:t>,</a:t>
            </a:r>
            <a:r>
              <a:rPr lang="zh-CN" altLang="zh-CN" sz="2000" b="1" dirty="0"/>
              <a:t>原本显得轻浅的网络文学也就增添了一份独特的古韵</a:t>
            </a:r>
            <a:r>
              <a:rPr lang="zh-CN" altLang="zh-CN" sz="2000" b="1" dirty="0" smtClean="0"/>
              <a:t>。</a:t>
            </a:r>
            <a:r>
              <a:rPr lang="zh-CN" altLang="en-US" sz="2000" b="1" dirty="0" smtClean="0">
                <a:solidFill>
                  <a:srgbClr val="0000FF"/>
                </a:solidFill>
                <a:latin typeface="+mj-ea"/>
                <a:ea typeface="+mj-ea"/>
              </a:rPr>
              <a:t>”提炼整合：</a:t>
            </a:r>
            <a:endParaRPr lang="zh-CN" altLang="en-US" sz="2000" dirty="0" smtClean="0">
              <a:solidFill>
                <a:srgbClr val="0000FF"/>
              </a:solidFill>
              <a:latin typeface="+mj-ea"/>
              <a:ea typeface="+mj-ea"/>
            </a:endParaRPr>
          </a:p>
        </p:txBody>
      </p:sp>
      <p:sp>
        <p:nvSpPr>
          <p:cNvPr id="3" name="Oval 5"/>
          <p:cNvSpPr>
            <a:spLocks noChangeArrowheads="1"/>
          </p:cNvSpPr>
          <p:nvPr/>
        </p:nvSpPr>
        <p:spPr bwMode="auto">
          <a:xfrm>
            <a:off x="4953000" y="457200"/>
            <a:ext cx="685800" cy="4572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 name="Line 4"/>
          <p:cNvSpPr>
            <a:spLocks noChangeShapeType="1"/>
          </p:cNvSpPr>
          <p:nvPr/>
        </p:nvSpPr>
        <p:spPr bwMode="auto">
          <a:xfrm>
            <a:off x="6477000" y="838200"/>
            <a:ext cx="121920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矩形 1"/>
          <p:cNvSpPr/>
          <p:nvPr/>
        </p:nvSpPr>
        <p:spPr>
          <a:xfrm>
            <a:off x="4572003" y="3733800"/>
            <a:ext cx="2973891" cy="397032"/>
          </a:xfrm>
          <a:prstGeom prst="rect">
            <a:avLst/>
          </a:prstGeom>
        </p:spPr>
        <p:txBody>
          <a:bodyPr wrap="none">
            <a:spAutoFit/>
          </a:bodyPr>
          <a:lstStyle/>
          <a:p>
            <a:pPr>
              <a:lnSpc>
                <a:spcPct val="110000"/>
              </a:lnSpc>
              <a:defRPr/>
            </a:pPr>
            <a:r>
              <a:rPr lang="zh-CN" altLang="en-US" b="1" dirty="0">
                <a:solidFill>
                  <a:srgbClr val="FF3399"/>
                </a:solidFill>
                <a:latin typeface="+mj-ea"/>
              </a:rPr>
              <a:t>扩大当代文学的审美意境；</a:t>
            </a:r>
          </a:p>
        </p:txBody>
      </p:sp>
      <p:sp>
        <p:nvSpPr>
          <p:cNvPr id="5" name="矩形 4"/>
          <p:cNvSpPr/>
          <p:nvPr/>
        </p:nvSpPr>
        <p:spPr>
          <a:xfrm>
            <a:off x="5561017" y="4811713"/>
            <a:ext cx="2973891" cy="369332"/>
          </a:xfrm>
          <a:prstGeom prst="rect">
            <a:avLst/>
          </a:prstGeom>
        </p:spPr>
        <p:txBody>
          <a:bodyPr wrap="none">
            <a:spAutoFit/>
          </a:bodyPr>
          <a:lstStyle/>
          <a:p>
            <a:pPr>
              <a:defRPr/>
            </a:pPr>
            <a:r>
              <a:rPr lang="zh-CN" altLang="en-US" b="1" dirty="0">
                <a:solidFill>
                  <a:srgbClr val="FF3399"/>
                </a:solidFill>
                <a:latin typeface="+mj-ea"/>
              </a:rPr>
              <a:t>丰富当代文学的创作题材；</a:t>
            </a:r>
            <a:endParaRPr lang="zh-CN" altLang="en-US" dirty="0">
              <a:solidFill>
                <a:srgbClr val="FF3399"/>
              </a:solidFill>
            </a:endParaRPr>
          </a:p>
        </p:txBody>
      </p:sp>
      <p:sp>
        <p:nvSpPr>
          <p:cNvPr id="6" name="矩形 5"/>
          <p:cNvSpPr/>
          <p:nvPr/>
        </p:nvSpPr>
        <p:spPr>
          <a:xfrm>
            <a:off x="3416304" y="5943600"/>
            <a:ext cx="3089307" cy="369332"/>
          </a:xfrm>
          <a:prstGeom prst="rect">
            <a:avLst/>
          </a:prstGeom>
        </p:spPr>
        <p:txBody>
          <a:bodyPr wrap="none">
            <a:spAutoFit/>
          </a:bodyPr>
          <a:lstStyle/>
          <a:p>
            <a:pPr>
              <a:defRPr/>
            </a:pPr>
            <a:r>
              <a:rPr lang="zh-CN" altLang="en-US" b="1" dirty="0">
                <a:solidFill>
                  <a:srgbClr val="FF3399"/>
                </a:solidFill>
                <a:latin typeface="+mj-ea"/>
              </a:rPr>
              <a:t>增添当代文学的古典韵味。</a:t>
            </a:r>
            <a:r>
              <a:rPr lang="zh-CN" altLang="en-US" dirty="0">
                <a:solidFill>
                  <a:srgbClr val="FF3399"/>
                </a:solidFill>
                <a:latin typeface="+mj-ea"/>
              </a:rPr>
              <a:t> </a:t>
            </a:r>
            <a:endParaRPr lang="zh-CN" altLang="en-US" dirty="0">
              <a:solidFill>
                <a:srgbClr val="FF3399"/>
              </a:solidFill>
            </a:endParaRPr>
          </a:p>
        </p:txBody>
      </p:sp>
      <p:sp>
        <p:nvSpPr>
          <p:cNvPr id="7" name="矩形 6"/>
          <p:cNvSpPr/>
          <p:nvPr/>
        </p:nvSpPr>
        <p:spPr>
          <a:xfrm>
            <a:off x="2895603" y="2362200"/>
            <a:ext cx="2973891" cy="397032"/>
          </a:xfrm>
          <a:prstGeom prst="rect">
            <a:avLst/>
          </a:prstGeom>
        </p:spPr>
        <p:txBody>
          <a:bodyPr wrap="none">
            <a:spAutoFit/>
          </a:bodyPr>
          <a:lstStyle/>
          <a:p>
            <a:pPr>
              <a:lnSpc>
                <a:spcPct val="110000"/>
              </a:lnSpc>
              <a:defRPr/>
            </a:pPr>
            <a:r>
              <a:rPr lang="zh-CN" altLang="en-US" b="1" dirty="0">
                <a:solidFill>
                  <a:srgbClr val="FF3399"/>
                </a:solidFill>
                <a:latin typeface="+mj-ea"/>
              </a:rPr>
              <a:t>增强当代作家的文化自信；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1507">
                                            <p:txEl>
                                              <p:pRg st="1" end="1"/>
                                            </p:txEl>
                                          </p:spTgt>
                                        </p:tgtEl>
                                        <p:attrNameLst>
                                          <p:attrName>style.visibility</p:attrName>
                                        </p:attrNameLst>
                                      </p:cBhvr>
                                      <p:to>
                                        <p:strVal val="visible"/>
                                      </p:to>
                                    </p:set>
                                    <p:anim calcmode="lin" valueType="num">
                                      <p:cBhvr additive="base">
                                        <p:cTn id="19" dur="500" fill="hold"/>
                                        <p:tgtEl>
                                          <p:spTgt spid="2150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1507">
                                            <p:txEl>
                                              <p:pRg st="2" end="2"/>
                                            </p:txEl>
                                          </p:spTgt>
                                        </p:tgtEl>
                                        <p:attrNameLst>
                                          <p:attrName>style.visibility</p:attrName>
                                        </p:attrNameLst>
                                      </p:cBhvr>
                                      <p:to>
                                        <p:strVal val="visible"/>
                                      </p:to>
                                    </p:set>
                                    <p:anim calcmode="lin" valueType="num">
                                      <p:cBhvr additive="base">
                                        <p:cTn id="25" dur="5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5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1507">
                                            <p:txEl>
                                              <p:pRg st="3" end="3"/>
                                            </p:txEl>
                                          </p:spTgt>
                                        </p:tgtEl>
                                        <p:attrNameLst>
                                          <p:attrName>style.visibility</p:attrName>
                                        </p:attrNameLst>
                                      </p:cBhvr>
                                      <p:to>
                                        <p:strVal val="visible"/>
                                      </p:to>
                                    </p:set>
                                    <p:anim calcmode="lin" valueType="num">
                                      <p:cBhvr additive="base">
                                        <p:cTn id="37" dur="500" fill="hold"/>
                                        <p:tgtEl>
                                          <p:spTgt spid="21507">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150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1507">
                                            <p:txEl>
                                              <p:pRg st="4" end="4"/>
                                            </p:txEl>
                                          </p:spTgt>
                                        </p:tgtEl>
                                        <p:attrNameLst>
                                          <p:attrName>style.visibility</p:attrName>
                                        </p:attrNameLst>
                                      </p:cBhvr>
                                      <p:to>
                                        <p:strVal val="visible"/>
                                      </p:to>
                                    </p:set>
                                    <p:anim calcmode="lin" valueType="num">
                                      <p:cBhvr additive="base">
                                        <p:cTn id="49" dur="500" fill="hold"/>
                                        <p:tgtEl>
                                          <p:spTgt spid="21507">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150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fill="hold"/>
                                        <p:tgtEl>
                                          <p:spTgt spid="5"/>
                                        </p:tgtEl>
                                        <p:attrNameLst>
                                          <p:attrName>ppt_x</p:attrName>
                                        </p:attrNameLst>
                                      </p:cBhvr>
                                      <p:tavLst>
                                        <p:tav tm="0">
                                          <p:val>
                                            <p:strVal val="#ppt_x"/>
                                          </p:val>
                                        </p:tav>
                                        <p:tav tm="100000">
                                          <p:val>
                                            <p:strVal val="#ppt_x"/>
                                          </p:val>
                                        </p:tav>
                                      </p:tavLst>
                                    </p:anim>
                                    <p:anim calcmode="lin" valueType="num">
                                      <p:cBhvr additive="base">
                                        <p:cTn id="5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21507">
                                            <p:txEl>
                                              <p:pRg st="6" end="6"/>
                                            </p:txEl>
                                          </p:spTgt>
                                        </p:tgtEl>
                                        <p:attrNameLst>
                                          <p:attrName>style.visibility</p:attrName>
                                        </p:attrNameLst>
                                      </p:cBhvr>
                                      <p:to>
                                        <p:strVal val="visible"/>
                                      </p:to>
                                    </p:set>
                                    <p:anim calcmode="lin" valueType="num">
                                      <p:cBhvr additive="base">
                                        <p:cTn id="61" dur="500" fill="hold"/>
                                        <p:tgtEl>
                                          <p:spTgt spid="21507">
                                            <p:txEl>
                                              <p:pRg st="6" end="6"/>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150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fill="hold"/>
                                        <p:tgtEl>
                                          <p:spTgt spid="6"/>
                                        </p:tgtEl>
                                        <p:attrNameLst>
                                          <p:attrName>ppt_x</p:attrName>
                                        </p:attrNameLst>
                                      </p:cBhvr>
                                      <p:tavLst>
                                        <p:tav tm="0">
                                          <p:val>
                                            <p:strVal val="#ppt_x"/>
                                          </p:val>
                                        </p:tav>
                                        <p:tav tm="100000">
                                          <p:val>
                                            <p:strVal val="#ppt_x"/>
                                          </p:val>
                                        </p:tav>
                                      </p:tavLst>
                                    </p:anim>
                                    <p:anim calcmode="lin" valueType="num">
                                      <p:cBhvr additive="base">
                                        <p:cTn id="6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 grpId="0"/>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a:xfrm>
            <a:off x="457200" y="762000"/>
            <a:ext cx="8229600" cy="5364163"/>
          </a:xfrm>
        </p:spPr>
        <p:txBody>
          <a:bodyPr/>
          <a:lstStyle/>
          <a:p>
            <a:pPr eaLnBrk="1" hangingPunct="1">
              <a:lnSpc>
                <a:spcPct val="120000"/>
              </a:lnSpc>
              <a:buFontTx/>
              <a:buNone/>
              <a:defRPr/>
            </a:pPr>
            <a:r>
              <a:rPr lang="en-US" altLang="zh-CN" b="1" dirty="0" smtClean="0">
                <a:latin typeface="+mj-ea"/>
                <a:ea typeface="+mj-ea"/>
              </a:rPr>
              <a:t>17.</a:t>
            </a:r>
            <a:r>
              <a:rPr lang="zh-CN" altLang="en-US" b="1" dirty="0" smtClean="0">
                <a:latin typeface="+mj-ea"/>
                <a:ea typeface="+mj-ea"/>
              </a:rPr>
              <a:t>中国传统文化元素对当代文学产生了哪些影响？请简要概括。</a:t>
            </a:r>
            <a:r>
              <a:rPr lang="en-US" altLang="zh-CN" b="1" dirty="0" smtClean="0">
                <a:latin typeface="+mj-ea"/>
                <a:ea typeface="+mj-ea"/>
              </a:rPr>
              <a:t>(6</a:t>
            </a:r>
            <a:r>
              <a:rPr lang="zh-CN" altLang="en-US" b="1" dirty="0" smtClean="0">
                <a:latin typeface="+mj-ea"/>
                <a:ea typeface="+mj-ea"/>
              </a:rPr>
              <a:t>分</a:t>
            </a:r>
            <a:r>
              <a:rPr lang="en-US" altLang="zh-CN" b="1" dirty="0" smtClean="0">
                <a:latin typeface="+mj-ea"/>
                <a:ea typeface="+mj-ea"/>
              </a:rPr>
              <a:t>)</a:t>
            </a:r>
          </a:p>
          <a:p>
            <a:pPr eaLnBrk="1" hangingPunct="1">
              <a:lnSpc>
                <a:spcPct val="120000"/>
              </a:lnSpc>
              <a:buFontTx/>
              <a:buNone/>
              <a:defRPr/>
            </a:pPr>
            <a:r>
              <a:rPr lang="en-US" altLang="zh-CN" b="1" dirty="0" smtClean="0">
                <a:solidFill>
                  <a:srgbClr val="FF0000"/>
                </a:solidFill>
                <a:latin typeface="+mj-ea"/>
                <a:ea typeface="+mj-ea"/>
              </a:rPr>
              <a:t>【</a:t>
            </a:r>
            <a:r>
              <a:rPr lang="zh-CN" altLang="en-US" b="1" dirty="0" smtClean="0">
                <a:solidFill>
                  <a:srgbClr val="FF0000"/>
                </a:solidFill>
                <a:latin typeface="+mj-ea"/>
                <a:ea typeface="+mj-ea"/>
              </a:rPr>
              <a:t>参考答案</a:t>
            </a:r>
            <a:r>
              <a:rPr lang="en-US" altLang="zh-CN" b="1" dirty="0" smtClean="0">
                <a:solidFill>
                  <a:srgbClr val="FF0000"/>
                </a:solidFill>
                <a:latin typeface="+mj-ea"/>
                <a:ea typeface="+mj-ea"/>
              </a:rPr>
              <a:t>】</a:t>
            </a:r>
          </a:p>
          <a:p>
            <a:pPr indent="107950" eaLnBrk="1" hangingPunct="1">
              <a:lnSpc>
                <a:spcPct val="120000"/>
              </a:lnSpc>
              <a:buFontTx/>
              <a:buNone/>
              <a:defRPr/>
            </a:pPr>
            <a:r>
              <a:rPr lang="en-US" altLang="zh-CN" b="1" dirty="0" smtClean="0">
                <a:solidFill>
                  <a:srgbClr val="0000FF"/>
                </a:solidFill>
                <a:latin typeface="+mj-ea"/>
                <a:ea typeface="+mj-ea"/>
              </a:rPr>
              <a:t>①</a:t>
            </a:r>
            <a:r>
              <a:rPr lang="zh-CN" altLang="en-US" b="1" dirty="0" smtClean="0">
                <a:solidFill>
                  <a:srgbClr val="0000FF"/>
                </a:solidFill>
                <a:latin typeface="+mj-ea"/>
                <a:ea typeface="+mj-ea"/>
              </a:rPr>
              <a:t>增强当代作家的文化自信；</a:t>
            </a:r>
          </a:p>
          <a:p>
            <a:pPr indent="107950" eaLnBrk="1" hangingPunct="1">
              <a:lnSpc>
                <a:spcPct val="120000"/>
              </a:lnSpc>
              <a:buFontTx/>
              <a:buNone/>
              <a:defRPr/>
            </a:pPr>
            <a:r>
              <a:rPr lang="zh-CN" altLang="en-US" b="1" dirty="0" smtClean="0">
                <a:solidFill>
                  <a:srgbClr val="0000FF"/>
                </a:solidFill>
                <a:latin typeface="+mj-ea"/>
                <a:ea typeface="+mj-ea"/>
              </a:rPr>
              <a:t>②扩大当代文学的审美意境；</a:t>
            </a:r>
          </a:p>
          <a:p>
            <a:pPr indent="107950" eaLnBrk="1" hangingPunct="1">
              <a:lnSpc>
                <a:spcPct val="120000"/>
              </a:lnSpc>
              <a:buFontTx/>
              <a:buNone/>
              <a:defRPr/>
            </a:pPr>
            <a:r>
              <a:rPr lang="zh-CN" altLang="en-US" b="1" dirty="0" smtClean="0">
                <a:solidFill>
                  <a:srgbClr val="0000FF"/>
                </a:solidFill>
                <a:latin typeface="+mj-ea"/>
                <a:ea typeface="+mj-ea"/>
              </a:rPr>
              <a:t>③丰富当代文学的创作题材；</a:t>
            </a:r>
          </a:p>
          <a:p>
            <a:pPr indent="107950" eaLnBrk="1" hangingPunct="1">
              <a:lnSpc>
                <a:spcPct val="120000"/>
              </a:lnSpc>
              <a:buFontTx/>
              <a:buNone/>
              <a:defRPr/>
            </a:pPr>
            <a:r>
              <a:rPr lang="zh-CN" altLang="en-US" b="1" dirty="0" smtClean="0">
                <a:solidFill>
                  <a:srgbClr val="0000FF"/>
                </a:solidFill>
                <a:latin typeface="+mj-ea"/>
                <a:ea typeface="+mj-ea"/>
              </a:rPr>
              <a:t>④增添当代文学的古典韵味。</a:t>
            </a:r>
            <a:r>
              <a:rPr lang="zh-CN" altLang="en-US" dirty="0" smtClean="0">
                <a:solidFill>
                  <a:srgbClr val="0000FF"/>
                </a:solidFill>
                <a:latin typeface="+mj-ea"/>
                <a:ea typeface="+mj-ea"/>
              </a:rPr>
              <a:t> </a:t>
            </a:r>
          </a:p>
        </p:txBody>
      </p:sp>
      <p:sp>
        <p:nvSpPr>
          <p:cNvPr id="47107" name="Oval 5"/>
          <p:cNvSpPr>
            <a:spLocks noChangeArrowheads="1"/>
          </p:cNvSpPr>
          <p:nvPr/>
        </p:nvSpPr>
        <p:spPr bwMode="auto">
          <a:xfrm>
            <a:off x="7620000" y="762000"/>
            <a:ext cx="9906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7108" name="Line 4"/>
          <p:cNvSpPr>
            <a:spLocks noChangeShapeType="1"/>
          </p:cNvSpPr>
          <p:nvPr/>
        </p:nvSpPr>
        <p:spPr bwMode="auto">
          <a:xfrm>
            <a:off x="2438400" y="1981200"/>
            <a:ext cx="144780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TextBox 1"/>
          <p:cNvSpPr txBox="1">
            <a:spLocks noChangeArrowheads="1"/>
          </p:cNvSpPr>
          <p:nvPr/>
        </p:nvSpPr>
        <p:spPr bwMode="auto">
          <a:xfrm>
            <a:off x="304804" y="5573713"/>
            <a:ext cx="87206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2800" b="1">
                <a:solidFill>
                  <a:srgbClr val="FF3399"/>
                </a:solidFill>
                <a:latin typeface="黑体" pitchFamily="49" charset="-122"/>
                <a:ea typeface="黑体" pitchFamily="49" charset="-122"/>
              </a:rPr>
              <a:t>【</a:t>
            </a:r>
            <a:r>
              <a:rPr lang="zh-CN" altLang="en-US" sz="2800" b="1">
                <a:solidFill>
                  <a:srgbClr val="FF3399"/>
                </a:solidFill>
                <a:latin typeface="黑体" pitchFamily="49" charset="-122"/>
                <a:ea typeface="黑体" pitchFamily="49" charset="-122"/>
              </a:rPr>
              <a:t>评分建议</a:t>
            </a:r>
            <a:r>
              <a:rPr lang="en-US" altLang="zh-CN" sz="2800" b="1">
                <a:solidFill>
                  <a:srgbClr val="FF3399"/>
                </a:solidFill>
                <a:latin typeface="黑体" pitchFamily="49" charset="-122"/>
                <a:ea typeface="黑体" pitchFamily="49" charset="-122"/>
              </a:rPr>
              <a:t>】</a:t>
            </a:r>
            <a:r>
              <a:rPr lang="zh-CN" altLang="en-US" sz="2800" b="1"/>
              <a:t>每点</a:t>
            </a:r>
            <a:r>
              <a:rPr lang="en-US" altLang="zh-CN" sz="2800" b="1"/>
              <a:t>2</a:t>
            </a:r>
            <a:r>
              <a:rPr lang="zh-CN" altLang="en-US" sz="2800" b="1"/>
              <a:t>分，答对</a:t>
            </a:r>
            <a:r>
              <a:rPr lang="en-US" altLang="zh-CN" sz="2800" b="1"/>
              <a:t>3</a:t>
            </a:r>
            <a:r>
              <a:rPr lang="zh-CN" altLang="en-US" sz="2800" b="1"/>
              <a:t>点得</a:t>
            </a:r>
            <a:r>
              <a:rPr lang="en-US" altLang="zh-CN" sz="2800" b="1"/>
              <a:t>6</a:t>
            </a:r>
            <a:r>
              <a:rPr lang="zh-CN" altLang="en-US" sz="2800" b="1"/>
              <a:t>分。意思对即可。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7">
                                            <p:txEl>
                                              <p:pRg st="2" end="2"/>
                                            </p:txEl>
                                          </p:spTgt>
                                        </p:tgtEl>
                                        <p:attrNameLst>
                                          <p:attrName>style.visibility</p:attrName>
                                        </p:attrNameLst>
                                      </p:cBhvr>
                                      <p:to>
                                        <p:strVal val="visible"/>
                                      </p:to>
                                    </p:set>
                                    <p:anim calcmode="lin" valueType="num">
                                      <p:cBhvr additive="base">
                                        <p:cTn id="7" dur="5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7">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507">
                                            <p:txEl>
                                              <p:pRg st="3" end="3"/>
                                            </p:txEl>
                                          </p:spTgt>
                                        </p:tgtEl>
                                        <p:attrNameLst>
                                          <p:attrName>style.visibility</p:attrName>
                                        </p:attrNameLst>
                                      </p:cBhvr>
                                      <p:to>
                                        <p:strVal val="visible"/>
                                      </p:to>
                                    </p:set>
                                    <p:anim calcmode="lin" valueType="num">
                                      <p:cBhvr additive="base">
                                        <p:cTn id="11" dur="500" fill="hold"/>
                                        <p:tgtEl>
                                          <p:spTgt spid="21507">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1507">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1507">
                                            <p:txEl>
                                              <p:pRg st="4" end="4"/>
                                            </p:txEl>
                                          </p:spTgt>
                                        </p:tgtEl>
                                        <p:attrNameLst>
                                          <p:attrName>style.visibility</p:attrName>
                                        </p:attrNameLst>
                                      </p:cBhvr>
                                      <p:to>
                                        <p:strVal val="visible"/>
                                      </p:to>
                                    </p:set>
                                    <p:anim calcmode="lin" valueType="num">
                                      <p:cBhvr additive="base">
                                        <p:cTn id="15" dur="500" fill="hold"/>
                                        <p:tgtEl>
                                          <p:spTgt spid="2150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1507">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1507">
                                            <p:txEl>
                                              <p:pRg st="5" end="5"/>
                                            </p:txEl>
                                          </p:spTgt>
                                        </p:tgtEl>
                                        <p:attrNameLst>
                                          <p:attrName>style.visibility</p:attrName>
                                        </p:attrNameLst>
                                      </p:cBhvr>
                                      <p:to>
                                        <p:strVal val="visible"/>
                                      </p:to>
                                    </p:set>
                                    <p:anim calcmode="lin" valueType="num">
                                      <p:cBhvr additive="base">
                                        <p:cTn id="19" dur="500" fill="hold"/>
                                        <p:tgtEl>
                                          <p:spTgt spid="21507">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304800" y="1447800"/>
            <a:ext cx="8610600" cy="5257800"/>
          </a:xfrm>
        </p:spPr>
        <p:txBody>
          <a:bodyPr/>
          <a:lstStyle/>
          <a:p>
            <a:pPr eaLnBrk="1" hangingPunct="1">
              <a:buFontTx/>
              <a:buNone/>
              <a:defRPr/>
            </a:pPr>
            <a:r>
              <a:rPr lang="en-US" altLang="zh-CN" sz="2400" dirty="0" smtClean="0">
                <a:latin typeface="+mn-ea"/>
              </a:rPr>
              <a:t>18.</a:t>
            </a:r>
            <a:r>
              <a:rPr lang="zh-CN" altLang="en-US" sz="2400" dirty="0" smtClean="0">
                <a:latin typeface="+mn-ea"/>
              </a:rPr>
              <a:t>下列对材料中“中医药”的理解</a:t>
            </a:r>
            <a:r>
              <a:rPr lang="en-US" altLang="zh-CN" sz="2400" dirty="0" smtClean="0">
                <a:latin typeface="+mn-ea"/>
              </a:rPr>
              <a:t>,</a:t>
            </a:r>
            <a:r>
              <a:rPr lang="zh-CN" altLang="en-US" sz="2400" b="1" dirty="0" smtClean="0">
                <a:latin typeface="+mn-ea"/>
              </a:rPr>
              <a:t>不正确</a:t>
            </a:r>
            <a:r>
              <a:rPr lang="zh-CN" altLang="en-US" sz="2400" dirty="0" smtClean="0">
                <a:latin typeface="+mn-ea"/>
              </a:rPr>
              <a:t>的一项是</a:t>
            </a:r>
            <a:r>
              <a:rPr lang="en-US" altLang="zh-CN" sz="2400" dirty="0" smtClean="0">
                <a:latin typeface="+mn-ea"/>
              </a:rPr>
              <a:t>(3</a:t>
            </a:r>
            <a:r>
              <a:rPr lang="zh-CN" altLang="en-US" sz="2400" dirty="0" smtClean="0">
                <a:latin typeface="+mn-ea"/>
              </a:rPr>
              <a:t>分</a:t>
            </a:r>
            <a:r>
              <a:rPr lang="en-US" altLang="zh-CN" sz="2400" dirty="0" smtClean="0">
                <a:latin typeface="+mn-ea"/>
              </a:rPr>
              <a:t>)</a:t>
            </a:r>
          </a:p>
          <a:p>
            <a:pPr eaLnBrk="1" hangingPunct="1">
              <a:buFontTx/>
              <a:buNone/>
              <a:defRPr/>
            </a:pPr>
            <a:r>
              <a:rPr lang="en-US" altLang="zh-CN" sz="2400" b="1" dirty="0" smtClean="0">
                <a:solidFill>
                  <a:srgbClr val="FF0000"/>
                </a:solidFill>
                <a:effectLst>
                  <a:outerShdw blurRad="38100" dist="38100" dir="2700000" algn="tl">
                    <a:srgbClr val="C0C0C0"/>
                  </a:outerShdw>
                </a:effectLst>
                <a:latin typeface="+mn-ea"/>
              </a:rPr>
              <a:t>A</a:t>
            </a:r>
            <a:r>
              <a:rPr lang="en-US" altLang="zh-CN" sz="2400" dirty="0" smtClean="0">
                <a:latin typeface="+mn-ea"/>
              </a:rPr>
              <a:t>.</a:t>
            </a:r>
            <a:r>
              <a:rPr lang="zh-CN" altLang="en-US" sz="2400" dirty="0" smtClean="0">
                <a:latin typeface="+mn-ea"/>
              </a:rPr>
              <a:t>中医药治疗各种疾病的原理是在最短的时间内阻截病气传变渠道，尽快将病邪排出体外。</a:t>
            </a:r>
          </a:p>
          <a:p>
            <a:pPr eaLnBrk="1" hangingPunct="1">
              <a:buFontTx/>
              <a:buNone/>
              <a:defRPr/>
            </a:pPr>
            <a:r>
              <a:rPr lang="en-US" altLang="zh-CN" sz="2400" dirty="0" smtClean="0">
                <a:latin typeface="+mn-ea"/>
              </a:rPr>
              <a:t>B.</a:t>
            </a:r>
            <a:r>
              <a:rPr lang="zh-CN" altLang="en-US" sz="2400" dirty="0" smtClean="0">
                <a:latin typeface="+mn-ea"/>
              </a:rPr>
              <a:t>中医药文化体现了中国人独特的宇宙观、自然观、生命观、生活观、健康观和疾病观。</a:t>
            </a:r>
          </a:p>
          <a:p>
            <a:pPr eaLnBrk="1" hangingPunct="1">
              <a:buFontTx/>
              <a:buNone/>
              <a:defRPr/>
            </a:pPr>
            <a:r>
              <a:rPr lang="en-US" altLang="zh-CN" sz="2400" dirty="0" smtClean="0">
                <a:latin typeface="+mn-ea"/>
              </a:rPr>
              <a:t>C.</a:t>
            </a:r>
            <a:r>
              <a:rPr lang="zh-CN" altLang="en-US" sz="2400" dirty="0" smtClean="0">
                <a:latin typeface="+mn-ea"/>
              </a:rPr>
              <a:t>中医药文化起源于中华农耕文明</a:t>
            </a:r>
            <a:r>
              <a:rPr lang="en-US" altLang="zh-CN" sz="2400" dirty="0" smtClean="0">
                <a:latin typeface="+mn-ea"/>
              </a:rPr>
              <a:t>,</a:t>
            </a:r>
            <a:r>
              <a:rPr lang="zh-CN" altLang="en-US" sz="2400" dirty="0" smtClean="0">
                <a:latin typeface="+mn-ea"/>
              </a:rPr>
              <a:t>在实践中得到发展</a:t>
            </a:r>
            <a:r>
              <a:rPr lang="en-US" altLang="zh-CN" sz="2400" dirty="0" smtClean="0">
                <a:latin typeface="+mn-ea"/>
              </a:rPr>
              <a:t>,</a:t>
            </a:r>
            <a:r>
              <a:rPr lang="zh-CN" altLang="en-US" sz="2400" dirty="0" smtClean="0">
                <a:latin typeface="+mn-ea"/>
              </a:rPr>
              <a:t>其核心价值是仁、和、精、诚。</a:t>
            </a:r>
          </a:p>
          <a:p>
            <a:pPr eaLnBrk="1" hangingPunct="1">
              <a:buFontTx/>
              <a:buNone/>
              <a:defRPr/>
            </a:pPr>
            <a:r>
              <a:rPr lang="en-US" altLang="zh-CN" sz="2400" dirty="0" smtClean="0">
                <a:latin typeface="+mn-ea"/>
              </a:rPr>
              <a:t>D.</a:t>
            </a:r>
            <a:r>
              <a:rPr lang="zh-CN" altLang="en-US" sz="2400" dirty="0" smtClean="0">
                <a:latin typeface="+mn-ea"/>
              </a:rPr>
              <a:t>当前，中医药应有的价值无法实现，要做好中医药标准化工作亟需促进标准的推广应用。</a:t>
            </a:r>
          </a:p>
          <a:p>
            <a:pPr marL="0" indent="627063" eaLnBrk="1" hangingPunct="1">
              <a:buFontTx/>
              <a:buNone/>
              <a:defRPr/>
            </a:pPr>
            <a:r>
              <a:rPr lang="zh-CN" altLang="en-US" sz="2400" b="1" dirty="0" smtClean="0">
                <a:solidFill>
                  <a:srgbClr val="0000FF"/>
                </a:solidFill>
                <a:ea typeface="楷体" pitchFamily="49" charset="-122"/>
              </a:rPr>
              <a:t>原文： </a:t>
            </a:r>
            <a:r>
              <a:rPr lang="zh-CN" altLang="en-US" sz="2400" b="1" dirty="0">
                <a:solidFill>
                  <a:srgbClr val="FF0000"/>
                </a:solidFill>
                <a:ea typeface="楷体" pitchFamily="49" charset="-122"/>
              </a:rPr>
              <a:t>“</a:t>
            </a:r>
            <a:r>
              <a:rPr lang="zh-CN" altLang="en-US" sz="2400" b="1" dirty="0" smtClean="0">
                <a:solidFill>
                  <a:srgbClr val="FF0000"/>
                </a:solidFill>
                <a:ea typeface="楷体" pitchFamily="49" charset="-122"/>
              </a:rPr>
              <a:t>要</a:t>
            </a:r>
            <a:r>
              <a:rPr lang="zh-CN" altLang="en-US" sz="2400" b="1" dirty="0">
                <a:solidFill>
                  <a:srgbClr val="FF0000"/>
                </a:solidFill>
                <a:ea typeface="楷体" pitchFamily="49" charset="-122"/>
              </a:rPr>
              <a:t>在最短的时间内阻击疲情</a:t>
            </a:r>
            <a:r>
              <a:rPr lang="en-US" altLang="zh-CN" sz="2400" b="1" dirty="0">
                <a:solidFill>
                  <a:srgbClr val="FF0000"/>
                </a:solidFill>
                <a:ea typeface="楷体" pitchFamily="49" charset="-122"/>
              </a:rPr>
              <a:t>,</a:t>
            </a:r>
            <a:r>
              <a:rPr lang="zh-CN" altLang="en-US" sz="2400" b="1" dirty="0">
                <a:solidFill>
                  <a:srgbClr val="FF0000"/>
                </a:solidFill>
                <a:ea typeface="楷体" pitchFamily="49" charset="-122"/>
              </a:rPr>
              <a:t>美键是抓住核心病机</a:t>
            </a:r>
            <a:r>
              <a:rPr lang="en-US" altLang="zh-CN" sz="2400" b="1" dirty="0">
                <a:solidFill>
                  <a:srgbClr val="FF0000"/>
                </a:solidFill>
                <a:ea typeface="楷体" pitchFamily="49" charset="-122"/>
              </a:rPr>
              <a:t>,</a:t>
            </a:r>
            <a:r>
              <a:rPr lang="zh-CN" altLang="en-US" sz="2400" b="1" dirty="0">
                <a:solidFill>
                  <a:srgbClr val="FF0000"/>
                </a:solidFill>
                <a:ea typeface="楷体" pitchFamily="49" charset="-122"/>
              </a:rPr>
              <a:t>迅速扭转病情</a:t>
            </a:r>
            <a:r>
              <a:rPr lang="en-US" altLang="zh-CN" sz="2400" b="1" dirty="0">
                <a:solidFill>
                  <a:srgbClr val="FF0000"/>
                </a:solidFill>
                <a:ea typeface="楷体" pitchFamily="49" charset="-122"/>
              </a:rPr>
              <a:t>,</a:t>
            </a:r>
            <a:r>
              <a:rPr lang="zh-CN" altLang="en-US" sz="2400" b="1" dirty="0">
                <a:solidFill>
                  <a:srgbClr val="FF0000"/>
                </a:solidFill>
                <a:ea typeface="楷体" pitchFamily="49" charset="-122"/>
              </a:rPr>
              <a:t>阻截病气传变渠道</a:t>
            </a:r>
            <a:r>
              <a:rPr lang="en-US" altLang="zh-CN" sz="2400" b="1" dirty="0">
                <a:solidFill>
                  <a:srgbClr val="FF0000"/>
                </a:solidFill>
                <a:ea typeface="楷体" pitchFamily="49" charset="-122"/>
              </a:rPr>
              <a:t>,</a:t>
            </a:r>
            <a:r>
              <a:rPr lang="zh-CN" altLang="en-US" sz="2400" b="1" dirty="0">
                <a:solidFill>
                  <a:srgbClr val="FF0000"/>
                </a:solidFill>
                <a:ea typeface="楷体" pitchFamily="49" charset="-122"/>
              </a:rPr>
              <a:t>尽快将病邪排出体外</a:t>
            </a:r>
            <a:r>
              <a:rPr lang="zh-CN" altLang="en-US" sz="2400" b="1" dirty="0" smtClean="0">
                <a:solidFill>
                  <a:srgbClr val="FF0000"/>
                </a:solidFill>
                <a:ea typeface="楷体" pitchFamily="49" charset="-122"/>
              </a:rPr>
              <a:t>。</a:t>
            </a:r>
            <a:r>
              <a:rPr lang="zh-CN" altLang="en-US" sz="2400" b="1" dirty="0">
                <a:solidFill>
                  <a:srgbClr val="FF0000"/>
                </a:solidFill>
                <a:ea typeface="楷体" pitchFamily="49" charset="-122"/>
              </a:rPr>
              <a:t>”</a:t>
            </a:r>
            <a:r>
              <a:rPr lang="zh-CN" altLang="en-US" sz="2400" b="1" dirty="0" smtClean="0">
                <a:solidFill>
                  <a:srgbClr val="0000FF"/>
                </a:solidFill>
                <a:ea typeface="楷体" pitchFamily="49" charset="-122"/>
              </a:rPr>
              <a:t>阐述内容是对阻击此次疫情的分析</a:t>
            </a:r>
            <a:r>
              <a:rPr lang="zh-CN" altLang="en-US" sz="2400" b="1" dirty="0" smtClean="0">
                <a:solidFill>
                  <a:srgbClr val="FF0000"/>
                </a:solidFill>
                <a:ea typeface="楷体" pitchFamily="49" charset="-122"/>
              </a:rPr>
              <a:t>，不是中医药治疗各种疾病的原理。</a:t>
            </a:r>
          </a:p>
        </p:txBody>
      </p:sp>
      <p:sp>
        <p:nvSpPr>
          <p:cNvPr id="18436" name="Line 4"/>
          <p:cNvSpPr>
            <a:spLocks noChangeShapeType="1"/>
          </p:cNvSpPr>
          <p:nvPr/>
        </p:nvSpPr>
        <p:spPr bwMode="auto">
          <a:xfrm>
            <a:off x="762000" y="2057400"/>
            <a:ext cx="3505200" cy="2286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32" name="矩形 3"/>
          <p:cNvSpPr>
            <a:spLocks noChangeArrowheads="1"/>
          </p:cNvSpPr>
          <p:nvPr/>
        </p:nvSpPr>
        <p:spPr bwMode="auto">
          <a:xfrm>
            <a:off x="304800" y="546101"/>
            <a:ext cx="5867400"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3200" b="1">
                <a:solidFill>
                  <a:srgbClr val="FF3399"/>
                </a:solidFill>
                <a:latin typeface="黑体" pitchFamily="49" charset="-122"/>
                <a:ea typeface="黑体" pitchFamily="49" charset="-122"/>
              </a:rPr>
              <a:t>七</a:t>
            </a:r>
            <a:r>
              <a:rPr lang="zh-CN" altLang="zh-CN" sz="3200" b="1">
                <a:solidFill>
                  <a:srgbClr val="FF3399"/>
                </a:solidFill>
                <a:latin typeface="黑体" pitchFamily="49" charset="-122"/>
                <a:ea typeface="黑体" pitchFamily="49" charset="-122"/>
              </a:rPr>
              <a:t>、</a:t>
            </a:r>
            <a:r>
              <a:rPr lang="zh-CN" altLang="en-US" sz="3200" b="1">
                <a:solidFill>
                  <a:srgbClr val="FF3399"/>
                </a:solidFill>
                <a:latin typeface="黑体" pitchFamily="49" charset="-122"/>
                <a:ea typeface="黑体" pitchFamily="49" charset="-122"/>
              </a:rPr>
              <a:t>现代文阅读（三）</a:t>
            </a:r>
            <a:endParaRPr lang="en-US" altLang="zh-CN" sz="3200" b="1">
              <a:solidFill>
                <a:srgbClr val="FF3399"/>
              </a:solidFill>
              <a:latin typeface="黑体" pitchFamily="49" charset="-122"/>
              <a:ea typeface="黑体" pitchFamily="49" charset="-122"/>
            </a:endParaRPr>
          </a:p>
        </p:txBody>
      </p:sp>
      <p:sp>
        <p:nvSpPr>
          <p:cNvPr id="48133" name="TextBox 4"/>
          <p:cNvSpPr txBox="1">
            <a:spLocks noChangeArrowheads="1"/>
          </p:cNvSpPr>
          <p:nvPr/>
        </p:nvSpPr>
        <p:spPr bwMode="auto">
          <a:xfrm>
            <a:off x="4735517" y="546101"/>
            <a:ext cx="3951287" cy="5847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a:solidFill>
                  <a:srgbClr val="C00000"/>
                </a:solidFill>
                <a:latin typeface="华文行楷" pitchFamily="2" charset="-122"/>
                <a:ea typeface="华文行楷" pitchFamily="2" charset="-122"/>
              </a:rPr>
              <a:t>整体感知，规范答题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ppt_x"/>
                                          </p:val>
                                        </p:tav>
                                        <p:tav tm="100000">
                                          <p:val>
                                            <p:strVal val="#ppt_x"/>
                                          </p:val>
                                        </p:tav>
                                      </p:tavLst>
                                    </p:anim>
                                    <p:anim calcmode="lin" valueType="num">
                                      <p:cBhvr additive="base">
                                        <p:cTn id="8"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xEl>
                                              <p:pRg st="5" end="5"/>
                                            </p:txEl>
                                          </p:spTgt>
                                        </p:tgtEl>
                                        <p:attrNameLst>
                                          <p:attrName>style.visibility</p:attrName>
                                        </p:attrNameLst>
                                      </p:cBhvr>
                                      <p:to>
                                        <p:strVal val="visible"/>
                                      </p:to>
                                    </p:set>
                                    <p:anim calcmode="lin" valueType="num">
                                      <p:cBhvr additive="base">
                                        <p:cTn id="13" dur="500" fill="hold"/>
                                        <p:tgtEl>
                                          <p:spTgt spid="18435">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a:xfrm>
            <a:off x="152400" y="304800"/>
            <a:ext cx="8763000" cy="5181600"/>
          </a:xfrm>
        </p:spPr>
        <p:txBody>
          <a:bodyPr/>
          <a:lstStyle/>
          <a:p>
            <a:pPr eaLnBrk="1" hangingPunct="1">
              <a:lnSpc>
                <a:spcPct val="110000"/>
              </a:lnSpc>
              <a:buFontTx/>
              <a:buNone/>
              <a:defRPr/>
            </a:pPr>
            <a:r>
              <a:rPr lang="en-US" altLang="zh-CN" sz="2550" b="1" dirty="0" smtClean="0">
                <a:latin typeface="+mj-ea"/>
                <a:ea typeface="+mj-ea"/>
              </a:rPr>
              <a:t>19.</a:t>
            </a:r>
            <a:r>
              <a:rPr lang="zh-CN" altLang="en-US" sz="2550" b="1" dirty="0" smtClean="0">
                <a:latin typeface="+mj-ea"/>
                <a:ea typeface="+mj-ea"/>
              </a:rPr>
              <a:t>下列对材料相关内容的概括和分析</a:t>
            </a:r>
            <a:r>
              <a:rPr lang="en-US" altLang="zh-CN" sz="2550" b="1" dirty="0" smtClean="0">
                <a:latin typeface="+mj-ea"/>
                <a:ea typeface="+mj-ea"/>
              </a:rPr>
              <a:t>,</a:t>
            </a:r>
            <a:r>
              <a:rPr lang="zh-CN" altLang="en-US" sz="2550" b="1" dirty="0" smtClean="0">
                <a:solidFill>
                  <a:srgbClr val="FF0000"/>
                </a:solidFill>
                <a:latin typeface="+mj-ea"/>
                <a:ea typeface="+mj-ea"/>
              </a:rPr>
              <a:t>不正确</a:t>
            </a:r>
            <a:r>
              <a:rPr lang="zh-CN" altLang="en-US" sz="2550" b="1" dirty="0" smtClean="0">
                <a:latin typeface="+mj-ea"/>
                <a:ea typeface="+mj-ea"/>
              </a:rPr>
              <a:t>的一项是</a:t>
            </a:r>
            <a:r>
              <a:rPr lang="en-US" altLang="zh-CN" sz="2550" b="1" dirty="0" smtClean="0">
                <a:latin typeface="+mj-ea"/>
                <a:ea typeface="+mj-ea"/>
              </a:rPr>
              <a:t>(3</a:t>
            </a:r>
            <a:r>
              <a:rPr lang="zh-CN" altLang="en-US" sz="2550" b="1" dirty="0" smtClean="0">
                <a:latin typeface="+mj-ea"/>
                <a:ea typeface="+mj-ea"/>
              </a:rPr>
              <a:t>分</a:t>
            </a:r>
            <a:r>
              <a:rPr lang="en-US" altLang="zh-CN" sz="2550" b="1" dirty="0" smtClean="0">
                <a:latin typeface="+mj-ea"/>
                <a:ea typeface="+mj-ea"/>
              </a:rPr>
              <a:t>)</a:t>
            </a:r>
          </a:p>
          <a:p>
            <a:pPr eaLnBrk="1" hangingPunct="1">
              <a:buFontTx/>
              <a:buNone/>
              <a:defRPr/>
            </a:pPr>
            <a:r>
              <a:rPr lang="en-US" altLang="zh-CN" sz="2550" dirty="0" smtClean="0">
                <a:latin typeface="+mj-ea"/>
                <a:ea typeface="+mj-ea"/>
              </a:rPr>
              <a:t>A.</a:t>
            </a:r>
            <a:r>
              <a:rPr lang="zh-CN" altLang="en-US" sz="2550" dirty="0" smtClean="0">
                <a:latin typeface="+mj-ea"/>
                <a:ea typeface="+mj-ea"/>
              </a:rPr>
              <a:t>为迅速救治确诊患者</a:t>
            </a:r>
            <a:r>
              <a:rPr lang="en-US" altLang="zh-CN" sz="2550" dirty="0" smtClean="0">
                <a:latin typeface="+mj-ea"/>
                <a:ea typeface="+mj-ea"/>
              </a:rPr>
              <a:t>,</a:t>
            </a:r>
            <a:r>
              <a:rPr lang="zh-CN" altLang="en-US" sz="2550" dirty="0" smtClean="0">
                <a:latin typeface="+mj-ea"/>
                <a:ea typeface="+mj-ea"/>
              </a:rPr>
              <a:t>使用清肺排毒汤治疗</a:t>
            </a:r>
            <a:r>
              <a:rPr lang="en-US" altLang="zh-CN" sz="2550" dirty="0" smtClean="0">
                <a:latin typeface="+mj-ea"/>
                <a:ea typeface="+mj-ea"/>
              </a:rPr>
              <a:t>214</a:t>
            </a:r>
            <a:r>
              <a:rPr lang="zh-CN" altLang="en-US" sz="2550" dirty="0" smtClean="0">
                <a:latin typeface="+mj-ea"/>
                <a:ea typeface="+mj-ea"/>
              </a:rPr>
              <a:t>名新冠肺炎患者虽不属严格意义上的科研项目</a:t>
            </a:r>
            <a:r>
              <a:rPr lang="en-US" altLang="zh-CN" sz="2550" dirty="0" smtClean="0">
                <a:latin typeface="+mj-ea"/>
                <a:ea typeface="+mj-ea"/>
              </a:rPr>
              <a:t>,</a:t>
            </a:r>
            <a:r>
              <a:rPr lang="zh-CN" altLang="en-US" sz="2550" dirty="0" smtClean="0">
                <a:latin typeface="+mj-ea"/>
                <a:ea typeface="+mj-ea"/>
              </a:rPr>
              <a:t>但临床验证结果令人满意。</a:t>
            </a:r>
          </a:p>
          <a:p>
            <a:pPr eaLnBrk="1" hangingPunct="1">
              <a:buFontTx/>
              <a:buNone/>
              <a:defRPr/>
            </a:pPr>
            <a:r>
              <a:rPr lang="en-US" altLang="zh-CN" sz="2550" b="1" dirty="0" smtClean="0">
                <a:solidFill>
                  <a:srgbClr val="FF0000"/>
                </a:solidFill>
                <a:effectLst>
                  <a:outerShdw blurRad="38100" dist="38100" dir="2700000" algn="tl">
                    <a:srgbClr val="C0C0C0"/>
                  </a:outerShdw>
                </a:effectLst>
                <a:latin typeface="+mj-ea"/>
                <a:ea typeface="+mj-ea"/>
              </a:rPr>
              <a:t>B</a:t>
            </a:r>
            <a:r>
              <a:rPr lang="en-US" altLang="zh-CN" sz="2550" dirty="0" smtClean="0">
                <a:latin typeface="+mj-ea"/>
                <a:ea typeface="+mj-ea"/>
              </a:rPr>
              <a:t>.</a:t>
            </a:r>
            <a:r>
              <a:rPr lang="zh-CN" altLang="en-US" sz="2550" dirty="0" smtClean="0">
                <a:latin typeface="+mj-ea"/>
                <a:ea typeface="+mj-ea"/>
              </a:rPr>
              <a:t>当下医学通行的是更符合资本运作规律的西医</a:t>
            </a:r>
            <a:r>
              <a:rPr lang="en-US" altLang="zh-CN" sz="2550" dirty="0" smtClean="0">
                <a:latin typeface="+mj-ea"/>
                <a:ea typeface="+mj-ea"/>
              </a:rPr>
              <a:t>,</a:t>
            </a:r>
            <a:r>
              <a:rPr lang="zh-CN" altLang="en-US" sz="2550" dirty="0" smtClean="0">
                <a:latin typeface="+mj-ea"/>
                <a:ea typeface="+mj-ea"/>
              </a:rPr>
              <a:t>传统中医及中医药因未对市场经济的运作规律展开研究而受到打压。</a:t>
            </a:r>
          </a:p>
          <a:p>
            <a:pPr eaLnBrk="1" hangingPunct="1">
              <a:buFontTx/>
              <a:buNone/>
              <a:defRPr/>
            </a:pPr>
            <a:r>
              <a:rPr lang="en-US" altLang="zh-CN" sz="2550" dirty="0" smtClean="0">
                <a:latin typeface="+mj-ea"/>
                <a:ea typeface="+mj-ea"/>
              </a:rPr>
              <a:t>C.</a:t>
            </a:r>
            <a:r>
              <a:rPr lang="zh-CN" altLang="en-US" sz="2550" dirty="0" smtClean="0">
                <a:latin typeface="+mj-ea"/>
                <a:ea typeface="+mj-ea"/>
              </a:rPr>
              <a:t>目前</a:t>
            </a:r>
            <a:r>
              <a:rPr lang="en-US" altLang="zh-CN" sz="2550" dirty="0" smtClean="0">
                <a:latin typeface="+mj-ea"/>
                <a:ea typeface="+mj-ea"/>
              </a:rPr>
              <a:t>,</a:t>
            </a:r>
            <a:r>
              <a:rPr lang="zh-CN" altLang="en-US" sz="2550" dirty="0" smtClean="0">
                <a:latin typeface="+mj-ea"/>
                <a:ea typeface="+mj-ea"/>
              </a:rPr>
              <a:t>已经作为团体标准的中医临床诊疗指南中的证候诊断标准与国家标准、行业标准之间的协调统一性依然有待加强。</a:t>
            </a:r>
          </a:p>
          <a:p>
            <a:pPr eaLnBrk="1" hangingPunct="1">
              <a:buFontTx/>
              <a:buNone/>
              <a:defRPr/>
            </a:pPr>
            <a:r>
              <a:rPr lang="en-US" altLang="zh-CN" sz="2550" dirty="0" smtClean="0">
                <a:latin typeface="+mj-ea"/>
                <a:ea typeface="+mj-ea"/>
              </a:rPr>
              <a:t>D.</a:t>
            </a:r>
            <a:r>
              <a:rPr lang="zh-CN" altLang="en-US" sz="2550" dirty="0" smtClean="0">
                <a:latin typeface="+mj-ea"/>
                <a:ea typeface="+mj-ea"/>
              </a:rPr>
              <a:t>虽然屠呦呦院士已经凭借中医药研究成就获得诺贝尔奖</a:t>
            </a:r>
            <a:r>
              <a:rPr lang="en-US" altLang="zh-CN" sz="2550" dirty="0" smtClean="0">
                <a:latin typeface="+mj-ea"/>
                <a:ea typeface="+mj-ea"/>
              </a:rPr>
              <a:t>,</a:t>
            </a:r>
            <a:r>
              <a:rPr lang="zh-CN" altLang="en-US" sz="2550" dirty="0" smtClean="0">
                <a:latin typeface="+mj-ea"/>
                <a:ea typeface="+mj-ea"/>
              </a:rPr>
              <a:t>但中医药文化依然未得到足够重视</a:t>
            </a:r>
            <a:r>
              <a:rPr lang="en-US" altLang="zh-CN" sz="2550" dirty="0" smtClean="0">
                <a:latin typeface="+mj-ea"/>
                <a:ea typeface="+mj-ea"/>
              </a:rPr>
              <a:t>,</a:t>
            </a:r>
            <a:r>
              <a:rPr lang="zh-CN" altLang="en-US" sz="2550" dirty="0" smtClean="0">
                <a:latin typeface="+mj-ea"/>
                <a:ea typeface="+mj-ea"/>
              </a:rPr>
              <a:t>甚至还存在自我贬低的现象。 </a:t>
            </a:r>
          </a:p>
        </p:txBody>
      </p:sp>
      <p:sp>
        <p:nvSpPr>
          <p:cNvPr id="26628" name="Line 4"/>
          <p:cNvSpPr>
            <a:spLocks noChangeShapeType="1"/>
          </p:cNvSpPr>
          <p:nvPr/>
        </p:nvSpPr>
        <p:spPr bwMode="auto">
          <a:xfrm>
            <a:off x="1905000" y="2590800"/>
            <a:ext cx="5257800" cy="2286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矩形 1"/>
          <p:cNvSpPr>
            <a:spLocks noChangeArrowheads="1"/>
          </p:cNvSpPr>
          <p:nvPr/>
        </p:nvSpPr>
        <p:spPr bwMode="auto">
          <a:xfrm>
            <a:off x="381000" y="5410202"/>
            <a:ext cx="8305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FF0000"/>
                </a:solidFill>
                <a:latin typeface="黑体" pitchFamily="49" charset="-122"/>
                <a:ea typeface="黑体" pitchFamily="49" charset="-122"/>
              </a:rPr>
              <a:t>比对原文：</a:t>
            </a:r>
            <a:r>
              <a:rPr lang="zh-CN" altLang="en-US" sz="2400" b="1">
                <a:latin typeface="楷体" pitchFamily="49" charset="-122"/>
                <a:ea typeface="楷体" pitchFamily="49" charset="-122"/>
              </a:rPr>
              <a:t>“</a:t>
            </a:r>
            <a:r>
              <a:rPr lang="zh-CN" altLang="en-US" sz="2400" b="1">
                <a:solidFill>
                  <a:srgbClr val="0000FF"/>
                </a:solidFill>
                <a:latin typeface="楷体" pitchFamily="49" charset="-122"/>
                <a:ea typeface="楷体" pitchFamily="49" charset="-122"/>
              </a:rPr>
              <a:t>二是市场经济方面</a:t>
            </a:r>
            <a:r>
              <a:rPr lang="en-US" altLang="zh-CN" sz="2400" b="1">
                <a:solidFill>
                  <a:srgbClr val="0000FF"/>
                </a:solidFill>
                <a:latin typeface="楷体" pitchFamily="49" charset="-122"/>
                <a:ea typeface="楷体" pitchFamily="49" charset="-122"/>
              </a:rPr>
              <a:t>,</a:t>
            </a:r>
            <a:r>
              <a:rPr lang="zh-CN" altLang="en-US" sz="2400" b="1">
                <a:solidFill>
                  <a:srgbClr val="0000FF"/>
                </a:solidFill>
                <a:latin typeface="楷体" pitchFamily="49" charset="-122"/>
                <a:ea typeface="楷体" pitchFamily="49" charset="-122"/>
              </a:rPr>
              <a:t>当下医学通行的是更符合资本运作规律的西医，传统中医及中医药受到打压。</a:t>
            </a:r>
            <a:r>
              <a:rPr lang="zh-CN" altLang="en-US" sz="2400" b="1">
                <a:latin typeface="楷体" pitchFamily="49" charset="-122"/>
                <a:ea typeface="楷体" pitchFamily="49" charset="-122"/>
              </a:rPr>
              <a:t>”分析</a:t>
            </a:r>
            <a:r>
              <a:rPr lang="zh-CN" altLang="en-US" sz="2400" b="1">
                <a:solidFill>
                  <a:srgbClr val="FF0000"/>
                </a:solidFill>
                <a:latin typeface="楷体" pitchFamily="49" charset="-122"/>
                <a:ea typeface="楷体" pitchFamily="49" charset="-122"/>
              </a:rPr>
              <a:t>因果不当。</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additive="base">
                                        <p:cTn id="7" dur="500" fill="hold"/>
                                        <p:tgtEl>
                                          <p:spTgt spid="26628"/>
                                        </p:tgtEl>
                                        <p:attrNameLst>
                                          <p:attrName>ppt_x</p:attrName>
                                        </p:attrNameLst>
                                      </p:cBhvr>
                                      <p:tavLst>
                                        <p:tav tm="0">
                                          <p:val>
                                            <p:strVal val="#ppt_x"/>
                                          </p:val>
                                        </p:tav>
                                        <p:tav tm="100000">
                                          <p:val>
                                            <p:strVal val="#ppt_x"/>
                                          </p:val>
                                        </p:tav>
                                      </p:tavLst>
                                    </p:anim>
                                    <p:anim calcmode="lin" valueType="num">
                                      <p:cBhvr additive="base">
                                        <p:cTn id="8"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228600" y="381000"/>
            <a:ext cx="8610600" cy="6096000"/>
          </a:xfrm>
        </p:spPr>
        <p:txBody>
          <a:bodyPr/>
          <a:lstStyle/>
          <a:p>
            <a:pPr eaLnBrk="1" hangingPunct="1">
              <a:buFontTx/>
              <a:buNone/>
              <a:defRPr/>
            </a:pPr>
            <a:r>
              <a:rPr lang="en-US" altLang="zh-CN" sz="2200" b="1" dirty="0" smtClean="0">
                <a:latin typeface="+mn-ea"/>
              </a:rPr>
              <a:t>20.</a:t>
            </a:r>
            <a:r>
              <a:rPr lang="zh-CN" altLang="en-US" sz="2200" b="1" dirty="0" smtClean="0">
                <a:latin typeface="+mn-ea"/>
              </a:rPr>
              <a:t>要让中医药发挥更大的作用需做好哪几方面的工作？请</a:t>
            </a:r>
            <a:r>
              <a:rPr lang="zh-CN" altLang="en-US" sz="2200" b="1" dirty="0" smtClean="0">
                <a:solidFill>
                  <a:srgbClr val="FF0000"/>
                </a:solidFill>
                <a:latin typeface="+mn-ea"/>
              </a:rPr>
              <a:t>结合三则材料</a:t>
            </a:r>
            <a:r>
              <a:rPr lang="zh-CN" altLang="en-US" sz="2200" b="1" dirty="0" smtClean="0">
                <a:latin typeface="+mn-ea"/>
              </a:rPr>
              <a:t>简要分析。</a:t>
            </a:r>
            <a:r>
              <a:rPr lang="en-US" altLang="zh-CN" sz="2200" b="1" dirty="0" smtClean="0">
                <a:latin typeface="+mn-ea"/>
              </a:rPr>
              <a:t>(6</a:t>
            </a:r>
            <a:r>
              <a:rPr lang="zh-CN" altLang="en-US" sz="2200" b="1" dirty="0" smtClean="0">
                <a:latin typeface="+mn-ea"/>
              </a:rPr>
              <a:t>分</a:t>
            </a:r>
            <a:r>
              <a:rPr lang="en-US" altLang="zh-CN" sz="2200" b="1" dirty="0" smtClean="0">
                <a:latin typeface="+mn-ea"/>
              </a:rPr>
              <a:t>) </a:t>
            </a:r>
          </a:p>
          <a:p>
            <a:pPr eaLnBrk="1" hangingPunct="1">
              <a:lnSpc>
                <a:spcPts val="2400"/>
              </a:lnSpc>
              <a:spcBef>
                <a:spcPts val="1800"/>
              </a:spcBef>
              <a:buFontTx/>
              <a:buNone/>
              <a:defRPr/>
            </a:pPr>
            <a:r>
              <a:rPr lang="en-US" altLang="zh-CN" sz="2200" b="1" dirty="0" smtClean="0">
                <a:solidFill>
                  <a:srgbClr val="0000FF"/>
                </a:solidFill>
                <a:latin typeface="黑体" pitchFamily="49" charset="-122"/>
                <a:ea typeface="黑体" pitchFamily="49" charset="-122"/>
              </a:rPr>
              <a:t>【</a:t>
            </a:r>
            <a:r>
              <a:rPr lang="zh-CN" altLang="en-US" sz="2200" b="1" dirty="0" smtClean="0">
                <a:solidFill>
                  <a:srgbClr val="0000FF"/>
                </a:solidFill>
                <a:latin typeface="黑体" pitchFamily="49" charset="-122"/>
                <a:ea typeface="黑体" pitchFamily="49" charset="-122"/>
              </a:rPr>
              <a:t>解析</a:t>
            </a:r>
            <a:r>
              <a:rPr lang="en-US" altLang="zh-CN" sz="2200" b="1" dirty="0" smtClean="0">
                <a:solidFill>
                  <a:srgbClr val="0000FF"/>
                </a:solidFill>
                <a:latin typeface="黑体" pitchFamily="49" charset="-122"/>
                <a:ea typeface="黑体" pitchFamily="49" charset="-122"/>
              </a:rPr>
              <a:t>】</a:t>
            </a:r>
          </a:p>
          <a:p>
            <a:pPr eaLnBrk="1" hangingPunct="1">
              <a:lnSpc>
                <a:spcPts val="2400"/>
              </a:lnSpc>
              <a:buFontTx/>
              <a:buNone/>
              <a:defRPr/>
            </a:pPr>
            <a:r>
              <a:rPr lang="en-US" altLang="zh-CN" sz="2200" b="1" dirty="0" smtClean="0">
                <a:solidFill>
                  <a:srgbClr val="FF0000"/>
                </a:solidFill>
                <a:latin typeface="+mn-ea"/>
              </a:rPr>
              <a:t>①</a:t>
            </a:r>
            <a:r>
              <a:rPr lang="zh-CN" altLang="en-US" sz="2200" b="1" dirty="0" smtClean="0">
                <a:solidFill>
                  <a:srgbClr val="FF0000"/>
                </a:solidFill>
                <a:latin typeface="+mn-ea"/>
              </a:rPr>
              <a:t>材料一（第</a:t>
            </a:r>
            <a:r>
              <a:rPr lang="en-US" altLang="zh-CN" sz="2200" b="1" dirty="0" smtClean="0">
                <a:solidFill>
                  <a:srgbClr val="FF0000"/>
                </a:solidFill>
                <a:latin typeface="+mn-ea"/>
              </a:rPr>
              <a:t>3</a:t>
            </a:r>
            <a:r>
              <a:rPr lang="zh-CN" altLang="en-US" sz="2200" b="1" dirty="0" smtClean="0">
                <a:solidFill>
                  <a:srgbClr val="FF0000"/>
                </a:solidFill>
                <a:latin typeface="+mn-ea"/>
              </a:rPr>
              <a:t>段）：“</a:t>
            </a:r>
            <a:r>
              <a:rPr lang="zh-CN" altLang="zh-CN" sz="2200" b="1" dirty="0" smtClean="0">
                <a:solidFill>
                  <a:srgbClr val="0000FF"/>
                </a:solidFill>
              </a:rPr>
              <a:t>坚持</a:t>
            </a:r>
            <a:r>
              <a:rPr lang="zh-CN" altLang="zh-CN" sz="2200" b="1" dirty="0">
                <a:solidFill>
                  <a:srgbClr val="0000FF"/>
                </a:solidFill>
              </a:rPr>
              <a:t>中西医结合</a:t>
            </a:r>
            <a:r>
              <a:rPr lang="en-US" altLang="zh-CN" sz="2200" b="1" dirty="0">
                <a:solidFill>
                  <a:srgbClr val="0000FF"/>
                </a:solidFill>
              </a:rPr>
              <a:t>,</a:t>
            </a:r>
            <a:r>
              <a:rPr lang="zh-CN" altLang="zh-CN" sz="2200" b="1" dirty="0">
                <a:solidFill>
                  <a:srgbClr val="0000FF"/>
                </a:solidFill>
              </a:rPr>
              <a:t>中西药</a:t>
            </a:r>
            <a:r>
              <a:rPr lang="zh-CN" altLang="zh-CN" sz="2200" b="1" dirty="0" smtClean="0">
                <a:solidFill>
                  <a:srgbClr val="0000FF"/>
                </a:solidFill>
              </a:rPr>
              <a:t>并用</a:t>
            </a:r>
            <a:r>
              <a:rPr lang="en-US" altLang="zh-CN" sz="2200" b="1" dirty="0" smtClean="0">
                <a:solidFill>
                  <a:srgbClr val="0000FF"/>
                </a:solidFill>
              </a:rPr>
              <a:t>……</a:t>
            </a:r>
            <a:r>
              <a:rPr lang="zh-CN" altLang="en-US" sz="2200" b="1" dirty="0" smtClean="0">
                <a:solidFill>
                  <a:srgbClr val="FF0000"/>
                </a:solidFill>
                <a:latin typeface="+mn-ea"/>
              </a:rPr>
              <a:t>”</a:t>
            </a:r>
            <a:r>
              <a:rPr lang="zh-CN" altLang="en-US" sz="2200" b="1" dirty="0" smtClean="0">
                <a:solidFill>
                  <a:srgbClr val="006600"/>
                </a:solidFill>
              </a:rPr>
              <a:t>这是从</a:t>
            </a:r>
            <a:r>
              <a:rPr lang="zh-CN" altLang="en-US" sz="2200" b="1" dirty="0" smtClean="0">
                <a:solidFill>
                  <a:srgbClr val="0000FF"/>
                </a:solidFill>
              </a:rPr>
              <a:t>理念方法</a:t>
            </a:r>
            <a:r>
              <a:rPr lang="zh-CN" altLang="en-US" sz="2200" b="1" dirty="0" smtClean="0">
                <a:solidFill>
                  <a:srgbClr val="006600"/>
                </a:solidFill>
              </a:rPr>
              <a:t>角度说的，可以提炼出第一点。</a:t>
            </a:r>
            <a:endParaRPr lang="en-US" altLang="zh-CN" sz="2200" b="1" dirty="0" smtClean="0">
              <a:solidFill>
                <a:srgbClr val="006600"/>
              </a:solidFill>
            </a:endParaRPr>
          </a:p>
          <a:p>
            <a:pPr eaLnBrk="1" hangingPunct="1">
              <a:lnSpc>
                <a:spcPts val="2400"/>
              </a:lnSpc>
              <a:buFontTx/>
              <a:buNone/>
              <a:defRPr/>
            </a:pPr>
            <a:r>
              <a:rPr lang="zh-CN" altLang="en-US" sz="2200" b="1" dirty="0" smtClean="0">
                <a:solidFill>
                  <a:srgbClr val="FF0000"/>
                </a:solidFill>
                <a:latin typeface="+mn-ea"/>
              </a:rPr>
              <a:t>②材料二（第</a:t>
            </a:r>
            <a:r>
              <a:rPr lang="en-US" altLang="zh-CN" sz="2200" b="1" dirty="0" smtClean="0">
                <a:solidFill>
                  <a:srgbClr val="FF0000"/>
                </a:solidFill>
                <a:latin typeface="+mn-ea"/>
              </a:rPr>
              <a:t>2</a:t>
            </a:r>
            <a:r>
              <a:rPr lang="zh-CN" altLang="en-US" sz="2200" b="1" dirty="0" smtClean="0">
                <a:solidFill>
                  <a:srgbClr val="FF0000"/>
                </a:solidFill>
                <a:latin typeface="+mn-ea"/>
              </a:rPr>
              <a:t>段）：“</a:t>
            </a:r>
            <a:r>
              <a:rPr lang="zh-CN" altLang="en-US" sz="2200" b="1" dirty="0" smtClean="0">
                <a:solidFill>
                  <a:srgbClr val="0000FF"/>
                </a:solidFill>
                <a:latin typeface="+mn-ea"/>
              </a:rPr>
              <a:t>三是中医药文化传播的文化自信不强</a:t>
            </a:r>
            <a:r>
              <a:rPr lang="en-US" altLang="zh-CN" sz="2200" b="1" dirty="0" smtClean="0">
                <a:solidFill>
                  <a:srgbClr val="0000FF"/>
                </a:solidFill>
                <a:latin typeface="+mn-ea"/>
              </a:rPr>
              <a:t>,……</a:t>
            </a:r>
            <a:r>
              <a:rPr lang="zh-CN" altLang="en-US" sz="2200" b="1" dirty="0" smtClean="0">
                <a:solidFill>
                  <a:srgbClr val="0000FF"/>
                </a:solidFill>
                <a:latin typeface="+mn-ea"/>
              </a:rPr>
              <a:t>但直到今天</a:t>
            </a:r>
            <a:r>
              <a:rPr lang="en-US" altLang="zh-CN" sz="2200" b="1" dirty="0" smtClean="0">
                <a:solidFill>
                  <a:srgbClr val="0000FF"/>
                </a:solidFill>
                <a:latin typeface="+mn-ea"/>
              </a:rPr>
              <a:t>,</a:t>
            </a:r>
            <a:r>
              <a:rPr lang="zh-CN" altLang="en-US" sz="2200" b="1" dirty="0" smtClean="0">
                <a:solidFill>
                  <a:srgbClr val="0000FF"/>
                </a:solidFill>
                <a:latin typeface="+mn-ea"/>
              </a:rPr>
              <a:t>中医药文化依然未得到足够重视</a:t>
            </a:r>
            <a:r>
              <a:rPr lang="en-US" altLang="zh-CN" sz="2200" b="1" dirty="0" smtClean="0">
                <a:solidFill>
                  <a:srgbClr val="0000FF"/>
                </a:solidFill>
                <a:latin typeface="+mn-ea"/>
              </a:rPr>
              <a:t>,</a:t>
            </a:r>
            <a:r>
              <a:rPr lang="zh-CN" altLang="en-US" sz="2200" b="1" dirty="0" smtClean="0">
                <a:solidFill>
                  <a:srgbClr val="0000FF"/>
                </a:solidFill>
                <a:latin typeface="+mn-ea"/>
              </a:rPr>
              <a:t>甚至存在自我贬低的现象。</a:t>
            </a:r>
            <a:r>
              <a:rPr lang="zh-CN" altLang="en-US" sz="2200" b="1" dirty="0" smtClean="0">
                <a:solidFill>
                  <a:srgbClr val="FF0000"/>
                </a:solidFill>
                <a:latin typeface="+mn-ea"/>
              </a:rPr>
              <a:t>”</a:t>
            </a:r>
            <a:r>
              <a:rPr lang="zh-CN" altLang="en-US" sz="2200" b="1" dirty="0" smtClean="0">
                <a:solidFill>
                  <a:srgbClr val="006600"/>
                </a:solidFill>
                <a:latin typeface="+mn-ea"/>
              </a:rPr>
              <a:t>这是从</a:t>
            </a:r>
            <a:r>
              <a:rPr lang="zh-CN" altLang="en-US" sz="2200" b="1" dirty="0" smtClean="0">
                <a:solidFill>
                  <a:srgbClr val="FF0000"/>
                </a:solidFill>
                <a:latin typeface="+mn-ea"/>
              </a:rPr>
              <a:t>中医文化的传播</a:t>
            </a:r>
            <a:r>
              <a:rPr lang="zh-CN" altLang="en-US" sz="2200" b="1" dirty="0" smtClean="0">
                <a:solidFill>
                  <a:srgbClr val="006600"/>
                </a:solidFill>
                <a:latin typeface="+mn-ea"/>
              </a:rPr>
              <a:t>方面说的，反取其意可提炼出第二点。</a:t>
            </a:r>
          </a:p>
          <a:p>
            <a:pPr eaLnBrk="1" hangingPunct="1">
              <a:lnSpc>
                <a:spcPts val="2400"/>
              </a:lnSpc>
              <a:buFontTx/>
              <a:buNone/>
              <a:defRPr/>
            </a:pPr>
            <a:r>
              <a:rPr lang="zh-CN" altLang="en-US" sz="2200" b="1" dirty="0" smtClean="0">
                <a:solidFill>
                  <a:srgbClr val="FF0000"/>
                </a:solidFill>
                <a:latin typeface="+mn-ea"/>
              </a:rPr>
              <a:t>③材料三（第</a:t>
            </a:r>
            <a:r>
              <a:rPr lang="en-US" altLang="zh-CN" sz="2200" b="1" dirty="0" smtClean="0">
                <a:solidFill>
                  <a:srgbClr val="FF0000"/>
                </a:solidFill>
                <a:latin typeface="+mn-ea"/>
              </a:rPr>
              <a:t>1-2</a:t>
            </a:r>
            <a:r>
              <a:rPr lang="zh-CN" altLang="en-US" sz="2200" b="1" dirty="0" smtClean="0">
                <a:solidFill>
                  <a:srgbClr val="FF0000"/>
                </a:solidFill>
                <a:latin typeface="+mn-ea"/>
              </a:rPr>
              <a:t>段）：“</a:t>
            </a:r>
            <a:r>
              <a:rPr lang="zh-CN" altLang="en-US" sz="2200" b="1" dirty="0" smtClean="0">
                <a:solidFill>
                  <a:srgbClr val="0000FF"/>
                </a:solidFill>
                <a:latin typeface="+mn-ea"/>
              </a:rPr>
              <a:t>中医药标准化建设</a:t>
            </a:r>
            <a:r>
              <a:rPr lang="en-US" altLang="zh-CN" sz="2200" b="1" dirty="0" smtClean="0">
                <a:solidFill>
                  <a:srgbClr val="0000FF"/>
                </a:solidFill>
                <a:latin typeface="+mn-ea"/>
              </a:rPr>
              <a:t>……</a:t>
            </a:r>
            <a:r>
              <a:rPr lang="zh-CN" altLang="en-US" sz="2200" b="1" dirty="0" smtClean="0">
                <a:solidFill>
                  <a:srgbClr val="0000FF"/>
                </a:solidFill>
                <a:latin typeface="+mn-ea"/>
              </a:rPr>
              <a:t>行业标准、</a:t>
            </a:r>
            <a:r>
              <a:rPr lang="en-US" altLang="zh-CN" sz="2200" b="1" dirty="0" smtClean="0">
                <a:solidFill>
                  <a:srgbClr val="0000FF"/>
                </a:solidFill>
                <a:latin typeface="+mn-ea"/>
              </a:rPr>
              <a:t>……</a:t>
            </a:r>
            <a:r>
              <a:rPr lang="zh-CN" altLang="en-US" sz="2200" b="1" dirty="0" smtClean="0">
                <a:solidFill>
                  <a:srgbClr val="0000FF"/>
                </a:solidFill>
                <a:latin typeface="+mn-ea"/>
              </a:rPr>
              <a:t>国家标准</a:t>
            </a:r>
            <a:r>
              <a:rPr lang="en-US" altLang="zh-CN" sz="2200" b="1" dirty="0" smtClean="0">
                <a:solidFill>
                  <a:srgbClr val="0000FF"/>
                </a:solidFill>
                <a:latin typeface="+mn-ea"/>
              </a:rPr>
              <a:t>,</a:t>
            </a:r>
            <a:r>
              <a:rPr lang="zh-CN" altLang="en-US" sz="2200" b="1" dirty="0" smtClean="0">
                <a:solidFill>
                  <a:srgbClr val="0000FF"/>
                </a:solidFill>
                <a:latin typeface="+mn-ea"/>
              </a:rPr>
              <a:t>最后争取成为</a:t>
            </a:r>
            <a:r>
              <a:rPr lang="en-US" altLang="zh-CN" sz="2200" b="1" dirty="0" smtClean="0">
                <a:solidFill>
                  <a:srgbClr val="0000FF"/>
                </a:solidFill>
                <a:latin typeface="+mn-ea"/>
              </a:rPr>
              <a:t>……</a:t>
            </a:r>
            <a:r>
              <a:rPr lang="zh-CN" altLang="en-US" sz="2200" b="1" dirty="0" smtClean="0">
                <a:solidFill>
                  <a:srgbClr val="0000FF"/>
                </a:solidFill>
                <a:latin typeface="+mn-ea"/>
              </a:rPr>
              <a:t>的国际标准。目前</a:t>
            </a:r>
            <a:r>
              <a:rPr lang="en-US" altLang="zh-CN" sz="2200" b="1" dirty="0" smtClean="0">
                <a:solidFill>
                  <a:srgbClr val="0000FF"/>
                </a:solidFill>
                <a:latin typeface="+mn-ea"/>
              </a:rPr>
              <a:t>,</a:t>
            </a:r>
            <a:r>
              <a:rPr lang="zh-CN" altLang="en-US" sz="2200" b="1" dirty="0" smtClean="0">
                <a:solidFill>
                  <a:srgbClr val="0000FF"/>
                </a:solidFill>
                <a:latin typeface="+mn-ea"/>
              </a:rPr>
              <a:t>国家标准、行业标准、团体标准之间的协调性有待加强。</a:t>
            </a:r>
            <a:r>
              <a:rPr lang="zh-CN" altLang="en-US" sz="2200" b="1" dirty="0" smtClean="0">
                <a:solidFill>
                  <a:srgbClr val="FF0000"/>
                </a:solidFill>
                <a:latin typeface="+mn-ea"/>
              </a:rPr>
              <a:t>”</a:t>
            </a:r>
            <a:r>
              <a:rPr lang="zh-CN" altLang="en-US" sz="2200" b="1" dirty="0" smtClean="0">
                <a:solidFill>
                  <a:srgbClr val="006600"/>
                </a:solidFill>
                <a:latin typeface="+mn-ea"/>
              </a:rPr>
              <a:t>这是从</a:t>
            </a:r>
            <a:r>
              <a:rPr lang="zh-CN" altLang="en-US" sz="2200" b="1" dirty="0" smtClean="0">
                <a:solidFill>
                  <a:srgbClr val="FF0000"/>
                </a:solidFill>
                <a:latin typeface="+mn-ea"/>
              </a:rPr>
              <a:t>中医标准建设</a:t>
            </a:r>
            <a:r>
              <a:rPr lang="zh-CN" altLang="en-US" sz="2200" b="1" dirty="0" smtClean="0">
                <a:solidFill>
                  <a:srgbClr val="006600"/>
                </a:solidFill>
                <a:latin typeface="+mn-ea"/>
              </a:rPr>
              <a:t>方面说的，后一句可以反取其意取之。可提炼出第三点。</a:t>
            </a:r>
            <a:endParaRPr lang="en-US" altLang="zh-CN" sz="2200" b="1" dirty="0" smtClean="0">
              <a:solidFill>
                <a:srgbClr val="006600"/>
              </a:solidFill>
              <a:latin typeface="+mn-ea"/>
            </a:endParaRPr>
          </a:p>
          <a:p>
            <a:pPr eaLnBrk="1" hangingPunct="1">
              <a:lnSpc>
                <a:spcPts val="2400"/>
              </a:lnSpc>
              <a:buFontTx/>
              <a:buNone/>
              <a:defRPr/>
            </a:pPr>
            <a:r>
              <a:rPr lang="zh-CN" altLang="en-US" sz="2200" b="1" dirty="0" smtClean="0">
                <a:solidFill>
                  <a:srgbClr val="FF0000"/>
                </a:solidFill>
                <a:latin typeface="+mn-ea"/>
              </a:rPr>
              <a:t>④材料一（第</a:t>
            </a:r>
            <a:r>
              <a:rPr lang="en-US" altLang="zh-CN" sz="2200" b="1" dirty="0" smtClean="0">
                <a:solidFill>
                  <a:srgbClr val="FF0000"/>
                </a:solidFill>
                <a:latin typeface="+mn-ea"/>
              </a:rPr>
              <a:t>1</a:t>
            </a:r>
            <a:r>
              <a:rPr lang="zh-CN" altLang="en-US" sz="2200" b="1" dirty="0" smtClean="0">
                <a:solidFill>
                  <a:srgbClr val="FF0000"/>
                </a:solidFill>
                <a:latin typeface="+mn-ea"/>
              </a:rPr>
              <a:t>段）：</a:t>
            </a:r>
            <a:r>
              <a:rPr lang="zh-CN" altLang="en-US" sz="2200" b="1" dirty="0" smtClean="0">
                <a:solidFill>
                  <a:srgbClr val="0000FF"/>
                </a:solidFill>
                <a:latin typeface="+mn-ea"/>
              </a:rPr>
              <a:t>中医药专家综合分析本次疫情特点</a:t>
            </a:r>
            <a:r>
              <a:rPr lang="en-US" altLang="zh-CN" sz="2200" b="1" dirty="0" smtClean="0">
                <a:solidFill>
                  <a:srgbClr val="0000FF"/>
                </a:solidFill>
                <a:latin typeface="+mn-ea"/>
              </a:rPr>
              <a:t>,</a:t>
            </a:r>
            <a:r>
              <a:rPr lang="zh-CN" altLang="en-US" sz="2200" b="1" dirty="0" smtClean="0">
                <a:solidFill>
                  <a:srgbClr val="0000FF"/>
                </a:solidFill>
                <a:latin typeface="+mn-ea"/>
              </a:rPr>
              <a:t>统筹考虑汉代张仲景</a:t>
            </a:r>
            <a:r>
              <a:rPr lang="en-US" altLang="zh-CN" sz="2200" b="1" dirty="0" smtClean="0">
                <a:solidFill>
                  <a:srgbClr val="0000FF"/>
                </a:solidFill>
                <a:latin typeface="+mn-ea"/>
              </a:rPr>
              <a:t>《</a:t>
            </a:r>
            <a:r>
              <a:rPr lang="zh-CN" altLang="en-US" sz="2200" b="1" dirty="0" smtClean="0">
                <a:solidFill>
                  <a:srgbClr val="0000FF"/>
                </a:solidFill>
                <a:latin typeface="+mn-ea"/>
              </a:rPr>
              <a:t>伤寒杂病论</a:t>
            </a:r>
            <a:r>
              <a:rPr lang="en-US" altLang="zh-CN" sz="2200" b="1" dirty="0" smtClean="0">
                <a:solidFill>
                  <a:srgbClr val="0000FF"/>
                </a:solidFill>
                <a:latin typeface="+mn-ea"/>
              </a:rPr>
              <a:t>》</a:t>
            </a:r>
            <a:r>
              <a:rPr lang="zh-CN" altLang="en-US" sz="2200" b="1" dirty="0" smtClean="0">
                <a:solidFill>
                  <a:srgbClr val="0000FF"/>
                </a:solidFill>
                <a:latin typeface="+mn-ea"/>
              </a:rPr>
              <a:t>经典医籍里的处方</a:t>
            </a:r>
            <a:r>
              <a:rPr lang="en-US" altLang="zh-CN" sz="2200" b="1" dirty="0" smtClean="0">
                <a:solidFill>
                  <a:srgbClr val="0000FF"/>
                </a:solidFill>
                <a:latin typeface="+mn-ea"/>
              </a:rPr>
              <a:t>,</a:t>
            </a:r>
            <a:r>
              <a:rPr lang="zh-CN" altLang="en-US" sz="2200" b="1" dirty="0" smtClean="0">
                <a:solidFill>
                  <a:srgbClr val="0000FF"/>
                </a:solidFill>
                <a:latin typeface="+mn-ea"/>
              </a:rPr>
              <a:t>最终决定将麻杏石甘汤、射干麻黄汤、小柴胡汤、五苓散四个方剂</a:t>
            </a:r>
            <a:r>
              <a:rPr lang="en-US" altLang="zh-CN" sz="2200" b="1" dirty="0" smtClean="0">
                <a:solidFill>
                  <a:srgbClr val="0000FF"/>
                </a:solidFill>
                <a:latin typeface="+mn-ea"/>
              </a:rPr>
              <a:t>21</a:t>
            </a:r>
            <a:r>
              <a:rPr lang="zh-CN" altLang="en-US" sz="2200" b="1" dirty="0" smtClean="0">
                <a:solidFill>
                  <a:srgbClr val="0000FF"/>
                </a:solidFill>
                <a:latin typeface="+mn-ea"/>
              </a:rPr>
              <a:t>味药有机组合</a:t>
            </a:r>
            <a:r>
              <a:rPr lang="en-US" altLang="zh-CN" sz="2200" b="1" dirty="0" smtClean="0">
                <a:solidFill>
                  <a:srgbClr val="0000FF"/>
                </a:solidFill>
                <a:latin typeface="+mn-ea"/>
              </a:rPr>
              <a:t>,</a:t>
            </a:r>
            <a:r>
              <a:rPr lang="zh-CN" altLang="en-US" sz="2200" b="1" dirty="0" smtClean="0">
                <a:solidFill>
                  <a:srgbClr val="0000FF"/>
                </a:solidFill>
                <a:latin typeface="+mn-ea"/>
              </a:rPr>
              <a:t>化裁为新的方剂</a:t>
            </a:r>
            <a:r>
              <a:rPr lang="en-US" altLang="zh-CN" sz="2200" b="1" dirty="0" smtClean="0">
                <a:solidFill>
                  <a:srgbClr val="0000FF"/>
                </a:solidFill>
                <a:latin typeface="+mn-ea"/>
              </a:rPr>
              <a:t>——</a:t>
            </a:r>
            <a:r>
              <a:rPr lang="zh-CN" altLang="en-US" sz="2200" b="1" dirty="0" smtClean="0">
                <a:solidFill>
                  <a:srgbClr val="0000FF"/>
                </a:solidFill>
                <a:latin typeface="+mn-ea"/>
              </a:rPr>
              <a:t>清肺排毒汤。</a:t>
            </a:r>
            <a:r>
              <a:rPr lang="zh-CN" altLang="en-US" sz="2200" b="1" dirty="0" smtClean="0">
                <a:solidFill>
                  <a:srgbClr val="006600"/>
                </a:solidFill>
                <a:latin typeface="+mn-ea"/>
              </a:rPr>
              <a:t>这是从</a:t>
            </a:r>
            <a:r>
              <a:rPr lang="zh-CN" altLang="en-US" sz="2200" b="1" dirty="0" smtClean="0">
                <a:solidFill>
                  <a:srgbClr val="FF0000"/>
                </a:solidFill>
                <a:latin typeface="+mn-ea"/>
              </a:rPr>
              <a:t>资源开发</a:t>
            </a:r>
            <a:r>
              <a:rPr lang="zh-CN" altLang="en-US" sz="2200" b="1" dirty="0" smtClean="0">
                <a:solidFill>
                  <a:srgbClr val="006600"/>
                </a:solidFill>
                <a:latin typeface="+mn-ea"/>
              </a:rPr>
              <a:t>方面说的，要提炼自撰，可以得到第四点。 </a:t>
            </a:r>
            <a:endParaRPr lang="zh-CN" altLang="en-US" sz="2200" b="1" dirty="0">
              <a:solidFill>
                <a:srgbClr val="006600"/>
              </a:solidFill>
              <a:latin typeface="+mn-ea"/>
            </a:endParaRPr>
          </a:p>
        </p:txBody>
      </p:sp>
      <p:sp>
        <p:nvSpPr>
          <p:cNvPr id="3" name="Oval 5"/>
          <p:cNvSpPr>
            <a:spLocks noChangeArrowheads="1"/>
          </p:cNvSpPr>
          <p:nvPr/>
        </p:nvSpPr>
        <p:spPr bwMode="auto">
          <a:xfrm>
            <a:off x="5486404" y="381000"/>
            <a:ext cx="758825" cy="4572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 name="Line 4"/>
          <p:cNvSpPr>
            <a:spLocks noChangeShapeType="1"/>
          </p:cNvSpPr>
          <p:nvPr/>
        </p:nvSpPr>
        <p:spPr bwMode="auto">
          <a:xfrm>
            <a:off x="1066800" y="1143000"/>
            <a:ext cx="144780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5603">
                                            <p:txEl>
                                              <p:pRg st="1" end="1"/>
                                            </p:txEl>
                                          </p:spTgt>
                                        </p:tgtEl>
                                        <p:attrNameLst>
                                          <p:attrName>style.visibility</p:attrName>
                                        </p:attrNameLst>
                                      </p:cBhvr>
                                      <p:to>
                                        <p:strVal val="visible"/>
                                      </p:to>
                                    </p:set>
                                    <p:anim calcmode="lin" valueType="num">
                                      <p:cBhvr additive="base">
                                        <p:cTn id="19"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5603">
                                            <p:txEl>
                                              <p:pRg st="2" end="2"/>
                                            </p:txEl>
                                          </p:spTgt>
                                        </p:tgtEl>
                                        <p:attrNameLst>
                                          <p:attrName>style.visibility</p:attrName>
                                        </p:attrNameLst>
                                      </p:cBhvr>
                                      <p:to>
                                        <p:strVal val="visible"/>
                                      </p:to>
                                    </p:set>
                                    <p:anim calcmode="lin" valueType="num">
                                      <p:cBhvr additive="base">
                                        <p:cTn id="25" dur="5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6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5603">
                                            <p:txEl>
                                              <p:pRg st="3" end="3"/>
                                            </p:txEl>
                                          </p:spTgt>
                                        </p:tgtEl>
                                        <p:attrNameLst>
                                          <p:attrName>style.visibility</p:attrName>
                                        </p:attrNameLst>
                                      </p:cBhvr>
                                      <p:to>
                                        <p:strVal val="visible"/>
                                      </p:to>
                                    </p:set>
                                    <p:anim calcmode="lin" valueType="num">
                                      <p:cBhvr additive="base">
                                        <p:cTn id="31" dur="5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6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5603">
                                            <p:txEl>
                                              <p:pRg st="4" end="4"/>
                                            </p:txEl>
                                          </p:spTgt>
                                        </p:tgtEl>
                                        <p:attrNameLst>
                                          <p:attrName>style.visibility</p:attrName>
                                        </p:attrNameLst>
                                      </p:cBhvr>
                                      <p:to>
                                        <p:strVal val="visible"/>
                                      </p:to>
                                    </p:set>
                                    <p:anim calcmode="lin" valueType="num">
                                      <p:cBhvr additive="base">
                                        <p:cTn id="37" dur="5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560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5603">
                                            <p:txEl>
                                              <p:pRg st="5" end="5"/>
                                            </p:txEl>
                                          </p:spTgt>
                                        </p:tgtEl>
                                        <p:attrNameLst>
                                          <p:attrName>style.visibility</p:attrName>
                                        </p:attrNameLst>
                                      </p:cBhvr>
                                      <p:to>
                                        <p:strVal val="visible"/>
                                      </p:to>
                                    </p:set>
                                    <p:anim calcmode="lin" valueType="num">
                                      <p:cBhvr additive="base">
                                        <p:cTn id="43" dur="500" fill="hold"/>
                                        <p:tgtEl>
                                          <p:spTgt spid="2560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560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228600" y="533400"/>
            <a:ext cx="8610600" cy="5181600"/>
          </a:xfrm>
        </p:spPr>
        <p:txBody>
          <a:bodyPr/>
          <a:lstStyle/>
          <a:p>
            <a:pPr eaLnBrk="1" hangingPunct="1">
              <a:buFontTx/>
              <a:buNone/>
              <a:defRPr/>
            </a:pPr>
            <a:r>
              <a:rPr lang="en-US" altLang="zh-CN" b="1" dirty="0" smtClean="0">
                <a:latin typeface="+mn-ea"/>
              </a:rPr>
              <a:t>20.</a:t>
            </a:r>
            <a:r>
              <a:rPr lang="zh-CN" altLang="en-US" b="1" dirty="0" smtClean="0">
                <a:latin typeface="+mn-ea"/>
              </a:rPr>
              <a:t>要让中医药发挥更大的作用需做好哪几方面的工作？请</a:t>
            </a:r>
            <a:r>
              <a:rPr lang="zh-CN" altLang="en-US" b="1" dirty="0" smtClean="0">
                <a:solidFill>
                  <a:srgbClr val="FF0000"/>
                </a:solidFill>
                <a:latin typeface="+mn-ea"/>
              </a:rPr>
              <a:t>结合三则材料</a:t>
            </a:r>
            <a:r>
              <a:rPr lang="zh-CN" altLang="en-US" b="1" dirty="0" smtClean="0">
                <a:latin typeface="+mn-ea"/>
              </a:rPr>
              <a:t>简要分析。</a:t>
            </a:r>
            <a:r>
              <a:rPr lang="en-US" altLang="zh-CN" b="1" dirty="0" smtClean="0">
                <a:latin typeface="+mn-ea"/>
              </a:rPr>
              <a:t>(6</a:t>
            </a:r>
            <a:r>
              <a:rPr lang="zh-CN" altLang="en-US" b="1" dirty="0" smtClean="0">
                <a:latin typeface="+mn-ea"/>
              </a:rPr>
              <a:t>分</a:t>
            </a:r>
            <a:r>
              <a:rPr lang="en-US" altLang="zh-CN" b="1" dirty="0" smtClean="0">
                <a:latin typeface="+mn-ea"/>
              </a:rPr>
              <a:t>) </a:t>
            </a:r>
          </a:p>
          <a:p>
            <a:pPr marL="804863" indent="-804863" eaLnBrk="1" hangingPunct="1">
              <a:buFontTx/>
              <a:buNone/>
              <a:defRPr/>
            </a:pPr>
            <a:r>
              <a:rPr lang="en-US" altLang="zh-CN" sz="3000" b="1" dirty="0" smtClean="0">
                <a:solidFill>
                  <a:srgbClr val="FF3399"/>
                </a:solidFill>
                <a:latin typeface="黑体" pitchFamily="49" charset="-122"/>
                <a:ea typeface="黑体" pitchFamily="49" charset="-122"/>
              </a:rPr>
              <a:t>【</a:t>
            </a:r>
            <a:r>
              <a:rPr lang="zh-CN" altLang="en-US" sz="3000" b="1" dirty="0" smtClean="0">
                <a:solidFill>
                  <a:srgbClr val="FF3399"/>
                </a:solidFill>
                <a:latin typeface="黑体" pitchFamily="49" charset="-122"/>
                <a:ea typeface="黑体" pitchFamily="49" charset="-122"/>
              </a:rPr>
              <a:t>参考答案</a:t>
            </a:r>
            <a:r>
              <a:rPr lang="en-US" altLang="zh-CN" sz="3000" b="1" dirty="0" smtClean="0">
                <a:solidFill>
                  <a:srgbClr val="FF3399"/>
                </a:solidFill>
                <a:latin typeface="黑体" pitchFamily="49" charset="-122"/>
                <a:ea typeface="黑体" pitchFamily="49" charset="-122"/>
              </a:rPr>
              <a:t>】</a:t>
            </a:r>
          </a:p>
          <a:p>
            <a:pPr marL="804863" indent="-354013" eaLnBrk="1" hangingPunct="1">
              <a:buFontTx/>
              <a:buNone/>
              <a:defRPr/>
            </a:pPr>
            <a:r>
              <a:rPr lang="en-US" altLang="zh-CN" sz="3000" b="1" dirty="0" smtClean="0">
                <a:solidFill>
                  <a:srgbClr val="FF0000"/>
                </a:solidFill>
                <a:latin typeface="+mn-ea"/>
              </a:rPr>
              <a:t>①</a:t>
            </a:r>
            <a:r>
              <a:rPr lang="zh-CN" altLang="en-US" sz="3000" b="1" dirty="0" smtClean="0">
                <a:solidFill>
                  <a:srgbClr val="0000FF"/>
                </a:solidFill>
                <a:latin typeface="+mn-ea"/>
              </a:rPr>
              <a:t>理念、方法方面</a:t>
            </a:r>
            <a:r>
              <a:rPr lang="zh-CN" altLang="en-US" sz="3000" b="1" dirty="0" smtClean="0">
                <a:solidFill>
                  <a:srgbClr val="FF0000"/>
                </a:solidFill>
                <a:latin typeface="+mn-ea"/>
              </a:rPr>
              <a:t>：</a:t>
            </a:r>
            <a:r>
              <a:rPr lang="zh-CN" altLang="en-US" sz="3000" b="1" dirty="0" smtClean="0">
                <a:solidFill>
                  <a:srgbClr val="006600"/>
                </a:solidFill>
                <a:latin typeface="+mn-ea"/>
              </a:rPr>
              <a:t>坚持中西医结合，中西药并用。</a:t>
            </a:r>
          </a:p>
          <a:p>
            <a:pPr marL="804863" indent="-354013" eaLnBrk="1" hangingPunct="1">
              <a:buFontTx/>
              <a:buNone/>
              <a:defRPr/>
            </a:pPr>
            <a:r>
              <a:rPr lang="zh-CN" altLang="en-US" sz="3000" b="1" dirty="0" smtClean="0">
                <a:solidFill>
                  <a:srgbClr val="FF0000"/>
                </a:solidFill>
                <a:latin typeface="+mn-ea"/>
              </a:rPr>
              <a:t>②</a:t>
            </a:r>
            <a:r>
              <a:rPr lang="zh-CN" altLang="en-US" sz="3000" b="1" dirty="0" smtClean="0">
                <a:solidFill>
                  <a:srgbClr val="0000FF"/>
                </a:solidFill>
                <a:latin typeface="+mn-ea"/>
              </a:rPr>
              <a:t>文化传播方面</a:t>
            </a:r>
            <a:r>
              <a:rPr lang="en-US" altLang="zh-CN" sz="3000" b="1" dirty="0" smtClean="0">
                <a:solidFill>
                  <a:srgbClr val="FF0000"/>
                </a:solidFill>
                <a:latin typeface="+mn-ea"/>
              </a:rPr>
              <a:t>:</a:t>
            </a:r>
            <a:r>
              <a:rPr lang="zh-CN" altLang="en-US" sz="3000" b="1" dirty="0">
                <a:solidFill>
                  <a:srgbClr val="006600"/>
                </a:solidFill>
                <a:latin typeface="+mn-ea"/>
              </a:rPr>
              <a:t>加大宣传力度，增强文化自信</a:t>
            </a:r>
            <a:r>
              <a:rPr lang="zh-CN" altLang="en-US" sz="3000" b="1" dirty="0" smtClean="0">
                <a:solidFill>
                  <a:srgbClr val="FF0000"/>
                </a:solidFill>
                <a:latin typeface="+mn-ea"/>
              </a:rPr>
              <a:t>。</a:t>
            </a:r>
          </a:p>
          <a:p>
            <a:pPr marL="804863" indent="-354013" eaLnBrk="1" hangingPunct="1">
              <a:buFontTx/>
              <a:buNone/>
              <a:defRPr/>
            </a:pPr>
            <a:r>
              <a:rPr lang="zh-CN" altLang="en-US" sz="3000" b="1" dirty="0" smtClean="0">
                <a:solidFill>
                  <a:srgbClr val="FF0000"/>
                </a:solidFill>
                <a:latin typeface="+mn-ea"/>
              </a:rPr>
              <a:t>③</a:t>
            </a:r>
            <a:r>
              <a:rPr lang="zh-CN" altLang="en-US" sz="3000" b="1" dirty="0" smtClean="0">
                <a:solidFill>
                  <a:srgbClr val="0000FF"/>
                </a:solidFill>
                <a:latin typeface="+mn-ea"/>
              </a:rPr>
              <a:t>标准建设方面</a:t>
            </a:r>
            <a:r>
              <a:rPr lang="zh-CN" altLang="en-US" sz="3000" b="1" dirty="0" smtClean="0">
                <a:solidFill>
                  <a:srgbClr val="FF0000"/>
                </a:solidFill>
                <a:latin typeface="+mn-ea"/>
              </a:rPr>
              <a:t>：</a:t>
            </a:r>
            <a:r>
              <a:rPr lang="zh-CN" altLang="en-US" sz="3000" b="1" dirty="0">
                <a:solidFill>
                  <a:srgbClr val="006600"/>
                </a:solidFill>
                <a:latin typeface="+mn-ea"/>
              </a:rPr>
              <a:t>协调统一标准，争取成为国际标准。</a:t>
            </a:r>
          </a:p>
          <a:p>
            <a:pPr marL="804863" indent="-354013" eaLnBrk="1" hangingPunct="1">
              <a:buFontTx/>
              <a:buNone/>
              <a:defRPr/>
            </a:pPr>
            <a:r>
              <a:rPr lang="zh-CN" altLang="en-US" sz="3000" b="1" dirty="0" smtClean="0">
                <a:solidFill>
                  <a:srgbClr val="FF0000"/>
                </a:solidFill>
                <a:latin typeface="+mn-ea"/>
              </a:rPr>
              <a:t>④</a:t>
            </a:r>
            <a:r>
              <a:rPr lang="zh-CN" altLang="en-US" sz="3000" b="1" dirty="0" smtClean="0">
                <a:solidFill>
                  <a:srgbClr val="0000FF"/>
                </a:solidFill>
                <a:latin typeface="+mn-ea"/>
              </a:rPr>
              <a:t>资源开发方面</a:t>
            </a:r>
            <a:r>
              <a:rPr lang="zh-CN" altLang="en-US" sz="3000" b="1" dirty="0" smtClean="0">
                <a:solidFill>
                  <a:srgbClr val="FF0000"/>
                </a:solidFill>
                <a:latin typeface="+mn-ea"/>
              </a:rPr>
              <a:t>：</a:t>
            </a:r>
            <a:r>
              <a:rPr lang="zh-CN" altLang="en-US" sz="3000" b="1" dirty="0">
                <a:solidFill>
                  <a:srgbClr val="006600"/>
                </a:solidFill>
                <a:latin typeface="+mn-ea"/>
              </a:rPr>
              <a:t>研究、传承经典处方并创造性地使用。 </a:t>
            </a:r>
          </a:p>
        </p:txBody>
      </p:sp>
      <p:sp>
        <p:nvSpPr>
          <p:cNvPr id="51203" name="Oval 5"/>
          <p:cNvSpPr>
            <a:spLocks noChangeArrowheads="1"/>
          </p:cNvSpPr>
          <p:nvPr/>
        </p:nvSpPr>
        <p:spPr bwMode="auto">
          <a:xfrm>
            <a:off x="7848600" y="533400"/>
            <a:ext cx="9906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04" name="Line 4"/>
          <p:cNvSpPr>
            <a:spLocks noChangeShapeType="1"/>
          </p:cNvSpPr>
          <p:nvPr/>
        </p:nvSpPr>
        <p:spPr bwMode="auto">
          <a:xfrm>
            <a:off x="5257800" y="1600200"/>
            <a:ext cx="144780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TextBox 4"/>
          <p:cNvSpPr txBox="1">
            <a:spLocks noChangeArrowheads="1"/>
          </p:cNvSpPr>
          <p:nvPr/>
        </p:nvSpPr>
        <p:spPr bwMode="auto">
          <a:xfrm>
            <a:off x="230191" y="5715000"/>
            <a:ext cx="87206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2800" b="1">
                <a:solidFill>
                  <a:srgbClr val="FF3399"/>
                </a:solidFill>
                <a:latin typeface="黑体" pitchFamily="49" charset="-122"/>
                <a:ea typeface="黑体" pitchFamily="49" charset="-122"/>
              </a:rPr>
              <a:t>【</a:t>
            </a:r>
            <a:r>
              <a:rPr lang="zh-CN" altLang="en-US" sz="2800" b="1">
                <a:solidFill>
                  <a:srgbClr val="FF3399"/>
                </a:solidFill>
                <a:latin typeface="黑体" pitchFamily="49" charset="-122"/>
                <a:ea typeface="黑体" pitchFamily="49" charset="-122"/>
              </a:rPr>
              <a:t>评分建议</a:t>
            </a:r>
            <a:r>
              <a:rPr lang="en-US" altLang="zh-CN" sz="2800" b="1">
                <a:solidFill>
                  <a:srgbClr val="FF3399"/>
                </a:solidFill>
                <a:latin typeface="黑体" pitchFamily="49" charset="-122"/>
                <a:ea typeface="黑体" pitchFamily="49" charset="-122"/>
              </a:rPr>
              <a:t>】</a:t>
            </a:r>
            <a:r>
              <a:rPr lang="zh-CN" altLang="en-US" sz="2800" b="1"/>
              <a:t>每点</a:t>
            </a:r>
            <a:r>
              <a:rPr lang="en-US" altLang="zh-CN" sz="2800" b="1"/>
              <a:t>2</a:t>
            </a:r>
            <a:r>
              <a:rPr lang="zh-CN" altLang="en-US" sz="2800" b="1"/>
              <a:t>分，答对</a:t>
            </a:r>
            <a:r>
              <a:rPr lang="en-US" altLang="zh-CN" sz="2800" b="1"/>
              <a:t>3</a:t>
            </a:r>
            <a:r>
              <a:rPr lang="zh-CN" altLang="en-US" sz="2800" b="1"/>
              <a:t>点得</a:t>
            </a:r>
            <a:r>
              <a:rPr lang="en-US" altLang="zh-CN" sz="2800" b="1"/>
              <a:t>6</a:t>
            </a:r>
            <a:r>
              <a:rPr lang="zh-CN" altLang="en-US" sz="2800" b="1"/>
              <a:t>分。意思对即可。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 calcmode="lin" valueType="num">
                                      <p:cBhvr additive="base">
                                        <p:cTn id="7" dur="5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603">
                                            <p:txEl>
                                              <p:pRg st="3" end="3"/>
                                            </p:txEl>
                                          </p:spTgt>
                                        </p:tgtEl>
                                        <p:attrNameLst>
                                          <p:attrName>style.visibility</p:attrName>
                                        </p:attrNameLst>
                                      </p:cBhvr>
                                      <p:to>
                                        <p:strVal val="visible"/>
                                      </p:to>
                                    </p:set>
                                    <p:anim calcmode="lin" valueType="num">
                                      <p:cBhvr additive="base">
                                        <p:cTn id="11" dur="5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560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5603">
                                            <p:txEl>
                                              <p:pRg st="4" end="4"/>
                                            </p:txEl>
                                          </p:spTgt>
                                        </p:tgtEl>
                                        <p:attrNameLst>
                                          <p:attrName>style.visibility</p:attrName>
                                        </p:attrNameLst>
                                      </p:cBhvr>
                                      <p:to>
                                        <p:strVal val="visible"/>
                                      </p:to>
                                    </p:set>
                                    <p:anim calcmode="lin" valueType="num">
                                      <p:cBhvr additive="base">
                                        <p:cTn id="15" dur="5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560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5603">
                                            <p:txEl>
                                              <p:pRg st="5" end="5"/>
                                            </p:txEl>
                                          </p:spTgt>
                                        </p:tgtEl>
                                        <p:attrNameLst>
                                          <p:attrName>style.visibility</p:attrName>
                                        </p:attrNameLst>
                                      </p:cBhvr>
                                      <p:to>
                                        <p:strVal val="visible"/>
                                      </p:to>
                                    </p:set>
                                    <p:anim calcmode="lin" valueType="num">
                                      <p:cBhvr additive="base">
                                        <p:cTn id="19" dur="500" fill="hold"/>
                                        <p:tgtEl>
                                          <p:spTgt spid="2560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type="body" idx="1"/>
          </p:nvPr>
        </p:nvSpPr>
        <p:spPr>
          <a:xfrm>
            <a:off x="381000" y="1095375"/>
            <a:ext cx="8458200" cy="2638426"/>
          </a:xfrm>
        </p:spPr>
        <p:txBody>
          <a:bodyPr/>
          <a:lstStyle/>
          <a:p>
            <a:pPr marL="0" indent="0" eaLnBrk="1" hangingPunct="1">
              <a:lnSpc>
                <a:spcPct val="120000"/>
              </a:lnSpc>
              <a:buFontTx/>
              <a:buNone/>
            </a:pPr>
            <a:r>
              <a:rPr lang="en-US" altLang="zh-CN" sz="2800" smtClean="0">
                <a:latin typeface="黑体" pitchFamily="49" charset="-122"/>
                <a:ea typeface="黑体" pitchFamily="49" charset="-122"/>
              </a:rPr>
              <a:t>21.</a:t>
            </a:r>
            <a:r>
              <a:rPr lang="zh-CN" altLang="en-US" sz="2800" smtClean="0">
                <a:latin typeface="黑体" pitchFamily="49" charset="-122"/>
                <a:ea typeface="黑体" pitchFamily="49" charset="-122"/>
              </a:rPr>
              <a:t>根据以下材料</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选取角度</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自拟题目</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写一篇不少于</a:t>
            </a:r>
            <a:r>
              <a:rPr lang="en-US" altLang="zh-CN" sz="2800" smtClean="0">
                <a:latin typeface="黑体" pitchFamily="49" charset="-122"/>
                <a:ea typeface="黑体" pitchFamily="49" charset="-122"/>
              </a:rPr>
              <a:t>800</a:t>
            </a:r>
            <a:r>
              <a:rPr lang="zh-CN" altLang="en-US" sz="2800" smtClean="0">
                <a:latin typeface="黑体" pitchFamily="49" charset="-122"/>
                <a:ea typeface="黑体" pitchFamily="49" charset="-122"/>
              </a:rPr>
              <a:t>字的文章</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文体不限</a:t>
            </a:r>
            <a:r>
              <a:rPr lang="en-US" altLang="zh-CN" sz="2800" smtClean="0">
                <a:latin typeface="黑体" pitchFamily="49" charset="-122"/>
                <a:ea typeface="黑体" pitchFamily="49" charset="-122"/>
              </a:rPr>
              <a:t>,</a:t>
            </a:r>
            <a:r>
              <a:rPr lang="zh-CN" altLang="en-US" sz="2800" smtClean="0">
                <a:latin typeface="黑体" pitchFamily="49" charset="-122"/>
                <a:ea typeface="黑体" pitchFamily="49" charset="-122"/>
              </a:rPr>
              <a:t>诗歌除外。</a:t>
            </a:r>
          </a:p>
          <a:p>
            <a:pPr marL="0" indent="0" eaLnBrk="1" hangingPunct="1">
              <a:lnSpc>
                <a:spcPct val="120000"/>
              </a:lnSpc>
              <a:buFontTx/>
              <a:buNone/>
            </a:pPr>
            <a:r>
              <a:rPr lang="zh-CN" altLang="en-US" smtClean="0">
                <a:solidFill>
                  <a:schemeClr val="accent2"/>
                </a:solidFill>
                <a:latin typeface="楷体" pitchFamily="49" charset="-122"/>
                <a:ea typeface="楷体" pitchFamily="49" charset="-122"/>
              </a:rPr>
              <a:t>    </a:t>
            </a:r>
            <a:r>
              <a:rPr lang="zh-CN" altLang="en-US" sz="2800" b="1" smtClean="0">
                <a:solidFill>
                  <a:srgbClr val="0000FF"/>
                </a:solidFill>
                <a:latin typeface="楷体" pitchFamily="49" charset="-122"/>
                <a:ea typeface="楷体" pitchFamily="49" charset="-122"/>
              </a:rPr>
              <a:t>个人有记忆</a:t>
            </a:r>
            <a:r>
              <a:rPr lang="en-US" altLang="zh-CN" sz="2800" b="1" smtClean="0">
                <a:solidFill>
                  <a:srgbClr val="0000FF"/>
                </a:solidFill>
                <a:latin typeface="楷体" pitchFamily="49" charset="-122"/>
                <a:ea typeface="楷体" pitchFamily="49" charset="-122"/>
              </a:rPr>
              <a:t>,</a:t>
            </a:r>
            <a:r>
              <a:rPr lang="zh-CN" altLang="en-US" sz="2800" b="1" smtClean="0">
                <a:solidFill>
                  <a:srgbClr val="0000FF"/>
                </a:solidFill>
                <a:latin typeface="楷体" pitchFamily="49" charset="-122"/>
                <a:ea typeface="楷体" pitchFamily="49" charset="-122"/>
              </a:rPr>
              <a:t>民族有记忆</a:t>
            </a:r>
            <a:r>
              <a:rPr lang="en-US" altLang="zh-CN" sz="2800" b="1" smtClean="0">
                <a:solidFill>
                  <a:srgbClr val="0000FF"/>
                </a:solidFill>
                <a:latin typeface="楷体" pitchFamily="49" charset="-122"/>
                <a:ea typeface="楷体" pitchFamily="49" charset="-122"/>
              </a:rPr>
              <a:t>,</a:t>
            </a:r>
            <a:r>
              <a:rPr lang="zh-CN" altLang="en-US" sz="2800" b="1" smtClean="0">
                <a:solidFill>
                  <a:srgbClr val="0000FF"/>
                </a:solidFill>
                <a:latin typeface="楷体" pitchFamily="49" charset="-122"/>
                <a:ea typeface="楷体" pitchFamily="49" charset="-122"/>
              </a:rPr>
              <a:t>大自然也有记忆。记忆是一段经历</a:t>
            </a:r>
            <a:r>
              <a:rPr lang="en-US" altLang="zh-CN" sz="2800" b="1" smtClean="0">
                <a:solidFill>
                  <a:srgbClr val="0000FF"/>
                </a:solidFill>
                <a:latin typeface="楷体" pitchFamily="49" charset="-122"/>
                <a:ea typeface="楷体" pitchFamily="49" charset="-122"/>
              </a:rPr>
              <a:t>,</a:t>
            </a:r>
            <a:r>
              <a:rPr lang="zh-CN" altLang="en-US" sz="2800" b="1" smtClean="0">
                <a:solidFill>
                  <a:srgbClr val="0000FF"/>
                </a:solidFill>
                <a:latin typeface="楷体" pitchFamily="49" charset="-122"/>
                <a:ea typeface="楷体" pitchFamily="49" charset="-122"/>
              </a:rPr>
              <a:t>是一种积淀</a:t>
            </a:r>
            <a:r>
              <a:rPr lang="en-US" altLang="zh-CN" sz="2800" b="1" smtClean="0">
                <a:solidFill>
                  <a:srgbClr val="0000FF"/>
                </a:solidFill>
                <a:latin typeface="楷体" pitchFamily="49" charset="-122"/>
                <a:ea typeface="楷体" pitchFamily="49" charset="-122"/>
              </a:rPr>
              <a:t>,</a:t>
            </a:r>
            <a:r>
              <a:rPr lang="zh-CN" altLang="en-US" sz="2800" b="1" smtClean="0">
                <a:solidFill>
                  <a:srgbClr val="0000FF"/>
                </a:solidFill>
                <a:latin typeface="楷体" pitchFamily="49" charset="-122"/>
                <a:ea typeface="楷体" pitchFamily="49" charset="-122"/>
              </a:rPr>
              <a:t>是一笔财富</a:t>
            </a:r>
            <a:r>
              <a:rPr lang="en-US" altLang="zh-CN" sz="2800" b="1" smtClean="0">
                <a:solidFill>
                  <a:srgbClr val="0000FF"/>
                </a:solidFill>
                <a:latin typeface="楷体" pitchFamily="49" charset="-122"/>
                <a:ea typeface="楷体" pitchFamily="49" charset="-122"/>
              </a:rPr>
              <a:t>……</a:t>
            </a:r>
            <a:endParaRPr lang="en-US" altLang="zh-CN" sz="2800" smtClean="0">
              <a:solidFill>
                <a:srgbClr val="0000FF"/>
              </a:solidFill>
            </a:endParaRPr>
          </a:p>
        </p:txBody>
      </p:sp>
      <p:sp>
        <p:nvSpPr>
          <p:cNvPr id="24580" name="Text Box 4"/>
          <p:cNvSpPr txBox="1">
            <a:spLocks noChangeArrowheads="1"/>
          </p:cNvSpPr>
          <p:nvPr/>
        </p:nvSpPr>
        <p:spPr bwMode="auto">
          <a:xfrm>
            <a:off x="542925" y="5032377"/>
            <a:ext cx="8229600" cy="1274195"/>
          </a:xfrm>
          <a:prstGeom prst="rect">
            <a:avLst/>
          </a:prstGeom>
          <a:solidFill>
            <a:schemeClr val="bg1">
              <a:lumMod val="85000"/>
              <a:alpha val="72000"/>
            </a:schemeClr>
          </a:solidFill>
          <a:ln>
            <a:noFill/>
          </a:ln>
          <a:effectLst/>
          <a:extLst/>
        </p:spPr>
        <p:txBody>
          <a:bodyPr>
            <a:spAutoFit/>
          </a:bodyPr>
          <a:lstStyle/>
          <a:p>
            <a:pPr>
              <a:lnSpc>
                <a:spcPct val="120000"/>
              </a:lnSpc>
              <a:spcBef>
                <a:spcPct val="50000"/>
              </a:spcBef>
              <a:defRPr/>
            </a:pPr>
            <a:r>
              <a:rPr lang="zh-CN" altLang="en-US" sz="3200" b="1" dirty="0">
                <a:solidFill>
                  <a:schemeClr val="accent2"/>
                </a:solidFill>
                <a:effectLst>
                  <a:outerShdw blurRad="38100" dist="38100" dir="2700000" algn="tl">
                    <a:srgbClr val="C0C0C0"/>
                  </a:outerShdw>
                </a:effectLst>
                <a:latin typeface="黑体" pitchFamily="49" charset="-122"/>
                <a:ea typeface="黑体" pitchFamily="49" charset="-122"/>
              </a:rPr>
              <a:t>    记忆</a:t>
            </a:r>
            <a:r>
              <a:rPr lang="zh-CN" altLang="en-US" sz="3200" b="1" dirty="0">
                <a:solidFill>
                  <a:srgbClr val="FF0000"/>
                </a:solidFill>
              </a:rPr>
              <a:t>是人对经历过的</a:t>
            </a:r>
            <a:r>
              <a:rPr lang="zh-CN" altLang="en-US" sz="3200" b="1" dirty="0">
                <a:solidFill>
                  <a:srgbClr val="0000FF"/>
                </a:solidFill>
              </a:rPr>
              <a:t>人、事、物</a:t>
            </a:r>
            <a:r>
              <a:rPr lang="zh-CN" altLang="en-US" sz="3200" b="1" dirty="0">
                <a:solidFill>
                  <a:srgbClr val="FF0000"/>
                </a:solidFill>
              </a:rPr>
              <a:t>的识记、保持或再现。</a:t>
            </a:r>
          </a:p>
        </p:txBody>
      </p:sp>
      <p:sp>
        <p:nvSpPr>
          <p:cNvPr id="52228" name="矩形 3"/>
          <p:cNvSpPr>
            <a:spLocks noChangeArrowheads="1"/>
          </p:cNvSpPr>
          <p:nvPr/>
        </p:nvSpPr>
        <p:spPr bwMode="auto">
          <a:xfrm>
            <a:off x="381000" y="381000"/>
            <a:ext cx="58674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3600" b="1">
                <a:solidFill>
                  <a:srgbClr val="FF3399"/>
                </a:solidFill>
                <a:latin typeface="黑体" pitchFamily="49" charset="-122"/>
                <a:ea typeface="黑体" pitchFamily="49" charset="-122"/>
              </a:rPr>
              <a:t>八</a:t>
            </a:r>
            <a:r>
              <a:rPr lang="zh-CN" altLang="zh-CN" sz="3600" b="1">
                <a:solidFill>
                  <a:srgbClr val="FF3399"/>
                </a:solidFill>
                <a:latin typeface="黑体" pitchFamily="49" charset="-122"/>
                <a:ea typeface="黑体" pitchFamily="49" charset="-122"/>
              </a:rPr>
              <a:t>、</a:t>
            </a:r>
            <a:r>
              <a:rPr lang="zh-CN" altLang="en-US" sz="3600" b="1">
                <a:solidFill>
                  <a:srgbClr val="FF3399"/>
                </a:solidFill>
                <a:latin typeface="黑体" pitchFamily="49" charset="-122"/>
                <a:ea typeface="黑体" pitchFamily="49" charset="-122"/>
              </a:rPr>
              <a:t>作文（</a:t>
            </a:r>
            <a:r>
              <a:rPr lang="en-US" altLang="zh-CN" sz="3600" b="1">
                <a:solidFill>
                  <a:srgbClr val="FF3399"/>
                </a:solidFill>
                <a:latin typeface="黑体" pitchFamily="49" charset="-122"/>
                <a:ea typeface="黑体" pitchFamily="49" charset="-122"/>
              </a:rPr>
              <a:t>70</a:t>
            </a:r>
            <a:r>
              <a:rPr lang="zh-CN" altLang="en-US" sz="3600" b="1">
                <a:solidFill>
                  <a:srgbClr val="FF3399"/>
                </a:solidFill>
                <a:latin typeface="黑体" pitchFamily="49" charset="-122"/>
                <a:ea typeface="黑体" pitchFamily="49" charset="-122"/>
              </a:rPr>
              <a:t>分）</a:t>
            </a:r>
            <a:endParaRPr lang="en-US" altLang="zh-CN" sz="3600" b="1">
              <a:solidFill>
                <a:srgbClr val="FF3399"/>
              </a:solidFill>
              <a:latin typeface="黑体" pitchFamily="49" charset="-122"/>
              <a:ea typeface="黑体" pitchFamily="49" charset="-122"/>
            </a:endParaRPr>
          </a:p>
        </p:txBody>
      </p:sp>
      <p:sp>
        <p:nvSpPr>
          <p:cNvPr id="7" name="TextBox 6"/>
          <p:cNvSpPr txBox="1">
            <a:spLocks noChangeArrowheads="1"/>
          </p:cNvSpPr>
          <p:nvPr/>
        </p:nvSpPr>
        <p:spPr bwMode="auto">
          <a:xfrm>
            <a:off x="685801" y="4267202"/>
            <a:ext cx="51283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200" b="1"/>
              <a:t>核心词：</a:t>
            </a:r>
            <a:r>
              <a:rPr lang="zh-CN" altLang="en-US" sz="3200" b="1">
                <a:solidFill>
                  <a:srgbClr val="FF0000"/>
                </a:solidFill>
              </a:rPr>
              <a:t>？</a:t>
            </a:r>
            <a:r>
              <a:rPr lang="zh-CN" altLang="en-US" sz="3200" b="1"/>
              <a:t>立意关键句：</a:t>
            </a:r>
            <a:r>
              <a:rPr lang="zh-CN" altLang="en-US" sz="3200" b="1">
                <a:solidFill>
                  <a:srgbClr val="FF0000"/>
                </a:solidFill>
              </a:rPr>
              <a:t>？</a:t>
            </a:r>
          </a:p>
        </p:txBody>
      </p:sp>
      <p:pic>
        <p:nvPicPr>
          <p:cNvPr id="49157" name="Picture 5"/>
          <p:cNvPicPr>
            <a:picLocks noChangeAspect="1" noChangeArrowheads="1"/>
          </p:cNvPicPr>
          <p:nvPr/>
        </p:nvPicPr>
        <p:blipFill>
          <a:blip r:embed="rId2">
            <a:extLst>
              <a:ext uri="{28A0092B-C50C-407E-A947-70E740481C1C}">
                <a14:useLocalDpi xmlns:a14="http://schemas.microsoft.com/office/drawing/2010/main" val="0"/>
              </a:ext>
            </a:extLst>
          </a:blip>
          <a:srcRect t="17172" b="26173"/>
          <a:stretch>
            <a:fillRect/>
          </a:stretch>
        </p:blipFill>
        <p:spPr bwMode="auto">
          <a:xfrm>
            <a:off x="304800" y="3568702"/>
            <a:ext cx="3206750" cy="54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9157"/>
                                        </p:tgtEl>
                                        <p:attrNameLst>
                                          <p:attrName>style.visibility</p:attrName>
                                        </p:attrNameLst>
                                      </p:cBhvr>
                                      <p:to>
                                        <p:strVal val="visible"/>
                                      </p:to>
                                    </p:set>
                                    <p:anim calcmode="lin" valueType="num">
                                      <p:cBhvr additive="base">
                                        <p:cTn id="7" dur="500" fill="hold"/>
                                        <p:tgtEl>
                                          <p:spTgt spid="49157"/>
                                        </p:tgtEl>
                                        <p:attrNameLst>
                                          <p:attrName>ppt_x</p:attrName>
                                        </p:attrNameLst>
                                      </p:cBhvr>
                                      <p:tavLst>
                                        <p:tav tm="0">
                                          <p:val>
                                            <p:strVal val="#ppt_x"/>
                                          </p:val>
                                        </p:tav>
                                        <p:tav tm="100000">
                                          <p:val>
                                            <p:strVal val="#ppt_x"/>
                                          </p:val>
                                        </p:tav>
                                      </p:tavLst>
                                    </p:anim>
                                    <p:anim calcmode="lin" valueType="num">
                                      <p:cBhvr additive="base">
                                        <p:cTn id="8" dur="500" fill="hold"/>
                                        <p:tgtEl>
                                          <p:spTgt spid="4915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80"/>
                                        </p:tgtEl>
                                        <p:attrNameLst>
                                          <p:attrName>style.visibility</p:attrName>
                                        </p:attrNameLst>
                                      </p:cBhvr>
                                      <p:to>
                                        <p:strVal val="visible"/>
                                      </p:to>
                                    </p:set>
                                    <p:anim calcmode="lin" valueType="num">
                                      <p:cBhvr additive="base">
                                        <p:cTn id="19" dur="500" fill="hold"/>
                                        <p:tgtEl>
                                          <p:spTgt spid="24580"/>
                                        </p:tgtEl>
                                        <p:attrNameLst>
                                          <p:attrName>ppt_x</p:attrName>
                                        </p:attrNameLst>
                                      </p:cBhvr>
                                      <p:tavLst>
                                        <p:tav tm="0">
                                          <p:val>
                                            <p:strVal val="#ppt_x"/>
                                          </p:val>
                                        </p:tav>
                                        <p:tav tm="100000">
                                          <p:val>
                                            <p:strVal val="#ppt_x"/>
                                          </p:val>
                                        </p:tav>
                                      </p:tavLst>
                                    </p:anim>
                                    <p:anim calcmode="lin" valueType="num">
                                      <p:cBhvr additive="base">
                                        <p:cTn id="20"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idx="1"/>
          </p:nvPr>
        </p:nvSpPr>
        <p:spPr>
          <a:xfrm>
            <a:off x="228600" y="609600"/>
            <a:ext cx="8686800" cy="5867400"/>
          </a:xfrm>
        </p:spPr>
        <p:txBody>
          <a:bodyPr/>
          <a:lstStyle/>
          <a:p>
            <a:pPr eaLnBrk="1" hangingPunct="1">
              <a:lnSpc>
                <a:spcPct val="105000"/>
              </a:lnSpc>
              <a:spcBef>
                <a:spcPts val="300"/>
              </a:spcBef>
              <a:buFontTx/>
              <a:buNone/>
            </a:pPr>
            <a:r>
              <a:rPr lang="zh-CN" altLang="en-US" sz="2600" b="1" smtClean="0">
                <a:solidFill>
                  <a:srgbClr val="FF3399"/>
                </a:solidFill>
                <a:latin typeface="黑体" pitchFamily="49" charset="-122"/>
                <a:ea typeface="黑体" pitchFamily="49" charset="-122"/>
              </a:rPr>
              <a:t>第一句 </a:t>
            </a:r>
            <a:r>
              <a:rPr lang="zh-CN" altLang="en-US" sz="2600" smtClean="0">
                <a:latin typeface="黑体" pitchFamily="49" charset="-122"/>
                <a:ea typeface="黑体" pitchFamily="49" charset="-122"/>
              </a:rPr>
              <a:t>“</a:t>
            </a:r>
            <a:r>
              <a:rPr lang="zh-CN" altLang="en-US" sz="2600" b="1" smtClean="0">
                <a:solidFill>
                  <a:schemeClr val="accent2"/>
                </a:solidFill>
                <a:latin typeface="黑体" pitchFamily="49" charset="-122"/>
                <a:ea typeface="黑体" pitchFamily="49" charset="-122"/>
              </a:rPr>
              <a:t>个人有记忆，民族有记忆，大自然也有记忆。</a:t>
            </a:r>
            <a:r>
              <a:rPr lang="zh-CN" altLang="en-US" sz="2600" smtClean="0">
                <a:latin typeface="黑体" pitchFamily="49" charset="-122"/>
                <a:ea typeface="黑体" pitchFamily="49" charset="-122"/>
              </a:rPr>
              <a:t>”</a:t>
            </a:r>
          </a:p>
          <a:p>
            <a:pPr eaLnBrk="1" hangingPunct="1">
              <a:lnSpc>
                <a:spcPct val="105000"/>
              </a:lnSpc>
              <a:spcBef>
                <a:spcPts val="300"/>
              </a:spcBef>
              <a:buFontTx/>
              <a:buNone/>
            </a:pPr>
            <a:r>
              <a:rPr lang="zh-CN" altLang="en-US" sz="2600" smtClean="0"/>
              <a:t>          </a:t>
            </a:r>
            <a:r>
              <a:rPr lang="zh-CN" altLang="en-US" sz="2600" b="1" smtClean="0">
                <a:solidFill>
                  <a:srgbClr val="006600"/>
                </a:solidFill>
              </a:rPr>
              <a:t>明确了记忆的主体，个体的人、群体的民族、自然界的生物都有记忆。从小到大、到老，人会经历各种各样的人、事、物，这些经历会在大脑中留下痕迹。一个民族，从古到今会经历繁荣、衰败甚至会经历耻辱，这些都会成为民族的记忆。大自然的各种生物在生长过程、进化的长河中也会出现重复或类似的情况，这些是大自然的记忆。</a:t>
            </a:r>
          </a:p>
          <a:p>
            <a:pPr eaLnBrk="1" hangingPunct="1">
              <a:lnSpc>
                <a:spcPct val="105000"/>
              </a:lnSpc>
              <a:spcBef>
                <a:spcPts val="300"/>
              </a:spcBef>
              <a:buFontTx/>
              <a:buNone/>
            </a:pPr>
            <a:r>
              <a:rPr lang="zh-CN" altLang="en-US" sz="2600" b="1" smtClean="0">
                <a:solidFill>
                  <a:srgbClr val="FF3399"/>
                </a:solidFill>
                <a:latin typeface="黑体" pitchFamily="49" charset="-122"/>
                <a:ea typeface="黑体" pitchFamily="49" charset="-122"/>
              </a:rPr>
              <a:t>第二句 </a:t>
            </a:r>
            <a:r>
              <a:rPr lang="zh-CN" altLang="en-US" sz="2600" smtClean="0">
                <a:latin typeface="黑体" pitchFamily="49" charset="-122"/>
                <a:ea typeface="黑体" pitchFamily="49" charset="-122"/>
              </a:rPr>
              <a:t>“</a:t>
            </a:r>
            <a:r>
              <a:rPr lang="zh-CN" altLang="en-US" sz="2600" b="1" smtClean="0">
                <a:solidFill>
                  <a:schemeClr val="accent2"/>
                </a:solidFill>
                <a:latin typeface="黑体" pitchFamily="49" charset="-122"/>
                <a:ea typeface="黑体" pitchFamily="49" charset="-122"/>
              </a:rPr>
              <a:t>记忆是一段经历，是一种积淀，是一笔财富</a:t>
            </a:r>
            <a:r>
              <a:rPr lang="en-US" altLang="zh-CN" sz="2600" b="1" smtClean="0">
                <a:solidFill>
                  <a:schemeClr val="accent2"/>
                </a:solidFill>
                <a:latin typeface="黑体" pitchFamily="49" charset="-122"/>
                <a:ea typeface="黑体" pitchFamily="49" charset="-122"/>
              </a:rPr>
              <a:t>……</a:t>
            </a:r>
            <a:r>
              <a:rPr lang="en-US" altLang="zh-CN" sz="2600" smtClean="0">
                <a:latin typeface="黑体" pitchFamily="49" charset="-122"/>
                <a:ea typeface="黑体" pitchFamily="49" charset="-122"/>
              </a:rPr>
              <a:t>”</a:t>
            </a:r>
          </a:p>
          <a:p>
            <a:pPr eaLnBrk="1" hangingPunct="1">
              <a:lnSpc>
                <a:spcPct val="105000"/>
              </a:lnSpc>
              <a:spcBef>
                <a:spcPts val="300"/>
              </a:spcBef>
              <a:buFontTx/>
              <a:buNone/>
            </a:pPr>
            <a:r>
              <a:rPr lang="en-US" altLang="zh-CN" sz="2600" smtClean="0"/>
              <a:t>          </a:t>
            </a:r>
            <a:r>
              <a:rPr lang="zh-CN" altLang="en-US" sz="2600" b="1" smtClean="0">
                <a:solidFill>
                  <a:srgbClr val="006600"/>
                </a:solidFill>
              </a:rPr>
              <a:t>阐述了“记忆”的</a:t>
            </a:r>
            <a:r>
              <a:rPr lang="zh-CN" altLang="en-US" sz="2600" b="1" smtClean="0">
                <a:solidFill>
                  <a:srgbClr val="FF0000"/>
                </a:solidFill>
              </a:rPr>
              <a:t>价值意义</a:t>
            </a:r>
            <a:r>
              <a:rPr lang="zh-CN" altLang="en-US" sz="2600" b="1" smtClean="0">
                <a:solidFill>
                  <a:srgbClr val="006600"/>
                </a:solidFill>
              </a:rPr>
              <a:t>，记忆的前提是经历了一段特定的时光、过程，然后积淀在个人、民族、大自然的“大脑”中，对个人、民族、大自然的“成长”、发展起着启发、警醒或激励等</a:t>
            </a:r>
            <a:r>
              <a:rPr lang="zh-CN" altLang="en-US" sz="2600" b="1" smtClean="0">
                <a:solidFill>
                  <a:srgbClr val="FF0066"/>
                </a:solidFill>
              </a:rPr>
              <a:t>积极（正面）</a:t>
            </a:r>
            <a:r>
              <a:rPr lang="zh-CN" altLang="en-US" sz="2600" b="1" smtClean="0">
                <a:solidFill>
                  <a:srgbClr val="006600"/>
                </a:solidFill>
              </a:rPr>
              <a:t>的作用。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 calcmode="lin" valueType="num">
                                      <p:cBhvr additive="base">
                                        <p:cTn id="7"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anim calcmode="lin" valueType="num">
                                      <p:cBhvr additive="base">
                                        <p:cTn id="13"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3400" y="304800"/>
            <a:ext cx="8229600" cy="2438400"/>
          </a:xfrm>
        </p:spPr>
        <p:txBody>
          <a:bodyPr/>
          <a:lstStyle/>
          <a:p>
            <a:pPr marL="0" indent="0">
              <a:lnSpc>
                <a:spcPct val="120000"/>
              </a:lnSpc>
              <a:buFontTx/>
              <a:buNone/>
            </a:pPr>
            <a:r>
              <a:rPr lang="en-US" altLang="zh-CN" sz="3600" smtClean="0">
                <a:solidFill>
                  <a:srgbClr val="FF0000"/>
                </a:solidFill>
                <a:latin typeface="黑体" pitchFamily="49" charset="-122"/>
                <a:ea typeface="黑体" pitchFamily="49" charset="-122"/>
              </a:rPr>
              <a:t>【</a:t>
            </a:r>
            <a:r>
              <a:rPr lang="zh-CN" altLang="en-US" sz="3600" smtClean="0">
                <a:solidFill>
                  <a:srgbClr val="FF0000"/>
                </a:solidFill>
                <a:latin typeface="黑体" pitchFamily="49" charset="-122"/>
                <a:ea typeface="黑体" pitchFamily="49" charset="-122"/>
              </a:rPr>
              <a:t>友情提醒</a:t>
            </a:r>
            <a:r>
              <a:rPr lang="en-US" altLang="zh-CN" sz="3600" smtClean="0">
                <a:solidFill>
                  <a:srgbClr val="FF0000"/>
                </a:solidFill>
                <a:latin typeface="黑体" pitchFamily="49" charset="-122"/>
                <a:ea typeface="黑体" pitchFamily="49" charset="-122"/>
              </a:rPr>
              <a:t>】</a:t>
            </a:r>
          </a:p>
          <a:p>
            <a:pPr marL="0" indent="0">
              <a:lnSpc>
                <a:spcPct val="120000"/>
              </a:lnSpc>
              <a:buFontTx/>
              <a:buNone/>
            </a:pPr>
            <a:r>
              <a:rPr lang="en-US" altLang="zh-CN" sz="2800" smtClean="0">
                <a:solidFill>
                  <a:srgbClr val="FF0000"/>
                </a:solidFill>
                <a:latin typeface="黑体" pitchFamily="49" charset="-122"/>
                <a:ea typeface="黑体" pitchFamily="49" charset="-122"/>
              </a:rPr>
              <a:t>    </a:t>
            </a:r>
            <a:r>
              <a:rPr lang="zh-CN" altLang="en-US" sz="2800" smtClean="0">
                <a:solidFill>
                  <a:srgbClr val="0000FF"/>
                </a:solidFill>
                <a:latin typeface="黑体" pitchFamily="49" charset="-122"/>
                <a:ea typeface="黑体" pitchFamily="49" charset="-122"/>
              </a:rPr>
              <a:t>理解材料时，记忆不是对成长、发展历程中早已淡忘的、没有对主体起到一定作用的回忆；也不是没有淡忘、对主体起负面作用的回忆。</a:t>
            </a:r>
          </a:p>
          <a:p>
            <a:pPr marL="0" indent="0">
              <a:buFontTx/>
              <a:buNone/>
            </a:pPr>
            <a:endParaRPr lang="zh-CN" altLang="en-US" smtClean="0"/>
          </a:p>
        </p:txBody>
      </p:sp>
      <p:pic>
        <p:nvPicPr>
          <p:cNvPr id="79874" name="Picture 2"/>
          <p:cNvPicPr>
            <a:picLocks noChangeAspect="1" noChangeArrowheads="1"/>
          </p:cNvPicPr>
          <p:nvPr/>
        </p:nvPicPr>
        <p:blipFill>
          <a:blip r:embed="rId3">
            <a:extLst>
              <a:ext uri="{28A0092B-C50C-407E-A947-70E740481C1C}">
                <a14:useLocalDpi xmlns:a14="http://schemas.microsoft.com/office/drawing/2010/main" val="0"/>
              </a:ext>
            </a:extLst>
          </a:blip>
          <a:srcRect t="12393" b="28122"/>
          <a:stretch>
            <a:fillRect/>
          </a:stretch>
        </p:blipFill>
        <p:spPr bwMode="auto">
          <a:xfrm>
            <a:off x="304800" y="2743200"/>
            <a:ext cx="3429000"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608013" y="3505200"/>
            <a:ext cx="7924800" cy="2936188"/>
          </a:xfrm>
          <a:prstGeom prst="rect">
            <a:avLst/>
          </a:prstGeom>
        </p:spPr>
        <p:txBody>
          <a:bodyPr>
            <a:spAutoFit/>
          </a:bodyPr>
          <a:lstStyle/>
          <a:p>
            <a:pPr indent="266700" algn="just">
              <a:lnSpc>
                <a:spcPct val="110000"/>
              </a:lnSpc>
            </a:pPr>
            <a:r>
              <a:rPr lang="en-US" altLang="zh-CN" sz="2800">
                <a:latin typeface="Times New Roman" pitchFamily="18" charset="0"/>
              </a:rPr>
              <a:t>     </a:t>
            </a:r>
            <a:r>
              <a:rPr lang="zh-CN" altLang="zh-CN" sz="2800">
                <a:latin typeface="黑体" pitchFamily="49" charset="-122"/>
                <a:ea typeface="黑体" pitchFamily="49" charset="-122"/>
                <a:cs typeface="宋体" pitchFamily="2" charset="-122"/>
              </a:rPr>
              <a:t>材料中的“记忆”应是对记忆主体能起到</a:t>
            </a:r>
            <a:r>
              <a:rPr lang="zh-CN" altLang="zh-CN" sz="2800">
                <a:solidFill>
                  <a:srgbClr val="FF0000"/>
                </a:solidFill>
                <a:latin typeface="黑体" pitchFamily="49" charset="-122"/>
                <a:ea typeface="黑体" pitchFamily="49" charset="-122"/>
                <a:cs typeface="宋体" pitchFamily="2" charset="-122"/>
              </a:rPr>
              <a:t>正能量</a:t>
            </a:r>
            <a:r>
              <a:rPr lang="zh-CN" altLang="zh-CN" sz="2800">
                <a:latin typeface="黑体" pitchFamily="49" charset="-122"/>
                <a:ea typeface="黑体" pitchFamily="49" charset="-122"/>
                <a:cs typeface="宋体" pitchFamily="2" charset="-122"/>
              </a:rPr>
              <a:t>的一段“经历”，行文时不能脱离这个立意。即使过去的经历算不上繁荣、成功，但若能对记忆主体</a:t>
            </a:r>
            <a:r>
              <a:rPr lang="zh-CN" altLang="zh-CN" sz="2800" b="1">
                <a:solidFill>
                  <a:srgbClr val="FF0000"/>
                </a:solidFill>
                <a:latin typeface="黑体" pitchFamily="49" charset="-122"/>
                <a:ea typeface="黑体" pitchFamily="49" charset="-122"/>
                <a:cs typeface="宋体" pitchFamily="2" charset="-122"/>
              </a:rPr>
              <a:t>起到正面作用</a:t>
            </a:r>
            <a:r>
              <a:rPr lang="zh-CN" altLang="zh-CN" sz="2800">
                <a:latin typeface="黑体" pitchFamily="49" charset="-122"/>
                <a:ea typeface="黑体" pitchFamily="49" charset="-122"/>
                <a:cs typeface="宋体" pitchFamily="2" charset="-122"/>
              </a:rPr>
              <a:t>，视为符合材料立意。不管是正面的肯定还是反面的警醒，</a:t>
            </a:r>
            <a:r>
              <a:rPr lang="zh-CN" altLang="zh-CN" sz="2800">
                <a:solidFill>
                  <a:srgbClr val="0000FF"/>
                </a:solidFill>
                <a:latin typeface="黑体" pitchFamily="49" charset="-122"/>
                <a:ea typeface="黑体" pitchFamily="49" charset="-122"/>
                <a:cs typeface="宋体" pitchFamily="2" charset="-122"/>
              </a:rPr>
              <a:t>最终指向</a:t>
            </a:r>
            <a:r>
              <a:rPr lang="zh-CN" altLang="zh-CN" sz="2800">
                <a:latin typeface="黑体" pitchFamily="49" charset="-122"/>
                <a:ea typeface="黑体" pitchFamily="49" charset="-122"/>
                <a:cs typeface="宋体" pitchFamily="2" charset="-122"/>
              </a:rPr>
              <a:t>应</a:t>
            </a:r>
            <a:r>
              <a:rPr lang="zh-CN" altLang="zh-CN" sz="2800" b="1">
                <a:solidFill>
                  <a:srgbClr val="FF0000"/>
                </a:solidFill>
                <a:latin typeface="黑体" pitchFamily="49" charset="-122"/>
                <a:ea typeface="黑体" pitchFamily="49" charset="-122"/>
                <a:cs typeface="宋体" pitchFamily="2" charset="-122"/>
              </a:rPr>
              <a:t>落到人类对</a:t>
            </a:r>
            <a:r>
              <a:rPr lang="zh-CN" altLang="zh-CN" sz="2800" b="1">
                <a:solidFill>
                  <a:srgbClr val="FF0000"/>
                </a:solidFill>
                <a:latin typeface="黑体" pitchFamily="49" charset="-122"/>
                <a:ea typeface="黑体" pitchFamily="49" charset="-122"/>
              </a:rPr>
              <a:t>真、善、美的追求这个核心价值观上来。</a:t>
            </a:r>
            <a:endParaRPr lang="zh-CN" altLang="zh-CN" sz="280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79874"/>
                                        </p:tgtEl>
                                        <p:attrNameLst>
                                          <p:attrName>style.visibility</p:attrName>
                                        </p:attrNameLst>
                                      </p:cBhvr>
                                      <p:to>
                                        <p:strVal val="visible"/>
                                      </p:to>
                                    </p:set>
                                    <p:anim calcmode="lin" valueType="num">
                                      <p:cBhvr additive="base">
                                        <p:cTn id="17" dur="500" fill="hold"/>
                                        <p:tgtEl>
                                          <p:spTgt spid="79874"/>
                                        </p:tgtEl>
                                        <p:attrNameLst>
                                          <p:attrName>ppt_x</p:attrName>
                                        </p:attrNameLst>
                                      </p:cBhvr>
                                      <p:tavLst>
                                        <p:tav tm="0">
                                          <p:val>
                                            <p:strVal val="#ppt_x"/>
                                          </p:val>
                                        </p:tav>
                                        <p:tav tm="100000">
                                          <p:val>
                                            <p:strVal val="#ppt_x"/>
                                          </p:val>
                                        </p:tav>
                                      </p:tavLst>
                                    </p:anim>
                                    <p:anim calcmode="lin" valueType="num">
                                      <p:cBhvr additive="base">
                                        <p:cTn id="18" dur="500" fill="hold"/>
                                        <p:tgtEl>
                                          <p:spTgt spid="7987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a:xfrm>
            <a:off x="457200" y="457201"/>
            <a:ext cx="8229600" cy="4495800"/>
          </a:xfrm>
        </p:spPr>
        <p:txBody>
          <a:bodyPr/>
          <a:lstStyle/>
          <a:p>
            <a:pPr eaLnBrk="1" hangingPunct="1">
              <a:buFontTx/>
              <a:buNone/>
              <a:defRPr/>
            </a:pPr>
            <a:r>
              <a:rPr lang="en-US" altLang="zh-CN" b="1" dirty="0" smtClean="0">
                <a:solidFill>
                  <a:srgbClr val="FF0000"/>
                </a:solidFill>
                <a:latin typeface="楷体"/>
                <a:ea typeface="楷体"/>
              </a:rPr>
              <a:t>★</a:t>
            </a:r>
            <a:r>
              <a:rPr lang="en-US" altLang="zh-CN" b="1" dirty="0" smtClean="0"/>
              <a:t>3.</a:t>
            </a:r>
            <a:r>
              <a:rPr lang="zh-CN" altLang="en-US" b="1" dirty="0" smtClean="0"/>
              <a:t>下列交际用语</a:t>
            </a:r>
            <a:r>
              <a:rPr lang="zh-CN" altLang="en-US" b="1" dirty="0" smtClean="0">
                <a:solidFill>
                  <a:srgbClr val="FF0000"/>
                </a:solidFill>
                <a:latin typeface="黑体" pitchFamily="49" charset="-122"/>
                <a:ea typeface="黑体" pitchFamily="49" charset="-122"/>
              </a:rPr>
              <a:t>使用得体</a:t>
            </a:r>
            <a:r>
              <a:rPr lang="zh-CN" altLang="en-US" b="1" dirty="0" smtClean="0"/>
              <a:t>的一项是（</a:t>
            </a:r>
            <a:r>
              <a:rPr lang="en-US" altLang="zh-CN" b="1" dirty="0" smtClean="0"/>
              <a:t>3</a:t>
            </a:r>
            <a:r>
              <a:rPr lang="zh-CN" altLang="en-US" b="1" dirty="0" smtClean="0"/>
              <a:t>分） </a:t>
            </a:r>
          </a:p>
          <a:p>
            <a:pPr eaLnBrk="1" hangingPunct="1">
              <a:lnSpc>
                <a:spcPct val="110000"/>
              </a:lnSpc>
              <a:buFontTx/>
              <a:buNone/>
              <a:defRPr/>
            </a:pPr>
            <a:r>
              <a:rPr lang="en-US" altLang="zh-CN" sz="3000" dirty="0" smtClean="0"/>
              <a:t>A.</a:t>
            </a:r>
            <a:r>
              <a:rPr lang="zh-CN" altLang="en-US" sz="3000" dirty="0" smtClean="0"/>
              <a:t>希望贵公司提供更高效的在线办公软件</a:t>
            </a:r>
            <a:r>
              <a:rPr lang="en-US" altLang="zh-CN" sz="3000" dirty="0" smtClean="0"/>
              <a:t>,</a:t>
            </a:r>
            <a:r>
              <a:rPr lang="zh-CN" altLang="en-US" sz="3000" dirty="0" smtClean="0"/>
              <a:t>特来电垂询。</a:t>
            </a:r>
          </a:p>
          <a:p>
            <a:pPr eaLnBrk="1" hangingPunct="1">
              <a:lnSpc>
                <a:spcPct val="110000"/>
              </a:lnSpc>
              <a:buFontTx/>
              <a:buNone/>
              <a:defRPr/>
            </a:pPr>
            <a:r>
              <a:rPr lang="en-US" altLang="zh-CN" sz="3000" b="1" dirty="0" smtClean="0">
                <a:solidFill>
                  <a:srgbClr val="FF0000"/>
                </a:solidFill>
                <a:effectLst>
                  <a:outerShdw blurRad="38100" dist="38100" dir="2700000" algn="tl">
                    <a:srgbClr val="C0C0C0"/>
                  </a:outerShdw>
                </a:effectLst>
              </a:rPr>
              <a:t>B</a:t>
            </a:r>
            <a:r>
              <a:rPr lang="en-US" altLang="zh-CN" sz="3000" dirty="0" smtClean="0"/>
              <a:t>.</a:t>
            </a:r>
            <a:r>
              <a:rPr lang="zh-CN" altLang="en-US" sz="3000" dirty="0" smtClean="0"/>
              <a:t>今日高朋在座</a:t>
            </a:r>
            <a:r>
              <a:rPr lang="en-US" altLang="zh-CN" sz="3000" dirty="0" smtClean="0"/>
              <a:t>,</a:t>
            </a:r>
            <a:r>
              <a:rPr lang="zh-CN" altLang="en-US" sz="3000" dirty="0" smtClean="0"/>
              <a:t>满室生辉</a:t>
            </a:r>
            <a:r>
              <a:rPr lang="en-US" altLang="zh-CN" sz="3000" dirty="0" smtClean="0"/>
              <a:t>,</a:t>
            </a:r>
            <a:r>
              <a:rPr lang="zh-CN" altLang="en-US" sz="3000" dirty="0" smtClean="0"/>
              <a:t>感谢各位光临家父寿筵！</a:t>
            </a:r>
          </a:p>
          <a:p>
            <a:pPr eaLnBrk="1" hangingPunct="1">
              <a:lnSpc>
                <a:spcPct val="110000"/>
              </a:lnSpc>
              <a:buFontTx/>
              <a:buNone/>
              <a:defRPr/>
            </a:pPr>
            <a:r>
              <a:rPr lang="en-US" altLang="zh-CN" sz="3000" dirty="0" smtClean="0"/>
              <a:t>C.</a:t>
            </a:r>
            <a:r>
              <a:rPr lang="zh-CN" altLang="en-US" sz="3000" dirty="0" smtClean="0"/>
              <a:t>拜读完大作</a:t>
            </a:r>
            <a:r>
              <a:rPr lang="en-US" altLang="zh-CN" sz="3000" dirty="0" smtClean="0"/>
              <a:t>,</a:t>
            </a:r>
            <a:r>
              <a:rPr lang="zh-CN" altLang="en-US" sz="3000" dirty="0" smtClean="0"/>
              <a:t>深感佩服</a:t>
            </a:r>
            <a:r>
              <a:rPr lang="en-US" altLang="zh-CN" sz="3000" dirty="0" smtClean="0"/>
              <a:t>,</a:t>
            </a:r>
            <a:r>
              <a:rPr lang="zh-CN" altLang="en-US" sz="3000" dirty="0" smtClean="0"/>
              <a:t>斗胆稍作斧正</a:t>
            </a:r>
            <a:r>
              <a:rPr lang="en-US" altLang="zh-CN" sz="3000" dirty="0" smtClean="0"/>
              <a:t>,</a:t>
            </a:r>
            <a:r>
              <a:rPr lang="zh-CN" altLang="en-US" sz="3000" dirty="0" smtClean="0"/>
              <a:t>请多包涵</a:t>
            </a:r>
            <a:r>
              <a:rPr lang="en-US" altLang="zh-CN" sz="3000" dirty="0" smtClean="0"/>
              <a:t>!</a:t>
            </a:r>
          </a:p>
          <a:p>
            <a:pPr eaLnBrk="1" hangingPunct="1">
              <a:lnSpc>
                <a:spcPct val="110000"/>
              </a:lnSpc>
              <a:buFontTx/>
              <a:buNone/>
              <a:defRPr/>
            </a:pPr>
            <a:r>
              <a:rPr lang="en-US" altLang="zh-CN" sz="3000" dirty="0" smtClean="0"/>
              <a:t>D.</a:t>
            </a:r>
            <a:r>
              <a:rPr lang="zh-CN" altLang="en-US" sz="3000" dirty="0" smtClean="0"/>
              <a:t>今日叨扰老师多时</a:t>
            </a:r>
            <a:r>
              <a:rPr lang="en-US" altLang="zh-CN" sz="3000" dirty="0" smtClean="0"/>
              <a:t>,</a:t>
            </a:r>
            <a:r>
              <a:rPr lang="zh-CN" altLang="en-US" sz="3000" dirty="0" smtClean="0"/>
              <a:t>请您留步</a:t>
            </a:r>
            <a:r>
              <a:rPr lang="en-US" altLang="zh-CN" sz="3000" dirty="0" smtClean="0"/>
              <a:t>,</a:t>
            </a:r>
            <a:r>
              <a:rPr lang="zh-CN" altLang="en-US" sz="3000" dirty="0" smtClean="0"/>
              <a:t>足下改日再来求教。 </a:t>
            </a:r>
          </a:p>
        </p:txBody>
      </p:sp>
      <p:sp>
        <p:nvSpPr>
          <p:cNvPr id="7172" name="Oval 4"/>
          <p:cNvSpPr>
            <a:spLocks noChangeArrowheads="1"/>
          </p:cNvSpPr>
          <p:nvPr/>
        </p:nvSpPr>
        <p:spPr bwMode="auto">
          <a:xfrm>
            <a:off x="5638800" y="3810000"/>
            <a:ext cx="9906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3" name="Oval 5"/>
          <p:cNvSpPr>
            <a:spLocks noChangeArrowheads="1"/>
          </p:cNvSpPr>
          <p:nvPr/>
        </p:nvSpPr>
        <p:spPr bwMode="auto">
          <a:xfrm>
            <a:off x="6096000" y="3200400"/>
            <a:ext cx="9144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4" name="Oval 6"/>
          <p:cNvSpPr>
            <a:spLocks noChangeArrowheads="1"/>
          </p:cNvSpPr>
          <p:nvPr/>
        </p:nvSpPr>
        <p:spPr bwMode="auto">
          <a:xfrm>
            <a:off x="1219200" y="1524000"/>
            <a:ext cx="9144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 name="矩形 1"/>
          <p:cNvSpPr/>
          <p:nvPr/>
        </p:nvSpPr>
        <p:spPr>
          <a:xfrm>
            <a:off x="533400" y="5029200"/>
            <a:ext cx="8077200" cy="1569660"/>
          </a:xfrm>
          <a:prstGeom prst="rect">
            <a:avLst/>
          </a:prstGeom>
        </p:spPr>
        <p:txBody>
          <a:bodyPr wrap="square">
            <a:spAutoFit/>
          </a:bodyPr>
          <a:lstStyle/>
          <a:p>
            <a:r>
              <a:rPr lang="en-US" altLang="zh-CN" sz="2400" b="1" dirty="0" smtClean="0">
                <a:solidFill>
                  <a:srgbClr val="0000FF"/>
                </a:solidFill>
              </a:rPr>
              <a:t>【</a:t>
            </a:r>
            <a:r>
              <a:rPr lang="zh-CN" altLang="en-US" sz="2400" b="1" dirty="0" smtClean="0">
                <a:solidFill>
                  <a:srgbClr val="0000FF"/>
                </a:solidFill>
              </a:rPr>
              <a:t>解析</a:t>
            </a:r>
            <a:r>
              <a:rPr lang="en-US" altLang="zh-CN" sz="2400" b="1" dirty="0" smtClean="0">
                <a:solidFill>
                  <a:srgbClr val="0000FF"/>
                </a:solidFill>
              </a:rPr>
              <a:t>】</a:t>
            </a:r>
            <a:r>
              <a:rPr lang="en-US" altLang="zh-CN" sz="2400" b="1" dirty="0" smtClean="0">
                <a:solidFill>
                  <a:srgbClr val="C00000"/>
                </a:solidFill>
              </a:rPr>
              <a:t>A</a:t>
            </a:r>
            <a:r>
              <a:rPr lang="zh-CN" altLang="en-US" sz="2400" b="1" dirty="0" smtClean="0">
                <a:solidFill>
                  <a:srgbClr val="C00000"/>
                </a:solidFill>
              </a:rPr>
              <a:t>中的“垂询”是敬词，称别人对自己的询问，旧称上对下有所询问。</a:t>
            </a:r>
            <a:r>
              <a:rPr lang="en-US" altLang="zh-CN" sz="2400" b="1" dirty="0" smtClean="0">
                <a:solidFill>
                  <a:srgbClr val="C00000"/>
                </a:solidFill>
              </a:rPr>
              <a:t>C</a:t>
            </a:r>
            <a:r>
              <a:rPr lang="zh-CN" altLang="en-US" sz="2400" b="1" dirty="0" smtClean="0">
                <a:solidFill>
                  <a:srgbClr val="C00000"/>
                </a:solidFill>
              </a:rPr>
              <a:t>中的“斧正” 是请别人修改文章的敬词；</a:t>
            </a:r>
            <a:r>
              <a:rPr lang="en-US" altLang="zh-CN" sz="2400" b="1" dirty="0" smtClean="0">
                <a:solidFill>
                  <a:srgbClr val="C00000"/>
                </a:solidFill>
              </a:rPr>
              <a:t>D</a:t>
            </a:r>
            <a:r>
              <a:rPr lang="zh-CN" altLang="en-US" sz="2400" b="1" dirty="0" smtClean="0">
                <a:solidFill>
                  <a:srgbClr val="C00000"/>
                </a:solidFill>
              </a:rPr>
              <a:t>中的“足下”是敬词，是对对方的尊称，相当于译为</a:t>
            </a:r>
            <a:r>
              <a:rPr lang="en-US" altLang="zh-CN" sz="2400" b="1" dirty="0" smtClean="0">
                <a:solidFill>
                  <a:srgbClr val="C00000"/>
                </a:solidFill>
              </a:rPr>
              <a:t>"</a:t>
            </a:r>
            <a:r>
              <a:rPr lang="zh-CN" altLang="en-US" sz="2400" b="1" dirty="0" smtClean="0">
                <a:solidFill>
                  <a:srgbClr val="C00000"/>
                </a:solidFill>
              </a:rPr>
              <a:t>您</a:t>
            </a:r>
            <a:r>
              <a:rPr lang="en-US" altLang="zh-CN" sz="2400" b="1" dirty="0" smtClean="0">
                <a:solidFill>
                  <a:srgbClr val="C00000"/>
                </a:solidFill>
              </a:rPr>
              <a:t>"</a:t>
            </a:r>
            <a:r>
              <a:rPr lang="zh-CN" altLang="en-US" sz="2400" b="1" dirty="0" smtClean="0">
                <a:solidFill>
                  <a:srgbClr val="C00000"/>
                </a:solidFill>
              </a:rPr>
              <a:t>。</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4"/>
                                        </p:tgtEl>
                                        <p:attrNameLst>
                                          <p:attrName>style.visibility</p:attrName>
                                        </p:attrNameLst>
                                      </p:cBhvr>
                                      <p:to>
                                        <p:strVal val="visible"/>
                                      </p:to>
                                    </p:set>
                                    <p:anim calcmode="lin" valueType="num">
                                      <p:cBhvr additive="base">
                                        <p:cTn id="7" dur="500" fill="hold"/>
                                        <p:tgtEl>
                                          <p:spTgt spid="7174"/>
                                        </p:tgtEl>
                                        <p:attrNameLst>
                                          <p:attrName>ppt_x</p:attrName>
                                        </p:attrNameLst>
                                      </p:cBhvr>
                                      <p:tavLst>
                                        <p:tav tm="0">
                                          <p:val>
                                            <p:strVal val="#ppt_x"/>
                                          </p:val>
                                        </p:tav>
                                        <p:tav tm="100000">
                                          <p:val>
                                            <p:strVal val="#ppt_x"/>
                                          </p:val>
                                        </p:tav>
                                      </p:tavLst>
                                    </p:anim>
                                    <p:anim calcmode="lin" valueType="num">
                                      <p:cBhvr additive="base">
                                        <p:cTn id="8" dur="500" fill="hold"/>
                                        <p:tgtEl>
                                          <p:spTgt spid="71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3"/>
                                        </p:tgtEl>
                                        <p:attrNameLst>
                                          <p:attrName>style.visibility</p:attrName>
                                        </p:attrNameLst>
                                      </p:cBhvr>
                                      <p:to>
                                        <p:strVal val="visible"/>
                                      </p:to>
                                    </p:set>
                                    <p:anim calcmode="lin" valueType="num">
                                      <p:cBhvr additive="base">
                                        <p:cTn id="13" dur="500" fill="hold"/>
                                        <p:tgtEl>
                                          <p:spTgt spid="7173"/>
                                        </p:tgtEl>
                                        <p:attrNameLst>
                                          <p:attrName>ppt_x</p:attrName>
                                        </p:attrNameLst>
                                      </p:cBhvr>
                                      <p:tavLst>
                                        <p:tav tm="0">
                                          <p:val>
                                            <p:strVal val="#ppt_x"/>
                                          </p:val>
                                        </p:tav>
                                        <p:tav tm="100000">
                                          <p:val>
                                            <p:strVal val="#ppt_x"/>
                                          </p:val>
                                        </p:tav>
                                      </p:tavLst>
                                    </p:anim>
                                    <p:anim calcmode="lin" valueType="num">
                                      <p:cBhvr additive="base">
                                        <p:cTn id="14"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2"/>
                                        </p:tgtEl>
                                        <p:attrNameLst>
                                          <p:attrName>style.visibility</p:attrName>
                                        </p:attrNameLst>
                                      </p:cBhvr>
                                      <p:to>
                                        <p:strVal val="visible"/>
                                      </p:to>
                                    </p:set>
                                    <p:anim calcmode="lin" valueType="num">
                                      <p:cBhvr additive="base">
                                        <p:cTn id="19" dur="500" fill="hold"/>
                                        <p:tgtEl>
                                          <p:spTgt spid="7172"/>
                                        </p:tgtEl>
                                        <p:attrNameLst>
                                          <p:attrName>ppt_x</p:attrName>
                                        </p:attrNameLst>
                                      </p:cBhvr>
                                      <p:tavLst>
                                        <p:tav tm="0">
                                          <p:val>
                                            <p:strVal val="#ppt_x"/>
                                          </p:val>
                                        </p:tav>
                                        <p:tav tm="100000">
                                          <p:val>
                                            <p:strVal val="#ppt_x"/>
                                          </p:val>
                                        </p:tav>
                                      </p:tavLst>
                                    </p:anim>
                                    <p:anim calcmode="lin" valueType="num">
                                      <p:cBhvr additive="base">
                                        <p:cTn id="20"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7173" grpId="0" animBg="1"/>
      <p:bldP spid="7174" grpId="0" animBg="1"/>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1"/>
          <p:cNvSpPr>
            <a:spLocks noGrp="1"/>
          </p:cNvSpPr>
          <p:nvPr>
            <p:ph type="title"/>
          </p:nvPr>
        </p:nvSpPr>
        <p:spPr>
          <a:xfrm>
            <a:off x="457200" y="274640"/>
            <a:ext cx="8229600" cy="944562"/>
          </a:xfrm>
        </p:spPr>
        <p:txBody>
          <a:bodyPr/>
          <a:lstStyle/>
          <a:p>
            <a:pPr algn="l"/>
            <a:r>
              <a:rPr lang="zh-CN" altLang="en-US" b="1" smtClean="0">
                <a:solidFill>
                  <a:srgbClr val="FF3399"/>
                </a:solidFill>
                <a:latin typeface="华文新魏" pitchFamily="2" charset="-122"/>
                <a:ea typeface="华文新魏" pitchFamily="2" charset="-122"/>
              </a:rPr>
              <a:t>三、写作注意点</a:t>
            </a:r>
          </a:p>
        </p:txBody>
      </p:sp>
      <p:sp>
        <p:nvSpPr>
          <p:cNvPr id="3" name="内容占位符 2"/>
          <p:cNvSpPr>
            <a:spLocks noGrp="1"/>
          </p:cNvSpPr>
          <p:nvPr>
            <p:ph idx="1"/>
          </p:nvPr>
        </p:nvSpPr>
        <p:spPr>
          <a:xfrm>
            <a:off x="457200" y="1295400"/>
            <a:ext cx="8229600" cy="4525963"/>
          </a:xfrm>
        </p:spPr>
        <p:txBody>
          <a:bodyPr/>
          <a:lstStyle/>
          <a:p>
            <a:pPr marL="0" indent="723900" algn="just">
              <a:lnSpc>
                <a:spcPct val="110000"/>
              </a:lnSpc>
              <a:spcAft>
                <a:spcPts val="0"/>
              </a:spcAft>
              <a:buFontTx/>
              <a:buNone/>
              <a:defRPr/>
            </a:pPr>
            <a:r>
              <a:rPr lang="zh-CN" altLang="zh-CN" sz="2800" kern="100" dirty="0" smtClean="0">
                <a:latin typeface="Times New Roman"/>
                <a:cs typeface="宋体"/>
              </a:rPr>
              <a:t>“记忆”</a:t>
            </a:r>
            <a:r>
              <a:rPr lang="zh-CN" altLang="zh-CN" sz="2800" kern="100" dirty="0">
                <a:latin typeface="Times New Roman"/>
                <a:cs typeface="宋体"/>
              </a:rPr>
              <a:t>的主体</a:t>
            </a:r>
            <a:r>
              <a:rPr lang="zh-CN" altLang="zh-CN" sz="2800" kern="100" dirty="0">
                <a:solidFill>
                  <a:srgbClr val="333333"/>
                </a:solidFill>
                <a:cs typeface="Arial"/>
              </a:rPr>
              <a:t>可以是人、民族、大自然，</a:t>
            </a:r>
            <a:r>
              <a:rPr lang="zh-CN" altLang="zh-CN" sz="2800" kern="100" dirty="0">
                <a:latin typeface="Times New Roman"/>
                <a:cs typeface="宋体"/>
              </a:rPr>
              <a:t>“记忆”的</a:t>
            </a:r>
            <a:r>
              <a:rPr lang="zh-CN" altLang="zh-CN" sz="2800" kern="100" dirty="0" smtClean="0">
                <a:latin typeface="Times New Roman"/>
                <a:cs typeface="宋体"/>
              </a:rPr>
              <a:t>内容</a:t>
            </a:r>
            <a:r>
              <a:rPr lang="zh-CN" altLang="en-US" sz="2800" kern="100" dirty="0" smtClean="0">
                <a:latin typeface="Times New Roman"/>
                <a:cs typeface="宋体"/>
              </a:rPr>
              <a:t>，</a:t>
            </a:r>
            <a:r>
              <a:rPr lang="zh-CN" altLang="zh-CN" sz="2800" kern="100" dirty="0" smtClean="0">
                <a:latin typeface="Times New Roman"/>
                <a:cs typeface="宋体"/>
              </a:rPr>
              <a:t>也</a:t>
            </a:r>
            <a:r>
              <a:rPr lang="zh-CN" altLang="zh-CN" sz="2800" kern="100" dirty="0">
                <a:solidFill>
                  <a:srgbClr val="333333"/>
                </a:solidFill>
                <a:cs typeface="Arial"/>
              </a:rPr>
              <a:t>可以是人、民族、大自然或某个事物。</a:t>
            </a:r>
            <a:r>
              <a:rPr lang="zh-CN" altLang="zh-CN" sz="2800" kern="100" dirty="0">
                <a:latin typeface="Times New Roman"/>
              </a:rPr>
              <a:t>写作时应充分拓展思维空间，可以思考生活，采撷点滴、感悟生命，也可以联想人类命运、历史发展、文化进步、生物进化等</a:t>
            </a:r>
            <a:r>
              <a:rPr lang="zh-CN" altLang="zh-CN" sz="2800" b="1" kern="100" dirty="0">
                <a:solidFill>
                  <a:srgbClr val="FF0000"/>
                </a:solidFill>
                <a:latin typeface="Times New Roman"/>
              </a:rPr>
              <a:t>宏大的主题</a:t>
            </a:r>
            <a:r>
              <a:rPr lang="zh-CN" altLang="zh-CN" sz="2800" kern="100" dirty="0">
                <a:latin typeface="Times New Roman"/>
              </a:rPr>
              <a:t>。只要符合“记忆”的特点，皆可作为写作内容。</a:t>
            </a:r>
          </a:p>
          <a:p>
            <a:pPr marL="0" indent="723900" algn="just">
              <a:lnSpc>
                <a:spcPct val="110000"/>
              </a:lnSpc>
              <a:spcAft>
                <a:spcPts val="0"/>
              </a:spcAft>
              <a:buFontTx/>
              <a:buNone/>
              <a:defRPr/>
            </a:pPr>
            <a:r>
              <a:rPr lang="zh-CN" altLang="zh-CN" sz="2800" kern="100" dirty="0">
                <a:latin typeface="Times New Roman"/>
              </a:rPr>
              <a:t>写作时应该从材料出发，</a:t>
            </a:r>
            <a:r>
              <a:rPr lang="zh-CN" altLang="zh-CN" sz="2800" b="1" kern="100" dirty="0">
                <a:solidFill>
                  <a:srgbClr val="FF0000"/>
                </a:solidFill>
                <a:latin typeface="Times New Roman"/>
              </a:rPr>
              <a:t>谈</a:t>
            </a:r>
            <a:r>
              <a:rPr lang="zh-CN" altLang="zh-CN" sz="2800" b="1" kern="100" dirty="0">
                <a:solidFill>
                  <a:srgbClr val="FF0000"/>
                </a:solidFill>
                <a:latin typeface="Times New Roman"/>
                <a:cs typeface="宋体"/>
              </a:rPr>
              <a:t>“记忆”</a:t>
            </a:r>
            <a:r>
              <a:rPr lang="zh-CN" altLang="zh-CN" sz="2800" b="1" kern="100" dirty="0">
                <a:solidFill>
                  <a:srgbClr val="FF0000"/>
                </a:solidFill>
                <a:latin typeface="Times New Roman"/>
              </a:rPr>
              <a:t>的价值、意义等</a:t>
            </a:r>
            <a:r>
              <a:rPr lang="zh-CN" altLang="zh-CN" sz="2800" kern="100" dirty="0">
                <a:latin typeface="Times New Roman"/>
              </a:rPr>
              <a:t>内容，无论是记叙还是议论、抒情，都应表达出自己独特的理解。</a:t>
            </a:r>
          </a:p>
          <a:p>
            <a:pPr marL="0" indent="0">
              <a:buFontTx/>
              <a:buNone/>
              <a:defRPr/>
            </a:pPr>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0538" y="1001713"/>
            <a:ext cx="8153400" cy="5410712"/>
          </a:xfrm>
          <a:prstGeom prst="rect">
            <a:avLst/>
          </a:prstGeom>
        </p:spPr>
        <p:txBody>
          <a:bodyPr>
            <a:spAutoFit/>
          </a:bodyPr>
          <a:lstStyle/>
          <a:p>
            <a:pPr indent="266700" algn="just">
              <a:lnSpc>
                <a:spcPct val="120000"/>
              </a:lnSpc>
            </a:pPr>
            <a:r>
              <a:rPr lang="zh-CN" altLang="zh-CN" sz="2400">
                <a:solidFill>
                  <a:srgbClr val="0000FF"/>
                </a:solidFill>
                <a:latin typeface="黑体" pitchFamily="49" charset="-122"/>
                <a:ea typeface="黑体" pitchFamily="49" charset="-122"/>
                <a:cs typeface="宋体" pitchFamily="2" charset="-122"/>
              </a:rPr>
              <a:t>【立意】</a:t>
            </a:r>
          </a:p>
          <a:p>
            <a:pPr indent="266700" algn="just">
              <a:lnSpc>
                <a:spcPct val="120000"/>
              </a:lnSpc>
            </a:pPr>
            <a:r>
              <a:rPr lang="en-US" altLang="zh-CN" sz="2400">
                <a:latin typeface="Times New Roman" pitchFamily="18" charset="0"/>
                <a:ea typeface="黑体" pitchFamily="49" charset="-122"/>
                <a:cs typeface="宋体" pitchFamily="2" charset="-122"/>
              </a:rPr>
              <a:t>    </a:t>
            </a:r>
            <a:r>
              <a:rPr lang="zh-CN" altLang="zh-CN" sz="2400">
                <a:latin typeface="Times New Roman" pitchFamily="18" charset="0"/>
                <a:ea typeface="黑体" pitchFamily="49" charset="-122"/>
                <a:cs typeface="宋体" pitchFamily="2" charset="-122"/>
              </a:rPr>
              <a:t>①文章立意要与材料相关，且对“记忆”理解正确；如出现貌似说“记忆”实为贴标签的作文，应定为五类卷。</a:t>
            </a:r>
          </a:p>
          <a:p>
            <a:pPr indent="266700" algn="just">
              <a:lnSpc>
                <a:spcPct val="120000"/>
              </a:lnSpc>
            </a:pPr>
            <a:r>
              <a:rPr lang="en-US" altLang="zh-CN" sz="2400">
                <a:latin typeface="Times New Roman" pitchFamily="18" charset="0"/>
                <a:ea typeface="黑体" pitchFamily="49" charset="-122"/>
                <a:cs typeface="宋体" pitchFamily="2" charset="-122"/>
              </a:rPr>
              <a:t>     </a:t>
            </a:r>
            <a:r>
              <a:rPr lang="zh-CN" altLang="zh-CN" sz="2400">
                <a:latin typeface="Times New Roman" pitchFamily="18" charset="0"/>
                <a:ea typeface="黑体" pitchFamily="49" charset="-122"/>
                <a:cs typeface="宋体" pitchFamily="2" charset="-122"/>
              </a:rPr>
              <a:t>②如脱离“记忆”，</a:t>
            </a:r>
            <a:r>
              <a:rPr lang="zh-CN" altLang="zh-CN" sz="2400" b="1">
                <a:solidFill>
                  <a:srgbClr val="FF0000"/>
                </a:solidFill>
                <a:latin typeface="Times New Roman" pitchFamily="18" charset="0"/>
                <a:ea typeface="黑体" pitchFamily="49" charset="-122"/>
                <a:cs typeface="宋体" pitchFamily="2" charset="-122"/>
              </a:rPr>
              <a:t>只写往事、过去等，且未彰显其价值、意义，应视为不切题，不得超过</a:t>
            </a:r>
            <a:r>
              <a:rPr lang="en-US" altLang="zh-CN" sz="2400" b="1">
                <a:solidFill>
                  <a:srgbClr val="FF0000"/>
                </a:solidFill>
                <a:latin typeface="Times New Roman" pitchFamily="18" charset="0"/>
                <a:ea typeface="黑体" pitchFamily="49" charset="-122"/>
                <a:cs typeface="宋体" pitchFamily="2" charset="-122"/>
              </a:rPr>
              <a:t>42</a:t>
            </a:r>
            <a:r>
              <a:rPr lang="zh-CN" altLang="zh-CN" sz="2400" b="1">
                <a:solidFill>
                  <a:srgbClr val="FF0000"/>
                </a:solidFill>
                <a:latin typeface="Times New Roman" pitchFamily="18" charset="0"/>
                <a:ea typeface="黑体" pitchFamily="49" charset="-122"/>
                <a:cs typeface="宋体" pitchFamily="2" charset="-122"/>
              </a:rPr>
              <a:t>分。</a:t>
            </a:r>
            <a:endParaRPr lang="zh-CN" altLang="zh-CN" sz="2400">
              <a:latin typeface="Times New Roman" pitchFamily="18" charset="0"/>
              <a:ea typeface="黑体" pitchFamily="49" charset="-122"/>
              <a:cs typeface="宋体" pitchFamily="2" charset="-122"/>
            </a:endParaRPr>
          </a:p>
          <a:p>
            <a:pPr indent="266700" algn="just">
              <a:lnSpc>
                <a:spcPct val="120000"/>
              </a:lnSpc>
            </a:pPr>
            <a:r>
              <a:rPr lang="en-US" altLang="zh-CN" sz="2400">
                <a:latin typeface="Times New Roman" pitchFamily="18" charset="0"/>
                <a:ea typeface="黑体" pitchFamily="49" charset="-122"/>
                <a:cs typeface="宋体" pitchFamily="2" charset="-122"/>
              </a:rPr>
              <a:t>     </a:t>
            </a:r>
            <a:r>
              <a:rPr lang="zh-CN" altLang="zh-CN" sz="2400">
                <a:latin typeface="Times New Roman" pitchFamily="18" charset="0"/>
                <a:ea typeface="黑体" pitchFamily="49" charset="-122"/>
                <a:cs typeface="宋体" pitchFamily="2" charset="-122"/>
              </a:rPr>
              <a:t>③立意和行文完全与材料无关，定为六类卷。</a:t>
            </a:r>
          </a:p>
          <a:p>
            <a:pPr indent="266700" algn="just">
              <a:lnSpc>
                <a:spcPct val="120000"/>
              </a:lnSpc>
            </a:pPr>
            <a:r>
              <a:rPr lang="zh-CN" altLang="zh-CN" sz="2400">
                <a:solidFill>
                  <a:srgbClr val="0000FF"/>
                </a:solidFill>
                <a:latin typeface="黑体" pitchFamily="49" charset="-122"/>
                <a:ea typeface="黑体" pitchFamily="49" charset="-122"/>
                <a:cs typeface="宋体" pitchFamily="2" charset="-122"/>
              </a:rPr>
              <a:t>【文体】</a:t>
            </a:r>
          </a:p>
          <a:p>
            <a:pPr indent="266700" algn="just">
              <a:lnSpc>
                <a:spcPct val="120000"/>
              </a:lnSpc>
            </a:pPr>
            <a:r>
              <a:rPr lang="en-US" altLang="zh-CN" sz="2400">
                <a:latin typeface="Times New Roman" pitchFamily="18" charset="0"/>
              </a:rPr>
              <a:t>    </a:t>
            </a:r>
            <a:r>
              <a:rPr lang="zh-CN" altLang="zh-CN" sz="2400">
                <a:latin typeface="Times New Roman" pitchFamily="18" charset="0"/>
              </a:rPr>
              <a:t>记叙类文章要形象鲜明、感情真挚，切忌平淡叙事；议论类文章要言之有据、辩之有理，切忌泛泛而谈。对于体裁创新，立意准确，语言精当，可适当提高一档，以适应《</a:t>
            </a:r>
            <a:r>
              <a:rPr lang="en-US" altLang="zh-CN" sz="2400">
                <a:latin typeface="Times New Roman" pitchFamily="18" charset="0"/>
              </a:rPr>
              <a:t>2019</a:t>
            </a:r>
            <a:r>
              <a:rPr lang="zh-CN" altLang="zh-CN" sz="2400">
                <a:latin typeface="Times New Roman" pitchFamily="18" charset="0"/>
              </a:rPr>
              <a:t>年普通高等学校招生全国统一考试（江苏卷）说明》（语文）的要求。</a:t>
            </a:r>
          </a:p>
        </p:txBody>
      </p:sp>
      <p:sp>
        <p:nvSpPr>
          <p:cNvPr id="5" name="矩形 4"/>
          <p:cNvSpPr/>
          <p:nvPr/>
        </p:nvSpPr>
        <p:spPr>
          <a:xfrm>
            <a:off x="490478" y="220663"/>
            <a:ext cx="3262432" cy="707886"/>
          </a:xfrm>
          <a:prstGeom prst="rect">
            <a:avLst/>
          </a:prstGeom>
        </p:spPr>
        <p:txBody>
          <a:bodyPr wrap="none">
            <a:spAutoFit/>
          </a:bodyPr>
          <a:lstStyle/>
          <a:p>
            <a:pPr algn="just">
              <a:spcAft>
                <a:spcPts val="0"/>
              </a:spcAft>
              <a:defRPr/>
            </a:pPr>
            <a:r>
              <a:rPr lang="zh-CN" altLang="en-US" sz="4000" kern="100" dirty="0">
                <a:solidFill>
                  <a:srgbClr val="FF0066"/>
                </a:solidFill>
                <a:latin typeface="华文新魏" pitchFamily="2" charset="-122"/>
                <a:ea typeface="华文新魏" pitchFamily="2" charset="-122"/>
                <a:cs typeface="宋体"/>
              </a:rPr>
              <a:t>四、</a:t>
            </a:r>
            <a:r>
              <a:rPr lang="zh-CN" altLang="zh-CN" sz="4000" kern="100" dirty="0">
                <a:solidFill>
                  <a:srgbClr val="FF0066"/>
                </a:solidFill>
                <a:latin typeface="华文新魏" pitchFamily="2" charset="-122"/>
                <a:ea typeface="华文新魏" pitchFamily="2" charset="-122"/>
                <a:cs typeface="宋体"/>
              </a:rPr>
              <a:t>特别说明</a:t>
            </a:r>
            <a:endParaRPr lang="zh-CN" altLang="zh-CN" sz="4000" kern="100" dirty="0">
              <a:solidFill>
                <a:srgbClr val="FF0066"/>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7200" y="381002"/>
            <a:ext cx="7924800" cy="6155531"/>
          </a:xfrm>
          <a:prstGeom prst="rect">
            <a:avLst/>
          </a:prstGeom>
        </p:spPr>
        <p:txBody>
          <a:bodyPr>
            <a:spAutoFit/>
          </a:bodyPr>
          <a:lstStyle/>
          <a:p>
            <a:pPr algn="just"/>
            <a:r>
              <a:rPr lang="zh-CN" altLang="zh-CN" sz="2400">
                <a:solidFill>
                  <a:srgbClr val="FF0000"/>
                </a:solidFill>
                <a:latin typeface="黑体" pitchFamily="49" charset="-122"/>
                <a:ea typeface="黑体" pitchFamily="49" charset="-122"/>
                <a:cs typeface="宋体" pitchFamily="2" charset="-122"/>
              </a:rPr>
              <a:t>【其他】</a:t>
            </a:r>
          </a:p>
          <a:p>
            <a:pPr algn="just">
              <a:spcBef>
                <a:spcPts val="1200"/>
              </a:spcBef>
            </a:pPr>
            <a:r>
              <a:rPr lang="zh-CN" altLang="zh-CN" sz="2000" b="1">
                <a:latin typeface="Times New Roman" pitchFamily="18" charset="0"/>
                <a:ea typeface="黑体" pitchFamily="49" charset="-122"/>
                <a:cs typeface="宋体" pitchFamily="2" charset="-122"/>
              </a:rPr>
              <a:t>①作文评分应坚持兼顾“语文素养”。凡</a:t>
            </a:r>
            <a:r>
              <a:rPr lang="zh-CN" altLang="zh-CN" sz="2000" b="1">
                <a:solidFill>
                  <a:srgbClr val="0000FF"/>
                </a:solidFill>
                <a:latin typeface="Times New Roman" pitchFamily="18" charset="0"/>
                <a:ea typeface="黑体" pitchFamily="49" charset="-122"/>
                <a:cs typeface="宋体" pitchFamily="2" charset="-122"/>
              </a:rPr>
              <a:t>词汇贫乏、语言无味、面目可憎者，凡前言不搭后语、逻辑思路混乱者，凡书写潦草、错别字、病句较多者，一律下浮一个档次</a:t>
            </a:r>
            <a:r>
              <a:rPr lang="zh-CN" altLang="zh-CN" sz="2000" b="1">
                <a:latin typeface="Times New Roman" pitchFamily="18" charset="0"/>
                <a:ea typeface="黑体" pitchFamily="49" charset="-122"/>
                <a:cs typeface="宋体" pitchFamily="2" charset="-122"/>
              </a:rPr>
              <a:t>；严重者直接判入六类卷。</a:t>
            </a:r>
          </a:p>
          <a:p>
            <a:pPr algn="just"/>
            <a:r>
              <a:rPr lang="zh-CN" altLang="zh-CN" sz="2000" b="1">
                <a:latin typeface="Times New Roman" pitchFamily="18" charset="0"/>
                <a:ea typeface="黑体" pitchFamily="49" charset="-122"/>
                <a:cs typeface="宋体" pitchFamily="2" charset="-122"/>
              </a:rPr>
              <a:t>②如作文达到三基本：立意基本准确，结构基本完整，语言基本通顺，应在</a:t>
            </a:r>
            <a:r>
              <a:rPr lang="zh-CN" altLang="en-US" sz="2000" b="1">
                <a:latin typeface="Times New Roman" pitchFamily="18" charset="0"/>
                <a:ea typeface="黑体" pitchFamily="49" charset="-122"/>
                <a:cs typeface="宋体" pitchFamily="2" charset="-122"/>
              </a:rPr>
              <a:t>基本</a:t>
            </a:r>
            <a:r>
              <a:rPr lang="zh-CN" altLang="zh-CN" sz="2000" b="1">
                <a:latin typeface="Times New Roman" pitchFamily="18" charset="0"/>
                <a:ea typeface="黑体" pitchFamily="49" charset="-122"/>
                <a:cs typeface="宋体" pitchFamily="2" charset="-122"/>
              </a:rPr>
              <a:t>分以上判分。</a:t>
            </a:r>
            <a:endParaRPr lang="en-US" altLang="zh-CN" sz="2000" b="1">
              <a:latin typeface="Times New Roman" pitchFamily="18" charset="0"/>
              <a:ea typeface="黑体" pitchFamily="49" charset="-122"/>
              <a:cs typeface="宋体" pitchFamily="2" charset="-122"/>
            </a:endParaRPr>
          </a:p>
          <a:p>
            <a:pPr algn="just"/>
            <a:r>
              <a:rPr lang="zh-CN" altLang="zh-CN" sz="2000" b="1">
                <a:latin typeface="Times New Roman" pitchFamily="18" charset="0"/>
                <a:ea typeface="黑体" pitchFamily="49" charset="-122"/>
                <a:cs typeface="宋体" pitchFamily="2" charset="-122"/>
              </a:rPr>
              <a:t>③</a:t>
            </a:r>
            <a:r>
              <a:rPr lang="zh-CN" altLang="zh-CN" sz="2000" b="1">
                <a:solidFill>
                  <a:srgbClr val="0000FF"/>
                </a:solidFill>
                <a:latin typeface="Times New Roman" pitchFamily="18" charset="0"/>
                <a:ea typeface="黑体" pitchFamily="49" charset="-122"/>
                <a:cs typeface="宋体" pitchFamily="2" charset="-122"/>
              </a:rPr>
              <a:t>文体模糊不明</a:t>
            </a:r>
            <a:r>
              <a:rPr lang="zh-CN" altLang="zh-CN" sz="2000" b="1">
                <a:latin typeface="Times New Roman" pitchFamily="18" charset="0"/>
                <a:ea typeface="黑体" pitchFamily="49" charset="-122"/>
                <a:cs typeface="宋体" pitchFamily="2" charset="-122"/>
              </a:rPr>
              <a:t>，不伦不类</a:t>
            </a:r>
            <a:r>
              <a:rPr lang="zh-CN" altLang="en-US" sz="2000" b="1">
                <a:latin typeface="Times New Roman" pitchFamily="18" charset="0"/>
                <a:ea typeface="黑体" pitchFamily="49" charset="-122"/>
                <a:cs typeface="宋体" pitchFamily="2" charset="-122"/>
              </a:rPr>
              <a:t>，</a:t>
            </a:r>
            <a:r>
              <a:rPr lang="zh-CN" altLang="zh-CN" sz="2000" b="1">
                <a:latin typeface="Times New Roman" pitchFamily="18" charset="0"/>
                <a:ea typeface="黑体" pitchFamily="49" charset="-122"/>
                <a:cs typeface="宋体" pitchFamily="2" charset="-122"/>
              </a:rPr>
              <a:t>视为六类卷</a:t>
            </a:r>
            <a:r>
              <a:rPr lang="zh-CN" altLang="en-US" sz="2000" b="1">
                <a:latin typeface="Times New Roman" pitchFamily="18" charset="0"/>
                <a:ea typeface="黑体" pitchFamily="49" charset="-122"/>
                <a:cs typeface="宋体" pitchFamily="2" charset="-122"/>
              </a:rPr>
              <a:t>，</a:t>
            </a:r>
            <a:r>
              <a:rPr lang="zh-CN" altLang="zh-CN" sz="2000" b="1">
                <a:latin typeface="Times New Roman" pitchFamily="18" charset="0"/>
                <a:ea typeface="黑体" pitchFamily="49" charset="-122"/>
                <a:cs typeface="宋体" pitchFamily="2" charset="-122"/>
              </a:rPr>
              <a:t>最高不超过</a:t>
            </a:r>
            <a:r>
              <a:rPr lang="en-US" altLang="zh-CN" sz="2000" b="1">
                <a:latin typeface="Times New Roman" pitchFamily="18" charset="0"/>
                <a:ea typeface="黑体" pitchFamily="49" charset="-122"/>
                <a:cs typeface="宋体" pitchFamily="2" charset="-122"/>
              </a:rPr>
              <a:t>41</a:t>
            </a:r>
            <a:r>
              <a:rPr lang="zh-CN" altLang="zh-CN" sz="2000" b="1">
                <a:latin typeface="Times New Roman" pitchFamily="18" charset="0"/>
                <a:ea typeface="黑体" pitchFamily="49" charset="-122"/>
                <a:cs typeface="宋体" pitchFamily="2" charset="-122"/>
              </a:rPr>
              <a:t>分；</a:t>
            </a:r>
          </a:p>
          <a:p>
            <a:r>
              <a:rPr lang="zh-CN" altLang="en-US" sz="2000" b="1">
                <a:latin typeface="楷体" pitchFamily="49" charset="-122"/>
                <a:ea typeface="楷体" pitchFamily="49" charset="-122"/>
                <a:cs typeface="宋体" pitchFamily="2" charset="-122"/>
              </a:rPr>
              <a:t>④</a:t>
            </a:r>
            <a:r>
              <a:rPr lang="zh-CN" altLang="zh-CN" sz="2000" b="1">
                <a:solidFill>
                  <a:srgbClr val="0000FF"/>
                </a:solidFill>
                <a:latin typeface="宋体" pitchFamily="2" charset="-122"/>
              </a:rPr>
              <a:t>抄袭</a:t>
            </a:r>
            <a:r>
              <a:rPr lang="zh-CN" altLang="zh-CN" sz="2000" b="1">
                <a:latin typeface="宋体" pitchFamily="2" charset="-122"/>
              </a:rPr>
              <a:t>，其中有三分之二以上的篇幅与原作相同，最高不超过</a:t>
            </a:r>
            <a:r>
              <a:rPr lang="en-US" altLang="zh-CN" sz="2000" b="1">
                <a:latin typeface="宋体" pitchFamily="2" charset="-122"/>
              </a:rPr>
              <a:t>20</a:t>
            </a:r>
            <a:r>
              <a:rPr lang="zh-CN" altLang="zh-CN" sz="2000" b="1">
                <a:latin typeface="宋体" pitchFamily="2" charset="-122"/>
              </a:rPr>
              <a:t>分；内容基本相同的，最高不超过</a:t>
            </a:r>
            <a:r>
              <a:rPr lang="en-US" altLang="zh-CN" sz="2000" b="1">
                <a:latin typeface="宋体" pitchFamily="2" charset="-122"/>
              </a:rPr>
              <a:t>10</a:t>
            </a:r>
            <a:r>
              <a:rPr lang="zh-CN" altLang="zh-CN" sz="2000" b="1">
                <a:latin typeface="宋体" pitchFamily="2" charset="-122"/>
              </a:rPr>
              <a:t>分。</a:t>
            </a:r>
            <a:endParaRPr lang="zh-CN" altLang="zh-CN" sz="2800" b="1">
              <a:latin typeface="宋体" pitchFamily="2" charset="-122"/>
            </a:endParaRPr>
          </a:p>
          <a:p>
            <a:r>
              <a:rPr lang="zh-CN" altLang="en-US" sz="2000" b="1">
                <a:latin typeface="宋体" pitchFamily="2" charset="-122"/>
              </a:rPr>
              <a:t>⑤</a:t>
            </a:r>
            <a:r>
              <a:rPr lang="zh-CN" altLang="zh-CN" sz="2000" b="1">
                <a:solidFill>
                  <a:srgbClr val="0000FF"/>
                </a:solidFill>
                <a:latin typeface="宋体" pitchFamily="2" charset="-122"/>
              </a:rPr>
              <a:t>完篇而字数不足</a:t>
            </a:r>
            <a:r>
              <a:rPr lang="zh-CN" altLang="zh-CN" sz="2000" b="1">
                <a:latin typeface="宋体" pitchFamily="2" charset="-122"/>
              </a:rPr>
              <a:t>，正常评分之后，再扣字数不足分，每少</a:t>
            </a:r>
            <a:r>
              <a:rPr lang="en-US" altLang="zh-CN" sz="2000" b="1">
                <a:latin typeface="宋体" pitchFamily="2" charset="-122"/>
              </a:rPr>
              <a:t>50</a:t>
            </a:r>
            <a:r>
              <a:rPr lang="zh-CN" altLang="zh-CN" sz="2000" b="1">
                <a:latin typeface="宋体" pitchFamily="2" charset="-122"/>
              </a:rPr>
              <a:t>字扣</a:t>
            </a:r>
            <a:r>
              <a:rPr lang="en-US" altLang="zh-CN" sz="2000" b="1">
                <a:latin typeface="宋体" pitchFamily="2" charset="-122"/>
              </a:rPr>
              <a:t>1</a:t>
            </a:r>
            <a:r>
              <a:rPr lang="zh-CN" altLang="zh-CN" sz="2000" b="1">
                <a:latin typeface="宋体" pitchFamily="2" charset="-122"/>
              </a:rPr>
              <a:t>分，扣满三分为止；明显</a:t>
            </a:r>
            <a:r>
              <a:rPr lang="zh-CN" altLang="zh-CN" sz="2000" b="1">
                <a:solidFill>
                  <a:srgbClr val="0000FF"/>
                </a:solidFill>
                <a:latin typeface="宋体" pitchFamily="2" charset="-122"/>
              </a:rPr>
              <a:t>未完篇的文章</a:t>
            </a:r>
            <a:r>
              <a:rPr lang="zh-CN" altLang="zh-CN" sz="2000" b="1">
                <a:latin typeface="宋体" pitchFamily="2" charset="-122"/>
              </a:rPr>
              <a:t>，视篇幅和内容的实际情况而定，</a:t>
            </a:r>
            <a:r>
              <a:rPr lang="zh-CN" altLang="en-US" sz="2000" b="1">
                <a:latin typeface="宋体" pitchFamily="2" charset="-122"/>
              </a:rPr>
              <a:t>：</a:t>
            </a:r>
            <a:r>
              <a:rPr lang="zh-CN" altLang="zh-CN" sz="2000" b="1">
                <a:latin typeface="宋体" pitchFamily="2" charset="-122"/>
              </a:rPr>
              <a:t>不满</a:t>
            </a:r>
            <a:r>
              <a:rPr lang="en-US" altLang="zh-CN" sz="2000" b="1">
                <a:latin typeface="宋体" pitchFamily="2" charset="-122"/>
              </a:rPr>
              <a:t>100</a:t>
            </a:r>
            <a:r>
              <a:rPr lang="zh-CN" altLang="zh-CN" sz="2000" b="1">
                <a:latin typeface="宋体" pitchFamily="2" charset="-122"/>
              </a:rPr>
              <a:t>字，</a:t>
            </a:r>
            <a:r>
              <a:rPr lang="en-US" altLang="zh-CN" sz="2000" b="1">
                <a:latin typeface="宋体" pitchFamily="2" charset="-122"/>
              </a:rPr>
              <a:t>0</a:t>
            </a:r>
            <a:r>
              <a:rPr lang="zh-CN" altLang="zh-CN" sz="2000" b="1">
                <a:latin typeface="宋体" pitchFamily="2" charset="-122"/>
              </a:rPr>
              <a:t>～</a:t>
            </a:r>
            <a:r>
              <a:rPr lang="en-US" altLang="zh-CN" sz="2000" b="1">
                <a:latin typeface="宋体" pitchFamily="2" charset="-122"/>
              </a:rPr>
              <a:t>5</a:t>
            </a:r>
            <a:r>
              <a:rPr lang="zh-CN" altLang="zh-CN" sz="2000" b="1">
                <a:latin typeface="宋体" pitchFamily="2" charset="-122"/>
              </a:rPr>
              <a:t>分；</a:t>
            </a:r>
            <a:r>
              <a:rPr lang="en-US" altLang="zh-CN" sz="2000" b="1">
                <a:latin typeface="宋体" pitchFamily="2" charset="-122"/>
              </a:rPr>
              <a:t>200</a:t>
            </a:r>
            <a:r>
              <a:rPr lang="zh-CN" altLang="zh-CN" sz="2000" b="1">
                <a:latin typeface="宋体" pitchFamily="2" charset="-122"/>
              </a:rPr>
              <a:t>字左右，</a:t>
            </a:r>
            <a:r>
              <a:rPr lang="en-US" altLang="zh-CN" sz="2000" b="1">
                <a:latin typeface="宋体" pitchFamily="2" charset="-122"/>
              </a:rPr>
              <a:t>6</a:t>
            </a:r>
            <a:r>
              <a:rPr lang="zh-CN" altLang="zh-CN" sz="2000" b="1">
                <a:latin typeface="宋体" pitchFamily="2" charset="-122"/>
              </a:rPr>
              <a:t>～</a:t>
            </a:r>
            <a:r>
              <a:rPr lang="en-US" altLang="zh-CN" sz="2000" b="1">
                <a:latin typeface="宋体" pitchFamily="2" charset="-122"/>
              </a:rPr>
              <a:t>10</a:t>
            </a:r>
            <a:r>
              <a:rPr lang="zh-CN" altLang="zh-CN" sz="2000" b="1">
                <a:latin typeface="宋体" pitchFamily="2" charset="-122"/>
              </a:rPr>
              <a:t>分；</a:t>
            </a:r>
            <a:r>
              <a:rPr lang="en-US" altLang="zh-CN" sz="2000" b="1">
                <a:latin typeface="宋体" pitchFamily="2" charset="-122"/>
              </a:rPr>
              <a:t>300</a:t>
            </a:r>
            <a:r>
              <a:rPr lang="zh-CN" altLang="zh-CN" sz="2000" b="1">
                <a:latin typeface="宋体" pitchFamily="2" charset="-122"/>
              </a:rPr>
              <a:t>字左右，</a:t>
            </a:r>
            <a:r>
              <a:rPr lang="en-US" altLang="zh-CN" sz="2000" b="1">
                <a:latin typeface="宋体" pitchFamily="2" charset="-122"/>
              </a:rPr>
              <a:t>11</a:t>
            </a:r>
            <a:r>
              <a:rPr lang="zh-CN" altLang="zh-CN" sz="2000" b="1">
                <a:latin typeface="宋体" pitchFamily="2" charset="-122"/>
              </a:rPr>
              <a:t>～</a:t>
            </a:r>
            <a:r>
              <a:rPr lang="en-US" altLang="zh-CN" sz="2000" b="1">
                <a:latin typeface="宋体" pitchFamily="2" charset="-122"/>
              </a:rPr>
              <a:t>20</a:t>
            </a:r>
            <a:r>
              <a:rPr lang="zh-CN" altLang="zh-CN" sz="2000" b="1">
                <a:latin typeface="宋体" pitchFamily="2" charset="-122"/>
              </a:rPr>
              <a:t>分；</a:t>
            </a:r>
            <a:r>
              <a:rPr lang="en-US" altLang="zh-CN" sz="2000" b="1">
                <a:latin typeface="宋体" pitchFamily="2" charset="-122"/>
              </a:rPr>
              <a:t>400</a:t>
            </a:r>
            <a:r>
              <a:rPr lang="zh-CN" altLang="zh-CN" sz="2000" b="1">
                <a:latin typeface="宋体" pitchFamily="2" charset="-122"/>
              </a:rPr>
              <a:t>字左右，</a:t>
            </a:r>
            <a:r>
              <a:rPr lang="en-US" altLang="zh-CN" sz="2000" b="1">
                <a:latin typeface="宋体" pitchFamily="2" charset="-122"/>
              </a:rPr>
              <a:t>21</a:t>
            </a:r>
            <a:r>
              <a:rPr lang="zh-CN" altLang="zh-CN" sz="2000" b="1">
                <a:latin typeface="宋体" pitchFamily="2" charset="-122"/>
              </a:rPr>
              <a:t>～</a:t>
            </a:r>
            <a:r>
              <a:rPr lang="en-US" altLang="zh-CN" sz="2000" b="1">
                <a:latin typeface="宋体" pitchFamily="2" charset="-122"/>
              </a:rPr>
              <a:t>30</a:t>
            </a:r>
            <a:r>
              <a:rPr lang="zh-CN" altLang="zh-CN" sz="2000" b="1">
                <a:latin typeface="宋体" pitchFamily="2" charset="-122"/>
              </a:rPr>
              <a:t>分；</a:t>
            </a:r>
            <a:r>
              <a:rPr lang="en-US" altLang="zh-CN" sz="2000" b="1">
                <a:latin typeface="宋体" pitchFamily="2" charset="-122"/>
              </a:rPr>
              <a:t>500</a:t>
            </a:r>
            <a:r>
              <a:rPr lang="zh-CN" altLang="zh-CN" sz="2000" b="1">
                <a:latin typeface="宋体" pitchFamily="2" charset="-122"/>
              </a:rPr>
              <a:t>字左右，</a:t>
            </a:r>
            <a:r>
              <a:rPr lang="en-US" altLang="zh-CN" sz="2000" b="1">
                <a:latin typeface="宋体" pitchFamily="2" charset="-122"/>
              </a:rPr>
              <a:t>31</a:t>
            </a:r>
            <a:r>
              <a:rPr lang="zh-CN" altLang="zh-CN" sz="2000" b="1">
                <a:latin typeface="宋体" pitchFamily="2" charset="-122"/>
              </a:rPr>
              <a:t>～</a:t>
            </a:r>
            <a:r>
              <a:rPr lang="en-US" altLang="zh-CN" sz="2000" b="1">
                <a:latin typeface="宋体" pitchFamily="2" charset="-122"/>
              </a:rPr>
              <a:t>40</a:t>
            </a:r>
            <a:r>
              <a:rPr lang="zh-CN" altLang="zh-CN" sz="2000" b="1">
                <a:latin typeface="宋体" pitchFamily="2" charset="-122"/>
              </a:rPr>
              <a:t>分；</a:t>
            </a:r>
            <a:r>
              <a:rPr lang="en-US" altLang="zh-CN" sz="2000" b="1">
                <a:latin typeface="宋体" pitchFamily="2" charset="-122"/>
              </a:rPr>
              <a:t>600</a:t>
            </a:r>
            <a:r>
              <a:rPr lang="zh-CN" altLang="zh-CN" sz="2000" b="1">
                <a:latin typeface="宋体" pitchFamily="2" charset="-122"/>
              </a:rPr>
              <a:t>字左右，</a:t>
            </a:r>
            <a:r>
              <a:rPr lang="en-US" altLang="zh-CN" sz="2000" b="1">
                <a:latin typeface="宋体" pitchFamily="2" charset="-122"/>
              </a:rPr>
              <a:t>41</a:t>
            </a:r>
            <a:r>
              <a:rPr lang="zh-CN" altLang="zh-CN" sz="2000" b="1">
                <a:latin typeface="宋体" pitchFamily="2" charset="-122"/>
              </a:rPr>
              <a:t>～</a:t>
            </a:r>
            <a:r>
              <a:rPr lang="en-US" altLang="zh-CN" sz="2000" b="1">
                <a:latin typeface="宋体" pitchFamily="2" charset="-122"/>
              </a:rPr>
              <a:t>46</a:t>
            </a:r>
            <a:r>
              <a:rPr lang="zh-CN" altLang="zh-CN" sz="2000" b="1">
                <a:latin typeface="宋体" pitchFamily="2" charset="-122"/>
              </a:rPr>
              <a:t>分。</a:t>
            </a:r>
            <a:endParaRPr lang="zh-CN" altLang="zh-CN" sz="2800" b="1">
              <a:latin typeface="宋体" pitchFamily="2" charset="-122"/>
            </a:endParaRPr>
          </a:p>
          <a:p>
            <a:r>
              <a:rPr lang="zh-CN" altLang="en-US" sz="2000" b="1">
                <a:latin typeface="宋体" pitchFamily="2" charset="-122"/>
              </a:rPr>
              <a:t>⑥</a:t>
            </a:r>
            <a:r>
              <a:rPr lang="zh-CN" altLang="zh-CN" sz="2000" b="1">
                <a:solidFill>
                  <a:srgbClr val="0000FF"/>
                </a:solidFill>
                <a:latin typeface="宋体" pitchFamily="2" charset="-122"/>
              </a:rPr>
              <a:t>游戏考试、游戏人生、语言格调很低的“问题卷”</a:t>
            </a:r>
            <a:r>
              <a:rPr lang="zh-CN" altLang="zh-CN" sz="2000" b="1">
                <a:latin typeface="宋体" pitchFamily="2" charset="-122"/>
              </a:rPr>
              <a:t>，最高不超过</a:t>
            </a:r>
            <a:r>
              <a:rPr lang="en-US" altLang="zh-CN" sz="2000" b="1">
                <a:latin typeface="宋体" pitchFamily="2" charset="-122"/>
              </a:rPr>
              <a:t>40</a:t>
            </a:r>
            <a:r>
              <a:rPr lang="zh-CN" altLang="zh-CN" sz="2000" b="1">
                <a:latin typeface="宋体" pitchFamily="2" charset="-122"/>
              </a:rPr>
              <a:t>分；凡</a:t>
            </a:r>
            <a:r>
              <a:rPr lang="zh-CN" altLang="zh-CN" sz="2000" b="1">
                <a:solidFill>
                  <a:srgbClr val="0000FF"/>
                </a:solidFill>
                <a:latin typeface="宋体" pitchFamily="2" charset="-122"/>
              </a:rPr>
              <a:t>思想感情庸俗低下</a:t>
            </a:r>
            <a:r>
              <a:rPr lang="zh-CN" altLang="zh-CN" sz="2000" b="1">
                <a:latin typeface="宋体" pitchFamily="2" charset="-122"/>
              </a:rPr>
              <a:t>，即使切题，最高不超过</a:t>
            </a:r>
            <a:r>
              <a:rPr lang="en-US" altLang="zh-CN" sz="2000" b="1">
                <a:latin typeface="宋体" pitchFamily="2" charset="-122"/>
              </a:rPr>
              <a:t>20</a:t>
            </a:r>
            <a:r>
              <a:rPr lang="zh-CN" altLang="zh-CN" sz="2000" b="1">
                <a:latin typeface="宋体" pitchFamily="2" charset="-122"/>
              </a:rPr>
              <a:t>分；如果</a:t>
            </a:r>
            <a:r>
              <a:rPr lang="zh-CN" altLang="zh-CN" sz="2000" b="1">
                <a:solidFill>
                  <a:srgbClr val="0000FF"/>
                </a:solidFill>
                <a:latin typeface="宋体" pitchFamily="2" charset="-122"/>
              </a:rPr>
              <a:t>内容恶俗不堪</a:t>
            </a:r>
            <a:r>
              <a:rPr lang="zh-CN" altLang="zh-CN" sz="2000" b="1">
                <a:latin typeface="宋体" pitchFamily="2" charset="-122"/>
              </a:rPr>
              <a:t>，最高不超过</a:t>
            </a:r>
            <a:r>
              <a:rPr lang="en-US" altLang="zh-CN" sz="2000" b="1">
                <a:latin typeface="宋体" pitchFamily="2" charset="-122"/>
              </a:rPr>
              <a:t>10</a:t>
            </a:r>
            <a:r>
              <a:rPr lang="zh-CN" altLang="zh-CN" sz="2000" b="1">
                <a:latin typeface="宋体" pitchFamily="2" charset="-122"/>
              </a:rPr>
              <a:t>分。</a:t>
            </a:r>
            <a:endParaRPr lang="zh-CN" altLang="zh-CN" sz="2800" b="1">
              <a:latin typeface="宋体" pitchFamily="2" charset="-122"/>
            </a:endParaRPr>
          </a:p>
          <a:p>
            <a:r>
              <a:rPr lang="zh-CN" altLang="en-US" sz="2000" b="1">
                <a:latin typeface="宋体" pitchFamily="2" charset="-122"/>
              </a:rPr>
              <a:t>⑦</a:t>
            </a:r>
            <a:r>
              <a:rPr lang="zh-CN" altLang="zh-CN" sz="2000" b="1">
                <a:solidFill>
                  <a:srgbClr val="0000FF"/>
                </a:solidFill>
                <a:latin typeface="宋体" pitchFamily="2" charset="-122"/>
              </a:rPr>
              <a:t>卷面、错别字</a:t>
            </a:r>
            <a:r>
              <a:rPr lang="zh-CN" altLang="zh-CN" sz="2000" b="1">
                <a:latin typeface="宋体" pitchFamily="2" charset="-122"/>
              </a:rPr>
              <a:t>扣分，每错（别）一字扣</a:t>
            </a:r>
            <a:r>
              <a:rPr lang="en-US" altLang="zh-CN" sz="2000" b="1">
                <a:latin typeface="宋体" pitchFamily="2" charset="-122"/>
              </a:rPr>
              <a:t>1</a:t>
            </a:r>
            <a:r>
              <a:rPr lang="zh-CN" altLang="zh-CN" sz="2000" b="1">
                <a:latin typeface="宋体" pitchFamily="2" charset="-122"/>
              </a:rPr>
              <a:t>分，扣满</a:t>
            </a:r>
            <a:r>
              <a:rPr lang="en-US" altLang="zh-CN" sz="2000" b="1">
                <a:latin typeface="宋体" pitchFamily="2" charset="-122"/>
              </a:rPr>
              <a:t>5</a:t>
            </a:r>
            <a:r>
              <a:rPr lang="zh-CN" altLang="zh-CN" sz="2000" b="1">
                <a:latin typeface="宋体" pitchFamily="2" charset="-122"/>
              </a:rPr>
              <a:t>分为止。</a:t>
            </a:r>
            <a:endParaRPr lang="zh-CN" altLang="zh-CN" sz="2800" b="1">
              <a:latin typeface="宋体" pitchFamily="2" charset="-122"/>
            </a:endParaRPr>
          </a:p>
          <a:p>
            <a:r>
              <a:rPr lang="zh-CN" altLang="en-US" sz="2000" b="1">
                <a:latin typeface="宋体" pitchFamily="2" charset="-122"/>
              </a:rPr>
              <a:t>⑧</a:t>
            </a:r>
            <a:r>
              <a:rPr lang="zh-CN" altLang="zh-CN" sz="2000" b="1">
                <a:solidFill>
                  <a:srgbClr val="0000FF"/>
                </a:solidFill>
                <a:latin typeface="宋体" pitchFamily="2" charset="-122"/>
              </a:rPr>
              <a:t>缺作文题</a:t>
            </a:r>
            <a:r>
              <a:rPr lang="zh-CN" altLang="zh-CN" sz="2000" b="1">
                <a:latin typeface="宋体" pitchFamily="2" charset="-122"/>
              </a:rPr>
              <a:t>，扣</a:t>
            </a:r>
            <a:r>
              <a:rPr lang="en-US" altLang="zh-CN" sz="2000" b="1">
                <a:latin typeface="宋体" pitchFamily="2" charset="-122"/>
              </a:rPr>
              <a:t>2</a:t>
            </a:r>
            <a:r>
              <a:rPr lang="zh-CN" altLang="zh-CN" sz="2000" b="1">
                <a:latin typeface="宋体" pitchFamily="2" charset="-122"/>
              </a:rPr>
              <a:t>分。</a:t>
            </a:r>
            <a:endParaRPr lang="zh-CN" altLang="zh-CN" sz="2800" b="1">
              <a:latin typeface="宋体" pitchFamily="2"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2020届 苏北四市二模 语文 0402\二模作文样卷13篇\样卷13篇\作文 (3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51170"/>
            <a:ext cx="9677400" cy="6606832"/>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5"/>
          <p:cNvSpPr txBox="1">
            <a:spLocks noChangeArrowheads="1"/>
          </p:cNvSpPr>
          <p:nvPr/>
        </p:nvSpPr>
        <p:spPr bwMode="auto">
          <a:xfrm>
            <a:off x="6781800" y="1143000"/>
            <a:ext cx="1981200"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spcBef>
                <a:spcPct val="50000"/>
              </a:spcBef>
            </a:pPr>
            <a:r>
              <a:rPr lang="zh-CN" altLang="en-US" sz="4400" b="1" dirty="0" smtClean="0">
                <a:solidFill>
                  <a:srgbClr val="FF0000"/>
                </a:solidFill>
              </a:rPr>
              <a:t>议论文</a:t>
            </a:r>
            <a:r>
              <a:rPr lang="en-US" altLang="zh-CN" sz="4400" b="1" dirty="0" smtClean="0">
                <a:solidFill>
                  <a:srgbClr val="FF0000"/>
                </a:solidFill>
              </a:rPr>
              <a:t>65</a:t>
            </a:r>
            <a:r>
              <a:rPr lang="zh-CN" altLang="en-US" sz="4400" b="1" dirty="0">
                <a:solidFill>
                  <a:srgbClr val="FF0000"/>
                </a:solidFill>
              </a:rPr>
              <a:t>分</a:t>
            </a:r>
          </a:p>
        </p:txBody>
      </p:sp>
    </p:spTree>
    <p:extLst>
      <p:ext uri="{BB962C8B-B14F-4D97-AF65-F5344CB8AC3E}">
        <p14:creationId xmlns:p14="http://schemas.microsoft.com/office/powerpoint/2010/main" val="279004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26" name="Picture 2" descr="H:\2020届 苏北四市二模 语文 0402\65白杨 记叙文 视角独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42" y="76200"/>
            <a:ext cx="9075761" cy="66294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5"/>
          <p:cNvSpPr txBox="1">
            <a:spLocks noChangeArrowheads="1"/>
          </p:cNvSpPr>
          <p:nvPr/>
        </p:nvSpPr>
        <p:spPr bwMode="auto">
          <a:xfrm>
            <a:off x="6934200" y="4876800"/>
            <a:ext cx="1905000"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spcBef>
                <a:spcPct val="50000"/>
              </a:spcBef>
            </a:pPr>
            <a:r>
              <a:rPr lang="zh-CN" altLang="en-US" sz="4400" b="1" dirty="0" smtClean="0">
                <a:solidFill>
                  <a:srgbClr val="FF0000"/>
                </a:solidFill>
              </a:rPr>
              <a:t>记叙文</a:t>
            </a:r>
            <a:r>
              <a:rPr lang="en-US" altLang="zh-CN" sz="4400" b="1" dirty="0" smtClean="0">
                <a:solidFill>
                  <a:srgbClr val="FF0000"/>
                </a:solidFill>
              </a:rPr>
              <a:t>63</a:t>
            </a:r>
            <a:r>
              <a:rPr lang="zh-CN" altLang="en-US" sz="4400" b="1" dirty="0" smtClean="0">
                <a:solidFill>
                  <a:srgbClr val="FF0000"/>
                </a:solidFill>
              </a:rPr>
              <a:t>分</a:t>
            </a:r>
            <a:endParaRPr lang="zh-CN" altLang="en-US" sz="4400" b="1" dirty="0">
              <a:solidFill>
                <a:srgbClr val="FF0000"/>
              </a:solidFill>
            </a:endParaRPr>
          </a:p>
        </p:txBody>
      </p:sp>
    </p:spTree>
    <p:extLst>
      <p:ext uri="{BB962C8B-B14F-4D97-AF65-F5344CB8AC3E}">
        <p14:creationId xmlns:p14="http://schemas.microsoft.com/office/powerpoint/2010/main" val="99998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228600" y="304800"/>
            <a:ext cx="8458200" cy="5410200"/>
          </a:xfrm>
        </p:spPr>
        <p:txBody>
          <a:bodyPr/>
          <a:lstStyle/>
          <a:p>
            <a:pPr eaLnBrk="1" hangingPunct="1">
              <a:buFontTx/>
              <a:buNone/>
              <a:defRPr/>
            </a:pPr>
            <a:r>
              <a:rPr lang="en-US" altLang="zh-CN" sz="2800" dirty="0" smtClean="0"/>
              <a:t>4.</a:t>
            </a:r>
            <a:r>
              <a:rPr lang="zh-CN" altLang="en-US" sz="2800" dirty="0" smtClean="0"/>
              <a:t>对下面这段文字语意的</a:t>
            </a:r>
            <a:r>
              <a:rPr lang="zh-CN" altLang="en-US" sz="2800" b="1" dirty="0" smtClean="0">
                <a:solidFill>
                  <a:srgbClr val="0000FF"/>
                </a:solidFill>
                <a:effectLst>
                  <a:outerShdw blurRad="38100" dist="38100" dir="2700000" algn="tl">
                    <a:srgbClr val="000000">
                      <a:alpha val="43137"/>
                    </a:srgbClr>
                  </a:outerShdw>
                </a:effectLst>
              </a:rPr>
              <a:t>提炼</a:t>
            </a:r>
            <a:r>
              <a:rPr lang="en-US" altLang="zh-CN" sz="2800" dirty="0" smtClean="0"/>
              <a:t>,</a:t>
            </a:r>
            <a:r>
              <a:rPr lang="zh-CN" altLang="en-US" sz="2800" dirty="0" smtClean="0"/>
              <a:t>最准确的一项是（</a:t>
            </a:r>
            <a:r>
              <a:rPr lang="en-US" altLang="zh-CN" sz="2800" dirty="0" smtClean="0"/>
              <a:t>3</a:t>
            </a:r>
            <a:r>
              <a:rPr lang="zh-CN" altLang="en-US" sz="2800" dirty="0" smtClean="0"/>
              <a:t>分）</a:t>
            </a:r>
          </a:p>
          <a:p>
            <a:pPr marL="0" indent="0" eaLnBrk="1" hangingPunct="1">
              <a:buFontTx/>
              <a:buNone/>
              <a:defRPr/>
            </a:pPr>
            <a:r>
              <a:rPr lang="zh-CN" altLang="en-US" sz="2600" dirty="0" smtClean="0">
                <a:latin typeface="宋体" pitchFamily="2" charset="-122"/>
              </a:rPr>
              <a:t>    </a:t>
            </a:r>
            <a:r>
              <a:rPr lang="zh-CN" altLang="en-US" sz="2600" dirty="0" smtClean="0">
                <a:latin typeface="楷体" pitchFamily="49" charset="-122"/>
                <a:ea typeface="楷体" pitchFamily="49" charset="-122"/>
              </a:rPr>
              <a:t>常有人这样表述</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西塞罗是这样说的</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柏拉图如此认为</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亚里士多德说过</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然而我们自己的呢</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我们有什么样的判断？一位罗马富翁网罗来一大批饱学之士</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让他们随时陪伴。在跟朋友聚会时</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一旦谈到什么问题</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他就让这些人替代他。各人根据自己的特长</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随时给他提供材料</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这人给他一段发言稿</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那人告诉他荷马的某一首诗。富翁认为</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学问装在他手下人的脑袋里</a:t>
            </a:r>
            <a:r>
              <a:rPr lang="en-US" altLang="zh-CN" sz="2600" dirty="0" smtClean="0">
                <a:latin typeface="楷体" pitchFamily="49" charset="-122"/>
                <a:ea typeface="楷体" pitchFamily="49" charset="-122"/>
              </a:rPr>
              <a:t>,</a:t>
            </a:r>
            <a:r>
              <a:rPr lang="zh-CN" altLang="en-US" sz="2600" dirty="0" smtClean="0">
                <a:latin typeface="楷体" pitchFamily="49" charset="-122"/>
                <a:ea typeface="楷体" pitchFamily="49" charset="-122"/>
              </a:rPr>
              <a:t>也就变成自己的了。</a:t>
            </a:r>
          </a:p>
          <a:p>
            <a:pPr indent="12700" eaLnBrk="1" hangingPunct="1">
              <a:buFontTx/>
              <a:buNone/>
              <a:defRPr/>
            </a:pPr>
            <a:r>
              <a:rPr lang="en-US" altLang="zh-CN" sz="2600" dirty="0" smtClean="0"/>
              <a:t>A.</a:t>
            </a:r>
            <a:r>
              <a:rPr lang="zh-CN" altLang="en-US" sz="2600" dirty="0" smtClean="0"/>
              <a:t>虚心吸取优秀人才的智慧可快速提升自我。</a:t>
            </a:r>
          </a:p>
          <a:p>
            <a:pPr indent="12700" eaLnBrk="1" hangingPunct="1">
              <a:buFontTx/>
              <a:buNone/>
              <a:defRPr/>
            </a:pPr>
            <a:r>
              <a:rPr lang="en-US" altLang="zh-CN" sz="2600" dirty="0" smtClean="0"/>
              <a:t>B.</a:t>
            </a:r>
            <a:r>
              <a:rPr lang="zh-CN" altLang="en-US" sz="2600" dirty="0" smtClean="0"/>
              <a:t>知人善任才能充分发挥手下人的全部特长。</a:t>
            </a:r>
          </a:p>
          <a:p>
            <a:pPr indent="12700" eaLnBrk="1" hangingPunct="1">
              <a:buFontTx/>
              <a:buNone/>
              <a:defRPr/>
            </a:pPr>
            <a:r>
              <a:rPr lang="en-US" altLang="zh-CN" sz="2600" b="1" dirty="0" smtClean="0">
                <a:solidFill>
                  <a:srgbClr val="FF0000"/>
                </a:solidFill>
                <a:effectLst>
                  <a:outerShdw blurRad="38100" dist="38100" dir="2700000" algn="tl">
                    <a:srgbClr val="C0C0C0"/>
                  </a:outerShdw>
                </a:effectLst>
              </a:rPr>
              <a:t>C</a:t>
            </a:r>
            <a:r>
              <a:rPr lang="en-US" altLang="zh-CN" sz="2600" dirty="0" smtClean="0"/>
              <a:t>.</a:t>
            </a:r>
            <a:r>
              <a:rPr lang="zh-CN" altLang="en-US" sz="2600" dirty="0" smtClean="0"/>
              <a:t>别人的思想和言论并不能成为自己的学问。</a:t>
            </a:r>
          </a:p>
          <a:p>
            <a:pPr indent="12700" eaLnBrk="1" hangingPunct="1">
              <a:buFontTx/>
              <a:buNone/>
              <a:defRPr/>
            </a:pPr>
            <a:r>
              <a:rPr lang="en-US" altLang="zh-CN" sz="2600" dirty="0" smtClean="0"/>
              <a:t>D.</a:t>
            </a:r>
            <a:r>
              <a:rPr lang="zh-CN" altLang="en-US" sz="2600" dirty="0" smtClean="0"/>
              <a:t>真诚地对待朋友才有可能得到朋友的尊重。 </a:t>
            </a:r>
          </a:p>
        </p:txBody>
      </p:sp>
      <p:sp>
        <p:nvSpPr>
          <p:cNvPr id="8196" name="Oval 4"/>
          <p:cNvSpPr>
            <a:spLocks noChangeArrowheads="1"/>
          </p:cNvSpPr>
          <p:nvPr/>
        </p:nvSpPr>
        <p:spPr bwMode="auto">
          <a:xfrm>
            <a:off x="4953000" y="228600"/>
            <a:ext cx="12192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97" name="Oval 5"/>
          <p:cNvSpPr>
            <a:spLocks noChangeArrowheads="1"/>
          </p:cNvSpPr>
          <p:nvPr/>
        </p:nvSpPr>
        <p:spPr bwMode="auto">
          <a:xfrm>
            <a:off x="3200400" y="1143000"/>
            <a:ext cx="838200" cy="6096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 name="矩形 1"/>
          <p:cNvSpPr/>
          <p:nvPr/>
        </p:nvSpPr>
        <p:spPr>
          <a:xfrm>
            <a:off x="381000" y="5638802"/>
            <a:ext cx="8229600" cy="830997"/>
          </a:xfrm>
          <a:prstGeom prst="rect">
            <a:avLst/>
          </a:prstGeom>
        </p:spPr>
        <p:txBody>
          <a:bodyPr wrap="square">
            <a:spAutoFit/>
          </a:bodyPr>
          <a:lstStyle/>
          <a:p>
            <a:r>
              <a:rPr lang="en-US" altLang="zh-CN" sz="2400" b="1" dirty="0" smtClean="0">
                <a:solidFill>
                  <a:srgbClr val="0000FF"/>
                </a:solidFill>
              </a:rPr>
              <a:t>【</a:t>
            </a:r>
            <a:r>
              <a:rPr lang="zh-CN" altLang="en-US" sz="2400" b="1" dirty="0" smtClean="0">
                <a:solidFill>
                  <a:srgbClr val="0000FF"/>
                </a:solidFill>
              </a:rPr>
              <a:t>解析</a:t>
            </a:r>
            <a:r>
              <a:rPr lang="en-US" altLang="zh-CN" sz="2400" b="1" dirty="0" smtClean="0">
                <a:solidFill>
                  <a:srgbClr val="0000FF"/>
                </a:solidFill>
              </a:rPr>
              <a:t>】</a:t>
            </a:r>
            <a:r>
              <a:rPr lang="zh-CN" altLang="en-US" sz="2400" b="1" dirty="0" smtClean="0">
                <a:solidFill>
                  <a:srgbClr val="C00000"/>
                </a:solidFill>
              </a:rPr>
              <a:t>其它三项中“虚心”、“知人善任”、“真诚地对待朋友”无依据。</a:t>
            </a:r>
            <a:endParaRPr lang="zh-CN" altLang="en-US" sz="2400" dirty="0"/>
          </a:p>
        </p:txBody>
      </p:sp>
      <p:sp>
        <p:nvSpPr>
          <p:cNvPr id="6" name="Line 4"/>
          <p:cNvSpPr>
            <a:spLocks noChangeShapeType="1"/>
          </p:cNvSpPr>
          <p:nvPr/>
        </p:nvSpPr>
        <p:spPr bwMode="auto">
          <a:xfrm>
            <a:off x="914400" y="3771900"/>
            <a:ext cx="685800" cy="2667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Line 4"/>
          <p:cNvSpPr>
            <a:spLocks noChangeShapeType="1"/>
          </p:cNvSpPr>
          <p:nvPr/>
        </p:nvSpPr>
        <p:spPr bwMode="auto">
          <a:xfrm>
            <a:off x="990600" y="4267200"/>
            <a:ext cx="1219200" cy="2667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Line 4"/>
          <p:cNvSpPr>
            <a:spLocks noChangeShapeType="1"/>
          </p:cNvSpPr>
          <p:nvPr/>
        </p:nvSpPr>
        <p:spPr bwMode="auto">
          <a:xfrm>
            <a:off x="990600" y="5257800"/>
            <a:ext cx="2286000" cy="2286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ppt_x"/>
                                          </p:val>
                                        </p:tav>
                                        <p:tav tm="100000">
                                          <p:val>
                                            <p:strVal val="#ppt_x"/>
                                          </p:val>
                                        </p:tav>
                                      </p:tavLst>
                                    </p:anim>
                                    <p:anim calcmode="lin" valueType="num">
                                      <p:cBhvr additive="base">
                                        <p:cTn id="8"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7"/>
                                        </p:tgtEl>
                                        <p:attrNameLst>
                                          <p:attrName>style.visibility</p:attrName>
                                        </p:attrNameLst>
                                      </p:cBhvr>
                                      <p:to>
                                        <p:strVal val="visible"/>
                                      </p:to>
                                    </p:set>
                                    <p:anim calcmode="lin" valueType="num">
                                      <p:cBhvr additive="base">
                                        <p:cTn id="13" dur="500" fill="hold"/>
                                        <p:tgtEl>
                                          <p:spTgt spid="8197"/>
                                        </p:tgtEl>
                                        <p:attrNameLst>
                                          <p:attrName>ppt_x</p:attrName>
                                        </p:attrNameLst>
                                      </p:cBhvr>
                                      <p:tavLst>
                                        <p:tav tm="0">
                                          <p:val>
                                            <p:strVal val="#ppt_x"/>
                                          </p:val>
                                        </p:tav>
                                        <p:tav tm="100000">
                                          <p:val>
                                            <p:strVal val="#ppt_x"/>
                                          </p:val>
                                        </p:tav>
                                      </p:tavLst>
                                    </p:anim>
                                    <p:anim calcmode="lin" valueType="num">
                                      <p:cBhvr additive="base">
                                        <p:cTn id="14"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8197" grpId="0" animBg="1"/>
      <p:bldP spid="2" grpId="0"/>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a:lstStyle/>
          <a:p>
            <a:pPr algn="l" eaLnBrk="1" hangingPunct="1"/>
            <a:r>
              <a:rPr lang="zh-CN" altLang="en-US" smtClean="0">
                <a:solidFill>
                  <a:srgbClr val="0000FF"/>
                </a:solidFill>
                <a:latin typeface="黑体" pitchFamily="49" charset="-122"/>
                <a:ea typeface="黑体" pitchFamily="49" charset="-122"/>
              </a:rPr>
              <a:t>二、文言文阅读</a:t>
            </a:r>
            <a:r>
              <a:rPr lang="en-US" altLang="zh-CN" sz="3200" smtClean="0">
                <a:solidFill>
                  <a:srgbClr val="00B0F0"/>
                </a:solidFill>
                <a:latin typeface="黑体" pitchFamily="49" charset="-122"/>
                <a:ea typeface="黑体" pitchFamily="49" charset="-122"/>
              </a:rPr>
              <a:t>《</a:t>
            </a:r>
            <a:r>
              <a:rPr lang="zh-CN" altLang="zh-CN" sz="3200" smtClean="0">
                <a:solidFill>
                  <a:srgbClr val="00B0F0"/>
                </a:solidFill>
                <a:latin typeface="黑体" pitchFamily="49" charset="-122"/>
                <a:ea typeface="黑体" pitchFamily="49" charset="-122"/>
              </a:rPr>
              <a:t>吕留良先生行略</a:t>
            </a:r>
            <a:r>
              <a:rPr lang="en-US" altLang="zh-CN" sz="3200" smtClean="0">
                <a:solidFill>
                  <a:srgbClr val="00B0F0"/>
                </a:solidFill>
                <a:latin typeface="黑体" pitchFamily="49" charset="-122"/>
                <a:ea typeface="黑体" pitchFamily="49" charset="-122"/>
              </a:rPr>
              <a:t>》</a:t>
            </a:r>
            <a:endParaRPr lang="zh-CN" altLang="en-US" sz="3200" smtClean="0">
              <a:solidFill>
                <a:srgbClr val="00B0F0"/>
              </a:solidFill>
              <a:latin typeface="黑体" pitchFamily="49" charset="-122"/>
              <a:ea typeface="黑体" pitchFamily="49" charset="-122"/>
            </a:endParaRPr>
          </a:p>
        </p:txBody>
      </p:sp>
      <p:sp>
        <p:nvSpPr>
          <p:cNvPr id="20483" name="内容占位符 2"/>
          <p:cNvSpPr>
            <a:spLocks noGrp="1"/>
          </p:cNvSpPr>
          <p:nvPr>
            <p:ph idx="1"/>
          </p:nvPr>
        </p:nvSpPr>
        <p:spPr>
          <a:xfrm>
            <a:off x="533400" y="1447800"/>
            <a:ext cx="7924800" cy="4876800"/>
          </a:xfrm>
        </p:spPr>
        <p:txBody>
          <a:bodyPr/>
          <a:lstStyle/>
          <a:p>
            <a:pPr marL="0" indent="0" eaLnBrk="1" hangingPunct="1">
              <a:buFontTx/>
              <a:buNone/>
            </a:pPr>
            <a:r>
              <a:rPr lang="en-US" altLang="zh-CN" sz="2400" smtClean="0"/>
              <a:t>       </a:t>
            </a:r>
            <a:r>
              <a:rPr lang="zh-CN" altLang="zh-CN" sz="2400" b="1" smtClean="0"/>
              <a:t>先君【</a:t>
            </a:r>
            <a:r>
              <a:rPr lang="zh-CN" altLang="zh-CN" sz="2400" b="1" smtClean="0">
                <a:solidFill>
                  <a:srgbClr val="FF0000"/>
                </a:solidFill>
              </a:rPr>
              <a:t>先父。本文为吕留良长子吕葆中所作</a:t>
            </a:r>
            <a:r>
              <a:rPr lang="zh-CN" altLang="zh-CN" sz="2400" b="1" smtClean="0"/>
              <a:t>】讳【</a:t>
            </a:r>
            <a:r>
              <a:rPr lang="zh-CN" altLang="zh-CN" sz="2400" b="1" smtClean="0">
                <a:solidFill>
                  <a:srgbClr val="FF0000"/>
                </a:solidFill>
              </a:rPr>
              <a:t>此处指已故尊长者之名</a:t>
            </a:r>
            <a:r>
              <a:rPr lang="zh-CN" altLang="zh-CN" sz="2400" b="1" smtClean="0"/>
              <a:t>】留良，字庄生，号晚村。先君生而神异，颖悟【</a:t>
            </a:r>
            <a:r>
              <a:rPr lang="zh-CN" altLang="zh-CN" sz="2400" b="1" smtClean="0">
                <a:solidFill>
                  <a:srgbClr val="FF0000"/>
                </a:solidFill>
              </a:rPr>
              <a:t>聪慧，理解力强</a:t>
            </a:r>
            <a:r>
              <a:rPr lang="zh-CN" altLang="zh-CN" sz="2400" b="1" smtClean="0"/>
              <a:t>】绝人【</a:t>
            </a:r>
            <a:r>
              <a:rPr lang="zh-CN" altLang="zh-CN" sz="2400" b="1" smtClean="0">
                <a:solidFill>
                  <a:srgbClr val="FF0000"/>
                </a:solidFill>
              </a:rPr>
              <a:t>过人】</a:t>
            </a:r>
            <a:r>
              <a:rPr lang="zh-CN" altLang="zh-CN" sz="2400" b="1" smtClean="0"/>
              <a:t>，读书三遍，辄【</a:t>
            </a:r>
            <a:r>
              <a:rPr lang="zh-CN" altLang="zh-CN" sz="2400" b="1" smtClean="0">
                <a:solidFill>
                  <a:srgbClr val="FF0000"/>
                </a:solidFill>
              </a:rPr>
              <a:t>就</a:t>
            </a:r>
            <a:r>
              <a:rPr lang="zh-CN" altLang="zh-CN" sz="2400" b="1" smtClean="0"/>
              <a:t>】不忘。八岁善【</a:t>
            </a:r>
            <a:r>
              <a:rPr lang="zh-CN" altLang="zh-CN" sz="2400" b="1" smtClean="0">
                <a:solidFill>
                  <a:srgbClr val="FF0000"/>
                </a:solidFill>
              </a:rPr>
              <a:t>擅长</a:t>
            </a:r>
            <a:r>
              <a:rPr lang="zh-CN" altLang="zh-CN" sz="2400" b="1" smtClean="0"/>
              <a:t>】属文【</a:t>
            </a:r>
            <a:r>
              <a:rPr lang="zh-CN" altLang="zh-CN" sz="2400" b="1" smtClean="0">
                <a:solidFill>
                  <a:srgbClr val="FF0000"/>
                </a:solidFill>
              </a:rPr>
              <a:t>写文章</a:t>
            </a:r>
            <a:r>
              <a:rPr lang="zh-CN" altLang="zh-CN" sz="2400" b="1" smtClean="0"/>
              <a:t>】，造语【</a:t>
            </a:r>
            <a:r>
              <a:rPr lang="zh-CN" altLang="zh-CN" sz="2400" b="1" smtClean="0">
                <a:solidFill>
                  <a:srgbClr val="FF0000"/>
                </a:solidFill>
              </a:rPr>
              <a:t>遣词造句</a:t>
            </a:r>
            <a:r>
              <a:rPr lang="zh-CN" altLang="zh-CN" sz="2400" b="1" smtClean="0"/>
              <a:t>】奇伟。时同邑孙子度先生为里中社【</a:t>
            </a:r>
            <a:r>
              <a:rPr lang="zh-CN" altLang="zh-CN" sz="2400" b="1" smtClean="0">
                <a:solidFill>
                  <a:srgbClr val="FF0000"/>
                </a:solidFill>
              </a:rPr>
              <a:t>文社，志趣相投的文人所结成的团体，以切磋文章为主。晚明此风尤盛</a:t>
            </a:r>
            <a:r>
              <a:rPr lang="zh-CN" altLang="zh-CN" sz="2400" b="1" smtClean="0"/>
              <a:t>】，择交【</a:t>
            </a:r>
            <a:r>
              <a:rPr lang="zh-CN" altLang="zh-CN" sz="2400" b="1" smtClean="0">
                <a:solidFill>
                  <a:srgbClr val="FF0000"/>
                </a:solidFill>
              </a:rPr>
              <a:t>挑选文人进入文社</a:t>
            </a:r>
            <a:r>
              <a:rPr lang="zh-CN" altLang="zh-CN" sz="2400" b="1" smtClean="0"/>
              <a:t>】甚严，偶过书塾，见所为文，大惊曰：“此吾老友【</a:t>
            </a:r>
            <a:r>
              <a:rPr lang="zh-CN" altLang="zh-CN" sz="2400" b="1" smtClean="0">
                <a:solidFill>
                  <a:srgbClr val="FF0000"/>
                </a:solidFill>
              </a:rPr>
              <a:t>明代士大夫对已考中秀才的儒学生员的称呼。《儒林外史》第二回：“原来明朝士大夫称儒学生员叫做‘朋友’，称童生是‘小友’。比如童生进了学，不怕十几岁，也称为‘老友’；若是不进学，就到八十岁，也还称‘小友’。”此处称吕为“老友”，是强调其年纪小</a:t>
            </a:r>
            <a:r>
              <a:rPr lang="zh-CN" altLang="zh-CN" sz="2400" b="1" smtClean="0"/>
              <a:t>】也，岂论年【</a:t>
            </a:r>
            <a:r>
              <a:rPr lang="zh-CN" altLang="zh-CN" sz="2400" b="1" smtClean="0">
                <a:solidFill>
                  <a:srgbClr val="FF0000"/>
                </a:solidFill>
              </a:rPr>
              <a:t>年辈</a:t>
            </a:r>
            <a:r>
              <a:rPr lang="zh-CN" altLang="zh-CN" sz="2400" b="1" smtClean="0"/>
              <a:t>】哉！”</a:t>
            </a:r>
            <a:endParaRPr lang="zh-CN" altLang="en-US" sz="2400" b="1"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3400" y="914402"/>
            <a:ext cx="8001000" cy="5293757"/>
          </a:xfrm>
          <a:prstGeom prst="rect">
            <a:avLst/>
          </a:prstGeom>
        </p:spPr>
        <p:txBody>
          <a:bodyPr>
            <a:spAutoFit/>
          </a:bodyPr>
          <a:lstStyle/>
          <a:p>
            <a:pPr algn="just">
              <a:spcAft>
                <a:spcPts val="0"/>
              </a:spcAft>
              <a:defRPr/>
            </a:pPr>
            <a:r>
              <a:rPr lang="zh-CN" altLang="zh-CN" sz="2600" b="1" kern="100" dirty="0">
                <a:latin typeface="宋体"/>
                <a:cs typeface="宋体"/>
              </a:rPr>
              <a:t>即拉【</a:t>
            </a:r>
            <a:r>
              <a:rPr lang="zh-CN" altLang="zh-CN" sz="2600" b="1" kern="100" dirty="0">
                <a:solidFill>
                  <a:srgbClr val="FF0000"/>
                </a:solidFill>
                <a:latin typeface="宋体"/>
                <a:cs typeface="宋体"/>
              </a:rPr>
              <a:t>招邀，邀约。唐杜荀鹤《李昭象云与二三同人见访有寄》：“得君书后病颜开，云拉同人访我来。”</a:t>
            </a:r>
            <a:r>
              <a:rPr lang="zh-CN" altLang="zh-CN" sz="2600" b="1" kern="100" dirty="0">
                <a:latin typeface="宋体"/>
                <a:cs typeface="宋体"/>
              </a:rPr>
              <a:t>】与同游【</a:t>
            </a:r>
            <a:r>
              <a:rPr lang="zh-CN" altLang="zh-CN" sz="2600" b="1" kern="100" dirty="0">
                <a:solidFill>
                  <a:srgbClr val="FF0000"/>
                </a:solidFill>
                <a:latin typeface="宋体"/>
                <a:cs typeface="宋体"/>
              </a:rPr>
              <a:t>相互交往</a:t>
            </a:r>
            <a:r>
              <a:rPr lang="zh-CN" altLang="zh-CN" sz="2600" b="1" kern="100" dirty="0">
                <a:latin typeface="宋体"/>
                <a:cs typeface="宋体"/>
              </a:rPr>
              <a:t>】。先君垂髫据坐【</a:t>
            </a:r>
            <a:r>
              <a:rPr lang="zh-CN" altLang="zh-CN" sz="2600" b="1" kern="100" dirty="0">
                <a:solidFill>
                  <a:srgbClr val="FF0000"/>
                </a:solidFill>
                <a:latin typeface="宋体"/>
                <a:cs typeface="宋体"/>
              </a:rPr>
              <a:t>同“踞坐”，坐时两脚底和臀部着地，两膝上耸。此坐姿不雅，或因其年纪尚小，不便于成人桌椅读写</a:t>
            </a:r>
            <a:r>
              <a:rPr lang="zh-CN" altLang="zh-CN" sz="2600" b="1" kern="100" dirty="0">
                <a:latin typeface="宋体"/>
                <a:cs typeface="宋体"/>
              </a:rPr>
              <a:t>】，下笔千言立</a:t>
            </a:r>
            <a:r>
              <a:rPr lang="zh-CN" altLang="zh-CN" sz="2600" b="1" kern="100" dirty="0">
                <a:solidFill>
                  <a:srgbClr val="0000FF"/>
                </a:solidFill>
                <a:latin typeface="黑体" pitchFamily="49" charset="-122"/>
                <a:ea typeface="黑体" pitchFamily="49" charset="-122"/>
                <a:cs typeface="宋体"/>
              </a:rPr>
              <a:t>就</a:t>
            </a:r>
            <a:r>
              <a:rPr lang="zh-CN" altLang="zh-CN" sz="2600" b="1" kern="100" dirty="0">
                <a:latin typeface="宋体"/>
                <a:cs typeface="宋体"/>
              </a:rPr>
              <a:t>，芒彩四射。</a:t>
            </a:r>
          </a:p>
          <a:p>
            <a:pPr>
              <a:defRPr/>
            </a:pPr>
            <a:r>
              <a:rPr lang="en-US" altLang="zh-CN" sz="2600" b="1" dirty="0">
                <a:ea typeface="宋体"/>
                <a:cs typeface="宋体"/>
              </a:rPr>
              <a:t>       </a:t>
            </a:r>
            <a:r>
              <a:rPr lang="zh-CN" altLang="zh-CN" sz="2600" b="1" dirty="0">
                <a:ea typeface="宋体"/>
                <a:cs typeface="宋体"/>
              </a:rPr>
              <a:t>癸已【</a:t>
            </a:r>
            <a:r>
              <a:rPr lang="zh-CN" altLang="zh-CN" sz="2600" b="1" dirty="0">
                <a:solidFill>
                  <a:srgbClr val="FF0000"/>
                </a:solidFill>
                <a:ea typeface="宋体"/>
                <a:cs typeface="宋体"/>
              </a:rPr>
              <a:t>顺治十年（</a:t>
            </a:r>
            <a:r>
              <a:rPr lang="en-US" altLang="zh-CN" sz="2600" b="1" dirty="0">
                <a:solidFill>
                  <a:srgbClr val="FF0000"/>
                </a:solidFill>
                <a:ea typeface="宋体"/>
                <a:cs typeface="宋体"/>
              </a:rPr>
              <a:t>1653</a:t>
            </a:r>
            <a:r>
              <a:rPr lang="zh-CN" altLang="zh-CN" sz="2600" b="1" dirty="0">
                <a:solidFill>
                  <a:srgbClr val="FF0000"/>
                </a:solidFill>
                <a:ea typeface="宋体"/>
                <a:cs typeface="宋体"/>
              </a:rPr>
              <a:t>），吕留良</a:t>
            </a:r>
            <a:r>
              <a:rPr lang="en-US" altLang="zh-CN" sz="2600" b="1" dirty="0">
                <a:solidFill>
                  <a:srgbClr val="FF0000"/>
                </a:solidFill>
                <a:ea typeface="宋体"/>
                <a:cs typeface="宋体"/>
              </a:rPr>
              <a:t>1629</a:t>
            </a:r>
            <a:r>
              <a:rPr lang="zh-CN" altLang="zh-CN" sz="2600" b="1" dirty="0">
                <a:solidFill>
                  <a:srgbClr val="FF0000"/>
                </a:solidFill>
                <a:ea typeface="宋体"/>
                <a:cs typeface="宋体"/>
              </a:rPr>
              <a:t>年生，此时</a:t>
            </a:r>
            <a:r>
              <a:rPr lang="en-US" altLang="zh-CN" sz="2600" b="1" dirty="0">
                <a:solidFill>
                  <a:srgbClr val="FF0000"/>
                </a:solidFill>
                <a:ea typeface="宋体"/>
                <a:cs typeface="宋体"/>
              </a:rPr>
              <a:t>25</a:t>
            </a:r>
            <a:r>
              <a:rPr lang="zh-CN" altLang="zh-CN" sz="2600" b="1" dirty="0">
                <a:solidFill>
                  <a:srgbClr val="FF0000"/>
                </a:solidFill>
                <a:ea typeface="宋体"/>
                <a:cs typeface="宋体"/>
              </a:rPr>
              <a:t>岁</a:t>
            </a:r>
            <a:r>
              <a:rPr lang="zh-CN" altLang="zh-CN" sz="2600" b="1" dirty="0">
                <a:ea typeface="宋体"/>
                <a:cs typeface="宋体"/>
              </a:rPr>
              <a:t>】始出就试，为邑诸生【</a:t>
            </a:r>
            <a:r>
              <a:rPr lang="zh-CN" altLang="zh-CN" sz="2600" b="1" dirty="0">
                <a:solidFill>
                  <a:srgbClr val="FF0000"/>
                </a:solidFill>
                <a:ea typeface="宋体"/>
                <a:cs typeface="宋体"/>
              </a:rPr>
              <a:t>古代经考试录取而进入中央、府、州、县各级学校，包括太学学习的生员。这里是考取了秀才】</a:t>
            </a:r>
            <a:r>
              <a:rPr lang="zh-CN" altLang="zh-CN" sz="2600" b="1" dirty="0">
                <a:ea typeface="宋体"/>
                <a:cs typeface="宋体"/>
              </a:rPr>
              <a:t>。每试辄冠军，声誉籍甚【</a:t>
            </a:r>
            <a:r>
              <a:rPr lang="zh-CN" altLang="zh-CN" sz="2600" b="1" dirty="0">
                <a:solidFill>
                  <a:srgbClr val="FF0000"/>
                </a:solidFill>
                <a:ea typeface="宋体"/>
                <a:cs typeface="宋体"/>
              </a:rPr>
              <a:t>盛大</a:t>
            </a:r>
            <a:r>
              <a:rPr lang="zh-CN" altLang="zh-CN" sz="2600" b="1" dirty="0">
                <a:ea typeface="宋体"/>
                <a:cs typeface="宋体"/>
              </a:rPr>
              <a:t>】。诸先生以诗文相唱和【</a:t>
            </a:r>
            <a:r>
              <a:rPr lang="zh-CN" altLang="zh-CN" sz="2600" b="1" dirty="0">
                <a:solidFill>
                  <a:srgbClr val="FF0000"/>
                </a:solidFill>
                <a:ea typeface="宋体"/>
                <a:cs typeface="宋体"/>
              </a:rPr>
              <a:t>试卷误</a:t>
            </a:r>
            <a:r>
              <a:rPr lang="en-US" altLang="zh-CN" sz="2600" b="1" dirty="0">
                <a:solidFill>
                  <a:srgbClr val="FF0000"/>
                </a:solidFill>
                <a:ea typeface="宋体"/>
                <a:cs typeface="宋体"/>
              </a:rPr>
              <a:t>“</a:t>
            </a:r>
            <a:r>
              <a:rPr lang="zh-CN" altLang="zh-CN" sz="2600" b="1" dirty="0">
                <a:solidFill>
                  <a:srgbClr val="FF0000"/>
                </a:solidFill>
                <a:ea typeface="宋体"/>
                <a:cs typeface="宋体"/>
              </a:rPr>
              <a:t>唱</a:t>
            </a:r>
            <a:r>
              <a:rPr lang="en-US" altLang="zh-CN" sz="2600" b="1" dirty="0">
                <a:solidFill>
                  <a:srgbClr val="FF0000"/>
                </a:solidFill>
                <a:ea typeface="宋体"/>
                <a:cs typeface="宋体"/>
              </a:rPr>
              <a:t>”</a:t>
            </a:r>
            <a:r>
              <a:rPr lang="zh-CN" altLang="zh-CN" sz="2600" b="1" dirty="0">
                <a:solidFill>
                  <a:srgbClr val="FF0000"/>
                </a:solidFill>
                <a:ea typeface="宋体"/>
                <a:cs typeface="宋体"/>
              </a:rPr>
              <a:t>为</a:t>
            </a:r>
            <a:r>
              <a:rPr lang="en-US" altLang="zh-CN" sz="2600" b="1" dirty="0">
                <a:solidFill>
                  <a:srgbClr val="FF0000"/>
                </a:solidFill>
                <a:ea typeface="宋体"/>
                <a:cs typeface="宋体"/>
              </a:rPr>
              <a:t>“</a:t>
            </a:r>
            <a:r>
              <a:rPr lang="zh-CN" altLang="zh-CN" sz="2600" b="1" dirty="0">
                <a:solidFill>
                  <a:srgbClr val="FF0000"/>
                </a:solidFill>
                <a:ea typeface="宋体"/>
                <a:cs typeface="宋体"/>
              </a:rPr>
              <a:t>倡</a:t>
            </a:r>
            <a:r>
              <a:rPr lang="en-US" altLang="zh-CN" sz="2600" b="1" dirty="0">
                <a:solidFill>
                  <a:srgbClr val="FF0000"/>
                </a:solidFill>
                <a:ea typeface="宋体"/>
                <a:cs typeface="宋体"/>
              </a:rPr>
              <a:t>”</a:t>
            </a:r>
            <a:r>
              <a:rPr lang="zh-CN" altLang="zh-CN" sz="2600" b="1" dirty="0">
                <a:ea typeface="宋体"/>
                <a:cs typeface="宋体"/>
              </a:rPr>
              <a:t>】，尝作诗【</a:t>
            </a:r>
            <a:r>
              <a:rPr lang="zh-CN" altLang="zh-CN" sz="2600" b="1" dirty="0">
                <a:solidFill>
                  <a:srgbClr val="FF0000"/>
                </a:solidFill>
                <a:ea typeface="宋体"/>
                <a:cs typeface="宋体"/>
              </a:rPr>
              <a:t>原文全录其诗，命题者删去。因关涉吕留良当时志愿，故附于本文之后</a:t>
            </a:r>
            <a:r>
              <a:rPr lang="zh-CN" altLang="zh-CN" sz="2600" b="1" dirty="0">
                <a:ea typeface="宋体"/>
                <a:cs typeface="宋体"/>
              </a:rPr>
              <a:t>】，人莫测其所谓。</a:t>
            </a:r>
            <a:endParaRPr lang="zh-CN" altLang="en-US" sz="26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7200" y="571500"/>
            <a:ext cx="8229600" cy="5755422"/>
          </a:xfrm>
          <a:prstGeom prst="rect">
            <a:avLst/>
          </a:prstGeom>
        </p:spPr>
        <p:txBody>
          <a:bodyPr>
            <a:spAutoFit/>
          </a:bodyPr>
          <a:lstStyle/>
          <a:p>
            <a:pPr indent="266700" algn="just">
              <a:spcAft>
                <a:spcPts val="0"/>
              </a:spcAft>
              <a:defRPr/>
            </a:pPr>
            <a:r>
              <a:rPr lang="en-US" altLang="zh-CN" sz="2300" kern="100" dirty="0">
                <a:latin typeface="宋体"/>
                <a:cs typeface="宋体"/>
              </a:rPr>
              <a:t>  </a:t>
            </a:r>
            <a:r>
              <a:rPr lang="zh-CN" altLang="zh-CN" sz="2300" b="1" kern="100" dirty="0">
                <a:latin typeface="宋体"/>
                <a:cs typeface="宋体"/>
              </a:rPr>
              <a:t>至丙午岁【</a:t>
            </a:r>
            <a:r>
              <a:rPr lang="zh-CN" altLang="zh-CN" sz="2300" b="1" kern="100" dirty="0">
                <a:solidFill>
                  <a:srgbClr val="FF0000"/>
                </a:solidFill>
                <a:latin typeface="宋体"/>
                <a:cs typeface="宋体"/>
              </a:rPr>
              <a:t>康熙五年（</a:t>
            </a:r>
            <a:r>
              <a:rPr lang="en-US" altLang="zh-CN" sz="2300" b="1" kern="100" dirty="0">
                <a:solidFill>
                  <a:srgbClr val="FF0000"/>
                </a:solidFill>
                <a:latin typeface="宋体"/>
                <a:cs typeface="宋体"/>
              </a:rPr>
              <a:t>1666</a:t>
            </a:r>
            <a:r>
              <a:rPr lang="zh-CN" altLang="zh-CN" sz="2300" b="1" kern="100" dirty="0">
                <a:solidFill>
                  <a:srgbClr val="FF0000"/>
                </a:solidFill>
                <a:latin typeface="宋体"/>
                <a:cs typeface="宋体"/>
              </a:rPr>
              <a:t>）</a:t>
            </a:r>
            <a:r>
              <a:rPr lang="zh-CN" altLang="zh-CN" sz="2300" b="1" kern="100" dirty="0">
                <a:latin typeface="宋体"/>
                <a:cs typeface="宋体"/>
              </a:rPr>
              <a:t>】，学使者【</a:t>
            </a:r>
            <a:r>
              <a:rPr lang="zh-CN" altLang="zh-CN" sz="2300" b="1" kern="100" dirty="0">
                <a:solidFill>
                  <a:srgbClr val="FF0000"/>
                </a:solidFill>
                <a:latin typeface="宋体"/>
                <a:cs typeface="宋体"/>
              </a:rPr>
              <a:t>学政，又叫督学使者。按期至所属各府、厅考试童生及生员</a:t>
            </a:r>
            <a:r>
              <a:rPr lang="zh-CN" altLang="zh-CN" sz="2300" b="1" kern="100" dirty="0">
                <a:latin typeface="宋体"/>
                <a:cs typeface="宋体"/>
              </a:rPr>
              <a:t>】以【</a:t>
            </a:r>
            <a:r>
              <a:rPr lang="zh-CN" altLang="zh-CN" sz="2300" b="1" kern="100" dirty="0">
                <a:solidFill>
                  <a:srgbClr val="FF0000"/>
                </a:solidFill>
                <a:latin typeface="宋体"/>
                <a:cs typeface="宋体"/>
              </a:rPr>
              <a:t>因为</a:t>
            </a:r>
            <a:r>
              <a:rPr lang="zh-CN" altLang="zh-CN" sz="2300" b="1" kern="100" dirty="0">
                <a:latin typeface="宋体"/>
                <a:cs typeface="宋体"/>
              </a:rPr>
              <a:t>】</a:t>
            </a:r>
            <a:r>
              <a:rPr lang="zh-CN" altLang="zh-CN" sz="2300" b="1" kern="100" dirty="0">
                <a:solidFill>
                  <a:srgbClr val="0000FF"/>
                </a:solidFill>
                <a:latin typeface="黑体" pitchFamily="49" charset="-122"/>
                <a:ea typeface="黑体" pitchFamily="49" charset="-122"/>
                <a:cs typeface="宋体"/>
              </a:rPr>
              <a:t>课</a:t>
            </a:r>
            <a:r>
              <a:rPr lang="zh-CN" altLang="zh-CN" sz="2300" b="1" kern="100" dirty="0">
                <a:latin typeface="宋体"/>
                <a:cs typeface="宋体"/>
              </a:rPr>
              <a:t>士【</a:t>
            </a:r>
            <a:r>
              <a:rPr lang="zh-CN" altLang="zh-CN" sz="2300" b="1" kern="100" dirty="0">
                <a:solidFill>
                  <a:srgbClr val="FF0000"/>
                </a:solidFill>
                <a:latin typeface="宋体"/>
                <a:cs typeface="宋体"/>
              </a:rPr>
              <a:t>考核士子的学业</a:t>
            </a:r>
            <a:r>
              <a:rPr lang="zh-CN" altLang="zh-CN" sz="2300" b="1" kern="100" dirty="0">
                <a:latin typeface="宋体"/>
                <a:cs typeface="宋体"/>
              </a:rPr>
              <a:t>】按【</a:t>
            </a:r>
            <a:r>
              <a:rPr lang="zh-CN" altLang="zh-CN" sz="2300" b="1" kern="100" dirty="0">
                <a:solidFill>
                  <a:srgbClr val="FF0000"/>
                </a:solidFill>
                <a:latin typeface="宋体"/>
                <a:cs typeface="宋体"/>
              </a:rPr>
              <a:t>巡视</a:t>
            </a:r>
            <a:r>
              <a:rPr lang="zh-CN" altLang="zh-CN" sz="2300" b="1" kern="100" dirty="0">
                <a:latin typeface="宋体"/>
                <a:cs typeface="宋体"/>
              </a:rPr>
              <a:t>】禾【</a:t>
            </a:r>
            <a:r>
              <a:rPr lang="zh-CN" altLang="zh-CN" sz="2300" b="1" kern="100" dirty="0">
                <a:solidFill>
                  <a:srgbClr val="FF0000"/>
                </a:solidFill>
                <a:latin typeface="宋体"/>
                <a:cs typeface="宋体"/>
              </a:rPr>
              <a:t>浙江嘉兴的别称</a:t>
            </a:r>
            <a:r>
              <a:rPr lang="zh-CN" altLang="zh-CN" sz="2300" b="1" kern="100" dirty="0">
                <a:latin typeface="宋体"/>
                <a:cs typeface="宋体"/>
              </a:rPr>
              <a:t>】。且【</a:t>
            </a:r>
            <a:r>
              <a:rPr lang="zh-CN" altLang="zh-CN" sz="2300" b="1" kern="100" dirty="0">
                <a:solidFill>
                  <a:srgbClr val="FF0000"/>
                </a:solidFill>
                <a:latin typeface="宋体"/>
                <a:cs typeface="宋体"/>
              </a:rPr>
              <a:t>将</a:t>
            </a:r>
            <a:r>
              <a:rPr lang="zh-CN" altLang="zh-CN" sz="2300" b="1" kern="100" dirty="0">
                <a:latin typeface="宋体"/>
                <a:cs typeface="宋体"/>
              </a:rPr>
              <a:t>】就试矣，其夕【</a:t>
            </a:r>
            <a:r>
              <a:rPr lang="zh-CN" altLang="zh-CN" sz="2300" b="1" kern="100" dirty="0">
                <a:solidFill>
                  <a:srgbClr val="FF0000"/>
                </a:solidFill>
                <a:latin typeface="宋体"/>
                <a:cs typeface="宋体"/>
              </a:rPr>
              <a:t>那一晚</a:t>
            </a:r>
            <a:r>
              <a:rPr lang="zh-CN" altLang="zh-CN" sz="2300" b="1" kern="100" dirty="0">
                <a:latin typeface="宋体"/>
                <a:cs typeface="宋体"/>
              </a:rPr>
              <a:t>】造【</a:t>
            </a:r>
            <a:r>
              <a:rPr lang="zh-CN" altLang="zh-CN" sz="2300" b="1" kern="100" dirty="0">
                <a:solidFill>
                  <a:srgbClr val="FF0000"/>
                </a:solidFill>
                <a:latin typeface="宋体"/>
                <a:cs typeface="宋体"/>
              </a:rPr>
              <a:t>拜访</a:t>
            </a:r>
            <a:r>
              <a:rPr lang="zh-CN" altLang="zh-CN" sz="2300" b="1" kern="100" dirty="0">
                <a:latin typeface="宋体"/>
                <a:cs typeface="宋体"/>
              </a:rPr>
              <a:t>】广文【</a:t>
            </a:r>
            <a:r>
              <a:rPr lang="zh-CN" altLang="zh-CN" sz="2300" b="1" kern="100" dirty="0">
                <a:solidFill>
                  <a:srgbClr val="FF0000"/>
                </a:solidFill>
                <a:latin typeface="宋体"/>
                <a:cs typeface="宋体"/>
              </a:rPr>
              <a:t>明清时因称教官为“广文”</a:t>
            </a:r>
            <a:r>
              <a:rPr lang="zh-CN" altLang="zh-CN" sz="2300" b="1" kern="100" dirty="0">
                <a:latin typeface="宋体"/>
                <a:cs typeface="宋体"/>
              </a:rPr>
              <a:t>】陈执斋【</a:t>
            </a:r>
            <a:r>
              <a:rPr lang="zh-CN" altLang="zh-CN" sz="2300" b="1" kern="100" dirty="0">
                <a:solidFill>
                  <a:srgbClr val="FF0000"/>
                </a:solidFill>
                <a:latin typeface="宋体"/>
                <a:cs typeface="宋体"/>
              </a:rPr>
              <a:t>陈子执，别号湘殷，康熙时曾任浙江石门县（今属桐乡市）儒学教谕</a:t>
            </a:r>
            <a:r>
              <a:rPr lang="zh-CN" altLang="zh-CN" sz="2300" b="1" kern="100" dirty="0">
                <a:latin typeface="宋体"/>
                <a:cs typeface="宋体"/>
              </a:rPr>
              <a:t>】先生寓【</a:t>
            </a:r>
            <a:r>
              <a:rPr lang="zh-CN" altLang="zh-CN" sz="2300" b="1" kern="100" dirty="0">
                <a:solidFill>
                  <a:srgbClr val="FF0000"/>
                </a:solidFill>
                <a:latin typeface="宋体"/>
                <a:cs typeface="宋体"/>
              </a:rPr>
              <a:t>住所</a:t>
            </a:r>
            <a:r>
              <a:rPr lang="zh-CN" altLang="zh-CN" sz="2300" b="1" kern="100" dirty="0">
                <a:latin typeface="宋体"/>
                <a:cs typeface="宋体"/>
              </a:rPr>
              <a:t>】，出前诗示之，告以将弃诸生去，且嘱其：“为我善全【</a:t>
            </a:r>
            <a:r>
              <a:rPr lang="zh-CN" altLang="zh-CN" sz="2300" b="1" kern="100" dirty="0">
                <a:solidFill>
                  <a:srgbClr val="FF0000"/>
                </a:solidFill>
                <a:latin typeface="宋体"/>
                <a:cs typeface="宋体"/>
              </a:rPr>
              <a:t>妥善保全（名节）</a:t>
            </a:r>
            <a:r>
              <a:rPr lang="zh-CN" altLang="zh-CN" sz="2300" b="1" kern="100" dirty="0">
                <a:latin typeface="宋体"/>
                <a:cs typeface="宋体"/>
              </a:rPr>
              <a:t>】，无令剩几微【</a:t>
            </a:r>
            <a:r>
              <a:rPr lang="zh-CN" altLang="zh-CN" sz="2300" b="1" kern="100" dirty="0">
                <a:solidFill>
                  <a:srgbClr val="FF0000"/>
                </a:solidFill>
                <a:latin typeface="宋体"/>
                <a:cs typeface="宋体"/>
              </a:rPr>
              <a:t>细微</a:t>
            </a:r>
            <a:r>
              <a:rPr lang="zh-CN" altLang="zh-CN" sz="2300" b="1" kern="100" dirty="0">
                <a:latin typeface="宋体"/>
                <a:cs typeface="宋体"/>
              </a:rPr>
              <a:t>】遗憾。”</a:t>
            </a:r>
            <a:r>
              <a:rPr lang="zh-CN" altLang="zh-CN" sz="2300" b="1" u="sng" kern="100" dirty="0">
                <a:effectLst>
                  <a:outerShdw blurRad="38100" dist="38100" dir="2700000" algn="tl">
                    <a:srgbClr val="000000">
                      <a:alpha val="43137"/>
                    </a:srgbClr>
                  </a:outerShdw>
                </a:effectLst>
                <a:latin typeface="宋体"/>
                <a:cs typeface="宋体"/>
              </a:rPr>
              <a:t>执斋始愕【惊愕】眙【</a:t>
            </a:r>
            <a:r>
              <a:rPr lang="en-US" altLang="zh-CN" sz="2300" b="1" u="sng" kern="100" dirty="0" err="1">
                <a:solidFill>
                  <a:srgbClr val="FF0000"/>
                </a:solidFill>
                <a:effectLst>
                  <a:outerShdw blurRad="38100" dist="38100" dir="2700000" algn="tl">
                    <a:srgbClr val="000000">
                      <a:alpha val="43137"/>
                    </a:srgbClr>
                  </a:outerShdw>
                </a:effectLst>
                <a:latin typeface="宋体"/>
                <a:cs typeface="宋体"/>
              </a:rPr>
              <a:t>chì</a:t>
            </a:r>
            <a:r>
              <a:rPr lang="en-US" altLang="zh-CN" sz="2300" b="1" u="sng" kern="100" dirty="0">
                <a:solidFill>
                  <a:srgbClr val="FF0000"/>
                </a:solidFill>
                <a:effectLst>
                  <a:outerShdw blurRad="38100" dist="38100" dir="2700000" algn="tl">
                    <a:srgbClr val="000000">
                      <a:alpha val="43137"/>
                    </a:srgbClr>
                  </a:outerShdw>
                </a:effectLst>
                <a:latin typeface="宋体"/>
                <a:cs typeface="宋体"/>
              </a:rPr>
              <a:t> </a:t>
            </a:r>
            <a:r>
              <a:rPr lang="zh-CN" altLang="zh-CN" sz="2300" b="1" u="sng" kern="100" dirty="0">
                <a:solidFill>
                  <a:srgbClr val="FF0000"/>
                </a:solidFill>
                <a:effectLst>
                  <a:outerShdw blurRad="38100" dist="38100" dir="2700000" algn="tl">
                    <a:srgbClr val="000000">
                      <a:alpha val="43137"/>
                    </a:srgbClr>
                  </a:outerShdw>
                </a:effectLst>
                <a:latin typeface="宋体"/>
                <a:cs typeface="宋体"/>
              </a:rPr>
              <a:t>直视，瞪</a:t>
            </a:r>
            <a:r>
              <a:rPr lang="zh-CN" altLang="zh-CN" sz="2300" b="1" u="sng" kern="100" dirty="0">
                <a:effectLst>
                  <a:outerShdw blurRad="38100" dist="38100" dir="2700000" algn="tl">
                    <a:srgbClr val="000000">
                      <a:alpha val="43137"/>
                    </a:srgbClr>
                  </a:outerShdw>
                </a:effectLst>
                <a:latin typeface="宋体"/>
                <a:cs typeface="宋体"/>
              </a:rPr>
              <a:t>】不得应，既而闻其衷曲【</a:t>
            </a:r>
            <a:r>
              <a:rPr lang="zh-CN" altLang="zh-CN" sz="2300" b="1" u="sng" kern="100" dirty="0">
                <a:solidFill>
                  <a:srgbClr val="FF0000"/>
                </a:solidFill>
                <a:effectLst>
                  <a:outerShdw blurRad="38100" dist="38100" dir="2700000" algn="tl">
                    <a:srgbClr val="000000">
                      <a:alpha val="43137"/>
                    </a:srgbClr>
                  </a:outerShdw>
                </a:effectLst>
                <a:latin typeface="宋体"/>
                <a:cs typeface="宋体"/>
              </a:rPr>
              <a:t>心事</a:t>
            </a:r>
            <a:r>
              <a:rPr lang="zh-CN" altLang="zh-CN" sz="2300" b="1" u="sng" kern="100" dirty="0">
                <a:effectLst>
                  <a:outerShdw blurRad="38100" dist="38100" dir="2700000" algn="tl">
                    <a:srgbClr val="000000">
                      <a:alpha val="43137"/>
                    </a:srgbClr>
                  </a:outerShdw>
                </a:effectLst>
                <a:latin typeface="宋体"/>
                <a:cs typeface="宋体"/>
              </a:rPr>
              <a:t>】本末【</a:t>
            </a:r>
            <a:r>
              <a:rPr lang="zh-CN" altLang="zh-CN" sz="2300" b="1" u="sng" kern="100" dirty="0">
                <a:solidFill>
                  <a:srgbClr val="FF0000"/>
                </a:solidFill>
                <a:effectLst>
                  <a:outerShdw blurRad="38100" dist="38100" dir="2700000" algn="tl">
                    <a:srgbClr val="000000">
                      <a:alpha val="43137"/>
                    </a:srgbClr>
                  </a:outerShdw>
                </a:effectLst>
                <a:latin typeface="宋体"/>
                <a:cs typeface="宋体"/>
              </a:rPr>
              <a:t>始末</a:t>
            </a:r>
            <a:r>
              <a:rPr lang="zh-CN" altLang="zh-CN" sz="2300" b="1" u="sng" kern="100" dirty="0">
                <a:effectLst>
                  <a:outerShdw blurRad="38100" dist="38100" dir="2700000" algn="tl">
                    <a:srgbClr val="000000">
                      <a:alpha val="43137"/>
                    </a:srgbClr>
                  </a:outerShdw>
                </a:effectLst>
                <a:latin typeface="宋体"/>
                <a:cs typeface="宋体"/>
              </a:rPr>
              <a:t>】，乃起揖曰：</a:t>
            </a:r>
            <a:r>
              <a:rPr lang="en-US" altLang="zh-CN" sz="2300" b="1" u="sng" kern="100" dirty="0">
                <a:effectLst>
                  <a:outerShdw blurRad="38100" dist="38100" dir="2700000" algn="tl">
                    <a:srgbClr val="000000">
                      <a:alpha val="43137"/>
                    </a:srgbClr>
                  </a:outerShdw>
                </a:effectLst>
                <a:latin typeface="宋体"/>
                <a:cs typeface="宋体"/>
              </a:rPr>
              <a:t>“</a:t>
            </a:r>
            <a:r>
              <a:rPr lang="zh-CN" altLang="zh-CN" sz="2300" b="1" u="sng" kern="100" dirty="0">
                <a:effectLst>
                  <a:outerShdw blurRad="38100" dist="38100" dir="2700000" algn="tl">
                    <a:srgbClr val="000000">
                      <a:alpha val="43137"/>
                    </a:srgbClr>
                  </a:outerShdw>
                </a:effectLst>
                <a:latin typeface="宋体"/>
                <a:cs typeface="宋体"/>
              </a:rPr>
              <a:t>此真古人所难，但恨向日【</a:t>
            </a:r>
            <a:r>
              <a:rPr lang="zh-CN" altLang="zh-CN" sz="2300" b="1" u="sng" kern="100" dirty="0">
                <a:solidFill>
                  <a:srgbClr val="FF0000"/>
                </a:solidFill>
                <a:effectLst>
                  <a:outerShdw blurRad="38100" dist="38100" dir="2700000" algn="tl">
                    <a:srgbClr val="000000">
                      <a:alpha val="43137"/>
                    </a:srgbClr>
                  </a:outerShdw>
                </a:effectLst>
                <a:latin typeface="宋体"/>
                <a:cs typeface="宋体"/>
              </a:rPr>
              <a:t>往日</a:t>
            </a:r>
            <a:r>
              <a:rPr lang="zh-CN" altLang="zh-CN" sz="2300" b="1" u="sng" kern="100" dirty="0">
                <a:effectLst>
                  <a:outerShdw blurRad="38100" dist="38100" dir="2700000" algn="tl">
                    <a:srgbClr val="000000">
                      <a:alpha val="43137"/>
                    </a:srgbClr>
                  </a:outerShdw>
                </a:effectLst>
                <a:latin typeface="宋体"/>
                <a:cs typeface="宋体"/>
              </a:rPr>
              <a:t>】知君未识君耳。</a:t>
            </a:r>
            <a:r>
              <a:rPr lang="en-US" altLang="zh-CN" sz="2300" b="1" u="sng" kern="100" dirty="0">
                <a:effectLst>
                  <a:outerShdw blurRad="38100" dist="38100" dir="2700000" algn="tl">
                    <a:srgbClr val="000000">
                      <a:alpha val="43137"/>
                    </a:srgbClr>
                  </a:outerShdw>
                </a:effectLst>
                <a:latin typeface="宋体"/>
                <a:cs typeface="宋体"/>
              </a:rPr>
              <a:t>”</a:t>
            </a:r>
            <a:r>
              <a:rPr lang="zh-CN" altLang="zh-CN" sz="2300" b="1" kern="100" dirty="0">
                <a:latin typeface="宋体"/>
                <a:cs typeface="宋体"/>
              </a:rPr>
              <a:t>先君不复【</a:t>
            </a:r>
            <a:r>
              <a:rPr lang="zh-CN" altLang="zh-CN" sz="2300" b="1" kern="100" dirty="0">
                <a:solidFill>
                  <a:srgbClr val="FF0000"/>
                </a:solidFill>
                <a:latin typeface="宋体"/>
                <a:cs typeface="宋体"/>
              </a:rPr>
              <a:t>再</a:t>
            </a:r>
            <a:r>
              <a:rPr lang="zh-CN" altLang="zh-CN" sz="2300" b="1" kern="100" dirty="0">
                <a:latin typeface="宋体"/>
                <a:cs typeface="宋体"/>
              </a:rPr>
              <a:t>】入【</a:t>
            </a:r>
            <a:r>
              <a:rPr lang="zh-CN" altLang="zh-CN" sz="2300" b="1" kern="100" dirty="0">
                <a:solidFill>
                  <a:srgbClr val="FF0000"/>
                </a:solidFill>
                <a:latin typeface="宋体"/>
                <a:cs typeface="宋体"/>
              </a:rPr>
              <a:t>指进入考场</a:t>
            </a:r>
            <a:r>
              <a:rPr lang="zh-CN" altLang="zh-CN" sz="2300" b="1" kern="100" dirty="0">
                <a:latin typeface="宋体"/>
                <a:cs typeface="宋体"/>
              </a:rPr>
              <a:t>】，【</a:t>
            </a:r>
            <a:r>
              <a:rPr lang="zh-CN" altLang="zh-CN" sz="2300" b="1" kern="100" dirty="0">
                <a:solidFill>
                  <a:srgbClr val="FF0000"/>
                </a:solidFill>
                <a:latin typeface="宋体"/>
                <a:cs typeface="宋体"/>
              </a:rPr>
              <a:t>试卷删掉了这件事的结局：</a:t>
            </a:r>
            <a:r>
              <a:rPr lang="en-US" altLang="zh-CN" sz="2300" b="1" kern="100" dirty="0">
                <a:solidFill>
                  <a:srgbClr val="FF0000"/>
                </a:solidFill>
                <a:latin typeface="宋体"/>
                <a:cs typeface="宋体"/>
              </a:rPr>
              <a:t>“</a:t>
            </a:r>
            <a:r>
              <a:rPr lang="zh-CN" altLang="zh-CN" sz="2300" b="1" kern="100" dirty="0">
                <a:solidFill>
                  <a:srgbClr val="FF0000"/>
                </a:solidFill>
                <a:latin typeface="宋体"/>
                <a:cs typeface="宋体"/>
              </a:rPr>
              <a:t>遂以学法除名</a:t>
            </a:r>
            <a:r>
              <a:rPr lang="en-US" altLang="zh-CN" sz="2300" b="1" kern="100" dirty="0">
                <a:solidFill>
                  <a:srgbClr val="FF0000"/>
                </a:solidFill>
                <a:latin typeface="宋体"/>
                <a:cs typeface="宋体"/>
              </a:rPr>
              <a:t>”</a:t>
            </a:r>
            <a:r>
              <a:rPr lang="zh-CN" altLang="zh-CN" sz="2300" b="1" kern="100" dirty="0">
                <a:solidFill>
                  <a:srgbClr val="FF0000"/>
                </a:solidFill>
                <a:latin typeface="宋体"/>
                <a:cs typeface="宋体"/>
              </a:rPr>
              <a:t>，即按例革除了吕的秀才功名。这应该是陈执斋遵其所嘱，成全了他的名节</a:t>
            </a:r>
            <a:r>
              <a:rPr lang="zh-CN" altLang="zh-CN" sz="2300" b="1" kern="100" dirty="0">
                <a:latin typeface="宋体"/>
                <a:cs typeface="宋体"/>
              </a:rPr>
              <a:t>】于是归卧南阳村，与桐乡张考夫、盐官何商隐诸先生，及同志【</a:t>
            </a:r>
            <a:r>
              <a:rPr lang="zh-CN" altLang="zh-CN" sz="2300" b="1" kern="100" dirty="0">
                <a:solidFill>
                  <a:srgbClr val="FF0000"/>
                </a:solidFill>
                <a:latin typeface="宋体"/>
                <a:cs typeface="宋体"/>
              </a:rPr>
              <a:t>志同道合的人</a:t>
            </a:r>
            <a:r>
              <a:rPr lang="zh-CN" altLang="zh-CN" sz="2300" b="1" kern="100" dirty="0">
                <a:latin typeface="宋体"/>
                <a:cs typeface="宋体"/>
              </a:rPr>
              <a:t>】数人，共力发明【</a:t>
            </a:r>
            <a:r>
              <a:rPr lang="zh-CN" altLang="zh-CN" sz="2300" b="1" kern="100" dirty="0">
                <a:solidFill>
                  <a:srgbClr val="FF0000"/>
                </a:solidFill>
                <a:latin typeface="宋体"/>
                <a:cs typeface="宋体"/>
              </a:rPr>
              <a:t>阐发</a:t>
            </a:r>
            <a:r>
              <a:rPr lang="zh-CN" altLang="zh-CN" sz="2300" b="1" kern="100" dirty="0">
                <a:latin typeface="宋体"/>
                <a:cs typeface="宋体"/>
              </a:rPr>
              <a:t>】洛闽之学【</a:t>
            </a:r>
            <a:r>
              <a:rPr lang="zh-CN" altLang="zh-CN" sz="2300" b="1" kern="100" dirty="0">
                <a:solidFill>
                  <a:srgbClr val="FF0000"/>
                </a:solidFill>
                <a:latin typeface="宋体"/>
                <a:cs typeface="宋体"/>
              </a:rPr>
              <a:t>洛学和闽学的合称即程朱理学</a:t>
            </a:r>
            <a:r>
              <a:rPr lang="zh-CN" altLang="zh-CN" sz="2300" b="1" kern="100" dirty="0">
                <a:latin typeface="宋体"/>
                <a:cs typeface="宋体"/>
              </a:rPr>
              <a:t>】，编辑朱子书，以嘉惠【</a:t>
            </a:r>
            <a:r>
              <a:rPr lang="zh-CN" altLang="zh-CN" sz="2300" b="1" kern="100" dirty="0">
                <a:solidFill>
                  <a:srgbClr val="FF0000"/>
                </a:solidFill>
                <a:latin typeface="宋体"/>
                <a:cs typeface="宋体"/>
              </a:rPr>
              <a:t>施予恩惠</a:t>
            </a:r>
            <a:r>
              <a:rPr lang="zh-CN" altLang="zh-CN" sz="2300" b="1" kern="100" dirty="0">
                <a:latin typeface="宋体"/>
                <a:cs typeface="宋体"/>
              </a:rPr>
              <a:t>】学者。</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76275" y="685802"/>
            <a:ext cx="7772400" cy="5632311"/>
          </a:xfrm>
          <a:prstGeom prst="rect">
            <a:avLst/>
          </a:prstGeom>
        </p:spPr>
        <p:txBody>
          <a:bodyPr>
            <a:spAutoFit/>
          </a:bodyPr>
          <a:lstStyle/>
          <a:p>
            <a:pPr indent="266700" algn="just">
              <a:spcAft>
                <a:spcPts val="0"/>
              </a:spcAft>
              <a:defRPr/>
            </a:pPr>
            <a:r>
              <a:rPr lang="en-US" altLang="zh-CN" sz="2400" kern="100" dirty="0">
                <a:latin typeface="宋体"/>
                <a:cs typeface="宋体"/>
              </a:rPr>
              <a:t>  </a:t>
            </a:r>
            <a:r>
              <a:rPr lang="zh-CN" altLang="zh-CN" sz="2400" b="1" kern="100" dirty="0">
                <a:latin typeface="宋体"/>
                <a:cs typeface="宋体"/>
              </a:rPr>
              <a:t>庚申【</a:t>
            </a:r>
            <a:r>
              <a:rPr lang="zh-CN" altLang="zh-CN" sz="2400" b="1" kern="100" dirty="0">
                <a:solidFill>
                  <a:srgbClr val="FF0000"/>
                </a:solidFill>
                <a:latin typeface="宋体"/>
                <a:cs typeface="宋体"/>
              </a:rPr>
              <a:t>康熙十九年（</a:t>
            </a:r>
            <a:r>
              <a:rPr lang="en-US" altLang="zh-CN" sz="2400" b="1" kern="100" dirty="0">
                <a:solidFill>
                  <a:srgbClr val="FF0000"/>
                </a:solidFill>
                <a:latin typeface="宋体"/>
                <a:cs typeface="宋体"/>
              </a:rPr>
              <a:t>1680</a:t>
            </a:r>
            <a:r>
              <a:rPr lang="zh-CN" altLang="zh-CN" sz="2400" b="1" kern="100" dirty="0">
                <a:solidFill>
                  <a:srgbClr val="FF0000"/>
                </a:solidFill>
                <a:latin typeface="宋体"/>
                <a:cs typeface="宋体"/>
              </a:rPr>
              <a:t>）</a:t>
            </a:r>
            <a:r>
              <a:rPr lang="zh-CN" altLang="zh-CN" sz="2400" b="1" kern="100" dirty="0">
                <a:latin typeface="宋体"/>
                <a:cs typeface="宋体"/>
              </a:rPr>
              <a:t>】夏，郡守复欲以隐逸【</a:t>
            </a:r>
            <a:r>
              <a:rPr lang="zh-CN" altLang="zh-CN" sz="2400" b="1" kern="100" dirty="0">
                <a:solidFill>
                  <a:srgbClr val="FF0000"/>
                </a:solidFill>
                <a:latin typeface="宋体"/>
                <a:cs typeface="宋体"/>
              </a:rPr>
              <a:t>清朝为笼络汉人知识分子而特设的荐举名目</a:t>
            </a:r>
            <a:r>
              <a:rPr lang="zh-CN" altLang="zh-CN" sz="2400" b="1" kern="100" dirty="0">
                <a:latin typeface="宋体"/>
                <a:cs typeface="宋体"/>
              </a:rPr>
              <a:t>】举【</a:t>
            </a:r>
            <a:r>
              <a:rPr lang="zh-CN" altLang="zh-CN" sz="2400" b="1" kern="100" dirty="0">
                <a:solidFill>
                  <a:srgbClr val="FF0000"/>
                </a:solidFill>
                <a:latin typeface="宋体"/>
                <a:cs typeface="宋体"/>
              </a:rPr>
              <a:t>荐举</a:t>
            </a:r>
            <a:r>
              <a:rPr lang="zh-CN" altLang="zh-CN" sz="2400" b="1" kern="100" dirty="0">
                <a:latin typeface="宋体"/>
                <a:cs typeface="宋体"/>
              </a:rPr>
              <a:t>】，先君闻之，乃于枕上剪发，袭【</a:t>
            </a:r>
            <a:r>
              <a:rPr lang="zh-CN" altLang="zh-CN" sz="2400" b="1" kern="100" dirty="0">
                <a:solidFill>
                  <a:srgbClr val="FF0000"/>
                </a:solidFill>
                <a:latin typeface="宋体"/>
                <a:cs typeface="宋体"/>
              </a:rPr>
              <a:t>套衣服外面</a:t>
            </a:r>
            <a:r>
              <a:rPr lang="zh-CN" altLang="zh-CN" sz="2400" b="1" kern="100" dirty="0">
                <a:latin typeface="宋体"/>
                <a:cs typeface="宋体"/>
              </a:rPr>
              <a:t>】僧伽【</a:t>
            </a:r>
            <a:r>
              <a:rPr lang="zh-CN" altLang="zh-CN" sz="2400" b="1" kern="100" dirty="0">
                <a:solidFill>
                  <a:srgbClr val="FF0000"/>
                </a:solidFill>
                <a:latin typeface="宋体"/>
                <a:cs typeface="宋体"/>
              </a:rPr>
              <a:t>和尚</a:t>
            </a:r>
            <a:r>
              <a:rPr lang="zh-CN" altLang="zh-CN" sz="2400" b="1" kern="100" dirty="0">
                <a:latin typeface="宋体"/>
                <a:cs typeface="宋体"/>
              </a:rPr>
              <a:t>】服曰：</a:t>
            </a:r>
            <a:r>
              <a:rPr lang="en-US" altLang="zh-CN" sz="2400" b="1" kern="100" dirty="0">
                <a:latin typeface="宋体"/>
                <a:cs typeface="宋体"/>
              </a:rPr>
              <a:t>“</a:t>
            </a:r>
            <a:r>
              <a:rPr lang="zh-CN" altLang="zh-CN" sz="2400" b="1" kern="100" dirty="0">
                <a:latin typeface="宋体"/>
                <a:cs typeface="宋体"/>
              </a:rPr>
              <a:t>如是【</a:t>
            </a:r>
            <a:r>
              <a:rPr lang="zh-CN" altLang="zh-CN" sz="2400" b="1" kern="100" dirty="0">
                <a:solidFill>
                  <a:srgbClr val="FF0000"/>
                </a:solidFill>
                <a:latin typeface="宋体"/>
                <a:cs typeface="宋体"/>
              </a:rPr>
              <a:t>像这样</a:t>
            </a:r>
            <a:r>
              <a:rPr lang="zh-CN" altLang="zh-CN" sz="2400" b="1" kern="100" dirty="0">
                <a:latin typeface="宋体"/>
                <a:cs typeface="宋体"/>
              </a:rPr>
              <a:t>】，庶【</a:t>
            </a:r>
            <a:r>
              <a:rPr lang="zh-CN" altLang="zh-CN" sz="2400" b="1" kern="100" dirty="0">
                <a:solidFill>
                  <a:srgbClr val="FF0000"/>
                </a:solidFill>
                <a:latin typeface="宋体"/>
                <a:cs typeface="宋体"/>
              </a:rPr>
              <a:t>大概</a:t>
            </a:r>
            <a:r>
              <a:rPr lang="zh-CN" altLang="zh-CN" sz="2400" b="1" kern="100" dirty="0">
                <a:latin typeface="宋体"/>
                <a:cs typeface="宋体"/>
              </a:rPr>
              <a:t>】可以舍【</a:t>
            </a:r>
            <a:r>
              <a:rPr lang="zh-CN" altLang="zh-CN" sz="2400" b="1" kern="100" dirty="0">
                <a:solidFill>
                  <a:srgbClr val="FF0000"/>
                </a:solidFill>
                <a:latin typeface="宋体"/>
                <a:cs typeface="宋体"/>
              </a:rPr>
              <a:t>放弃</a:t>
            </a:r>
            <a:r>
              <a:rPr lang="zh-CN" altLang="zh-CN" sz="2400" b="1" kern="100" dirty="0">
                <a:latin typeface="宋体"/>
                <a:cs typeface="宋体"/>
              </a:rPr>
              <a:t>】我矣。</a:t>
            </a:r>
            <a:r>
              <a:rPr lang="en-US" altLang="zh-CN" sz="2400" b="1" kern="100" dirty="0">
                <a:latin typeface="宋体"/>
                <a:cs typeface="宋体"/>
              </a:rPr>
              <a:t>”</a:t>
            </a:r>
            <a:r>
              <a:rPr lang="zh-CN" altLang="zh-CN" sz="2400" b="1" kern="100" dirty="0">
                <a:latin typeface="宋体"/>
                <a:cs typeface="宋体"/>
              </a:rPr>
              <a:t>寄【</a:t>
            </a:r>
            <a:r>
              <a:rPr lang="zh-CN" altLang="zh-CN" sz="2400" b="1" kern="100" dirty="0">
                <a:solidFill>
                  <a:srgbClr val="FF0000"/>
                </a:solidFill>
                <a:latin typeface="宋体"/>
                <a:cs typeface="宋体"/>
              </a:rPr>
              <a:t>传信</a:t>
            </a:r>
            <a:r>
              <a:rPr lang="zh-CN" altLang="zh-CN" sz="2400" b="1" kern="100" dirty="0">
                <a:latin typeface="宋体"/>
                <a:cs typeface="宋体"/>
              </a:rPr>
              <a:t>】清溪徐方虎先生曰：</a:t>
            </a:r>
            <a:r>
              <a:rPr lang="en-US" altLang="zh-CN" sz="2400" b="1" kern="100" dirty="0">
                <a:latin typeface="宋体"/>
                <a:cs typeface="宋体"/>
              </a:rPr>
              <a:t>“</a:t>
            </a:r>
            <a:r>
              <a:rPr lang="zh-CN" altLang="zh-CN" sz="2400" b="1" kern="100" dirty="0">
                <a:latin typeface="宋体"/>
                <a:cs typeface="宋体"/>
              </a:rPr>
              <a:t>弟此病日深，浮生【</a:t>
            </a:r>
            <a:r>
              <a:rPr lang="zh-CN" altLang="zh-CN" sz="2400" b="1" kern="100" dirty="0">
                <a:solidFill>
                  <a:srgbClr val="FF0000"/>
                </a:solidFill>
                <a:latin typeface="宋体"/>
                <a:cs typeface="宋体"/>
              </a:rPr>
              <a:t>虚无的生命</a:t>
            </a:r>
            <a:r>
              <a:rPr lang="zh-CN" altLang="zh-CN" sz="2400" b="1" kern="100" dirty="0">
                <a:latin typeface="宋体"/>
                <a:cs typeface="宋体"/>
              </a:rPr>
              <a:t>】无几【</a:t>
            </a:r>
            <a:r>
              <a:rPr lang="zh-CN" altLang="zh-CN" sz="2400" b="1" kern="100" dirty="0">
                <a:solidFill>
                  <a:srgbClr val="FF0000"/>
                </a:solidFill>
                <a:latin typeface="宋体"/>
                <a:cs typeface="宋体"/>
              </a:rPr>
              <a:t>没多久</a:t>
            </a:r>
            <a:r>
              <a:rPr lang="zh-CN" altLang="zh-CN" sz="2400" b="1" kern="100" dirty="0">
                <a:latin typeface="宋体"/>
                <a:cs typeface="宋体"/>
              </a:rPr>
              <a:t>】，已削顶为僧，从此木叶蔽影【</a:t>
            </a:r>
            <a:r>
              <a:rPr lang="zh-CN" altLang="zh-CN" sz="2400" b="1" kern="100" dirty="0">
                <a:solidFill>
                  <a:srgbClr val="FF0000"/>
                </a:solidFill>
                <a:latin typeface="宋体"/>
                <a:cs typeface="宋体"/>
              </a:rPr>
              <a:t>树叶遮蔽身影，指隐居山林</a:t>
            </a:r>
            <a:r>
              <a:rPr lang="zh-CN" altLang="zh-CN" sz="2400" b="1" kern="100" dirty="0">
                <a:latin typeface="宋体"/>
                <a:cs typeface="宋体"/>
              </a:rPr>
              <a:t>】，得苟延数年，完一两本无用之书，愿望足矣。</a:t>
            </a:r>
            <a:r>
              <a:rPr lang="en-US" altLang="zh-CN" sz="2400" b="1" kern="100" dirty="0">
                <a:latin typeface="宋体"/>
                <a:cs typeface="宋体"/>
              </a:rPr>
              <a:t>”</a:t>
            </a:r>
            <a:r>
              <a:rPr lang="zh-CN" altLang="zh-CN" sz="2400" b="1" kern="100" dirty="0">
                <a:latin typeface="宋体"/>
                <a:cs typeface="宋体"/>
              </a:rPr>
              <a:t>僧名【</a:t>
            </a:r>
            <a:r>
              <a:rPr lang="zh-CN" altLang="zh-CN" sz="2400" b="1" kern="100" dirty="0">
                <a:solidFill>
                  <a:srgbClr val="FF0000"/>
                </a:solidFill>
                <a:latin typeface="宋体"/>
                <a:cs typeface="宋体"/>
              </a:rPr>
              <a:t>法号</a:t>
            </a:r>
            <a:r>
              <a:rPr lang="zh-CN" altLang="zh-CN" sz="2400" b="1" kern="100" dirty="0">
                <a:latin typeface="宋体"/>
                <a:cs typeface="宋体"/>
              </a:rPr>
              <a:t>】耐可，字不昧，号何求老人，筑室于吴兴埭溪之妙山，题【</a:t>
            </a:r>
            <a:r>
              <a:rPr lang="zh-CN" altLang="zh-CN" sz="2400" b="1" kern="100" dirty="0">
                <a:solidFill>
                  <a:srgbClr val="FF0000"/>
                </a:solidFill>
                <a:latin typeface="宋体"/>
                <a:cs typeface="宋体"/>
              </a:rPr>
              <a:t>原文作</a:t>
            </a:r>
            <a:r>
              <a:rPr lang="en-US" altLang="zh-CN" sz="2400" b="1" kern="100" dirty="0">
                <a:solidFill>
                  <a:srgbClr val="FF0000"/>
                </a:solidFill>
                <a:latin typeface="宋体"/>
                <a:cs typeface="宋体"/>
              </a:rPr>
              <a:t>“</a:t>
            </a:r>
            <a:r>
              <a:rPr lang="zh-CN" altLang="zh-CN" sz="2400" b="1" kern="100" dirty="0">
                <a:solidFill>
                  <a:srgbClr val="FF0000"/>
                </a:solidFill>
                <a:latin typeface="宋体"/>
                <a:cs typeface="宋体"/>
              </a:rPr>
              <a:t>颜</a:t>
            </a:r>
            <a:r>
              <a:rPr lang="en-US" altLang="zh-CN" sz="2400" b="1" kern="100" dirty="0">
                <a:solidFill>
                  <a:srgbClr val="FF0000"/>
                </a:solidFill>
                <a:latin typeface="宋体"/>
                <a:cs typeface="宋体"/>
              </a:rPr>
              <a:t>”</a:t>
            </a:r>
            <a:r>
              <a:rPr lang="zh-CN" altLang="zh-CN" sz="2400" b="1" kern="100" dirty="0">
                <a:solidFill>
                  <a:srgbClr val="FF0000"/>
                </a:solidFill>
                <a:latin typeface="宋体"/>
                <a:cs typeface="宋体"/>
              </a:rPr>
              <a:t>，试卷或为减低难度而修改</a:t>
            </a:r>
            <a:r>
              <a:rPr lang="zh-CN" altLang="zh-CN" sz="2400" b="1" kern="100" dirty="0">
                <a:latin typeface="宋体"/>
                <a:cs typeface="宋体"/>
              </a:rPr>
              <a:t>】曰</a:t>
            </a:r>
            <a:r>
              <a:rPr lang="en-US" altLang="zh-CN" sz="2400" b="1" kern="100" dirty="0">
                <a:latin typeface="宋体"/>
                <a:cs typeface="宋体"/>
              </a:rPr>
              <a:t>“</a:t>
            </a:r>
            <a:r>
              <a:rPr lang="zh-CN" altLang="zh-CN" sz="2400" b="1" kern="100" dirty="0">
                <a:latin typeface="宋体"/>
                <a:cs typeface="宋体"/>
              </a:rPr>
              <a:t>风雨庵</a:t>
            </a:r>
            <a:r>
              <a:rPr lang="en-US" altLang="zh-CN" sz="2400" b="1" kern="100" dirty="0">
                <a:latin typeface="宋体"/>
                <a:cs typeface="宋体"/>
              </a:rPr>
              <a:t>”</a:t>
            </a:r>
            <a:r>
              <a:rPr lang="zh-CN" altLang="zh-CN" sz="2400" b="1" kern="100" dirty="0">
                <a:latin typeface="宋体"/>
                <a:cs typeface="宋体"/>
              </a:rPr>
              <a:t>。先君幅巾【</a:t>
            </a:r>
            <a:r>
              <a:rPr lang="zh-CN" altLang="zh-CN" sz="2400" b="1" kern="100" dirty="0">
                <a:solidFill>
                  <a:srgbClr val="FF0000"/>
                </a:solidFill>
                <a:latin typeface="宋体"/>
                <a:cs typeface="宋体"/>
              </a:rPr>
              <a:t>以全幅细绢裹头</a:t>
            </a:r>
            <a:r>
              <a:rPr lang="zh-CN" altLang="zh-CN" sz="2400" b="1" kern="100" dirty="0">
                <a:latin typeface="宋体"/>
                <a:cs typeface="宋体"/>
              </a:rPr>
              <a:t>】挂杖【</a:t>
            </a:r>
            <a:r>
              <a:rPr lang="zh-CN" altLang="zh-CN" sz="2400" b="1" kern="100" dirty="0">
                <a:solidFill>
                  <a:srgbClr val="FF0000"/>
                </a:solidFill>
                <a:latin typeface="宋体"/>
                <a:cs typeface="宋体"/>
              </a:rPr>
              <a:t>佛家支撑身躯之杖，即俗称的手杖，这里指拄着手杖</a:t>
            </a:r>
            <a:r>
              <a:rPr lang="zh-CN" altLang="zh-CN" sz="2400" b="1" kern="100" dirty="0">
                <a:latin typeface="宋体"/>
                <a:cs typeface="宋体"/>
              </a:rPr>
              <a:t>】，逍遥其间，惟【</a:t>
            </a:r>
            <a:r>
              <a:rPr lang="zh-CN" altLang="zh-CN" sz="2400" b="1" kern="100" dirty="0">
                <a:solidFill>
                  <a:srgbClr val="FF0000"/>
                </a:solidFill>
                <a:latin typeface="宋体"/>
                <a:cs typeface="宋体"/>
              </a:rPr>
              <a:t>只有</a:t>
            </a:r>
            <a:r>
              <a:rPr lang="zh-CN" altLang="zh-CN" sz="2400" b="1" kern="100" dirty="0">
                <a:latin typeface="宋体"/>
                <a:cs typeface="宋体"/>
              </a:rPr>
              <a:t>】四方问学之士，晨夕从游【</a:t>
            </a:r>
            <a:r>
              <a:rPr lang="zh-CN" altLang="zh-CN" sz="2400" b="1" kern="100" dirty="0">
                <a:solidFill>
                  <a:srgbClr val="FF0000"/>
                </a:solidFill>
                <a:latin typeface="宋体"/>
                <a:cs typeface="宋体"/>
              </a:rPr>
              <a:t>随从求学</a:t>
            </a:r>
            <a:r>
              <a:rPr lang="zh-CN" altLang="zh-CN" sz="2400" b="1" kern="100" dirty="0">
                <a:latin typeface="宋体"/>
                <a:cs typeface="宋体"/>
              </a:rPr>
              <a:t>】，有濂溪【</a:t>
            </a:r>
            <a:r>
              <a:rPr lang="zh-CN" altLang="zh-CN" sz="2400" b="1" kern="100" dirty="0">
                <a:solidFill>
                  <a:srgbClr val="FF0000"/>
                </a:solidFill>
                <a:latin typeface="宋体"/>
                <a:cs typeface="宋体"/>
              </a:rPr>
              <a:t>宋理学家周敦颐，世称濂溪先生</a:t>
            </a:r>
            <a:r>
              <a:rPr lang="zh-CN" altLang="zh-CN" sz="2400" b="1" kern="100" dirty="0">
                <a:latin typeface="宋体"/>
                <a:cs typeface="宋体"/>
              </a:rPr>
              <a:t>】吟风弄月之意。</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ixel">
  <a:themeElements>
    <a:clrScheme name="Office 主题​​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Office 主题​​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Office 主题​​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Office 主题​​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ffice 主题​​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Office 主题​​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Office 主题​​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Office 主题​​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Office 主题​​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Office 主题​​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Office 主题​​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Office 主题​​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1203</TotalTime>
  <Words>7528</Words>
  <Application>Microsoft Office PowerPoint</Application>
  <PresentationFormat>全屏显示(4:3)</PresentationFormat>
  <Paragraphs>300</Paragraphs>
  <Slides>44</Slides>
  <Notes>6</Notes>
  <HiddenSlides>0</HiddenSlides>
  <MMClips>0</MMClips>
  <ScaleCrop>false</ScaleCrop>
  <HeadingPairs>
    <vt:vector size="4" baseType="variant">
      <vt:variant>
        <vt:lpstr>主题</vt:lpstr>
      </vt:variant>
      <vt:variant>
        <vt:i4>2</vt:i4>
      </vt:variant>
      <vt:variant>
        <vt:lpstr>幻灯片标题</vt:lpstr>
      </vt:variant>
      <vt:variant>
        <vt:i4>44</vt:i4>
      </vt:variant>
    </vt:vector>
  </HeadingPairs>
  <TitlesOfParts>
    <vt:vector size="46" baseType="lpstr">
      <vt:lpstr>默认设计模板</vt:lpstr>
      <vt:lpstr>Pixel</vt:lpstr>
      <vt:lpstr>语文试卷讲评</vt:lpstr>
      <vt:lpstr>一、语言文字运用（12分）</vt:lpstr>
      <vt:lpstr>PowerPoint 演示文稿</vt:lpstr>
      <vt:lpstr>PowerPoint 演示文稿</vt:lpstr>
      <vt:lpstr>PowerPoint 演示文稿</vt:lpstr>
      <vt:lpstr>二、文言文阅读《吕留良先生行略》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三、写作注意点</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116</cp:revision>
  <cp:lastPrinted>2020-04-03T09:19:43Z</cp:lastPrinted>
  <dcterms:created xsi:type="dcterms:W3CDTF">2020-04-02T13:22:49Z</dcterms:created>
  <dcterms:modified xsi:type="dcterms:W3CDTF">2020-04-05T10:40:48Z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