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9" r:id="rId2"/>
    <p:sldId id="269" r:id="rId3"/>
    <p:sldId id="270" r:id="rId4"/>
    <p:sldId id="271" r:id="rId5"/>
    <p:sldId id="257" r:id="rId6"/>
    <p:sldId id="258" r:id="rId7"/>
    <p:sldId id="260" r:id="rId8"/>
    <p:sldId id="261" r:id="rId9"/>
    <p:sldId id="263" r:id="rId10"/>
    <p:sldId id="264" r:id="rId11"/>
    <p:sldId id="265" r:id="rId12"/>
    <p:sldId id="266" r:id="rId13"/>
    <p:sldId id="267" r:id="rId14"/>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4" d="100"/>
          <a:sy n="114" d="100"/>
        </p:scale>
        <p:origin x="-546" y="-108"/>
      </p:cViewPr>
      <p:guideLst>
        <p:guide orient="horz" pos="2144"/>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tags" Target="tags/tag84.xml" /><Relationship Id="rId16" Type="http://schemas.openxmlformats.org/officeDocument/2006/relationships/presProps" Target="presProps.xml" /><Relationship Id="rId17" Type="http://schemas.openxmlformats.org/officeDocument/2006/relationships/viewProps" Target="viewProps.xml" /><Relationship Id="rId18" Type="http://schemas.openxmlformats.org/officeDocument/2006/relationships/theme" Target="theme/theme1.xml" /><Relationship Id="rId19" Type="http://schemas.openxmlformats.org/officeDocument/2006/relationships/tableStyles" Target="tableStyles.xml" /><Relationship Id="rId2" Type="http://schemas.openxmlformats.org/officeDocument/2006/relationships/slide" Target="slides/slide1.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2021/12/7</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2021/12/7</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tags" Target="../tags/tag6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7.xml" /><Relationship Id="rId3" Type="http://schemas.openxmlformats.org/officeDocument/2006/relationships/image" Target="../media/image2.png" /><Relationship Id="rId4" Type="http://schemas.openxmlformats.org/officeDocument/2006/relationships/tags" Target="../tags/tag7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9.xml" /><Relationship Id="rId3" Type="http://schemas.openxmlformats.org/officeDocument/2006/relationships/image" Target="../media/image2.png" /><Relationship Id="rId4" Type="http://schemas.openxmlformats.org/officeDocument/2006/relationships/tags" Target="../tags/tag8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1.xml" /><Relationship Id="rId3" Type="http://schemas.openxmlformats.org/officeDocument/2006/relationships/image" Target="../media/image2.png" /><Relationship Id="rId4" Type="http://schemas.openxmlformats.org/officeDocument/2006/relationships/tags" Target="../tags/tag8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image" Target="../media/image2.png" /><Relationship Id="rId4" Type="http://schemas.openxmlformats.org/officeDocument/2006/relationships/tags" Target="../tags/tag8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7.xml" /><Relationship Id="rId3" Type="http://schemas.openxmlformats.org/officeDocument/2006/relationships/image" Target="../media/image2.png" /><Relationship Id="rId4" Type="http://schemas.openxmlformats.org/officeDocument/2006/relationships/tags" Target="../tags/tag6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9.xml" /><Relationship Id="rId3" Type="http://schemas.openxmlformats.org/officeDocument/2006/relationships/image" Target="../media/image2.png" /><Relationship Id="rId4" Type="http://schemas.openxmlformats.org/officeDocument/2006/relationships/tags" Target="../tags/tag7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1.xml" /><Relationship Id="rId3" Type="http://schemas.openxmlformats.org/officeDocument/2006/relationships/image" Target="../media/image2.png" /><Relationship Id="rId4" Type="http://schemas.openxmlformats.org/officeDocument/2006/relationships/tags" Target="../tags/tag7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3.xml" /><Relationship Id="rId3" Type="http://schemas.openxmlformats.org/officeDocument/2006/relationships/image" Target="../media/image2.png" /><Relationship Id="rId4" Type="http://schemas.openxmlformats.org/officeDocument/2006/relationships/tags" Target="../tags/tag7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5.xml" /><Relationship Id="rId3" Type="http://schemas.openxmlformats.org/officeDocument/2006/relationships/image" Target="../media/image2.png" /><Relationship Id="rId4" Type="http://schemas.openxmlformats.org/officeDocument/2006/relationships/tags" Target="../tags/tag7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1871980" y="1460500"/>
            <a:ext cx="8595360" cy="1976120"/>
          </a:xfrm>
        </p:spPr>
        <p:style>
          <a:lnRef idx="2">
            <a:schemeClr val="accent3">
              <a:shade val="50000"/>
            </a:schemeClr>
          </a:lnRef>
          <a:fillRef idx="1">
            <a:schemeClr val="accent3"/>
          </a:fillRef>
          <a:effectRef idx="0">
            <a:schemeClr val="accent3"/>
          </a:effectRef>
          <a:fontRef idx="minor">
            <a:schemeClr val="lt1"/>
          </a:fontRef>
        </p:style>
        <p:txBody>
          <a:bodyPr/>
          <a:lstStyle/>
          <a:p>
            <a:pPr algn="ctr"/>
            <a:r>
              <a:rPr lang="zh-CN" altLang="en-US" sz="4400">
                <a:sym typeface="+mn-ea"/>
              </a:rPr>
              <a:t>名校月考作文修改升格：</a:t>
            </a:r>
          </a:p>
        </p:txBody>
      </p:sp>
      <p:sp>
        <p:nvSpPr>
          <p:cNvPr id="3" name="内容占位符 2"/>
          <p:cNvSpPr>
            <a:spLocks noGrp="1"/>
          </p:cNvSpPr>
          <p:nvPr>
            <p:ph idx="1"/>
          </p:nvPr>
        </p:nvSpPr>
        <p:spPr>
          <a:xfrm>
            <a:off x="1871980" y="3436620"/>
            <a:ext cx="8990965" cy="2092960"/>
          </a:xfrm>
        </p:spPr>
        <p:txBody>
          <a:bodyPr/>
          <a:lstStyle/>
          <a:p>
            <a:pPr marL="0" indent="0" algn="ctr">
              <a:buNone/>
            </a:pPr>
            <a:r>
              <a:rPr lang="zh-CN" altLang="en-US" sz="4400" b="1">
                <a:solidFill>
                  <a:srgbClr val="FF0000"/>
                </a:solidFill>
              </a:rPr>
              <a:t>4个维度修改，打破45分瓶颈</a:t>
            </a:r>
          </a:p>
          <a:p>
            <a:pPr marL="0" indent="0" algn="ctr">
              <a:buNone/>
            </a:pPr>
            <a:r>
              <a:rPr lang="zh-CN" altLang="en-US" sz="4400" b="1">
                <a:solidFill>
                  <a:srgbClr val="FF0000"/>
                </a:solidFill>
              </a:rPr>
              <a:t>（左右对照，直观呈现）</a:t>
            </a:r>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graphicFrame>
        <p:nvGraphicFramePr>
          <p:cNvPr id="5" name="表格 4"/>
          <p:cNvGraphicFramePr>
            <a:graphicFrameLocks noGrp="1"/>
          </p:cNvGraphicFramePr>
          <p:nvPr>
            <p:custDataLst>
              <p:tags r:id="rId2"/>
            </p:custDataLst>
          </p:nvPr>
        </p:nvGraphicFramePr>
        <p:xfrm>
          <a:off x="193675" y="190500"/>
          <a:ext cx="11684000" cy="6426200"/>
        </p:xfrm>
        <a:graphic>
          <a:graphicData uri="http://schemas.openxmlformats.org/drawingml/2006/table">
            <a:tbl>
              <a:tblPr firstRow="1" bandRow="1">
                <a:tableStyleId>{5940675A-B579-460E-94D1-54222C63F5DA}</a:tableStyleId>
              </a:tblPr>
              <a:tblGrid>
                <a:gridCol w="4233545"/>
                <a:gridCol w="7450455"/>
              </a:tblGrid>
              <a:tr h="6426200">
                <a:tc>
                  <a:txBody>
                    <a:bodyPr vert="horz" wrap="square"/>
                    <a:lstStyle/>
                    <a:p>
                      <a:pPr indent="0">
                        <a:buNone/>
                      </a:pPr>
                      <a:endParaRPr lang="en-US" sz="2400" b="0">
                        <a:solidFill>
                          <a:srgbClr val="0080FF"/>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a:latin typeface="宋体" panose="02010600030101010101" pitchFamily="2" charset="-122"/>
                          <a:ea typeface="宋体" panose="02010600030101010101" pitchFamily="2" charset="-122"/>
                          <a:cs typeface="宋体" panose="02010600030101010101" pitchFamily="2" charset="-122"/>
                        </a:rPr>
                        <a:t>如果说高考只是人生中的一道坎，那请你们不要记了生命意义才是值得我们用一生的时间去寻找的答案。受重应试轻素质的教育模式桎梏已久，我们似乎已感受不到自己头顶的那一轮月亮，而在这个娱乐至死的时代，我们似乎被那些光鲜亮丽的明星外表所裹挟，任凭飘渺的浪潮所淹没。</a:t>
                      </a:r>
                      <a:r>
                        <a:rPr lang="en-US" sz="2000" b="1">
                          <a:latin typeface="宋体" panose="02010600030101010101" pitchFamily="2" charset="-122"/>
                          <a:ea typeface="宋体" panose="02010600030101010101" pitchFamily="2" charset="-122"/>
                          <a:cs typeface="宋体" panose="02010600030101010101" pitchFamily="2" charset="-122"/>
                        </a:rPr>
                        <a:t>据一项调查显示</a:t>
                      </a:r>
                      <a:r>
                        <a:rPr lang="en-US" sz="2000">
                          <a:latin typeface="宋体" panose="02010600030101010101" pitchFamily="2" charset="-122"/>
                          <a:ea typeface="宋体" panose="02010600030101010101" pitchFamily="2" charset="-122"/>
                          <a:cs typeface="宋体" panose="02010600030101010101" pitchFamily="2" charset="-122"/>
                        </a:rPr>
                        <a:t>：有近九成青少年立志长大后想要成为网红明星，但波涛袭来，留下点点星光。湖南耒阳高分女孩</a:t>
                      </a: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钟芳容</a:t>
                      </a:r>
                      <a:r>
                        <a:rPr lang="en-US" sz="2000">
                          <a:latin typeface="宋体" panose="02010600030101010101" pitchFamily="2" charset="-122"/>
                          <a:ea typeface="宋体" panose="02010600030101010101" pitchFamily="2" charset="-122"/>
                          <a:cs typeface="宋体" panose="02010600030101010101" pitchFamily="2" charset="-122"/>
                        </a:rPr>
                        <a:t>从小立志考古，不为热门专业所动，零零后小伙更有凉山救火英雄、中印边境牺牲爱国士兵，拥有什么样的梦想，就决定了我们成为什么样的人。</a:t>
                      </a:r>
                    </a:p>
                  </a:txBody>
                  <a:tcPr marL="76200" marR="76200" marT="38100" marB="3810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noFill/>
                  </a:tcPr>
                </a:tc>
                <a:tc>
                  <a:txBody>
                    <a:bodyPr vert="horz" wrap="square"/>
                    <a:lstStyle/>
                    <a:p>
                      <a:pPr indent="0">
                        <a:buNone/>
                      </a:pPr>
                      <a:endParaRPr lang="en-US" sz="2400" b="0">
                        <a:solidFill>
                          <a:srgbClr val="0080FF"/>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a:latin typeface="宋体" panose="02010600030101010101" pitchFamily="2" charset="-122"/>
                          <a:ea typeface="宋体" panose="02010600030101010101" pitchFamily="2" charset="-122"/>
                          <a:cs typeface="宋体" panose="02010600030101010101" pitchFamily="2" charset="-122"/>
                        </a:rPr>
                        <a:t>如果说高考只是人生中的一道坎，分数是读书的一个标尺，那请同学们不要记了，实现更卓越的生命价值，将贯穿我们的漫长人生。在当前教育模式的桎梏之下，我们的眼睛更多盯着名次和分数，很少去仰望头顶的那一轮明月；在这个娱乐至死、众生轻浮的时代，我们更多在想如何功成名就，而很少俯下身去看大地和苍生。</a:t>
                      </a:r>
                    </a:p>
                    <a:p>
                      <a:pPr indent="0">
                        <a:buNone/>
                      </a:pPr>
                      <a:r>
                        <a:rPr lang="en-US" sz="1800">
                          <a:latin typeface="宋体" panose="02010600030101010101" pitchFamily="2" charset="-122"/>
                          <a:ea typeface="宋体" panose="02010600030101010101" pitchFamily="2" charset="-122"/>
                          <a:cs typeface="宋体" panose="02010600030101010101" pitchFamily="2" charset="-122"/>
                        </a:rPr>
                        <a:t>一项调查显示：有近九成青少年立志长大后想要成为网红与明星，而选择做警察、医生、教师，似乎只存在于老一代人的志愿表上。好在，浪潮席卷而至，不灭点点星光。湖南耒阳高分女孩</a:t>
                      </a:r>
                      <a:r>
                        <a:rPr lang="en-US" sz="1800" b="1">
                          <a:solidFill>
                            <a:srgbClr val="FF0000"/>
                          </a:solidFill>
                          <a:latin typeface="宋体" panose="02010600030101010101" pitchFamily="2" charset="-122"/>
                          <a:ea typeface="宋体" panose="02010600030101010101" pitchFamily="2" charset="-122"/>
                          <a:cs typeface="宋体" panose="02010600030101010101" pitchFamily="2" charset="-122"/>
                        </a:rPr>
                        <a:t>钟芳蓉</a:t>
                      </a:r>
                      <a:r>
                        <a:rPr lang="en-US" sz="1800">
                          <a:latin typeface="宋体" panose="02010600030101010101" pitchFamily="2" charset="-122"/>
                          <a:ea typeface="宋体" panose="02010600030101010101" pitchFamily="2" charset="-122"/>
                          <a:cs typeface="宋体" panose="02010600030101010101" pitchFamily="2" charset="-122"/>
                        </a:rPr>
                        <a:t>从小立志考古，甘愿投身心仪的事业；北大中文系女孩</a:t>
                      </a:r>
                      <a:r>
                        <a:rPr lang="en-US" sz="1800" b="1">
                          <a:solidFill>
                            <a:srgbClr val="FF0000"/>
                          </a:solidFill>
                          <a:latin typeface="宋体" panose="02010600030101010101" pitchFamily="2" charset="-122"/>
                          <a:ea typeface="宋体" panose="02010600030101010101" pitchFamily="2" charset="-122"/>
                          <a:cs typeface="宋体" panose="02010600030101010101" pitchFamily="2" charset="-122"/>
                        </a:rPr>
                        <a:t>王心仪</a:t>
                      </a:r>
                      <a:r>
                        <a:rPr lang="en-US" sz="1800">
                          <a:latin typeface="宋体" panose="02010600030101010101" pitchFamily="2" charset="-122"/>
                          <a:ea typeface="宋体" panose="02010600030101010101" pitchFamily="2" charset="-122"/>
                          <a:cs typeface="宋体" panose="02010600030101010101" pitchFamily="2" charset="-122"/>
                        </a:rPr>
                        <a:t>，在生活逆境中崛起，报名参军成为一名海军新兵；</a:t>
                      </a:r>
                      <a:r>
                        <a:rPr lang="en-US" sz="1800" b="1">
                          <a:solidFill>
                            <a:srgbClr val="FF0000"/>
                          </a:solidFill>
                          <a:latin typeface="宋体" panose="02010600030101010101" pitchFamily="2" charset="-122"/>
                          <a:ea typeface="宋体" panose="02010600030101010101" pitchFamily="2" charset="-122"/>
                          <a:cs typeface="宋体" panose="02010600030101010101" pitchFamily="2" charset="-122"/>
                        </a:rPr>
                        <a:t>00后小伙中</a:t>
                      </a:r>
                      <a:r>
                        <a:rPr lang="en-US" sz="1800">
                          <a:latin typeface="宋体" panose="02010600030101010101" pitchFamily="2" charset="-122"/>
                          <a:ea typeface="宋体" panose="02010600030101010101" pitchFamily="2" charset="-122"/>
                          <a:cs typeface="宋体" panose="02010600030101010101" pitchFamily="2" charset="-122"/>
                        </a:rPr>
                        <a:t>，有抗疫战场的逆行者，有四川凉山的救火英雄，有中印边境的忠诚卫士……</a:t>
                      </a:r>
                      <a:r>
                        <a:rPr lang="en-US" sz="1800" b="1">
                          <a:solidFill>
                            <a:srgbClr val="FF0000"/>
                          </a:solidFill>
                          <a:latin typeface="宋体" panose="02010600030101010101" pitchFamily="2" charset="-122"/>
                          <a:ea typeface="宋体" panose="02010600030101010101" pitchFamily="2" charset="-122"/>
                          <a:cs typeface="宋体" panose="02010600030101010101" pitchFamily="2" charset="-122"/>
                        </a:rPr>
                        <a:t>坚持、顽强、勇毅</a:t>
                      </a:r>
                      <a:r>
                        <a:rPr lang="en-US" sz="1800">
                          <a:latin typeface="宋体" panose="02010600030101010101" pitchFamily="2" charset="-122"/>
                          <a:ea typeface="宋体" panose="02010600030101010101" pitchFamily="2" charset="-122"/>
                          <a:cs typeface="宋体" panose="02010600030101010101" pitchFamily="2" charset="-122"/>
                        </a:rPr>
                        <a:t>，让他们的精神补足了梦想与情怀的钙质，他们的所作所为，不就彰显着阳刚之气吗？</a:t>
                      </a:r>
                    </a:p>
                    <a:p>
                      <a:pPr indent="0">
                        <a:buNone/>
                      </a:pPr>
                      <a:endParaRPr lang="en-US" sz="180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1">
                          <a:solidFill>
                            <a:srgbClr val="7030A0"/>
                          </a:solidFill>
                          <a:latin typeface="宋体" panose="02010600030101010101" pitchFamily="2" charset="-122"/>
                          <a:ea typeface="宋体" panose="02010600030101010101" pitchFamily="2" charset="-122"/>
                          <a:cs typeface="宋体" panose="02010600030101010101" pitchFamily="2" charset="-122"/>
                        </a:rPr>
                        <a:t>升格理由：</a:t>
                      </a:r>
                      <a:r>
                        <a:rPr lang="en-US" sz="1800" b="1">
                          <a:solidFill>
                            <a:srgbClr val="FF0000"/>
                          </a:solidFill>
                          <a:latin typeface="宋体" panose="02010600030101010101" pitchFamily="2" charset="-122"/>
                          <a:ea typeface="宋体" panose="02010600030101010101" pitchFamily="2" charset="-122"/>
                          <a:cs typeface="宋体" panose="02010600030101010101" pitchFamily="2" charset="-122"/>
                        </a:rPr>
                        <a:t>原文最大的问题是，为“梦想”而谈“梦想”，而不是为“阳刚之气”而谈“梦想”。“梦想”比较泛，和“阳刚之气”之间关联不紧。修改后，“钟芳蓉”照应上一段中“璀璨梦想”（不顾世俗之见，坚持纯粹理想），“王心仪”“00后小伙”照应“兼济之志”（响应国家号召，不负时代重托）。以“坚持、顽强、勇毅”概括三者精神气质，与“阳刚之气”就自然关联，且照应文章标题。</a:t>
                      </a:r>
                    </a:p>
                  </a:txBody>
                  <a:tcPr marL="76200" marR="76200" marT="38100" marB="3810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noFill/>
                  </a:tcPr>
                </a:tc>
              </a:tr>
            </a:tbl>
          </a:graphicData>
        </a:graphic>
      </p:graphicFrame>
    </p:spTree>
    <p:custDataLst>
      <p:tags r:id="rId4"/>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graphicFrame>
        <p:nvGraphicFramePr>
          <p:cNvPr id="5" name="表格 4"/>
          <p:cNvGraphicFramePr>
            <a:graphicFrameLocks noGrp="1"/>
          </p:cNvGraphicFramePr>
          <p:nvPr>
            <p:custDataLst>
              <p:tags r:id="rId2"/>
            </p:custDataLst>
          </p:nvPr>
        </p:nvGraphicFramePr>
        <p:xfrm>
          <a:off x="193675" y="190500"/>
          <a:ext cx="11684000" cy="6426200"/>
        </p:xfrm>
        <a:graphic>
          <a:graphicData uri="http://schemas.openxmlformats.org/drawingml/2006/table">
            <a:tbl>
              <a:tblPr firstRow="1" bandRow="1">
                <a:tableStyleId>{5940675A-B579-460E-94D1-54222C63F5DA}</a:tableStyleId>
              </a:tblPr>
              <a:tblGrid>
                <a:gridCol w="4223385"/>
                <a:gridCol w="7460615"/>
              </a:tblGrid>
              <a:tr h="6426200">
                <a:tc>
                  <a:txBody>
                    <a:bodyPr vert="horz" wrap="square"/>
                    <a:lstStyle/>
                    <a:p>
                      <a:pPr indent="0">
                        <a:buNone/>
                      </a:pPr>
                      <a:endParaRPr lang="en-US" sz="2400" b="0">
                        <a:solidFill>
                          <a:srgbClr val="0080FF"/>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a:latin typeface="宋体" panose="02010600030101010101" pitchFamily="2" charset="-122"/>
                          <a:ea typeface="宋体" panose="02010600030101010101" pitchFamily="2" charset="-122"/>
                          <a:cs typeface="宋体" panose="02010600030101010101" pitchFamily="2" charset="-122"/>
                        </a:rPr>
                        <a:t>梁启超先生曾在百年前放言“今日中华之希望全在我少年”，我想这句话放在当下，仍不过时，我辈能够摆脱掉？只是向上走，多一份奋斗与拼搏，多一份坚强与韧劲，多一份梦想与热爱，接过历史大旗，自信地扛在肩上吧！</a:t>
                      </a:r>
                    </a:p>
                  </a:txBody>
                  <a:tcPr marL="76200" marR="76200" marT="38100" marB="3810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noFill/>
                  </a:tcPr>
                </a:tc>
                <a:tc>
                  <a:txBody>
                    <a:bodyPr vert="horz" wrap="square"/>
                    <a:lstStyle/>
                    <a:p>
                      <a:pPr indent="0">
                        <a:buNone/>
                      </a:pPr>
                      <a:endParaRPr lang="en-US" sz="2400" b="0">
                        <a:solidFill>
                          <a:srgbClr val="0080FF"/>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a:latin typeface="宋体" panose="02010600030101010101" pitchFamily="2" charset="-122"/>
                          <a:ea typeface="宋体" panose="02010600030101010101" pitchFamily="2" charset="-122"/>
                          <a:cs typeface="宋体" panose="02010600030101010101" pitchFamily="2" charset="-122"/>
                        </a:rPr>
                        <a:t>青春，不是那粉色的脸颊、红色的嘴唇，它是坚强的意志，是恢弘的气象。青年不沉沦，向上走，不退却，向前进，不唯我，向外看，使臂膀变得坚韧，让梦想站到高处，给精神补充钙质。先做好自己的本分事，再放眼广阔的人世间。这样的你和我，自然就拥有了可贵的阳刚之气。</a:t>
                      </a:r>
                    </a:p>
                    <a:p>
                      <a:pPr indent="0">
                        <a:buNone/>
                      </a:pPr>
                      <a:endParaRPr lang="en-US" sz="2400">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b="1">
                          <a:solidFill>
                            <a:srgbClr val="7030A0"/>
                          </a:solidFill>
                          <a:latin typeface="宋体" panose="02010600030101010101" pitchFamily="2" charset="-122"/>
                          <a:ea typeface="宋体" panose="02010600030101010101" pitchFamily="2" charset="-122"/>
                          <a:cs typeface="宋体" panose="02010600030101010101" pitchFamily="2" charset="-122"/>
                        </a:rPr>
                        <a:t>升格理由：</a:t>
                      </a: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原文引用梁启超名言，不准确（原文是：“故今日之责任，不在他人，而全在我少年。”）且不够新颖，还有一些不通畅的句子。修改后，修饰文采，多用短句，总结前文，照应标题，并再提“阳刚之气”。</a:t>
                      </a:r>
                    </a:p>
                  </a:txBody>
                  <a:tcPr marL="76200" marR="76200" marT="38100" marB="3810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noFill/>
                  </a:tcPr>
                </a:tc>
              </a:tr>
            </a:tbl>
          </a:graphicData>
        </a:graphic>
      </p:graphicFrame>
    </p:spTree>
    <p:custDataLst>
      <p:tags r:id="rId4"/>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graphicFrame>
        <p:nvGraphicFramePr>
          <p:cNvPr id="5" name="表格 4"/>
          <p:cNvGraphicFramePr>
            <a:graphicFrameLocks noGrp="1"/>
          </p:cNvGraphicFramePr>
          <p:nvPr>
            <p:custDataLst>
              <p:tags r:id="rId2"/>
            </p:custDataLst>
            <p:extLst>
              <p:ext uri="{D42A27DB-BD31-4B8C-83A1-F6EECF244321}">
                <p14:modId xmlns:p14="http://schemas.microsoft.com/office/powerpoint/2010/main" val="1218618976"/>
              </p:ext>
            </p:extLst>
          </p:nvPr>
        </p:nvGraphicFramePr>
        <p:xfrm>
          <a:off x="193675" y="190500"/>
          <a:ext cx="11684000" cy="6426200"/>
        </p:xfrm>
        <a:graphic>
          <a:graphicData uri="http://schemas.openxmlformats.org/drawingml/2006/table">
            <a:tbl>
              <a:tblPr firstRow="1" bandRow="1">
                <a:tableStyleId>{5940675A-B579-460E-94D1-54222C63F5DA}</a:tableStyleId>
              </a:tblPr>
              <a:tblGrid>
                <a:gridCol w="4223385"/>
                <a:gridCol w="7460615"/>
              </a:tblGrid>
              <a:tr h="6426200">
                <a:tc>
                  <a:txBody>
                    <a:bodyPr vert="horz" wrap="square"/>
                    <a:lstStyle/>
                    <a:p>
                      <a:pPr indent="0">
                        <a:buNone/>
                      </a:pPr>
                      <a:endParaRPr lang="en-US" sz="2400" b="0">
                        <a:solidFill>
                          <a:srgbClr val="0080FF"/>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err="1">
                          <a:latin typeface="宋体" panose="02010600030101010101" pitchFamily="2" charset="-122"/>
                          <a:ea typeface="宋体" panose="02010600030101010101" pitchFamily="2" charset="-122"/>
                          <a:cs typeface="宋体" panose="02010600030101010101" pitchFamily="2" charset="-122"/>
                        </a:rPr>
                        <a:t>加油，我们都是阳光青年，让更多人成为阳光青年。</a:t>
                      </a:r>
                    </a:p>
                    <a:p>
                      <a:pPr indent="0">
                        <a:buNone/>
                      </a:pPr>
                      <a:r>
                        <a:rPr lang="en-US" sz="2400" err="1">
                          <a:latin typeface="宋体" panose="02010600030101010101" pitchFamily="2" charset="-122"/>
                          <a:ea typeface="宋体" panose="02010600030101010101" pitchFamily="2" charset="-122"/>
                          <a:cs typeface="宋体" panose="02010600030101010101" pitchFamily="2" charset="-122"/>
                        </a:rPr>
                        <a:t>以上均为个人的倡议，感谢大家的阅读。 </a:t>
                      </a:r>
                    </a:p>
                    <a:p>
                      <a:pPr indent="0" algn="r">
                        <a:buNone/>
                      </a:pPr>
                      <a:r>
                        <a:rPr lang="en-US" sz="2400">
                          <a:latin typeface="宋体" panose="02010600030101010101" pitchFamily="2" charset="-122"/>
                          <a:ea typeface="宋体" panose="02010600030101010101" pitchFamily="2" charset="-122"/>
                          <a:cs typeface="宋体" panose="02010600030101010101" pitchFamily="2" charset="-122"/>
                        </a:rPr>
                        <a:t>2021</a:t>
                      </a:r>
                      <a:r>
                        <a:rPr lang="en-US" sz="2400" smtClean="0">
                          <a:latin typeface="宋体" panose="02010600030101010101" pitchFamily="2" charset="-122"/>
                          <a:ea typeface="宋体" panose="02010600030101010101" pitchFamily="2" charset="-122"/>
                          <a:cs typeface="宋体" panose="02010600030101010101" pitchFamily="2" charset="-122"/>
                        </a:rPr>
                        <a:t>年×月×日</a:t>
                      </a:r>
                      <a:endParaRPr lang="en-US" sz="2400">
                        <a:latin typeface="宋体" panose="02010600030101010101" pitchFamily="2" charset="-122"/>
                        <a:ea typeface="宋体" panose="02010600030101010101" pitchFamily="2" charset="-122"/>
                        <a:cs typeface="宋体" panose="02010600030101010101" pitchFamily="2" charset="-122"/>
                      </a:endParaRPr>
                    </a:p>
                  </a:txBody>
                  <a:tcPr marL="76200" marR="76200" marT="38100" marB="3810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noFill/>
                  </a:tcPr>
                </a:tc>
                <a:tc>
                  <a:txBody>
                    <a:bodyPr vert="horz" wrap="square"/>
                    <a:lstStyle/>
                    <a:p>
                      <a:pPr indent="0">
                        <a:buNone/>
                      </a:pPr>
                      <a:endParaRPr lang="en-US" sz="2400" b="0">
                        <a:solidFill>
                          <a:srgbClr val="0080FF"/>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err="1">
                          <a:latin typeface="宋体" panose="02010600030101010101" pitchFamily="2" charset="-122"/>
                          <a:ea typeface="宋体" panose="02010600030101010101" pitchFamily="2" charset="-122"/>
                          <a:cs typeface="宋体" panose="02010600030101010101" pitchFamily="2" charset="-122"/>
                        </a:rPr>
                        <a:t>愿每一位同学，都成为阳刚青年！</a:t>
                      </a:r>
                    </a:p>
                    <a:p>
                      <a:pPr indent="0">
                        <a:buNone/>
                      </a:pPr>
                      <a:r>
                        <a:rPr lang="en-US" sz="2400" err="1">
                          <a:latin typeface="宋体" panose="02010600030101010101" pitchFamily="2" charset="-122"/>
                          <a:ea typeface="宋体" panose="02010600030101010101" pitchFamily="2" charset="-122"/>
                          <a:cs typeface="宋体" panose="02010600030101010101" pitchFamily="2" charset="-122"/>
                        </a:rPr>
                        <a:t>以上虽只是个人倡议，但期待与各位共勉。</a:t>
                      </a:r>
                    </a:p>
                    <a:p>
                      <a:pPr indent="0">
                        <a:buNone/>
                      </a:pPr>
                      <a:r>
                        <a:rPr lang="en-US" sz="2400">
                          <a:latin typeface="宋体" panose="02010600030101010101" pitchFamily="2" charset="-122"/>
                          <a:ea typeface="宋体" panose="02010600030101010101" pitchFamily="2" charset="-122"/>
                          <a:cs typeface="宋体" panose="02010600030101010101" pitchFamily="2" charset="-122"/>
                        </a:rPr>
                        <a:t> </a:t>
                      </a:r>
                    </a:p>
                    <a:p>
                      <a:pPr indent="0" algn="r">
                        <a:buNone/>
                      </a:pPr>
                      <a:r>
                        <a:rPr lang="en-US" sz="2400" err="1">
                          <a:latin typeface="宋体" panose="02010600030101010101" pitchFamily="2" charset="-122"/>
                          <a:ea typeface="宋体" panose="02010600030101010101" pitchFamily="2" charset="-122"/>
                          <a:cs typeface="宋体" panose="02010600030101010101" pitchFamily="2" charset="-122"/>
                        </a:rPr>
                        <a:t>倡议人</a:t>
                      </a:r>
                      <a:r>
                        <a:rPr lang="en-US" sz="2400" smtClean="0">
                          <a:latin typeface="宋体" panose="02010600030101010101" pitchFamily="2" charset="-122"/>
                          <a:ea typeface="宋体" panose="02010600030101010101" pitchFamily="2" charset="-122"/>
                          <a:cs typeface="宋体" panose="02010600030101010101" pitchFamily="2" charset="-122"/>
                        </a:rPr>
                        <a:t>：×××</a:t>
                      </a:r>
                    </a:p>
                    <a:p>
                      <a:pPr indent="0" algn="r">
                        <a:buNone/>
                      </a:pPr>
                      <a:r>
                        <a:rPr lang="en-US" sz="2400" smtClean="0">
                          <a:latin typeface="宋体" panose="02010600030101010101" pitchFamily="2" charset="-122"/>
                          <a:ea typeface="宋体" panose="02010600030101010101" pitchFamily="2" charset="-122"/>
                          <a:cs typeface="宋体" panose="02010600030101010101" pitchFamily="2" charset="-122"/>
                        </a:rPr>
                        <a:t>2021年×月×日</a:t>
                      </a:r>
                      <a:endParaRPr lang="en-US" sz="2400">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b="1" err="1">
                          <a:solidFill>
                            <a:srgbClr val="FF0000"/>
                          </a:solidFill>
                          <a:latin typeface="宋体" panose="02010600030101010101" pitchFamily="2" charset="-122"/>
                          <a:ea typeface="宋体" panose="02010600030101010101" pitchFamily="2" charset="-122"/>
                          <a:cs typeface="宋体" panose="02010600030101010101" pitchFamily="2" charset="-122"/>
                        </a:rPr>
                        <a:t>升格理由：注意倡议书的基本格式，应有落款。</a:t>
                      </a:r>
                    </a:p>
                  </a:txBody>
                  <a:tcPr marL="76200" marR="76200" marT="38100" marB="3810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noFill/>
                  </a:tcPr>
                </a:tc>
              </a:tr>
            </a:tbl>
          </a:graphicData>
        </a:graphic>
      </p:graphicFrame>
    </p:spTree>
    <p:custDataLst>
      <p:tags r:id="rId4"/>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202565" y="0"/>
            <a:ext cx="11739880" cy="6249670"/>
          </a:xfrm>
        </p:spPr>
        <p:txBody>
          <a:bodyPr>
            <a:normAutofit lnSpcReduction="10000"/>
          </a:bodyPr>
          <a:lstStyle/>
          <a:p>
            <a:r>
              <a:rPr lang="zh-CN" altLang="en-US" sz="2800">
                <a:solidFill>
                  <a:srgbClr val="FF0000"/>
                </a:solidFill>
              </a:rPr>
              <a:t>升格思路：</a:t>
            </a:r>
          </a:p>
          <a:p>
            <a:r>
              <a:rPr lang="zh-CN" altLang="en-US"/>
              <a:t>不推倒重来，不另起炉灶，尽量维持原貌，保留了两个分论点的结构模式。因而，仅修改原文耗时不多，大概在</a:t>
            </a:r>
            <a:r>
              <a:rPr lang="en-US" altLang="zh-CN"/>
              <a:t>2</a:t>
            </a:r>
            <a:r>
              <a:rPr lang="zh-CN" altLang="en-US"/>
              <a:t>0分钟左右。</a:t>
            </a:r>
          </a:p>
          <a:p>
            <a:r>
              <a:rPr lang="zh-CN" altLang="en-US" b="1">
                <a:solidFill>
                  <a:srgbClr val="7030A0"/>
                </a:solidFill>
              </a:rPr>
              <a:t>从以下四个维度对文章进行修改——</a:t>
            </a:r>
          </a:p>
          <a:p>
            <a:r>
              <a:rPr lang="zh-CN" altLang="en-US"/>
              <a:t>一、标题精简扣题。就从材料中提取关键词，做合理补充与适当润色，不无中生有添加不必要内容。</a:t>
            </a:r>
          </a:p>
          <a:p>
            <a:r>
              <a:rPr lang="zh-CN" altLang="en-US"/>
              <a:t>二、分论点更精当。原文分论点模式未尝不可，但要注意衔接协调，注意分论点之间的逻辑层次，且一定要关联起“阳刚之气”的主题。</a:t>
            </a:r>
          </a:p>
          <a:p>
            <a:r>
              <a:rPr lang="zh-CN" altLang="en-US"/>
              <a:t>三、用例新颖准确。原文用例太普通，且有谬误，且无法为文章中心服务，直接影响得分。</a:t>
            </a:r>
          </a:p>
          <a:p>
            <a:r>
              <a:rPr lang="zh-CN" altLang="en-US"/>
              <a:t>四、注重修饰文采。包括引用作文材料更巧妙，有所创造，包括引用名言避免太常见的，包括学会使用比喻等修辞，包括少用表意含混的长句，善用清晰鲜明的短句。</a:t>
            </a:r>
          </a:p>
          <a:p>
            <a:r>
              <a:rPr lang="zh-CN" altLang="en-US"/>
              <a:t> </a:t>
            </a:r>
            <a:r>
              <a:rPr lang="en-US" altLang="zh-CN"/>
              <a:t>   </a:t>
            </a:r>
            <a:r>
              <a:rPr lang="en-US" altLang="zh-CN" b="1">
                <a:solidFill>
                  <a:srgbClr val="7030A0"/>
                </a:solidFill>
              </a:rPr>
              <a:t> 简单的说，考场作文应注意标题，分论点，用例及文采四个方面多用功，这些方面最能引起阅卷老师的注意，吸引阅卷老师的眼球！ </a:t>
            </a:r>
          </a:p>
          <a:p>
            <a:r>
              <a:rPr lang="en-US" altLang="zh-CN"/>
              <a:t>     </a:t>
            </a:r>
            <a:r>
              <a:rPr lang="zh-CN" altLang="en-US"/>
              <a:t>诚然，升格无止境，修改后的文章仍有提升空间。我们只是以这样的升格，试图给考生指出打破45分瓶颈的路径，而这路子能否走通，有赖于考生反复琢磨与实践。</a:t>
            </a:r>
          </a:p>
        </p:txBody>
      </p:sp>
      <p:pic>
        <p:nvPicPr>
          <p:cNvPr id="4" name="New picture"/>
          <p:cNvPicPr/>
          <p:nvPr/>
        </p:nvPicPr>
        <p:blipFill>
          <a:blip r:embed="rId2"/>
          <a:stretch>
            <a:fillRect/>
          </a:stretch>
        </p:blipFill>
        <p:spPr>
          <a:xfrm>
            <a:off x="11468100" y="11442700"/>
            <a:ext cx="317500" cy="228600"/>
          </a:xfrm>
          <a:prstGeom prst="cube">
            <a:avLst/>
          </a:prstGeom>
        </p:spPr>
      </p:pic>
    </p:spTree>
    <p:custDataLst>
      <p:tags r:id="rId4"/>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8330" y="395605"/>
            <a:ext cx="10968990" cy="918210"/>
          </a:xfrm>
        </p:spPr>
        <p:txBody>
          <a:bodyPr>
            <a:normAutofit fontScale="90000"/>
          </a:bodyPr>
          <a:lstStyle/>
          <a:p>
            <a:r>
              <a:rPr lang="zh-CN" altLang="en-US">
                <a:solidFill>
                  <a:srgbClr val="FF0000"/>
                </a:solidFill>
                <a:sym typeface="+mn-ea"/>
              </a:rPr>
              <a:t>前言：</a:t>
            </a:r>
            <a:br>
              <a:rPr lang="zh-CN" altLang="en-US">
                <a:solidFill>
                  <a:srgbClr val="FF0000"/>
                </a:solidFill>
              </a:rPr>
            </a:br>
            <a:endParaRPr lang="zh-CN" altLang="en-US">
              <a:solidFill>
                <a:srgbClr val="FF0000"/>
              </a:solidFill>
            </a:endParaRPr>
          </a:p>
        </p:txBody>
      </p:sp>
      <p:sp>
        <p:nvSpPr>
          <p:cNvPr id="3" name="内容占位符 2"/>
          <p:cNvSpPr>
            <a:spLocks noGrp="1"/>
          </p:cNvSpPr>
          <p:nvPr>
            <p:ph idx="1"/>
          </p:nvPr>
        </p:nvSpPr>
        <p:spPr>
          <a:xfrm>
            <a:off x="608400" y="1226240"/>
            <a:ext cx="10969200" cy="4759200"/>
          </a:xfrm>
        </p:spPr>
        <p:txBody>
          <a:bodyPr/>
          <a:lstStyle/>
          <a:p>
            <a:r>
              <a:rPr lang="zh-CN" altLang="en-US" sz="2400"/>
              <a:t>许多考生的作文基本陷于45分瓶颈而难以打破，45分这个分数是很多相对优秀考生的尴尬。他们常常为无法突破瓶颈而苦恼：为什么每次作文总是43到45上下，无法提升？流水阅卷可能存在的问题我们无法左右，那么通过细读文章，找出分数上不去的原因，今天我们就一篇考场45分作文，做逐段修改升格，来提高作文的质量，获取阅卷老师的青睐，突破45分的瓶颈。</a:t>
            </a:r>
          </a:p>
          <a:p>
            <a:r>
              <a:rPr lang="zh-CN" altLang="en-US" sz="2400">
                <a:solidFill>
                  <a:srgbClr val="FF0000"/>
                </a:solidFill>
              </a:rPr>
              <a:t>修改方式：</a:t>
            </a:r>
            <a:r>
              <a:rPr lang="zh-CN" altLang="en-US" sz="2400" b="1">
                <a:solidFill>
                  <a:srgbClr val="7030A0"/>
                </a:solidFill>
              </a:rPr>
              <a:t>原文和升格文作文左右陈列，并指出问题及修改理由，供大家对照阅读，期待有所收获。</a:t>
            </a:r>
          </a:p>
        </p:txBody>
      </p:sp>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8400" y="364560"/>
            <a:ext cx="10969200" cy="705600"/>
          </a:xfrm>
        </p:spPr>
        <p:txBody>
          <a:bodyPr/>
          <a:lstStyle/>
          <a:p>
            <a:r>
              <a:rPr lang="zh-CN" altLang="en-US">
                <a:sym typeface="+mn-ea"/>
              </a:rPr>
              <a:t>一  作文题目  </a:t>
            </a:r>
          </a:p>
        </p:txBody>
      </p:sp>
      <p:sp>
        <p:nvSpPr>
          <p:cNvPr id="3" name="内容占位符 2"/>
          <p:cNvSpPr>
            <a:spLocks noGrp="1"/>
          </p:cNvSpPr>
          <p:nvPr>
            <p:ph idx="1"/>
          </p:nvPr>
        </p:nvSpPr>
        <p:spPr>
          <a:xfrm>
            <a:off x="363220" y="1069975"/>
            <a:ext cx="11466830" cy="4972050"/>
          </a:xfrm>
        </p:spPr>
        <p:txBody>
          <a:bodyPr>
            <a:normAutofit fontScale="77500" lnSpcReduction="10000"/>
          </a:bodyPr>
          <a:lstStyle/>
          <a:p>
            <a:r>
              <a:rPr lang="zh-CN" altLang="en-US" sz="2200" b="1">
                <a:solidFill>
                  <a:srgbClr val="7030A0"/>
                </a:solidFill>
              </a:rPr>
              <a:t>【湖南炎德·英才大联考2021高三长郡中学一模作文题】</a:t>
            </a:r>
          </a:p>
          <a:p>
            <a:r>
              <a:rPr lang="zh-CN" altLang="en-US" sz="2300"/>
              <a:t>阅读下面的材料，根据要求写作。</a:t>
            </a:r>
          </a:p>
          <a:p>
            <a:r>
              <a:rPr lang="zh-CN" altLang="en-US" sz="2300"/>
              <a:t>近年来，从“拯救男孩”到“担忧小鲜肉”的相关讨论不断出现，细思之，与其说这是一种对男孩儿“不够阳刚”的性别忧思，不如说其代表了一种更为广泛和深层的社会性反思，包括对过度娱乐化的生活状态的焦虑，对重应试轻素质的教育模式的批评，对“妈宝”“啃老”等现象所反映出的青少年独立生存能力缺失的担忧……正因如此，在这个急速发展，千变万化的时代，人们呼唤志存高远、壮气如云、坚毅拼搏、锐意进取的美好品质，而这些品质常被视为是一种“阳刚之气”。</a:t>
            </a:r>
          </a:p>
          <a:p>
            <a:r>
              <a:rPr lang="zh-CN" altLang="en-US" sz="2300"/>
              <a:t>请结合材料，从以下任务中任选一个写作。</a:t>
            </a:r>
          </a:p>
          <a:p>
            <a:r>
              <a:rPr lang="zh-CN" altLang="en-US" sz="2300"/>
              <a:t>任务一 选择男生或女生的身份，以“阳刚之气与当下青年”为主题，给全校同学写一份倡议书，表达你的思考与建议。</a:t>
            </a:r>
          </a:p>
          <a:p>
            <a:r>
              <a:rPr lang="zh-CN" altLang="en-US" sz="2300"/>
              <a:t>任务二 给你喜欢的一位学科老师写一封信，谈谈你对“学科培养阳刚之气”的感受与思考。</a:t>
            </a:r>
          </a:p>
          <a:p>
            <a:r>
              <a:rPr lang="zh-CN" altLang="en-US" sz="2300"/>
              <a:t>要求自选角度，确定立意，自拟标题，切合身份，符合文体特征；不要套作，不得抄袭，不得泄露个人信息，不少于800字。 </a:t>
            </a:r>
          </a:p>
        </p:txBody>
      </p:sp>
    </p:spTree>
    <p:custDataLst>
      <p:tags r:id="rId3"/>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noAutofit/>
          </a:bodyPr>
          <a:lstStyle/>
          <a:p>
            <a:pPr algn="ctr"/>
            <a:r>
              <a:rPr lang="zh-CN" altLang="en-US" sz="4400">
                <a:solidFill>
                  <a:srgbClr val="FF0000"/>
                </a:solidFill>
              </a:rPr>
              <a:t>二  作文修改升格示例：</a:t>
            </a:r>
          </a:p>
        </p:txBody>
      </p:sp>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graphicFrame>
        <p:nvGraphicFramePr>
          <p:cNvPr id="5" name="表格 4"/>
          <p:cNvGraphicFramePr>
            <a:graphicFrameLocks noGrp="1"/>
          </p:cNvGraphicFramePr>
          <p:nvPr>
            <p:custDataLst>
              <p:tags r:id="rId2"/>
            </p:custDataLst>
          </p:nvPr>
        </p:nvGraphicFramePr>
        <p:xfrm>
          <a:off x="328295" y="393065"/>
          <a:ext cx="11670030" cy="5864225"/>
        </p:xfrm>
        <a:graphic>
          <a:graphicData uri="http://schemas.openxmlformats.org/drawingml/2006/table">
            <a:tbl>
              <a:tblPr firstRow="1" bandRow="1">
                <a:tableStyleId>{5940675A-B579-460E-94D1-54222C63F5DA}</a:tableStyleId>
              </a:tblPr>
              <a:tblGrid>
                <a:gridCol w="4229100"/>
                <a:gridCol w="7440930"/>
              </a:tblGrid>
              <a:tr h="1110615">
                <a:tc>
                  <a:txBody>
                    <a:bodyPr vert="horz" wrap="square"/>
                    <a:lstStyle/>
                    <a:p>
                      <a:pPr indent="0" algn="ctr">
                        <a:buNone/>
                      </a:pPr>
                      <a:r>
                        <a:rPr lang="en-US" sz="3600" b="0">
                          <a:latin typeface="宋体" panose="02010600030101010101" pitchFamily="2" charset="-122"/>
                          <a:ea typeface="宋体" panose="02010600030101010101" pitchFamily="2" charset="-122"/>
                          <a:cs typeface="宋体" panose="02010600030101010101" pitchFamily="2" charset="-122"/>
                        </a:rPr>
                        <a:t>原文：</a:t>
                      </a:r>
                      <a:endParaRPr lang="en-US" altLang="en-US" sz="3600" b="0">
                        <a:latin typeface="宋体" panose="02010600030101010101" pitchFamily="2" charset="-122"/>
                        <a:ea typeface="宋体" panose="02010600030101010101" pitchFamily="2" charset="-122"/>
                        <a:cs typeface="宋体" panose="02010600030101010101" pitchFamily="2" charset="-122"/>
                      </a:endParaRPr>
                    </a:p>
                  </a:txBody>
                  <a:tcPr marL="76200" marR="76200" marT="38100" marB="3810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noFill/>
                  </a:tcPr>
                </a:tc>
                <a:tc>
                  <a:txBody>
                    <a:bodyPr vert="horz" wrap="square"/>
                    <a:lstStyle/>
                    <a:p>
                      <a:pPr indent="0" algn="ctr">
                        <a:buNone/>
                      </a:pPr>
                      <a:r>
                        <a:rPr lang="en-US" sz="3600" b="0">
                          <a:latin typeface="宋体" panose="02010600030101010101" pitchFamily="2" charset="-122"/>
                          <a:ea typeface="宋体" panose="02010600030101010101" pitchFamily="2" charset="-122"/>
                          <a:cs typeface="宋体" panose="02010600030101010101" pitchFamily="2" charset="-122"/>
                        </a:rPr>
                        <a:t>升格文：</a:t>
                      </a:r>
                      <a:endParaRPr lang="en-US" altLang="en-US" sz="3600" b="0">
                        <a:latin typeface="宋体" panose="02010600030101010101" pitchFamily="2" charset="-122"/>
                        <a:ea typeface="宋体" panose="02010600030101010101" pitchFamily="2" charset="-122"/>
                        <a:cs typeface="宋体" panose="02010600030101010101" pitchFamily="2" charset="-122"/>
                      </a:endParaRPr>
                    </a:p>
                  </a:txBody>
                  <a:tcPr marL="76200" marR="76200" marT="38100" marB="3810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noFill/>
                  </a:tcPr>
                </a:tc>
              </a:tr>
              <a:tr h="4753610">
                <a:tc>
                  <a:txBody>
                    <a:bodyPr vert="horz" wrap="square"/>
                    <a:lstStyle/>
                    <a:p>
                      <a:pPr indent="0">
                        <a:buNone/>
                      </a:pPr>
                      <a:r>
                        <a:rPr lang="en-US" sz="2400" b="1">
                          <a:solidFill>
                            <a:srgbClr val="0080FF"/>
                          </a:solidFill>
                          <a:latin typeface="宋体" panose="02010600030101010101" pitchFamily="2" charset="-122"/>
                          <a:ea typeface="宋体" panose="02010600030101010101" pitchFamily="2" charset="-122"/>
                          <a:cs typeface="宋体" panose="02010600030101010101" pitchFamily="2" charset="-122"/>
                        </a:rPr>
                        <a:t>阳刚之气并非崇尚武力，坚强进取只为迎接挑战</a:t>
                      </a:r>
                    </a:p>
                    <a:p>
                      <a:pPr indent="0">
                        <a:buNone/>
                      </a:pPr>
                      <a:r>
                        <a:rPr lang="en-US" sz="2400" b="0">
                          <a:latin typeface="宋体" panose="02010600030101010101" pitchFamily="2" charset="-122"/>
                          <a:ea typeface="宋体" panose="02010600030101010101" pitchFamily="2" charset="-122"/>
                          <a:cs typeface="宋体" panose="02010600030101010101" pitchFamily="2" charset="-122"/>
                        </a:rPr>
                        <a:t>——有关“阳刚与当下青年”的倡议书</a:t>
                      </a:r>
                    </a:p>
                    <a:p>
                      <a:pPr indent="0">
                        <a:buNone/>
                      </a:pPr>
                      <a:endParaRPr lang="en-US" sz="2400" b="0">
                        <a:solidFill>
                          <a:srgbClr val="4076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b="0">
                          <a:solidFill>
                            <a:srgbClr val="407600"/>
                          </a:solidFill>
                          <a:latin typeface="宋体" panose="02010600030101010101" pitchFamily="2" charset="-122"/>
                          <a:ea typeface="宋体" panose="02010600030101010101" pitchFamily="2" charset="-122"/>
                          <a:cs typeface="宋体" panose="02010600030101010101" pitchFamily="2" charset="-122"/>
                        </a:rPr>
                        <a:t>作者：高三一考生评分：45分</a:t>
                      </a:r>
                      <a:endParaRPr lang="en-US" altLang="en-US" sz="2400" b="0">
                        <a:solidFill>
                          <a:srgbClr val="407600"/>
                        </a:solidFill>
                        <a:latin typeface="宋体" panose="02010600030101010101" pitchFamily="2" charset="-122"/>
                        <a:ea typeface="宋体" panose="02010600030101010101" pitchFamily="2" charset="-122"/>
                        <a:cs typeface="宋体" panose="02010600030101010101" pitchFamily="2" charset="-122"/>
                      </a:endParaRPr>
                    </a:p>
                  </a:txBody>
                  <a:tcPr marL="76200" marR="76200" marT="38100" marB="3810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solidFill>
                            <a:srgbClr val="0080FF"/>
                          </a:solidFill>
                          <a:latin typeface="宋体" panose="02010600030101010101" pitchFamily="2" charset="-122"/>
                          <a:ea typeface="宋体" panose="02010600030101010101" pitchFamily="2" charset="-122"/>
                          <a:cs typeface="宋体" panose="02010600030101010101" pitchFamily="2" charset="-122"/>
                        </a:rPr>
                        <a:t>补充精神钙质，培养阳刚之气</a:t>
                      </a:r>
                    </a:p>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——有关“阳刚与当下青年”的倡议书</a:t>
                      </a:r>
                      <a:endParaRPr lang="en-US" sz="2400" b="0">
                        <a:solidFill>
                          <a:srgbClr val="4076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sz="2400" b="0">
                        <a:solidFill>
                          <a:srgbClr val="4076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b="1">
                          <a:solidFill>
                            <a:srgbClr val="AB1942"/>
                          </a:solidFill>
                          <a:latin typeface="宋体" panose="02010600030101010101" pitchFamily="2" charset="-122"/>
                          <a:ea typeface="宋体" panose="02010600030101010101" pitchFamily="2" charset="-122"/>
                          <a:cs typeface="宋体" panose="02010600030101010101" pitchFamily="2" charset="-122"/>
                        </a:rPr>
                        <a:t>升格理由：</a:t>
                      </a:r>
                      <a:r>
                        <a:rPr lang="en-US" sz="2400" b="0">
                          <a:solidFill>
                            <a:srgbClr val="FF4C00"/>
                          </a:solidFill>
                          <a:latin typeface="宋体" panose="02010600030101010101" pitchFamily="2" charset="-122"/>
                          <a:ea typeface="宋体" panose="02010600030101010101" pitchFamily="2" charset="-122"/>
                          <a:cs typeface="宋体" panose="02010600030101010101" pitchFamily="2" charset="-122"/>
                        </a:rPr>
                        <a:t>原题太长，“武力”一词很突兀，“坚强进取”游离了材料，且正文和题目明显文不对题（原文并未提及“武力”）。修改后，未必多亮眼，但更简练，也很稳妥。</a:t>
                      </a:r>
                      <a:endParaRPr lang="en-US" altLang="en-US" sz="2400" b="0">
                        <a:solidFill>
                          <a:srgbClr val="FF4C00"/>
                        </a:solidFill>
                        <a:latin typeface="宋体" panose="02010600030101010101" pitchFamily="2" charset="-122"/>
                        <a:ea typeface="宋体" panose="02010600030101010101" pitchFamily="2" charset="-122"/>
                        <a:cs typeface="宋体" panose="02010600030101010101" pitchFamily="2" charset="-122"/>
                      </a:endParaRPr>
                    </a:p>
                  </a:txBody>
                  <a:tcPr marL="76200" marR="76200" marT="38100" marB="3810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noFill/>
                  </a:tcPr>
                </a:tc>
              </a:tr>
            </a:tbl>
          </a:graphicData>
        </a:graphic>
      </p:graphicFrame>
    </p:spTree>
    <p:custDataLst>
      <p:tags r:id="rId4"/>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graphicFrame>
        <p:nvGraphicFramePr>
          <p:cNvPr id="5" name="表格 4"/>
          <p:cNvGraphicFramePr>
            <a:graphicFrameLocks noGrp="1"/>
          </p:cNvGraphicFramePr>
          <p:nvPr>
            <p:custDataLst>
              <p:tags r:id="rId2"/>
            </p:custDataLst>
          </p:nvPr>
        </p:nvGraphicFramePr>
        <p:xfrm>
          <a:off x="193675" y="190500"/>
          <a:ext cx="11684000" cy="6426200"/>
        </p:xfrm>
        <a:graphic>
          <a:graphicData uri="http://schemas.openxmlformats.org/drawingml/2006/table">
            <a:tbl>
              <a:tblPr firstRow="1" bandRow="1">
                <a:tableStyleId>{5940675A-B579-460E-94D1-54222C63F5DA}</a:tableStyleId>
              </a:tblPr>
              <a:tblGrid>
                <a:gridCol w="4233545"/>
                <a:gridCol w="7450455"/>
              </a:tblGrid>
              <a:tr h="6426200">
                <a:tc>
                  <a:txBody>
                    <a:bodyPr vert="horz" wrap="square"/>
                    <a:lstStyle/>
                    <a:p>
                      <a:pPr indent="0">
                        <a:buNone/>
                      </a:pPr>
                      <a:endParaRPr lang="en-US" sz="2400" b="0">
                        <a:solidFill>
                          <a:srgbClr val="0080FF"/>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b="0">
                          <a:solidFill>
                            <a:srgbClr val="0080FF"/>
                          </a:solidFill>
                          <a:latin typeface="宋体" panose="02010600030101010101" pitchFamily="2" charset="-122"/>
                          <a:ea typeface="宋体" panose="02010600030101010101" pitchFamily="2" charset="-122"/>
                          <a:cs typeface="宋体" panose="02010600030101010101" pitchFamily="2" charset="-122"/>
                        </a:rPr>
                        <a:t>尊敬的老师，亲爱的同学：</a:t>
                      </a:r>
                      <a:r>
                        <a:rPr lang="en-US" sz="2400" b="0">
                          <a:latin typeface="宋体" panose="02010600030101010101" pitchFamily="2" charset="-122"/>
                          <a:ea typeface="宋体" panose="02010600030101010101" pitchFamily="2" charset="-122"/>
                          <a:cs typeface="宋体" panose="02010600030101010101" pitchFamily="2" charset="-122"/>
                        </a:rPr>
                        <a:t>大家好！近年来，伴随着过度娱乐化的生活状态和重应试轻素质的教育模式发展，社会上出现了对青少年独立生存能力缺失现象的担忧，而值此我国迈入社会主义现代化强国之际，更是对诸如志存高远等美好品质有了迫切的需要。欣逢盛世当不负盛世，在这里，我向所有人提议：当下青年应培养阳刚之气，坚强进取以迎接新时期的挑战。</a:t>
                      </a:r>
                      <a:endParaRPr lang="en-US" altLang="en-US" sz="2400" b="0">
                        <a:solidFill>
                          <a:srgbClr val="0080FF"/>
                        </a:solidFill>
                        <a:latin typeface="宋体" panose="02010600030101010101" pitchFamily="2" charset="-122"/>
                        <a:ea typeface="宋体" panose="02010600030101010101" pitchFamily="2" charset="-122"/>
                        <a:cs typeface="宋体" panose="02010600030101010101" pitchFamily="2" charset="-122"/>
                      </a:endParaRPr>
                    </a:p>
                  </a:txBody>
                  <a:tcPr marL="76200" marR="76200" marT="38100" marB="3810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noFill/>
                  </a:tcPr>
                </a:tc>
                <a:tc>
                  <a:txBody>
                    <a:bodyPr vert="horz" wrap="square"/>
                    <a:lstStyle/>
                    <a:p>
                      <a:pPr indent="0">
                        <a:buNone/>
                      </a:pPr>
                      <a:endParaRPr lang="en-US" sz="2400" b="0">
                        <a:solidFill>
                          <a:srgbClr val="0080FF"/>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b="0">
                          <a:solidFill>
                            <a:srgbClr val="0080FF"/>
                          </a:solidFill>
                          <a:latin typeface="宋体" panose="02010600030101010101" pitchFamily="2" charset="-122"/>
                          <a:ea typeface="宋体" panose="02010600030101010101" pitchFamily="2" charset="-122"/>
                          <a:cs typeface="宋体" panose="02010600030101010101" pitchFamily="2" charset="-122"/>
                        </a:rPr>
                        <a:t>亲爱的同学们：</a:t>
                      </a:r>
                      <a:r>
                        <a:rPr lang="en-US" sz="2400" b="0">
                          <a:latin typeface="宋体" panose="02010600030101010101" pitchFamily="2" charset="-122"/>
                          <a:ea typeface="宋体" panose="02010600030101010101" pitchFamily="2" charset="-122"/>
                          <a:cs typeface="宋体" panose="02010600030101010101" pitchFamily="2" charset="-122"/>
                        </a:rPr>
                        <a:t>大家好！近年来，过度娱乐化的生活状态和重应试轻素质的教育模式，在催生着一种新的危机：青年学子缺失了阳刚之气。因此，</a:t>
                      </a:r>
                      <a:r>
                        <a:rPr lang="en-US" sz="2400" b="1">
                          <a:solidFill>
                            <a:srgbClr val="AC39FF"/>
                          </a:solidFill>
                          <a:latin typeface="宋体" panose="02010600030101010101" pitchFamily="2" charset="-122"/>
                          <a:ea typeface="宋体" panose="02010600030101010101" pitchFamily="2" charset="-122"/>
                          <a:cs typeface="宋体" panose="02010600030101010101" pitchFamily="2" charset="-122"/>
                        </a:rPr>
                        <a:t>在这里，我要向全校同学发出倡议：身为年青一代，请给精神补充钙质，涵养自己的阳刚之气，这是教育的当务之急，也是时代的发展之需</a:t>
                      </a:r>
                      <a:r>
                        <a:rPr lang="en-US" sz="2400" b="0">
                          <a:latin typeface="宋体" panose="02010600030101010101" pitchFamily="2" charset="-122"/>
                          <a:ea typeface="宋体" panose="02010600030101010101" pitchFamily="2" charset="-122"/>
                          <a:cs typeface="宋体" panose="02010600030101010101" pitchFamily="2" charset="-122"/>
                        </a:rPr>
                        <a:t>。</a:t>
                      </a:r>
                      <a:r>
                        <a:rPr lang="en-US" sz="3600" b="0">
                          <a:latin typeface="宋体" panose="02010600030101010101" pitchFamily="2" charset="-122"/>
                          <a:ea typeface="宋体" panose="02010600030101010101" pitchFamily="2" charset="-122"/>
                          <a:cs typeface="宋体" panose="02010600030101010101" pitchFamily="2" charset="-122"/>
                        </a:rPr>
                        <a:t> </a:t>
                      </a:r>
                    </a:p>
                    <a:p>
                      <a:pPr indent="0">
                        <a:buNone/>
                      </a:pPr>
                      <a:r>
                        <a:rPr lang="en-US" sz="2400" b="1">
                          <a:solidFill>
                            <a:srgbClr val="AB1942"/>
                          </a:solidFill>
                          <a:latin typeface="宋体" panose="02010600030101010101" pitchFamily="2" charset="-122"/>
                          <a:ea typeface="宋体" panose="02010600030101010101" pitchFamily="2" charset="-122"/>
                          <a:cs typeface="宋体" panose="02010600030101010101" pitchFamily="2" charset="-122"/>
                        </a:rPr>
                        <a:t>   升格理由：</a:t>
                      </a:r>
                      <a:r>
                        <a:rPr lang="en-US" sz="2400" b="0">
                          <a:solidFill>
                            <a:srgbClr val="FF4C00"/>
                          </a:solidFill>
                          <a:latin typeface="宋体" panose="02010600030101010101" pitchFamily="2" charset="-122"/>
                          <a:ea typeface="宋体" panose="02010600030101010101" pitchFamily="2" charset="-122"/>
                          <a:cs typeface="宋体" panose="02010600030101010101" pitchFamily="2" charset="-122"/>
                        </a:rPr>
                        <a:t>考场作文少用长句，多用短句，长句表意纠结，短句表意清晰。对作文材料不是照搬照抄，而是提炼、转述。开头不宜太长，多分几段。修改后，更能突出倡议书的特点，让阅卷者捕捉到关键信息。同时注意适当修饰文采。</a:t>
                      </a:r>
                      <a:endParaRPr lang="en-US" altLang="en-US" sz="2400" b="0">
                        <a:solidFill>
                          <a:srgbClr val="FF4C00"/>
                        </a:solidFill>
                        <a:latin typeface="宋体" panose="02010600030101010101" pitchFamily="2" charset="-122"/>
                        <a:ea typeface="宋体" panose="02010600030101010101" pitchFamily="2" charset="-122"/>
                        <a:cs typeface="宋体" panose="02010600030101010101" pitchFamily="2" charset="-122"/>
                      </a:endParaRPr>
                    </a:p>
                  </a:txBody>
                  <a:tcPr marL="76200" marR="76200" marT="38100" marB="3810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noFill/>
                  </a:tcPr>
                </a:tc>
              </a:tr>
            </a:tbl>
          </a:graphicData>
        </a:graphic>
      </p:graphicFrame>
    </p:spTree>
    <p:custDataLst>
      <p:tags r:id="rId4"/>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graphicFrame>
        <p:nvGraphicFramePr>
          <p:cNvPr id="5" name="表格 4"/>
          <p:cNvGraphicFramePr>
            <a:graphicFrameLocks noGrp="1"/>
          </p:cNvGraphicFramePr>
          <p:nvPr>
            <p:custDataLst>
              <p:tags r:id="rId2"/>
            </p:custDataLst>
          </p:nvPr>
        </p:nvGraphicFramePr>
        <p:xfrm>
          <a:off x="193675" y="190500"/>
          <a:ext cx="11684000" cy="6426200"/>
        </p:xfrm>
        <a:graphic>
          <a:graphicData uri="http://schemas.openxmlformats.org/drawingml/2006/table">
            <a:tbl>
              <a:tblPr firstRow="1" bandRow="1">
                <a:tableStyleId>{5940675A-B579-460E-94D1-54222C63F5DA}</a:tableStyleId>
              </a:tblPr>
              <a:tblGrid>
                <a:gridCol w="4233545"/>
                <a:gridCol w="7450455"/>
              </a:tblGrid>
              <a:tr h="6426200">
                <a:tc>
                  <a:txBody>
                    <a:bodyPr vert="horz" wrap="square"/>
                    <a:lstStyle/>
                    <a:p>
                      <a:pPr indent="0">
                        <a:buNone/>
                      </a:pPr>
                      <a:endParaRPr lang="en-US" sz="2400" b="0">
                        <a:solidFill>
                          <a:srgbClr val="0080FF"/>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b="0">
                          <a:latin typeface="宋体" panose="02010600030101010101" pitchFamily="2" charset="-122"/>
                          <a:ea typeface="宋体" panose="02010600030101010101" pitchFamily="2" charset="-122"/>
                          <a:cs typeface="宋体" panose="02010600030101010101" pitchFamily="2" charset="-122"/>
                        </a:rPr>
                        <a:t>“万般天华成此景，奋斗殊为行路力”，当下青年培养阳刚之气的首要条件应是脚踏实地，素履以往心之所向。</a:t>
                      </a:r>
                    </a:p>
                  </a:txBody>
                  <a:tcPr marL="76200" marR="76200" marT="38100" marB="3810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noFill/>
                  </a:tcPr>
                </a:tc>
                <a:tc>
                  <a:txBody>
                    <a:bodyPr vert="horz" wrap="square"/>
                    <a:lstStyle/>
                    <a:p>
                      <a:pPr indent="0">
                        <a:buNone/>
                      </a:pPr>
                      <a:endParaRPr lang="en-US" sz="2400" b="0">
                        <a:solidFill>
                          <a:srgbClr val="0080FF"/>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a:latin typeface="宋体" panose="02010600030101010101" pitchFamily="2" charset="-122"/>
                          <a:ea typeface="宋体" panose="02010600030101010101" pitchFamily="2" charset="-122"/>
                          <a:cs typeface="宋体" panose="02010600030101010101" pitchFamily="2" charset="-122"/>
                        </a:rPr>
                        <a:t>“历尽天华成此景，人间万事出艰辛。”学会脚踏实地，不怕吃苦耐劳，这是针对新时期青年的现实考量，也是培养阳刚之气的品质保证。</a:t>
                      </a:r>
                    </a:p>
                    <a:p>
                      <a:pPr indent="0">
                        <a:buNone/>
                      </a:pPr>
                      <a:endParaRPr lang="en-US" sz="2400">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a:solidFill>
                            <a:srgbClr val="C00000"/>
                          </a:solidFill>
                          <a:latin typeface="宋体" panose="02010600030101010101" pitchFamily="2" charset="-122"/>
                          <a:ea typeface="宋体" panose="02010600030101010101" pitchFamily="2" charset="-122"/>
                          <a:cs typeface="宋体" panose="02010600030101010101" pitchFamily="2" charset="-122"/>
                        </a:rPr>
                        <a:t>升格理由：</a:t>
                      </a:r>
                      <a:r>
                        <a:rPr lang="en-US" sz="2400">
                          <a:solidFill>
                            <a:srgbClr val="FF0000"/>
                          </a:solidFill>
                          <a:latin typeface="宋体" panose="02010600030101010101" pitchFamily="2" charset="-122"/>
                          <a:ea typeface="宋体" panose="02010600030101010101" pitchFamily="2" charset="-122"/>
                          <a:cs typeface="宋体" panose="02010600030101010101" pitchFamily="2" charset="-122"/>
                        </a:rPr>
                        <a:t>原文是想列出第一个分论点，但表述不清晰。引用他人诗句，有所窜改，且不通畅，不如直接用原句。“素履以往心之所向”用得太泛，且和阳刚之气脱节了，不如直接表述为“不畏艰辛”“不怕吃苦”。</a:t>
                      </a:r>
                    </a:p>
                  </a:txBody>
                  <a:tcPr marL="76200" marR="76200" marT="38100" marB="3810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noFill/>
                  </a:tcPr>
                </a:tc>
              </a:tr>
            </a:tbl>
          </a:graphicData>
        </a:graphic>
      </p:graphicFrame>
    </p:spTree>
    <p:custDataLst>
      <p:tags r:id="rId4"/>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graphicFrame>
        <p:nvGraphicFramePr>
          <p:cNvPr id="5" name="表格 4"/>
          <p:cNvGraphicFramePr>
            <a:graphicFrameLocks noGrp="1"/>
          </p:cNvGraphicFramePr>
          <p:nvPr>
            <p:custDataLst>
              <p:tags r:id="rId2"/>
            </p:custDataLst>
          </p:nvPr>
        </p:nvGraphicFramePr>
        <p:xfrm>
          <a:off x="193675" y="190500"/>
          <a:ext cx="11684000" cy="6426200"/>
        </p:xfrm>
        <a:graphic>
          <a:graphicData uri="http://schemas.openxmlformats.org/drawingml/2006/table">
            <a:tbl>
              <a:tblPr firstRow="1" bandRow="1">
                <a:tableStyleId>{5940675A-B579-460E-94D1-54222C63F5DA}</a:tableStyleId>
              </a:tblPr>
              <a:tblGrid>
                <a:gridCol w="4233545"/>
                <a:gridCol w="7450455"/>
              </a:tblGrid>
              <a:tr h="6426200">
                <a:tc>
                  <a:txBody>
                    <a:bodyPr vert="horz" wrap="square"/>
                    <a:lstStyle/>
                    <a:p>
                      <a:pPr indent="0">
                        <a:buNone/>
                      </a:pPr>
                      <a:endParaRPr lang="en-US" sz="2400" b="0">
                        <a:solidFill>
                          <a:srgbClr val="0080FF"/>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0">
                          <a:latin typeface="宋体" panose="02010600030101010101" pitchFamily="2" charset="-122"/>
                          <a:ea typeface="宋体" panose="02010600030101010101" pitchFamily="2" charset="-122"/>
                          <a:cs typeface="宋体" panose="02010600030101010101" pitchFamily="2" charset="-122"/>
                        </a:rPr>
                        <a:t>作为一位女生，我认为不论是男女，不论性别，培养阳刚之气青年义不容辞，而奋斗精神则是最关键的，有人说，这个时代的青少年享受着比以往任何时期都要优越的物质条件，却也承受着比以往任何时期都要艰巨的历史使命，是啊，唯有奋斗，我们才能接过前辈手中的大旗，扛在肩上。</a:t>
                      </a: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钟南山院士</a:t>
                      </a:r>
                      <a:r>
                        <a:rPr lang="en-US" sz="2000" b="0">
                          <a:latin typeface="宋体" panose="02010600030101010101" pitchFamily="2" charset="-122"/>
                          <a:ea typeface="宋体" panose="02010600030101010101" pitchFamily="2" charset="-122"/>
                          <a:cs typeface="宋体" panose="02010600030101010101" pitchFamily="2" charset="-122"/>
                        </a:rPr>
                        <a:t>被安排满满当当的行程表，马不停蹄地奔波在抗疫一线，方能“扶大厦之将倾，挽狂澜于即倒。”</a:t>
                      </a: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袁隆平院士</a:t>
                      </a:r>
                      <a:r>
                        <a:rPr lang="en-US" sz="2000" b="0">
                          <a:latin typeface="宋体" panose="02010600030101010101" pitchFamily="2" charset="-122"/>
                          <a:ea typeface="宋体" panose="02010600030101010101" pitchFamily="2" charset="-122"/>
                          <a:cs typeface="宋体" panose="02010600030101010101" pitchFamily="2" charset="-122"/>
                        </a:rPr>
                        <a:t>耄耆之年仍不辞艰辛奔波在试验田间，为我国粮食安全做出了卓越贡献；</a:t>
                      </a: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莫文秀</a:t>
                      </a:r>
                      <a:r>
                        <a:rPr lang="en-US" sz="2000" b="0">
                          <a:latin typeface="宋体" panose="02010600030101010101" pitchFamily="2" charset="-122"/>
                          <a:ea typeface="宋体" panose="02010600030101010101" pitchFamily="2" charset="-122"/>
                          <a:cs typeface="宋体" panose="02010600030101010101" pitchFamily="2" charset="-122"/>
                        </a:rPr>
                        <a:t>扶贫，成功实验百泥湖全员脱贫……些最美奋斗者的剪影，都是对我们当下青年最好的激励。</a:t>
                      </a:r>
                    </a:p>
                  </a:txBody>
                  <a:tcPr marL="76200" marR="76200" marT="38100" marB="3810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noFill/>
                  </a:tcPr>
                </a:tc>
                <a:tc>
                  <a:txBody>
                    <a:bodyPr vert="horz" wrap="square"/>
                    <a:lstStyle/>
                    <a:p>
                      <a:pPr indent="0">
                        <a:buNone/>
                      </a:pPr>
                      <a:endParaRPr lang="en-US" sz="2400" b="0">
                        <a:solidFill>
                          <a:srgbClr val="0080FF"/>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a:latin typeface="宋体" panose="02010600030101010101" pitchFamily="2" charset="-122"/>
                          <a:ea typeface="宋体" panose="02010600030101010101" pitchFamily="2" charset="-122"/>
                          <a:cs typeface="宋体" panose="02010600030101010101" pitchFamily="2" charset="-122"/>
                        </a:rPr>
                        <a:t>作为一位女生，我认为培养阳刚之气，不分男和女，而拥有吃苦、奋斗精神，也不论性别。这个时代的年轻人，可谓宠命优渥，生活条件强于以往任何时期，而肩上的责任、使命也不容推卸。唯有不惧艰辛，发奋有为，我们才能接过前辈手中的大旗。</a:t>
                      </a:r>
                    </a:p>
                    <a:p>
                      <a:pPr indent="0">
                        <a:buNone/>
                      </a:pPr>
                      <a:r>
                        <a:rPr lang="en-US" sz="2000">
                          <a:latin typeface="宋体" panose="02010600030101010101" pitchFamily="2" charset="-122"/>
                          <a:ea typeface="宋体" panose="02010600030101010101" pitchFamily="2" charset="-122"/>
                          <a:cs typeface="宋体" panose="02010600030101010101" pitchFamily="2" charset="-122"/>
                        </a:rPr>
                        <a:t>而一个不争的事实是，我们从小到大，都恬然接受着父母的荫庇，习惯了衣食无忧、十指不沾泥的安逸生活，别说“到农村去，到边疆去，到革命最辛苦的地方去”，就是受点悬梁刺股的读书压力，经历点粗茶淡饭的清苦，都会叫苦不迭，唉声叹气。稍微有些风吹雨淋，就病怏怏的，谈何“涵养阳刚之气”，又谈何“铁肩担道义”？</a:t>
                      </a:r>
                    </a:p>
                    <a:p>
                      <a:pPr indent="0">
                        <a:buNone/>
                      </a:pPr>
                      <a:endParaRPr lang="en-US" sz="2000">
                        <a:latin typeface="宋体" panose="02010600030101010101" pitchFamily="2" charset="-122"/>
                        <a:ea typeface="宋体" panose="02010600030101010101" pitchFamily="2" charset="-122"/>
                        <a:cs typeface="宋体" panose="02010600030101010101" pitchFamily="2" charset="-122"/>
                      </a:endParaRPr>
                    </a:p>
                    <a:p>
                      <a:pPr indent="0">
                        <a:buNone/>
                      </a:pPr>
                      <a:r>
                        <a:rPr lang="en-US" sz="2000" b="1">
                          <a:solidFill>
                            <a:srgbClr val="C00000"/>
                          </a:solidFill>
                          <a:latin typeface="宋体" panose="02010600030101010101" pitchFamily="2" charset="-122"/>
                          <a:ea typeface="宋体" panose="02010600030101010101" pitchFamily="2" charset="-122"/>
                          <a:cs typeface="宋体" panose="02010600030101010101" pitchFamily="2" charset="-122"/>
                        </a:rPr>
                        <a:t>升格理由：</a:t>
                      </a:r>
                      <a:r>
                        <a:rPr lang="en-US" sz="2000">
                          <a:solidFill>
                            <a:srgbClr val="FF0000"/>
                          </a:solidFill>
                          <a:latin typeface="宋体" panose="02010600030101010101" pitchFamily="2" charset="-122"/>
                          <a:ea typeface="宋体" panose="02010600030101010101" pitchFamily="2" charset="-122"/>
                          <a:cs typeface="宋体" panose="02010600030101010101" pitchFamily="2" charset="-122"/>
                        </a:rPr>
                        <a:t>承接上文，主要突出“吃苦、奋斗”。原文问题较多，一是反复强调“奋斗”“奋斗者”，但缺乏与“阳刚之气”的关联；二是用例不佳，钟南山、袁隆平的例子，在此处除了凑字数，基本是无效表达，且这两位耄耋老者不是阳刚之气，是老当益壮。“莫文秀”应为“黄文秀”，“百泥村”应为“百坭村”，且与“阳刚”关联何在？所以统统舍弃，替换为联系年轻人实际，更贴近材料，更有对象意识（面向全校学生），好过动辄用名人事例。行文中，注意不离主题“阳刚之气”。</a:t>
                      </a:r>
                    </a:p>
                  </a:txBody>
                  <a:tcPr marL="76200" marR="76200" marT="38100" marB="3810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noFill/>
                  </a:tcPr>
                </a:tc>
              </a:tr>
            </a:tbl>
          </a:graphicData>
        </a:graphic>
      </p:graphicFrame>
    </p:spTree>
    <p:custDataLst>
      <p:tags r:id="rId4"/>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graphicFrame>
        <p:nvGraphicFramePr>
          <p:cNvPr id="5" name="表格 4"/>
          <p:cNvGraphicFramePr>
            <a:graphicFrameLocks noGrp="1"/>
          </p:cNvGraphicFramePr>
          <p:nvPr>
            <p:custDataLst>
              <p:tags r:id="rId2"/>
            </p:custDataLst>
          </p:nvPr>
        </p:nvGraphicFramePr>
        <p:xfrm>
          <a:off x="193675" y="190500"/>
          <a:ext cx="11684000" cy="6426200"/>
        </p:xfrm>
        <a:graphic>
          <a:graphicData uri="http://schemas.openxmlformats.org/drawingml/2006/table">
            <a:tbl>
              <a:tblPr firstRow="1" bandRow="1">
                <a:tableStyleId>{5940675A-B579-460E-94D1-54222C63F5DA}</a:tableStyleId>
              </a:tblPr>
              <a:tblGrid>
                <a:gridCol w="4233545"/>
                <a:gridCol w="7450455"/>
              </a:tblGrid>
              <a:tr h="6426200">
                <a:tc>
                  <a:txBody>
                    <a:bodyPr vert="horz" wrap="square"/>
                    <a:lstStyle/>
                    <a:p>
                      <a:pPr indent="0">
                        <a:buNone/>
                      </a:pPr>
                      <a:endParaRPr lang="en-US" sz="2400" b="0">
                        <a:solidFill>
                          <a:srgbClr val="0080FF"/>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800">
                          <a:latin typeface="宋体" panose="02010600030101010101" pitchFamily="2" charset="-122"/>
                          <a:ea typeface="宋体" panose="02010600030101010101" pitchFamily="2" charset="-122"/>
                          <a:cs typeface="宋体" panose="02010600030101010101" pitchFamily="2" charset="-122"/>
                        </a:rPr>
                        <a:t>“你我皆芳华正茂，梦死方坠入暮年，”有梦想为火炬家持，当下青年的阳刚之气必越燃越旺</a:t>
                      </a:r>
                      <a:r>
                        <a:rPr lang="en-US" sz="2800" b="0">
                          <a:latin typeface="宋体" panose="02010600030101010101" pitchFamily="2" charset="-122"/>
                          <a:ea typeface="宋体" panose="02010600030101010101" pitchFamily="2" charset="-122"/>
                          <a:cs typeface="宋体" panose="02010600030101010101" pitchFamily="2" charset="-122"/>
                        </a:rPr>
                        <a:t>。</a:t>
                      </a:r>
                    </a:p>
                  </a:txBody>
                  <a:tcPr marL="76200" marR="76200" marT="38100" marB="3810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noFill/>
                  </a:tcPr>
                </a:tc>
                <a:tc>
                  <a:txBody>
                    <a:bodyPr vert="horz" wrap="square"/>
                    <a:lstStyle/>
                    <a:p>
                      <a:pPr indent="0">
                        <a:buNone/>
                      </a:pPr>
                      <a:endParaRPr lang="en-US" sz="2400" b="0">
                        <a:solidFill>
                          <a:srgbClr val="0080FF"/>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a:latin typeface="宋体" panose="02010600030101010101" pitchFamily="2" charset="-122"/>
                          <a:ea typeface="宋体" panose="02010600030101010101" pitchFamily="2" charset="-122"/>
                          <a:cs typeface="宋体" panose="02010600030101010101" pitchFamily="2" charset="-122"/>
                        </a:rPr>
                        <a:t>“你我皆风华正茂，梦死方坠入暮年。”心怀璀璨梦想，不泯兼济之志，是有效的助燃剂，有此，青年阳刚之气才会如火炬，越烧越旺。</a:t>
                      </a:r>
                    </a:p>
                    <a:p>
                      <a:pPr indent="0">
                        <a:buNone/>
                      </a:pPr>
                      <a:endParaRPr lang="en-US" sz="2400">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升格理由：保留原文“梦想”的第二个分论点，但表述不要太生硬，修改后和下文协调统一（下段升格也与本段照应）。</a:t>
                      </a:r>
                    </a:p>
                  </a:txBody>
                  <a:tcPr marL="76200" marR="76200" marT="38100" marB="3810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noFill/>
                  </a:tcPr>
                </a:tc>
              </a:tr>
            </a:tbl>
          </a:graphicData>
        </a:graphic>
      </p:graphicFrame>
    </p:spTree>
    <p:custDataLst>
      <p:tags r:id="rId4"/>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EMPLATE_CATEGORY" val="custom"/>
  <p:tag name="KSO_WM_TEMPLATE_INDEX" val="20205176"/>
</p:tagLst>
</file>

<file path=ppt/tags/tag64.xml><?xml version="1.0" encoding="utf-8"?>
<p:tagLst xmlns:p="http://schemas.openxmlformats.org/presentationml/2006/main">
  <p:tag name="KSO_WM_BEAUTIFY_FLAG" val="#wm#"/>
  <p:tag name="KSO_WM_TEMPLATE_CATEGORY" val="custom"/>
  <p:tag name="KSO_WM_TEMPLATE_INDEX" val="20205176"/>
</p:tagLst>
</file>

<file path=ppt/tags/tag65.xml><?xml version="1.0" encoding="utf-8"?>
<p:tagLst xmlns:p="http://schemas.openxmlformats.org/presentationml/2006/main">
  <p:tag name="KSO_WM_BEAUTIFY_FLAG" val="#wm#"/>
  <p:tag name="KSO_WM_TEMPLATE_CATEGORY" val="custom"/>
  <p:tag name="KSO_WM_TEMPLATE_INDEX" val="20205176"/>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UNIT_TABLE_BEAUTIFY" val="smartTable{e458cf41-800f-4451-b773-65400f52a9ac}"/>
  <p:tag name="TABLE_ENDDRAG_ORIGIN_RECT" val="918*461"/>
  <p:tag name="TABLE_ENDDRAG_RECT" val="25*30*918*461"/>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TABLE_ENDDRAG_ORIGIN_RECT" val="920*505"/>
  <p:tag name="TABLE_ENDDRAG_RECT" val="15*15*920*50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TABLE_ENDDRAG_ORIGIN_RECT" val="920*505"/>
  <p:tag name="TABLE_ENDDRAG_RECT" val="15*15*920*50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TABLE_ENDDRAG_ORIGIN_RECT" val="920*505"/>
  <p:tag name="TABLE_ENDDRAG_RECT" val="15*15*920*506"/>
</p:tagLst>
</file>

<file path=ppt/tags/tag74.xml><?xml version="1.0" encoding="utf-8"?>
<p:tagLst xmlns:p="http://schemas.openxmlformats.org/presentationml/2006/main">
  <p:tag name="KSO_WM_BEAUTIFY_FLAG" val="#wm#"/>
  <p:tag name="KSO_WM_TEMPLATE_CATEGORY" val="custom"/>
  <p:tag name="KSO_WM_TEMPLATE_INDEX" val="20205176"/>
</p:tagLst>
</file>

<file path=ppt/tags/tag75.xml><?xml version="1.0" encoding="utf-8"?>
<p:tagLst xmlns:p="http://schemas.openxmlformats.org/presentationml/2006/main">
  <p:tag name="TABLE_ENDDRAG_ORIGIN_RECT" val="920*505"/>
  <p:tag name="TABLE_ENDDRAG_RECT" val="15*15*920*506"/>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TABLE_ENDDRAG_ORIGIN_RECT" val="920*505"/>
  <p:tag name="TABLE_ENDDRAG_RECT" val="15*15*920*506"/>
</p:tagLst>
</file>

<file path=ppt/tags/tag78.xml><?xml version="1.0" encoding="utf-8"?>
<p:tagLst xmlns:p="http://schemas.openxmlformats.org/presentationml/2006/main">
  <p:tag name="KSO_WM_BEAUTIFY_FLAG" val="#wm#"/>
  <p:tag name="KSO_WM_TEMPLATE_CATEGORY" val="custom"/>
  <p:tag name="KSO_WM_TEMPLATE_INDEX" val="20205176"/>
</p:tagLst>
</file>

<file path=ppt/tags/tag79.xml><?xml version="1.0" encoding="utf-8"?>
<p:tagLst xmlns:p="http://schemas.openxmlformats.org/presentationml/2006/main">
  <p:tag name="TABLE_ENDDRAG_ORIGIN_RECT" val="920*505"/>
  <p:tag name="TABLE_ENDDRAG_RECT" val="15*15*920*506"/>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EMPLATE_CATEGORY" val="custom"/>
  <p:tag name="KSO_WM_TEMPLATE_INDEX" val="20205176"/>
</p:tagLst>
</file>

<file path=ppt/tags/tag81.xml><?xml version="1.0" encoding="utf-8"?>
<p:tagLst xmlns:p="http://schemas.openxmlformats.org/presentationml/2006/main">
  <p:tag name="TABLE_ENDDRAG_ORIGIN_RECT" val="920*505"/>
  <p:tag name="TABLE_ENDDRAG_RECT" val="15*15*920*506"/>
</p:tagLst>
</file>

<file path=ppt/tags/tag82.xml><?xml version="1.0" encoding="utf-8"?>
<p:tagLst xmlns:p="http://schemas.openxmlformats.org/presentationml/2006/main">
  <p:tag name="KSO_WM_BEAUTIFY_FLAG" val="#wm#"/>
  <p:tag name="KSO_WM_TEMPLATE_CATEGORY" val="custom"/>
  <p:tag name="KSO_WM_TEMPLATE_INDEX" val="20205176"/>
</p:tagLst>
</file>

<file path=ppt/tags/tag83.xml><?xml version="1.0" encoding="utf-8"?>
<p:tagLst xmlns:p="http://schemas.openxmlformats.org/presentationml/2006/main">
  <p:tag name="KSO_WM_BEAUTIFY_FLAG" val="#wm#"/>
  <p:tag name="KSO_WM_TEMPLATE_CATEGORY" val="custom"/>
  <p:tag name="KSO_WM_TEMPLATE_INDEX" val="20205176"/>
</p:tagLst>
</file>

<file path=ppt/tags/tag84.xml><?xml version="1.0" encoding="utf-8"?>
<p:tagLst xmlns:p="http://schemas.openxmlformats.org/presentationml/2006/main">
  <p:tag name="AS_OS" val="Unix 3.10 unknown"/>
  <p:tag name="AS_RELEASE_DATE" val="2020.11.30"/>
  <p:tag name="AS_TITLE" val="Aspose.Slides for Java"/>
  <p:tag name="AS_VERSION" val="20.1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24</Paragraphs>
  <Slides>13</Slides>
  <Notes>0</Notes>
  <TotalTime>0</TotalTime>
  <HiddenSlides>0</HiddenSlides>
  <MMClips>0</MMClips>
  <ScaleCrop>0</ScaleCrop>
  <HeadingPairs>
    <vt:vector baseType="variant" size="6">
      <vt:variant>
        <vt:lpstr>Fonts used</vt:lpstr>
      </vt:variant>
      <vt:variant>
        <vt:i4>4</vt:i4>
      </vt:variant>
      <vt:variant>
        <vt:lpstr>Theme</vt:lpstr>
      </vt:variant>
      <vt:variant>
        <vt:i4>1</vt:i4>
      </vt:variant>
      <vt:variant>
        <vt:lpstr>Slide Titles</vt:lpstr>
      </vt:variant>
      <vt:variant>
        <vt:i4>13</vt:i4>
      </vt:variant>
    </vt:vector>
  </HeadingPairs>
  <TitlesOfParts>
    <vt:vector baseType="lpstr" size="18">
      <vt:lpstr>Arial</vt:lpstr>
      <vt:lpstr>微软雅黑</vt:lpstr>
      <vt:lpstr>Wingdings</vt:lpstr>
      <vt:lpstr>宋体</vt:lpstr>
      <vt:lpstr>Office 主题​​</vt:lpstr>
      <vt:lpstr>名校月考作文修改升格：</vt:lpstr>
      <vt:lpstr>前言：</vt:lpstr>
      <vt:lpstr>一  作文题目  </vt:lpstr>
      <vt:lpstr>二  作文修改升格示例：</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2021-12-07T15:42:45.776</cp:lastPrinted>
  <dcterms:created xsi:type="dcterms:W3CDTF">2021-12-07T15:42:45Z</dcterms:created>
  <dcterms:modified xsi:type="dcterms:W3CDTF">2021-12-07T07:42:46Z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