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562" r:id="rId2"/>
    <p:sldId id="527" r:id="rId3"/>
    <p:sldId id="563" r:id="rId4"/>
    <p:sldId id="564" r:id="rId5"/>
    <p:sldId id="590" r:id="rId6"/>
    <p:sldId id="591" r:id="rId7"/>
    <p:sldId id="592" r:id="rId8"/>
    <p:sldId id="593" r:id="rId9"/>
    <p:sldId id="570" r:id="rId10"/>
    <p:sldId id="572" r:id="rId11"/>
    <p:sldId id="573" r:id="rId12"/>
    <p:sldId id="594" r:id="rId13"/>
    <p:sldId id="599" r:id="rId14"/>
    <p:sldId id="576" r:id="rId15"/>
    <p:sldId id="595" r:id="rId16"/>
    <p:sldId id="596" r:id="rId17"/>
    <p:sldId id="597" r:id="rId18"/>
    <p:sldId id="598" r:id="rId19"/>
    <p:sldId id="589" r:id="rId20"/>
    <p:sldId id="600" r:id="rId21"/>
    <p:sldId id="601" r:id="rId22"/>
    <p:sldId id="602" r:id="rId23"/>
    <p:sldId id="603" r:id="rId24"/>
    <p:sldId id="604" r:id="rId25"/>
    <p:sldId id="605" r:id="rId26"/>
    <p:sldId id="606" r:id="rId27"/>
    <p:sldId id="607" r:id="rId28"/>
    <p:sldId id="608" r:id="rId29"/>
    <p:sldId id="609" r:id="rId30"/>
    <p:sldId id="610" r:id="rId31"/>
    <p:sldId id="611" r:id="rId32"/>
    <p:sldId id="612" r:id="rId33"/>
    <p:sldId id="613" r:id="rId3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20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008000"/>
    <a:srgbClr val="000000"/>
    <a:srgbClr val="FFCC99"/>
    <a:srgbClr val="FF9999"/>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howGuides="1">
      <p:cViewPr varScale="1">
        <p:scale>
          <a:sx n="63" d="100"/>
          <a:sy n="63" d="100"/>
        </p:scale>
        <p:origin x="-912" y="-108"/>
      </p:cViewPr>
      <p:guideLst>
        <p:guide orient="horz" pos="2204"/>
        <p:guide pos="3840"/>
      </p:guideLst>
    </p:cSldViewPr>
  </p:slideViewPr>
  <p:notesTextViewPr>
    <p:cViewPr>
      <p:scale>
        <a:sx n="1" d="1"/>
        <a:sy n="1" d="1"/>
      </p:scale>
      <p:origin x="0" y="0"/>
    </p:cViewPr>
  </p:notesTextViewPr>
  <p:gridSpacing cx="69848" cy="6984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B5D5F3-AE36-4956-8666-D1E5025A2EB2}" type="doc">
      <dgm:prSet loTypeId="urn:microsoft.com/office/officeart/2005/8/layout/cycle1" loCatId="cycle" qsTypeId="urn:microsoft.com/office/officeart/2005/8/quickstyle/simple1" qsCatId="simple" csTypeId="urn:microsoft.com/office/officeart/2005/8/colors/accent4_4" csCatId="accent4" phldr="1"/>
      <dgm:spPr/>
    </dgm:pt>
    <dgm:pt modelId="{1156FFF4-5422-474F-A674-AF0466101665}">
      <dgm:prSet phldrT="[文本]" custT="1"/>
      <dgm:spPr/>
      <dgm:t>
        <a:bodyPr/>
        <a:lstStyle/>
        <a:p>
          <a:r>
            <a:rPr lang="zh-CN" altLang="en-US" sz="2800" b="0">
              <a:solidFill>
                <a:srgbClr val="C00000"/>
              </a:solidFill>
              <a:latin typeface="隶书" panose="02010509060101010101" pitchFamily="49" charset="-122"/>
              <a:ea typeface="隶书" panose="02010509060101010101" pitchFamily="49" charset="-122"/>
            </a:rPr>
            <a:t>出家门</a:t>
          </a:r>
        </a:p>
      </dgm:t>
    </dgm:pt>
    <dgm:pt modelId="{A1D75805-E06D-438D-8CB5-159C684D3E2D}" type="parTrans" cxnId="{5FADA527-BA79-4A52-8282-EB7FF3560741}">
      <dgm:prSet/>
      <dgm:spPr/>
      <dgm:t>
        <a:bodyPr/>
        <a:lstStyle/>
        <a:p>
          <a:endParaRPr lang="zh-CN" altLang="en-US" sz="2400"/>
        </a:p>
      </dgm:t>
    </dgm:pt>
    <dgm:pt modelId="{4AB1E0BC-FDF6-449B-8138-E026AB82FB59}" type="sibTrans" cxnId="{5FADA527-BA79-4A52-8282-EB7FF3560741}">
      <dgm:prSet/>
      <dgm:spPr/>
      <dgm:t>
        <a:bodyPr/>
        <a:lstStyle/>
        <a:p>
          <a:endParaRPr lang="zh-CN" altLang="en-US" sz="2400"/>
        </a:p>
      </dgm:t>
    </dgm:pt>
    <dgm:pt modelId="{9AF2E200-E59F-4196-8AF4-8F1A2BA51E3A}">
      <dgm:prSet phldrT="[文本]" custT="1"/>
      <dgm:spPr/>
      <dgm:t>
        <a:bodyPr/>
        <a:lstStyle/>
        <a:p>
          <a:r>
            <a:rPr lang="zh-CN" altLang="en-US" sz="2800" b="0">
              <a:latin typeface="隶书" panose="02010509060101010101" pitchFamily="49" charset="-122"/>
              <a:ea typeface="隶书" panose="02010509060101010101" pitchFamily="49" charset="-122"/>
            </a:rPr>
            <a:t>观荷塘</a:t>
          </a:r>
        </a:p>
      </dgm:t>
    </dgm:pt>
    <dgm:pt modelId="{43A87EEF-EA0D-41B3-BF66-4EF6660B11F2}" type="parTrans" cxnId="{9F377E1A-5719-4BA6-A247-0CD5ACE9051C}">
      <dgm:prSet/>
      <dgm:spPr/>
      <dgm:t>
        <a:bodyPr/>
        <a:lstStyle/>
        <a:p>
          <a:endParaRPr lang="zh-CN" altLang="en-US" sz="2400"/>
        </a:p>
      </dgm:t>
    </dgm:pt>
    <dgm:pt modelId="{80E39379-7D14-4CEC-9F78-1932A5771FC1}" type="sibTrans" cxnId="{9F377E1A-5719-4BA6-A247-0CD5ACE9051C}">
      <dgm:prSet/>
      <dgm:spPr/>
      <dgm:t>
        <a:bodyPr/>
        <a:lstStyle/>
        <a:p>
          <a:endParaRPr lang="zh-CN" altLang="en-US" sz="2400"/>
        </a:p>
      </dgm:t>
    </dgm:pt>
    <dgm:pt modelId="{60DBAF76-9F70-4C09-98DB-772712295A22}">
      <dgm:prSet phldrT="[文本]" custT="1"/>
      <dgm:spPr/>
      <dgm:t>
        <a:bodyPr/>
        <a:lstStyle/>
        <a:p>
          <a:r>
            <a:rPr lang="zh-CN" altLang="en-US" sz="2800" b="0">
              <a:latin typeface="隶书" panose="02010509060101010101" pitchFamily="49" charset="-122"/>
              <a:ea typeface="隶书" panose="02010509060101010101" pitchFamily="49" charset="-122"/>
            </a:rPr>
            <a:t>赏四周</a:t>
          </a:r>
        </a:p>
      </dgm:t>
    </dgm:pt>
    <dgm:pt modelId="{7A94C68A-28E1-4FD4-8292-849E3040E695}" type="parTrans" cxnId="{8694AD72-A1C4-47C3-804D-9D45A1E1B8D4}">
      <dgm:prSet/>
      <dgm:spPr/>
      <dgm:t>
        <a:bodyPr/>
        <a:lstStyle/>
        <a:p>
          <a:endParaRPr lang="zh-CN" altLang="en-US" sz="2400"/>
        </a:p>
      </dgm:t>
    </dgm:pt>
    <dgm:pt modelId="{FF052FB9-5161-438C-999F-3322B85A959D}" type="sibTrans" cxnId="{8694AD72-A1C4-47C3-804D-9D45A1E1B8D4}">
      <dgm:prSet/>
      <dgm:spPr/>
      <dgm:t>
        <a:bodyPr/>
        <a:lstStyle/>
        <a:p>
          <a:endParaRPr lang="zh-CN" altLang="en-US" sz="2400"/>
        </a:p>
      </dgm:t>
    </dgm:pt>
    <dgm:pt modelId="{5DFBC421-7B5D-4D51-92C7-70E39A89CEF6}">
      <dgm:prSet custT="1"/>
      <dgm:spPr/>
      <dgm:t>
        <a:bodyPr/>
        <a:lstStyle/>
        <a:p>
          <a:r>
            <a:rPr lang="zh-CN" altLang="en-US" sz="2800" b="0">
              <a:latin typeface="隶书" panose="02010509060101010101" pitchFamily="49" charset="-122"/>
              <a:ea typeface="隶书" panose="02010509060101010101" pitchFamily="49" charset="-122"/>
            </a:rPr>
            <a:t>踱小路</a:t>
          </a:r>
        </a:p>
      </dgm:t>
    </dgm:pt>
    <dgm:pt modelId="{C7A8FCD9-A170-4A2B-A1E5-E08FA4A503E3}" type="parTrans" cxnId="{7469E2BC-C52D-4B23-ADC1-8C5652DCDFEE}">
      <dgm:prSet/>
      <dgm:spPr/>
      <dgm:t>
        <a:bodyPr/>
        <a:lstStyle/>
        <a:p>
          <a:endParaRPr lang="zh-CN" altLang="en-US" sz="2400"/>
        </a:p>
      </dgm:t>
    </dgm:pt>
    <dgm:pt modelId="{E7609E9D-B059-4E09-80C4-2B4B6FA9DBE6}" type="sibTrans" cxnId="{7469E2BC-C52D-4B23-ADC1-8C5652DCDFEE}">
      <dgm:prSet/>
      <dgm:spPr/>
      <dgm:t>
        <a:bodyPr/>
        <a:lstStyle/>
        <a:p>
          <a:endParaRPr lang="zh-CN" altLang="en-US" sz="2400"/>
        </a:p>
      </dgm:t>
    </dgm:pt>
    <dgm:pt modelId="{6161791B-17A8-4E3B-9A74-0C609AA0F504}" type="pres">
      <dgm:prSet presAssocID="{4FB5D5F3-AE36-4956-8666-D1E5025A2EB2}" presName="cycle" presStyleCnt="0">
        <dgm:presLayoutVars>
          <dgm:dir/>
          <dgm:resizeHandles val="exact"/>
        </dgm:presLayoutVars>
      </dgm:prSet>
      <dgm:spPr/>
    </dgm:pt>
    <dgm:pt modelId="{178604EA-7B4A-40B6-8E7B-E15F895D54B9}" type="pres">
      <dgm:prSet presAssocID="{1156FFF4-5422-474F-A674-AF0466101665}" presName="dummy" presStyleCnt="0"/>
      <dgm:spPr/>
    </dgm:pt>
    <dgm:pt modelId="{B6E6FBA9-BACC-421F-913F-902DE458F18E}" type="pres">
      <dgm:prSet presAssocID="{1156FFF4-5422-474F-A674-AF0466101665}" presName="node" presStyleLbl="revTx" presStyleIdx="0" presStyleCnt="4">
        <dgm:presLayoutVars>
          <dgm:bulletEnabled val="1"/>
        </dgm:presLayoutVars>
      </dgm:prSet>
      <dgm:spPr/>
      <dgm:t>
        <a:bodyPr/>
        <a:lstStyle/>
        <a:p>
          <a:endParaRPr lang="zh-CN" altLang="en-US"/>
        </a:p>
      </dgm:t>
    </dgm:pt>
    <dgm:pt modelId="{43A49ED5-4B13-4199-9626-D6609F96F73A}" type="pres">
      <dgm:prSet presAssocID="{4AB1E0BC-FDF6-449B-8138-E026AB82FB59}" presName="sibTrans" presStyleLbl="node1" presStyleIdx="0" presStyleCnt="4"/>
      <dgm:spPr/>
      <dgm:t>
        <a:bodyPr/>
        <a:lstStyle/>
        <a:p>
          <a:endParaRPr lang="zh-CN" altLang="en-US"/>
        </a:p>
      </dgm:t>
    </dgm:pt>
    <dgm:pt modelId="{331E3059-4BE7-427B-AE50-ECA6ECCF9526}" type="pres">
      <dgm:prSet presAssocID="{5DFBC421-7B5D-4D51-92C7-70E39A89CEF6}" presName="dummy" presStyleCnt="0"/>
      <dgm:spPr/>
    </dgm:pt>
    <dgm:pt modelId="{EF46BE2D-174C-40EA-82C7-53CDBF49EC63}" type="pres">
      <dgm:prSet presAssocID="{5DFBC421-7B5D-4D51-92C7-70E39A89CEF6}" presName="node" presStyleLbl="revTx" presStyleIdx="1" presStyleCnt="4">
        <dgm:presLayoutVars>
          <dgm:bulletEnabled val="1"/>
        </dgm:presLayoutVars>
      </dgm:prSet>
      <dgm:spPr/>
      <dgm:t>
        <a:bodyPr/>
        <a:lstStyle/>
        <a:p>
          <a:endParaRPr lang="zh-CN" altLang="en-US"/>
        </a:p>
      </dgm:t>
    </dgm:pt>
    <dgm:pt modelId="{D44B967B-13F8-4574-AB72-9B44ED0BB7E1}" type="pres">
      <dgm:prSet presAssocID="{E7609E9D-B059-4E09-80C4-2B4B6FA9DBE6}" presName="sibTrans" presStyleLbl="node1" presStyleIdx="1" presStyleCnt="4"/>
      <dgm:spPr/>
      <dgm:t>
        <a:bodyPr/>
        <a:lstStyle/>
        <a:p>
          <a:endParaRPr lang="zh-CN" altLang="en-US"/>
        </a:p>
      </dgm:t>
    </dgm:pt>
    <dgm:pt modelId="{5B7D241E-76E8-4D63-8BB3-27939923794F}" type="pres">
      <dgm:prSet presAssocID="{9AF2E200-E59F-4196-8AF4-8F1A2BA51E3A}" presName="dummy" presStyleCnt="0"/>
      <dgm:spPr/>
    </dgm:pt>
    <dgm:pt modelId="{72FA94AC-50EC-4DC5-B3C7-16F64885FD9E}" type="pres">
      <dgm:prSet presAssocID="{9AF2E200-E59F-4196-8AF4-8F1A2BA51E3A}" presName="node" presStyleLbl="revTx" presStyleIdx="2" presStyleCnt="4">
        <dgm:presLayoutVars>
          <dgm:bulletEnabled val="1"/>
        </dgm:presLayoutVars>
      </dgm:prSet>
      <dgm:spPr/>
      <dgm:t>
        <a:bodyPr/>
        <a:lstStyle/>
        <a:p>
          <a:endParaRPr lang="zh-CN" altLang="en-US"/>
        </a:p>
      </dgm:t>
    </dgm:pt>
    <dgm:pt modelId="{4AED443F-96B2-40C5-A617-5DE3A193EEBB}" type="pres">
      <dgm:prSet presAssocID="{80E39379-7D14-4CEC-9F78-1932A5771FC1}" presName="sibTrans" presStyleLbl="node1" presStyleIdx="2" presStyleCnt="4"/>
      <dgm:spPr/>
      <dgm:t>
        <a:bodyPr/>
        <a:lstStyle/>
        <a:p>
          <a:endParaRPr lang="zh-CN" altLang="en-US"/>
        </a:p>
      </dgm:t>
    </dgm:pt>
    <dgm:pt modelId="{843DA40C-B0DC-4CD3-9E9E-9762D0531484}" type="pres">
      <dgm:prSet presAssocID="{60DBAF76-9F70-4C09-98DB-772712295A22}" presName="dummy" presStyleCnt="0"/>
      <dgm:spPr/>
    </dgm:pt>
    <dgm:pt modelId="{01A479ED-F326-4CC5-8C42-4ABB60C62375}" type="pres">
      <dgm:prSet presAssocID="{60DBAF76-9F70-4C09-98DB-772712295A22}" presName="node" presStyleLbl="revTx" presStyleIdx="3" presStyleCnt="4">
        <dgm:presLayoutVars>
          <dgm:bulletEnabled val="1"/>
        </dgm:presLayoutVars>
      </dgm:prSet>
      <dgm:spPr/>
      <dgm:t>
        <a:bodyPr/>
        <a:lstStyle/>
        <a:p>
          <a:endParaRPr lang="zh-CN" altLang="en-US"/>
        </a:p>
      </dgm:t>
    </dgm:pt>
    <dgm:pt modelId="{01A3D717-BDF5-4199-A9EA-3DC20C178ACF}" type="pres">
      <dgm:prSet presAssocID="{FF052FB9-5161-438C-999F-3322B85A959D}" presName="sibTrans" presStyleLbl="node1" presStyleIdx="3" presStyleCnt="4"/>
      <dgm:spPr/>
      <dgm:t>
        <a:bodyPr/>
        <a:lstStyle/>
        <a:p>
          <a:endParaRPr lang="zh-CN" altLang="en-US"/>
        </a:p>
      </dgm:t>
    </dgm:pt>
  </dgm:ptLst>
  <dgm:cxnLst>
    <dgm:cxn modelId="{11224D1A-8022-4C18-9A1A-B8B1D059EBB1}" type="presOf" srcId="{4AB1E0BC-FDF6-449B-8138-E026AB82FB59}" destId="{43A49ED5-4B13-4199-9626-D6609F96F73A}" srcOrd="0" destOrd="0" presId="urn:microsoft.com/office/officeart/2005/8/layout/cycle1"/>
    <dgm:cxn modelId="{7469E2BC-C52D-4B23-ADC1-8C5652DCDFEE}" srcId="{4FB5D5F3-AE36-4956-8666-D1E5025A2EB2}" destId="{5DFBC421-7B5D-4D51-92C7-70E39A89CEF6}" srcOrd="1" destOrd="0" parTransId="{C7A8FCD9-A170-4A2B-A1E5-E08FA4A503E3}" sibTransId="{E7609E9D-B059-4E09-80C4-2B4B6FA9DBE6}"/>
    <dgm:cxn modelId="{32C4EA5A-B588-451F-A88C-D15D628499E0}" type="presOf" srcId="{9AF2E200-E59F-4196-8AF4-8F1A2BA51E3A}" destId="{72FA94AC-50EC-4DC5-B3C7-16F64885FD9E}" srcOrd="0" destOrd="0" presId="urn:microsoft.com/office/officeart/2005/8/layout/cycle1"/>
    <dgm:cxn modelId="{9F377E1A-5719-4BA6-A247-0CD5ACE9051C}" srcId="{4FB5D5F3-AE36-4956-8666-D1E5025A2EB2}" destId="{9AF2E200-E59F-4196-8AF4-8F1A2BA51E3A}" srcOrd="2" destOrd="0" parTransId="{43A87EEF-EA0D-41B3-BF66-4EF6660B11F2}" sibTransId="{80E39379-7D14-4CEC-9F78-1932A5771FC1}"/>
    <dgm:cxn modelId="{17F251A9-601D-49B1-95C9-E5611B3747A8}" type="presOf" srcId="{E7609E9D-B059-4E09-80C4-2B4B6FA9DBE6}" destId="{D44B967B-13F8-4574-AB72-9B44ED0BB7E1}" srcOrd="0" destOrd="0" presId="urn:microsoft.com/office/officeart/2005/8/layout/cycle1"/>
    <dgm:cxn modelId="{B78BF34F-E127-4ABE-8FA4-0691FB281813}" type="presOf" srcId="{4FB5D5F3-AE36-4956-8666-D1E5025A2EB2}" destId="{6161791B-17A8-4E3B-9A74-0C609AA0F504}" srcOrd="0" destOrd="0" presId="urn:microsoft.com/office/officeart/2005/8/layout/cycle1"/>
    <dgm:cxn modelId="{8694AD72-A1C4-47C3-804D-9D45A1E1B8D4}" srcId="{4FB5D5F3-AE36-4956-8666-D1E5025A2EB2}" destId="{60DBAF76-9F70-4C09-98DB-772712295A22}" srcOrd="3" destOrd="0" parTransId="{7A94C68A-28E1-4FD4-8292-849E3040E695}" sibTransId="{FF052FB9-5161-438C-999F-3322B85A959D}"/>
    <dgm:cxn modelId="{152B1131-3610-48A1-A48F-D5A6A12727FC}" type="presOf" srcId="{60DBAF76-9F70-4C09-98DB-772712295A22}" destId="{01A479ED-F326-4CC5-8C42-4ABB60C62375}" srcOrd="0" destOrd="0" presId="urn:microsoft.com/office/officeart/2005/8/layout/cycle1"/>
    <dgm:cxn modelId="{53828503-18A5-4398-AA0A-4314ADC83A15}" type="presOf" srcId="{FF052FB9-5161-438C-999F-3322B85A959D}" destId="{01A3D717-BDF5-4199-A9EA-3DC20C178ACF}" srcOrd="0" destOrd="0" presId="urn:microsoft.com/office/officeart/2005/8/layout/cycle1"/>
    <dgm:cxn modelId="{5FADA527-BA79-4A52-8282-EB7FF3560741}" srcId="{4FB5D5F3-AE36-4956-8666-D1E5025A2EB2}" destId="{1156FFF4-5422-474F-A674-AF0466101665}" srcOrd="0" destOrd="0" parTransId="{A1D75805-E06D-438D-8CB5-159C684D3E2D}" sibTransId="{4AB1E0BC-FDF6-449B-8138-E026AB82FB59}"/>
    <dgm:cxn modelId="{6F0C7CD8-0F23-4850-9857-E4EDB69F6FB0}" type="presOf" srcId="{5DFBC421-7B5D-4D51-92C7-70E39A89CEF6}" destId="{EF46BE2D-174C-40EA-82C7-53CDBF49EC63}" srcOrd="0" destOrd="0" presId="urn:microsoft.com/office/officeart/2005/8/layout/cycle1"/>
    <dgm:cxn modelId="{28DD9BD6-E7D8-4105-ACE8-10A0ABF20B63}" type="presOf" srcId="{1156FFF4-5422-474F-A674-AF0466101665}" destId="{B6E6FBA9-BACC-421F-913F-902DE458F18E}" srcOrd="0" destOrd="0" presId="urn:microsoft.com/office/officeart/2005/8/layout/cycle1"/>
    <dgm:cxn modelId="{9161E2BE-41E2-4DD0-86C2-099D8BCC67FF}" type="presOf" srcId="{80E39379-7D14-4CEC-9F78-1932A5771FC1}" destId="{4AED443F-96B2-40C5-A617-5DE3A193EEBB}" srcOrd="0" destOrd="0" presId="urn:microsoft.com/office/officeart/2005/8/layout/cycle1"/>
    <dgm:cxn modelId="{7D35D6D3-CEE3-4B93-859D-AF42037A9BA0}" type="presParOf" srcId="{6161791B-17A8-4E3B-9A74-0C609AA0F504}" destId="{178604EA-7B4A-40B6-8E7B-E15F895D54B9}" srcOrd="0" destOrd="0" presId="urn:microsoft.com/office/officeart/2005/8/layout/cycle1"/>
    <dgm:cxn modelId="{68EADC58-E2A4-4822-A01B-AD16C89EED45}" type="presParOf" srcId="{6161791B-17A8-4E3B-9A74-0C609AA0F504}" destId="{B6E6FBA9-BACC-421F-913F-902DE458F18E}" srcOrd="1" destOrd="0" presId="urn:microsoft.com/office/officeart/2005/8/layout/cycle1"/>
    <dgm:cxn modelId="{83B5891B-405B-4498-A8EA-35A8E4DBAF34}" type="presParOf" srcId="{6161791B-17A8-4E3B-9A74-0C609AA0F504}" destId="{43A49ED5-4B13-4199-9626-D6609F96F73A}" srcOrd="2" destOrd="0" presId="urn:microsoft.com/office/officeart/2005/8/layout/cycle1"/>
    <dgm:cxn modelId="{A65CA9C7-DCD1-46D3-A7A9-6AA297469E86}" type="presParOf" srcId="{6161791B-17A8-4E3B-9A74-0C609AA0F504}" destId="{331E3059-4BE7-427B-AE50-ECA6ECCF9526}" srcOrd="3" destOrd="0" presId="urn:microsoft.com/office/officeart/2005/8/layout/cycle1"/>
    <dgm:cxn modelId="{9F15EE83-DCE4-4544-A7F6-911EB2FFEABB}" type="presParOf" srcId="{6161791B-17A8-4E3B-9A74-0C609AA0F504}" destId="{EF46BE2D-174C-40EA-82C7-53CDBF49EC63}" srcOrd="4" destOrd="0" presId="urn:microsoft.com/office/officeart/2005/8/layout/cycle1"/>
    <dgm:cxn modelId="{7FB9C41A-0593-4F94-96CE-AD472E42BE2B}" type="presParOf" srcId="{6161791B-17A8-4E3B-9A74-0C609AA0F504}" destId="{D44B967B-13F8-4574-AB72-9B44ED0BB7E1}" srcOrd="5" destOrd="0" presId="urn:microsoft.com/office/officeart/2005/8/layout/cycle1"/>
    <dgm:cxn modelId="{DDB4C611-96B2-42C6-BEBD-C5C34896BF9D}" type="presParOf" srcId="{6161791B-17A8-4E3B-9A74-0C609AA0F504}" destId="{5B7D241E-76E8-4D63-8BB3-27939923794F}" srcOrd="6" destOrd="0" presId="urn:microsoft.com/office/officeart/2005/8/layout/cycle1"/>
    <dgm:cxn modelId="{CECEC7A4-F8B8-47E0-8F74-828C24C0EE65}" type="presParOf" srcId="{6161791B-17A8-4E3B-9A74-0C609AA0F504}" destId="{72FA94AC-50EC-4DC5-B3C7-16F64885FD9E}" srcOrd="7" destOrd="0" presId="urn:microsoft.com/office/officeart/2005/8/layout/cycle1"/>
    <dgm:cxn modelId="{1BCB1E13-C21C-4B0E-B600-A11BA041B8F5}" type="presParOf" srcId="{6161791B-17A8-4E3B-9A74-0C609AA0F504}" destId="{4AED443F-96B2-40C5-A617-5DE3A193EEBB}" srcOrd="8" destOrd="0" presId="urn:microsoft.com/office/officeart/2005/8/layout/cycle1"/>
    <dgm:cxn modelId="{8E73CA7F-7C50-4889-BF3F-7207B5A2CC6E}" type="presParOf" srcId="{6161791B-17A8-4E3B-9A74-0C609AA0F504}" destId="{843DA40C-B0DC-4CD3-9E9E-9762D0531484}" srcOrd="9" destOrd="0" presId="urn:microsoft.com/office/officeart/2005/8/layout/cycle1"/>
    <dgm:cxn modelId="{A795E9BC-9F6F-4CFD-BE3D-3565B6C9EC7C}" type="presParOf" srcId="{6161791B-17A8-4E3B-9A74-0C609AA0F504}" destId="{01A479ED-F326-4CC5-8C42-4ABB60C62375}" srcOrd="10" destOrd="0" presId="urn:microsoft.com/office/officeart/2005/8/layout/cycle1"/>
    <dgm:cxn modelId="{82FC983E-489B-406E-8FB5-920EC59E4926}" type="presParOf" srcId="{6161791B-17A8-4E3B-9A74-0C609AA0F504}" destId="{01A3D717-BDF5-4199-A9EA-3DC20C178ACF}" srcOrd="11"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6FBA9-BACC-421F-913F-902DE458F18E}">
      <dsp:nvSpPr>
        <dsp:cNvPr id="0" name=""/>
        <dsp:cNvSpPr/>
      </dsp:nvSpPr>
      <dsp:spPr>
        <a:xfrm>
          <a:off x="2829784" y="74732"/>
          <a:ext cx="1181745" cy="1181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0" kern="1200">
              <a:solidFill>
                <a:srgbClr val="C00000"/>
              </a:solidFill>
              <a:latin typeface="隶书" panose="02010509060101010101" pitchFamily="49" charset="-122"/>
              <a:ea typeface="隶书" panose="02010509060101010101" pitchFamily="49" charset="-122"/>
            </a:rPr>
            <a:t>出家门</a:t>
          </a:r>
        </a:p>
      </dsp:txBody>
      <dsp:txXfrm>
        <a:off x="2829784" y="74732"/>
        <a:ext cx="1181745" cy="1181745"/>
      </dsp:txXfrm>
    </dsp:sp>
    <dsp:sp modelId="{43A49ED5-4B13-4199-9626-D6609F96F73A}">
      <dsp:nvSpPr>
        <dsp:cNvPr id="0" name=""/>
        <dsp:cNvSpPr/>
      </dsp:nvSpPr>
      <dsp:spPr>
        <a:xfrm>
          <a:off x="749893" y="562"/>
          <a:ext cx="3335806" cy="3335806"/>
        </a:xfrm>
        <a:prstGeom prst="circularArrow">
          <a:avLst>
            <a:gd name="adj1" fmla="val 6908"/>
            <a:gd name="adj2" fmla="val 465830"/>
            <a:gd name="adj3" fmla="val 547402"/>
            <a:gd name="adj4" fmla="val 20586767"/>
            <a:gd name="adj5" fmla="val 8059"/>
          </a:avLst>
        </a:prstGeom>
        <a:solidFill>
          <a:schemeClr val="accent4">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46BE2D-174C-40EA-82C7-53CDBF49EC63}">
      <dsp:nvSpPr>
        <dsp:cNvPr id="0" name=""/>
        <dsp:cNvSpPr/>
      </dsp:nvSpPr>
      <dsp:spPr>
        <a:xfrm>
          <a:off x="2829784" y="2080454"/>
          <a:ext cx="1181745" cy="1181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0" kern="1200">
              <a:latin typeface="隶书" panose="02010509060101010101" pitchFamily="49" charset="-122"/>
              <a:ea typeface="隶书" panose="02010509060101010101" pitchFamily="49" charset="-122"/>
            </a:rPr>
            <a:t>踱小路</a:t>
          </a:r>
        </a:p>
      </dsp:txBody>
      <dsp:txXfrm>
        <a:off x="2829784" y="2080454"/>
        <a:ext cx="1181745" cy="1181745"/>
      </dsp:txXfrm>
    </dsp:sp>
    <dsp:sp modelId="{D44B967B-13F8-4574-AB72-9B44ED0BB7E1}">
      <dsp:nvSpPr>
        <dsp:cNvPr id="0" name=""/>
        <dsp:cNvSpPr/>
      </dsp:nvSpPr>
      <dsp:spPr>
        <a:xfrm>
          <a:off x="749893" y="562"/>
          <a:ext cx="3335806" cy="3335806"/>
        </a:xfrm>
        <a:prstGeom prst="circularArrow">
          <a:avLst>
            <a:gd name="adj1" fmla="val 6908"/>
            <a:gd name="adj2" fmla="val 465830"/>
            <a:gd name="adj3" fmla="val 5947402"/>
            <a:gd name="adj4" fmla="val 4386767"/>
            <a:gd name="adj5" fmla="val 8059"/>
          </a:avLst>
        </a:prstGeom>
        <a:solidFill>
          <a:schemeClr val="accent4">
            <a:shade val="50000"/>
            <a:hueOff val="0"/>
            <a:satOff val="0"/>
            <a:lumOff val="350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FA94AC-50EC-4DC5-B3C7-16F64885FD9E}">
      <dsp:nvSpPr>
        <dsp:cNvPr id="0" name=""/>
        <dsp:cNvSpPr/>
      </dsp:nvSpPr>
      <dsp:spPr>
        <a:xfrm>
          <a:off x="824062" y="2080454"/>
          <a:ext cx="1181745" cy="1181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0" kern="1200">
              <a:latin typeface="隶书" panose="02010509060101010101" pitchFamily="49" charset="-122"/>
              <a:ea typeface="隶书" panose="02010509060101010101" pitchFamily="49" charset="-122"/>
            </a:rPr>
            <a:t>观荷塘</a:t>
          </a:r>
        </a:p>
      </dsp:txBody>
      <dsp:txXfrm>
        <a:off x="824062" y="2080454"/>
        <a:ext cx="1181745" cy="1181745"/>
      </dsp:txXfrm>
    </dsp:sp>
    <dsp:sp modelId="{4AED443F-96B2-40C5-A617-5DE3A193EEBB}">
      <dsp:nvSpPr>
        <dsp:cNvPr id="0" name=""/>
        <dsp:cNvSpPr/>
      </dsp:nvSpPr>
      <dsp:spPr>
        <a:xfrm>
          <a:off x="749893" y="562"/>
          <a:ext cx="3335806" cy="3335806"/>
        </a:xfrm>
        <a:prstGeom prst="circularArrow">
          <a:avLst>
            <a:gd name="adj1" fmla="val 6908"/>
            <a:gd name="adj2" fmla="val 465830"/>
            <a:gd name="adj3" fmla="val 11347402"/>
            <a:gd name="adj4" fmla="val 9786767"/>
            <a:gd name="adj5" fmla="val 8059"/>
          </a:avLst>
        </a:prstGeom>
        <a:solidFill>
          <a:schemeClr val="accent4">
            <a:shade val="50000"/>
            <a:hueOff val="0"/>
            <a:satOff val="0"/>
            <a:lumOff val="701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A479ED-F326-4CC5-8C42-4ABB60C62375}">
      <dsp:nvSpPr>
        <dsp:cNvPr id="0" name=""/>
        <dsp:cNvSpPr/>
      </dsp:nvSpPr>
      <dsp:spPr>
        <a:xfrm>
          <a:off x="824062" y="74732"/>
          <a:ext cx="1181745" cy="1181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zh-CN" altLang="en-US" sz="2800" b="0" kern="1200">
              <a:latin typeface="隶书" panose="02010509060101010101" pitchFamily="49" charset="-122"/>
              <a:ea typeface="隶书" panose="02010509060101010101" pitchFamily="49" charset="-122"/>
            </a:rPr>
            <a:t>赏四周</a:t>
          </a:r>
        </a:p>
      </dsp:txBody>
      <dsp:txXfrm>
        <a:off x="824062" y="74732"/>
        <a:ext cx="1181745" cy="1181745"/>
      </dsp:txXfrm>
    </dsp:sp>
    <dsp:sp modelId="{01A3D717-BDF5-4199-A9EA-3DC20C178ACF}">
      <dsp:nvSpPr>
        <dsp:cNvPr id="0" name=""/>
        <dsp:cNvSpPr/>
      </dsp:nvSpPr>
      <dsp:spPr>
        <a:xfrm>
          <a:off x="749893" y="562"/>
          <a:ext cx="3335806" cy="3335806"/>
        </a:xfrm>
        <a:prstGeom prst="circularArrow">
          <a:avLst>
            <a:gd name="adj1" fmla="val 6908"/>
            <a:gd name="adj2" fmla="val 465830"/>
            <a:gd name="adj3" fmla="val 16747402"/>
            <a:gd name="adj4" fmla="val 15186767"/>
            <a:gd name="adj5" fmla="val 8059"/>
          </a:avLst>
        </a:prstGeom>
        <a:solidFill>
          <a:schemeClr val="accent4">
            <a:shade val="50000"/>
            <a:hueOff val="0"/>
            <a:satOff val="0"/>
            <a:lumOff val="3507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a:extLst>
              <a:ext uri="{FF2B5EF4-FFF2-40B4-BE49-F238E27FC236}">
                <a16:creationId xmlns:a16="http://schemas.microsoft.com/office/drawing/2014/main" xmlns="" id="{D749FCC2-5198-439D-91F0-0FA8EDD428E1}"/>
              </a:ext>
            </a:extLst>
          </p:cNvPr>
          <p:cNvSpPr>
            <a:spLocks noGrp="1"/>
          </p:cNvSpPr>
          <p:nvPr>
            <p:ph type="hdr" sz="quarter"/>
          </p:nvPr>
        </p:nvSpPr>
        <p:spPr>
          <a:xfrm>
            <a:off x="0" y="0"/>
            <a:ext cx="2971800" cy="458788"/>
          </a:xfrm>
          <a:prstGeom prst="rect">
            <a:avLst/>
          </a:prstGeom>
          <a:noFill/>
          <a:ln w="9525">
            <a:noFill/>
          </a:ln>
        </p:spPr>
        <p:txBody>
          <a:bodyPr vert="horz"/>
          <a:lstStyle>
            <a:lvl1pPr eaLnBrk="1" hangingPunct="1">
              <a:buFont typeface="Arial" panose="020B0604020202020204" pitchFamily="34" charset="0"/>
              <a:buNone/>
              <a:defRPr sz="1200" noProof="1"/>
            </a:lvl1pPr>
          </a:lstStyle>
          <a:p>
            <a:pPr>
              <a:defRPr/>
            </a:pPr>
            <a:endParaRPr/>
          </a:p>
        </p:txBody>
      </p:sp>
      <p:sp>
        <p:nvSpPr>
          <p:cNvPr id="2051" name="日期占位符 2">
            <a:extLst>
              <a:ext uri="{FF2B5EF4-FFF2-40B4-BE49-F238E27FC236}">
                <a16:creationId xmlns:a16="http://schemas.microsoft.com/office/drawing/2014/main" xmlns="" id="{40E6319B-119A-42C0-911E-E89CA0FAE4A2}"/>
              </a:ext>
            </a:extLst>
          </p:cNvPr>
          <p:cNvSpPr>
            <a:spLocks noGrp="1"/>
          </p:cNvSpPr>
          <p:nvPr>
            <p:ph type="dt" idx="1"/>
          </p:nvPr>
        </p:nvSpPr>
        <p:spPr>
          <a:xfrm>
            <a:off x="3884613" y="0"/>
            <a:ext cx="2971800" cy="458788"/>
          </a:xfrm>
          <a:prstGeom prst="rect">
            <a:avLst/>
          </a:prstGeom>
          <a:noFill/>
          <a:ln w="9525">
            <a:noFill/>
          </a:ln>
        </p:spPr>
        <p:txBody>
          <a:bodyPr vert="horz"/>
          <a:lstStyle>
            <a:lvl1pPr algn="r" eaLnBrk="1" hangingPunct="1">
              <a:buFont typeface="Arial" panose="020B0604020202020204" pitchFamily="34" charset="0"/>
              <a:buNone/>
              <a:defRPr noProof="1"/>
            </a:lvl1pPr>
          </a:lstStyle>
          <a:p>
            <a:pPr>
              <a:defRPr/>
            </a:pPr>
            <a:fld id="{D61093D8-A14E-4FBE-B57C-FE91CBDDADBF}" type="datetime1">
              <a:rPr lang="zh-CN" altLang="en-US"/>
              <a:pPr>
                <a:defRPr/>
              </a:pPr>
              <a:t>2020/9/27</a:t>
            </a:fld>
            <a:endParaRPr lang="zh-CN" altLang="en-US" sz="1200"/>
          </a:p>
        </p:txBody>
      </p:sp>
      <p:sp>
        <p:nvSpPr>
          <p:cNvPr id="3076" name="幻灯片图像占位符 3">
            <a:extLst>
              <a:ext uri="{FF2B5EF4-FFF2-40B4-BE49-F238E27FC236}">
                <a16:creationId xmlns:a16="http://schemas.microsoft.com/office/drawing/2014/main" xmlns="" id="{4469F2DC-11D8-4EC4-984F-2293A86CF30F}"/>
              </a:ext>
            </a:extLst>
          </p:cNvPr>
          <p:cNvSpPr>
            <a:spLocks noGrp="1" noRot="1" noChangeAspect="1" noChangeArrowheads="1"/>
          </p:cNvSpPr>
          <p:nvPr>
            <p:ph type="sldImg" idx="4294967295"/>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备注占位符 4">
            <a:extLst>
              <a:ext uri="{FF2B5EF4-FFF2-40B4-BE49-F238E27FC236}">
                <a16:creationId xmlns:a16="http://schemas.microsoft.com/office/drawing/2014/main" xmlns="" id="{EF76CAEA-A292-431C-8311-D230CD225DD1}"/>
              </a:ext>
            </a:extLst>
          </p:cNvPr>
          <p:cNvSpPr>
            <a:spLocks noGrp="1" noRot="1" noChangeAspect="1" noChangeArrowheads="1"/>
          </p:cNvSpPr>
          <p:nvPr/>
        </p:nvSpPr>
        <p:spPr bwMode="auto">
          <a:xfrm>
            <a:off x="685800" y="4400550"/>
            <a:ext cx="5486400" cy="3600450"/>
          </a:xfrm>
          <a:prstGeom prst="rect">
            <a:avLst/>
          </a:prstGeom>
          <a:no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a:t>单击此处编辑母版文本样式</a:t>
            </a:r>
          </a:p>
          <a:p>
            <a:pPr lvl="1" eaLnBrk="1" hangingPunct="1">
              <a:buFont typeface="Arial" panose="020B0604020202020204" pitchFamily="34" charset="0"/>
              <a:buNone/>
              <a:defRPr/>
            </a:pPr>
            <a:r>
              <a:rPr lang="zh-CN" altLang="en-US"/>
              <a:t>第二级</a:t>
            </a:r>
          </a:p>
          <a:p>
            <a:pPr lvl="2" eaLnBrk="1" hangingPunct="1">
              <a:buFont typeface="Arial" panose="020B0604020202020204" pitchFamily="34" charset="0"/>
              <a:buNone/>
              <a:defRPr/>
            </a:pPr>
            <a:r>
              <a:rPr lang="zh-CN" altLang="en-US"/>
              <a:t>第三级</a:t>
            </a:r>
          </a:p>
          <a:p>
            <a:pPr lvl="3" eaLnBrk="1" hangingPunct="1">
              <a:buFont typeface="Arial" panose="020B0604020202020204" pitchFamily="34" charset="0"/>
              <a:buNone/>
              <a:defRPr/>
            </a:pPr>
            <a:r>
              <a:rPr lang="zh-CN" altLang="en-US"/>
              <a:t>第四级</a:t>
            </a:r>
          </a:p>
          <a:p>
            <a:pPr lvl="4" eaLnBrk="1" hangingPunct="1">
              <a:buFont typeface="Arial" panose="020B0604020202020204" pitchFamily="34" charset="0"/>
              <a:buNone/>
              <a:defRPr/>
            </a:pPr>
            <a:r>
              <a:rPr lang="zh-CN" altLang="en-US"/>
              <a:t>第五级</a:t>
            </a:r>
          </a:p>
        </p:txBody>
      </p:sp>
      <p:sp>
        <p:nvSpPr>
          <p:cNvPr id="2054" name="页脚占位符 5">
            <a:extLst>
              <a:ext uri="{FF2B5EF4-FFF2-40B4-BE49-F238E27FC236}">
                <a16:creationId xmlns:a16="http://schemas.microsoft.com/office/drawing/2014/main" xmlns="" id="{0053F27E-BBDE-4BEE-B640-F92892908E46}"/>
              </a:ext>
            </a:extLst>
          </p:cNvPr>
          <p:cNvSpPr>
            <a:spLocks noGrp="1"/>
          </p:cNvSpPr>
          <p:nvPr>
            <p:ph type="ftr" sz="quarter" idx="4"/>
          </p:nvPr>
        </p:nvSpPr>
        <p:spPr>
          <a:xfrm>
            <a:off x="0" y="8685213"/>
            <a:ext cx="2971800" cy="458787"/>
          </a:xfrm>
          <a:prstGeom prst="rect">
            <a:avLst/>
          </a:prstGeom>
          <a:noFill/>
          <a:ln w="9525">
            <a:noFill/>
          </a:ln>
        </p:spPr>
        <p:txBody>
          <a:bodyPr vert="horz" anchor="b"/>
          <a:lstStyle>
            <a:lvl1pPr eaLnBrk="1" hangingPunct="1">
              <a:buFont typeface="Arial" panose="020B0604020202020204" pitchFamily="34" charset="0"/>
              <a:buNone/>
              <a:defRPr sz="1200" noProof="1"/>
            </a:lvl1pPr>
          </a:lstStyle>
          <a:p>
            <a:pPr>
              <a:defRPr/>
            </a:pPr>
            <a:endParaRPr/>
          </a:p>
        </p:txBody>
      </p:sp>
      <p:sp>
        <p:nvSpPr>
          <p:cNvPr id="2055" name="灯片编号占位符 6">
            <a:extLst>
              <a:ext uri="{FF2B5EF4-FFF2-40B4-BE49-F238E27FC236}">
                <a16:creationId xmlns:a16="http://schemas.microsoft.com/office/drawing/2014/main" xmlns="" id="{ABECF9F1-CFFB-45AE-8000-B63B133EA1C4}"/>
              </a:ext>
            </a:extLst>
          </p:cNvPr>
          <p:cNvSpPr>
            <a:spLocks noGrp="1"/>
          </p:cNvSpPr>
          <p:nvPr>
            <p:ph type="sldNum" sz="quarter" idx="5"/>
          </p:nvPr>
        </p:nvSpPr>
        <p:spPr>
          <a:xfrm>
            <a:off x="3884613" y="8685213"/>
            <a:ext cx="2971800" cy="458787"/>
          </a:xfrm>
          <a:prstGeom prst="rect">
            <a:avLst/>
          </a:prstGeom>
          <a:noFill/>
          <a:ln w="9525">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a:lvl1pPr>
          </a:lstStyle>
          <a:p>
            <a:pPr>
              <a:defRPr/>
            </a:pPr>
            <a:fld id="{517BD436-AB9C-436F-B737-AB5765813477}" type="slidenum">
              <a:rPr lang="zh-CN" altLang="en-US"/>
              <a:pPr>
                <a:defRPr/>
              </a:pPr>
              <a:t>‹#›</a:t>
            </a:fld>
            <a:endParaRPr lang="zh-CN" altLang="en-US" sz="1200"/>
          </a:p>
        </p:txBody>
      </p:sp>
    </p:spTree>
    <p:extLst>
      <p:ext uri="{BB962C8B-B14F-4D97-AF65-F5344CB8AC3E}">
        <p14:creationId xmlns:p14="http://schemas.microsoft.com/office/powerpoint/2010/main" val="878056543"/>
      </p:ext>
    </p:extLst>
  </p:cSld>
  <p:clrMap bg1="lt1" tx1="dk1" bg2="lt2" tx2="dk2" accent1="accent1" accent2="accent2" accent3="accent3" accent4="accent4" accent5="accent5" accent6="accent6" hlink="hlink" folHlink="folHlink"/>
  <p:notesStyle>
    <a:lvl1pPr algn="l" defTabSz="0" rtl="0" eaLnBrk="0" fontAlgn="base" hangingPunct="0">
      <a:spcBef>
        <a:spcPct val="0"/>
      </a:spcBef>
      <a:spcAft>
        <a:spcPct val="0"/>
      </a:spcAft>
      <a:defRPr sz="1200" kern="1200">
        <a:solidFill>
          <a:schemeClr val="tx1"/>
        </a:solidFill>
        <a:latin typeface="Arial" panose="020B0604020202020204" pitchFamily="34" charset="0"/>
      </a:defRPr>
    </a:lvl1pPr>
    <a:lvl2pPr lvl="1" algn="l" defTabSz="0" rtl="0" eaLnBrk="0" fontAlgn="base" hangingPunct="0">
      <a:spcBef>
        <a:spcPct val="0"/>
      </a:spcBef>
      <a:spcAft>
        <a:spcPct val="0"/>
      </a:spcAft>
      <a:defRPr sz="1200" kern="1200">
        <a:solidFill>
          <a:schemeClr val="tx1"/>
        </a:solidFill>
        <a:latin typeface="Arial" panose="020B0604020202020204" pitchFamily="34" charset="0"/>
      </a:defRPr>
    </a:lvl2pPr>
    <a:lvl3pPr lvl="2" algn="l" defTabSz="0" rtl="0" eaLnBrk="0" fontAlgn="base" hangingPunct="0">
      <a:spcBef>
        <a:spcPct val="0"/>
      </a:spcBef>
      <a:spcAft>
        <a:spcPct val="0"/>
      </a:spcAft>
      <a:defRPr sz="1200" kern="1200">
        <a:solidFill>
          <a:schemeClr val="tx1"/>
        </a:solidFill>
        <a:latin typeface="Arial" panose="020B0604020202020204" pitchFamily="34" charset="0"/>
      </a:defRPr>
    </a:lvl3pPr>
    <a:lvl4pPr lvl="3" algn="l" defTabSz="0" rtl="0" eaLnBrk="0" fontAlgn="base" hangingPunct="0">
      <a:spcBef>
        <a:spcPct val="0"/>
      </a:spcBef>
      <a:spcAft>
        <a:spcPct val="0"/>
      </a:spcAft>
      <a:defRPr sz="1200" kern="1200">
        <a:solidFill>
          <a:schemeClr val="tx1"/>
        </a:solidFill>
        <a:latin typeface="Arial" panose="020B0604020202020204" pitchFamily="34" charset="0"/>
      </a:defRPr>
    </a:lvl4pPr>
    <a:lvl5pPr lvl="4" algn="l" defTabSz="0" rtl="0" eaLnBrk="0" fontAlgn="base" hangingPunct="0">
      <a:spcBef>
        <a:spcPct val="0"/>
      </a:spcBef>
      <a:spcAft>
        <a:spcPct val="0"/>
      </a:spcAft>
      <a:defRPr sz="1200" kern="1200">
        <a:solidFill>
          <a:schemeClr val="tx1"/>
        </a:solidFill>
        <a:latin typeface="Arial" panose="020B0604020202020204" pitchFamily="34" charset="0"/>
      </a:defRPr>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5"/>
          </p:nvPr>
        </p:nvSpPr>
        <p:spPr/>
        <p:txBody>
          <a:bodyPr/>
          <a:lstStyle/>
          <a:p>
            <a:pPr>
              <a:defRPr/>
            </a:pPr>
            <a:fld id="{517BD436-AB9C-436F-B737-AB5765813477}" type="slidenum">
              <a:rPr lang="zh-CN" altLang="en-US" smtClean="0"/>
              <a:pPr>
                <a:defRPr/>
              </a:pPr>
              <a:t>8</a:t>
            </a:fld>
            <a:endParaRPr lang="zh-CN" altLang="en-US" sz="1200"/>
          </a:p>
        </p:txBody>
      </p:sp>
    </p:spTree>
    <p:extLst>
      <p:ext uri="{BB962C8B-B14F-4D97-AF65-F5344CB8AC3E}">
        <p14:creationId xmlns:p14="http://schemas.microsoft.com/office/powerpoint/2010/main" val="3829847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5"/>
          </p:nvPr>
        </p:nvSpPr>
        <p:spPr/>
        <p:txBody>
          <a:bodyPr/>
          <a:lstStyle/>
          <a:p>
            <a:pPr>
              <a:defRPr/>
            </a:pPr>
            <a:fld id="{517BD436-AB9C-436F-B737-AB5765813477}" type="slidenum">
              <a:rPr lang="zh-CN" altLang="en-US" smtClean="0"/>
              <a:pPr>
                <a:defRPr/>
              </a:pPr>
              <a:t>13</a:t>
            </a:fld>
            <a:endParaRPr lang="zh-CN" altLang="en-US" sz="1200"/>
          </a:p>
        </p:txBody>
      </p:sp>
    </p:spTree>
    <p:extLst>
      <p:ext uri="{BB962C8B-B14F-4D97-AF65-F5344CB8AC3E}">
        <p14:creationId xmlns:p14="http://schemas.microsoft.com/office/powerpoint/2010/main" val="6696914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94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Tree>
    <p:extLst>
      <p:ext uri="{BB962C8B-B14F-4D97-AF65-F5344CB8AC3E}">
        <p14:creationId xmlns:p14="http://schemas.microsoft.com/office/powerpoint/2010/main" val="1903169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sym typeface="Arial" panose="020B0604020202020204" pitchFamily="34" charset="0"/>
            </a:endParaRPr>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Tree>
    <p:extLst>
      <p:ext uri="{BB962C8B-B14F-4D97-AF65-F5344CB8AC3E}">
        <p14:creationId xmlns:p14="http://schemas.microsoft.com/office/powerpoint/2010/main" val="3137963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1160999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2262114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2808178-25D6-4ABF-85E6-79537BDA8A0E}"/>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8768" y="285840"/>
            <a:ext cx="917657" cy="607919"/>
          </a:xfrm>
          <a:prstGeom prst="rect">
            <a:avLst/>
          </a:prstGeom>
        </p:spPr>
      </p:pic>
      <p:sp>
        <p:nvSpPr>
          <p:cNvPr id="5" name="文本占位符 4">
            <a:extLst>
              <a:ext uri="{FF2B5EF4-FFF2-40B4-BE49-F238E27FC236}">
                <a16:creationId xmlns:a16="http://schemas.microsoft.com/office/drawing/2014/main" xmlns="" id="{A0845031-E132-4DFC-B831-5664CCE679AB}"/>
              </a:ext>
            </a:extLst>
          </p:cNvPr>
          <p:cNvSpPr>
            <a:spLocks noGrp="1"/>
          </p:cNvSpPr>
          <p:nvPr>
            <p:ph type="body" sz="quarter" idx="10"/>
          </p:nvPr>
        </p:nvSpPr>
        <p:spPr>
          <a:xfrm>
            <a:off x="1066944" y="320763"/>
            <a:ext cx="6356308" cy="538071"/>
          </a:xfrm>
          <a:prstGeom prst="rect">
            <a:avLst/>
          </a:prstGeom>
        </p:spPr>
        <p:txBody>
          <a:bodyPr/>
          <a:lstStyle>
            <a:lvl1pPr marL="0" indent="0">
              <a:buNone/>
              <a:defRPr sz="2800" b="1">
                <a:solidFill>
                  <a:schemeClr val="tx1"/>
                </a:solidFill>
                <a:latin typeface="+mj-ea"/>
                <a:ea typeface="+mj-ea"/>
              </a:defRPr>
            </a:lvl1pPr>
            <a:lvl2pPr marL="457200" indent="0">
              <a:buNone/>
              <a:defRPr/>
            </a:lvl2pPr>
          </a:lstStyle>
          <a:p>
            <a:pPr lvl="0"/>
            <a:r>
              <a:rPr lang="zh-CN" altLang="en-US"/>
              <a:t>单击此处编辑母版文本样式</a:t>
            </a:r>
          </a:p>
        </p:txBody>
      </p:sp>
    </p:spTree>
    <p:extLst>
      <p:ext uri="{BB962C8B-B14F-4D97-AF65-F5344CB8AC3E}">
        <p14:creationId xmlns:p14="http://schemas.microsoft.com/office/powerpoint/2010/main" val="2165144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E81E471-3B26-4B06-9B8F-29C9554AF467}"/>
              </a:ext>
            </a:extLst>
          </p:cNvPr>
          <p:cNvSpPr/>
          <p:nvPr userDrawn="1"/>
        </p:nvSpPr>
        <p:spPr>
          <a:xfrm>
            <a:off x="0" y="0"/>
            <a:ext cx="12192000"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355EA4C5-4E14-470D-BDB1-FD84BCEC38A4}"/>
              </a:ext>
            </a:extLst>
          </p:cNvPr>
          <p:cNvPicPr>
            <a:picLocks noChangeAspect="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8768" y="285840"/>
            <a:ext cx="917657" cy="607919"/>
          </a:xfrm>
          <a:prstGeom prst="rect">
            <a:avLst/>
          </a:prstGeom>
        </p:spPr>
      </p:pic>
      <p:sp>
        <p:nvSpPr>
          <p:cNvPr id="4" name="文本占位符 4">
            <a:extLst>
              <a:ext uri="{FF2B5EF4-FFF2-40B4-BE49-F238E27FC236}">
                <a16:creationId xmlns:a16="http://schemas.microsoft.com/office/drawing/2014/main" xmlns="" id="{97C02F08-9103-41B9-9972-ECA1AC0F2660}"/>
              </a:ext>
            </a:extLst>
          </p:cNvPr>
          <p:cNvSpPr>
            <a:spLocks noGrp="1"/>
          </p:cNvSpPr>
          <p:nvPr>
            <p:ph type="body" sz="quarter" idx="10"/>
          </p:nvPr>
        </p:nvSpPr>
        <p:spPr>
          <a:xfrm>
            <a:off x="1066944" y="320763"/>
            <a:ext cx="6356308" cy="538071"/>
          </a:xfrm>
          <a:prstGeom prst="rect">
            <a:avLst/>
          </a:prstGeom>
        </p:spPr>
        <p:txBody>
          <a:bodyPr/>
          <a:lstStyle>
            <a:lvl1pPr marL="0" indent="0">
              <a:buNone/>
              <a:defRPr sz="2800" b="1">
                <a:solidFill>
                  <a:schemeClr val="bg1"/>
                </a:solidFill>
                <a:latin typeface="+mj-ea"/>
                <a:ea typeface="+mj-ea"/>
              </a:defRPr>
            </a:lvl1pPr>
            <a:lvl2pPr marL="457200" indent="0">
              <a:buNone/>
              <a:defRPr/>
            </a:lvl2pPr>
          </a:lstStyle>
          <a:p>
            <a:pPr lvl="0"/>
            <a:r>
              <a:rPr lang="zh-CN" altLang="en-US"/>
              <a:t>单击此处编辑母版文本样式</a:t>
            </a:r>
          </a:p>
        </p:txBody>
      </p:sp>
      <p:pic>
        <p:nvPicPr>
          <p:cNvPr id="6" name="图片 5">
            <a:extLst>
              <a:ext uri="{FF2B5EF4-FFF2-40B4-BE49-F238E27FC236}">
                <a16:creationId xmlns:a16="http://schemas.microsoft.com/office/drawing/2014/main" xmlns="" id="{A85C4D27-0DDA-4B50-ADFE-0E0612E93D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58384" y="3058782"/>
            <a:ext cx="2844544" cy="3791284"/>
          </a:xfrm>
          <a:prstGeom prst="rect">
            <a:avLst/>
          </a:prstGeom>
        </p:spPr>
      </p:pic>
    </p:spTree>
    <p:extLst>
      <p:ext uri="{BB962C8B-B14F-4D97-AF65-F5344CB8AC3E}">
        <p14:creationId xmlns:p14="http://schemas.microsoft.com/office/powerpoint/2010/main" val="1575078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4065328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Tree>
    <p:extLst>
      <p:ext uri="{BB962C8B-B14F-4D97-AF65-F5344CB8AC3E}">
        <p14:creationId xmlns:p14="http://schemas.microsoft.com/office/powerpoint/2010/main" val="3670153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1699042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noProof="1"/>
              <a:t>单击此处编辑母版标题样式</a:t>
            </a:r>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4" name="内容占位符 3"/>
          <p:cNvSpPr>
            <a:spLocks noGrp="1"/>
          </p:cNvSpPr>
          <p:nvPr>
            <p:ph sz="half" idx="2"/>
          </p:nvPr>
        </p:nvSpPr>
        <p:spPr>
          <a:xfrm>
            <a:off x="1186774" y="2665379"/>
            <a:ext cx="4873574" cy="3524284"/>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a:t>单击此处编辑母版文本样式</a:t>
            </a:r>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Tree>
    <p:extLst>
      <p:ext uri="{BB962C8B-B14F-4D97-AF65-F5344CB8AC3E}">
        <p14:creationId xmlns:p14="http://schemas.microsoft.com/office/powerpoint/2010/main" val="885760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a:t>单击此处编辑母版标题样式</a:t>
            </a:r>
          </a:p>
        </p:txBody>
      </p:sp>
    </p:spTree>
    <p:extLst>
      <p:ext uri="{BB962C8B-B14F-4D97-AF65-F5344CB8AC3E}">
        <p14:creationId xmlns:p14="http://schemas.microsoft.com/office/powerpoint/2010/main" val="2902588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251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265C64C-91F8-40F6-9F2C-F61B1A4CA13B}"/>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72" r:id="rId2"/>
    <p:sldLayoutId id="214748367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xStyles>
    <p:titleStyle>
      <a:lvl1pPr algn="l" rtl="0" eaLnBrk="0" fontAlgn="base" hangingPunct="0">
        <a:spcBef>
          <a:spcPct val="0"/>
        </a:spcBef>
        <a:spcAft>
          <a:spcPct val="0"/>
        </a:spcAft>
        <a:defRPr sz="4400" kern="1200">
          <a:solidFill>
            <a:schemeClr val="tx1"/>
          </a:solidFill>
          <a:latin typeface="+mj-lt"/>
          <a:ea typeface="+mj-ea"/>
          <a:cs typeface="+mj-cs"/>
          <a:sym typeface="Arial" panose="020B0604020202020204" pitchFamily="34" charset="0"/>
        </a:defRPr>
      </a:lvl1pPr>
      <a:lvl2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2pPr>
      <a:lvl3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3pPr>
      <a:lvl4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4pPr>
      <a:lvl5pPr algn="l" rtl="0" eaLnBrk="0" fontAlgn="base" hangingPunct="0">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5pPr>
      <a:lvl6pPr marL="4572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6pPr>
      <a:lvl7pPr marL="9144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7pPr>
      <a:lvl8pPr marL="13716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8pPr>
      <a:lvl9pPr marL="1828800" algn="l" rtl="0" fontAlgn="base">
        <a:spcBef>
          <a:spcPct val="0"/>
        </a:spcBef>
        <a:spcAft>
          <a:spcPct val="0"/>
        </a:spcAft>
        <a:defRPr sz="4400">
          <a:solidFill>
            <a:schemeClr val="tx1"/>
          </a:solidFill>
          <a:latin typeface="Arial" panose="020B0604020202020204" pitchFamily="34" charset="0"/>
          <a:ea typeface="宋体" panose="02010600030101010101" pitchFamily="2" charset="-122"/>
          <a:sym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sym typeface="Arial" panose="020B0604020202020204" pitchFamily="34" charset="0"/>
        </a:defRPr>
      </a:lvl1pPr>
      <a:lvl2pPr marL="742950" lvl="1" indent="-285750" algn="l" rtl="0" eaLnBrk="0" fontAlgn="base" hangingPunct="0">
        <a:spcBef>
          <a:spcPct val="20000"/>
        </a:spcBef>
        <a:spcAft>
          <a:spcPct val="0"/>
        </a:spcAft>
        <a:buChar char="–"/>
        <a:defRPr sz="2800" kern="120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2pPr>
      <a:lvl3pPr marL="1143000" lvl="2" indent="-228600" algn="l" rtl="0" eaLnBrk="0" fontAlgn="base" hangingPunct="0">
        <a:spcBef>
          <a:spcPct val="20000"/>
        </a:spcBef>
        <a:spcAft>
          <a:spcPct val="0"/>
        </a:spcAft>
        <a:buChar char="•"/>
        <a:defRPr sz="2400" kern="120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3pPr>
      <a:lvl4pPr marL="1600200" lvl="3"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4pPr>
      <a:lvl5pPr marL="2057400" lvl="4" indent="-228600" algn="l" rtl="0" eaLnBrk="0" fontAlgn="base" hangingPunct="0">
        <a:spcBef>
          <a:spcPct val="20000"/>
        </a:spcBef>
        <a:spcAft>
          <a:spcPct val="0"/>
        </a:spcAft>
        <a:buChar char="»"/>
        <a:defRPr sz="2000" kern="120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5pPr>
      <a:lvl6pPr marL="2514600" lvl="5" indent="-228600" algn="l" defTabSz="914400" eaLnBrk="1" fontAlgn="base" latinLnBrk="0" hangingPunct="1">
        <a:lnSpc>
          <a:spcPct val="100000"/>
        </a:lnSpc>
        <a:spcBef>
          <a:spcPct val="20000"/>
        </a:spcBef>
        <a:spcAft>
          <a:spcPct val="0"/>
        </a:spcAft>
        <a:buChar char="»"/>
        <a:defRPr sz="2000" b="0" i="0" kern="1200" baseline="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6pPr>
      <a:lvl7pPr marL="2971800" lvl="6" indent="-228600" algn="l" defTabSz="914400" eaLnBrk="1" fontAlgn="base" latinLnBrk="0" hangingPunct="1">
        <a:lnSpc>
          <a:spcPct val="100000"/>
        </a:lnSpc>
        <a:spcBef>
          <a:spcPct val="20000"/>
        </a:spcBef>
        <a:spcAft>
          <a:spcPct val="0"/>
        </a:spcAft>
        <a:buChar char="»"/>
        <a:defRPr sz="2000" b="0" i="0" kern="1200" baseline="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7pPr>
      <a:lvl8pPr marL="3429000" lvl="7" indent="-228600" algn="l" defTabSz="914400" eaLnBrk="1" fontAlgn="base" latinLnBrk="0" hangingPunct="1">
        <a:lnSpc>
          <a:spcPct val="100000"/>
        </a:lnSpc>
        <a:spcBef>
          <a:spcPct val="20000"/>
        </a:spcBef>
        <a:spcAft>
          <a:spcPct val="0"/>
        </a:spcAft>
        <a:buChar char="»"/>
        <a:defRPr sz="2000" b="0" i="0" kern="1200" baseline="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8pPr>
      <a:lvl9pPr marL="3886200" lvl="8" indent="-228600" algn="l" defTabSz="914400" eaLnBrk="1" fontAlgn="base" latinLnBrk="0" hangingPunct="1">
        <a:lnSpc>
          <a:spcPct val="100000"/>
        </a:lnSpc>
        <a:spcBef>
          <a:spcPct val="20000"/>
        </a:spcBef>
        <a:spcAft>
          <a:spcPct val="0"/>
        </a:spcAft>
        <a:buChar char="»"/>
        <a:defRPr sz="2000" b="0" i="0" kern="1200" baseline="0">
          <a:solidFill>
            <a:schemeClr val="tx1"/>
          </a:solidFill>
          <a:latin typeface="Arial" panose="020B0604020202020204" pitchFamily="34" charset="0"/>
          <a:ea typeface="宋体" panose="02010600030101010101" pitchFamily="2" charset="-122"/>
          <a:cs typeface="+mn-cs"/>
          <a:sym typeface="Arial" panose="020B0604020202020204" pitchFamily="34" charset="0"/>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C2A2373-A232-4792-B455-0F3F722CE36E}"/>
              </a:ext>
            </a:extLst>
          </p:cNvPr>
          <p:cNvSpPr txBox="1"/>
          <p:nvPr/>
        </p:nvSpPr>
        <p:spPr>
          <a:xfrm>
            <a:off x="787552" y="1403408"/>
            <a:ext cx="10894858" cy="4446923"/>
          </a:xfrm>
          <a:prstGeom prst="rect">
            <a:avLst/>
          </a:prstGeom>
          <a:noFill/>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Aft>
                <a:spcPts val="2000"/>
              </a:spcAft>
              <a:defRPr/>
            </a:pPr>
            <a:r>
              <a:rPr lang="en-US" altLang="zh-CN" sz="2800" b="1">
                <a:solidFill>
                  <a:srgbClr val="3C8C93"/>
                </a:solidFill>
                <a:latin typeface="楷体" panose="02010609060101010101" pitchFamily="49" charset="-122"/>
                <a:ea typeface="楷体" panose="02010609060101010101" pitchFamily="49" charset="-122"/>
                <a:sym typeface="+mn-ea"/>
              </a:rPr>
              <a:t>“</a:t>
            </a:r>
            <a:r>
              <a:rPr lang="zh-CN" altLang="en-US" sz="2800" b="1">
                <a:solidFill>
                  <a:srgbClr val="3C8C93"/>
                </a:solidFill>
                <a:latin typeface="楷体" panose="02010609060101010101" pitchFamily="49" charset="-122"/>
                <a:ea typeface="楷体" panose="02010609060101010101" pitchFamily="49" charset="-122"/>
                <a:sym typeface="+mn-ea"/>
              </a:rPr>
              <a:t>盼望着盼望</a:t>
            </a:r>
            <a:r>
              <a:rPr lang="zh-CN" altLang="en-US" sz="2800" b="1">
                <a:solidFill>
                  <a:schemeClr val="accent5">
                    <a:lumMod val="50000"/>
                  </a:schemeClr>
                </a:solidFill>
                <a:latin typeface="楷体" panose="02010609060101010101" pitchFamily="49" charset="-122"/>
                <a:ea typeface="楷体" panose="02010609060101010101" pitchFamily="49" charset="-122"/>
                <a:sym typeface="+mn-ea"/>
              </a:rPr>
              <a:t>着东风来了</a:t>
            </a:r>
            <a:r>
              <a:rPr lang="zh-CN" altLang="en-US" sz="2800" b="1">
                <a:solidFill>
                  <a:srgbClr val="3C8C93"/>
                </a:solidFill>
                <a:latin typeface="楷体" panose="02010609060101010101" pitchFamily="49" charset="-122"/>
                <a:ea typeface="楷体" panose="02010609060101010101" pitchFamily="49" charset="-122"/>
                <a:sym typeface="+mn-ea"/>
              </a:rPr>
              <a:t>，春天的脚步近了</a:t>
            </a:r>
            <a:r>
              <a:rPr lang="en-US" altLang="zh-CN" sz="2800" b="1">
                <a:solidFill>
                  <a:srgbClr val="3C8C93"/>
                </a:solidFill>
                <a:latin typeface="楷体" panose="02010609060101010101" pitchFamily="49" charset="-122"/>
                <a:ea typeface="楷体" panose="02010609060101010101" pitchFamily="49" charset="-122"/>
                <a:sym typeface="+mn-ea"/>
              </a:rPr>
              <a:t>”</a:t>
            </a:r>
            <a:r>
              <a:rPr lang="zh-CN" altLang="en-US" sz="2800" b="1">
                <a:latin typeface="宋体" panose="02010600030101010101" pitchFamily="2" charset="-122"/>
                <a:ea typeface="楷体" panose="02010609060101010101" pitchFamily="49" charset="-122"/>
                <a:sym typeface="+mn-ea"/>
              </a:rPr>
              <a:t>多年以后，我们依然能记起《春》的美丽；</a:t>
            </a:r>
            <a:endParaRPr lang="en-US" altLang="zh-CN" sz="2800" b="1">
              <a:latin typeface="宋体" panose="02010600030101010101" pitchFamily="2" charset="-122"/>
              <a:ea typeface="楷体" panose="02010609060101010101" pitchFamily="49" charset="-122"/>
              <a:sym typeface="+mn-ea"/>
            </a:endParaRPr>
          </a:p>
          <a:p>
            <a:pPr eaLnBrk="1" hangingPunct="1">
              <a:lnSpc>
                <a:spcPct val="130000"/>
              </a:lnSpc>
              <a:spcAft>
                <a:spcPts val="2000"/>
              </a:spcAft>
              <a:defRPr/>
            </a:pPr>
            <a:r>
              <a:rPr lang="en-US" altLang="zh-CN" sz="2800" b="1">
                <a:solidFill>
                  <a:srgbClr val="3C8C93"/>
                </a:solidFill>
                <a:latin typeface="楷体" panose="02010609060101010101" pitchFamily="49" charset="-122"/>
                <a:ea typeface="楷体" panose="02010609060101010101" pitchFamily="49" charset="-122"/>
                <a:sym typeface="+mn-ea"/>
              </a:rPr>
              <a:t>“</a:t>
            </a:r>
            <a:r>
              <a:rPr lang="zh-CN" altLang="en-US" sz="2800" b="1">
                <a:solidFill>
                  <a:srgbClr val="3C8C93"/>
                </a:solidFill>
                <a:latin typeface="楷体" panose="02010609060101010101" pitchFamily="49" charset="-122"/>
                <a:ea typeface="楷体" panose="02010609060101010101" pitchFamily="49" charset="-122"/>
                <a:sym typeface="+mn-ea"/>
              </a:rPr>
              <a:t>父亲穿着青布棉袍，黑布马褂，蹒跚地爬过月台，为我买橘子</a:t>
            </a:r>
            <a:r>
              <a:rPr lang="en-US" altLang="zh-CN" sz="2800" b="1">
                <a:solidFill>
                  <a:srgbClr val="3C8C93"/>
                </a:solidFill>
                <a:latin typeface="楷体" panose="02010609060101010101" pitchFamily="49" charset="-122"/>
                <a:ea typeface="楷体" panose="02010609060101010101" pitchFamily="49" charset="-122"/>
                <a:sym typeface="+mn-ea"/>
              </a:rPr>
              <a:t>”</a:t>
            </a:r>
            <a:r>
              <a:rPr lang="zh-CN" altLang="en-US" sz="2800" b="1">
                <a:latin typeface="宋体" panose="02010600030101010101" pitchFamily="2" charset="-122"/>
                <a:sym typeface="+mn-ea"/>
              </a:rPr>
              <a:t>多年以后，我们依然会看到那伟大的</a:t>
            </a:r>
            <a:r>
              <a:rPr lang="en-US" altLang="zh-CN" sz="2800" b="1">
                <a:latin typeface="宋体" panose="02010600030101010101" pitchFamily="2" charset="-122"/>
                <a:sym typeface="+mn-ea"/>
              </a:rPr>
              <a:t>《</a:t>
            </a:r>
            <a:r>
              <a:rPr lang="zh-CN" altLang="en-US" sz="2800" b="1">
                <a:latin typeface="宋体" panose="02010600030101010101" pitchFamily="2" charset="-122"/>
                <a:sym typeface="+mn-ea"/>
              </a:rPr>
              <a:t>背影</a:t>
            </a:r>
            <a:r>
              <a:rPr lang="en-US" altLang="zh-CN" sz="2800" b="1">
                <a:latin typeface="宋体" panose="02010600030101010101" pitchFamily="2" charset="-122"/>
                <a:sym typeface="+mn-ea"/>
              </a:rPr>
              <a:t>》</a:t>
            </a:r>
            <a:r>
              <a:rPr lang="zh-CN" altLang="en-US" sz="2800" b="1">
                <a:latin typeface="宋体" panose="02010600030101010101" pitchFamily="2" charset="-122"/>
                <a:sym typeface="+mn-ea"/>
              </a:rPr>
              <a:t>。</a:t>
            </a:r>
            <a:endParaRPr lang="en-US" altLang="zh-CN" sz="2800" b="1">
              <a:latin typeface="宋体" panose="02010600030101010101" pitchFamily="2" charset="-122"/>
              <a:sym typeface="+mn-ea"/>
            </a:endParaRPr>
          </a:p>
          <a:p>
            <a:pPr eaLnBrk="1" hangingPunct="1">
              <a:lnSpc>
                <a:spcPct val="130000"/>
              </a:lnSpc>
              <a:spcAft>
                <a:spcPts val="2000"/>
              </a:spcAft>
              <a:defRPr/>
            </a:pPr>
            <a:r>
              <a:rPr lang="zh-CN" altLang="en-US" sz="2800" b="1">
                <a:latin typeface="宋体" panose="02010600030101010101" pitchFamily="2" charset="-122"/>
                <a:sym typeface="+mn-ea"/>
              </a:rPr>
              <a:t>今天我们就来欣赏朱自清先生的另一篇散文佳作《荷塘月色》</a:t>
            </a:r>
            <a:r>
              <a:rPr lang="en-US" altLang="zh-CN" sz="2800" b="1">
                <a:latin typeface="宋体" panose="02010600030101010101" pitchFamily="2" charset="-122"/>
                <a:sym typeface="+mn-ea"/>
              </a:rPr>
              <a:t> </a:t>
            </a:r>
            <a:r>
              <a:rPr lang="zh-CN" altLang="en-US" sz="2800" b="1">
                <a:latin typeface="宋体" panose="02010600030101010101" pitchFamily="2" charset="-122"/>
                <a:sym typeface="+mn-ea"/>
              </a:rPr>
              <a:t>，多年以后，你是否也能想起那</a:t>
            </a:r>
            <a:r>
              <a:rPr lang="en-US" altLang="zh-CN" sz="2800" b="1">
                <a:solidFill>
                  <a:srgbClr val="3C8C93"/>
                </a:solidFill>
                <a:latin typeface="楷体" panose="02010609060101010101" pitchFamily="49" charset="-122"/>
                <a:ea typeface="楷体" panose="02010609060101010101" pitchFamily="49" charset="-122"/>
                <a:sym typeface="+mn-ea"/>
              </a:rPr>
              <a:t>“</a:t>
            </a:r>
            <a:r>
              <a:rPr lang="zh-CN" altLang="en-US" sz="2800" b="1">
                <a:solidFill>
                  <a:srgbClr val="3C8C93"/>
                </a:solidFill>
                <a:latin typeface="楷体" panose="02010609060101010101" pitchFamily="49" charset="-122"/>
                <a:ea typeface="楷体" panose="02010609060101010101" pitchFamily="49" charset="-122"/>
                <a:sym typeface="+mn-ea"/>
              </a:rPr>
              <a:t>曲曲折折的荷塘上面，弥望的是田田的叶子。</a:t>
            </a:r>
            <a:r>
              <a:rPr lang="en-US" altLang="zh-CN" sz="2800" b="1">
                <a:solidFill>
                  <a:srgbClr val="3C8C93"/>
                </a:solidFill>
                <a:latin typeface="楷体" panose="02010609060101010101" pitchFamily="49" charset="-122"/>
                <a:ea typeface="楷体" panose="02010609060101010101" pitchFamily="49" charset="-122"/>
                <a:sym typeface="+mn-ea"/>
              </a:rPr>
              <a:t>”</a:t>
            </a:r>
            <a:r>
              <a:rPr lang="en-US" altLang="zh-CN" sz="2800" b="1">
                <a:latin typeface="楷体" panose="02010609060101010101" pitchFamily="49" charset="-122"/>
                <a:ea typeface="楷体" panose="02010609060101010101" pitchFamily="49" charset="-122"/>
                <a:sym typeface="+mn-ea"/>
              </a:rPr>
              <a:t>……</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xmlns="" id="{0B849FAB-B560-4360-ACFF-B2BAFEE70169}"/>
              </a:ext>
            </a:extLst>
          </p:cNvPr>
          <p:cNvCxnSpPr/>
          <p:nvPr/>
        </p:nvCxnSpPr>
        <p:spPr>
          <a:xfrm>
            <a:off x="4245098" y="2870216"/>
            <a:ext cx="175098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AAEF285-A7C9-4487-9C86-10A5D7C71217}"/>
              </a:ext>
            </a:extLst>
          </p:cNvPr>
          <p:cNvCxnSpPr/>
          <p:nvPr/>
        </p:nvCxnSpPr>
        <p:spPr>
          <a:xfrm>
            <a:off x="6330153" y="2870216"/>
            <a:ext cx="175098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5B25B1F8-2E05-4F75-8B94-857D08EC0FBF}"/>
              </a:ext>
            </a:extLst>
          </p:cNvPr>
          <p:cNvPicPr>
            <a:picLocks noChangeAspect="1"/>
          </p:cNvPicPr>
          <p:nvPr/>
        </p:nvPicPr>
        <p:blipFill>
          <a:blip r:embed="rId2"/>
          <a:stretch>
            <a:fillRect/>
          </a:stretch>
        </p:blipFill>
        <p:spPr>
          <a:xfrm>
            <a:off x="2745943" y="1263712"/>
            <a:ext cx="6504996" cy="2566638"/>
          </a:xfrm>
          <a:prstGeom prst="rect">
            <a:avLst/>
          </a:prstGeom>
        </p:spPr>
      </p:pic>
      <p:sp>
        <p:nvSpPr>
          <p:cNvPr id="9" name="文本框 9" hidden="1">
            <a:extLst>
              <a:ext uri="{FF2B5EF4-FFF2-40B4-BE49-F238E27FC236}">
                <a16:creationId xmlns:a16="http://schemas.microsoft.com/office/drawing/2014/main" xmlns="" id="{CAA3D146-D1BC-4503-9777-4892A5B601F8}"/>
              </a:ext>
            </a:extLst>
          </p:cNvPr>
          <p:cNvSpPr txBox="1">
            <a:spLocks noChangeArrowheads="1"/>
          </p:cNvSpPr>
          <p:nvPr/>
        </p:nvSpPr>
        <p:spPr bwMode="auto">
          <a:xfrm>
            <a:off x="2743296" y="1594482"/>
            <a:ext cx="65055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9600" spc="-1000">
                <a:latin typeface="汉仪古趣W 常规" panose="020B0604020202020204" pitchFamily="34" charset="-122"/>
                <a:ea typeface="汉仪古趣W 常规" panose="020B0604020202020204" pitchFamily="34" charset="-122"/>
              </a:rPr>
              <a:t>荷塘月色</a:t>
            </a:r>
          </a:p>
        </p:txBody>
      </p:sp>
      <p:sp>
        <p:nvSpPr>
          <p:cNvPr id="35844" name="Text Box 4">
            <a:extLst>
              <a:ext uri="{FF2B5EF4-FFF2-40B4-BE49-F238E27FC236}">
                <a16:creationId xmlns:a16="http://schemas.microsoft.com/office/drawing/2014/main" xmlns="" id="{38E0E7BA-736A-41BE-B566-0AAC5F2A4080}"/>
              </a:ext>
            </a:extLst>
          </p:cNvPr>
          <p:cNvSpPr txBox="1">
            <a:spLocks noChangeArrowheads="1"/>
          </p:cNvSpPr>
          <p:nvPr/>
        </p:nvSpPr>
        <p:spPr bwMode="auto">
          <a:xfrm>
            <a:off x="1679182" y="3239704"/>
            <a:ext cx="4182666"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a:latin typeface="仿宋" panose="02010609060101010101" pitchFamily="49" charset="-122"/>
                <a:ea typeface="仿宋" panose="02010609060101010101" pitchFamily="49" charset="-122"/>
              </a:rPr>
              <a:t>指朱自清先生当时任教的北京清华大学清华园里的荷花池，是本文所要描绘的特定处所。</a:t>
            </a:r>
          </a:p>
        </p:txBody>
      </p:sp>
      <p:sp>
        <p:nvSpPr>
          <p:cNvPr id="2" name="文本占位符 1">
            <a:extLst>
              <a:ext uri="{FF2B5EF4-FFF2-40B4-BE49-F238E27FC236}">
                <a16:creationId xmlns:a16="http://schemas.microsoft.com/office/drawing/2014/main" xmlns="" id="{3E8648C4-C750-4A2D-85ED-3A252599D17D}"/>
              </a:ext>
            </a:extLst>
          </p:cNvPr>
          <p:cNvSpPr>
            <a:spLocks noGrp="1"/>
          </p:cNvSpPr>
          <p:nvPr>
            <p:ph type="body" sz="quarter" idx="10"/>
          </p:nvPr>
        </p:nvSpPr>
        <p:spPr/>
        <p:txBody>
          <a:bodyPr/>
          <a:lstStyle/>
          <a:p>
            <a:r>
              <a:rPr lang="zh-CN" altLang="en-US"/>
              <a:t>解题</a:t>
            </a:r>
          </a:p>
        </p:txBody>
      </p:sp>
      <p:sp>
        <p:nvSpPr>
          <p:cNvPr id="10" name="Text Box 4">
            <a:extLst>
              <a:ext uri="{FF2B5EF4-FFF2-40B4-BE49-F238E27FC236}">
                <a16:creationId xmlns:a16="http://schemas.microsoft.com/office/drawing/2014/main" xmlns="" id="{10982028-CE45-4FB2-B98F-B88426C49575}"/>
              </a:ext>
            </a:extLst>
          </p:cNvPr>
          <p:cNvSpPr txBox="1">
            <a:spLocks noChangeArrowheads="1"/>
          </p:cNvSpPr>
          <p:nvPr/>
        </p:nvSpPr>
        <p:spPr bwMode="auto">
          <a:xfrm>
            <a:off x="6330153" y="3239704"/>
            <a:ext cx="4934599"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a:latin typeface="仿宋" panose="02010609060101010101" pitchFamily="49" charset="-122"/>
                <a:ea typeface="仿宋" panose="02010609060101010101" pitchFamily="49" charset="-122"/>
              </a:rPr>
              <a:t>月光。点明了时间</a:t>
            </a:r>
            <a:r>
              <a:rPr lang="en-US" altLang="zh-CN" sz="2800">
                <a:latin typeface="仿宋" panose="02010609060101010101" pitchFamily="49" charset="-122"/>
                <a:ea typeface="仿宋" panose="02010609060101010101" pitchFamily="49" charset="-122"/>
              </a:rPr>
              <a:t>,</a:t>
            </a:r>
            <a:r>
              <a:rPr lang="zh-CN" altLang="en-US" sz="2800">
                <a:latin typeface="仿宋" panose="02010609060101010101" pitchFamily="49" charset="-122"/>
                <a:ea typeface="仿宋" panose="02010609060101010101" pitchFamily="49" charset="-122"/>
              </a:rPr>
              <a:t>是一个有月亮的夜晚。月色是文章描绘的中心，它是作者心目中向往、追求的和谐宁静的境界。</a:t>
            </a:r>
          </a:p>
        </p:txBody>
      </p:sp>
      <p:sp>
        <p:nvSpPr>
          <p:cNvPr id="11" name="矩形 2">
            <a:extLst>
              <a:ext uri="{FF2B5EF4-FFF2-40B4-BE49-F238E27FC236}">
                <a16:creationId xmlns:a16="http://schemas.microsoft.com/office/drawing/2014/main" xmlns="" id="{4BCC7899-C98A-4F80-BFAB-2A80D85430B9}"/>
              </a:ext>
            </a:extLst>
          </p:cNvPr>
          <p:cNvSpPr>
            <a:spLocks noChangeArrowheads="1"/>
          </p:cNvSpPr>
          <p:nvPr/>
        </p:nvSpPr>
        <p:spPr bwMode="auto">
          <a:xfrm>
            <a:off x="0" y="6052310"/>
            <a:ext cx="12191999" cy="823539"/>
          </a:xfrm>
          <a:prstGeom prst="rect">
            <a:avLst/>
          </a:prstGeom>
          <a:solidFill>
            <a:schemeClr val="tx1"/>
          </a:solidFill>
          <a:ln w="9525">
            <a:noFill/>
            <a:miter lim="800000"/>
          </a:ln>
        </p:spPr>
        <p:txBody>
          <a:bodyPr wrap="square" lIns="900000" tIns="45720" rIns="900000" bIns="45720" anchor="ctr">
            <a:noAutofit/>
          </a:bodyPr>
          <a:lstStyle/>
          <a:p>
            <a:pPr algn="ctr" eaLnBrk="1" latinLnBrk="1" hangingPunct="1">
              <a:lnSpc>
                <a:spcPct val="120000"/>
              </a:lnSpc>
              <a:defRPr/>
            </a:pPr>
            <a:r>
              <a:rPr lang="zh-CN" altLang="en-US" sz="2400" b="1">
                <a:solidFill>
                  <a:schemeClr val="bg1"/>
                </a:solidFill>
                <a:latin typeface="+mj-ea"/>
                <a:ea typeface="+mj-ea"/>
                <a:cs typeface="黑体" panose="02010609060101010101" pitchFamily="1" charset="-122"/>
                <a:sym typeface="+mn-ea"/>
              </a:rPr>
              <a:t>标题的作用：交代文章的写作内容</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844"/>
                                        </p:tgtEl>
                                        <p:attrNameLst>
                                          <p:attrName>style.visibility</p:attrName>
                                        </p:attrNameLst>
                                      </p:cBhvr>
                                      <p:to>
                                        <p:strVal val="visible"/>
                                      </p:to>
                                    </p:set>
                                    <p:animEffect transition="in" filter="fade">
                                      <p:cBhvr>
                                        <p:cTn id="18" dur="500"/>
                                        <p:tgtEl>
                                          <p:spTgt spid="3584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844" grpId="0"/>
      <p:bldP spid="10" grpId="0"/>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提挈每个自然段的内容</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5" name="矩形 5">
            <a:extLst>
              <a:ext uri="{FF2B5EF4-FFF2-40B4-BE49-F238E27FC236}">
                <a16:creationId xmlns:a16="http://schemas.microsoft.com/office/drawing/2014/main" xmlns="" id="{AAC61C26-5DA1-47C3-A33E-8A24D9886420}"/>
              </a:ext>
            </a:extLst>
          </p:cNvPr>
          <p:cNvSpPr>
            <a:spLocks noChangeArrowheads="1"/>
          </p:cNvSpPr>
          <p:nvPr/>
        </p:nvSpPr>
        <p:spPr bwMode="auto">
          <a:xfrm>
            <a:off x="2743296" y="2198073"/>
            <a:ext cx="5378296" cy="3961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独游荷塘的时间、地点和缘由。</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通往荷塘的小路、树木、月色。 </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行在小路时的感受。 </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荷塘美丽的景色。 </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流泻的月光，塘中的月色。 </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荷塘四周的景物。</a:t>
            </a:r>
          </a:p>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联想古代江南采莲的旧俗。 </a:t>
            </a:r>
          </a:p>
        </p:txBody>
      </p:sp>
      <p:sp>
        <p:nvSpPr>
          <p:cNvPr id="6" name="矩形 5">
            <a:extLst>
              <a:ext uri="{FF2B5EF4-FFF2-40B4-BE49-F238E27FC236}">
                <a16:creationId xmlns:a16="http://schemas.microsoft.com/office/drawing/2014/main" xmlns="" id="{698F9A40-86BF-4408-8EC8-65CAAE5362D6}"/>
              </a:ext>
            </a:extLst>
          </p:cNvPr>
          <p:cNvSpPr>
            <a:spLocks noChangeArrowheads="1"/>
          </p:cNvSpPr>
          <p:nvPr/>
        </p:nvSpPr>
        <p:spPr bwMode="auto">
          <a:xfrm>
            <a:off x="1206640" y="2267921"/>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1</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7" name="矩形 6">
            <a:extLst>
              <a:ext uri="{FF2B5EF4-FFF2-40B4-BE49-F238E27FC236}">
                <a16:creationId xmlns:a16="http://schemas.microsoft.com/office/drawing/2014/main" xmlns="" id="{A086063C-610A-4541-BBF8-4FB7886B438F}"/>
              </a:ext>
            </a:extLst>
          </p:cNvPr>
          <p:cNvSpPr>
            <a:spLocks noChangeArrowheads="1"/>
          </p:cNvSpPr>
          <p:nvPr/>
        </p:nvSpPr>
        <p:spPr bwMode="auto">
          <a:xfrm>
            <a:off x="1206640" y="2836619"/>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2</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8" name="矩形 7">
            <a:extLst>
              <a:ext uri="{FF2B5EF4-FFF2-40B4-BE49-F238E27FC236}">
                <a16:creationId xmlns:a16="http://schemas.microsoft.com/office/drawing/2014/main" xmlns="" id="{2CCDB0B1-C29B-4256-964C-BBCFA9926E02}"/>
              </a:ext>
            </a:extLst>
          </p:cNvPr>
          <p:cNvSpPr>
            <a:spLocks noChangeArrowheads="1"/>
          </p:cNvSpPr>
          <p:nvPr/>
        </p:nvSpPr>
        <p:spPr bwMode="auto">
          <a:xfrm>
            <a:off x="1206640" y="3405317"/>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3</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9" name="矩形 8">
            <a:extLst>
              <a:ext uri="{FF2B5EF4-FFF2-40B4-BE49-F238E27FC236}">
                <a16:creationId xmlns:a16="http://schemas.microsoft.com/office/drawing/2014/main" xmlns="" id="{647650C5-EAAD-440B-AA2F-EA2F77B4D4DB}"/>
              </a:ext>
            </a:extLst>
          </p:cNvPr>
          <p:cNvSpPr>
            <a:spLocks noChangeArrowheads="1"/>
          </p:cNvSpPr>
          <p:nvPr/>
        </p:nvSpPr>
        <p:spPr bwMode="auto">
          <a:xfrm>
            <a:off x="1206640" y="3974404"/>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4</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10" name="矩形 9">
            <a:extLst>
              <a:ext uri="{FF2B5EF4-FFF2-40B4-BE49-F238E27FC236}">
                <a16:creationId xmlns:a16="http://schemas.microsoft.com/office/drawing/2014/main" xmlns="" id="{35AF66D3-D68C-472C-B329-B381B6023E53}"/>
              </a:ext>
            </a:extLst>
          </p:cNvPr>
          <p:cNvSpPr>
            <a:spLocks noChangeArrowheads="1"/>
          </p:cNvSpPr>
          <p:nvPr/>
        </p:nvSpPr>
        <p:spPr bwMode="auto">
          <a:xfrm>
            <a:off x="1206640" y="4543491"/>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5</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11" name="矩形 10">
            <a:extLst>
              <a:ext uri="{FF2B5EF4-FFF2-40B4-BE49-F238E27FC236}">
                <a16:creationId xmlns:a16="http://schemas.microsoft.com/office/drawing/2014/main" xmlns="" id="{CF2E9A6B-8555-4F33-89BA-76A9F90CEB80}"/>
              </a:ext>
            </a:extLst>
          </p:cNvPr>
          <p:cNvSpPr>
            <a:spLocks noChangeArrowheads="1"/>
          </p:cNvSpPr>
          <p:nvPr/>
        </p:nvSpPr>
        <p:spPr bwMode="auto">
          <a:xfrm>
            <a:off x="1206640" y="5113664"/>
            <a:ext cx="1361966" cy="49173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第</a:t>
            </a:r>
            <a:r>
              <a:rPr lang="en-US" altLang="zh-CN" sz="2400" b="1">
                <a:solidFill>
                  <a:schemeClr val="bg1"/>
                </a:solidFill>
                <a:latin typeface="仿宋" panose="02010609060101010101" pitchFamily="49" charset="-122"/>
                <a:ea typeface="仿宋" panose="02010609060101010101" pitchFamily="49" charset="-122"/>
              </a:rPr>
              <a:t>6</a:t>
            </a:r>
            <a:r>
              <a:rPr lang="zh-CN" altLang="en-US" sz="2400" b="1">
                <a:solidFill>
                  <a:schemeClr val="bg1"/>
                </a:solidFill>
                <a:latin typeface="仿宋" panose="02010609060101010101" pitchFamily="49" charset="-122"/>
                <a:ea typeface="仿宋" panose="02010609060101010101" pitchFamily="49" charset="-122"/>
              </a:rPr>
              <a:t>段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12" name="矩形 11">
            <a:extLst>
              <a:ext uri="{FF2B5EF4-FFF2-40B4-BE49-F238E27FC236}">
                <a16:creationId xmlns:a16="http://schemas.microsoft.com/office/drawing/2014/main" xmlns="" id="{CEE184A9-2D6D-441D-9AFA-692CCCE4F3BD}"/>
              </a:ext>
            </a:extLst>
          </p:cNvPr>
          <p:cNvSpPr>
            <a:spLocks noChangeArrowheads="1"/>
          </p:cNvSpPr>
          <p:nvPr/>
        </p:nvSpPr>
        <p:spPr bwMode="auto">
          <a:xfrm>
            <a:off x="1206640" y="5667045"/>
            <a:ext cx="1361966" cy="475385"/>
          </a:xfrm>
          <a:prstGeom prst="rect">
            <a:avLst/>
          </a:prstGeom>
          <a:solidFill>
            <a:schemeClr val="tx1"/>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17000"/>
              </a:lnSpc>
              <a:buFont typeface="Arial" panose="020B0604020202020204" pitchFamily="34" charset="0"/>
              <a:buNone/>
            </a:pPr>
            <a:r>
              <a:rPr lang="zh-CN" altLang="en-US" sz="2000" b="1">
                <a:solidFill>
                  <a:schemeClr val="bg1"/>
                </a:solidFill>
                <a:latin typeface="仿宋" panose="02010609060101010101" pitchFamily="49" charset="-122"/>
                <a:ea typeface="仿宋" panose="02010609060101010101" pitchFamily="49" charset="-122"/>
              </a:rPr>
              <a:t>第</a:t>
            </a:r>
            <a:r>
              <a:rPr lang="en-US" altLang="zh-CN" sz="2000" b="1">
                <a:solidFill>
                  <a:schemeClr val="bg1"/>
                </a:solidFill>
                <a:latin typeface="仿宋" panose="02010609060101010101" pitchFamily="49" charset="-122"/>
                <a:ea typeface="仿宋" panose="02010609060101010101" pitchFamily="49" charset="-122"/>
              </a:rPr>
              <a:t>7-10</a:t>
            </a:r>
            <a:r>
              <a:rPr lang="zh-CN" altLang="en-US" sz="2000" b="1">
                <a:solidFill>
                  <a:schemeClr val="bg1"/>
                </a:solidFill>
                <a:latin typeface="仿宋" panose="02010609060101010101" pitchFamily="49" charset="-122"/>
                <a:ea typeface="仿宋" panose="02010609060101010101" pitchFamily="49" charset="-122"/>
              </a:rPr>
              <a:t>段  </a:t>
            </a:r>
            <a:endParaRPr lang="en-US" altLang="zh-CN" sz="2000" b="1">
              <a:solidFill>
                <a:schemeClr val="bg1"/>
              </a:solidFill>
              <a:latin typeface="仿宋" panose="02010609060101010101" pitchFamily="49" charset="-122"/>
              <a:ea typeface="仿宋" panose="02010609060101010101" pitchFamily="49" charset="-122"/>
            </a:endParaRPr>
          </a:p>
        </p:txBody>
      </p:sp>
      <p:pic>
        <p:nvPicPr>
          <p:cNvPr id="4" name="图片 3">
            <a:extLst>
              <a:ext uri="{FF2B5EF4-FFF2-40B4-BE49-F238E27FC236}">
                <a16:creationId xmlns:a16="http://schemas.microsoft.com/office/drawing/2014/main" xmlns="" id="{66A1813E-8EF9-4109-A262-55C7E93754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81896" y="1977662"/>
            <a:ext cx="3771792" cy="41815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wipe(left)">
                                      <p:cBhvr>
                                        <p:cTn id="32" dur="500"/>
                                        <p:tgtEl>
                                          <p:spTgt spid="5">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Effect transition="in" filter="wipe(left)">
                                      <p:cBhvr>
                                        <p:cTn id="42" dur="500"/>
                                        <p:tgtEl>
                                          <p:spTgt spid="5">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
                                            <p:txEl>
                                              <p:pRg st="4" end="4"/>
                                            </p:txEl>
                                          </p:spTgt>
                                        </p:tgtEl>
                                        <p:attrNameLst>
                                          <p:attrName>style.visibility</p:attrName>
                                        </p:attrNameLst>
                                      </p:cBhvr>
                                      <p:to>
                                        <p:strVal val="visible"/>
                                      </p:to>
                                    </p:set>
                                    <p:animEffect transition="in" filter="wipe(left)">
                                      <p:cBhvr>
                                        <p:cTn id="52" dur="500"/>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
                                            <p:txEl>
                                              <p:pRg st="5" end="5"/>
                                            </p:txEl>
                                          </p:spTgt>
                                        </p:tgtEl>
                                        <p:attrNameLst>
                                          <p:attrName>style.visibility</p:attrName>
                                        </p:attrNameLst>
                                      </p:cBhvr>
                                      <p:to>
                                        <p:strVal val="visible"/>
                                      </p:to>
                                    </p:set>
                                    <p:animEffect transition="in" filter="wipe(left)">
                                      <p:cBhvr>
                                        <p:cTn id="62" dur="500"/>
                                        <p:tgtEl>
                                          <p:spTgt spid="5">
                                            <p:txEl>
                                              <p:pRg st="5"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
                                            <p:txEl>
                                              <p:pRg st="6" end="6"/>
                                            </p:txEl>
                                          </p:spTgt>
                                        </p:tgtEl>
                                        <p:attrNameLst>
                                          <p:attrName>style.visibility</p:attrName>
                                        </p:attrNameLst>
                                      </p:cBhvr>
                                      <p:to>
                                        <p:strVal val="visible"/>
                                      </p:to>
                                    </p:set>
                                    <p:animEffect transition="in" filter="wipe(left)">
                                      <p:cBhvr>
                                        <p:cTn id="7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6" grpId="0" animBg="1"/>
      <p:bldP spid="7" grpId="0" uiExpand="1" animBg="1"/>
      <p:bldP spid="8" grpId="0" uiExpand="1" animBg="1"/>
      <p:bldP spid="9" grpId="0" uiExpand="1" animBg="1"/>
      <p:bldP spid="10" grpId="0" uiExpand="1" animBg="1"/>
      <p:bldP spid="11" grpId="0" uiExpand="1" animBg="1"/>
      <p:bldP spid="12" grpId="0" uiExpan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综合、归纳 </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13" name="矩形 5">
            <a:extLst>
              <a:ext uri="{FF2B5EF4-FFF2-40B4-BE49-F238E27FC236}">
                <a16:creationId xmlns:a16="http://schemas.microsoft.com/office/drawing/2014/main" xmlns="" id="{9FF0DA41-AC15-40A4-8F9F-C3CC3949262A}"/>
              </a:ext>
            </a:extLst>
          </p:cNvPr>
          <p:cNvSpPr>
            <a:spLocks noChangeArrowheads="1"/>
          </p:cNvSpPr>
          <p:nvPr/>
        </p:nvSpPr>
        <p:spPr bwMode="auto">
          <a:xfrm>
            <a:off x="1206640" y="2029023"/>
            <a:ext cx="10477200" cy="169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从写景状物的角度上看，第</a:t>
            </a:r>
            <a:r>
              <a:rPr lang="en-US" altLang="zh-CN" sz="2800" b="1">
                <a:latin typeface="仿宋" panose="02010609060101010101" pitchFamily="49" charset="-122"/>
                <a:ea typeface="仿宋" panose="02010609060101010101" pitchFamily="49" charset="-122"/>
              </a:rPr>
              <a:t>4—6</a:t>
            </a:r>
            <a:r>
              <a:rPr lang="zh-CN" altLang="en-US" sz="2800" b="1">
                <a:latin typeface="仿宋" panose="02010609060101010101" pitchFamily="49" charset="-122"/>
                <a:ea typeface="仿宋" panose="02010609060101010101" pitchFamily="49" charset="-122"/>
              </a:rPr>
              <a:t>段显然是文章的主体内容，应归为一部分。前三段，写夜赏的缘由。</a:t>
            </a:r>
            <a:r>
              <a:rPr lang="en-US" altLang="zh-CN" sz="2800" b="1">
                <a:latin typeface="仿宋" panose="02010609060101010101" pitchFamily="49" charset="-122"/>
                <a:ea typeface="仿宋" panose="02010609060101010101" pitchFamily="49" charset="-122"/>
              </a:rPr>
              <a:t>7</a:t>
            </a:r>
            <a:r>
              <a:rPr lang="zh-CN" altLang="en-US" sz="2800" b="1">
                <a:latin typeface="仿宋" panose="02010609060101010101" pitchFamily="49" charset="-122"/>
                <a:ea typeface="仿宋" panose="02010609060101010101" pitchFamily="49" charset="-122"/>
              </a:rPr>
              <a:t>、</a:t>
            </a:r>
            <a:r>
              <a:rPr lang="en-US" altLang="zh-CN" sz="2800" b="1">
                <a:latin typeface="仿宋" panose="02010609060101010101" pitchFamily="49" charset="-122"/>
                <a:ea typeface="仿宋" panose="02010609060101010101" pitchFamily="49" charset="-122"/>
              </a:rPr>
              <a:t>8</a:t>
            </a:r>
            <a:r>
              <a:rPr lang="zh-CN" altLang="en-US" sz="2800" b="1">
                <a:latin typeface="仿宋" panose="02010609060101010101" pitchFamily="49" charset="-122"/>
                <a:ea typeface="仿宋" panose="02010609060101010101" pitchFamily="49" charset="-122"/>
              </a:rPr>
              <a:t>两段，由现实写及想象中古时候的旧俗，突转一笔（回到家门）收束全篇。 </a:t>
            </a:r>
          </a:p>
        </p:txBody>
      </p:sp>
      <p:sp>
        <p:nvSpPr>
          <p:cNvPr id="14" name="矩形 13">
            <a:extLst>
              <a:ext uri="{FF2B5EF4-FFF2-40B4-BE49-F238E27FC236}">
                <a16:creationId xmlns:a16="http://schemas.microsoft.com/office/drawing/2014/main" xmlns="" id="{B95FC43E-7483-4B80-BFDE-9FE30C0B9353}"/>
              </a:ext>
            </a:extLst>
          </p:cNvPr>
          <p:cNvSpPr>
            <a:spLocks noChangeArrowheads="1"/>
          </p:cNvSpPr>
          <p:nvPr/>
        </p:nvSpPr>
        <p:spPr bwMode="auto">
          <a:xfrm>
            <a:off x="1225684" y="3999879"/>
            <a:ext cx="4730620" cy="468398"/>
          </a:xfrm>
          <a:prstGeom prst="rect">
            <a:avLst/>
          </a:prstGeom>
          <a:solidFill>
            <a:schemeClr val="tx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7000"/>
              </a:lnSpc>
              <a:buFont typeface="Arial" panose="020B0604020202020204" pitchFamily="34" charset="0"/>
              <a:buNone/>
            </a:pPr>
            <a:r>
              <a:rPr lang="zh-CN" altLang="en-US" sz="2400" b="1">
                <a:solidFill>
                  <a:schemeClr val="bg1"/>
                </a:solidFill>
                <a:latin typeface="仿宋" panose="02010609060101010101" pitchFamily="49" charset="-122"/>
                <a:ea typeface="仿宋" panose="02010609060101010101" pitchFamily="49" charset="-122"/>
              </a:rPr>
              <a:t>这样分析，全文可以分为三部分： </a:t>
            </a:r>
            <a:endParaRPr lang="en-US" altLang="zh-CN" sz="2400" b="1">
              <a:solidFill>
                <a:schemeClr val="bg1"/>
              </a:solidFill>
              <a:latin typeface="仿宋" panose="02010609060101010101" pitchFamily="49" charset="-122"/>
              <a:ea typeface="仿宋" panose="02010609060101010101" pitchFamily="49" charset="-122"/>
            </a:endParaRPr>
          </a:p>
        </p:txBody>
      </p:sp>
      <p:sp>
        <p:nvSpPr>
          <p:cNvPr id="16" name="文本框 15">
            <a:extLst>
              <a:ext uri="{FF2B5EF4-FFF2-40B4-BE49-F238E27FC236}">
                <a16:creationId xmlns:a16="http://schemas.microsoft.com/office/drawing/2014/main" xmlns="" id="{1353F595-C7B5-479B-B16D-C801DCDA40D1}"/>
              </a:ext>
            </a:extLst>
          </p:cNvPr>
          <p:cNvSpPr txBox="1"/>
          <p:nvPr/>
        </p:nvSpPr>
        <p:spPr>
          <a:xfrm>
            <a:off x="1226549" y="4570216"/>
            <a:ext cx="6336259" cy="1597745"/>
          </a:xfrm>
          <a:prstGeom prst="rect">
            <a:avLst/>
          </a:prstGeom>
          <a:noFill/>
        </p:spPr>
        <p:txBody>
          <a:bodyPr wrap="square">
            <a:spAutoFit/>
          </a:bodyPr>
          <a:lstStyle/>
          <a:p>
            <a:pPr eaLnBrk="1" hangingPunct="1">
              <a:lnSpc>
                <a:spcPct val="130000"/>
              </a:lnSpc>
              <a:buFont typeface="Arial" panose="020B0604020202020204" pitchFamily="34" charset="0"/>
              <a:buNone/>
            </a:pPr>
            <a:r>
              <a:rPr lang="zh-CN" altLang="en-US" sz="2600" b="1">
                <a:solidFill>
                  <a:schemeClr val="tx1">
                    <a:lumMod val="95000"/>
                    <a:lumOff val="5000"/>
                  </a:schemeClr>
                </a:solidFill>
                <a:latin typeface="仿宋" panose="02010609060101010101" pitchFamily="49" charset="-122"/>
                <a:ea typeface="仿宋" panose="02010609060101010101" pitchFamily="49" charset="-122"/>
              </a:rPr>
              <a:t>第一部分</a:t>
            </a:r>
            <a:r>
              <a:rPr lang="zh-CN" altLang="en-US" sz="2600" b="1">
                <a:solidFill>
                  <a:schemeClr val="accent5">
                    <a:lumMod val="50000"/>
                  </a:schemeClr>
                </a:solidFill>
                <a:latin typeface="仿宋" panose="02010609060101010101" pitchFamily="49" charset="-122"/>
                <a:ea typeface="仿宋" panose="02010609060101010101" pitchFamily="49" charset="-122"/>
              </a:rPr>
              <a:t>（第</a:t>
            </a:r>
            <a:r>
              <a:rPr lang="en-US" altLang="zh-CN" sz="2600" b="1">
                <a:solidFill>
                  <a:schemeClr val="accent5">
                    <a:lumMod val="50000"/>
                  </a:schemeClr>
                </a:solidFill>
                <a:latin typeface="仿宋" panose="02010609060101010101" pitchFamily="49" charset="-122"/>
                <a:ea typeface="仿宋" panose="02010609060101010101" pitchFamily="49" charset="-122"/>
              </a:rPr>
              <a:t>1—3</a:t>
            </a:r>
            <a:r>
              <a:rPr lang="zh-CN" altLang="en-US" sz="2600" b="1">
                <a:solidFill>
                  <a:schemeClr val="accent5">
                    <a:lumMod val="50000"/>
                  </a:schemeClr>
                </a:solidFill>
                <a:latin typeface="仿宋" panose="02010609060101010101" pitchFamily="49" charset="-122"/>
                <a:ea typeface="仿宋" panose="02010609060101010101" pitchFamily="49" charset="-122"/>
              </a:rPr>
              <a:t>段）</a:t>
            </a:r>
            <a:r>
              <a:rPr lang="zh-CN" altLang="en-US" sz="2600">
                <a:solidFill>
                  <a:schemeClr val="tx1">
                    <a:lumMod val="95000"/>
                    <a:lumOff val="5000"/>
                  </a:schemeClr>
                </a:solidFill>
                <a:latin typeface="仿宋" panose="02010609060101010101" pitchFamily="49" charset="-122"/>
                <a:ea typeface="仿宋" panose="02010609060101010101" pitchFamily="49" charset="-122"/>
              </a:rPr>
              <a:t>写“观荷缘起” </a:t>
            </a:r>
          </a:p>
          <a:p>
            <a:pPr eaLnBrk="1" hangingPunct="1">
              <a:lnSpc>
                <a:spcPct val="130000"/>
              </a:lnSpc>
              <a:buFont typeface="Arial" panose="020B0604020202020204" pitchFamily="34" charset="0"/>
              <a:buNone/>
            </a:pPr>
            <a:r>
              <a:rPr lang="zh-CN" altLang="en-US" sz="2600" b="1">
                <a:solidFill>
                  <a:schemeClr val="tx1">
                    <a:lumMod val="95000"/>
                    <a:lumOff val="5000"/>
                  </a:schemeClr>
                </a:solidFill>
                <a:latin typeface="仿宋" panose="02010609060101010101" pitchFamily="49" charset="-122"/>
                <a:ea typeface="仿宋" panose="02010609060101010101" pitchFamily="49" charset="-122"/>
              </a:rPr>
              <a:t>第二部分</a:t>
            </a:r>
            <a:r>
              <a:rPr lang="zh-CN" altLang="en-US" sz="2600" b="1">
                <a:solidFill>
                  <a:schemeClr val="accent5">
                    <a:lumMod val="50000"/>
                  </a:schemeClr>
                </a:solidFill>
                <a:latin typeface="仿宋" panose="02010609060101010101" pitchFamily="49" charset="-122"/>
                <a:ea typeface="仿宋" panose="02010609060101010101" pitchFamily="49" charset="-122"/>
              </a:rPr>
              <a:t>（第</a:t>
            </a:r>
            <a:r>
              <a:rPr lang="en-US" altLang="zh-CN" sz="2600" b="1">
                <a:solidFill>
                  <a:schemeClr val="accent5">
                    <a:lumMod val="50000"/>
                  </a:schemeClr>
                </a:solidFill>
                <a:latin typeface="仿宋" panose="02010609060101010101" pitchFamily="49" charset="-122"/>
                <a:ea typeface="仿宋" panose="02010609060101010101" pitchFamily="49" charset="-122"/>
              </a:rPr>
              <a:t>4—6</a:t>
            </a:r>
            <a:r>
              <a:rPr lang="zh-CN" altLang="en-US" sz="2600" b="1">
                <a:solidFill>
                  <a:schemeClr val="accent5">
                    <a:lumMod val="50000"/>
                  </a:schemeClr>
                </a:solidFill>
                <a:latin typeface="仿宋" panose="02010609060101010101" pitchFamily="49" charset="-122"/>
                <a:ea typeface="仿宋" panose="02010609060101010101" pitchFamily="49" charset="-122"/>
              </a:rPr>
              <a:t>段）</a:t>
            </a:r>
            <a:r>
              <a:rPr lang="zh-CN" altLang="en-US" sz="2600">
                <a:solidFill>
                  <a:schemeClr val="tx1">
                    <a:lumMod val="95000"/>
                    <a:lumOff val="5000"/>
                  </a:schemeClr>
                </a:solidFill>
                <a:latin typeface="仿宋" panose="02010609060101010101" pitchFamily="49" charset="-122"/>
                <a:ea typeface="仿宋" panose="02010609060101010101" pitchFamily="49" charset="-122"/>
              </a:rPr>
              <a:t>写“荷塘月色” </a:t>
            </a:r>
          </a:p>
          <a:p>
            <a:pPr eaLnBrk="1" hangingPunct="1">
              <a:lnSpc>
                <a:spcPct val="130000"/>
              </a:lnSpc>
              <a:buFont typeface="Arial" panose="020B0604020202020204" pitchFamily="34" charset="0"/>
              <a:buNone/>
            </a:pPr>
            <a:r>
              <a:rPr lang="zh-CN" altLang="en-US" sz="2600" b="1">
                <a:solidFill>
                  <a:schemeClr val="tx1">
                    <a:lumMod val="95000"/>
                    <a:lumOff val="5000"/>
                  </a:schemeClr>
                </a:solidFill>
                <a:latin typeface="仿宋" panose="02010609060101010101" pitchFamily="49" charset="-122"/>
                <a:ea typeface="仿宋" panose="02010609060101010101" pitchFamily="49" charset="-122"/>
              </a:rPr>
              <a:t>第三部分</a:t>
            </a:r>
            <a:r>
              <a:rPr lang="zh-CN" altLang="en-US" sz="2600" b="1">
                <a:solidFill>
                  <a:schemeClr val="accent5">
                    <a:lumMod val="50000"/>
                  </a:schemeClr>
                </a:solidFill>
                <a:latin typeface="仿宋" panose="02010609060101010101" pitchFamily="49" charset="-122"/>
                <a:ea typeface="仿宋" panose="02010609060101010101" pitchFamily="49" charset="-122"/>
              </a:rPr>
              <a:t>（第</a:t>
            </a:r>
            <a:r>
              <a:rPr lang="en-US" altLang="zh-CN" sz="2600" b="1">
                <a:solidFill>
                  <a:schemeClr val="accent5">
                    <a:lumMod val="50000"/>
                  </a:schemeClr>
                </a:solidFill>
                <a:latin typeface="仿宋" panose="02010609060101010101" pitchFamily="49" charset="-122"/>
                <a:ea typeface="仿宋" panose="02010609060101010101" pitchFamily="49" charset="-122"/>
              </a:rPr>
              <a:t>7—10</a:t>
            </a:r>
            <a:r>
              <a:rPr lang="zh-CN" altLang="en-US" sz="2600" b="1">
                <a:solidFill>
                  <a:schemeClr val="accent5">
                    <a:lumMod val="50000"/>
                  </a:schemeClr>
                </a:solidFill>
                <a:latin typeface="仿宋" panose="02010609060101010101" pitchFamily="49" charset="-122"/>
                <a:ea typeface="仿宋" panose="02010609060101010101" pitchFamily="49" charset="-122"/>
              </a:rPr>
              <a:t>段）</a:t>
            </a:r>
            <a:r>
              <a:rPr lang="zh-CN" altLang="en-US" sz="2600">
                <a:solidFill>
                  <a:schemeClr val="tx1">
                    <a:lumMod val="95000"/>
                    <a:lumOff val="5000"/>
                  </a:schemeClr>
                </a:solidFill>
                <a:latin typeface="仿宋" panose="02010609060101010101" pitchFamily="49" charset="-122"/>
                <a:ea typeface="仿宋" panose="02010609060101010101" pitchFamily="49" charset="-122"/>
              </a:rPr>
              <a:t>写“月下遐思”</a:t>
            </a:r>
            <a:endParaRPr lang="zh-CN" altLang="en-US" sz="260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xmlns="" id="{A3F95B35-3948-435E-A18E-32A1F78F30A2}"/>
              </a:ext>
            </a:extLst>
          </p:cNvPr>
          <p:cNvSpPr txBox="1"/>
          <p:nvPr/>
        </p:nvSpPr>
        <p:spPr>
          <a:xfrm>
            <a:off x="7562808" y="4631991"/>
            <a:ext cx="1536656" cy="461665"/>
          </a:xfrm>
          <a:prstGeom prst="rect">
            <a:avLst/>
          </a:prstGeom>
          <a:solidFill>
            <a:srgbClr val="C00000"/>
          </a:solidFill>
        </p:spPr>
        <p:txBody>
          <a:bodyPr wrap="square" anchor="ctr">
            <a:spAutoFit/>
          </a:bodyPr>
          <a:lstStyle/>
          <a:p>
            <a:pPr algn="ctr"/>
            <a:r>
              <a:rPr lang="zh-CN" altLang="en-US" sz="2400" b="1">
                <a:solidFill>
                  <a:schemeClr val="bg1"/>
                </a:solidFill>
                <a:latin typeface="+mj-ea"/>
                <a:ea typeface="+mj-ea"/>
              </a:rPr>
              <a:t>情</a:t>
            </a:r>
            <a:endParaRPr lang="zh-CN" altLang="en-US" sz="2400">
              <a:solidFill>
                <a:schemeClr val="bg1"/>
              </a:solidFill>
              <a:latin typeface="+mj-ea"/>
              <a:ea typeface="+mj-ea"/>
            </a:endParaRPr>
          </a:p>
        </p:txBody>
      </p:sp>
      <p:sp>
        <p:nvSpPr>
          <p:cNvPr id="19" name="文本框 18">
            <a:extLst>
              <a:ext uri="{FF2B5EF4-FFF2-40B4-BE49-F238E27FC236}">
                <a16:creationId xmlns:a16="http://schemas.microsoft.com/office/drawing/2014/main" xmlns="" id="{B5FF3B3D-B8A7-48C0-B9DE-5E11E0CBA701}"/>
              </a:ext>
            </a:extLst>
          </p:cNvPr>
          <p:cNvSpPr txBox="1"/>
          <p:nvPr/>
        </p:nvSpPr>
        <p:spPr>
          <a:xfrm>
            <a:off x="7562808" y="5140851"/>
            <a:ext cx="1536656" cy="461665"/>
          </a:xfrm>
          <a:prstGeom prst="rect">
            <a:avLst/>
          </a:prstGeom>
          <a:solidFill>
            <a:srgbClr val="C00000"/>
          </a:solidFill>
        </p:spPr>
        <p:txBody>
          <a:bodyPr wrap="square" anchor="ctr">
            <a:spAutoFit/>
          </a:bodyPr>
          <a:lstStyle/>
          <a:p>
            <a:pPr algn="ctr"/>
            <a:r>
              <a:rPr lang="zh-CN" altLang="en-US" sz="2400" b="1">
                <a:solidFill>
                  <a:schemeClr val="bg1"/>
                </a:solidFill>
                <a:latin typeface="+mj-ea"/>
                <a:ea typeface="+mj-ea"/>
              </a:rPr>
              <a:t>景</a:t>
            </a:r>
            <a:endParaRPr lang="zh-CN" altLang="en-US" sz="2400">
              <a:solidFill>
                <a:schemeClr val="bg1"/>
              </a:solidFill>
              <a:latin typeface="+mj-ea"/>
              <a:ea typeface="+mj-ea"/>
            </a:endParaRPr>
          </a:p>
        </p:txBody>
      </p:sp>
      <p:sp>
        <p:nvSpPr>
          <p:cNvPr id="20" name="文本框 19">
            <a:extLst>
              <a:ext uri="{FF2B5EF4-FFF2-40B4-BE49-F238E27FC236}">
                <a16:creationId xmlns:a16="http://schemas.microsoft.com/office/drawing/2014/main" xmlns="" id="{50E4CB98-D675-4A87-A341-EAC5E0527145}"/>
              </a:ext>
            </a:extLst>
          </p:cNvPr>
          <p:cNvSpPr txBox="1"/>
          <p:nvPr/>
        </p:nvSpPr>
        <p:spPr>
          <a:xfrm>
            <a:off x="7562808" y="5649711"/>
            <a:ext cx="1536656" cy="461665"/>
          </a:xfrm>
          <a:prstGeom prst="rect">
            <a:avLst/>
          </a:prstGeom>
          <a:solidFill>
            <a:srgbClr val="C00000"/>
          </a:solidFill>
        </p:spPr>
        <p:txBody>
          <a:bodyPr wrap="square" anchor="ctr">
            <a:spAutoFit/>
          </a:bodyPr>
          <a:lstStyle/>
          <a:p>
            <a:pPr algn="ctr"/>
            <a:r>
              <a:rPr lang="zh-CN" altLang="en-US" sz="2400" b="1">
                <a:solidFill>
                  <a:schemeClr val="bg1"/>
                </a:solidFill>
                <a:latin typeface="+mj-ea"/>
                <a:ea typeface="+mj-ea"/>
              </a:rPr>
              <a:t>情</a:t>
            </a:r>
            <a:endParaRPr lang="zh-CN" altLang="en-US" sz="2400">
              <a:solidFill>
                <a:schemeClr val="bg1"/>
              </a:solidFill>
              <a:latin typeface="+mj-ea"/>
              <a:ea typeface="+mj-ea"/>
            </a:endParaRPr>
          </a:p>
        </p:txBody>
      </p:sp>
    </p:spTree>
    <p:extLst>
      <p:ext uri="{BB962C8B-B14F-4D97-AF65-F5344CB8AC3E}">
        <p14:creationId xmlns:p14="http://schemas.microsoft.com/office/powerpoint/2010/main" val="8632874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randombar(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1" name="Text Box 5">
            <a:extLst>
              <a:ext uri="{FF2B5EF4-FFF2-40B4-BE49-F238E27FC236}">
                <a16:creationId xmlns:a16="http://schemas.microsoft.com/office/drawing/2014/main" xmlns="" id="{373FD91A-E795-4C14-98FD-74FE2F38D596}"/>
              </a:ext>
            </a:extLst>
          </p:cNvPr>
          <p:cNvSpPr txBox="1">
            <a:spLocks noChangeArrowheads="1"/>
          </p:cNvSpPr>
          <p:nvPr/>
        </p:nvSpPr>
        <p:spPr bwMode="auto">
          <a:xfrm>
            <a:off x="1098540" y="1789144"/>
            <a:ext cx="3506788" cy="5222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800" b="1">
                <a:solidFill>
                  <a:schemeClr val="accent5">
                    <a:lumMod val="50000"/>
                  </a:schemeClr>
                </a:solidFill>
                <a:latin typeface="宋体" panose="02010600030101010101" pitchFamily="2" charset="-122"/>
              </a:rPr>
              <a:t>明线：游踪 </a:t>
            </a:r>
            <a:r>
              <a:rPr lang="en-US" altLang="zh-CN" sz="2800" b="1">
                <a:solidFill>
                  <a:schemeClr val="accent5">
                    <a:lumMod val="50000"/>
                  </a:schemeClr>
                </a:solidFill>
                <a:latin typeface="宋体" panose="02010600030101010101" pitchFamily="2" charset="-122"/>
              </a:rPr>
              <a:t>(</a:t>
            </a:r>
            <a:r>
              <a:rPr lang="zh-CN" altLang="en-US" sz="2800" b="1">
                <a:solidFill>
                  <a:schemeClr val="accent5">
                    <a:lumMod val="50000"/>
                  </a:schemeClr>
                </a:solidFill>
                <a:latin typeface="宋体" panose="02010600030101010101" pitchFamily="2" charset="-122"/>
              </a:rPr>
              <a:t>外结构）</a:t>
            </a:r>
          </a:p>
        </p:txBody>
      </p:sp>
      <p:sp>
        <p:nvSpPr>
          <p:cNvPr id="2" name="文本占位符 1">
            <a:extLst>
              <a:ext uri="{FF2B5EF4-FFF2-40B4-BE49-F238E27FC236}">
                <a16:creationId xmlns:a16="http://schemas.microsoft.com/office/drawing/2014/main" xmlns="" id="{FE1F86E8-7C76-480C-AA07-62F440DDC817}"/>
              </a:ext>
            </a:extLst>
          </p:cNvPr>
          <p:cNvSpPr>
            <a:spLocks noGrp="1"/>
          </p:cNvSpPr>
          <p:nvPr>
            <p:ph type="body" sz="quarter" idx="10"/>
          </p:nvPr>
        </p:nvSpPr>
        <p:spPr/>
        <p:txBody>
          <a:bodyPr/>
          <a:lstStyle/>
          <a:p>
            <a:r>
              <a:rPr lang="zh-CN" altLang="en-US"/>
              <a:t>文章结构</a:t>
            </a:r>
          </a:p>
        </p:txBody>
      </p:sp>
      <p:graphicFrame>
        <p:nvGraphicFramePr>
          <p:cNvPr id="3" name="图示 2">
            <a:extLst>
              <a:ext uri="{FF2B5EF4-FFF2-40B4-BE49-F238E27FC236}">
                <a16:creationId xmlns:a16="http://schemas.microsoft.com/office/drawing/2014/main" xmlns="" id="{605EAA23-86BC-4FF7-9EAF-43D53EAA83D9}"/>
              </a:ext>
            </a:extLst>
          </p:cNvPr>
          <p:cNvGraphicFramePr/>
          <p:nvPr>
            <p:extLst>
              <p:ext uri="{D42A27DB-BD31-4B8C-83A1-F6EECF244321}">
                <p14:modId xmlns:p14="http://schemas.microsoft.com/office/powerpoint/2010/main" val="1428759803"/>
              </p:ext>
            </p:extLst>
          </p:nvPr>
        </p:nvGraphicFramePr>
        <p:xfrm>
          <a:off x="6095928" y="2311432"/>
          <a:ext cx="4835593" cy="3336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5" name="Text Box 5">
            <a:extLst>
              <a:ext uri="{FF2B5EF4-FFF2-40B4-BE49-F238E27FC236}">
                <a16:creationId xmlns:a16="http://schemas.microsoft.com/office/drawing/2014/main" xmlns="" id="{8C53C7DE-CE97-4B37-98E2-878F9D726D35}"/>
              </a:ext>
            </a:extLst>
          </p:cNvPr>
          <p:cNvSpPr txBox="1">
            <a:spLocks noChangeArrowheads="1"/>
          </p:cNvSpPr>
          <p:nvPr/>
        </p:nvSpPr>
        <p:spPr bwMode="auto">
          <a:xfrm>
            <a:off x="1123984" y="2311432"/>
            <a:ext cx="3506788" cy="5222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800" b="1">
                <a:solidFill>
                  <a:srgbClr val="C00000"/>
                </a:solidFill>
                <a:latin typeface="宋体" panose="02010600030101010101" pitchFamily="2" charset="-122"/>
              </a:rPr>
              <a:t>暗线：情感（内结构）</a:t>
            </a:r>
          </a:p>
        </p:txBody>
      </p:sp>
      <p:sp>
        <p:nvSpPr>
          <p:cNvPr id="13" name="文本框 12">
            <a:extLst>
              <a:ext uri="{FF2B5EF4-FFF2-40B4-BE49-F238E27FC236}">
                <a16:creationId xmlns:a16="http://schemas.microsoft.com/office/drawing/2014/main" xmlns="" id="{F0F57648-A169-4E51-842E-7C81B34013DE}"/>
              </a:ext>
            </a:extLst>
          </p:cNvPr>
          <p:cNvSpPr txBox="1"/>
          <p:nvPr/>
        </p:nvSpPr>
        <p:spPr>
          <a:xfrm>
            <a:off x="10372285" y="3365537"/>
            <a:ext cx="553998" cy="1228721"/>
          </a:xfrm>
          <a:prstGeom prst="rect">
            <a:avLst/>
          </a:prstGeom>
          <a:solidFill>
            <a:schemeClr val="accent5">
              <a:lumMod val="50000"/>
            </a:schemeClr>
          </a:solidFill>
        </p:spPr>
        <p:txBody>
          <a:bodyPr vert="eaVert" wrap="square" anchor="ctr">
            <a:spAutoFit/>
          </a:bodyPr>
          <a:lstStyle/>
          <a:p>
            <a:pPr lvl="0" algn="ctr"/>
            <a:r>
              <a:rPr lang="zh-CN" altLang="en-US" sz="2400" b="1">
                <a:solidFill>
                  <a:schemeClr val="bg1"/>
                </a:solidFill>
                <a:latin typeface="+mj-ea"/>
                <a:ea typeface="+mj-ea"/>
              </a:rPr>
              <a:t>不宁静</a:t>
            </a:r>
          </a:p>
        </p:txBody>
      </p:sp>
      <p:sp>
        <p:nvSpPr>
          <p:cNvPr id="14" name="文本框 13">
            <a:extLst>
              <a:ext uri="{FF2B5EF4-FFF2-40B4-BE49-F238E27FC236}">
                <a16:creationId xmlns:a16="http://schemas.microsoft.com/office/drawing/2014/main" xmlns="" id="{75D6649A-4842-4888-AD01-079A63C87500}"/>
              </a:ext>
            </a:extLst>
          </p:cNvPr>
          <p:cNvSpPr txBox="1"/>
          <p:nvPr/>
        </p:nvSpPr>
        <p:spPr>
          <a:xfrm>
            <a:off x="7851875" y="5751482"/>
            <a:ext cx="1348953" cy="461665"/>
          </a:xfrm>
          <a:prstGeom prst="rect">
            <a:avLst/>
          </a:prstGeom>
          <a:solidFill>
            <a:schemeClr val="accent5">
              <a:lumMod val="50000"/>
            </a:schemeClr>
          </a:solidFill>
        </p:spPr>
        <p:txBody>
          <a:bodyPr vert="horz" wrap="square" anchor="ctr">
            <a:spAutoFit/>
          </a:bodyPr>
          <a:lstStyle/>
          <a:p>
            <a:pPr lvl="0" algn="ctr"/>
            <a:r>
              <a:rPr lang="zh-CN" altLang="en-US" sz="2400" b="1">
                <a:solidFill>
                  <a:schemeClr val="bg1"/>
                </a:solidFill>
                <a:latin typeface="+mj-ea"/>
                <a:ea typeface="+mj-ea"/>
              </a:rPr>
              <a:t>寻宁静</a:t>
            </a:r>
          </a:p>
        </p:txBody>
      </p:sp>
      <p:sp>
        <p:nvSpPr>
          <p:cNvPr id="15" name="文本框 14">
            <a:extLst>
              <a:ext uri="{FF2B5EF4-FFF2-40B4-BE49-F238E27FC236}">
                <a16:creationId xmlns:a16="http://schemas.microsoft.com/office/drawing/2014/main" xmlns="" id="{52509207-EBCC-4C5B-8BA9-11B1BE9DA6AD}"/>
              </a:ext>
            </a:extLst>
          </p:cNvPr>
          <p:cNvSpPr txBox="1"/>
          <p:nvPr/>
        </p:nvSpPr>
        <p:spPr>
          <a:xfrm>
            <a:off x="6196909" y="3365537"/>
            <a:ext cx="553998" cy="1228721"/>
          </a:xfrm>
          <a:prstGeom prst="rect">
            <a:avLst/>
          </a:prstGeom>
          <a:solidFill>
            <a:schemeClr val="accent5">
              <a:lumMod val="50000"/>
            </a:schemeClr>
          </a:solidFill>
        </p:spPr>
        <p:txBody>
          <a:bodyPr vert="eaVert" wrap="square" anchor="ctr">
            <a:spAutoFit/>
          </a:bodyPr>
          <a:lstStyle/>
          <a:p>
            <a:pPr lvl="0" algn="ctr"/>
            <a:r>
              <a:rPr lang="zh-CN" altLang="en-US" sz="2400" b="1">
                <a:solidFill>
                  <a:schemeClr val="bg1"/>
                </a:solidFill>
                <a:latin typeface="+mj-ea"/>
                <a:ea typeface="+mj-ea"/>
              </a:rPr>
              <a:t>得宁静</a:t>
            </a:r>
          </a:p>
        </p:txBody>
      </p:sp>
      <p:sp>
        <p:nvSpPr>
          <p:cNvPr id="16" name="文本框 15">
            <a:extLst>
              <a:ext uri="{FF2B5EF4-FFF2-40B4-BE49-F238E27FC236}">
                <a16:creationId xmlns:a16="http://schemas.microsoft.com/office/drawing/2014/main" xmlns="" id="{27E27D29-07DC-4CC3-8628-163A82E262EB}"/>
              </a:ext>
            </a:extLst>
          </p:cNvPr>
          <p:cNvSpPr txBox="1"/>
          <p:nvPr/>
        </p:nvSpPr>
        <p:spPr>
          <a:xfrm>
            <a:off x="7839247" y="1746649"/>
            <a:ext cx="1348953" cy="461665"/>
          </a:xfrm>
          <a:prstGeom prst="rect">
            <a:avLst/>
          </a:prstGeom>
          <a:solidFill>
            <a:schemeClr val="accent5">
              <a:lumMod val="50000"/>
            </a:schemeClr>
          </a:solidFill>
        </p:spPr>
        <p:txBody>
          <a:bodyPr vert="horz" wrap="square" anchor="ctr">
            <a:spAutoFit/>
          </a:bodyPr>
          <a:lstStyle/>
          <a:p>
            <a:pPr lvl="0" algn="ctr"/>
            <a:r>
              <a:rPr lang="zh-CN" altLang="en-US" sz="2400" b="1">
                <a:solidFill>
                  <a:schemeClr val="bg1"/>
                </a:solidFill>
                <a:latin typeface="+mj-ea"/>
                <a:ea typeface="+mj-ea"/>
              </a:rPr>
              <a:t>失宁静</a:t>
            </a:r>
          </a:p>
        </p:txBody>
      </p:sp>
      <p:pic>
        <p:nvPicPr>
          <p:cNvPr id="9" name="图片 8">
            <a:extLst>
              <a:ext uri="{FF2B5EF4-FFF2-40B4-BE49-F238E27FC236}">
                <a16:creationId xmlns:a16="http://schemas.microsoft.com/office/drawing/2014/main" xmlns="" id="{827D1393-540D-4BA1-8ABA-8BAFF143A1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71576" y="3067313"/>
            <a:ext cx="4286424" cy="3208600"/>
          </a:xfrm>
          <a:prstGeom prst="rect">
            <a:avLst/>
          </a:prstGeom>
        </p:spPr>
      </p:pic>
    </p:spTree>
    <p:extLst>
      <p:ext uri="{BB962C8B-B14F-4D97-AF65-F5344CB8AC3E}">
        <p14:creationId xmlns:p14="http://schemas.microsoft.com/office/powerpoint/2010/main" val="37048869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BF20D80-9974-402D-9654-67380056F2E6}"/>
              </a:ext>
            </a:extLst>
          </p:cNvPr>
          <p:cNvSpPr txBox="1">
            <a:spLocks noChangeArrowheads="1"/>
          </p:cNvSpPr>
          <p:nvPr/>
        </p:nvSpPr>
        <p:spPr bwMode="auto">
          <a:xfrm>
            <a:off x="1152647" y="3601728"/>
            <a:ext cx="10531193" cy="20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起首句</a:t>
            </a:r>
            <a:r>
              <a:rPr lang="zh-CN" altLang="en-US" sz="2800" b="1">
                <a:solidFill>
                  <a:srgbClr val="C00000"/>
                </a:solidFill>
                <a:latin typeface="仿宋" panose="02010609060101010101" pitchFamily="49" charset="-122"/>
                <a:ea typeface="仿宋" panose="02010609060101010101" pitchFamily="49" charset="-122"/>
              </a:rPr>
              <a:t>“心里颇不宁静”</a:t>
            </a:r>
            <a:r>
              <a:rPr lang="zh-CN" altLang="en-US" sz="2800" b="1">
                <a:latin typeface="仿宋" panose="02010609060101010101" pitchFamily="49" charset="-122"/>
                <a:ea typeface="仿宋" panose="02010609060101010101" pitchFamily="49" charset="-122"/>
              </a:rPr>
              <a:t>，是“立片言以居要，乃一篇之警策”的“文眼”，后三句紧接着由此自然地破题，点出“荷塘”与“月色”。因为“心里颇不宁静”，才想起荷塘，继而夜游荷塘。这个“文眼”安在片首、如一锤定音，</a:t>
            </a:r>
            <a:r>
              <a:rPr lang="zh-CN" altLang="en-US" sz="2800" b="1">
                <a:solidFill>
                  <a:srgbClr val="C00000"/>
                </a:solidFill>
                <a:latin typeface="仿宋" panose="02010609060101010101" pitchFamily="49" charset="-122"/>
                <a:ea typeface="仿宋" panose="02010609060101010101" pitchFamily="49" charset="-122"/>
              </a:rPr>
              <a:t>为全文定下了抒情的基调</a:t>
            </a:r>
            <a:r>
              <a:rPr lang="zh-CN" altLang="en-US" sz="2800" b="1">
                <a:latin typeface="仿宋" panose="02010609060101010101" pitchFamily="49" charset="-122"/>
                <a:ea typeface="仿宋" panose="02010609060101010101" pitchFamily="49" charset="-122"/>
              </a:rPr>
              <a:t>。</a:t>
            </a:r>
          </a:p>
        </p:txBody>
      </p:sp>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问题探究</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8"/>
            <a:ext cx="10337504" cy="1117568"/>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在散文创作中，有“文眼”一说。请找出本文的“文眼”，并说明理由。</a:t>
            </a:r>
          </a:p>
        </p:txBody>
      </p:sp>
      <p:sp>
        <p:nvSpPr>
          <p:cNvPr id="9" name="文本框 8">
            <a:extLst>
              <a:ext uri="{FF2B5EF4-FFF2-40B4-BE49-F238E27FC236}">
                <a16:creationId xmlns:a16="http://schemas.microsoft.com/office/drawing/2014/main" xmlns="" id="{536FEBE6-80E0-4524-AFF0-18D6F149224B}"/>
              </a:ext>
            </a:extLst>
          </p:cNvPr>
          <p:cNvSpPr txBox="1"/>
          <p:nvPr/>
        </p:nvSpPr>
        <p:spPr>
          <a:xfrm>
            <a:off x="1152647" y="2288826"/>
            <a:ext cx="10693277" cy="461665"/>
          </a:xfrm>
          <a:prstGeom prst="rect">
            <a:avLst/>
          </a:prstGeom>
          <a:noFill/>
        </p:spPr>
        <p:txBody>
          <a:bodyPr wrap="square">
            <a:spAutoFit/>
          </a:bodyPr>
          <a:lstStyle/>
          <a:p>
            <a:r>
              <a:rPr lang="zh-CN" altLang="en-US" sz="2400" b="1" i="1">
                <a:latin typeface="仿宋" panose="02010609060101010101" pitchFamily="49" charset="-122"/>
                <a:ea typeface="仿宋" panose="02010609060101010101" pitchFamily="49" charset="-122"/>
              </a:rPr>
              <a:t>所谓“文眼”，指文中最能揭示主旨，升华意境，涵盖内容的关键性词句。</a:t>
            </a:r>
            <a:endParaRPr lang="zh-CN" altLang="en-US" sz="2400" i="1">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106A9AE2-531C-42BD-A973-3F84775C7AE4}"/>
              </a:ext>
            </a:extLst>
          </p:cNvPr>
          <p:cNvSpPr>
            <a:spLocks noGrp="1"/>
          </p:cNvSpPr>
          <p:nvPr>
            <p:ph type="body" sz="quarter" idx="10"/>
          </p:nvPr>
        </p:nvSpPr>
        <p:spPr/>
        <p:txBody>
          <a:bodyPr/>
          <a:lstStyle/>
          <a:p>
            <a:r>
              <a:rPr lang="zh-CN" altLang="en-US"/>
              <a:t>拓展课堂</a:t>
            </a:r>
          </a:p>
        </p:txBody>
      </p:sp>
      <p:sp>
        <p:nvSpPr>
          <p:cNvPr id="5" name="矩形 1">
            <a:extLst>
              <a:ext uri="{FF2B5EF4-FFF2-40B4-BE49-F238E27FC236}">
                <a16:creationId xmlns:a16="http://schemas.microsoft.com/office/drawing/2014/main" xmlns="" id="{3E4202AB-6AE1-47B7-AC0E-932AA9FE49A8}"/>
              </a:ext>
            </a:extLst>
          </p:cNvPr>
          <p:cNvSpPr>
            <a:spLocks noChangeArrowheads="1"/>
          </p:cNvSpPr>
          <p:nvPr/>
        </p:nvSpPr>
        <p:spPr bwMode="auto">
          <a:xfrm>
            <a:off x="1066944" y="1473256"/>
            <a:ext cx="10477200" cy="447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buFont typeface="Arial" panose="020B0604020202020204" pitchFamily="34" charset="0"/>
              <a:buNone/>
            </a:pPr>
            <a:r>
              <a:rPr lang="zh-CN" altLang="en-US" sz="2600" b="1">
                <a:solidFill>
                  <a:schemeClr val="bg1"/>
                </a:solidFill>
                <a:latin typeface="仿宋" panose="02010609060101010101" pitchFamily="49" charset="-122"/>
                <a:ea typeface="仿宋" panose="02010609060101010101" pitchFamily="49" charset="-122"/>
              </a:rPr>
              <a:t>关于朱自清心情“不宁静”的原因，有人认为是源于对蒋介石</a:t>
            </a:r>
            <a:r>
              <a:rPr lang="en-US" altLang="zh-CN" sz="2600" b="1">
                <a:solidFill>
                  <a:schemeClr val="bg1"/>
                </a:solidFill>
                <a:latin typeface="仿宋" panose="02010609060101010101" pitchFamily="49" charset="-122"/>
                <a:ea typeface="仿宋" panose="02010609060101010101" pitchFamily="49" charset="-122"/>
              </a:rPr>
              <a:t>4.12</a:t>
            </a:r>
            <a:r>
              <a:rPr lang="zh-CN" altLang="en-US" sz="2600" b="1">
                <a:solidFill>
                  <a:schemeClr val="bg1"/>
                </a:solidFill>
                <a:latin typeface="仿宋" panose="02010609060101010101" pitchFamily="49" charset="-122"/>
                <a:ea typeface="仿宋" panose="02010609060101010101" pitchFamily="49" charset="-122"/>
              </a:rPr>
              <a:t>反革命政变的愤懑；也有人认为是源于作者的思乡之情，因为结尾作者说“这令我到底惦着江南了”；还有人认为源于作者作为一名小资产阶级知识分子面对人生十字路口而产生的苦闷、彷徨；甚至还有人根据一些史料，认为朱自清的’不宁静’是源于家庭生活的不和谐；如此等等。</a:t>
            </a:r>
            <a:endParaRPr lang="en-US" altLang="zh-CN" sz="2600" b="1">
              <a:solidFill>
                <a:schemeClr val="bg1"/>
              </a:solidFill>
              <a:latin typeface="仿宋" panose="02010609060101010101" pitchFamily="49" charset="-122"/>
              <a:ea typeface="仿宋" panose="02010609060101010101" pitchFamily="49" charset="-122"/>
            </a:endParaRPr>
          </a:p>
          <a:p>
            <a:pPr eaLnBrk="1" hangingPunct="1">
              <a:lnSpc>
                <a:spcPct val="120000"/>
              </a:lnSpc>
              <a:spcAft>
                <a:spcPts val="1000"/>
              </a:spcAft>
              <a:buFont typeface="Arial" panose="020B0604020202020204" pitchFamily="34" charset="0"/>
              <a:buNone/>
            </a:pPr>
            <a:r>
              <a:rPr lang="zh-CN" altLang="en-US" sz="2600" b="1">
                <a:solidFill>
                  <a:schemeClr val="bg1"/>
                </a:solidFill>
                <a:latin typeface="仿宋" panose="02010609060101010101" pitchFamily="49" charset="-122"/>
                <a:ea typeface="仿宋" panose="02010609060101010101" pitchFamily="49" charset="-122"/>
              </a:rPr>
              <a:t>在这个问题上，没有必要规定一个权威性的惟一答案。而且也正因为如此，</a:t>
            </a:r>
            <a:r>
              <a:rPr lang="en-US" altLang="zh-CN" sz="2600" b="1">
                <a:solidFill>
                  <a:schemeClr val="bg1"/>
                </a:solidFill>
                <a:latin typeface="仿宋" panose="02010609060101010101" pitchFamily="49" charset="-122"/>
                <a:ea typeface="仿宋" panose="02010609060101010101" pitchFamily="49" charset="-122"/>
              </a:rPr>
              <a:t>《</a:t>
            </a:r>
            <a:r>
              <a:rPr lang="zh-CN" altLang="en-US" sz="2600" b="1">
                <a:solidFill>
                  <a:schemeClr val="bg1"/>
                </a:solidFill>
                <a:latin typeface="仿宋" panose="02010609060101010101" pitchFamily="49" charset="-122"/>
                <a:ea typeface="仿宋" panose="02010609060101010101" pitchFamily="49" charset="-122"/>
              </a:rPr>
              <a:t>荷塘月色</a:t>
            </a:r>
            <a:r>
              <a:rPr lang="en-US" altLang="zh-CN" sz="2600" b="1">
                <a:solidFill>
                  <a:schemeClr val="bg1"/>
                </a:solidFill>
                <a:latin typeface="仿宋" panose="02010609060101010101" pitchFamily="49" charset="-122"/>
                <a:ea typeface="仿宋" panose="02010609060101010101" pitchFamily="49" charset="-122"/>
              </a:rPr>
              <a:t>》</a:t>
            </a:r>
            <a:r>
              <a:rPr lang="zh-CN" altLang="en-US" sz="2600" b="1">
                <a:solidFill>
                  <a:schemeClr val="bg1"/>
                </a:solidFill>
                <a:latin typeface="仿宋" panose="02010609060101010101" pitchFamily="49" charset="-122"/>
                <a:ea typeface="仿宋" panose="02010609060101010101" pitchFamily="49" charset="-122"/>
              </a:rPr>
              <a:t>将成为一首耐读的朦胧诗，过去、今天和未来的每一位读者会因年龄、阅历、所处时代等等因素，而从同一篇</a:t>
            </a:r>
            <a:r>
              <a:rPr lang="en-US" altLang="zh-CN" sz="2600" b="1">
                <a:solidFill>
                  <a:schemeClr val="bg1"/>
                </a:solidFill>
                <a:latin typeface="仿宋" panose="02010609060101010101" pitchFamily="49" charset="-122"/>
                <a:ea typeface="仿宋" panose="02010609060101010101" pitchFamily="49" charset="-122"/>
              </a:rPr>
              <a:t>《</a:t>
            </a:r>
            <a:r>
              <a:rPr lang="zh-CN" altLang="en-US" sz="2600" b="1">
                <a:solidFill>
                  <a:schemeClr val="bg1"/>
                </a:solidFill>
                <a:latin typeface="仿宋" panose="02010609060101010101" pitchFamily="49" charset="-122"/>
                <a:ea typeface="仿宋" panose="02010609060101010101" pitchFamily="49" charset="-122"/>
              </a:rPr>
              <a:t>荷塘月色</a:t>
            </a:r>
            <a:r>
              <a:rPr lang="en-US" altLang="zh-CN" sz="2600" b="1">
                <a:solidFill>
                  <a:schemeClr val="bg1"/>
                </a:solidFill>
                <a:latin typeface="仿宋" panose="02010609060101010101" pitchFamily="49" charset="-122"/>
                <a:ea typeface="仿宋" panose="02010609060101010101" pitchFamily="49" charset="-122"/>
              </a:rPr>
              <a:t>》</a:t>
            </a:r>
            <a:r>
              <a:rPr lang="zh-CN" altLang="en-US" sz="2600" b="1">
                <a:solidFill>
                  <a:schemeClr val="bg1"/>
                </a:solidFill>
                <a:latin typeface="仿宋" panose="02010609060101010101" pitchFamily="49" charset="-122"/>
                <a:ea typeface="仿宋" panose="02010609060101010101" pitchFamily="49" charset="-122"/>
              </a:rPr>
              <a:t>中读出属于自己的一片荷塘月色。</a:t>
            </a:r>
          </a:p>
        </p:txBody>
      </p:sp>
    </p:spTree>
    <p:extLst>
      <p:ext uri="{BB962C8B-B14F-4D97-AF65-F5344CB8AC3E}">
        <p14:creationId xmlns:p14="http://schemas.microsoft.com/office/powerpoint/2010/main" val="13629181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BF20D80-9974-402D-9654-67380056F2E6}"/>
              </a:ext>
            </a:extLst>
          </p:cNvPr>
          <p:cNvSpPr txBox="1">
            <a:spLocks noChangeArrowheads="1"/>
          </p:cNvSpPr>
          <p:nvPr/>
        </p:nvSpPr>
        <p:spPr bwMode="auto">
          <a:xfrm>
            <a:off x="1152647" y="2851231"/>
            <a:ext cx="10531193" cy="326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20000"/>
              </a:lnSpc>
              <a:spcAft>
                <a:spcPts val="1000"/>
              </a:spcAft>
              <a:buFont typeface="Wingdings" panose="05000000000000000000" pitchFamily="2" charset="2"/>
              <a:buChar char="Ø"/>
            </a:pPr>
            <a:r>
              <a:rPr lang="zh-CN" altLang="en-US" sz="2400" b="1">
                <a:latin typeface="仿宋" panose="02010609060101010101" pitchFamily="49" charset="-122"/>
                <a:ea typeface="仿宋" panose="02010609060101010101" pitchFamily="49" charset="-122"/>
              </a:rPr>
              <a:t>抒发月下独处的自由感正是对“心情颇不宁静”的自我调节。抛开了写景直抒胸臆也反映了作者的痛楚心态</a:t>
            </a:r>
            <a:r>
              <a:rPr lang="en-US" altLang="zh-CN" sz="2400" b="1">
                <a:latin typeface="仿宋" panose="02010609060101010101" pitchFamily="49" charset="-122"/>
                <a:ea typeface="仿宋" panose="02010609060101010101" pitchFamily="49" charset="-122"/>
              </a:rPr>
              <a:t>—</a:t>
            </a:r>
            <a:r>
              <a:rPr lang="zh-CN" altLang="en-US" sz="2400" b="1">
                <a:latin typeface="仿宋" panose="02010609060101010101" pitchFamily="49" charset="-122"/>
                <a:ea typeface="仿宋" panose="02010609060101010101" pitchFamily="49" charset="-122"/>
              </a:rPr>
              <a:t>烦扰的思绪压抑不住，一定要说出来。只有在清冷的环境里独处才“觉得是个自由的人”，这其中不就蕴含着对黑暗现实的不满吗？ </a:t>
            </a:r>
          </a:p>
          <a:p>
            <a:pPr marL="342900" indent="-342900" eaLnBrk="1" hangingPunct="1">
              <a:lnSpc>
                <a:spcPct val="120000"/>
              </a:lnSpc>
              <a:spcAft>
                <a:spcPts val="1000"/>
              </a:spcAft>
              <a:buFont typeface="Wingdings" panose="05000000000000000000" pitchFamily="2" charset="2"/>
              <a:buChar char="Ø"/>
            </a:pPr>
            <a:r>
              <a:rPr lang="zh-CN" altLang="en-US" sz="2400" b="1">
                <a:latin typeface="仿宋" panose="02010609060101010101" pitchFamily="49" charset="-122"/>
                <a:ea typeface="仿宋" panose="02010609060101010101" pitchFamily="49" charset="-122"/>
              </a:rPr>
              <a:t>从行文上看这一段似乎是“游离”出来的抒情段，但从时空上看，这一段与第</a:t>
            </a:r>
            <a:r>
              <a:rPr lang="en-US" altLang="zh-CN" sz="2400" b="1">
                <a:latin typeface="仿宋" panose="02010609060101010101" pitchFamily="49" charset="-122"/>
                <a:ea typeface="仿宋" panose="02010609060101010101" pitchFamily="49" charset="-122"/>
              </a:rPr>
              <a:t>2</a:t>
            </a:r>
            <a:r>
              <a:rPr lang="zh-CN" altLang="en-US" sz="2400" b="1">
                <a:latin typeface="仿宋" panose="02010609060101010101" pitchFamily="49" charset="-122"/>
                <a:ea typeface="仿宋" panose="02010609060101010101" pitchFamily="49" charset="-122"/>
              </a:rPr>
              <a:t>自然段是同步的。实际上，这“情”还是离不开“景”的，如果不是月下独行在那条极幽僻的路上，又怎么能抒发所谓“独处”之情呢？ </a:t>
            </a:r>
          </a:p>
        </p:txBody>
      </p:sp>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问题探究</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7"/>
            <a:ext cx="10337504" cy="1601731"/>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a:t>
            </a:r>
            <a:r>
              <a:rPr lang="zh-CN" altLang="en-US" sz="2600" b="1">
                <a:solidFill>
                  <a:schemeClr val="bg1"/>
                </a:solidFill>
                <a:latin typeface="楷体" panose="02010609060101010101" pitchFamily="49" charset="-122"/>
                <a:ea typeface="楷体" panose="02010609060101010101" pitchFamily="49" charset="-122"/>
              </a:rPr>
              <a:t>路上只我一个人，背着手踱着</a:t>
            </a:r>
            <a:r>
              <a:rPr lang="en-US" altLang="zh-CN" sz="2600" b="1">
                <a:solidFill>
                  <a:schemeClr val="bg1"/>
                </a:solidFill>
                <a:latin typeface="楷体" panose="02010609060101010101" pitchFamily="49" charset="-122"/>
                <a:ea typeface="楷体" panose="02010609060101010101" pitchFamily="49" charset="-122"/>
              </a:rPr>
              <a:t>……</a:t>
            </a:r>
            <a:r>
              <a:rPr lang="zh-CN" altLang="en-US" sz="2600" b="1">
                <a:solidFill>
                  <a:schemeClr val="bg1"/>
                </a:solidFill>
                <a:latin typeface="楷体" panose="02010609060101010101" pitchFamily="49" charset="-122"/>
                <a:ea typeface="楷体" panose="02010609060101010101" pitchFamily="49" charset="-122"/>
              </a:rPr>
              <a:t>这是独处的妙处”</a:t>
            </a:r>
            <a:r>
              <a:rPr lang="en-US" altLang="zh-CN" sz="2800" b="1">
                <a:solidFill>
                  <a:schemeClr val="bg1"/>
                </a:solidFill>
                <a:latin typeface="宋体" panose="02010600030101010101" pitchFamily="2" charset="-122"/>
              </a:rPr>
              <a:t>? </a:t>
            </a:r>
            <a:r>
              <a:rPr lang="zh-CN" altLang="en-US" sz="2800" b="1">
                <a:solidFill>
                  <a:schemeClr val="bg1"/>
                </a:solidFill>
                <a:latin typeface="宋体" panose="02010600030101010101" pitchFamily="2" charset="-122"/>
              </a:rPr>
              <a:t>这一段抛开了写景，句句都在内心活动。这样写，是不是偏离了文章的中心呢？</a:t>
            </a:r>
          </a:p>
        </p:txBody>
      </p:sp>
    </p:spTree>
    <p:extLst>
      <p:ext uri="{BB962C8B-B14F-4D97-AF65-F5344CB8AC3E}">
        <p14:creationId xmlns:p14="http://schemas.microsoft.com/office/powerpoint/2010/main" val="37294832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a:t>
            </a:r>
            <a:r>
              <a:rPr lang="zh-CN" altLang="en-US" sz="2600" b="1">
                <a:solidFill>
                  <a:schemeClr val="bg1"/>
                </a:solidFill>
                <a:latin typeface="楷体" panose="02010609060101010101" pitchFamily="49" charset="-122"/>
                <a:ea typeface="楷体" panose="02010609060101010101" pitchFamily="49" charset="-122"/>
              </a:rPr>
              <a:t>我爱热闹，也爱冷静；爱群居，也爱独处。</a:t>
            </a:r>
            <a:r>
              <a:rPr lang="zh-CN" altLang="en-US" sz="2800" b="1">
                <a:solidFill>
                  <a:schemeClr val="bg1"/>
                </a:solidFill>
                <a:latin typeface="宋体" panose="02010600030101010101" pitchFamily="2" charset="-122"/>
              </a:rPr>
              <a:t>”是不是有点矛盾？</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13" name="矩形 5">
            <a:extLst>
              <a:ext uri="{FF2B5EF4-FFF2-40B4-BE49-F238E27FC236}">
                <a16:creationId xmlns:a16="http://schemas.microsoft.com/office/drawing/2014/main" xmlns="" id="{9FF0DA41-AC15-40A4-8F9F-C3CC3949262A}"/>
              </a:ext>
            </a:extLst>
          </p:cNvPr>
          <p:cNvSpPr>
            <a:spLocks noChangeArrowheads="1"/>
          </p:cNvSpPr>
          <p:nvPr/>
        </p:nvSpPr>
        <p:spPr bwMode="auto">
          <a:xfrm>
            <a:off x="6096000" y="2311432"/>
            <a:ext cx="5727536" cy="3659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2600" b="1">
                <a:latin typeface="仿宋" panose="02010609060101010101" pitchFamily="49" charset="-122"/>
                <a:ea typeface="仿宋" panose="02010609060101010101" pitchFamily="49" charset="-122"/>
              </a:rPr>
              <a:t>这里作者实际上强调的是“冷静”和“独处”，因为“我爱热闹，也爱冷静；爱群居，也爱独处。”重点还是在后面的“冷静”和“独处”。用平时的热闹来反衬现在的冷静，用平时的群居来反衬现在的独处。因为接下来后面有一句“这是独处的妙处”。</a:t>
            </a:r>
          </a:p>
        </p:txBody>
      </p:sp>
      <p:pic>
        <p:nvPicPr>
          <p:cNvPr id="4" name="图片 3">
            <a:extLst>
              <a:ext uri="{FF2B5EF4-FFF2-40B4-BE49-F238E27FC236}">
                <a16:creationId xmlns:a16="http://schemas.microsoft.com/office/drawing/2014/main" xmlns="" id="{6D19BF36-391A-4B89-B2FB-B3093479EA7C}"/>
              </a:ext>
            </a:extLst>
          </p:cNvPr>
          <p:cNvPicPr>
            <a:picLocks noChangeAspect="1"/>
          </p:cNvPicPr>
          <p:nvPr/>
        </p:nvPicPr>
        <p:blipFill rotWithShape="1">
          <a:blip r:embed="rId2">
            <a:extLst>
              <a:ext uri="{28A0092B-C50C-407E-A947-70E740481C1C}">
                <a14:useLocalDpi xmlns:a14="http://schemas.microsoft.com/office/drawing/2010/main" val="0"/>
              </a:ext>
            </a:extLst>
          </a:blip>
          <a:srcRect r="9252"/>
          <a:stretch/>
        </p:blipFill>
        <p:spPr>
          <a:xfrm>
            <a:off x="1206640" y="2451128"/>
            <a:ext cx="4609969" cy="3433352"/>
          </a:xfrm>
          <a:prstGeom prst="rect">
            <a:avLst/>
          </a:prstGeom>
        </p:spPr>
      </p:pic>
    </p:spTree>
    <p:extLst>
      <p:ext uri="{BB962C8B-B14F-4D97-AF65-F5344CB8AC3E}">
        <p14:creationId xmlns:p14="http://schemas.microsoft.com/office/powerpoint/2010/main" val="29035418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a:t>
            </a:r>
            <a:r>
              <a:rPr lang="zh-CN" altLang="en-US" sz="2600" b="1">
                <a:solidFill>
                  <a:schemeClr val="bg1"/>
                </a:solidFill>
                <a:latin typeface="楷体" panose="02010609060101010101" pitchFamily="49" charset="-122"/>
                <a:ea typeface="楷体" panose="02010609060101010101" pitchFamily="49" charset="-122"/>
              </a:rPr>
              <a:t>我且受用这无边的荷香月色好了</a:t>
            </a:r>
            <a:r>
              <a:rPr lang="zh-CN" altLang="en-US" sz="2800" b="1">
                <a:solidFill>
                  <a:schemeClr val="bg1"/>
                </a:solidFill>
                <a:latin typeface="宋体" panose="02010600030101010101" pitchFamily="2" charset="-122"/>
              </a:rPr>
              <a:t>”这句话有什么作用？ </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6" name="文本框 5">
            <a:extLst>
              <a:ext uri="{FF2B5EF4-FFF2-40B4-BE49-F238E27FC236}">
                <a16:creationId xmlns:a16="http://schemas.microsoft.com/office/drawing/2014/main" xmlns="" id="{F43BD50C-C0DA-4F17-BBF0-8DCFAABD954A}"/>
              </a:ext>
            </a:extLst>
          </p:cNvPr>
          <p:cNvSpPr txBox="1">
            <a:spLocks noChangeArrowheads="1"/>
          </p:cNvSpPr>
          <p:nvPr/>
        </p:nvSpPr>
        <p:spPr bwMode="auto">
          <a:xfrm>
            <a:off x="1152647" y="2451128"/>
            <a:ext cx="10531193" cy="3254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20000"/>
              </a:lnSpc>
              <a:spcAft>
                <a:spcPts val="1000"/>
              </a:spcAft>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在行文上，这是一个</a:t>
            </a:r>
            <a:r>
              <a:rPr lang="zh-CN" altLang="en-US" sz="2800" b="1">
                <a:solidFill>
                  <a:srgbClr val="C00000"/>
                </a:solidFill>
                <a:latin typeface="仿宋" panose="02010609060101010101" pitchFamily="49" charset="-122"/>
                <a:ea typeface="仿宋" panose="02010609060101010101" pitchFamily="49" charset="-122"/>
              </a:rPr>
              <a:t>过渡句</a:t>
            </a:r>
            <a:r>
              <a:rPr lang="zh-CN" altLang="en-US" sz="2800" b="1">
                <a:latin typeface="仿宋" panose="02010609060101010101" pitchFamily="49" charset="-122"/>
                <a:ea typeface="仿宋" panose="02010609060101010101" pitchFamily="49" charset="-122"/>
              </a:rPr>
              <a:t>，提挈下文重笔写荷塘月色。它与第</a:t>
            </a:r>
            <a:r>
              <a:rPr lang="en-US" altLang="zh-CN" sz="2800" b="1">
                <a:latin typeface="仿宋" panose="02010609060101010101" pitchFamily="49" charset="-122"/>
                <a:ea typeface="仿宋" panose="02010609060101010101" pitchFamily="49" charset="-122"/>
              </a:rPr>
              <a:t>2</a:t>
            </a:r>
            <a:r>
              <a:rPr lang="zh-CN" altLang="en-US" sz="2800" b="1">
                <a:latin typeface="仿宋" panose="02010609060101010101" pitchFamily="49" charset="-122"/>
                <a:ea typeface="仿宋" panose="02010609060101010101" pitchFamily="49" charset="-122"/>
              </a:rPr>
              <a:t>自然段有什么关系，则容易被忽略。这句是对“去荷塘”文字的一个接续，</a:t>
            </a:r>
            <a:r>
              <a:rPr lang="en-US" altLang="zh-CN" sz="2800" b="1">
                <a:latin typeface="仿宋" panose="02010609060101010101" pitchFamily="49" charset="-122"/>
                <a:ea typeface="仿宋" panose="02010609060101010101" pitchFamily="49" charset="-122"/>
              </a:rPr>
              <a:t>2</a:t>
            </a:r>
            <a:r>
              <a:rPr lang="zh-CN" altLang="en-US" sz="2800" b="1">
                <a:latin typeface="仿宋" panose="02010609060101010101" pitchFamily="49" charset="-122"/>
                <a:ea typeface="仿宋" panose="02010609060101010101" pitchFamily="49" charset="-122"/>
              </a:rPr>
              <a:t>、</a:t>
            </a:r>
            <a:r>
              <a:rPr lang="en-US" altLang="zh-CN" sz="2800" b="1">
                <a:latin typeface="仿宋" panose="02010609060101010101" pitchFamily="49" charset="-122"/>
                <a:ea typeface="仿宋" panose="02010609060101010101" pitchFamily="49" charset="-122"/>
              </a:rPr>
              <a:t>3</a:t>
            </a:r>
            <a:r>
              <a:rPr lang="zh-CN" altLang="en-US" sz="2800" b="1">
                <a:latin typeface="仿宋" panose="02010609060101010101" pitchFamily="49" charset="-122"/>
                <a:ea typeface="仿宋" panose="02010609060101010101" pitchFamily="49" charset="-122"/>
              </a:rPr>
              <a:t>段便浑成一体了（再次证明第</a:t>
            </a:r>
            <a:r>
              <a:rPr lang="en-US" altLang="zh-CN" sz="2800" b="1">
                <a:latin typeface="仿宋" panose="02010609060101010101" pitchFamily="49" charset="-122"/>
                <a:ea typeface="仿宋" panose="02010609060101010101" pitchFamily="49" charset="-122"/>
              </a:rPr>
              <a:t>3</a:t>
            </a:r>
            <a:r>
              <a:rPr lang="zh-CN" altLang="en-US" sz="2800" b="1">
                <a:latin typeface="仿宋" panose="02010609060101010101" pitchFamily="49" charset="-122"/>
                <a:ea typeface="仿宋" panose="02010609060101010101" pitchFamily="49" charset="-122"/>
              </a:rPr>
              <a:t>段并非“游离”出来的段落）。 </a:t>
            </a:r>
          </a:p>
          <a:p>
            <a:pPr marL="342900" indent="-342900" eaLnBrk="1" hangingPunct="1">
              <a:lnSpc>
                <a:spcPct val="120000"/>
              </a:lnSpc>
              <a:spcAft>
                <a:spcPts val="1000"/>
              </a:spcAft>
              <a:buFont typeface="Wingdings" panose="05000000000000000000" pitchFamily="2" charset="2"/>
              <a:buChar char="Ø"/>
            </a:pPr>
            <a:r>
              <a:rPr lang="zh-CN" altLang="en-US" sz="2800" b="1">
                <a:latin typeface="仿宋" panose="02010609060101010101" pitchFamily="49" charset="-122"/>
                <a:ea typeface="仿宋" panose="02010609060101010101" pitchFamily="49" charset="-122"/>
              </a:rPr>
              <a:t>这一句感情上起了变化，作者没有陷入哀愁的泥淖不能自拔。他要追寻美来自慰，反映了不满现实而又幻想超脱现实的心态。</a:t>
            </a:r>
          </a:p>
        </p:txBody>
      </p:sp>
    </p:spTree>
    <p:extLst>
      <p:ext uri="{BB962C8B-B14F-4D97-AF65-F5344CB8AC3E}">
        <p14:creationId xmlns:p14="http://schemas.microsoft.com/office/powerpoint/2010/main" val="6823694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D5207379-9252-425B-975C-2159F094F8F7}"/>
              </a:ext>
            </a:extLst>
          </p:cNvPr>
          <p:cNvSpPr txBox="1"/>
          <p:nvPr/>
        </p:nvSpPr>
        <p:spPr>
          <a:xfrm>
            <a:off x="5118127" y="1834974"/>
            <a:ext cx="6076769" cy="3188052"/>
          </a:xfrm>
          <a:prstGeom prst="rect">
            <a:avLst/>
          </a:prstGeom>
          <a:noFill/>
        </p:spPr>
        <p:txBody>
          <a:bodyPr wrap="square">
            <a:spAutoFit/>
          </a:bodyPr>
          <a:lstStyle/>
          <a:p>
            <a:pPr eaLnBrk="1" hangingPunct="1">
              <a:lnSpc>
                <a:spcPct val="150000"/>
              </a:lnSpc>
              <a:spcAft>
                <a:spcPts val="2000"/>
              </a:spcAft>
              <a:buFont typeface="Arial" panose="020B0604020202020204" pitchFamily="34" charset="0"/>
              <a:buNone/>
              <a:defRPr/>
            </a:pPr>
            <a:r>
              <a:rPr lang="zh-CN" altLang="en-US" sz="3200" b="1" dirty="0">
                <a:latin typeface="+mj-ea"/>
                <a:ea typeface="+mj-ea"/>
              </a:rPr>
              <a:t>将本文关于朱自清的人生提炼成</a:t>
            </a:r>
            <a:r>
              <a:rPr lang="en-US" altLang="zh-CN" sz="3200" b="1" dirty="0">
                <a:latin typeface="+mj-ea"/>
                <a:ea typeface="+mj-ea"/>
              </a:rPr>
              <a:t>200</a:t>
            </a:r>
            <a:r>
              <a:rPr lang="zh-CN" altLang="en-US" sz="3200" b="1" dirty="0">
                <a:latin typeface="+mj-ea"/>
                <a:ea typeface="+mj-ea"/>
              </a:rPr>
              <a:t>字作文素材；</a:t>
            </a:r>
            <a:endParaRPr lang="en-US" altLang="zh-CN" sz="3200" b="1" dirty="0">
              <a:latin typeface="+mj-ea"/>
              <a:ea typeface="+mj-ea"/>
            </a:endParaRPr>
          </a:p>
          <a:p>
            <a:pPr eaLnBrk="1" hangingPunct="1">
              <a:lnSpc>
                <a:spcPct val="150000"/>
              </a:lnSpc>
              <a:spcAft>
                <a:spcPts val="2000"/>
              </a:spcAft>
              <a:buFont typeface="Arial" panose="020B0604020202020204" pitchFamily="34" charset="0"/>
              <a:buNone/>
              <a:defRPr/>
            </a:pPr>
            <a:r>
              <a:rPr lang="zh-CN" altLang="en-US" sz="3200" b="1" dirty="0">
                <a:latin typeface="+mj-ea"/>
                <a:ea typeface="+mj-ea"/>
              </a:rPr>
              <a:t>重点研读课文</a:t>
            </a:r>
            <a:r>
              <a:rPr lang="zh-CN" altLang="en-US" sz="3200" b="1" u="sng" dirty="0">
                <a:latin typeface="+mj-ea"/>
                <a:ea typeface="+mj-ea"/>
              </a:rPr>
              <a:t>四、五、六</a:t>
            </a:r>
            <a:r>
              <a:rPr lang="zh-CN" altLang="en-US" sz="3200" b="1" dirty="0">
                <a:latin typeface="+mj-ea"/>
                <a:ea typeface="+mj-ea"/>
              </a:rPr>
              <a:t>自然段，体会情景交融的写景特点。</a:t>
            </a:r>
          </a:p>
        </p:txBody>
      </p:sp>
      <p:sp>
        <p:nvSpPr>
          <p:cNvPr id="5" name="文本框 1" hidden="1">
            <a:extLst>
              <a:ext uri="{FF2B5EF4-FFF2-40B4-BE49-F238E27FC236}">
                <a16:creationId xmlns:a16="http://schemas.microsoft.com/office/drawing/2014/main" xmlns="" id="{2D01A516-0BEB-4D60-B441-06DFC11F0FEA}"/>
              </a:ext>
            </a:extLst>
          </p:cNvPr>
          <p:cNvSpPr txBox="1">
            <a:spLocks noChangeArrowheads="1"/>
          </p:cNvSpPr>
          <p:nvPr/>
        </p:nvSpPr>
        <p:spPr bwMode="auto">
          <a:xfrm>
            <a:off x="3471439" y="2032040"/>
            <a:ext cx="73866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a:latin typeface="中華民國字體" pitchFamily="2" charset="-122"/>
                <a:ea typeface="中華民國字體" pitchFamily="2" charset="-122"/>
              </a:rPr>
              <a:t>作业</a:t>
            </a:r>
          </a:p>
        </p:txBody>
      </p:sp>
      <p:pic>
        <p:nvPicPr>
          <p:cNvPr id="6" name="图片 5">
            <a:extLst>
              <a:ext uri="{FF2B5EF4-FFF2-40B4-BE49-F238E27FC236}">
                <a16:creationId xmlns:a16="http://schemas.microsoft.com/office/drawing/2014/main" xmlns="" id="{E5A04BB6-E8F0-4597-A005-29AD02479CFD}"/>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64" r="18331"/>
          <a:stretch/>
        </p:blipFill>
        <p:spPr>
          <a:xfrm>
            <a:off x="368469" y="1124016"/>
            <a:ext cx="3143156" cy="4451776"/>
          </a:xfrm>
          <a:prstGeom prst="rect">
            <a:avLst/>
          </a:prstGeom>
        </p:spPr>
      </p:pic>
      <p:cxnSp>
        <p:nvCxnSpPr>
          <p:cNvPr id="7" name="直接连接符 6">
            <a:extLst>
              <a:ext uri="{FF2B5EF4-FFF2-40B4-BE49-F238E27FC236}">
                <a16:creationId xmlns:a16="http://schemas.microsoft.com/office/drawing/2014/main" xmlns="" id="{09F0D08E-2498-44F3-B3BE-9D381FD56A88}"/>
              </a:ext>
            </a:extLst>
          </p:cNvPr>
          <p:cNvCxnSpPr/>
          <p:nvPr/>
        </p:nvCxnSpPr>
        <p:spPr>
          <a:xfrm>
            <a:off x="4559344" y="2032040"/>
            <a:ext cx="0" cy="349240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4D8CB4F-3425-4355-946B-7443153FE491}"/>
              </a:ext>
            </a:extLst>
          </p:cNvPr>
          <p:cNvPicPr>
            <a:picLocks noChangeAspect="1"/>
          </p:cNvPicPr>
          <p:nvPr/>
        </p:nvPicPr>
        <p:blipFill>
          <a:blip r:embed="rId3"/>
          <a:stretch>
            <a:fillRect/>
          </a:stretch>
        </p:blipFill>
        <p:spPr>
          <a:xfrm>
            <a:off x="3271419" y="1805239"/>
            <a:ext cx="969348" cy="14692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a:extLst>
              <a:ext uri="{FF2B5EF4-FFF2-40B4-BE49-F238E27FC236}">
                <a16:creationId xmlns:a16="http://schemas.microsoft.com/office/drawing/2014/main" xmlns="" id="{D24A019A-947E-4280-9CF4-6D64D12458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580" y="-19104"/>
            <a:ext cx="12225962" cy="687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a:extLst>
              <a:ext uri="{FF2B5EF4-FFF2-40B4-BE49-F238E27FC236}">
                <a16:creationId xmlns:a16="http://schemas.microsoft.com/office/drawing/2014/main" xmlns="" id="{2B7BAE08-50C7-48ED-B956-2902D1257AAC}"/>
              </a:ext>
            </a:extLst>
          </p:cNvPr>
          <p:cNvPicPr>
            <a:picLocks noChangeAspect="1"/>
          </p:cNvPicPr>
          <p:nvPr/>
        </p:nvPicPr>
        <p:blipFill>
          <a:blip r:embed="rId3"/>
          <a:stretch>
            <a:fillRect/>
          </a:stretch>
        </p:blipFill>
        <p:spPr>
          <a:xfrm>
            <a:off x="2490797" y="1560842"/>
            <a:ext cx="6504996" cy="2566638"/>
          </a:xfrm>
          <a:prstGeom prst="rect">
            <a:avLst/>
          </a:prstGeom>
        </p:spPr>
      </p:pic>
      <p:pic>
        <p:nvPicPr>
          <p:cNvPr id="9" name="图片 8">
            <a:extLst>
              <a:ext uri="{FF2B5EF4-FFF2-40B4-BE49-F238E27FC236}">
                <a16:creationId xmlns:a16="http://schemas.microsoft.com/office/drawing/2014/main" xmlns="" id="{5D521211-6488-44D6-A98E-98F9CDB74EF5}"/>
              </a:ext>
            </a:extLst>
          </p:cNvPr>
          <p:cNvPicPr>
            <a:picLocks noChangeAspect="1"/>
          </p:cNvPicPr>
          <p:nvPr/>
        </p:nvPicPr>
        <p:blipFill>
          <a:blip r:embed="rId4"/>
          <a:stretch>
            <a:fillRect/>
          </a:stretch>
        </p:blipFill>
        <p:spPr>
          <a:xfrm>
            <a:off x="8019263" y="2291446"/>
            <a:ext cx="749873" cy="768163"/>
          </a:xfrm>
          <a:prstGeom prst="rect">
            <a:avLst/>
          </a:prstGeom>
        </p:spPr>
      </p:pic>
      <p:sp>
        <p:nvSpPr>
          <p:cNvPr id="2" name="文本框 9" hidden="1">
            <a:extLst>
              <a:ext uri="{FF2B5EF4-FFF2-40B4-BE49-F238E27FC236}">
                <a16:creationId xmlns:a16="http://schemas.microsoft.com/office/drawing/2014/main" xmlns="" id="{E0BD3724-35D4-4A65-AD10-E0312DD011CF}"/>
              </a:ext>
            </a:extLst>
          </p:cNvPr>
          <p:cNvSpPr txBox="1">
            <a:spLocks noChangeArrowheads="1"/>
          </p:cNvSpPr>
          <p:nvPr/>
        </p:nvSpPr>
        <p:spPr bwMode="auto">
          <a:xfrm>
            <a:off x="2490797" y="1859340"/>
            <a:ext cx="65055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9600" spc="-1000">
                <a:solidFill>
                  <a:srgbClr val="FFCC99"/>
                </a:solidFill>
                <a:latin typeface="汉仪古趣W 常规" panose="020B0604020202020204" pitchFamily="34" charset="-122"/>
                <a:ea typeface="汉仪古趣W 常规" panose="020B0604020202020204" pitchFamily="34" charset="-122"/>
              </a:rPr>
              <a:t>荷塘月色</a:t>
            </a:r>
          </a:p>
        </p:txBody>
      </p:sp>
      <p:sp>
        <p:nvSpPr>
          <p:cNvPr id="5" name="文本框 9" hidden="1">
            <a:extLst>
              <a:ext uri="{FF2B5EF4-FFF2-40B4-BE49-F238E27FC236}">
                <a16:creationId xmlns:a16="http://schemas.microsoft.com/office/drawing/2014/main" xmlns="" id="{0C1EBC22-A585-4988-918A-C7ED20065391}"/>
              </a:ext>
            </a:extLst>
          </p:cNvPr>
          <p:cNvSpPr txBox="1">
            <a:spLocks noChangeArrowheads="1"/>
          </p:cNvSpPr>
          <p:nvPr/>
        </p:nvSpPr>
        <p:spPr bwMode="auto">
          <a:xfrm>
            <a:off x="4730789" y="3526921"/>
            <a:ext cx="27240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800">
                <a:solidFill>
                  <a:schemeClr val="bg1"/>
                </a:solidFill>
                <a:latin typeface="中華民國字體" pitchFamily="2" charset="-122"/>
                <a:ea typeface="中華民國字體" pitchFamily="2" charset="-122"/>
              </a:rPr>
              <a:t>朱自清</a:t>
            </a:r>
          </a:p>
        </p:txBody>
      </p:sp>
      <p:grpSp>
        <p:nvGrpSpPr>
          <p:cNvPr id="7" name="组合 6" hidden="1">
            <a:extLst>
              <a:ext uri="{FF2B5EF4-FFF2-40B4-BE49-F238E27FC236}">
                <a16:creationId xmlns:a16="http://schemas.microsoft.com/office/drawing/2014/main" xmlns="" id="{B5A242FD-4BDE-4D2C-A682-D6C82D3CE459}"/>
              </a:ext>
            </a:extLst>
          </p:cNvPr>
          <p:cNvGrpSpPr/>
          <p:nvPr/>
        </p:nvGrpSpPr>
        <p:grpSpPr>
          <a:xfrm>
            <a:off x="8051744" y="2291446"/>
            <a:ext cx="694962" cy="705448"/>
            <a:chOff x="8429205" y="2052648"/>
            <a:chExt cx="694962" cy="705448"/>
          </a:xfrm>
        </p:grpSpPr>
        <p:pic>
          <p:nvPicPr>
            <p:cNvPr id="6" name="图片 5">
              <a:extLst>
                <a:ext uri="{FF2B5EF4-FFF2-40B4-BE49-F238E27FC236}">
                  <a16:creationId xmlns:a16="http://schemas.microsoft.com/office/drawing/2014/main" xmlns="" id="{19122CD5-AED7-4469-BD47-3CD1613DF2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29205" y="2052648"/>
              <a:ext cx="684912" cy="705448"/>
            </a:xfrm>
            <a:prstGeom prst="rect">
              <a:avLst/>
            </a:prstGeom>
          </p:spPr>
        </p:pic>
        <p:sp>
          <p:nvSpPr>
            <p:cNvPr id="5124" name="文本框 1">
              <a:extLst>
                <a:ext uri="{FF2B5EF4-FFF2-40B4-BE49-F238E27FC236}">
                  <a16:creationId xmlns:a16="http://schemas.microsoft.com/office/drawing/2014/main" xmlns="" id="{499A1F12-F286-4AA1-B6C7-5F52A4B2107A}"/>
                </a:ext>
              </a:extLst>
            </p:cNvPr>
            <p:cNvSpPr txBox="1">
              <a:spLocks noChangeArrowheads="1"/>
            </p:cNvSpPr>
            <p:nvPr/>
          </p:nvSpPr>
          <p:spPr bwMode="auto">
            <a:xfrm>
              <a:off x="8449781" y="2065955"/>
              <a:ext cx="6743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000000"/>
                  </a:solidFill>
                  <a:latin typeface="中華民國字體" pitchFamily="2" charset="-122"/>
                  <a:ea typeface="中華民國字體" pitchFamily="2" charset="-122"/>
                </a:rPr>
                <a:t>第一</a:t>
              </a:r>
              <a:endParaRPr lang="en-US" altLang="zh-CN">
                <a:solidFill>
                  <a:srgbClr val="000000"/>
                </a:solidFill>
                <a:latin typeface="中華民國字體" pitchFamily="2" charset="-122"/>
                <a:ea typeface="中華民國字體" pitchFamily="2" charset="-122"/>
              </a:endParaRPr>
            </a:p>
            <a:p>
              <a:pPr eaLnBrk="1" hangingPunct="1">
                <a:buFont typeface="Arial" panose="020B0604020202020204" pitchFamily="34" charset="0"/>
                <a:buNone/>
              </a:pPr>
              <a:r>
                <a:rPr lang="zh-CN" altLang="en-US">
                  <a:solidFill>
                    <a:srgbClr val="000000"/>
                  </a:solidFill>
                  <a:latin typeface="中華民國字體" pitchFamily="2" charset="-122"/>
                  <a:ea typeface="中華民國字體" pitchFamily="2" charset="-122"/>
                </a:rPr>
                <a:t>课时</a:t>
              </a:r>
            </a:p>
          </p:txBody>
        </p:sp>
      </p:grpSp>
      <p:pic>
        <p:nvPicPr>
          <p:cNvPr id="11" name="图片 10">
            <a:extLst>
              <a:ext uri="{FF2B5EF4-FFF2-40B4-BE49-F238E27FC236}">
                <a16:creationId xmlns:a16="http://schemas.microsoft.com/office/drawing/2014/main" xmlns="" id="{FE7CB313-926B-46B3-8215-A54A28949EBF}"/>
              </a:ext>
            </a:extLst>
          </p:cNvPr>
          <p:cNvPicPr>
            <a:picLocks noChangeAspect="1"/>
          </p:cNvPicPr>
          <p:nvPr/>
        </p:nvPicPr>
        <p:blipFill>
          <a:blip r:embed="rId6"/>
          <a:stretch>
            <a:fillRect/>
          </a:stretch>
        </p:blipFill>
        <p:spPr>
          <a:xfrm>
            <a:off x="4729713" y="3447246"/>
            <a:ext cx="2725148" cy="7559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a:extLst>
              <a:ext uri="{FF2B5EF4-FFF2-40B4-BE49-F238E27FC236}">
                <a16:creationId xmlns:a16="http://schemas.microsoft.com/office/drawing/2014/main" xmlns="" id="{D24A019A-947E-4280-9CF4-6D64D12458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580" y="-19104"/>
            <a:ext cx="12225962" cy="687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a:extLst>
              <a:ext uri="{FF2B5EF4-FFF2-40B4-BE49-F238E27FC236}">
                <a16:creationId xmlns:a16="http://schemas.microsoft.com/office/drawing/2014/main" xmlns="" id="{2B7BAE08-50C7-48ED-B956-2902D1257AAC}"/>
              </a:ext>
            </a:extLst>
          </p:cNvPr>
          <p:cNvPicPr>
            <a:picLocks noChangeAspect="1"/>
          </p:cNvPicPr>
          <p:nvPr/>
        </p:nvPicPr>
        <p:blipFill>
          <a:blip r:embed="rId3"/>
          <a:stretch>
            <a:fillRect/>
          </a:stretch>
        </p:blipFill>
        <p:spPr>
          <a:xfrm>
            <a:off x="2490797" y="1560842"/>
            <a:ext cx="6504996" cy="2566638"/>
          </a:xfrm>
          <a:prstGeom prst="rect">
            <a:avLst/>
          </a:prstGeom>
        </p:spPr>
      </p:pic>
      <p:sp>
        <p:nvSpPr>
          <p:cNvPr id="2" name="文本框 9" hidden="1">
            <a:extLst>
              <a:ext uri="{FF2B5EF4-FFF2-40B4-BE49-F238E27FC236}">
                <a16:creationId xmlns:a16="http://schemas.microsoft.com/office/drawing/2014/main" xmlns="" id="{E0BD3724-35D4-4A65-AD10-E0312DD011CF}"/>
              </a:ext>
            </a:extLst>
          </p:cNvPr>
          <p:cNvSpPr txBox="1">
            <a:spLocks noChangeArrowheads="1"/>
          </p:cNvSpPr>
          <p:nvPr/>
        </p:nvSpPr>
        <p:spPr bwMode="auto">
          <a:xfrm>
            <a:off x="2490797" y="1859340"/>
            <a:ext cx="65055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9600" spc="-1000">
                <a:solidFill>
                  <a:srgbClr val="FFCC99"/>
                </a:solidFill>
                <a:latin typeface="汉仪古趣W 常规" panose="020B0604020202020204" pitchFamily="34" charset="-122"/>
                <a:ea typeface="汉仪古趣W 常规" panose="020B0604020202020204" pitchFamily="34" charset="-122"/>
              </a:rPr>
              <a:t>荷塘月色</a:t>
            </a:r>
          </a:p>
        </p:txBody>
      </p:sp>
      <p:sp>
        <p:nvSpPr>
          <p:cNvPr id="5" name="文本框 9" hidden="1">
            <a:extLst>
              <a:ext uri="{FF2B5EF4-FFF2-40B4-BE49-F238E27FC236}">
                <a16:creationId xmlns:a16="http://schemas.microsoft.com/office/drawing/2014/main" xmlns="" id="{0C1EBC22-A585-4988-918A-C7ED20065391}"/>
              </a:ext>
            </a:extLst>
          </p:cNvPr>
          <p:cNvSpPr txBox="1">
            <a:spLocks noChangeArrowheads="1"/>
          </p:cNvSpPr>
          <p:nvPr/>
        </p:nvSpPr>
        <p:spPr bwMode="auto">
          <a:xfrm>
            <a:off x="4730789" y="3526921"/>
            <a:ext cx="27240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800">
                <a:solidFill>
                  <a:schemeClr val="bg1"/>
                </a:solidFill>
                <a:latin typeface="中華民國字體" pitchFamily="2" charset="-122"/>
                <a:ea typeface="中華民國字體" pitchFamily="2" charset="-122"/>
              </a:rPr>
              <a:t>朱自清</a:t>
            </a:r>
          </a:p>
        </p:txBody>
      </p:sp>
      <p:grpSp>
        <p:nvGrpSpPr>
          <p:cNvPr id="7" name="组合 6" hidden="1">
            <a:extLst>
              <a:ext uri="{FF2B5EF4-FFF2-40B4-BE49-F238E27FC236}">
                <a16:creationId xmlns:a16="http://schemas.microsoft.com/office/drawing/2014/main" xmlns="" id="{B5A242FD-4BDE-4D2C-A682-D6C82D3CE459}"/>
              </a:ext>
            </a:extLst>
          </p:cNvPr>
          <p:cNvGrpSpPr/>
          <p:nvPr/>
        </p:nvGrpSpPr>
        <p:grpSpPr>
          <a:xfrm>
            <a:off x="8051744" y="2291446"/>
            <a:ext cx="694962" cy="705448"/>
            <a:chOff x="8429205" y="2052648"/>
            <a:chExt cx="694962" cy="705448"/>
          </a:xfrm>
        </p:grpSpPr>
        <p:pic>
          <p:nvPicPr>
            <p:cNvPr id="6" name="图片 5">
              <a:extLst>
                <a:ext uri="{FF2B5EF4-FFF2-40B4-BE49-F238E27FC236}">
                  <a16:creationId xmlns:a16="http://schemas.microsoft.com/office/drawing/2014/main" xmlns="" id="{19122CD5-AED7-4469-BD47-3CD1613DF2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29205" y="2052648"/>
              <a:ext cx="684912" cy="705448"/>
            </a:xfrm>
            <a:prstGeom prst="rect">
              <a:avLst/>
            </a:prstGeom>
          </p:spPr>
        </p:pic>
        <p:sp>
          <p:nvSpPr>
            <p:cNvPr id="5124" name="文本框 1">
              <a:extLst>
                <a:ext uri="{FF2B5EF4-FFF2-40B4-BE49-F238E27FC236}">
                  <a16:creationId xmlns:a16="http://schemas.microsoft.com/office/drawing/2014/main" xmlns="" id="{499A1F12-F286-4AA1-B6C7-5F52A4B2107A}"/>
                </a:ext>
              </a:extLst>
            </p:cNvPr>
            <p:cNvSpPr txBox="1">
              <a:spLocks noChangeArrowheads="1"/>
            </p:cNvSpPr>
            <p:nvPr/>
          </p:nvSpPr>
          <p:spPr bwMode="auto">
            <a:xfrm>
              <a:off x="8449781" y="2065955"/>
              <a:ext cx="6743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000000"/>
                  </a:solidFill>
                  <a:latin typeface="中華民國字體" pitchFamily="2" charset="-122"/>
                  <a:ea typeface="中華民國字體" pitchFamily="2" charset="-122"/>
                </a:rPr>
                <a:t>第二</a:t>
              </a:r>
              <a:endParaRPr lang="en-US" altLang="zh-CN">
                <a:solidFill>
                  <a:srgbClr val="000000"/>
                </a:solidFill>
                <a:latin typeface="中華民國字體" pitchFamily="2" charset="-122"/>
                <a:ea typeface="中華民國字體" pitchFamily="2" charset="-122"/>
              </a:endParaRPr>
            </a:p>
            <a:p>
              <a:pPr eaLnBrk="1" hangingPunct="1">
                <a:buFont typeface="Arial" panose="020B0604020202020204" pitchFamily="34" charset="0"/>
                <a:buNone/>
              </a:pPr>
              <a:r>
                <a:rPr lang="zh-CN" altLang="en-US">
                  <a:solidFill>
                    <a:srgbClr val="000000"/>
                  </a:solidFill>
                  <a:latin typeface="中華民國字體" pitchFamily="2" charset="-122"/>
                  <a:ea typeface="中華民國字體" pitchFamily="2" charset="-122"/>
                </a:rPr>
                <a:t>课时</a:t>
              </a:r>
            </a:p>
          </p:txBody>
        </p:sp>
      </p:grpSp>
      <p:pic>
        <p:nvPicPr>
          <p:cNvPr id="11" name="图片 10">
            <a:extLst>
              <a:ext uri="{FF2B5EF4-FFF2-40B4-BE49-F238E27FC236}">
                <a16:creationId xmlns:a16="http://schemas.microsoft.com/office/drawing/2014/main" xmlns="" id="{FE7CB313-926B-46B3-8215-A54A28949EBF}"/>
              </a:ext>
            </a:extLst>
          </p:cNvPr>
          <p:cNvPicPr>
            <a:picLocks noChangeAspect="1"/>
          </p:cNvPicPr>
          <p:nvPr/>
        </p:nvPicPr>
        <p:blipFill>
          <a:blip r:embed="rId5"/>
          <a:stretch>
            <a:fillRect/>
          </a:stretch>
        </p:blipFill>
        <p:spPr>
          <a:xfrm>
            <a:off x="4729713" y="3447246"/>
            <a:ext cx="2725148" cy="755970"/>
          </a:xfrm>
          <a:prstGeom prst="rect">
            <a:avLst/>
          </a:prstGeom>
        </p:spPr>
      </p:pic>
      <p:pic>
        <p:nvPicPr>
          <p:cNvPr id="8" name="图片 7">
            <a:extLst>
              <a:ext uri="{FF2B5EF4-FFF2-40B4-BE49-F238E27FC236}">
                <a16:creationId xmlns:a16="http://schemas.microsoft.com/office/drawing/2014/main" xmlns="" id="{118907D3-138A-4115-8501-1E1725C888DA}"/>
              </a:ext>
            </a:extLst>
          </p:cNvPr>
          <p:cNvPicPr>
            <a:picLocks noChangeAspect="1"/>
          </p:cNvPicPr>
          <p:nvPr/>
        </p:nvPicPr>
        <p:blipFill>
          <a:blip r:embed="rId6"/>
          <a:stretch>
            <a:fillRect/>
          </a:stretch>
        </p:blipFill>
        <p:spPr>
          <a:xfrm>
            <a:off x="8019263" y="2287505"/>
            <a:ext cx="749873" cy="768163"/>
          </a:xfrm>
          <a:prstGeom prst="rect">
            <a:avLst/>
          </a:prstGeom>
        </p:spPr>
      </p:pic>
    </p:spTree>
    <p:extLst>
      <p:ext uri="{BB962C8B-B14F-4D97-AF65-F5344CB8AC3E}">
        <p14:creationId xmlns:p14="http://schemas.microsoft.com/office/powerpoint/2010/main" val="16230178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1500"/>
                            </p:stCondLst>
                            <p:childTnLst>
                              <p:par>
                                <p:cTn id="24" presetID="42"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课文解析</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8"/>
            <a:ext cx="10337504" cy="1117568"/>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第四自然段段依次写了哪些景物，依怎样顺序写的，用到了哪些修辞手法？请结合文本分析。</a:t>
            </a:r>
          </a:p>
        </p:txBody>
      </p:sp>
      <p:sp>
        <p:nvSpPr>
          <p:cNvPr id="6" name="矩形 5" hidden="1">
            <a:extLst>
              <a:ext uri="{FF2B5EF4-FFF2-40B4-BE49-F238E27FC236}">
                <a16:creationId xmlns:a16="http://schemas.microsoft.com/office/drawing/2014/main" xmlns="" id="{C4BEDE35-56E8-4F9A-8051-61078D3D4AED}"/>
              </a:ext>
            </a:extLst>
          </p:cNvPr>
          <p:cNvSpPr/>
          <p:nvPr/>
        </p:nvSpPr>
        <p:spPr>
          <a:xfrm>
            <a:off x="1206640" y="2590824"/>
            <a:ext cx="698480" cy="363209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a:solidFill>
                  <a:schemeClr val="bg1"/>
                </a:solidFill>
                <a:latin typeface="中華民國字體" pitchFamily="2" charset="-122"/>
                <a:ea typeface="中華民國字體" pitchFamily="2" charset="-122"/>
              </a:rPr>
              <a:t>月下的荷塘</a:t>
            </a:r>
          </a:p>
        </p:txBody>
      </p:sp>
      <p:sp>
        <p:nvSpPr>
          <p:cNvPr id="7" name="矩形 6">
            <a:extLst>
              <a:ext uri="{FF2B5EF4-FFF2-40B4-BE49-F238E27FC236}">
                <a16:creationId xmlns:a16="http://schemas.microsoft.com/office/drawing/2014/main" xmlns="" id="{AFDEB8EC-D752-41F4-A02F-53A92D2DD1AC}"/>
              </a:ext>
            </a:extLst>
          </p:cNvPr>
          <p:cNvSpPr/>
          <p:nvPr/>
        </p:nvSpPr>
        <p:spPr>
          <a:xfrm>
            <a:off x="2063956" y="258448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荷叶</a:t>
            </a:r>
          </a:p>
        </p:txBody>
      </p:sp>
      <p:sp>
        <p:nvSpPr>
          <p:cNvPr id="10" name="矩形 9">
            <a:extLst>
              <a:ext uri="{FF2B5EF4-FFF2-40B4-BE49-F238E27FC236}">
                <a16:creationId xmlns:a16="http://schemas.microsoft.com/office/drawing/2014/main" xmlns="" id="{7439D127-E589-4F6D-B9FA-38CA0A012759}"/>
              </a:ext>
            </a:extLst>
          </p:cNvPr>
          <p:cNvSpPr/>
          <p:nvPr/>
        </p:nvSpPr>
        <p:spPr>
          <a:xfrm>
            <a:off x="2063956" y="3329003"/>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荷花</a:t>
            </a:r>
          </a:p>
        </p:txBody>
      </p:sp>
      <p:sp>
        <p:nvSpPr>
          <p:cNvPr id="11" name="矩形 10">
            <a:extLst>
              <a:ext uri="{FF2B5EF4-FFF2-40B4-BE49-F238E27FC236}">
                <a16:creationId xmlns:a16="http://schemas.microsoft.com/office/drawing/2014/main" xmlns="" id="{85A5A2DF-6CAF-4454-9AEB-4F3B9604F36A}"/>
              </a:ext>
            </a:extLst>
          </p:cNvPr>
          <p:cNvSpPr/>
          <p:nvPr/>
        </p:nvSpPr>
        <p:spPr>
          <a:xfrm>
            <a:off x="2063956" y="407351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荷香</a:t>
            </a:r>
          </a:p>
        </p:txBody>
      </p:sp>
      <p:sp>
        <p:nvSpPr>
          <p:cNvPr id="12" name="矩形 11">
            <a:extLst>
              <a:ext uri="{FF2B5EF4-FFF2-40B4-BE49-F238E27FC236}">
                <a16:creationId xmlns:a16="http://schemas.microsoft.com/office/drawing/2014/main" xmlns="" id="{217AF394-C8CE-4F1C-B38B-DA378593C12E}"/>
              </a:ext>
            </a:extLst>
          </p:cNvPr>
          <p:cNvSpPr/>
          <p:nvPr/>
        </p:nvSpPr>
        <p:spPr>
          <a:xfrm>
            <a:off x="2063956" y="4818033"/>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荷波</a:t>
            </a:r>
          </a:p>
        </p:txBody>
      </p:sp>
      <p:sp>
        <p:nvSpPr>
          <p:cNvPr id="13" name="矩形 12">
            <a:extLst>
              <a:ext uri="{FF2B5EF4-FFF2-40B4-BE49-F238E27FC236}">
                <a16:creationId xmlns:a16="http://schemas.microsoft.com/office/drawing/2014/main" xmlns="" id="{AF4D33B7-16E2-48E6-9C19-BBB433E3F9AF}"/>
              </a:ext>
            </a:extLst>
          </p:cNvPr>
          <p:cNvSpPr/>
          <p:nvPr/>
        </p:nvSpPr>
        <p:spPr>
          <a:xfrm>
            <a:off x="2063956" y="556254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流水</a:t>
            </a:r>
          </a:p>
        </p:txBody>
      </p:sp>
      <p:sp>
        <p:nvSpPr>
          <p:cNvPr id="14" name="Text Box 4">
            <a:extLst>
              <a:ext uri="{FF2B5EF4-FFF2-40B4-BE49-F238E27FC236}">
                <a16:creationId xmlns:a16="http://schemas.microsoft.com/office/drawing/2014/main" xmlns="" id="{A3FED727-3265-4ACE-9511-025F0B1B775A}"/>
              </a:ext>
            </a:extLst>
          </p:cNvPr>
          <p:cNvSpPr txBox="1">
            <a:spLocks noChangeArrowheads="1"/>
          </p:cNvSpPr>
          <p:nvPr/>
        </p:nvSpPr>
        <p:spPr bwMode="auto">
          <a:xfrm>
            <a:off x="3489490" y="2584488"/>
            <a:ext cx="2685792"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弥望 田田 出水很高</a:t>
            </a:r>
          </a:p>
        </p:txBody>
      </p:sp>
      <p:sp>
        <p:nvSpPr>
          <p:cNvPr id="16" name="Text Box 4">
            <a:extLst>
              <a:ext uri="{FF2B5EF4-FFF2-40B4-BE49-F238E27FC236}">
                <a16:creationId xmlns:a16="http://schemas.microsoft.com/office/drawing/2014/main" xmlns="" id="{C3576E9B-429A-4B8E-AFD0-92792E600090}"/>
              </a:ext>
            </a:extLst>
          </p:cNvPr>
          <p:cNvSpPr txBox="1">
            <a:spLocks noChangeArrowheads="1"/>
          </p:cNvSpPr>
          <p:nvPr/>
        </p:nvSpPr>
        <p:spPr bwMode="auto">
          <a:xfrm>
            <a:off x="3489490" y="3329003"/>
            <a:ext cx="2685792"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零星点缀</a:t>
            </a:r>
          </a:p>
        </p:txBody>
      </p:sp>
      <p:sp>
        <p:nvSpPr>
          <p:cNvPr id="17" name="Text Box 4">
            <a:extLst>
              <a:ext uri="{FF2B5EF4-FFF2-40B4-BE49-F238E27FC236}">
                <a16:creationId xmlns:a16="http://schemas.microsoft.com/office/drawing/2014/main" xmlns="" id="{45D2D2FC-2999-46D8-8955-08781BD4028D}"/>
              </a:ext>
            </a:extLst>
          </p:cNvPr>
          <p:cNvSpPr txBox="1">
            <a:spLocks noChangeArrowheads="1"/>
          </p:cNvSpPr>
          <p:nvPr/>
        </p:nvSpPr>
        <p:spPr bwMode="auto">
          <a:xfrm>
            <a:off x="3489490" y="4068753"/>
            <a:ext cx="2685792"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缕缕</a:t>
            </a:r>
          </a:p>
        </p:txBody>
      </p:sp>
      <p:sp>
        <p:nvSpPr>
          <p:cNvPr id="18" name="Text Box 4">
            <a:extLst>
              <a:ext uri="{FF2B5EF4-FFF2-40B4-BE49-F238E27FC236}">
                <a16:creationId xmlns:a16="http://schemas.microsoft.com/office/drawing/2014/main" xmlns="" id="{A008829B-8BBF-41FE-9509-75C564111FAC}"/>
              </a:ext>
            </a:extLst>
          </p:cNvPr>
          <p:cNvSpPr txBox="1">
            <a:spLocks noChangeArrowheads="1"/>
          </p:cNvSpPr>
          <p:nvPr/>
        </p:nvSpPr>
        <p:spPr bwMode="auto">
          <a:xfrm>
            <a:off x="3489490" y="4818033"/>
            <a:ext cx="2685792"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颤动</a:t>
            </a:r>
          </a:p>
        </p:txBody>
      </p:sp>
      <p:sp>
        <p:nvSpPr>
          <p:cNvPr id="19" name="Text Box 4">
            <a:extLst>
              <a:ext uri="{FF2B5EF4-FFF2-40B4-BE49-F238E27FC236}">
                <a16:creationId xmlns:a16="http://schemas.microsoft.com/office/drawing/2014/main" xmlns="" id="{AFDFB633-721B-4C95-A1A6-4300ECE15347}"/>
              </a:ext>
            </a:extLst>
          </p:cNvPr>
          <p:cNvSpPr txBox="1">
            <a:spLocks noChangeArrowheads="1"/>
          </p:cNvSpPr>
          <p:nvPr/>
        </p:nvSpPr>
        <p:spPr bwMode="auto">
          <a:xfrm>
            <a:off x="3489490" y="5562548"/>
            <a:ext cx="2685792"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看不见的</a:t>
            </a:r>
          </a:p>
        </p:txBody>
      </p:sp>
      <p:sp>
        <p:nvSpPr>
          <p:cNvPr id="20" name="Text Box 4">
            <a:extLst>
              <a:ext uri="{FF2B5EF4-FFF2-40B4-BE49-F238E27FC236}">
                <a16:creationId xmlns:a16="http://schemas.microsoft.com/office/drawing/2014/main" xmlns="" id="{C66DA9E7-CC82-4421-B0EE-C12204DEA6B2}"/>
              </a:ext>
            </a:extLst>
          </p:cNvPr>
          <p:cNvSpPr txBox="1">
            <a:spLocks noChangeArrowheads="1"/>
          </p:cNvSpPr>
          <p:nvPr/>
        </p:nvSpPr>
        <p:spPr bwMode="auto">
          <a:xfrm>
            <a:off x="6248763" y="2581303"/>
            <a:ext cx="1663286" cy="628632"/>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比喻</a:t>
            </a:r>
          </a:p>
        </p:txBody>
      </p:sp>
      <p:sp>
        <p:nvSpPr>
          <p:cNvPr id="21" name="Text Box 4">
            <a:extLst>
              <a:ext uri="{FF2B5EF4-FFF2-40B4-BE49-F238E27FC236}">
                <a16:creationId xmlns:a16="http://schemas.microsoft.com/office/drawing/2014/main" xmlns="" id="{E4EF72BA-60ED-4D08-8F0D-68E5F033673F}"/>
              </a:ext>
            </a:extLst>
          </p:cNvPr>
          <p:cNvSpPr txBox="1">
            <a:spLocks noChangeArrowheads="1"/>
          </p:cNvSpPr>
          <p:nvPr/>
        </p:nvSpPr>
        <p:spPr bwMode="auto">
          <a:xfrm>
            <a:off x="6248763" y="3322653"/>
            <a:ext cx="1663286" cy="628632"/>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拟人、比喻</a:t>
            </a:r>
          </a:p>
        </p:txBody>
      </p:sp>
      <p:sp>
        <p:nvSpPr>
          <p:cNvPr id="22" name="Text Box 4">
            <a:extLst>
              <a:ext uri="{FF2B5EF4-FFF2-40B4-BE49-F238E27FC236}">
                <a16:creationId xmlns:a16="http://schemas.microsoft.com/office/drawing/2014/main" xmlns="" id="{93907F1B-B2D4-466D-A7E3-6B1FAD40F298}"/>
              </a:ext>
            </a:extLst>
          </p:cNvPr>
          <p:cNvSpPr txBox="1">
            <a:spLocks noChangeArrowheads="1"/>
          </p:cNvSpPr>
          <p:nvPr/>
        </p:nvSpPr>
        <p:spPr bwMode="auto">
          <a:xfrm>
            <a:off x="6248763" y="4068753"/>
            <a:ext cx="1663286" cy="628632"/>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通感</a:t>
            </a:r>
          </a:p>
        </p:txBody>
      </p:sp>
      <p:sp>
        <p:nvSpPr>
          <p:cNvPr id="23" name="Text Box 4">
            <a:extLst>
              <a:ext uri="{FF2B5EF4-FFF2-40B4-BE49-F238E27FC236}">
                <a16:creationId xmlns:a16="http://schemas.microsoft.com/office/drawing/2014/main" xmlns="" id="{BC866A3F-A396-4C43-8CA1-674D101568FC}"/>
              </a:ext>
            </a:extLst>
          </p:cNvPr>
          <p:cNvSpPr txBox="1">
            <a:spLocks noChangeArrowheads="1"/>
          </p:cNvSpPr>
          <p:nvPr/>
        </p:nvSpPr>
        <p:spPr bwMode="auto">
          <a:xfrm>
            <a:off x="6248763" y="4814853"/>
            <a:ext cx="1663286" cy="628632"/>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比喻、拟人</a:t>
            </a:r>
          </a:p>
        </p:txBody>
      </p:sp>
      <p:sp>
        <p:nvSpPr>
          <p:cNvPr id="24" name="Text Box 4">
            <a:extLst>
              <a:ext uri="{FF2B5EF4-FFF2-40B4-BE49-F238E27FC236}">
                <a16:creationId xmlns:a16="http://schemas.microsoft.com/office/drawing/2014/main" xmlns="" id="{D4810283-7A90-4CCA-ABAE-E25A45F4F919}"/>
              </a:ext>
            </a:extLst>
          </p:cNvPr>
          <p:cNvSpPr txBox="1">
            <a:spLocks noChangeArrowheads="1"/>
          </p:cNvSpPr>
          <p:nvPr/>
        </p:nvSpPr>
        <p:spPr bwMode="auto">
          <a:xfrm>
            <a:off x="6248763" y="5560644"/>
            <a:ext cx="1663286" cy="628632"/>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脉脉</a:t>
            </a:r>
          </a:p>
        </p:txBody>
      </p:sp>
      <p:grpSp>
        <p:nvGrpSpPr>
          <p:cNvPr id="3" name="组合 2">
            <a:extLst>
              <a:ext uri="{FF2B5EF4-FFF2-40B4-BE49-F238E27FC236}">
                <a16:creationId xmlns:a16="http://schemas.microsoft.com/office/drawing/2014/main" xmlns="" id="{D1DBC2DE-8B78-4CB1-8476-02EC016A9869}"/>
              </a:ext>
            </a:extLst>
          </p:cNvPr>
          <p:cNvGrpSpPr/>
          <p:nvPr/>
        </p:nvGrpSpPr>
        <p:grpSpPr>
          <a:xfrm>
            <a:off x="8044264" y="2590824"/>
            <a:ext cx="879452" cy="3632096"/>
            <a:chOff x="8044264" y="2590824"/>
            <a:chExt cx="879452" cy="3632096"/>
          </a:xfrm>
        </p:grpSpPr>
        <p:sp>
          <p:nvSpPr>
            <p:cNvPr id="8" name="箭头: 下 7">
              <a:extLst>
                <a:ext uri="{FF2B5EF4-FFF2-40B4-BE49-F238E27FC236}">
                  <a16:creationId xmlns:a16="http://schemas.microsoft.com/office/drawing/2014/main" xmlns="" id="{2C65CE8A-ECA3-4F73-98D1-FF5A262BB62D}"/>
                </a:ext>
              </a:extLst>
            </p:cNvPr>
            <p:cNvSpPr/>
            <p:nvPr/>
          </p:nvSpPr>
          <p:spPr>
            <a:xfrm>
              <a:off x="8044264" y="4814852"/>
              <a:ext cx="879452" cy="1408068"/>
            </a:xfrm>
            <a:prstGeom prst="downArrow">
              <a:avLst>
                <a:gd name="adj1" fmla="val 61553"/>
                <a:gd name="adj2" fmla="val 51444"/>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及远</a:t>
              </a:r>
              <a:endParaRPr lang="en-US" altLang="zh-CN" sz="2400" b="1">
                <a:solidFill>
                  <a:schemeClr val="tx1"/>
                </a:solidFill>
                <a:latin typeface="宋体" panose="02010600030101010101" pitchFamily="2" charset="-122"/>
                <a:ea typeface="宋体" panose="02010600030101010101" pitchFamily="2" charset="-122"/>
              </a:endParaRPr>
            </a:p>
          </p:txBody>
        </p:sp>
        <p:sp>
          <p:nvSpPr>
            <p:cNvPr id="27" name="矩形 26">
              <a:extLst>
                <a:ext uri="{FF2B5EF4-FFF2-40B4-BE49-F238E27FC236}">
                  <a16:creationId xmlns:a16="http://schemas.microsoft.com/office/drawing/2014/main" xmlns="" id="{27A94FE3-34F1-4B11-9951-A3F184385B84}"/>
                </a:ext>
              </a:extLst>
            </p:cNvPr>
            <p:cNvSpPr/>
            <p:nvPr/>
          </p:nvSpPr>
          <p:spPr>
            <a:xfrm>
              <a:off x="8217754" y="2590824"/>
              <a:ext cx="532472" cy="2106562"/>
            </a:xfrm>
            <a:prstGeom prst="rect">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由近</a:t>
              </a:r>
              <a:endParaRPr lang="en-US" altLang="zh-CN" sz="2400" b="1">
                <a:solidFill>
                  <a:schemeClr val="tx1"/>
                </a:solidFill>
                <a:latin typeface="宋体" panose="02010600030101010101" pitchFamily="2" charset="-122"/>
                <a:ea typeface="宋体" panose="02010600030101010101" pitchFamily="2" charset="-122"/>
              </a:endParaRPr>
            </a:p>
          </p:txBody>
        </p:sp>
      </p:grpSp>
      <p:grpSp>
        <p:nvGrpSpPr>
          <p:cNvPr id="5" name="组合 4">
            <a:extLst>
              <a:ext uri="{FF2B5EF4-FFF2-40B4-BE49-F238E27FC236}">
                <a16:creationId xmlns:a16="http://schemas.microsoft.com/office/drawing/2014/main" xmlns="" id="{711ADCF0-8D52-44DA-95D6-260D394CB639}"/>
              </a:ext>
            </a:extLst>
          </p:cNvPr>
          <p:cNvGrpSpPr/>
          <p:nvPr/>
        </p:nvGrpSpPr>
        <p:grpSpPr>
          <a:xfrm>
            <a:off x="8973002" y="2590824"/>
            <a:ext cx="879452" cy="3632096"/>
            <a:chOff x="8973002" y="2590824"/>
            <a:chExt cx="879452" cy="3632096"/>
          </a:xfrm>
        </p:grpSpPr>
        <p:sp>
          <p:nvSpPr>
            <p:cNvPr id="28" name="箭头: 下 27">
              <a:extLst>
                <a:ext uri="{FF2B5EF4-FFF2-40B4-BE49-F238E27FC236}">
                  <a16:creationId xmlns:a16="http://schemas.microsoft.com/office/drawing/2014/main" xmlns="" id="{05D4B004-8C8C-4675-B6F7-3F3ADFCE7454}"/>
                </a:ext>
              </a:extLst>
            </p:cNvPr>
            <p:cNvSpPr/>
            <p:nvPr/>
          </p:nvSpPr>
          <p:spPr>
            <a:xfrm>
              <a:off x="8973002" y="4814852"/>
              <a:ext cx="879452" cy="1408068"/>
            </a:xfrm>
            <a:prstGeom prst="downArrow">
              <a:avLst>
                <a:gd name="adj1" fmla="val 61553"/>
                <a:gd name="adj2" fmla="val 51444"/>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而下</a:t>
              </a:r>
              <a:endParaRPr lang="en-US" altLang="zh-CN" sz="2400" b="1">
                <a:solidFill>
                  <a:schemeClr val="tx1"/>
                </a:solidFill>
                <a:latin typeface="宋体" panose="02010600030101010101" pitchFamily="2" charset="-122"/>
                <a:ea typeface="宋体" panose="02010600030101010101" pitchFamily="2" charset="-122"/>
              </a:endParaRPr>
            </a:p>
          </p:txBody>
        </p:sp>
        <p:sp>
          <p:nvSpPr>
            <p:cNvPr id="29" name="矩形 28">
              <a:extLst>
                <a:ext uri="{FF2B5EF4-FFF2-40B4-BE49-F238E27FC236}">
                  <a16:creationId xmlns:a16="http://schemas.microsoft.com/office/drawing/2014/main" xmlns="" id="{DC6463F6-B104-4B24-8F1A-7B822D0960D0}"/>
                </a:ext>
              </a:extLst>
            </p:cNvPr>
            <p:cNvSpPr/>
            <p:nvPr/>
          </p:nvSpPr>
          <p:spPr>
            <a:xfrm>
              <a:off x="9146492" y="2590824"/>
              <a:ext cx="532472" cy="2106562"/>
            </a:xfrm>
            <a:prstGeom prst="rect">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由上</a:t>
              </a:r>
            </a:p>
          </p:txBody>
        </p:sp>
      </p:grpSp>
      <p:grpSp>
        <p:nvGrpSpPr>
          <p:cNvPr id="9" name="组合 8">
            <a:extLst>
              <a:ext uri="{FF2B5EF4-FFF2-40B4-BE49-F238E27FC236}">
                <a16:creationId xmlns:a16="http://schemas.microsoft.com/office/drawing/2014/main" xmlns="" id="{680F4F66-AFC1-4C2B-AD5A-607A85436CC0}"/>
              </a:ext>
            </a:extLst>
          </p:cNvPr>
          <p:cNvGrpSpPr/>
          <p:nvPr/>
        </p:nvGrpSpPr>
        <p:grpSpPr>
          <a:xfrm>
            <a:off x="9876508" y="2590824"/>
            <a:ext cx="879452" cy="3632096"/>
            <a:chOff x="9876508" y="2590824"/>
            <a:chExt cx="879452" cy="3632096"/>
          </a:xfrm>
        </p:grpSpPr>
        <p:sp>
          <p:nvSpPr>
            <p:cNvPr id="30" name="箭头: 下 29">
              <a:extLst>
                <a:ext uri="{FF2B5EF4-FFF2-40B4-BE49-F238E27FC236}">
                  <a16:creationId xmlns:a16="http://schemas.microsoft.com/office/drawing/2014/main" xmlns="" id="{28C98C26-0F2A-4A87-BC0A-1E40BD72D563}"/>
                </a:ext>
              </a:extLst>
            </p:cNvPr>
            <p:cNvSpPr/>
            <p:nvPr/>
          </p:nvSpPr>
          <p:spPr>
            <a:xfrm>
              <a:off x="9876508" y="4814852"/>
              <a:ext cx="879452" cy="1408068"/>
            </a:xfrm>
            <a:prstGeom prst="downArrow">
              <a:avLst>
                <a:gd name="adj1" fmla="val 61553"/>
                <a:gd name="adj2" fmla="val 51444"/>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到动</a:t>
              </a:r>
              <a:endParaRPr lang="en-US" altLang="zh-CN" sz="2400" b="1">
                <a:solidFill>
                  <a:schemeClr val="tx1"/>
                </a:solidFill>
                <a:latin typeface="宋体" panose="02010600030101010101" pitchFamily="2" charset="-122"/>
                <a:ea typeface="宋体" panose="02010600030101010101" pitchFamily="2" charset="-122"/>
              </a:endParaRPr>
            </a:p>
          </p:txBody>
        </p:sp>
        <p:sp>
          <p:nvSpPr>
            <p:cNvPr id="31" name="矩形 30">
              <a:extLst>
                <a:ext uri="{FF2B5EF4-FFF2-40B4-BE49-F238E27FC236}">
                  <a16:creationId xmlns:a16="http://schemas.microsoft.com/office/drawing/2014/main" xmlns="" id="{19357B61-A7CA-44B1-8896-CC10E93EDDAB}"/>
                </a:ext>
              </a:extLst>
            </p:cNvPr>
            <p:cNvSpPr/>
            <p:nvPr/>
          </p:nvSpPr>
          <p:spPr>
            <a:xfrm>
              <a:off x="10049998" y="2590824"/>
              <a:ext cx="532472" cy="2106562"/>
            </a:xfrm>
            <a:prstGeom prst="rect">
              <a:avLst/>
            </a:prstGeom>
            <a:solidFill>
              <a:schemeClr val="accent5">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tx1"/>
                  </a:solidFill>
                  <a:latin typeface="宋体" panose="02010600030101010101" pitchFamily="2" charset="-122"/>
                  <a:ea typeface="宋体" panose="02010600030101010101" pitchFamily="2" charset="-122"/>
                </a:rPr>
                <a:t>由静</a:t>
              </a:r>
            </a:p>
          </p:txBody>
        </p:sp>
      </p:grpSp>
      <p:sp>
        <p:nvSpPr>
          <p:cNvPr id="32" name="Text Box 12">
            <a:extLst>
              <a:ext uri="{FF2B5EF4-FFF2-40B4-BE49-F238E27FC236}">
                <a16:creationId xmlns:a16="http://schemas.microsoft.com/office/drawing/2014/main" xmlns="" id="{60D8A7B5-8083-4600-BFA6-BD1357A32083}"/>
              </a:ext>
            </a:extLst>
          </p:cNvPr>
          <p:cNvSpPr txBox="1">
            <a:spLocks noChangeArrowheads="1"/>
          </p:cNvSpPr>
          <p:nvPr/>
        </p:nvSpPr>
        <p:spPr bwMode="auto">
          <a:xfrm>
            <a:off x="10923997" y="2564400"/>
            <a:ext cx="615553" cy="3624875"/>
          </a:xfrm>
          <a:prstGeom prst="rect">
            <a:avLst/>
          </a:prstGeom>
          <a:solidFill>
            <a:schemeClr val="accent5">
              <a:lumMod val="25000"/>
            </a:schemeClr>
          </a:solidFill>
          <a:ln>
            <a:noFill/>
          </a:ln>
        </p:spPr>
        <p:txBody>
          <a:bodyPr vert="eaVert"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800" b="1">
                <a:solidFill>
                  <a:schemeClr val="bg1"/>
                </a:solidFill>
                <a:latin typeface="宋体" panose="02010600030101010101" pitchFamily="2" charset="-122"/>
              </a:rPr>
              <a:t>幽雅宁静</a:t>
            </a:r>
          </a:p>
        </p:txBody>
      </p:sp>
      <p:pic>
        <p:nvPicPr>
          <p:cNvPr id="34" name="图片 33">
            <a:extLst>
              <a:ext uri="{FF2B5EF4-FFF2-40B4-BE49-F238E27FC236}">
                <a16:creationId xmlns:a16="http://schemas.microsoft.com/office/drawing/2014/main" xmlns="" id="{1D6EE4F0-F62B-4DC3-8419-2F6267164BBE}"/>
              </a:ext>
            </a:extLst>
          </p:cNvPr>
          <p:cNvPicPr>
            <a:picLocks noChangeAspect="1"/>
          </p:cNvPicPr>
          <p:nvPr/>
        </p:nvPicPr>
        <p:blipFill>
          <a:blip r:embed="rId2"/>
          <a:stretch>
            <a:fillRect/>
          </a:stretch>
        </p:blipFill>
        <p:spPr>
          <a:xfrm>
            <a:off x="1118668" y="2581303"/>
            <a:ext cx="786452" cy="3645724"/>
          </a:xfrm>
          <a:prstGeom prst="rect">
            <a:avLst/>
          </a:prstGeom>
        </p:spPr>
      </p:pic>
    </p:spTree>
    <p:extLst>
      <p:ext uri="{BB962C8B-B14F-4D97-AF65-F5344CB8AC3E}">
        <p14:creationId xmlns:p14="http://schemas.microsoft.com/office/powerpoint/2010/main" val="19170023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randombar(horizont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randombar(horizont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randombar(horizontal)">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randombar(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randombar(horizontal)">
                                      <p:cBhvr>
                                        <p:cTn id="77" dur="500"/>
                                        <p:tgtEl>
                                          <p:spTgt spid="23"/>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randombar(horizont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up)">
                                      <p:cBhvr>
                                        <p:cTn id="87" dur="500"/>
                                        <p:tgtEl>
                                          <p:spTgt spid="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up)">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nodeType="click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wipe(up)">
                                      <p:cBhvr>
                                        <p:cTn id="97" dur="500"/>
                                        <p:tgtEl>
                                          <p:spTgt spid="9"/>
                                        </p:tgtEl>
                                      </p:cBhvr>
                                    </p:animEffect>
                                  </p:childTnLst>
                                </p:cTn>
                              </p:par>
                            </p:childTnLst>
                          </p:cTn>
                        </p:par>
                      </p:childTnLst>
                    </p:cTn>
                  </p:par>
                  <p:par>
                    <p:cTn id="98" fill="hold">
                      <p:stCondLst>
                        <p:cond delay="indefinite"/>
                      </p:stCondLst>
                      <p:childTnLst>
                        <p:par>
                          <p:cTn id="99" fill="hold">
                            <p:stCondLst>
                              <p:cond delay="0"/>
                            </p:stCondLst>
                            <p:childTnLst>
                              <p:par>
                                <p:cTn id="100" presetID="14" presetClass="entr" presetSubtype="10" fill="hold" grpId="0" nodeType="click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randombar(horizontal)">
                                      <p:cBhvr>
                                        <p:cTn id="10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P spid="24" grpId="0" animBg="1"/>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106A9AE2-531C-42BD-A973-3F84775C7AE4}"/>
              </a:ext>
            </a:extLst>
          </p:cNvPr>
          <p:cNvSpPr>
            <a:spLocks noGrp="1"/>
          </p:cNvSpPr>
          <p:nvPr>
            <p:ph type="body" sz="quarter" idx="10"/>
          </p:nvPr>
        </p:nvSpPr>
        <p:spPr/>
        <p:txBody>
          <a:bodyPr/>
          <a:lstStyle/>
          <a:p>
            <a:r>
              <a:rPr lang="zh-CN" altLang="en-US"/>
              <a:t>拓展课堂</a:t>
            </a:r>
          </a:p>
        </p:txBody>
      </p:sp>
      <p:sp>
        <p:nvSpPr>
          <p:cNvPr id="5" name="矩形 1">
            <a:extLst>
              <a:ext uri="{FF2B5EF4-FFF2-40B4-BE49-F238E27FC236}">
                <a16:creationId xmlns:a16="http://schemas.microsoft.com/office/drawing/2014/main" xmlns="" id="{3E4202AB-6AE1-47B7-AC0E-932AA9FE49A8}"/>
              </a:ext>
            </a:extLst>
          </p:cNvPr>
          <p:cNvSpPr>
            <a:spLocks noChangeArrowheads="1"/>
          </p:cNvSpPr>
          <p:nvPr/>
        </p:nvSpPr>
        <p:spPr bwMode="auto">
          <a:xfrm>
            <a:off x="1066944" y="2215408"/>
            <a:ext cx="10477200"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buFont typeface="Arial" panose="020B0604020202020204" pitchFamily="34" charset="0"/>
              <a:buNone/>
            </a:pPr>
            <a:r>
              <a:rPr lang="zh-CN" altLang="en-US" sz="2800" b="1">
                <a:solidFill>
                  <a:schemeClr val="bg1"/>
                </a:solidFill>
                <a:latin typeface="仿宋" panose="02010609060101010101" pitchFamily="49" charset="-122"/>
                <a:ea typeface="仿宋" panose="02010609060101010101" pitchFamily="49" charset="-122"/>
              </a:rPr>
              <a:t>通感是一种特殊的修辞。通感是把人们的各种感觉（视觉、听觉、嗅觉、味觉、触觉）通过比喻或形容词沟通起来的修辞方式。通感就是移觉。</a:t>
            </a:r>
          </a:p>
        </p:txBody>
      </p:sp>
      <p:sp>
        <p:nvSpPr>
          <p:cNvPr id="4" name="矩形 1">
            <a:extLst>
              <a:ext uri="{FF2B5EF4-FFF2-40B4-BE49-F238E27FC236}">
                <a16:creationId xmlns:a16="http://schemas.microsoft.com/office/drawing/2014/main" xmlns="" id="{CB6E0A01-521F-4048-8B27-17EC2176C667}"/>
              </a:ext>
            </a:extLst>
          </p:cNvPr>
          <p:cNvSpPr>
            <a:spLocks noChangeArrowheads="1"/>
          </p:cNvSpPr>
          <p:nvPr/>
        </p:nvSpPr>
        <p:spPr bwMode="auto">
          <a:xfrm>
            <a:off x="1066944" y="1403408"/>
            <a:ext cx="2235136" cy="628632"/>
          </a:xfrm>
          <a:prstGeom prst="rect">
            <a:avLst/>
          </a:prstGeom>
          <a:solidFill>
            <a:schemeClr val="bg1"/>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0"/>
              </a:spcAft>
              <a:buFont typeface="Arial" panose="020B0604020202020204" pitchFamily="34" charset="0"/>
              <a:buNone/>
            </a:pPr>
            <a:r>
              <a:rPr lang="zh-CN" altLang="en-US" sz="2800" b="1">
                <a:solidFill>
                  <a:schemeClr val="accent5">
                    <a:lumMod val="50000"/>
                  </a:schemeClr>
                </a:solidFill>
                <a:latin typeface="宋体" panose="02010600030101010101" pitchFamily="2" charset="-122"/>
              </a:rPr>
              <a:t>通感</a:t>
            </a:r>
          </a:p>
        </p:txBody>
      </p:sp>
      <p:sp>
        <p:nvSpPr>
          <p:cNvPr id="6" name="矩形 1">
            <a:extLst>
              <a:ext uri="{FF2B5EF4-FFF2-40B4-BE49-F238E27FC236}">
                <a16:creationId xmlns:a16="http://schemas.microsoft.com/office/drawing/2014/main" xmlns="" id="{88E62EC2-4DA6-4C8F-AD81-FE6A70EB55B5}"/>
              </a:ext>
            </a:extLst>
          </p:cNvPr>
          <p:cNvSpPr>
            <a:spLocks noChangeArrowheads="1"/>
          </p:cNvSpPr>
          <p:nvPr/>
        </p:nvSpPr>
        <p:spPr bwMode="auto">
          <a:xfrm>
            <a:off x="1066944" y="4597769"/>
            <a:ext cx="6845104"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b="1">
                <a:solidFill>
                  <a:schemeClr val="bg1"/>
                </a:solidFill>
                <a:latin typeface="楷体" panose="02010609060101010101" pitchFamily="49" charset="-122"/>
                <a:ea typeface="楷体" panose="02010609060101010101" pitchFamily="49" charset="-122"/>
              </a:rPr>
              <a:t>她笑得很甜。</a:t>
            </a:r>
          </a:p>
        </p:txBody>
      </p:sp>
      <p:sp>
        <p:nvSpPr>
          <p:cNvPr id="7" name="矩形 1">
            <a:extLst>
              <a:ext uri="{FF2B5EF4-FFF2-40B4-BE49-F238E27FC236}">
                <a16:creationId xmlns:a16="http://schemas.microsoft.com/office/drawing/2014/main" xmlns="" id="{45E2873C-686C-4C1B-9FBC-D9C329655FDB}"/>
              </a:ext>
            </a:extLst>
          </p:cNvPr>
          <p:cNvSpPr>
            <a:spLocks noChangeArrowheads="1"/>
          </p:cNvSpPr>
          <p:nvPr/>
        </p:nvSpPr>
        <p:spPr bwMode="auto">
          <a:xfrm>
            <a:off x="1066944" y="3997557"/>
            <a:ext cx="10477200"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en-US" altLang="zh-CN" sz="2800" b="1">
                <a:solidFill>
                  <a:schemeClr val="bg1"/>
                </a:solidFill>
                <a:latin typeface="仿宋" panose="02010609060101010101" pitchFamily="49" charset="-122"/>
                <a:ea typeface="仿宋" panose="02010609060101010101" pitchFamily="49" charset="-122"/>
              </a:rPr>
              <a:t>【</a:t>
            </a:r>
            <a:r>
              <a:rPr lang="zh-CN" altLang="en-US" sz="2800" b="1">
                <a:solidFill>
                  <a:schemeClr val="bg1"/>
                </a:solidFill>
                <a:latin typeface="仿宋" panose="02010609060101010101" pitchFamily="49" charset="-122"/>
                <a:ea typeface="仿宋" panose="02010609060101010101" pitchFamily="49" charset="-122"/>
              </a:rPr>
              <a:t>例子</a:t>
            </a:r>
            <a:r>
              <a:rPr lang="en-US" altLang="zh-CN" sz="2800" b="1">
                <a:solidFill>
                  <a:schemeClr val="bg1"/>
                </a:solidFill>
                <a:latin typeface="仿宋" panose="02010609060101010101" pitchFamily="49" charset="-122"/>
                <a:ea typeface="仿宋" panose="02010609060101010101" pitchFamily="49" charset="-122"/>
              </a:rPr>
              <a:t>】</a:t>
            </a:r>
            <a:endParaRPr lang="zh-CN" altLang="en-US" sz="2800" b="1">
              <a:solidFill>
                <a:schemeClr val="bg1"/>
              </a:solidFill>
              <a:latin typeface="仿宋" panose="02010609060101010101" pitchFamily="49" charset="-122"/>
              <a:ea typeface="仿宋" panose="02010609060101010101" pitchFamily="49" charset="-122"/>
            </a:endParaRPr>
          </a:p>
        </p:txBody>
      </p:sp>
      <p:sp>
        <p:nvSpPr>
          <p:cNvPr id="8" name="矩形 1">
            <a:extLst>
              <a:ext uri="{FF2B5EF4-FFF2-40B4-BE49-F238E27FC236}">
                <a16:creationId xmlns:a16="http://schemas.microsoft.com/office/drawing/2014/main" xmlns="" id="{C70BA9BA-2BEF-4FC3-95FA-0DDE0006BC78}"/>
              </a:ext>
            </a:extLst>
          </p:cNvPr>
          <p:cNvSpPr>
            <a:spLocks noChangeArrowheads="1"/>
          </p:cNvSpPr>
          <p:nvPr/>
        </p:nvSpPr>
        <p:spPr bwMode="auto">
          <a:xfrm>
            <a:off x="9448704" y="4597769"/>
            <a:ext cx="2514528"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b="1">
                <a:solidFill>
                  <a:schemeClr val="bg1"/>
                </a:solidFill>
                <a:latin typeface="仿宋" panose="02010609060101010101" pitchFamily="49" charset="-122"/>
                <a:ea typeface="仿宋" panose="02010609060101010101" pitchFamily="49" charset="-122"/>
              </a:rPr>
              <a:t>视觉转为味觉</a:t>
            </a:r>
          </a:p>
        </p:txBody>
      </p:sp>
      <p:sp>
        <p:nvSpPr>
          <p:cNvPr id="9" name="矩形 1">
            <a:extLst>
              <a:ext uri="{FF2B5EF4-FFF2-40B4-BE49-F238E27FC236}">
                <a16:creationId xmlns:a16="http://schemas.microsoft.com/office/drawing/2014/main" xmlns="" id="{F751A870-AC26-4480-BBE4-B7641F88E885}"/>
              </a:ext>
            </a:extLst>
          </p:cNvPr>
          <p:cNvSpPr>
            <a:spLocks noChangeArrowheads="1"/>
          </p:cNvSpPr>
          <p:nvPr/>
        </p:nvSpPr>
        <p:spPr bwMode="auto">
          <a:xfrm>
            <a:off x="1066944" y="5146837"/>
            <a:ext cx="6845104"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b="1">
                <a:solidFill>
                  <a:schemeClr val="bg1"/>
                </a:solidFill>
                <a:latin typeface="楷体" panose="02010609060101010101" pitchFamily="49" charset="-122"/>
                <a:ea typeface="楷体" panose="02010609060101010101" pitchFamily="49" charset="-122"/>
              </a:rPr>
              <a:t>人靓歌甜。</a:t>
            </a:r>
          </a:p>
        </p:txBody>
      </p:sp>
      <p:sp>
        <p:nvSpPr>
          <p:cNvPr id="10" name="矩形 1">
            <a:extLst>
              <a:ext uri="{FF2B5EF4-FFF2-40B4-BE49-F238E27FC236}">
                <a16:creationId xmlns:a16="http://schemas.microsoft.com/office/drawing/2014/main" xmlns="" id="{D18127F4-E9C5-4A28-8DB0-684EBDD3175D}"/>
              </a:ext>
            </a:extLst>
          </p:cNvPr>
          <p:cNvSpPr>
            <a:spLocks noChangeArrowheads="1"/>
          </p:cNvSpPr>
          <p:nvPr/>
        </p:nvSpPr>
        <p:spPr bwMode="auto">
          <a:xfrm>
            <a:off x="9448704" y="5146837"/>
            <a:ext cx="2514528"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b="1">
                <a:solidFill>
                  <a:schemeClr val="bg1"/>
                </a:solidFill>
                <a:latin typeface="仿宋" panose="02010609060101010101" pitchFamily="49" charset="-122"/>
                <a:ea typeface="仿宋" panose="02010609060101010101" pitchFamily="49" charset="-122"/>
              </a:rPr>
              <a:t>听觉转为味觉</a:t>
            </a:r>
          </a:p>
        </p:txBody>
      </p:sp>
    </p:spTree>
    <p:extLst>
      <p:ext uri="{BB962C8B-B14F-4D97-AF65-F5344CB8AC3E}">
        <p14:creationId xmlns:p14="http://schemas.microsoft.com/office/powerpoint/2010/main" val="40427412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106A9AE2-531C-42BD-A973-3F84775C7AE4}"/>
              </a:ext>
            </a:extLst>
          </p:cNvPr>
          <p:cNvSpPr>
            <a:spLocks noGrp="1"/>
          </p:cNvSpPr>
          <p:nvPr>
            <p:ph type="body" sz="quarter" idx="10"/>
          </p:nvPr>
        </p:nvSpPr>
        <p:spPr/>
        <p:txBody>
          <a:bodyPr/>
          <a:lstStyle/>
          <a:p>
            <a:r>
              <a:rPr lang="zh-CN" altLang="en-US"/>
              <a:t>拓展课堂</a:t>
            </a:r>
          </a:p>
        </p:txBody>
      </p:sp>
      <p:sp>
        <p:nvSpPr>
          <p:cNvPr id="5" name="矩形 1">
            <a:extLst>
              <a:ext uri="{FF2B5EF4-FFF2-40B4-BE49-F238E27FC236}">
                <a16:creationId xmlns:a16="http://schemas.microsoft.com/office/drawing/2014/main" xmlns="" id="{3E4202AB-6AE1-47B7-AC0E-932AA9FE49A8}"/>
              </a:ext>
            </a:extLst>
          </p:cNvPr>
          <p:cNvSpPr>
            <a:spLocks noChangeArrowheads="1"/>
          </p:cNvSpPr>
          <p:nvPr/>
        </p:nvSpPr>
        <p:spPr bwMode="auto">
          <a:xfrm>
            <a:off x="1066944" y="2215408"/>
            <a:ext cx="10477200"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buFont typeface="Arial" panose="020B0604020202020204" pitchFamily="34" charset="0"/>
              <a:buNone/>
            </a:pPr>
            <a:r>
              <a:rPr lang="zh-CN" altLang="en-US" sz="2800" b="1">
                <a:solidFill>
                  <a:schemeClr val="bg1"/>
                </a:solidFill>
                <a:latin typeface="仿宋" panose="02010609060101010101" pitchFamily="49" charset="-122"/>
                <a:ea typeface="仿宋" panose="02010609060101010101" pitchFamily="49" charset="-122"/>
              </a:rPr>
              <a:t>通感是一种特殊的修辞。通感是把人们的各种感觉（视觉、听觉、嗅觉、味觉、触觉）通过比喻或形容词沟通起来的修辞方式。通感就是移觉。</a:t>
            </a:r>
          </a:p>
        </p:txBody>
      </p:sp>
      <p:sp>
        <p:nvSpPr>
          <p:cNvPr id="4" name="矩形 1">
            <a:extLst>
              <a:ext uri="{FF2B5EF4-FFF2-40B4-BE49-F238E27FC236}">
                <a16:creationId xmlns:a16="http://schemas.microsoft.com/office/drawing/2014/main" xmlns="" id="{CB6E0A01-521F-4048-8B27-17EC2176C667}"/>
              </a:ext>
            </a:extLst>
          </p:cNvPr>
          <p:cNvSpPr>
            <a:spLocks noChangeArrowheads="1"/>
          </p:cNvSpPr>
          <p:nvPr/>
        </p:nvSpPr>
        <p:spPr bwMode="auto">
          <a:xfrm>
            <a:off x="1066944" y="1403408"/>
            <a:ext cx="2235136" cy="628632"/>
          </a:xfrm>
          <a:prstGeom prst="rect">
            <a:avLst/>
          </a:prstGeom>
          <a:solidFill>
            <a:schemeClr val="bg1"/>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Aft>
                <a:spcPts val="0"/>
              </a:spcAft>
              <a:buFont typeface="Arial" panose="020B0604020202020204" pitchFamily="34" charset="0"/>
              <a:buNone/>
            </a:pPr>
            <a:r>
              <a:rPr lang="zh-CN" altLang="en-US" sz="2800" b="1">
                <a:solidFill>
                  <a:schemeClr val="accent5">
                    <a:lumMod val="50000"/>
                  </a:schemeClr>
                </a:solidFill>
                <a:latin typeface="宋体" panose="02010600030101010101" pitchFamily="2" charset="-122"/>
              </a:rPr>
              <a:t>通感</a:t>
            </a:r>
          </a:p>
        </p:txBody>
      </p:sp>
      <p:sp>
        <p:nvSpPr>
          <p:cNvPr id="6" name="矩形 1">
            <a:extLst>
              <a:ext uri="{FF2B5EF4-FFF2-40B4-BE49-F238E27FC236}">
                <a16:creationId xmlns:a16="http://schemas.microsoft.com/office/drawing/2014/main" xmlns="" id="{88E62EC2-4DA6-4C8F-AD81-FE6A70EB55B5}"/>
              </a:ext>
            </a:extLst>
          </p:cNvPr>
          <p:cNvSpPr>
            <a:spLocks noChangeArrowheads="1"/>
          </p:cNvSpPr>
          <p:nvPr/>
        </p:nvSpPr>
        <p:spPr bwMode="auto">
          <a:xfrm>
            <a:off x="1066944" y="4597769"/>
            <a:ext cx="684510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spcAft>
                <a:spcPts val="0"/>
              </a:spcAft>
              <a:buFont typeface="Wingdings" panose="05000000000000000000" pitchFamily="2" charset="2"/>
              <a:buChar char="Ø"/>
            </a:pPr>
            <a:r>
              <a:rPr lang="zh-CN" altLang="en-US" sz="2600" b="1">
                <a:solidFill>
                  <a:schemeClr val="bg1"/>
                </a:solidFill>
                <a:latin typeface="楷体" panose="02010609060101010101" pitchFamily="49" charset="-122"/>
                <a:ea typeface="楷体" panose="02010609060101010101" pitchFamily="49" charset="-122"/>
              </a:rPr>
              <a:t>微风过处，送来缕缕清香，仿佛远处高楼上渺茫的歌声似的。</a:t>
            </a:r>
          </a:p>
        </p:txBody>
      </p:sp>
      <p:sp>
        <p:nvSpPr>
          <p:cNvPr id="7" name="矩形 1">
            <a:extLst>
              <a:ext uri="{FF2B5EF4-FFF2-40B4-BE49-F238E27FC236}">
                <a16:creationId xmlns:a16="http://schemas.microsoft.com/office/drawing/2014/main" xmlns="" id="{45E2873C-686C-4C1B-9FBC-D9C329655FDB}"/>
              </a:ext>
            </a:extLst>
          </p:cNvPr>
          <p:cNvSpPr>
            <a:spLocks noChangeArrowheads="1"/>
          </p:cNvSpPr>
          <p:nvPr/>
        </p:nvSpPr>
        <p:spPr bwMode="auto">
          <a:xfrm>
            <a:off x="1066944" y="3997557"/>
            <a:ext cx="10477200"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en-US" altLang="zh-CN" sz="2800" b="1">
                <a:solidFill>
                  <a:schemeClr val="bg1"/>
                </a:solidFill>
                <a:latin typeface="仿宋" panose="02010609060101010101" pitchFamily="49" charset="-122"/>
                <a:ea typeface="仿宋" panose="02010609060101010101" pitchFamily="49" charset="-122"/>
              </a:rPr>
              <a:t>【</a:t>
            </a:r>
            <a:r>
              <a:rPr lang="zh-CN" altLang="en-US" sz="2800" b="1">
                <a:solidFill>
                  <a:schemeClr val="bg1"/>
                </a:solidFill>
                <a:latin typeface="仿宋" panose="02010609060101010101" pitchFamily="49" charset="-122"/>
                <a:ea typeface="仿宋" panose="02010609060101010101" pitchFamily="49" charset="-122"/>
              </a:rPr>
              <a:t>例子</a:t>
            </a:r>
            <a:r>
              <a:rPr lang="en-US" altLang="zh-CN" sz="2800" b="1">
                <a:solidFill>
                  <a:schemeClr val="bg1"/>
                </a:solidFill>
                <a:latin typeface="仿宋" panose="02010609060101010101" pitchFamily="49" charset="-122"/>
                <a:ea typeface="仿宋" panose="02010609060101010101" pitchFamily="49" charset="-122"/>
              </a:rPr>
              <a:t>】</a:t>
            </a:r>
            <a:endParaRPr lang="zh-CN" altLang="en-US" sz="2800" b="1">
              <a:solidFill>
                <a:schemeClr val="bg1"/>
              </a:solidFill>
              <a:latin typeface="仿宋" panose="02010609060101010101" pitchFamily="49" charset="-122"/>
              <a:ea typeface="仿宋" panose="02010609060101010101" pitchFamily="49" charset="-122"/>
            </a:endParaRPr>
          </a:p>
        </p:txBody>
      </p:sp>
      <p:sp>
        <p:nvSpPr>
          <p:cNvPr id="8" name="矩形 1">
            <a:extLst>
              <a:ext uri="{FF2B5EF4-FFF2-40B4-BE49-F238E27FC236}">
                <a16:creationId xmlns:a16="http://schemas.microsoft.com/office/drawing/2014/main" xmlns="" id="{C70BA9BA-2BEF-4FC3-95FA-0DDE0006BC78}"/>
              </a:ext>
            </a:extLst>
          </p:cNvPr>
          <p:cNvSpPr>
            <a:spLocks noChangeArrowheads="1"/>
          </p:cNvSpPr>
          <p:nvPr/>
        </p:nvSpPr>
        <p:spPr bwMode="auto">
          <a:xfrm>
            <a:off x="9448704" y="4789712"/>
            <a:ext cx="2514528"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b="1">
                <a:solidFill>
                  <a:schemeClr val="bg1"/>
                </a:solidFill>
                <a:latin typeface="仿宋" panose="02010609060101010101" pitchFamily="49" charset="-122"/>
                <a:ea typeface="仿宋" panose="02010609060101010101" pitchFamily="49" charset="-122"/>
              </a:rPr>
              <a:t>嗅觉转为听觉</a:t>
            </a:r>
          </a:p>
        </p:txBody>
      </p:sp>
      <p:sp>
        <p:nvSpPr>
          <p:cNvPr id="13" name="矩形 1">
            <a:extLst>
              <a:ext uri="{FF2B5EF4-FFF2-40B4-BE49-F238E27FC236}">
                <a16:creationId xmlns:a16="http://schemas.microsoft.com/office/drawing/2014/main" xmlns="" id="{871518CD-7A20-4BE6-AF59-46C5BBC6BD8B}"/>
              </a:ext>
            </a:extLst>
          </p:cNvPr>
          <p:cNvSpPr>
            <a:spLocks noChangeArrowheads="1"/>
          </p:cNvSpPr>
          <p:nvPr/>
        </p:nvSpPr>
        <p:spPr bwMode="auto">
          <a:xfrm>
            <a:off x="1066944" y="5537731"/>
            <a:ext cx="684510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spcAft>
                <a:spcPts val="0"/>
              </a:spcAft>
              <a:buFont typeface="Wingdings" panose="05000000000000000000" pitchFamily="2" charset="2"/>
              <a:buChar char="Ø"/>
            </a:pPr>
            <a:r>
              <a:rPr lang="zh-CN" altLang="en-US" sz="2600" b="1">
                <a:solidFill>
                  <a:schemeClr val="bg1"/>
                </a:solidFill>
                <a:latin typeface="楷体" panose="02010609060101010101" pitchFamily="49" charset="-122"/>
                <a:ea typeface="楷体" panose="02010609060101010101" pitchFamily="49" charset="-122"/>
              </a:rPr>
              <a:t>塘中的月色并不均匀；但光和影有着和谐的旋律，如梵婀玲上奏着的名曲。</a:t>
            </a:r>
          </a:p>
        </p:txBody>
      </p:sp>
      <p:sp>
        <p:nvSpPr>
          <p:cNvPr id="14" name="矩形 1">
            <a:extLst>
              <a:ext uri="{FF2B5EF4-FFF2-40B4-BE49-F238E27FC236}">
                <a16:creationId xmlns:a16="http://schemas.microsoft.com/office/drawing/2014/main" xmlns="" id="{7B78D712-13B7-4ED2-ADB2-35E4D94111C2}"/>
              </a:ext>
            </a:extLst>
          </p:cNvPr>
          <p:cNvSpPr>
            <a:spLocks noChangeArrowheads="1"/>
          </p:cNvSpPr>
          <p:nvPr/>
        </p:nvSpPr>
        <p:spPr bwMode="auto">
          <a:xfrm>
            <a:off x="9448704" y="5729674"/>
            <a:ext cx="2514528" cy="508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b="1">
                <a:solidFill>
                  <a:schemeClr val="bg1"/>
                </a:solidFill>
                <a:latin typeface="仿宋" panose="02010609060101010101" pitchFamily="49" charset="-122"/>
                <a:ea typeface="仿宋" panose="02010609060101010101" pitchFamily="49" charset="-122"/>
              </a:rPr>
              <a:t>视觉转为听觉</a:t>
            </a:r>
          </a:p>
        </p:txBody>
      </p:sp>
    </p:spTree>
    <p:extLst>
      <p:ext uri="{BB962C8B-B14F-4D97-AF65-F5344CB8AC3E}">
        <p14:creationId xmlns:p14="http://schemas.microsoft.com/office/powerpoint/2010/main" val="3073298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课文解析</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8"/>
            <a:ext cx="10337504" cy="1117568"/>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第五自然段段依次写了哪些景物，用到了哪些描写手法，塑造了怎样的意境？请结合文本分析。</a:t>
            </a:r>
          </a:p>
        </p:txBody>
      </p:sp>
      <p:sp>
        <p:nvSpPr>
          <p:cNvPr id="6" name="矩形 5" hidden="1">
            <a:extLst>
              <a:ext uri="{FF2B5EF4-FFF2-40B4-BE49-F238E27FC236}">
                <a16:creationId xmlns:a16="http://schemas.microsoft.com/office/drawing/2014/main" xmlns="" id="{C4BEDE35-56E8-4F9A-8051-61078D3D4AED}"/>
              </a:ext>
            </a:extLst>
          </p:cNvPr>
          <p:cNvSpPr/>
          <p:nvPr/>
        </p:nvSpPr>
        <p:spPr>
          <a:xfrm>
            <a:off x="1206640" y="2590824"/>
            <a:ext cx="698480" cy="363209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a:solidFill>
                  <a:schemeClr val="bg1"/>
                </a:solidFill>
                <a:latin typeface="中華民國字體" pitchFamily="2" charset="-122"/>
                <a:ea typeface="中華民國字體" pitchFamily="2" charset="-122"/>
              </a:rPr>
              <a:t>荷塘上的月色</a:t>
            </a:r>
          </a:p>
        </p:txBody>
      </p:sp>
      <p:sp>
        <p:nvSpPr>
          <p:cNvPr id="7" name="矩形 6">
            <a:extLst>
              <a:ext uri="{FF2B5EF4-FFF2-40B4-BE49-F238E27FC236}">
                <a16:creationId xmlns:a16="http://schemas.microsoft.com/office/drawing/2014/main" xmlns="" id="{AFDEB8EC-D752-41F4-A02F-53A92D2DD1AC}"/>
              </a:ext>
            </a:extLst>
          </p:cNvPr>
          <p:cNvSpPr/>
          <p:nvPr/>
        </p:nvSpPr>
        <p:spPr>
          <a:xfrm>
            <a:off x="2063956" y="2584488"/>
            <a:ext cx="1377820" cy="2031928"/>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月光</a:t>
            </a:r>
          </a:p>
        </p:txBody>
      </p:sp>
      <p:sp>
        <p:nvSpPr>
          <p:cNvPr id="14" name="Text Box 4">
            <a:extLst>
              <a:ext uri="{FF2B5EF4-FFF2-40B4-BE49-F238E27FC236}">
                <a16:creationId xmlns:a16="http://schemas.microsoft.com/office/drawing/2014/main" xmlns="" id="{A3FED727-3265-4ACE-9511-025F0B1B775A}"/>
              </a:ext>
            </a:extLst>
          </p:cNvPr>
          <p:cNvSpPr txBox="1">
            <a:spLocks noChangeArrowheads="1"/>
          </p:cNvSpPr>
          <p:nvPr/>
        </p:nvSpPr>
        <p:spPr bwMode="auto">
          <a:xfrm>
            <a:off x="3489490" y="2584488"/>
            <a:ext cx="3165294" cy="84451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如流水 静静地泻薄薄的青雾浮起</a:t>
            </a:r>
          </a:p>
        </p:txBody>
      </p:sp>
      <p:sp>
        <p:nvSpPr>
          <p:cNvPr id="18" name="Text Box 4">
            <a:extLst>
              <a:ext uri="{FF2B5EF4-FFF2-40B4-BE49-F238E27FC236}">
                <a16:creationId xmlns:a16="http://schemas.microsoft.com/office/drawing/2014/main" xmlns="" id="{A008829B-8BBF-41FE-9509-75C564111FAC}"/>
              </a:ext>
            </a:extLst>
          </p:cNvPr>
          <p:cNvSpPr txBox="1">
            <a:spLocks noChangeArrowheads="1"/>
          </p:cNvSpPr>
          <p:nvPr/>
        </p:nvSpPr>
        <p:spPr bwMode="auto">
          <a:xfrm>
            <a:off x="3489490" y="4697384"/>
            <a:ext cx="3165294" cy="757208"/>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灌木的黑影  </a:t>
            </a:r>
            <a:endParaRPr lang="en-US" altLang="zh-CN" sz="2000">
              <a:latin typeface="楷体" panose="02010609060101010101" pitchFamily="49" charset="-122"/>
              <a:ea typeface="楷体" panose="02010609060101010101" pitchFamily="49" charset="-122"/>
            </a:endParaRPr>
          </a:p>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杨柳的倩影</a:t>
            </a:r>
          </a:p>
        </p:txBody>
      </p:sp>
      <p:sp>
        <p:nvSpPr>
          <p:cNvPr id="19" name="Text Box 4">
            <a:extLst>
              <a:ext uri="{FF2B5EF4-FFF2-40B4-BE49-F238E27FC236}">
                <a16:creationId xmlns:a16="http://schemas.microsoft.com/office/drawing/2014/main" xmlns="" id="{AFDFB633-721B-4C95-A1A6-4300ECE15347}"/>
              </a:ext>
            </a:extLst>
          </p:cNvPr>
          <p:cNvSpPr txBox="1">
            <a:spLocks noChangeArrowheads="1"/>
          </p:cNvSpPr>
          <p:nvPr/>
        </p:nvSpPr>
        <p:spPr bwMode="auto">
          <a:xfrm>
            <a:off x="3489490" y="5535560"/>
            <a:ext cx="3165294" cy="655620"/>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光和影的和谐像名曲</a:t>
            </a:r>
          </a:p>
        </p:txBody>
      </p:sp>
      <p:sp>
        <p:nvSpPr>
          <p:cNvPr id="20" name="Text Box 4">
            <a:extLst>
              <a:ext uri="{FF2B5EF4-FFF2-40B4-BE49-F238E27FC236}">
                <a16:creationId xmlns:a16="http://schemas.microsoft.com/office/drawing/2014/main" xmlns="" id="{C66DA9E7-CC82-4421-B0EE-C12204DEA6B2}"/>
              </a:ext>
            </a:extLst>
          </p:cNvPr>
          <p:cNvSpPr txBox="1">
            <a:spLocks noChangeArrowheads="1"/>
          </p:cNvSpPr>
          <p:nvPr/>
        </p:nvSpPr>
        <p:spPr bwMode="auto">
          <a:xfrm>
            <a:off x="6724632" y="2581302"/>
            <a:ext cx="1663286" cy="844511"/>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比喻</a:t>
            </a:r>
          </a:p>
        </p:txBody>
      </p:sp>
      <p:sp>
        <p:nvSpPr>
          <p:cNvPr id="24" name="Text Box 4">
            <a:extLst>
              <a:ext uri="{FF2B5EF4-FFF2-40B4-BE49-F238E27FC236}">
                <a16:creationId xmlns:a16="http://schemas.microsoft.com/office/drawing/2014/main" xmlns="" id="{D4810283-7A90-4CCA-ABAE-E25A45F4F919}"/>
              </a:ext>
            </a:extLst>
          </p:cNvPr>
          <p:cNvSpPr txBox="1">
            <a:spLocks noChangeArrowheads="1"/>
          </p:cNvSpPr>
          <p:nvPr/>
        </p:nvSpPr>
        <p:spPr bwMode="auto">
          <a:xfrm>
            <a:off x="6716820" y="5533656"/>
            <a:ext cx="1663286" cy="655620"/>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比喻；视觉化听觉</a:t>
            </a:r>
          </a:p>
        </p:txBody>
      </p:sp>
      <p:sp>
        <p:nvSpPr>
          <p:cNvPr id="32" name="Text Box 12">
            <a:extLst>
              <a:ext uri="{FF2B5EF4-FFF2-40B4-BE49-F238E27FC236}">
                <a16:creationId xmlns:a16="http://schemas.microsoft.com/office/drawing/2014/main" xmlns="" id="{60D8A7B5-8083-4600-BFA6-BD1357A32083}"/>
              </a:ext>
            </a:extLst>
          </p:cNvPr>
          <p:cNvSpPr txBox="1">
            <a:spLocks noChangeArrowheads="1"/>
          </p:cNvSpPr>
          <p:nvPr/>
        </p:nvSpPr>
        <p:spPr bwMode="auto">
          <a:xfrm>
            <a:off x="10923997" y="2564400"/>
            <a:ext cx="615553" cy="3624875"/>
          </a:xfrm>
          <a:prstGeom prst="rect">
            <a:avLst/>
          </a:prstGeom>
          <a:solidFill>
            <a:schemeClr val="accent5">
              <a:lumMod val="25000"/>
            </a:schemeClr>
          </a:solidFill>
          <a:ln>
            <a:noFill/>
          </a:ln>
        </p:spPr>
        <p:txBody>
          <a:bodyPr vert="eaVert"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800" b="1">
                <a:solidFill>
                  <a:schemeClr val="bg1"/>
                </a:solidFill>
                <a:latin typeface="宋体" panose="02010600030101010101" pitchFamily="2" charset="-122"/>
              </a:rPr>
              <a:t>朦胧优雅</a:t>
            </a:r>
          </a:p>
        </p:txBody>
      </p:sp>
      <p:sp>
        <p:nvSpPr>
          <p:cNvPr id="33" name="矩形 32">
            <a:extLst>
              <a:ext uri="{FF2B5EF4-FFF2-40B4-BE49-F238E27FC236}">
                <a16:creationId xmlns:a16="http://schemas.microsoft.com/office/drawing/2014/main" xmlns="" id="{13A86AA9-80AF-462F-A982-9E83FE83F773}"/>
              </a:ext>
            </a:extLst>
          </p:cNvPr>
          <p:cNvSpPr/>
          <p:nvPr/>
        </p:nvSpPr>
        <p:spPr>
          <a:xfrm>
            <a:off x="2063956" y="4697384"/>
            <a:ext cx="1377820" cy="1525535"/>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月影</a:t>
            </a:r>
          </a:p>
        </p:txBody>
      </p:sp>
      <p:sp>
        <p:nvSpPr>
          <p:cNvPr id="34" name="Text Box 4">
            <a:extLst>
              <a:ext uri="{FF2B5EF4-FFF2-40B4-BE49-F238E27FC236}">
                <a16:creationId xmlns:a16="http://schemas.microsoft.com/office/drawing/2014/main" xmlns="" id="{2E8AB4DE-4FE9-45EC-97E4-2105AB8ACD6A}"/>
              </a:ext>
            </a:extLst>
          </p:cNvPr>
          <p:cNvSpPr txBox="1">
            <a:spLocks noChangeArrowheads="1"/>
          </p:cNvSpPr>
          <p:nvPr/>
        </p:nvSpPr>
        <p:spPr bwMode="auto">
          <a:xfrm>
            <a:off x="3489490" y="3492512"/>
            <a:ext cx="3165294" cy="1123904"/>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叶子和花仿佛在牛乳中洗过一样，又像笼着轻纱的梦</a:t>
            </a:r>
          </a:p>
        </p:txBody>
      </p:sp>
      <p:sp>
        <p:nvSpPr>
          <p:cNvPr id="35" name="Text Box 4">
            <a:extLst>
              <a:ext uri="{FF2B5EF4-FFF2-40B4-BE49-F238E27FC236}">
                <a16:creationId xmlns:a16="http://schemas.microsoft.com/office/drawing/2014/main" xmlns="" id="{EE614A27-8D7A-4189-AE0F-5E4976FA2527}"/>
              </a:ext>
            </a:extLst>
          </p:cNvPr>
          <p:cNvSpPr txBox="1">
            <a:spLocks noChangeArrowheads="1"/>
          </p:cNvSpPr>
          <p:nvPr/>
        </p:nvSpPr>
        <p:spPr bwMode="auto">
          <a:xfrm>
            <a:off x="6724632" y="3489507"/>
            <a:ext cx="1663286" cy="1123904"/>
          </a:xfrm>
          <a:prstGeom prst="rect">
            <a:avLst/>
          </a:prstGeom>
          <a:solidFill>
            <a:srgbClr val="C00000"/>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50"/>
              </a:spcBef>
              <a:buFont typeface="Arial" panose="020B0604020202020204" pitchFamily="34" charset="0"/>
              <a:buNone/>
            </a:pPr>
            <a:r>
              <a:rPr lang="zh-CN" altLang="en-US" sz="2000">
                <a:solidFill>
                  <a:schemeClr val="bg1"/>
                </a:solidFill>
                <a:latin typeface="隶书" panose="02010509060101010101" pitchFamily="49" charset="-122"/>
                <a:ea typeface="隶书" panose="02010509060101010101" pitchFamily="49" charset="-122"/>
              </a:rPr>
              <a:t>比喻</a:t>
            </a:r>
          </a:p>
        </p:txBody>
      </p:sp>
      <p:sp>
        <p:nvSpPr>
          <p:cNvPr id="36" name="矩形 35">
            <a:extLst>
              <a:ext uri="{FF2B5EF4-FFF2-40B4-BE49-F238E27FC236}">
                <a16:creationId xmlns:a16="http://schemas.microsoft.com/office/drawing/2014/main" xmlns="" id="{C5F1C47E-F9B7-4374-A987-938A2D8156CF}"/>
              </a:ext>
            </a:extLst>
          </p:cNvPr>
          <p:cNvSpPr/>
          <p:nvPr/>
        </p:nvSpPr>
        <p:spPr>
          <a:xfrm>
            <a:off x="8509765" y="2584488"/>
            <a:ext cx="688910" cy="841325"/>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400" b="1">
                <a:solidFill>
                  <a:schemeClr val="bg1">
                    <a:lumMod val="95000"/>
                  </a:schemeClr>
                </a:solidFill>
                <a:latin typeface="+mj-ea"/>
                <a:ea typeface="+mj-ea"/>
              </a:rPr>
              <a:t>实</a:t>
            </a:r>
          </a:p>
        </p:txBody>
      </p:sp>
      <p:sp>
        <p:nvSpPr>
          <p:cNvPr id="37" name="矩形 36">
            <a:extLst>
              <a:ext uri="{FF2B5EF4-FFF2-40B4-BE49-F238E27FC236}">
                <a16:creationId xmlns:a16="http://schemas.microsoft.com/office/drawing/2014/main" xmlns="" id="{AF2222EB-EACA-4BA9-B19E-837126B4FF1A}"/>
              </a:ext>
            </a:extLst>
          </p:cNvPr>
          <p:cNvSpPr/>
          <p:nvPr/>
        </p:nvSpPr>
        <p:spPr>
          <a:xfrm>
            <a:off x="8509765" y="3489507"/>
            <a:ext cx="688910" cy="112390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400" b="1">
                <a:solidFill>
                  <a:schemeClr val="tx1"/>
                </a:solidFill>
                <a:latin typeface="+mj-ea"/>
                <a:ea typeface="+mj-ea"/>
              </a:rPr>
              <a:t>虚</a:t>
            </a:r>
          </a:p>
        </p:txBody>
      </p:sp>
      <p:sp>
        <p:nvSpPr>
          <p:cNvPr id="38" name="矩形 37">
            <a:extLst>
              <a:ext uri="{FF2B5EF4-FFF2-40B4-BE49-F238E27FC236}">
                <a16:creationId xmlns:a16="http://schemas.microsoft.com/office/drawing/2014/main" xmlns="" id="{A24542B1-81CC-4CB6-BCC8-16B7ABDCF0EF}"/>
              </a:ext>
            </a:extLst>
          </p:cNvPr>
          <p:cNvSpPr/>
          <p:nvPr/>
        </p:nvSpPr>
        <p:spPr>
          <a:xfrm>
            <a:off x="8509765" y="4697384"/>
            <a:ext cx="688910" cy="757208"/>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400" b="1">
                <a:solidFill>
                  <a:schemeClr val="bg1">
                    <a:lumMod val="95000"/>
                  </a:schemeClr>
                </a:solidFill>
                <a:latin typeface="+mj-ea"/>
                <a:ea typeface="+mj-ea"/>
              </a:rPr>
              <a:t>实</a:t>
            </a:r>
          </a:p>
        </p:txBody>
      </p:sp>
      <p:sp>
        <p:nvSpPr>
          <p:cNvPr id="39" name="矩形 38">
            <a:extLst>
              <a:ext uri="{FF2B5EF4-FFF2-40B4-BE49-F238E27FC236}">
                <a16:creationId xmlns:a16="http://schemas.microsoft.com/office/drawing/2014/main" xmlns="" id="{8375FD54-6E34-4FE4-B6DC-F84DDAC35501}"/>
              </a:ext>
            </a:extLst>
          </p:cNvPr>
          <p:cNvSpPr/>
          <p:nvPr/>
        </p:nvSpPr>
        <p:spPr>
          <a:xfrm>
            <a:off x="8509765" y="5533656"/>
            <a:ext cx="688910" cy="65562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400" b="1">
                <a:solidFill>
                  <a:schemeClr val="tx1"/>
                </a:solidFill>
                <a:latin typeface="+mj-ea"/>
                <a:ea typeface="+mj-ea"/>
              </a:rPr>
              <a:t>虚</a:t>
            </a:r>
          </a:p>
        </p:txBody>
      </p:sp>
      <p:sp>
        <p:nvSpPr>
          <p:cNvPr id="40" name="Text Box 12">
            <a:extLst>
              <a:ext uri="{FF2B5EF4-FFF2-40B4-BE49-F238E27FC236}">
                <a16:creationId xmlns:a16="http://schemas.microsoft.com/office/drawing/2014/main" xmlns="" id="{92B33BF8-762B-47AF-AFB7-4845D1BDB223}"/>
              </a:ext>
            </a:extLst>
          </p:cNvPr>
          <p:cNvSpPr txBox="1">
            <a:spLocks noChangeArrowheads="1"/>
          </p:cNvSpPr>
          <p:nvPr/>
        </p:nvSpPr>
        <p:spPr bwMode="auto">
          <a:xfrm>
            <a:off x="9320522" y="2564400"/>
            <a:ext cx="1503080" cy="2049011"/>
          </a:xfrm>
          <a:prstGeom prst="rect">
            <a:avLst/>
          </a:prstGeom>
          <a:solidFill>
            <a:schemeClr val="accent5">
              <a:lumMod val="75000"/>
            </a:schemeClr>
          </a:solidFill>
          <a:ln>
            <a:noFill/>
          </a:ln>
        </p:spPr>
        <p:txBody>
          <a:bodyPr vert="horz"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800" b="1">
                <a:latin typeface="宋体" panose="02010600030101010101" pitchFamily="2" charset="-122"/>
              </a:rPr>
              <a:t>正面</a:t>
            </a:r>
            <a:endParaRPr lang="en-US" altLang="zh-CN" sz="2800" b="1">
              <a:latin typeface="宋体" panose="02010600030101010101" pitchFamily="2" charset="-122"/>
            </a:endParaRPr>
          </a:p>
          <a:p>
            <a:pPr algn="ctr" eaLnBrk="1" hangingPunct="1">
              <a:spcBef>
                <a:spcPts val="0"/>
              </a:spcBef>
              <a:buFont typeface="Arial" panose="020B0604020202020204" pitchFamily="34" charset="0"/>
              <a:buNone/>
            </a:pPr>
            <a:r>
              <a:rPr lang="zh-CN" altLang="en-US" sz="2800" b="1">
                <a:latin typeface="宋体" panose="02010600030101010101" pitchFamily="2" charset="-122"/>
              </a:rPr>
              <a:t>描写</a:t>
            </a:r>
          </a:p>
        </p:txBody>
      </p:sp>
      <p:sp>
        <p:nvSpPr>
          <p:cNvPr id="41" name="Text Box 12">
            <a:extLst>
              <a:ext uri="{FF2B5EF4-FFF2-40B4-BE49-F238E27FC236}">
                <a16:creationId xmlns:a16="http://schemas.microsoft.com/office/drawing/2014/main" xmlns="" id="{4AE2F0FF-AF62-456F-BF7B-04E765A5947B}"/>
              </a:ext>
            </a:extLst>
          </p:cNvPr>
          <p:cNvSpPr txBox="1">
            <a:spLocks noChangeArrowheads="1"/>
          </p:cNvSpPr>
          <p:nvPr/>
        </p:nvSpPr>
        <p:spPr bwMode="auto">
          <a:xfrm>
            <a:off x="9320522" y="4697384"/>
            <a:ext cx="1503080" cy="1491891"/>
          </a:xfrm>
          <a:prstGeom prst="rect">
            <a:avLst/>
          </a:prstGeom>
          <a:solidFill>
            <a:schemeClr val="accent5">
              <a:lumMod val="75000"/>
            </a:schemeClr>
          </a:solidFill>
          <a:ln>
            <a:noFill/>
          </a:ln>
        </p:spPr>
        <p:txBody>
          <a:bodyPr vert="horz"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800" b="1">
                <a:latin typeface="宋体" panose="02010600030101010101" pitchFamily="2" charset="-122"/>
              </a:rPr>
              <a:t>侧面</a:t>
            </a:r>
            <a:endParaRPr lang="en-US" altLang="zh-CN" sz="2800" b="1">
              <a:latin typeface="宋体" panose="02010600030101010101" pitchFamily="2" charset="-122"/>
            </a:endParaRPr>
          </a:p>
          <a:p>
            <a:pPr algn="ctr" eaLnBrk="1" hangingPunct="1">
              <a:spcBef>
                <a:spcPts val="0"/>
              </a:spcBef>
              <a:buFont typeface="Arial" panose="020B0604020202020204" pitchFamily="34" charset="0"/>
              <a:buNone/>
            </a:pPr>
            <a:r>
              <a:rPr lang="zh-CN" altLang="en-US" sz="2800" b="1">
                <a:latin typeface="宋体" panose="02010600030101010101" pitchFamily="2" charset="-122"/>
              </a:rPr>
              <a:t>烘托</a:t>
            </a:r>
          </a:p>
        </p:txBody>
      </p:sp>
      <p:pic>
        <p:nvPicPr>
          <p:cNvPr id="5" name="图片 4">
            <a:extLst>
              <a:ext uri="{FF2B5EF4-FFF2-40B4-BE49-F238E27FC236}">
                <a16:creationId xmlns:a16="http://schemas.microsoft.com/office/drawing/2014/main" xmlns="" id="{368ABB4A-3C43-4FA9-9BDB-32ADCC0D0B75}"/>
              </a:ext>
            </a:extLst>
          </p:cNvPr>
          <p:cNvPicPr>
            <a:picLocks noChangeAspect="1"/>
          </p:cNvPicPr>
          <p:nvPr/>
        </p:nvPicPr>
        <p:blipFill>
          <a:blip r:embed="rId2"/>
          <a:stretch>
            <a:fillRect/>
          </a:stretch>
        </p:blipFill>
        <p:spPr>
          <a:xfrm>
            <a:off x="1131352" y="2590824"/>
            <a:ext cx="786452" cy="3645724"/>
          </a:xfrm>
          <a:prstGeom prst="rect">
            <a:avLst/>
          </a:prstGeom>
        </p:spPr>
      </p:pic>
    </p:spTree>
    <p:extLst>
      <p:ext uri="{BB962C8B-B14F-4D97-AF65-F5344CB8AC3E}">
        <p14:creationId xmlns:p14="http://schemas.microsoft.com/office/powerpoint/2010/main" val="232344849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randombar(horizontal)">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randombar(horizontal)">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500"/>
                                        <p:tgtEl>
                                          <p:spTgt spid="3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randombar(horizontal)">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8" grpId="0" animBg="1"/>
      <p:bldP spid="19" grpId="0" animBg="1"/>
      <p:bldP spid="20" grpId="0" animBg="1"/>
      <p:bldP spid="24"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课文解析</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8"/>
            <a:ext cx="10337504" cy="1117568"/>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第六自然段段依次写了哪些景物，描写角度是什么？请结合文本分析。</a:t>
            </a:r>
          </a:p>
        </p:txBody>
      </p:sp>
      <p:sp>
        <p:nvSpPr>
          <p:cNvPr id="6" name="矩形 5" hidden="1">
            <a:extLst>
              <a:ext uri="{FF2B5EF4-FFF2-40B4-BE49-F238E27FC236}">
                <a16:creationId xmlns:a16="http://schemas.microsoft.com/office/drawing/2014/main" xmlns="" id="{C4BEDE35-56E8-4F9A-8051-61078D3D4AED}"/>
              </a:ext>
            </a:extLst>
          </p:cNvPr>
          <p:cNvSpPr/>
          <p:nvPr/>
        </p:nvSpPr>
        <p:spPr>
          <a:xfrm>
            <a:off x="1206640" y="2590824"/>
            <a:ext cx="698480" cy="3632096"/>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800">
                <a:solidFill>
                  <a:schemeClr val="bg1"/>
                </a:solidFill>
                <a:latin typeface="中華民國字體" pitchFamily="2" charset="-122"/>
                <a:ea typeface="中華民國字體" pitchFamily="2" charset="-122"/>
              </a:rPr>
              <a:t>荷塘的四面</a:t>
            </a:r>
          </a:p>
        </p:txBody>
      </p:sp>
      <p:sp>
        <p:nvSpPr>
          <p:cNvPr id="7" name="矩形 6">
            <a:extLst>
              <a:ext uri="{FF2B5EF4-FFF2-40B4-BE49-F238E27FC236}">
                <a16:creationId xmlns:a16="http://schemas.microsoft.com/office/drawing/2014/main" xmlns="" id="{AFDEB8EC-D752-41F4-A02F-53A92D2DD1AC}"/>
              </a:ext>
            </a:extLst>
          </p:cNvPr>
          <p:cNvSpPr/>
          <p:nvPr/>
        </p:nvSpPr>
        <p:spPr>
          <a:xfrm>
            <a:off x="2063956" y="258448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杨柳</a:t>
            </a:r>
          </a:p>
        </p:txBody>
      </p:sp>
      <p:sp>
        <p:nvSpPr>
          <p:cNvPr id="10" name="矩形 9">
            <a:extLst>
              <a:ext uri="{FF2B5EF4-FFF2-40B4-BE49-F238E27FC236}">
                <a16:creationId xmlns:a16="http://schemas.microsoft.com/office/drawing/2014/main" xmlns="" id="{7439D127-E589-4F6D-B9FA-38CA0A012759}"/>
              </a:ext>
            </a:extLst>
          </p:cNvPr>
          <p:cNvSpPr/>
          <p:nvPr/>
        </p:nvSpPr>
        <p:spPr>
          <a:xfrm>
            <a:off x="2063956" y="3329003"/>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树梢</a:t>
            </a:r>
          </a:p>
        </p:txBody>
      </p:sp>
      <p:sp>
        <p:nvSpPr>
          <p:cNvPr id="11" name="矩形 10">
            <a:extLst>
              <a:ext uri="{FF2B5EF4-FFF2-40B4-BE49-F238E27FC236}">
                <a16:creationId xmlns:a16="http://schemas.microsoft.com/office/drawing/2014/main" xmlns="" id="{85A5A2DF-6CAF-4454-9AEB-4F3B9604F36A}"/>
              </a:ext>
            </a:extLst>
          </p:cNvPr>
          <p:cNvSpPr/>
          <p:nvPr/>
        </p:nvSpPr>
        <p:spPr>
          <a:xfrm>
            <a:off x="2063956" y="407351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树缝</a:t>
            </a:r>
          </a:p>
        </p:txBody>
      </p:sp>
      <p:sp>
        <p:nvSpPr>
          <p:cNvPr id="12" name="矩形 11">
            <a:extLst>
              <a:ext uri="{FF2B5EF4-FFF2-40B4-BE49-F238E27FC236}">
                <a16:creationId xmlns:a16="http://schemas.microsoft.com/office/drawing/2014/main" xmlns="" id="{217AF394-C8CE-4F1C-B38B-DA378593C12E}"/>
              </a:ext>
            </a:extLst>
          </p:cNvPr>
          <p:cNvSpPr/>
          <p:nvPr/>
        </p:nvSpPr>
        <p:spPr>
          <a:xfrm>
            <a:off x="2063956" y="4818033"/>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树上</a:t>
            </a:r>
          </a:p>
        </p:txBody>
      </p:sp>
      <p:sp>
        <p:nvSpPr>
          <p:cNvPr id="13" name="矩形 12">
            <a:extLst>
              <a:ext uri="{FF2B5EF4-FFF2-40B4-BE49-F238E27FC236}">
                <a16:creationId xmlns:a16="http://schemas.microsoft.com/office/drawing/2014/main" xmlns="" id="{AF4D33B7-16E2-48E6-9C19-BBB433E3F9AF}"/>
              </a:ext>
            </a:extLst>
          </p:cNvPr>
          <p:cNvSpPr/>
          <p:nvPr/>
        </p:nvSpPr>
        <p:spPr>
          <a:xfrm>
            <a:off x="2063956" y="5562548"/>
            <a:ext cx="1377820" cy="628632"/>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hangingPunct="1">
              <a:spcBef>
                <a:spcPts val="0"/>
              </a:spcBef>
              <a:buFont typeface="Arial" panose="020B0604020202020204" pitchFamily="34" charset="0"/>
              <a:buNone/>
            </a:pPr>
            <a:r>
              <a:rPr lang="zh-CN" altLang="en-US" sz="2800" b="1">
                <a:solidFill>
                  <a:schemeClr val="bg1"/>
                </a:solidFill>
                <a:latin typeface="+mj-ea"/>
                <a:ea typeface="+mj-ea"/>
              </a:rPr>
              <a:t>水里</a:t>
            </a:r>
          </a:p>
        </p:txBody>
      </p:sp>
      <p:sp>
        <p:nvSpPr>
          <p:cNvPr id="14" name="Text Box 4">
            <a:extLst>
              <a:ext uri="{FF2B5EF4-FFF2-40B4-BE49-F238E27FC236}">
                <a16:creationId xmlns:a16="http://schemas.microsoft.com/office/drawing/2014/main" xmlns="" id="{A3FED727-3265-4ACE-9511-025F0B1B775A}"/>
              </a:ext>
            </a:extLst>
          </p:cNvPr>
          <p:cNvSpPr txBox="1">
            <a:spLocks noChangeArrowheads="1"/>
          </p:cNvSpPr>
          <p:nvPr/>
        </p:nvSpPr>
        <p:spPr bwMode="auto">
          <a:xfrm>
            <a:off x="3489490" y="2584488"/>
            <a:ext cx="5959214"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远远近近  高高低低   阴阴的 乍看像烟雾般</a:t>
            </a:r>
          </a:p>
        </p:txBody>
      </p:sp>
      <p:sp>
        <p:nvSpPr>
          <p:cNvPr id="16" name="Text Box 4">
            <a:extLst>
              <a:ext uri="{FF2B5EF4-FFF2-40B4-BE49-F238E27FC236}">
                <a16:creationId xmlns:a16="http://schemas.microsoft.com/office/drawing/2014/main" xmlns="" id="{C3576E9B-429A-4B8E-AFD0-92792E600090}"/>
              </a:ext>
            </a:extLst>
          </p:cNvPr>
          <p:cNvSpPr txBox="1">
            <a:spLocks noChangeArrowheads="1"/>
          </p:cNvSpPr>
          <p:nvPr/>
        </p:nvSpPr>
        <p:spPr bwMode="auto">
          <a:xfrm>
            <a:off x="3489490" y="3329003"/>
            <a:ext cx="5959214"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远山</a:t>
            </a:r>
          </a:p>
        </p:txBody>
      </p:sp>
      <p:sp>
        <p:nvSpPr>
          <p:cNvPr id="17" name="Text Box 4">
            <a:extLst>
              <a:ext uri="{FF2B5EF4-FFF2-40B4-BE49-F238E27FC236}">
                <a16:creationId xmlns:a16="http://schemas.microsoft.com/office/drawing/2014/main" xmlns="" id="{45D2D2FC-2999-46D8-8955-08781BD4028D}"/>
              </a:ext>
            </a:extLst>
          </p:cNvPr>
          <p:cNvSpPr txBox="1">
            <a:spLocks noChangeArrowheads="1"/>
          </p:cNvSpPr>
          <p:nvPr/>
        </p:nvSpPr>
        <p:spPr bwMode="auto">
          <a:xfrm>
            <a:off x="3489490" y="4068753"/>
            <a:ext cx="5959214"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灯光</a:t>
            </a:r>
          </a:p>
        </p:txBody>
      </p:sp>
      <p:sp>
        <p:nvSpPr>
          <p:cNvPr id="18" name="Text Box 4">
            <a:extLst>
              <a:ext uri="{FF2B5EF4-FFF2-40B4-BE49-F238E27FC236}">
                <a16:creationId xmlns:a16="http://schemas.microsoft.com/office/drawing/2014/main" xmlns="" id="{A008829B-8BBF-41FE-9509-75C564111FAC}"/>
              </a:ext>
            </a:extLst>
          </p:cNvPr>
          <p:cNvSpPr txBox="1">
            <a:spLocks noChangeArrowheads="1"/>
          </p:cNvSpPr>
          <p:nvPr/>
        </p:nvSpPr>
        <p:spPr bwMode="auto">
          <a:xfrm>
            <a:off x="3489490" y="4818033"/>
            <a:ext cx="5959214"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蝉声</a:t>
            </a:r>
          </a:p>
        </p:txBody>
      </p:sp>
      <p:sp>
        <p:nvSpPr>
          <p:cNvPr id="19" name="Text Box 4">
            <a:extLst>
              <a:ext uri="{FF2B5EF4-FFF2-40B4-BE49-F238E27FC236}">
                <a16:creationId xmlns:a16="http://schemas.microsoft.com/office/drawing/2014/main" xmlns="" id="{AFDFB633-721B-4C95-A1A6-4300ECE15347}"/>
              </a:ext>
            </a:extLst>
          </p:cNvPr>
          <p:cNvSpPr txBox="1">
            <a:spLocks noChangeArrowheads="1"/>
          </p:cNvSpPr>
          <p:nvPr/>
        </p:nvSpPr>
        <p:spPr bwMode="auto">
          <a:xfrm>
            <a:off x="3489490" y="5562548"/>
            <a:ext cx="5959214" cy="628632"/>
          </a:xfrm>
          <a:prstGeom prst="rect">
            <a:avLst/>
          </a:prstGeom>
          <a:solidFill>
            <a:schemeClr val="bg1"/>
          </a:solidFill>
          <a:ln>
            <a:solidFill>
              <a:schemeClr val="tx1">
                <a:lumMod val="50000"/>
                <a:lumOff val="50000"/>
              </a:schemeClr>
            </a:solidFill>
          </a:ln>
        </p:spPr>
        <p:txBody>
          <a:bodyPr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ts val="50"/>
              </a:spcBef>
              <a:buFont typeface="Arial" panose="020B0604020202020204" pitchFamily="34" charset="0"/>
              <a:buNone/>
            </a:pPr>
            <a:r>
              <a:rPr lang="zh-CN" altLang="en-US" sz="2000">
                <a:latin typeface="楷体" panose="02010609060101010101" pitchFamily="49" charset="-122"/>
                <a:ea typeface="楷体" panose="02010609060101010101" pitchFamily="49" charset="-122"/>
              </a:rPr>
              <a:t>蛙声</a:t>
            </a:r>
          </a:p>
        </p:txBody>
      </p:sp>
      <p:sp>
        <p:nvSpPr>
          <p:cNvPr id="32" name="Text Box 12">
            <a:extLst>
              <a:ext uri="{FF2B5EF4-FFF2-40B4-BE49-F238E27FC236}">
                <a16:creationId xmlns:a16="http://schemas.microsoft.com/office/drawing/2014/main" xmlns="" id="{60D8A7B5-8083-4600-BFA6-BD1357A32083}"/>
              </a:ext>
            </a:extLst>
          </p:cNvPr>
          <p:cNvSpPr txBox="1">
            <a:spLocks noChangeArrowheads="1"/>
          </p:cNvSpPr>
          <p:nvPr/>
        </p:nvSpPr>
        <p:spPr bwMode="auto">
          <a:xfrm>
            <a:off x="10923997" y="2564400"/>
            <a:ext cx="615553" cy="3624875"/>
          </a:xfrm>
          <a:prstGeom prst="rect">
            <a:avLst/>
          </a:prstGeom>
          <a:solidFill>
            <a:schemeClr val="accent5">
              <a:lumMod val="25000"/>
            </a:schemeClr>
          </a:solidFill>
          <a:ln>
            <a:noFill/>
          </a:ln>
        </p:spPr>
        <p:txBody>
          <a:bodyPr vert="eaVert"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ts val="0"/>
              </a:spcBef>
              <a:buFont typeface="Arial" panose="020B0604020202020204" pitchFamily="34" charset="0"/>
              <a:buNone/>
            </a:pPr>
            <a:r>
              <a:rPr lang="zh-CN" altLang="en-US" sz="2800" b="1">
                <a:solidFill>
                  <a:schemeClr val="bg1"/>
                </a:solidFill>
                <a:latin typeface="宋体" panose="02010600030101010101" pitchFamily="2" charset="-122"/>
              </a:rPr>
              <a:t>整体的风光</a:t>
            </a:r>
          </a:p>
        </p:txBody>
      </p:sp>
      <p:sp>
        <p:nvSpPr>
          <p:cNvPr id="3" name="文本框 2">
            <a:extLst>
              <a:ext uri="{FF2B5EF4-FFF2-40B4-BE49-F238E27FC236}">
                <a16:creationId xmlns:a16="http://schemas.microsoft.com/office/drawing/2014/main" xmlns="" id="{BCAEF59B-DA06-434E-A9AB-8A6DF4CE3728}"/>
              </a:ext>
            </a:extLst>
          </p:cNvPr>
          <p:cNvSpPr txBox="1"/>
          <p:nvPr/>
        </p:nvSpPr>
        <p:spPr>
          <a:xfrm>
            <a:off x="9663130" y="2564400"/>
            <a:ext cx="1046440" cy="3632096"/>
          </a:xfrm>
          <a:prstGeom prst="rect">
            <a:avLst/>
          </a:prstGeom>
          <a:noFill/>
        </p:spPr>
        <p:txBody>
          <a:bodyPr vert="eaVert" wrap="square" rtlCol="0">
            <a:spAutoFit/>
          </a:bodyPr>
          <a:lstStyle/>
          <a:p>
            <a:r>
              <a:rPr lang="zh-CN" altLang="en-US" sz="2800" b="1">
                <a:solidFill>
                  <a:srgbClr val="C00000"/>
                </a:solidFill>
                <a:latin typeface="仿宋" panose="02010609060101010101" pitchFamily="49" charset="-122"/>
                <a:ea typeface="仿宋" panose="02010609060101010101" pitchFamily="49" charset="-122"/>
              </a:rPr>
              <a:t>由远及近、视听结合、点面结合</a:t>
            </a:r>
          </a:p>
        </p:txBody>
      </p:sp>
      <p:pic>
        <p:nvPicPr>
          <p:cNvPr id="8" name="图片 7">
            <a:extLst>
              <a:ext uri="{FF2B5EF4-FFF2-40B4-BE49-F238E27FC236}">
                <a16:creationId xmlns:a16="http://schemas.microsoft.com/office/drawing/2014/main" xmlns="" id="{7B338776-C091-4141-9B21-D2AC527A8C5F}"/>
              </a:ext>
            </a:extLst>
          </p:cNvPr>
          <p:cNvPicPr>
            <a:picLocks noChangeAspect="1"/>
          </p:cNvPicPr>
          <p:nvPr/>
        </p:nvPicPr>
        <p:blipFill>
          <a:blip r:embed="rId2"/>
          <a:stretch>
            <a:fillRect/>
          </a:stretch>
        </p:blipFill>
        <p:spPr>
          <a:xfrm>
            <a:off x="1118668" y="2584488"/>
            <a:ext cx="786452" cy="3645724"/>
          </a:xfrm>
          <a:prstGeom prst="rect">
            <a:avLst/>
          </a:prstGeom>
        </p:spPr>
      </p:pic>
    </p:spTree>
    <p:extLst>
      <p:ext uri="{BB962C8B-B14F-4D97-AF65-F5344CB8AC3E}">
        <p14:creationId xmlns:p14="http://schemas.microsoft.com/office/powerpoint/2010/main" val="22060736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500"/>
                                        <p:tgtEl>
                                          <p:spTgt spid="3"/>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randombar(horizontal)">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6" grpId="0" animBg="1"/>
      <p:bldP spid="17" grpId="0" animBg="1"/>
      <p:bldP spid="18" grpId="0" animBg="1"/>
      <p:bldP spid="19" grpId="0" animBg="1"/>
      <p:bldP spid="32"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作者为什么会“忽然想起采莲的事情来了” 呢？</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5" name="矩形 5">
            <a:extLst>
              <a:ext uri="{FF2B5EF4-FFF2-40B4-BE49-F238E27FC236}">
                <a16:creationId xmlns:a16="http://schemas.microsoft.com/office/drawing/2014/main" xmlns="" id="{AAC61C26-5DA1-47C3-A33E-8A24D9886420}"/>
              </a:ext>
            </a:extLst>
          </p:cNvPr>
          <p:cNvSpPr>
            <a:spLocks noChangeArrowheads="1"/>
          </p:cNvSpPr>
          <p:nvPr/>
        </p:nvSpPr>
        <p:spPr bwMode="auto">
          <a:xfrm>
            <a:off x="1206640" y="3149608"/>
            <a:ext cx="5727536" cy="2253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buFont typeface="Arial" panose="020B0604020202020204" pitchFamily="34" charset="0"/>
              <a:buNone/>
            </a:pPr>
            <a:r>
              <a:rPr lang="zh-CN" altLang="en-US" sz="2800" b="1">
                <a:latin typeface="仿宋" panose="02010609060101010101" pitchFamily="49" charset="-122"/>
                <a:ea typeface="仿宋" panose="02010609060101010101" pitchFamily="49" charset="-122"/>
              </a:rPr>
              <a:t>“颇不宁静”的心情在梦境般的荷塘岸边没有得到排遣，就想靠对古代采莲盛况的向往和对故乡的怀念来解脱。</a:t>
            </a:r>
          </a:p>
        </p:txBody>
      </p:sp>
      <p:pic>
        <p:nvPicPr>
          <p:cNvPr id="4" name="图片 3">
            <a:extLst>
              <a:ext uri="{FF2B5EF4-FFF2-40B4-BE49-F238E27FC236}">
                <a16:creationId xmlns:a16="http://schemas.microsoft.com/office/drawing/2014/main" xmlns="" id="{66A1813E-8EF9-4109-A262-55C7E93754E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81896" y="1977662"/>
            <a:ext cx="3771792" cy="4181560"/>
          </a:xfrm>
          <a:prstGeom prst="rect">
            <a:avLst/>
          </a:prstGeom>
        </p:spPr>
      </p:pic>
    </p:spTree>
    <p:extLst>
      <p:ext uri="{BB962C8B-B14F-4D97-AF65-F5344CB8AC3E}">
        <p14:creationId xmlns:p14="http://schemas.microsoft.com/office/powerpoint/2010/main" val="18420229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6A71747-4322-4618-994A-3F0CB2A1C8CA}"/>
              </a:ext>
            </a:extLst>
          </p:cNvPr>
          <p:cNvSpPr>
            <a:spLocks noGrp="1"/>
          </p:cNvSpPr>
          <p:nvPr>
            <p:ph type="body" sz="quarter" idx="10"/>
          </p:nvPr>
        </p:nvSpPr>
        <p:spPr/>
        <p:txBody>
          <a:bodyPr/>
          <a:lstStyle/>
          <a:p>
            <a:r>
              <a:rPr lang="zh-CN" altLang="en-US"/>
              <a:t>课文解析</a:t>
            </a:r>
          </a:p>
        </p:txBody>
      </p:sp>
      <p:sp>
        <p:nvSpPr>
          <p:cNvPr id="4" name="矩形 3">
            <a:extLst>
              <a:ext uri="{FF2B5EF4-FFF2-40B4-BE49-F238E27FC236}">
                <a16:creationId xmlns:a16="http://schemas.microsoft.com/office/drawing/2014/main" xmlns="" id="{2DCD0BEA-8151-4090-A2D3-D5E758E0818C}"/>
              </a:ext>
            </a:extLst>
          </p:cNvPr>
          <p:cNvSpPr>
            <a:spLocks noChangeArrowheads="1"/>
          </p:cNvSpPr>
          <p:nvPr/>
        </p:nvSpPr>
        <p:spPr bwMode="auto">
          <a:xfrm>
            <a:off x="1206640" y="1054168"/>
            <a:ext cx="10337504" cy="2165288"/>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作者触景生情，由眼前景物联想到江南采莲的情景，作者说这是一个“热闹”和“风流”的季节，并引用梁元帝的</a:t>
            </a:r>
            <a:r>
              <a:rPr lang="en-US" altLang="zh-CN" sz="2800" b="1">
                <a:solidFill>
                  <a:schemeClr val="bg1"/>
                </a:solidFill>
                <a:latin typeface="宋体" panose="02010600030101010101" pitchFamily="2" charset="-122"/>
              </a:rPr>
              <a:t>《</a:t>
            </a:r>
            <a:r>
              <a:rPr lang="zh-CN" altLang="en-US" sz="2800" b="1">
                <a:solidFill>
                  <a:schemeClr val="bg1"/>
                </a:solidFill>
                <a:latin typeface="宋体" panose="02010600030101010101" pitchFamily="2" charset="-122"/>
              </a:rPr>
              <a:t>采莲赋</a:t>
            </a:r>
            <a:r>
              <a:rPr lang="en-US" altLang="zh-CN" sz="2800" b="1">
                <a:solidFill>
                  <a:schemeClr val="bg1"/>
                </a:solidFill>
                <a:latin typeface="宋体" panose="02010600030101010101" pitchFamily="2" charset="-122"/>
              </a:rPr>
              <a:t>》</a:t>
            </a:r>
            <a:r>
              <a:rPr lang="zh-CN" altLang="en-US" sz="2800" b="1">
                <a:solidFill>
                  <a:schemeClr val="bg1"/>
                </a:solidFill>
                <a:latin typeface="宋体" panose="02010600030101010101" pitchFamily="2" charset="-122"/>
              </a:rPr>
              <a:t>描写当时“嬉游”的光景，作者有没有被这种光景所感染呢？文章中的哪个句子可以表明？</a:t>
            </a:r>
          </a:p>
        </p:txBody>
      </p:sp>
      <p:sp>
        <p:nvSpPr>
          <p:cNvPr id="20" name="矩形 5">
            <a:extLst>
              <a:ext uri="{FF2B5EF4-FFF2-40B4-BE49-F238E27FC236}">
                <a16:creationId xmlns:a16="http://schemas.microsoft.com/office/drawing/2014/main" xmlns="" id="{716A89E6-89A8-49E0-9702-6B000091E1A8}"/>
              </a:ext>
            </a:extLst>
          </p:cNvPr>
          <p:cNvSpPr>
            <a:spLocks noChangeArrowheads="1"/>
          </p:cNvSpPr>
          <p:nvPr/>
        </p:nvSpPr>
        <p:spPr bwMode="auto">
          <a:xfrm>
            <a:off x="1187720" y="4111853"/>
            <a:ext cx="665375" cy="1412586"/>
          </a:xfrm>
          <a:prstGeom prst="rect">
            <a:avLst/>
          </a:prstGeom>
          <a:solidFill>
            <a:srgbClr val="C00000"/>
          </a:solidFill>
          <a:ln>
            <a:noFill/>
          </a:ln>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buFont typeface="Arial" panose="020B0604020202020204" pitchFamily="34" charset="0"/>
              <a:buNone/>
            </a:pPr>
            <a:r>
              <a:rPr lang="zh-CN" altLang="en-US" sz="2800" b="1">
                <a:solidFill>
                  <a:schemeClr val="bg1"/>
                </a:solidFill>
                <a:latin typeface="+mj-ea"/>
                <a:ea typeface="+mj-ea"/>
              </a:rPr>
              <a:t>没有</a:t>
            </a:r>
          </a:p>
        </p:txBody>
      </p:sp>
      <p:sp>
        <p:nvSpPr>
          <p:cNvPr id="21" name="矩形 5">
            <a:extLst>
              <a:ext uri="{FF2B5EF4-FFF2-40B4-BE49-F238E27FC236}">
                <a16:creationId xmlns:a16="http://schemas.microsoft.com/office/drawing/2014/main" xmlns="" id="{BA4F76E3-9680-4FBA-9661-86C1CBB477A9}"/>
              </a:ext>
            </a:extLst>
          </p:cNvPr>
          <p:cNvSpPr>
            <a:spLocks noChangeArrowheads="1"/>
          </p:cNvSpPr>
          <p:nvPr/>
        </p:nvSpPr>
        <p:spPr bwMode="auto">
          <a:xfrm>
            <a:off x="1974968" y="4176143"/>
            <a:ext cx="5727536"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“可惜现在我们早已无福消受了。”</a:t>
            </a:r>
          </a:p>
          <a:p>
            <a:pPr eaLnBrk="1" hangingPunct="1">
              <a:lnSpc>
                <a:spcPct val="15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热闹是他们的，我什么也没有。”</a:t>
            </a:r>
          </a:p>
        </p:txBody>
      </p:sp>
      <p:pic>
        <p:nvPicPr>
          <p:cNvPr id="8" name="图片 7">
            <a:extLst>
              <a:ext uri="{FF2B5EF4-FFF2-40B4-BE49-F238E27FC236}">
                <a16:creationId xmlns:a16="http://schemas.microsoft.com/office/drawing/2014/main" xmlns="" id="{7248097E-4E97-4203-9639-8B97037F5F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9588399" y="3498850"/>
            <a:ext cx="1946267" cy="2539878"/>
          </a:xfrm>
          <a:prstGeom prst="rect">
            <a:avLst/>
          </a:prstGeom>
        </p:spPr>
      </p:pic>
      <p:sp>
        <p:nvSpPr>
          <p:cNvPr id="9" name="矩形 8">
            <a:extLst>
              <a:ext uri="{FF2B5EF4-FFF2-40B4-BE49-F238E27FC236}">
                <a16:creationId xmlns:a16="http://schemas.microsoft.com/office/drawing/2014/main" xmlns="" id="{BD1147F3-D720-4641-B05F-C4483774F4A7}"/>
              </a:ext>
            </a:extLst>
          </p:cNvPr>
          <p:cNvSpPr>
            <a:spLocks noChangeArrowheads="1"/>
          </p:cNvSpPr>
          <p:nvPr/>
        </p:nvSpPr>
        <p:spPr bwMode="auto">
          <a:xfrm>
            <a:off x="9448704" y="6038728"/>
            <a:ext cx="1327112" cy="35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a:latin typeface="仿宋" panose="02010609060101010101" pitchFamily="49" charset="-122"/>
                <a:ea typeface="仿宋" panose="02010609060101010101" pitchFamily="49" charset="-122"/>
              </a:rPr>
              <a:t>梁元帝像</a:t>
            </a:r>
            <a:endParaRPr lang="en-US" altLang="zh-CN">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2792840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left)">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wipe(left)">
                                      <p:cBhvr>
                                        <p:cTn id="17"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为什么会突然说“</a:t>
            </a:r>
            <a:r>
              <a:rPr lang="zh-CN" altLang="en-US" sz="2600" b="1">
                <a:solidFill>
                  <a:schemeClr val="bg1"/>
                </a:solidFill>
                <a:latin typeface="楷体" panose="02010609060101010101" pitchFamily="49" charset="-122"/>
                <a:ea typeface="楷体" panose="02010609060101010101" pitchFamily="49" charset="-122"/>
              </a:rPr>
              <a:t>这令我到底掂着江南了</a:t>
            </a:r>
            <a:r>
              <a:rPr lang="zh-CN" altLang="en-US" sz="2800" b="1">
                <a:solidFill>
                  <a:schemeClr val="bg1"/>
                </a:solidFill>
                <a:latin typeface="宋体" panose="02010600030101010101" pitchFamily="2" charset="-122"/>
              </a:rPr>
              <a:t>”，“这”是指什么？</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5" name="矩形 5">
            <a:extLst>
              <a:ext uri="{FF2B5EF4-FFF2-40B4-BE49-F238E27FC236}">
                <a16:creationId xmlns:a16="http://schemas.microsoft.com/office/drawing/2014/main" xmlns="" id="{AAC61C26-5DA1-47C3-A33E-8A24D9886420}"/>
              </a:ext>
            </a:extLst>
          </p:cNvPr>
          <p:cNvSpPr>
            <a:spLocks noChangeArrowheads="1"/>
          </p:cNvSpPr>
          <p:nvPr/>
        </p:nvSpPr>
        <p:spPr bwMode="auto">
          <a:xfrm>
            <a:off x="1194913" y="2241584"/>
            <a:ext cx="10407352" cy="39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Aft>
                <a:spcPts val="1000"/>
              </a:spcAft>
              <a:buFont typeface="Arial" panose="020B0604020202020204" pitchFamily="34" charset="0"/>
              <a:buNone/>
            </a:pPr>
            <a:r>
              <a:rPr lang="zh-CN" altLang="en-US" sz="2600" b="1">
                <a:latin typeface="仿宋" panose="02010609060101010101" pitchFamily="49" charset="-122"/>
                <a:ea typeface="仿宋" panose="02010609060101010101" pitchFamily="49" charset="-122"/>
              </a:rPr>
              <a:t>“这”指流水。前面写“只不见些流水的影子，是不行的”。怎么又想到流水的呢？由</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西洲曲</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里的“莲子清如水”而来。这是一首情歌。“莲子清如水”’就是“怜子情如水”的谐音。</a:t>
            </a:r>
          </a:p>
          <a:p>
            <a:pPr eaLnBrk="1" hangingPunct="1">
              <a:lnSpc>
                <a:spcPct val="130000"/>
              </a:lnSpc>
              <a:spcAft>
                <a:spcPts val="1000"/>
              </a:spcAft>
              <a:buFont typeface="Arial" panose="020B0604020202020204" pitchFamily="34" charset="0"/>
              <a:buNone/>
            </a:pPr>
            <a:r>
              <a:rPr lang="zh-CN" altLang="en-US" sz="2600" b="1">
                <a:latin typeface="仿宋" panose="02010609060101010101" pitchFamily="49" charset="-122"/>
                <a:ea typeface="仿宋" panose="02010609060101010101" pitchFamily="49" charset="-122"/>
              </a:rPr>
              <a:t>中国古典诗词中的对情感的表现是极富艺术性，含蓄而美。比如刘禹锡的“东边日出西边雨，道是无晴却有情。”</a:t>
            </a:r>
          </a:p>
          <a:p>
            <a:pPr eaLnBrk="1" hangingPunct="1">
              <a:lnSpc>
                <a:spcPct val="130000"/>
              </a:lnSpc>
              <a:spcAft>
                <a:spcPts val="1000"/>
              </a:spcAft>
              <a:buFont typeface="Arial" panose="020B0604020202020204" pitchFamily="34" charset="0"/>
              <a:buNone/>
            </a:pPr>
            <a:r>
              <a:rPr lang="zh-CN" altLang="en-US" sz="2600" b="1">
                <a:latin typeface="仿宋" panose="02010609060101010101" pitchFamily="49" charset="-122"/>
                <a:ea typeface="仿宋" panose="02010609060101010101" pitchFamily="49" charset="-122"/>
              </a:rPr>
              <a:t>在文章中，这句话起着行文转折过渡的作用，如果究其深味，就有必要联系作者的生活经历。江南是作者的故乡。</a:t>
            </a:r>
          </a:p>
        </p:txBody>
      </p:sp>
    </p:spTree>
    <p:extLst>
      <p:ext uri="{BB962C8B-B14F-4D97-AF65-F5344CB8AC3E}">
        <p14:creationId xmlns:p14="http://schemas.microsoft.com/office/powerpoint/2010/main" val="35640203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矩形 3">
            <a:extLst>
              <a:ext uri="{FF2B5EF4-FFF2-40B4-BE49-F238E27FC236}">
                <a16:creationId xmlns:a16="http://schemas.microsoft.com/office/drawing/2014/main" xmlns="" id="{571D73D2-8300-4A29-98F3-73ABF861B174}"/>
              </a:ext>
            </a:extLst>
          </p:cNvPr>
          <p:cNvSpPr>
            <a:spLocks noChangeArrowheads="1"/>
          </p:cNvSpPr>
          <p:nvPr/>
        </p:nvSpPr>
        <p:spPr bwMode="auto">
          <a:xfrm>
            <a:off x="1206640" y="1054168"/>
            <a:ext cx="10407352" cy="650177"/>
          </a:xfrm>
          <a:prstGeom prst="rect">
            <a:avLst/>
          </a:prstGeom>
          <a:solidFill>
            <a:schemeClr val="accent5">
              <a:lumMod val="50000"/>
            </a:schemeClr>
          </a:solidFill>
          <a:ln>
            <a:noFill/>
          </a:ln>
        </p:spPr>
        <p:txBody>
          <a:bodyPr wrap="square"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bg1"/>
                </a:solidFill>
                <a:latin typeface="宋体" panose="02010600030101010101" pitchFamily="2" charset="-122"/>
              </a:rPr>
              <a:t>作者从荷塘回到家里，心绪如何？</a:t>
            </a:r>
          </a:p>
        </p:txBody>
      </p:sp>
      <p:sp>
        <p:nvSpPr>
          <p:cNvPr id="2" name="文本占位符 1">
            <a:extLst>
              <a:ext uri="{FF2B5EF4-FFF2-40B4-BE49-F238E27FC236}">
                <a16:creationId xmlns:a16="http://schemas.microsoft.com/office/drawing/2014/main" xmlns="" id="{39F33A17-4583-4F96-9527-85759E224E35}"/>
              </a:ext>
            </a:extLst>
          </p:cNvPr>
          <p:cNvSpPr>
            <a:spLocks noGrp="1"/>
          </p:cNvSpPr>
          <p:nvPr>
            <p:ph type="body" sz="quarter" idx="10"/>
          </p:nvPr>
        </p:nvSpPr>
        <p:spPr/>
        <p:txBody>
          <a:bodyPr/>
          <a:lstStyle/>
          <a:p>
            <a:r>
              <a:rPr lang="zh-CN" altLang="en-US"/>
              <a:t>整体把握</a:t>
            </a:r>
          </a:p>
        </p:txBody>
      </p:sp>
      <p:sp>
        <p:nvSpPr>
          <p:cNvPr id="5" name="矩形 5">
            <a:extLst>
              <a:ext uri="{FF2B5EF4-FFF2-40B4-BE49-F238E27FC236}">
                <a16:creationId xmlns:a16="http://schemas.microsoft.com/office/drawing/2014/main" xmlns="" id="{AAC61C26-5DA1-47C3-A33E-8A24D9886420}"/>
              </a:ext>
            </a:extLst>
          </p:cNvPr>
          <p:cNvSpPr>
            <a:spLocks noChangeArrowheads="1"/>
          </p:cNvSpPr>
          <p:nvPr/>
        </p:nvSpPr>
        <p:spPr bwMode="auto">
          <a:xfrm>
            <a:off x="1206640" y="3079760"/>
            <a:ext cx="4774111" cy="2253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Aft>
                <a:spcPts val="1000"/>
              </a:spcAft>
              <a:buFont typeface="Arial" panose="020B0604020202020204" pitchFamily="34" charset="0"/>
              <a:buNone/>
            </a:pPr>
            <a:r>
              <a:rPr lang="zh-CN" altLang="en-US" sz="2800" b="1">
                <a:latin typeface="仿宋" panose="02010609060101010101" pitchFamily="49" charset="-122"/>
                <a:ea typeface="仿宋" panose="02010609060101010101" pitchFamily="49" charset="-122"/>
              </a:rPr>
              <a:t>作者从遐想中回到现实，现实依旧，愁思依旧，心里依旧不宁静，刚才的所见所闻，所思所想恍如一梦。</a:t>
            </a:r>
          </a:p>
        </p:txBody>
      </p:sp>
      <p:pic>
        <p:nvPicPr>
          <p:cNvPr id="3" name="图片 2">
            <a:extLst>
              <a:ext uri="{FF2B5EF4-FFF2-40B4-BE49-F238E27FC236}">
                <a16:creationId xmlns:a16="http://schemas.microsoft.com/office/drawing/2014/main" xmlns="" id="{8FB5F6B8-9AC7-41DC-8295-0431D97918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4024" y="2590824"/>
            <a:ext cx="4609968" cy="3450789"/>
          </a:xfrm>
          <a:prstGeom prst="rect">
            <a:avLst/>
          </a:prstGeom>
        </p:spPr>
      </p:pic>
    </p:spTree>
    <p:extLst>
      <p:ext uri="{BB962C8B-B14F-4D97-AF65-F5344CB8AC3E}">
        <p14:creationId xmlns:p14="http://schemas.microsoft.com/office/powerpoint/2010/main" val="2201430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 hidden="1">
            <a:extLst>
              <a:ext uri="{FF2B5EF4-FFF2-40B4-BE49-F238E27FC236}">
                <a16:creationId xmlns:a16="http://schemas.microsoft.com/office/drawing/2014/main" xmlns="" id="{0C562427-5D41-4CD6-8CC1-6363A0446699}"/>
              </a:ext>
            </a:extLst>
          </p:cNvPr>
          <p:cNvSpPr txBox="1">
            <a:spLocks noChangeArrowheads="1"/>
          </p:cNvSpPr>
          <p:nvPr/>
        </p:nvSpPr>
        <p:spPr bwMode="auto">
          <a:xfrm>
            <a:off x="3471439" y="2032040"/>
            <a:ext cx="73866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a:latin typeface="中華民國字體" pitchFamily="2" charset="-122"/>
                <a:ea typeface="中華民國字體" pitchFamily="2" charset="-122"/>
              </a:rPr>
              <a:t>学习目标</a:t>
            </a:r>
          </a:p>
        </p:txBody>
      </p:sp>
      <p:sp>
        <p:nvSpPr>
          <p:cNvPr id="6147" name="文本框 2">
            <a:extLst>
              <a:ext uri="{FF2B5EF4-FFF2-40B4-BE49-F238E27FC236}">
                <a16:creationId xmlns:a16="http://schemas.microsoft.com/office/drawing/2014/main" xmlns="" id="{90C41C3A-94ED-4898-93E5-2FB87679147E}"/>
              </a:ext>
            </a:extLst>
          </p:cNvPr>
          <p:cNvSpPr txBox="1">
            <a:spLocks noChangeArrowheads="1"/>
          </p:cNvSpPr>
          <p:nvPr/>
        </p:nvSpPr>
        <p:spPr bwMode="auto">
          <a:xfrm>
            <a:off x="4908583" y="1878506"/>
            <a:ext cx="6829375" cy="3645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a:latin typeface="+mn-ea"/>
                <a:ea typeface="+mn-ea"/>
              </a:rPr>
              <a:t>理清全文结构，了解直接抒情语句的内涵及其在文中的作用。</a:t>
            </a:r>
          </a:p>
          <a:p>
            <a:pPr marL="457200" indent="-457200" eaLnBrk="1" hangingPunct="1">
              <a:lnSpc>
                <a:spcPct val="120000"/>
              </a:lnSpc>
              <a:spcAft>
                <a:spcPts val="1000"/>
              </a:spcAft>
              <a:buFont typeface="Wingdings" panose="05000000000000000000" pitchFamily="2" charset="2"/>
              <a:buChar char="Ø"/>
            </a:pPr>
            <a:r>
              <a:rPr lang="zh-CN" altLang="en-US" sz="2600">
                <a:latin typeface="+mn-ea"/>
                <a:ea typeface="+mn-ea"/>
              </a:rPr>
              <a:t>学习文中细腻、传神的语言，体会</a:t>
            </a:r>
            <a:r>
              <a:rPr lang="zh-CN" altLang="en-US" sz="2600">
                <a:solidFill>
                  <a:srgbClr val="C00000"/>
                </a:solidFill>
                <a:latin typeface="+mn-ea"/>
                <a:ea typeface="+mn-ea"/>
              </a:rPr>
              <a:t>比喻</a:t>
            </a:r>
            <a:r>
              <a:rPr lang="zh-CN" altLang="en-US" sz="2600">
                <a:latin typeface="+mn-ea"/>
                <a:ea typeface="+mn-ea"/>
              </a:rPr>
              <a:t>新鲜贴切的表达效果和</a:t>
            </a:r>
            <a:r>
              <a:rPr lang="zh-CN" altLang="en-US" sz="2600">
                <a:solidFill>
                  <a:srgbClr val="C00000"/>
                </a:solidFill>
                <a:latin typeface="+mn-ea"/>
                <a:ea typeface="+mn-ea"/>
              </a:rPr>
              <a:t>移觉（通感）</a:t>
            </a:r>
            <a:r>
              <a:rPr lang="zh-CN" altLang="en-US" sz="2600">
                <a:latin typeface="+mn-ea"/>
                <a:ea typeface="+mn-ea"/>
              </a:rPr>
              <a:t>修辞手法的运用体会散文的语言美。</a:t>
            </a:r>
          </a:p>
          <a:p>
            <a:pPr marL="457200" indent="-457200" eaLnBrk="1" hangingPunct="1">
              <a:lnSpc>
                <a:spcPct val="120000"/>
              </a:lnSpc>
              <a:spcAft>
                <a:spcPts val="1000"/>
              </a:spcAft>
              <a:buFont typeface="Wingdings" panose="05000000000000000000" pitchFamily="2" charset="2"/>
              <a:buChar char="Ø"/>
            </a:pPr>
            <a:r>
              <a:rPr lang="zh-CN" altLang="en-US" sz="2600">
                <a:latin typeface="+mn-ea"/>
                <a:ea typeface="+mn-ea"/>
              </a:rPr>
              <a:t>欣赏文章所描绘的荷塘月色的美景，领悟</a:t>
            </a:r>
            <a:r>
              <a:rPr lang="zh-CN" altLang="en-US" sz="2600">
                <a:solidFill>
                  <a:srgbClr val="C00000"/>
                </a:solidFill>
                <a:latin typeface="+mn-ea"/>
                <a:ea typeface="+mn-ea"/>
              </a:rPr>
              <a:t>情景交融</a:t>
            </a:r>
            <a:r>
              <a:rPr lang="zh-CN" altLang="en-US" sz="2600">
                <a:latin typeface="+mn-ea"/>
                <a:ea typeface="+mn-ea"/>
              </a:rPr>
              <a:t>的写作手法。</a:t>
            </a:r>
          </a:p>
        </p:txBody>
      </p:sp>
      <p:pic>
        <p:nvPicPr>
          <p:cNvPr id="3" name="图片 2">
            <a:extLst>
              <a:ext uri="{FF2B5EF4-FFF2-40B4-BE49-F238E27FC236}">
                <a16:creationId xmlns:a16="http://schemas.microsoft.com/office/drawing/2014/main" xmlns="" id="{0B1C0C0A-EC46-4C4C-9019-BB1ED2E9CF85}"/>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64" r="18331"/>
          <a:stretch/>
        </p:blipFill>
        <p:spPr>
          <a:xfrm>
            <a:off x="368469" y="1124016"/>
            <a:ext cx="3143156" cy="4451776"/>
          </a:xfrm>
          <a:prstGeom prst="rect">
            <a:avLst/>
          </a:prstGeom>
        </p:spPr>
      </p:pic>
      <p:cxnSp>
        <p:nvCxnSpPr>
          <p:cNvPr id="5" name="直接连接符 4">
            <a:extLst>
              <a:ext uri="{FF2B5EF4-FFF2-40B4-BE49-F238E27FC236}">
                <a16:creationId xmlns:a16="http://schemas.microsoft.com/office/drawing/2014/main" xmlns="" id="{A760D060-9102-4EBE-B82D-83FAC1932596}"/>
              </a:ext>
            </a:extLst>
          </p:cNvPr>
          <p:cNvCxnSpPr/>
          <p:nvPr/>
        </p:nvCxnSpPr>
        <p:spPr>
          <a:xfrm>
            <a:off x="4559344" y="2032040"/>
            <a:ext cx="0" cy="3492400"/>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ACAF5B09-C4C1-4A3E-B5B2-3893BA15B77E}"/>
              </a:ext>
            </a:extLst>
          </p:cNvPr>
          <p:cNvPicPr>
            <a:picLocks noChangeAspect="1"/>
          </p:cNvPicPr>
          <p:nvPr/>
        </p:nvPicPr>
        <p:blipFill>
          <a:blip r:embed="rId3"/>
          <a:stretch>
            <a:fillRect/>
          </a:stretch>
        </p:blipFill>
        <p:spPr>
          <a:xfrm>
            <a:off x="3279942" y="1809664"/>
            <a:ext cx="969348" cy="2383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
            <a:extLst>
              <a:ext uri="{FF2B5EF4-FFF2-40B4-BE49-F238E27FC236}">
                <a16:creationId xmlns:a16="http://schemas.microsoft.com/office/drawing/2014/main" xmlns="" id="{0C562427-5D41-4CD6-8CC1-6363A0446699}"/>
              </a:ext>
            </a:extLst>
          </p:cNvPr>
          <p:cNvSpPr txBox="1">
            <a:spLocks noChangeArrowheads="1"/>
          </p:cNvSpPr>
          <p:nvPr/>
        </p:nvSpPr>
        <p:spPr bwMode="auto">
          <a:xfrm>
            <a:off x="3471439" y="2032040"/>
            <a:ext cx="73866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a:latin typeface="中華民國字體" pitchFamily="2" charset="-122"/>
                <a:ea typeface="中華民國字體" pitchFamily="2" charset="-122"/>
              </a:rPr>
              <a:t>小结</a:t>
            </a:r>
          </a:p>
        </p:txBody>
      </p:sp>
      <p:sp>
        <p:nvSpPr>
          <p:cNvPr id="6147" name="文本框 2">
            <a:extLst>
              <a:ext uri="{FF2B5EF4-FFF2-40B4-BE49-F238E27FC236}">
                <a16:creationId xmlns:a16="http://schemas.microsoft.com/office/drawing/2014/main" xmlns="" id="{90C41C3A-94ED-4898-93E5-2FB87679147E}"/>
              </a:ext>
            </a:extLst>
          </p:cNvPr>
          <p:cNvSpPr txBox="1">
            <a:spLocks noChangeArrowheads="1"/>
          </p:cNvSpPr>
          <p:nvPr/>
        </p:nvSpPr>
        <p:spPr bwMode="auto">
          <a:xfrm>
            <a:off x="5005490" y="2539871"/>
            <a:ext cx="6635560" cy="508665"/>
          </a:xfrm>
          <a:prstGeom prst="rect">
            <a:avLst/>
          </a:prstGeom>
          <a:solidFill>
            <a:srgbClr val="C00000"/>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a:solidFill>
                  <a:schemeClr val="bg1"/>
                </a:solidFill>
                <a:latin typeface="+mn-ea"/>
                <a:ea typeface="+mn-ea"/>
              </a:rPr>
              <a:t>融情入景，情景交融。</a:t>
            </a:r>
          </a:p>
        </p:txBody>
      </p:sp>
      <p:pic>
        <p:nvPicPr>
          <p:cNvPr id="3" name="图片 2">
            <a:extLst>
              <a:ext uri="{FF2B5EF4-FFF2-40B4-BE49-F238E27FC236}">
                <a16:creationId xmlns:a16="http://schemas.microsoft.com/office/drawing/2014/main" xmlns="" id="{0B1C0C0A-EC46-4C4C-9019-BB1ED2E9CF85}"/>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64" r="18331"/>
          <a:stretch/>
        </p:blipFill>
        <p:spPr>
          <a:xfrm>
            <a:off x="368469" y="1124016"/>
            <a:ext cx="3143156" cy="4451776"/>
          </a:xfrm>
          <a:prstGeom prst="rect">
            <a:avLst/>
          </a:prstGeom>
        </p:spPr>
      </p:pic>
      <p:cxnSp>
        <p:nvCxnSpPr>
          <p:cNvPr id="5" name="直接连接符 4">
            <a:extLst>
              <a:ext uri="{FF2B5EF4-FFF2-40B4-BE49-F238E27FC236}">
                <a16:creationId xmlns:a16="http://schemas.microsoft.com/office/drawing/2014/main" xmlns="" id="{A760D060-9102-4EBE-B82D-83FAC1932596}"/>
              </a:ext>
            </a:extLst>
          </p:cNvPr>
          <p:cNvCxnSpPr>
            <a:cxnSpLocks/>
          </p:cNvCxnSpPr>
          <p:nvPr/>
        </p:nvCxnSpPr>
        <p:spPr>
          <a:xfrm>
            <a:off x="4559344" y="2032040"/>
            <a:ext cx="0" cy="3701944"/>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4" name="图片 3" hidden="1">
            <a:extLst>
              <a:ext uri="{FF2B5EF4-FFF2-40B4-BE49-F238E27FC236}">
                <a16:creationId xmlns:a16="http://schemas.microsoft.com/office/drawing/2014/main" xmlns="" id="{ACAF5B09-C4C1-4A3E-B5B2-3893BA15B77E}"/>
              </a:ext>
            </a:extLst>
          </p:cNvPr>
          <p:cNvPicPr>
            <a:picLocks noChangeAspect="1"/>
          </p:cNvPicPr>
          <p:nvPr/>
        </p:nvPicPr>
        <p:blipFill>
          <a:blip r:embed="rId3"/>
          <a:stretch>
            <a:fillRect/>
          </a:stretch>
        </p:blipFill>
        <p:spPr>
          <a:xfrm>
            <a:off x="3279942" y="1809664"/>
            <a:ext cx="969348" cy="2383743"/>
          </a:xfrm>
          <a:prstGeom prst="rect">
            <a:avLst/>
          </a:prstGeom>
        </p:spPr>
      </p:pic>
      <p:sp>
        <p:nvSpPr>
          <p:cNvPr id="8" name="文本框 7">
            <a:extLst>
              <a:ext uri="{FF2B5EF4-FFF2-40B4-BE49-F238E27FC236}">
                <a16:creationId xmlns:a16="http://schemas.microsoft.com/office/drawing/2014/main" xmlns="" id="{23BF85CF-43DA-4294-836C-CF957100A6EB}"/>
              </a:ext>
            </a:extLst>
          </p:cNvPr>
          <p:cNvSpPr txBox="1"/>
          <p:nvPr/>
        </p:nvSpPr>
        <p:spPr>
          <a:xfrm>
            <a:off x="4933899" y="1888259"/>
            <a:ext cx="6096000" cy="523220"/>
          </a:xfrm>
          <a:prstGeom prst="rect">
            <a:avLst/>
          </a:prstGeom>
          <a:noFill/>
        </p:spPr>
        <p:txBody>
          <a:bodyPr wrap="square">
            <a:spAutoFit/>
          </a:bodyPr>
          <a:lstStyle/>
          <a:p>
            <a:pPr eaLnBrk="1" hangingPunct="1">
              <a:defRPr/>
            </a:pPr>
            <a:r>
              <a:rPr lang="zh-CN" altLang="en-US" sz="2800" b="1">
                <a:latin typeface="+mj-ea"/>
                <a:ea typeface="+mj-ea"/>
              </a:rPr>
              <a:t>本文写景的特点：</a:t>
            </a:r>
            <a:endParaRPr lang="zh-CN" altLang="en-US" sz="2800" b="1" dirty="0">
              <a:latin typeface="+mj-ea"/>
              <a:ea typeface="+mj-ea"/>
            </a:endParaRPr>
          </a:p>
        </p:txBody>
      </p:sp>
      <p:sp>
        <p:nvSpPr>
          <p:cNvPr id="10" name="文本框 2">
            <a:extLst>
              <a:ext uri="{FF2B5EF4-FFF2-40B4-BE49-F238E27FC236}">
                <a16:creationId xmlns:a16="http://schemas.microsoft.com/office/drawing/2014/main" xmlns="" id="{29C15B87-0BAE-48BE-A399-6CD25948B05B}"/>
              </a:ext>
            </a:extLst>
          </p:cNvPr>
          <p:cNvSpPr txBox="1">
            <a:spLocks noChangeArrowheads="1"/>
          </p:cNvSpPr>
          <p:nvPr/>
        </p:nvSpPr>
        <p:spPr bwMode="auto">
          <a:xfrm>
            <a:off x="4908583" y="3076167"/>
            <a:ext cx="6829375" cy="988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a:latin typeface="+mn-ea"/>
                <a:ea typeface="+mn-ea"/>
              </a:rPr>
              <a:t>作者将自己此时的感情巧妙的融入到对眼前景物的描绘之中，收到了情景交融的效果。</a:t>
            </a:r>
          </a:p>
        </p:txBody>
      </p:sp>
      <p:sp>
        <p:nvSpPr>
          <p:cNvPr id="12" name="文本框 2">
            <a:extLst>
              <a:ext uri="{FF2B5EF4-FFF2-40B4-BE49-F238E27FC236}">
                <a16:creationId xmlns:a16="http://schemas.microsoft.com/office/drawing/2014/main" xmlns="" id="{DE8EEC00-FD6B-4657-88C2-68FCE904CD1D}"/>
              </a:ext>
            </a:extLst>
          </p:cNvPr>
          <p:cNvSpPr txBox="1">
            <a:spLocks noChangeArrowheads="1"/>
          </p:cNvSpPr>
          <p:nvPr/>
        </p:nvSpPr>
        <p:spPr bwMode="auto">
          <a:xfrm>
            <a:off x="5005490" y="4337024"/>
            <a:ext cx="6635560" cy="508665"/>
          </a:xfrm>
          <a:prstGeom prst="rect">
            <a:avLst/>
          </a:prstGeom>
          <a:solidFill>
            <a:srgbClr val="C00000"/>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a:solidFill>
                  <a:schemeClr val="bg1"/>
                </a:solidFill>
                <a:latin typeface="+mn-ea"/>
                <a:ea typeface="+mn-ea"/>
              </a:rPr>
              <a:t>抓静态与动态的结合，把荷塘写“活”。</a:t>
            </a:r>
          </a:p>
        </p:txBody>
      </p:sp>
      <p:sp>
        <p:nvSpPr>
          <p:cNvPr id="13" name="文本框 2">
            <a:extLst>
              <a:ext uri="{FF2B5EF4-FFF2-40B4-BE49-F238E27FC236}">
                <a16:creationId xmlns:a16="http://schemas.microsoft.com/office/drawing/2014/main" xmlns="" id="{92386D0A-3F18-4569-8453-B3F4E5B26275}"/>
              </a:ext>
            </a:extLst>
          </p:cNvPr>
          <p:cNvSpPr txBox="1">
            <a:spLocks noChangeArrowheads="1"/>
          </p:cNvSpPr>
          <p:nvPr/>
        </p:nvSpPr>
        <p:spPr bwMode="auto">
          <a:xfrm>
            <a:off x="4908583" y="4845689"/>
            <a:ext cx="6829375" cy="1468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a:latin typeface="+mn-ea"/>
                <a:ea typeface="+mn-ea"/>
              </a:rPr>
              <a:t>作者笔下的景物都是“动”的，“静”不过是动的瞬间表现，动与静相互衬托，表现出各自不同的美。</a:t>
            </a:r>
          </a:p>
        </p:txBody>
      </p:sp>
    </p:spTree>
    <p:extLst>
      <p:ext uri="{BB962C8B-B14F-4D97-AF65-F5344CB8AC3E}">
        <p14:creationId xmlns:p14="http://schemas.microsoft.com/office/powerpoint/2010/main" val="36497416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randombar(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10" grpId="0"/>
      <p:bldP spid="12" grpId="0" animBg="1"/>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1">
            <a:extLst>
              <a:ext uri="{FF2B5EF4-FFF2-40B4-BE49-F238E27FC236}">
                <a16:creationId xmlns:a16="http://schemas.microsoft.com/office/drawing/2014/main" xmlns="" id="{0C562427-5D41-4CD6-8CC1-6363A0446699}"/>
              </a:ext>
            </a:extLst>
          </p:cNvPr>
          <p:cNvSpPr txBox="1">
            <a:spLocks noChangeArrowheads="1"/>
          </p:cNvSpPr>
          <p:nvPr/>
        </p:nvSpPr>
        <p:spPr bwMode="auto">
          <a:xfrm>
            <a:off x="3471439" y="2032040"/>
            <a:ext cx="73866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a:latin typeface="中華民國字體" pitchFamily="2" charset="-122"/>
                <a:ea typeface="中華民國字體" pitchFamily="2" charset="-122"/>
              </a:rPr>
              <a:t>小结</a:t>
            </a:r>
          </a:p>
        </p:txBody>
      </p:sp>
      <p:sp>
        <p:nvSpPr>
          <p:cNvPr id="6147" name="文本框 2">
            <a:extLst>
              <a:ext uri="{FF2B5EF4-FFF2-40B4-BE49-F238E27FC236}">
                <a16:creationId xmlns:a16="http://schemas.microsoft.com/office/drawing/2014/main" xmlns="" id="{90C41C3A-94ED-4898-93E5-2FB87679147E}"/>
              </a:ext>
            </a:extLst>
          </p:cNvPr>
          <p:cNvSpPr txBox="1">
            <a:spLocks noChangeArrowheads="1"/>
          </p:cNvSpPr>
          <p:nvPr/>
        </p:nvSpPr>
        <p:spPr bwMode="auto">
          <a:xfrm>
            <a:off x="5005490" y="2892704"/>
            <a:ext cx="6635560" cy="508665"/>
          </a:xfrm>
          <a:prstGeom prst="rect">
            <a:avLst/>
          </a:prstGeom>
          <a:solidFill>
            <a:srgbClr val="C00000"/>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20000"/>
              </a:lnSpc>
              <a:spcAft>
                <a:spcPts val="1000"/>
              </a:spcAft>
              <a:buFont typeface="Wingdings" panose="05000000000000000000" pitchFamily="2" charset="2"/>
              <a:buChar char="Ø"/>
            </a:pPr>
            <a:r>
              <a:rPr lang="zh-CN" altLang="en-US" sz="2600">
                <a:solidFill>
                  <a:schemeClr val="bg1"/>
                </a:solidFill>
                <a:latin typeface="+mn-ea"/>
                <a:ea typeface="+mn-ea"/>
              </a:rPr>
              <a:t>抓虚实的结合，写出了散文的神韵。</a:t>
            </a:r>
          </a:p>
        </p:txBody>
      </p:sp>
      <p:pic>
        <p:nvPicPr>
          <p:cNvPr id="3" name="图片 2">
            <a:extLst>
              <a:ext uri="{FF2B5EF4-FFF2-40B4-BE49-F238E27FC236}">
                <a16:creationId xmlns:a16="http://schemas.microsoft.com/office/drawing/2014/main" xmlns="" id="{0B1C0C0A-EC46-4C4C-9019-BB1ED2E9CF85}"/>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064" r="18331"/>
          <a:stretch/>
        </p:blipFill>
        <p:spPr>
          <a:xfrm>
            <a:off x="368469" y="1124016"/>
            <a:ext cx="3143156" cy="4451776"/>
          </a:xfrm>
          <a:prstGeom prst="rect">
            <a:avLst/>
          </a:prstGeom>
        </p:spPr>
      </p:pic>
      <p:cxnSp>
        <p:nvCxnSpPr>
          <p:cNvPr id="5" name="直接连接符 4">
            <a:extLst>
              <a:ext uri="{FF2B5EF4-FFF2-40B4-BE49-F238E27FC236}">
                <a16:creationId xmlns:a16="http://schemas.microsoft.com/office/drawing/2014/main" xmlns="" id="{A760D060-9102-4EBE-B82D-83FAC1932596}"/>
              </a:ext>
            </a:extLst>
          </p:cNvPr>
          <p:cNvCxnSpPr>
            <a:cxnSpLocks/>
          </p:cNvCxnSpPr>
          <p:nvPr/>
        </p:nvCxnSpPr>
        <p:spPr>
          <a:xfrm>
            <a:off x="4559344" y="2032040"/>
            <a:ext cx="0" cy="3701944"/>
          </a:xfrm>
          <a:prstGeom prst="line">
            <a:avLst/>
          </a:prstGeom>
          <a:ln>
            <a:solidFill>
              <a:schemeClr val="bg1">
                <a:lumMod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4" name="图片 3" hidden="1">
            <a:extLst>
              <a:ext uri="{FF2B5EF4-FFF2-40B4-BE49-F238E27FC236}">
                <a16:creationId xmlns:a16="http://schemas.microsoft.com/office/drawing/2014/main" xmlns="" id="{ACAF5B09-C4C1-4A3E-B5B2-3893BA15B77E}"/>
              </a:ext>
            </a:extLst>
          </p:cNvPr>
          <p:cNvPicPr>
            <a:picLocks noChangeAspect="1"/>
          </p:cNvPicPr>
          <p:nvPr/>
        </p:nvPicPr>
        <p:blipFill>
          <a:blip r:embed="rId3"/>
          <a:stretch>
            <a:fillRect/>
          </a:stretch>
        </p:blipFill>
        <p:spPr>
          <a:xfrm>
            <a:off x="3279942" y="1809664"/>
            <a:ext cx="969348" cy="2383743"/>
          </a:xfrm>
          <a:prstGeom prst="rect">
            <a:avLst/>
          </a:prstGeom>
        </p:spPr>
      </p:pic>
      <p:sp>
        <p:nvSpPr>
          <p:cNvPr id="8" name="文本框 7">
            <a:extLst>
              <a:ext uri="{FF2B5EF4-FFF2-40B4-BE49-F238E27FC236}">
                <a16:creationId xmlns:a16="http://schemas.microsoft.com/office/drawing/2014/main" xmlns="" id="{23BF85CF-43DA-4294-836C-CF957100A6EB}"/>
              </a:ext>
            </a:extLst>
          </p:cNvPr>
          <p:cNvSpPr txBox="1"/>
          <p:nvPr/>
        </p:nvSpPr>
        <p:spPr>
          <a:xfrm>
            <a:off x="4933899" y="1888259"/>
            <a:ext cx="6096000" cy="523220"/>
          </a:xfrm>
          <a:prstGeom prst="rect">
            <a:avLst/>
          </a:prstGeom>
          <a:noFill/>
        </p:spPr>
        <p:txBody>
          <a:bodyPr wrap="square">
            <a:spAutoFit/>
          </a:bodyPr>
          <a:lstStyle/>
          <a:p>
            <a:pPr eaLnBrk="1" hangingPunct="1">
              <a:defRPr/>
            </a:pPr>
            <a:r>
              <a:rPr lang="zh-CN" altLang="en-US" sz="2800" b="1">
                <a:latin typeface="+mj-ea"/>
                <a:ea typeface="+mj-ea"/>
              </a:rPr>
              <a:t>本文写景的特点：</a:t>
            </a:r>
            <a:endParaRPr lang="zh-CN" altLang="en-US" sz="2800" b="1" dirty="0">
              <a:latin typeface="+mj-ea"/>
              <a:ea typeface="+mj-ea"/>
            </a:endParaRPr>
          </a:p>
        </p:txBody>
      </p:sp>
      <p:sp>
        <p:nvSpPr>
          <p:cNvPr id="10" name="文本框 2">
            <a:extLst>
              <a:ext uri="{FF2B5EF4-FFF2-40B4-BE49-F238E27FC236}">
                <a16:creationId xmlns:a16="http://schemas.microsoft.com/office/drawing/2014/main" xmlns="" id="{29C15B87-0BAE-48BE-A399-6CD25948B05B}"/>
              </a:ext>
            </a:extLst>
          </p:cNvPr>
          <p:cNvSpPr txBox="1">
            <a:spLocks noChangeArrowheads="1"/>
          </p:cNvSpPr>
          <p:nvPr/>
        </p:nvSpPr>
        <p:spPr bwMode="auto">
          <a:xfrm>
            <a:off x="4908583" y="3429000"/>
            <a:ext cx="6829375" cy="1468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1000"/>
              </a:spcAft>
            </a:pPr>
            <a:r>
              <a:rPr lang="zh-CN" altLang="en-US" sz="2600">
                <a:latin typeface="+mn-ea"/>
                <a:ea typeface="+mn-ea"/>
              </a:rPr>
              <a:t>作者通过想象和联想所描绘出来的景物的特点就是“虚”。对眼前景物客观特点的描绘就是“实”。</a:t>
            </a:r>
          </a:p>
        </p:txBody>
      </p:sp>
    </p:spTree>
    <p:extLst>
      <p:ext uri="{BB962C8B-B14F-4D97-AF65-F5344CB8AC3E}">
        <p14:creationId xmlns:p14="http://schemas.microsoft.com/office/powerpoint/2010/main" val="14620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randombar(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众人评朱自清散文</a:t>
            </a:r>
          </a:p>
        </p:txBody>
      </p:sp>
      <p:sp>
        <p:nvSpPr>
          <p:cNvPr id="7" name="矩形 6">
            <a:extLst>
              <a:ext uri="{FF2B5EF4-FFF2-40B4-BE49-F238E27FC236}">
                <a16:creationId xmlns:a16="http://schemas.microsoft.com/office/drawing/2014/main" xmlns="" id="{32697085-7A9C-4559-AF10-0FB66702A4E7}"/>
              </a:ext>
            </a:extLst>
          </p:cNvPr>
          <p:cNvSpPr>
            <a:spLocks noChangeArrowheads="1"/>
          </p:cNvSpPr>
          <p:nvPr/>
        </p:nvSpPr>
        <p:spPr bwMode="auto">
          <a:xfrm>
            <a:off x="3581472" y="2237069"/>
            <a:ext cx="7080028"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他的作品一开始就建立了一种纯正朴实的新鲜作风。</a:t>
            </a:r>
          </a:p>
        </p:txBody>
      </p:sp>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3600576" y="1707987"/>
            <a:ext cx="4358518" cy="50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800" b="1">
                <a:solidFill>
                  <a:schemeClr val="accent5">
                    <a:lumMod val="50000"/>
                  </a:schemeClr>
                </a:solidFill>
                <a:latin typeface="+mj-ea"/>
                <a:ea typeface="+mj-ea"/>
              </a:rPr>
              <a:t>李广田</a:t>
            </a:r>
          </a:p>
        </p:txBody>
      </p:sp>
      <p:pic>
        <p:nvPicPr>
          <p:cNvPr id="4" name="图片 3">
            <a:extLst>
              <a:ext uri="{FF2B5EF4-FFF2-40B4-BE49-F238E27FC236}">
                <a16:creationId xmlns:a16="http://schemas.microsoft.com/office/drawing/2014/main" xmlns="" id="{D12343BE-F6A7-43A9-82D1-375E0A0D0C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182" y="1207037"/>
            <a:ext cx="2589014" cy="2328345"/>
          </a:xfrm>
          <a:prstGeom prst="rect">
            <a:avLst/>
          </a:prstGeom>
        </p:spPr>
      </p:pic>
      <p:sp>
        <p:nvSpPr>
          <p:cNvPr id="9" name="矩形 8">
            <a:extLst>
              <a:ext uri="{FF2B5EF4-FFF2-40B4-BE49-F238E27FC236}">
                <a16:creationId xmlns:a16="http://schemas.microsoft.com/office/drawing/2014/main" xmlns="" id="{B9E576E7-42AB-463A-B838-CECE36B46D0F}"/>
              </a:ext>
            </a:extLst>
          </p:cNvPr>
          <p:cNvSpPr>
            <a:spLocks noChangeArrowheads="1"/>
          </p:cNvSpPr>
          <p:nvPr/>
        </p:nvSpPr>
        <p:spPr bwMode="auto">
          <a:xfrm>
            <a:off x="3581472" y="4476720"/>
            <a:ext cx="7080028"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朱自清的散文仍能够满贮着那一种诗意</a:t>
            </a: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以江北人的坚忍的头脑，能写出江南风景似的秀丽</a:t>
            </a:r>
            <a:r>
              <a:rPr lang="en-US" altLang="zh-CN"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p:txBody>
      </p:sp>
      <p:sp>
        <p:nvSpPr>
          <p:cNvPr id="10" name="矩形 9">
            <a:extLst>
              <a:ext uri="{FF2B5EF4-FFF2-40B4-BE49-F238E27FC236}">
                <a16:creationId xmlns:a16="http://schemas.microsoft.com/office/drawing/2014/main" xmlns="" id="{C1A33E6A-396E-43AC-872D-7DC0BF55DBF9}"/>
              </a:ext>
            </a:extLst>
          </p:cNvPr>
          <p:cNvSpPr>
            <a:spLocks noChangeArrowheads="1"/>
          </p:cNvSpPr>
          <p:nvPr/>
        </p:nvSpPr>
        <p:spPr bwMode="auto">
          <a:xfrm>
            <a:off x="3600576" y="3947638"/>
            <a:ext cx="4358518" cy="50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800" b="1">
                <a:solidFill>
                  <a:schemeClr val="accent5">
                    <a:lumMod val="50000"/>
                  </a:schemeClr>
                </a:solidFill>
                <a:latin typeface="+mj-ea"/>
                <a:ea typeface="+mj-ea"/>
              </a:rPr>
              <a:t>郁达夫</a:t>
            </a:r>
          </a:p>
        </p:txBody>
      </p:sp>
      <p:pic>
        <p:nvPicPr>
          <p:cNvPr id="11" name="图片 10">
            <a:extLst>
              <a:ext uri="{FF2B5EF4-FFF2-40B4-BE49-F238E27FC236}">
                <a16:creationId xmlns:a16="http://schemas.microsoft.com/office/drawing/2014/main" xmlns="" id="{27D9EACF-2507-4DEF-9B3A-5944DF6A6A0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76488" y="3708392"/>
            <a:ext cx="1788869" cy="2529092"/>
          </a:xfrm>
          <a:prstGeom prst="rect">
            <a:avLst/>
          </a:prstGeom>
        </p:spPr>
      </p:pic>
    </p:spTree>
    <p:extLst>
      <p:ext uri="{BB962C8B-B14F-4D97-AF65-F5344CB8AC3E}">
        <p14:creationId xmlns:p14="http://schemas.microsoft.com/office/powerpoint/2010/main" val="39988473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众人评朱自清散文</a:t>
            </a:r>
          </a:p>
        </p:txBody>
      </p:sp>
      <p:sp>
        <p:nvSpPr>
          <p:cNvPr id="7" name="矩形 6">
            <a:extLst>
              <a:ext uri="{FF2B5EF4-FFF2-40B4-BE49-F238E27FC236}">
                <a16:creationId xmlns:a16="http://schemas.microsoft.com/office/drawing/2014/main" xmlns="" id="{32697085-7A9C-4559-AF10-0FB66702A4E7}"/>
              </a:ext>
            </a:extLst>
          </p:cNvPr>
          <p:cNvSpPr>
            <a:spLocks noChangeArrowheads="1"/>
          </p:cNvSpPr>
          <p:nvPr/>
        </p:nvSpPr>
        <p:spPr bwMode="auto">
          <a:xfrm>
            <a:off x="3581472" y="2237069"/>
            <a:ext cx="7080028"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他文如其人，风华从朴素出来，幽默从忠厚出来，腴厚从平淡出来。 </a:t>
            </a:r>
          </a:p>
        </p:txBody>
      </p:sp>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3600576" y="1707987"/>
            <a:ext cx="4358518" cy="50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800" b="1">
                <a:solidFill>
                  <a:schemeClr val="accent5">
                    <a:lumMod val="50000"/>
                  </a:schemeClr>
                </a:solidFill>
                <a:latin typeface="+mj-ea"/>
                <a:ea typeface="+mj-ea"/>
              </a:rPr>
              <a:t>杨振声</a:t>
            </a:r>
          </a:p>
        </p:txBody>
      </p:sp>
      <p:pic>
        <p:nvPicPr>
          <p:cNvPr id="4" name="图片 3">
            <a:extLst>
              <a:ext uri="{FF2B5EF4-FFF2-40B4-BE49-F238E27FC236}">
                <a16:creationId xmlns:a16="http://schemas.microsoft.com/office/drawing/2014/main" xmlns="" id="{D12343BE-F6A7-43A9-82D1-375E0A0D0C1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16184" y="1207188"/>
            <a:ext cx="1788869" cy="2501204"/>
          </a:xfrm>
          <a:prstGeom prst="rect">
            <a:avLst/>
          </a:prstGeom>
        </p:spPr>
      </p:pic>
      <p:sp>
        <p:nvSpPr>
          <p:cNvPr id="9" name="矩形 8">
            <a:extLst>
              <a:ext uri="{FF2B5EF4-FFF2-40B4-BE49-F238E27FC236}">
                <a16:creationId xmlns:a16="http://schemas.microsoft.com/office/drawing/2014/main" xmlns="" id="{B9E576E7-42AB-463A-B838-CECE36B46D0F}"/>
              </a:ext>
            </a:extLst>
          </p:cNvPr>
          <p:cNvSpPr>
            <a:spLocks noChangeArrowheads="1"/>
          </p:cNvSpPr>
          <p:nvPr/>
        </p:nvSpPr>
        <p:spPr bwMode="auto">
          <a:xfrm>
            <a:off x="3581472" y="4476720"/>
            <a:ext cx="7080028" cy="1574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2800" b="1">
                <a:latin typeface="楷体" panose="02010609060101010101" pitchFamily="49" charset="-122"/>
                <a:ea typeface="楷体" panose="02010609060101010101" pitchFamily="49" charset="-122"/>
              </a:rPr>
              <a:t>朱文心境温厚，节奏舒缓，文字清淡，绝少瑰丽，炽热，悲壮，奇拔的境界，所以咀嚼之余，总有一点中年人的味道。 </a:t>
            </a:r>
          </a:p>
        </p:txBody>
      </p:sp>
      <p:sp>
        <p:nvSpPr>
          <p:cNvPr id="10" name="矩形 9">
            <a:extLst>
              <a:ext uri="{FF2B5EF4-FFF2-40B4-BE49-F238E27FC236}">
                <a16:creationId xmlns:a16="http://schemas.microsoft.com/office/drawing/2014/main" xmlns="" id="{C1A33E6A-396E-43AC-872D-7DC0BF55DBF9}"/>
              </a:ext>
            </a:extLst>
          </p:cNvPr>
          <p:cNvSpPr>
            <a:spLocks noChangeArrowheads="1"/>
          </p:cNvSpPr>
          <p:nvPr/>
        </p:nvSpPr>
        <p:spPr bwMode="auto">
          <a:xfrm>
            <a:off x="3600576" y="3947638"/>
            <a:ext cx="4358518" cy="508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800" b="1">
                <a:solidFill>
                  <a:schemeClr val="accent5">
                    <a:lumMod val="50000"/>
                  </a:schemeClr>
                </a:solidFill>
                <a:latin typeface="+mj-ea"/>
                <a:ea typeface="+mj-ea"/>
              </a:rPr>
              <a:t>余光中</a:t>
            </a:r>
          </a:p>
        </p:txBody>
      </p:sp>
      <p:pic>
        <p:nvPicPr>
          <p:cNvPr id="11" name="图片 10">
            <a:extLst>
              <a:ext uri="{FF2B5EF4-FFF2-40B4-BE49-F238E27FC236}">
                <a16:creationId xmlns:a16="http://schemas.microsoft.com/office/drawing/2014/main" xmlns="" id="{27D9EACF-2507-4DEF-9B3A-5944DF6A6A0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46336" y="3947638"/>
            <a:ext cx="1788869" cy="2296288"/>
          </a:xfrm>
          <a:prstGeom prst="rect">
            <a:avLst/>
          </a:prstGeom>
        </p:spPr>
      </p:pic>
    </p:spTree>
    <p:extLst>
      <p:ext uri="{BB962C8B-B14F-4D97-AF65-F5344CB8AC3E}">
        <p14:creationId xmlns:p14="http://schemas.microsoft.com/office/powerpoint/2010/main" val="301971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C290606-303D-4CCF-9368-2AC0C553E6C0}"/>
              </a:ext>
            </a:extLst>
          </p:cNvPr>
          <p:cNvSpPr>
            <a:spLocks noChangeArrowheads="1"/>
          </p:cNvSpPr>
          <p:nvPr/>
        </p:nvSpPr>
        <p:spPr bwMode="auto">
          <a:xfrm>
            <a:off x="4210104" y="2291679"/>
            <a:ext cx="7543576" cy="302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200">
                <a:latin typeface="仿宋" panose="02010609060101010101" pitchFamily="49" charset="-122"/>
                <a:ea typeface="仿宋" panose="02010609060101010101" pitchFamily="49" charset="-122"/>
              </a:rPr>
              <a:t>幼年受士大夫家庭的传统教育；</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1916</a:t>
            </a:r>
            <a:r>
              <a:rPr lang="zh-CN" altLang="en-US" sz="2200">
                <a:latin typeface="仿宋" panose="02010609060101010101" pitchFamily="49" charset="-122"/>
                <a:ea typeface="仿宋" panose="02010609060101010101" pitchFamily="49" charset="-122"/>
              </a:rPr>
              <a:t>年考入北京大学预科班；</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1917</a:t>
            </a:r>
            <a:r>
              <a:rPr lang="zh-CN" altLang="en-US" sz="2200">
                <a:latin typeface="仿宋" panose="02010609060101010101" pitchFamily="49" charset="-122"/>
                <a:ea typeface="仿宋" panose="02010609060101010101" pitchFamily="49" charset="-122"/>
              </a:rPr>
              <a:t>年改名“自清”入哲学系学习；</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1920</a:t>
            </a:r>
            <a:r>
              <a:rPr lang="zh-CN" altLang="en-US" sz="2200">
                <a:latin typeface="仿宋" panose="02010609060101010101" pitchFamily="49" charset="-122"/>
                <a:ea typeface="仿宋" panose="02010609060101010101" pitchFamily="49" charset="-122"/>
              </a:rPr>
              <a:t>年毕业后在江、浙一带的中学任教，极受欢迎；</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1925</a:t>
            </a:r>
            <a:r>
              <a:rPr lang="zh-CN" altLang="en-US" sz="2200">
                <a:latin typeface="仿宋" panose="02010609060101010101" pitchFamily="49" charset="-122"/>
                <a:ea typeface="仿宋" panose="02010609060101010101" pitchFamily="49" charset="-122"/>
              </a:rPr>
              <a:t>年任清华大学中文系教授；</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1931—1932</a:t>
            </a:r>
            <a:r>
              <a:rPr lang="zh-CN" altLang="en-US" sz="2200">
                <a:latin typeface="仿宋" panose="02010609060101010101" pitchFamily="49" charset="-122"/>
                <a:ea typeface="仿宋" panose="02010609060101010101" pitchFamily="49" charset="-122"/>
              </a:rPr>
              <a:t>年在英国伦敦学语言学及英国文学，回国后仍在清华大学任教授并兼中文系主任；</a:t>
            </a:r>
            <a:endParaRPr lang="en-US" altLang="zh-CN" sz="2200">
              <a:latin typeface="仿宋" panose="02010609060101010101" pitchFamily="49" charset="-122"/>
              <a:ea typeface="仿宋" panose="02010609060101010101" pitchFamily="49" charset="-122"/>
            </a:endParaRPr>
          </a:p>
          <a:p>
            <a:pPr eaLnBrk="1" hangingPunct="1">
              <a:lnSpc>
                <a:spcPct val="110000"/>
              </a:lnSpc>
            </a:pPr>
            <a:r>
              <a:rPr lang="en-US" altLang="zh-CN" sz="2200">
                <a:latin typeface="仿宋" panose="02010609060101010101" pitchFamily="49" charset="-122"/>
                <a:ea typeface="仿宋" panose="02010609060101010101" pitchFamily="49" charset="-122"/>
              </a:rPr>
              <a:t>1948</a:t>
            </a:r>
            <a:r>
              <a:rPr lang="zh-CN" altLang="en-US" sz="2200">
                <a:latin typeface="仿宋" panose="02010609060101010101" pitchFamily="49" charset="-122"/>
                <a:ea typeface="仿宋" panose="02010609060101010101" pitchFamily="49" charset="-122"/>
              </a:rPr>
              <a:t>年</a:t>
            </a:r>
            <a:r>
              <a:rPr lang="en-US" altLang="zh-CN" sz="2200">
                <a:latin typeface="仿宋" panose="02010609060101010101" pitchFamily="49" charset="-122"/>
                <a:ea typeface="仿宋" panose="02010609060101010101" pitchFamily="49" charset="-122"/>
              </a:rPr>
              <a:t>8</a:t>
            </a:r>
            <a:r>
              <a:rPr lang="zh-CN" altLang="en-US" sz="2200">
                <a:latin typeface="仿宋" panose="02010609060101010101" pitchFamily="49" charset="-122"/>
                <a:ea typeface="仿宋" panose="02010609060101010101" pitchFamily="49" charset="-122"/>
              </a:rPr>
              <a:t>月病逝于北京。</a:t>
            </a:r>
            <a:endParaRPr lang="en-US" altLang="zh-CN" sz="2200">
              <a:latin typeface="仿宋" panose="02010609060101010101" pitchFamily="49" charset="-122"/>
              <a:ea typeface="仿宋" panose="02010609060101010101" pitchFamily="49" charset="-122"/>
            </a:endParaRPr>
          </a:p>
        </p:txBody>
      </p:sp>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作者简介</a:t>
            </a:r>
          </a:p>
        </p:txBody>
      </p:sp>
      <p:sp>
        <p:nvSpPr>
          <p:cNvPr id="6" name="矩形 5">
            <a:extLst>
              <a:ext uri="{FF2B5EF4-FFF2-40B4-BE49-F238E27FC236}">
                <a16:creationId xmlns:a16="http://schemas.microsoft.com/office/drawing/2014/main" xmlns="" id="{28D0E330-1D84-4C3D-BA26-B5AFE32D9C77}"/>
              </a:ext>
            </a:extLst>
          </p:cNvPr>
          <p:cNvSpPr>
            <a:spLocks noChangeArrowheads="1"/>
          </p:cNvSpPr>
          <p:nvPr/>
        </p:nvSpPr>
        <p:spPr bwMode="auto">
          <a:xfrm>
            <a:off x="3753140" y="1124016"/>
            <a:ext cx="435851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3200" b="1">
                <a:solidFill>
                  <a:schemeClr val="accent5">
                    <a:lumMod val="50000"/>
                  </a:schemeClr>
                </a:solidFill>
                <a:latin typeface="+mj-ea"/>
                <a:ea typeface="+mj-ea"/>
              </a:rPr>
              <a:t>朱自清</a:t>
            </a:r>
            <a:r>
              <a:rPr lang="en-US" altLang="zh-CN" sz="2400" b="1">
                <a:solidFill>
                  <a:schemeClr val="accent5">
                    <a:lumMod val="50000"/>
                  </a:schemeClr>
                </a:solidFill>
                <a:latin typeface="+mj-ea"/>
                <a:ea typeface="+mj-ea"/>
              </a:rPr>
              <a:t>(1898—1948)</a:t>
            </a:r>
            <a:endParaRPr lang="zh-CN" altLang="en-US" sz="2400" b="1">
              <a:solidFill>
                <a:schemeClr val="accent5">
                  <a:lumMod val="50000"/>
                </a:schemeClr>
              </a:solidFill>
              <a:latin typeface="+mj-ea"/>
              <a:ea typeface="+mj-ea"/>
            </a:endParaRPr>
          </a:p>
        </p:txBody>
      </p:sp>
      <p:sp>
        <p:nvSpPr>
          <p:cNvPr id="7" name="矩形 6">
            <a:extLst>
              <a:ext uri="{FF2B5EF4-FFF2-40B4-BE49-F238E27FC236}">
                <a16:creationId xmlns:a16="http://schemas.microsoft.com/office/drawing/2014/main" xmlns="" id="{32697085-7A9C-4559-AF10-0FB66702A4E7}"/>
              </a:ext>
            </a:extLst>
          </p:cNvPr>
          <p:cNvSpPr>
            <a:spLocks noChangeArrowheads="1"/>
          </p:cNvSpPr>
          <p:nvPr/>
        </p:nvSpPr>
        <p:spPr bwMode="auto">
          <a:xfrm>
            <a:off x="3734056" y="1691864"/>
            <a:ext cx="8470640" cy="478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600" b="1">
                <a:latin typeface="仿宋" panose="02010609060101010101" pitchFamily="49" charset="-122"/>
                <a:ea typeface="仿宋" panose="02010609060101010101" pitchFamily="49" charset="-122"/>
              </a:rPr>
              <a:t>原名自华，字佩弦，号秋实。祖籍浙江绍兴。</a:t>
            </a:r>
          </a:p>
        </p:txBody>
      </p:sp>
      <p:pic>
        <p:nvPicPr>
          <p:cNvPr id="5" name="图片 4">
            <a:extLst>
              <a:ext uri="{FF2B5EF4-FFF2-40B4-BE49-F238E27FC236}">
                <a16:creationId xmlns:a16="http://schemas.microsoft.com/office/drawing/2014/main" xmlns="" id="{1EFADBC5-414F-43B2-9D16-083D9B0D01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8586" y="1300116"/>
            <a:ext cx="2376008" cy="3595692"/>
          </a:xfrm>
          <a:prstGeom prst="rect">
            <a:avLst/>
          </a:prstGeom>
        </p:spPr>
      </p:pic>
      <p:sp>
        <p:nvSpPr>
          <p:cNvPr id="10" name="矩形 9">
            <a:extLst>
              <a:ext uri="{FF2B5EF4-FFF2-40B4-BE49-F238E27FC236}">
                <a16:creationId xmlns:a16="http://schemas.microsoft.com/office/drawing/2014/main" xmlns="" id="{8841EFD1-B89F-4550-953C-507DEFF518E4}"/>
              </a:ext>
            </a:extLst>
          </p:cNvPr>
          <p:cNvSpPr>
            <a:spLocks noChangeArrowheads="1"/>
          </p:cNvSpPr>
          <p:nvPr/>
        </p:nvSpPr>
        <p:spPr bwMode="auto">
          <a:xfrm>
            <a:off x="3753140" y="5418176"/>
            <a:ext cx="8000548" cy="85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2400">
                <a:solidFill>
                  <a:srgbClr val="C00000"/>
                </a:solidFill>
                <a:latin typeface="仿宋" panose="02010609060101010101" pitchFamily="49" charset="-122"/>
                <a:ea typeface="仿宋" panose="02010609060101010101" pitchFamily="49" charset="-122"/>
              </a:rPr>
              <a:t>著有</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朱自清全集</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代表作品：长诗</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毁灭</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、诗集</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踪迹</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、散文</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背影</a:t>
            </a:r>
            <a:r>
              <a:rPr lang="en-US" altLang="zh-CN" sz="2400">
                <a:solidFill>
                  <a:srgbClr val="C00000"/>
                </a:solidFill>
                <a:latin typeface="仿宋" panose="02010609060101010101" pitchFamily="49" charset="-122"/>
                <a:ea typeface="仿宋" panose="02010609060101010101" pitchFamily="49" charset="-122"/>
              </a:rPr>
              <a:t>》</a:t>
            </a:r>
            <a:r>
              <a:rPr lang="zh-CN" altLang="en-US" sz="2400">
                <a:solidFill>
                  <a:srgbClr val="C00000"/>
                </a:solidFill>
                <a:latin typeface="仿宋" panose="02010609060101010101" pitchFamily="49" charset="-122"/>
                <a:ea typeface="仿宋" panose="02010609060101010101" pitchFamily="49" charset="-122"/>
              </a:rPr>
              <a:t>等。</a:t>
            </a:r>
          </a:p>
        </p:txBody>
      </p:sp>
      <p:cxnSp>
        <p:nvCxnSpPr>
          <p:cNvPr id="9" name="直接连接符 8">
            <a:extLst>
              <a:ext uri="{FF2B5EF4-FFF2-40B4-BE49-F238E27FC236}">
                <a16:creationId xmlns:a16="http://schemas.microsoft.com/office/drawing/2014/main" xmlns="" id="{BA267DA7-0026-494A-B276-15A813976D32}"/>
              </a:ext>
            </a:extLst>
          </p:cNvPr>
          <p:cNvCxnSpPr>
            <a:cxnSpLocks/>
          </p:cNvCxnSpPr>
          <p:nvPr/>
        </p:nvCxnSpPr>
        <p:spPr>
          <a:xfrm>
            <a:off x="3994656" y="2291679"/>
            <a:ext cx="0" cy="3023217"/>
          </a:xfrm>
          <a:prstGeom prst="line">
            <a:avLst/>
          </a:prstGeom>
          <a:ln w="28575">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xmlns="" id="{97044593-FBD8-49F2-83FB-8F5B78AACD42}"/>
              </a:ext>
            </a:extLst>
          </p:cNvPr>
          <p:cNvSpPr/>
          <p:nvPr/>
        </p:nvSpPr>
        <p:spPr>
          <a:xfrm>
            <a:off x="3921053" y="2473459"/>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AACE585E-C9D5-429E-8097-182B392C7FB4}"/>
              </a:ext>
            </a:extLst>
          </p:cNvPr>
          <p:cNvSpPr/>
          <p:nvPr/>
        </p:nvSpPr>
        <p:spPr>
          <a:xfrm>
            <a:off x="3921053" y="2838662"/>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801ED4EE-382F-4E91-B233-6070BB551DF2}"/>
              </a:ext>
            </a:extLst>
          </p:cNvPr>
          <p:cNvSpPr/>
          <p:nvPr/>
        </p:nvSpPr>
        <p:spPr>
          <a:xfrm>
            <a:off x="3912030" y="3198361"/>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AAD6C417-3346-488D-B9EF-7739595AF1EF}"/>
              </a:ext>
            </a:extLst>
          </p:cNvPr>
          <p:cNvSpPr/>
          <p:nvPr/>
        </p:nvSpPr>
        <p:spPr>
          <a:xfrm>
            <a:off x="3917546" y="3556771"/>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A76F049F-12BD-4D4C-B176-776EC0735609}"/>
              </a:ext>
            </a:extLst>
          </p:cNvPr>
          <p:cNvSpPr/>
          <p:nvPr/>
        </p:nvSpPr>
        <p:spPr>
          <a:xfrm>
            <a:off x="3917546" y="3917936"/>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E45724F0-8699-41A4-BE38-ECB1B62602F8}"/>
              </a:ext>
            </a:extLst>
          </p:cNvPr>
          <p:cNvSpPr/>
          <p:nvPr/>
        </p:nvSpPr>
        <p:spPr>
          <a:xfrm>
            <a:off x="3921053" y="4290739"/>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E6CBAC4A-8324-4C10-A709-231E69592A33}"/>
              </a:ext>
            </a:extLst>
          </p:cNvPr>
          <p:cNvSpPr/>
          <p:nvPr/>
        </p:nvSpPr>
        <p:spPr>
          <a:xfrm>
            <a:off x="3917546" y="5008848"/>
            <a:ext cx="154219" cy="154219"/>
          </a:xfrm>
          <a:prstGeom prst="ellipse">
            <a:avLst/>
          </a:prstGeom>
          <a:solidFill>
            <a:schemeClr val="accent5">
              <a:lumMod val="50000"/>
            </a:schemeClr>
          </a:solidFill>
          <a:ln>
            <a:solidFill>
              <a:schemeClr val="accent5">
                <a:lumMod val="25000"/>
              </a:schemeClr>
            </a:solidFill>
          </a:ln>
          <a:effectLst>
            <a:outerShdw blurRad="50800" dist="381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2F3041DD-B606-42F8-B3BD-D302B1F75220}"/>
              </a:ext>
            </a:extLst>
          </p:cNvPr>
          <p:cNvSpPr>
            <a:spLocks noChangeArrowheads="1"/>
          </p:cNvSpPr>
          <p:nvPr/>
        </p:nvSpPr>
        <p:spPr bwMode="auto">
          <a:xfrm>
            <a:off x="1057971" y="4955118"/>
            <a:ext cx="1327112" cy="35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a:latin typeface="仿宋" panose="02010609060101010101" pitchFamily="49" charset="-122"/>
                <a:ea typeface="仿宋" panose="02010609060101010101" pitchFamily="49" charset="-122"/>
              </a:rPr>
              <a:t>朱自清像</a:t>
            </a:r>
            <a:endParaRPr lang="en-US" altLang="zh-CN">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wipe(left)">
                                      <p:cBhvr>
                                        <p:cTn id="16" dur="500"/>
                                        <p:tgtEl>
                                          <p:spTgt spid="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left)">
                                      <p:cBhvr>
                                        <p:cTn id="25" dur="5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
                                            <p:txEl>
                                              <p:pRg st="2" end="2"/>
                                            </p:txEl>
                                          </p:spTgt>
                                        </p:tgtEl>
                                        <p:attrNameLst>
                                          <p:attrName>style.visibility</p:attrName>
                                        </p:attrNameLst>
                                      </p:cBhvr>
                                      <p:to>
                                        <p:strVal val="visible"/>
                                      </p:to>
                                    </p:set>
                                    <p:animEffect transition="in" filter="wipe(left)">
                                      <p:cBhvr>
                                        <p:cTn id="34" dur="500"/>
                                        <p:tgtEl>
                                          <p:spTgt spid="2">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2">
                                            <p:txEl>
                                              <p:pRg st="3" end="3"/>
                                            </p:txEl>
                                          </p:spTgt>
                                        </p:tgtEl>
                                        <p:attrNameLst>
                                          <p:attrName>style.visibility</p:attrName>
                                        </p:attrNameLst>
                                      </p:cBhvr>
                                      <p:to>
                                        <p:strVal val="visible"/>
                                      </p:to>
                                    </p:set>
                                    <p:animEffect transition="in" filter="wipe(left)">
                                      <p:cBhvr>
                                        <p:cTn id="43" dur="500"/>
                                        <p:tgtEl>
                                          <p:spTgt spid="2">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2">
                                            <p:txEl>
                                              <p:pRg st="4" end="4"/>
                                            </p:txEl>
                                          </p:spTgt>
                                        </p:tgtEl>
                                        <p:attrNameLst>
                                          <p:attrName>style.visibility</p:attrName>
                                        </p:attrNameLst>
                                      </p:cBhvr>
                                      <p:to>
                                        <p:strVal val="visible"/>
                                      </p:to>
                                    </p:set>
                                    <p:animEffect transition="in" filter="wipe(left)">
                                      <p:cBhvr>
                                        <p:cTn id="52" dur="500"/>
                                        <p:tgtEl>
                                          <p:spTgt spid="2">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2">
                                            <p:txEl>
                                              <p:pRg st="5" end="5"/>
                                            </p:txEl>
                                          </p:spTgt>
                                        </p:tgtEl>
                                        <p:attrNameLst>
                                          <p:attrName>style.visibility</p:attrName>
                                        </p:attrNameLst>
                                      </p:cBhvr>
                                      <p:to>
                                        <p:strVal val="visible"/>
                                      </p:to>
                                    </p:set>
                                    <p:animEffect transition="in" filter="wipe(left)">
                                      <p:cBhvr>
                                        <p:cTn id="61" dur="500"/>
                                        <p:tgtEl>
                                          <p:spTgt spid="2">
                                            <p:txEl>
                                              <p:pRg st="5" end="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2">
                                            <p:txEl>
                                              <p:pRg st="6" end="6"/>
                                            </p:txEl>
                                          </p:spTgt>
                                        </p:tgtEl>
                                        <p:attrNameLst>
                                          <p:attrName>style.visibility</p:attrName>
                                        </p:attrNameLst>
                                      </p:cBhvr>
                                      <p:to>
                                        <p:strVal val="visible"/>
                                      </p:to>
                                    </p:set>
                                    <p:animEffect transition="in" filter="wipe(left)">
                                      <p:cBhvr>
                                        <p:cTn id="70" dur="500"/>
                                        <p:tgtEl>
                                          <p:spTgt spid="2">
                                            <p:txEl>
                                              <p:pRg st="6" end="6"/>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0" grpId="0"/>
      <p:bldP spid="12" grpId="0" animBg="1"/>
      <p:bldP spid="15" grpId="0" animBg="1"/>
      <p:bldP spid="16" grpId="0" animBg="1"/>
      <p:bldP spid="17" grpId="0" animBg="1"/>
      <p:bldP spid="18"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作者简介</a:t>
            </a:r>
          </a:p>
        </p:txBody>
      </p:sp>
      <p:sp>
        <p:nvSpPr>
          <p:cNvPr id="7" name="矩形 6">
            <a:extLst>
              <a:ext uri="{FF2B5EF4-FFF2-40B4-BE49-F238E27FC236}">
                <a16:creationId xmlns:a16="http://schemas.microsoft.com/office/drawing/2014/main" xmlns="" id="{32697085-7A9C-4559-AF10-0FB66702A4E7}"/>
              </a:ext>
            </a:extLst>
          </p:cNvPr>
          <p:cNvSpPr>
            <a:spLocks noChangeArrowheads="1"/>
          </p:cNvSpPr>
          <p:nvPr/>
        </p:nvSpPr>
        <p:spPr bwMode="auto">
          <a:xfrm>
            <a:off x="3791016" y="1904523"/>
            <a:ext cx="7473736" cy="338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en-US" altLang="zh-CN" sz="2600" b="1">
                <a:latin typeface="仿宋" panose="02010609060101010101" pitchFamily="49" charset="-122"/>
                <a:ea typeface="仿宋" panose="02010609060101010101" pitchFamily="49" charset="-122"/>
              </a:rPr>
              <a:t>1916</a:t>
            </a:r>
            <a:r>
              <a:rPr lang="zh-CN" altLang="en-US" sz="2600" b="1">
                <a:latin typeface="仿宋" panose="02010609060101010101" pitchFamily="49" charset="-122"/>
                <a:ea typeface="仿宋" panose="02010609060101010101" pitchFamily="49" charset="-122"/>
              </a:rPr>
              <a:t>年</a:t>
            </a:r>
            <a:r>
              <a:rPr lang="en-US" altLang="zh-CN" sz="2600" b="1">
                <a:latin typeface="仿宋" panose="02010609060101010101" pitchFamily="49" charset="-122"/>
                <a:ea typeface="仿宋" panose="02010609060101010101" pitchFamily="49" charset="-122"/>
              </a:rPr>
              <a:t>12</a:t>
            </a:r>
            <a:r>
              <a:rPr lang="zh-CN" altLang="en-US" sz="2600" b="1">
                <a:latin typeface="仿宋" panose="02010609060101010101" pitchFamily="49" charset="-122"/>
                <a:ea typeface="仿宋" panose="02010609060101010101" pitchFamily="49" charset="-122"/>
              </a:rPr>
              <a:t>月</a:t>
            </a:r>
            <a:r>
              <a:rPr lang="en-US" altLang="zh-CN" sz="2600" b="1">
                <a:latin typeface="仿宋" panose="02010609060101010101" pitchFamily="49" charset="-122"/>
                <a:ea typeface="仿宋" panose="02010609060101010101" pitchFamily="49" charset="-122"/>
              </a:rPr>
              <a:t>15</a:t>
            </a:r>
            <a:r>
              <a:rPr lang="zh-CN" altLang="en-US" sz="2600" b="1">
                <a:latin typeface="仿宋" panose="02010609060101010101" pitchFamily="49" charset="-122"/>
                <a:ea typeface="仿宋" panose="02010609060101010101" pitchFamily="49" charset="-122"/>
              </a:rPr>
              <a:t>日，朱自清在扬州琼花观街朱宅与武钟谦女士完婚。武钟谦曾随朱自清辗转杭州、台州、温州、白马湖、北京等地，夫妻感情甚好。</a:t>
            </a:r>
            <a:r>
              <a:rPr lang="en-US" altLang="zh-CN" sz="2600" b="1">
                <a:latin typeface="仿宋" panose="02010609060101010101" pitchFamily="49" charset="-122"/>
                <a:ea typeface="仿宋" panose="02010609060101010101" pitchFamily="49" charset="-122"/>
              </a:rPr>
              <a:t>1929</a:t>
            </a:r>
            <a:r>
              <a:rPr lang="zh-CN" altLang="en-US" sz="2600" b="1">
                <a:latin typeface="仿宋" panose="02010609060101010101" pitchFamily="49" charset="-122"/>
                <a:ea typeface="仿宋" panose="02010609060101010101" pitchFamily="49" charset="-122"/>
              </a:rPr>
              <a:t>年</a:t>
            </a:r>
            <a:r>
              <a:rPr lang="en-US" altLang="zh-CN" sz="2600" b="1">
                <a:latin typeface="仿宋" panose="02010609060101010101" pitchFamily="49" charset="-122"/>
                <a:ea typeface="仿宋" panose="02010609060101010101" pitchFamily="49" charset="-122"/>
              </a:rPr>
              <a:t>11</a:t>
            </a:r>
            <a:r>
              <a:rPr lang="zh-CN" altLang="en-US" sz="2600" b="1">
                <a:latin typeface="仿宋" panose="02010609060101010101" pitchFamily="49" charset="-122"/>
                <a:ea typeface="仿宋" panose="02010609060101010101" pitchFamily="49" charset="-122"/>
              </a:rPr>
              <a:t>月</a:t>
            </a:r>
            <a:r>
              <a:rPr lang="en-US" altLang="zh-CN" sz="2600" b="1">
                <a:latin typeface="仿宋" panose="02010609060101010101" pitchFamily="49" charset="-122"/>
                <a:ea typeface="仿宋" panose="02010609060101010101" pitchFamily="49" charset="-122"/>
              </a:rPr>
              <a:t>26</a:t>
            </a:r>
            <a:r>
              <a:rPr lang="zh-CN" altLang="en-US" sz="2600" b="1">
                <a:latin typeface="仿宋" panose="02010609060101010101" pitchFamily="49" charset="-122"/>
                <a:ea typeface="仿宋" panose="02010609060101010101" pitchFamily="49" charset="-122"/>
              </a:rPr>
              <a:t>日，武钟谦因肺病逝于扬州家中。朱自清有小说</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笑的历史</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别</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、散文</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给亡妇</a:t>
            </a:r>
            <a:r>
              <a:rPr lang="en-US" altLang="zh-CN" sz="2600" b="1">
                <a:latin typeface="仿宋" panose="02010609060101010101" pitchFamily="49" charset="-122"/>
                <a:ea typeface="仿宋" panose="02010609060101010101" pitchFamily="49" charset="-122"/>
              </a:rPr>
              <a:t>》</a:t>
            </a:r>
            <a:r>
              <a:rPr lang="zh-CN" altLang="en-US" sz="2600" b="1">
                <a:latin typeface="仿宋" panose="02010609060101010101" pitchFamily="49" charset="-122"/>
                <a:ea typeface="仿宋" panose="02010609060101010101" pitchFamily="49" charset="-122"/>
              </a:rPr>
              <a:t>和一些旧体诗词记述了他们美好而深厚的感情。</a:t>
            </a:r>
          </a:p>
        </p:txBody>
      </p:sp>
      <p:pic>
        <p:nvPicPr>
          <p:cNvPr id="8" name="图片 7">
            <a:extLst>
              <a:ext uri="{FF2B5EF4-FFF2-40B4-BE49-F238E27FC236}">
                <a16:creationId xmlns:a16="http://schemas.microsoft.com/office/drawing/2014/main" xmlns="" id="{9D8AA43A-7D57-4E8C-8E14-7011CC7553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792" y="1287492"/>
            <a:ext cx="2465027" cy="3119380"/>
          </a:xfrm>
          <a:prstGeom prst="rect">
            <a:avLst/>
          </a:prstGeom>
        </p:spPr>
      </p:pic>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3797405" y="1124016"/>
            <a:ext cx="435851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3200" b="1">
                <a:solidFill>
                  <a:schemeClr val="accent5">
                    <a:lumMod val="50000"/>
                  </a:schemeClr>
                </a:solidFill>
                <a:latin typeface="+mj-ea"/>
                <a:ea typeface="+mj-ea"/>
              </a:rPr>
              <a:t>朱自清家庭</a:t>
            </a:r>
          </a:p>
        </p:txBody>
      </p:sp>
      <p:sp>
        <p:nvSpPr>
          <p:cNvPr id="22" name="矩形 21">
            <a:extLst>
              <a:ext uri="{FF2B5EF4-FFF2-40B4-BE49-F238E27FC236}">
                <a16:creationId xmlns:a16="http://schemas.microsoft.com/office/drawing/2014/main" xmlns="" id="{D45C7034-2554-46A1-A71C-FA17DFC2D1E4}"/>
              </a:ext>
            </a:extLst>
          </p:cNvPr>
          <p:cNvSpPr>
            <a:spLocks noChangeArrowheads="1"/>
          </p:cNvSpPr>
          <p:nvPr/>
        </p:nvSpPr>
        <p:spPr bwMode="auto">
          <a:xfrm>
            <a:off x="1057970" y="4475752"/>
            <a:ext cx="1894870" cy="35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a:latin typeface="仿宋" panose="02010609060101010101" pitchFamily="49" charset="-122"/>
                <a:ea typeface="仿宋" panose="02010609060101010101" pitchFamily="49" charset="-122"/>
              </a:rPr>
              <a:t>朱自清与武钟谦</a:t>
            </a:r>
            <a:endParaRPr lang="en-US" altLang="zh-CN">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4547574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4" descr="d111921年冬，在杭州第一师范任教时与友人合影。左为朱自清。.jpg">
            <a:extLst>
              <a:ext uri="{FF2B5EF4-FFF2-40B4-BE49-F238E27FC236}">
                <a16:creationId xmlns:a16="http://schemas.microsoft.com/office/drawing/2014/main" xmlns="" id="{0325C2D9-4E21-4883-BA3E-698FA7654B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806" y="2047760"/>
            <a:ext cx="4634802" cy="312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作者简介</a:t>
            </a:r>
          </a:p>
        </p:txBody>
      </p:sp>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1066944" y="1169373"/>
            <a:ext cx="435851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3200" b="1">
                <a:solidFill>
                  <a:schemeClr val="accent5">
                    <a:lumMod val="50000"/>
                  </a:schemeClr>
                </a:solidFill>
                <a:latin typeface="+mj-ea"/>
                <a:ea typeface="+mj-ea"/>
              </a:rPr>
              <a:t>朱自清老照片</a:t>
            </a:r>
          </a:p>
        </p:txBody>
      </p:sp>
      <p:sp>
        <p:nvSpPr>
          <p:cNvPr id="22" name="矩形 21">
            <a:extLst>
              <a:ext uri="{FF2B5EF4-FFF2-40B4-BE49-F238E27FC236}">
                <a16:creationId xmlns:a16="http://schemas.microsoft.com/office/drawing/2014/main" xmlns="" id="{D45C7034-2554-46A1-A71C-FA17DFC2D1E4}"/>
              </a:ext>
            </a:extLst>
          </p:cNvPr>
          <p:cNvSpPr>
            <a:spLocks noChangeArrowheads="1"/>
          </p:cNvSpPr>
          <p:nvPr/>
        </p:nvSpPr>
        <p:spPr bwMode="auto">
          <a:xfrm>
            <a:off x="1181806" y="5236021"/>
            <a:ext cx="4634802" cy="1196444"/>
          </a:xfrm>
          <a:prstGeom prst="rect">
            <a:avLst/>
          </a:prstGeom>
          <a:solidFill>
            <a:schemeClr val="tx1"/>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1921</a:t>
            </a:r>
            <a:r>
              <a:rPr lang="zh-CN" altLang="en-US" sz="2000">
                <a:solidFill>
                  <a:schemeClr val="bg1"/>
                </a:solidFill>
                <a:latin typeface="仿宋" panose="02010609060101010101" pitchFamily="49" charset="-122"/>
                <a:ea typeface="仿宋" panose="02010609060101010101" pitchFamily="49" charset="-122"/>
              </a:rPr>
              <a:t>年</a:t>
            </a:r>
            <a:r>
              <a:rPr lang="en-US" altLang="zh-CN" sz="2000">
                <a:solidFill>
                  <a:schemeClr val="bg1"/>
                </a:solidFill>
                <a:latin typeface="仿宋" panose="02010609060101010101" pitchFamily="49" charset="-122"/>
                <a:ea typeface="仿宋" panose="02010609060101010101" pitchFamily="49" charset="-122"/>
              </a:rPr>
              <a:t>12</a:t>
            </a:r>
            <a:r>
              <a:rPr lang="zh-CN" altLang="en-US" sz="2000">
                <a:solidFill>
                  <a:schemeClr val="bg1"/>
                </a:solidFill>
                <a:latin typeface="仿宋" panose="02010609060101010101" pitchFamily="49" charset="-122"/>
                <a:ea typeface="仿宋" panose="02010609060101010101" pitchFamily="49" charset="-122"/>
              </a:rPr>
              <a:t>月</a:t>
            </a:r>
            <a:r>
              <a:rPr lang="en-US" altLang="zh-CN" sz="2000">
                <a:solidFill>
                  <a:schemeClr val="bg1"/>
                </a:solidFill>
                <a:latin typeface="仿宋" panose="02010609060101010101" pitchFamily="49" charset="-122"/>
                <a:ea typeface="仿宋" panose="02010609060101010101" pitchFamily="49" charset="-122"/>
              </a:rPr>
              <a:t>31</a:t>
            </a:r>
            <a:r>
              <a:rPr lang="zh-CN" altLang="en-US" sz="2000">
                <a:solidFill>
                  <a:schemeClr val="bg1"/>
                </a:solidFill>
                <a:latin typeface="仿宋" panose="02010609060101010101" pitchFamily="49" charset="-122"/>
                <a:ea typeface="仿宋" panose="02010609060101010101" pitchFamily="49" charset="-122"/>
              </a:rPr>
              <a:t>日，欢送俞平伯赴美国考察时在杭州合影。右起：俞平伯、朱自清、叶圣陶、许若昂。</a:t>
            </a:r>
            <a:endParaRPr lang="en-US" altLang="zh-CN" sz="2000">
              <a:solidFill>
                <a:schemeClr val="bg1"/>
              </a:solidFill>
              <a:latin typeface="仿宋" panose="02010609060101010101" pitchFamily="49" charset="-122"/>
              <a:ea typeface="仿宋" panose="02010609060101010101" pitchFamily="49" charset="-122"/>
            </a:endParaRPr>
          </a:p>
        </p:txBody>
      </p:sp>
      <p:sp>
        <p:nvSpPr>
          <p:cNvPr id="11" name="矩形 10">
            <a:extLst>
              <a:ext uri="{FF2B5EF4-FFF2-40B4-BE49-F238E27FC236}">
                <a16:creationId xmlns:a16="http://schemas.microsoft.com/office/drawing/2014/main" xmlns="" id="{55D6E908-4B95-4BF6-873E-A7DB43DAB295}"/>
              </a:ext>
            </a:extLst>
          </p:cNvPr>
          <p:cNvSpPr>
            <a:spLocks noChangeArrowheads="1"/>
          </p:cNvSpPr>
          <p:nvPr/>
        </p:nvSpPr>
        <p:spPr bwMode="auto">
          <a:xfrm>
            <a:off x="6165848" y="5236021"/>
            <a:ext cx="5607064" cy="1196444"/>
          </a:xfrm>
          <a:prstGeom prst="rect">
            <a:avLst/>
          </a:prstGeom>
          <a:solidFill>
            <a:schemeClr val="tx1"/>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1931</a:t>
            </a:r>
            <a:r>
              <a:rPr lang="zh-CN" altLang="en-US" sz="2000">
                <a:solidFill>
                  <a:schemeClr val="bg1"/>
                </a:solidFill>
                <a:latin typeface="仿宋" panose="02010609060101010101" pitchFamily="49" charset="-122"/>
                <a:ea typeface="仿宋" panose="02010609060101010101" pitchFamily="49" charset="-122"/>
              </a:rPr>
              <a:t>年</a:t>
            </a:r>
            <a:r>
              <a:rPr lang="en-US" altLang="zh-CN" sz="2000">
                <a:solidFill>
                  <a:schemeClr val="bg1"/>
                </a:solidFill>
                <a:latin typeface="仿宋" panose="02010609060101010101" pitchFamily="49" charset="-122"/>
                <a:ea typeface="仿宋" panose="02010609060101010101" pitchFamily="49" charset="-122"/>
              </a:rPr>
              <a:t>8</a:t>
            </a:r>
            <a:r>
              <a:rPr lang="zh-CN" altLang="en-US" sz="2000">
                <a:solidFill>
                  <a:schemeClr val="bg1"/>
                </a:solidFill>
                <a:latin typeface="仿宋" panose="02010609060101010101" pitchFamily="49" charset="-122"/>
                <a:ea typeface="仿宋" panose="02010609060101010101" pitchFamily="49" charset="-122"/>
              </a:rPr>
              <a:t>月赴英国留学前与清华大学中国文学会全体师生合影，前排右一为俞平伯，右二为朱自清。送行的有胡秋原、林庚、等十余人。</a:t>
            </a:r>
            <a:endParaRPr lang="en-US" altLang="zh-CN" sz="2000">
              <a:solidFill>
                <a:schemeClr val="bg1"/>
              </a:solidFill>
              <a:latin typeface="仿宋" panose="02010609060101010101" pitchFamily="49" charset="-122"/>
              <a:ea typeface="仿宋" panose="02010609060101010101" pitchFamily="49" charset="-122"/>
            </a:endParaRPr>
          </a:p>
        </p:txBody>
      </p:sp>
      <p:pic>
        <p:nvPicPr>
          <p:cNvPr id="4" name="Picture 2" descr="F:\[人教版多媒体制作资料]\[人教版语文多媒体资料(1-5)]\人教新课标高中语文②必修资料\1 荷塘月色\图片\d351932年与英国友人摄于伦敦，二排右二为朱自清。.jpg">
            <a:extLst>
              <a:ext uri="{FF2B5EF4-FFF2-40B4-BE49-F238E27FC236}">
                <a16:creationId xmlns:a16="http://schemas.microsoft.com/office/drawing/2014/main" xmlns="" id="{51236EDC-E359-48FC-B305-D56BBB37A2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66" b="9653"/>
          <a:stretch/>
        </p:blipFill>
        <p:spPr bwMode="auto">
          <a:xfrm>
            <a:off x="6165848" y="2047760"/>
            <a:ext cx="5607064" cy="312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4929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randombar(horizont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人教版多媒体制作资料]\[人教版语文多媒体资料(1-5)]\人教新课标高中语文②必修资料\1 荷塘月色\图片\d891948年与清华大学中文系师生合影。前排左起第一人至第四人为朱自清、余冠英、李广田、许维遹；二排左起第二人为浦江清.jpg">
            <a:extLst>
              <a:ext uri="{FF2B5EF4-FFF2-40B4-BE49-F238E27FC236}">
                <a16:creationId xmlns:a16="http://schemas.microsoft.com/office/drawing/2014/main" xmlns="" id="{99B46CBF-3765-4D17-AACA-CEE94F414F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1053" b="4005"/>
          <a:stretch/>
        </p:blipFill>
        <p:spPr bwMode="auto">
          <a:xfrm>
            <a:off x="5816608" y="2047760"/>
            <a:ext cx="5956304" cy="312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作者简介</a:t>
            </a:r>
          </a:p>
        </p:txBody>
      </p:sp>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1066944" y="1169373"/>
            <a:ext cx="435851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3200" b="1">
                <a:solidFill>
                  <a:schemeClr val="accent5">
                    <a:lumMod val="50000"/>
                  </a:schemeClr>
                </a:solidFill>
                <a:latin typeface="+mj-ea"/>
                <a:ea typeface="+mj-ea"/>
              </a:rPr>
              <a:t>朱自清老照片</a:t>
            </a:r>
          </a:p>
        </p:txBody>
      </p:sp>
      <p:sp>
        <p:nvSpPr>
          <p:cNvPr id="22" name="矩形 21">
            <a:extLst>
              <a:ext uri="{FF2B5EF4-FFF2-40B4-BE49-F238E27FC236}">
                <a16:creationId xmlns:a16="http://schemas.microsoft.com/office/drawing/2014/main" xmlns="" id="{D45C7034-2554-46A1-A71C-FA17DFC2D1E4}"/>
              </a:ext>
            </a:extLst>
          </p:cNvPr>
          <p:cNvSpPr>
            <a:spLocks noChangeArrowheads="1"/>
          </p:cNvSpPr>
          <p:nvPr/>
        </p:nvSpPr>
        <p:spPr bwMode="auto">
          <a:xfrm>
            <a:off x="1181806" y="5236021"/>
            <a:ext cx="4224524" cy="1196444"/>
          </a:xfrm>
          <a:prstGeom prst="rect">
            <a:avLst/>
          </a:prstGeom>
          <a:solidFill>
            <a:schemeClr val="tx1"/>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1932</a:t>
            </a:r>
            <a:r>
              <a:rPr lang="zh-CN" altLang="en-US" sz="2000">
                <a:solidFill>
                  <a:schemeClr val="bg1"/>
                </a:solidFill>
                <a:latin typeface="仿宋" panose="02010609060101010101" pitchFamily="49" charset="-122"/>
                <a:ea typeface="仿宋" panose="02010609060101010101" pitchFamily="49" charset="-122"/>
              </a:rPr>
              <a:t>年与英国友人摄于伦敦，二排右二为朱自清。</a:t>
            </a:r>
          </a:p>
        </p:txBody>
      </p:sp>
      <p:sp>
        <p:nvSpPr>
          <p:cNvPr id="11" name="矩形 10">
            <a:extLst>
              <a:ext uri="{FF2B5EF4-FFF2-40B4-BE49-F238E27FC236}">
                <a16:creationId xmlns:a16="http://schemas.microsoft.com/office/drawing/2014/main" xmlns="" id="{55D6E908-4B95-4BF6-873E-A7DB43DAB295}"/>
              </a:ext>
            </a:extLst>
          </p:cNvPr>
          <p:cNvSpPr>
            <a:spLocks noChangeArrowheads="1"/>
          </p:cNvSpPr>
          <p:nvPr/>
        </p:nvSpPr>
        <p:spPr bwMode="auto">
          <a:xfrm>
            <a:off x="5816608" y="5236021"/>
            <a:ext cx="5956304" cy="1196444"/>
          </a:xfrm>
          <a:prstGeom prst="rect">
            <a:avLst/>
          </a:prstGeom>
          <a:solidFill>
            <a:schemeClr val="tx1"/>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1932</a:t>
            </a:r>
            <a:r>
              <a:rPr lang="zh-CN" altLang="en-US" sz="2000">
                <a:solidFill>
                  <a:schemeClr val="bg1"/>
                </a:solidFill>
                <a:latin typeface="仿宋" panose="02010609060101010101" pitchFamily="49" charset="-122"/>
                <a:ea typeface="仿宋" panose="02010609060101010101" pitchFamily="49" charset="-122"/>
              </a:rPr>
              <a:t>年</a:t>
            </a:r>
            <a:r>
              <a:rPr lang="en-US" altLang="zh-CN" sz="2000">
                <a:solidFill>
                  <a:schemeClr val="bg1"/>
                </a:solidFill>
                <a:latin typeface="仿宋" panose="02010609060101010101" pitchFamily="49" charset="-122"/>
                <a:ea typeface="仿宋" panose="02010609060101010101" pitchFamily="49" charset="-122"/>
              </a:rPr>
              <a:t>8</a:t>
            </a:r>
            <a:r>
              <a:rPr lang="zh-CN" altLang="en-US" sz="2000">
                <a:solidFill>
                  <a:schemeClr val="bg1"/>
                </a:solidFill>
                <a:latin typeface="仿宋" panose="02010609060101010101" pitchFamily="49" charset="-122"/>
                <a:ea typeface="仿宋" panose="02010609060101010101" pitchFamily="49" charset="-122"/>
              </a:rPr>
              <a:t>月</a:t>
            </a:r>
            <a:r>
              <a:rPr lang="en-US" altLang="zh-CN" sz="2000">
                <a:solidFill>
                  <a:schemeClr val="bg1"/>
                </a:solidFill>
                <a:latin typeface="仿宋" panose="02010609060101010101" pitchFamily="49" charset="-122"/>
                <a:ea typeface="仿宋" panose="02010609060101010101" pitchFamily="49" charset="-122"/>
              </a:rPr>
              <a:t>4</a:t>
            </a:r>
            <a:r>
              <a:rPr lang="zh-CN" altLang="en-US" sz="2000">
                <a:solidFill>
                  <a:schemeClr val="bg1"/>
                </a:solidFill>
                <a:latin typeface="仿宋" panose="02010609060101010101" pitchFamily="49" charset="-122"/>
                <a:ea typeface="仿宋" panose="02010609060101010101" pitchFamily="49" charset="-122"/>
              </a:rPr>
              <a:t>日，朱自清与陈竹隐在上海结婚。朱自清与陈竹隐赴普陀山度蜜月。右二为朱自清，右三为陈竹隐。</a:t>
            </a:r>
            <a:endParaRPr lang="en-US" altLang="zh-CN" sz="2000">
              <a:solidFill>
                <a:schemeClr val="bg1"/>
              </a:solidFill>
              <a:latin typeface="仿宋" panose="02010609060101010101" pitchFamily="49" charset="-122"/>
              <a:ea typeface="仿宋" panose="02010609060101010101" pitchFamily="49" charset="-122"/>
            </a:endParaRPr>
          </a:p>
        </p:txBody>
      </p:sp>
      <p:pic>
        <p:nvPicPr>
          <p:cNvPr id="5" name="图片 2" descr="d341931年8月赴英国留学前与清华大学中国文学会全体师生合影，前排右一为俞平伯，右二为朱自清；二排右二为浦江清。8月22日前往车站送行的有胡秋原、林庚、章晓初、陈竹隐等十余人。.jpg">
            <a:extLst>
              <a:ext uri="{FF2B5EF4-FFF2-40B4-BE49-F238E27FC236}">
                <a16:creationId xmlns:a16="http://schemas.microsoft.com/office/drawing/2014/main" xmlns="" id="{B6B09CC7-775D-481E-87E8-DD4C1787E7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939" y="2047761"/>
            <a:ext cx="4224524" cy="313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2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F:\[人教版多媒体制作资料]\[人教版语文多媒体资料(1-5)]\人教新课标高中语文②必修资料\1 荷塘月色\图片\d41朱自清与陈竹隐赴普陀山度蜜月。右二为朱自清，右三为陈竹隐。.jpg">
            <a:extLst>
              <a:ext uri="{FF2B5EF4-FFF2-40B4-BE49-F238E27FC236}">
                <a16:creationId xmlns:a16="http://schemas.microsoft.com/office/drawing/2014/main" xmlns="" id="{52922C66-FAB3-428B-8A49-155A19ECF9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1806" y="2040613"/>
            <a:ext cx="4704650" cy="3133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占位符 2">
            <a:extLst>
              <a:ext uri="{FF2B5EF4-FFF2-40B4-BE49-F238E27FC236}">
                <a16:creationId xmlns:a16="http://schemas.microsoft.com/office/drawing/2014/main" xmlns="" id="{640228F7-0AC7-4786-8B06-0B360907FA02}"/>
              </a:ext>
            </a:extLst>
          </p:cNvPr>
          <p:cNvSpPr>
            <a:spLocks noGrp="1"/>
          </p:cNvSpPr>
          <p:nvPr>
            <p:ph type="body" sz="quarter" idx="10"/>
          </p:nvPr>
        </p:nvSpPr>
        <p:spPr/>
        <p:txBody>
          <a:bodyPr/>
          <a:lstStyle/>
          <a:p>
            <a:r>
              <a:rPr lang="zh-CN" altLang="en-US"/>
              <a:t>作者简介</a:t>
            </a:r>
          </a:p>
        </p:txBody>
      </p:sp>
      <p:sp>
        <p:nvSpPr>
          <p:cNvPr id="19" name="矩形 18">
            <a:extLst>
              <a:ext uri="{FF2B5EF4-FFF2-40B4-BE49-F238E27FC236}">
                <a16:creationId xmlns:a16="http://schemas.microsoft.com/office/drawing/2014/main" xmlns="" id="{C225DC4C-0F6E-49A9-BA02-60117383E8D4}"/>
              </a:ext>
            </a:extLst>
          </p:cNvPr>
          <p:cNvSpPr>
            <a:spLocks noChangeArrowheads="1"/>
          </p:cNvSpPr>
          <p:nvPr/>
        </p:nvSpPr>
        <p:spPr bwMode="auto">
          <a:xfrm>
            <a:off x="1066944" y="1169373"/>
            <a:ext cx="4358518" cy="567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Font typeface="Arial" panose="020B0604020202020204" pitchFamily="34" charset="0"/>
              <a:buNone/>
            </a:pPr>
            <a:r>
              <a:rPr lang="zh-CN" altLang="en-US" sz="3200" b="1">
                <a:solidFill>
                  <a:schemeClr val="accent5">
                    <a:lumMod val="50000"/>
                  </a:schemeClr>
                </a:solidFill>
                <a:latin typeface="+mj-ea"/>
                <a:ea typeface="+mj-ea"/>
              </a:rPr>
              <a:t>朱自清老照片</a:t>
            </a:r>
          </a:p>
        </p:txBody>
      </p:sp>
      <p:sp>
        <p:nvSpPr>
          <p:cNvPr id="22" name="矩形 21">
            <a:extLst>
              <a:ext uri="{FF2B5EF4-FFF2-40B4-BE49-F238E27FC236}">
                <a16:creationId xmlns:a16="http://schemas.microsoft.com/office/drawing/2014/main" xmlns="" id="{D45C7034-2554-46A1-A71C-FA17DFC2D1E4}"/>
              </a:ext>
            </a:extLst>
          </p:cNvPr>
          <p:cNvSpPr>
            <a:spLocks noChangeArrowheads="1"/>
          </p:cNvSpPr>
          <p:nvPr/>
        </p:nvSpPr>
        <p:spPr bwMode="auto">
          <a:xfrm>
            <a:off x="1181806" y="5236021"/>
            <a:ext cx="4704650" cy="1196444"/>
          </a:xfrm>
          <a:prstGeom prst="rect">
            <a:avLst/>
          </a:prstGeom>
          <a:solidFill>
            <a:schemeClr val="tx1"/>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1948</a:t>
            </a:r>
            <a:r>
              <a:rPr lang="zh-CN" altLang="en-US" sz="2000">
                <a:solidFill>
                  <a:schemeClr val="bg1"/>
                </a:solidFill>
                <a:latin typeface="仿宋" panose="02010609060101010101" pitchFamily="49" charset="-122"/>
                <a:ea typeface="仿宋" panose="02010609060101010101" pitchFamily="49" charset="-122"/>
              </a:rPr>
              <a:t>年与清华大学中文系师生合影。前排左起第一人至第四人为朱自清、余冠英、李广田、许维遹。</a:t>
            </a:r>
          </a:p>
        </p:txBody>
      </p:sp>
      <p:grpSp>
        <p:nvGrpSpPr>
          <p:cNvPr id="5" name="组合 4">
            <a:extLst>
              <a:ext uri="{FF2B5EF4-FFF2-40B4-BE49-F238E27FC236}">
                <a16:creationId xmlns:a16="http://schemas.microsoft.com/office/drawing/2014/main" xmlns="" id="{7784E398-96A0-4788-BC12-5499594CF8C7}"/>
              </a:ext>
            </a:extLst>
          </p:cNvPr>
          <p:cNvGrpSpPr/>
          <p:nvPr/>
        </p:nvGrpSpPr>
        <p:grpSpPr>
          <a:xfrm>
            <a:off x="6305544" y="1169373"/>
            <a:ext cx="5467368" cy="5263092"/>
            <a:chOff x="6305544" y="1169373"/>
            <a:chExt cx="5467368" cy="5263092"/>
          </a:xfrm>
        </p:grpSpPr>
        <p:pic>
          <p:nvPicPr>
            <p:cNvPr id="4" name="图片 3" descr="timg (5)">
              <a:extLst>
                <a:ext uri="{FF2B5EF4-FFF2-40B4-BE49-F238E27FC236}">
                  <a16:creationId xmlns:a16="http://schemas.microsoft.com/office/drawing/2014/main" xmlns="" id="{A8DAE102-8B00-4F8E-AC68-7C0EAF6F0C1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517" b="1540"/>
            <a:stretch/>
          </p:blipFill>
          <p:spPr bwMode="auto">
            <a:xfrm>
              <a:off x="6305544" y="1169373"/>
              <a:ext cx="5467367" cy="289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a:extLst>
                <a:ext uri="{FF2B5EF4-FFF2-40B4-BE49-F238E27FC236}">
                  <a16:creationId xmlns:a16="http://schemas.microsoft.com/office/drawing/2014/main" xmlns="" id="{55D6E908-4B95-4BF6-873E-A7DB43DAB295}"/>
                </a:ext>
              </a:extLst>
            </p:cNvPr>
            <p:cNvSpPr>
              <a:spLocks noChangeArrowheads="1"/>
            </p:cNvSpPr>
            <p:nvPr/>
          </p:nvSpPr>
          <p:spPr bwMode="auto">
            <a:xfrm>
              <a:off x="6305546" y="4127480"/>
              <a:ext cx="5467366" cy="2304985"/>
            </a:xfrm>
            <a:prstGeom prst="rect">
              <a:avLst/>
            </a:prstGeom>
            <a:solidFill>
              <a:srgbClr val="C00000"/>
            </a:solidFill>
            <a:ln>
              <a:noFill/>
            </a:ln>
          </p:spPr>
          <p:txBody>
            <a:bodyPr wrap="square" lIns="180000" rIns="180000" anchor="ctr">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000">
                  <a:solidFill>
                    <a:schemeClr val="bg1"/>
                  </a:solidFill>
                  <a:latin typeface="仿宋" panose="02010609060101010101" pitchFamily="49" charset="-122"/>
                  <a:ea typeface="仿宋" panose="02010609060101010101" pitchFamily="49" charset="-122"/>
                </a:rPr>
                <a:t>1948</a:t>
              </a:r>
              <a:r>
                <a:rPr lang="zh-CN" altLang="en-US" sz="2000">
                  <a:solidFill>
                    <a:schemeClr val="bg1"/>
                  </a:solidFill>
                  <a:latin typeface="仿宋" panose="02010609060101010101" pitchFamily="49" charset="-122"/>
                  <a:ea typeface="仿宋" panose="02010609060101010101" pitchFamily="49" charset="-122"/>
                </a:rPr>
                <a:t>年</a:t>
              </a:r>
              <a:r>
                <a:rPr lang="en-US" altLang="zh-CN" sz="2000">
                  <a:solidFill>
                    <a:schemeClr val="bg1"/>
                  </a:solidFill>
                  <a:latin typeface="仿宋" panose="02010609060101010101" pitchFamily="49" charset="-122"/>
                  <a:ea typeface="仿宋" panose="02010609060101010101" pitchFamily="49" charset="-122"/>
                </a:rPr>
                <a:t>6</a:t>
              </a:r>
              <a:r>
                <a:rPr lang="zh-CN" altLang="en-US" sz="2000">
                  <a:solidFill>
                    <a:schemeClr val="bg1"/>
                  </a:solidFill>
                  <a:latin typeface="仿宋" panose="02010609060101010101" pitchFamily="49" charset="-122"/>
                  <a:ea typeface="仿宋" panose="02010609060101010101" pitchFamily="49" charset="-122"/>
                </a:rPr>
                <a:t>月</a:t>
              </a:r>
              <a:r>
                <a:rPr lang="en-US" altLang="zh-CN" sz="2000">
                  <a:solidFill>
                    <a:schemeClr val="bg1"/>
                  </a:solidFill>
                  <a:latin typeface="仿宋" panose="02010609060101010101" pitchFamily="49" charset="-122"/>
                  <a:ea typeface="仿宋" panose="02010609060101010101" pitchFamily="49" charset="-122"/>
                </a:rPr>
                <a:t>18</a:t>
              </a:r>
              <a:r>
                <a:rPr lang="zh-CN" altLang="en-US" sz="2000">
                  <a:solidFill>
                    <a:schemeClr val="bg1"/>
                  </a:solidFill>
                  <a:latin typeface="仿宋" panose="02010609060101010101" pitchFamily="49" charset="-122"/>
                  <a:ea typeface="仿宋" panose="02010609060101010101" pitchFamily="49" charset="-122"/>
                </a:rPr>
                <a:t>日，朱自清在拒绝“美援”和“美援面粉”的声明上签名。</a:t>
              </a:r>
              <a:r>
                <a:rPr lang="en-US" altLang="zh-CN" sz="2000">
                  <a:solidFill>
                    <a:schemeClr val="bg1"/>
                  </a:solidFill>
                  <a:latin typeface="仿宋" panose="02010609060101010101" pitchFamily="49" charset="-122"/>
                  <a:ea typeface="仿宋" panose="02010609060101010101" pitchFamily="49" charset="-122"/>
                </a:rPr>
                <a:t>6</a:t>
              </a:r>
              <a:r>
                <a:rPr lang="zh-CN" altLang="en-US" sz="2000">
                  <a:solidFill>
                    <a:schemeClr val="bg1"/>
                  </a:solidFill>
                  <a:latin typeface="仿宋" panose="02010609060101010101" pitchFamily="49" charset="-122"/>
                  <a:ea typeface="仿宋" panose="02010609060101010101" pitchFamily="49" charset="-122"/>
                </a:rPr>
                <a:t>月</a:t>
              </a:r>
              <a:r>
                <a:rPr lang="en-US" altLang="zh-CN" sz="2000">
                  <a:solidFill>
                    <a:schemeClr val="bg1"/>
                  </a:solidFill>
                  <a:latin typeface="仿宋" panose="02010609060101010101" pitchFamily="49" charset="-122"/>
                  <a:ea typeface="仿宋" panose="02010609060101010101" pitchFamily="49" charset="-122"/>
                </a:rPr>
                <a:t>19</a:t>
              </a:r>
              <a:r>
                <a:rPr lang="zh-CN" altLang="en-US" sz="2000">
                  <a:solidFill>
                    <a:schemeClr val="bg1"/>
                  </a:solidFill>
                  <a:latin typeface="仿宋" panose="02010609060101010101" pitchFamily="49" charset="-122"/>
                  <a:ea typeface="仿宋" panose="02010609060101010101" pitchFamily="49" charset="-122"/>
                </a:rPr>
                <a:t>日平津各大报纸刊登朱自清等一百一十名教师签名的严正声明。</a:t>
              </a:r>
              <a:r>
                <a:rPr lang="en-US" altLang="zh-CN" sz="2000">
                  <a:solidFill>
                    <a:schemeClr val="bg1"/>
                  </a:solidFill>
                  <a:latin typeface="仿宋" panose="02010609060101010101" pitchFamily="49" charset="-122"/>
                  <a:ea typeface="仿宋" panose="02010609060101010101" pitchFamily="49" charset="-122"/>
                </a:rPr>
                <a:t>1948</a:t>
              </a:r>
              <a:r>
                <a:rPr lang="zh-CN" altLang="en-US" sz="2000">
                  <a:solidFill>
                    <a:schemeClr val="bg1"/>
                  </a:solidFill>
                  <a:latin typeface="仿宋" panose="02010609060101010101" pitchFamily="49" charset="-122"/>
                  <a:ea typeface="仿宋" panose="02010609060101010101" pitchFamily="49" charset="-122"/>
                </a:rPr>
                <a:t>年</a:t>
              </a:r>
              <a:r>
                <a:rPr lang="en-US" altLang="zh-CN" sz="2000">
                  <a:solidFill>
                    <a:schemeClr val="bg1"/>
                  </a:solidFill>
                  <a:latin typeface="仿宋" panose="02010609060101010101" pitchFamily="49" charset="-122"/>
                  <a:ea typeface="仿宋" panose="02010609060101010101" pitchFamily="49" charset="-122"/>
                </a:rPr>
                <a:t>8</a:t>
              </a:r>
              <a:r>
                <a:rPr lang="zh-CN" altLang="en-US" sz="2000">
                  <a:solidFill>
                    <a:schemeClr val="bg1"/>
                  </a:solidFill>
                  <a:latin typeface="仿宋" panose="02010609060101010101" pitchFamily="49" charset="-122"/>
                  <a:ea typeface="仿宋" panose="02010609060101010101" pitchFamily="49" charset="-122"/>
                </a:rPr>
                <a:t>月</a:t>
              </a:r>
              <a:r>
                <a:rPr lang="en-US" altLang="zh-CN" sz="2000">
                  <a:solidFill>
                    <a:schemeClr val="bg1"/>
                  </a:solidFill>
                  <a:latin typeface="仿宋" panose="02010609060101010101" pitchFamily="49" charset="-122"/>
                  <a:ea typeface="仿宋" panose="02010609060101010101" pitchFamily="49" charset="-122"/>
                </a:rPr>
                <a:t>12</a:t>
              </a:r>
              <a:r>
                <a:rPr lang="zh-CN" altLang="en-US" sz="2000">
                  <a:solidFill>
                    <a:schemeClr val="bg1"/>
                  </a:solidFill>
                  <a:latin typeface="仿宋" panose="02010609060101010101" pitchFamily="49" charset="-122"/>
                  <a:ea typeface="仿宋" panose="02010609060101010101" pitchFamily="49" charset="-122"/>
                </a:rPr>
                <a:t>日，朱自清因病医治无效不幸逝世。</a:t>
              </a:r>
            </a:p>
          </p:txBody>
        </p:sp>
      </p:grpSp>
    </p:spTree>
    <p:extLst>
      <p:ext uri="{BB962C8B-B14F-4D97-AF65-F5344CB8AC3E}">
        <p14:creationId xmlns:p14="http://schemas.microsoft.com/office/powerpoint/2010/main" val="54349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矩形 2">
            <a:extLst>
              <a:ext uri="{FF2B5EF4-FFF2-40B4-BE49-F238E27FC236}">
                <a16:creationId xmlns:a16="http://schemas.microsoft.com/office/drawing/2014/main" xmlns="" id="{91E35FFB-A169-4470-B38F-BF80FE093D73}"/>
              </a:ext>
            </a:extLst>
          </p:cNvPr>
          <p:cNvSpPr>
            <a:spLocks noChangeArrowheads="1"/>
          </p:cNvSpPr>
          <p:nvPr/>
        </p:nvSpPr>
        <p:spPr bwMode="auto">
          <a:xfrm>
            <a:off x="1136792" y="1193864"/>
            <a:ext cx="10337504" cy="466281"/>
          </a:xfrm>
          <a:prstGeom prst="rect">
            <a:avLst/>
          </a:prstGeom>
          <a:noFill/>
          <a:ln w="9525">
            <a:noFill/>
            <a:miter lim="800000"/>
          </a:ln>
        </p:spPr>
        <p:txBody>
          <a:bodyPr wrap="square">
            <a:spAutoFit/>
          </a:bodyPr>
          <a:lstStyle/>
          <a:p>
            <a:pPr eaLnBrk="1" latinLnBrk="1" hangingPunct="1">
              <a:lnSpc>
                <a:spcPct val="110000"/>
              </a:lnSpc>
              <a:defRPr/>
            </a:pPr>
            <a:r>
              <a:rPr lang="zh-CN" altLang="en-US" sz="2400" b="1">
                <a:latin typeface="+mj-ea"/>
                <a:ea typeface="+mj-ea"/>
                <a:cs typeface="+mn-ea"/>
              </a:rPr>
              <a:t>本文写于</a:t>
            </a:r>
            <a:r>
              <a:rPr lang="en-US" altLang="zh-CN" sz="2400" b="1">
                <a:latin typeface="+mj-ea"/>
                <a:ea typeface="+mj-ea"/>
                <a:cs typeface="微软雅黑" panose="020B0503020204020204" charset="-122"/>
              </a:rPr>
              <a:t>1927</a:t>
            </a:r>
            <a:r>
              <a:rPr lang="zh-CN" altLang="en-US" sz="2400" b="1">
                <a:latin typeface="+mj-ea"/>
                <a:ea typeface="+mj-ea"/>
                <a:cs typeface="微软雅黑" panose="020B0503020204020204" charset="-122"/>
              </a:rPr>
              <a:t>年</a:t>
            </a:r>
            <a:r>
              <a:rPr lang="en-US" altLang="zh-CN" sz="2400" b="1">
                <a:latin typeface="+mj-ea"/>
                <a:ea typeface="+mj-ea"/>
                <a:cs typeface="微软雅黑" panose="020B0503020204020204" charset="-122"/>
              </a:rPr>
              <a:t>7</a:t>
            </a:r>
            <a:r>
              <a:rPr lang="zh-CN" altLang="en-US" sz="2400" b="1">
                <a:latin typeface="+mj-ea"/>
                <a:ea typeface="+mj-ea"/>
                <a:cs typeface="微软雅黑" panose="020B0503020204020204" charset="-122"/>
              </a:rPr>
              <a:t>月</a:t>
            </a:r>
            <a:r>
              <a:rPr lang="zh-CN" altLang="en-US" sz="2400" b="1">
                <a:latin typeface="+mj-ea"/>
                <a:ea typeface="+mj-ea"/>
                <a:cs typeface="+mn-ea"/>
              </a:rPr>
              <a:t>，正是</a:t>
            </a:r>
            <a:r>
              <a:rPr lang="zh-CN" altLang="en-US" sz="2400" b="1">
                <a:solidFill>
                  <a:srgbClr val="C00000"/>
                </a:solidFill>
                <a:latin typeface="+mj-ea"/>
                <a:ea typeface="+mj-ea"/>
                <a:cs typeface="+mn-ea"/>
              </a:rPr>
              <a:t>白色恐怖</a:t>
            </a:r>
            <a:r>
              <a:rPr lang="zh-CN" altLang="en-US" sz="2400" b="1">
                <a:latin typeface="+mj-ea"/>
                <a:ea typeface="+mj-ea"/>
                <a:cs typeface="+mn-ea"/>
              </a:rPr>
              <a:t>笼罩中国大地的时候。 </a:t>
            </a:r>
          </a:p>
        </p:txBody>
      </p:sp>
      <p:sp>
        <p:nvSpPr>
          <p:cNvPr id="2" name="文本占位符 1">
            <a:extLst>
              <a:ext uri="{FF2B5EF4-FFF2-40B4-BE49-F238E27FC236}">
                <a16:creationId xmlns:a16="http://schemas.microsoft.com/office/drawing/2014/main" xmlns="" id="{C01E6B00-5A8B-4B00-A281-0DB1D5F73BE8}"/>
              </a:ext>
            </a:extLst>
          </p:cNvPr>
          <p:cNvSpPr>
            <a:spLocks noGrp="1"/>
          </p:cNvSpPr>
          <p:nvPr>
            <p:ph type="body" sz="quarter" idx="10"/>
          </p:nvPr>
        </p:nvSpPr>
        <p:spPr/>
        <p:txBody>
          <a:bodyPr/>
          <a:lstStyle/>
          <a:p>
            <a:r>
              <a:rPr lang="zh-CN" altLang="en-US"/>
              <a:t>写作背景</a:t>
            </a:r>
          </a:p>
        </p:txBody>
      </p:sp>
      <p:sp>
        <p:nvSpPr>
          <p:cNvPr id="5" name="矩形 2">
            <a:extLst>
              <a:ext uri="{FF2B5EF4-FFF2-40B4-BE49-F238E27FC236}">
                <a16:creationId xmlns:a16="http://schemas.microsoft.com/office/drawing/2014/main" xmlns="" id="{D0F7BA44-0557-4824-AAE1-FEF2549146AD}"/>
              </a:ext>
            </a:extLst>
          </p:cNvPr>
          <p:cNvSpPr>
            <a:spLocks noChangeArrowheads="1"/>
          </p:cNvSpPr>
          <p:nvPr/>
        </p:nvSpPr>
        <p:spPr bwMode="auto">
          <a:xfrm>
            <a:off x="1150967" y="1782588"/>
            <a:ext cx="10337504" cy="3292824"/>
          </a:xfrm>
          <a:prstGeom prst="rect">
            <a:avLst/>
          </a:prstGeom>
          <a:noFill/>
          <a:ln w="9525">
            <a:noFill/>
            <a:miter lim="800000"/>
          </a:ln>
        </p:spPr>
        <p:txBody>
          <a:bodyPr wrap="square">
            <a:spAutoFit/>
          </a:bodyPr>
          <a:lstStyle/>
          <a:p>
            <a:pPr eaLnBrk="1" latinLnBrk="1" hangingPunct="1">
              <a:lnSpc>
                <a:spcPct val="110000"/>
              </a:lnSpc>
              <a:defRPr/>
            </a:pPr>
            <a:r>
              <a:rPr lang="zh-CN" altLang="en-US" sz="2400">
                <a:latin typeface="+mn-ea"/>
                <a:ea typeface="+mn-ea"/>
                <a:cs typeface="+mn-ea"/>
              </a:rPr>
              <a:t>面对</a:t>
            </a:r>
            <a:r>
              <a:rPr lang="zh-CN" altLang="en-US" sz="2400">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这一年的变动</a:t>
            </a:r>
            <a:r>
              <a:rPr lang="zh-CN" altLang="en-US" sz="2400">
                <a:latin typeface="楷体" panose="02010609060101010101" charset="-122"/>
                <a:ea typeface="楷体" panose="02010609060101010101" charset="-122"/>
                <a:cs typeface="楷体" panose="02010609060101010101" charset="-122"/>
              </a:rPr>
              <a:t>”</a:t>
            </a:r>
            <a:r>
              <a:rPr lang="zh-CN" altLang="en-US" sz="2400">
                <a:latin typeface="+mn-ea"/>
                <a:ea typeface="+mn-ea"/>
                <a:cs typeface="+mn-ea"/>
              </a:rPr>
              <a:t>，朱自清觉得是</a:t>
            </a:r>
            <a:r>
              <a:rPr lang="zh-CN" altLang="en-US" sz="2400">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人的意想所赶不上的</a:t>
            </a:r>
            <a:r>
              <a:rPr lang="zh-CN" altLang="en-US" sz="2400">
                <a:latin typeface="楷体" panose="02010609060101010101" charset="-122"/>
                <a:ea typeface="楷体" panose="02010609060101010101" charset="-122"/>
                <a:cs typeface="楷体" panose="02010609060101010101" charset="-122"/>
              </a:rPr>
              <a:t>”</a:t>
            </a:r>
            <a:r>
              <a:rPr lang="zh-CN" altLang="en-US" sz="2400">
                <a:latin typeface="+mn-ea"/>
                <a:ea typeface="+mn-ea"/>
                <a:cs typeface="+mn-ea"/>
              </a:rPr>
              <a:t>。他认为：</a:t>
            </a:r>
            <a:r>
              <a:rPr lang="zh-CN" altLang="en-US" sz="2400">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在旧时代正在崩坏，新局面尚未到来的时候，衰颓与骚动使得大家惶惶然</a:t>
            </a:r>
            <a:r>
              <a:rPr lang="en-US" altLang="zh-CN" sz="2400">
                <a:solidFill>
                  <a:schemeClr val="accent5">
                    <a:lumMod val="50000"/>
                  </a:schemeClr>
                </a:solidFill>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只有参加革命或反革命，才能解决这惶惶然，不能或不愿参加这种实际行动时，便只有暂时逃避一法</a:t>
            </a:r>
            <a:r>
              <a:rPr lang="en-US" altLang="zh-CN" sz="2400">
                <a:solidFill>
                  <a:schemeClr val="accent5">
                    <a:lumMod val="50000"/>
                  </a:schemeClr>
                </a:solidFill>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在这三条路里，我将选择哪一条呢？</a:t>
            </a:r>
            <a:r>
              <a:rPr lang="en-US" altLang="zh-CN" sz="2400">
                <a:solidFill>
                  <a:schemeClr val="accent5">
                    <a:lumMod val="50000"/>
                  </a:schemeClr>
                </a:solidFill>
                <a:latin typeface="楷体" panose="02010609060101010101" charset="-122"/>
                <a:ea typeface="楷体" panose="02010609060101010101" charset="-122"/>
                <a:cs typeface="楷体" panose="02010609060101010101" charset="-122"/>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rPr>
              <a:t>我既不能参加革命或反革命，总得找一个依据，</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sym typeface="+mn-ea"/>
              </a:rPr>
              <a:t>才可以姑作安心地过日子</a:t>
            </a:r>
            <a:r>
              <a:rPr lang="en-US" altLang="zh-CN" sz="2400">
                <a:solidFill>
                  <a:schemeClr val="accent5">
                    <a:lumMod val="50000"/>
                  </a:schemeClr>
                </a:solidFill>
                <a:latin typeface="楷体" panose="02010609060101010101" charset="-122"/>
                <a:ea typeface="楷体" panose="02010609060101010101" charset="-122"/>
                <a:cs typeface="楷体" panose="02010609060101010101" charset="-122"/>
                <a:sym typeface="+mn-ea"/>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sym typeface="+mn-ea"/>
              </a:rPr>
              <a:t>我终于在国学里找着了一个题目。</a:t>
            </a:r>
            <a:r>
              <a:rPr lang="zh-CN" altLang="en-US" sz="2400">
                <a:latin typeface="楷体" panose="02010609060101010101" charset="-122"/>
                <a:ea typeface="楷体" panose="02010609060101010101" charset="-122"/>
                <a:cs typeface="楷体" panose="02010609060101010101" charset="-122"/>
                <a:sym typeface="+mn-ea"/>
              </a:rPr>
              <a:t>”</a:t>
            </a:r>
            <a:r>
              <a:rPr lang="zh-CN" altLang="en-US" sz="2400">
                <a:latin typeface="+mn-ea"/>
                <a:ea typeface="+mn-ea"/>
                <a:cs typeface="+mn-ea"/>
                <a:sym typeface="+mn-ea"/>
              </a:rPr>
              <a:t>（</a:t>
            </a:r>
            <a:r>
              <a:rPr lang="en-US" altLang="zh-CN" sz="2400">
                <a:latin typeface="+mn-ea"/>
                <a:ea typeface="+mn-ea"/>
                <a:cs typeface="+mn-ea"/>
                <a:sym typeface="+mn-ea"/>
              </a:rPr>
              <a:t>《</a:t>
            </a:r>
            <a:r>
              <a:rPr lang="zh-CN" altLang="en-US" sz="2400">
                <a:latin typeface="+mn-ea"/>
                <a:ea typeface="+mn-ea"/>
                <a:cs typeface="+mn-ea"/>
                <a:sym typeface="+mn-ea"/>
              </a:rPr>
              <a:t>那里去</a:t>
            </a:r>
            <a:r>
              <a:rPr lang="en-US" altLang="zh-CN" sz="2400">
                <a:latin typeface="+mn-ea"/>
                <a:ea typeface="+mn-ea"/>
                <a:cs typeface="+mn-ea"/>
                <a:sym typeface="+mn-ea"/>
              </a:rPr>
              <a:t>》</a:t>
            </a:r>
            <a:r>
              <a:rPr lang="zh-CN" altLang="en-US" sz="2400">
                <a:latin typeface="+mn-ea"/>
                <a:ea typeface="+mn-ea"/>
                <a:cs typeface="+mn-ea"/>
                <a:sym typeface="+mn-ea"/>
              </a:rPr>
              <a:t>）</a:t>
            </a:r>
            <a:r>
              <a:rPr lang="zh-CN" altLang="en-US" sz="2400">
                <a:latin typeface="楷体" panose="02010609060101010101" charset="-122"/>
                <a:ea typeface="楷体" panose="02010609060101010101" charset="-122"/>
                <a:cs typeface="楷体" panose="02010609060101010101" charset="-122"/>
                <a:sym typeface="+mn-ea"/>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sym typeface="+mn-ea"/>
              </a:rPr>
              <a:t>这几天心里似乎有些异常</a:t>
            </a:r>
            <a:r>
              <a:rPr lang="en-US" altLang="zh-CN" sz="2400">
                <a:solidFill>
                  <a:schemeClr val="accent5">
                    <a:lumMod val="50000"/>
                  </a:schemeClr>
                </a:solidFill>
                <a:latin typeface="楷体" panose="02010609060101010101" charset="-122"/>
                <a:ea typeface="楷体" panose="02010609060101010101" charset="-122"/>
                <a:cs typeface="楷体" panose="02010609060101010101" charset="-122"/>
                <a:sym typeface="+mn-ea"/>
              </a:rPr>
              <a:t>……</a:t>
            </a:r>
            <a:r>
              <a:rPr lang="zh-CN" altLang="en-US" sz="2400">
                <a:solidFill>
                  <a:schemeClr val="accent5">
                    <a:lumMod val="50000"/>
                  </a:schemeClr>
                </a:solidFill>
                <a:latin typeface="楷体" panose="02010609060101010101" charset="-122"/>
                <a:ea typeface="楷体" panose="02010609060101010101" charset="-122"/>
                <a:cs typeface="楷体" panose="02010609060101010101" charset="-122"/>
                <a:sym typeface="+mn-ea"/>
              </a:rPr>
              <a:t>心里是一团乱麻，也可以说是一团火。似乎在挣扎着，要明白些什么，但似乎什么也没有明白。</a:t>
            </a:r>
            <a:r>
              <a:rPr lang="zh-CN" altLang="en-US" sz="2400">
                <a:latin typeface="楷体" panose="02010609060101010101" charset="-122"/>
                <a:ea typeface="楷体" panose="02010609060101010101" charset="-122"/>
                <a:cs typeface="楷体" panose="02010609060101010101" charset="-122"/>
                <a:sym typeface="+mn-ea"/>
              </a:rPr>
              <a:t>”</a:t>
            </a:r>
            <a:r>
              <a:rPr lang="zh-CN" altLang="en-US" sz="2400">
                <a:latin typeface="+mn-ea"/>
                <a:ea typeface="+mn-ea"/>
                <a:cs typeface="+mn-ea"/>
                <a:sym typeface="+mn-ea"/>
              </a:rPr>
              <a:t>（</a:t>
            </a:r>
            <a:r>
              <a:rPr lang="en-US" altLang="zh-CN" sz="2400">
                <a:latin typeface="+mn-ea"/>
                <a:ea typeface="+mn-ea"/>
                <a:cs typeface="+mn-ea"/>
                <a:sym typeface="+mn-ea"/>
              </a:rPr>
              <a:t>《</a:t>
            </a:r>
            <a:r>
              <a:rPr lang="zh-CN" altLang="en-US" sz="2400">
                <a:latin typeface="+mn-ea"/>
                <a:ea typeface="+mn-ea"/>
                <a:cs typeface="+mn-ea"/>
                <a:sym typeface="+mn-ea"/>
              </a:rPr>
              <a:t>一封信</a:t>
            </a:r>
            <a:r>
              <a:rPr lang="en-US" altLang="zh-CN" sz="2400">
                <a:latin typeface="+mn-ea"/>
                <a:ea typeface="+mn-ea"/>
                <a:cs typeface="+mn-ea"/>
                <a:sym typeface="+mn-ea"/>
              </a:rPr>
              <a:t>》</a:t>
            </a:r>
            <a:r>
              <a:rPr lang="zh-CN" altLang="en-US" sz="2400">
                <a:latin typeface="+mn-ea"/>
                <a:ea typeface="+mn-ea"/>
                <a:cs typeface="+mn-ea"/>
                <a:sym typeface="+mn-ea"/>
              </a:rPr>
              <a:t>） </a:t>
            </a:r>
            <a:endParaRPr lang="zh-CN" altLang="en-US" sz="2400">
              <a:latin typeface="+mn-ea"/>
              <a:ea typeface="+mn-ea"/>
              <a:cs typeface="+mn-ea"/>
            </a:endParaRPr>
          </a:p>
        </p:txBody>
      </p:sp>
      <p:sp>
        <p:nvSpPr>
          <p:cNvPr id="6" name="矩形 2">
            <a:extLst>
              <a:ext uri="{FF2B5EF4-FFF2-40B4-BE49-F238E27FC236}">
                <a16:creationId xmlns:a16="http://schemas.microsoft.com/office/drawing/2014/main" xmlns="" id="{EF59E391-0CB5-4D51-9B8C-5615E32BF8BA}"/>
              </a:ext>
            </a:extLst>
          </p:cNvPr>
          <p:cNvSpPr>
            <a:spLocks noChangeArrowheads="1"/>
          </p:cNvSpPr>
          <p:nvPr/>
        </p:nvSpPr>
        <p:spPr bwMode="auto">
          <a:xfrm>
            <a:off x="1154987" y="5197855"/>
            <a:ext cx="10337504" cy="1152493"/>
          </a:xfrm>
          <a:prstGeom prst="rect">
            <a:avLst/>
          </a:prstGeom>
          <a:solidFill>
            <a:schemeClr val="tx1"/>
          </a:solidFill>
          <a:ln w="9525">
            <a:noFill/>
            <a:miter lim="800000"/>
          </a:ln>
        </p:spPr>
        <p:txBody>
          <a:bodyPr wrap="square" lIns="180000" rIns="180000" anchor="ctr">
            <a:noAutofit/>
          </a:bodyPr>
          <a:lstStyle/>
          <a:p>
            <a:pPr eaLnBrk="1" latinLnBrk="1" hangingPunct="1">
              <a:lnSpc>
                <a:spcPct val="120000"/>
              </a:lnSpc>
              <a:defRPr/>
            </a:pPr>
            <a:r>
              <a:rPr lang="zh-CN" altLang="en-US" sz="2400" b="1">
                <a:solidFill>
                  <a:schemeClr val="bg1"/>
                </a:solidFill>
                <a:latin typeface="+mj-ea"/>
                <a:ea typeface="+mj-ea"/>
                <a:cs typeface="黑体" panose="02010609060101010101" pitchFamily="1" charset="-122"/>
                <a:sym typeface="+mn-ea"/>
              </a:rPr>
              <a:t>简而言之，此时的朱自清正处在反感于国民党的“反革命”，又对共产党的革命心存疑虑。陷入了不知道往“哪里走”的“惶惶然”中。</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流光溢彩">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342</TotalTime>
  <Pages>0</Pages>
  <Words>2736</Words>
  <Characters>0</Characters>
  <Application>Microsoft Office PowerPoint</Application>
  <DocSecurity>0</DocSecurity>
  <PresentationFormat>自定义</PresentationFormat>
  <Lines>0</Lines>
  <Paragraphs>227</Paragraphs>
  <Slides>33</Slides>
  <Notes>2</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流光溢彩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f</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荷塘月色</dc:title>
  <dc:subject/>
  <dc:creator>蛋破壳</dc:creator>
  <cp:keywords>蛋破壳</cp:keywords>
  <dc:description/>
  <cp:lastModifiedBy>huaxia775</cp:lastModifiedBy>
  <cp:revision>131</cp:revision>
  <dcterms:created xsi:type="dcterms:W3CDTF">2012-08-18T22:22:00Z</dcterms:created>
  <dcterms:modified xsi:type="dcterms:W3CDTF">2020-09-27T01:27:19Z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