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notesMasterIdLst>
    <p:notesMasterId r:id="rId2"/>
  </p:notesMasterIdLst>
  <p:sldIdLst>
    <p:sldId id="256" r:id="rId3"/>
    <p:sldId id="321" r:id="rId4"/>
    <p:sldId id="363" r:id="rId5"/>
    <p:sldId id="298" r:id="rId6"/>
    <p:sldId id="299" r:id="rId7"/>
    <p:sldId id="320" r:id="rId8"/>
    <p:sldId id="324" r:id="rId9"/>
    <p:sldId id="326" r:id="rId10"/>
    <p:sldId id="327" r:id="rId11"/>
    <p:sldId id="364" r:id="rId12"/>
    <p:sldId id="329" r:id="rId13"/>
    <p:sldId id="330" r:id="rId14"/>
    <p:sldId id="331" r:id="rId15"/>
    <p:sldId id="365" r:id="rId16"/>
    <p:sldId id="304" r:id="rId17"/>
    <p:sldId id="369" r:id="rId18"/>
    <p:sldId id="370" r:id="rId19"/>
    <p:sldId id="371" r:id="rId20"/>
    <p:sldId id="372" r:id="rId21"/>
    <p:sldId id="373" r:id="rId22"/>
    <p:sldId id="374" r:id="rId23"/>
    <p:sldId id="351" r:id="rId24"/>
    <p:sldId id="366" r:id="rId25"/>
    <p:sldId id="359" r:id="rId26"/>
    <p:sldId id="375" r:id="rId27"/>
    <p:sldId id="376" r:id="rId28"/>
    <p:sldId id="377" r:id="rId29"/>
    <p:sldId id="378" r:id="rId30"/>
    <p:sldId id="379" r:id="rId31"/>
    <p:sldId id="367"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5ACBF0"/>
          </p15:clr>
        </p15:guide>
        <p15:guide id="2" pos="3840" userDrawn="1">
          <p15:clr>
            <a:srgbClr val="5ACBF0"/>
          </p15:clr>
        </p15:guide>
        <p15:guide id="3" pos="321" userDrawn="1">
          <p15:clr>
            <a:srgbClr val="5ACBF0"/>
          </p15:clr>
        </p15:guide>
        <p15:guide id="4" pos="7342" userDrawn="1">
          <p15:clr>
            <a:srgbClr val="5ACBF0"/>
          </p15:clr>
        </p15:guide>
        <p15:guide id="5" orient="horz" pos="481" userDrawn="1">
          <p15:clr>
            <a:srgbClr val="5ACBF0"/>
          </p15:clr>
        </p15:guide>
        <p15:guide id="6" orient="horz" pos="4032" userDrawn="1">
          <p15:clr>
            <a:srgbClr val="5ACBF0"/>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45" autoAdjust="0"/>
    <p:restoredTop sz="94660"/>
  </p:normalViewPr>
  <p:slideViewPr>
    <p:cSldViewPr snapToGrid="0" showGuides="1">
      <p:cViewPr varScale="1">
        <p:scale>
          <a:sx n="65" d="100"/>
          <a:sy n="65" d="100"/>
        </p:scale>
        <p:origin x="90" y="354"/>
      </p:cViewPr>
      <p:guideLst>
        <p:guide orient="horz" pos="2160"/>
        <p:guide pos="3840"/>
        <p:guide pos="321"/>
        <p:guide pos="7342"/>
        <p:guide orient="horz" pos="481"/>
        <p:guide orient="horz" pos="4032"/>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tags" Target="tags/tag4.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D7375B-645A-4B83-93EC-8A3A766EDBB5}" type="datetimeFigureOut">
              <a:rPr lang="zh-CN" altLang="en-US" smtClean="0"/>
              <a:t>2021/9/9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BF8934-6CED-46F5-B7D3-6CA103631274}" type="slidenum">
              <a:rPr lang="zh-CN" altLang="en-US" smtClean="0"/>
              <a:t>‹#›</a:t>
            </a:fld>
            <a:endParaRPr lang="zh-CN" altLang="en-US"/>
          </a:p>
        </p:txBody>
      </p:sp>
    </p:spTree>
    <p:extLst>
      <p:ext uri="{BB962C8B-B14F-4D97-AF65-F5344CB8AC3E}">
        <p14:creationId xmlns:p14="http://schemas.microsoft.com/office/powerpoint/2010/main" val="1378096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2431F81-BA05-4D9F-989B-53DFD02D59C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8A300C4-B498-442F-B1C6-197FDEA276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23A3BE2-8086-4E35-8247-F3B09E42656B}"/>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E7C54C2-2220-4FDD-96AF-9F2C86CF40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A66BEA1-0B68-49F4-8126-59565AC634F0}"/>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2975031730"/>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7CA318F-0DBF-45E0-90D5-136565C553E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2E66812-0B9A-4A58-9468-3979E993C35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522063B-907C-413F-A4CE-E212B78089F6}"/>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46F4393-2C42-42FA-9D36-F7E9965D27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D87D32D-23B5-4784-9609-51F0849B60A8}"/>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1450582094"/>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6E22797-C0B6-4915-BE78-CC807812655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7F8D00-25E2-40C5-AA11-F5279C1C5B1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8408FE1-BE88-465D-9061-F051E05ED773}"/>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BAC08D0-E6F2-4C52-8BB3-CABA848BFE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6822A45-3FF8-497B-AD7A-C0DF0AABA32C}"/>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1086302225"/>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0EE2D9A-4D63-4D13-A938-865B890BAE9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B15C652-FB6D-4495-99FD-2CF2020CD88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3C848E5-5D6E-4B21-AFBD-952EF8C2FF61}"/>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CEE4833-B907-4159-A907-3691E9E393E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E82C599-96CF-4E8C-A960-9EB4F44675E7}"/>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242014410"/>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6E2D6A-7332-4D52-8A5F-66620CAFDBD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A43D52C-39BC-47AE-94CD-82CF9F2436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A1D092A-098E-4DFD-A138-477181FF0B8C}"/>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6A43998-55BA-47E6-AB26-6413B71991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30C8F9A-AAE2-40E4-9C2C-D3BE50463BC6}"/>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1698677151"/>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4DC815C-4CE7-4F66-A70D-4753DBFFBD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62951DC-6215-49AA-8B6B-B829990ED4C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B49AB4A-4D4A-45A9-A091-70A59867592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13F77B3-E445-439B-B723-4B707188606B}"/>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6" name="页脚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1B086ED-AEEF-43C3-8BC0-9EF627F3AE1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97B25D9-9CEC-4C27-A193-6CF1EE9B6C12}"/>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404615229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81DB74B-24B7-445E-8B3F-4E4D74C5773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927FBAD-0D46-4C08-A221-09125D7EA8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1CD9D70-8FFD-4392-BF95-9293BCB5AAF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806D686-42CE-4877-80D0-B4686DE440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B477F6-2BE7-4B9E-B669-E29E1B86B41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FFFC983-EFEE-46CC-850B-01EDAAB605A0}"/>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8" name="页脚占位符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23B2FA5-AF66-4B87-837F-F3DF17CD07F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B88DD6F-BE62-4CC5-AEB3-3D0D52CA8272}"/>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3436325309"/>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2852F3-25C1-4ADC-8A86-BFE3D27D815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F848D5A-7F32-4011-B8FC-971B46E41BC8}"/>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4" name="页脚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0842A71-7C0B-4400-8D31-D229FCADD3F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92718B7-ABF8-4E0C-AA99-94641EA41637}"/>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311948921"/>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BF73DF8-7CCC-4698-9827-C6AF8134B0D0}"/>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3" name="页脚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652457A-EA83-4AD5-B047-AAFE3B7983C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439BB5E-FD23-40A8-B01B-61890AA49B9D}"/>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3288324308"/>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0521B09-306A-4124-8DC0-3227907A158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8ABA44-D5EC-49FE-9B83-C953435D8E6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19A97F0-CB04-4B7F-9B57-4533A9708C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A107A36-2157-4995-8B3D-4748C8C972B1}"/>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6" name="页脚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7BFA846-AA4D-4977-A954-A271B57CD75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2B3FF89-200A-4DDF-B0BC-A57076407C48}"/>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2781276358"/>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FE6B33F-F7AC-453B-BEB1-6A8CF22FF7E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1E8E558-CE0D-4D89-AA9D-4AB1629AD4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24FECB9-4A72-4D16-AEA7-BC7E1842CEB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161F43C-7AF4-4330-B3B2-F016011E60EE}"/>
              </a:ext>
            </a:extLst>
          </p:cNvPr>
          <p:cNvSpPr>
            <a:spLocks noGrp="1"/>
          </p:cNvSpPr>
          <p:nvPr>
            <p:ph type="dt" sz="half" idx="10"/>
          </p:nvPr>
        </p:nvSpPr>
        <p:spPr/>
        <p:txBody>
          <a:bodyPr/>
          <a:lstStyle/>
          <a:p>
            <a:fld id="{583E8761-A14E-4E6E-B19C-D0ABAA7747FF}" type="datetimeFigureOut">
              <a:rPr lang="zh-CN" altLang="en-US" smtClean="0"/>
              <a:t>2021/9/9</a:t>
            </a:fld>
            <a:endParaRPr lang="zh-CN" altLang="en-US"/>
          </a:p>
        </p:txBody>
      </p:sp>
      <p:sp>
        <p:nvSpPr>
          <p:cNvPr id="6" name="页脚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47311BE-13A1-47A3-99B1-008534967B2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EF945F3-B6AF-4A0C-9B18-ABA257A92BF1}"/>
              </a:ext>
            </a:extLst>
          </p:cNvPr>
          <p:cNvSpPr>
            <a:spLocks noGrp="1"/>
          </p:cNvSpPr>
          <p:nvPr>
            <p:ph type="sldNum" sz="quarter" idx="12"/>
          </p:nvPr>
        </p:nvSpPr>
        <p:spPr/>
        <p:txBody>
          <a:bodyPr/>
          <a:lstStyle/>
          <a:p>
            <a:fld id="{03410F0F-E077-475B-A7EC-03CDC27F5B89}" type="slidenum">
              <a:rPr lang="zh-CN" altLang="en-US" smtClean="0"/>
              <a:t>‹#›</a:t>
            </a:fld>
            <a:endParaRPr lang="zh-CN" altLang="en-US"/>
          </a:p>
        </p:txBody>
      </p:sp>
    </p:spTree>
    <p:extLst>
      <p:ext uri="{BB962C8B-B14F-4D97-AF65-F5344CB8AC3E}">
        <p14:creationId xmlns:p14="http://schemas.microsoft.com/office/powerpoint/2010/main" val="2520853983"/>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C0D0E65-3A2E-4AA5-91F0-0304C02C84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5BA7F7A-4A94-45E3-B544-11D818100E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二级</a:t>
            </a:r>
          </a:p>
          <a:p>
            <a:pPr lvl="0"/>
            <a:r>
              <a:rPr lang="zh-CN" altLang="en-US"/>
              <a:t>三级</a:t>
            </a:r>
          </a:p>
          <a:p>
            <a:pPr lvl="0"/>
            <a:r>
              <a:rPr lang="zh-CN" altLang="en-US"/>
              <a:t>四级</a:t>
            </a:r>
          </a:p>
          <a:p>
            <a:pPr lvl="0"/>
            <a:r>
              <a:rPr lang="zh-CN" altLang="en-US"/>
              <a:t>五级</a:t>
            </a:r>
          </a:p>
        </p:txBody>
      </p:sp>
      <p:sp>
        <p:nvSpPr>
          <p:cNvPr id="4" name="日期占位符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5DC294F-BDDF-4EEE-8C8C-646191F1CC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173BE9-12BF-4CD7-B00A-C3191A92BA47}" type="datetimeFigureOut">
              <a:rPr lang="zh-CN" altLang="en-US" smtClean="0"/>
              <a:t>2021/9/9</a:t>
            </a:fld>
          </a:p>
        </p:txBody>
      </p:sp>
      <p:sp>
        <p:nvSpPr>
          <p:cNvPr id="5" name="页脚占位符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A4A6414-4759-48C2-AB98-5DF25A49E1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D1D8F7A-B643-4CD8-BFB7-45FB062CAE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26ABD4-802D-490E-9655-DADB8E4C7B59}" type="slidenum">
              <a:rPr lang="zh-CN" altLang="en-US" smtClean="0"/>
              <a:t>‹#›</a:t>
            </a:fld>
          </a:p>
        </p:txBody>
      </p:sp>
      <p:pic>
        <p:nvPicPr>
          <p:cNvPr id="8" name="图片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A636F27-2B51-9543-B98F-DAD6FC460FC8}"/>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84137"/>
            <a:ext cx="1460500" cy="596900"/>
          </a:xfrm>
          <a:prstGeom prst="rect">
            <a:avLst/>
          </a:prstGeom>
        </p:spPr>
      </p:pic>
    </p:spTree>
    <p:extLst>
      <p:ext uri="{BB962C8B-B14F-4D97-AF65-F5344CB8AC3E}">
        <p14:creationId xmlns:p14="http://schemas.microsoft.com/office/powerpoint/2010/main" val="2214178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1.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1.png" /><Relationship Id="rId4" Type="http://schemas.openxmlformats.org/officeDocument/2006/relationships/image" Target="../media/image6.png" /><Relationship Id="rId5"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任意多边形: 形状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057B8AB-310A-4D9E-BD3A-D87DB8155A8E}"/>
              </a:ext>
            </a:extLst>
          </p:cNvPr>
          <p:cNvSpPr/>
          <p:nvPr/>
        </p:nvSpPr>
        <p:spPr>
          <a:xfrm>
            <a:off x="0" y="231493"/>
            <a:ext cx="12192000" cy="5405377"/>
          </a:xfrm>
          <a:custGeom>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任意多边形: 形状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4826359-7437-4D98-88B6-741EF2361243}"/>
              </a:ext>
            </a:extLst>
          </p:cNvPr>
          <p:cNvSpPr/>
          <p:nvPr/>
        </p:nvSpPr>
        <p:spPr>
          <a:xfrm>
            <a:off x="0" y="0"/>
            <a:ext cx="12192000" cy="5000262"/>
          </a:xfrm>
          <a:custGeom>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C457ECD-DDE0-4D88-85FF-FD5354588C5B}"/>
              </a:ext>
            </a:extLst>
          </p:cNvPr>
          <p:cNvSpPr/>
          <p:nvPr/>
        </p:nvSpPr>
        <p:spPr>
          <a:xfrm flipH="1">
            <a:off x="0" y="0"/>
            <a:ext cx="12192000" cy="5000262"/>
          </a:xfrm>
          <a:custGeom>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FE6262E-4A6F-42FC-B19C-0ED7E5F0FF27}"/>
              </a:ext>
            </a:extLst>
          </p:cNvPr>
          <p:cNvGrpSpPr/>
          <p:nvPr/>
        </p:nvGrpSpPr>
        <p:grpSpPr>
          <a:xfrm>
            <a:off x="2073797" y="857707"/>
            <a:ext cx="8044406" cy="0"/>
            <a:chOff x="1736202" y="879676"/>
            <a:chExt cx="8044406" cy="0"/>
          </a:xfrm>
        </p:grpSpPr>
        <p:cxnSp>
          <p:nvCxnSpPr>
            <p:cNvPr id="25" name="直接连接符 2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D33AFD-D7A5-4D9B-9A54-33F7836FDA7F}"/>
                </a:ext>
              </a:extLst>
            </p:cNvPr>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31CF88-1A9D-44AE-BFDC-E0ADA121E7D3}"/>
                </a:ext>
              </a:extLst>
            </p:cNvPr>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2D22EB1-97F5-2F4F-812E-B9E290138688}"/>
              </a:ext>
            </a:extLst>
          </p:cNvPr>
          <p:cNvGrpSpPr/>
          <p:nvPr/>
        </p:nvGrpSpPr>
        <p:grpSpPr>
          <a:xfrm>
            <a:off x="-10176" y="-25052"/>
            <a:ext cx="12192000" cy="5254907"/>
            <a:chOff x="14876" y="-89745"/>
            <a:chExt cx="12192000" cy="5254907"/>
          </a:xfrm>
        </p:grpSpPr>
        <p:sp>
          <p:nvSpPr>
            <p:cNvPr id="19" name="任意多边形: 形状 1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A98B534-962A-46F4-87CE-916939286135}"/>
                </a:ext>
              </a:extLst>
            </p:cNvPr>
            <p:cNvSpPr/>
            <p:nvPr/>
          </p:nvSpPr>
          <p:spPr>
            <a:xfrm>
              <a:off x="14876" y="-89745"/>
              <a:ext cx="12192000" cy="5254907"/>
            </a:xfrm>
            <a:custGeom>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gradFill flip="none" rotWithShape="1">
              <a:gsLst>
                <a:gs pos="18000">
                  <a:srgbClr val="C00000"/>
                </a:gs>
                <a:gs pos="100000">
                  <a:srgbClr val="C0000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框 2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E8832FA-5B9F-40DE-AD2D-C190EF3803D6}"/>
                </a:ext>
              </a:extLst>
            </p:cNvPr>
            <p:cNvSpPr txBox="1"/>
            <p:nvPr/>
          </p:nvSpPr>
          <p:spPr>
            <a:xfrm>
              <a:off x="5126078" y="501564"/>
              <a:ext cx="1939843" cy="518160"/>
            </a:xfrm>
            <a:prstGeom prst="rect">
              <a:avLst/>
            </a:prstGeom>
            <a:noFill/>
          </p:spPr>
          <p:txBody>
            <a:bodyPr wrap="square" rtlCol="0">
              <a:spAutoFit/>
            </a:bodyPr>
            <a:lstStyle/>
            <a:p>
              <a:pPr algn="ctr"/>
              <a:r>
                <a:rPr lang="zh-CN" altLang="en-US" sz="2800" spc="300">
                  <a:solidFill>
                    <a:schemeClr val="bg1"/>
                  </a:solidFill>
                  <a:latin typeface="Microsoft YaHei" panose="020b0503020204020204" pitchFamily="34" charset="-122"/>
                  <a:ea typeface="Microsoft YaHei" panose="020b0503020204020204" pitchFamily="34" charset="-122"/>
                </a:rPr>
                <a:t>第一单元</a:t>
              </a:r>
            </a:p>
          </p:txBody>
        </p:sp>
        <p:sp>
          <p:nvSpPr>
            <p:cNvPr id="42" name="文本框 4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22E1175-D5C8-476E-82C2-EED854021EE1}"/>
                </a:ext>
              </a:extLst>
            </p:cNvPr>
            <p:cNvSpPr txBox="1"/>
            <p:nvPr/>
          </p:nvSpPr>
          <p:spPr>
            <a:xfrm>
              <a:off x="3707914" y="1011878"/>
              <a:ext cx="4776169" cy="365760"/>
            </a:xfrm>
            <a:prstGeom prst="rect">
              <a:avLst/>
            </a:prstGeom>
            <a:noFill/>
          </p:spPr>
          <p:txBody>
            <a:bodyPr wrap="square" rtlCol="0">
              <a:spAutoFit/>
            </a:bodyPr>
            <a:lstStyle/>
            <a:p>
              <a:pPr algn="ctr"/>
              <a:r>
                <a:rPr lang="zh-CN" altLang="en-US" spc="300">
                  <a:solidFill>
                    <a:schemeClr val="bg1"/>
                  </a:solidFill>
                  <a:latin typeface="KaiTi" panose="02010609060101010101" pitchFamily="49" charset="-122"/>
                  <a:ea typeface="KaiTi" panose="02010609060101010101" pitchFamily="49" charset="-122"/>
                </a:rPr>
                <a:t>中华民族伟大复兴</a:t>
              </a:r>
            </a:p>
          </p:txBody>
        </p:sp>
        <p:sp>
          <p:nvSpPr>
            <p:cNvPr id="9" name="文本框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381E984-E498-8940-BCB7-8FB2889113E2}"/>
                </a:ext>
              </a:extLst>
            </p:cNvPr>
            <p:cNvSpPr txBox="1"/>
            <p:nvPr/>
          </p:nvSpPr>
          <p:spPr>
            <a:xfrm>
              <a:off x="2189234" y="1981330"/>
              <a:ext cx="7813528" cy="1463040"/>
            </a:xfrm>
            <a:prstGeom prst="rect">
              <a:avLst/>
            </a:prstGeom>
            <a:noFill/>
          </p:spPr>
          <p:txBody>
            <a:bodyPr wrap="square" rtlCol="0">
              <a:spAutoFit/>
            </a:bodyPr>
            <a:lstStyle/>
            <a:p>
              <a:pPr>
                <a:lnSpc>
                  <a:spcPct val="150000"/>
                </a:lnSpc>
              </a:pPr>
              <a:r>
                <a:rPr kumimoji="1" lang="zh-CN" altLang="en-US" sz="2000">
                  <a:solidFill>
                    <a:schemeClr val="bg1"/>
                  </a:solidFill>
                  <a:latin typeface="Microsoft YaHei" panose="020b0503020204020204" pitchFamily="34" charset="-122"/>
                  <a:ea typeface="Microsoft YaHei" panose="020b0503020204020204" pitchFamily="34" charset="-122"/>
                </a:rPr>
                <a:t>部编版高中语文选择性必修上册</a:t>
              </a:r>
            </a:p>
            <a:p>
              <a:pPr>
                <a:lnSpc>
                  <a:spcPct val="150000"/>
                </a:lnSpc>
              </a:pPr>
              <a:r>
                <a:rPr kumimoji="1" lang="zh-CN" altLang="en-US" sz="2000">
                  <a:solidFill>
                    <a:schemeClr val="bg1"/>
                  </a:solidFill>
                  <a:latin typeface="Microsoft YaHei" panose="020b0503020204020204" pitchFamily="34" charset="-122"/>
                  <a:ea typeface="Microsoft YaHei" panose="020b0503020204020204" pitchFamily="34" charset="-122"/>
                </a:rPr>
                <a:t>04  在民族复兴的历史丰碑上</a:t>
              </a:r>
            </a:p>
            <a:p>
              <a:pPr>
                <a:lnSpc>
                  <a:spcPct val="150000"/>
                </a:lnSpc>
              </a:pPr>
              <a:r>
                <a:rPr kumimoji="1" lang="zh-CN" altLang="en-US" sz="2000">
                  <a:solidFill>
                    <a:schemeClr val="bg1"/>
                  </a:solidFill>
                  <a:latin typeface="Microsoft YaHei" panose="020b0503020204020204" pitchFamily="34" charset="-122"/>
                  <a:ea typeface="Microsoft YaHei" panose="020b0503020204020204" pitchFamily="34" charset="-122"/>
                </a:rPr>
                <a:t>—2020中国抗疫记</a:t>
              </a:r>
            </a:p>
          </p:txBody>
        </p:sp>
      </p:grpSp>
      <p:cxnSp>
        <p:nvCxnSpPr>
          <p:cNvPr id="12" name="直线连接符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578F95A-58C4-FB46-A185-82A0F36EB229}"/>
              </a:ext>
            </a:extLst>
          </p:cNvPr>
          <p:cNvCxnSpPr>
            <a:endCxn id="28" idx="1"/>
          </p:cNvCxnSpPr>
          <p:nvPr/>
        </p:nvCxnSpPr>
        <p:spPr>
          <a:xfrm flipV="1">
            <a:off x="4095659" y="825337"/>
            <a:ext cx="1005367" cy="4788"/>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线连接符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6B75AF5-F265-1B47-A0CE-67B976E431FE}"/>
              </a:ext>
            </a:extLst>
          </p:cNvPr>
          <p:cNvCxnSpPr/>
          <p:nvPr/>
        </p:nvCxnSpPr>
        <p:spPr>
          <a:xfrm flipV="1">
            <a:off x="7082576" y="852919"/>
            <a:ext cx="1005367" cy="4788"/>
          </a:xfrm>
          <a:prstGeom prst="line">
            <a:avLst/>
          </a:prstGeom>
          <a:ln w="635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3993C60-A25A-0241-B0E2-50D0029C71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2448" y="46973"/>
            <a:ext cx="1460500" cy="596900"/>
          </a:xfrm>
          <a:prstGeom prst="rect">
            <a:avLst/>
          </a:prstGeom>
        </p:spPr>
      </p:pic>
    </p:spTree>
    <p:extLst>
      <p:ext uri="{BB962C8B-B14F-4D97-AF65-F5344CB8AC3E}">
        <p14:creationId xmlns:p14="http://schemas.microsoft.com/office/powerpoint/2010/main" val="2623763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250"/>
                                        <p:tgtEl>
                                          <p:spTgt spid="22"/>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par>
                                <p:cTn id="11" presetID="22" presetClass="entr" presetSubtype="1" fill="hold" grpId="0" nodeType="withEffect">
                                  <p:stCondLst>
                                    <p:cond delay="130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950"/>
                                        <p:tgtEl>
                                          <p:spTgt spid="16"/>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Vertical)">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p:bldP spid="16"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 name="任意多边形: 形状 7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22F757-5E02-4E5E-A6C4-5551EFD19336}"/>
              </a:ext>
            </a:extLst>
          </p:cNvPr>
          <p:cNvSpPr/>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725E8F9-FD62-4F19-8B00-BA1CAEDF209E}"/>
              </a:ext>
            </a:extLst>
          </p:cNvPr>
          <p:cNvSpPr/>
          <p:nvPr/>
        </p:nvSpPr>
        <p:spPr>
          <a:xfrm>
            <a:off x="0" y="-12526"/>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26F513A-4949-44D4-AE06-1208D04EFD95}"/>
              </a:ext>
            </a:extLst>
          </p:cNvPr>
          <p:cNvGrpSpPr/>
          <p:nvPr/>
        </p:nvGrpSpPr>
        <p:grpSpPr>
          <a:xfrm>
            <a:off x="524393" y="758141"/>
            <a:ext cx="11134207" cy="0"/>
            <a:chOff x="524393" y="778590"/>
            <a:chExt cx="11134207" cy="0"/>
          </a:xfrm>
        </p:grpSpPr>
        <p:grpSp>
          <p:nvGrpSpPr>
            <p:cNvPr id="92"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18AAB6A-F6AD-4062-8873-2EFACCA55369}"/>
                </a:ext>
              </a:extLst>
            </p:cNvPr>
            <p:cNvGrpSpPr/>
            <p:nvPr/>
          </p:nvGrpSpPr>
          <p:grpSpPr>
            <a:xfrm>
              <a:off x="524393" y="778590"/>
              <a:ext cx="528630" cy="0"/>
              <a:chOff x="784958" y="2463718"/>
              <a:chExt cx="528630" cy="0"/>
            </a:xfrm>
          </p:grpSpPr>
          <p:cxnSp>
            <p:nvCxnSpPr>
              <p:cNvPr id="97" name="直接连接符 9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EF2C7D-771A-447F-B01D-3A58C4889C7B}"/>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811186-4BCA-487C-8DB3-D567CACEC70B}"/>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8019CDC-7D98-4391-83EC-212B24E71788}"/>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778590"/>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F2762D3-A24E-3F46-B86B-A833F3C09A4D}"/>
              </a:ext>
            </a:extLst>
          </p:cNvPr>
          <p:cNvGrpSpPr/>
          <p:nvPr/>
        </p:nvGrpSpPr>
        <p:grpSpPr>
          <a:xfrm>
            <a:off x="-26227" y="819583"/>
            <a:ext cx="12192000" cy="6038417"/>
            <a:chOff x="-26227" y="819583"/>
            <a:chExt cx="12192000" cy="6038417"/>
          </a:xfrm>
        </p:grpSpPr>
        <p:sp>
          <p:nvSpPr>
            <p:cNvPr id="114" name="任意多边形: 形状 11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8EF0F5B-4A1A-408C-829B-8E4B4A1E29C8}"/>
                </a:ext>
              </a:extLst>
            </p:cNvPr>
            <p:cNvSpPr/>
            <p:nvPr/>
          </p:nvSpPr>
          <p:spPr>
            <a:xfrm flipV="1">
              <a:off x="-26227" y="4493466"/>
              <a:ext cx="12192000" cy="2364534"/>
            </a:xfrm>
            <a:custGeom>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1ACB7F9-58D9-4E52-9BD9-7833316ACCD8}"/>
                </a:ext>
              </a:extLst>
            </p:cNvPr>
            <p:cNvSpPr txBox="1"/>
            <p:nvPr/>
          </p:nvSpPr>
          <p:spPr>
            <a:xfrm>
              <a:off x="2642336" y="3041633"/>
              <a:ext cx="7207956" cy="100584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Microsoft YaHei" panose="020b0503020204020204" pitchFamily="34" charset="-122"/>
                  <a:ea typeface="Microsoft YaHei" panose="020b0503020204020204" pitchFamily="34" charset="-122"/>
                </a:rPr>
                <a:t>初读感悟</a:t>
              </a:r>
            </a:p>
          </p:txBody>
        </p:sp>
        <p:grpSp>
          <p:nvGrpSpPr>
            <p:cNvPr id="107" name="组合 10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916E4C5-02AB-4505-9827-9D6A9308C80C}"/>
                </a:ext>
              </a:extLst>
            </p:cNvPr>
            <p:cNvGrpSpPr/>
            <p:nvPr/>
          </p:nvGrpSpPr>
          <p:grpSpPr>
            <a:xfrm>
              <a:off x="5154592" y="819583"/>
              <a:ext cx="1882816" cy="1882816"/>
              <a:chOff x="5358596" y="954139"/>
              <a:chExt cx="1474808" cy="1474808"/>
            </a:xfrm>
          </p:grpSpPr>
          <p:sp>
            <p:nvSpPr>
              <p:cNvPr id="78" name="任意多边形: 形状 7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5BC4732-BC2E-437E-967C-1F108B5809FE}"/>
                  </a:ext>
                </a:extLst>
              </p:cNvPr>
              <p:cNvSpPr/>
              <p:nvPr/>
            </p:nvSpPr>
            <p:spPr>
              <a:xfrm>
                <a:off x="5358596" y="954139"/>
                <a:ext cx="1474808" cy="1474808"/>
              </a:xfrm>
              <a:custGeom>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9CA50CF-A208-482A-B379-99C3BD8A5FE7}"/>
                  </a:ext>
                </a:extLst>
              </p:cNvPr>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02</a:t>
                </a:r>
              </a:p>
            </p:txBody>
          </p:sp>
        </p:grpSp>
      </p:grpSp>
      <p:grpSp>
        <p:nvGrpSpPr>
          <p:cNvPr id="118" name="组合 11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44AD67-0ED7-4841-B562-73AC9FB11287}"/>
              </a:ext>
            </a:extLst>
          </p:cNvPr>
          <p:cNvGrpSpPr/>
          <p:nvPr/>
        </p:nvGrpSpPr>
        <p:grpSpPr>
          <a:xfrm>
            <a:off x="2073797" y="1760991"/>
            <a:ext cx="8044406" cy="0"/>
            <a:chOff x="1736202" y="879676"/>
            <a:chExt cx="8044406" cy="0"/>
          </a:xfrm>
        </p:grpSpPr>
        <p:cxnSp>
          <p:nvCxnSpPr>
            <p:cNvPr id="120" name="直接连接符 1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C172262-03C6-4286-BB46-AAA10FAF7A68}"/>
                </a:ext>
              </a:extLst>
            </p:cNvPr>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DE82A5-704D-41FC-8225-AF38FDBF1CD3}"/>
                </a:ext>
              </a:extLst>
            </p:cNvPr>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pic>
        <p:nvPicPr>
          <p:cNvPr id="29" name="图片 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0917ECD-2F6F-F74E-A0F7-D562CE4CF7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2448" y="46973"/>
            <a:ext cx="1460500" cy="596900"/>
          </a:xfrm>
          <a:prstGeom prst="rect">
            <a:avLst/>
          </a:prstGeom>
        </p:spPr>
      </p:pic>
    </p:spTree>
    <p:extLst>
      <p:ext uri="{BB962C8B-B14F-4D97-AF65-F5344CB8AC3E}">
        <p14:creationId xmlns:p14="http://schemas.microsoft.com/office/powerpoint/2010/main" val="5763070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330901"/>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预习检查</a:t>
            </a:r>
          </a:p>
        </p:txBody>
      </p:sp>
      <p:sp>
        <p:nvSpPr>
          <p:cNvPr id="30" name="文本框 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9ABB524-99AA-4C99-9F62-20E67D292B02}"/>
              </a:ext>
            </a:extLst>
          </p:cNvPr>
          <p:cNvSpPr txBox="1"/>
          <p:nvPr/>
        </p:nvSpPr>
        <p:spPr>
          <a:xfrm>
            <a:off x="774192" y="1775205"/>
            <a:ext cx="11042963" cy="7498080"/>
          </a:xfrm>
          <a:prstGeom prst="rect">
            <a:avLst/>
          </a:prstGeom>
          <a:noFill/>
        </p:spPr>
        <p:txBody>
          <a:bodyPr wrap="square" rtlCol="0">
            <a:spAutoFit/>
          </a:bodyPr>
          <a:lstStyle/>
          <a:p>
            <a:pPr hangingPunct="0">
              <a:lnSpc>
                <a:spcPct val="150000"/>
              </a:lnSpc>
            </a:pPr>
            <a:r>
              <a:rPr lang="en-US" altLang="zh-CN" sz="3600" b="1">
                <a:latin typeface="Microsoft YaHei" panose="020b0503020204020204" pitchFamily="34" charset="-122"/>
                <a:ea typeface="Microsoft YaHei" panose="020b0503020204020204" pitchFamily="34" charset="-122"/>
                <a:cs typeface="+mn-ea"/>
                <a:sym typeface="+mn-lt"/>
              </a:rPr>
              <a:t>1.明确字音</a:t>
            </a:r>
          </a:p>
          <a:p>
            <a:pPr hangingPunct="0">
              <a:lnSpc>
                <a:spcPct val="150000"/>
              </a:lnSpc>
            </a:pPr>
            <a:r>
              <a:rPr lang="en-US" altLang="zh-CN" sz="3600" b="1">
                <a:latin typeface="Microsoft YaHei" panose="020b0503020204020204" pitchFamily="34" charset="-122"/>
                <a:ea typeface="Microsoft YaHei" panose="020b0503020204020204" pitchFamily="34" charset="-122"/>
                <a:cs typeface="+mn-ea"/>
                <a:sym typeface="+mn-lt"/>
              </a:rPr>
              <a:t>巍巍（wēi） 庚子（gēng）  荆楚（jīng）   肆虐（sì）    坚如磐石（pán）</a:t>
            </a:r>
          </a:p>
          <a:p>
            <a:pPr hangingPunct="0">
              <a:lnSpc>
                <a:spcPct val="150000"/>
              </a:lnSpc>
            </a:pPr>
            <a:r>
              <a:rPr lang="en-US" altLang="zh-CN" sz="3600" b="1">
                <a:latin typeface="Microsoft YaHei" panose="020b0503020204020204" pitchFamily="34" charset="-122"/>
                <a:ea typeface="Microsoft YaHei" panose="020b0503020204020204" pitchFamily="34" charset="-122"/>
                <a:cs typeface="+mn-ea"/>
                <a:sym typeface="+mn-lt"/>
              </a:rPr>
              <a:t>遏制（è）    铆足（mǎo）   夯实（hāng）  凛冽（lǐn）  屹立不倒（yì）</a:t>
            </a:r>
          </a:p>
          <a:p>
            <a:pPr hangingPunct="0">
              <a:lnSpc>
                <a:spcPct val="150000"/>
              </a:lnSpc>
            </a:pPr>
            <a:r>
              <a:rPr lang="en-US" altLang="zh-CN" sz="3600" b="1">
                <a:latin typeface="Microsoft YaHei" panose="020b0503020204020204" pitchFamily="34" charset="-122"/>
                <a:ea typeface="Microsoft YaHei" panose="020b0503020204020204" pitchFamily="34" charset="-122"/>
                <a:cs typeface="+mn-ea"/>
                <a:sym typeface="+mn-lt"/>
              </a:rPr>
              <a:t>脊梁（jǐ）    淬炼（cuì）     诠释（quán）  罹难（lí）     疟疾（nüè）</a:t>
            </a:r>
          </a:p>
          <a:p>
            <a:pPr hangingPunct="0">
              <a:lnSpc>
                <a:spcPct val="150000"/>
              </a:lnSpc>
            </a:pPr>
            <a:r>
              <a:rPr lang="en-US" altLang="zh-CN" sz="3600" b="1">
                <a:latin typeface="Microsoft YaHei" panose="020b0503020204020204" pitchFamily="34" charset="-122"/>
                <a:ea typeface="Microsoft YaHei" panose="020b0503020204020204" pitchFamily="34" charset="-122"/>
                <a:cs typeface="+mn-ea"/>
                <a:sym typeface="+mn-lt"/>
              </a:rPr>
              <a:t>溯源（sù）  谆谆（zhūn）  沉疴（kē）      不骛（wù）   挑衅（xìn）</a:t>
            </a:r>
          </a:p>
        </p:txBody>
      </p:sp>
      <p:sp>
        <p:nvSpPr>
          <p:cNvPr id="34" name="矩形 3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A88BD7B-0F2B-C44E-AB62-2B959365E4DE}"/>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矩形 3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AD24E8A-28D5-464F-BE7E-AB4D758A720B}"/>
              </a:ext>
            </a:extLst>
          </p:cNvPr>
          <p:cNvSpPr/>
          <p:nvPr/>
        </p:nvSpPr>
        <p:spPr>
          <a:xfrm>
            <a:off x="283029" y="2830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8375523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3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330901"/>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预习检查</a:t>
            </a:r>
          </a:p>
        </p:txBody>
      </p:sp>
      <p:sp>
        <p:nvSpPr>
          <p:cNvPr id="30" name="文本框 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9ABB524-99AA-4C99-9F62-20E67D292B02}"/>
              </a:ext>
            </a:extLst>
          </p:cNvPr>
          <p:cNvSpPr txBox="1"/>
          <p:nvPr/>
        </p:nvSpPr>
        <p:spPr>
          <a:xfrm>
            <a:off x="1139355" y="1191092"/>
            <a:ext cx="10159245" cy="8138161"/>
          </a:xfrm>
          <a:prstGeom prst="rect">
            <a:avLst/>
          </a:prstGeom>
          <a:noFill/>
        </p:spPr>
        <p:txBody>
          <a:bodyPr wrap="square" rtlCol="0">
            <a:spAutoFit/>
          </a:bodyPr>
          <a:lstStyle/>
          <a:p>
            <a:pPr hangingPunct="0">
              <a:lnSpc>
                <a:spcPct val="150000"/>
              </a:lnSpc>
            </a:pPr>
            <a:r>
              <a:rPr lang="en-US" altLang="zh-CN" sz="3200" b="1">
                <a:latin typeface="Microsoft YaHei" panose="020b0503020204020204" pitchFamily="34" charset="-122"/>
                <a:ea typeface="Microsoft YaHei" panose="020b0503020204020204" pitchFamily="34" charset="-122"/>
                <a:cs typeface="+mn-ea"/>
                <a:sym typeface="+mn-lt"/>
              </a:rPr>
              <a:t>2.解释词语</a:t>
            </a:r>
          </a:p>
          <a:p>
            <a:pPr hangingPunct="0">
              <a:lnSpc>
                <a:spcPct val="150000"/>
              </a:lnSpc>
            </a:pPr>
            <a:r>
              <a:rPr lang="en-US" altLang="zh-CN" sz="3200" b="1">
                <a:latin typeface="Microsoft YaHei" panose="020b0503020204020204" pitchFamily="34" charset="-122"/>
                <a:ea typeface="Microsoft YaHei" panose="020b0503020204020204" pitchFamily="34" charset="-122"/>
                <a:cs typeface="+mn-ea"/>
                <a:sym typeface="+mn-lt"/>
              </a:rPr>
              <a:t>①高瞻远瞩：站得高，看得远。比喻眼光远大。</a:t>
            </a:r>
          </a:p>
          <a:p>
            <a:pPr hangingPunct="0">
              <a:lnSpc>
                <a:spcPct val="150000"/>
              </a:lnSpc>
            </a:pPr>
            <a:r>
              <a:rPr lang="en-US" altLang="zh-CN" sz="3200" b="1">
                <a:latin typeface="Microsoft YaHei" panose="020b0503020204020204" pitchFamily="34" charset="-122"/>
                <a:ea typeface="Microsoft YaHei" panose="020b0503020204020204" pitchFamily="34" charset="-122"/>
                <a:cs typeface="+mn-ea"/>
                <a:sym typeface="+mn-lt"/>
              </a:rPr>
              <a:t>②坚如磐石：像大石头一样坚固。形容不能动摇。</a:t>
            </a:r>
          </a:p>
          <a:p>
            <a:pPr hangingPunct="0">
              <a:lnSpc>
                <a:spcPct val="150000"/>
              </a:lnSpc>
            </a:pPr>
            <a:r>
              <a:rPr lang="en-US" altLang="zh-CN" sz="3200" b="1">
                <a:latin typeface="Microsoft YaHei" panose="020b0503020204020204" pitchFamily="34" charset="-122"/>
                <a:ea typeface="Microsoft YaHei" panose="020b0503020204020204" pitchFamily="34" charset="-122"/>
                <a:cs typeface="+mn-ea"/>
                <a:sym typeface="+mn-lt"/>
              </a:rPr>
              <a:t>③审时度势：研究时机，估量形势。</a:t>
            </a:r>
          </a:p>
          <a:p>
            <a:pPr hangingPunct="0">
              <a:lnSpc>
                <a:spcPct val="150000"/>
              </a:lnSpc>
            </a:pPr>
            <a:r>
              <a:rPr lang="en-US" altLang="zh-CN" sz="3200" b="1">
                <a:latin typeface="Microsoft YaHei" panose="020b0503020204020204" pitchFamily="34" charset="-122"/>
                <a:ea typeface="Microsoft YaHei" panose="020b0503020204020204" pitchFamily="34" charset="-122"/>
                <a:cs typeface="+mn-ea"/>
                <a:sym typeface="+mn-lt"/>
              </a:rPr>
              <a:t>④屹立不倒：指像山峰一样高耸挺立。比喻意志坚定,不可动摇。</a:t>
            </a:r>
          </a:p>
          <a:p>
            <a:pPr hangingPunct="0">
              <a:lnSpc>
                <a:spcPct val="150000"/>
              </a:lnSpc>
            </a:pPr>
            <a:r>
              <a:rPr lang="en-US" altLang="zh-CN" sz="3200" b="1">
                <a:latin typeface="Microsoft YaHei" panose="020b0503020204020204" pitchFamily="34" charset="-122"/>
                <a:ea typeface="Microsoft YaHei" panose="020b0503020204020204" pitchFamily="34" charset="-122"/>
                <a:cs typeface="+mn-ea"/>
                <a:sym typeface="+mn-lt"/>
              </a:rPr>
              <a:t>⑤披荆斩棘：比喻在前进道路上清除障碍，克服重重困难。</a:t>
            </a:r>
          </a:p>
          <a:p>
            <a:pPr hangingPunct="0">
              <a:lnSpc>
                <a:spcPct val="150000"/>
              </a:lnSpc>
            </a:pPr>
            <a:r>
              <a:rPr lang="en-US" altLang="zh-CN" sz="3200" b="1">
                <a:latin typeface="Microsoft YaHei" panose="020b0503020204020204" pitchFamily="34" charset="-122"/>
                <a:ea typeface="Microsoft YaHei" panose="020b0503020204020204" pitchFamily="34" charset="-122"/>
                <a:cs typeface="+mn-ea"/>
                <a:sym typeface="+mn-lt"/>
              </a:rPr>
              <a:t>⑥谆谆告诫：恳切耐心地劝告。</a:t>
            </a:r>
          </a:p>
          <a:p>
            <a:pPr hangingPunct="0">
              <a:lnSpc>
                <a:spcPct val="150000"/>
              </a:lnSpc>
            </a:pPr>
            <a:r>
              <a:rPr lang="en-US" altLang="zh-CN" sz="3200" b="1">
                <a:latin typeface="Microsoft YaHei" panose="020b0503020204020204" pitchFamily="34" charset="-122"/>
                <a:ea typeface="Microsoft YaHei" panose="020b0503020204020204" pitchFamily="34" charset="-122"/>
                <a:cs typeface="+mn-ea"/>
                <a:sym typeface="+mn-lt"/>
              </a:rPr>
              <a:t>⑦沉疴积弊：拖延长久的重病;难治的病。</a:t>
            </a:r>
          </a:p>
          <a:p>
            <a:pPr hangingPunct="0">
              <a:lnSpc>
                <a:spcPct val="150000"/>
              </a:lnSpc>
            </a:pPr>
            <a:r>
              <a:rPr lang="en-US" altLang="zh-CN" sz="3200" b="1">
                <a:latin typeface="Microsoft YaHei" panose="020b0503020204020204" pitchFamily="34" charset="-122"/>
                <a:ea typeface="Microsoft YaHei" panose="020b0503020204020204" pitchFamily="34" charset="-122"/>
                <a:cs typeface="+mn-ea"/>
                <a:sym typeface="+mn-lt"/>
              </a:rPr>
              <a:t>⑧休戚相关：形容关系密切，利害一致。</a:t>
            </a:r>
          </a:p>
        </p:txBody>
      </p:sp>
      <p:sp>
        <p:nvSpPr>
          <p:cNvPr id="18" name="矩形 1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13D9287-94F1-554A-835F-AC56D6588C33}"/>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8676573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3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330901"/>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初读课文</a:t>
            </a:r>
          </a:p>
        </p:txBody>
      </p:sp>
      <p:sp>
        <p:nvSpPr>
          <p:cNvPr id="30" name="文本框 2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9ABB524-99AA-4C99-9F62-20E67D292B02}"/>
              </a:ext>
            </a:extLst>
          </p:cNvPr>
          <p:cNvSpPr txBox="1"/>
          <p:nvPr/>
        </p:nvSpPr>
        <p:spPr>
          <a:xfrm>
            <a:off x="616175" y="951641"/>
            <a:ext cx="8836611" cy="1005840"/>
          </a:xfrm>
          <a:prstGeom prst="rect">
            <a:avLst/>
          </a:prstGeom>
          <a:noFill/>
        </p:spPr>
        <p:txBody>
          <a:bodyPr wrap="square" rtlCol="0">
            <a:spAutoFit/>
          </a:bodyPr>
          <a:lstStyle/>
          <a:p>
            <a:pPr hangingPunct="0">
              <a:lnSpc>
                <a:spcPct val="150000"/>
              </a:lnSpc>
            </a:pPr>
            <a:r>
              <a:rPr lang="en-US" altLang="zh-CN" sz="2000" b="1">
                <a:latin typeface="Microsoft YaHei" panose="020b0503020204020204" pitchFamily="34" charset="-122"/>
                <a:ea typeface="Microsoft YaHei" panose="020b0503020204020204" pitchFamily="34" charset="-122"/>
                <a:cs typeface="+mn-ea"/>
                <a:sym typeface="+mn-lt"/>
              </a:rPr>
              <a:t>【思考1】快速浏览课文，整体把握</a:t>
            </a:r>
          </a:p>
          <a:p>
            <a:pPr hangingPunct="0">
              <a:lnSpc>
                <a:spcPct val="150000"/>
              </a:lnSpc>
            </a:pPr>
            <a:r>
              <a:rPr lang="en-US" altLang="zh-CN" sz="2000" b="1">
                <a:latin typeface="Microsoft YaHei" panose="020b0503020204020204" pitchFamily="34" charset="-122"/>
                <a:ea typeface="Microsoft YaHei" panose="020b0503020204020204" pitchFamily="34" charset="-122"/>
                <a:cs typeface="+mn-ea"/>
                <a:sym typeface="+mn-lt"/>
              </a:rPr>
              <a:t>1．请结合文本把下面表格中空缺的内容填写出来。</a:t>
            </a:r>
          </a:p>
        </p:txBody>
      </p:sp>
      <p:sp>
        <p:nvSpPr>
          <p:cNvPr id="19" name="矩形 1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AB1619-6544-774E-B3F8-194931A4D8E3}"/>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9" name="表格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F90E659-9538-CF4C-A0AC-2E7E7E504B42}"/>
              </a:ext>
            </a:extLst>
          </p:cNvPr>
          <p:cNvGraphicFramePr>
            <a:graphicFrameLocks noGrp="1"/>
          </p:cNvGraphicFramePr>
          <p:nvPr>
            <p:extLst>
              <p:ext uri="{D42A27DB-BD31-4B8C-83A1-F6EECF244321}">
                <p14:modId xmlns:p14="http://schemas.microsoft.com/office/powerpoint/2010/main" val="1393445161"/>
              </p:ext>
            </p:extLst>
          </p:nvPr>
        </p:nvGraphicFramePr>
        <p:xfrm>
          <a:off x="3593008" y="2142827"/>
          <a:ext cx="4335967" cy="4114800"/>
        </p:xfrm>
        <a:graphic>
          <a:graphicData uri="http://schemas.openxmlformats.org/drawingml/2006/table">
            <a:tbl>
              <a:tblPr>
                <a:tableStyleId>{5940675A-B579-460E-94D1-54222C63F5DA}</a:tableStyleId>
              </a:tblPr>
              <a:tblGrid>
                <a:gridCol w="1380446">
                  <a:extLst>
                    <a:ext uri="{9D8B030D-6E8A-4147-A177-3AD203B41FA5}">
                      <a16:col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4282107328"/>
                    </a:ext>
                  </a:extLst>
                </a:gridCol>
                <a:gridCol w="2955521">
                  <a:extLst>
                    <a:ext uri="{9D8B030D-6E8A-4147-A177-3AD203B41FA5}">
                      <a16:col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1920685904"/>
                    </a:ext>
                  </a:extLst>
                </a:gridCol>
              </a:tblGrid>
              <a:tr h="257810">
                <a:tc>
                  <a:txBody>
                    <a:bodyPr vert="horz" wrap="square"/>
                    <a:lstStyle/>
                    <a:p>
                      <a:pPr algn="ctr">
                        <a:lnSpc>
                          <a:spcPct val="150000"/>
                        </a:lnSpc>
                      </a:pPr>
                      <a:r>
                        <a:rPr lang="zh-CN" sz="2000" kern="100">
                          <a:effectLst/>
                        </a:rPr>
                        <a:t>导语</a:t>
                      </a:r>
                    </a:p>
                  </a:txBody>
                  <a:tcPr marL="68580" marR="68580" marT="0" marB="0" anchor="ctr"/>
                </a:tc>
                <a:tc>
                  <a:txBody>
                    <a:bodyPr vert="horz" wrap="square"/>
                    <a:lstStyle/>
                    <a:p>
                      <a:pPr algn="ctr">
                        <a:lnSpc>
                          <a:spcPct val="150000"/>
                        </a:lnSpc>
                      </a:pPr>
                      <a:r>
                        <a:rPr lang="zh-CN" sz="2000" kern="100">
                          <a:effectLst/>
                        </a:rPr>
                        <a:t>悲壮雄浑的篇章</a:t>
                      </a:r>
                    </a:p>
                  </a:txBody>
                  <a:tcPr marL="68580" marR="68580" marT="0" marB="0" anchor="ctr"/>
                </a:tc>
                <a:extLst>
                  <a:ext uri="{0D108BD9-81ED-4DB2-BD59-A6C34878D82A}">
                    <a16:row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16999168"/>
                  </a:ext>
                </a:extLst>
              </a:tr>
              <a:tr h="257810">
                <a:tc>
                  <a:txBody>
                    <a:bodyPr vert="horz" wrap="square"/>
                    <a:lstStyle/>
                    <a:p>
                      <a:pPr algn="ctr">
                        <a:lnSpc>
                          <a:spcPct val="150000"/>
                        </a:lnSpc>
                      </a:pPr>
                      <a:r>
                        <a:rPr lang="en-US" sz="2000" kern="100">
                          <a:effectLst/>
                        </a:rPr>
                        <a:t>(一)</a:t>
                      </a:r>
                    </a:p>
                  </a:txBody>
                  <a:tcPr marL="68580" marR="68580" marT="0" marB="0" anchor="ctr"/>
                </a:tc>
                <a:tc>
                  <a:txBody>
                    <a:bodyPr vert="horz" wrap="square"/>
                    <a:lstStyle/>
                    <a:p>
                      <a:pPr algn="just">
                        <a:lnSpc>
                          <a:spcPct val="150000"/>
                        </a:lnSpc>
                      </a:pPr>
                      <a:r>
                        <a:rPr lang="en-US" sz="2000" kern="100">
                          <a:effectLst/>
                        </a:rPr>
                        <a:t>①</a:t>
                      </a:r>
                    </a:p>
                  </a:txBody>
                  <a:tcPr marL="68580" marR="68580" marT="0" marB="0" anchor="ctr"/>
                </a:tc>
                <a:extLst>
                  <a:ext uri="{0D108BD9-81ED-4DB2-BD59-A6C34878D82A}">
                    <a16:row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3833956654"/>
                  </a:ext>
                </a:extLst>
              </a:tr>
              <a:tr h="263525">
                <a:tc>
                  <a:txBody>
                    <a:bodyPr vert="horz" wrap="square"/>
                    <a:lstStyle/>
                    <a:p>
                      <a:pPr algn="ctr">
                        <a:lnSpc>
                          <a:spcPct val="150000"/>
                        </a:lnSpc>
                      </a:pPr>
                      <a:r>
                        <a:rPr lang="en-US" sz="2000" kern="100">
                          <a:effectLst/>
                        </a:rPr>
                        <a:t>(二)</a:t>
                      </a:r>
                    </a:p>
                  </a:txBody>
                  <a:tcPr marL="68580" marR="68580" marT="0" marB="0" anchor="ctr"/>
                </a:tc>
                <a:tc>
                  <a:txBody>
                    <a:bodyPr vert="horz" wrap="square"/>
                    <a:lstStyle/>
                    <a:p>
                      <a:pPr algn="ctr">
                        <a:lnSpc>
                          <a:spcPct val="150000"/>
                        </a:lnSpc>
                      </a:pPr>
                      <a:r>
                        <a:rPr lang="zh-CN" sz="2000" kern="100">
                          <a:effectLst/>
                        </a:rPr>
                        <a:t>一方有难，八方支援</a:t>
                      </a:r>
                    </a:p>
                  </a:txBody>
                  <a:tcPr marL="68580" marR="68580" marT="0" marB="0" anchor="ctr"/>
                </a:tc>
                <a:extLst>
                  <a:ext uri="{0D108BD9-81ED-4DB2-BD59-A6C34878D82A}">
                    <a16:row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2017213112"/>
                  </a:ext>
                </a:extLst>
              </a:tr>
              <a:tr h="257810">
                <a:tc>
                  <a:txBody>
                    <a:bodyPr vert="horz" wrap="square"/>
                    <a:lstStyle/>
                    <a:p>
                      <a:pPr algn="ctr">
                        <a:lnSpc>
                          <a:spcPct val="150000"/>
                        </a:lnSpc>
                      </a:pPr>
                      <a:r>
                        <a:rPr lang="en-US" sz="2000" kern="100">
                          <a:effectLst/>
                        </a:rPr>
                        <a:t>(三)</a:t>
                      </a:r>
                    </a:p>
                  </a:txBody>
                  <a:tcPr marL="68580" marR="68580" marT="0" marB="0" anchor="ctr"/>
                </a:tc>
                <a:tc>
                  <a:txBody>
                    <a:bodyPr vert="horz" wrap="square"/>
                    <a:lstStyle/>
                    <a:p>
                      <a:pPr algn="ctr">
                        <a:lnSpc>
                          <a:spcPct val="150000"/>
                        </a:lnSpc>
                      </a:pPr>
                      <a:r>
                        <a:rPr lang="zh-CN" sz="2000" kern="100">
                          <a:effectLst/>
                        </a:rPr>
                        <a:t>生生不息的精神力量</a:t>
                      </a:r>
                    </a:p>
                  </a:txBody>
                  <a:tcPr marL="68580" marR="68580" marT="0" marB="0" anchor="ctr"/>
                </a:tc>
                <a:extLst>
                  <a:ext uri="{0D108BD9-81ED-4DB2-BD59-A6C34878D82A}">
                    <a16:row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1626939562"/>
                  </a:ext>
                </a:extLst>
              </a:tr>
              <a:tr h="257810">
                <a:tc>
                  <a:txBody>
                    <a:bodyPr vert="horz" wrap="square"/>
                    <a:lstStyle/>
                    <a:p>
                      <a:pPr algn="ctr">
                        <a:lnSpc>
                          <a:spcPct val="150000"/>
                        </a:lnSpc>
                      </a:pPr>
                      <a:r>
                        <a:rPr lang="en-US" sz="2000" kern="100">
                          <a:effectLst/>
                        </a:rPr>
                        <a:t>(四)</a:t>
                      </a:r>
                    </a:p>
                  </a:txBody>
                  <a:tcPr marL="68580" marR="68580" marT="0" marB="0" anchor="ctr"/>
                </a:tc>
                <a:tc>
                  <a:txBody>
                    <a:bodyPr vert="horz" wrap="square"/>
                    <a:lstStyle/>
                    <a:p>
                      <a:pPr algn="just">
                        <a:lnSpc>
                          <a:spcPct val="150000"/>
                        </a:lnSpc>
                      </a:pPr>
                      <a:r>
                        <a:rPr lang="en-US" sz="2000" kern="100">
                          <a:effectLst/>
                        </a:rPr>
                        <a:t>②</a:t>
                      </a:r>
                    </a:p>
                  </a:txBody>
                  <a:tcPr marL="68580" marR="68580" marT="0" marB="0" anchor="ctr"/>
                </a:tc>
                <a:extLst>
                  <a:ext uri="{0D108BD9-81ED-4DB2-BD59-A6C34878D82A}">
                    <a16:row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3083808549"/>
                  </a:ext>
                </a:extLst>
              </a:tr>
              <a:tr h="263525">
                <a:tc>
                  <a:txBody>
                    <a:bodyPr vert="horz" wrap="square"/>
                    <a:lstStyle/>
                    <a:p>
                      <a:pPr algn="ctr">
                        <a:lnSpc>
                          <a:spcPct val="150000"/>
                        </a:lnSpc>
                      </a:pPr>
                      <a:r>
                        <a:rPr lang="en-US" sz="2000" kern="100">
                          <a:effectLst/>
                        </a:rPr>
                        <a:t>(五)</a:t>
                      </a:r>
                    </a:p>
                  </a:txBody>
                  <a:tcPr marL="68580" marR="68580" marT="0" marB="0" anchor="ctr"/>
                </a:tc>
                <a:tc>
                  <a:txBody>
                    <a:bodyPr vert="horz" wrap="square"/>
                    <a:lstStyle/>
                    <a:p>
                      <a:pPr algn="just">
                        <a:lnSpc>
                          <a:spcPct val="150000"/>
                        </a:lnSpc>
                      </a:pPr>
                      <a:r>
                        <a:rPr lang="en-US" sz="2000" kern="100">
                          <a:effectLst/>
                        </a:rPr>
                        <a:t>③</a:t>
                      </a:r>
                    </a:p>
                  </a:txBody>
                  <a:tcPr marL="68580" marR="68580" marT="0" marB="0" anchor="ctr"/>
                </a:tc>
                <a:extLst>
                  <a:ext uri="{0D108BD9-81ED-4DB2-BD59-A6C34878D82A}">
                    <a16:row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2596711568"/>
                  </a:ext>
                </a:extLst>
              </a:tr>
              <a:tr h="257810">
                <a:tc>
                  <a:txBody>
                    <a:bodyPr vert="horz" wrap="square"/>
                    <a:lstStyle/>
                    <a:p>
                      <a:pPr algn="ctr">
                        <a:lnSpc>
                          <a:spcPct val="150000"/>
                        </a:lnSpc>
                      </a:pPr>
                      <a:r>
                        <a:rPr lang="en-US" sz="2000" kern="100">
                          <a:effectLst/>
                        </a:rPr>
                        <a:t>(六)</a:t>
                      </a:r>
                    </a:p>
                  </a:txBody>
                  <a:tcPr marL="68580" marR="68580" marT="0" marB="0" anchor="ctr"/>
                </a:tc>
                <a:tc>
                  <a:txBody>
                    <a:bodyPr vert="horz" wrap="square"/>
                    <a:lstStyle/>
                    <a:p>
                      <a:pPr algn="ctr">
                        <a:lnSpc>
                          <a:spcPct val="150000"/>
                        </a:lnSpc>
                      </a:pPr>
                      <a:r>
                        <a:rPr lang="zh-CN" sz="2000" kern="100">
                          <a:effectLst/>
                        </a:rPr>
                        <a:t>国家治理能力的检验</a:t>
                      </a:r>
                    </a:p>
                  </a:txBody>
                  <a:tcPr marL="68580" marR="68580" marT="0" marB="0" anchor="ctr"/>
                </a:tc>
                <a:extLst>
                  <a:ext uri="{0D108BD9-81ED-4DB2-BD59-A6C34878D82A}">
                    <a16:row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4102547554"/>
                  </a:ext>
                </a:extLst>
              </a:tr>
              <a:tr h="263525">
                <a:tc>
                  <a:txBody>
                    <a:bodyPr vert="horz" wrap="square"/>
                    <a:lstStyle/>
                    <a:p>
                      <a:pPr algn="ctr">
                        <a:lnSpc>
                          <a:spcPct val="150000"/>
                        </a:lnSpc>
                      </a:pPr>
                      <a:r>
                        <a:rPr lang="en-US" sz="2000" kern="100">
                          <a:effectLst/>
                        </a:rPr>
                        <a:t>(七)</a:t>
                      </a:r>
                    </a:p>
                  </a:txBody>
                  <a:tcPr marL="68580" marR="68580" marT="0" marB="0" anchor="ctr"/>
                </a:tc>
                <a:tc>
                  <a:txBody>
                    <a:bodyPr vert="horz" wrap="square"/>
                    <a:lstStyle/>
                    <a:p>
                      <a:pPr algn="ctr">
                        <a:lnSpc>
                          <a:spcPct val="150000"/>
                        </a:lnSpc>
                      </a:pPr>
                      <a:r>
                        <a:rPr lang="zh-CN" sz="2000" kern="100">
                          <a:effectLst/>
                        </a:rPr>
                        <a:t>合作抗疫，国际援助</a:t>
                      </a:r>
                    </a:p>
                  </a:txBody>
                  <a:tcPr marL="68580" marR="68580" marT="0" marB="0" anchor="ctr"/>
                </a:tc>
                <a:extLst>
                  <a:ext uri="{0D108BD9-81ED-4DB2-BD59-A6C34878D82A}">
                    <a16:row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1802862000"/>
                  </a:ext>
                </a:extLst>
              </a:tr>
              <a:tr h="257810">
                <a:tc>
                  <a:txBody>
                    <a:bodyPr vert="horz" wrap="square"/>
                    <a:lstStyle/>
                    <a:p>
                      <a:pPr algn="ctr">
                        <a:lnSpc>
                          <a:spcPct val="150000"/>
                        </a:lnSpc>
                      </a:pPr>
                      <a:r>
                        <a:rPr lang="en-US" sz="2000" kern="100">
                          <a:effectLst/>
                        </a:rPr>
                        <a:t>(八)结语</a:t>
                      </a:r>
                    </a:p>
                  </a:txBody>
                  <a:tcPr marL="68580" marR="68580" marT="0" marB="0" anchor="ctr"/>
                </a:tc>
                <a:tc>
                  <a:txBody>
                    <a:bodyPr vert="horz" wrap="square"/>
                    <a:lstStyle/>
                    <a:p>
                      <a:pPr algn="ctr">
                        <a:lnSpc>
                          <a:spcPct val="150000"/>
                        </a:lnSpc>
                      </a:pPr>
                      <a:r>
                        <a:rPr lang="zh-CN" sz="2000" kern="100">
                          <a:effectLst/>
                        </a:rPr>
                        <a:t>中华民族从磨难中奋起</a:t>
                      </a:r>
                    </a:p>
                  </a:txBody>
                  <a:tcPr marL="68580" marR="68580" marT="0" marB="0" anchor="ctr"/>
                </a:tc>
                <a:extLst>
                  <a:ext uri="{0D108BD9-81ED-4DB2-BD59-A6C34878D82A}">
                    <a16:row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val="1937481800"/>
                  </a:ext>
                </a:extLst>
              </a:tr>
            </a:tbl>
          </a:graphicData>
        </a:graphic>
      </p:graphicFrame>
      <p:sp>
        <p:nvSpPr>
          <p:cNvPr id="20" name="文本框 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6FF9BCE-111D-4B42-963D-A9024F12BABE}"/>
              </a:ext>
            </a:extLst>
          </p:cNvPr>
          <p:cNvSpPr txBox="1"/>
          <p:nvPr/>
        </p:nvSpPr>
        <p:spPr>
          <a:xfrm>
            <a:off x="1065428" y="5906358"/>
            <a:ext cx="10029475" cy="457200"/>
          </a:xfrm>
          <a:prstGeom prst="rect">
            <a:avLst/>
          </a:prstGeom>
          <a:noFill/>
        </p:spPr>
        <p:txBody>
          <a:bodyPr wrap="square" rtlCol="0">
            <a:spAutoFit/>
          </a:bodyPr>
          <a:lstStyle/>
          <a:p>
            <a:r>
              <a:rPr lang="zh-CN" altLang="en-US" sz="2400" b="1">
                <a:solidFill>
                  <a:srgbClr val="C00000"/>
                </a:solidFill>
              </a:rPr>
              <a:t>明确   ①党的坚强领导　②生命至上，人民至上　③科学防治，效果显著</a:t>
            </a:r>
          </a:p>
        </p:txBody>
      </p:sp>
    </p:spTree>
    <p:extLst>
      <p:ext uri="{BB962C8B-B14F-4D97-AF65-F5344CB8AC3E}">
        <p14:creationId xmlns:p14="http://schemas.microsoft.com/office/powerpoint/2010/main" val="15473780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9" presetClass="entr" presetSubtype="0" fill="hold" grpId="1"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dissolve">
                                      <p:cBhvr>
                                        <p:cTn id="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30" grpId="0"/>
      <p:bldP spid="20"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 name="任意多边形: 形状 7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22F757-5E02-4E5E-A6C4-5551EFD19336}"/>
              </a:ext>
            </a:extLst>
          </p:cNvPr>
          <p:cNvSpPr/>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725E8F9-FD62-4F19-8B00-BA1CAEDF209E}"/>
              </a:ext>
            </a:extLst>
          </p:cNvPr>
          <p:cNvSpPr/>
          <p:nvPr/>
        </p:nvSpPr>
        <p:spPr>
          <a:xfrm>
            <a:off x="10694"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26F513A-4949-44D4-AE06-1208D04EFD95}"/>
              </a:ext>
            </a:extLst>
          </p:cNvPr>
          <p:cNvGrpSpPr/>
          <p:nvPr/>
        </p:nvGrpSpPr>
        <p:grpSpPr>
          <a:xfrm>
            <a:off x="524393" y="758141"/>
            <a:ext cx="11134207" cy="0"/>
            <a:chOff x="524393" y="778590"/>
            <a:chExt cx="11134207" cy="0"/>
          </a:xfrm>
        </p:grpSpPr>
        <p:grpSp>
          <p:nvGrpSpPr>
            <p:cNvPr id="92"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18AAB6A-F6AD-4062-8873-2EFACCA55369}"/>
                </a:ext>
              </a:extLst>
            </p:cNvPr>
            <p:cNvGrpSpPr/>
            <p:nvPr/>
          </p:nvGrpSpPr>
          <p:grpSpPr>
            <a:xfrm>
              <a:off x="524393" y="778590"/>
              <a:ext cx="528630" cy="0"/>
              <a:chOff x="784958" y="2463718"/>
              <a:chExt cx="528630" cy="0"/>
            </a:xfrm>
          </p:grpSpPr>
          <p:cxnSp>
            <p:nvCxnSpPr>
              <p:cNvPr id="97" name="直接连接符 9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EF2C7D-771A-447F-B01D-3A58C4889C7B}"/>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811186-4BCA-487C-8DB3-D567CACEC70B}"/>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8019CDC-7D98-4391-83EC-212B24E71788}"/>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778590"/>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F2762D3-A24E-3F46-B86B-A833F3C09A4D}"/>
              </a:ext>
            </a:extLst>
          </p:cNvPr>
          <p:cNvGrpSpPr/>
          <p:nvPr/>
        </p:nvGrpSpPr>
        <p:grpSpPr>
          <a:xfrm>
            <a:off x="-26227" y="819583"/>
            <a:ext cx="12192000" cy="6038417"/>
            <a:chOff x="-26227" y="819583"/>
            <a:chExt cx="12192000" cy="6038417"/>
          </a:xfrm>
        </p:grpSpPr>
        <p:sp>
          <p:nvSpPr>
            <p:cNvPr id="114" name="任意多边形: 形状 11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8EF0F5B-4A1A-408C-829B-8E4B4A1E29C8}"/>
                </a:ext>
              </a:extLst>
            </p:cNvPr>
            <p:cNvSpPr/>
            <p:nvPr/>
          </p:nvSpPr>
          <p:spPr>
            <a:xfrm flipV="1">
              <a:off x="-26227" y="4493466"/>
              <a:ext cx="12192000" cy="2364534"/>
            </a:xfrm>
            <a:custGeom>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1ACB7F9-58D9-4E52-9BD9-7833316ACCD8}"/>
                </a:ext>
              </a:extLst>
            </p:cNvPr>
            <p:cNvSpPr txBox="1"/>
            <p:nvPr/>
          </p:nvSpPr>
          <p:spPr>
            <a:xfrm>
              <a:off x="2642336" y="3041633"/>
              <a:ext cx="7207956" cy="100584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Microsoft YaHei" panose="020b0503020204020204" pitchFamily="34" charset="-122"/>
                  <a:ea typeface="Microsoft YaHei" panose="020b0503020204020204" pitchFamily="34" charset="-122"/>
                </a:rPr>
                <a:t>文本探究</a:t>
              </a:r>
            </a:p>
          </p:txBody>
        </p:sp>
        <p:grpSp>
          <p:nvGrpSpPr>
            <p:cNvPr id="107" name="组合 10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916E4C5-02AB-4505-9827-9D6A9308C80C}"/>
                </a:ext>
              </a:extLst>
            </p:cNvPr>
            <p:cNvGrpSpPr/>
            <p:nvPr/>
          </p:nvGrpSpPr>
          <p:grpSpPr>
            <a:xfrm>
              <a:off x="5154592" y="819583"/>
              <a:ext cx="1882816" cy="1882816"/>
              <a:chOff x="5358596" y="954139"/>
              <a:chExt cx="1474808" cy="1474808"/>
            </a:xfrm>
          </p:grpSpPr>
          <p:sp>
            <p:nvSpPr>
              <p:cNvPr id="78" name="任意多边形: 形状 7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5BC4732-BC2E-437E-967C-1F108B5809FE}"/>
                  </a:ext>
                </a:extLst>
              </p:cNvPr>
              <p:cNvSpPr/>
              <p:nvPr/>
            </p:nvSpPr>
            <p:spPr>
              <a:xfrm>
                <a:off x="5358596" y="954139"/>
                <a:ext cx="1474808" cy="1474808"/>
              </a:xfrm>
              <a:custGeom>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9CA50CF-A208-482A-B379-99C3BD8A5FE7}"/>
                  </a:ext>
                </a:extLst>
              </p:cNvPr>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03</a:t>
                </a:r>
              </a:p>
            </p:txBody>
          </p:sp>
        </p:grpSp>
      </p:grpSp>
      <p:grpSp>
        <p:nvGrpSpPr>
          <p:cNvPr id="118" name="组合 11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44AD67-0ED7-4841-B562-73AC9FB11287}"/>
              </a:ext>
            </a:extLst>
          </p:cNvPr>
          <p:cNvGrpSpPr/>
          <p:nvPr/>
        </p:nvGrpSpPr>
        <p:grpSpPr>
          <a:xfrm>
            <a:off x="2073797" y="1760991"/>
            <a:ext cx="8044406" cy="0"/>
            <a:chOff x="1736202" y="879676"/>
            <a:chExt cx="8044406" cy="0"/>
          </a:xfrm>
        </p:grpSpPr>
        <p:cxnSp>
          <p:nvCxnSpPr>
            <p:cNvPr id="120" name="直接连接符 1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C172262-03C6-4286-BB46-AAA10FAF7A68}"/>
                </a:ext>
              </a:extLst>
            </p:cNvPr>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DE82A5-704D-41FC-8225-AF38FDBF1CD3}"/>
                </a:ext>
              </a:extLst>
            </p:cNvPr>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pic>
        <p:nvPicPr>
          <p:cNvPr id="29" name="图片 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879FDE8-3375-CB4D-AC24-8B9D96C8DD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2448" y="46973"/>
            <a:ext cx="1460500" cy="596900"/>
          </a:xfrm>
          <a:prstGeom prst="rect">
            <a:avLst/>
          </a:prstGeom>
        </p:spPr>
      </p:pic>
    </p:spTree>
    <p:extLst>
      <p:ext uri="{BB962C8B-B14F-4D97-AF65-F5344CB8AC3E}">
        <p14:creationId xmlns:p14="http://schemas.microsoft.com/office/powerpoint/2010/main" val="24863200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77104"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问题探究</a:t>
            </a:r>
          </a:p>
        </p:txBody>
      </p:sp>
      <p:sp>
        <p:nvSpPr>
          <p:cNvPr id="57" name="文本框 5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911AE50-5ECC-40F3-8E52-2322AD4AF73A}"/>
              </a:ext>
            </a:extLst>
          </p:cNvPr>
          <p:cNvSpPr txBox="1"/>
          <p:nvPr/>
        </p:nvSpPr>
        <p:spPr>
          <a:xfrm>
            <a:off x="3952174" y="1832086"/>
            <a:ext cx="7355542" cy="2834640"/>
          </a:xfrm>
          <a:prstGeom prst="rect">
            <a:avLst/>
          </a:prstGeom>
          <a:noFill/>
        </p:spPr>
        <p:txBody>
          <a:bodyPr wrap="square" rtlCol="0">
            <a:spAutoFit/>
          </a:bodyPr>
          <a:lstStyle/>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【思考1】辨析讲述方式</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1.课文全面、客观、立体地报道了2020年党中央领导全国人民抗击新冠肺炎疫情，取得重大战略成果这一历史事件，请分析一下作者是从哪些角度进行报道的。</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明确   文章主体由七个部分组成，分别是从国家、人民、精神、理念、应对方法、国际合作等角度进行报道的。</a:t>
            </a:r>
          </a:p>
        </p:txBody>
      </p:sp>
      <p:sp>
        <p:nvSpPr>
          <p:cNvPr id="41" name="矩形 4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5FF251-F9C6-7D4E-ABE1-899281A0476C}"/>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0" name="图片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F8F5A12-34AF-4A42-AD60-74AFF48699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6080" y="1937046"/>
            <a:ext cx="2124106" cy="2702925"/>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7990593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57">
                                            <p:txEl>
                                              <p:pRg st="2" end="2"/>
                                            </p:txEl>
                                          </p:spTgt>
                                        </p:tgtEl>
                                        <p:attrNameLst>
                                          <p:attrName>style.visibility</p:attrName>
                                        </p:attrNameLst>
                                      </p:cBhvr>
                                      <p:to>
                                        <p:strVal val="visible"/>
                                      </p:to>
                                    </p:set>
                                    <p:animEffect transition="in" filter="dissolve">
                                      <p:cBhvr>
                                        <p:cTn id="23" dur="500"/>
                                        <p:tgtEl>
                                          <p:spTgt spid="5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77104"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问题探究</a:t>
            </a:r>
          </a:p>
        </p:txBody>
      </p:sp>
      <p:sp>
        <p:nvSpPr>
          <p:cNvPr id="41" name="矩形 4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5FF251-F9C6-7D4E-ABE1-899281A0476C}"/>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3258CAD-183D-1946-8D4D-F5A8465696D5}"/>
              </a:ext>
            </a:extLst>
          </p:cNvPr>
          <p:cNvSpPr txBox="1"/>
          <p:nvPr/>
        </p:nvSpPr>
        <p:spPr>
          <a:xfrm>
            <a:off x="3736573" y="1631670"/>
            <a:ext cx="8087997" cy="3749040"/>
          </a:xfrm>
          <a:prstGeom prst="rect">
            <a:avLst/>
          </a:prstGeom>
          <a:noFill/>
        </p:spPr>
        <p:txBody>
          <a:bodyPr wrap="square" rtlCol="0">
            <a:spAutoFit/>
          </a:bodyPr>
          <a:lstStyle/>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2.作者安排课文主体部分的顺序的依据是什么？各部分的关系是怎样的？</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明确   (1)依据是由宏观到具体，由内因到外因，突出了我们国家抗疫成功的主要因素。</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(2)党的领导是抗疫成功的根本保证；四面八方的支援与人民的不屈精神、医护人员的奉献精神以及科学防治效果显著，都是党的正确领导的具体体现。抗疫的成功说明了我们国家的治理模式是成功的。合作抗疫虽是外因，但在战胜疫情中也起到了举足轻重的作用。</a:t>
            </a:r>
          </a:p>
        </p:txBody>
      </p:sp>
      <p:pic>
        <p:nvPicPr>
          <p:cNvPr id="25" name="图片 2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1FB9F55-ACC2-2347-902F-9A2A50E500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6080" y="1937046"/>
            <a:ext cx="2124106" cy="2702925"/>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16404621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24">
                                            <p:txEl>
                                              <p:pRg st="1" end="1"/>
                                            </p:txEl>
                                          </p:spTgt>
                                        </p:tgtEl>
                                        <p:attrNameLst>
                                          <p:attrName>style.visibility</p:attrName>
                                        </p:attrNameLst>
                                      </p:cBhvr>
                                      <p:to>
                                        <p:strVal val="visible"/>
                                      </p:to>
                                    </p:set>
                                    <p:animEffect transition="in" filter="dissolve">
                                      <p:cBhvr>
                                        <p:cTn id="23" dur="500"/>
                                        <p:tgtEl>
                                          <p:spTgt spid="24">
                                            <p:txEl>
                                              <p:pRg st="1" end="1"/>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24">
                                            <p:txEl>
                                              <p:pRg st="2" end="2"/>
                                            </p:txEl>
                                          </p:spTgt>
                                        </p:tgtEl>
                                        <p:attrNameLst>
                                          <p:attrName>style.visibility</p:attrName>
                                        </p:attrNameLst>
                                      </p:cBhvr>
                                      <p:to>
                                        <p:strVal val="visible"/>
                                      </p:to>
                                    </p:set>
                                    <p:animEffect transition="in" filter="dissolve">
                                      <p:cBhvr>
                                        <p:cTn id="26"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77104"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问题探究</a:t>
            </a:r>
          </a:p>
        </p:txBody>
      </p:sp>
      <p:sp>
        <p:nvSpPr>
          <p:cNvPr id="41" name="矩形 4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5FF251-F9C6-7D4E-ABE1-899281A0476C}"/>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3258CAD-183D-1946-8D4D-F5A8465696D5}"/>
              </a:ext>
            </a:extLst>
          </p:cNvPr>
          <p:cNvSpPr txBox="1"/>
          <p:nvPr/>
        </p:nvSpPr>
        <p:spPr>
          <a:xfrm>
            <a:off x="3736573" y="1631670"/>
            <a:ext cx="8087997" cy="3291840"/>
          </a:xfrm>
          <a:prstGeom prst="rect">
            <a:avLst/>
          </a:prstGeom>
          <a:noFill/>
        </p:spPr>
        <p:txBody>
          <a:bodyPr wrap="square" rtlCol="0">
            <a:spAutoFit/>
          </a:bodyPr>
          <a:lstStyle/>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【思考2】赏析写作技巧</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1.本文的标题有何特点？作者通过这个标题要表达什么意思？</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明确  　(1)本文的标题由主副标题构成。主标题“在民族复兴的历史丰碑上”是一个介词短语，副标题“2020中国抗疫记”则交代了文章所写的具体内容。(2)这两个标题结合在一起，意思是2020年中国成功战胜新冠肺炎疫情这一重大历史事件必将在民族复兴的历史丰碑上留下浓墨重彩的一笔。</a:t>
            </a:r>
          </a:p>
        </p:txBody>
      </p:sp>
      <p:pic>
        <p:nvPicPr>
          <p:cNvPr id="25" name="图片 2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E288B43-4EB5-4745-AAF5-CB4C52C928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6080" y="1937046"/>
            <a:ext cx="2124106" cy="2702925"/>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443805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24">
                                            <p:txEl>
                                              <p:pRg st="2" end="2"/>
                                            </p:txEl>
                                          </p:spTgt>
                                        </p:tgtEl>
                                        <p:attrNameLst>
                                          <p:attrName>style.visibility</p:attrName>
                                        </p:attrNameLst>
                                      </p:cBhvr>
                                      <p:to>
                                        <p:strVal val="visible"/>
                                      </p:to>
                                    </p:set>
                                    <p:animEffect transition="in" filter="dissolve">
                                      <p:cBhvr>
                                        <p:cTn id="23"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77104"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问题探究</a:t>
            </a:r>
          </a:p>
        </p:txBody>
      </p:sp>
      <p:sp>
        <p:nvSpPr>
          <p:cNvPr id="41" name="矩形 4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5FF251-F9C6-7D4E-ABE1-899281A0476C}"/>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3258CAD-183D-1946-8D4D-F5A8465696D5}"/>
              </a:ext>
            </a:extLst>
          </p:cNvPr>
          <p:cNvSpPr txBox="1"/>
          <p:nvPr/>
        </p:nvSpPr>
        <p:spPr>
          <a:xfrm>
            <a:off x="3736573" y="1631670"/>
            <a:ext cx="8087997" cy="2834640"/>
          </a:xfrm>
          <a:prstGeom prst="rect">
            <a:avLst/>
          </a:prstGeom>
          <a:noFill/>
        </p:spPr>
        <p:txBody>
          <a:bodyPr wrap="square" rtlCol="0">
            <a:spAutoFit/>
          </a:bodyPr>
          <a:lstStyle/>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【思考2】赏析写作技巧</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2.本文在叙述中运用了倒叙手法，请分析一下这样叙述有哪些好处。</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明确  　①增强文章的生动性，使文章产生悬念、引人入胜，避免叙述的平板和单调。②造成悬念，引发读者对文章的思考。③倒叙打乱事件发展的顺序，使人猝不及防地进入故事发展的紧要关头，使故事更加惊心动魄、扣人心弦。</a:t>
            </a:r>
          </a:p>
        </p:txBody>
      </p:sp>
      <p:pic>
        <p:nvPicPr>
          <p:cNvPr id="25" name="图片 2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4B3FD5B-C72D-4741-9A02-BFFEB3432A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6080" y="1937046"/>
            <a:ext cx="2124106" cy="2702925"/>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5678019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24">
                                            <p:txEl>
                                              <p:pRg st="2" end="2"/>
                                            </p:txEl>
                                          </p:spTgt>
                                        </p:tgtEl>
                                        <p:attrNameLst>
                                          <p:attrName>style.visibility</p:attrName>
                                        </p:attrNameLst>
                                      </p:cBhvr>
                                      <p:to>
                                        <p:strVal val="visible"/>
                                      </p:to>
                                    </p:set>
                                    <p:animEffect transition="in" filter="dissolve">
                                      <p:cBhvr>
                                        <p:cTn id="23"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77104"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问题探究</a:t>
            </a:r>
          </a:p>
        </p:txBody>
      </p:sp>
      <p:sp>
        <p:nvSpPr>
          <p:cNvPr id="41" name="矩形 4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5FF251-F9C6-7D4E-ABE1-899281A0476C}"/>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3258CAD-183D-1946-8D4D-F5A8465696D5}"/>
              </a:ext>
            </a:extLst>
          </p:cNvPr>
          <p:cNvSpPr txBox="1"/>
          <p:nvPr/>
        </p:nvSpPr>
        <p:spPr>
          <a:xfrm>
            <a:off x="3736573" y="1631670"/>
            <a:ext cx="8087997" cy="2377440"/>
          </a:xfrm>
          <a:prstGeom prst="rect">
            <a:avLst/>
          </a:prstGeom>
          <a:noFill/>
        </p:spPr>
        <p:txBody>
          <a:bodyPr wrap="square" rtlCol="0">
            <a:spAutoFit/>
          </a:bodyPr>
          <a:lstStyle/>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【思考2】赏析写作技巧</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3．文章第(三)部分为何写1938年外国记者在武汉拍的照片？</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明确   这幅照片展示的是在抗日战争时期，民众举着写有“不死”两字的旗帜。作者以此说明，武汉人民在面对各种困难时，都表现出了中华民族不屈的精神，从而引出下文对民族精神的讴歌。</a:t>
            </a:r>
          </a:p>
        </p:txBody>
      </p:sp>
      <p:pic>
        <p:nvPicPr>
          <p:cNvPr id="25" name="图片 2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6868A38-2458-F540-B4AF-7E3DC7E9E5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6080" y="1937046"/>
            <a:ext cx="2124106" cy="2702925"/>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6142650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24">
                                            <p:txEl>
                                              <p:pRg st="2" end="2"/>
                                            </p:txEl>
                                          </p:spTgt>
                                        </p:tgtEl>
                                        <p:attrNameLst>
                                          <p:attrName>style.visibility</p:attrName>
                                        </p:attrNameLst>
                                      </p:cBhvr>
                                      <p:to>
                                        <p:strVal val="visible"/>
                                      </p:to>
                                    </p:set>
                                    <p:animEffect transition="in" filter="dissolve">
                                      <p:cBhvr>
                                        <p:cTn id="23"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245835"/>
            <a:ext cx="2859469" cy="579120"/>
          </a:xfrm>
          <a:prstGeom prst="rect">
            <a:avLst/>
          </a:prstGeom>
          <a:noFill/>
          <a:effectLst>
            <a:reflection blurRad="6350" stA="50000" endA="300" endPos="55000" dir="5400000" sy="-100000" algn="bl" rotWithShape="0"/>
          </a:effectLst>
        </p:spPr>
        <p:txBody>
          <a:bodyPr wrap="square" rtlCol="0">
            <a:spAutoFit/>
          </a:bodyPr>
          <a:lstStyle/>
          <a:p>
            <a:r>
              <a:rPr lang="zh-CN" altLang="en-US" sz="32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激趣导入</a:t>
            </a:r>
          </a:p>
        </p:txBody>
      </p:sp>
      <p:sp>
        <p:nvSpPr>
          <p:cNvPr id="13" name="文本框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83E3BA4-D458-2942-93EE-EC0377C56663}"/>
              </a:ext>
            </a:extLst>
          </p:cNvPr>
          <p:cNvSpPr txBox="1"/>
          <p:nvPr/>
        </p:nvSpPr>
        <p:spPr>
          <a:xfrm>
            <a:off x="1175994" y="1935288"/>
            <a:ext cx="10302606" cy="2651760"/>
          </a:xfrm>
          <a:prstGeom prst="rect">
            <a:avLst/>
          </a:prstGeom>
          <a:noFill/>
        </p:spPr>
        <p:txBody>
          <a:bodyPr wrap="square" rtlCol="0">
            <a:spAutoFit/>
          </a:bodyPr>
          <a:lstStyle/>
          <a:p>
            <a:pPr>
              <a:lnSpc>
                <a:spcPct val="150000"/>
              </a:lnSpc>
            </a:pPr>
            <a:r>
              <a:rPr lang="en-US" altLang="zh-CN" sz="2800">
                <a:latin typeface="Microsoft YaHei" panose="020b0503020204020204" pitchFamily="34" charset="-122"/>
                <a:ea typeface="Microsoft YaHei" panose="020b0503020204020204" pitchFamily="34" charset="-122"/>
              </a:rPr>
              <a:t>2020年5月，我国新冠肺炎疫情防控阻击战取得重大战略成果。很多人都在思考：中国为什么能经受住艰苦卓绝的历史大考？惊心动魄的抗疫大战带给我们哪些永恒的财富？这篇《在民族复兴的历史丰碑上》对这些问题做了初步的回答。</a:t>
            </a:r>
          </a:p>
        </p:txBody>
      </p:sp>
      <p:sp>
        <p:nvSpPr>
          <p:cNvPr id="34" name="矩形 3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7D765BA-7853-1548-AA1E-6A1C5E6F2AA7}"/>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2"/>
    </p:custDataLst>
    <p:extLst>
      <p:ext uri="{BB962C8B-B14F-4D97-AF65-F5344CB8AC3E}">
        <p14:creationId xmlns:p14="http://schemas.microsoft.com/office/powerpoint/2010/main" val="3239297479"/>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77104"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问题探究</a:t>
            </a:r>
          </a:p>
        </p:txBody>
      </p:sp>
      <p:sp>
        <p:nvSpPr>
          <p:cNvPr id="41" name="矩形 4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5FF251-F9C6-7D4E-ABE1-899281A0476C}"/>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3258CAD-183D-1946-8D4D-F5A8465696D5}"/>
              </a:ext>
            </a:extLst>
          </p:cNvPr>
          <p:cNvSpPr txBox="1"/>
          <p:nvPr/>
        </p:nvSpPr>
        <p:spPr>
          <a:xfrm>
            <a:off x="3736573" y="1631670"/>
            <a:ext cx="8087997" cy="2377440"/>
          </a:xfrm>
          <a:prstGeom prst="rect">
            <a:avLst/>
          </a:prstGeom>
          <a:noFill/>
        </p:spPr>
        <p:txBody>
          <a:bodyPr wrap="square" rtlCol="0">
            <a:spAutoFit/>
          </a:bodyPr>
          <a:lstStyle/>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【思考2】赏析写作技巧</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4.作者在文中引述外国友人(如拉法兰、谭德塞)对中国的评价有什么好处？</a:t>
            </a:r>
          </a:p>
          <a:p>
            <a:pPr algn="just" hangingPunct="0">
              <a:lnSpc>
                <a:spcPct val="150000"/>
              </a:lnSpc>
            </a:pPr>
            <a:r>
              <a:rPr lang="en-US" altLang="zh-CN" sz="2000">
                <a:latin typeface="Microsoft YaHei" panose="020b0503020204020204" pitchFamily="34" charset="-122"/>
                <a:ea typeface="Microsoft YaHei" panose="020b0503020204020204" pitchFamily="34" charset="-122"/>
                <a:cs typeface="+mn-ea"/>
                <a:sym typeface="+mn-lt"/>
              </a:rPr>
              <a:t>明确  外国友人作为旁观者，其评价更为客观，作者引述他们的话使文章的观点更具有说服力。</a:t>
            </a:r>
          </a:p>
        </p:txBody>
      </p:sp>
      <p:pic>
        <p:nvPicPr>
          <p:cNvPr id="19" name="图片 1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02C3D38-F0DB-7341-AF6A-B5A9ED467A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6080" y="1937046"/>
            <a:ext cx="2124106" cy="2702925"/>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0509314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24">
                                            <p:txEl>
                                              <p:pRg st="2" end="2"/>
                                            </p:txEl>
                                          </p:spTgt>
                                        </p:tgtEl>
                                        <p:attrNameLst>
                                          <p:attrName>style.visibility</p:attrName>
                                        </p:attrNameLst>
                                      </p:cBhvr>
                                      <p:to>
                                        <p:strVal val="visible"/>
                                      </p:to>
                                    </p:set>
                                    <p:animEffect transition="in" filter="dissolve">
                                      <p:cBhvr>
                                        <p:cTn id="23"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77104"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问题探究</a:t>
            </a:r>
          </a:p>
        </p:txBody>
      </p:sp>
      <p:sp>
        <p:nvSpPr>
          <p:cNvPr id="41" name="矩形 4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5FF251-F9C6-7D4E-ABE1-899281A0476C}"/>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文本框 2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3258CAD-183D-1946-8D4D-F5A8465696D5}"/>
              </a:ext>
            </a:extLst>
          </p:cNvPr>
          <p:cNvSpPr txBox="1"/>
          <p:nvPr/>
        </p:nvSpPr>
        <p:spPr>
          <a:xfrm>
            <a:off x="381614" y="1312038"/>
            <a:ext cx="10916986" cy="5029200"/>
          </a:xfrm>
          <a:prstGeom prst="rect">
            <a:avLst/>
          </a:prstGeom>
          <a:noFill/>
        </p:spPr>
        <p:txBody>
          <a:bodyPr wrap="square" rtlCol="0">
            <a:spAutoFit/>
          </a:bodyPr>
          <a:lstStyle/>
          <a:p>
            <a:pPr algn="just" hangingPunct="0">
              <a:lnSpc>
                <a:spcPct val="150000"/>
              </a:lnSpc>
            </a:pPr>
            <a:r>
              <a:rPr lang="en-US" altLang="zh-CN">
                <a:latin typeface="Microsoft YaHei" panose="020b0503020204020204" pitchFamily="34" charset="-122"/>
                <a:ea typeface="Microsoft YaHei" panose="020b0503020204020204" pitchFamily="34" charset="-122"/>
                <a:cs typeface="+mn-ea"/>
                <a:sym typeface="+mn-lt"/>
              </a:rPr>
              <a:t>【思考3】品味语言</a:t>
            </a:r>
          </a:p>
          <a:p>
            <a:pPr algn="just" hangingPunct="0">
              <a:lnSpc>
                <a:spcPct val="150000"/>
              </a:lnSpc>
            </a:pPr>
            <a:r>
              <a:rPr lang="en-US" altLang="zh-CN">
                <a:latin typeface="Microsoft YaHei" panose="020b0503020204020204" pitchFamily="34" charset="-122"/>
                <a:ea typeface="Microsoft YaHei" panose="020b0503020204020204" pitchFamily="34" charset="-122"/>
                <a:cs typeface="+mn-ea"/>
                <a:sym typeface="+mn-lt"/>
              </a:rPr>
              <a:t>1.本文在叙述中运用了许多富有诗意，饱含深情的句子，还使用了一些名言、诗句、格言式的句子，请分组按章节找出这些句子，用批注的形式赏析这些句子的使用效果。</a:t>
            </a:r>
          </a:p>
          <a:p>
            <a:pPr algn="just" hangingPunct="0">
              <a:lnSpc>
                <a:spcPct val="150000"/>
              </a:lnSpc>
            </a:pPr>
            <a:r>
              <a:rPr lang="en-US" altLang="zh-CN">
                <a:latin typeface="Microsoft YaHei" panose="020b0503020204020204" pitchFamily="34" charset="-122"/>
                <a:ea typeface="Microsoft YaHei" panose="020b0503020204020204" pitchFamily="34" charset="-122"/>
                <a:cs typeface="+mn-ea"/>
                <a:sym typeface="+mn-lt"/>
              </a:rPr>
              <a:t>明确   示例1：“岁月静好，只因有人负重前行；稳若泰山，源于根基坚实如铁”。</a:t>
            </a:r>
          </a:p>
          <a:p>
            <a:pPr algn="just" hangingPunct="0">
              <a:lnSpc>
                <a:spcPct val="150000"/>
              </a:lnSpc>
            </a:pPr>
            <a:r>
              <a:rPr lang="en-US" altLang="zh-CN">
                <a:latin typeface="Microsoft YaHei" panose="020b0503020204020204" pitchFamily="34" charset="-122"/>
                <a:ea typeface="Microsoft YaHei" panose="020b0503020204020204" pitchFamily="34" charset="-122"/>
                <a:cs typeface="+mn-ea"/>
                <a:sym typeface="+mn-lt"/>
              </a:rPr>
              <a:t>鉴赏：采用对称句式，指出抗疫能取得重大成果的原因在于党带领人民上下一心，奋起战斗；比喻手法的运用写出了作者对中国共产党的高度信任与赞扬，语言富有诗意又饱含作者情感。</a:t>
            </a:r>
          </a:p>
          <a:p>
            <a:pPr algn="just" hangingPunct="0">
              <a:lnSpc>
                <a:spcPct val="150000"/>
              </a:lnSpc>
            </a:pPr>
            <a:r>
              <a:rPr lang="en-US" altLang="zh-CN">
                <a:latin typeface="Microsoft YaHei" panose="020b0503020204020204" pitchFamily="34" charset="-122"/>
                <a:ea typeface="Microsoft YaHei" panose="020b0503020204020204" pitchFamily="34" charset="-122"/>
                <a:cs typeface="+mn-ea"/>
                <a:sym typeface="+mn-lt"/>
              </a:rPr>
              <a:t>示例2： “为了进行斗争，我们必须把我们的一切力量拧成一股绳，并使这些量集中在同一个攻击点上。”(恩格斯)</a:t>
            </a:r>
          </a:p>
          <a:p>
            <a:pPr algn="just" hangingPunct="0">
              <a:lnSpc>
                <a:spcPct val="150000"/>
              </a:lnSpc>
            </a:pPr>
            <a:r>
              <a:rPr lang="en-US" altLang="zh-CN">
                <a:latin typeface="Microsoft YaHei" panose="020b0503020204020204" pitchFamily="34" charset="-122"/>
                <a:ea typeface="Microsoft YaHei" panose="020b0503020204020204" pitchFamily="34" charset="-122"/>
                <a:cs typeface="+mn-ea"/>
                <a:sym typeface="+mn-lt"/>
              </a:rPr>
              <a:t>鉴赏：引用恩格斯的话强调团结的力量和作用，高度赞扬中国人民集中量办大事的作风，肯定社会主义制度的优越性，名言的使用使得文章的观点有说服力。</a:t>
            </a:r>
          </a:p>
          <a:p>
            <a:pPr algn="just" hangingPunct="0">
              <a:lnSpc>
                <a:spcPct val="150000"/>
              </a:lnSpc>
            </a:pPr>
            <a:r>
              <a:rPr lang="en-US" altLang="zh-CN">
                <a:latin typeface="Microsoft YaHei" panose="020b0503020204020204" pitchFamily="34" charset="-122"/>
                <a:ea typeface="Microsoft YaHei" panose="020b0503020204020204" pitchFamily="34" charset="-122"/>
                <a:cs typeface="+mn-ea"/>
                <a:sym typeface="+mn-lt"/>
              </a:rPr>
              <a:t>示例3：“山川异域，风月同天”“青山一道，同担风雨”</a:t>
            </a:r>
          </a:p>
          <a:p>
            <a:pPr algn="just" hangingPunct="0">
              <a:lnSpc>
                <a:spcPct val="150000"/>
              </a:lnSpc>
            </a:pPr>
            <a:r>
              <a:rPr lang="en-US" altLang="zh-CN">
                <a:latin typeface="Microsoft YaHei" panose="020b0503020204020204" pitchFamily="34" charset="-122"/>
                <a:ea typeface="Microsoft YaHei" panose="020b0503020204020204" pitchFamily="34" charset="-122"/>
                <a:cs typeface="+mn-ea"/>
                <a:sym typeface="+mn-lt"/>
              </a:rPr>
              <a:t>鉴赏：引用诗句，增强文章的典雅厚重之感，更表现了全世界人民互帮互助，携手前行带来温暖与力量。</a:t>
            </a:r>
          </a:p>
        </p:txBody>
      </p:sp>
    </p:spTree>
    <p:extLst>
      <p:ext uri="{BB962C8B-B14F-4D97-AF65-F5344CB8AC3E}">
        <p14:creationId xmlns:p14="http://schemas.microsoft.com/office/powerpoint/2010/main" val="35021562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9" presetClass="entr" presetSubtype="0" fill="hold" nodeType="clickEffect">
                                  <p:stCondLst>
                                    <p:cond delay="0"/>
                                  </p:stCondLst>
                                  <p:childTnLst>
                                    <p:set>
                                      <p:cBhvr>
                                        <p:cTn id="22" dur="1" fill="hold">
                                          <p:stCondLst>
                                            <p:cond delay="0"/>
                                          </p:stCondLst>
                                        </p:cTn>
                                        <p:tgtEl>
                                          <p:spTgt spid="24">
                                            <p:txEl>
                                              <p:pRg st="2" end="2"/>
                                            </p:txEl>
                                          </p:spTgt>
                                        </p:tgtEl>
                                        <p:attrNameLst>
                                          <p:attrName>style.visibility</p:attrName>
                                        </p:attrNameLst>
                                      </p:cBhvr>
                                      <p:to>
                                        <p:strVal val="visible"/>
                                      </p:to>
                                    </p:set>
                                    <p:animEffect transition="in" filter="dissolve">
                                      <p:cBhvr>
                                        <p:cTn id="23" dur="500"/>
                                        <p:tgtEl>
                                          <p:spTgt spid="24">
                                            <p:txEl>
                                              <p:pRg st="2" end="2"/>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24">
                                            <p:txEl>
                                              <p:pRg st="3" end="3"/>
                                            </p:txEl>
                                          </p:spTgt>
                                        </p:tgtEl>
                                        <p:attrNameLst>
                                          <p:attrName>style.visibility</p:attrName>
                                        </p:attrNameLst>
                                      </p:cBhvr>
                                      <p:to>
                                        <p:strVal val="visible"/>
                                      </p:to>
                                    </p:set>
                                    <p:animEffect transition="in" filter="dissolve">
                                      <p:cBhvr>
                                        <p:cTn id="26" dur="500"/>
                                        <p:tgtEl>
                                          <p:spTgt spid="24">
                                            <p:txEl>
                                              <p:pRg st="3" end="3"/>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24">
                                            <p:txEl>
                                              <p:pRg st="4" end="4"/>
                                            </p:txEl>
                                          </p:spTgt>
                                        </p:tgtEl>
                                        <p:attrNameLst>
                                          <p:attrName>style.visibility</p:attrName>
                                        </p:attrNameLst>
                                      </p:cBhvr>
                                      <p:to>
                                        <p:strVal val="visible"/>
                                      </p:to>
                                    </p:set>
                                    <p:animEffect transition="in" filter="dissolve">
                                      <p:cBhvr>
                                        <p:cTn id="29" dur="500"/>
                                        <p:tgtEl>
                                          <p:spTgt spid="24">
                                            <p:txEl>
                                              <p:pRg st="4" end="4"/>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24">
                                            <p:txEl>
                                              <p:pRg st="5" end="5"/>
                                            </p:txEl>
                                          </p:spTgt>
                                        </p:tgtEl>
                                        <p:attrNameLst>
                                          <p:attrName>style.visibility</p:attrName>
                                        </p:attrNameLst>
                                      </p:cBhvr>
                                      <p:to>
                                        <p:strVal val="visible"/>
                                      </p:to>
                                    </p:set>
                                    <p:animEffect transition="in" filter="dissolve">
                                      <p:cBhvr>
                                        <p:cTn id="32" dur="500"/>
                                        <p:tgtEl>
                                          <p:spTgt spid="24">
                                            <p:txEl>
                                              <p:pRg st="5" end="5"/>
                                            </p:txEl>
                                          </p:spTgt>
                                        </p:tgtEl>
                                      </p:cBhvr>
                                    </p:animEffect>
                                  </p:childTnLst>
                                </p:cTn>
                              </p:par>
                              <p:par>
                                <p:cTn id="33" presetID="9" presetClass="entr" presetSubtype="0" fill="hold" nodeType="withEffect">
                                  <p:stCondLst>
                                    <p:cond delay="0"/>
                                  </p:stCondLst>
                                  <p:childTnLst>
                                    <p:set>
                                      <p:cBhvr>
                                        <p:cTn id="34" dur="1" fill="hold">
                                          <p:stCondLst>
                                            <p:cond delay="0"/>
                                          </p:stCondLst>
                                        </p:cTn>
                                        <p:tgtEl>
                                          <p:spTgt spid="24">
                                            <p:txEl>
                                              <p:pRg st="6" end="6"/>
                                            </p:txEl>
                                          </p:spTgt>
                                        </p:tgtEl>
                                        <p:attrNameLst>
                                          <p:attrName>style.visibility</p:attrName>
                                        </p:attrNameLst>
                                      </p:cBhvr>
                                      <p:to>
                                        <p:strVal val="visible"/>
                                      </p:to>
                                    </p:set>
                                    <p:animEffect transition="in" filter="dissolve">
                                      <p:cBhvr>
                                        <p:cTn id="35" dur="500"/>
                                        <p:tgtEl>
                                          <p:spTgt spid="24">
                                            <p:txEl>
                                              <p:pRg st="6" end="6"/>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24">
                                            <p:txEl>
                                              <p:pRg st="7" end="7"/>
                                            </p:txEl>
                                          </p:spTgt>
                                        </p:tgtEl>
                                        <p:attrNameLst>
                                          <p:attrName>style.visibility</p:attrName>
                                        </p:attrNameLst>
                                      </p:cBhvr>
                                      <p:to>
                                        <p:strVal val="visible"/>
                                      </p:to>
                                    </p:set>
                                    <p:animEffect transition="in" filter="dissolve">
                                      <p:cBhvr>
                                        <p:cTn id="38" dur="500"/>
                                        <p:tgtEl>
                                          <p:spTgt spid="2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319068"/>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明晰主旨</a:t>
            </a:r>
          </a:p>
        </p:txBody>
      </p:sp>
      <p:sp>
        <p:nvSpPr>
          <p:cNvPr id="24" name="文本框 2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9B637BB-1FBB-4C59-BC9D-8733767FD422}"/>
              </a:ext>
            </a:extLst>
          </p:cNvPr>
          <p:cNvSpPr txBox="1"/>
          <p:nvPr/>
        </p:nvSpPr>
        <p:spPr>
          <a:xfrm>
            <a:off x="577662" y="3720269"/>
            <a:ext cx="11080938" cy="2286000"/>
          </a:xfrm>
          <a:prstGeom prst="rect">
            <a:avLst/>
          </a:prstGeom>
          <a:noFill/>
        </p:spPr>
        <p:txBody>
          <a:bodyPr wrap="square" rtlCol="0">
            <a:spAutoFit/>
          </a:bodyPr>
          <a:lstStyle/>
          <a:p>
            <a:pPr indent="457200" algn="just" hangingPunct="0">
              <a:lnSpc>
                <a:spcPct val="150000"/>
              </a:lnSpc>
            </a:pPr>
            <a:r>
              <a:rPr lang="zh-CN" altLang="en-US" sz="2400">
                <a:latin typeface="Microsoft YaHei" panose="020b0503020204020204" pitchFamily="34" charset="-122"/>
                <a:ea typeface="Microsoft YaHei" panose="020b0503020204020204" pitchFamily="34" charset="-122"/>
                <a:cs typeface="+mn-ea"/>
                <a:sym typeface="+mn-lt"/>
              </a:rPr>
              <a:t>文章全面、客观、立体地报道了党中央领导全国人民抗击新冠肺炎疫情，取得重大战略成果这一事件，揭示了中国抗疫取得巨大成就的根本原因，表现了生命至上的价值追求，彰显了科学抗议的理性思考，表达了对传统文化和民族精神的礼赞，对中国人民高尚品格的歌颂，对推进社会治理体系变革的深入思考。</a:t>
            </a:r>
          </a:p>
        </p:txBody>
      </p:sp>
      <p:sp>
        <p:nvSpPr>
          <p:cNvPr id="13" name="矩形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210CD3B-B1EF-44BF-BFB4-C7CB61730B42}"/>
              </a:ext>
            </a:extLst>
          </p:cNvPr>
          <p:cNvSpPr/>
          <p:nvPr/>
        </p:nvSpPr>
        <p:spPr>
          <a:xfrm>
            <a:off x="3845491" y="964998"/>
            <a:ext cx="3983277" cy="2632561"/>
          </a:xfrm>
          <a:prstGeom prst="rect">
            <a:avLst/>
          </a:prstGeom>
          <a:blipFill>
            <a:blip r:embed="rId2">
              <a:extLst>
                <a:ext uri="{28A0092B-C50C-407E-A947-70E740481C1C}">
                  <a14:useLocalDpi xmlns:a14="http://schemas.microsoft.com/office/drawing/2010/main" val="0"/>
                </a:ext>
              </a:extLst>
            </a:blip>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881680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500"/>
                                        <p:tgtEl>
                                          <p:spTgt spid="93"/>
                                        </p:tgtEl>
                                      </p:cBhvr>
                                    </p:animEffect>
                                  </p:childTnLst>
                                </p:cTn>
                              </p:par>
                            </p:childTnLst>
                          </p:cTn>
                        </p:par>
                        <p:par>
                          <p:cTn id="16" fill="hold" nodeType="afterGroup">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nodeType="afterGroup">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par>
                          <p:cTn id="26" fill="hold" nodeType="afterGroup">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anim calcmode="lin" valueType="num">
                                      <p:cBhvr>
                                        <p:cTn id="30" dur="500" fill="hold"/>
                                        <p:tgtEl>
                                          <p:spTgt spid="24"/>
                                        </p:tgtEl>
                                        <p:attrNameLst>
                                          <p:attrName>ppt_x</p:attrName>
                                        </p:attrNameLst>
                                      </p:cBhvr>
                                      <p:tavLst>
                                        <p:tav tm="0">
                                          <p:val>
                                            <p:strVal val="#ppt_x"/>
                                          </p:val>
                                        </p:tav>
                                        <p:tav tm="100000">
                                          <p:val>
                                            <p:strVal val="#ppt_x"/>
                                          </p:val>
                                        </p:tav>
                                      </p:tavLst>
                                    </p:anim>
                                    <p:anim calcmode="lin" valueType="num">
                                      <p:cBhvr>
                                        <p:cTn id="31"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24" grpId="0"/>
      <p:bldP spid="1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 name="任意多边形: 形状 7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22F757-5E02-4E5E-A6C4-5551EFD19336}"/>
              </a:ext>
            </a:extLst>
          </p:cNvPr>
          <p:cNvSpPr/>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725E8F9-FD62-4F19-8B00-BA1CAEDF209E}"/>
              </a:ext>
            </a:extLst>
          </p:cNvPr>
          <p:cNvSpPr/>
          <p:nvPr/>
        </p:nvSpPr>
        <p:spPr>
          <a:xfrm>
            <a:off x="-12526"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26F513A-4949-44D4-AE06-1208D04EFD95}"/>
              </a:ext>
            </a:extLst>
          </p:cNvPr>
          <p:cNvGrpSpPr/>
          <p:nvPr/>
        </p:nvGrpSpPr>
        <p:grpSpPr>
          <a:xfrm>
            <a:off x="524393" y="758141"/>
            <a:ext cx="11134207" cy="0"/>
            <a:chOff x="524393" y="778590"/>
            <a:chExt cx="11134207" cy="0"/>
          </a:xfrm>
        </p:grpSpPr>
        <p:grpSp>
          <p:nvGrpSpPr>
            <p:cNvPr id="92"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18AAB6A-F6AD-4062-8873-2EFACCA55369}"/>
                </a:ext>
              </a:extLst>
            </p:cNvPr>
            <p:cNvGrpSpPr/>
            <p:nvPr/>
          </p:nvGrpSpPr>
          <p:grpSpPr>
            <a:xfrm>
              <a:off x="524393" y="778590"/>
              <a:ext cx="528630" cy="0"/>
              <a:chOff x="784958" y="2463718"/>
              <a:chExt cx="528630" cy="0"/>
            </a:xfrm>
          </p:grpSpPr>
          <p:cxnSp>
            <p:nvCxnSpPr>
              <p:cNvPr id="97" name="直接连接符 9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EF2C7D-771A-447F-B01D-3A58C4889C7B}"/>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811186-4BCA-487C-8DB3-D567CACEC70B}"/>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8019CDC-7D98-4391-83EC-212B24E71788}"/>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778590"/>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F2762D3-A24E-3F46-B86B-A833F3C09A4D}"/>
              </a:ext>
            </a:extLst>
          </p:cNvPr>
          <p:cNvGrpSpPr/>
          <p:nvPr/>
        </p:nvGrpSpPr>
        <p:grpSpPr>
          <a:xfrm>
            <a:off x="-26227" y="819583"/>
            <a:ext cx="12192000" cy="6038417"/>
            <a:chOff x="-26227" y="819583"/>
            <a:chExt cx="12192000" cy="6038417"/>
          </a:xfrm>
        </p:grpSpPr>
        <p:sp>
          <p:nvSpPr>
            <p:cNvPr id="114" name="任意多边形: 形状 11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8EF0F5B-4A1A-408C-829B-8E4B4A1E29C8}"/>
                </a:ext>
              </a:extLst>
            </p:cNvPr>
            <p:cNvSpPr/>
            <p:nvPr/>
          </p:nvSpPr>
          <p:spPr>
            <a:xfrm flipV="1">
              <a:off x="-26227" y="4493466"/>
              <a:ext cx="12192000" cy="2364534"/>
            </a:xfrm>
            <a:custGeom>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1ACB7F9-58D9-4E52-9BD9-7833316ACCD8}"/>
                </a:ext>
              </a:extLst>
            </p:cNvPr>
            <p:cNvSpPr txBox="1"/>
            <p:nvPr/>
          </p:nvSpPr>
          <p:spPr>
            <a:xfrm>
              <a:off x="2642336" y="3041633"/>
              <a:ext cx="7207956" cy="100584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Microsoft YaHei" panose="020b0503020204020204" pitchFamily="34" charset="-122"/>
                  <a:ea typeface="Microsoft YaHei" panose="020b0503020204020204" pitchFamily="34" charset="-122"/>
                </a:rPr>
                <a:t>拓展阅读</a:t>
              </a:r>
            </a:p>
          </p:txBody>
        </p:sp>
        <p:grpSp>
          <p:nvGrpSpPr>
            <p:cNvPr id="107" name="组合 10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916E4C5-02AB-4505-9827-9D6A9308C80C}"/>
                </a:ext>
              </a:extLst>
            </p:cNvPr>
            <p:cNvGrpSpPr/>
            <p:nvPr/>
          </p:nvGrpSpPr>
          <p:grpSpPr>
            <a:xfrm>
              <a:off x="5154592" y="819583"/>
              <a:ext cx="1882816" cy="1882816"/>
              <a:chOff x="5358596" y="954139"/>
              <a:chExt cx="1474808" cy="1474808"/>
            </a:xfrm>
          </p:grpSpPr>
          <p:sp>
            <p:nvSpPr>
              <p:cNvPr id="78" name="任意多边形: 形状 7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5BC4732-BC2E-437E-967C-1F108B5809FE}"/>
                  </a:ext>
                </a:extLst>
              </p:cNvPr>
              <p:cNvSpPr/>
              <p:nvPr/>
            </p:nvSpPr>
            <p:spPr>
              <a:xfrm>
                <a:off x="5358596" y="954139"/>
                <a:ext cx="1474808" cy="1474808"/>
              </a:xfrm>
              <a:custGeom>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9CA50CF-A208-482A-B379-99C3BD8A5FE7}"/>
                  </a:ext>
                </a:extLst>
              </p:cNvPr>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04</a:t>
                </a:r>
              </a:p>
            </p:txBody>
          </p:sp>
        </p:grpSp>
      </p:grpSp>
      <p:grpSp>
        <p:nvGrpSpPr>
          <p:cNvPr id="118" name="组合 11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44AD67-0ED7-4841-B562-73AC9FB11287}"/>
              </a:ext>
            </a:extLst>
          </p:cNvPr>
          <p:cNvGrpSpPr/>
          <p:nvPr/>
        </p:nvGrpSpPr>
        <p:grpSpPr>
          <a:xfrm>
            <a:off x="2073797" y="1760991"/>
            <a:ext cx="8044406" cy="0"/>
            <a:chOff x="1736202" y="879676"/>
            <a:chExt cx="8044406" cy="0"/>
          </a:xfrm>
        </p:grpSpPr>
        <p:cxnSp>
          <p:nvCxnSpPr>
            <p:cNvPr id="120" name="直接连接符 1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C172262-03C6-4286-BB46-AAA10FAF7A68}"/>
                </a:ext>
              </a:extLst>
            </p:cNvPr>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DE82A5-704D-41FC-8225-AF38FDBF1CD3}"/>
                </a:ext>
              </a:extLst>
            </p:cNvPr>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pic>
        <p:nvPicPr>
          <p:cNvPr id="29" name="图片 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68F9B02-0EB7-A747-9BCB-E18FC1D0FF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2448" y="46973"/>
            <a:ext cx="1460500" cy="596900"/>
          </a:xfrm>
          <a:prstGeom prst="rect">
            <a:avLst/>
          </a:prstGeom>
        </p:spPr>
      </p:pic>
    </p:spTree>
    <p:extLst>
      <p:ext uri="{BB962C8B-B14F-4D97-AF65-F5344CB8AC3E}">
        <p14:creationId xmlns:p14="http://schemas.microsoft.com/office/powerpoint/2010/main" val="29604941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Microsoft YaHei" panose="020b0503020204020204" pitchFamily="34" charset="-122"/>
                <a:ea typeface="Microsoft YaHei" panose="020b0503020204020204" pitchFamily="34" charset="-122"/>
              </a:rPr>
              <a:t>拓展阅读</a:t>
            </a:r>
          </a:p>
        </p:txBody>
      </p:sp>
      <p:sp>
        <p:nvSpPr>
          <p:cNvPr id="12" name="文本框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99DEFD-A6CD-4AFB-B861-4165DF15D937}"/>
              </a:ext>
            </a:extLst>
          </p:cNvPr>
          <p:cNvSpPr txBox="1"/>
          <p:nvPr/>
        </p:nvSpPr>
        <p:spPr>
          <a:xfrm>
            <a:off x="272768" y="1211377"/>
            <a:ext cx="11646463" cy="5120640"/>
          </a:xfrm>
          <a:prstGeom prst="rect">
            <a:avLst/>
          </a:prstGeom>
          <a:noFill/>
        </p:spPr>
        <p:txBody>
          <a:bodyPr wrap="square" rtlCol="0">
            <a:spAutoFit/>
          </a:bodyPr>
          <a:lstStyle/>
          <a:p>
            <a:pPr indent="457200" algn="ctr" hangingPunct="0">
              <a:lnSpc>
                <a:spcPct val="150000"/>
              </a:lnSpc>
            </a:pPr>
            <a:r>
              <a:rPr lang="zh-CN" altLang="en-US" sz="2000">
                <a:latin typeface="KaiTi" panose="02010609060101010101" pitchFamily="49" charset="-122"/>
                <a:ea typeface="KaiTi" panose="02010609060101010101" pitchFamily="49" charset="-122"/>
                <a:cs typeface="+mn-ea"/>
                <a:sym typeface="+mn-lt"/>
              </a:rPr>
              <a:t>张岱年：将爱国之心转化为求真之志</a:t>
            </a:r>
          </a:p>
          <a:p>
            <a:pPr indent="457200" algn="ctr" hangingPunct="0">
              <a:lnSpc>
                <a:spcPct val="150000"/>
              </a:lnSpc>
            </a:pPr>
            <a:r>
              <a:rPr lang="zh-CN" altLang="en-US" sz="2000">
                <a:latin typeface="KaiTi" panose="02010609060101010101" pitchFamily="49" charset="-122"/>
                <a:ea typeface="KaiTi" panose="02010609060101010101" pitchFamily="49" charset="-122"/>
                <a:cs typeface="+mn-ea"/>
                <a:sym typeface="+mn-lt"/>
              </a:rPr>
              <a:t>李存山</a:t>
            </a:r>
          </a:p>
          <a:p>
            <a:pPr indent="457200" algn="ctr" hangingPunct="0">
              <a:lnSpc>
                <a:spcPct val="150000"/>
              </a:lnSpc>
            </a:pPr>
            <a:r>
              <a:rPr lang="zh-CN" altLang="en-US" sz="2000">
                <a:latin typeface="KaiTi" panose="02010609060101010101" pitchFamily="49" charset="-122"/>
                <a:ea typeface="KaiTi" panose="02010609060101010101" pitchFamily="49" charset="-122"/>
                <a:cs typeface="+mn-ea"/>
                <a:sym typeface="+mn-lt"/>
              </a:rPr>
              <a:t>张岱年1909年出生，是我国著名哲学家、哲学史家。1995年，86岁高龄的张岱年忆起一生中几个难忘的“第一次”时说：“最有意义的第一次是1945年8月15日听到日本投降的消息……这是平生感到最大快乐的第一次。”</a:t>
            </a:r>
          </a:p>
          <a:p>
            <a:pPr indent="457200" algn="ctr" hangingPunct="0">
              <a:lnSpc>
                <a:spcPct val="150000"/>
              </a:lnSpc>
            </a:pPr>
            <a:r>
              <a:rPr lang="zh-CN" altLang="en-US" sz="2000">
                <a:latin typeface="KaiTi" panose="02010609060101010101" pitchFamily="49" charset="-122"/>
                <a:ea typeface="KaiTi" panose="02010609060101010101" pitchFamily="49" charset="-122"/>
                <a:cs typeface="+mn-ea"/>
                <a:sym typeface="+mn-lt"/>
              </a:rPr>
              <a:t>一个在书斋和讲堂度过一生的哲学家，为什么在晚年还如此欣慰地忆起听到抗战胜利消息的那一天？因为其中包含着诸多亲历的苦难和辛酸，包含着对抗战胜利的殷切期盼，包含着对中华民族复兴的深厚情感和坚定信念。张岱年在《八十自述》中说：“我少年时期，对于民族危机感受极深，痛感国耻的严重，于是萌发了爱国之心，唤起了爱国主义的激情。深知教国必须有知，于是确立了求真之志，培育了追求真理的热诚。自审没有从事政治活动的才能，于是走上了学术救国的道路。”在这条道路上，张岱年始终把对哲学理论、中国哲学史和文化问题的研究同中华民族的伟大复兴联系在一起。</a:t>
            </a:r>
          </a:p>
        </p:txBody>
      </p:sp>
      <p:sp>
        <p:nvSpPr>
          <p:cNvPr id="17" name="矩形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5FC08E8-CE13-584A-AACD-0DB7087F6C75}"/>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541955396"/>
      </p:ext>
    </p:ext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Microsoft YaHei" panose="020b0503020204020204" pitchFamily="34" charset="-122"/>
                <a:ea typeface="Microsoft YaHei" panose="020b0503020204020204" pitchFamily="34" charset="-122"/>
              </a:rPr>
              <a:t>拓展阅读</a:t>
            </a:r>
          </a:p>
        </p:txBody>
      </p:sp>
      <p:sp>
        <p:nvSpPr>
          <p:cNvPr id="12" name="文本框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99DEFD-A6CD-4AFB-B861-4165DF15D937}"/>
              </a:ext>
            </a:extLst>
          </p:cNvPr>
          <p:cNvSpPr txBox="1"/>
          <p:nvPr/>
        </p:nvSpPr>
        <p:spPr>
          <a:xfrm>
            <a:off x="272768" y="1739329"/>
            <a:ext cx="11646463" cy="3749040"/>
          </a:xfrm>
          <a:prstGeom prst="rect">
            <a:avLst/>
          </a:prstGeom>
          <a:noFill/>
        </p:spPr>
        <p:txBody>
          <a:bodyPr wrap="square" rtlCol="0">
            <a:spAutoFit/>
          </a:bodyPr>
          <a:lstStyle/>
          <a:p>
            <a:pPr indent="457200" hangingPunct="0">
              <a:lnSpc>
                <a:spcPct val="150000"/>
              </a:lnSpc>
            </a:pPr>
            <a:r>
              <a:rPr lang="en-US" altLang="zh-CN" sz="2000">
                <a:latin typeface="KaiTi" panose="02010609060101010101" pitchFamily="49" charset="-122"/>
                <a:ea typeface="KaiTi" panose="02010609060101010101" pitchFamily="49" charset="-122"/>
                <a:cs typeface="+mn-ea"/>
                <a:sym typeface="+mn-lt"/>
              </a:rPr>
              <a:t>20世纪30年代，张岱年发表多篇哲学论文。1933年，他在《大公报·世界思潮》上发表《论外界的实在》，用经验证明和逻辑分析的方法来论证“新唯物论”（辩证唯物论）的一个基本原理：外界的客观实在性。此文发表时，编者特附有按语：“切望平津读者不可因敌迫城下，心神不宁，遂尔忽之。同时更宜信：有作出这等文字的青年的民族并不是容易灭亡的。”当时，日本的铁蹄已迫近平津城下。</a:t>
            </a:r>
          </a:p>
          <a:p>
            <a:pPr indent="457200" hangingPunct="0">
              <a:lnSpc>
                <a:spcPct val="150000"/>
              </a:lnSpc>
            </a:pPr>
            <a:r>
              <a:rPr lang="en-US" altLang="zh-CN" sz="2000">
                <a:latin typeface="KaiTi" panose="02010609060101010101" pitchFamily="49" charset="-122"/>
                <a:ea typeface="KaiTi" panose="02010609060101010101" pitchFamily="49" charset="-122"/>
                <a:cs typeface="+mn-ea"/>
                <a:sym typeface="+mn-lt"/>
              </a:rPr>
              <a:t>1935年，《国闻周报》刊载张岱年的《论现在中国所需要的哲学》《关于中国本位的文化建设》等文章。他指出，“中国民族现值生死存亡之际。应付此种危难，必要有一种勇猛宏毅能应付危机的哲学”“惟有赖文化之再生，然后中国民族才能复兴”“中国若不能创造出一种新哲学，则民族再兴只是空谈”。张岱年厚重的历史使命感跃然纸上。</a:t>
            </a:r>
          </a:p>
        </p:txBody>
      </p:sp>
      <p:sp>
        <p:nvSpPr>
          <p:cNvPr id="17" name="矩形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5FC08E8-CE13-584A-AACD-0DB7087F6C75}"/>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83656974"/>
      </p:ext>
    </p:ext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Microsoft YaHei" panose="020b0503020204020204" pitchFamily="34" charset="-122"/>
                <a:ea typeface="Microsoft YaHei" panose="020b0503020204020204" pitchFamily="34" charset="-122"/>
              </a:rPr>
              <a:t>拓展阅读</a:t>
            </a:r>
          </a:p>
        </p:txBody>
      </p:sp>
      <p:sp>
        <p:nvSpPr>
          <p:cNvPr id="12" name="文本框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99DEFD-A6CD-4AFB-B861-4165DF15D937}"/>
              </a:ext>
            </a:extLst>
          </p:cNvPr>
          <p:cNvSpPr txBox="1"/>
          <p:nvPr/>
        </p:nvSpPr>
        <p:spPr>
          <a:xfrm>
            <a:off x="272768" y="1739329"/>
            <a:ext cx="11646463" cy="3749040"/>
          </a:xfrm>
          <a:prstGeom prst="rect">
            <a:avLst/>
          </a:prstGeom>
          <a:noFill/>
        </p:spPr>
        <p:txBody>
          <a:bodyPr wrap="square" rtlCol="0">
            <a:spAutoFit/>
          </a:bodyPr>
          <a:lstStyle/>
          <a:p>
            <a:pPr indent="457200" hangingPunct="0">
              <a:lnSpc>
                <a:spcPct val="150000"/>
              </a:lnSpc>
            </a:pPr>
            <a:r>
              <a:rPr lang="en-US" altLang="zh-CN" sz="2000">
                <a:latin typeface="KaiTi" panose="02010609060101010101" pitchFamily="49" charset="-122"/>
                <a:ea typeface="KaiTi" panose="02010609060101010101" pitchFamily="49" charset="-122"/>
                <a:cs typeface="+mn-ea"/>
                <a:sym typeface="+mn-lt"/>
              </a:rPr>
              <a:t>1937年7月29日，日军入侵北平。清华师生纷纷离校，张岱年与学校失去联系，未能随校南行，滞留北平。虽然时局动荡，生活艰辛，但张岱年和滞留北平的一些学者抱定一个信念：不与敌伪合作，不到伪北大和伪师大去教书。</a:t>
            </a:r>
          </a:p>
          <a:p>
            <a:pPr indent="457200" hangingPunct="0">
              <a:lnSpc>
                <a:spcPct val="150000"/>
              </a:lnSpc>
            </a:pPr>
            <a:r>
              <a:rPr lang="en-US" altLang="zh-CN" sz="2000">
                <a:latin typeface="KaiTi" panose="02010609060101010101" pitchFamily="49" charset="-122"/>
                <a:ea typeface="KaiTi" panose="02010609060101010101" pitchFamily="49" charset="-122"/>
                <a:cs typeface="+mn-ea"/>
                <a:sym typeface="+mn-lt"/>
              </a:rPr>
              <a:t>张岱年后来回忆：“我当时想，今日固然是国家艰难之秋，实亦民族中兴之机，个人不应颓唐丧气，因此勤力攻读，专心撰述，以期有补于来日。”他为什么怀有如此崇高的民族气节和坚定的胜利信念？其中一个重要原因是，他对“自强不息”等中华优秀传统文化有着深切的理解。20世纪80年代，本人曾听张岱年讲过，当时也有少数文化人投入敌伪政权，成了汉奸。他们之所以丧失民族气节，误以为中华民族会亡，一个重要原因是其对中华文化的认识“太肤浅”。</a:t>
            </a:r>
          </a:p>
        </p:txBody>
      </p:sp>
      <p:sp>
        <p:nvSpPr>
          <p:cNvPr id="17" name="矩形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5FC08E8-CE13-584A-AACD-0DB7087F6C75}"/>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821137093"/>
      </p:ext>
    </p:ext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Microsoft YaHei" panose="020b0503020204020204" pitchFamily="34" charset="-122"/>
                <a:ea typeface="Microsoft YaHei" panose="020b0503020204020204" pitchFamily="34" charset="-122"/>
              </a:rPr>
              <a:t>拓展阅读</a:t>
            </a:r>
          </a:p>
        </p:txBody>
      </p:sp>
      <p:sp>
        <p:nvSpPr>
          <p:cNvPr id="12" name="文本框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99DEFD-A6CD-4AFB-B861-4165DF15D937}"/>
              </a:ext>
            </a:extLst>
          </p:cNvPr>
          <p:cNvSpPr txBox="1"/>
          <p:nvPr/>
        </p:nvSpPr>
        <p:spPr>
          <a:xfrm>
            <a:off x="272768" y="1225762"/>
            <a:ext cx="11646463" cy="4663440"/>
          </a:xfrm>
          <a:prstGeom prst="rect">
            <a:avLst/>
          </a:prstGeom>
          <a:noFill/>
        </p:spPr>
        <p:txBody>
          <a:bodyPr wrap="square" rtlCol="0">
            <a:spAutoFit/>
          </a:bodyPr>
          <a:lstStyle/>
          <a:p>
            <a:pPr indent="457200" hangingPunct="0">
              <a:lnSpc>
                <a:spcPct val="150000"/>
              </a:lnSpc>
            </a:pPr>
            <a:r>
              <a:rPr lang="en-US" altLang="zh-CN" sz="2000">
                <a:latin typeface="KaiTi" panose="02010609060101010101" pitchFamily="49" charset="-122"/>
                <a:ea typeface="KaiTi" panose="02010609060101010101" pitchFamily="49" charset="-122"/>
                <a:cs typeface="+mn-ea"/>
                <a:sym typeface="+mn-lt"/>
              </a:rPr>
              <a:t>1941年，太平洋战争爆发，张岱年认为这是日本正在加速自取灭亡，中国抗战胜利在望。于是，他动笔撰写其在哲学理论上的专著。此专著原计划写“方法论”“知论”“天论”和“人论”四部分，意在“穷究天人之故，畅发体用之蕴，以继往哲，以开新风”，但到抗战胜利，终因“乱世治学”“生事颇窘”，仅写成《哲学思惟论》《事理论》《知实论》和《品德论》四部论稿，后又以《天人简论》来简述其历年致思的哲学要旨。20世纪80年代，张岱年公开出版这五部论稿时，有学者仿照冯友兰在抗战时期写的《贞元六书》，提议将此书称为《天人五论》。</a:t>
            </a:r>
          </a:p>
          <a:p>
            <a:pPr indent="457200" hangingPunct="0">
              <a:lnSpc>
                <a:spcPct val="150000"/>
              </a:lnSpc>
            </a:pPr>
            <a:r>
              <a:rPr lang="en-US" altLang="zh-CN" sz="2000">
                <a:latin typeface="KaiTi" panose="02010609060101010101" pitchFamily="49" charset="-122"/>
                <a:ea typeface="KaiTi" panose="02010609060101010101" pitchFamily="49" charset="-122"/>
                <a:cs typeface="+mn-ea"/>
                <a:sym typeface="+mn-lt"/>
              </a:rPr>
              <a:t>1942年，张岱年会晤私立中国大学校长何其巩。何其巩得知张岱年著有《中国哲学大纲》（以下简称《大纲》），恐他在战乱中遗失，建议其到中国大学讲课，借此将《大纲》印为讲义。张岱年欣然同意，《大纲》作为讲义第一次排印。此书历经坎坷，先后以“宇同”和“张岱年”的署名公开出版。后又多次重版，至今仍是中国哲学、史学科的代表性著作。</a:t>
            </a:r>
          </a:p>
        </p:txBody>
      </p:sp>
      <p:sp>
        <p:nvSpPr>
          <p:cNvPr id="17" name="矩形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5FC08E8-CE13-584A-AACD-0DB7087F6C75}"/>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954219681"/>
      </p:ext>
    </p:ext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Microsoft YaHei" panose="020b0503020204020204" pitchFamily="34" charset="-122"/>
                <a:ea typeface="Microsoft YaHei" panose="020b0503020204020204" pitchFamily="34" charset="-122"/>
              </a:rPr>
              <a:t>拓展阅读</a:t>
            </a:r>
          </a:p>
        </p:txBody>
      </p:sp>
      <p:sp>
        <p:nvSpPr>
          <p:cNvPr id="12" name="文本框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99DEFD-A6CD-4AFB-B861-4165DF15D937}"/>
              </a:ext>
            </a:extLst>
          </p:cNvPr>
          <p:cNvSpPr txBox="1"/>
          <p:nvPr/>
        </p:nvSpPr>
        <p:spPr>
          <a:xfrm>
            <a:off x="272768" y="1739329"/>
            <a:ext cx="11646463" cy="2834640"/>
          </a:xfrm>
          <a:prstGeom prst="rect">
            <a:avLst/>
          </a:prstGeom>
          <a:noFill/>
        </p:spPr>
        <p:txBody>
          <a:bodyPr wrap="square" rtlCol="0">
            <a:spAutoFit/>
          </a:bodyPr>
          <a:lstStyle/>
          <a:p>
            <a:pPr indent="457200" hangingPunct="0">
              <a:lnSpc>
                <a:spcPct val="150000"/>
              </a:lnSpc>
            </a:pPr>
            <a:r>
              <a:rPr lang="zh-CN" altLang="en-US" sz="2000">
                <a:latin typeface="KaiTi" panose="02010609060101010101" pitchFamily="49" charset="-122"/>
                <a:ea typeface="KaiTi" panose="02010609060101010101" pitchFamily="49" charset="-122"/>
                <a:cs typeface="+mn-ea"/>
                <a:sym typeface="+mn-lt"/>
              </a:rPr>
              <a:t>张岱年在抗战时期写有一首新诗。诗中说：“东南起太平洋之滨，西北越昆仑山之巅，吾族经营此大地，已逾五千年。我们创造了崇高的伟大文明，我们从来有光辉的革命传统。我们的成就是人类的光荣，我们的努力将永久延续以至于无穷。我们的理想是世界大同，我们的愿望是永久和平。然而我们的疆土与文明不容许任何侵犯，我们誓以神圣的血液为之作干城。伟大的中华民族，是世界上照耀一切的巨星。“一位哲学家在抗战的艰难岁月中写出这样的诗句，可想而知，他抱定了必胜的信念。因而，当他听到抗战胜利的消息时必定欢欣鼓舞，以至成为他一生中最快乐的一天。</a:t>
            </a:r>
          </a:p>
        </p:txBody>
      </p:sp>
      <p:sp>
        <p:nvSpPr>
          <p:cNvPr id="17" name="矩形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5FC08E8-CE13-584A-AACD-0DB7087F6C75}"/>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185538016"/>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276613"/>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solidFill>
                  <a:srgbClr val="C00000"/>
                </a:solidFill>
                <a:latin typeface="Microsoft YaHei" panose="020b0503020204020204" pitchFamily="34" charset="-122"/>
                <a:ea typeface="Microsoft YaHei" panose="020b0503020204020204" pitchFamily="34" charset="-122"/>
              </a:rPr>
              <a:t>拓展阅读</a:t>
            </a:r>
          </a:p>
        </p:txBody>
      </p:sp>
      <p:sp>
        <p:nvSpPr>
          <p:cNvPr id="12" name="文本框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C99DEFD-A6CD-4AFB-B861-4165DF15D937}"/>
              </a:ext>
            </a:extLst>
          </p:cNvPr>
          <p:cNvSpPr txBox="1"/>
          <p:nvPr/>
        </p:nvSpPr>
        <p:spPr>
          <a:xfrm>
            <a:off x="256934" y="1800105"/>
            <a:ext cx="11646463" cy="3291840"/>
          </a:xfrm>
          <a:prstGeom prst="rect">
            <a:avLst/>
          </a:prstGeom>
          <a:noFill/>
        </p:spPr>
        <p:txBody>
          <a:bodyPr wrap="square" rtlCol="0">
            <a:spAutoFit/>
          </a:bodyPr>
          <a:lstStyle/>
          <a:p>
            <a:pPr indent="457200" hangingPunct="0">
              <a:lnSpc>
                <a:spcPct val="150000"/>
              </a:lnSpc>
            </a:pPr>
            <a:r>
              <a:rPr lang="zh-CN" altLang="en-US" sz="2000">
                <a:latin typeface="Microsoft YaHei" panose="020b0503020204020204" pitchFamily="34" charset="-122"/>
                <a:ea typeface="Microsoft YaHei" panose="020b0503020204020204" pitchFamily="34" charset="-122"/>
                <a:cs typeface="+mn-ea"/>
                <a:sym typeface="+mn-lt"/>
              </a:rPr>
              <a:t>问题：文章结尾引用了张岱年的一首诗，这首诗表达了张岱年的什么思想？在全文中有怎样的作用？请结合文章内容简要分析。</a:t>
            </a:r>
          </a:p>
          <a:p>
            <a:pPr indent="457200" hangingPunct="0">
              <a:lnSpc>
                <a:spcPct val="150000"/>
              </a:lnSpc>
            </a:pPr>
            <a:r>
              <a:rPr lang="zh-CN" altLang="en-US" sz="2000">
                <a:latin typeface="Microsoft YaHei" panose="020b0503020204020204" pitchFamily="34" charset="-122"/>
                <a:ea typeface="Microsoft YaHei" panose="020b0503020204020204" pitchFamily="34" charset="-122"/>
                <a:cs typeface="+mn-ea"/>
                <a:sym typeface="+mn-lt"/>
              </a:rPr>
              <a:t>明确   （1）思想：诗歌表达了张岱年的民族自豪感和抗战到底的决心以及复兴中华民族的历史使命感。</a:t>
            </a:r>
          </a:p>
          <a:p>
            <a:pPr indent="457200" hangingPunct="0">
              <a:lnSpc>
                <a:spcPct val="150000"/>
              </a:lnSpc>
            </a:pPr>
            <a:r>
              <a:rPr lang="zh-CN" altLang="en-US" sz="2000">
                <a:latin typeface="Microsoft YaHei" panose="020b0503020204020204" pitchFamily="34" charset="-122"/>
                <a:ea typeface="Microsoft YaHei" panose="020b0503020204020204" pitchFamily="34" charset="-122"/>
                <a:cs typeface="+mn-ea"/>
                <a:sym typeface="+mn-lt"/>
              </a:rPr>
              <a:t>（2）作用：①直接引用张岱年创作的诗歌，能够更加真实而具体地表现他的爱国主义情怀，便于读者更好地了解他的学术救国思想的出发点；②照应文章开头，点明张岱年把“1945年8月15日听到日本投降的消息”看作生命中“最有意义的第一次”“最大快乐的第一次”的内在原因。</a:t>
            </a:r>
          </a:p>
        </p:txBody>
      </p:sp>
      <p:sp>
        <p:nvSpPr>
          <p:cNvPr id="17" name="矩形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5FC08E8-CE13-584A-AACD-0DB7087F6C75}"/>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1315358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animEffect transition="in" filter="dissolve">
                                      <p:cBhvr>
                                        <p:cTn id="7" dur="500"/>
                                        <p:tgtEl>
                                          <p:spTgt spid="12">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2" end="2"/>
                                            </p:txEl>
                                          </p:spTgt>
                                        </p:tgtEl>
                                        <p:attrNameLst>
                                          <p:attrName>style.visibility</p:attrName>
                                        </p:attrNameLst>
                                      </p:cBhvr>
                                      <p:to>
                                        <p:strVal val="visible"/>
                                      </p:to>
                                    </p:set>
                                    <p:animEffect transition="in" filter="dissolve">
                                      <p:cBhvr>
                                        <p:cTn id="10"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4607859" y="4814442"/>
            <a:ext cx="6243918" cy="612586"/>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245835"/>
            <a:ext cx="2859469" cy="579120"/>
          </a:xfrm>
          <a:prstGeom prst="rect">
            <a:avLst/>
          </a:prstGeom>
          <a:noFill/>
          <a:effectLst>
            <a:reflection blurRad="6350" stA="50000" endA="300" endPos="55000" dir="5400000" sy="-100000" algn="bl" rotWithShape="0"/>
          </a:effectLst>
        </p:spPr>
        <p:txBody>
          <a:bodyPr wrap="square" rtlCol="0">
            <a:spAutoFit/>
          </a:bodyPr>
          <a:lstStyle/>
          <a:p>
            <a:r>
              <a:rPr lang="zh-CN" altLang="en-US" sz="32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素养目标</a:t>
            </a:r>
          </a:p>
        </p:txBody>
      </p:sp>
      <p:sp>
        <p:nvSpPr>
          <p:cNvPr id="13" name="文本框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83E3BA4-D458-2942-93EE-EC0377C56663}"/>
              </a:ext>
            </a:extLst>
          </p:cNvPr>
          <p:cNvSpPr txBox="1"/>
          <p:nvPr/>
        </p:nvSpPr>
        <p:spPr>
          <a:xfrm>
            <a:off x="353027" y="1739329"/>
            <a:ext cx="11840760" cy="2834640"/>
          </a:xfrm>
          <a:prstGeom prst="rect">
            <a:avLst/>
          </a:prstGeom>
          <a:noFill/>
        </p:spPr>
        <p:txBody>
          <a:bodyPr wrap="square" rtlCol="0">
            <a:spAutoFit/>
          </a:bodyPr>
          <a:lstStyle/>
          <a:p>
            <a:pPr>
              <a:lnSpc>
                <a:spcPct val="150000"/>
              </a:lnSpc>
            </a:pPr>
            <a:r>
              <a:rPr lang="en-US" altLang="zh-CN" sz="2400">
                <a:latin typeface="Microsoft YaHei" panose="020b0503020204020204" pitchFamily="34" charset="-122"/>
                <a:ea typeface="Microsoft YaHei" panose="020b0503020204020204" pitchFamily="34" charset="-122"/>
              </a:rPr>
              <a:t>1.梳理文章各部分主要内容，分析多角度、分层次进行报道的方法。</a:t>
            </a:r>
          </a:p>
          <a:p>
            <a:pPr>
              <a:lnSpc>
                <a:spcPct val="150000"/>
              </a:lnSpc>
            </a:pPr>
            <a:r>
              <a:rPr lang="en-US" altLang="zh-CN" sz="2400">
                <a:latin typeface="Microsoft YaHei" panose="020b0503020204020204" pitchFamily="34" charset="-122"/>
                <a:ea typeface="Microsoft YaHei" panose="020b0503020204020204" pitchFamily="34" charset="-122"/>
              </a:rPr>
              <a:t>2.品味文中富有诗意、饱含情感的语句。</a:t>
            </a:r>
          </a:p>
          <a:p>
            <a:pPr>
              <a:lnSpc>
                <a:spcPct val="150000"/>
              </a:lnSpc>
            </a:pPr>
            <a:r>
              <a:rPr lang="en-US" altLang="zh-CN" sz="2400">
                <a:latin typeface="Microsoft YaHei" panose="020b0503020204020204" pitchFamily="34" charset="-122"/>
                <a:ea typeface="Microsoft YaHei" panose="020b0503020204020204" pitchFamily="34" charset="-122"/>
              </a:rPr>
              <a:t>3.把握新闻报道的真实性和文学性，掌握事件通讯和人物通讯的区别。</a:t>
            </a:r>
          </a:p>
          <a:p>
            <a:pPr>
              <a:lnSpc>
                <a:spcPct val="150000"/>
              </a:lnSpc>
            </a:pPr>
            <a:r>
              <a:rPr lang="en-US" altLang="zh-CN" sz="2400">
                <a:latin typeface="Microsoft YaHei" panose="020b0503020204020204" pitchFamily="34" charset="-122"/>
                <a:ea typeface="Microsoft YaHei" panose="020b0503020204020204" pitchFamily="34" charset="-122"/>
              </a:rPr>
              <a:t>4.理解并传承中国人民在抗疫行动中体现的“百折不挠、众志成城、甘于奉献、命运与共”的精神品格。</a:t>
            </a:r>
          </a:p>
        </p:txBody>
      </p:sp>
      <p:sp>
        <p:nvSpPr>
          <p:cNvPr id="18" name="矩形 1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58A599C-DF39-8748-ABF1-35F1DA8C8299}"/>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2"/>
    </p:custDataLst>
    <p:extLst>
      <p:ext uri="{BB962C8B-B14F-4D97-AF65-F5344CB8AC3E}">
        <p14:creationId xmlns:p14="http://schemas.microsoft.com/office/powerpoint/2010/main" val="16168053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par>
                                <p:cTn id="19" presetID="53"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Effect transition="in" filter="fade">
                                      <p:cBhvr>
                                        <p:cTn id="2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P spid="1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任意多边形: 形状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057B8AB-310A-4D9E-BD3A-D87DB8155A8E}"/>
              </a:ext>
            </a:extLst>
          </p:cNvPr>
          <p:cNvSpPr/>
          <p:nvPr/>
        </p:nvSpPr>
        <p:spPr>
          <a:xfrm>
            <a:off x="0" y="231493"/>
            <a:ext cx="12192000" cy="5405377"/>
          </a:xfrm>
          <a:custGeom>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17" name="任意多边形: 形状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4826359-7437-4D98-88B6-741EF2361243}"/>
              </a:ext>
            </a:extLst>
          </p:cNvPr>
          <p:cNvSpPr/>
          <p:nvPr/>
        </p:nvSpPr>
        <p:spPr>
          <a:xfrm>
            <a:off x="0" y="0"/>
            <a:ext cx="12192000" cy="5000262"/>
          </a:xfrm>
          <a:custGeom>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C457ECD-DDE0-4D88-85FF-FD5354588C5B}"/>
              </a:ext>
            </a:extLst>
          </p:cNvPr>
          <p:cNvSpPr/>
          <p:nvPr/>
        </p:nvSpPr>
        <p:spPr>
          <a:xfrm flipH="1">
            <a:off x="0" y="0"/>
            <a:ext cx="12192000" cy="5000262"/>
          </a:xfrm>
          <a:custGeom>
            <a:gdLst>
              <a:gd name="connsiteX0" fmla="*/ 0 w 12192000"/>
              <a:gd name="connsiteY0" fmla="*/ 0 h 6099859"/>
              <a:gd name="connsiteX1" fmla="*/ 12192000 w 12192000"/>
              <a:gd name="connsiteY1" fmla="*/ 0 h 6099859"/>
              <a:gd name="connsiteX2" fmla="*/ 12192000 w 12192000"/>
              <a:gd name="connsiteY2" fmla="*/ 4353425 h 6099859"/>
              <a:gd name="connsiteX3" fmla="*/ 11895750 w 12192000"/>
              <a:gd name="connsiteY3" fmla="*/ 4552580 h 6099859"/>
              <a:gd name="connsiteX4" fmla="*/ 6096000 w 12192000"/>
              <a:gd name="connsiteY4" fmla="*/ 6099859 h 6099859"/>
              <a:gd name="connsiteX5" fmla="*/ 296251 w 12192000"/>
              <a:gd name="connsiteY5" fmla="*/ 4552580 h 6099859"/>
              <a:gd name="connsiteX6" fmla="*/ 0 w 12192000"/>
              <a:gd name="connsiteY6" fmla="*/ 4353425 h 60998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099859">
                <a:moveTo>
                  <a:pt x="0" y="0"/>
                </a:moveTo>
                <a:lnTo>
                  <a:pt x="12192000" y="0"/>
                </a:lnTo>
                <a:lnTo>
                  <a:pt x="12192000" y="4353425"/>
                </a:lnTo>
                <a:lnTo>
                  <a:pt x="11895750" y="4552580"/>
                </a:lnTo>
                <a:cubicBezTo>
                  <a:pt x="10369689" y="5513266"/>
                  <a:pt x="8332940" y="6099859"/>
                  <a:pt x="6096000" y="6099859"/>
                </a:cubicBezTo>
                <a:cubicBezTo>
                  <a:pt x="3859061" y="6099859"/>
                  <a:pt x="1822312" y="5513266"/>
                  <a:pt x="296251" y="4552580"/>
                </a:cubicBezTo>
                <a:lnTo>
                  <a:pt x="0" y="4353425"/>
                </a:lnTo>
                <a:close/>
              </a:path>
            </a:pathLst>
          </a:cu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组合 2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FE6262E-4A6F-42FC-B19C-0ED7E5F0FF27}"/>
              </a:ext>
            </a:extLst>
          </p:cNvPr>
          <p:cNvGrpSpPr/>
          <p:nvPr/>
        </p:nvGrpSpPr>
        <p:grpSpPr>
          <a:xfrm>
            <a:off x="2073797" y="857707"/>
            <a:ext cx="8044406" cy="0"/>
            <a:chOff x="1736202" y="879676"/>
            <a:chExt cx="8044406" cy="0"/>
          </a:xfrm>
        </p:grpSpPr>
        <p:cxnSp>
          <p:nvCxnSpPr>
            <p:cNvPr id="25" name="直接连接符 2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D33AFD-D7A5-4D9B-9A54-33F7836FDA7F}"/>
                </a:ext>
              </a:extLst>
            </p:cNvPr>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31CF88-1A9D-44AE-BFDC-E0ADA121E7D3}"/>
                </a:ext>
              </a:extLst>
            </p:cNvPr>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2D22EB1-97F5-2F4F-812E-B9E290138688}"/>
              </a:ext>
            </a:extLst>
          </p:cNvPr>
          <p:cNvGrpSpPr/>
          <p:nvPr/>
        </p:nvGrpSpPr>
        <p:grpSpPr>
          <a:xfrm>
            <a:off x="0" y="0"/>
            <a:ext cx="12192000" cy="5254907"/>
            <a:chOff x="14876" y="-89745"/>
            <a:chExt cx="12192000" cy="5254907"/>
          </a:xfrm>
        </p:grpSpPr>
        <p:sp>
          <p:nvSpPr>
            <p:cNvPr id="19" name="任意多边形: 形状 1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A98B534-962A-46F4-87CE-916939286135}"/>
                </a:ext>
              </a:extLst>
            </p:cNvPr>
            <p:cNvSpPr/>
            <p:nvPr/>
          </p:nvSpPr>
          <p:spPr>
            <a:xfrm>
              <a:off x="14876" y="-89745"/>
              <a:ext cx="12192000" cy="5254907"/>
            </a:xfrm>
            <a:custGeom>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gradFill flip="none" rotWithShape="1">
              <a:gsLst>
                <a:gs pos="0">
                  <a:srgbClr val="C00000"/>
                </a:gs>
                <a:gs pos="100000">
                  <a:srgbClr val="C00000">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文本框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381E984-E498-8940-BCB7-8FB2889113E2}"/>
                </a:ext>
              </a:extLst>
            </p:cNvPr>
            <p:cNvSpPr txBox="1"/>
            <p:nvPr/>
          </p:nvSpPr>
          <p:spPr>
            <a:xfrm>
              <a:off x="4572200" y="2410386"/>
              <a:ext cx="2829255" cy="1463040"/>
            </a:xfrm>
            <a:prstGeom prst="rect">
              <a:avLst/>
            </a:prstGeom>
            <a:noFill/>
          </p:spPr>
          <p:txBody>
            <a:bodyPr wrap="square" rtlCol="0">
              <a:spAutoFit/>
            </a:bodyPr>
            <a:lstStyle/>
            <a:p>
              <a:pPr algn="dist">
                <a:lnSpc>
                  <a:spcPct val="150000"/>
                </a:lnSpc>
              </a:pPr>
              <a:r>
                <a:rPr kumimoji="1" lang="zh-CN" altLang="en-US" sz="6000" b="1">
                  <a:solidFill>
                    <a:schemeClr val="bg1"/>
                  </a:solidFill>
                  <a:latin typeface="Microsoft YaHei" panose="020b0503020204020204" pitchFamily="34" charset="-122"/>
                  <a:ea typeface="Microsoft YaHei" panose="020b0503020204020204" pitchFamily="34" charset="-122"/>
                </a:rPr>
                <a:t>结束</a:t>
              </a:r>
            </a:p>
          </p:txBody>
        </p:sp>
      </p:grpSp>
      <p:pic>
        <p:nvPicPr>
          <p:cNvPr id="20" name="图片 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84CD182-AF1B-B34A-AEA1-9A429072A7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2448" y="46973"/>
            <a:ext cx="1460500" cy="596900"/>
          </a:xfrm>
          <a:prstGeom prst="rect">
            <a:avLst/>
          </a:prstGeom>
        </p:spPr>
      </p:pic>
      <p:pic>
        <p:nvPicPr>
          <p:cNvPr id="28" name="New picture"/>
          <p:cNvPicPr/>
          <p:nvPr/>
        </p:nvPicPr>
        <p:blipFill>
          <a:blip r:embed="rId4"/>
          <a:stretch>
            <a:fillRect/>
          </a:stretch>
        </p:blipFill>
        <p:spPr>
          <a:xfrm>
            <a:off x="12052300" y="12560300"/>
            <a:ext cx="355600" cy="254000"/>
          </a:xfrm>
          <a:prstGeom prst="cube">
            <a:avLst/>
          </a:prstGeom>
        </p:spPr>
      </p:pic>
      <p:pic>
        <p:nvPicPr>
          <p:cNvPr id="29" name="New picture"/>
          <p:cNvPicPr/>
          <p:nvPr/>
        </p:nvPicPr>
        <p:blipFill>
          <a:blip r:embed="rId5"/>
          <a:stretch>
            <a:fillRect/>
          </a:stretch>
        </p:blipFill>
        <p:spPr>
          <a:xfrm>
            <a:off x="12484100" y="10820400"/>
            <a:ext cx="330200" cy="241300"/>
          </a:xfrm>
          <a:prstGeom prst="cube">
            <a:avLst/>
          </a:prstGeom>
        </p:spPr>
      </p:pic>
    </p:spTree>
    <p:extLst>
      <p:ext uri="{BB962C8B-B14F-4D97-AF65-F5344CB8AC3E}">
        <p14:creationId xmlns:p14="http://schemas.microsoft.com/office/powerpoint/2010/main" val="3764388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1250"/>
                                        <p:tgtEl>
                                          <p:spTgt spid="22"/>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17"/>
                                        </p:tgtEl>
                                        <p:attrNameLst>
                                          <p:attrName>style.visibility</p:attrName>
                                        </p:attrNameLst>
                                      </p:cBhvr>
                                      <p:to>
                                        <p:strVal val="visible"/>
                                      </p:to>
                                    </p:set>
                                    <p:animEffect transition="in" filter="wipe(up)">
                                      <p:cBhvr>
                                        <p:cTn id="10" dur="1250"/>
                                        <p:tgtEl>
                                          <p:spTgt spid="17"/>
                                        </p:tgtEl>
                                      </p:cBhvr>
                                    </p:animEffect>
                                  </p:childTnLst>
                                </p:cTn>
                              </p:par>
                              <p:par>
                                <p:cTn id="11" presetID="22" presetClass="entr" presetSubtype="1" fill="hold" grpId="0" nodeType="withEffect">
                                  <p:stCondLst>
                                    <p:cond delay="130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950"/>
                                        <p:tgtEl>
                                          <p:spTgt spid="16"/>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6" presetClass="entr" presetSubtype="21"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Vertical)">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p:bldP spid="1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27" name="组合 2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FE6262E-4A6F-42FC-B19C-0ED7E5F0FF27}"/>
              </a:ext>
            </a:extLst>
          </p:cNvPr>
          <p:cNvGrpSpPr/>
          <p:nvPr/>
        </p:nvGrpSpPr>
        <p:grpSpPr>
          <a:xfrm>
            <a:off x="2073797" y="1965403"/>
            <a:ext cx="8044406" cy="0"/>
            <a:chOff x="1736202" y="879676"/>
            <a:chExt cx="8044406" cy="0"/>
          </a:xfrm>
        </p:grpSpPr>
        <p:cxnSp>
          <p:nvCxnSpPr>
            <p:cNvPr id="25" name="直接连接符 2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D33AFD-D7A5-4D9B-9A54-33F7836FDA7F}"/>
                </a:ext>
              </a:extLst>
            </p:cNvPr>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31CF88-1A9D-44AE-BFDC-E0ADA121E7D3}"/>
                </a:ext>
              </a:extLst>
            </p:cNvPr>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sp>
        <p:nvSpPr>
          <p:cNvPr id="42" name="文本框 4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22E1175-D5C8-476E-82C2-EED854021EE1}"/>
              </a:ext>
            </a:extLst>
          </p:cNvPr>
          <p:cNvSpPr txBox="1"/>
          <p:nvPr/>
        </p:nvSpPr>
        <p:spPr>
          <a:xfrm>
            <a:off x="1925256" y="6102173"/>
            <a:ext cx="8341488" cy="304800"/>
          </a:xfrm>
          <a:prstGeom prst="rect">
            <a:avLst/>
          </a:prstGeom>
          <a:noFill/>
        </p:spPr>
        <p:txBody>
          <a:bodyPr wrap="square" rtlCol="0">
            <a:spAutoFit/>
          </a:bodyPr>
          <a:lstStyle/>
          <a:p>
            <a:pPr algn="ctr"/>
            <a:r>
              <a:rPr lang="zh-CN" altLang="en-US" sz="1400" spc="600">
                <a:solidFill>
                  <a:srgbClr val="A11C1C"/>
                </a:solidFill>
                <a:latin typeface="KaiTi" panose="02010609060101010101" pitchFamily="49" charset="-122"/>
                <a:ea typeface="KaiTi" panose="02010609060101010101" pitchFamily="49" charset="-122"/>
              </a:rPr>
              <a:t>中华民族伟大复兴</a:t>
            </a:r>
          </a:p>
        </p:txBody>
      </p:sp>
      <p:grpSp>
        <p:nvGrpSpPr>
          <p:cNvPr id="9" name="组合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6324BC0-F7C2-AD4C-B035-E3CDE2E5F75D}"/>
              </a:ext>
            </a:extLst>
          </p:cNvPr>
          <p:cNvGrpSpPr/>
          <p:nvPr/>
        </p:nvGrpSpPr>
        <p:grpSpPr>
          <a:xfrm>
            <a:off x="-52454" y="-1924099"/>
            <a:ext cx="12192000" cy="5405377"/>
            <a:chOff x="0" y="-1924099"/>
            <a:chExt cx="12192000" cy="5405377"/>
          </a:xfrm>
        </p:grpSpPr>
        <p:grpSp>
          <p:nvGrpSpPr>
            <p:cNvPr id="20" name="组合 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94C54C2-5E60-4F07-9EB7-E33A2C10C8B2}"/>
                </a:ext>
              </a:extLst>
            </p:cNvPr>
            <p:cNvGrpSpPr/>
            <p:nvPr/>
          </p:nvGrpSpPr>
          <p:grpSpPr>
            <a:xfrm flipV="1">
              <a:off x="0" y="-1924099"/>
              <a:ext cx="12192000" cy="5405377"/>
              <a:chOff x="0" y="3344697"/>
              <a:chExt cx="12192000" cy="5405377"/>
            </a:xfrm>
          </p:grpSpPr>
          <p:sp>
            <p:nvSpPr>
              <p:cNvPr id="22" name="任意多边形: 形状 2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057B8AB-310A-4D9E-BD3A-D87DB8155A8E}"/>
                  </a:ext>
                </a:extLst>
              </p:cNvPr>
              <p:cNvSpPr/>
              <p:nvPr/>
            </p:nvSpPr>
            <p:spPr>
              <a:xfrm flipV="1">
                <a:off x="0" y="3344697"/>
                <a:ext cx="12192000" cy="5405377"/>
              </a:xfrm>
              <a:custGeom>
                <a:gdLst>
                  <a:gd name="connsiteX0" fmla="*/ 0 w 12192000"/>
                  <a:gd name="connsiteY0" fmla="*/ 0 h 5254907"/>
                  <a:gd name="connsiteX1" fmla="*/ 12192000 w 12192000"/>
                  <a:gd name="connsiteY1" fmla="*/ 0 h 5254907"/>
                  <a:gd name="connsiteX2" fmla="*/ 12192000 w 12192000"/>
                  <a:gd name="connsiteY2" fmla="*/ 254645 h 5254907"/>
                  <a:gd name="connsiteX3" fmla="*/ 12192000 w 12192000"/>
                  <a:gd name="connsiteY3" fmla="*/ 1188720 h 5254907"/>
                  <a:gd name="connsiteX4" fmla="*/ 12192000 w 12192000"/>
                  <a:gd name="connsiteY4" fmla="*/ 3823296 h 5254907"/>
                  <a:gd name="connsiteX5" fmla="*/ 11895750 w 12192000"/>
                  <a:gd name="connsiteY5" fmla="*/ 3986550 h 5254907"/>
                  <a:gd name="connsiteX6" fmla="*/ 6096000 w 12192000"/>
                  <a:gd name="connsiteY6" fmla="*/ 5254907 h 5254907"/>
                  <a:gd name="connsiteX7" fmla="*/ 296251 w 12192000"/>
                  <a:gd name="connsiteY7" fmla="*/ 3986550 h 5254907"/>
                  <a:gd name="connsiteX8" fmla="*/ 0 w 12192000"/>
                  <a:gd name="connsiteY8" fmla="*/ 3823296 h 5254907"/>
                  <a:gd name="connsiteX9" fmla="*/ 0 w 12192000"/>
                  <a:gd name="connsiteY9" fmla="*/ 1188720 h 5254907"/>
                  <a:gd name="connsiteX10" fmla="*/ 0 w 12192000"/>
                  <a:gd name="connsiteY10" fmla="*/ 254645 h 52549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5254907">
                    <a:moveTo>
                      <a:pt x="0" y="0"/>
                    </a:moveTo>
                    <a:lnTo>
                      <a:pt x="12192000" y="0"/>
                    </a:lnTo>
                    <a:lnTo>
                      <a:pt x="12192000" y="254645"/>
                    </a:lnTo>
                    <a:lnTo>
                      <a:pt x="12192000" y="1188720"/>
                    </a:lnTo>
                    <a:lnTo>
                      <a:pt x="12192000" y="3823296"/>
                    </a:lnTo>
                    <a:lnTo>
                      <a:pt x="11895750" y="3986550"/>
                    </a:lnTo>
                    <a:cubicBezTo>
                      <a:pt x="10369689" y="4774057"/>
                      <a:pt x="8332940" y="5254907"/>
                      <a:pt x="6096000" y="5254907"/>
                    </a:cubicBezTo>
                    <a:cubicBezTo>
                      <a:pt x="3859061" y="5254907"/>
                      <a:pt x="1822312" y="4774057"/>
                      <a:pt x="296251" y="3986550"/>
                    </a:cubicBezTo>
                    <a:lnTo>
                      <a:pt x="0" y="3823296"/>
                    </a:lnTo>
                    <a:lnTo>
                      <a:pt x="0" y="1188720"/>
                    </a:lnTo>
                    <a:lnTo>
                      <a:pt x="0" y="254645"/>
                    </a:lnTo>
                    <a:close/>
                  </a:path>
                </a:pathLst>
              </a:custGeom>
              <a:noFill/>
              <a:ln w="19050">
                <a:gradFill>
                  <a:gsLst>
                    <a:gs pos="58000">
                      <a:schemeClr val="accent1">
                        <a:lumMod val="5000"/>
                        <a:lumOff val="95000"/>
                        <a:alpha val="0"/>
                      </a:schemeClr>
                    </a:gs>
                    <a:gs pos="100000">
                      <a:srgbClr val="C00000">
                        <a:alpha val="24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169823-43E6-4859-A2B3-9AFE2B6F6E27}"/>
                  </a:ext>
                </a:extLst>
              </p:cNvPr>
              <p:cNvSpPr/>
              <p:nvPr/>
            </p:nvSpPr>
            <p:spPr>
              <a:xfrm flipV="1">
                <a:off x="0" y="3703514"/>
                <a:ext cx="12192000" cy="3154486"/>
              </a:xfrm>
              <a:custGeom>
                <a:gdLst>
                  <a:gd name="connsiteX0" fmla="*/ 6096000 w 12192000"/>
                  <a:gd name="connsiteY0" fmla="*/ 3154486 h 3154486"/>
                  <a:gd name="connsiteX1" fmla="*/ 11895750 w 12192000"/>
                  <a:gd name="connsiteY1" fmla="*/ 1886129 h 3154486"/>
                  <a:gd name="connsiteX2" fmla="*/ 12192000 w 12192000"/>
                  <a:gd name="connsiteY2" fmla="*/ 1722875 h 3154486"/>
                  <a:gd name="connsiteX3" fmla="*/ 12192000 w 12192000"/>
                  <a:gd name="connsiteY3" fmla="*/ 0 h 3154486"/>
                  <a:gd name="connsiteX4" fmla="*/ 0 w 12192000"/>
                  <a:gd name="connsiteY4" fmla="*/ 0 h 3154486"/>
                  <a:gd name="connsiteX5" fmla="*/ 0 w 12192000"/>
                  <a:gd name="connsiteY5" fmla="*/ 1722875 h 3154486"/>
                  <a:gd name="connsiteX6" fmla="*/ 296251 w 12192000"/>
                  <a:gd name="connsiteY6" fmla="*/ 1886129 h 3154486"/>
                  <a:gd name="connsiteX7" fmla="*/ 6096000 w 12192000"/>
                  <a:gd name="connsiteY7" fmla="*/ 3154486 h 31544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54486">
                    <a:moveTo>
                      <a:pt x="6096000" y="3154486"/>
                    </a:moveTo>
                    <a:cubicBezTo>
                      <a:pt x="8332940" y="3154486"/>
                      <a:pt x="10369689" y="2673636"/>
                      <a:pt x="11895750" y="1886129"/>
                    </a:cubicBezTo>
                    <a:lnTo>
                      <a:pt x="12192000" y="1722875"/>
                    </a:lnTo>
                    <a:lnTo>
                      <a:pt x="12192000" y="0"/>
                    </a:lnTo>
                    <a:lnTo>
                      <a:pt x="0" y="0"/>
                    </a:lnTo>
                    <a:lnTo>
                      <a:pt x="0" y="1722875"/>
                    </a:lnTo>
                    <a:lnTo>
                      <a:pt x="296251" y="1886129"/>
                    </a:lnTo>
                    <a:cubicBezTo>
                      <a:pt x="1822312" y="2673636"/>
                      <a:pt x="3859061" y="3154486"/>
                      <a:pt x="6096000" y="3154486"/>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任意多边形: 形状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2786ED3-33CF-4F7A-A532-5E3F792B80B8}"/>
                  </a:ext>
                </a:extLst>
              </p:cNvPr>
              <p:cNvSpPr/>
              <p:nvPr/>
            </p:nvSpPr>
            <p:spPr>
              <a:xfrm flipH="1" flipV="1">
                <a:off x="0" y="3703514"/>
                <a:ext cx="12192000" cy="3154486"/>
              </a:xfrm>
              <a:custGeom>
                <a:gdLst>
                  <a:gd name="connsiteX0" fmla="*/ 6096000 w 12192000"/>
                  <a:gd name="connsiteY0" fmla="*/ 3154486 h 3154486"/>
                  <a:gd name="connsiteX1" fmla="*/ 296251 w 12192000"/>
                  <a:gd name="connsiteY1" fmla="*/ 1886129 h 3154486"/>
                  <a:gd name="connsiteX2" fmla="*/ 0 w 12192000"/>
                  <a:gd name="connsiteY2" fmla="*/ 1722875 h 3154486"/>
                  <a:gd name="connsiteX3" fmla="*/ 0 w 12192000"/>
                  <a:gd name="connsiteY3" fmla="*/ 0 h 3154486"/>
                  <a:gd name="connsiteX4" fmla="*/ 12192000 w 12192000"/>
                  <a:gd name="connsiteY4" fmla="*/ 0 h 3154486"/>
                  <a:gd name="connsiteX5" fmla="*/ 12192000 w 12192000"/>
                  <a:gd name="connsiteY5" fmla="*/ 1722875 h 3154486"/>
                  <a:gd name="connsiteX6" fmla="*/ 11895750 w 12192000"/>
                  <a:gd name="connsiteY6" fmla="*/ 1886129 h 3154486"/>
                  <a:gd name="connsiteX7" fmla="*/ 6096000 w 12192000"/>
                  <a:gd name="connsiteY7" fmla="*/ 3154486 h 31544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54486">
                    <a:moveTo>
                      <a:pt x="6096000" y="3154486"/>
                    </a:moveTo>
                    <a:cubicBezTo>
                      <a:pt x="3859061" y="3154486"/>
                      <a:pt x="1822312" y="2673636"/>
                      <a:pt x="296251" y="1886129"/>
                    </a:cubicBezTo>
                    <a:lnTo>
                      <a:pt x="0" y="1722875"/>
                    </a:lnTo>
                    <a:lnTo>
                      <a:pt x="0" y="0"/>
                    </a:lnTo>
                    <a:lnTo>
                      <a:pt x="12192000" y="0"/>
                    </a:lnTo>
                    <a:lnTo>
                      <a:pt x="12192000" y="1722875"/>
                    </a:lnTo>
                    <a:lnTo>
                      <a:pt x="11895750" y="1886129"/>
                    </a:lnTo>
                    <a:cubicBezTo>
                      <a:pt x="10369689" y="2673636"/>
                      <a:pt x="8332940" y="3154486"/>
                      <a:pt x="6096000" y="3154486"/>
                    </a:cubicBezTo>
                    <a:close/>
                  </a:path>
                </a:pathLst>
              </a:custGeom>
              <a:blipFill dpi="0" rotWithShape="0">
                <a:blip r:embed="rId2">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1" name="任意多边形: 形状 3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3F7EBE1-2B40-4418-97B7-7AF2110590BD}"/>
                  </a:ext>
                </a:extLst>
              </p:cNvPr>
              <p:cNvSpPr/>
              <p:nvPr/>
            </p:nvSpPr>
            <p:spPr>
              <a:xfrm flipV="1">
                <a:off x="0" y="3719523"/>
                <a:ext cx="12192000" cy="3138477"/>
              </a:xfrm>
              <a:custGeom>
                <a:gdLst>
                  <a:gd name="connsiteX0" fmla="*/ 6096000 w 12192000"/>
                  <a:gd name="connsiteY0" fmla="*/ 3138477 h 3138477"/>
                  <a:gd name="connsiteX1" fmla="*/ 11895750 w 12192000"/>
                  <a:gd name="connsiteY1" fmla="*/ 1870120 h 3138477"/>
                  <a:gd name="connsiteX2" fmla="*/ 12192000 w 12192000"/>
                  <a:gd name="connsiteY2" fmla="*/ 1706866 h 3138477"/>
                  <a:gd name="connsiteX3" fmla="*/ 12192000 w 12192000"/>
                  <a:gd name="connsiteY3" fmla="*/ 0 h 3138477"/>
                  <a:gd name="connsiteX4" fmla="*/ 0 w 12192000"/>
                  <a:gd name="connsiteY4" fmla="*/ 0 h 3138477"/>
                  <a:gd name="connsiteX5" fmla="*/ 0 w 12192000"/>
                  <a:gd name="connsiteY5" fmla="*/ 1706866 h 3138477"/>
                  <a:gd name="connsiteX6" fmla="*/ 296251 w 12192000"/>
                  <a:gd name="connsiteY6" fmla="*/ 1870120 h 3138477"/>
                  <a:gd name="connsiteX7" fmla="*/ 6096000 w 12192000"/>
                  <a:gd name="connsiteY7" fmla="*/ 3138477 h 313847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138477">
                    <a:moveTo>
                      <a:pt x="6096000" y="3138477"/>
                    </a:moveTo>
                    <a:cubicBezTo>
                      <a:pt x="8332940" y="3138477"/>
                      <a:pt x="10369689" y="2657627"/>
                      <a:pt x="11895750" y="1870120"/>
                    </a:cubicBezTo>
                    <a:lnTo>
                      <a:pt x="12192000" y="1706866"/>
                    </a:lnTo>
                    <a:lnTo>
                      <a:pt x="12192000" y="0"/>
                    </a:lnTo>
                    <a:lnTo>
                      <a:pt x="0" y="0"/>
                    </a:lnTo>
                    <a:lnTo>
                      <a:pt x="0" y="1706866"/>
                    </a:lnTo>
                    <a:lnTo>
                      <a:pt x="296251" y="1870120"/>
                    </a:lnTo>
                    <a:cubicBezTo>
                      <a:pt x="1822312" y="2657627"/>
                      <a:pt x="3859061" y="3138477"/>
                      <a:pt x="6096000" y="3138477"/>
                    </a:cubicBez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2" name="任意多边形: 形状 3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153E662-F721-4416-83F9-188A242CAD6E}"/>
                  </a:ext>
                </a:extLst>
              </p:cNvPr>
              <p:cNvSpPr/>
              <p:nvPr/>
            </p:nvSpPr>
            <p:spPr>
              <a:xfrm flipV="1">
                <a:off x="0" y="4005034"/>
                <a:ext cx="12192000" cy="2852967"/>
              </a:xfrm>
              <a:custGeom>
                <a:gdLst>
                  <a:gd name="connsiteX0" fmla="*/ 6096000 w 12192000"/>
                  <a:gd name="connsiteY0" fmla="*/ 2761912 h 2761912"/>
                  <a:gd name="connsiteX1" fmla="*/ 11895750 w 12192000"/>
                  <a:gd name="connsiteY1" fmla="*/ 1493555 h 2761912"/>
                  <a:gd name="connsiteX2" fmla="*/ 12192000 w 12192000"/>
                  <a:gd name="connsiteY2" fmla="*/ 1330301 h 2761912"/>
                  <a:gd name="connsiteX3" fmla="*/ 12192000 w 12192000"/>
                  <a:gd name="connsiteY3" fmla="*/ 0 h 2761912"/>
                  <a:gd name="connsiteX4" fmla="*/ 0 w 12192000"/>
                  <a:gd name="connsiteY4" fmla="*/ 0 h 2761912"/>
                  <a:gd name="connsiteX5" fmla="*/ 0 w 12192000"/>
                  <a:gd name="connsiteY5" fmla="*/ 1330301 h 2761912"/>
                  <a:gd name="connsiteX6" fmla="*/ 296251 w 12192000"/>
                  <a:gd name="connsiteY6" fmla="*/ 1493555 h 2761912"/>
                  <a:gd name="connsiteX7" fmla="*/ 6096000 w 12192000"/>
                  <a:gd name="connsiteY7" fmla="*/ 2761912 h 276191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761912">
                    <a:moveTo>
                      <a:pt x="6096000" y="2761912"/>
                    </a:moveTo>
                    <a:cubicBezTo>
                      <a:pt x="8332940" y="2761912"/>
                      <a:pt x="10369689" y="2281062"/>
                      <a:pt x="11895750" y="1493555"/>
                    </a:cubicBezTo>
                    <a:lnTo>
                      <a:pt x="12192000" y="1330301"/>
                    </a:lnTo>
                    <a:lnTo>
                      <a:pt x="12192000" y="0"/>
                    </a:lnTo>
                    <a:lnTo>
                      <a:pt x="0" y="0"/>
                    </a:lnTo>
                    <a:lnTo>
                      <a:pt x="0" y="1330301"/>
                    </a:lnTo>
                    <a:lnTo>
                      <a:pt x="296251" y="1493555"/>
                    </a:lnTo>
                    <a:cubicBezTo>
                      <a:pt x="1822312" y="2281062"/>
                      <a:pt x="3859061" y="2761912"/>
                      <a:pt x="6096000" y="2761912"/>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39" name="组合 3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7BEE3C9-A62C-42F0-AB2D-55185E2541DE}"/>
                </a:ext>
              </a:extLst>
            </p:cNvPr>
            <p:cNvGrpSpPr/>
            <p:nvPr/>
          </p:nvGrpSpPr>
          <p:grpSpPr>
            <a:xfrm>
              <a:off x="4994738" y="485547"/>
              <a:ext cx="2202525" cy="1323439"/>
              <a:chOff x="11000333" y="-254406"/>
              <a:chExt cx="2334904" cy="1323439"/>
            </a:xfrm>
            <a:effectLst>
              <a:outerShdw blurRad="50800" dist="38100" dir="2700000" algn="tl" rotWithShape="0">
                <a:prstClr val="black">
                  <a:alpha val="40000"/>
                </a:prstClr>
              </a:outerShdw>
            </a:effectLst>
          </p:grpSpPr>
          <p:sp>
            <p:nvSpPr>
              <p:cNvPr id="40" name="文本框 3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AF59143-A12B-4484-A3B4-97C476F49EA0}"/>
                  </a:ext>
                </a:extLst>
              </p:cNvPr>
              <p:cNvSpPr txBox="1"/>
              <p:nvPr/>
            </p:nvSpPr>
            <p:spPr>
              <a:xfrm>
                <a:off x="11006934" y="-254406"/>
                <a:ext cx="1351716" cy="1310640"/>
              </a:xfrm>
              <a:prstGeom prst="rect">
                <a:avLst/>
              </a:prstGeom>
              <a:noFill/>
            </p:spPr>
            <p:txBody>
              <a:bodyPr wrap="none" rtlCol="0">
                <a:spAutoFit/>
              </a:bodyPr>
              <a:lstStyle/>
              <a:p>
                <a:pPr algn="ctr"/>
                <a:r>
                  <a:rPr lang="zh-CN" altLang="en-US" sz="8000" spc="600">
                    <a:solidFill>
                      <a:schemeClr val="bg1"/>
                    </a:solidFill>
                    <a:latin typeface="Microsoft YaHei" panose="020b0503020204020204" pitchFamily="34" charset="-122"/>
                    <a:ea typeface="Microsoft YaHei" panose="020b0503020204020204" pitchFamily="34" charset="-122"/>
                  </a:rPr>
                  <a:t>目</a:t>
                </a:r>
              </a:p>
            </p:txBody>
          </p:sp>
          <p:sp>
            <p:nvSpPr>
              <p:cNvPr id="41" name="文本框 4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B22ADCE-F940-48BE-AA22-156A157E1766}"/>
                  </a:ext>
                </a:extLst>
              </p:cNvPr>
              <p:cNvSpPr txBox="1"/>
              <p:nvPr/>
            </p:nvSpPr>
            <p:spPr>
              <a:xfrm>
                <a:off x="11976918" y="-254406"/>
                <a:ext cx="1351716" cy="1310640"/>
              </a:xfrm>
              <a:prstGeom prst="rect">
                <a:avLst/>
              </a:prstGeom>
              <a:noFill/>
            </p:spPr>
            <p:txBody>
              <a:bodyPr wrap="none" rtlCol="0">
                <a:spAutoFit/>
              </a:bodyPr>
              <a:lstStyle/>
              <a:p>
                <a:pPr algn="ctr"/>
                <a:r>
                  <a:rPr lang="zh-CN" altLang="en-US" sz="8000" spc="600">
                    <a:solidFill>
                      <a:schemeClr val="bg1"/>
                    </a:solidFill>
                    <a:latin typeface="Microsoft YaHei" panose="020b0503020204020204" pitchFamily="34" charset="-122"/>
                    <a:ea typeface="Microsoft YaHei" panose="020b0503020204020204" pitchFamily="34" charset="-122"/>
                  </a:rPr>
                  <a:t>录</a:t>
                </a:r>
              </a:p>
            </p:txBody>
          </p:sp>
        </p:grpSp>
      </p:grpSp>
      <p:sp>
        <p:nvSpPr>
          <p:cNvPr id="36" name="矩形: 圆角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528020C-332C-400D-8B22-9DF0993D5161}"/>
              </a:ext>
            </a:extLst>
          </p:cNvPr>
          <p:cNvSpPr/>
          <p:nvPr/>
        </p:nvSpPr>
        <p:spPr>
          <a:xfrm>
            <a:off x="2092696" y="3646305"/>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Microsoft YaHei" panose="020b0503020204020204" pitchFamily="34" charset="-122"/>
                <a:ea typeface="Microsoft YaHei" panose="020b0503020204020204" pitchFamily="34" charset="-122"/>
              </a:rPr>
              <a:t>作家作品</a:t>
            </a:r>
          </a:p>
        </p:txBody>
      </p:sp>
      <p:sp>
        <p:nvSpPr>
          <p:cNvPr id="38" name="椭圆 3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C2DA2EA-EB00-4EA9-B4DD-8683DA01B0A2}"/>
              </a:ext>
            </a:extLst>
          </p:cNvPr>
          <p:cNvSpPr/>
          <p:nvPr/>
        </p:nvSpPr>
        <p:spPr>
          <a:xfrm>
            <a:off x="1272211" y="3646029"/>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latin typeface="Microsoft YaHei" panose="020b0503020204020204" pitchFamily="34" charset="-122"/>
                <a:ea typeface="Microsoft YaHei" panose="020b0503020204020204" pitchFamily="34" charset="-122"/>
              </a:rPr>
              <a:t>01</a:t>
            </a:r>
          </a:p>
        </p:txBody>
      </p:sp>
      <p:sp>
        <p:nvSpPr>
          <p:cNvPr id="51" name="矩形: 圆角 5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038366D-9A96-4DF5-969B-8423E1834294}"/>
              </a:ext>
            </a:extLst>
          </p:cNvPr>
          <p:cNvSpPr/>
          <p:nvPr/>
        </p:nvSpPr>
        <p:spPr>
          <a:xfrm>
            <a:off x="2092696" y="4850072"/>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Microsoft YaHei" panose="020b0503020204020204" pitchFamily="34" charset="-122"/>
                <a:ea typeface="Microsoft YaHei" panose="020b0503020204020204" pitchFamily="34" charset="-122"/>
              </a:rPr>
              <a:t>文本探究</a:t>
            </a:r>
          </a:p>
        </p:txBody>
      </p:sp>
      <p:sp>
        <p:nvSpPr>
          <p:cNvPr id="52" name="椭圆 5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648DBE2-55B1-43A3-B5DF-FF728CAF5CFA}"/>
              </a:ext>
            </a:extLst>
          </p:cNvPr>
          <p:cNvSpPr/>
          <p:nvPr/>
        </p:nvSpPr>
        <p:spPr>
          <a:xfrm>
            <a:off x="1272211" y="4849796"/>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latin typeface="Microsoft YaHei" panose="020b0503020204020204" pitchFamily="34" charset="-122"/>
                <a:ea typeface="Microsoft YaHei" panose="020b0503020204020204" pitchFamily="34" charset="-122"/>
              </a:rPr>
              <a:t>03</a:t>
            </a:r>
          </a:p>
        </p:txBody>
      </p:sp>
      <p:sp>
        <p:nvSpPr>
          <p:cNvPr id="54" name="矩形: 圆角 5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982E42-9E5A-44E7-AAE9-B3325BC0EAC5}"/>
              </a:ext>
            </a:extLst>
          </p:cNvPr>
          <p:cNvSpPr/>
          <p:nvPr/>
        </p:nvSpPr>
        <p:spPr>
          <a:xfrm>
            <a:off x="7683269" y="3646305"/>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Microsoft YaHei" panose="020b0503020204020204" pitchFamily="34" charset="-122"/>
                <a:ea typeface="Microsoft YaHei" panose="020b0503020204020204" pitchFamily="34" charset="-122"/>
              </a:rPr>
              <a:t>初读感悟</a:t>
            </a:r>
          </a:p>
        </p:txBody>
      </p:sp>
      <p:sp>
        <p:nvSpPr>
          <p:cNvPr id="55" name="椭圆 5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C09994C-B694-42C6-B061-B25D1DF2EDB3}"/>
              </a:ext>
            </a:extLst>
          </p:cNvPr>
          <p:cNvSpPr/>
          <p:nvPr/>
        </p:nvSpPr>
        <p:spPr>
          <a:xfrm>
            <a:off x="6862784" y="3646029"/>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a:latin typeface="Microsoft YaHei" panose="020b0503020204020204" pitchFamily="34" charset="-122"/>
                <a:ea typeface="Microsoft YaHei" panose="020b0503020204020204" pitchFamily="34" charset="-122"/>
              </a:rPr>
              <a:t>02</a:t>
            </a:r>
          </a:p>
        </p:txBody>
      </p:sp>
      <p:sp>
        <p:nvSpPr>
          <p:cNvPr id="57" name="矩形: 圆角 5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2AD1F64-AB29-4F68-8A71-A5EBEC0FEF9F}"/>
              </a:ext>
            </a:extLst>
          </p:cNvPr>
          <p:cNvSpPr/>
          <p:nvPr/>
        </p:nvSpPr>
        <p:spPr>
          <a:xfrm>
            <a:off x="7683269" y="4850072"/>
            <a:ext cx="3236521" cy="768370"/>
          </a:xfrm>
          <a:prstGeom prst="roundRect">
            <a:avLst>
              <a:gd name="adj" fmla="val 50000"/>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3200" spc="600">
                <a:latin typeface="Microsoft YaHei" panose="020b0503020204020204" pitchFamily="34" charset="-122"/>
                <a:ea typeface="Microsoft YaHei" panose="020b0503020204020204" pitchFamily="34" charset="-122"/>
              </a:rPr>
              <a:t>拓展阅读</a:t>
            </a:r>
          </a:p>
        </p:txBody>
      </p:sp>
      <p:sp>
        <p:nvSpPr>
          <p:cNvPr id="58" name="椭圆 5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379EB66-7601-4409-9FFC-B5A0AFA591C9}"/>
              </a:ext>
            </a:extLst>
          </p:cNvPr>
          <p:cNvSpPr/>
          <p:nvPr/>
        </p:nvSpPr>
        <p:spPr>
          <a:xfrm>
            <a:off x="6862784" y="4849796"/>
            <a:ext cx="768922" cy="768922"/>
          </a:xfrm>
          <a:prstGeom prst="ellipse">
            <a:avLst/>
          </a:prstGeom>
          <a:gradFill flip="none" rotWithShape="1">
            <a:gsLst>
              <a:gs pos="0">
                <a:srgbClr val="C00000"/>
              </a:gs>
              <a:gs pos="100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spc="-150">
                <a:latin typeface="Microsoft YaHei" panose="020b0503020204020204" pitchFamily="34" charset="-122"/>
                <a:ea typeface="Microsoft YaHei" panose="020b0503020204020204" pitchFamily="34" charset="-122"/>
              </a:rPr>
              <a:t>04</a:t>
            </a:r>
          </a:p>
        </p:txBody>
      </p:sp>
      <p:grpSp>
        <p:nvGrpSpPr>
          <p:cNvPr id="68" name="组合 6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C106FCA-EC49-4D9B-BCA4-BDC7F08A96B7}"/>
              </a:ext>
            </a:extLst>
          </p:cNvPr>
          <p:cNvGrpSpPr/>
          <p:nvPr/>
        </p:nvGrpSpPr>
        <p:grpSpPr>
          <a:xfrm>
            <a:off x="524393" y="778590"/>
            <a:ext cx="11134207" cy="0"/>
            <a:chOff x="524393" y="778590"/>
            <a:chExt cx="11134207" cy="0"/>
          </a:xfrm>
        </p:grpSpPr>
        <p:grpSp>
          <p:nvGrpSpPr>
            <p:cNvPr id="60"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411FA6D-B3D1-4FB6-ABD3-43F1EEDB1C25}"/>
                </a:ext>
              </a:extLst>
            </p:cNvPr>
            <p:cNvGrpSpPr/>
            <p:nvPr/>
          </p:nvGrpSpPr>
          <p:grpSpPr>
            <a:xfrm>
              <a:off x="524393" y="778590"/>
              <a:ext cx="528630" cy="0"/>
              <a:chOff x="784958" y="2463718"/>
              <a:chExt cx="528630" cy="0"/>
            </a:xfrm>
          </p:grpSpPr>
          <p:cxnSp>
            <p:nvCxnSpPr>
              <p:cNvPr id="61" name="直接连接符 6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C66D9D24-FFC0-49A1-AE76-FA4B216E24FE}"/>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8058E44-B34B-45A7-865D-7F524ABC0A77}"/>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97927D0-C109-4B05-AB2A-734854DB9012}"/>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64"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AB4B31E-0D9C-4C1D-B17D-1D049869131E}"/>
                </a:ext>
              </a:extLst>
            </p:cNvPr>
            <p:cNvGrpSpPr/>
            <p:nvPr/>
          </p:nvGrpSpPr>
          <p:grpSpPr>
            <a:xfrm flipH="1">
              <a:off x="11129970" y="778590"/>
              <a:ext cx="528630" cy="0"/>
              <a:chOff x="784958" y="2463718"/>
              <a:chExt cx="528630" cy="0"/>
            </a:xfrm>
          </p:grpSpPr>
          <p:cxnSp>
            <p:nvCxnSpPr>
              <p:cNvPr id="65" name="直接连接符 6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2043E33-4996-4EDF-BB24-D1221E27CBAE}"/>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D1D0E4A-5D9D-4F71-8E36-C96B58FC6A34}"/>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6341E5A-4CE7-4ADE-9D32-BE98931DAF26}"/>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802568476"/>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2" name="任意多边形: 形状 7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022F757-5E02-4E5E-A6C4-5551EFD19336}"/>
              </a:ext>
            </a:extLst>
          </p:cNvPr>
          <p:cNvSpPr/>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blipFill>
            <a:blip r:embed="rId2">
              <a:extLst>
                <a:ext uri="{28A0092B-C50C-407E-A947-70E740481C1C}">
                  <a14:useLocalDpi xmlns:a14="http://schemas.microsoft.com/office/drawing/2010/main" val="0"/>
                </a:ext>
              </a:extLst>
            </a:blip>
            <a:stretch>
              <a:fillRect/>
            </a:stretch>
          </a:blipFill>
          <a:ln w="0" cap="flat" cmpd="sng" algn="ctr">
            <a:solidFill>
              <a:schemeClr val="accent1">
                <a:shade val="50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725E8F9-FD62-4F19-8B00-BA1CAEDF209E}"/>
              </a:ext>
            </a:extLst>
          </p:cNvPr>
          <p:cNvSpPr/>
          <p:nvPr/>
        </p:nvSpPr>
        <p:spPr>
          <a:xfrm>
            <a:off x="0" y="0"/>
            <a:ext cx="12192000" cy="6858000"/>
          </a:xfrm>
          <a:custGeom>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gradFill flip="none" rotWithShape="1">
            <a:gsLst>
              <a:gs pos="0">
                <a:srgbClr val="C00000"/>
              </a:gs>
              <a:gs pos="100000">
                <a:srgbClr val="C00000">
                  <a:alpha val="58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1" name="组合 9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26F513A-4949-44D4-AE06-1208D04EFD95}"/>
              </a:ext>
            </a:extLst>
          </p:cNvPr>
          <p:cNvGrpSpPr/>
          <p:nvPr/>
        </p:nvGrpSpPr>
        <p:grpSpPr>
          <a:xfrm>
            <a:off x="524393" y="758141"/>
            <a:ext cx="11134207" cy="0"/>
            <a:chOff x="524393" y="778590"/>
            <a:chExt cx="11134207" cy="0"/>
          </a:xfrm>
        </p:grpSpPr>
        <p:grpSp>
          <p:nvGrpSpPr>
            <p:cNvPr id="92"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18AAB6A-F6AD-4062-8873-2EFACCA55369}"/>
                </a:ext>
              </a:extLst>
            </p:cNvPr>
            <p:cNvGrpSpPr/>
            <p:nvPr/>
          </p:nvGrpSpPr>
          <p:grpSpPr>
            <a:xfrm>
              <a:off x="524393" y="778590"/>
              <a:ext cx="528630" cy="0"/>
              <a:chOff x="784958" y="2463718"/>
              <a:chExt cx="528630" cy="0"/>
            </a:xfrm>
          </p:grpSpPr>
          <p:cxnSp>
            <p:nvCxnSpPr>
              <p:cNvPr id="97" name="直接连接符 9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9EF2C7D-771A-447F-B01D-3A58C4889C7B}"/>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6C811186-4BCA-487C-8DB3-D567CACEC70B}"/>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8019CDC-7D98-4391-83EC-212B24E71788}"/>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778590"/>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grpSp>
      <p:grpSp>
        <p:nvGrpSpPr>
          <p:cNvPr id="10" name="组合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F2762D3-A24E-3F46-B86B-A833F3C09A4D}"/>
              </a:ext>
            </a:extLst>
          </p:cNvPr>
          <p:cNvGrpSpPr/>
          <p:nvPr/>
        </p:nvGrpSpPr>
        <p:grpSpPr>
          <a:xfrm>
            <a:off x="-26227" y="819583"/>
            <a:ext cx="12192000" cy="6038417"/>
            <a:chOff x="-26227" y="819583"/>
            <a:chExt cx="12192000" cy="6038417"/>
          </a:xfrm>
        </p:grpSpPr>
        <p:sp>
          <p:nvSpPr>
            <p:cNvPr id="114" name="任意多边形: 形状 11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8EF0F5B-4A1A-408C-829B-8E4B4A1E29C8}"/>
                </a:ext>
              </a:extLst>
            </p:cNvPr>
            <p:cNvSpPr/>
            <p:nvPr/>
          </p:nvSpPr>
          <p:spPr>
            <a:xfrm flipV="1">
              <a:off x="-26227" y="4493466"/>
              <a:ext cx="12192000" cy="2364534"/>
            </a:xfrm>
            <a:custGeom>
              <a:gdLst>
                <a:gd name="connsiteX0" fmla="*/ 6068756 w 12192000"/>
                <a:gd name="connsiteY0" fmla="*/ 2364534 h 2364534"/>
                <a:gd name="connsiteX1" fmla="*/ 12093371 w 12192000"/>
                <a:gd name="connsiteY1" fmla="*/ 1003564 h 2364534"/>
                <a:gd name="connsiteX2" fmla="*/ 12192000 w 12192000"/>
                <a:gd name="connsiteY2" fmla="*/ 947421 h 2364534"/>
                <a:gd name="connsiteX3" fmla="*/ 12192000 w 12192000"/>
                <a:gd name="connsiteY3" fmla="*/ 0 h 2364534"/>
                <a:gd name="connsiteX4" fmla="*/ 0 w 12192000"/>
                <a:gd name="connsiteY4" fmla="*/ 0 h 2364534"/>
                <a:gd name="connsiteX5" fmla="*/ 0 w 12192000"/>
                <a:gd name="connsiteY5" fmla="*/ 978437 h 2364534"/>
                <a:gd name="connsiteX6" fmla="*/ 44143 w 12192000"/>
                <a:gd name="connsiteY6" fmla="*/ 1003564 h 2364534"/>
                <a:gd name="connsiteX7" fmla="*/ 6068756 w 12192000"/>
                <a:gd name="connsiteY7" fmla="*/ 2364534 h 236453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2364534">
                  <a:moveTo>
                    <a:pt x="6068756" y="2364534"/>
                  </a:moveTo>
                  <a:cubicBezTo>
                    <a:pt x="8392426" y="2364534"/>
                    <a:pt x="10508142" y="1848573"/>
                    <a:pt x="12093371" y="1003564"/>
                  </a:cubicBezTo>
                  <a:lnTo>
                    <a:pt x="12192000" y="947421"/>
                  </a:lnTo>
                  <a:lnTo>
                    <a:pt x="12192000" y="0"/>
                  </a:lnTo>
                  <a:lnTo>
                    <a:pt x="0" y="0"/>
                  </a:lnTo>
                  <a:lnTo>
                    <a:pt x="0" y="978437"/>
                  </a:lnTo>
                  <a:lnTo>
                    <a:pt x="44143" y="1003564"/>
                  </a:lnTo>
                  <a:cubicBezTo>
                    <a:pt x="1629371" y="1848573"/>
                    <a:pt x="3745088" y="2364534"/>
                    <a:pt x="6068756" y="2364534"/>
                  </a:cubicBezTo>
                  <a:close/>
                </a:path>
              </a:pathLst>
            </a:cu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gn="ctr"/>
              <a:endParaRPr lang="zh-CN" altLang="en-US">
                <a:latin typeface="+mj-ea"/>
                <a:ea typeface="+mj-ea"/>
              </a:endParaRPr>
            </a:p>
          </p:txBody>
        </p:sp>
        <p:sp>
          <p:nvSpPr>
            <p:cNvPr id="102" name="文本框 10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1ACB7F9-58D9-4E52-9BD9-7833316ACCD8}"/>
                </a:ext>
              </a:extLst>
            </p:cNvPr>
            <p:cNvSpPr txBox="1"/>
            <p:nvPr/>
          </p:nvSpPr>
          <p:spPr>
            <a:xfrm>
              <a:off x="2642336" y="3041633"/>
              <a:ext cx="7207956" cy="100584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6000" b="1" spc="600">
                  <a:solidFill>
                    <a:schemeClr val="bg1"/>
                  </a:solidFill>
                  <a:latin typeface="Microsoft YaHei" panose="020b0503020204020204" pitchFamily="34" charset="-122"/>
                  <a:ea typeface="Microsoft YaHei" panose="020b0503020204020204" pitchFamily="34" charset="-122"/>
                </a:rPr>
                <a:t>作家作品</a:t>
              </a:r>
            </a:p>
          </p:txBody>
        </p:sp>
        <p:grpSp>
          <p:nvGrpSpPr>
            <p:cNvPr id="107" name="组合 10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916E4C5-02AB-4505-9827-9D6A9308C80C}"/>
                </a:ext>
              </a:extLst>
            </p:cNvPr>
            <p:cNvGrpSpPr/>
            <p:nvPr/>
          </p:nvGrpSpPr>
          <p:grpSpPr>
            <a:xfrm>
              <a:off x="5154592" y="819583"/>
              <a:ext cx="1882816" cy="1882816"/>
              <a:chOff x="5358596" y="954139"/>
              <a:chExt cx="1474808" cy="1474808"/>
            </a:xfrm>
          </p:grpSpPr>
          <p:sp>
            <p:nvSpPr>
              <p:cNvPr id="78" name="任意多边形: 形状 7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5BC4732-BC2E-437E-967C-1F108B5809FE}"/>
                  </a:ext>
                </a:extLst>
              </p:cNvPr>
              <p:cNvSpPr/>
              <p:nvPr/>
            </p:nvSpPr>
            <p:spPr>
              <a:xfrm>
                <a:off x="5358596" y="954139"/>
                <a:ext cx="1474808" cy="1474808"/>
              </a:xfrm>
              <a:custGeom>
                <a:gdLst>
                  <a:gd name="connsiteX0" fmla="*/ 737404 w 1474808"/>
                  <a:gd name="connsiteY0" fmla="*/ 0 h 1474808"/>
                  <a:gd name="connsiteX1" fmla="*/ 1474808 w 1474808"/>
                  <a:gd name="connsiteY1" fmla="*/ 737404 h 1474808"/>
                  <a:gd name="connsiteX2" fmla="*/ 737404 w 1474808"/>
                  <a:gd name="connsiteY2" fmla="*/ 1474808 h 1474808"/>
                  <a:gd name="connsiteX3" fmla="*/ 0 w 1474808"/>
                  <a:gd name="connsiteY3" fmla="*/ 737404 h 1474808"/>
                  <a:gd name="connsiteX4" fmla="*/ 737404 w 1474808"/>
                  <a:gd name="connsiteY4" fmla="*/ 0 h 1474808"/>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74808" h="1474808">
                    <a:moveTo>
                      <a:pt x="737404" y="0"/>
                    </a:moveTo>
                    <a:cubicBezTo>
                      <a:pt x="1144661" y="0"/>
                      <a:pt x="1474808" y="330147"/>
                      <a:pt x="1474808" y="737404"/>
                    </a:cubicBezTo>
                    <a:cubicBezTo>
                      <a:pt x="1474808" y="1144661"/>
                      <a:pt x="1144661" y="1474808"/>
                      <a:pt x="737404" y="1474808"/>
                    </a:cubicBezTo>
                    <a:cubicBezTo>
                      <a:pt x="330147" y="1474808"/>
                      <a:pt x="0" y="1144661"/>
                      <a:pt x="0" y="737404"/>
                    </a:cubicBezTo>
                    <a:cubicBezTo>
                      <a:pt x="0" y="330147"/>
                      <a:pt x="330147" y="0"/>
                      <a:pt x="737404" y="0"/>
                    </a:cubicBezTo>
                    <a:close/>
                  </a:path>
                </a:pathLst>
              </a:custGeom>
              <a:solidFill>
                <a:srgbClr val="C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3200"/>
              </a:p>
            </p:txBody>
          </p:sp>
          <p:sp>
            <p:nvSpPr>
              <p:cNvPr id="106" name="椭圆 10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9CA50CF-A208-482A-B379-99C3BD8A5FE7}"/>
                  </a:ext>
                </a:extLst>
              </p:cNvPr>
              <p:cNvSpPr/>
              <p:nvPr/>
            </p:nvSpPr>
            <p:spPr>
              <a:xfrm>
                <a:off x="5582856" y="1178399"/>
                <a:ext cx="1026288" cy="10262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000">
                    <a:gradFill>
                      <a:gsLst>
                        <a:gs pos="0">
                          <a:srgbClr val="C00000"/>
                        </a:gs>
                        <a:gs pos="100000">
                          <a:srgbClr val="A11C1C"/>
                        </a:gs>
                      </a:gsLst>
                      <a:lin ang="2700000" scaled="0"/>
                    </a:gradFill>
                    <a:latin typeface="字魂105号-简雅黑" panose="00000500000000000000" pitchFamily="2" charset="-122"/>
                    <a:ea typeface="字魂105号-简雅黑" panose="00000500000000000000" pitchFamily="2" charset="-122"/>
                  </a:rPr>
                  <a:t>01</a:t>
                </a:r>
              </a:p>
            </p:txBody>
          </p:sp>
        </p:grpSp>
      </p:grpSp>
      <p:grpSp>
        <p:nvGrpSpPr>
          <p:cNvPr id="118" name="组合 11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E44AD67-0ED7-4841-B562-73AC9FB11287}"/>
              </a:ext>
            </a:extLst>
          </p:cNvPr>
          <p:cNvGrpSpPr/>
          <p:nvPr/>
        </p:nvGrpSpPr>
        <p:grpSpPr>
          <a:xfrm>
            <a:off x="2073797" y="1760991"/>
            <a:ext cx="8044406" cy="0"/>
            <a:chOff x="1736202" y="879676"/>
            <a:chExt cx="8044406" cy="0"/>
          </a:xfrm>
        </p:grpSpPr>
        <p:cxnSp>
          <p:nvCxnSpPr>
            <p:cNvPr id="120" name="直接连接符 11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C172262-03C6-4286-BB46-AAA10FAF7A68}"/>
                </a:ext>
              </a:extLst>
            </p:cNvPr>
            <p:cNvCxnSpPr/>
            <p:nvPr/>
          </p:nvCxnSpPr>
          <p:spPr>
            <a:xfrm flipH="1">
              <a:off x="704898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DE82A5-704D-41FC-8225-AF38FDBF1CD3}"/>
                </a:ext>
              </a:extLst>
            </p:cNvPr>
            <p:cNvCxnSpPr/>
            <p:nvPr/>
          </p:nvCxnSpPr>
          <p:spPr>
            <a:xfrm>
              <a:off x="1736202" y="879676"/>
              <a:ext cx="2731626" cy="0"/>
            </a:xfrm>
            <a:prstGeom prst="line">
              <a:avLst/>
            </a:prstGeom>
            <a:ln>
              <a:gradFill>
                <a:gsLst>
                  <a:gs pos="0">
                    <a:schemeClr val="bg1"/>
                  </a:gs>
                  <a:gs pos="100000">
                    <a:schemeClr val="bg1">
                      <a:alpha val="0"/>
                    </a:schemeClr>
                  </a:gs>
                </a:gsLst>
                <a:lin ang="10800000" scaled="0"/>
              </a:gradFill>
            </a:ln>
          </p:spPr>
          <p:style>
            <a:lnRef idx="1">
              <a:schemeClr val="accent1"/>
            </a:lnRef>
            <a:fillRef idx="0">
              <a:schemeClr val="accent1"/>
            </a:fillRef>
            <a:effectRef idx="0">
              <a:schemeClr val="accent1"/>
            </a:effectRef>
            <a:fontRef idx="minor">
              <a:schemeClr val="tx1"/>
            </a:fontRef>
          </p:style>
        </p:cxnSp>
      </p:grpSp>
      <p:pic>
        <p:nvPicPr>
          <p:cNvPr id="29" name="图片 2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843CDB1-1F99-D949-9086-58805087E6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12448" y="46973"/>
            <a:ext cx="1460500" cy="596900"/>
          </a:xfrm>
          <a:prstGeom prst="rect">
            <a:avLst/>
          </a:prstGeom>
        </p:spPr>
      </p:pic>
    </p:spTree>
    <p:extLst>
      <p:ext uri="{BB962C8B-B14F-4D97-AF65-F5344CB8AC3E}">
        <p14:creationId xmlns:p14="http://schemas.microsoft.com/office/powerpoint/2010/main" val="17073619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1000"/>
                                        <p:tgtEl>
                                          <p:spTgt spid="85"/>
                                        </p:tgtEl>
                                      </p:cBhvr>
                                    </p:animEffect>
                                    <p:anim calcmode="lin" valueType="num">
                                      <p:cBhvr>
                                        <p:cTn id="8" dur="1000" fill="hold"/>
                                        <p:tgtEl>
                                          <p:spTgt spid="85"/>
                                        </p:tgtEl>
                                        <p:attrNameLst>
                                          <p:attrName>ppt_x</p:attrName>
                                        </p:attrNameLst>
                                      </p:cBhvr>
                                      <p:tavLst>
                                        <p:tav tm="0">
                                          <p:val>
                                            <p:strVal val="#ppt_x"/>
                                          </p:val>
                                        </p:tav>
                                        <p:tav tm="100000">
                                          <p:val>
                                            <p:strVal val="#ppt_x"/>
                                          </p:val>
                                        </p:tav>
                                      </p:tavLst>
                                    </p:anim>
                                    <p:anim calcmode="lin" valueType="num">
                                      <p:cBhvr>
                                        <p:cTn id="9" dur="1000" fill="hold"/>
                                        <p:tgtEl>
                                          <p:spTgt spid="85"/>
                                        </p:tgtEl>
                                        <p:attrNameLst>
                                          <p:attrName>ppt_y</p:attrName>
                                        </p:attrNameLst>
                                      </p:cBhvr>
                                      <p:tavLst>
                                        <p:tav tm="0">
                                          <p:val>
                                            <p:strVal val="#ppt_y-.1"/>
                                          </p:val>
                                        </p:tav>
                                        <p:tav tm="100000">
                                          <p:val>
                                            <p:strVal val="#ppt_y"/>
                                          </p:val>
                                        </p:tav>
                                      </p:tavLst>
                                    </p:anim>
                                  </p:childTnLst>
                                </p:cTn>
                              </p:par>
                              <p:par>
                                <p:cTn id="10" presetID="53" presetClass="entr" presetSubtype="0" fill="hold" nodeType="withEffect">
                                  <p:stCondLst>
                                    <p:cond delay="0"/>
                                  </p:stCondLst>
                                  <p:childTnLst>
                                    <p:set>
                                      <p:cBhvr>
                                        <p:cTn id="11" dur="1" fill="hold">
                                          <p:stCondLst>
                                            <p:cond delay="0"/>
                                          </p:stCondLst>
                                        </p:cTn>
                                        <p:tgtEl>
                                          <p:spTgt spid="91"/>
                                        </p:tgtEl>
                                        <p:attrNameLst>
                                          <p:attrName>style.visibility</p:attrName>
                                        </p:attrNameLst>
                                      </p:cBhvr>
                                      <p:to>
                                        <p:strVal val="visible"/>
                                      </p:to>
                                    </p:set>
                                    <p:anim calcmode="lin" valueType="num">
                                      <p:cBhvr>
                                        <p:cTn id="12" dur="1000" fill="hold"/>
                                        <p:tgtEl>
                                          <p:spTgt spid="91"/>
                                        </p:tgtEl>
                                        <p:attrNameLst>
                                          <p:attrName>ppt_w</p:attrName>
                                        </p:attrNameLst>
                                      </p:cBhvr>
                                      <p:tavLst>
                                        <p:tav tm="0">
                                          <p:val>
                                            <p:fltVal val="0"/>
                                          </p:val>
                                        </p:tav>
                                        <p:tav tm="100000">
                                          <p:val>
                                            <p:strVal val="#ppt_w"/>
                                          </p:val>
                                        </p:tav>
                                      </p:tavLst>
                                    </p:anim>
                                    <p:anim calcmode="lin" valueType="num">
                                      <p:cBhvr>
                                        <p:cTn id="13" dur="1000" fill="hold"/>
                                        <p:tgtEl>
                                          <p:spTgt spid="91"/>
                                        </p:tgtEl>
                                        <p:attrNameLst>
                                          <p:attrName>ppt_h</p:attrName>
                                        </p:attrNameLst>
                                      </p:cBhvr>
                                      <p:tavLst>
                                        <p:tav tm="0">
                                          <p:val>
                                            <p:fltVal val="0"/>
                                          </p:val>
                                        </p:tav>
                                        <p:tav tm="100000">
                                          <p:val>
                                            <p:strVal val="#ppt_h"/>
                                          </p:val>
                                        </p:tav>
                                      </p:tavLst>
                                    </p:anim>
                                    <p:animEffect transition="in" filter="fade">
                                      <p:cBhvr>
                                        <p:cTn id="14" dur="1000"/>
                                        <p:tgtEl>
                                          <p:spTgt spid="91"/>
                                        </p:tgtEl>
                                      </p:cBhvr>
                                    </p:animEffect>
                                  </p:childTnLst>
                                </p:cTn>
                              </p:par>
                              <p:par>
                                <p:cTn id="15" presetID="42" presetClass="entr" presetSubtype="0" fill="hold" nodeType="withEffect">
                                  <p:stCondLst>
                                    <p:cond delay="0"/>
                                  </p:stCondLst>
                                  <p:childTnLst>
                                    <p:set>
                                      <p:cBhvr>
                                        <p:cTn id="16" dur="1" fill="hold">
                                          <p:stCondLst>
                                            <p:cond delay="0"/>
                                          </p:stCondLst>
                                        </p:cTn>
                                        <p:tgtEl>
                                          <p:spTgt spid="118"/>
                                        </p:tgtEl>
                                        <p:attrNameLst>
                                          <p:attrName>style.visibility</p:attrName>
                                        </p:attrNameLst>
                                      </p:cBhvr>
                                      <p:to>
                                        <p:strVal val="visible"/>
                                      </p:to>
                                    </p:set>
                                    <p:animEffect transition="in" filter="fade">
                                      <p:cBhvr>
                                        <p:cTn id="17" dur="1000"/>
                                        <p:tgtEl>
                                          <p:spTgt spid="118"/>
                                        </p:tgtEl>
                                      </p:cBhvr>
                                    </p:animEffect>
                                    <p:anim calcmode="lin" valueType="num">
                                      <p:cBhvr>
                                        <p:cTn id="18" dur="1000" fill="hold"/>
                                        <p:tgtEl>
                                          <p:spTgt spid="118"/>
                                        </p:tgtEl>
                                        <p:attrNameLst>
                                          <p:attrName>ppt_x</p:attrName>
                                        </p:attrNameLst>
                                      </p:cBhvr>
                                      <p:tavLst>
                                        <p:tav tm="0">
                                          <p:val>
                                            <p:strVal val="#ppt_x"/>
                                          </p:val>
                                        </p:tav>
                                        <p:tav tm="100000">
                                          <p:val>
                                            <p:strVal val="#ppt_x"/>
                                          </p:val>
                                        </p:tav>
                                      </p:tavLst>
                                    </p:anim>
                                    <p:anim calcmode="lin" valueType="num">
                                      <p:cBhvr>
                                        <p:cTn id="19"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23EAD2-9043-49B4-9EFA-A35418BAE864}"/>
              </a:ext>
            </a:extLst>
          </p:cNvPr>
          <p:cNvSpPr/>
          <p:nvPr/>
        </p:nvSpPr>
        <p:spPr>
          <a:xfrm>
            <a:off x="0" y="3784922"/>
            <a:ext cx="12192000" cy="3073078"/>
          </a:xfrm>
          <a:prstGeom prst="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Microsoft YaHei" panose="020b0503020204020204" pitchFamily="34" charset="-122"/>
              <a:ea typeface="Microsoft YaHei" panose="020b0503020204020204" pitchFamily="34" charset="-122"/>
            </a:endParaRPr>
          </a:p>
        </p:txBody>
      </p:sp>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1250" y="300942"/>
            <a:ext cx="2859469" cy="94488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了解“钟华论”</a:t>
            </a:r>
          </a:p>
        </p:txBody>
      </p:sp>
      <p:sp>
        <p:nvSpPr>
          <p:cNvPr id="10" name="椭圆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A56D669-B8DF-45B3-A6AA-8E559715B0BB}"/>
              </a:ext>
            </a:extLst>
          </p:cNvPr>
          <p:cNvSpPr/>
          <p:nvPr/>
        </p:nvSpPr>
        <p:spPr>
          <a:xfrm>
            <a:off x="717630" y="1597307"/>
            <a:ext cx="347241" cy="347241"/>
          </a:xfrm>
          <a:prstGeom prst="ellipse">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Microsoft YaHei" panose="020b0503020204020204" pitchFamily="34" charset="-122"/>
              <a:ea typeface="Microsoft YaHei" panose="020b0503020204020204" pitchFamily="34" charset="-122"/>
            </a:endParaRPr>
          </a:p>
        </p:txBody>
      </p:sp>
      <p:sp>
        <p:nvSpPr>
          <p:cNvPr id="12" name="矩形: 圆角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EE31BBD5-CDAA-476F-9C3A-D0489D467DDE}"/>
              </a:ext>
            </a:extLst>
          </p:cNvPr>
          <p:cNvSpPr/>
          <p:nvPr/>
        </p:nvSpPr>
        <p:spPr>
          <a:xfrm>
            <a:off x="326136" y="2443614"/>
            <a:ext cx="11787243" cy="2549047"/>
          </a:xfrm>
          <a:prstGeom prst="roundRect">
            <a:avLst>
              <a:gd name="adj" fmla="val 23959"/>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a:lnSpc>
                <a:spcPct val="150000"/>
              </a:lnSpc>
            </a:pPr>
            <a:r>
              <a:rPr lang="zh-CN" altLang="en-US" sz="2400">
                <a:solidFill>
                  <a:schemeClr val="tx1"/>
                </a:solidFill>
                <a:latin typeface="Microsoft YaHei" panose="020b0503020204020204" pitchFamily="34" charset="-122"/>
                <a:ea typeface="Microsoft YaHei" panose="020b0503020204020204" pitchFamily="34" charset="-122"/>
              </a:rPr>
              <a:t>“钟华论”是由新华社领导直接指挥、集中全社评论骨干力量打造的重要政论栏目，于2019年创办。“钟华论”聚焦深入贯彻习近平新时代中国特色社会主义思想，打造有高度、有深度、有温度的重磅评论，实现文字、视频、图片、金句海报的全媒呈现，彰显新华社评论的影响力。</a:t>
            </a:r>
          </a:p>
        </p:txBody>
      </p:sp>
    </p:spTree>
    <p:extLst>
      <p:ext uri="{BB962C8B-B14F-4D97-AF65-F5344CB8AC3E}">
        <p14:creationId xmlns:p14="http://schemas.microsoft.com/office/powerpoint/2010/main" val="11455272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wipe(left)">
                                      <p:cBhvr>
                                        <p:cTn id="15" dur="500"/>
                                        <p:tgtEl>
                                          <p:spTgt spid="93"/>
                                        </p:tgtEl>
                                      </p:cBhvr>
                                    </p:animEffect>
                                  </p:childTnLst>
                                </p:cTn>
                              </p:par>
                            </p:childTnLst>
                          </p:cTn>
                        </p:par>
                        <p:par>
                          <p:cTn id="16" fill="hold" nodeType="afterGroup">
                            <p:stCondLst>
                              <p:cond delay="1500"/>
                            </p:stCondLst>
                            <p:childTnLst>
                              <p:par>
                                <p:cTn id="17" presetID="53"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1000" fill="hold"/>
                                        <p:tgtEl>
                                          <p:spTgt spid="37"/>
                                        </p:tgtEl>
                                        <p:attrNameLst>
                                          <p:attrName>ppt_w</p:attrName>
                                        </p:attrNameLst>
                                      </p:cBhvr>
                                      <p:tavLst>
                                        <p:tav tm="0">
                                          <p:val>
                                            <p:fltVal val="0"/>
                                          </p:val>
                                        </p:tav>
                                        <p:tav tm="100000">
                                          <p:val>
                                            <p:strVal val="#ppt_w"/>
                                          </p:val>
                                        </p:tav>
                                      </p:tavLst>
                                    </p:anim>
                                    <p:anim calcmode="lin" valueType="num">
                                      <p:cBhvr>
                                        <p:cTn id="20" dur="1000" fill="hold"/>
                                        <p:tgtEl>
                                          <p:spTgt spid="37"/>
                                        </p:tgtEl>
                                        <p:attrNameLst>
                                          <p:attrName>ppt_h</p:attrName>
                                        </p:attrNameLst>
                                      </p:cBhvr>
                                      <p:tavLst>
                                        <p:tav tm="0">
                                          <p:val>
                                            <p:fltVal val="0"/>
                                          </p:val>
                                        </p:tav>
                                        <p:tav tm="100000">
                                          <p:val>
                                            <p:strVal val="#ppt_h"/>
                                          </p:val>
                                        </p:tav>
                                      </p:tavLst>
                                    </p:anim>
                                    <p:animEffect transition="in" filter="fade">
                                      <p:cBhvr>
                                        <p:cTn id="21" dur="1000"/>
                                        <p:tgtEl>
                                          <p:spTgt spid="37"/>
                                        </p:tgtEl>
                                      </p:cBhvr>
                                    </p:animEffect>
                                  </p:childTnLst>
                                </p:cTn>
                              </p:par>
                            </p:childTnLst>
                          </p:cTn>
                        </p:par>
                        <p:par>
                          <p:cTn id="22" fill="hold" nodeType="afterGroup">
                            <p:stCondLst>
                              <p:cond delay="2500"/>
                            </p:stCondLst>
                            <p:childTnLst>
                              <p:par>
                                <p:cTn id="23" presetID="53"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nodeType="afterGroup">
                            <p:stCondLst>
                              <p:cond delay="3000"/>
                            </p:stCondLst>
                            <p:childTnLst>
                              <p:par>
                                <p:cTn id="29" presetID="53"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par>
                          <p:cTn id="34" fill="hold" nodeType="afterGroup">
                            <p:stCondLst>
                              <p:cond delay="3500"/>
                            </p:stCondLst>
                            <p:childTnLst>
                              <p:par>
                                <p:cTn id="35" presetID="16" presetClass="entr" presetSubtype="2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p:bldP spid="35" grpId="0"/>
      <p:bldP spid="37" grpId="0"/>
      <p:bldP spid="10" grpId="0"/>
      <p:bldP spid="1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96112" y="343897"/>
            <a:ext cx="2859469" cy="518160"/>
          </a:xfrm>
          <a:prstGeom prst="rect">
            <a:avLst/>
          </a:prstGeom>
          <a:noFill/>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了解背景</a:t>
            </a:r>
          </a:p>
        </p:txBody>
      </p:sp>
      <p:sp>
        <p:nvSpPr>
          <p:cNvPr id="33" name="i$ḻiḋè">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6F1BFC8-BA7D-44E8-9CC6-84ED134BF577}"/>
              </a:ext>
            </a:extLst>
          </p:cNvPr>
          <p:cNvSpPr/>
          <p:nvPr/>
        </p:nvSpPr>
        <p:spPr>
          <a:xfrm flipH="1">
            <a:off x="523713" y="1187310"/>
            <a:ext cx="11347277" cy="5369748"/>
          </a:xfrm>
          <a:prstGeom prst="rect">
            <a:avLst/>
          </a:prstGeom>
          <a:gradFill>
            <a:gsLst>
              <a:gs pos="100000">
                <a:srgbClr val="A11C1C">
                  <a:alpha val="68000"/>
                </a:srgbClr>
              </a:gs>
              <a:gs pos="0">
                <a:srgbClr val="C00000"/>
              </a:gs>
            </a:gsLst>
            <a:lin ang="2700000" scaled="0"/>
          </a:gra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indent="457200" defTabSz="914354">
              <a:lnSpc>
                <a:spcPct val="150000"/>
              </a:lnSpc>
            </a:pPr>
            <a:r>
              <a:rPr lang="zh-CN" altLang="en-US" sz="2400">
                <a:latin typeface="Microsoft YaHei" panose="020b0503020204020204" pitchFamily="34" charset="-122"/>
                <a:ea typeface="Microsoft YaHei" panose="020b0503020204020204" pitchFamily="34" charset="-122"/>
              </a:rPr>
              <a:t>新冠肺炎疫情是百年来全球发生的最严重的传染病大流行，是1949年以来我国遭遇的传播速度最快、感染范围最广、防控难度最大的重大突发公共卫生事件。</a:t>
            </a:r>
          </a:p>
          <a:p>
            <a:pPr indent="457200" defTabSz="914354">
              <a:lnSpc>
                <a:spcPct val="150000"/>
              </a:lnSpc>
            </a:pPr>
            <a:r>
              <a:rPr lang="zh-CN" altLang="en-US" sz="2400">
                <a:latin typeface="Microsoft YaHei" panose="020b0503020204020204" pitchFamily="34" charset="-122"/>
                <a:ea typeface="Microsoft YaHei" panose="020b0503020204020204" pitchFamily="34" charset="-122"/>
              </a:rPr>
              <a:t>疫情发生后，党中央、国务院高度重视。中共中央总书记、国家主席、中央军委主席习近平作出重要指示：湖北武汉市等地近期陆续发生新型冠状病毒感染的肺炎疫情，必须引起高度重视，全力做好防控工作。</a:t>
            </a:r>
          </a:p>
          <a:p>
            <a:pPr indent="457200" defTabSz="914354">
              <a:lnSpc>
                <a:spcPct val="150000"/>
              </a:lnSpc>
            </a:pPr>
            <a:r>
              <a:rPr lang="zh-CN" altLang="en-US" sz="2400">
                <a:latin typeface="Microsoft YaHei" panose="020b0503020204020204" pitchFamily="34" charset="-122"/>
                <a:ea typeface="Microsoft YaHei" panose="020b0503020204020204" pitchFamily="34" charset="-122"/>
              </a:rPr>
              <a:t>在这场同严重疫情的殊死较量中，中国人民和中华民族以敢于斗争、敢于胜利的大无畏气概，铸就了生命至上、举国同心、舍生忘死、尊重科学、命运与共的伟大抗疫精神。</a:t>
            </a:r>
          </a:p>
        </p:txBody>
      </p:sp>
    </p:spTree>
    <p:custDataLst>
      <p:tags r:id="rId2"/>
    </p:custDataLst>
    <p:extLst>
      <p:ext uri="{BB962C8B-B14F-4D97-AF65-F5344CB8AC3E}">
        <p14:creationId xmlns:p14="http://schemas.microsoft.com/office/powerpoint/2010/main" val="31892931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nodeType="afterGroup">
                            <p:stCondLst>
                              <p:cond delay="1000"/>
                            </p:stCondLst>
                            <p:childTnLst>
                              <p:par>
                                <p:cTn id="13" presetID="53" presetClass="entr" presetSubtype="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p:cTn id="15" dur="500" fill="hold"/>
                                        <p:tgtEl>
                                          <p:spTgt spid="37"/>
                                        </p:tgtEl>
                                        <p:attrNameLst>
                                          <p:attrName>ppt_w</p:attrName>
                                        </p:attrNameLst>
                                      </p:cBhvr>
                                      <p:tavLst>
                                        <p:tav tm="0">
                                          <p:val>
                                            <p:fltVal val="0"/>
                                          </p:val>
                                        </p:tav>
                                        <p:tav tm="100000">
                                          <p:val>
                                            <p:strVal val="#ppt_w"/>
                                          </p:val>
                                        </p:tav>
                                      </p:tavLst>
                                    </p:anim>
                                    <p:anim calcmode="lin" valueType="num">
                                      <p:cBhvr>
                                        <p:cTn id="16" dur="500" fill="hold"/>
                                        <p:tgtEl>
                                          <p:spTgt spid="37"/>
                                        </p:tgtEl>
                                        <p:attrNameLst>
                                          <p:attrName>ppt_h</p:attrName>
                                        </p:attrNameLst>
                                      </p:cBhvr>
                                      <p:tavLst>
                                        <p:tav tm="0">
                                          <p:val>
                                            <p:fltVal val="0"/>
                                          </p:val>
                                        </p:tav>
                                        <p:tav tm="100000">
                                          <p:val>
                                            <p:strVal val="#ppt_h"/>
                                          </p:val>
                                        </p:tav>
                                      </p:tavLst>
                                    </p:anim>
                                    <p:animEffect transition="in" filter="fade">
                                      <p:cBhvr>
                                        <p:cTn id="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66759" y="332218"/>
            <a:ext cx="2859469" cy="518160"/>
          </a:xfrm>
          <a:prstGeom prst="rect">
            <a:avLst/>
          </a:prstGeom>
          <a:noFill/>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文体知识</a:t>
            </a:r>
          </a:p>
        </p:txBody>
      </p:sp>
      <p:grpSp>
        <p:nvGrpSpPr>
          <p:cNvPr id="17" name="组合 1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BC4EAB4-84DA-8A48-BBCD-427CE147E636}"/>
              </a:ext>
            </a:extLst>
          </p:cNvPr>
          <p:cNvGrpSpPr/>
          <p:nvPr/>
        </p:nvGrpSpPr>
        <p:grpSpPr>
          <a:xfrm>
            <a:off x="4172458" y="644233"/>
            <a:ext cx="7152783" cy="5845552"/>
            <a:chOff x="6107576" y="827459"/>
            <a:chExt cx="5559705" cy="2540774"/>
          </a:xfrm>
        </p:grpSpPr>
        <p:sp>
          <p:nvSpPr>
            <p:cNvPr id="9" name="对话气泡: 圆角矩形 8">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2F5C907-09EE-4F94-B5BD-74C125346411}"/>
                </a:ext>
              </a:extLst>
            </p:cNvPr>
            <p:cNvSpPr/>
            <p:nvPr/>
          </p:nvSpPr>
          <p:spPr>
            <a:xfrm>
              <a:off x="6107576" y="827459"/>
              <a:ext cx="5559705" cy="2540774"/>
            </a:xfrm>
            <a:prstGeom prst="wedgeRoundRectCallout">
              <a:avLst>
                <a:gd name="adj1" fmla="val -66608"/>
                <a:gd name="adj2" fmla="val -10561"/>
                <a:gd name="adj3" fmla="val 16667"/>
              </a:avLst>
            </a:prstGeom>
            <a:solidFill>
              <a:schemeClr val="bg1"/>
            </a:soli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latin typeface="Microsoft YaHei" panose="020b0503020204020204" pitchFamily="34" charset="-122"/>
                <a:ea typeface="Microsoft YaHei" panose="020b0503020204020204" pitchFamily="34" charset="-122"/>
              </a:endParaRPr>
            </a:p>
          </p:txBody>
        </p:sp>
        <p:sp>
          <p:nvSpPr>
            <p:cNvPr id="12" name="文本框 1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A8BBE5F-5FD7-4379-A65F-96BFFBD43AA8}"/>
                </a:ext>
              </a:extLst>
            </p:cNvPr>
            <p:cNvSpPr txBox="1"/>
            <p:nvPr/>
          </p:nvSpPr>
          <p:spPr>
            <a:xfrm>
              <a:off x="6444612" y="1553927"/>
              <a:ext cx="4955308" cy="1709012"/>
            </a:xfrm>
            <a:prstGeom prst="rect">
              <a:avLst/>
            </a:prstGeom>
            <a:noFill/>
          </p:spPr>
          <p:txBody>
            <a:bodyPr wrap="square" rtlCol="0">
              <a:spAutoFit/>
            </a:bodyPr>
            <a:lstStyle/>
            <a:p>
              <a:pPr algn="just" hangingPunct="0">
                <a:lnSpc>
                  <a:spcPct val="150000"/>
                </a:lnSpc>
              </a:pPr>
              <a:r>
                <a:rPr lang="zh-CN" altLang="en-US" sz="2400">
                  <a:solidFill>
                    <a:schemeClr val="tx1">
                      <a:lumMod val="50000"/>
                      <a:lumOff val="50000"/>
                    </a:schemeClr>
                  </a:solidFill>
                  <a:latin typeface="Microsoft YaHei" panose="020b0503020204020204" pitchFamily="34" charset="-122"/>
                  <a:ea typeface="Microsoft YaHei" panose="020b0503020204020204" pitchFamily="34" charset="-122"/>
                  <a:cs typeface="+mn-ea"/>
                  <a:sym typeface="+mn-lt"/>
                </a:rPr>
                <a:t>社论是新闻评论的一种，是最为重要的新闻评论和舆论工具，是报纸编辑部就重大问题发表的评论。美国作者史本沙尔在《社论写作》一书中认为：“社论是一种事实与意见的精确、合理与有系统的表白，为了娱乐，并影响公众，也为了要解释新闻，使一般读者能够了解其重要性。”</a:t>
              </a:r>
            </a:p>
          </p:txBody>
        </p:sp>
        <p:sp>
          <p:nvSpPr>
            <p:cNvPr id="13" name="矩形: 圆角 1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BA036DF-5F54-4805-9980-01EC58D23A8A}"/>
                </a:ext>
              </a:extLst>
            </p:cNvPr>
            <p:cNvSpPr/>
            <p:nvPr/>
          </p:nvSpPr>
          <p:spPr>
            <a:xfrm>
              <a:off x="6544146" y="963813"/>
              <a:ext cx="1223832" cy="453409"/>
            </a:xfrm>
            <a:prstGeom prst="roundRect">
              <a:avLst/>
            </a:pr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r>
                <a:rPr lang="zh-CN" altLang="en-US" sz="2800" b="1">
                  <a:latin typeface="Microsoft YaHei" panose="020b0503020204020204" pitchFamily="34" charset="-122"/>
                  <a:ea typeface="Microsoft YaHei" panose="020b0503020204020204" pitchFamily="34" charset="-122"/>
                </a:rPr>
                <a:t>社论</a:t>
              </a:r>
            </a:p>
          </p:txBody>
        </p:sp>
      </p:grpSp>
      <p:grpSp>
        <p:nvGrpSpPr>
          <p:cNvPr id="16" name="组合 1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80C512-EEF2-DB4D-93EA-78E228E3ABF3}"/>
              </a:ext>
            </a:extLst>
          </p:cNvPr>
          <p:cNvGrpSpPr/>
          <p:nvPr/>
        </p:nvGrpSpPr>
        <p:grpSpPr>
          <a:xfrm>
            <a:off x="706054" y="1830026"/>
            <a:ext cx="1875098" cy="1875098"/>
            <a:chOff x="2615879" y="1160297"/>
            <a:chExt cx="1875098" cy="1875098"/>
          </a:xfrm>
        </p:grpSpPr>
        <p:sp>
          <p:nvSpPr>
            <p:cNvPr id="10" name="椭圆 9">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ACB13A1D-7235-42EE-97C3-0F21CD2F2C89}"/>
                </a:ext>
              </a:extLst>
            </p:cNvPr>
            <p:cNvSpPr/>
            <p:nvPr/>
          </p:nvSpPr>
          <p:spPr>
            <a:xfrm>
              <a:off x="2615879" y="1160297"/>
              <a:ext cx="1875098" cy="1875098"/>
            </a:xfrm>
            <a:prstGeom prst="ellipse">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5" name="Freeform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B2ED61B2-239D-4A72-8207-6DBA4A79B2DB}"/>
                </a:ext>
              </a:extLst>
            </p:cNvPr>
            <p:cNvSpPr>
              <a:spLocks noChangeArrowheads="1"/>
            </p:cNvSpPr>
            <p:nvPr/>
          </p:nvSpPr>
          <p:spPr bwMode="auto">
            <a:xfrm>
              <a:off x="3062110" y="1624459"/>
              <a:ext cx="982636" cy="946774"/>
            </a:xfrm>
            <a:custGeom>
              <a:gdLst>
                <a:gd name="T0" fmla="*/ 2147483646 w 602"/>
                <a:gd name="T1" fmla="*/ 2147483646 h 580"/>
                <a:gd name="T2" fmla="*/ 2147483646 w 602"/>
                <a:gd name="T3" fmla="*/ 2147483646 h 580"/>
                <a:gd name="T4" fmla="*/ 2147483646 w 602"/>
                <a:gd name="T5" fmla="*/ 2147483646 h 580"/>
                <a:gd name="T6" fmla="*/ 2147483646 w 602"/>
                <a:gd name="T7" fmla="*/ 2147483646 h 580"/>
                <a:gd name="T8" fmla="*/ 2147483646 w 602"/>
                <a:gd name="T9" fmla="*/ 2147483646 h 580"/>
                <a:gd name="T10" fmla="*/ 2147483646 w 602"/>
                <a:gd name="T11" fmla="*/ 2147483646 h 580"/>
                <a:gd name="T12" fmla="*/ 2147483646 w 602"/>
                <a:gd name="T13" fmla="*/ 2147483646 h 580"/>
                <a:gd name="T14" fmla="*/ 2147483646 w 602"/>
                <a:gd name="T15" fmla="*/ 2147483646 h 580"/>
                <a:gd name="T16" fmla="*/ 2147483646 w 602"/>
                <a:gd name="T17" fmla="*/ 2147483646 h 580"/>
                <a:gd name="T18" fmla="*/ 2147483646 w 602"/>
                <a:gd name="T19" fmla="*/ 2147483646 h 580"/>
                <a:gd name="T20" fmla="*/ 2147483646 w 602"/>
                <a:gd name="T21" fmla="*/ 2147483646 h 580"/>
                <a:gd name="T22" fmla="*/ 2147483646 w 602"/>
                <a:gd name="T23" fmla="*/ 2147483646 h 580"/>
                <a:gd name="T24" fmla="*/ 2147483646 w 602"/>
                <a:gd name="T25" fmla="*/ 2147483646 h 580"/>
                <a:gd name="T26" fmla="*/ 2147483646 w 602"/>
                <a:gd name="T27" fmla="*/ 2147483646 h 580"/>
                <a:gd name="T28" fmla="*/ 2147483646 w 602"/>
                <a:gd name="T29" fmla="*/ 2147483646 h 580"/>
                <a:gd name="T30" fmla="*/ 2147483646 w 602"/>
                <a:gd name="T31" fmla="*/ 2147483646 h 580"/>
                <a:gd name="T32" fmla="*/ 2147483646 w 602"/>
                <a:gd name="T33" fmla="*/ 2147483646 h 580"/>
                <a:gd name="T34" fmla="*/ 2147483646 w 602"/>
                <a:gd name="T35" fmla="*/ 2147483646 h 580"/>
                <a:gd name="T36" fmla="*/ 2147483646 w 602"/>
                <a:gd name="T37" fmla="*/ 2147483646 h 580"/>
                <a:gd name="T38" fmla="*/ 2147483646 w 602"/>
                <a:gd name="T39" fmla="*/ 2147483646 h 580"/>
                <a:gd name="T40" fmla="*/ 2147483646 w 602"/>
                <a:gd name="T41" fmla="*/ 2147483646 h 580"/>
                <a:gd name="T42" fmla="*/ 2147483646 w 602"/>
                <a:gd name="T43" fmla="*/ 2147483646 h 580"/>
                <a:gd name="T44" fmla="*/ 2147483646 w 602"/>
                <a:gd name="T45" fmla="*/ 2147483646 h 580"/>
                <a:gd name="T46" fmla="*/ 0 w 602"/>
                <a:gd name="T47" fmla="*/ 2147483646 h 580"/>
                <a:gd name="T48" fmla="*/ 0 w 602"/>
                <a:gd name="T49" fmla="*/ 2147483646 h 580"/>
                <a:gd name="T50" fmla="*/ 0 w 602"/>
                <a:gd name="T51" fmla="*/ 2147483646 h 580"/>
                <a:gd name="T52" fmla="*/ 2147483646 w 602"/>
                <a:gd name="T53" fmla="*/ 2147483646 h 580"/>
                <a:gd name="T54" fmla="*/ 2147483646 w 602"/>
                <a:gd name="T55" fmla="*/ 2147483646 h 580"/>
                <a:gd name="T56" fmla="*/ 2147483646 w 602"/>
                <a:gd name="T57" fmla="*/ 2147483646 h 580"/>
                <a:gd name="T58" fmla="*/ 2147483646 w 602"/>
                <a:gd name="T59" fmla="*/ 2147483646 h 580"/>
                <a:gd name="T60" fmla="*/ 2147483646 w 602"/>
                <a:gd name="T61" fmla="*/ 2147483646 h 580"/>
                <a:gd name="T62" fmla="*/ 2147483646 w 602"/>
                <a:gd name="T63" fmla="*/ 2147483646 h 580"/>
                <a:gd name="T64" fmla="*/ 2147483646 w 602"/>
                <a:gd name="T65" fmla="*/ 2147483646 h 580"/>
                <a:gd name="T66" fmla="*/ 2147483646 w 602"/>
                <a:gd name="T67" fmla="*/ 2147483646 h 580"/>
                <a:gd name="T68" fmla="*/ 2147483646 w 602"/>
                <a:gd name="T69" fmla="*/ 0 h 580"/>
                <a:gd name="T70" fmla="*/ 2147483646 w 602"/>
                <a:gd name="T71" fmla="*/ 2147483646 h 580"/>
                <a:gd name="T72" fmla="*/ 2147483646 w 602"/>
                <a:gd name="T73" fmla="*/ 2147483646 h 580"/>
                <a:gd name="T74" fmla="*/ 2147483646 w 602"/>
                <a:gd name="T75" fmla="*/ 2147483646 h 580"/>
                <a:gd name="T76" fmla="*/ 2147483646 w 602"/>
                <a:gd name="T77" fmla="*/ 2147483646 h 580"/>
                <a:gd name="T78" fmla="*/ 2147483646 w 602"/>
                <a:gd name="T79" fmla="*/ 2147483646 h 580"/>
                <a:gd name="T80" fmla="*/ 2147483646 w 602"/>
                <a:gd name="T81" fmla="*/ 2147483646 h 580"/>
                <a:gd name="T82" fmla="*/ 2147483646 w 602"/>
                <a:gd name="T83" fmla="*/ 2147483646 h 580"/>
                <a:gd name="T84" fmla="*/ 2147483646 w 602"/>
                <a:gd name="T85" fmla="*/ 2147483646 h 580"/>
                <a:gd name="T86" fmla="*/ 2147483646 w 602"/>
                <a:gd name="T87" fmla="*/ 2147483646 h 580"/>
                <a:gd name="T88" fmla="*/ 2147483646 w 602"/>
                <a:gd name="T89" fmla="*/ 2147483646 h 580"/>
                <a:gd name="T90" fmla="*/ 2147483646 w 602"/>
                <a:gd name="T91" fmla="*/ 2147483646 h 580"/>
                <a:gd name="T92" fmla="*/ 2147483646 w 602"/>
                <a:gd name="T93" fmla="*/ 2147483646 h 580"/>
                <a:gd name="T94" fmla="*/ 2147483646 w 602"/>
                <a:gd name="T95" fmla="*/ 2147483646 h 580"/>
                <a:gd name="T96" fmla="*/ 2147483646 w 602"/>
                <a:gd name="T97" fmla="*/ 2147483646 h 580"/>
                <a:gd name="T98" fmla="*/ 2147483646 w 602"/>
                <a:gd name="T99" fmla="*/ 2147483646 h 580"/>
                <a:gd name="T100" fmla="*/ 2147483646 w 602"/>
                <a:gd name="T101" fmla="*/ 2147483646 h 580"/>
                <a:gd name="T102" fmla="*/ 2147483646 w 602"/>
                <a:gd name="T103" fmla="*/ 2147483646 h 580"/>
                <a:gd name="T104" fmla="*/ 2147483646 w 602"/>
                <a:gd name="T105" fmla="*/ 2147483646 h 580"/>
                <a:gd name="T106" fmla="*/ 2147483646 w 602"/>
                <a:gd name="T107" fmla="*/ 2147483646 h 580"/>
                <a:gd name="T108" fmla="*/ 2147483646 w 602"/>
                <a:gd name="T109" fmla="*/ 2147483646 h 58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02" h="580">
                  <a:moveTo>
                    <a:pt x="516" y="551"/>
                  </a:moveTo>
                  <a:lnTo>
                    <a:pt x="516" y="551"/>
                  </a:lnTo>
                  <a:cubicBezTo>
                    <a:pt x="516" y="558"/>
                    <a:pt x="509" y="565"/>
                    <a:pt x="502" y="565"/>
                  </a:cubicBezTo>
                  <a:cubicBezTo>
                    <a:pt x="495" y="565"/>
                    <a:pt x="488" y="558"/>
                    <a:pt x="481" y="551"/>
                  </a:cubicBezTo>
                  <a:cubicBezTo>
                    <a:pt x="446" y="516"/>
                    <a:pt x="446" y="516"/>
                    <a:pt x="446" y="516"/>
                  </a:cubicBezTo>
                  <a:cubicBezTo>
                    <a:pt x="439" y="509"/>
                    <a:pt x="431" y="502"/>
                    <a:pt x="431" y="494"/>
                  </a:cubicBezTo>
                  <a:cubicBezTo>
                    <a:pt x="431" y="480"/>
                    <a:pt x="446" y="466"/>
                    <a:pt x="460" y="466"/>
                  </a:cubicBezTo>
                  <a:cubicBezTo>
                    <a:pt x="467" y="466"/>
                    <a:pt x="474" y="473"/>
                    <a:pt x="481" y="480"/>
                  </a:cubicBezTo>
                  <a:cubicBezTo>
                    <a:pt x="502" y="494"/>
                    <a:pt x="502" y="494"/>
                    <a:pt x="502" y="494"/>
                  </a:cubicBezTo>
                  <a:cubicBezTo>
                    <a:pt x="559" y="438"/>
                    <a:pt x="559" y="438"/>
                    <a:pt x="559" y="438"/>
                  </a:cubicBezTo>
                  <a:cubicBezTo>
                    <a:pt x="559" y="431"/>
                    <a:pt x="566" y="431"/>
                    <a:pt x="573" y="431"/>
                  </a:cubicBezTo>
                  <a:cubicBezTo>
                    <a:pt x="594" y="431"/>
                    <a:pt x="601" y="445"/>
                    <a:pt x="601" y="459"/>
                  </a:cubicBezTo>
                  <a:cubicBezTo>
                    <a:pt x="601" y="466"/>
                    <a:pt x="601" y="473"/>
                    <a:pt x="594" y="480"/>
                  </a:cubicBezTo>
                  <a:lnTo>
                    <a:pt x="516" y="551"/>
                  </a:lnTo>
                  <a:close/>
                  <a:moveTo>
                    <a:pt x="502" y="452"/>
                  </a:moveTo>
                  <a:lnTo>
                    <a:pt x="502" y="452"/>
                  </a:lnTo>
                  <a:cubicBezTo>
                    <a:pt x="488" y="445"/>
                    <a:pt x="474" y="438"/>
                    <a:pt x="460" y="438"/>
                  </a:cubicBezTo>
                  <a:cubicBezTo>
                    <a:pt x="431" y="438"/>
                    <a:pt x="403" y="466"/>
                    <a:pt x="403" y="494"/>
                  </a:cubicBezTo>
                  <a:cubicBezTo>
                    <a:pt x="403" y="516"/>
                    <a:pt x="410" y="530"/>
                    <a:pt x="424" y="537"/>
                  </a:cubicBezTo>
                  <a:cubicBezTo>
                    <a:pt x="460" y="572"/>
                    <a:pt x="460" y="572"/>
                    <a:pt x="460" y="572"/>
                  </a:cubicBezTo>
                  <a:cubicBezTo>
                    <a:pt x="460" y="579"/>
                    <a:pt x="467" y="579"/>
                    <a:pt x="467" y="579"/>
                  </a:cubicBezTo>
                  <a:cubicBezTo>
                    <a:pt x="29" y="579"/>
                    <a:pt x="29" y="579"/>
                    <a:pt x="29" y="579"/>
                  </a:cubicBezTo>
                  <a:cubicBezTo>
                    <a:pt x="15" y="579"/>
                    <a:pt x="0" y="572"/>
                    <a:pt x="0" y="551"/>
                  </a:cubicBezTo>
                  <a:cubicBezTo>
                    <a:pt x="0" y="551"/>
                    <a:pt x="0" y="452"/>
                    <a:pt x="78" y="410"/>
                  </a:cubicBezTo>
                  <a:cubicBezTo>
                    <a:pt x="120" y="388"/>
                    <a:pt x="106" y="410"/>
                    <a:pt x="163" y="381"/>
                  </a:cubicBezTo>
                  <a:cubicBezTo>
                    <a:pt x="219" y="360"/>
                    <a:pt x="233" y="353"/>
                    <a:pt x="233" y="353"/>
                  </a:cubicBezTo>
                  <a:cubicBezTo>
                    <a:pt x="233" y="296"/>
                    <a:pt x="233" y="296"/>
                    <a:pt x="233" y="296"/>
                  </a:cubicBezTo>
                  <a:cubicBezTo>
                    <a:pt x="233" y="296"/>
                    <a:pt x="212" y="275"/>
                    <a:pt x="205" y="226"/>
                  </a:cubicBezTo>
                  <a:cubicBezTo>
                    <a:pt x="191" y="233"/>
                    <a:pt x="191" y="212"/>
                    <a:pt x="191" y="198"/>
                  </a:cubicBezTo>
                  <a:cubicBezTo>
                    <a:pt x="191" y="183"/>
                    <a:pt x="184" y="148"/>
                    <a:pt x="198" y="148"/>
                  </a:cubicBezTo>
                  <a:cubicBezTo>
                    <a:pt x="191" y="127"/>
                    <a:pt x="191" y="99"/>
                    <a:pt x="191" y="92"/>
                  </a:cubicBezTo>
                  <a:cubicBezTo>
                    <a:pt x="198" y="49"/>
                    <a:pt x="241" y="0"/>
                    <a:pt x="304" y="0"/>
                  </a:cubicBezTo>
                  <a:cubicBezTo>
                    <a:pt x="375" y="0"/>
                    <a:pt x="410" y="49"/>
                    <a:pt x="410" y="92"/>
                  </a:cubicBezTo>
                  <a:cubicBezTo>
                    <a:pt x="410" y="99"/>
                    <a:pt x="410" y="127"/>
                    <a:pt x="403" y="148"/>
                  </a:cubicBezTo>
                  <a:cubicBezTo>
                    <a:pt x="424" y="148"/>
                    <a:pt x="417" y="183"/>
                    <a:pt x="417" y="198"/>
                  </a:cubicBezTo>
                  <a:cubicBezTo>
                    <a:pt x="417" y="212"/>
                    <a:pt x="410" y="233"/>
                    <a:pt x="396" y="226"/>
                  </a:cubicBezTo>
                  <a:cubicBezTo>
                    <a:pt x="389" y="275"/>
                    <a:pt x="368" y="296"/>
                    <a:pt x="368" y="296"/>
                  </a:cubicBezTo>
                  <a:cubicBezTo>
                    <a:pt x="368" y="353"/>
                    <a:pt x="368" y="353"/>
                    <a:pt x="368" y="353"/>
                  </a:cubicBezTo>
                  <a:cubicBezTo>
                    <a:pt x="368" y="353"/>
                    <a:pt x="382" y="360"/>
                    <a:pt x="439" y="381"/>
                  </a:cubicBezTo>
                  <a:cubicBezTo>
                    <a:pt x="502" y="410"/>
                    <a:pt x="481" y="388"/>
                    <a:pt x="530" y="410"/>
                  </a:cubicBezTo>
                  <a:cubicBezTo>
                    <a:pt x="530" y="417"/>
                    <a:pt x="530" y="417"/>
                    <a:pt x="537" y="417"/>
                  </a:cubicBezTo>
                  <a:lnTo>
                    <a:pt x="502" y="452"/>
                  </a:lnTo>
                  <a:close/>
                  <a:moveTo>
                    <a:pt x="601" y="516"/>
                  </a:moveTo>
                  <a:lnTo>
                    <a:pt x="601" y="516"/>
                  </a:lnTo>
                  <a:cubicBezTo>
                    <a:pt x="601" y="537"/>
                    <a:pt x="601" y="551"/>
                    <a:pt x="601" y="551"/>
                  </a:cubicBezTo>
                  <a:cubicBezTo>
                    <a:pt x="601" y="572"/>
                    <a:pt x="594" y="579"/>
                    <a:pt x="573" y="579"/>
                  </a:cubicBezTo>
                  <a:cubicBezTo>
                    <a:pt x="530" y="579"/>
                    <a:pt x="530" y="579"/>
                    <a:pt x="530" y="579"/>
                  </a:cubicBezTo>
                  <a:cubicBezTo>
                    <a:pt x="537" y="579"/>
                    <a:pt x="537" y="579"/>
                    <a:pt x="537" y="572"/>
                  </a:cubicBezTo>
                  <a:lnTo>
                    <a:pt x="601" y="516"/>
                  </a:lnTo>
                  <a:close/>
                </a:path>
              </a:pathLst>
            </a:custGeom>
            <a:gradFill>
              <a:gsLst>
                <a:gs pos="100000">
                  <a:srgbClr val="A11C1C"/>
                </a:gs>
                <a:gs pos="0">
                  <a:srgbClr val="C00000"/>
                </a:gs>
              </a:gsLst>
              <a:lin ang="2700000" scaled="0"/>
            </a:gradFill>
            <a:ln>
              <a:noFill/>
            </a:ln>
            <a:effectLst>
              <a:outerShdw blurRad="1270000" dist="647700" dir="2700000" sx="89000" sy="89000" algn="tl" rotWithShape="0">
                <a:schemeClr val="tx1">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sz="2400">
                <a:solidFill>
                  <a:schemeClr val="lt1"/>
                </a:solidFill>
                <a:latin typeface="Microsoft YaHei" panose="020b0503020204020204" pitchFamily="34" charset="-122"/>
                <a:ea typeface="Microsoft YaHei" panose="020b0503020204020204" pitchFamily="34" charset="-122"/>
                <a:sym typeface="+mn-lt"/>
              </a:endParaRPr>
            </a:p>
          </p:txBody>
        </p:sp>
      </p:grpSp>
      <p:grpSp>
        <p:nvGrpSpPr>
          <p:cNvPr id="29"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47E6B647-6F56-8F4D-9515-4ACB4CCACC43}"/>
              </a:ext>
            </a:extLst>
          </p:cNvPr>
          <p:cNvGrpSpPr/>
          <p:nvPr/>
        </p:nvGrpSpPr>
        <p:grpSpPr>
          <a:xfrm flipH="1">
            <a:off x="11129970" y="6341428"/>
            <a:ext cx="528630" cy="0"/>
            <a:chOff x="784958" y="2463718"/>
            <a:chExt cx="528630" cy="0"/>
          </a:xfrm>
        </p:grpSpPr>
        <p:cxnSp>
          <p:nvCxnSpPr>
            <p:cNvPr id="30"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166134A-B93E-0A49-A113-749CD06CBB39}"/>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1"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4D0FB8D-B571-DA47-9412-E42D15DC6B75}"/>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32"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2923135-CAF9-264E-9F04-ABA35D9B7711}"/>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3" name="矩形 3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5EB1076-9DC9-454D-B541-CE16537A5AEE}"/>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4246464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fltVal val="0"/>
                                          </p:val>
                                        </p:tav>
                                        <p:tav tm="100000">
                                          <p:val>
                                            <p:strVal val="#ppt_w"/>
                                          </p:val>
                                        </p:tav>
                                      </p:tavLst>
                                    </p:anim>
                                    <p:anim calcmode="lin" valueType="num">
                                      <p:cBhvr>
                                        <p:cTn id="14" dur="1000" fill="hold"/>
                                        <p:tgtEl>
                                          <p:spTgt spid="37"/>
                                        </p:tgtEl>
                                        <p:attrNameLst>
                                          <p:attrName>ppt_h</p:attrName>
                                        </p:attrNameLst>
                                      </p:cBhvr>
                                      <p:tavLst>
                                        <p:tav tm="0">
                                          <p:val>
                                            <p:fltVal val="0"/>
                                          </p:val>
                                        </p:tav>
                                        <p:tav tm="100000">
                                          <p:val>
                                            <p:strVal val="#ppt_h"/>
                                          </p:val>
                                        </p:tav>
                                      </p:tavLst>
                                    </p:anim>
                                    <p:animEffect transition="in" filter="fade">
                                      <p:cBhvr>
                                        <p:cTn id="15" dur="1000"/>
                                        <p:tgtEl>
                                          <p:spTgt spid="37"/>
                                        </p:tgtEl>
                                      </p:cBhvr>
                                    </p:animEffect>
                                  </p:childTnLst>
                                </p:cTn>
                              </p:par>
                              <p:par>
                                <p:cTn id="16" presetID="22" presetClass="entr" presetSubtype="8"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ipe(left)">
                                      <p:cBhvr>
                                        <p:cTn id="1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任意多边形: 形状 3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1D5C9CC8-A2E7-40A8-9A93-CCCF0C8A564D}"/>
              </a:ext>
            </a:extLst>
          </p:cNvPr>
          <p:cNvSpPr/>
          <p:nvPr/>
        </p:nvSpPr>
        <p:spPr>
          <a:xfrm>
            <a:off x="-121920" y="239982"/>
            <a:ext cx="896112" cy="602306"/>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noFill/>
          <a:ln w="19050">
            <a:gradFill>
              <a:gsLst>
                <a:gs pos="55000">
                  <a:schemeClr val="accent1">
                    <a:lumMod val="5000"/>
                    <a:lumOff val="95000"/>
                    <a:alpha val="0"/>
                  </a:schemeClr>
                </a:gs>
                <a:gs pos="0">
                  <a:srgbClr val="C00000"/>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cs typeface="+mn-ea"/>
            </a:endParaRPr>
          </a:p>
        </p:txBody>
      </p:sp>
      <p:grpSp>
        <p:nvGrpSpPr>
          <p:cNvPr id="8" name="组合 7">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AA5519-F550-4915-AC17-32817C5197E1}"/>
              </a:ext>
            </a:extLst>
          </p:cNvPr>
          <p:cNvGrpSpPr/>
          <p:nvPr/>
        </p:nvGrpSpPr>
        <p:grpSpPr>
          <a:xfrm>
            <a:off x="-265471" y="-870076"/>
            <a:ext cx="12722942" cy="8598152"/>
            <a:chOff x="-5715000" y="-6019800"/>
            <a:chExt cx="25031700" cy="16916400"/>
          </a:xfrm>
        </p:grpSpPr>
        <p:grpSp>
          <p:nvGrpSpPr>
            <p:cNvPr id="4" name="组合 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67A57E6-7A80-4CDC-8025-E468EA9ACEA5}"/>
                </a:ext>
              </a:extLst>
            </p:cNvPr>
            <p:cNvGrpSpPr/>
            <p:nvPr/>
          </p:nvGrpSpPr>
          <p:grpSpPr>
            <a:xfrm>
              <a:off x="-5715000" y="-6019800"/>
              <a:ext cx="419100" cy="16916400"/>
              <a:chOff x="-5715000" y="-6019800"/>
              <a:chExt cx="419100" cy="16916400"/>
            </a:xfrm>
          </p:grpSpPr>
          <p:sp>
            <p:nvSpPr>
              <p:cNvPr id="2" name="椭圆 1">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8A2CF572-3A89-4FEF-8D64-25F7C8E98B64}"/>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3" name="椭圆 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77981A5-BF8D-44FA-97A5-793345BF79D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nvGrpSpPr>
            <p:cNvPr id="5" name="组合 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BE4D31F-D84C-4C87-90ED-E8B0C768EC4B}"/>
                </a:ext>
              </a:extLst>
            </p:cNvPr>
            <p:cNvGrpSpPr/>
            <p:nvPr/>
          </p:nvGrpSpPr>
          <p:grpSpPr>
            <a:xfrm>
              <a:off x="18897600" y="-6019800"/>
              <a:ext cx="419100" cy="16916400"/>
              <a:chOff x="-5715000" y="-6019800"/>
              <a:chExt cx="419100" cy="16916400"/>
            </a:xfrm>
          </p:grpSpPr>
          <p:sp>
            <p:nvSpPr>
              <p:cNvPr id="6" name="椭圆 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308C419C-36B9-4CEE-8057-CA604CEFB8F8}"/>
                  </a:ext>
                </a:extLst>
              </p:cNvPr>
              <p:cNvSpPr/>
              <p:nvPr/>
            </p:nvSpPr>
            <p:spPr>
              <a:xfrm>
                <a:off x="-5715000" y="-60198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7" name="椭圆 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B93CBC0-901F-4966-8483-E5872EC634F9}"/>
                  </a:ext>
                </a:extLst>
              </p:cNvPr>
              <p:cNvSpPr/>
              <p:nvPr/>
            </p:nvSpPr>
            <p:spPr>
              <a:xfrm>
                <a:off x="-5715000" y="10477500"/>
                <a:ext cx="419100" cy="419100"/>
              </a:xfrm>
              <a:prstGeom prst="ellipse">
                <a:avLst/>
              </a:prstGeom>
              <a:solidFill>
                <a:srgbClr val="E6E6E6"/>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grpSp>
      <p:grpSp>
        <p:nvGrpSpPr>
          <p:cNvPr id="93" name="îşľïḓé">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D1A4103-77FC-484E-81EA-4B3CB353FBCB}"/>
              </a:ext>
            </a:extLst>
          </p:cNvPr>
          <p:cNvGrpSpPr/>
          <p:nvPr/>
        </p:nvGrpSpPr>
        <p:grpSpPr>
          <a:xfrm flipH="1">
            <a:off x="11129970" y="6341428"/>
            <a:ext cx="528630" cy="0"/>
            <a:chOff x="784958" y="2463718"/>
            <a:chExt cx="528630" cy="0"/>
          </a:xfrm>
        </p:grpSpPr>
        <p:cxnSp>
          <p:nvCxnSpPr>
            <p:cNvPr id="94" name="直接连接符 93">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20F35B8D-79A6-4285-9557-EE8F4F1531B5}"/>
                </a:ext>
              </a:extLst>
            </p:cNvPr>
            <p:cNvCxnSpPr/>
            <p:nvPr/>
          </p:nvCxnSpPr>
          <p:spPr>
            <a:xfrm>
              <a:off x="784958" y="2463718"/>
              <a:ext cx="36000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5411900D-04EC-4EBA-B1DF-459AC943AA26}"/>
                </a:ext>
              </a:extLst>
            </p:cNvPr>
            <p:cNvCxnSpPr/>
            <p:nvPr/>
          </p:nvCxnSpPr>
          <p:spPr>
            <a:xfrm flipH="1">
              <a:off x="1242156"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F54A2DF9-8B29-44B1-9216-FAE050DFE33A}"/>
                </a:ext>
              </a:extLst>
            </p:cNvPr>
            <p:cNvCxnSpPr/>
            <p:nvPr/>
          </p:nvCxnSpPr>
          <p:spPr>
            <a:xfrm flipH="1">
              <a:off x="1313588" y="2463718"/>
              <a:ext cx="0" cy="0"/>
            </a:xfrm>
            <a:prstGeom prst="line">
              <a:avLst/>
            </a:prstGeom>
            <a:ln w="57150" cap="rnd">
              <a:gradFill>
                <a:gsLst>
                  <a:gs pos="0">
                    <a:srgbClr val="C00000"/>
                  </a:gs>
                  <a:gs pos="100000">
                    <a:srgbClr val="A11C1C"/>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946D6679-4523-4CA8-960F-4B907279F71F}"/>
              </a:ext>
            </a:extLst>
          </p:cNvPr>
          <p:cNvSpPr/>
          <p:nvPr/>
        </p:nvSpPr>
        <p:spPr>
          <a:xfrm>
            <a:off x="0" y="300942"/>
            <a:ext cx="706054" cy="474562"/>
          </a:xfrm>
          <a:custGeom>
            <a:gdLst>
              <a:gd name="connsiteX0" fmla="*/ 0 w 706054"/>
              <a:gd name="connsiteY0" fmla="*/ 0 h 474562"/>
              <a:gd name="connsiteX1" fmla="*/ 468773 w 706054"/>
              <a:gd name="connsiteY1" fmla="*/ 0 h 474562"/>
              <a:gd name="connsiteX2" fmla="*/ 706054 w 706054"/>
              <a:gd name="connsiteY2" fmla="*/ 237281 h 474562"/>
              <a:gd name="connsiteX3" fmla="*/ 468773 w 706054"/>
              <a:gd name="connsiteY3" fmla="*/ 474562 h 474562"/>
              <a:gd name="connsiteX4" fmla="*/ 0 w 706054"/>
              <a:gd name="connsiteY4" fmla="*/ 474562 h 47456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06054" h="474562">
                <a:moveTo>
                  <a:pt x="0" y="0"/>
                </a:moveTo>
                <a:lnTo>
                  <a:pt x="468773" y="0"/>
                </a:lnTo>
                <a:cubicBezTo>
                  <a:pt x="599820" y="0"/>
                  <a:pt x="706054" y="106234"/>
                  <a:pt x="706054" y="237281"/>
                </a:cubicBezTo>
                <a:cubicBezTo>
                  <a:pt x="706054" y="368328"/>
                  <a:pt x="599820" y="474562"/>
                  <a:pt x="468773" y="474562"/>
                </a:cubicBezTo>
                <a:lnTo>
                  <a:pt x="0" y="474562"/>
                </a:lnTo>
                <a:close/>
              </a:path>
            </a:pathLst>
          </a:custGeom>
          <a:gradFill>
            <a:gsLst>
              <a:gs pos="0">
                <a:srgbClr val="C00000">
                  <a:alpha val="48000"/>
                </a:srgbClr>
              </a:gs>
              <a:gs pos="94000">
                <a:srgbClr val="A11C1C"/>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icrosoft YaHei" panose="020b0503020204020204" pitchFamily="34" charset="-122"/>
              <a:ea typeface="Microsoft YaHei" panose="020b0503020204020204" pitchFamily="34" charset="-122"/>
            </a:endParaRPr>
          </a:p>
        </p:txBody>
      </p:sp>
      <p:sp>
        <p:nvSpPr>
          <p:cNvPr id="37" name="文本框 36">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DDCA13DC-8DEB-439A-A5A4-A7B8ADFA8A34}"/>
              </a:ext>
            </a:extLst>
          </p:cNvPr>
          <p:cNvSpPr txBox="1"/>
          <p:nvPr/>
        </p:nvSpPr>
        <p:spPr>
          <a:xfrm>
            <a:off x="866759" y="332218"/>
            <a:ext cx="2859469" cy="518160"/>
          </a:xfrm>
          <a:prstGeom prst="rect">
            <a:avLst/>
          </a:prstGeom>
          <a:noFill/>
          <a:effectLst>
            <a:reflection blurRad="6350" stA="50000" endA="300" endPos="55000" dir="5400000" sy="-100000" algn="bl" rotWithShape="0"/>
          </a:effectLst>
        </p:spPr>
        <p:txBody>
          <a:bodyPr wrap="square" rtlCol="0">
            <a:spAutoFit/>
          </a:bodyPr>
          <a:lstStyle/>
          <a:p>
            <a:r>
              <a:rPr lang="zh-CN" altLang="en-US" sz="2800" b="1" spc="600">
                <a:gradFill>
                  <a:gsLst>
                    <a:gs pos="100000">
                      <a:srgbClr val="A11C1C"/>
                    </a:gs>
                    <a:gs pos="0">
                      <a:srgbClr val="C00000"/>
                    </a:gs>
                  </a:gsLst>
                  <a:lin ang="5400000" scaled="0"/>
                </a:gradFill>
                <a:latin typeface="Microsoft YaHei" panose="020b0503020204020204" pitchFamily="34" charset="-122"/>
                <a:ea typeface="Microsoft YaHei" panose="020b0503020204020204" pitchFamily="34" charset="-122"/>
              </a:rPr>
              <a:t>文体知识</a:t>
            </a:r>
          </a:p>
        </p:txBody>
      </p:sp>
      <p:sp>
        <p:nvSpPr>
          <p:cNvPr id="23" name="矩形 22">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7AD8BD16-CDE3-444E-9779-5AA9071F5366}"/>
              </a:ext>
            </a:extLst>
          </p:cNvPr>
          <p:cNvSpPr/>
          <p:nvPr/>
        </p:nvSpPr>
        <p:spPr>
          <a:xfrm>
            <a:off x="130629" y="130629"/>
            <a:ext cx="11899075" cy="6590805"/>
          </a:xfrm>
          <a:prstGeom prst="rect">
            <a:avLst/>
          </a:prstGeom>
          <a:noFill/>
          <a:ln w="254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a:extLst>
              <a:ext uri="{FF2B5EF4-FFF2-40B4-BE49-F238E27FC236}">
                <a16:creationId xmlns=""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id="{0AD694A3-4B6B-FF44-ABD8-129A471A1995}"/>
              </a:ext>
            </a:extLst>
          </p:cNvPr>
          <p:cNvSpPr txBox="1"/>
          <p:nvPr/>
        </p:nvSpPr>
        <p:spPr>
          <a:xfrm>
            <a:off x="931685" y="1793597"/>
            <a:ext cx="10546915" cy="3749040"/>
          </a:xfrm>
          <a:prstGeom prst="rect">
            <a:avLst/>
          </a:prstGeom>
          <a:noFill/>
        </p:spPr>
        <p:txBody>
          <a:bodyPr wrap="square" rtlCol="0">
            <a:spAutoFit/>
          </a:bodyPr>
          <a:lstStyle/>
          <a:p>
            <a:pPr indent="457200">
              <a:lnSpc>
                <a:spcPct val="150000"/>
              </a:lnSpc>
            </a:pPr>
            <a:r>
              <a:rPr lang="zh-CN" altLang="zh-CN" sz="2000">
                <a:latin typeface="Microsoft YaHei" panose="020b0503020204020204" pitchFamily="34" charset="-122"/>
                <a:ea typeface="Microsoft YaHei" panose="020b0503020204020204" pitchFamily="34" charset="-122"/>
              </a:rPr>
              <a:t>社论是带有指导性的声音，所以不同于学术论文，是不允许进行无休止的讨论和辩论的；社论也不同于一般的评论文章，因为它是集体智慧的结晶，是带有权威性的坚守党性原则的评论文章，是不允许任意发挥个人意见的。社论也不同于一般的文件和指令，它是从思想认识上阐明问题，把社会生活现象和重大时政问题提升到一定的理论高度加以分析阐述，从而把受众的认识水平提升到政策的高度，从而具有高度的指导性。所以说，作为新闻评论的一种形式，社论也具有新闻评论的一般功能(认知功能、教育功能等)，但是最突出和重要的就是它代表媒体乃至政党、政治团体等直接发言的喉舌与舆论功能。因此美国著名报人普利策才会把社论喻为“报纸的心脏”。</a:t>
            </a:r>
          </a:p>
        </p:txBody>
      </p:sp>
    </p:spTree>
    <p:extLst>
      <p:ext uri="{BB962C8B-B14F-4D97-AF65-F5344CB8AC3E}">
        <p14:creationId xmlns:p14="http://schemas.microsoft.com/office/powerpoint/2010/main" val="30910314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22" presetClass="entr" presetSubtype="8" fill="hold" nodeType="with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wipe(left)">
                                      <p:cBhvr>
                                        <p:cTn id="13" dur="500"/>
                                        <p:tgtEl>
                                          <p:spTgt spid="93"/>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fltVal val="0"/>
                                          </p:val>
                                        </p:tav>
                                        <p:tav tm="100000">
                                          <p:val>
                                            <p:strVal val="#ppt_w"/>
                                          </p:val>
                                        </p:tav>
                                      </p:tavLst>
                                    </p:anim>
                                    <p:anim calcmode="lin" valueType="num">
                                      <p:cBhvr>
                                        <p:cTn id="17" dur="1000" fill="hold"/>
                                        <p:tgtEl>
                                          <p:spTgt spid="37"/>
                                        </p:tgtEl>
                                        <p:attrNameLst>
                                          <p:attrName>ppt_h</p:attrName>
                                        </p:attrNameLst>
                                      </p:cBhvr>
                                      <p:tavLst>
                                        <p:tav tm="0">
                                          <p:val>
                                            <p:fltVal val="0"/>
                                          </p:val>
                                        </p:tav>
                                        <p:tav tm="100000">
                                          <p:val>
                                            <p:strVal val="#ppt_h"/>
                                          </p:val>
                                        </p:tav>
                                      </p:tavLst>
                                    </p:anim>
                                    <p:animEffect transition="in" filter="fade">
                                      <p:cBhvr>
                                        <p:cTn id="18"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5" grpId="0"/>
      <p:bldP spid="37" grpId="0"/>
    </p:bldLst>
  </p:timing>
</p:sld>
</file>

<file path=ppt/tags/tag1.xml><?xml version="1.0" encoding="utf-8"?>
<p:tagLst xmlns:p="http://schemas.openxmlformats.org/presentationml/2006/main">
  <p:tag name="ISLIDE.ICON" val="#405095;#407180;"/>
</p:tagLst>
</file>

<file path=ppt/tags/tag2.xml><?xml version="1.0" encoding="utf-8"?>
<p:tagLst xmlns:p="http://schemas.openxmlformats.org/presentationml/2006/main">
  <p:tag name="ISLIDE.ICON" val="#405095;#407180;"/>
</p:tagLst>
</file>

<file path=ppt/tags/tag3.xml><?xml version="1.0" encoding="utf-8"?>
<p:tagLst xmlns:p="http://schemas.openxmlformats.org/presentationml/2006/main">
  <p:tag name="ISLIDE.ICON" val="#405095;#407180;"/>
</p:tagLst>
</file>

<file path=ppt/tags/tag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118</Paragraphs>
  <Slides>30</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30</vt:i4>
      </vt:variant>
    </vt:vector>
  </HeadingPairs>
  <TitlesOfParts>
    <vt:vector baseType="lpstr" size="37">
      <vt:lpstr>Arial</vt:lpstr>
      <vt:lpstr>等线 Light</vt:lpstr>
      <vt:lpstr>等线</vt:lpstr>
      <vt:lpstr>Microsoft YaHei</vt:lpstr>
      <vt:lpstr>KaiTi</vt:lpstr>
      <vt:lpstr>字魂105号-简雅黑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2021-09-09T17:58:39.424</cp:lastPrinted>
  <dcterms:created xsi:type="dcterms:W3CDTF">2021-09-09T17:58:39Z</dcterms:created>
  <dcterms:modified xsi:type="dcterms:W3CDTF">2021-09-09T09:58:42Z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