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0"/>
  </p:handoutMasterIdLst>
  <p:sldIdLst>
    <p:sldId id="418" r:id="rId3"/>
    <p:sldId id="493" r:id="rId4"/>
    <p:sldId id="420" r:id="rId6"/>
    <p:sldId id="498" r:id="rId7"/>
    <p:sldId id="419" r:id="rId8"/>
    <p:sldId id="329" r:id="rId9"/>
    <p:sldId id="497" r:id="rId10"/>
    <p:sldId id="412" r:id="rId11"/>
    <p:sldId id="356" r:id="rId12"/>
    <p:sldId id="416" r:id="rId13"/>
    <p:sldId id="355" r:id="rId14"/>
    <p:sldId id="587" r:id="rId15"/>
    <p:sldId id="589" r:id="rId16"/>
    <p:sldId id="588" r:id="rId17"/>
    <p:sldId id="590" r:id="rId18"/>
    <p:sldId id="594" r:id="rId19"/>
    <p:sldId id="592" r:id="rId20"/>
    <p:sldId id="593" r:id="rId21"/>
    <p:sldId id="596" r:id="rId22"/>
    <p:sldId id="597" r:id="rId23"/>
    <p:sldId id="598" r:id="rId24"/>
    <p:sldId id="599" r:id="rId25"/>
    <p:sldId id="396" r:id="rId26"/>
    <p:sldId id="548" r:id="rId27"/>
    <p:sldId id="600" r:id="rId28"/>
    <p:sldId id="602" r:id="rId29"/>
    <p:sldId id="601" r:id="rId30"/>
    <p:sldId id="549" r:id="rId31"/>
    <p:sldId id="466" r:id="rId32"/>
    <p:sldId id="468" r:id="rId33"/>
    <p:sldId id="362" r:id="rId34"/>
    <p:sldId id="551" r:id="rId35"/>
    <p:sldId id="374" r:id="rId36"/>
    <p:sldId id="363" r:id="rId37"/>
    <p:sldId id="364" r:id="rId38"/>
    <p:sldId id="471"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96" y="186"/>
      </p:cViewPr>
      <p:guideLst>
        <p:guide orient="horz" pos="2154"/>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66" d="100"/>
          <a:sy n="66" d="100"/>
        </p:scale>
        <p:origin x="-3187" y="-82"/>
      </p:cViewPr>
      <p:guideLst>
        <p:guide orient="horz" pos="2872"/>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4" Type="http://schemas.openxmlformats.org/officeDocument/2006/relationships/tags" Target="tags/tag194.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custDataLst>
              <p:tags r:id="rId3"/>
            </p:custDataLst>
          </p:nvPr>
        </p:nvSpPr>
        <p:spPr/>
      </p:sp>
      <p:sp>
        <p:nvSpPr>
          <p:cNvPr id="22530" name="文本占位符 2"/>
          <p:cNvSpPr>
            <a:spLocks noGrp="1"/>
          </p:cNvSpPr>
          <p:nvPr>
            <p:ph type="body" idx="1"/>
            <p:custDataLst>
              <p:tags r:id="rId4"/>
            </p:custDataLst>
          </p:nvPr>
        </p:nvSpPr>
        <p:spPr/>
        <p:txBody>
          <a:bodyPr lIns="91440" tIns="45720" rIns="91440" bIns="45720" anchor="t"/>
          <a:lstStyle/>
          <a:p>
            <a:pPr lvl="0" defTabSz="914400" eaLnBrk="1" hangingPunct="1">
              <a:spcBef>
                <a:spcPct val="0"/>
              </a:spcBef>
              <a:buSzTx/>
            </a:pPr>
            <a:endParaRPr lang="zh-CN"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a:prstGeom prst="rect">
            <a:avLst/>
          </a:prstGeom>
        </p:spPr>
      </p:sp>
      <p:sp>
        <p:nvSpPr>
          <p:cNvPr id="3" name="备注占位符 2"/>
          <p:cNvSpPr>
            <a:spLocks noGrp="1"/>
          </p:cNvSpPr>
          <p:nvPr>
            <p:ph type="body" idx="1"/>
            <p:custDataLst>
              <p:tags r:id="rId4"/>
            </p:custDataLst>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custDataLst>
              <p:tags r:id="rId5"/>
            </p:custDataLst>
          </p:nvPr>
        </p:nvSpPr>
        <p:spPr>
          <a:xfrm>
            <a:off x="3884613" y="8685213"/>
            <a:ext cx="2971800" cy="458787"/>
          </a:xfrm>
          <a:prstGeom prst="rect">
            <a:avLst/>
          </a:prstGeom>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a:prstGeom prst="rect">
            <a:avLst/>
          </a:prstGeom>
        </p:spPr>
      </p:sp>
      <p:sp>
        <p:nvSpPr>
          <p:cNvPr id="3" name="备注占位符 2"/>
          <p:cNvSpPr>
            <a:spLocks noGrp="1"/>
          </p:cNvSpPr>
          <p:nvPr>
            <p:ph type="body" idx="1"/>
            <p:custDataLst>
              <p:tags r:id="rId4"/>
            </p:custDataLst>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custDataLst>
              <p:tags r:id="rId5"/>
            </p:custDataLst>
          </p:nvPr>
        </p:nvSpPr>
        <p:spPr>
          <a:xfrm>
            <a:off x="3884613" y="8685213"/>
            <a:ext cx="2971800" cy="458787"/>
          </a:xfrm>
          <a:prstGeom prst="rect">
            <a:avLst/>
          </a:prstGeom>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a:prstGeom prst="rect">
            <a:avLst/>
          </a:prstGeom>
        </p:spPr>
      </p:sp>
      <p:sp>
        <p:nvSpPr>
          <p:cNvPr id="3" name="备注占位符 2"/>
          <p:cNvSpPr>
            <a:spLocks noGrp="1"/>
          </p:cNvSpPr>
          <p:nvPr>
            <p:ph type="body" idx="1"/>
            <p:custDataLst>
              <p:tags r:id="rId4"/>
            </p:custDataLst>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custDataLst>
              <p:tags r:id="rId5"/>
            </p:custDataLst>
          </p:nvPr>
        </p:nvSpPr>
        <p:spPr>
          <a:xfrm>
            <a:off x="3884613" y="8685213"/>
            <a:ext cx="2971800" cy="458787"/>
          </a:xfrm>
          <a:prstGeom prst="rect">
            <a:avLst/>
          </a:prstGeom>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E30E2307-1E40-4E12-8716-25BFDA8E7013}" type="datetime1">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E5CFCF5A-EA79-452C-A52C-1A2668C2E7DF}" type="datetime1">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12800" y="274641"/>
            <a:ext cx="107696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2E5C4C28-BD4B-4892-9A2D-6E19BD753A9A}" type="datetime1">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transition advClick="0" advTm="6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2_仅标题">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61FD9D02-426E-46C9-9EE9-0DE1EF8B2838}" type="datetime1">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name="3_仅标题">
    <p:spTree>
      <p:nvGrpSpPr>
        <p:cNvPr id="1" name=""/>
        <p:cNvGrpSpPr/>
        <p:nvPr/>
      </p:nvGrpSpPr>
      <p:grpSpPr>
        <a:xfrm>
          <a:off x="0" y="0"/>
          <a:ext cx="0" cy="0"/>
          <a:chOff x="0" y="0"/>
          <a:chExt cx="0" cy="0"/>
        </a:xfrm>
      </p:grpSpPr>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4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6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4_仅标题">
    <p:spTree>
      <p:nvGrpSpPr>
        <p:cNvPr id="1" name=""/>
        <p:cNvGrpSpPr/>
        <p:nvPr/>
      </p:nvGrpSpPr>
      <p:grpSpPr>
        <a:xfrm>
          <a:off x="0" y="0"/>
          <a:ext cx="0" cy="0"/>
          <a:chOff x="0" y="0"/>
          <a:chExt cx="0" cy="0"/>
        </a:xfrm>
      </p:grpSpPr>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7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7B8AEBBE-F8B2-42CF-9895-E86A608384EB}" type="datetime1">
              <a:rPr lang="en-US" smtClean="0"/>
            </a:fld>
            <a:endParaRPr lang="en-US"/>
          </a:p>
        </p:txBody>
      </p:sp>
      <p:sp>
        <p:nvSpPr>
          <p:cNvPr id="5" name="页脚占位符 4"/>
          <p:cNvSpPr>
            <a:spLocks noGrp="1"/>
          </p:cNvSpPr>
          <p:nvPr>
            <p:ph type="ftr" sz="quarter" idx="11"/>
            <p:custDataLst>
              <p:tags r:id="rId5"/>
            </p:custDataLst>
          </p:nvPr>
        </p:nvSpPr>
        <p:spPr/>
        <p:txBody>
          <a:bodyPr/>
          <a:lstStyle/>
          <a:p>
            <a:endParaRPr lang="en-US"/>
          </a:p>
        </p:txBody>
      </p:sp>
      <p:sp>
        <p:nvSpPr>
          <p:cNvPr id="6" name="灯片编号占位符 5"/>
          <p:cNvSpPr>
            <a:spLocks noGrp="1"/>
          </p:cNvSpPr>
          <p:nvPr>
            <p:ph type="sldNum" sz="quarter" idx="12"/>
            <p:custDataLst>
              <p:tags r:id="rId6"/>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7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8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9_标题和内容">
    <p:spTree>
      <p:nvGrpSpPr>
        <p:cNvPr id="1" name=""/>
        <p:cNvGrpSpPr/>
        <p:nvPr/>
      </p:nvGrpSpPr>
      <p:grpSpPr>
        <a:xfrm>
          <a:off x="0" y="0"/>
          <a:ext cx="0" cy="0"/>
          <a:chOff x="0" y="0"/>
          <a:chExt cx="0" cy="0"/>
        </a:xfrm>
      </p:grpSpPr>
    </p:spTree>
  </p:cSld>
  <p:clrMapOvr>
    <a:masterClrMapping/>
  </p:clrMapOvr>
  <p:transition spd="slow">
    <p:pull dir="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8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9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10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5_仅标题">
    <p:spTree>
      <p:nvGrpSpPr>
        <p:cNvPr id="1" name=""/>
        <p:cNvGrpSpPr/>
        <p:nvPr/>
      </p:nvGrpSpPr>
      <p:grpSpPr>
        <a:xfrm>
          <a:off x="0" y="0"/>
          <a:ext cx="0" cy="0"/>
          <a:chOff x="0" y="0"/>
          <a:chExt cx="0" cy="0"/>
        </a:xfrm>
      </p:grpSpPr>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userDrawn="1">
  <p:cSld name="1_节标题">
    <p:spTree>
      <p:nvGrpSpPr>
        <p:cNvPr id="1" name=""/>
        <p:cNvGrpSpPr/>
        <p:nvPr/>
      </p:nvGrpSpPr>
      <p:grpSpPr>
        <a:xfrm>
          <a:off x="0" y="0"/>
          <a:ext cx="0" cy="0"/>
          <a:chOff x="0" y="0"/>
          <a:chExt cx="0" cy="0"/>
        </a:xfrm>
      </p:grpSpPr>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showMasterSp="0" userDrawn="1">
  <p:cSld name="1_比较">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E1FAA6B6-10E5-4810-BC9F-DA72D8452E73}" type="datetime1">
              <a:rPr lang="en-US" smtClean="0"/>
            </a:fld>
            <a:endParaRPr lang="en-US"/>
          </a:p>
        </p:txBody>
      </p:sp>
      <p:sp>
        <p:nvSpPr>
          <p:cNvPr id="6" name="页脚占位符 5"/>
          <p:cNvSpPr>
            <a:spLocks noGrp="1"/>
          </p:cNvSpPr>
          <p:nvPr>
            <p:ph type="ftr" sz="quarter" idx="11"/>
            <p:custDataLst>
              <p:tags r:id="rId6"/>
            </p:custDataLst>
          </p:nvPr>
        </p:nvSpPr>
        <p:spPr/>
        <p:txBody>
          <a:bodyPr/>
          <a:lstStyle/>
          <a:p>
            <a:endParaRPr lang="en-US"/>
          </a:p>
        </p:txBody>
      </p:sp>
      <p:sp>
        <p:nvSpPr>
          <p:cNvPr id="7" name="灯片编号占位符 6"/>
          <p:cNvSpPr>
            <a:spLocks noGrp="1"/>
          </p:cNvSpPr>
          <p:nvPr>
            <p:ph type="sldNum" sz="quarter" idx="12"/>
            <p:custDataLst>
              <p:tags r:id="rId7"/>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6_仅标题">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1_内容与标题">
    <p:spTree>
      <p:nvGrpSpPr>
        <p:cNvPr id="1" name=""/>
        <p:cNvGrpSpPr/>
        <p:nvPr/>
      </p:nvGrpSpPr>
      <p:grpSpPr>
        <a:xfrm>
          <a:off x="0" y="0"/>
          <a:ext cx="0" cy="0"/>
          <a:chOff x="0" y="0"/>
          <a:chExt cx="0" cy="0"/>
        </a:xfrm>
      </p:grpSpPr>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showMasterSp="0" userDrawn="1">
  <p:cSld name="1_图片与标题">
    <p:spTree>
      <p:nvGrpSpPr>
        <p:cNvPr id="1" name=""/>
        <p:cNvGrpSpPr/>
        <p:nvPr/>
      </p:nvGrpSpPr>
      <p:grpSpPr>
        <a:xfrm>
          <a:off x="0" y="0"/>
          <a:ext cx="0" cy="0"/>
          <a:chOff x="0" y="0"/>
          <a:chExt cx="0" cy="0"/>
        </a:xfrm>
      </p:grpSpPr>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userDrawn="1">
  <p:cSld name="1_标题和竖排文字">
    <p:spTree>
      <p:nvGrpSpPr>
        <p:cNvPr id="1" name=""/>
        <p:cNvGrpSpPr/>
        <p:nvPr/>
      </p:nvGrpSpPr>
      <p:grpSpPr>
        <a:xfrm>
          <a:off x="0" y="0"/>
          <a:ext cx="0" cy="0"/>
          <a:chOff x="0" y="0"/>
          <a:chExt cx="0" cy="0"/>
        </a:xfrm>
      </p:grpSpPr>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showMasterSp="0" userDrawn="1">
  <p:cSld name="1_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1785600" y="274645"/>
            <a:ext cx="3657600" cy="5851525"/>
          </a:xfrm>
          <a:prstGeom prst="rect">
            <a:avLst/>
          </a:prstGeom>
        </p:spPr>
        <p:txBody>
          <a:bodyPr vert="eaVert"/>
          <a:lstStyle/>
          <a:p>
            <a:r>
              <a:rPr lang="zh-CN" altLang="en-US" smtClean="0"/>
              <a:t>单击此处编辑母版标题样式</a:t>
            </a:r>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8325228" y="6545429"/>
            <a:ext cx="775136" cy="246221"/>
          </a:xfrm>
          <a:prstGeom prst="rect">
            <a:avLst/>
          </a:prstGeom>
        </p:spPr>
        <p:txBody>
          <a:bodyPr wrap="square">
            <a:spAutoFit/>
          </a:bodyPr>
          <a:lstStyle/>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模板下载：</a:t>
            </a:r>
            <a:r>
              <a:rPr lang="en-US" altLang="zh-CN" sz="100">
                <a:solidFill>
                  <a:prstClr val="white"/>
                </a:solidFill>
                <a:latin typeface="Calibri" panose="020F0502020204030204"/>
                <a:ea typeface="宋体" panose="02010600030101010101" pitchFamily="2" charset="-122"/>
              </a:rPr>
              <a:t>www.1ppt.com/moban/     </a:t>
            </a:r>
            <a:r>
              <a:rPr lang="zh-CN" altLang="en-US" sz="100">
                <a:solidFill>
                  <a:prstClr val="white"/>
                </a:solidFill>
                <a:latin typeface="Calibri" panose="020F0502020204030204"/>
                <a:ea typeface="宋体" panose="02010600030101010101" pitchFamily="2" charset="-122"/>
              </a:rPr>
              <a:t>行业</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www.1ppt.com/hangye/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节日</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www.1ppt.com/jieri/           PPT</a:t>
            </a:r>
            <a:r>
              <a:rPr lang="zh-CN" altLang="en-US" sz="100">
                <a:solidFill>
                  <a:prstClr val="white"/>
                </a:solidFill>
                <a:latin typeface="Calibri" panose="020F0502020204030204"/>
                <a:ea typeface="宋体" panose="02010600030101010101" pitchFamily="2" charset="-122"/>
              </a:rPr>
              <a:t>素材下载：</a:t>
            </a:r>
            <a:r>
              <a:rPr lang="en-US" altLang="zh-CN" sz="100">
                <a:solidFill>
                  <a:prstClr val="white"/>
                </a:solidFill>
                <a:latin typeface="Calibri" panose="020F0502020204030204"/>
                <a:ea typeface="宋体" panose="02010600030101010101" pitchFamily="2" charset="-122"/>
              </a:rPr>
              <a:t>www.1ppt.com/sucai/</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背景图片：</a:t>
            </a:r>
            <a:r>
              <a:rPr lang="en-US" altLang="zh-CN" sz="100">
                <a:solidFill>
                  <a:prstClr val="white"/>
                </a:solidFill>
                <a:latin typeface="Calibri" panose="020F0502020204030204"/>
                <a:ea typeface="宋体" panose="02010600030101010101" pitchFamily="2" charset="-122"/>
              </a:rPr>
              <a:t>www.1ppt.com/beijing/      PPT</a:t>
            </a:r>
            <a:r>
              <a:rPr lang="zh-CN" altLang="en-US" sz="100">
                <a:solidFill>
                  <a:prstClr val="white"/>
                </a:solidFill>
                <a:latin typeface="Calibri" panose="020F0502020204030204"/>
                <a:ea typeface="宋体" panose="02010600030101010101" pitchFamily="2" charset="-122"/>
              </a:rPr>
              <a:t>图表下载：</a:t>
            </a:r>
            <a:r>
              <a:rPr lang="en-US" altLang="zh-CN" sz="100">
                <a:solidFill>
                  <a:prstClr val="white"/>
                </a:solidFill>
                <a:latin typeface="Calibri" panose="020F0502020204030204"/>
                <a:ea typeface="宋体" panose="02010600030101010101" pitchFamily="2" charset="-122"/>
              </a:rPr>
              <a:t>www.1ppt.com/tubiao/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优秀</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下载：</a:t>
            </a:r>
            <a:r>
              <a:rPr lang="en-US" altLang="zh-CN" sz="100">
                <a:solidFill>
                  <a:prstClr val="white"/>
                </a:solidFill>
                <a:latin typeface="Calibri" panose="020F0502020204030204"/>
                <a:ea typeface="宋体" panose="02010600030101010101" pitchFamily="2" charset="-122"/>
              </a:rPr>
              <a:t>www.1ppt.com/xiazai/        PPT</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www.1ppt.com/powerpoint/      </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Word</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www.1ppt.com/word/              Excel</a:t>
            </a:r>
            <a:r>
              <a:rPr lang="zh-CN" altLang="en-US" sz="100">
                <a:solidFill>
                  <a:prstClr val="white"/>
                </a:solidFill>
                <a:latin typeface="Calibri" panose="020F0502020204030204"/>
                <a:ea typeface="宋体" panose="02010600030101010101" pitchFamily="2" charset="-122"/>
              </a:rPr>
              <a:t>教程：</a:t>
            </a:r>
            <a:r>
              <a:rPr lang="en-US" altLang="zh-CN" sz="100">
                <a:solidFill>
                  <a:prstClr val="white"/>
                </a:solidFill>
                <a:latin typeface="Calibri" panose="020F0502020204030204"/>
                <a:ea typeface="宋体" panose="02010600030101010101" pitchFamily="2" charset="-122"/>
              </a:rPr>
              <a:t>www.1ppt.com/excel/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资料下载：</a:t>
            </a:r>
            <a:r>
              <a:rPr lang="en-US" altLang="zh-CN" sz="100">
                <a:solidFill>
                  <a:prstClr val="white"/>
                </a:solidFill>
                <a:latin typeface="Calibri" panose="020F0502020204030204"/>
                <a:ea typeface="宋体" panose="02010600030101010101" pitchFamily="2" charset="-122"/>
              </a:rPr>
              <a:t>www.1ppt.com/ziliao/                PPT</a:t>
            </a:r>
            <a:r>
              <a:rPr lang="zh-CN" altLang="en-US" sz="100">
                <a:solidFill>
                  <a:prstClr val="white"/>
                </a:solidFill>
                <a:latin typeface="Calibri" panose="020F0502020204030204"/>
                <a:ea typeface="宋体" panose="02010600030101010101" pitchFamily="2" charset="-122"/>
              </a:rPr>
              <a:t>课件下载：</a:t>
            </a:r>
            <a:r>
              <a:rPr lang="en-US" altLang="zh-CN" sz="100">
                <a:solidFill>
                  <a:prstClr val="white"/>
                </a:solidFill>
                <a:latin typeface="Calibri" panose="020F0502020204030204"/>
                <a:ea typeface="宋体" panose="02010600030101010101" pitchFamily="2" charset="-122"/>
              </a:rPr>
              <a:t>www.1ppt.com/kejian/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范文下载：</a:t>
            </a:r>
            <a:r>
              <a:rPr lang="en-US" altLang="zh-CN" sz="100">
                <a:solidFill>
                  <a:prstClr val="white"/>
                </a:solidFill>
                <a:latin typeface="Calibri" panose="020F0502020204030204"/>
                <a:ea typeface="宋体" panose="02010600030101010101" pitchFamily="2" charset="-122"/>
              </a:rPr>
              <a:t>www.1ppt.com/fanwen/             </a:t>
            </a:r>
            <a:r>
              <a:rPr lang="zh-CN" altLang="en-US" sz="100">
                <a:solidFill>
                  <a:prstClr val="white"/>
                </a:solidFill>
                <a:latin typeface="Calibri" panose="020F0502020204030204"/>
                <a:ea typeface="宋体" panose="02010600030101010101" pitchFamily="2" charset="-122"/>
              </a:rPr>
              <a:t>试卷下载：</a:t>
            </a:r>
            <a:r>
              <a:rPr lang="en-US" altLang="zh-CN" sz="100">
                <a:solidFill>
                  <a:prstClr val="white"/>
                </a:solidFill>
                <a:latin typeface="Calibri" panose="020F0502020204030204"/>
                <a:ea typeface="宋体" panose="02010600030101010101" pitchFamily="2" charset="-122"/>
              </a:rPr>
              <a:t>www.1ppt.com/shiti/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教案下载：</a:t>
            </a:r>
            <a:r>
              <a:rPr lang="en-US" altLang="zh-CN" sz="100">
                <a:solidFill>
                  <a:prstClr val="white"/>
                </a:solidFill>
                <a:latin typeface="Calibri" panose="020F0502020204030204"/>
                <a:ea typeface="宋体" panose="02010600030101010101" pitchFamily="2" charset="-122"/>
              </a:rPr>
              <a:t>www.1ppt.com/jiaoan/  </a:t>
            </a:r>
            <a:r>
              <a:rPr lang="en-US" altLang="zh-CN" sz="100" smtClean="0">
                <a:solidFill>
                  <a:prstClr val="white"/>
                </a:solidFill>
                <a:latin typeface="Calibri" panose="020F0502020204030204"/>
                <a:ea typeface="宋体" panose="02010600030101010101" pitchFamily="2" charset="-122"/>
              </a:rPr>
              <a:t>      </a:t>
            </a:r>
            <a:endParaRPr lang="en-US" altLang="zh-CN" sz="100">
              <a:solidFill>
                <a:prstClr val="white"/>
              </a:solidFill>
              <a:latin typeface="Calibri" panose="020F0502020204030204"/>
              <a:ea typeface="宋体" panose="02010600030101010101" pitchFamily="2" charset="-122"/>
            </a:endParaRPr>
          </a:p>
          <a:p>
            <a:r>
              <a:rPr lang="zh-CN" altLang="en-US" sz="100" smtClean="0">
                <a:solidFill>
                  <a:prstClr val="white"/>
                </a:solidFill>
                <a:latin typeface="Calibri" panose="020F0502020204030204"/>
                <a:ea typeface="宋体" panose="02010600030101010101" pitchFamily="2" charset="-122"/>
              </a:rPr>
              <a:t>字体下载：</a:t>
            </a:r>
            <a:r>
              <a:rPr lang="en-US" altLang="zh-CN" sz="100" smtClean="0">
                <a:solidFill>
                  <a:prstClr val="white"/>
                </a:solidFill>
                <a:latin typeface="Calibri" panose="020F0502020204030204"/>
                <a:ea typeface="宋体" panose="02010600030101010101" pitchFamily="2" charset="-122"/>
              </a:rPr>
              <a:t>www.1ppt.com/ziti/</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 </a:t>
            </a:r>
            <a:endParaRPr lang="zh-CN" altLang="en-US" sz="10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5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custDataLst>
              <p:tags r:id="rId2"/>
            </p:custDataLst>
          </p:nvPr>
        </p:nvSpPr>
        <p:spPr>
          <a:xfrm>
            <a:off x="8737600" y="6356357"/>
            <a:ext cx="2844800" cy="365125"/>
          </a:xfrm>
          <a:prstGeom prst="rect">
            <a:avLst/>
          </a:prstGeom>
        </p:spPr>
        <p:txBody>
          <a:bodyPr/>
          <a:lstStyle/>
          <a:p>
            <a:fld id="{1F57BEC6-7C2B-4B03-B4DD-37A8D3CA46A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6D18D072-EF12-4AA2-BD71-ABC68B06D0E2}" type="datetime1">
              <a:rPr lang="en-US" smtClean="0"/>
            </a:fld>
            <a:endParaRPr lang="en-US"/>
          </a:p>
        </p:txBody>
      </p:sp>
      <p:sp>
        <p:nvSpPr>
          <p:cNvPr id="8" name="页脚占位符 7"/>
          <p:cNvSpPr>
            <a:spLocks noGrp="1"/>
          </p:cNvSpPr>
          <p:nvPr>
            <p:ph type="ftr" sz="quarter" idx="11"/>
            <p:custDataLst>
              <p:tags r:id="rId8"/>
            </p:custDataLst>
          </p:nvPr>
        </p:nvSpPr>
        <p:spPr/>
        <p:txBody>
          <a:bodyPr/>
          <a:lstStyle/>
          <a:p>
            <a:endParaRPr lang="en-US"/>
          </a:p>
        </p:txBody>
      </p:sp>
      <p:sp>
        <p:nvSpPr>
          <p:cNvPr id="9" name="灯片编号占位符 8"/>
          <p:cNvSpPr>
            <a:spLocks noGrp="1"/>
          </p:cNvSpPr>
          <p:nvPr>
            <p:ph type="sldNum" sz="quarter" idx="12"/>
            <p:custDataLst>
              <p:tags r:id="rId9"/>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9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B8CDBF60-6CC3-4B74-A60D-3486985E4346}" type="datetime1">
              <a:rPr lang="en-US" smtClean="0"/>
            </a:fld>
            <a:endParaRPr lang="en-US"/>
          </a:p>
        </p:txBody>
      </p:sp>
      <p:sp>
        <p:nvSpPr>
          <p:cNvPr id="4" name="页脚占位符 3"/>
          <p:cNvSpPr>
            <a:spLocks noGrp="1"/>
          </p:cNvSpPr>
          <p:nvPr>
            <p:ph type="ftr" sz="quarter" idx="11"/>
            <p:custDataLst>
              <p:tags r:id="rId4"/>
            </p:custDataLst>
          </p:nvPr>
        </p:nvSpPr>
        <p:spPr/>
        <p:txBody>
          <a:bodyPr/>
          <a:lstStyle/>
          <a:p>
            <a:endParaRPr lang="en-US"/>
          </a:p>
        </p:txBody>
      </p:sp>
      <p:sp>
        <p:nvSpPr>
          <p:cNvPr id="5" name="灯片编号占位符 4"/>
          <p:cNvSpPr>
            <a:spLocks noGrp="1"/>
          </p:cNvSpPr>
          <p:nvPr>
            <p:ph type="sldNum" sz="quarter" idx="12"/>
            <p:custDataLst>
              <p:tags r:id="rId5"/>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2714818-984F-4759-BF72-A33BDC1963BD}" type="datetime1">
              <a:rPr lang="en-US" smtClean="0"/>
            </a:fld>
            <a:endParaRPr lang="en-US"/>
          </a:p>
        </p:txBody>
      </p:sp>
      <p:sp>
        <p:nvSpPr>
          <p:cNvPr id="3" name="页脚占位符 2"/>
          <p:cNvSpPr>
            <a:spLocks noGrp="1"/>
          </p:cNvSpPr>
          <p:nvPr>
            <p:ph type="ftr" sz="quarter" idx="11"/>
            <p:custDataLst>
              <p:tags r:id="rId3"/>
            </p:custDataLst>
          </p:nvPr>
        </p:nvSpPr>
        <p:spPr/>
        <p:txBody>
          <a:bodyPr/>
          <a:lstStyle/>
          <a:p>
            <a:endParaRPr lang="en-US"/>
          </a:p>
        </p:txBody>
      </p:sp>
      <p:sp>
        <p:nvSpPr>
          <p:cNvPr id="4" name="灯片编号占位符 3"/>
          <p:cNvSpPr>
            <a:spLocks noGrp="1"/>
          </p:cNvSpPr>
          <p:nvPr>
            <p:ph type="sldNum" sz="quarter" idx="12"/>
            <p:custDataLst>
              <p:tags r:id="rId4"/>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9EA7E191-5F94-4FC1-B823-BD7CABF7FA06}" type="datetime1">
              <a:rPr lang="en-US" smtClean="0"/>
            </a:fld>
            <a:endParaRPr lang="en-US"/>
          </a:p>
        </p:txBody>
      </p:sp>
      <p:sp>
        <p:nvSpPr>
          <p:cNvPr id="6" name="页脚占位符 5"/>
          <p:cNvSpPr>
            <a:spLocks noGrp="1"/>
          </p:cNvSpPr>
          <p:nvPr>
            <p:ph type="ftr" sz="quarter" idx="11"/>
            <p:custDataLst>
              <p:tags r:id="rId6"/>
            </p:custDataLst>
          </p:nvPr>
        </p:nvSpPr>
        <p:spPr/>
        <p:txBody>
          <a:bodyPr/>
          <a:lstStyle/>
          <a:p>
            <a:endParaRPr lang="en-US"/>
          </a:p>
        </p:txBody>
      </p:sp>
      <p:sp>
        <p:nvSpPr>
          <p:cNvPr id="7" name="灯片编号占位符 6"/>
          <p:cNvSpPr>
            <a:spLocks noGrp="1"/>
          </p:cNvSpPr>
          <p:nvPr>
            <p:ph type="sldNum" sz="quarter" idx="12"/>
            <p:custDataLst>
              <p:tags r:id="rId7"/>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88856D55-EFBE-4F9B-8A5F-09D42CA22A9B}" type="datetime1">
              <a:rPr lang="en-US" smtClean="0"/>
            </a:fld>
            <a:endParaRPr lang="en-US"/>
          </a:p>
        </p:txBody>
      </p:sp>
      <p:sp>
        <p:nvSpPr>
          <p:cNvPr id="6" name="页脚占位符 5"/>
          <p:cNvSpPr>
            <a:spLocks noGrp="1"/>
          </p:cNvSpPr>
          <p:nvPr>
            <p:ph type="ftr" sz="quarter" idx="11"/>
            <p:custDataLst>
              <p:tags r:id="rId6"/>
            </p:custDataLst>
          </p:nvPr>
        </p:nvSpPr>
        <p:spPr/>
        <p:txBody>
          <a:bodyPr/>
          <a:lstStyle/>
          <a:p>
            <a:endParaRPr lang="en-US"/>
          </a:p>
        </p:txBody>
      </p:sp>
      <p:sp>
        <p:nvSpPr>
          <p:cNvPr id="7" name="灯片编号占位符 6"/>
          <p:cNvSpPr>
            <a:spLocks noGrp="1"/>
          </p:cNvSpPr>
          <p:nvPr>
            <p:ph type="sldNum" sz="quarter" idx="12"/>
            <p:custDataLst>
              <p:tags r:id="rId7"/>
            </p:custDataLst>
          </p:nvPr>
        </p:nvSpPr>
        <p:spPr/>
        <p:txBody>
          <a:bodyPr/>
          <a:lstStyle/>
          <a:p>
            <a:fld id="{687D7A59-36E2-48B9-B146-C1E59501F63F}" type="slidenum">
              <a:rPr lang="en-US" smtClean="0"/>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7" Type="http://schemas.openxmlformats.org/officeDocument/2006/relationships/theme" Target="../theme/theme1.xml"/><Relationship Id="rId56" Type="http://schemas.openxmlformats.org/officeDocument/2006/relationships/tags" Target="../tags/tag66.xml"/><Relationship Id="rId55" Type="http://schemas.openxmlformats.org/officeDocument/2006/relationships/tags" Target="../tags/tag65.xml"/><Relationship Id="rId54" Type="http://schemas.openxmlformats.org/officeDocument/2006/relationships/tags" Target="../tags/tag64.xml"/><Relationship Id="rId53" Type="http://schemas.openxmlformats.org/officeDocument/2006/relationships/tags" Target="../tags/tag63.xml"/><Relationship Id="rId52" Type="http://schemas.openxmlformats.org/officeDocument/2006/relationships/tags" Target="../tags/tag6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52"/>
            </p:custDataLst>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53"/>
            </p:custDataLst>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54"/>
            </p:custDataLst>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1D110F-3F4E-48D9-B8AA-5D0E825AFDBA}" type="datetime1">
              <a:rPr lang="en-US" smtClean="0"/>
            </a:fld>
            <a:endParaRPr lang="en-US"/>
          </a:p>
        </p:txBody>
      </p:sp>
      <p:sp>
        <p:nvSpPr>
          <p:cNvPr id="5" name="页脚占位符 4"/>
          <p:cNvSpPr>
            <a:spLocks noGrp="1"/>
          </p:cNvSpPr>
          <p:nvPr>
            <p:ph type="ftr" sz="quarter" idx="3"/>
            <p:custDataLst>
              <p:tags r:id="rId55"/>
            </p:custDataLst>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custDataLst>
              <p:tags r:id="rId56"/>
            </p:custDataLst>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7D7A59-36E2-48B9-B146-C1E59501F63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102.xml"/><Relationship Id="rId1" Type="http://schemas.openxmlformats.org/officeDocument/2006/relationships/tags" Target="../tags/tag101.xml"/></Relationships>
</file>

<file path=ppt/slides/_rels/slide11.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8" Type="http://schemas.openxmlformats.org/officeDocument/2006/relationships/slideLayout" Target="../slideLayouts/slideLayout24.xml"/><Relationship Id="rId17" Type="http://schemas.openxmlformats.org/officeDocument/2006/relationships/tags" Target="../tags/tag119.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2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2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image" Target="../media/image5.png"/><Relationship Id="rId2" Type="http://schemas.openxmlformats.org/officeDocument/2006/relationships/tags" Target="../tags/tag123.xml"/><Relationship Id="rId1" Type="http://schemas.openxmlformats.org/officeDocument/2006/relationships/tags" Target="../tags/tag12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24.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image" Target="../media/image7.jpeg"/><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127.xml"/><Relationship Id="rId1" Type="http://schemas.openxmlformats.org/officeDocument/2006/relationships/tags" Target="../tags/tag12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129.xml"/><Relationship Id="rId1" Type="http://schemas.openxmlformats.org/officeDocument/2006/relationships/tags" Target="../tags/tag12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1.png"/><Relationship Id="rId1" Type="http://schemas.openxmlformats.org/officeDocument/2006/relationships/tags" Target="../tags/tag7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3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8.xml"/><Relationship Id="rId1" Type="http://schemas.openxmlformats.org/officeDocument/2006/relationships/tags" Target="../tags/tag137.xml"/></Relationships>
</file>

<file path=ppt/slides/_rels/slide24.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4" Type="http://schemas.openxmlformats.org/officeDocument/2006/relationships/slideLayout" Target="../slideLayouts/slideLayout1.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image" Target="../media/image8.jpeg"/><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0.xml"/><Relationship Id="rId1" Type="http://schemas.openxmlformats.org/officeDocument/2006/relationships/tags" Target="../tags/tag159.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34.xml"/><Relationship Id="rId6" Type="http://schemas.openxmlformats.org/officeDocument/2006/relationships/image" Target="../media/image9.png"/><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7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4.xml"/><Relationship Id="rId1" Type="http://schemas.openxmlformats.org/officeDocument/2006/relationships/tags" Target="../tags/tag17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75.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7.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7.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3.pn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1.xml"/><Relationship Id="rId1" Type="http://schemas.openxmlformats.org/officeDocument/2006/relationships/tags" Target="../tags/tag80.xml"/></Relationships>
</file>

<file path=ppt/slides/_rels/slide6.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2" Type="http://schemas.openxmlformats.org/officeDocument/2006/relationships/notesSlide" Target="../notesSlides/notesSlide2.xml"/><Relationship Id="rId11" Type="http://schemas.openxmlformats.org/officeDocument/2006/relationships/slideLayout" Target="../slideLayouts/slideLayout17.xml"/><Relationship Id="rId10" Type="http://schemas.openxmlformats.org/officeDocument/2006/relationships/image" Target="../media/image4.jpeg"/><Relationship Id="rId1" Type="http://schemas.openxmlformats.org/officeDocument/2006/relationships/tags" Target="../tags/tag8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5.xml"/><Relationship Id="rId1" Type="http://schemas.openxmlformats.org/officeDocument/2006/relationships/tags" Target="../tags/tag9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97.xml"/><Relationship Id="rId1" Type="http://schemas.openxmlformats.org/officeDocument/2006/relationships/tags" Target="../tags/tag9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custDataLst>
              <p:tags r:id="rId1"/>
            </p:custDataLst>
          </p:nvPr>
        </p:nvSpPr>
        <p:spPr>
          <a:xfrm>
            <a:off x="8737600" y="6356357"/>
            <a:ext cx="2844800" cy="365125"/>
          </a:xfrm>
          <a:prstGeom prst="rect">
            <a:avLst/>
          </a:prstGeom>
        </p:spPr>
        <p:txBody>
          <a:bodyPr/>
          <a:lstStyle/>
          <a:p>
            <a:fld id="{B56603AA-1A1C-49C8-9987-2C502E88A60D}" type="slidenum">
              <a:rPr lang="zh-CN" altLang="en-US"/>
            </a:fld>
            <a:endParaRPr lang="en-US" altLang="zh-CN"/>
          </a:p>
        </p:txBody>
      </p:sp>
      <p:sp>
        <p:nvSpPr>
          <p:cNvPr id="3" name="内容占位符 2"/>
          <p:cNvSpPr>
            <a:spLocks noGrp="1" noChangeArrowheads="1"/>
          </p:cNvSpPr>
          <p:nvPr>
            <p:ph idx="4294967295"/>
            <p:custDataLst>
              <p:tags r:id="rId2"/>
            </p:custDataLst>
          </p:nvPr>
        </p:nvSpPr>
        <p:spPr>
          <a:xfrm>
            <a:off x="563880" y="615950"/>
            <a:ext cx="11019155" cy="5454650"/>
          </a:xfrm>
          <a:prstGeom prst="rect">
            <a:avLst/>
          </a:prstGeom>
        </p:spPr>
        <p:txBody>
          <a:bodyPr lIns="101600" tIns="0" rIns="82550" bIns="0">
            <a:noAutofit/>
          </a:bodyPr>
          <a:lstStyle/>
          <a:p>
            <a:pPr marL="0" indent="0">
              <a:buFont typeface="Arial" panose="020B0604020202020204"/>
              <a:buNone/>
            </a:pPr>
            <a:r>
              <a:rPr lang="zh-CN" altLang="en-US" sz="5400" b="1" smtClean="0">
                <a:solidFill>
                  <a:srgbClr val="FF0000"/>
                </a:solidFill>
                <a:latin typeface="楷体" panose="02010609060101010101" pitchFamily="49" charset="-122"/>
                <a:ea typeface="楷体" panose="02010609060101010101" pitchFamily="49" charset="-122"/>
                <a:sym typeface="微软雅黑" panose="020B0503020204020204" pitchFamily="34" charset="-122"/>
              </a:rPr>
              <a:t>  </a:t>
            </a:r>
            <a:r>
              <a:rPr lang="en-US" altLang="zh-CN" sz="5400" b="1" smtClean="0">
                <a:solidFill>
                  <a:srgbClr val="FF0000"/>
                </a:solidFill>
                <a:latin typeface="楷体" panose="02010609060101010101" pitchFamily="49" charset="-122"/>
                <a:ea typeface="楷体" panose="02010609060101010101" pitchFamily="49" charset="-122"/>
                <a:sym typeface="微软雅黑" panose="020B0503020204020204" pitchFamily="34" charset="-122"/>
              </a:rPr>
              <a:t>  </a:t>
            </a:r>
            <a:r>
              <a:rPr lang="zh-CN" altLang="en-US"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唐代宗大历二年（</a:t>
            </a:r>
            <a:r>
              <a:rPr lang="en-US" altLang="zh-CN"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767</a:t>
            </a:r>
            <a:r>
              <a:rPr lang="zh-CN" altLang="en-US"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a:t>
            </a:r>
            <a:r>
              <a:rPr lang="zh-CN" altLang="en-US" sz="5400" b="1" smtClean="0">
                <a:solidFill>
                  <a:srgbClr val="7030A0"/>
                </a:solidFill>
                <a:latin typeface="楷体" panose="02010609060101010101" pitchFamily="49" charset="-122"/>
                <a:ea typeface="楷体" panose="02010609060101010101" pitchFamily="49" charset="-122"/>
                <a:sym typeface="微软雅黑" panose="020B0503020204020204" pitchFamily="34" charset="-122"/>
              </a:rPr>
              <a:t>秋天，爱国诗人杜甫</a:t>
            </a:r>
            <a:r>
              <a:rPr lang="zh-CN" altLang="en-US"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登上高台，面对滚滚洪涛，吟出了一声旷古叹息。</a:t>
            </a:r>
            <a:endParaRPr lang="zh-CN" altLang="en-US"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endParaRPr>
          </a:p>
          <a:p>
            <a:pPr marL="0" indent="0">
              <a:buFont typeface="Arial" panose="020B0604020202020204"/>
              <a:buNone/>
            </a:pPr>
            <a:r>
              <a:rPr lang="en-US" altLang="zh-CN" sz="5400" b="1" smtClean="0">
                <a:solidFill>
                  <a:srgbClr val="FF0000"/>
                </a:solidFill>
                <a:latin typeface="楷体" panose="02010609060101010101" pitchFamily="49" charset="-122"/>
                <a:ea typeface="楷体" panose="02010609060101010101" pitchFamily="49" charset="-122"/>
                <a:sym typeface="微软雅黑" panose="020B0503020204020204" pitchFamily="34" charset="-122"/>
              </a:rPr>
              <a:t>    </a:t>
            </a:r>
            <a:r>
              <a:rPr lang="en-US" altLang="zh-CN" sz="5400" b="1" smtClean="0">
                <a:solidFill>
                  <a:srgbClr val="7030A0"/>
                </a:solidFill>
                <a:latin typeface="楷体" panose="02010609060101010101" pitchFamily="49" charset="-122"/>
                <a:ea typeface="楷体" panose="02010609060101010101" pitchFamily="49" charset="-122"/>
                <a:sym typeface="微软雅黑" panose="020B0503020204020204" pitchFamily="34" charset="-122"/>
              </a:rPr>
              <a:t>1919</a:t>
            </a:r>
            <a:r>
              <a:rPr lang="zh-CN" altLang="en-US" sz="5400" b="1" smtClean="0">
                <a:solidFill>
                  <a:srgbClr val="7030A0"/>
                </a:solidFill>
                <a:latin typeface="楷体" panose="02010609060101010101" pitchFamily="49" charset="-122"/>
                <a:ea typeface="楷体" panose="02010609060101010101" pitchFamily="49" charset="-122"/>
                <a:sym typeface="微软雅黑" panose="020B0503020204020204" pitchFamily="34" charset="-122"/>
              </a:rPr>
              <a:t>年秋天，爱国诗人郭沫若</a:t>
            </a:r>
            <a:r>
              <a:rPr lang="zh-CN" altLang="en-US" sz="5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立在地球边上，面对滚滚洪涛，发出了一声</a:t>
            </a:r>
            <a:r>
              <a:rPr lang="zh-CN" altLang="en-US" sz="5400" b="1" smtClean="0">
                <a:solidFill>
                  <a:srgbClr val="7030A0"/>
                </a:solidFill>
                <a:latin typeface="楷体" panose="02010609060101010101" pitchFamily="49" charset="-122"/>
                <a:ea typeface="楷体" panose="02010609060101010101" pitchFamily="49" charset="-122"/>
                <a:sym typeface="微软雅黑" panose="020B0503020204020204" pitchFamily="34" charset="-122"/>
              </a:rPr>
              <a:t>震世呼号</a:t>
            </a:r>
            <a:r>
              <a:rPr lang="zh-CN" altLang="en-US" sz="5400" b="1" smtClean="0">
                <a:latin typeface="楷体" panose="02010609060101010101" pitchFamily="49" charset="-122"/>
                <a:ea typeface="楷体" panose="02010609060101010101" pitchFamily="49" charset="-122"/>
                <a:sym typeface="微软雅黑" panose="020B0503020204020204" pitchFamily="34" charset="-122"/>
              </a:rPr>
              <a:t>。</a:t>
            </a:r>
            <a:endParaRPr lang="zh-CN" altLang="en-US" sz="5400" b="1" smtClean="0">
              <a:latin typeface="楷体" panose="02010609060101010101" pitchFamily="49" charset="-122"/>
              <a:ea typeface="楷体" panose="02010609060101010101" pitchFamily="49" charset="-122"/>
              <a:sym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plus(in)">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288925" y="878205"/>
            <a:ext cx="11614150" cy="5979795"/>
          </a:xfrm>
          <a:prstGeom prst="rect">
            <a:avLst/>
          </a:prstGeom>
        </p:spPr>
        <p:txBody>
          <a:bodyPr>
            <a:noAutofit/>
          </a:bodyPr>
          <a:lstStyle/>
          <a:p>
            <a:pPr indent="0" algn="just">
              <a:lnSpc>
                <a:spcPct val="120000"/>
              </a:lnSpc>
              <a:buNone/>
              <a:tabLst>
                <a:tab pos="1889760" algn="l"/>
                <a:tab pos="2070100" algn="l"/>
              </a:tabLst>
            </a:pPr>
            <a:r>
              <a:rPr lang="en-US" altLang="zh-CN" sz="2800" b="1" kern="100">
                <a:latin typeface="Times New Roman" panose="02020603050405020304"/>
                <a:cs typeface="Times New Roman" panose="02020603050405020304"/>
              </a:rPr>
              <a:t> </a:t>
            </a:r>
            <a:r>
              <a:rPr lang="en-US" altLang="zh-CN" sz="2800" b="1" kern="100" smtClean="0">
                <a:latin typeface="Times New Roman" panose="02020603050405020304"/>
                <a:cs typeface="Times New Roman" panose="02020603050405020304"/>
              </a:rPr>
              <a:t>         </a:t>
            </a:r>
            <a:r>
              <a:rPr lang="zh-CN" altLang="zh-CN" sz="3600" b="1" kern="100" smtClean="0">
                <a:solidFill>
                  <a:srgbClr val="0000FF"/>
                </a:solidFill>
                <a:latin typeface="楷体" panose="02010609060101010101" pitchFamily="49" charset="-122"/>
                <a:ea typeface="楷体" panose="02010609060101010101" pitchFamily="49" charset="-122"/>
                <a:cs typeface="Times New Roman" panose="02020603050405020304"/>
              </a:rPr>
              <a:t>这</a:t>
            </a:r>
            <a:r>
              <a:rPr lang="zh-CN" altLang="zh-CN" sz="3600" b="1" kern="100">
                <a:solidFill>
                  <a:srgbClr val="0000FF"/>
                </a:solidFill>
                <a:latin typeface="楷体" panose="02010609060101010101" pitchFamily="49" charset="-122"/>
                <a:ea typeface="楷体" panose="02010609060101010101" pitchFamily="49" charset="-122"/>
                <a:cs typeface="Times New Roman" panose="02020603050405020304"/>
              </a:rPr>
              <a:t>首诗堪称郭沫若早期</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火山爆发式</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0000FF"/>
                </a:solidFill>
                <a:latin typeface="楷体" panose="02010609060101010101" pitchFamily="49" charset="-122"/>
                <a:ea typeface="楷体" panose="02010609060101010101" pitchFamily="49" charset="-122"/>
                <a:cs typeface="Times New Roman" panose="02020603050405020304"/>
              </a:rPr>
              <a:t>的诗歌代表作之一，它是在感情激荡时一气呵成的，是火山爆发喷涌而出的岩浆，其气势汹涌，灼热逼人，从中最能感受到</a:t>
            </a:r>
            <a:r>
              <a:rPr lang="en-US" altLang="zh-CN" sz="3600" b="1" kern="100">
                <a:solidFill>
                  <a:srgbClr val="0000FF"/>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0000FF"/>
                </a:solidFill>
                <a:latin typeface="楷体" panose="02010609060101010101" pitchFamily="49" charset="-122"/>
                <a:ea typeface="楷体" panose="02010609060101010101" pitchFamily="49" charset="-122"/>
                <a:cs typeface="Times New Roman" panose="02020603050405020304"/>
              </a:rPr>
              <a:t>五四</a:t>
            </a:r>
            <a:r>
              <a:rPr lang="en-US" altLang="zh-CN" sz="3600" b="1" kern="100">
                <a:solidFill>
                  <a:srgbClr val="0000FF"/>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0000FF"/>
                </a:solidFill>
                <a:latin typeface="楷体" panose="02010609060101010101" pitchFamily="49" charset="-122"/>
                <a:ea typeface="楷体" panose="02010609060101010101" pitchFamily="49" charset="-122"/>
                <a:cs typeface="Times New Roman" panose="02020603050405020304"/>
              </a:rPr>
              <a:t>时期狂飙突进的时代精神。为了准确表达出诗人此时的情感，</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朗诵时语速应该稍快，</a:t>
            </a:r>
            <a:r>
              <a:rPr lang="zh-CN" altLang="zh-CN" sz="3600" b="1" kern="100">
                <a:solidFill>
                  <a:srgbClr val="0000FF"/>
                </a:solidFill>
                <a:latin typeface="楷体" panose="02010609060101010101" pitchFamily="49" charset="-122"/>
                <a:ea typeface="楷体" panose="02010609060101010101" pitchFamily="49" charset="-122"/>
                <a:cs typeface="Times New Roman" panose="02020603050405020304"/>
              </a:rPr>
              <a:t>尤其是到排比部分，语速要渐快起来；到排比的最后一小句，语速则要适度放缓。同时，朗诵时的语调也要随诗人感情的升华而逐渐加强。对每一句中的中心词，如</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怒涌</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晴景</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推倒</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洪涛</a:t>
            </a:r>
            <a:r>
              <a:rPr lang="en-US" altLang="zh-CN" sz="3600" b="1" kern="100">
                <a:solidFill>
                  <a:srgbClr val="FF0000"/>
                </a:solidFill>
                <a:latin typeface="楷体" panose="02010609060101010101" pitchFamily="49" charset="-122"/>
                <a:ea typeface="楷体" panose="02010609060101010101" pitchFamily="49" charset="-122"/>
                <a:cs typeface="Times New Roman" panose="02020603050405020304"/>
              </a:rPr>
              <a:t>”</a:t>
            </a:r>
            <a:r>
              <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rPr>
              <a:t>等，也要做重音处理。</a:t>
            </a:r>
            <a:endPar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endParaRPr>
          </a:p>
          <a:p>
            <a:pPr>
              <a:lnSpc>
                <a:spcPct val="120000"/>
              </a:lnSpc>
            </a:pPr>
            <a:endParaRPr lang="zh-CN" altLang="zh-CN" sz="3600" b="1" kern="100">
              <a:solidFill>
                <a:srgbClr val="FF0000"/>
              </a:solidFill>
              <a:latin typeface="楷体" panose="02010609060101010101" pitchFamily="49" charset="-122"/>
              <a:ea typeface="楷体" panose="02010609060101010101" pitchFamily="49" charset="-122"/>
              <a:cs typeface="Times New Roman" panose="02020603050405020304"/>
            </a:endParaRPr>
          </a:p>
        </p:txBody>
      </p:sp>
      <p:sp>
        <p:nvSpPr>
          <p:cNvPr id="2" name="标题 1"/>
          <p:cNvSpPr>
            <a:spLocks noGrp="1"/>
          </p:cNvSpPr>
          <p:nvPr>
            <p:ph type="title" idx="4294967295"/>
            <p:custDataLst>
              <p:tags r:id="rId2"/>
            </p:custDataLst>
          </p:nvPr>
        </p:nvSpPr>
        <p:spPr>
          <a:xfrm>
            <a:off x="1983105" y="83185"/>
            <a:ext cx="7599045" cy="730250"/>
          </a:xfrm>
          <a:prstGeom prst="rect">
            <a:avLst/>
          </a:prstGeom>
        </p:spPr>
        <p:txBody>
          <a:bodyPr>
            <a:normAutofit fontScale="90000"/>
          </a:bodyPr>
          <a:lstStyle/>
          <a:p>
            <a:r>
              <a:rPr lang="zh-CN" altLang="en-US" b="1" kern="100">
                <a:solidFill>
                  <a:schemeClr val="tx1"/>
                </a:solidFill>
                <a:latin typeface="宋体" panose="02010600030101010101" pitchFamily="2" charset="-122"/>
                <a:ea typeface="宋体" panose="02010600030101010101" pitchFamily="2" charset="-122"/>
                <a:cs typeface="Times New Roman" panose="02020603050405020304"/>
              </a:rPr>
              <a:t>诵读指导</a:t>
            </a:r>
            <a:endParaRPr lang="zh-CN" altLang="en-US" b="1" kern="100">
              <a:solidFill>
                <a:schemeClr val="tx1"/>
              </a:solidFill>
              <a:latin typeface="宋体" panose="02010600030101010101" pitchFamily="2" charset="-122"/>
              <a:ea typeface="宋体" panose="02010600030101010101" pitchFamily="2" charset="-122"/>
              <a:cs typeface="Times New Roman" panose="02020603050405020304"/>
            </a:endParaRPr>
          </a:p>
        </p:txBody>
      </p:sp>
    </p:spTree>
  </p:cSld>
  <p:clrMapOvr>
    <a:masterClrMapping/>
  </p:clrMapOvr>
  <p:transition spd="slow" advClick="0" advTm="6000">
    <p:pull dir="ru"/>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custDataLst>
              <p:tags r:id="rId1"/>
            </p:custDataLst>
          </p:nvPr>
        </p:nvSpPr>
        <p:spPr>
          <a:xfrm>
            <a:off x="266065" y="874395"/>
            <a:ext cx="6720840" cy="4605020"/>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无数的白云正在空中怒涌</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啊啊！好幅壮丽的北冰洋的晴景哟！</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无限的太平洋提起他全身的力量要把地球推倒。</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啊啊！我眼前来了的滚滚洪涛哟！</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啊啊！不断的毁坏，不断的创造，不断的努力哟！</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啊啊！力哟！力哟！</a:t>
            </a:r>
            <a:endParaRPr lang="zh-CN" altLang="en-US" sz="3600" b="1">
              <a:solidFill>
                <a:schemeClr val="tx1"/>
              </a:solidFill>
              <a:latin typeface="楷体" panose="02010609060101010101" pitchFamily="49" charset="-122"/>
              <a:ea typeface="楷体" panose="02010609060101010101" pitchFamily="49" charset="-122"/>
            </a:endParaRPr>
          </a:p>
          <a:p>
            <a:pPr fontAlgn="auto">
              <a:lnSpc>
                <a:spcPts val="3200"/>
              </a:lnSpc>
              <a:buNone/>
            </a:pPr>
            <a:r>
              <a:rPr lang="zh-CN" altLang="en-US" sz="3600" b="1">
                <a:solidFill>
                  <a:schemeClr val="tx1"/>
                </a:solidFill>
                <a:latin typeface="楷体" panose="02010609060101010101" pitchFamily="49" charset="-122"/>
                <a:ea typeface="楷体" panose="02010609060101010101" pitchFamily="49" charset="-122"/>
                <a:sym typeface="+mn-ea"/>
              </a:rPr>
              <a:t>力的绘画，力的舞蹈，力的音乐，力的诗歌，力的律吕哟！</a:t>
            </a:r>
            <a:endParaRPr lang="zh-CN" altLang="en-US" sz="3600" b="1">
              <a:solidFill>
                <a:schemeClr val="tx1"/>
              </a:solidFill>
              <a:latin typeface="楷体" panose="02010609060101010101" pitchFamily="49" charset="-122"/>
              <a:ea typeface="楷体" panose="02010609060101010101" pitchFamily="49" charset="-122"/>
              <a:sym typeface="+mn-ea"/>
            </a:endParaRPr>
          </a:p>
        </p:txBody>
      </p:sp>
      <p:sp>
        <p:nvSpPr>
          <p:cNvPr id="11" name="矩形 10"/>
          <p:cNvSpPr/>
          <p:nvPr>
            <p:custDataLst>
              <p:tags r:id="rId2"/>
            </p:custDataLst>
          </p:nvPr>
        </p:nvSpPr>
        <p:spPr>
          <a:xfrm>
            <a:off x="7216140" y="874395"/>
            <a:ext cx="4631055" cy="14198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3600" b="1" smtClean="0">
                <a:solidFill>
                  <a:srgbClr val="0000FF"/>
                </a:solidFill>
                <a:latin typeface="楷体" panose="02010609060101010101" pitchFamily="49" charset="-122"/>
                <a:ea typeface="楷体" panose="02010609060101010101" pitchFamily="49" charset="-122"/>
              </a:rPr>
              <a:t>  </a:t>
            </a:r>
            <a:r>
              <a:rPr lang="en-US" altLang="zh-CN" sz="3600" b="1" smtClean="0">
                <a:solidFill>
                  <a:srgbClr val="0000FF"/>
                </a:solidFill>
                <a:latin typeface="楷体" panose="02010609060101010101" pitchFamily="49" charset="-122"/>
                <a:ea typeface="楷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rPr>
              <a:t>这</a:t>
            </a:r>
            <a:r>
              <a:rPr lang="zh-CN" altLang="en-US" sz="3600" b="1">
                <a:solidFill>
                  <a:srgbClr val="0000FF"/>
                </a:solidFill>
                <a:latin typeface="楷体" panose="02010609060101010101" pitchFamily="49" charset="-122"/>
                <a:ea typeface="楷体" panose="02010609060101010101" pitchFamily="49" charset="-122"/>
              </a:rPr>
              <a:t>首诗给人的主要感受和印象是什么</a:t>
            </a:r>
            <a:r>
              <a:rPr lang="zh-CN" altLang="en-US" sz="2800" b="1">
                <a:solidFill>
                  <a:srgbClr val="0070C0"/>
                </a:solidFill>
                <a:latin typeface="黑体" panose="02010609060101010101" pitchFamily="49" charset="-122"/>
                <a:ea typeface="黑体" panose="02010609060101010101" pitchFamily="49" charset="-122"/>
              </a:rPr>
              <a:t>？</a:t>
            </a:r>
            <a:endParaRPr lang="zh-CN" altLang="en-US" sz="2800" b="1">
              <a:solidFill>
                <a:srgbClr val="0070C0"/>
              </a:solidFill>
              <a:latin typeface="黑体" panose="02010609060101010101" pitchFamily="49" charset="-122"/>
              <a:ea typeface="黑体" panose="02010609060101010101" pitchFamily="49" charset="-122"/>
            </a:endParaRPr>
          </a:p>
        </p:txBody>
      </p:sp>
      <p:grpSp>
        <p:nvGrpSpPr>
          <p:cNvPr id="21" name="组合 20"/>
          <p:cNvGrpSpPr/>
          <p:nvPr>
            <p:custDataLst>
              <p:tags r:id="rId3"/>
            </p:custDataLst>
          </p:nvPr>
        </p:nvGrpSpPr>
        <p:grpSpPr>
          <a:xfrm>
            <a:off x="7467600" y="2872740"/>
            <a:ext cx="1597660" cy="811530"/>
            <a:chOff x="10019156" y="5929971"/>
            <a:chExt cx="719667" cy="811717"/>
          </a:xfrm>
        </p:grpSpPr>
        <p:sp>
          <p:nvSpPr>
            <p:cNvPr id="22" name="椭圆 21"/>
            <p:cNvSpPr/>
            <p:nvPr>
              <p:custDataLst>
                <p:tags r:id="rId4"/>
              </p:custDataLst>
            </p:nvPr>
          </p:nvSpPr>
          <p:spPr>
            <a:xfrm>
              <a:off x="10019156" y="5929971"/>
              <a:ext cx="647700" cy="647700"/>
            </a:xfrm>
            <a:prstGeom prst="ellipse">
              <a:avLst/>
            </a:prstGeom>
            <a:solidFill>
              <a:srgbClr val="FFFF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3" name="矩形 22"/>
            <p:cNvSpPr/>
            <p:nvPr>
              <p:custDataLst>
                <p:tags r:id="rId5"/>
              </p:custDataLst>
            </p:nvPr>
          </p:nvSpPr>
          <p:spPr>
            <a:xfrm>
              <a:off x="10089237" y="5985864"/>
              <a:ext cx="649586" cy="7558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err="1">
                  <a:solidFill>
                    <a:srgbClr val="FF0000"/>
                  </a:solidFill>
                  <a:latin typeface="楷体" panose="02010609060101010101" pitchFamily="49" charset="-122"/>
                  <a:ea typeface="楷体" panose="02010609060101010101" pitchFamily="49" charset="-122"/>
                </a:rPr>
                <a:t>宏伟</a:t>
              </a:r>
              <a:endParaRPr lang="en-US" altLang="zh-CN" sz="3600" b="1" err="1">
                <a:solidFill>
                  <a:srgbClr val="FF0000"/>
                </a:solidFill>
                <a:latin typeface="楷体" panose="02010609060101010101" pitchFamily="49" charset="-122"/>
                <a:ea typeface="楷体" panose="02010609060101010101" pitchFamily="49" charset="-122"/>
              </a:endParaRPr>
            </a:p>
          </p:txBody>
        </p:sp>
      </p:grpSp>
      <p:grpSp>
        <p:nvGrpSpPr>
          <p:cNvPr id="28" name="组合 27"/>
          <p:cNvGrpSpPr/>
          <p:nvPr>
            <p:custDataLst>
              <p:tags r:id="rId6"/>
            </p:custDataLst>
          </p:nvPr>
        </p:nvGrpSpPr>
        <p:grpSpPr>
          <a:xfrm>
            <a:off x="9982835" y="2853690"/>
            <a:ext cx="1864360" cy="811715"/>
            <a:chOff x="10019156" y="5929971"/>
            <a:chExt cx="647700" cy="812007"/>
          </a:xfrm>
        </p:grpSpPr>
        <p:sp>
          <p:nvSpPr>
            <p:cNvPr id="29" name="椭圆 28"/>
            <p:cNvSpPr/>
            <p:nvPr>
              <p:custDataLst>
                <p:tags r:id="rId7"/>
              </p:custDataLst>
            </p:nvPr>
          </p:nvSpPr>
          <p:spPr>
            <a:xfrm>
              <a:off x="10019156" y="5929971"/>
              <a:ext cx="647700" cy="647700"/>
            </a:xfrm>
            <a:prstGeom prst="ellipse">
              <a:avLst/>
            </a:prstGeom>
            <a:solidFill>
              <a:srgbClr val="FFFF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30" name="矩形 29"/>
            <p:cNvSpPr/>
            <p:nvPr>
              <p:custDataLst>
                <p:tags r:id="rId8"/>
              </p:custDataLst>
            </p:nvPr>
          </p:nvSpPr>
          <p:spPr>
            <a:xfrm>
              <a:off x="10089284" y="5986056"/>
              <a:ext cx="507445" cy="7559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err="1">
                  <a:solidFill>
                    <a:srgbClr val="FF0000"/>
                  </a:solidFill>
                  <a:latin typeface="楷体" panose="02010609060101010101" pitchFamily="49" charset="-122"/>
                  <a:ea typeface="楷体" panose="02010609060101010101" pitchFamily="49" charset="-122"/>
                </a:rPr>
                <a:t>强力</a:t>
              </a:r>
              <a:endParaRPr lang="en-US" altLang="zh-CN" sz="3600" b="1" err="1">
                <a:solidFill>
                  <a:srgbClr val="FF0000"/>
                </a:solidFill>
                <a:latin typeface="楷体" panose="02010609060101010101" pitchFamily="49" charset="-122"/>
                <a:ea typeface="楷体" panose="02010609060101010101" pitchFamily="49" charset="-122"/>
              </a:endParaRPr>
            </a:p>
          </p:txBody>
        </p:sp>
      </p:grpSp>
      <p:grpSp>
        <p:nvGrpSpPr>
          <p:cNvPr id="31" name="组合 30"/>
          <p:cNvGrpSpPr/>
          <p:nvPr>
            <p:custDataLst>
              <p:tags r:id="rId9"/>
            </p:custDataLst>
          </p:nvPr>
        </p:nvGrpSpPr>
        <p:grpSpPr>
          <a:xfrm>
            <a:off x="7467600" y="4953000"/>
            <a:ext cx="1597025" cy="811715"/>
            <a:chOff x="10019156" y="5929971"/>
            <a:chExt cx="647700" cy="812007"/>
          </a:xfrm>
        </p:grpSpPr>
        <p:sp>
          <p:nvSpPr>
            <p:cNvPr id="32" name="椭圆 31"/>
            <p:cNvSpPr/>
            <p:nvPr>
              <p:custDataLst>
                <p:tags r:id="rId10"/>
              </p:custDataLst>
            </p:nvPr>
          </p:nvSpPr>
          <p:spPr>
            <a:xfrm>
              <a:off x="10019156" y="5929971"/>
              <a:ext cx="647700" cy="647700"/>
            </a:xfrm>
            <a:prstGeom prst="ellipse">
              <a:avLst/>
            </a:prstGeom>
            <a:solidFill>
              <a:srgbClr val="FFFF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33" name="矩形 32"/>
            <p:cNvSpPr/>
            <p:nvPr>
              <p:custDataLst>
                <p:tags r:id="rId11"/>
              </p:custDataLst>
            </p:nvPr>
          </p:nvSpPr>
          <p:spPr>
            <a:xfrm>
              <a:off x="10089284" y="5986056"/>
              <a:ext cx="507445" cy="7559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err="1">
                  <a:solidFill>
                    <a:srgbClr val="FF0000"/>
                  </a:solidFill>
                  <a:latin typeface="楷体" panose="02010609060101010101" pitchFamily="49" charset="-122"/>
                  <a:ea typeface="楷体" panose="02010609060101010101" pitchFamily="49" charset="-122"/>
                </a:rPr>
                <a:t>壮丽</a:t>
              </a:r>
              <a:endParaRPr lang="en-US" altLang="zh-CN" sz="3600" b="1" err="1">
                <a:solidFill>
                  <a:srgbClr val="FF0000"/>
                </a:solidFill>
                <a:latin typeface="楷体" panose="02010609060101010101" pitchFamily="49" charset="-122"/>
                <a:ea typeface="楷体" panose="02010609060101010101" pitchFamily="49" charset="-122"/>
              </a:endParaRPr>
            </a:p>
          </p:txBody>
        </p:sp>
      </p:grpSp>
      <p:grpSp>
        <p:nvGrpSpPr>
          <p:cNvPr id="34" name="组合 33"/>
          <p:cNvGrpSpPr/>
          <p:nvPr>
            <p:custDataLst>
              <p:tags r:id="rId12"/>
            </p:custDataLst>
          </p:nvPr>
        </p:nvGrpSpPr>
        <p:grpSpPr>
          <a:xfrm>
            <a:off x="10090785" y="4935220"/>
            <a:ext cx="1691640" cy="811715"/>
            <a:chOff x="10019156" y="5929971"/>
            <a:chExt cx="647700" cy="812007"/>
          </a:xfrm>
        </p:grpSpPr>
        <p:sp>
          <p:nvSpPr>
            <p:cNvPr id="35" name="椭圆 34"/>
            <p:cNvSpPr/>
            <p:nvPr>
              <p:custDataLst>
                <p:tags r:id="rId13"/>
              </p:custDataLst>
            </p:nvPr>
          </p:nvSpPr>
          <p:spPr>
            <a:xfrm>
              <a:off x="10019156" y="5929971"/>
              <a:ext cx="647700" cy="647700"/>
            </a:xfrm>
            <a:prstGeom prst="ellipse">
              <a:avLst/>
            </a:prstGeom>
            <a:solidFill>
              <a:srgbClr val="FFFF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37" name="矩形 36"/>
            <p:cNvSpPr/>
            <p:nvPr>
              <p:custDataLst>
                <p:tags r:id="rId14"/>
              </p:custDataLst>
            </p:nvPr>
          </p:nvSpPr>
          <p:spPr>
            <a:xfrm>
              <a:off x="10089284" y="5986056"/>
              <a:ext cx="507445" cy="7559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err="1">
                  <a:solidFill>
                    <a:srgbClr val="FF0000"/>
                  </a:solidFill>
                  <a:latin typeface="楷体" panose="02010609060101010101" pitchFamily="49" charset="-122"/>
                  <a:ea typeface="楷体" panose="02010609060101010101" pitchFamily="49" charset="-122"/>
                </a:rPr>
                <a:t>炽热</a:t>
              </a:r>
              <a:endParaRPr lang="en-US" altLang="zh-CN" sz="3600" b="1" err="1">
                <a:solidFill>
                  <a:srgbClr val="FF0000"/>
                </a:solidFill>
                <a:latin typeface="楷体" panose="02010609060101010101" pitchFamily="49" charset="-122"/>
                <a:ea typeface="楷体" panose="02010609060101010101" pitchFamily="49" charset="-122"/>
              </a:endParaRPr>
            </a:p>
          </p:txBody>
        </p:sp>
      </p:grpSp>
      <p:grpSp>
        <p:nvGrpSpPr>
          <p:cNvPr id="41" name="组合 40"/>
          <p:cNvGrpSpPr/>
          <p:nvPr>
            <p:custDataLst>
              <p:tags r:id="rId15"/>
            </p:custDataLst>
          </p:nvPr>
        </p:nvGrpSpPr>
        <p:grpSpPr>
          <a:xfrm>
            <a:off x="8796020" y="3858895"/>
            <a:ext cx="1471295" cy="811715"/>
            <a:chOff x="10019156" y="5929971"/>
            <a:chExt cx="647700" cy="812007"/>
          </a:xfrm>
        </p:grpSpPr>
        <p:sp>
          <p:nvSpPr>
            <p:cNvPr id="42" name="椭圆 41"/>
            <p:cNvSpPr/>
            <p:nvPr>
              <p:custDataLst>
                <p:tags r:id="rId16"/>
              </p:custDataLst>
            </p:nvPr>
          </p:nvSpPr>
          <p:spPr>
            <a:xfrm>
              <a:off x="10019156" y="5929971"/>
              <a:ext cx="647700" cy="647700"/>
            </a:xfrm>
            <a:prstGeom prst="ellipse">
              <a:avLst/>
            </a:prstGeom>
            <a:solidFill>
              <a:srgbClr val="FFFF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43" name="矩形 42"/>
            <p:cNvSpPr/>
            <p:nvPr>
              <p:custDataLst>
                <p:tags r:id="rId17"/>
              </p:custDataLst>
            </p:nvPr>
          </p:nvSpPr>
          <p:spPr>
            <a:xfrm>
              <a:off x="10089284" y="5986056"/>
              <a:ext cx="507445" cy="7559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3600" b="1" smtClean="0">
                  <a:solidFill>
                    <a:srgbClr val="FF0000"/>
                  </a:solidFill>
                  <a:latin typeface="楷体" panose="02010609060101010101" pitchFamily="49" charset="-122"/>
                  <a:ea typeface="楷体" panose="02010609060101010101" pitchFamily="49" charset="-122"/>
                </a:rPr>
                <a:t>奔放</a:t>
              </a:r>
              <a:endParaRPr lang="zh-CN" altLang="en-US" sz="3600" b="1" smtClean="0">
                <a:solidFill>
                  <a:srgbClr val="FF0000"/>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80">
                                          <p:stCondLst>
                                            <p:cond delay="0"/>
                                          </p:stCondLst>
                                        </p:cTn>
                                        <p:tgtEl>
                                          <p:spTgt spid="21"/>
                                        </p:tgtEl>
                                      </p:cBhvr>
                                    </p:animEffect>
                                    <p:anim calcmode="lin" valueType="num">
                                      <p:cBhvr>
                                        <p:cTn id="1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23" dur="26">
                                          <p:stCondLst>
                                            <p:cond delay="650"/>
                                          </p:stCondLst>
                                        </p:cTn>
                                        <p:tgtEl>
                                          <p:spTgt spid="21"/>
                                        </p:tgtEl>
                                      </p:cBhvr>
                                      <p:to x="100000" y="60000"/>
                                    </p:animScale>
                                    <p:animScale>
                                      <p:cBhvr>
                                        <p:cTn id="24" dur="166" decel="50000">
                                          <p:stCondLst>
                                            <p:cond delay="676"/>
                                          </p:stCondLst>
                                        </p:cTn>
                                        <p:tgtEl>
                                          <p:spTgt spid="21"/>
                                        </p:tgtEl>
                                      </p:cBhvr>
                                      <p:to x="100000" y="100000"/>
                                    </p:animScale>
                                    <p:animScale>
                                      <p:cBhvr>
                                        <p:cTn id="25" dur="26">
                                          <p:stCondLst>
                                            <p:cond delay="1312"/>
                                          </p:stCondLst>
                                        </p:cTn>
                                        <p:tgtEl>
                                          <p:spTgt spid="21"/>
                                        </p:tgtEl>
                                      </p:cBhvr>
                                      <p:to x="100000" y="80000"/>
                                    </p:animScale>
                                    <p:animScale>
                                      <p:cBhvr>
                                        <p:cTn id="26" dur="166" decel="50000">
                                          <p:stCondLst>
                                            <p:cond delay="1338"/>
                                          </p:stCondLst>
                                        </p:cTn>
                                        <p:tgtEl>
                                          <p:spTgt spid="21"/>
                                        </p:tgtEl>
                                      </p:cBhvr>
                                      <p:to x="100000" y="100000"/>
                                    </p:animScale>
                                    <p:animScale>
                                      <p:cBhvr>
                                        <p:cTn id="27" dur="26">
                                          <p:stCondLst>
                                            <p:cond delay="1642"/>
                                          </p:stCondLst>
                                        </p:cTn>
                                        <p:tgtEl>
                                          <p:spTgt spid="21"/>
                                        </p:tgtEl>
                                      </p:cBhvr>
                                      <p:to x="100000" y="90000"/>
                                    </p:animScale>
                                    <p:animScale>
                                      <p:cBhvr>
                                        <p:cTn id="28" dur="166" decel="50000">
                                          <p:stCondLst>
                                            <p:cond delay="1668"/>
                                          </p:stCondLst>
                                        </p:cTn>
                                        <p:tgtEl>
                                          <p:spTgt spid="21"/>
                                        </p:tgtEl>
                                      </p:cBhvr>
                                      <p:to x="100000" y="100000"/>
                                    </p:animScale>
                                    <p:animScale>
                                      <p:cBhvr>
                                        <p:cTn id="29" dur="26">
                                          <p:stCondLst>
                                            <p:cond delay="1808"/>
                                          </p:stCondLst>
                                        </p:cTn>
                                        <p:tgtEl>
                                          <p:spTgt spid="21"/>
                                        </p:tgtEl>
                                      </p:cBhvr>
                                      <p:to x="100000" y="95000"/>
                                    </p:animScale>
                                    <p:animScale>
                                      <p:cBhvr>
                                        <p:cTn id="30" dur="166" decel="50000">
                                          <p:stCondLst>
                                            <p:cond delay="1834"/>
                                          </p:stCondLst>
                                        </p:cTn>
                                        <p:tgtEl>
                                          <p:spTgt spid="21"/>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80">
                                          <p:stCondLst>
                                            <p:cond delay="0"/>
                                          </p:stCondLst>
                                        </p:cTn>
                                        <p:tgtEl>
                                          <p:spTgt spid="28"/>
                                        </p:tgtEl>
                                      </p:cBhvr>
                                    </p:animEffect>
                                    <p:anim calcmode="lin" valueType="num">
                                      <p:cBhvr>
                                        <p:cTn id="36"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1" dur="26">
                                          <p:stCondLst>
                                            <p:cond delay="650"/>
                                          </p:stCondLst>
                                        </p:cTn>
                                        <p:tgtEl>
                                          <p:spTgt spid="28"/>
                                        </p:tgtEl>
                                      </p:cBhvr>
                                      <p:to x="100000" y="60000"/>
                                    </p:animScale>
                                    <p:animScale>
                                      <p:cBhvr>
                                        <p:cTn id="42" dur="166" decel="50000">
                                          <p:stCondLst>
                                            <p:cond delay="676"/>
                                          </p:stCondLst>
                                        </p:cTn>
                                        <p:tgtEl>
                                          <p:spTgt spid="28"/>
                                        </p:tgtEl>
                                      </p:cBhvr>
                                      <p:to x="100000" y="100000"/>
                                    </p:animScale>
                                    <p:animScale>
                                      <p:cBhvr>
                                        <p:cTn id="43" dur="26">
                                          <p:stCondLst>
                                            <p:cond delay="1312"/>
                                          </p:stCondLst>
                                        </p:cTn>
                                        <p:tgtEl>
                                          <p:spTgt spid="28"/>
                                        </p:tgtEl>
                                      </p:cBhvr>
                                      <p:to x="100000" y="80000"/>
                                    </p:animScale>
                                    <p:animScale>
                                      <p:cBhvr>
                                        <p:cTn id="44" dur="166" decel="50000">
                                          <p:stCondLst>
                                            <p:cond delay="1338"/>
                                          </p:stCondLst>
                                        </p:cTn>
                                        <p:tgtEl>
                                          <p:spTgt spid="28"/>
                                        </p:tgtEl>
                                      </p:cBhvr>
                                      <p:to x="100000" y="100000"/>
                                    </p:animScale>
                                    <p:animScale>
                                      <p:cBhvr>
                                        <p:cTn id="45" dur="26">
                                          <p:stCondLst>
                                            <p:cond delay="1642"/>
                                          </p:stCondLst>
                                        </p:cTn>
                                        <p:tgtEl>
                                          <p:spTgt spid="28"/>
                                        </p:tgtEl>
                                      </p:cBhvr>
                                      <p:to x="100000" y="90000"/>
                                    </p:animScale>
                                    <p:animScale>
                                      <p:cBhvr>
                                        <p:cTn id="46" dur="166" decel="50000">
                                          <p:stCondLst>
                                            <p:cond delay="1668"/>
                                          </p:stCondLst>
                                        </p:cTn>
                                        <p:tgtEl>
                                          <p:spTgt spid="28"/>
                                        </p:tgtEl>
                                      </p:cBhvr>
                                      <p:to x="100000" y="100000"/>
                                    </p:animScale>
                                    <p:animScale>
                                      <p:cBhvr>
                                        <p:cTn id="47" dur="26">
                                          <p:stCondLst>
                                            <p:cond delay="1808"/>
                                          </p:stCondLst>
                                        </p:cTn>
                                        <p:tgtEl>
                                          <p:spTgt spid="28"/>
                                        </p:tgtEl>
                                      </p:cBhvr>
                                      <p:to x="100000" y="95000"/>
                                    </p:animScale>
                                    <p:animScale>
                                      <p:cBhvr>
                                        <p:cTn id="48" dur="166" decel="50000">
                                          <p:stCondLst>
                                            <p:cond delay="1834"/>
                                          </p:stCondLst>
                                        </p:cTn>
                                        <p:tgtEl>
                                          <p:spTgt spid="28"/>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down)">
                                      <p:cBhvr>
                                        <p:cTn id="53" dur="580">
                                          <p:stCondLst>
                                            <p:cond delay="0"/>
                                          </p:stCondLst>
                                        </p:cTn>
                                        <p:tgtEl>
                                          <p:spTgt spid="31"/>
                                        </p:tgtEl>
                                      </p:cBhvr>
                                    </p:animEffect>
                                    <p:anim calcmode="lin" valueType="num">
                                      <p:cBhvr>
                                        <p:cTn id="54"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59" dur="26">
                                          <p:stCondLst>
                                            <p:cond delay="650"/>
                                          </p:stCondLst>
                                        </p:cTn>
                                        <p:tgtEl>
                                          <p:spTgt spid="31"/>
                                        </p:tgtEl>
                                      </p:cBhvr>
                                      <p:to x="100000" y="60000"/>
                                    </p:animScale>
                                    <p:animScale>
                                      <p:cBhvr>
                                        <p:cTn id="60" dur="166" decel="50000">
                                          <p:stCondLst>
                                            <p:cond delay="676"/>
                                          </p:stCondLst>
                                        </p:cTn>
                                        <p:tgtEl>
                                          <p:spTgt spid="31"/>
                                        </p:tgtEl>
                                      </p:cBhvr>
                                      <p:to x="100000" y="100000"/>
                                    </p:animScale>
                                    <p:animScale>
                                      <p:cBhvr>
                                        <p:cTn id="61" dur="26">
                                          <p:stCondLst>
                                            <p:cond delay="1312"/>
                                          </p:stCondLst>
                                        </p:cTn>
                                        <p:tgtEl>
                                          <p:spTgt spid="31"/>
                                        </p:tgtEl>
                                      </p:cBhvr>
                                      <p:to x="100000" y="80000"/>
                                    </p:animScale>
                                    <p:animScale>
                                      <p:cBhvr>
                                        <p:cTn id="62" dur="166" decel="50000">
                                          <p:stCondLst>
                                            <p:cond delay="1338"/>
                                          </p:stCondLst>
                                        </p:cTn>
                                        <p:tgtEl>
                                          <p:spTgt spid="31"/>
                                        </p:tgtEl>
                                      </p:cBhvr>
                                      <p:to x="100000" y="100000"/>
                                    </p:animScale>
                                    <p:animScale>
                                      <p:cBhvr>
                                        <p:cTn id="63" dur="26">
                                          <p:stCondLst>
                                            <p:cond delay="1642"/>
                                          </p:stCondLst>
                                        </p:cTn>
                                        <p:tgtEl>
                                          <p:spTgt spid="31"/>
                                        </p:tgtEl>
                                      </p:cBhvr>
                                      <p:to x="100000" y="90000"/>
                                    </p:animScale>
                                    <p:animScale>
                                      <p:cBhvr>
                                        <p:cTn id="64" dur="166" decel="50000">
                                          <p:stCondLst>
                                            <p:cond delay="1668"/>
                                          </p:stCondLst>
                                        </p:cTn>
                                        <p:tgtEl>
                                          <p:spTgt spid="31"/>
                                        </p:tgtEl>
                                      </p:cBhvr>
                                      <p:to x="100000" y="100000"/>
                                    </p:animScale>
                                    <p:animScale>
                                      <p:cBhvr>
                                        <p:cTn id="65" dur="26">
                                          <p:stCondLst>
                                            <p:cond delay="1808"/>
                                          </p:stCondLst>
                                        </p:cTn>
                                        <p:tgtEl>
                                          <p:spTgt spid="31"/>
                                        </p:tgtEl>
                                      </p:cBhvr>
                                      <p:to x="100000" y="95000"/>
                                    </p:animScale>
                                    <p:animScale>
                                      <p:cBhvr>
                                        <p:cTn id="66" dur="166" decel="50000">
                                          <p:stCondLst>
                                            <p:cond delay="1834"/>
                                          </p:stCondLst>
                                        </p:cTn>
                                        <p:tgtEl>
                                          <p:spTgt spid="31"/>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down)">
                                      <p:cBhvr>
                                        <p:cTn id="71" dur="580">
                                          <p:stCondLst>
                                            <p:cond delay="0"/>
                                          </p:stCondLst>
                                        </p:cTn>
                                        <p:tgtEl>
                                          <p:spTgt spid="34"/>
                                        </p:tgtEl>
                                      </p:cBhvr>
                                    </p:animEffect>
                                    <p:anim calcmode="lin" valueType="num">
                                      <p:cBhvr>
                                        <p:cTn id="72"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77" dur="26">
                                          <p:stCondLst>
                                            <p:cond delay="650"/>
                                          </p:stCondLst>
                                        </p:cTn>
                                        <p:tgtEl>
                                          <p:spTgt spid="34"/>
                                        </p:tgtEl>
                                      </p:cBhvr>
                                      <p:to x="100000" y="60000"/>
                                    </p:animScale>
                                    <p:animScale>
                                      <p:cBhvr>
                                        <p:cTn id="78" dur="166" decel="50000">
                                          <p:stCondLst>
                                            <p:cond delay="676"/>
                                          </p:stCondLst>
                                        </p:cTn>
                                        <p:tgtEl>
                                          <p:spTgt spid="34"/>
                                        </p:tgtEl>
                                      </p:cBhvr>
                                      <p:to x="100000" y="100000"/>
                                    </p:animScale>
                                    <p:animScale>
                                      <p:cBhvr>
                                        <p:cTn id="79" dur="26">
                                          <p:stCondLst>
                                            <p:cond delay="1312"/>
                                          </p:stCondLst>
                                        </p:cTn>
                                        <p:tgtEl>
                                          <p:spTgt spid="34"/>
                                        </p:tgtEl>
                                      </p:cBhvr>
                                      <p:to x="100000" y="80000"/>
                                    </p:animScale>
                                    <p:animScale>
                                      <p:cBhvr>
                                        <p:cTn id="80" dur="166" decel="50000">
                                          <p:stCondLst>
                                            <p:cond delay="1338"/>
                                          </p:stCondLst>
                                        </p:cTn>
                                        <p:tgtEl>
                                          <p:spTgt spid="34"/>
                                        </p:tgtEl>
                                      </p:cBhvr>
                                      <p:to x="100000" y="100000"/>
                                    </p:animScale>
                                    <p:animScale>
                                      <p:cBhvr>
                                        <p:cTn id="81" dur="26">
                                          <p:stCondLst>
                                            <p:cond delay="1642"/>
                                          </p:stCondLst>
                                        </p:cTn>
                                        <p:tgtEl>
                                          <p:spTgt spid="34"/>
                                        </p:tgtEl>
                                      </p:cBhvr>
                                      <p:to x="100000" y="90000"/>
                                    </p:animScale>
                                    <p:animScale>
                                      <p:cBhvr>
                                        <p:cTn id="82" dur="166" decel="50000">
                                          <p:stCondLst>
                                            <p:cond delay="1668"/>
                                          </p:stCondLst>
                                        </p:cTn>
                                        <p:tgtEl>
                                          <p:spTgt spid="34"/>
                                        </p:tgtEl>
                                      </p:cBhvr>
                                      <p:to x="100000" y="100000"/>
                                    </p:animScale>
                                    <p:animScale>
                                      <p:cBhvr>
                                        <p:cTn id="83" dur="26">
                                          <p:stCondLst>
                                            <p:cond delay="1808"/>
                                          </p:stCondLst>
                                        </p:cTn>
                                        <p:tgtEl>
                                          <p:spTgt spid="34"/>
                                        </p:tgtEl>
                                      </p:cBhvr>
                                      <p:to x="100000" y="95000"/>
                                    </p:animScale>
                                    <p:animScale>
                                      <p:cBhvr>
                                        <p:cTn id="84" dur="166" decel="50000">
                                          <p:stCondLst>
                                            <p:cond delay="1834"/>
                                          </p:stCondLst>
                                        </p:cTn>
                                        <p:tgtEl>
                                          <p:spTgt spid="34"/>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wipe(down)">
                                      <p:cBhvr>
                                        <p:cTn id="89" dur="580">
                                          <p:stCondLst>
                                            <p:cond delay="0"/>
                                          </p:stCondLst>
                                        </p:cTn>
                                        <p:tgtEl>
                                          <p:spTgt spid="41"/>
                                        </p:tgtEl>
                                      </p:cBhvr>
                                    </p:animEffect>
                                    <p:anim calcmode="lin" valueType="num">
                                      <p:cBhvr>
                                        <p:cTn id="90"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95" dur="26">
                                          <p:stCondLst>
                                            <p:cond delay="650"/>
                                          </p:stCondLst>
                                        </p:cTn>
                                        <p:tgtEl>
                                          <p:spTgt spid="41"/>
                                        </p:tgtEl>
                                      </p:cBhvr>
                                      <p:to x="100000" y="60000"/>
                                    </p:animScale>
                                    <p:animScale>
                                      <p:cBhvr>
                                        <p:cTn id="96" dur="166" decel="50000">
                                          <p:stCondLst>
                                            <p:cond delay="676"/>
                                          </p:stCondLst>
                                        </p:cTn>
                                        <p:tgtEl>
                                          <p:spTgt spid="41"/>
                                        </p:tgtEl>
                                      </p:cBhvr>
                                      <p:to x="100000" y="100000"/>
                                    </p:animScale>
                                    <p:animScale>
                                      <p:cBhvr>
                                        <p:cTn id="97" dur="26">
                                          <p:stCondLst>
                                            <p:cond delay="1312"/>
                                          </p:stCondLst>
                                        </p:cTn>
                                        <p:tgtEl>
                                          <p:spTgt spid="41"/>
                                        </p:tgtEl>
                                      </p:cBhvr>
                                      <p:to x="100000" y="80000"/>
                                    </p:animScale>
                                    <p:animScale>
                                      <p:cBhvr>
                                        <p:cTn id="98" dur="166" decel="50000">
                                          <p:stCondLst>
                                            <p:cond delay="1338"/>
                                          </p:stCondLst>
                                        </p:cTn>
                                        <p:tgtEl>
                                          <p:spTgt spid="41"/>
                                        </p:tgtEl>
                                      </p:cBhvr>
                                      <p:to x="100000" y="100000"/>
                                    </p:animScale>
                                    <p:animScale>
                                      <p:cBhvr>
                                        <p:cTn id="99" dur="26">
                                          <p:stCondLst>
                                            <p:cond delay="1642"/>
                                          </p:stCondLst>
                                        </p:cTn>
                                        <p:tgtEl>
                                          <p:spTgt spid="41"/>
                                        </p:tgtEl>
                                      </p:cBhvr>
                                      <p:to x="100000" y="90000"/>
                                    </p:animScale>
                                    <p:animScale>
                                      <p:cBhvr>
                                        <p:cTn id="100" dur="166" decel="50000">
                                          <p:stCondLst>
                                            <p:cond delay="1668"/>
                                          </p:stCondLst>
                                        </p:cTn>
                                        <p:tgtEl>
                                          <p:spTgt spid="41"/>
                                        </p:tgtEl>
                                      </p:cBhvr>
                                      <p:to x="100000" y="100000"/>
                                    </p:animScale>
                                    <p:animScale>
                                      <p:cBhvr>
                                        <p:cTn id="101" dur="26">
                                          <p:stCondLst>
                                            <p:cond delay="1808"/>
                                          </p:stCondLst>
                                        </p:cTn>
                                        <p:tgtEl>
                                          <p:spTgt spid="41"/>
                                        </p:tgtEl>
                                      </p:cBhvr>
                                      <p:to x="100000" y="95000"/>
                                    </p:animScale>
                                    <p:animScale>
                                      <p:cBhvr>
                                        <p:cTn id="102"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771650" y="123190"/>
            <a:ext cx="7813040" cy="903605"/>
          </a:xfrm>
          <a:prstGeom prst="rect">
            <a:avLst/>
          </a:prstGeom>
          <a:solidFill>
            <a:srgbClr val="FFFF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4400" b="1">
                <a:solidFill>
                  <a:srgbClr val="FF0000"/>
                </a:solidFill>
                <a:latin typeface="楷体" panose="02010609060101010101" pitchFamily="49" charset="-122"/>
                <a:ea typeface="楷体" panose="02010609060101010101" pitchFamily="49" charset="-122"/>
                <a:sym typeface="+mn-ea"/>
              </a:rPr>
              <a:t>试用自己的语言描绘诗歌画面</a:t>
            </a:r>
            <a:endParaRPr lang="zh-CN" altLang="en-US" sz="44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771650" y="123190"/>
            <a:ext cx="7813040" cy="903605"/>
          </a:xfrm>
          <a:prstGeom prst="rect">
            <a:avLst/>
          </a:prstGeom>
          <a:solidFill>
            <a:srgbClr val="FFFF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4400" b="1">
                <a:solidFill>
                  <a:srgbClr val="FF0000"/>
                </a:solidFill>
                <a:latin typeface="楷体" panose="02010609060101010101" pitchFamily="49" charset="-122"/>
                <a:ea typeface="楷体" panose="02010609060101010101" pitchFamily="49" charset="-122"/>
                <a:sym typeface="+mn-ea"/>
              </a:rPr>
              <a:t>试用自己的语言描绘诗歌画面</a:t>
            </a:r>
            <a:endParaRPr lang="zh-CN" altLang="en-US" sz="4400" b="1">
              <a:solidFill>
                <a:srgbClr val="FF0000"/>
              </a:solidFill>
              <a:latin typeface="楷体" panose="02010609060101010101" pitchFamily="49" charset="-122"/>
              <a:ea typeface="楷体" panose="02010609060101010101" pitchFamily="49" charset="-122"/>
              <a:sym typeface="+mn-ea"/>
            </a:endParaRPr>
          </a:p>
        </p:txBody>
      </p:sp>
      <p:sp>
        <p:nvSpPr>
          <p:cNvPr id="2" name="文本框 1"/>
          <p:cNvSpPr txBox="1"/>
          <p:nvPr/>
        </p:nvSpPr>
        <p:spPr>
          <a:xfrm>
            <a:off x="455295" y="1751330"/>
            <a:ext cx="11280775" cy="4746625"/>
          </a:xfrm>
          <a:prstGeom prst="rect">
            <a:avLst/>
          </a:prstGeom>
          <a:noFill/>
        </p:spPr>
        <p:txBody>
          <a:bodyPr wrap="square" rtlCol="0">
            <a:spAutoFit/>
          </a:bodyPr>
          <a:p>
            <a:pPr fontAlgn="auto">
              <a:lnSpc>
                <a:spcPts val="3300"/>
              </a:lnSpc>
              <a:buNone/>
            </a:pPr>
            <a:r>
              <a:rPr lang="en-US" altLang="zh-CN" sz="4000" b="1" smtClean="0">
                <a:solidFill>
                  <a:srgbClr val="0000FF"/>
                </a:solidFill>
                <a:latin typeface="楷体" panose="02010609060101010101" pitchFamily="49" charset="-122"/>
                <a:ea typeface="楷体" panose="02010609060101010101" pitchFamily="49" charset="-122"/>
                <a:cs typeface="黑体" panose="02010609060101010101" pitchFamily="49" charset="-122"/>
                <a:sym typeface="+mn-ea"/>
              </a:rPr>
              <a:t>    </a:t>
            </a:r>
            <a:r>
              <a:rPr lang="zh-CN" altLang="en-US" sz="4000" b="1" smtClean="0">
                <a:solidFill>
                  <a:schemeClr val="tx1"/>
                </a:solidFill>
                <a:latin typeface="楷体" panose="02010609060101010101" pitchFamily="49" charset="-122"/>
                <a:ea typeface="楷体" panose="02010609060101010101" pitchFamily="49" charset="-122"/>
                <a:cs typeface="黑体" panose="02010609060101010101" pitchFamily="49" charset="-122"/>
                <a:sym typeface="+mn-ea"/>
              </a:rPr>
              <a:t>这</a:t>
            </a:r>
            <a:r>
              <a:rPr lang="zh-CN" altLang="en-US" sz="4000" b="1">
                <a:solidFill>
                  <a:schemeClr val="tx1"/>
                </a:solidFill>
                <a:latin typeface="楷体" panose="02010609060101010101" pitchFamily="49" charset="-122"/>
                <a:ea typeface="楷体" panose="02010609060101010101" pitchFamily="49" charset="-122"/>
                <a:cs typeface="黑体" panose="02010609060101010101" pitchFamily="49" charset="-122"/>
                <a:sym typeface="+mn-ea"/>
              </a:rPr>
              <a:t>首诗展现在读者面前的，是一个巨人的形象。他站在地球边上，站在“全方位”俯瞰地球的立足点上，吹响一声声响彻寰宇的号角。他的号角声欢呼在怒涌的白云、壮丽的北冰洋，也欢呼在要把地球推倒的太平洋——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endParaRPr lang="zh-CN" altLang="en-US" sz="4000" b="1">
              <a:solidFill>
                <a:schemeClr val="tx1"/>
              </a:solidFill>
              <a:latin typeface="楷体" panose="02010609060101010101" pitchFamily="49" charset="-122"/>
              <a:ea typeface="楷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361315" y="297815"/>
            <a:ext cx="11315065" cy="4194260"/>
          </a:xfrm>
          <a:prstGeom prst="roundRect">
            <a:avLst/>
          </a:prstGeom>
          <a:solidFill>
            <a:srgbClr val="0066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4000" b="1">
                <a:solidFill>
                  <a:schemeClr val="bg1"/>
                </a:solidFill>
                <a:latin typeface="楷体" panose="02010609060101010101" pitchFamily="49" charset="-122"/>
                <a:ea typeface="楷体" panose="02010609060101010101" pitchFamily="49" charset="-122"/>
                <a:sym typeface="+mn-ea"/>
              </a:rPr>
              <a:t>    </a:t>
            </a:r>
            <a:r>
              <a:rPr lang="zh-CN" altLang="en-US" sz="4000" b="1">
                <a:solidFill>
                  <a:schemeClr val="bg1"/>
                </a:solidFill>
                <a:latin typeface="楷体" panose="02010609060101010101" pitchFamily="49" charset="-122"/>
                <a:ea typeface="楷体" panose="02010609060101010101" pitchFamily="49" charset="-122"/>
                <a:sym typeface="+mn-ea"/>
              </a:rPr>
              <a:t>诗中雄奇的形象和澎湃的激情使人惊赞、仰慕，唤起人们对自身力量的自觉意识和对生活的巨大热情，激起人们以全部生命的力去努力创造，去追求光明，去获取力的艺术，力的美。这是崇高与壮美的统一，作者唱出的是一曲表现崇高美的激情洋溢的赞歌。</a:t>
            </a:r>
            <a:endParaRPr lang="zh-CN" altLang="en-US" sz="4000" b="1">
              <a:solidFill>
                <a:schemeClr val="bg1"/>
              </a:solidFill>
              <a:latin typeface="楷体" panose="02010609060101010101" pitchFamily="49" charset="-122"/>
              <a:ea typeface="楷体" panose="02010609060101010101" pitchFamily="49" charset="-122"/>
              <a:sym typeface="+mn-ea"/>
            </a:endParaRPr>
          </a:p>
        </p:txBody>
      </p:sp>
      <p:pic>
        <p:nvPicPr>
          <p:cNvPr id="10" name="Picture 2"/>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bwMode="auto">
          <a:xfrm>
            <a:off x="464820" y="4675505"/>
            <a:ext cx="11107420" cy="209296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custDataLst>
              <p:tags r:id="rId1"/>
            </p:custDataLst>
          </p:nvPr>
        </p:nvSpPr>
        <p:spPr bwMode="auto">
          <a:xfrm>
            <a:off x="1151255" y="1699895"/>
            <a:ext cx="954468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6600" b="1" smtClean="0">
                <a:solidFill>
                  <a:srgbClr val="0000FF"/>
                </a:solidFill>
                <a:latin typeface="楷体" panose="02010609060101010101" pitchFamily="49" charset="-122"/>
                <a:ea typeface="楷体" panose="02010609060101010101" pitchFamily="49" charset="-122"/>
                <a:sym typeface="+mn-ea"/>
              </a:rPr>
              <a:t>研读</a:t>
            </a:r>
            <a:r>
              <a:rPr lang="zh-CN" altLang="en-US" sz="16600" b="1">
                <a:solidFill>
                  <a:srgbClr val="0000FF"/>
                </a:solidFill>
                <a:latin typeface="楷体" panose="02010609060101010101" pitchFamily="49" charset="-122"/>
                <a:ea typeface="楷体" panose="02010609060101010101" pitchFamily="49" charset="-122"/>
                <a:sym typeface="+mn-ea"/>
              </a:rPr>
              <a:t>诗歌</a:t>
            </a:r>
            <a:endParaRPr lang="zh-CN" altLang="en-US" sz="16600" b="1">
              <a:solidFill>
                <a:srgbClr val="0000FF"/>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194310"/>
            <a:ext cx="10852150" cy="909955"/>
          </a:xfrm>
        </p:spPr>
        <p:txBody>
          <a:bodyPr>
            <a:noAutofit/>
          </a:bodyPr>
          <a:lstStyle/>
          <a:p>
            <a:r>
              <a:rPr lang="zh-CN" altLang="en-US" sz="5400" b="1">
                <a:gradFill>
                  <a:gsLst>
                    <a:gs pos="0">
                      <a:srgbClr val="7B32B2"/>
                    </a:gs>
                    <a:gs pos="100000">
                      <a:srgbClr val="401A5D"/>
                    </a:gs>
                  </a:gsLst>
                  <a:lin scaled="0"/>
                </a:gradFill>
              </a:rPr>
              <a:t>你知道这首诗的写作背景吗？</a:t>
            </a:r>
            <a:endParaRPr lang="zh-CN" altLang="en-US" sz="5400" b="1">
              <a:gradFill>
                <a:gsLst>
                  <a:gs pos="0">
                    <a:srgbClr val="7B32B2"/>
                  </a:gs>
                  <a:gs pos="100000">
                    <a:srgbClr val="401A5D"/>
                  </a:gs>
                </a:gsLst>
                <a:lin scaled="0"/>
              </a:gradFill>
            </a:endParaRPr>
          </a:p>
        </p:txBody>
      </p:sp>
      <p:sp>
        <p:nvSpPr>
          <p:cNvPr id="3" name="内容占位符 2"/>
          <p:cNvSpPr>
            <a:spLocks noGrp="1"/>
          </p:cNvSpPr>
          <p:nvPr>
            <p:ph idx="1"/>
          </p:nvPr>
        </p:nvSpPr>
        <p:spPr>
          <a:xfrm>
            <a:off x="1917700" y="2456815"/>
            <a:ext cx="3457575" cy="802640"/>
          </a:xfrm>
          <a:solidFill>
            <a:srgbClr val="FEE2E9"/>
          </a:solidFill>
          <a:ln>
            <a:solidFill>
              <a:schemeClr val="accent1"/>
            </a:solidFill>
          </a:ln>
        </p:spPr>
        <p:txBody>
          <a:bodyPr>
            <a:normAutofit fontScale="90000"/>
          </a:bodyPr>
          <a:lstStyle/>
          <a:p>
            <a:pPr marL="0" indent="0">
              <a:lnSpc>
                <a:spcPct val="100000"/>
              </a:lnSpc>
              <a:spcAft>
                <a:spcPct val="0"/>
              </a:spcAft>
              <a:buNone/>
            </a:pPr>
            <a:r>
              <a:rPr lang="en-US" altLang="zh-CN" sz="4800" b="1">
                <a:solidFill>
                  <a:srgbClr val="C00000"/>
                </a:solidFill>
                <a:latin typeface="楷体" panose="02010609060101010101" pitchFamily="49" charset="-122"/>
                <a:ea typeface="楷体" panose="02010609060101010101" pitchFamily="49" charset="-122"/>
                <a:cs typeface="楷体" panose="02010609060101010101" pitchFamily="49" charset="-122"/>
                <a:hlinkClick r:id=""/>
              </a:rPr>
              <a:t>“</a:t>
            </a:r>
            <a:r>
              <a:rPr lang="zh-CN" altLang="en-US" sz="4800" b="1">
                <a:solidFill>
                  <a:srgbClr val="C00000"/>
                </a:solidFill>
                <a:latin typeface="楷体" panose="02010609060101010101" pitchFamily="49" charset="-122"/>
                <a:ea typeface="楷体" panose="02010609060101010101" pitchFamily="49" charset="-122"/>
                <a:cs typeface="楷体" panose="02010609060101010101" pitchFamily="49" charset="-122"/>
                <a:hlinkClick r:id=""/>
              </a:rPr>
              <a:t>五四运动</a:t>
            </a:r>
            <a:r>
              <a:rPr lang="en-US" altLang="zh-CN" sz="4800" b="1">
                <a:solidFill>
                  <a:srgbClr val="C00000"/>
                </a:solidFill>
                <a:latin typeface="楷体" panose="02010609060101010101" pitchFamily="49" charset="-122"/>
                <a:ea typeface="楷体" panose="02010609060101010101" pitchFamily="49" charset="-122"/>
                <a:cs typeface="楷体" panose="02010609060101010101" pitchFamily="49" charset="-122"/>
                <a:hlinkClick r:id=""/>
              </a:rPr>
              <a:t>”</a:t>
            </a:r>
            <a:endParaRPr lang="en-US" altLang="zh-CN" sz="48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内容占位符 2"/>
          <p:cNvSpPr>
            <a:spLocks noGrp="1"/>
          </p:cNvSpPr>
          <p:nvPr/>
        </p:nvSpPr>
        <p:spPr>
          <a:xfrm>
            <a:off x="1343660" y="1462405"/>
            <a:ext cx="9688830" cy="762000"/>
          </a:xfrm>
          <a:prstGeom prst="rect">
            <a:avLst/>
          </a:prstGeo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3200" b="1">
                <a:solidFill>
                  <a:srgbClr val="C00000"/>
                </a:solidFill>
              </a:rPr>
              <a:t>提示：这首诗写于1919年9、10月间。</a:t>
            </a:r>
            <a:endParaRPr sz="3200" b="1">
              <a:solidFill>
                <a:srgbClr val="C00000"/>
              </a:solidFill>
            </a:endParaRPr>
          </a:p>
        </p:txBody>
      </p:sp>
      <p:sp>
        <p:nvSpPr>
          <p:cNvPr id="5" name="文本框 4"/>
          <p:cNvSpPr txBox="1"/>
          <p:nvPr/>
        </p:nvSpPr>
        <p:spPr>
          <a:xfrm>
            <a:off x="6447790" y="2456815"/>
            <a:ext cx="3840480" cy="768350"/>
          </a:xfrm>
          <a:prstGeom prst="rect">
            <a:avLst/>
          </a:prstGeom>
          <a:solidFill>
            <a:srgbClr val="FEE2E9"/>
          </a:solidFill>
          <a:ln>
            <a:solidFill>
              <a:schemeClr val="accent1"/>
            </a:solidFill>
          </a:ln>
        </p:spPr>
        <p:txBody>
          <a:bodyPr wrap="square" rtlCol="0" anchor="t">
            <a:spAutoFit/>
          </a:bodyPr>
          <a:lstStyle/>
          <a:p>
            <a:pPr indent="0">
              <a:buNone/>
            </a:pPr>
            <a:r>
              <a:rPr lang="en-US" altLang="zh-CN" sz="4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hlinkClick r:id=""/>
              </a:rPr>
              <a:t>“</a:t>
            </a:r>
            <a:r>
              <a:rPr lang="zh-CN" altLang="en-US" sz="4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hlinkClick r:id=""/>
              </a:rPr>
              <a:t>新文化运动</a:t>
            </a:r>
            <a:r>
              <a:rPr lang="en-US" altLang="zh-CN" sz="4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hlinkClick r:id=""/>
              </a:rPr>
              <a:t>”</a:t>
            </a:r>
            <a:endParaRPr lang="en-US" altLang="zh-CN" sz="4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hlinkClick r:id=""/>
            </a:endParaRPr>
          </a:p>
        </p:txBody>
      </p:sp>
      <p:pic>
        <p:nvPicPr>
          <p:cNvPr id="100" name="图片 99"/>
          <p:cNvPicPr/>
          <p:nvPr/>
        </p:nvPicPr>
        <p:blipFill>
          <a:blip r:embed="rId1"/>
          <a:stretch>
            <a:fillRect/>
          </a:stretch>
        </p:blipFill>
        <p:spPr>
          <a:xfrm>
            <a:off x="1169670" y="3933190"/>
            <a:ext cx="4464050" cy="2792730"/>
          </a:xfrm>
          <a:prstGeom prst="rect">
            <a:avLst/>
          </a:prstGeom>
          <a:noFill/>
          <a:ln w="9525">
            <a:solidFill>
              <a:schemeClr val="accent1"/>
            </a:solidFill>
          </a:ln>
        </p:spPr>
      </p:pic>
      <p:pic>
        <p:nvPicPr>
          <p:cNvPr id="101" name="图片 100"/>
          <p:cNvPicPr/>
          <p:nvPr/>
        </p:nvPicPr>
        <p:blipFill>
          <a:blip r:embed="rId2"/>
          <a:stretch>
            <a:fillRect/>
          </a:stretch>
        </p:blipFill>
        <p:spPr>
          <a:xfrm>
            <a:off x="6415405" y="3932555"/>
            <a:ext cx="4364355" cy="2793365"/>
          </a:xfrm>
          <a:prstGeom prst="rect">
            <a:avLst/>
          </a:prstGeom>
          <a:noFill/>
          <a:ln w="9525">
            <a:solidFill>
              <a:schemeClr val="accent1"/>
            </a:solid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diamond(in)">
                                      <p:cBhvr>
                                        <p:cTn id="12" dur="2000"/>
                                        <p:tgtEl>
                                          <p:spTgt spid="3">
                                            <p:bg/>
                                          </p:spTgt>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amond(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diamond(in)">
                                      <p:cBhvr>
                                        <p:cTn id="20" dur="2000"/>
                                        <p:tgtEl>
                                          <p:spTgt spid="100"/>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101"/>
                                        </p:tgtEl>
                                        <p:attrNameLst>
                                          <p:attrName>style.visibility</p:attrName>
                                        </p:attrNameLst>
                                      </p:cBhvr>
                                      <p:to>
                                        <p:strVal val="visible"/>
                                      </p:to>
                                    </p:set>
                                    <p:animEffect transition="in" filter="diamond(in)">
                                      <p:cBhvr>
                                        <p:cTn id="30" dur="2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P spid="4" grpId="0"/>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506095" y="1514475"/>
            <a:ext cx="11226165" cy="4380230"/>
          </a:xfrm>
          <a:prstGeom prst="rect">
            <a:avLst/>
          </a:prstGeom>
        </p:spPr>
        <p:txBody>
          <a:bodyPr>
            <a:noAutofit/>
          </a:bodyPr>
          <a:lstStyle/>
          <a:p>
            <a:pPr marL="0" indent="0">
              <a:lnSpc>
                <a:spcPct val="120000"/>
              </a:lnSpc>
              <a:buNone/>
            </a:pPr>
            <a:r>
              <a:rPr lang="en-US" altLang="zh-CN" sz="2000" b="1" smtClean="0">
                <a:latin typeface="+mn-ea"/>
              </a:rPr>
              <a:t>      </a:t>
            </a:r>
            <a:r>
              <a:rPr lang="en-US" altLang="zh-CN" sz="2400" b="1">
                <a:solidFill>
                  <a:srgbClr val="0000FF"/>
                </a:solidFill>
                <a:latin typeface="楷体" panose="02010609060101010101" pitchFamily="49" charset="-122"/>
                <a:ea typeface="楷体" panose="02010609060101010101" pitchFamily="49" charset="-122"/>
              </a:rPr>
              <a:t>1919</a:t>
            </a:r>
            <a:r>
              <a:rPr lang="zh-CN" altLang="en-US" sz="2400" b="1">
                <a:solidFill>
                  <a:srgbClr val="0000FF"/>
                </a:solidFill>
                <a:latin typeface="楷体" panose="02010609060101010101" pitchFamily="49" charset="-122"/>
                <a:ea typeface="楷体" panose="02010609060101010101" pitchFamily="49" charset="-122"/>
              </a:rPr>
              <a:t>年，第一次世界大战的战胜国在</a:t>
            </a:r>
            <a:r>
              <a:rPr lang="zh-CN" altLang="en-US" sz="2400" b="1">
                <a:solidFill>
                  <a:srgbClr val="FF0000"/>
                </a:solidFill>
                <a:latin typeface="楷体" panose="02010609060101010101" pitchFamily="49" charset="-122"/>
                <a:ea typeface="楷体" panose="02010609060101010101" pitchFamily="49" charset="-122"/>
              </a:rPr>
              <a:t>巴黎召开所谓“和平会议”</a:t>
            </a:r>
            <a:r>
              <a:rPr lang="zh-CN" altLang="en-US" sz="2400" b="1">
                <a:solidFill>
                  <a:srgbClr val="0000FF"/>
                </a:solidFill>
                <a:latin typeface="楷体" panose="02010609060101010101" pitchFamily="49" charset="-122"/>
                <a:ea typeface="楷体" panose="02010609060101010101" pitchFamily="49" charset="-122"/>
              </a:rPr>
              <a:t>，中国代表团提出取消列强在华各项特权、取消“二十一条”、归还日本从德国手中夺去的山东各项权利等要求。但“和会”不仅拒绝了中国的合理要求，而且要把德国在山东的特权全部转让给日本。外交失败的消息传到国内，迅速激发了中国人民特别是青年学生的强烈反对。（导火索：巴黎和会上中国外交的失败）</a:t>
            </a:r>
            <a:endParaRPr lang="zh-CN" altLang="en-US" sz="2400" b="1">
              <a:solidFill>
                <a:srgbClr val="0000FF"/>
              </a:solidFill>
              <a:latin typeface="楷体" panose="02010609060101010101" pitchFamily="49" charset="-122"/>
              <a:ea typeface="楷体" panose="02010609060101010101" pitchFamily="49" charset="-122"/>
            </a:endParaRPr>
          </a:p>
          <a:p>
            <a:pPr marL="0" indent="0">
              <a:lnSpc>
                <a:spcPct val="120000"/>
              </a:lnSpc>
              <a:buNone/>
            </a:pPr>
            <a:r>
              <a:rPr lang="en-US" altLang="zh-CN" sz="2400" b="1" smtClean="0">
                <a:latin typeface="楷体" panose="02010609060101010101" pitchFamily="49" charset="-122"/>
                <a:ea typeface="楷体" panose="02010609060101010101" pitchFamily="49" charset="-122"/>
              </a:rPr>
              <a:t>    </a:t>
            </a:r>
            <a:r>
              <a:rPr lang="en-US" altLang="zh-CN" sz="2400" b="1">
                <a:solidFill>
                  <a:srgbClr val="0000FF"/>
                </a:solidFill>
                <a:latin typeface="楷体" panose="02010609060101010101" pitchFamily="49" charset="-122"/>
                <a:ea typeface="楷体" panose="02010609060101010101" pitchFamily="49" charset="-122"/>
              </a:rPr>
              <a:t>5</a:t>
            </a:r>
            <a:r>
              <a:rPr lang="zh-CN" altLang="en-US" sz="2400" b="1">
                <a:solidFill>
                  <a:srgbClr val="0000FF"/>
                </a:solidFill>
                <a:latin typeface="楷体" panose="02010609060101010101" pitchFamily="49" charset="-122"/>
                <a:ea typeface="楷体" panose="02010609060101010101" pitchFamily="49" charset="-122"/>
              </a:rPr>
              <a:t>月</a:t>
            </a:r>
            <a:r>
              <a:rPr lang="en-US" altLang="zh-CN" sz="2400" b="1">
                <a:solidFill>
                  <a:srgbClr val="0000FF"/>
                </a:solidFill>
                <a:latin typeface="楷体" panose="02010609060101010101" pitchFamily="49" charset="-122"/>
                <a:ea typeface="楷体" panose="02010609060101010101" pitchFamily="49" charset="-122"/>
              </a:rPr>
              <a:t>4</a:t>
            </a:r>
            <a:r>
              <a:rPr lang="zh-CN" altLang="en-US" sz="2400" b="1">
                <a:solidFill>
                  <a:srgbClr val="0000FF"/>
                </a:solidFill>
                <a:latin typeface="楷体" panose="02010609060101010101" pitchFamily="49" charset="-122"/>
                <a:ea typeface="楷体" panose="02010609060101010101" pitchFamily="49" charset="-122"/>
              </a:rPr>
              <a:t>日，北京高校学生在天安门前集会，打出</a:t>
            </a:r>
            <a:r>
              <a:rPr lang="zh-CN" altLang="en-US" sz="2400" b="1">
                <a:solidFill>
                  <a:srgbClr val="FF0000"/>
                </a:solidFill>
                <a:latin typeface="楷体" panose="02010609060101010101" pitchFamily="49" charset="-122"/>
                <a:ea typeface="楷体" panose="02010609060101010101" pitchFamily="49" charset="-122"/>
              </a:rPr>
              <a:t>“誓死力争”“还我青岛”“拒绝和约签字”“外争主权，内惩国贼”等口号，</a:t>
            </a:r>
            <a:r>
              <a:rPr lang="zh-CN" altLang="en-US" sz="2400" b="1">
                <a:solidFill>
                  <a:srgbClr val="0000FF"/>
                </a:solidFill>
                <a:latin typeface="楷体" panose="02010609060101010101" pitchFamily="49" charset="-122"/>
                <a:ea typeface="楷体" panose="02010609060101010101" pitchFamily="49" charset="-122"/>
              </a:rPr>
              <a:t>要求惩办曹汝霖、陆宗舆、章宗祥，强烈要求拒绝在合约上签字。北京的学生运动很快得到其他地区学生的积极响应和广大工人的支援，形成了一场由先进青年知识分子发起，各界人民群众共同参与的彻底反帝反封建的爱国运动，把爱国主义精神发展到了一个高峰。</a:t>
            </a:r>
            <a:endParaRPr lang="zh-CN" altLang="en-US" sz="2400" b="1">
              <a:solidFill>
                <a:srgbClr val="0000FF"/>
              </a:solidFill>
              <a:latin typeface="楷体" panose="02010609060101010101" pitchFamily="49" charset="-122"/>
              <a:ea typeface="楷体" panose="02010609060101010101" pitchFamily="49" charset="-122"/>
            </a:endParaRPr>
          </a:p>
          <a:p>
            <a:pPr>
              <a:lnSpc>
                <a:spcPct val="120000"/>
              </a:lnSpc>
            </a:pPr>
            <a:endParaRPr lang="zh-CN" altLang="en-US" sz="2400" b="1">
              <a:solidFill>
                <a:srgbClr val="0000FF"/>
              </a:solidFill>
              <a:latin typeface="楷体" panose="02010609060101010101" pitchFamily="49" charset="-122"/>
              <a:ea typeface="楷体" panose="02010609060101010101" pitchFamily="49" charset="-122"/>
            </a:endParaRPr>
          </a:p>
          <a:p>
            <a:pPr marL="0" indent="0">
              <a:buNone/>
            </a:pPr>
            <a:endParaRPr lang="zh-CN" altLang="en-US" sz="2000" b="1">
              <a:latin typeface="+mn-ea"/>
            </a:endParaRPr>
          </a:p>
          <a:p>
            <a:endParaRPr lang="zh-CN" altLang="en-US" sz="2000" b="1">
              <a:latin typeface="+mn-ea"/>
            </a:endParaRPr>
          </a:p>
        </p:txBody>
      </p:sp>
      <p:sp>
        <p:nvSpPr>
          <p:cNvPr id="5" name="矩形 4"/>
          <p:cNvSpPr/>
          <p:nvPr>
            <p:custDataLst>
              <p:tags r:id="rId2"/>
            </p:custDataLst>
          </p:nvPr>
        </p:nvSpPr>
        <p:spPr>
          <a:xfrm>
            <a:off x="334490" y="279088"/>
            <a:ext cx="4326890" cy="927100"/>
          </a:xfrm>
          <a:prstGeom prst="rect">
            <a:avLst/>
          </a:prstGeom>
          <a:noFill/>
        </p:spPr>
        <p:txBody>
          <a:bodyPr wrap="none" lIns="96771" tIns="48385" rIns="96771" bIns="48385">
            <a:spAutoFit/>
          </a:bodyPr>
          <a:lstStyle/>
          <a:p>
            <a:pPr algn="ctr"/>
            <a:r>
              <a:rPr lang="zh-CN" altLang="en-US" sz="5400" b="1">
                <a:ln w="13462">
                  <a:solidFill>
                    <a:schemeClr val="bg1"/>
                  </a:solidFill>
                  <a:prstDash val="solid"/>
                </a:ln>
                <a:solidFill>
                  <a:schemeClr val="tx1"/>
                </a:solidFill>
                <a:latin typeface="楷体" panose="02010609060101010101" pitchFamily="49" charset="-122"/>
                <a:ea typeface="楷体" panose="02010609060101010101" pitchFamily="49" charset="-122"/>
              </a:rPr>
              <a:t>关于五四运动</a:t>
            </a:r>
            <a:endParaRPr lang="zh-CN" altLang="en-US" sz="5400" b="1">
              <a:ln w="13462">
                <a:solidFill>
                  <a:schemeClr val="bg1"/>
                </a:solidFill>
                <a:prstDash val="solid"/>
              </a:ln>
              <a:solidFill>
                <a:schemeClr val="tx1"/>
              </a:solidFill>
              <a:latin typeface="楷体" panose="02010609060101010101" pitchFamily="49" charset="-122"/>
              <a:ea typeface="楷体" panose="02010609060101010101" pitchFamily="49" charset="-122"/>
            </a:endParaRPr>
          </a:p>
        </p:txBody>
      </p:sp>
    </p:spTree>
  </p:cSld>
  <p:clrMapOvr>
    <a:masterClrMapping/>
  </p:clrMapOvr>
  <p:transition spd="slow" advClick="0" advTm="6000">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custDataLst>
              <p:tags r:id="rId1"/>
            </p:custDataLst>
          </p:nvPr>
        </p:nvSpPr>
        <p:spPr>
          <a:xfrm>
            <a:off x="337820" y="1139190"/>
            <a:ext cx="11515725" cy="5568315"/>
          </a:xfrm>
          <a:prstGeom prst="rect">
            <a:avLst/>
          </a:prstGeom>
        </p:spPr>
        <p:txBody>
          <a:bodyPr>
            <a:noAutofit/>
          </a:bodyPr>
          <a:lstStyle/>
          <a:p>
            <a:pPr marL="0" indent="0">
              <a:buNone/>
            </a:pPr>
            <a:r>
              <a:rPr lang="zh-CN" altLang="en-US"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意义：</a:t>
            </a:r>
            <a:endParaRPr lang="en-US" altLang="zh-CN" b="1">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endParaRPr>
          </a:p>
          <a:p>
            <a:pPr marL="0" indent="0" algn="just">
              <a:buNone/>
            </a:pPr>
            <a:r>
              <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rPr>
              <a:t>    五四运动，拉开了中国青年运动的序幕，</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是中国青年的一次伟大觉醒。</a:t>
            </a:r>
            <a:r>
              <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rPr>
              <a:t>毛泽东曾鲜明而深刻地指出，“‘五四’以来，中国青年们起了什么作用呢？起了某种先锋队的作用”，“就是带头作用，就是站在革命队伍的前头”。</a:t>
            </a:r>
            <a:endParaRPr lang="en-US" altLang="zh-CN" sz="2800" b="1">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rPr>
              <a:t>    五四运动给中国社会带来了崭新的气象。旧道德、旧礼教、专制政治与一切封建偶像受到猛烈抨击和批判，</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新事物、新思想、新文化与一切进步要求则得到热烈的崇尚与赞扬。</a:t>
            </a:r>
            <a:r>
              <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rPr>
              <a:t>倡导科学与民主，争取独立与自由，张扬个性意识，追求个性解放，要求改造旧的社会、建设新社会，成为时代的强音。</a:t>
            </a:r>
            <a:endPar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中华人民共和国建立后，5月4日被中央人民政府政务院正式定为青年节。2019年4月30日，纪念五四运动100周年大会在人民大会堂举行。</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marL="0" indent="0">
              <a:buNone/>
            </a:pPr>
            <a:endPar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标题 3"/>
          <p:cNvSpPr>
            <a:spLocks noGrp="1"/>
          </p:cNvSpPr>
          <p:nvPr>
            <p:ph type="title" idx="4294967295"/>
            <p:custDataLst>
              <p:tags r:id="rId2"/>
            </p:custDataLst>
          </p:nvPr>
        </p:nvSpPr>
        <p:spPr>
          <a:xfrm>
            <a:off x="238760" y="165418"/>
            <a:ext cx="4733290" cy="973455"/>
          </a:xfrm>
          <a:prstGeom prst="rect">
            <a:avLst/>
          </a:prstGeom>
          <a:noFill/>
        </p:spPr>
        <p:txBody>
          <a:bodyPr wrap="square" lIns="96771" tIns="48385" rIns="96771" bIns="48385">
            <a:spAutoFit/>
          </a:bodyPr>
          <a:lstStyle/>
          <a:p>
            <a:r>
              <a:rPr lang="zh-CN" altLang="en-US" sz="5700" b="1">
                <a:ln w="13462">
                  <a:solidFill>
                    <a:schemeClr val="bg1"/>
                  </a:solidFill>
                  <a:prstDash val="solid"/>
                </a:ln>
                <a:solidFill>
                  <a:schemeClr val="tx1"/>
                </a:solidFill>
                <a:latin typeface="楷体" panose="02010609060101010101" pitchFamily="49" charset="-122"/>
                <a:ea typeface="楷体" panose="02010609060101010101" pitchFamily="49" charset="-122"/>
                <a:cs typeface="+mn-cs"/>
              </a:rPr>
              <a:t>关于五四运动</a:t>
            </a:r>
            <a:endParaRPr lang="zh-CN" altLang="en-US" sz="5700" b="1">
              <a:ln w="13462">
                <a:solidFill>
                  <a:schemeClr val="bg1"/>
                </a:solidFill>
                <a:prstDash val="solid"/>
              </a:ln>
              <a:solidFill>
                <a:schemeClr val="tx1"/>
              </a:solidFill>
              <a:latin typeface="楷体" panose="02010609060101010101" pitchFamily="49" charset="-122"/>
              <a:ea typeface="楷体" panose="02010609060101010101" pitchFamily="49" charset="-122"/>
              <a:cs typeface="+mn-cs"/>
            </a:endParaRPr>
          </a:p>
        </p:txBody>
      </p:sp>
    </p:spTree>
  </p:cSld>
  <p:clrMapOvr>
    <a:masterClrMapping/>
  </p:clrMapOvr>
  <p:transition spd="slow" advClick="0" advTm="6000">
    <p:pull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7205" y="157480"/>
            <a:ext cx="10852150" cy="718185"/>
          </a:xfrm>
        </p:spPr>
        <p:txBody>
          <a:bodyPr>
            <a:noAutofit/>
          </a:bodyPr>
          <a:lstStyle/>
          <a:p>
            <a:r>
              <a:rPr lang="en-US" altLang="zh-CN" sz="3600" b="1">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a:t>
            </a:r>
            <a:r>
              <a:rPr sz="3600" b="1">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新文化运动</a:t>
            </a:r>
            <a:r>
              <a:rPr lang="en-US" altLang="zh-CN" sz="3600" b="1">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3600" b="1">
              <a:solidFill>
                <a:srgbClr val="7030A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内容占位符 3"/>
          <p:cNvSpPr>
            <a:spLocks noGrp="1"/>
          </p:cNvSpPr>
          <p:nvPr>
            <p:ph idx="1"/>
          </p:nvPr>
        </p:nvSpPr>
        <p:spPr>
          <a:xfrm>
            <a:off x="354330" y="1326515"/>
            <a:ext cx="11483340" cy="5076825"/>
          </a:xfrm>
          <a:ln>
            <a:solidFill>
              <a:schemeClr val="accent1"/>
            </a:solidFill>
          </a:ln>
        </p:spPr>
        <p:txBody>
          <a:bodyPr>
            <a:noAutofit/>
          </a:bodyPr>
          <a:lstStyle/>
          <a:p>
            <a:pPr marL="0" indent="0">
              <a:lnSpc>
                <a:spcPct val="100000"/>
              </a:lnSpc>
              <a:spcAft>
                <a:spcPct val="0"/>
              </a:spcAft>
              <a:buNone/>
            </a:pP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新文化运动(the New Culture Movement)是由陈独秀、李大钊、鲁迅、胡适、蔡元培、钱玄同等一些受过西方教育(当时称为新式教育)的人发起的一次"反传统、反孔教、反文言"的思想文化革新、文学革命运动。</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marL="0" indent="0">
              <a:lnSpc>
                <a:spcPct val="100000"/>
              </a:lnSpc>
              <a:spcAft>
                <a:spcPct val="0"/>
              </a:spcAft>
              <a:buNone/>
            </a:pP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1915年，陈独秀在其主编的《新青年》(原名《青年杂志》)刊载文章，提倡民主与科学，反对封建文化，揭开了新文化运动的序幕。这次运动沉重打击了统治中国2000多年的传统礼教，启发了人们的民主觉悟，推动了现代科学在中国的发展，为马克思主义在中国的传播和五四爱国运动的爆发奠定了思想基础。</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
          <p:cNvPicPr>
            <a:picLocks noChangeAspect="1"/>
          </p:cNvPicPr>
          <p:nvPr>
            <p:custDataLst>
              <p:tags r:id="rId1"/>
            </p:custDataLst>
          </p:nvPr>
        </p:nvPicPr>
        <p:blipFill>
          <a:blip r:embed="rId2"/>
          <a:stretch>
            <a:fillRect/>
          </a:stretch>
        </p:blipFill>
        <p:spPr>
          <a:xfrm>
            <a:off x="-406400" y="2122488"/>
            <a:ext cx="7516813" cy="4125912"/>
          </a:xfrm>
          <a:prstGeom prst="rect">
            <a:avLst/>
          </a:prstGeom>
          <a:noFill/>
          <a:ln w="9525">
            <a:noFill/>
          </a:ln>
        </p:spPr>
      </p:pic>
      <p:sp>
        <p:nvSpPr>
          <p:cNvPr id="21506" name="TextBox 6"/>
          <p:cNvSpPr/>
          <p:nvPr>
            <p:custDataLst>
              <p:tags r:id="rId3"/>
            </p:custDataLst>
          </p:nvPr>
        </p:nvSpPr>
        <p:spPr>
          <a:xfrm>
            <a:off x="8908098" y="3337878"/>
            <a:ext cx="1714500" cy="706755"/>
          </a:xfrm>
          <a:prstGeom prst="rect">
            <a:avLst/>
          </a:prstGeom>
          <a:noFill/>
          <a:ln w="9525">
            <a:noFill/>
          </a:ln>
        </p:spPr>
        <p:txBody>
          <a:bodyPr wrap="none" anchor="t">
            <a:spAutoFit/>
          </a:bodyPr>
          <a:lstStyle/>
          <a:p>
            <a:r>
              <a:rPr lang="zh-CN" altLang="en-US" sz="4000" b="1">
                <a:solidFill>
                  <a:schemeClr val="accent2"/>
                </a:solidFill>
                <a:latin typeface="楷体" panose="02010609060101010101" pitchFamily="49" charset="-122"/>
                <a:ea typeface="楷体" panose="02010609060101010101" pitchFamily="49" charset="-122"/>
              </a:rPr>
              <a:t>郭沫若</a:t>
            </a:r>
            <a:endParaRPr lang="zh-CN" altLang="en-US" sz="4000" b="1">
              <a:solidFill>
                <a:schemeClr val="accent2"/>
              </a:solidFill>
              <a:latin typeface="楷体" panose="02010609060101010101" pitchFamily="49" charset="-122"/>
              <a:ea typeface="楷体" panose="02010609060101010101" pitchFamily="49" charset="-122"/>
            </a:endParaRPr>
          </a:p>
        </p:txBody>
      </p:sp>
      <p:sp>
        <p:nvSpPr>
          <p:cNvPr id="21507" name="TextBox 8"/>
          <p:cNvSpPr/>
          <p:nvPr>
            <p:custDataLst>
              <p:tags r:id="rId4"/>
            </p:custDataLst>
          </p:nvPr>
        </p:nvSpPr>
        <p:spPr>
          <a:xfrm>
            <a:off x="4887913" y="873760"/>
            <a:ext cx="6278880" cy="1014730"/>
          </a:xfrm>
          <a:prstGeom prst="rect">
            <a:avLst/>
          </a:prstGeom>
          <a:noFill/>
          <a:ln w="9525">
            <a:noFill/>
          </a:ln>
        </p:spPr>
        <p:txBody>
          <a:bodyPr wrap="none" anchor="t">
            <a:spAutoFit/>
          </a:bodyPr>
          <a:lstStyle/>
          <a:p>
            <a:r>
              <a:rPr lang="zh-CN" altLang="en-US" sz="6000" b="1">
                <a:latin typeface="微软雅黑" panose="020B0503020204020204" pitchFamily="34" charset="-122"/>
                <a:ea typeface="微软雅黑" panose="020B0503020204020204" pitchFamily="34" charset="-122"/>
              </a:rPr>
              <a:t>立在地球边上放号</a:t>
            </a:r>
            <a:endParaRPr lang="zh-CN" altLang="en-US" sz="6000" b="1">
              <a:latin typeface="微软雅黑" panose="020B0503020204020204" pitchFamily="34" charset="-122"/>
              <a:ea typeface="微软雅黑" panose="020B0503020204020204" pitchFamily="34" charset="-122"/>
            </a:endParaRPr>
          </a:p>
        </p:txBody>
      </p:sp>
      <p:pic>
        <p:nvPicPr>
          <p:cNvPr id="21508" name="Danny Mc Carthy - Rags To Rings"/>
          <p:cNvPicPr>
            <a:picLocks noChangeAspect="1"/>
          </p:cNvPicPr>
          <p:nvPr>
            <p:custDataLst>
              <p:tags r:id="rId5"/>
            </p:custDataLst>
          </p:nvPr>
        </p:nvPicPr>
        <p:blipFill>
          <a:blip r:embed="rId6"/>
          <a:stretch>
            <a:fillRect/>
          </a:stretch>
        </p:blipFill>
        <p:spPr>
          <a:xfrm>
            <a:off x="5561013" y="5407025"/>
            <a:ext cx="876300" cy="876300"/>
          </a:xfrm>
          <a:prstGeom prst="rect">
            <a:avLst/>
          </a:prstGeom>
          <a:noFill/>
          <a:ln w="9525">
            <a:noFill/>
          </a:ln>
        </p:spPr>
      </p:pic>
    </p:spTree>
  </p:cSld>
  <p:clrMapOvr>
    <a:masterClrMapping/>
  </p:clrMapOvr>
  <p:transition spd="med">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502920" y="321945"/>
            <a:ext cx="11071860" cy="6214745"/>
          </a:xfrm>
          <a:prstGeom prst="rect">
            <a:avLst/>
          </a:prstGeom>
          <a:ln w="19050">
            <a:solidFill>
              <a:schemeClr val="tx1"/>
            </a:solidFill>
            <a:prstDash val="sysDash"/>
          </a:ln>
        </p:spPr>
        <p:txBody>
          <a:bodyPr wrap="square" lIns="121916" tIns="60957" rIns="121916" bIns="60957">
            <a:spAutoFit/>
          </a:bodyPr>
          <a:lstStyle/>
          <a:p>
            <a:pPr algn="just" fontAlgn="auto"/>
            <a:r>
              <a:rPr lang="zh-CN" altLang="en-US" sz="44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altLang="en-US" sz="4400" b="1" smtClean="0">
                <a:solidFill>
                  <a:schemeClr val="tx1"/>
                </a:solidFill>
                <a:latin typeface="楷体" panose="02010609060101010101" pitchFamily="49" charset="-122"/>
                <a:ea typeface="楷体" panose="02010609060101010101" pitchFamily="49" charset="-122"/>
                <a:cs typeface="黑体" panose="02010609060101010101" pitchFamily="49" charset="-122"/>
              </a:rPr>
              <a:t>《立在地球边上放号》</a:t>
            </a:r>
            <a:r>
              <a:rPr lang="zh-CN" altLang="en-US" sz="4400" b="1">
                <a:solidFill>
                  <a:schemeClr val="tx1"/>
                </a:solidFill>
                <a:latin typeface="楷体" panose="02010609060101010101" pitchFamily="49" charset="-122"/>
                <a:ea typeface="楷体" panose="02010609060101010101" pitchFamily="49" charset="-122"/>
                <a:cs typeface="黑体" panose="02010609060101010101" pitchFamily="49" charset="-122"/>
              </a:rPr>
              <a:t>写于1919年9、10月间。其时郭沫若受五四运动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正是那种向旧世界、旧文化、旧传统猛烈冲击的时代精神的象征。</a:t>
            </a:r>
            <a:endParaRPr lang="zh-CN" altLang="en-US" sz="4400" b="1">
              <a:solidFill>
                <a:schemeClr val="tx1"/>
              </a:solidFill>
              <a:latin typeface="楷体" panose="02010609060101010101" pitchFamily="49" charset="-122"/>
              <a:ea typeface="楷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noRot="1"/>
          </p:cNvSpPr>
          <p:nvPr>
            <p:ph type="title" idx="4294967295"/>
            <p:custDataLst>
              <p:tags r:id="rId1"/>
            </p:custDataLst>
          </p:nvPr>
        </p:nvSpPr>
        <p:spPr>
          <a:xfrm>
            <a:off x="3114040" y="220980"/>
            <a:ext cx="4700270" cy="1289050"/>
          </a:xfrm>
          <a:prstGeom prst="rect">
            <a:avLst/>
          </a:prstGeom>
        </p:spPr>
        <p:txBody>
          <a:bodyPr vert="horz" wrap="square" lIns="91440" tIns="45720" rIns="91440" bIns="45720" anchor="ctr">
            <a:noAutofit/>
          </a:bodyPr>
          <a:lstStyle/>
          <a:p>
            <a:pPr eaLnBrk="1" hangingPunct="1"/>
            <a:r>
              <a:rPr lang="zh-CN" altLang="en-US" b="1">
                <a:solidFill>
                  <a:srgbClr val="7030A0"/>
                </a:solidFill>
              </a:rPr>
              <a:t>分析意象</a:t>
            </a:r>
            <a:br>
              <a:rPr lang="zh-CN" altLang="en-US" b="1">
                <a:solidFill>
                  <a:srgbClr val="7030A0"/>
                </a:solidFill>
              </a:rPr>
            </a:br>
            <a:endParaRPr lang="zh-CN" altLang="en-US" b="1">
              <a:solidFill>
                <a:srgbClr val="7030A0"/>
              </a:solidFill>
            </a:endParaRPr>
          </a:p>
        </p:txBody>
      </p:sp>
      <p:sp>
        <p:nvSpPr>
          <p:cNvPr id="3" name="内容占位符 2"/>
          <p:cNvSpPr>
            <a:spLocks noGrp="1" noRot="1"/>
          </p:cNvSpPr>
          <p:nvPr>
            <p:ph idx="4294967295"/>
            <p:custDataLst>
              <p:tags r:id="rId2"/>
            </p:custDataLst>
          </p:nvPr>
        </p:nvSpPr>
        <p:spPr>
          <a:xfrm>
            <a:off x="409575" y="1423670"/>
            <a:ext cx="11373485" cy="4498975"/>
          </a:xfrm>
          <a:prstGeom prst="rect">
            <a:avLst/>
          </a:prstGeom>
        </p:spPr>
        <p:txBody>
          <a:bodyPr vert="horz" wrap="square" lIns="91440" tIns="45720" rIns="91440" bIns="45720" anchor="t"/>
          <a:lstStyle/>
          <a:p>
            <a:pPr marL="0" indent="0" eaLnBrk="1" hangingPunct="1">
              <a:buNone/>
            </a:pPr>
            <a:r>
              <a:rPr lang="zh-CN" altLang="en-US" sz="3600" b="1" smtClean="0">
                <a:solidFill>
                  <a:schemeClr val="tx1"/>
                </a:solidFill>
                <a:latin typeface="楷体" panose="02010609060101010101" pitchFamily="49" charset="-122"/>
                <a:ea typeface="楷体" panose="02010609060101010101" pitchFamily="49" charset="-122"/>
              </a:rPr>
              <a:t>全</a:t>
            </a:r>
            <a:r>
              <a:rPr lang="zh-CN" altLang="en-US" sz="3600" b="1">
                <a:solidFill>
                  <a:schemeClr val="tx1"/>
                </a:solidFill>
                <a:latin typeface="楷体" panose="02010609060101010101" pitchFamily="49" charset="-122"/>
                <a:ea typeface="楷体" panose="02010609060101010101" pitchFamily="49" charset="-122"/>
              </a:rPr>
              <a:t>诗7节，都涉及哪些意象？这些意象具有怎样的特点？</a:t>
            </a:r>
            <a:endParaRPr lang="zh-CN" altLang="en-US" sz="3600" b="1">
              <a:solidFill>
                <a:srgbClr val="0000FF"/>
              </a:solidFill>
              <a:latin typeface="楷体" panose="02010609060101010101" pitchFamily="49" charset="-122"/>
              <a:ea typeface="楷体" panose="02010609060101010101" pitchFamily="49" charset="-122"/>
            </a:endParaRPr>
          </a:p>
          <a:p>
            <a:pPr eaLnBrk="1" hangingPunct="1"/>
            <a:endParaRPr lang="zh-CN" altLang="en-US" sz="3600" b="1">
              <a:solidFill>
                <a:srgbClr val="0000FF"/>
              </a:solidFill>
              <a:latin typeface="楷体" panose="02010609060101010101" pitchFamily="49" charset="-122"/>
              <a:ea typeface="楷体" panose="02010609060101010101" pitchFamily="49" charset="-122"/>
            </a:endParaRPr>
          </a:p>
          <a:p>
            <a:pPr eaLnBrk="1" hangingPunct="1"/>
            <a:endParaRPr lang="zh-CN" altLang="en-US" sz="3600" b="1">
              <a:solidFill>
                <a:srgbClr val="0000FF"/>
              </a:solidFill>
              <a:latin typeface="楷体" panose="02010609060101010101" pitchFamily="49" charset="-122"/>
              <a:ea typeface="楷体" panose="02010609060101010101" pitchFamily="49" charset="-122"/>
            </a:endParaRPr>
          </a:p>
          <a:p>
            <a:pPr eaLnBrk="1" hangingPunct="1"/>
            <a:endParaRPr lang="zh-CN" altLang="en-US" sz="3600" b="1">
              <a:latin typeface="楷体" panose="02010609060101010101" pitchFamily="49" charset="-122"/>
              <a:ea typeface="楷体" panose="02010609060101010101" pitchFamily="49" charset="-122"/>
            </a:endParaRPr>
          </a:p>
          <a:p>
            <a:pPr marL="0" indent="0" eaLnBrk="1" hangingPunct="1">
              <a:buNone/>
            </a:pPr>
            <a:r>
              <a:rPr lang="zh-CN" altLang="en-US" sz="3600" b="1">
                <a:solidFill>
                  <a:schemeClr val="tx1"/>
                </a:solidFill>
                <a:latin typeface="楷体" panose="02010609060101010101" pitchFamily="49" charset="-122"/>
                <a:ea typeface="楷体" panose="02010609060101010101" pitchFamily="49" charset="-122"/>
              </a:rPr>
              <a:t>这些意象都是写实的吗？</a:t>
            </a:r>
            <a:endParaRPr lang="zh-CN" altLang="en-US" sz="3600" b="1">
              <a:solidFill>
                <a:schemeClr val="tx1"/>
              </a:solidFill>
              <a:latin typeface="楷体" panose="02010609060101010101" pitchFamily="49" charset="-122"/>
              <a:ea typeface="楷体" panose="02010609060101010101" pitchFamily="49" charset="-122"/>
            </a:endParaRPr>
          </a:p>
          <a:p>
            <a:pPr eaLnBrk="1" hangingPunct="1"/>
            <a:endParaRPr lang="zh-CN" altLang="en-US" sz="36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custDataLst>
              <p:tags r:id="rId3"/>
            </p:custDataLst>
          </p:nvPr>
        </p:nvSpPr>
        <p:spPr>
          <a:xfrm>
            <a:off x="1444943" y="2516825"/>
            <a:ext cx="8301037" cy="1198880"/>
          </a:xfrm>
          <a:prstGeom prst="rect">
            <a:avLst/>
          </a:prstGeom>
          <a:noFill/>
          <a:ln w="9525">
            <a:noFill/>
          </a:ln>
        </p:spPr>
        <p:txBody>
          <a:bodyPr anchor="t">
            <a:spAutoFit/>
          </a:bodyPr>
          <a:lstStyle/>
          <a:p>
            <a:r>
              <a:rPr lang="zh-CN" altLang="en-US" sz="3600" b="1">
                <a:solidFill>
                  <a:srgbClr val="FF0000"/>
                </a:solidFill>
                <a:latin typeface="楷体" panose="02010609060101010101" pitchFamily="49" charset="-122"/>
                <a:ea typeface="楷体" panose="02010609060101010101" pitchFamily="49" charset="-122"/>
              </a:rPr>
              <a:t>白云、北冰洋、太平洋、洪涛、我、力</a:t>
            </a:r>
            <a:endParaRPr lang="zh-CN" altLang="en-US" sz="3600" b="1">
              <a:solidFill>
                <a:srgbClr val="FF0000"/>
              </a:solidFill>
              <a:latin typeface="楷体" panose="02010609060101010101" pitchFamily="49" charset="-122"/>
              <a:ea typeface="楷体" panose="02010609060101010101" pitchFamily="49" charset="-122"/>
            </a:endParaRPr>
          </a:p>
          <a:p>
            <a:r>
              <a:rPr lang="zh-CN" altLang="en-US" sz="3600" b="1">
                <a:solidFill>
                  <a:srgbClr val="0070C0"/>
                </a:solidFill>
                <a:latin typeface="楷体" panose="02010609060101010101" pitchFamily="49" charset="-122"/>
                <a:ea typeface="楷体" panose="02010609060101010101" pitchFamily="49" charset="-122"/>
              </a:rPr>
              <a:t>宏大、阔远、壮丽、雄奇、</a:t>
            </a:r>
            <a:r>
              <a:rPr lang="zh-CN" altLang="en-US" sz="3600" b="1" smtClean="0">
                <a:solidFill>
                  <a:srgbClr val="0070C0"/>
                </a:solidFill>
                <a:latin typeface="楷体" panose="02010609060101010101" pitchFamily="49" charset="-122"/>
                <a:ea typeface="楷体" panose="02010609060101010101" pitchFamily="49" charset="-122"/>
              </a:rPr>
              <a:t>气势磅礴</a:t>
            </a:r>
            <a:endParaRPr lang="zh-CN" altLang="en-US" sz="3600" b="1" smtClean="0">
              <a:solidFill>
                <a:srgbClr val="0070C0"/>
              </a:solidFill>
              <a:latin typeface="楷体" panose="02010609060101010101" pitchFamily="49" charset="-122"/>
              <a:ea typeface="楷体" panose="02010609060101010101" pitchFamily="49" charset="-122"/>
            </a:endParaRPr>
          </a:p>
        </p:txBody>
      </p:sp>
      <p:sp>
        <p:nvSpPr>
          <p:cNvPr id="4" name="文本框 3"/>
          <p:cNvSpPr txBox="1"/>
          <p:nvPr>
            <p:custDataLst>
              <p:tags r:id="rId4"/>
            </p:custDataLst>
          </p:nvPr>
        </p:nvSpPr>
        <p:spPr>
          <a:xfrm>
            <a:off x="1506541" y="5281933"/>
            <a:ext cx="6230937" cy="953135"/>
          </a:xfrm>
          <a:prstGeom prst="rect">
            <a:avLst/>
          </a:prstGeom>
          <a:noFill/>
          <a:ln w="9525">
            <a:noFill/>
          </a:ln>
        </p:spPr>
        <p:txBody>
          <a:bodyPr anchor="t">
            <a:spAutoFit/>
          </a:bodyPr>
          <a:lstStyle/>
          <a:p>
            <a:r>
              <a:rPr lang="zh-CN" altLang="en-US" sz="3600" b="1">
                <a:solidFill>
                  <a:srgbClr val="0070C0"/>
                </a:solidFill>
                <a:latin typeface="楷体" panose="02010609060101010101" pitchFamily="49" charset="-122"/>
                <a:ea typeface="楷体" panose="02010609060101010101" pitchFamily="49" charset="-122"/>
              </a:rPr>
              <a:t>以写景为基础，再展开想像</a:t>
            </a:r>
            <a:r>
              <a:rPr lang="zh-CN" altLang="en-US" sz="3600" b="1">
                <a:solidFill>
                  <a:srgbClr val="0070C0"/>
                </a:solidFill>
                <a:latin typeface="Arial" panose="020B0604020202020204" pitchFamily="34" charset="0"/>
                <a:ea typeface="宋体" panose="02010600030101010101" pitchFamily="2" charset="-122"/>
              </a:rPr>
              <a:t>。</a:t>
            </a:r>
            <a:endParaRPr lang="zh-CN" altLang="en-US" sz="2000" b="1">
              <a:solidFill>
                <a:srgbClr val="0070C0"/>
              </a:solidFill>
              <a:latin typeface="Arial" panose="020B0604020202020204" pitchFamily="34" charset="0"/>
              <a:ea typeface="宋体" panose="02010600030101010101" pitchFamily="2" charset="-122"/>
            </a:endParaRPr>
          </a:p>
          <a:p>
            <a:endParaRPr lang="zh-CN" altLang="en-US" sz="2000" b="1">
              <a:solidFill>
                <a:srgbClr val="0070C0"/>
              </a:solidFill>
              <a:latin typeface="Arial" panose="020B0604020202020204" pitchFamily="34" charset="0"/>
              <a:ea typeface="宋体" panose="02010600030101010101"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linds(horizontal)">
                                      <p:cBhvr>
                                        <p:cTn id="15" dur="500"/>
                                        <p:tgtEl>
                                          <p:spTgt spid="2">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663575"/>
            <a:ext cx="10852150" cy="818515"/>
          </a:xfrm>
        </p:spPr>
        <p:txBody>
          <a:bodyPr>
            <a:noAutofit/>
          </a:bodyPr>
          <a:lstStyle/>
          <a:p>
            <a:r>
              <a:rPr sz="6600">
                <a:effectLst>
                  <a:outerShdw blurRad="38100" dist="19050" dir="2700000" algn="tl" rotWithShape="0">
                    <a:schemeClr val="dk1">
                      <a:alpha val="40000"/>
                    </a:schemeClr>
                  </a:outerShdw>
                </a:effectLst>
                <a:sym typeface="+mn-ea"/>
              </a:rPr>
              <a:t>如何理解</a:t>
            </a:r>
            <a:r>
              <a:rPr sz="6600">
                <a:solidFill>
                  <a:srgbClr val="C00000"/>
                </a:solidFill>
                <a:effectLst>
                  <a:outerShdw blurRad="38100" dist="19050" dir="2700000" algn="tl" rotWithShape="0">
                    <a:schemeClr val="dk1">
                      <a:alpha val="40000"/>
                    </a:schemeClr>
                  </a:outerShdw>
                </a:effectLst>
                <a:sym typeface="+mn-ea"/>
              </a:rPr>
              <a:t>诗歌标题</a:t>
            </a:r>
            <a:r>
              <a:rPr sz="6600">
                <a:effectLst>
                  <a:outerShdw blurRad="38100" dist="19050" dir="2700000" algn="tl" rotWithShape="0">
                    <a:schemeClr val="dk1">
                      <a:alpha val="40000"/>
                    </a:schemeClr>
                  </a:outerShdw>
                </a:effectLst>
                <a:sym typeface="+mn-ea"/>
              </a:rPr>
              <a:t>的含义？</a:t>
            </a:r>
            <a:endParaRPr lang="zh-CN" altLang="en-US" sz="6600">
              <a:effectLst>
                <a:outerShdw blurRad="38100" dist="19050" dir="2700000" algn="tl" rotWithShape="0">
                  <a:schemeClr val="dk1">
                    <a:alpha val="40000"/>
                  </a:schemeClr>
                </a:outerShdw>
              </a:effectLst>
              <a:sym typeface="+mn-ea"/>
            </a:endParaRPr>
          </a:p>
        </p:txBody>
      </p:sp>
      <p:sp>
        <p:nvSpPr>
          <p:cNvPr id="3" name="内容占位符 2"/>
          <p:cNvSpPr>
            <a:spLocks noGrp="1"/>
          </p:cNvSpPr>
          <p:nvPr>
            <p:ph idx="1"/>
          </p:nvPr>
        </p:nvSpPr>
        <p:spPr>
          <a:xfrm>
            <a:off x="919480" y="2868930"/>
            <a:ext cx="10737215" cy="2952750"/>
          </a:xfrm>
          <a:ln>
            <a:solidFill>
              <a:schemeClr val="accent1"/>
            </a:solidFill>
          </a:ln>
        </p:spPr>
        <p:txBody>
          <a:bodyPr/>
          <a:lstStyle/>
          <a:p>
            <a:pPr marL="0" indent="0">
              <a:buNone/>
            </a:pPr>
            <a:r>
              <a:rPr lang="en-US" sz="6000" b="1">
                <a:solidFill>
                  <a:srgbClr val="C00000"/>
                </a:solidFill>
                <a:sym typeface="+mn-ea"/>
              </a:rPr>
              <a:t>         </a:t>
            </a:r>
            <a:r>
              <a:rPr sz="6000" b="1">
                <a:solidFill>
                  <a:srgbClr val="C00000"/>
                </a:solidFill>
                <a:sym typeface="+mn-ea"/>
              </a:rPr>
              <a:t>“放号”是欢呼、是呼喊、</a:t>
            </a:r>
            <a:r>
              <a:rPr sz="6000" b="1">
                <a:solidFill>
                  <a:schemeClr val="tx1"/>
                </a:solidFill>
                <a:effectLst>
                  <a:outerShdw blurRad="38100" dist="25400" dir="5400000" algn="ctr" rotWithShape="0">
                    <a:srgbClr val="6E747A">
                      <a:alpha val="43000"/>
                    </a:srgbClr>
                  </a:outerShdw>
                </a:effectLst>
                <a:sym typeface="+mn-ea"/>
              </a:rPr>
              <a:t>是呐喊、也是赞歌</a:t>
            </a:r>
            <a:r>
              <a:rPr sz="6000" b="1">
                <a:solidFill>
                  <a:schemeClr val="tx1"/>
                </a:solidFill>
                <a:sym typeface="+mn-ea"/>
              </a:rPr>
              <a:t>。</a:t>
            </a:r>
            <a:endParaRPr lang="zh-CN" altLang="en-US" sz="6000" b="1">
              <a:solidFill>
                <a:schemeClr val="tx1"/>
              </a:solidFill>
            </a:endParaRPr>
          </a:p>
          <a:p>
            <a:pPr marL="0" indent="0">
              <a:buNone/>
            </a:pPr>
            <a:endParaRPr lang="zh-CN" altLang="en-US" sz="6000" b="1">
              <a:solidFill>
                <a:schemeClr val="tx1"/>
              </a:solidFill>
            </a:endParaRP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0642" name="Rectangle 3"/>
          <p:cNvSpPr>
            <a:spLocks noGrp="1" noChangeArrowheads="1"/>
          </p:cNvSpPr>
          <p:nvPr>
            <p:ph type="body" idx="4294967295"/>
            <p:custDataLst>
              <p:tags r:id="rId1"/>
            </p:custDataLst>
          </p:nvPr>
        </p:nvSpPr>
        <p:spPr>
          <a:xfrm>
            <a:off x="695960" y="259715"/>
            <a:ext cx="10554970" cy="1437640"/>
          </a:xfrm>
          <a:prstGeom prst="rect">
            <a:avLst/>
          </a:prstGeom>
        </p:spPr>
        <p:txBody>
          <a:bodyPr vert="horz" wrap="square" lIns="91440" tIns="45720" rIns="91440" bIns="45720" numCol="1" rtlCol="0" anchor="t" anchorCtr="0" compatLnSpc="1">
            <a:noAutofit/>
          </a:bodyPr>
          <a:lstStyle/>
          <a:p>
            <a:pPr marL="457200" marR="0" lvl="0" indent="-457200" algn="just" defTabSz="1219200" rtl="0" eaLnBrk="1" fontAlgn="base" latinLnBrk="0" hangingPunct="1">
              <a:spcBef>
                <a:spcPts val="100"/>
              </a:spcBef>
              <a:spcAft>
                <a:spcPct val="0"/>
              </a:spcAft>
              <a:buClrTx/>
              <a:buSzTx/>
              <a:buFont typeface="Arial" panose="020B0604020202020204" pitchFamily="34" charset="0"/>
              <a:buNone/>
              <a:defRPr/>
            </a:pPr>
            <a:r>
              <a:rPr kumimoji="0" lang="en-US" altLang="zh-CN" sz="4400" b="1" i="0" u="none" strike="noStrike" kern="1200" cap="none" spc="0" normalizeH="0" baseline="0" noProof="0">
                <a:ln>
                  <a:noFill/>
                </a:ln>
                <a:solidFill>
                  <a:schemeClr val="tx1"/>
                </a:solidFill>
                <a:effectLst/>
                <a:uLnTx/>
                <a:uFillTx/>
                <a:latin typeface="宋体" panose="02010600030101010101" pitchFamily="2" charset="-122"/>
                <a:cs typeface="Times New Roman" panose="02020603050405020304" pitchFamily="18" charset="0"/>
              </a:rPr>
              <a:t>       </a:t>
            </a:r>
            <a:r>
              <a:rPr kumimoji="0" lang="en-US" altLang="zh-CN" sz="4400" b="1" i="0" u="none" strike="noStrike" kern="1200" cap="none" spc="0" normalizeH="0" baseline="0" noProof="0" err="1">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诗人为什么要把诗歌的题目命名为《立在地球边上放号</a:t>
            </a:r>
            <a:r>
              <a:rPr kumimoji="0" lang="en-US" altLang="zh-CN" sz="44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a:t>
            </a:r>
            <a:r>
              <a:rPr kumimoji="0" lang="en-US" altLang="zh-CN" sz="4400" b="1" i="0" u="none" strike="noStrike" kern="1200" cap="none" spc="0" normalizeH="0" baseline="0" noProof="0" err="1" smtClean="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有何新意</a:t>
            </a:r>
            <a:r>
              <a:rPr kumimoji="0" lang="zh-CN" altLang="en-US" sz="44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rPr>
              <a:t>？</a:t>
            </a:r>
            <a:endParaRPr kumimoji="0" lang="zh-CN" altLang="en-US" sz="44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40643" name="Rectangle 3"/>
          <p:cNvSpPr/>
          <p:nvPr>
            <p:custDataLst>
              <p:tags r:id="rId2"/>
            </p:custDataLst>
          </p:nvPr>
        </p:nvSpPr>
        <p:spPr>
          <a:xfrm>
            <a:off x="447040" y="2126615"/>
            <a:ext cx="11301730" cy="4344670"/>
          </a:xfrm>
          <a:prstGeom prst="rect">
            <a:avLst/>
          </a:prstGeom>
          <a:noFill/>
          <a:ln w="9525">
            <a:noFill/>
          </a:ln>
        </p:spPr>
        <p:txBody>
          <a:bodyPr/>
          <a:lst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stStyle>
          <a:p>
            <a:pPr marL="457200" lvl="0" indent="-457200" defTabSz="1219200" eaLnBrk="1" hangingPunct="1">
              <a:spcBef>
                <a:spcPts val="100"/>
              </a:spcBef>
              <a:buNone/>
            </a:pPr>
            <a:r>
              <a:rPr lang="zh-CN" altLang="en-US" sz="3600">
                <a:solidFill>
                  <a:schemeClr val="hlink"/>
                </a:solidFill>
                <a:latin typeface="宋体" panose="02010600030101010101" pitchFamily="2" charset="-122"/>
                <a:cs typeface="Times New Roman" panose="02020603050405020304" pitchFamily="18" charset="0"/>
              </a:rPr>
              <a:t>       </a:t>
            </a:r>
            <a:r>
              <a:rPr lang="zh-CN" altLang="en-US" sz="4000" b="1">
                <a:solidFill>
                  <a:srgbClr val="0000FF"/>
                </a:solidFill>
                <a:latin typeface="楷体" panose="02010609060101010101" pitchFamily="49" charset="-122"/>
                <a:ea typeface="楷体" panose="02010609060101010101" pitchFamily="49" charset="-122"/>
                <a:cs typeface="黑体" panose="02010609060101010101" pitchFamily="49" charset="-122"/>
              </a:rPr>
              <a:t>通观全诗，诗人把自己想象为一个站在地球边上目光遍及广阔天地，并发出了激情的呼唤的巨人。通过对自然的抒写，可以看到抒情主人公的高大形象，窥视到他的充实的内心，感受到他的如沸的激情，而抒情形象所显示的这种独特感情、心理，正反映了被五四时代怒潮唤醒的革命知识青年的共同</a:t>
            </a:r>
            <a:r>
              <a:rPr lang="zh-CN" altLang="en-US" sz="40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特征。 </a:t>
            </a:r>
            <a:endParaRPr lang="zh-CN" altLang="en-US" sz="4000" b="1" smtClean="0">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0642">
                                            <p:txEl>
                                              <p:pRg st="0" end="0"/>
                                            </p:txEl>
                                          </p:spTgt>
                                        </p:tgtEl>
                                        <p:attrNameLst>
                                          <p:attrName>style.visibility</p:attrName>
                                        </p:attrNameLst>
                                      </p:cBhvr>
                                      <p:to>
                                        <p:strVal val="visible"/>
                                      </p:to>
                                    </p:set>
                                    <p:anim calcmode="lin" valueType="num">
                                      <p:cBhvr additive="base">
                                        <p:cTn id="7" dur="500" fill="hold"/>
                                        <p:tgtEl>
                                          <p:spTgt spid="2406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06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0643"/>
                                        </p:tgtEl>
                                        <p:attrNameLst>
                                          <p:attrName>style.visibility</p:attrName>
                                        </p:attrNameLst>
                                      </p:cBhvr>
                                      <p:to>
                                        <p:strVal val="visible"/>
                                      </p:to>
                                    </p:set>
                                    <p:anim calcmode="lin" valueType="num">
                                      <p:cBhvr additive="base">
                                        <p:cTn id="13" dur="500" fill="hold"/>
                                        <p:tgtEl>
                                          <p:spTgt spid="240643"/>
                                        </p:tgtEl>
                                        <p:attrNameLst>
                                          <p:attrName>ppt_x</p:attrName>
                                        </p:attrNameLst>
                                      </p:cBhvr>
                                      <p:tavLst>
                                        <p:tav tm="0">
                                          <p:val>
                                            <p:strVal val="#ppt_x"/>
                                          </p:val>
                                        </p:tav>
                                        <p:tav tm="100000">
                                          <p:val>
                                            <p:strVal val="#ppt_x"/>
                                          </p:val>
                                        </p:tav>
                                      </p:tavLst>
                                    </p:anim>
                                    <p:anim calcmode="lin" valueType="num">
                                      <p:cBhvr additive="base">
                                        <p:cTn id="14" dur="500" fill="hold"/>
                                        <p:tgtEl>
                                          <p:spTgt spid="2406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uiExpand="1" build="p"/>
      <p:bldP spid="2406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hasCustomPrompt="1"/>
            <p:custDataLst>
              <p:tags r:id="rId1"/>
            </p:custDataLst>
          </p:nvPr>
        </p:nvSpPr>
        <p:spPr>
          <a:xfrm>
            <a:off x="838200" y="116205"/>
            <a:ext cx="10515600" cy="822325"/>
          </a:xfrm>
        </p:spPr>
        <p:txBody>
          <a:bodyPr vert="horz" wrap="square" lIns="91440" tIns="45720" rIns="91440" bIns="45720" numCol="1" rtlCol="0" anchor="ctr" anchorCtr="0" compatLnSpc="1">
            <a:norm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smtClean="0">
                <a:ln>
                  <a:noFill/>
                </a:ln>
                <a:solidFill>
                  <a:srgbClr val="7030A0"/>
                </a:solidFill>
                <a:effectLst/>
                <a:uLnTx/>
                <a:uFillTx/>
                <a:latin typeface="Times New Roman" panose="02020603050405020304" pitchFamily="18" charset="0"/>
                <a:ea typeface="黑体" panose="02010609060101010101" pitchFamily="49" charset="-122"/>
                <a:cs typeface="+mj-cs"/>
              </a:rPr>
              <a:t>意蕴解读</a:t>
            </a:r>
            <a:endParaRPr kumimoji="0" lang="zh-CN" altLang="en-US" sz="4000" b="1" i="0" u="none" strike="noStrike" kern="1200" cap="none" spc="0" normalizeH="0" baseline="0" noProof="0" smtClean="0">
              <a:ln>
                <a:noFill/>
              </a:ln>
              <a:solidFill>
                <a:srgbClr val="7030A0"/>
              </a:solidFill>
              <a:effectLst/>
              <a:uLnTx/>
              <a:uFillTx/>
              <a:latin typeface="Times New Roman" panose="02020603050405020304" pitchFamily="18" charset="0"/>
              <a:ea typeface="黑体" panose="02010609060101010101" pitchFamily="49" charset="-122"/>
              <a:cs typeface="+mj-cs"/>
            </a:endParaRPr>
          </a:p>
        </p:txBody>
      </p:sp>
      <p:sp>
        <p:nvSpPr>
          <p:cNvPr id="4" name="Rectangle 3"/>
          <p:cNvSpPr txBox="1">
            <a:spLocks noChangeArrowheads="1"/>
          </p:cNvSpPr>
          <p:nvPr>
            <p:custDataLst>
              <p:tags r:id="rId2"/>
            </p:custDataLst>
          </p:nvPr>
        </p:nvSpPr>
        <p:spPr bwMode="auto">
          <a:xfrm>
            <a:off x="557213" y="2139950"/>
            <a:ext cx="10515600" cy="503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lvl1pPr marL="0" indent="0" algn="l" defTabSz="685800" rtl="0" fontAlgn="base">
              <a:lnSpc>
                <a:spcPct val="100000"/>
              </a:lnSpc>
              <a:spcBef>
                <a:spcPts val="750"/>
              </a:spcBef>
              <a:spcAft>
                <a:spcPct val="0"/>
              </a:spcAft>
              <a:buFont typeface="Arial" panose="020B0604020202020204" pitchFamily="34" charset="0"/>
              <a:buNone/>
              <a:defRPr sz="2100" kern="1200">
                <a:solidFill>
                  <a:srgbClr val="595959"/>
                </a:solidFill>
                <a:latin typeface="Times New Roman" panose="02020603050405020304" pitchFamily="18" charset="0"/>
                <a:ea typeface="黑体" panose="02010609060101010101" pitchFamily="49" charset="-122"/>
                <a:cs typeface="+mn-cs"/>
              </a:defRPr>
            </a:lvl1pPr>
            <a:lvl2pPr marL="342900" indent="0" algn="l" defTabSz="685800" rtl="0" fontAlgn="base">
              <a:lnSpc>
                <a:spcPct val="100000"/>
              </a:lnSpc>
              <a:spcBef>
                <a:spcPts val="375"/>
              </a:spcBef>
              <a:spcAft>
                <a:spcPct val="0"/>
              </a:spcAft>
              <a:buFont typeface="Arial" panose="020B0604020202020204" pitchFamily="34" charset="0"/>
              <a:buNone/>
              <a:defRPr kern="1200">
                <a:solidFill>
                  <a:srgbClr val="595959"/>
                </a:solidFill>
                <a:latin typeface="Times New Roman" panose="02020603050405020304" pitchFamily="18" charset="0"/>
                <a:ea typeface="黑体" panose="02010609060101010101" pitchFamily="49" charset="-122"/>
                <a:cs typeface="+mn-cs"/>
              </a:defRPr>
            </a:lvl2pPr>
            <a:lvl3pPr marL="685800" algn="l" defTabSz="685800" rtl="0" fontAlgn="base">
              <a:lnSpc>
                <a:spcPct val="100000"/>
              </a:lnSpc>
              <a:spcBef>
                <a:spcPts val="375"/>
              </a:spcBef>
              <a:spcAft>
                <a:spcPct val="0"/>
              </a:spcAft>
              <a:buFont typeface="Arial" panose="020B0604020202020204" pitchFamily="34" charset="0"/>
              <a:defRPr sz="1500" kern="1200">
                <a:solidFill>
                  <a:schemeClr val="tx1">
                    <a:lumMod val="65000"/>
                    <a:lumOff val="35000"/>
                  </a:schemeClr>
                </a:solidFill>
                <a:latin typeface="黑体" panose="02010609060101010101" pitchFamily="49" charset="-122"/>
                <a:ea typeface="黑体" panose="02010609060101010101" pitchFamily="49" charset="-122"/>
                <a:cs typeface="+mn-cs"/>
              </a:defRPr>
            </a:lvl3pPr>
            <a:lvl4pPr marL="1028700" algn="l" defTabSz="685800" rtl="0" fontAlgn="base">
              <a:lnSpc>
                <a:spcPct val="90000"/>
              </a:lnSpc>
              <a:spcBef>
                <a:spcPts val="375"/>
              </a:spcBef>
              <a:spcAft>
                <a:spcPct val="0"/>
              </a:spcAft>
              <a:buFont typeface="Arial" panose="020B0604020202020204" pitchFamily="34" charset="0"/>
              <a:defRPr sz="1300" kern="1200">
                <a:solidFill>
                  <a:schemeClr val="tx1"/>
                </a:solidFill>
                <a:latin typeface="楷体" panose="02010609060101010101" pitchFamily="49" charset="-122"/>
                <a:ea typeface="楷体" panose="02010609060101010101" pitchFamily="49" charset="-122"/>
                <a:cs typeface="+mn-cs"/>
              </a:defRPr>
            </a:lvl4pPr>
            <a:lvl5pPr marL="1371600" algn="l" defTabSz="685800" rtl="0" fontAlgn="base">
              <a:lnSpc>
                <a:spcPct val="90000"/>
              </a:lnSpc>
              <a:spcBef>
                <a:spcPts val="375"/>
              </a:spcBef>
              <a:spcAft>
                <a:spcPct val="0"/>
              </a:spcAft>
              <a:buFont typeface="Arial" panose="020B0604020202020204" pitchFamily="34" charset="0"/>
              <a:defRPr sz="1300" kern="1200">
                <a:solidFill>
                  <a:schemeClr val="tx1"/>
                </a:solidFill>
                <a:latin typeface="楷体" panose="02010609060101010101" pitchFamily="49" charset="-122"/>
                <a:ea typeface="楷体" panose="020106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无数的白云正在空中怒涌。</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啊啊！好幅壮丽的北冰洋的情景哟！</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无限的太平洋提起他全身的力量要把地球推倒。</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啊啊！我眼前来了的滚滚洪涛哟！</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啊啊！不断的毁坏，不断的创造，不断的努力哟！</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啊啊！力哟！力哟！</a:t>
            </a:r>
            <a:endPar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力的绘画，力的舞蹈，力的音乐，力的诗歌，力的律吕哟！</a:t>
            </a:r>
            <a:endParaRPr kumimoji="0" lang="zh-CN" altLang="en-US" sz="2800" b="0"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685800" rtl="0" eaLnBrk="1" fontAlgn="auto" latinLnBrk="0" hangingPunct="1">
              <a:lnSpc>
                <a:spcPct val="150000"/>
              </a:lnSpc>
              <a:spcBef>
                <a:spcPct val="0"/>
              </a:spcBef>
              <a:spcAft>
                <a:spcPct val="0"/>
              </a:spcAft>
              <a:buClrTx/>
              <a:buSzTx/>
              <a:buFont typeface="Wingdings" panose="05000000000000000000" pitchFamily="2" charset="2"/>
              <a:buNone/>
              <a:defRPr/>
            </a:pPr>
            <a:r>
              <a:rPr kumimoji="0" lang="zh-CN" altLang="en-US" sz="2800" b="0" i="0" u="none" strike="noStrike" kern="1200" cap="none" spc="0" normalizeH="0" baseline="0" noProof="0" smtClean="0">
                <a:ln>
                  <a:noFill/>
                </a:ln>
                <a:solidFill>
                  <a:schemeClr val="tx1">
                    <a:lumMod val="65000"/>
                    <a:lumOff val="35000"/>
                  </a:schemeClr>
                </a:solidFill>
                <a:effectLst/>
                <a:uLnTx/>
                <a:uFillTx/>
                <a:latin typeface="楷体" panose="02010609060101010101" pitchFamily="49" charset="-122"/>
                <a:ea typeface="楷体" panose="02010609060101010101" pitchFamily="49" charset="-122"/>
                <a:cs typeface="+mn-cs"/>
              </a:rPr>
              <a:t>                                       </a:t>
            </a:r>
            <a:endParaRPr kumimoji="0" lang="en-US" altLang="zh-CN" sz="2800" b="0" i="0" u="none" strike="noStrike" kern="1200" cap="none" spc="0" normalizeH="0" baseline="0" noProof="0" smtClean="0">
              <a:ln>
                <a:noFill/>
              </a:ln>
              <a:solidFill>
                <a:schemeClr val="tx1">
                  <a:lumMod val="65000"/>
                  <a:lumOff val="35000"/>
                </a:schemeClr>
              </a:solidFill>
              <a:effectLst/>
              <a:uLnTx/>
              <a:uFillTx/>
              <a:latin typeface="楷体" panose="02010609060101010101" pitchFamily="49" charset="-122"/>
              <a:ea typeface="楷体" panose="02010609060101010101" pitchFamily="49" charset="-122"/>
              <a:cs typeface="+mn-cs"/>
            </a:endParaRPr>
          </a:p>
        </p:txBody>
      </p:sp>
      <p:sp>
        <p:nvSpPr>
          <p:cNvPr id="10243" name="文本框 1"/>
          <p:cNvSpPr txBox="1"/>
          <p:nvPr>
            <p:custDataLst>
              <p:tags r:id="rId3"/>
            </p:custDataLst>
          </p:nvPr>
        </p:nvSpPr>
        <p:spPr>
          <a:xfrm>
            <a:off x="6600825" y="2593975"/>
            <a:ext cx="1511300" cy="400050"/>
          </a:xfrm>
          <a:prstGeom prst="rect">
            <a:avLst/>
          </a:prstGeom>
          <a:noFill/>
          <a:ln w="9525">
            <a:noFill/>
          </a:ln>
        </p:spPr>
        <p:txBody>
          <a:bodyPr anchor="t">
            <a:spAutoFit/>
          </a:bodyPr>
          <a:lstStyle/>
          <a:p>
            <a:pPr eaLnBrk="0" hangingPunct="0"/>
            <a:r>
              <a:rPr lang="zh-CN" altLang="en-US" sz="2000" b="1">
                <a:solidFill>
                  <a:srgbClr val="FF0000"/>
                </a:solidFill>
                <a:latin typeface="黑体" panose="02010609060101010101" pitchFamily="49" charset="-122"/>
                <a:ea typeface="黑体" panose="02010609060101010101" pitchFamily="49" charset="-122"/>
              </a:rPr>
              <a:t>动荡的时代</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10244" name="文本框 5"/>
          <p:cNvSpPr txBox="1"/>
          <p:nvPr>
            <p:custDataLst>
              <p:tags r:id="rId4"/>
            </p:custDataLst>
          </p:nvPr>
        </p:nvSpPr>
        <p:spPr>
          <a:xfrm>
            <a:off x="9366250" y="3476625"/>
            <a:ext cx="2659063" cy="400050"/>
          </a:xfrm>
          <a:prstGeom prst="rect">
            <a:avLst/>
          </a:prstGeom>
          <a:noFill/>
          <a:ln w="9525">
            <a:noFill/>
          </a:ln>
        </p:spPr>
        <p:txBody>
          <a:bodyPr anchor="t">
            <a:spAutoFit/>
          </a:bodyPr>
          <a:lstStyle/>
          <a:p>
            <a:pPr eaLnBrk="0" hangingPunct="0"/>
            <a:r>
              <a:rPr lang="zh-CN" altLang="en-US" sz="2000" b="1">
                <a:solidFill>
                  <a:srgbClr val="FF0000"/>
                </a:solidFill>
                <a:latin typeface="黑体" panose="02010609060101010101" pitchFamily="49" charset="-122"/>
                <a:ea typeface="黑体" panose="02010609060101010101" pitchFamily="49" charset="-122"/>
              </a:rPr>
              <a:t>对旧世界的破坏</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10245" name="文本框 6"/>
          <p:cNvSpPr txBox="1"/>
          <p:nvPr>
            <p:custDataLst>
              <p:tags r:id="rId5"/>
            </p:custDataLst>
          </p:nvPr>
        </p:nvSpPr>
        <p:spPr>
          <a:xfrm>
            <a:off x="9366250" y="4060825"/>
            <a:ext cx="2016125" cy="400050"/>
          </a:xfrm>
          <a:prstGeom prst="rect">
            <a:avLst/>
          </a:prstGeom>
          <a:noFill/>
          <a:ln w="9525">
            <a:noFill/>
          </a:ln>
        </p:spPr>
        <p:txBody>
          <a:bodyPr anchor="t">
            <a:spAutoFit/>
          </a:bodyPr>
          <a:lstStyle/>
          <a:p>
            <a:pPr eaLnBrk="0" hangingPunct="0"/>
            <a:r>
              <a:rPr lang="zh-CN" altLang="en-US" sz="2000" b="1">
                <a:solidFill>
                  <a:srgbClr val="FF0000"/>
                </a:solidFill>
                <a:latin typeface="黑体" panose="02010609060101010101" pitchFamily="49" charset="-122"/>
                <a:ea typeface="黑体" panose="02010609060101010101" pitchFamily="49" charset="-122"/>
              </a:rPr>
              <a:t>蕴蓄已久的力量</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10246" name="文本框 7"/>
          <p:cNvSpPr txBox="1"/>
          <p:nvPr>
            <p:custDataLst>
              <p:tags r:id="rId6"/>
            </p:custDataLst>
          </p:nvPr>
        </p:nvSpPr>
        <p:spPr>
          <a:xfrm>
            <a:off x="9424988" y="4659313"/>
            <a:ext cx="2016125" cy="400050"/>
          </a:xfrm>
          <a:prstGeom prst="rect">
            <a:avLst/>
          </a:prstGeom>
          <a:noFill/>
          <a:ln w="9525">
            <a:noFill/>
          </a:ln>
        </p:spPr>
        <p:txBody>
          <a:bodyPr anchor="t">
            <a:spAutoFit/>
          </a:bodyPr>
          <a:lstStyle/>
          <a:p>
            <a:pPr eaLnBrk="0" hangingPunct="0"/>
            <a:r>
              <a:rPr lang="zh-CN" altLang="en-US" sz="2000" b="1">
                <a:solidFill>
                  <a:srgbClr val="FF0000"/>
                </a:solidFill>
                <a:latin typeface="黑体" panose="02010609060101010101" pitchFamily="49" charset="-122"/>
                <a:ea typeface="黑体" panose="02010609060101010101" pitchFamily="49" charset="-122"/>
              </a:rPr>
              <a:t>破坏与创造</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10247" name="文本框 8"/>
          <p:cNvSpPr txBox="1"/>
          <p:nvPr>
            <p:custDataLst>
              <p:tags r:id="rId7"/>
            </p:custDataLst>
          </p:nvPr>
        </p:nvSpPr>
        <p:spPr>
          <a:xfrm>
            <a:off x="10012363" y="5491163"/>
            <a:ext cx="1795462" cy="400050"/>
          </a:xfrm>
          <a:prstGeom prst="rect">
            <a:avLst/>
          </a:prstGeom>
          <a:noFill/>
          <a:ln w="9525">
            <a:noFill/>
          </a:ln>
        </p:spPr>
        <p:txBody>
          <a:bodyPr anchor="t">
            <a:spAutoFit/>
          </a:bodyPr>
          <a:lstStyle/>
          <a:p>
            <a:pPr eaLnBrk="0" hangingPunct="0"/>
            <a:r>
              <a:rPr lang="zh-CN" altLang="en-US" sz="2000" b="1">
                <a:solidFill>
                  <a:srgbClr val="FF0000"/>
                </a:solidFill>
                <a:latin typeface="黑体" panose="02010609060101010101" pitchFamily="49" charset="-122"/>
                <a:ea typeface="黑体" panose="02010609060101010101" pitchFamily="49" charset="-122"/>
              </a:rPr>
              <a:t>对力的赞美</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12" name="右箭头 11"/>
          <p:cNvSpPr/>
          <p:nvPr>
            <p:custDataLst>
              <p:tags r:id="rId8"/>
            </p:custDataLst>
          </p:nvPr>
        </p:nvSpPr>
        <p:spPr>
          <a:xfrm>
            <a:off x="8189913" y="3568700"/>
            <a:ext cx="977900" cy="239713"/>
          </a:xfrm>
          <a:prstGeom prst="rightArrow">
            <a:avLst>
              <a:gd name="adj1" fmla="val 50000"/>
              <a:gd name="adj2" fmla="val 13737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右箭头 12"/>
          <p:cNvSpPr/>
          <p:nvPr>
            <p:custDataLst>
              <p:tags r:id="rId9"/>
            </p:custDataLst>
          </p:nvPr>
        </p:nvSpPr>
        <p:spPr>
          <a:xfrm>
            <a:off x="8189913" y="4219575"/>
            <a:ext cx="1017588" cy="233363"/>
          </a:xfrm>
          <a:prstGeom prst="rightArrow">
            <a:avLst>
              <a:gd name="adj1" fmla="val 50000"/>
              <a:gd name="adj2" fmla="val 13737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右箭头 13"/>
          <p:cNvSpPr/>
          <p:nvPr>
            <p:custDataLst>
              <p:tags r:id="rId10"/>
            </p:custDataLst>
          </p:nvPr>
        </p:nvSpPr>
        <p:spPr>
          <a:xfrm>
            <a:off x="8275638" y="4770438"/>
            <a:ext cx="1127125" cy="265113"/>
          </a:xfrm>
          <a:prstGeom prst="rightArrow">
            <a:avLst>
              <a:gd name="adj1" fmla="val 50000"/>
              <a:gd name="adj2" fmla="val 13737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右大括号 9"/>
          <p:cNvSpPr/>
          <p:nvPr>
            <p:custDataLst>
              <p:tags r:id="rId11"/>
            </p:custDataLst>
          </p:nvPr>
        </p:nvSpPr>
        <p:spPr>
          <a:xfrm>
            <a:off x="6167438" y="2325688"/>
            <a:ext cx="215900" cy="936625"/>
          </a:xfrm>
          <a:prstGeom prst="rightBrace">
            <a:avLst/>
          </a:prstGeom>
          <a:ln w="3810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右大括号 16"/>
          <p:cNvSpPr/>
          <p:nvPr>
            <p:custDataLst>
              <p:tags r:id="rId12"/>
            </p:custDataLst>
          </p:nvPr>
        </p:nvSpPr>
        <p:spPr>
          <a:xfrm>
            <a:off x="9666288" y="5222875"/>
            <a:ext cx="215900" cy="936625"/>
          </a:xfrm>
          <a:prstGeom prst="rightBrace">
            <a:avLst/>
          </a:prstGeom>
          <a:ln w="3810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53" name="文本框 10"/>
          <p:cNvSpPr txBox="1"/>
          <p:nvPr>
            <p:custDataLst>
              <p:tags r:id="rId13"/>
            </p:custDataLst>
          </p:nvPr>
        </p:nvSpPr>
        <p:spPr>
          <a:xfrm>
            <a:off x="4135120" y="938530"/>
            <a:ext cx="4662488" cy="706755"/>
          </a:xfrm>
          <a:prstGeom prst="rect">
            <a:avLst/>
          </a:prstGeom>
          <a:noFill/>
          <a:ln w="9525">
            <a:noFill/>
          </a:ln>
        </p:spPr>
        <p:txBody>
          <a:bodyPr anchor="t">
            <a:spAutoFit/>
          </a:bodyPr>
          <a:lstStyle/>
          <a:p>
            <a:pPr eaLnBrk="0" hangingPunct="0"/>
            <a:r>
              <a:rPr lang="zh-CN" altLang="en-US" sz="4000" b="1">
                <a:gradFill>
                  <a:gsLst>
                    <a:gs pos="0">
                      <a:srgbClr val="007BD3"/>
                    </a:gs>
                    <a:gs pos="100000">
                      <a:srgbClr val="034373"/>
                    </a:gs>
                  </a:gsLst>
                  <a:lin scaled="0"/>
                </a:gradFill>
                <a:latin typeface="楷体" panose="02010609060101010101" pitchFamily="49" charset="-122"/>
                <a:ea typeface="楷体" panose="02010609060101010101" pitchFamily="49" charset="-122"/>
              </a:rPr>
              <a:t>立在地球边上放号</a:t>
            </a:r>
            <a:endParaRPr lang="zh-CN" altLang="en-US" sz="4000" b="1">
              <a:gradFill>
                <a:gsLst>
                  <a:gs pos="0">
                    <a:srgbClr val="007BD3"/>
                  </a:gs>
                  <a:gs pos="100000">
                    <a:srgbClr val="034373"/>
                  </a:gs>
                </a:gsLst>
                <a:lin scaled="0"/>
              </a:gra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anim calcmode="lin" valueType="num">
                                      <p:cBhvr>
                                        <p:cTn id="8" dur="1000" fill="hold"/>
                                        <p:tgtEl>
                                          <p:spTgt spid="10243"/>
                                        </p:tgtEl>
                                        <p:attrNameLst>
                                          <p:attrName>ppt_x</p:attrName>
                                        </p:attrNameLst>
                                      </p:cBhvr>
                                      <p:tavLst>
                                        <p:tav tm="0">
                                          <p:val>
                                            <p:strVal val="#ppt_x"/>
                                          </p:val>
                                        </p:tav>
                                        <p:tav tm="100000">
                                          <p:val>
                                            <p:strVal val="#ppt_x"/>
                                          </p:val>
                                        </p:tav>
                                      </p:tavLst>
                                    </p:anim>
                                    <p:anim calcmode="lin" valueType="num">
                                      <p:cBhvr>
                                        <p:cTn id="9"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244"/>
                                        </p:tgtEl>
                                        <p:attrNameLst>
                                          <p:attrName>style.visibility</p:attrName>
                                        </p:attrNameLst>
                                      </p:cBhvr>
                                      <p:to>
                                        <p:strVal val="visible"/>
                                      </p:to>
                                    </p:set>
                                    <p:animEffect transition="in" filter="fade">
                                      <p:cBhvr>
                                        <p:cTn id="14" dur="1000"/>
                                        <p:tgtEl>
                                          <p:spTgt spid="10244"/>
                                        </p:tgtEl>
                                      </p:cBhvr>
                                    </p:animEffect>
                                    <p:anim calcmode="lin" valueType="num">
                                      <p:cBhvr>
                                        <p:cTn id="15" dur="1000" fill="hold"/>
                                        <p:tgtEl>
                                          <p:spTgt spid="10244"/>
                                        </p:tgtEl>
                                        <p:attrNameLst>
                                          <p:attrName>ppt_x</p:attrName>
                                        </p:attrNameLst>
                                      </p:cBhvr>
                                      <p:tavLst>
                                        <p:tav tm="0">
                                          <p:val>
                                            <p:strVal val="#ppt_x"/>
                                          </p:val>
                                        </p:tav>
                                        <p:tav tm="100000">
                                          <p:val>
                                            <p:strVal val="#ppt_x"/>
                                          </p:val>
                                        </p:tav>
                                      </p:tavLst>
                                    </p:anim>
                                    <p:anim calcmode="lin" valueType="num">
                                      <p:cBhvr>
                                        <p:cTn id="16"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245"/>
                                        </p:tgtEl>
                                        <p:attrNameLst>
                                          <p:attrName>style.visibility</p:attrName>
                                        </p:attrNameLst>
                                      </p:cBhvr>
                                      <p:to>
                                        <p:strVal val="visible"/>
                                      </p:to>
                                    </p:set>
                                    <p:animEffect transition="in" filter="fade">
                                      <p:cBhvr>
                                        <p:cTn id="21" dur="1000"/>
                                        <p:tgtEl>
                                          <p:spTgt spid="10245"/>
                                        </p:tgtEl>
                                      </p:cBhvr>
                                    </p:animEffect>
                                    <p:anim calcmode="lin" valueType="num">
                                      <p:cBhvr>
                                        <p:cTn id="22" dur="1000" fill="hold"/>
                                        <p:tgtEl>
                                          <p:spTgt spid="10245"/>
                                        </p:tgtEl>
                                        <p:attrNameLst>
                                          <p:attrName>ppt_x</p:attrName>
                                        </p:attrNameLst>
                                      </p:cBhvr>
                                      <p:tavLst>
                                        <p:tav tm="0">
                                          <p:val>
                                            <p:strVal val="#ppt_x"/>
                                          </p:val>
                                        </p:tav>
                                        <p:tav tm="100000">
                                          <p:val>
                                            <p:strVal val="#ppt_x"/>
                                          </p:val>
                                        </p:tav>
                                      </p:tavLst>
                                    </p:anim>
                                    <p:anim calcmode="lin" valueType="num">
                                      <p:cBhvr>
                                        <p:cTn id="23" dur="1000" fill="hold"/>
                                        <p:tgtEl>
                                          <p:spTgt spid="102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246"/>
                                        </p:tgtEl>
                                        <p:attrNameLst>
                                          <p:attrName>style.visibility</p:attrName>
                                        </p:attrNameLst>
                                      </p:cBhvr>
                                      <p:to>
                                        <p:strVal val="visible"/>
                                      </p:to>
                                    </p:set>
                                    <p:animEffect transition="in" filter="fade">
                                      <p:cBhvr>
                                        <p:cTn id="28" dur="1000"/>
                                        <p:tgtEl>
                                          <p:spTgt spid="10246"/>
                                        </p:tgtEl>
                                      </p:cBhvr>
                                    </p:animEffect>
                                    <p:anim calcmode="lin" valueType="num">
                                      <p:cBhvr>
                                        <p:cTn id="29" dur="1000" fill="hold"/>
                                        <p:tgtEl>
                                          <p:spTgt spid="10246"/>
                                        </p:tgtEl>
                                        <p:attrNameLst>
                                          <p:attrName>ppt_x</p:attrName>
                                        </p:attrNameLst>
                                      </p:cBhvr>
                                      <p:tavLst>
                                        <p:tav tm="0">
                                          <p:val>
                                            <p:strVal val="#ppt_x"/>
                                          </p:val>
                                        </p:tav>
                                        <p:tav tm="100000">
                                          <p:val>
                                            <p:strVal val="#ppt_x"/>
                                          </p:val>
                                        </p:tav>
                                      </p:tavLst>
                                    </p:anim>
                                    <p:anim calcmode="lin" valueType="num">
                                      <p:cBhvr>
                                        <p:cTn id="30" dur="1000" fill="hold"/>
                                        <p:tgtEl>
                                          <p:spTgt spid="1024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247"/>
                                        </p:tgtEl>
                                        <p:attrNameLst>
                                          <p:attrName>style.visibility</p:attrName>
                                        </p:attrNameLst>
                                      </p:cBhvr>
                                      <p:to>
                                        <p:strVal val="visible"/>
                                      </p:to>
                                    </p:set>
                                    <p:animEffect transition="in" filter="fade">
                                      <p:cBhvr>
                                        <p:cTn id="35" dur="1000"/>
                                        <p:tgtEl>
                                          <p:spTgt spid="10247"/>
                                        </p:tgtEl>
                                      </p:cBhvr>
                                    </p:animEffect>
                                    <p:anim calcmode="lin" valueType="num">
                                      <p:cBhvr>
                                        <p:cTn id="36" dur="1000" fill="hold"/>
                                        <p:tgtEl>
                                          <p:spTgt spid="10247"/>
                                        </p:tgtEl>
                                        <p:attrNameLst>
                                          <p:attrName>ppt_x</p:attrName>
                                        </p:attrNameLst>
                                      </p:cBhvr>
                                      <p:tavLst>
                                        <p:tav tm="0">
                                          <p:val>
                                            <p:strVal val="#ppt_x"/>
                                          </p:val>
                                        </p:tav>
                                        <p:tav tm="100000">
                                          <p:val>
                                            <p:strVal val="#ppt_x"/>
                                          </p:val>
                                        </p:tav>
                                      </p:tavLst>
                                    </p:anim>
                                    <p:anim calcmode="lin" valueType="num">
                                      <p:cBhvr>
                                        <p:cTn id="37" dur="1000" fill="hold"/>
                                        <p:tgtEl>
                                          <p:spTgt spid="102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P spid="102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400050" y="770890"/>
            <a:ext cx="11392535" cy="1412875"/>
          </a:xfrm>
          <a:prstGeom prst="rect">
            <a:avLst/>
          </a:prstGeom>
          <a:ln w="38100">
            <a:solidFill>
              <a:srgbClr val="FF0000"/>
            </a:solidFill>
            <a:prstDash val="solid"/>
          </a:ln>
        </p:spPr>
        <p:txBody>
          <a:bodyPr wrap="square" lIns="121916" tIns="60957" rIns="121916" bIns="60957">
            <a:spAutoFit/>
          </a:bodyPr>
          <a:lstStyle/>
          <a:p>
            <a:pPr algn="just" fontAlgn="auto"/>
            <a:r>
              <a:rPr lang="zh-CN" altLang="en-US" sz="28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en-US" altLang="zh-CN" sz="28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诗歌中的“滚滚洪涛”既是诗人回国途中所见之景，也具有象征意义。象征“五四”运动所产生的巨大声势，越过太平洋，直接震动了时刻感应着时代脉搏的年青气盛的郭沫若。</a:t>
            </a:r>
            <a:r>
              <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grpSp>
        <p:nvGrpSpPr>
          <p:cNvPr id="15" name="组合 14"/>
          <p:cNvGrpSpPr/>
          <p:nvPr>
            <p:custDataLst>
              <p:tags r:id="rId2"/>
            </p:custDataLst>
          </p:nvPr>
        </p:nvGrpSpPr>
        <p:grpSpPr>
          <a:xfrm>
            <a:off x="2576834" y="26678"/>
            <a:ext cx="8855074" cy="539115"/>
            <a:chOff x="1882084" y="3409937"/>
            <a:chExt cx="3732955" cy="321231"/>
          </a:xfrm>
        </p:grpSpPr>
        <p:sp>
          <p:nvSpPr>
            <p:cNvPr id="22" name="矩形 9"/>
            <p:cNvSpPr>
              <a:spLocks noChangeArrowheads="1"/>
            </p:cNvSpPr>
            <p:nvPr>
              <p:custDataLst>
                <p:tags r:id="rId3"/>
              </p:custDataLst>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custDataLst>
                <p:tags r:id="rId4"/>
              </p:custDataLst>
            </p:nvPr>
          </p:nvSpPr>
          <p:spPr>
            <a:xfrm>
              <a:off x="1882084" y="3477286"/>
              <a:ext cx="3316695" cy="253882"/>
            </a:xfrm>
            <a:prstGeom prst="roundRect">
              <a:avLst>
                <a:gd name="adj" fmla="val 4167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mtClean="0">
                  <a:solidFill>
                    <a:srgbClr val="FF0000"/>
                  </a:solidFill>
                  <a:latin typeface="楷体" panose="02010609060101010101" pitchFamily="49" charset="-122"/>
                  <a:ea typeface="楷体" panose="02010609060101010101" pitchFamily="49" charset="-122"/>
                </a:rPr>
                <a:t>诗歌为什么要描绘滚滚洪涛？</a:t>
              </a:r>
              <a:endParaRPr lang="zh-CN" altLang="en-US" sz="3600" b="1" smtClean="0">
                <a:solidFill>
                  <a:srgbClr val="FF0000"/>
                </a:solidFill>
                <a:latin typeface="楷体" panose="02010609060101010101" pitchFamily="49" charset="-122"/>
                <a:ea typeface="楷体" panose="02010609060101010101" pitchFamily="49" charset="-122"/>
              </a:endParaRPr>
            </a:p>
          </p:txBody>
        </p:sp>
      </p:grpSp>
      <p:sp>
        <p:nvSpPr>
          <p:cNvPr id="5" name="矩形 4"/>
          <p:cNvSpPr/>
          <p:nvPr>
            <p:custDataLst>
              <p:tags r:id="rId5"/>
            </p:custDataLst>
          </p:nvPr>
        </p:nvSpPr>
        <p:spPr>
          <a:xfrm>
            <a:off x="400050" y="2388870"/>
            <a:ext cx="11392535" cy="2582545"/>
          </a:xfrm>
          <a:prstGeom prst="rect">
            <a:avLst/>
          </a:prstGeom>
          <a:ln w="38100">
            <a:solidFill>
              <a:srgbClr val="FF0000"/>
            </a:solidFill>
            <a:prstDash val="solid"/>
          </a:ln>
        </p:spPr>
        <p:txBody>
          <a:bodyPr wrap="square" lIns="121916" tIns="60957" rIns="121916" bIns="60957">
            <a:spAutoFit/>
          </a:bodyPr>
          <a:lstStyle/>
          <a:p>
            <a:pPr marL="0" indent="0">
              <a:buNone/>
            </a:pPr>
            <a:r>
              <a:rPr lang="zh-CN" altLang="en-US" sz="20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en-US" altLang="zh-CN" sz="20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五四”运动对于中国，正如滚滚而来的洪涛一般，它正以巨大的破坏力，冲击一切半封建、半殖民地的思想罗网，同时以伟大的创造力建树崭新的科学与民主的现代文明。 也象征世界潮流的大工业生产规模。世界潮流的大工业生产，也正以排山倒海之势，席卷日本，冲向中国，并且势将蔓延到全球各个角落，这是历史前进的不可阻挡之势。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just"/>
            <a:r>
              <a:rPr lang="zh-CN" altLang="en-US" sz="20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endParaRPr lang="zh-CN" altLang="en-US" sz="2000" b="1" smtClean="0">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
        <p:nvSpPr>
          <p:cNvPr id="100" name="文本框 99"/>
          <p:cNvSpPr txBox="1"/>
          <p:nvPr>
            <p:custDataLst>
              <p:tags r:id="rId6"/>
            </p:custDataLst>
          </p:nvPr>
        </p:nvSpPr>
        <p:spPr>
          <a:xfrm>
            <a:off x="397510" y="5224780"/>
            <a:ext cx="5405755" cy="1383665"/>
          </a:xfrm>
          <a:prstGeom prst="rect">
            <a:avLst/>
          </a:prstGeom>
          <a:noFill/>
          <a:ln w="38100">
            <a:solidFill>
              <a:srgbClr val="FF0000"/>
            </a:solidFill>
          </a:ln>
        </p:spPr>
        <p:txBody>
          <a:bodyPr wrap="square">
            <a:spAutoFit/>
          </a:bodyPr>
          <a:lstStyle/>
          <a:p>
            <a:pPr marL="0" indent="0">
              <a:buNone/>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诗中所描绘的全部力的形象，同样可以看作是新兴生产力战胜落后生产力的强起奋进图。</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descr="hailangbotaoxiongyong_5100030"/>
          <p:cNvPicPr>
            <a:picLocks noChangeAspect="1"/>
          </p:cNvPicPr>
          <p:nvPr>
            <p:custDataLst>
              <p:tags r:id="rId7"/>
            </p:custDataLst>
          </p:nvPr>
        </p:nvPicPr>
        <p:blipFill>
          <a:blip r:embed="rId8"/>
          <a:stretch>
            <a:fillRect/>
          </a:stretch>
        </p:blipFill>
        <p:spPr>
          <a:xfrm>
            <a:off x="6019165" y="5053330"/>
            <a:ext cx="5770880" cy="1726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diamond(in)">
                                      <p:cBhvr>
                                        <p:cTn id="19" dur="2000"/>
                                        <p:tgtEl>
                                          <p:spTgt spid="100"/>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5" grpId="0" bldLvl="0" animBg="1"/>
      <p:bldP spid="10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20481"/>
          <p:cNvSpPr>
            <a:spLocks noGrp="1" noRot="1"/>
          </p:cNvSpPr>
          <p:nvPr>
            <p:ph type="title" idx="4294967295"/>
            <p:custDataLst>
              <p:tags r:id="rId1"/>
            </p:custDataLst>
          </p:nvPr>
        </p:nvSpPr>
        <p:spPr>
          <a:xfrm>
            <a:off x="1231265" y="407670"/>
            <a:ext cx="11238865" cy="908050"/>
          </a:xfrm>
          <a:prstGeom prst="rect">
            <a:avLst/>
          </a:prstGeom>
          <a:ln>
            <a:miter/>
          </a:ln>
        </p:spPr>
        <p:txBody>
          <a:bodyPr vert="horz" wrap="square" lIns="91440" tIns="45720" rIns="91440" bIns="45720" numCol="1" anchor="ctr" anchorCtr="0" compatLnSpc="1">
            <a:noAutofit/>
          </a:bodyPr>
          <a:lstStyle/>
          <a:p>
            <a:pPr marR="0" lvl="0" algn="l" fontAlgn="base">
              <a:lnSpc>
                <a:spcPct val="100000"/>
              </a:lnSpc>
              <a:spcAft>
                <a:spcPct val="0"/>
              </a:spcAft>
              <a:buClr>
                <a:srgbClr val="000000"/>
              </a:buClr>
              <a:buSzTx/>
              <a:defRPr/>
            </a:pPr>
            <a:r>
              <a:rPr lang="zh-CN" altLang="en-US" sz="5400" b="1" noProof="1">
                <a:solidFill>
                  <a:srgbClr val="7030A0"/>
                </a:solidFill>
                <a:latin typeface="楷体" panose="02010609060101010101" pitchFamily="49" charset="-122"/>
                <a:ea typeface="楷体" panose="02010609060101010101" pitchFamily="49" charset="-122"/>
                <a:cs typeface="黑体" panose="02010609060101010101" pitchFamily="49" charset="-122"/>
              </a:rPr>
              <a:t>如何理解诗歌中的 “力”字</a:t>
            </a:r>
            <a:r>
              <a:rPr lang="en-US" altLang="zh-CN" sz="5400" b="1" noProof="1">
                <a:solidFill>
                  <a:srgbClr val="7030A0"/>
                </a:solidFill>
                <a:latin typeface="楷体" panose="02010609060101010101" pitchFamily="49" charset="-122"/>
                <a:ea typeface="楷体" panose="02010609060101010101" pitchFamily="49" charset="-122"/>
                <a:cs typeface="黑体" panose="02010609060101010101" pitchFamily="49" charset="-122"/>
              </a:rPr>
              <a:t>?</a:t>
            </a:r>
            <a:endParaRPr lang="en-US" altLang="zh-CN" sz="5400" b="1" noProof="1">
              <a:solidFill>
                <a:srgbClr val="7030A0"/>
              </a:solidFill>
              <a:latin typeface="楷体" panose="02010609060101010101" pitchFamily="49" charset="-122"/>
              <a:ea typeface="楷体" panose="02010609060101010101" pitchFamily="49" charset="-122"/>
              <a:cs typeface="黑体" panose="02010609060101010101" pitchFamily="49" charset="-122"/>
            </a:endParaRPr>
          </a:p>
        </p:txBody>
      </p:sp>
      <p:sp>
        <p:nvSpPr>
          <p:cNvPr id="9218" name="文本占位符 20482"/>
          <p:cNvSpPr>
            <a:spLocks noGrp="1" noRot="1"/>
          </p:cNvSpPr>
          <p:nvPr>
            <p:ph type="body" idx="4294967295"/>
            <p:custDataLst>
              <p:tags r:id="rId2"/>
            </p:custDataLst>
          </p:nvPr>
        </p:nvSpPr>
        <p:spPr>
          <a:xfrm>
            <a:off x="401955" y="1804035"/>
            <a:ext cx="11388725" cy="4785995"/>
          </a:xfrm>
          <a:prstGeom prst="rect">
            <a:avLst/>
          </a:prstGeom>
          <a:ln>
            <a:miter/>
          </a:ln>
        </p:spPr>
        <p:txBody>
          <a:bodyPr vert="horz" wrap="square" lIns="91440" tIns="45720" rIns="91440" bIns="45720" numCol="1" anchor="t" anchorCtr="0" compatLnSpc="1">
            <a:noAutofit/>
          </a:bodyPr>
          <a:lstStyle/>
          <a:p>
            <a:pPr marL="0" indent="0" fontAlgn="base">
              <a:spcBef>
                <a:spcPct val="0"/>
              </a:spcBef>
              <a:spcAft>
                <a:spcPct val="0"/>
              </a:spcAft>
              <a:buClr>
                <a:srgbClr val="000000"/>
              </a:buClr>
              <a:buNone/>
              <a:defRPr/>
            </a:pPr>
            <a:r>
              <a:rPr kumimoji="0" lang="zh-CN" altLang="en-US" sz="4800" b="0" i="0" u="none" strike="noStrike" kern="1200" cap="none" spc="0" normalizeH="0" baseline="0" noProof="1" smtClean="0">
                <a:ln>
                  <a:noFill/>
                </a:ln>
                <a:solidFill>
                  <a:schemeClr val="tx1"/>
                </a:solidFill>
                <a:effectLst>
                  <a:outerShdw blurRad="38100" dist="38100" dir="2700000">
                    <a:srgbClr val="C0C0C0"/>
                  </a:outerShdw>
                </a:effectLst>
                <a:uLnTx/>
                <a:uFillTx/>
                <a:latin typeface="+mn-lt"/>
                <a:ea typeface="+mn-ea"/>
                <a:cs typeface="+mn-cs"/>
              </a:rPr>
              <a:t>   </a:t>
            </a:r>
            <a:r>
              <a:rPr kumimoji="0" lang="en-US" altLang="zh-CN" sz="4800" b="0" i="0" u="none" strike="noStrike" kern="1200" cap="none" spc="0" normalizeH="0" baseline="0" noProof="1" smtClean="0">
                <a:ln>
                  <a:noFill/>
                </a:ln>
                <a:solidFill>
                  <a:schemeClr val="tx1"/>
                </a:solidFill>
                <a:effectLst>
                  <a:outerShdw blurRad="38100" dist="38100" dir="2700000">
                    <a:srgbClr val="C0C0C0"/>
                  </a:outerShdw>
                </a:effectLst>
                <a:uLnTx/>
                <a:uFillTx/>
                <a:latin typeface="+mn-lt"/>
                <a:ea typeface="+mn-ea"/>
                <a:cs typeface="+mn-cs"/>
              </a:rPr>
              <a:t>     </a:t>
            </a:r>
            <a:r>
              <a:rPr lang="zh-CN" altLang="en-US" sz="4400" b="1" noProof="1" smtClean="0">
                <a:solidFill>
                  <a:srgbClr val="0000FF"/>
                </a:solidFill>
                <a:latin typeface="楷体" panose="02010609060101010101" pitchFamily="49" charset="-122"/>
                <a:ea typeface="楷体" panose="02010609060101010101" pitchFamily="49" charset="-122"/>
                <a:cs typeface="黑体" panose="02010609060101010101" pitchFamily="49" charset="-122"/>
              </a:rPr>
              <a:t>①五四运动所产生的伟大的“力波”。诗中描绘的滚滚洪涛的景象,正是五四运动巨大声势的象征,这种力量直接震动了年轻气盛的诗人。</a:t>
            </a:r>
            <a:endParaRPr lang="zh-CN" altLang="en-US" sz="4400" b="1" noProof="1" smtClean="0">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marL="0" indent="0" fontAlgn="base">
              <a:spcBef>
                <a:spcPct val="0"/>
              </a:spcBef>
              <a:spcAft>
                <a:spcPct val="0"/>
              </a:spcAft>
              <a:buClr>
                <a:srgbClr val="000000"/>
              </a:buClr>
              <a:buNone/>
              <a:defRPr/>
            </a:pPr>
            <a:r>
              <a:rPr lang="en-US" altLang="zh-CN" sz="4400" b="1" noProof="1" smtClean="0">
                <a:solidFill>
                  <a:srgbClr val="0000FF"/>
                </a:solidFill>
                <a:latin typeface="楷体" panose="02010609060101010101" pitchFamily="49" charset="-122"/>
                <a:ea typeface="楷体" panose="02010609060101010101" pitchFamily="49" charset="-122"/>
                <a:cs typeface="黑体" panose="02010609060101010101" pitchFamily="49" charset="-122"/>
              </a:rPr>
              <a:t>    ②</a:t>
            </a:r>
            <a:r>
              <a:rPr lang="zh-CN" altLang="en-US" sz="4400" b="1" noProof="1" smtClean="0">
                <a:solidFill>
                  <a:srgbClr val="0000FF"/>
                </a:solidFill>
                <a:latin typeface="楷体" panose="02010609060101010101" pitchFamily="49" charset="-122"/>
                <a:ea typeface="楷体" panose="02010609060101010101" pitchFamily="49" charset="-122"/>
                <a:cs typeface="黑体" panose="02010609060101010101" pitchFamily="49" charset="-122"/>
              </a:rPr>
              <a:t>大工业生产之力,诗中所描绘的全部力的形象,也可以看作是新兴生产力战胜落后生产力的强起奋进图。</a:t>
            </a:r>
            <a:endParaRPr lang="zh-CN" altLang="en-US" sz="4400" b="1" noProof="1" smtClean="0">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Tree>
  </p:cSld>
  <p:clrMapOvr>
    <a:masterClrMapping/>
  </p:clrMapOvr>
  <p:transition spd="slow">
    <p:pull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custDataLst>
              <p:tags r:id="rId1"/>
            </p:custDataLst>
          </p:nvPr>
        </p:nvGrpSpPr>
        <p:grpSpPr>
          <a:xfrm>
            <a:off x="427990" y="399415"/>
            <a:ext cx="11238230" cy="952500"/>
            <a:chOff x="1223563" y="3409937"/>
            <a:chExt cx="4391476" cy="512683"/>
          </a:xfrm>
        </p:grpSpPr>
        <p:sp>
          <p:nvSpPr>
            <p:cNvPr id="22" name="矩形 9"/>
            <p:cNvSpPr>
              <a:spLocks noChangeArrowheads="1"/>
            </p:cNvSpPr>
            <p:nvPr>
              <p:custDataLst>
                <p:tags r:id="rId2"/>
              </p:custDataLst>
            </p:nvPr>
          </p:nvSpPr>
          <p:spPr bwMode="auto">
            <a:xfrm>
              <a:off x="4894477" y="3409937"/>
              <a:ext cx="720562" cy="33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3600" b="0" smtClean="0">
                  <a:solidFill>
                    <a:schemeClr val="bg1"/>
                  </a:solidFill>
                  <a:latin typeface="楷体" panose="02010609060101010101" pitchFamily="49" charset="-122"/>
                  <a:ea typeface="楷体" panose="02010609060101010101" pitchFamily="49" charset="-122"/>
                </a:rPr>
                <a:t>扶夷江</a:t>
              </a:r>
              <a:endParaRPr lang="zh-CN" altLang="en-US" sz="3600" b="0" smtClean="0">
                <a:solidFill>
                  <a:schemeClr val="bg1"/>
                </a:solidFill>
                <a:latin typeface="楷体" panose="02010609060101010101" pitchFamily="49" charset="-122"/>
                <a:ea typeface="楷体" panose="02010609060101010101" pitchFamily="49" charset="-122"/>
              </a:endParaRPr>
            </a:p>
          </p:txBody>
        </p:sp>
        <p:sp>
          <p:nvSpPr>
            <p:cNvPr id="31" name="圆角矩形 30"/>
            <p:cNvSpPr/>
            <p:nvPr>
              <p:custDataLst>
                <p:tags r:id="rId3"/>
              </p:custDataLst>
            </p:nvPr>
          </p:nvSpPr>
          <p:spPr>
            <a:xfrm>
              <a:off x="1223563" y="3410315"/>
              <a:ext cx="4391476" cy="512305"/>
            </a:xfrm>
            <a:prstGeom prst="roundRect">
              <a:avLst>
                <a:gd name="adj" fmla="val 41676"/>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mtClean="0">
                  <a:latin typeface="楷体" panose="02010609060101010101" pitchFamily="49" charset="-122"/>
                  <a:ea typeface="楷体" panose="02010609060101010101" pitchFamily="49" charset="-122"/>
                </a:rPr>
                <a:t>“力的绘画，力的舞蹈，力的音乐，力的诗歌，力的律吕哟！”怎样理解这段话的深刻含义？</a:t>
              </a:r>
              <a:endParaRPr lang="zh-CN" altLang="en-US" sz="3600" b="1" smtClean="0">
                <a:latin typeface="楷体" panose="02010609060101010101" pitchFamily="49" charset="-122"/>
                <a:ea typeface="楷体" panose="02010609060101010101" pitchFamily="49" charset="-122"/>
              </a:endParaRPr>
            </a:p>
          </p:txBody>
        </p:sp>
      </p:grpSp>
      <p:sp>
        <p:nvSpPr>
          <p:cNvPr id="5" name="圆角矩形 4"/>
          <p:cNvSpPr/>
          <p:nvPr>
            <p:custDataLst>
              <p:tags r:id="rId4"/>
            </p:custDataLst>
          </p:nvPr>
        </p:nvSpPr>
        <p:spPr>
          <a:xfrm>
            <a:off x="328930" y="1720850"/>
            <a:ext cx="5986780" cy="5044855"/>
          </a:xfrm>
          <a:prstGeom prst="roundRect">
            <a:avLst/>
          </a:prstGeom>
          <a:ln w="19050">
            <a:solidFill>
              <a:schemeClr val="tx1"/>
            </a:solidFill>
            <a:prstDash val="sysDash"/>
          </a:ln>
        </p:spPr>
        <p:txBody>
          <a:bodyPr wrap="square" lIns="121916" tIns="60957" rIns="121916" bIns="60957">
            <a:spAutoFit/>
          </a:bodyPr>
          <a:lstStyle/>
          <a:p>
            <a:pPr algn="just" fontAlgn="auto"/>
            <a:r>
              <a:rPr lang="zh-CN" altLang="en-US" sz="3600" b="1" smtClean="0">
                <a:solidFill>
                  <a:schemeClr val="tx1">
                    <a:lumMod val="85000"/>
                    <a:lumOff val="15000"/>
                  </a:schemeClr>
                </a:solidFill>
                <a:latin typeface="楷体" panose="02010609060101010101" pitchFamily="49" charset="-122"/>
                <a:ea typeface="楷体" panose="02010609060101010101" pitchFamily="49" charset="-122"/>
                <a:cs typeface="黑体" panose="02010609060101010101" pitchFamily="49" charset="-122"/>
              </a:rPr>
              <a:t>  </a:t>
            </a:r>
            <a:r>
              <a:rPr lang="en-US" altLang="zh-CN" sz="3600" b="1" smtClean="0">
                <a:solidFill>
                  <a:schemeClr val="tx1">
                    <a:lumMod val="85000"/>
                    <a:lumOff val="15000"/>
                  </a:schemeClr>
                </a:solidFill>
                <a:latin typeface="楷体" panose="02010609060101010101" pitchFamily="49" charset="-122"/>
                <a:ea typeface="楷体" panose="02010609060101010101" pitchFamily="49" charset="-122"/>
                <a:cs typeface="黑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这</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是对力的歌颂和赞美，诗人从多角度描绘了力的</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49" charset="-122"/>
              </a:rPr>
              <a:t>内涵</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，强调</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49" charset="-122"/>
              </a:rPr>
              <a:t>色彩</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，突出</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49" charset="-122"/>
              </a:rPr>
              <a:t>形态</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，体现其</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49" charset="-122"/>
              </a:rPr>
              <a:t>神韵</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，反映其节奏，多层面感受力和美。诗人尽情歌颂的力，其实正是五四时期的那种时代精神的特征。</a:t>
            </a:r>
            <a:endPar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pic>
        <p:nvPicPr>
          <p:cNvPr id="13" name="Picture 2"/>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6715760" y="2097405"/>
            <a:ext cx="5229860" cy="46685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hasCustomPrompt="1"/>
            <p:custDataLst>
              <p:tags r:id="rId1"/>
            </p:custDataLst>
          </p:nvPr>
        </p:nvSpPr>
        <p:spPr>
          <a:xfrm>
            <a:off x="675005" y="189865"/>
            <a:ext cx="10515600" cy="756920"/>
          </a:xfrm>
        </p:spPr>
        <p:txBody>
          <a:bodyPr vert="horz" wrap="square" lIns="91440" tIns="45720" rIns="91440" bIns="45720" numCol="1" rtlCol="0" anchor="ctr" anchorCtr="0" compatLnSpc="1">
            <a:noAutofit/>
          </a:bodyPr>
          <a:lstStyle/>
          <a:p>
            <a:pPr marL="0" marR="0" lvl="0" indent="0" algn="ctr" defTabSz="6858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7030A0"/>
                </a:solidFill>
                <a:effectLst/>
                <a:uLnTx/>
                <a:uFillTx/>
                <a:latin typeface="Times New Roman" panose="02020603050405020304" pitchFamily="18" charset="0"/>
                <a:ea typeface="黑体" panose="02010609060101010101" pitchFamily="49" charset="-122"/>
                <a:cs typeface="+mj-cs"/>
              </a:rPr>
              <a:t>思想内涵 </a:t>
            </a:r>
            <a:endParaRPr kumimoji="0" lang="zh-CN" altLang="en-US" sz="5400" b="1" i="0" u="none" strike="noStrike" kern="1200" cap="none" spc="0" normalizeH="0" baseline="0" noProof="0">
              <a:ln>
                <a:noFill/>
              </a:ln>
              <a:solidFill>
                <a:srgbClr val="7030A0"/>
              </a:solidFill>
              <a:effectLst/>
              <a:uLnTx/>
              <a:uFillTx/>
              <a:latin typeface="Times New Roman" panose="02020603050405020304" pitchFamily="18" charset="0"/>
              <a:ea typeface="黑体" panose="02010609060101010101" pitchFamily="49" charset="-122"/>
              <a:cs typeface="+mj-cs"/>
            </a:endParaRPr>
          </a:p>
        </p:txBody>
      </p:sp>
      <p:sp>
        <p:nvSpPr>
          <p:cNvPr id="11266" name="Rectangle 3"/>
          <p:cNvSpPr>
            <a:spLocks noGrp="1"/>
          </p:cNvSpPr>
          <p:nvPr>
            <p:ph type="subTitle" idx="1" hasCustomPrompt="1"/>
            <p:custDataLst>
              <p:tags r:id="rId2"/>
            </p:custDataLst>
          </p:nvPr>
        </p:nvSpPr>
        <p:spPr>
          <a:xfrm>
            <a:off x="330835" y="1482090"/>
            <a:ext cx="6981190" cy="5017770"/>
          </a:xfrm>
        </p:spPr>
        <p:txBody>
          <a:bodyPr vert="horz" wrap="square" lIns="91440" tIns="45720" rIns="91440" bIns="45720" anchor="t">
            <a:noAutofit/>
          </a:bodyPr>
          <a:lstStyle/>
          <a:p>
            <a:pPr defTabSz="685800">
              <a:lnSpc>
                <a:spcPct val="150000"/>
              </a:lnSpc>
              <a:spcBef>
                <a:spcPct val="0"/>
              </a:spcBef>
            </a:pPr>
            <a:r>
              <a:rPr lang="zh-CN" altLang="en-US" sz="3600" b="1" kern="1200" spc="150" normalizeH="0" baseline="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郭沫若的这首诗，呼唤“大破坏、大创造”，</a:t>
            </a:r>
            <a:r>
              <a:rPr lang="zh-CN" altLang="en-US" sz="3600" b="1" kern="1200" spc="150" normalizeH="0" baseline="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也是“五四”精神的表现</a:t>
            </a:r>
            <a:r>
              <a:rPr lang="zh-CN" altLang="en-US" sz="3600" b="1" kern="1200" spc="150" normalizeH="0" baseline="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。所谓“大破坏”，就是</a:t>
            </a:r>
            <a:r>
              <a:rPr lang="zh-CN" altLang="en-US" sz="3600" b="1" kern="1200" spc="150" normalizeH="0" baseline="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要反帝反封建</a:t>
            </a:r>
            <a:r>
              <a:rPr lang="zh-CN" altLang="en-US" sz="3600" b="1" kern="1200" spc="150" normalizeH="0" baseline="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；所谓“大创造”，就是</a:t>
            </a:r>
            <a:r>
              <a:rPr lang="zh-CN" altLang="en-US" sz="3600" b="1" kern="1200" spc="150" normalizeH="0" baseline="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要建设民主与科学的新中国。</a:t>
            </a:r>
            <a:r>
              <a:rPr lang="zh-CN" altLang="en-US" sz="3600" b="1" kern="1200" spc="150" normalizeH="0" baseline="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endParaRPr lang="zh-CN" altLang="en-US" sz="3600" b="1" kern="1200" spc="150" normalizeH="0" baseline="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pic>
        <p:nvPicPr>
          <p:cNvPr id="11267" name="图片 1"/>
          <p:cNvPicPr>
            <a:picLocks noChangeAspect="1"/>
          </p:cNvPicPr>
          <p:nvPr>
            <p:custDataLst>
              <p:tags r:id="rId3"/>
            </p:custDataLst>
          </p:nvPr>
        </p:nvPicPr>
        <p:blipFill>
          <a:blip r:embed="rId4"/>
          <a:stretch>
            <a:fillRect/>
          </a:stretch>
        </p:blipFill>
        <p:spPr>
          <a:xfrm>
            <a:off x="7606665" y="1770380"/>
            <a:ext cx="4351655" cy="4532630"/>
          </a:xfrm>
          <a:prstGeom prst="rect">
            <a:avLst/>
          </a:prstGeom>
          <a:noFill/>
          <a:ln w="9525">
            <a:noFill/>
          </a:ln>
        </p:spPr>
      </p:pic>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1221740"/>
          </a:xfrm>
        </p:spPr>
        <p:txBody>
          <a:bodyPr>
            <a:noAutofit/>
            <a:scene3d>
              <a:camera prst="orthographicFront"/>
              <a:lightRig rig="threePt" dir="t"/>
            </a:scene3d>
          </a:bodyPr>
          <a:lstStyle/>
          <a:p>
            <a:r>
              <a:rPr lang="en-US" altLang="zh-CN" sz="4800" b="1">
                <a:solidFill>
                  <a:schemeClr val="tx1"/>
                </a:solidFill>
                <a:effectLst>
                  <a:outerShdw blurRad="38100" dist="19050" dir="2700000" algn="tl" rotWithShape="0">
                    <a:schemeClr val="dk1">
                      <a:alpha val="40000"/>
                    </a:schemeClr>
                  </a:outerShdw>
                </a:effectLst>
              </a:rPr>
              <a:t>    </a:t>
            </a:r>
            <a:r>
              <a:rPr lang="zh-CN" altLang="en-US" sz="4800" b="1">
                <a:solidFill>
                  <a:schemeClr val="tx1"/>
                </a:solidFill>
                <a:effectLst>
                  <a:outerShdw blurRad="38100" dist="19050" dir="2700000" algn="tl" rotWithShape="0">
                    <a:schemeClr val="dk1">
                      <a:alpha val="40000"/>
                    </a:schemeClr>
                  </a:outerShdw>
                </a:effectLst>
              </a:rPr>
              <a:t>诗人是站在</a:t>
            </a:r>
            <a:r>
              <a:rPr lang="zh-CN" altLang="en-US" sz="4800" b="1">
                <a:solidFill>
                  <a:srgbClr val="C00000"/>
                </a:solidFill>
                <a:effectLst>
                  <a:outerShdw blurRad="38100" dist="19050" dir="2700000" algn="tl" rotWithShape="0">
                    <a:schemeClr val="dk1">
                      <a:alpha val="40000"/>
                    </a:schemeClr>
                  </a:outerShdw>
                </a:effectLst>
              </a:rPr>
              <a:t>什么角度</a:t>
            </a:r>
            <a:r>
              <a:rPr lang="zh-CN" altLang="en-US" sz="4800" b="1">
                <a:solidFill>
                  <a:schemeClr val="tx1"/>
                </a:solidFill>
                <a:effectLst>
                  <a:outerShdw blurRad="38100" dist="19050" dir="2700000" algn="tl" rotWithShape="0">
                    <a:schemeClr val="dk1">
                      <a:alpha val="40000"/>
                    </a:schemeClr>
                  </a:outerShdw>
                </a:effectLst>
              </a:rPr>
              <a:t>来抒发情感的？</a:t>
            </a:r>
            <a:endParaRPr lang="zh-CN" altLang="en-US" sz="4800" b="1">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535940" y="2259330"/>
            <a:ext cx="11119485" cy="4264025"/>
          </a:xfrm>
          <a:ln>
            <a:solidFill>
              <a:schemeClr val="accent1"/>
            </a:solidFill>
          </a:ln>
        </p:spPr>
        <p:txBody>
          <a:bodyPr>
            <a:noAutofit/>
          </a:bodyPr>
          <a:lstStyle/>
          <a:p>
            <a:pPr marL="0" indent="0">
              <a:buNone/>
            </a:pPr>
            <a:r>
              <a:rPr lang="en-US" altLang="zh-CN" sz="4800" b="1">
                <a:latin typeface="楷体" panose="02010609060101010101" pitchFamily="49" charset="-122"/>
                <a:ea typeface="楷体" panose="02010609060101010101" pitchFamily="49" charset="-122"/>
                <a:cs typeface="楷体" panose="02010609060101010101" pitchFamily="49" charset="-122"/>
              </a:rPr>
              <a:t>    </a:t>
            </a:r>
            <a:r>
              <a:rPr lang="zh-CN" altLang="en-US" sz="4800" b="1">
                <a:latin typeface="楷体" panose="02010609060101010101" pitchFamily="49" charset="-122"/>
                <a:ea typeface="楷体" panose="02010609060101010101" pitchFamily="49" charset="-122"/>
                <a:cs typeface="楷体" panose="02010609060101010101" pitchFamily="49" charset="-122"/>
              </a:rPr>
              <a:t>诗人</a:t>
            </a:r>
            <a:r>
              <a:rPr lang="zh-CN" altLang="en-US" sz="4800" b="1">
                <a:solidFill>
                  <a:srgbClr val="C00000"/>
                </a:solidFill>
                <a:latin typeface="楷体" panose="02010609060101010101" pitchFamily="49" charset="-122"/>
                <a:ea typeface="楷体" panose="02010609060101010101" pitchFamily="49" charset="-122"/>
                <a:cs typeface="楷体" panose="02010609060101010101" pitchFamily="49" charset="-122"/>
              </a:rPr>
              <a:t>站在地球边上</a:t>
            </a:r>
            <a:r>
              <a:rPr lang="zh-CN" altLang="en-US" sz="4800" b="1">
                <a:latin typeface="楷体" panose="02010609060101010101" pitchFamily="49" charset="-122"/>
                <a:ea typeface="楷体" panose="02010609060101010101" pitchFamily="49" charset="-122"/>
                <a:cs typeface="楷体" panose="02010609060101010101" pitchFamily="49" charset="-122"/>
              </a:rPr>
              <a:t>，站在</a:t>
            </a:r>
            <a:r>
              <a:rPr lang="zh-CN" altLang="en-US" sz="4800" b="1">
                <a:solidFill>
                  <a:srgbClr val="C00000"/>
                </a:solidFill>
                <a:latin typeface="楷体" panose="02010609060101010101" pitchFamily="49" charset="-122"/>
                <a:ea typeface="楷体" panose="02010609060101010101" pitchFamily="49" charset="-122"/>
                <a:cs typeface="楷体" panose="02010609060101010101" pitchFamily="49" charset="-122"/>
              </a:rPr>
              <a:t>“全方位”俯瞰地球的立足点</a:t>
            </a:r>
            <a:r>
              <a:rPr lang="zh-CN" altLang="en-US" sz="4800" b="1">
                <a:latin typeface="楷体" panose="02010609060101010101" pitchFamily="49" charset="-122"/>
                <a:ea typeface="楷体" panose="02010609060101010101" pitchFamily="49" charset="-122"/>
                <a:cs typeface="楷体" panose="02010609060101010101" pitchFamily="49" charset="-122"/>
              </a:rPr>
              <a:t>上，以</a:t>
            </a:r>
            <a:r>
              <a:rPr lang="zh-CN" altLang="en-US" sz="4800" b="1">
                <a:solidFill>
                  <a:srgbClr val="0070C0"/>
                </a:solidFill>
                <a:latin typeface="楷体" panose="02010609060101010101" pitchFamily="49" charset="-122"/>
                <a:ea typeface="楷体" panose="02010609060101010101" pitchFamily="49" charset="-122"/>
                <a:cs typeface="楷体" panose="02010609060101010101" pitchFamily="49" charset="-122"/>
              </a:rPr>
              <a:t>浪漫主义者的激越情怀</a:t>
            </a:r>
            <a:r>
              <a:rPr lang="zh-CN" altLang="en-US" sz="4800" b="1">
                <a:latin typeface="楷体" panose="02010609060101010101" pitchFamily="49" charset="-122"/>
                <a:ea typeface="楷体" panose="02010609060101010101" pitchFamily="49" charset="-122"/>
                <a:cs typeface="楷体" panose="02010609060101010101" pitchFamily="49" charset="-122"/>
              </a:rPr>
              <a:t>，把整个世界都当作自己的呼唤对象，吹响一声声响彻寰宇的号角。 </a:t>
            </a:r>
            <a:r>
              <a:rPr lang="en-US" altLang="zh-CN" sz="4800" b="1">
                <a:latin typeface="楷体" panose="02010609060101010101" pitchFamily="49" charset="-122"/>
                <a:ea typeface="楷体" panose="02010609060101010101" pitchFamily="49" charset="-122"/>
                <a:cs typeface="楷体" panose="02010609060101010101" pitchFamily="49" charset="-122"/>
              </a:rPr>
              <a:t> </a:t>
            </a:r>
            <a:endParaRPr lang="en-US" altLang="zh-CN" sz="48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custDataLst>
              <p:tags r:id="rId1"/>
            </p:custDataLst>
          </p:nvPr>
        </p:nvSpPr>
        <p:spPr bwMode="auto">
          <a:xfrm>
            <a:off x="351790" y="445135"/>
            <a:ext cx="11489055" cy="5643245"/>
          </a:xfrm>
          <a:prstGeom prst="rect">
            <a:avLst/>
          </a:prstGeom>
          <a:noFill/>
          <a:ln w="476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400" b="1">
                <a:solidFill>
                  <a:srgbClr val="FF0000"/>
                </a:solidFill>
                <a:latin typeface="楷体" panose="02010609060101010101" pitchFamily="49" charset="-122"/>
                <a:ea typeface="楷体" panose="02010609060101010101" pitchFamily="49" charset="-122"/>
                <a:sym typeface="微软雅黑" panose="020B0503020204020204" pitchFamily="34" charset="-122"/>
              </a:rPr>
              <a:t>教学</a:t>
            </a:r>
            <a:r>
              <a:rPr lang="zh-CN" altLang="en-US" sz="4400" b="1" smtClean="0">
                <a:solidFill>
                  <a:srgbClr val="FF0000"/>
                </a:solidFill>
                <a:latin typeface="楷体" panose="02010609060101010101" pitchFamily="49" charset="-122"/>
                <a:ea typeface="楷体" panose="02010609060101010101" pitchFamily="49" charset="-122"/>
                <a:sym typeface="微软雅黑" panose="020B0503020204020204" pitchFamily="34" charset="-122"/>
              </a:rPr>
              <a:t>目标：</a:t>
            </a:r>
            <a:endParaRPr lang="en-US" altLang="zh-CN" sz="4400" b="1">
              <a:solidFill>
                <a:srgbClr val="FF0000"/>
              </a:solidFill>
              <a:latin typeface="楷体" panose="02010609060101010101" pitchFamily="49" charset="-122"/>
              <a:ea typeface="楷体" panose="02010609060101010101" pitchFamily="49" charset="-122"/>
              <a:sym typeface="微软雅黑" panose="020B0503020204020204" pitchFamily="34" charset="-122"/>
            </a:endParaRPr>
          </a:p>
          <a:p>
            <a:pPr>
              <a:buNone/>
            </a:pPr>
            <a:r>
              <a:rPr lang="en-US" altLang="zh-CN" sz="4000" b="1">
                <a:solidFill>
                  <a:srgbClr val="0000FF"/>
                </a:solidFill>
                <a:latin typeface="楷体" panose="02010609060101010101" pitchFamily="49" charset="-122"/>
                <a:ea typeface="楷体" panose="02010609060101010101" pitchFamily="49" charset="-122"/>
                <a:sym typeface="微软雅黑" panose="020B0503020204020204" pitchFamily="34" charset="-122"/>
              </a:rPr>
              <a:t>    </a:t>
            </a: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1</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、认识五四时期自我意识的觉醒以及追求个性解放的社会精神，理解当时青年的理想与奋斗。</a:t>
            </a:r>
            <a:endPar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endParaRPr>
          </a:p>
          <a:p>
            <a:pPr>
              <a:buNone/>
            </a:pP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    2</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、结合五四运动对青年郭沫若的影响，深入理解本诗的内容。</a:t>
            </a:r>
            <a:endPar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endParaRPr>
          </a:p>
          <a:p>
            <a:pPr>
              <a:buNone/>
            </a:pP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    3</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、感受诗歌中对</a:t>
            </a: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力</a:t>
            </a: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的赞美，体会本诗的浪漫主义风格和自由的句式。</a:t>
            </a:r>
            <a:endPar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endParaRPr>
          </a:p>
          <a:p>
            <a:pPr>
              <a:buNone/>
            </a:pPr>
            <a:r>
              <a:rPr lang="en-US" altLang="zh-CN"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    4</a:t>
            </a:r>
            <a:r>
              <a:rPr lang="zh-CN" altLang="en-US" sz="4000" b="1">
                <a:solidFill>
                  <a:schemeClr val="tx1"/>
                </a:solidFill>
                <a:latin typeface="楷体" panose="02010609060101010101" pitchFamily="49" charset="-122"/>
                <a:ea typeface="楷体" panose="02010609060101010101" pitchFamily="49" charset="-122"/>
                <a:sym typeface="微软雅黑" panose="020B0503020204020204" pitchFamily="34" charset="-122"/>
              </a:rPr>
              <a:t>、激发学生的爱国热情和责任担当意识</a:t>
            </a:r>
            <a:r>
              <a:rPr lang="zh-CN" altLang="en-US" sz="4400" b="1" smtClean="0">
                <a:solidFill>
                  <a:schemeClr val="tx1"/>
                </a:solidFill>
                <a:latin typeface="楷体" panose="02010609060101010101" pitchFamily="49" charset="-122"/>
                <a:ea typeface="楷体" panose="02010609060101010101" pitchFamily="49" charset="-122"/>
                <a:sym typeface="微软雅黑" panose="020B0503020204020204" pitchFamily="34" charset="-122"/>
              </a:rPr>
              <a:t>。</a:t>
            </a:r>
            <a:endParaRPr lang="zh-CN" altLang="en-US" sz="4400" b="1" smtClean="0">
              <a:solidFill>
                <a:schemeClr val="tx1"/>
              </a:solidFill>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transition spd="slow">
    <p:pull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05" y="1811655"/>
            <a:ext cx="11452225" cy="5175885"/>
          </a:xfrm>
          <a:ln>
            <a:solidFill>
              <a:srgbClr val="002060"/>
            </a:solidFill>
          </a:ln>
        </p:spPr>
        <p:txBody>
          <a:bodyPr>
            <a:normAutofit lnSpcReduction="10000"/>
          </a:bodyPr>
          <a:lstStyle/>
          <a:p>
            <a:pPr marL="0" indent="0">
              <a:buNone/>
            </a:pPr>
            <a:r>
              <a:rPr lang="en-US" altLang="zh-CN" sz="3385" b="1" smtClean="0"/>
              <a:t>         </a:t>
            </a:r>
            <a:r>
              <a:rPr lang="zh-CN" altLang="en-US" sz="3380" b="1">
                <a:ln>
                  <a:noFill/>
                </a:ln>
                <a:solidFill>
                  <a:srgbClr val="0000FF"/>
                </a:solidFill>
                <a:uLnTx/>
                <a:uFillTx/>
                <a:latin typeface="楷体" panose="02010609060101010101" pitchFamily="49" charset="-122"/>
                <a:ea typeface="楷体" panose="02010609060101010101" pitchFamily="49" charset="-122"/>
                <a:sym typeface="+mn-ea"/>
              </a:rPr>
              <a:t>巨人的形象，其实就是诗人自我的形象。</a:t>
            </a:r>
            <a:endParaRPr kumimoji="0" lang="zh-CN" altLang="en-US" sz="3380" b="1" i="0" u="none" strike="noStrike" kern="1200" cap="none" spc="0" normalizeH="0" baseline="0" noProof="1">
              <a:ln>
                <a:noFill/>
              </a:ln>
              <a:solidFill>
                <a:srgbClr val="0000FF"/>
              </a:solidFill>
              <a:uLnTx/>
              <a:uFillTx/>
              <a:latin typeface="楷体" panose="02010609060101010101" pitchFamily="49" charset="-122"/>
              <a:ea typeface="楷体" panose="02010609060101010101" pitchFamily="49" charset="-122"/>
            </a:endParaRPr>
          </a:p>
          <a:p>
            <a:pPr marL="0" indent="0">
              <a:buNone/>
            </a:pPr>
            <a:r>
              <a:rPr lang="en-US" altLang="zh-CN" sz="3385" b="1" smtClean="0"/>
              <a:t>         </a:t>
            </a:r>
            <a:r>
              <a:rPr lang="zh-CN" altLang="zh-CN" sz="3385" b="1" smtClean="0">
                <a:latin typeface="楷体" panose="02010609060101010101" pitchFamily="49" charset="-122"/>
                <a:ea typeface="楷体" panose="02010609060101010101" pitchFamily="49" charset="-122"/>
                <a:cs typeface="楷体" panose="02010609060101010101" pitchFamily="49" charset="-122"/>
              </a:rPr>
              <a:t>诗人</a:t>
            </a:r>
            <a:r>
              <a:rPr lang="zh-CN" altLang="zh-CN" sz="3385" b="1">
                <a:latin typeface="楷体" panose="02010609060101010101" pitchFamily="49" charset="-122"/>
                <a:ea typeface="楷体" panose="02010609060101010101" pitchFamily="49" charset="-122"/>
                <a:cs typeface="楷体" panose="02010609060101010101" pitchFamily="49" charset="-122"/>
              </a:rPr>
              <a:t>把自己想象为一个站在地球边上目光遍及广阔天地，并发出了激情的呼唤的巨人</a:t>
            </a:r>
            <a:r>
              <a:rPr lang="zh-CN" altLang="zh-CN" sz="3385" b="1" smtClean="0">
                <a:latin typeface="楷体" panose="02010609060101010101" pitchFamily="49" charset="-122"/>
                <a:ea typeface="楷体" panose="02010609060101010101" pitchFamily="49" charset="-122"/>
                <a:cs typeface="楷体" panose="02010609060101010101" pitchFamily="49" charset="-122"/>
              </a:rPr>
              <a:t>。</a:t>
            </a:r>
            <a:endParaRPr lang="en-US" altLang="zh-CN" sz="3385" b="1" smtClean="0">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3385" b="1" smtClean="0">
                <a:latin typeface="楷体" panose="02010609060101010101" pitchFamily="49" charset="-122"/>
                <a:ea typeface="楷体" panose="02010609060101010101" pitchFamily="49" charset="-122"/>
                <a:cs typeface="楷体" panose="02010609060101010101" pitchFamily="49" charset="-122"/>
              </a:rPr>
              <a:t>    </a:t>
            </a:r>
            <a:r>
              <a:rPr lang="zh-CN" altLang="zh-CN" sz="3385" b="1" smtClean="0">
                <a:latin typeface="楷体" panose="02010609060101010101" pitchFamily="49" charset="-122"/>
                <a:ea typeface="楷体" panose="02010609060101010101" pitchFamily="49" charset="-122"/>
                <a:cs typeface="楷体" panose="02010609060101010101" pitchFamily="49" charset="-122"/>
              </a:rPr>
              <a:t>通过</a:t>
            </a:r>
            <a:r>
              <a:rPr lang="zh-CN" altLang="zh-CN" sz="3385" b="1">
                <a:latin typeface="楷体" panose="02010609060101010101" pitchFamily="49" charset="-122"/>
                <a:ea typeface="楷体" panose="02010609060101010101" pitchFamily="49" charset="-122"/>
                <a:cs typeface="楷体" panose="02010609060101010101" pitchFamily="49" charset="-122"/>
              </a:rPr>
              <a:t>对自然的抒写，可以看出抒情主人公的高大形象，窥视到他充实的内心，感受到他如沸的激情，而抒情形象所显示的这种独特感情、心理，</a:t>
            </a:r>
            <a:r>
              <a:rPr lang="zh-CN" altLang="zh-CN" sz="3385" b="1">
                <a:solidFill>
                  <a:srgbClr val="C00000"/>
                </a:solidFill>
                <a:latin typeface="楷体" panose="02010609060101010101" pitchFamily="49" charset="-122"/>
                <a:ea typeface="楷体" panose="02010609060101010101" pitchFamily="49" charset="-122"/>
                <a:cs typeface="楷体" panose="02010609060101010101" pitchFamily="49" charset="-122"/>
              </a:rPr>
              <a:t>正反映了被“五四”时代怒潮唤醒的革命知识青年的共同特征。</a:t>
            </a:r>
            <a:endParaRPr lang="zh-CN" altLang="zh-CN" sz="3385"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sz="3380" b="1">
                <a:solidFill>
                  <a:srgbClr val="C00000"/>
                </a:solidFill>
                <a:sym typeface="+mn-ea"/>
              </a:rPr>
              <a:t>         </a:t>
            </a:r>
            <a:r>
              <a:rPr sz="3380" b="1">
                <a:gradFill>
                  <a:gsLst>
                    <a:gs pos="0">
                      <a:srgbClr val="012D86"/>
                    </a:gs>
                    <a:gs pos="100000">
                      <a:srgbClr val="0E2557"/>
                    </a:gs>
                  </a:gsLst>
                  <a:lin scaled="0"/>
                </a:gradFill>
                <a:sym typeface="+mn-ea"/>
              </a:rPr>
              <a:t>表达了渴望摧毁旧世界、创造新生活的热情和决心，也是对劳动者和工农大众的颂扬。</a:t>
            </a:r>
            <a:endParaRPr lang="zh-CN" altLang="en-US" sz="3380" b="1">
              <a:gradFill>
                <a:gsLst>
                  <a:gs pos="0">
                    <a:srgbClr val="012D86"/>
                  </a:gs>
                  <a:gs pos="100000">
                    <a:srgbClr val="0E2557"/>
                  </a:gs>
                </a:gsLst>
                <a:lin scaled="0"/>
              </a:gradFill>
              <a:sym typeface="+mn-ea"/>
            </a:endParaRPr>
          </a:p>
        </p:txBody>
      </p:sp>
      <p:sp>
        <p:nvSpPr>
          <p:cNvPr id="2" name="标题 1"/>
          <p:cNvSpPr>
            <a:spLocks noGrp="1"/>
          </p:cNvSpPr>
          <p:nvPr>
            <p:ph type="title"/>
          </p:nvPr>
        </p:nvSpPr>
        <p:spPr>
          <a:xfrm>
            <a:off x="485140" y="168910"/>
            <a:ext cx="10876915" cy="1154430"/>
          </a:xfrm>
        </p:spPr>
        <p:txBody>
          <a:bodyPr>
            <a:noAutofit/>
          </a:bodyPr>
          <a:lstStyle/>
          <a:p>
            <a:r>
              <a:rPr lang="en-US" altLang="zh-CN" sz="4000" b="1"/>
              <a:t>    </a:t>
            </a:r>
            <a:r>
              <a:rPr lang="zh-CN" altLang="zh-CN" sz="4000" b="1"/>
              <a:t>抒情主人公是一个怎样的形象？</a:t>
            </a:r>
            <a:r>
              <a:rPr sz="4000" b="1">
                <a:effectLst>
                  <a:outerShdw blurRad="38100" dist="19050" dir="2700000" algn="tl" rotWithShape="0">
                    <a:schemeClr val="dk1">
                      <a:alpha val="40000"/>
                    </a:schemeClr>
                  </a:outerShdw>
                </a:effectLst>
                <a:sym typeface="+mn-ea"/>
              </a:rPr>
              <a:t>表达了诗人</a:t>
            </a:r>
            <a:r>
              <a:rPr sz="4000" b="1">
                <a:solidFill>
                  <a:srgbClr val="7030A0"/>
                </a:solidFill>
                <a:effectLst>
                  <a:outerShdw blurRad="38100" dist="19050" dir="2700000" algn="tl" rotWithShape="0">
                    <a:schemeClr val="dk1">
                      <a:alpha val="40000"/>
                    </a:schemeClr>
                  </a:outerShdw>
                </a:effectLst>
                <a:sym typeface="+mn-ea"/>
              </a:rPr>
              <a:t>怎样的情感</a:t>
            </a:r>
            <a:r>
              <a:rPr sz="4000" b="1">
                <a:effectLst>
                  <a:outerShdw blurRad="38100" dist="19050" dir="2700000" algn="tl" rotWithShape="0">
                    <a:schemeClr val="dk1">
                      <a:alpha val="40000"/>
                    </a:schemeClr>
                  </a:outerShdw>
                </a:effectLst>
                <a:sym typeface="+mn-ea"/>
              </a:rPr>
              <a:t>？</a:t>
            </a:r>
            <a:endParaRPr lang="zh-CN" altLang="en-US" sz="4000" b="1">
              <a:effectLst>
                <a:outerShdw blurRad="38100" dist="19050" dir="2700000" algn="tl" rotWithShape="0">
                  <a:schemeClr val="dk1">
                    <a:alpha val="40000"/>
                  </a:schemeClr>
                </a:outerShdw>
              </a:effectLst>
              <a:sym typeface="+mn-ea"/>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7"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294967295" end="4294967295"/>
                                            </p:txEl>
                                          </p:spTgt>
                                        </p:tgtEl>
                                        <p:attrNameLst>
                                          <p:attrName>style.visibility</p:attrName>
                                        </p:attrNameLst>
                                      </p:cBhvr>
                                      <p:to>
                                        <p:strVal val="visible"/>
                                      </p:to>
                                    </p:set>
                                    <p:anim calcmode="lin" valueType="num">
                                      <p:cBhvr additive="base">
                                        <p:cTn id="13" dur="500" fill="hold"/>
                                        <p:tgtEl>
                                          <p:spTgt spid="3">
                                            <p:txEl>
                                              <p:pRg st="4294967295" end="429496729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additive="base">
                                        <p:cTn id="3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 calcmode="lin" valueType="num">
                                      <p:cBhvr additive="base">
                                        <p:cTn id="4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 calcmode="lin" valueType="num">
                                      <p:cBhvr additive="base">
                                        <p:cTn id="4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custDataLst>
              <p:tags r:id="rId1"/>
            </p:custDataLst>
          </p:nvPr>
        </p:nvSpPr>
        <p:spPr>
          <a:xfrm>
            <a:off x="751205" y="2329815"/>
            <a:ext cx="10688320" cy="1782445"/>
          </a:xfrm>
          <a:prstGeom prst="rect">
            <a:avLst/>
          </a:prstGeom>
          <a:ln w="38100" cmpd="sng">
            <a:solidFill>
              <a:srgbClr val="FF0000"/>
            </a:solidFill>
            <a:prstDash val="solid"/>
          </a:ln>
        </p:spPr>
        <p:txBody>
          <a:bodyPr wrap="square" lIns="121916" tIns="60957" rIns="121916" bIns="60957">
            <a:spAutoFit/>
          </a:bodyPr>
          <a:lstStyle/>
          <a:p>
            <a:pPr algn="just" fontAlgn="auto"/>
            <a:r>
              <a:rPr lang="zh-CN" altLang="en-US"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en-US" altLang="zh-CN"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altLang="en-US"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这</a:t>
            </a:r>
            <a:r>
              <a:rPr lang="zh-CN" altLang="en-US" sz="3600" b="1">
                <a:solidFill>
                  <a:srgbClr val="0000FF"/>
                </a:solidFill>
                <a:latin typeface="楷体" panose="02010609060101010101" pitchFamily="49" charset="-122"/>
                <a:ea typeface="楷体" panose="02010609060101010101" pitchFamily="49" charset="-122"/>
                <a:cs typeface="黑体" panose="02010609060101010101" pitchFamily="49" charset="-122"/>
              </a:rPr>
              <a:t>首诗的描写的横跨两大洋的巨人，其实都是诗人的自我形象，诗歌表达了诗人</a:t>
            </a:r>
            <a:r>
              <a:rPr lang="zh-CN" altLang="en-US" sz="3600" b="1">
                <a:solidFill>
                  <a:srgbClr val="FF0000"/>
                </a:solidFill>
                <a:latin typeface="楷体" panose="02010609060101010101" pitchFamily="49" charset="-122"/>
                <a:ea typeface="楷体" panose="02010609060101010101" pitchFamily="49" charset="-122"/>
                <a:cs typeface="黑体" panose="02010609060101010101" pitchFamily="49" charset="-122"/>
              </a:rPr>
              <a:t>渴望破坏旧世界、创造新世界的热情和决心</a:t>
            </a:r>
            <a:r>
              <a:rPr lang="zh-CN" altLang="en-US" sz="3600" b="1">
                <a:solidFill>
                  <a:schemeClr val="tx1">
                    <a:lumMod val="85000"/>
                    <a:lumOff val="15000"/>
                  </a:schemeClr>
                </a:solidFill>
                <a:latin typeface="楷体" panose="02010609060101010101" pitchFamily="49" charset="-122"/>
                <a:ea typeface="楷体" panose="02010609060101010101" pitchFamily="49" charset="-122"/>
                <a:cs typeface="黑体" panose="02010609060101010101" pitchFamily="49" charset="-122"/>
              </a:rPr>
              <a:t>。</a:t>
            </a:r>
            <a:endParaRPr lang="zh-CN" altLang="en-US" sz="3600" b="1">
              <a:solidFill>
                <a:schemeClr val="tx1">
                  <a:lumMod val="85000"/>
                  <a:lumOff val="15000"/>
                </a:schemeClr>
              </a:solidFill>
              <a:latin typeface="楷体" panose="02010609060101010101" pitchFamily="49" charset="-122"/>
              <a:ea typeface="楷体" panose="02010609060101010101" pitchFamily="49" charset="-122"/>
              <a:cs typeface="黑体" panose="02010609060101010101" pitchFamily="49" charset="-122"/>
            </a:endParaRPr>
          </a:p>
        </p:txBody>
      </p:sp>
      <p:sp>
        <p:nvSpPr>
          <p:cNvPr id="100" name="文本框 99"/>
          <p:cNvSpPr txBox="1"/>
          <p:nvPr>
            <p:custDataLst>
              <p:tags r:id="rId2"/>
            </p:custDataLst>
          </p:nvPr>
        </p:nvSpPr>
        <p:spPr>
          <a:xfrm>
            <a:off x="750952" y="4635694"/>
            <a:ext cx="10689337" cy="1753235"/>
          </a:xfrm>
          <a:prstGeom prst="rect">
            <a:avLst/>
          </a:prstGeom>
          <a:noFill/>
          <a:ln w="38100">
            <a:solidFill>
              <a:srgbClr val="FF0000"/>
            </a:solidFill>
          </a:ln>
        </p:spPr>
        <p:txBody>
          <a:bodyPr wrap="square">
            <a:spAutoFit/>
          </a:bodyPr>
          <a:lstStyle/>
          <a:p>
            <a:pPr indent="0" fontAlgn="auto"/>
            <a:r>
              <a:rPr lang="en-US" altLang="zh-CN"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sz="36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这</a:t>
            </a:r>
            <a:r>
              <a:rPr lang="zh-CN" sz="3600" b="1">
                <a:solidFill>
                  <a:srgbClr val="0000FF"/>
                </a:solidFill>
                <a:latin typeface="楷体" panose="02010609060101010101" pitchFamily="49" charset="-122"/>
                <a:ea typeface="楷体" panose="02010609060101010101" pitchFamily="49" charset="-122"/>
                <a:cs typeface="黑体" panose="02010609060101010101" pitchFamily="49" charset="-122"/>
              </a:rPr>
              <a:t>首诗堪称为郭沫若早期“火山爆发式”的诗歌代表作之一，从其诗歌中最能感受到“五·四”时期狂飙突进的时代精神。</a:t>
            </a:r>
            <a:endParaRPr lang="zh-CN" sz="3600" b="1">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
        <p:nvSpPr>
          <p:cNvPr id="16" name="圆角矩形 15"/>
          <p:cNvSpPr/>
          <p:nvPr>
            <p:custDataLst>
              <p:tags r:id="rId3"/>
            </p:custDataLst>
          </p:nvPr>
        </p:nvSpPr>
        <p:spPr>
          <a:xfrm>
            <a:off x="1657350" y="377190"/>
            <a:ext cx="3169920" cy="830580"/>
          </a:xfrm>
          <a:prstGeom prst="roundRect">
            <a:avLst>
              <a:gd name="adj" fmla="val 41676"/>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楷体" panose="02010609060101010101" pitchFamily="49" charset="-122"/>
                <a:ea typeface="楷体" panose="02010609060101010101" pitchFamily="49" charset="-122"/>
              </a:rPr>
              <a:t>分析主旨</a:t>
            </a:r>
            <a:endParaRPr lang="zh-CN" altLang="en-US" sz="5400" b="1"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edg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edg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00" grpId="0" bldLvl="0" animBg="1"/>
      <p:bldP spid="1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1"/>
            </p:custDataLst>
          </p:nvPr>
        </p:nvSpPr>
        <p:spPr>
          <a:xfrm>
            <a:off x="708025" y="222885"/>
            <a:ext cx="9937115" cy="725805"/>
          </a:xfrm>
        </p:spPr>
        <p:txBody>
          <a:bodyPr>
            <a:normAutofit lnSpcReduction="10000"/>
          </a:bodyPr>
          <a:lstStyle>
            <a:lvl1pPr algn="ctr" defTabSz="1028065" rtl="0" eaLnBrk="1" latinLnBrk="0" hangingPunct="1">
              <a:spcBef>
                <a:spcPct val="0"/>
              </a:spcBef>
              <a:buNone/>
              <a:defRPr sz="4915" kern="1200">
                <a:solidFill>
                  <a:schemeClr val="tx1"/>
                </a:solidFill>
                <a:latin typeface="+mj-lt"/>
                <a:ea typeface="+mj-ea"/>
                <a:cs typeface="+mj-cs"/>
              </a:defRPr>
            </a:lvl1pPr>
          </a:lstStyle>
          <a:p>
            <a:r>
              <a:rPr lang="zh-CN" altLang="zh-CN" sz="4400" b="1">
                <a:gradFill>
                  <a:gsLst>
                    <a:gs pos="0">
                      <a:srgbClr val="7B32B2"/>
                    </a:gs>
                    <a:gs pos="100000">
                      <a:srgbClr val="401A5D"/>
                    </a:gs>
                  </a:gsLst>
                  <a:lin scaled="0"/>
                </a:gradFill>
              </a:rPr>
              <a:t>写作特色</a:t>
            </a:r>
            <a:endParaRPr lang="zh-CN" altLang="zh-CN" sz="4400" b="1">
              <a:gradFill>
                <a:gsLst>
                  <a:gs pos="0">
                    <a:srgbClr val="7B32B2"/>
                  </a:gs>
                  <a:gs pos="100000">
                    <a:srgbClr val="401A5D"/>
                  </a:gs>
                </a:gsLst>
                <a:lin scaled="0"/>
              </a:gradFill>
            </a:endParaRPr>
          </a:p>
        </p:txBody>
      </p:sp>
      <p:sp>
        <p:nvSpPr>
          <p:cNvPr id="5" name="内容占位符 2"/>
          <p:cNvSpPr>
            <a:spLocks noGrp="1"/>
          </p:cNvSpPr>
          <p:nvPr>
            <p:custDataLst>
              <p:tags r:id="rId2"/>
            </p:custDataLst>
          </p:nvPr>
        </p:nvSpPr>
        <p:spPr>
          <a:xfrm>
            <a:off x="363220" y="1188085"/>
            <a:ext cx="11496675" cy="5521325"/>
          </a:xfrm>
        </p:spPr>
        <p:txBody>
          <a:bodyPr>
            <a:noAutofit/>
          </a:bodyPr>
          <a:lst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a:lstStyle>
          <a:p>
            <a:pPr marL="0" indent="0">
              <a:lnSpc>
                <a:spcPct val="170000"/>
              </a:lnSpc>
              <a:buNone/>
            </a:pPr>
            <a:r>
              <a:rPr lang="en-US" altLang="zh-CN" sz="3200" b="1" smtClean="0">
                <a:solidFill>
                  <a:srgbClr val="C00000"/>
                </a:solidFill>
              </a:rPr>
              <a:t>         </a:t>
            </a:r>
            <a:r>
              <a:rPr lang="zh-CN" altLang="zh-CN" sz="3200" b="1" smtClean="0">
                <a:solidFill>
                  <a:srgbClr val="C00000"/>
                </a:solidFill>
              </a:rPr>
              <a:t>①</a:t>
            </a:r>
            <a:r>
              <a:rPr lang="zh-CN" altLang="zh-CN" sz="3200" b="1">
                <a:solidFill>
                  <a:srgbClr val="C00000"/>
                </a:solidFill>
              </a:rPr>
              <a:t>想象奇特</a:t>
            </a:r>
            <a:r>
              <a:rPr lang="zh-CN" altLang="zh-CN" sz="3200" b="1"/>
              <a:t>。诗人把自己想象成站立在地球边上的一个巨人，北冰洋、太平洋的景色也就尽收眼底了，由此诗人才可以自由地调用这些本来宏大的意象</a:t>
            </a:r>
            <a:r>
              <a:rPr lang="zh-CN" altLang="zh-CN" sz="3200" b="1" smtClean="0"/>
              <a:t>。</a:t>
            </a:r>
            <a:endParaRPr lang="en-US" altLang="zh-CN" sz="3200" b="1" smtClean="0"/>
          </a:p>
          <a:p>
            <a:pPr marL="0" indent="0">
              <a:buNone/>
            </a:pPr>
            <a:r>
              <a:rPr lang="en-US" altLang="zh-CN" sz="3200" b="1" smtClean="0">
                <a:solidFill>
                  <a:srgbClr val="C00000"/>
                </a:solidFill>
              </a:rPr>
              <a:t>         </a:t>
            </a:r>
            <a:r>
              <a:rPr lang="zh-CN" altLang="zh-CN" sz="3200" b="1" smtClean="0">
                <a:solidFill>
                  <a:srgbClr val="C00000"/>
                </a:solidFill>
              </a:rPr>
              <a:t>②</a:t>
            </a:r>
            <a:r>
              <a:rPr lang="zh-CN" altLang="zh-CN" sz="3200" b="1">
                <a:solidFill>
                  <a:srgbClr val="C00000"/>
                </a:solidFill>
              </a:rPr>
              <a:t>强烈的抒情色彩</a:t>
            </a:r>
            <a:r>
              <a:rPr lang="zh-CN" altLang="zh-CN" sz="3200" b="1"/>
              <a:t>。全诗</a:t>
            </a:r>
            <a:r>
              <a:rPr lang="zh-CN" altLang="zh-CN" sz="3200" b="1">
                <a:solidFill>
                  <a:srgbClr val="FF0000"/>
                </a:solidFill>
              </a:rPr>
              <a:t>直抒胸臆</a:t>
            </a:r>
            <a:r>
              <a:rPr lang="zh-CN" altLang="zh-CN" sz="3200" b="1"/>
              <a:t>，运用了四组“啊啊”、六个“哟”宣泄诗人热烈奔放、雄壮豪迈的情感</a:t>
            </a:r>
            <a:r>
              <a:rPr lang="zh-CN" altLang="zh-CN" sz="3200" b="1" smtClean="0"/>
              <a:t>。</a:t>
            </a:r>
            <a:endParaRPr lang="en-US" altLang="zh-CN" sz="3200" b="1" smtClean="0"/>
          </a:p>
          <a:p>
            <a:pPr marL="0" indent="0">
              <a:buNone/>
            </a:pPr>
            <a:r>
              <a:rPr lang="en-US" altLang="zh-CN" sz="3200" b="1" smtClean="0">
                <a:solidFill>
                  <a:srgbClr val="C00000"/>
                </a:solidFill>
              </a:rPr>
              <a:t>         </a:t>
            </a:r>
            <a:r>
              <a:rPr lang="zh-CN" altLang="zh-CN" sz="3200" b="1" smtClean="0">
                <a:solidFill>
                  <a:srgbClr val="C00000"/>
                </a:solidFill>
              </a:rPr>
              <a:t>③</a:t>
            </a:r>
            <a:r>
              <a:rPr lang="zh-CN" altLang="zh-CN" sz="3200" b="1">
                <a:solidFill>
                  <a:srgbClr val="C00000"/>
                </a:solidFill>
              </a:rPr>
              <a:t>语言形象生动</a:t>
            </a:r>
            <a:r>
              <a:rPr lang="zh-CN" altLang="zh-CN" sz="3200" b="1"/>
              <a:t>。诗人将描写对象人格化，写白云在“怒涌”，太平洋“提起他全身的力量来要把地球推倒”，滚滚的洪涛在“毁坏”“创造”“努力”，使作品更加生动形象。</a:t>
            </a:r>
            <a:endParaRPr lang="zh-CN" altLang="zh-CN" sz="3200" b="1"/>
          </a:p>
          <a:p>
            <a:endParaRPr lang="zh-CN" altLang="zh-CN" sz="32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矩形 58"/>
          <p:cNvSpPr/>
          <p:nvPr>
            <p:custDataLst>
              <p:tags r:id="rId1"/>
            </p:custDataLst>
          </p:nvPr>
        </p:nvSpPr>
        <p:spPr bwMode="auto">
          <a:xfrm>
            <a:off x="1572260" y="1661160"/>
            <a:ext cx="873061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6600" b="1" smtClean="0">
                <a:solidFill>
                  <a:srgbClr val="0000FF"/>
                </a:solidFill>
                <a:latin typeface="楷体" panose="02010609060101010101" pitchFamily="49" charset="-122"/>
                <a:ea typeface="楷体" panose="02010609060101010101" pitchFamily="49" charset="-122"/>
                <a:sym typeface="+mn-ea"/>
              </a:rPr>
              <a:t>拓展阅读</a:t>
            </a:r>
            <a:endParaRPr lang="zh-CN" altLang="en-US" sz="16600" b="1" smtClean="0">
              <a:solidFill>
                <a:srgbClr val="0000FF"/>
              </a:solidFill>
              <a:latin typeface="楷体" panose="02010609060101010101" pitchFamily="49" charset="-122"/>
              <a:ea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7210425" y="2431872"/>
            <a:ext cx="4323083" cy="4154984"/>
          </a:xfrm>
          <a:prstGeom prst="rect">
            <a:avLst/>
          </a:prstGeom>
          <a:noFill/>
          <a:ln w="19050">
            <a:solidFill>
              <a:schemeClr val="bg1"/>
            </a:solidFill>
          </a:ln>
        </p:spPr>
        <p:txBody>
          <a:bodyPr wrap="square">
            <a:spAutoFit/>
          </a:bodyPr>
          <a:lstStyle/>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啊，我年轻的女郎！</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我想我的前身，</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原本是有用的栋梁，</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我活埋在地底多年，</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到今朝总得重见天光。</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endParaRPr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啊，我年轻的女郎!</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我自从重见天光，</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我常常思念我的故乡，</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我为我心爱的人儿</a:t>
            </a:r>
            <a:endParaRPr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燃到了这般模样！</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
        <p:nvSpPr>
          <p:cNvPr id="100" name="文本框 99"/>
          <p:cNvSpPr txBox="1"/>
          <p:nvPr>
            <p:custDataLst>
              <p:tags r:id="rId2"/>
            </p:custDataLst>
          </p:nvPr>
        </p:nvSpPr>
        <p:spPr>
          <a:xfrm>
            <a:off x="889000" y="1487805"/>
            <a:ext cx="9963150" cy="4677410"/>
          </a:xfrm>
          <a:prstGeom prst="rect">
            <a:avLst/>
          </a:prstGeom>
          <a:noFill/>
          <a:ln w="19050">
            <a:solidFill>
              <a:schemeClr val="accent1"/>
            </a:solidFill>
          </a:ln>
        </p:spPr>
        <p:txBody>
          <a:bodyPr wrap="square">
            <a:spAutoFit/>
          </a:bodyPr>
          <a:lstStyle/>
          <a:p>
            <a:pPr indent="2133600"/>
            <a:r>
              <a:rPr lang="zh-CN" sz="2800" b="1">
                <a:solidFill>
                  <a:srgbClr val="FF0000"/>
                </a:solidFill>
                <a:latin typeface="微软雅黑" panose="020B0503020204020204" pitchFamily="34" charset="-122"/>
                <a:ea typeface="微软雅黑" panose="020B0503020204020204" pitchFamily="34" charset="-122"/>
              </a:rPr>
              <a:t>炉    中    煤</a:t>
            </a:r>
            <a:r>
              <a:rPr lang="zh-CN" b="0">
                <a:ea typeface="宋体" panose="02010600030101010101" pitchFamily="2" charset="-122"/>
              </a:rPr>
              <a:t>                     </a:t>
            </a:r>
            <a:r>
              <a:rPr lang="zh-CN"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——眷念祖国的情绪（</a:t>
            </a:r>
            <a:r>
              <a:rPr lang="en-US"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 </a:t>
            </a:r>
            <a:r>
              <a:rPr lang="zh-CN"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郭沫若）</a:t>
            </a:r>
            <a:r>
              <a:rPr lang="zh-CN" b="1">
                <a:latin typeface="微软雅黑" panose="020B0503020204020204" pitchFamily="34" charset="-122"/>
                <a:ea typeface="微软雅黑" panose="020B0503020204020204" pitchFamily="34" charset="-122"/>
                <a:cs typeface="微软雅黑" panose="020B0503020204020204" pitchFamily="34" charset="-122"/>
              </a:rPr>
              <a:t>
</a:t>
            </a:r>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0">
              <a:ea typeface="宋体" panose="02010600030101010101" pitchFamily="2" charset="-122"/>
            </a:endParaRPr>
          </a:p>
          <a:p>
            <a:pPr indent="2133600"/>
            <a:endParaRPr lang="zh-CN" altLang="en-US" b="0">
              <a:latin typeface="黑体" panose="02010609060101010101" pitchFamily="49" charset="-122"/>
              <a:ea typeface="黑体" panose="02010609060101010101" pitchFamily="49" charset="-122"/>
              <a:cs typeface="黑体" panose="02010609060101010101" pitchFamily="49" charset="-122"/>
            </a:endParaRPr>
          </a:p>
        </p:txBody>
      </p:sp>
      <p:grpSp>
        <p:nvGrpSpPr>
          <p:cNvPr id="15" name="组合 14"/>
          <p:cNvGrpSpPr/>
          <p:nvPr>
            <p:custDataLst>
              <p:tags r:id="rId3"/>
            </p:custDataLst>
          </p:nvPr>
        </p:nvGrpSpPr>
        <p:grpSpPr>
          <a:xfrm>
            <a:off x="505460" y="150495"/>
            <a:ext cx="11114405" cy="965200"/>
            <a:chOff x="1223563" y="3409937"/>
            <a:chExt cx="4391476" cy="512683"/>
          </a:xfrm>
        </p:grpSpPr>
        <p:sp>
          <p:nvSpPr>
            <p:cNvPr id="3" name="矩形 9"/>
            <p:cNvSpPr>
              <a:spLocks noChangeArrowheads="1"/>
            </p:cNvSpPr>
            <p:nvPr>
              <p:custDataLst>
                <p:tags r:id="rId4"/>
              </p:custDataLst>
            </p:nvPr>
          </p:nvSpPr>
          <p:spPr bwMode="auto">
            <a:xfrm>
              <a:off x="4894477" y="3409937"/>
              <a:ext cx="720562" cy="329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3600" b="0" smtClean="0">
                  <a:solidFill>
                    <a:schemeClr val="bg1"/>
                  </a:solidFill>
                  <a:latin typeface="楷体" panose="02010609060101010101" pitchFamily="49" charset="-122"/>
                  <a:ea typeface="楷体" panose="02010609060101010101" pitchFamily="49" charset="-122"/>
                </a:rPr>
                <a:t>扶夷江</a:t>
              </a:r>
              <a:endParaRPr lang="zh-CN" altLang="en-US" sz="3600" b="0" smtClean="0">
                <a:solidFill>
                  <a:schemeClr val="bg1"/>
                </a:solidFill>
                <a:latin typeface="楷体" panose="02010609060101010101" pitchFamily="49" charset="-122"/>
                <a:ea typeface="楷体" panose="02010609060101010101" pitchFamily="49" charset="-122"/>
              </a:endParaRPr>
            </a:p>
          </p:txBody>
        </p:sp>
        <p:sp>
          <p:nvSpPr>
            <p:cNvPr id="8" name="圆角矩形 7"/>
            <p:cNvSpPr/>
            <p:nvPr>
              <p:custDataLst>
                <p:tags r:id="rId5"/>
              </p:custDataLst>
            </p:nvPr>
          </p:nvSpPr>
          <p:spPr>
            <a:xfrm>
              <a:off x="1223563" y="3410315"/>
              <a:ext cx="4391476" cy="512305"/>
            </a:xfrm>
            <a:prstGeom prst="roundRect">
              <a:avLst>
                <a:gd name="adj" fmla="val 41676"/>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latin typeface="楷体" panose="02010609060101010101" pitchFamily="49" charset="-122"/>
                  <a:ea typeface="楷体" panose="02010609060101010101" pitchFamily="49" charset="-122"/>
                </a:rPr>
                <a:t>对比阅读《炉中煤》：这两首诗的主体形象各是谁？表达了诗人怎样的感情？</a:t>
              </a:r>
              <a:endParaRPr lang="zh-CN" altLang="en-US" sz="3200" b="1" smtClean="0">
                <a:latin typeface="楷体" panose="02010609060101010101" pitchFamily="49" charset="-122"/>
                <a:ea typeface="楷体" panose="02010609060101010101" pitchFamily="49" charset="-122"/>
              </a:endParaRPr>
            </a:p>
          </p:txBody>
        </p:sp>
      </p:grpSp>
      <p:sp>
        <p:nvSpPr>
          <p:cNvPr id="4" name="文本框 3"/>
          <p:cNvSpPr txBox="1"/>
          <p:nvPr>
            <p:custDataLst>
              <p:tags r:id="rId6"/>
            </p:custDataLst>
          </p:nvPr>
        </p:nvSpPr>
        <p:spPr>
          <a:xfrm>
            <a:off x="889003" y="2431924"/>
            <a:ext cx="4273547" cy="4154984"/>
          </a:xfrm>
          <a:prstGeom prst="rect">
            <a:avLst/>
          </a:prstGeom>
          <a:noFill/>
          <a:ln w="19050">
            <a:solidFill>
              <a:schemeClr val="bg1"/>
            </a:solidFill>
          </a:ln>
        </p:spPr>
        <p:txBody>
          <a:bodyPr wrap="square">
            <a:spAutoFit/>
          </a:bodyPr>
          <a:lstStyle/>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啊，我年轻的女郎！</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我不辜负你的殷勤，</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你也不要辜负了我的思量，</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我为我心爱的人儿</a:t>
            </a:r>
            <a:endParaRPr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燃到了这般模样！</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endParaRPr sz="2400" b="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啊，我年轻的女郎！</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你该知道了我的前身？</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你该不嫌我黑奴卤莽？</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要我这黑奴的胸中，</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a:p>
            <a:pPr indent="304800" fontAlgn="auto">
              <a:lnSpc>
                <a:spcPct val="100000"/>
              </a:lnSpc>
            </a:pPr>
            <a:r>
              <a:rPr sz="2400" b="1" err="1">
                <a:solidFill>
                  <a:srgbClr val="0000FF"/>
                </a:solidFill>
                <a:latin typeface="楷体" panose="02010609060101010101" pitchFamily="49" charset="-122"/>
                <a:ea typeface="楷体" panose="02010609060101010101" pitchFamily="49" charset="-122"/>
                <a:cs typeface="黑体" panose="02010609060101010101" pitchFamily="49" charset="-122"/>
              </a:rPr>
              <a:t>才有火一样的心肠。</a:t>
            </a:r>
            <a:endParaRPr sz="2400" b="1" err="1">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0" grpId="0" bldLvl="0" animBg="1"/>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custDataLst>
              <p:tags r:id="rId1"/>
            </p:custDataLst>
          </p:nvPr>
        </p:nvGrpSpPr>
        <p:grpSpPr>
          <a:xfrm>
            <a:off x="669925" y="216535"/>
            <a:ext cx="11102975" cy="1127760"/>
            <a:chOff x="1223563" y="3409937"/>
            <a:chExt cx="4391476" cy="512683"/>
          </a:xfrm>
        </p:grpSpPr>
        <p:sp>
          <p:nvSpPr>
            <p:cNvPr id="3" name="矩形 9"/>
            <p:cNvSpPr>
              <a:spLocks noChangeArrowheads="1"/>
            </p:cNvSpPr>
            <p:nvPr>
              <p:custDataLst>
                <p:tags r:id="rId2"/>
              </p:custDataLst>
            </p:nvPr>
          </p:nvSpPr>
          <p:spPr bwMode="auto">
            <a:xfrm>
              <a:off x="4894477" y="3409937"/>
              <a:ext cx="720562" cy="28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3600" b="0" smtClean="0">
                  <a:solidFill>
                    <a:schemeClr val="bg1"/>
                  </a:solidFill>
                  <a:latin typeface="楷体" panose="02010609060101010101" pitchFamily="49" charset="-122"/>
                  <a:ea typeface="楷体" panose="02010609060101010101" pitchFamily="49" charset="-122"/>
                </a:rPr>
                <a:t>扶夷江</a:t>
              </a:r>
              <a:endParaRPr lang="zh-CN" altLang="en-US" sz="3600" b="0" smtClean="0">
                <a:solidFill>
                  <a:schemeClr val="bg1"/>
                </a:solidFill>
                <a:latin typeface="楷体" panose="02010609060101010101" pitchFamily="49" charset="-122"/>
                <a:ea typeface="楷体" panose="02010609060101010101" pitchFamily="49" charset="-122"/>
              </a:endParaRPr>
            </a:p>
          </p:txBody>
        </p:sp>
        <p:sp>
          <p:nvSpPr>
            <p:cNvPr id="8" name="圆角矩形 7"/>
            <p:cNvSpPr/>
            <p:nvPr>
              <p:custDataLst>
                <p:tags r:id="rId3"/>
              </p:custDataLst>
            </p:nvPr>
          </p:nvSpPr>
          <p:spPr>
            <a:xfrm>
              <a:off x="1223563" y="3410315"/>
              <a:ext cx="4391476" cy="512305"/>
            </a:xfrm>
            <a:prstGeom prst="roundRect">
              <a:avLst>
                <a:gd name="adj" fmla="val 41676"/>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latin typeface="楷体" panose="02010609060101010101" pitchFamily="49" charset="-122"/>
                  <a:ea typeface="楷体" panose="02010609060101010101" pitchFamily="49" charset="-122"/>
                </a:rPr>
                <a:t>对比阅读《炉中煤》：这两首诗的主体形象各是谁？表达了诗人怎样的感情？</a:t>
              </a:r>
              <a:endParaRPr lang="zh-CN" altLang="en-US" sz="3200" b="1" smtClean="0">
                <a:latin typeface="楷体" panose="02010609060101010101" pitchFamily="49" charset="-122"/>
                <a:ea typeface="楷体" panose="02010609060101010101" pitchFamily="49" charset="-122"/>
              </a:endParaRPr>
            </a:p>
          </p:txBody>
        </p:sp>
      </p:grpSp>
      <p:sp>
        <p:nvSpPr>
          <p:cNvPr id="12" name="文本框 11"/>
          <p:cNvSpPr txBox="1"/>
          <p:nvPr>
            <p:custDataLst>
              <p:tags r:id="rId4"/>
            </p:custDataLst>
          </p:nvPr>
        </p:nvSpPr>
        <p:spPr>
          <a:xfrm>
            <a:off x="419735" y="1988820"/>
            <a:ext cx="5113020" cy="4868987"/>
          </a:xfrm>
          <a:prstGeom prst="roundRect">
            <a:avLst/>
          </a:prstGeom>
          <a:solidFill>
            <a:schemeClr val="bg1"/>
          </a:solidFill>
          <a:ln w="38100">
            <a:solidFill>
              <a:srgbClr val="FF0000"/>
            </a:solidFill>
          </a:ln>
        </p:spPr>
        <p:txBody>
          <a:bodyPr wrap="square">
            <a:spAutoFit/>
          </a:bodyPr>
          <a:lstStyle/>
          <a:p>
            <a:pPr indent="0" fontAlgn="auto"/>
            <a:r>
              <a:rPr lang="en-US" altLang="zh-CN" sz="4000" b="1">
                <a:solidFill>
                  <a:srgbClr val="0000FF"/>
                </a:solidFill>
                <a:latin typeface="楷体" panose="02010609060101010101" pitchFamily="49" charset="-122"/>
                <a:ea typeface="楷体" panose="02010609060101010101" pitchFamily="49" charset="-122"/>
              </a:rPr>
              <a:t>    </a:t>
            </a:r>
            <a:r>
              <a:rPr lang="zh-CN" sz="4000" b="1">
                <a:solidFill>
                  <a:srgbClr val="0000FF"/>
                </a:solidFill>
                <a:latin typeface="楷体" panose="02010609060101010101" pitchFamily="49" charset="-122"/>
                <a:ea typeface="楷体" panose="02010609060101010101" pitchFamily="49" charset="-122"/>
              </a:rPr>
              <a:t>《炉中煤》的主体形象是炉中煤，《立在地球边上放号》的主体形象是横跨两大洋的巨人，其实都是诗人的自我形象。</a:t>
            </a:r>
            <a:endParaRPr lang="zh-CN" altLang="en-US" sz="4000" b="1">
              <a:solidFill>
                <a:srgbClr val="0000FF"/>
              </a:solidFill>
              <a:latin typeface="楷体" panose="02010609060101010101" pitchFamily="49" charset="-122"/>
              <a:ea typeface="楷体" panose="02010609060101010101" pitchFamily="49" charset="-122"/>
            </a:endParaRPr>
          </a:p>
        </p:txBody>
      </p:sp>
      <p:sp>
        <p:nvSpPr>
          <p:cNvPr id="14" name="文本框 13"/>
          <p:cNvSpPr txBox="1"/>
          <p:nvPr>
            <p:custDataLst>
              <p:tags r:id="rId5"/>
            </p:custDataLst>
          </p:nvPr>
        </p:nvSpPr>
        <p:spPr>
          <a:xfrm>
            <a:off x="6000115" y="1985645"/>
            <a:ext cx="5859145" cy="4875963"/>
          </a:xfrm>
          <a:prstGeom prst="roundRect">
            <a:avLst/>
          </a:prstGeom>
          <a:solidFill>
            <a:schemeClr val="bg1"/>
          </a:solidFill>
          <a:ln w="38100">
            <a:solidFill>
              <a:srgbClr val="FF0000"/>
            </a:solidFill>
          </a:ln>
        </p:spPr>
        <p:txBody>
          <a:bodyPr wrap="square">
            <a:spAutoFit/>
          </a:bodyPr>
          <a:lstStyle/>
          <a:p>
            <a:pPr indent="0" fontAlgn="auto"/>
            <a:r>
              <a:rPr lang="en-US" altLang="zh-CN" sz="4000" b="1">
                <a:solidFill>
                  <a:srgbClr val="0000FF"/>
                </a:solidFill>
                <a:latin typeface="楷体" panose="02010609060101010101" pitchFamily="49" charset="-122"/>
                <a:ea typeface="楷体" panose="02010609060101010101" pitchFamily="49" charset="-122"/>
              </a:rPr>
              <a:t>    </a:t>
            </a:r>
            <a:r>
              <a:rPr lang="zh-CN" sz="4000" b="1">
                <a:solidFill>
                  <a:srgbClr val="0000FF"/>
                </a:solidFill>
                <a:latin typeface="楷体" panose="02010609060101010101" pitchFamily="49" charset="-122"/>
                <a:ea typeface="楷体" panose="02010609060101010101" pitchFamily="49" charset="-122"/>
              </a:rPr>
              <a:t>《炉中煤》表达了诗人眷念祖国，愿为祖国奉献一切的感情。《立在地球边上放号》表达了诗人渴望破坏旧世界、创造新世界的热情和决心。</a:t>
            </a:r>
            <a:endParaRPr lang="zh-CN" sz="4000" b="1">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909955"/>
          </a:xfrm>
        </p:spPr>
        <p:txBody>
          <a:bodyPr>
            <a:noAutofit/>
          </a:bodyPr>
          <a:lstStyle/>
          <a:p>
            <a:r>
              <a:rPr altLang="zh-CN" sz="3600" b="1">
                <a:solidFill>
                  <a:srgbClr val="FF0000"/>
                </a:solidFill>
                <a:latin typeface="微软雅黑" panose="020B0503020204020204" pitchFamily="34" charset="-122"/>
                <a:sym typeface="+mn-ea"/>
              </a:rPr>
              <a:t>一百多年前，五四先驱李大钊曾这样激励青年</a:t>
            </a:r>
            <a:r>
              <a:rPr altLang="zh-CN" sz="3600" b="1" smtClean="0">
                <a:solidFill>
                  <a:srgbClr val="FF0000"/>
                </a:solidFill>
                <a:latin typeface="微软雅黑" panose="020B0503020204020204" pitchFamily="34" charset="-122"/>
                <a:sym typeface="+mn-ea"/>
              </a:rPr>
              <a:t>一代</a:t>
            </a:r>
            <a:r>
              <a:rPr sz="3600" b="1" smtClean="0">
                <a:solidFill>
                  <a:srgbClr val="FF0000"/>
                </a:solidFill>
                <a:latin typeface="微软雅黑" panose="020B0503020204020204" pitchFamily="34" charset="-122"/>
                <a:sym typeface="+mn-ea"/>
              </a:rPr>
              <a:t>：</a:t>
            </a:r>
            <a:endParaRPr lang="zh-CN" altLang="en-US" sz="3600" b="1" smtClean="0">
              <a:solidFill>
                <a:srgbClr val="FF0000"/>
              </a:solidFill>
              <a:latin typeface="微软雅黑" panose="020B0503020204020204" pitchFamily="34" charset="-122"/>
              <a:sym typeface="+mn-ea"/>
            </a:endParaRPr>
          </a:p>
        </p:txBody>
      </p:sp>
      <p:sp>
        <p:nvSpPr>
          <p:cNvPr id="3" name="内容占位符 2"/>
          <p:cNvSpPr>
            <a:spLocks noGrp="1"/>
          </p:cNvSpPr>
          <p:nvPr>
            <p:ph idx="1"/>
          </p:nvPr>
        </p:nvSpPr>
        <p:spPr>
          <a:xfrm>
            <a:off x="449580" y="1690370"/>
            <a:ext cx="11321415" cy="4900295"/>
          </a:xfrm>
          <a:ln>
            <a:solidFill>
              <a:schemeClr val="bg1"/>
            </a:solidFill>
          </a:ln>
        </p:spPr>
        <p:txBody>
          <a:bodyPr/>
          <a:lstStyle/>
          <a:p>
            <a:pPr marL="0" indent="0">
              <a:buNone/>
            </a:pPr>
            <a:r>
              <a:rPr lang="en-US" altLang="zh-CN" b="1" smtClean="0">
                <a:latin typeface="楷体" panose="02010609060101010101" pitchFamily="49" charset="-122"/>
                <a:ea typeface="楷体" panose="02010609060101010101" pitchFamily="49" charset="-122"/>
                <a:cs typeface="楷体" panose="02010609060101010101" pitchFamily="49" charset="-122"/>
                <a:sym typeface="+mn-ea"/>
              </a:rPr>
              <a:t>    </a:t>
            </a:r>
            <a:r>
              <a:rPr altLang="zh-CN" b="1" smtClean="0">
                <a:latin typeface="楷体" panose="02010609060101010101" pitchFamily="49" charset="-122"/>
                <a:ea typeface="楷体" panose="02010609060101010101" pitchFamily="49" charset="-122"/>
                <a:cs typeface="楷体" panose="02010609060101010101" pitchFamily="49" charset="-122"/>
                <a:sym typeface="+mn-ea"/>
              </a:rPr>
              <a:t>青年</a:t>
            </a:r>
            <a:r>
              <a:rPr altLang="zh-CN" b="1">
                <a:latin typeface="楷体" panose="02010609060101010101" pitchFamily="49" charset="-122"/>
                <a:ea typeface="楷体" panose="02010609060101010101" pitchFamily="49" charset="-122"/>
                <a:cs typeface="楷体" panose="02010609060101010101" pitchFamily="49" charset="-122"/>
                <a:sym typeface="+mn-ea"/>
              </a:rPr>
              <a:t>之字典，无「困难」之字，青年之口头，无「障碍」之语；惟知跃进，惟知雄飞，惟知本其自由之精神，奇僻之思想，锐敏之直觉，活泼之生命</a:t>
            </a:r>
            <a:r>
              <a:rPr altLang="zh-CN" b="1" smtClean="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b="1" smtClean="0">
                <a:latin typeface="楷体" panose="02010609060101010101" pitchFamily="49" charset="-122"/>
                <a:ea typeface="楷体" panose="02010609060101010101" pitchFamily="49" charset="-122"/>
                <a:cs typeface="楷体" panose="02010609060101010101" pitchFamily="49" charset="-122"/>
                <a:sym typeface="+mn-ea"/>
              </a:rPr>
              <a:t>    </a:t>
            </a:r>
            <a:r>
              <a:rPr altLang="zh-CN" b="1" smtClean="0">
                <a:latin typeface="楷体" panose="02010609060101010101" pitchFamily="49" charset="-122"/>
                <a:ea typeface="楷体" panose="02010609060101010101" pitchFamily="49" charset="-122"/>
                <a:cs typeface="楷体" panose="02010609060101010101" pitchFamily="49" charset="-122"/>
                <a:sym typeface="+mn-ea"/>
              </a:rPr>
              <a:t>青春</a:t>
            </a:r>
            <a:r>
              <a:rPr altLang="zh-CN" b="1">
                <a:latin typeface="楷体" panose="02010609060101010101" pitchFamily="49" charset="-122"/>
                <a:ea typeface="楷体" panose="02010609060101010101" pitchFamily="49" charset="-122"/>
                <a:cs typeface="楷体" panose="02010609060101010101" pitchFamily="49" charset="-122"/>
                <a:sym typeface="+mn-ea"/>
              </a:rPr>
              <a:t>，如同朝阳，是一个人最宝贵的年华。风华正茂的我们，仿佛拥有着整个世界</a:t>
            </a:r>
            <a:r>
              <a:rPr altLang="zh-CN" b="1" smtClean="0">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b="1" smtClean="0">
              <a:latin typeface="楷体" panose="02010609060101010101" pitchFamily="49" charset="-122"/>
              <a:ea typeface="楷体" panose="02010609060101010101" pitchFamily="49" charset="-122"/>
              <a:cs typeface="楷体" panose="02010609060101010101" pitchFamily="49" charset="-122"/>
            </a:endParaRPr>
          </a:p>
          <a:p>
            <a:pPr marL="0" indent="0">
              <a:buNone/>
            </a:pPr>
            <a:r>
              <a:rPr lang="en-US" altLang="zh-CN" b="1" smtClean="0">
                <a:latin typeface="楷体" panose="02010609060101010101" pitchFamily="49" charset="-122"/>
                <a:ea typeface="楷体" panose="02010609060101010101" pitchFamily="49" charset="-122"/>
                <a:cs typeface="楷体" panose="02010609060101010101" pitchFamily="49" charset="-122"/>
                <a:sym typeface="+mn-ea"/>
              </a:rPr>
              <a:t>    </a:t>
            </a:r>
            <a:r>
              <a:rPr altLang="zh-CN" b="1" smtClean="0">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今天</a:t>
            </a:r>
            <a:r>
              <a:rPr altLang="zh-CN"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广大青年是中国特色社会主义建设的主力军。青年一代有理想、有担当，国家就有前途，民族就有希望。我们这一代年轻人，有着极强的民族自信心和国家荣誉感，时代也需要我们用坚实的肩膀扛起民族复兴的重任</a:t>
            </a:r>
            <a:r>
              <a:rPr altLang="zh-CN" b="1" smtClean="0">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a:p>
            <a:pPr marL="0" indent="0">
              <a:buNone/>
            </a:pPr>
            <a:endParaRPr lang="zh-CN" altLang="en-US" b="1">
              <a:gradFill>
                <a:gsLst>
                  <a:gs pos="0">
                    <a:srgbClr val="012D86"/>
                  </a:gs>
                  <a:gs pos="100000">
                    <a:srgbClr val="0E2557"/>
                  </a:gs>
                </a:gsLst>
                <a:lin scaled="0"/>
              </a:gradFill>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box(in)">
                                      <p:cBhvr>
                                        <p:cTn id="10" dur="2000"/>
                                        <p:tgtEl>
                                          <p:spTgt spid="3">
                                            <p:bg/>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ox(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ox(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ox(in)">
                                      <p:cBhvr>
                                        <p:cTn id="25"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3"/>
          <p:cNvSpPr>
            <a:spLocks noGrp="1"/>
          </p:cNvSpPr>
          <p:nvPr>
            <p:ph type="title"/>
            <p:custDataLst>
              <p:tags r:id="rId1"/>
            </p:custDataLst>
          </p:nvPr>
        </p:nvSpPr>
        <p:spPr>
          <a:xfrm>
            <a:off x="241300" y="130810"/>
            <a:ext cx="10515600" cy="805815"/>
          </a:xfrm>
        </p:spPr>
        <p:txBody>
          <a:bodyPr lIns="91440" tIns="45720" rIns="91440" bIns="45720" anchor="ctr">
            <a:noAutofit/>
          </a:bodyPr>
          <a:lstStyle/>
          <a:p>
            <a:pPr defTabSz="914400">
              <a:buSzTx/>
            </a:pPr>
            <a:r>
              <a:rPr kumimoji="0" lang="zh-CN" altLang="en-US" sz="3600" b="1" kern="1200" baseline="0">
                <a:solidFill>
                  <a:schemeClr val="accent2"/>
                </a:solidFill>
                <a:latin typeface="Arial Black" panose="020B0A04020102020204" pitchFamily="34" charset="0"/>
                <a:ea typeface="微软雅黑" panose="020B0503020204020204" pitchFamily="34" charset="-122"/>
                <a:cs typeface="+mj-cs"/>
              </a:rPr>
              <a:t>文学常识：现代自由诗</a:t>
            </a:r>
            <a:endParaRPr kumimoji="0" lang="zh-CN" altLang="en-US" sz="3600" b="1" kern="1200" baseline="0">
              <a:solidFill>
                <a:schemeClr val="accent2"/>
              </a:solidFill>
              <a:latin typeface="Arial Black" panose="020B0A04020102020204" pitchFamily="34" charset="0"/>
              <a:ea typeface="微软雅黑" panose="020B0503020204020204" pitchFamily="34" charset="-122"/>
              <a:cs typeface="+mj-cs"/>
            </a:endParaRPr>
          </a:p>
        </p:txBody>
      </p:sp>
      <p:sp>
        <p:nvSpPr>
          <p:cNvPr id="8195" name="文本框 99"/>
          <p:cNvSpPr/>
          <p:nvPr>
            <p:custDataLst>
              <p:tags r:id="rId2"/>
            </p:custDataLst>
          </p:nvPr>
        </p:nvSpPr>
        <p:spPr>
          <a:xfrm>
            <a:off x="526415" y="1061085"/>
            <a:ext cx="11266170" cy="5262245"/>
          </a:xfrm>
          <a:prstGeom prst="rect">
            <a:avLst/>
          </a:prstGeom>
          <a:noFill/>
          <a:ln w="9525">
            <a:noFill/>
          </a:ln>
        </p:spPr>
        <p:txBody>
          <a:bodyPr wrap="square" anchor="t">
            <a:spAutoFit/>
          </a:bodyPr>
          <a:lstStyle/>
          <a:p>
            <a:pPr>
              <a:lnSpc>
                <a:spcPct val="15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 </a:t>
            </a: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现代诗歌</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是指“五四运动”至中华人民共和国成立以来的诗歌。近现代诗歌的主体新诗，诞生于“五四”新文化运动。</a:t>
            </a: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现代自由诗特点</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主要有：</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1.</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形式自由；</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2.</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内涵开放；</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3.</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意象经营重于修辞；</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4.</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有高度的概括性、鲜明的形象性、浓烈的抒情性以及和谐的音乐性，形式上分行排列。</a:t>
            </a: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    1920</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年</a:t>
            </a:r>
            <a:r>
              <a:rPr lang="zh-CN" altLang="en-US" sz="32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胡适</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a:t>
            </a:r>
            <a:r>
              <a:rPr lang="zh-CN" altLang="en-US" sz="3200" b="1">
                <a:solidFill>
                  <a:srgbClr val="0000FF"/>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尝试集</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出版</a:t>
            </a:r>
            <a:r>
              <a:rPr lang="en-US" altLang="zh-CN"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是</a:t>
            </a:r>
            <a:r>
              <a:rPr lang="zh-CN" altLang="en-US" sz="3200" b="1">
                <a:solidFill>
                  <a:srgbClr val="0000FF"/>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第一部白话新诗集</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a:t>
            </a:r>
            <a:endParaRPr lang="en-US" altLang="zh-CN" sz="3200" b="1">
              <a:latin typeface="楷体" panose="02010609060101010101" pitchFamily="49" charset="-122"/>
              <a:ea typeface="楷体" panose="02010609060101010101" pitchFamily="49" charset="-122"/>
              <a:cs typeface="楷体" panose="02010609060101010101" pitchFamily="49" charset="-122"/>
            </a:endParaRPr>
          </a:p>
          <a:p>
            <a:pPr>
              <a:lnSpc>
                <a:spcPct val="150000"/>
              </a:lnSpc>
            </a:pP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    </a:t>
            </a:r>
            <a:r>
              <a:rPr lang="zh-CN" altLang="en-US" sz="3200" b="1">
                <a:solidFill>
                  <a:srgbClr val="0000FF"/>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代表初期新诗最高成就的是浪漫主义诗人</a:t>
            </a:r>
            <a:r>
              <a:rPr lang="zh-CN" altLang="en-US" sz="3200" b="1">
                <a:solidFill>
                  <a:srgbClr val="7030A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郭沫若</a:t>
            </a:r>
            <a:r>
              <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rPr>
              <a:t>。</a:t>
            </a:r>
            <a:endParaRPr lang="zh-CN" altLang="en-US" sz="3200" b="1">
              <a:latin typeface="楷体" panose="02010609060101010101" pitchFamily="49" charset="-122"/>
              <a:ea typeface="楷体" panose="02010609060101010101" pitchFamily="49" charset="-122"/>
              <a:cs typeface="楷体" panose="02010609060101010101" pitchFamily="49" charset="-122"/>
              <a:sym typeface="微软雅黑" panose="020B0503020204020204" pitchFamily="34" charset="-122"/>
            </a:endParaRPr>
          </a:p>
        </p:txBody>
      </p:sp>
      <p:pic>
        <p:nvPicPr>
          <p:cNvPr id="23555" name="图片 12" descr="图片包含 物体描述已自动生成"/>
          <p:cNvPicPr>
            <a:picLocks noChangeAspect="1"/>
          </p:cNvPicPr>
          <p:nvPr>
            <p:custDataLst>
              <p:tags r:id="rId3"/>
            </p:custDataLst>
          </p:nvPr>
        </p:nvPicPr>
        <p:blipFill>
          <a:blip r:embed="rId4"/>
          <a:srcRect l="59682" t="29225" b="50937"/>
          <a:stretch>
            <a:fillRect/>
          </a:stretch>
        </p:blipFill>
        <p:spPr>
          <a:xfrm>
            <a:off x="8766175" y="0"/>
            <a:ext cx="3189288" cy="1471613"/>
          </a:xfrm>
          <a:prstGeom prst="rect">
            <a:avLst/>
          </a:prstGeom>
          <a:noFill/>
          <a:ln w="9525">
            <a:noFill/>
          </a:ln>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img4.imgtn.bdimg.com/it/u=3768899429,651764554&amp;fm=214&amp;gp=0.jpg"/>
          <p:cNvSpPr>
            <a:spLocks noChangeAspect="1" noChangeArrowheads="1"/>
          </p:cNvSpPr>
          <p:nvPr>
            <p:custDataLst>
              <p:tags r:id="rId1"/>
            </p:custDataLst>
          </p:nvPr>
        </p:nvSpPr>
        <p:spPr bwMode="auto">
          <a:xfrm>
            <a:off x="155576"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 name="内容占位符 2"/>
          <p:cNvSpPr>
            <a:spLocks noGrp="1"/>
          </p:cNvSpPr>
          <p:nvPr>
            <p:ph idx="4294967295"/>
            <p:custDataLst>
              <p:tags r:id="rId2"/>
            </p:custDataLst>
          </p:nvPr>
        </p:nvSpPr>
        <p:spPr bwMode="auto">
          <a:xfrm>
            <a:off x="559435" y="419735"/>
            <a:ext cx="3582035" cy="11791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marL="0" indent="0" eaLnBrk="1" hangingPunct="1">
              <a:buNone/>
            </a:pPr>
            <a:r>
              <a:rPr lang="zh-CN" altLang="en-US" sz="5400" b="1" smtClean="0">
                <a:solidFill>
                  <a:schemeClr val="tx1"/>
                </a:solidFill>
                <a:latin typeface="宋体" panose="02010600030101010101" pitchFamily="2" charset="-122"/>
                <a:ea typeface="宋体" panose="02010600030101010101" pitchFamily="2" charset="-122"/>
              </a:rPr>
              <a:t>题目解说</a:t>
            </a:r>
            <a:endParaRPr lang="zh-CN" altLang="en-US" sz="5400" b="1" smtClean="0">
              <a:solidFill>
                <a:schemeClr val="tx1"/>
              </a:solidFill>
              <a:latin typeface="宋体" panose="02010600030101010101" pitchFamily="2" charset="-122"/>
              <a:ea typeface="宋体" panose="02010600030101010101" pitchFamily="2" charset="-122"/>
            </a:endParaRPr>
          </a:p>
        </p:txBody>
      </p:sp>
      <p:sp>
        <p:nvSpPr>
          <p:cNvPr id="3" name="文本框 2"/>
          <p:cNvSpPr txBox="1"/>
          <p:nvPr/>
        </p:nvSpPr>
        <p:spPr>
          <a:xfrm>
            <a:off x="559435" y="2033270"/>
            <a:ext cx="10897235" cy="3476625"/>
          </a:xfrm>
          <a:prstGeom prst="rect">
            <a:avLst/>
          </a:prstGeom>
          <a:noFill/>
        </p:spPr>
        <p:txBody>
          <a:bodyPr wrap="square" rtlCol="0">
            <a:spAutoFit/>
          </a:bodyPr>
          <a:p>
            <a:pPr marL="0" indent="0">
              <a:buNone/>
            </a:pPr>
            <a:r>
              <a:rPr lang="en-US" altLang="zh-CN" sz="4400" b="1" smtClean="0">
                <a:solidFill>
                  <a:srgbClr val="0000FF"/>
                </a:solidFill>
                <a:latin typeface="楷体" panose="02010609060101010101" pitchFamily="49" charset="-122"/>
                <a:ea typeface="楷体" panose="02010609060101010101" pitchFamily="49" charset="-122"/>
                <a:sym typeface="微软雅黑" panose="020B0503020204020204" pitchFamily="34" charset="-122"/>
              </a:rPr>
              <a:t>    </a:t>
            </a:r>
            <a:r>
              <a:rPr lang="zh-CN" altLang="en-US" sz="4400" b="1" smtClean="0">
                <a:solidFill>
                  <a:schemeClr val="tx1"/>
                </a:solidFill>
                <a:latin typeface="楷体" panose="02010609060101010101" pitchFamily="49" charset="-122"/>
                <a:ea typeface="楷体" panose="02010609060101010101" pitchFamily="49" charset="-122"/>
                <a:sym typeface="微软雅黑" panose="020B0503020204020204" pitchFamily="34" charset="-122"/>
              </a:rPr>
              <a:t>放</a:t>
            </a:r>
            <a:r>
              <a:rPr lang="zh-CN" altLang="en-US" sz="4400" b="1">
                <a:solidFill>
                  <a:schemeClr val="tx1"/>
                </a:solidFill>
                <a:latin typeface="楷体" panose="02010609060101010101" pitchFamily="49" charset="-122"/>
                <a:ea typeface="楷体" panose="02010609060101010101" pitchFamily="49" charset="-122"/>
                <a:sym typeface="微软雅黑" panose="020B0503020204020204" pitchFamily="34" charset="-122"/>
              </a:rPr>
              <a:t>号</a:t>
            </a:r>
            <a:r>
              <a:rPr lang="zh-CN" altLang="en-US" sz="4400" b="1">
                <a:solidFill>
                  <a:srgbClr val="FF0000"/>
                </a:solidFill>
                <a:latin typeface="楷体" panose="02010609060101010101" pitchFamily="49" charset="-122"/>
                <a:ea typeface="楷体" panose="02010609060101010101" pitchFamily="49" charset="-122"/>
                <a:sym typeface="微软雅黑" panose="020B0503020204020204" pitchFamily="34" charset="-122"/>
              </a:rPr>
              <a:t>（hào）</a:t>
            </a:r>
            <a:r>
              <a:rPr lang="zh-CN" altLang="en-US" sz="4400" b="1">
                <a:solidFill>
                  <a:schemeClr val="tx1"/>
                </a:solidFill>
                <a:latin typeface="楷体" panose="02010609060101010101" pitchFamily="49" charset="-122"/>
                <a:ea typeface="楷体" panose="02010609060101010101" pitchFamily="49" charset="-122"/>
                <a:sym typeface="微软雅黑" panose="020B0503020204020204" pitchFamily="34" charset="-122"/>
              </a:rPr>
              <a:t>。“立在地球边上放号”是一个祈使句，“立”是一个动词，“在地球边上”点明地点，</a:t>
            </a:r>
            <a:r>
              <a:rPr lang="zh-CN" altLang="en-US" sz="4400" b="1">
                <a:solidFill>
                  <a:srgbClr val="FF0000"/>
                </a:solidFill>
                <a:latin typeface="楷体" panose="02010609060101010101" pitchFamily="49" charset="-122"/>
                <a:ea typeface="楷体" panose="02010609060101010101" pitchFamily="49" charset="-122"/>
                <a:sym typeface="微软雅黑" panose="020B0503020204020204" pitchFamily="34" charset="-122"/>
              </a:rPr>
              <a:t>“放号”的意思是“吹响号角”。</a:t>
            </a:r>
            <a:r>
              <a:rPr lang="zh-CN" altLang="en-US" sz="4400" b="1">
                <a:solidFill>
                  <a:schemeClr val="tx1"/>
                </a:solidFill>
                <a:latin typeface="楷体" panose="02010609060101010101" pitchFamily="49" charset="-122"/>
                <a:ea typeface="楷体" panose="02010609060101010101" pitchFamily="49" charset="-122"/>
                <a:sym typeface="微软雅黑" panose="020B0503020204020204" pitchFamily="34" charset="-122"/>
              </a:rPr>
              <a:t>“立在地球边上放号”表面意思是站在地球的边上吹响号角，直接发出呼唤。</a:t>
            </a:r>
            <a:endParaRPr lang="zh-CN" altLang="en-US" sz="4400" b="1">
              <a:solidFill>
                <a:schemeClr val="tx1"/>
              </a:solidFill>
              <a:latin typeface="楷体" panose="02010609060101010101" pitchFamily="49" charset="-122"/>
              <a:ea typeface="楷体" panose="02010609060101010101" pitchFamily="49" charset="-122"/>
              <a:sym typeface="微软雅黑" panose="020B0503020204020204" pitchFamily="34" charset="-122"/>
            </a:endParaRPr>
          </a:p>
        </p:txBody>
      </p:sp>
    </p:spTree>
  </p:cSld>
  <p:clrMapOvr>
    <a:masterClrMapping/>
  </p:clrMapOvr>
  <p:transition spd="slow">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a:off x="369572" y="1520829"/>
            <a:ext cx="10871200" cy="1471035"/>
            <a:chOff x="1032164" y="3409937"/>
            <a:chExt cx="4582875" cy="876515"/>
          </a:xfrm>
        </p:grpSpPr>
        <p:sp>
          <p:nvSpPr>
            <p:cNvPr id="22" name="矩形 9"/>
            <p:cNvSpPr>
              <a:spLocks noChangeArrowheads="1"/>
            </p:cNvSpPr>
            <p:nvPr>
              <p:custDataLst>
                <p:tags r:id="rId2"/>
              </p:custDataLst>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custDataLst>
                <p:tags r:id="rId3"/>
              </p:custDataLst>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custDataLst>
                <p:tags r:id="rId4"/>
              </p:custDataLst>
            </p:nvPr>
          </p:nvSpPr>
          <p:spPr>
            <a:xfrm>
              <a:off x="1032164" y="3428098"/>
              <a:ext cx="1397081" cy="253882"/>
            </a:xfrm>
            <a:prstGeom prst="roundRect">
              <a:avLst>
                <a:gd name="adj" fmla="val 4167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solidFill>
                    <a:srgbClr val="FF0000"/>
                  </a:solidFill>
                  <a:latin typeface="楷体" panose="02010609060101010101" pitchFamily="49" charset="-122"/>
                  <a:ea typeface="楷体" panose="02010609060101010101" pitchFamily="49" charset="-122"/>
                </a:rPr>
                <a:t>对下句，猜人物</a:t>
              </a:r>
              <a:endParaRPr lang="zh-CN" altLang="en-US" sz="2800" b="1" smtClean="0">
                <a:solidFill>
                  <a:srgbClr val="FF0000"/>
                </a:solidFill>
                <a:latin typeface="楷体" panose="02010609060101010101" pitchFamily="49" charset="-122"/>
                <a:ea typeface="楷体" panose="02010609060101010101" pitchFamily="49" charset="-122"/>
              </a:endParaRPr>
            </a:p>
          </p:txBody>
        </p:sp>
      </p:grpSp>
      <p:sp>
        <p:nvSpPr>
          <p:cNvPr id="36" name="圆角矩形 35"/>
          <p:cNvSpPr/>
          <p:nvPr>
            <p:custDataLst>
              <p:tags r:id="rId5"/>
            </p:custDataLst>
          </p:nvPr>
        </p:nvSpPr>
        <p:spPr>
          <a:xfrm>
            <a:off x="762001" y="160020"/>
            <a:ext cx="3422651" cy="1026160"/>
          </a:xfrm>
          <a:prstGeom prst="roundRect">
            <a:avLst>
              <a:gd name="adj" fmla="val 41676"/>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楷体" panose="02010609060101010101" pitchFamily="49" charset="-122"/>
                <a:ea typeface="楷体" panose="02010609060101010101" pitchFamily="49" charset="-122"/>
              </a:rPr>
              <a:t>导读识人</a:t>
            </a:r>
            <a:endParaRPr lang="zh-CN" altLang="en-US" sz="5400" b="1" smtClean="0">
              <a:latin typeface="楷体" panose="02010609060101010101" pitchFamily="49" charset="-122"/>
              <a:ea typeface="楷体" panose="02010609060101010101" pitchFamily="49" charset="-122"/>
            </a:endParaRPr>
          </a:p>
        </p:txBody>
      </p:sp>
      <p:sp>
        <p:nvSpPr>
          <p:cNvPr id="8" name="文本框 7"/>
          <p:cNvSpPr txBox="1"/>
          <p:nvPr>
            <p:custDataLst>
              <p:tags r:id="rId6"/>
            </p:custDataLst>
          </p:nvPr>
        </p:nvSpPr>
        <p:spPr>
          <a:xfrm>
            <a:off x="4047490" y="2275840"/>
            <a:ext cx="7718425" cy="4030980"/>
          </a:xfrm>
          <a:prstGeom prst="rect">
            <a:avLst/>
          </a:prstGeom>
          <a:noFill/>
          <a:ln w="19050">
            <a:solidFill>
              <a:schemeClr val="tx1"/>
            </a:solidFill>
            <a:prstDash val="sysDot"/>
          </a:ln>
        </p:spPr>
        <p:txBody>
          <a:bodyPr wrap="square">
            <a:spAutoFit/>
          </a:bodyPr>
          <a:lstStyle/>
          <a:p>
            <a:pPr indent="0" fontAlgn="auto"/>
            <a:r>
              <a:rPr lang="en-US" altLang="zh-CN" sz="32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sz="3200" b="1" smtClean="0">
                <a:solidFill>
                  <a:srgbClr val="0000FF"/>
                </a:solidFill>
                <a:latin typeface="楷体" panose="02010609060101010101" pitchFamily="49" charset="-122"/>
                <a:ea typeface="楷体" panose="02010609060101010101" pitchFamily="49" charset="-122"/>
                <a:cs typeface="黑体" panose="02010609060101010101" pitchFamily="49" charset="-122"/>
              </a:rPr>
              <a:t>他</a:t>
            </a:r>
            <a:r>
              <a:rPr lang="zh-CN" sz="3200" b="1">
                <a:solidFill>
                  <a:srgbClr val="0000FF"/>
                </a:solidFill>
                <a:latin typeface="楷体" panose="02010609060101010101" pitchFamily="49" charset="-122"/>
                <a:ea typeface="楷体" panose="02010609060101010101" pitchFamily="49" charset="-122"/>
                <a:cs typeface="黑体" panose="02010609060101010101" pitchFamily="49" charset="-122"/>
              </a:rPr>
              <a:t>幼年在私塾读书，有一次和同学们偷吃了庙里的桃子。和尚找先生告状，先生追责学生，没人承认。先生说，我出个对子，谁能对上免罚。先生曰：</a:t>
            </a:r>
            <a:r>
              <a:rPr lang="zh-CN" sz="3200" b="1" u="sng">
                <a:solidFill>
                  <a:srgbClr val="FF0000"/>
                </a:solidFill>
                <a:latin typeface="楷体" panose="02010609060101010101" pitchFamily="49" charset="-122"/>
                <a:ea typeface="楷体" panose="02010609060101010101" pitchFamily="49" charset="-122"/>
                <a:cs typeface="黑体" panose="02010609060101010101" pitchFamily="49" charset="-122"/>
              </a:rPr>
              <a:t>昨日偷桃钻狗洞，不知是谁？</a:t>
            </a:r>
            <a:r>
              <a:rPr lang="zh-CN" sz="3200" b="1">
                <a:solidFill>
                  <a:srgbClr val="0000FF"/>
                </a:solidFill>
                <a:latin typeface="楷体" panose="02010609060101010101" pitchFamily="49" charset="-122"/>
                <a:ea typeface="楷体" panose="02010609060101010101" pitchFamily="49" charset="-122"/>
                <a:cs typeface="黑体" panose="02010609060101010101" pitchFamily="49" charset="-122"/>
              </a:rPr>
              <a:t>他思索了片刻，对道：</a:t>
            </a:r>
            <a:r>
              <a:rPr lang="en-US" sz="3200" b="1" u="sng">
                <a:solidFill>
                  <a:srgbClr val="0000FF"/>
                </a:solidFill>
                <a:latin typeface="楷体" panose="02010609060101010101" pitchFamily="49" charset="-122"/>
                <a:ea typeface="楷体" panose="02010609060101010101" pitchFamily="49" charset="-122"/>
                <a:cs typeface="黑体" panose="02010609060101010101" pitchFamily="49" charset="-122"/>
              </a:rPr>
              <a:t>                                </a:t>
            </a:r>
            <a:r>
              <a:rPr lang="zh-CN" sz="3200" b="1">
                <a:solidFill>
                  <a:srgbClr val="0000FF"/>
                </a:solidFill>
                <a:latin typeface="楷体" panose="02010609060101010101" pitchFamily="49" charset="-122"/>
                <a:ea typeface="楷体" panose="02010609060101010101" pitchFamily="49" charset="-122"/>
                <a:cs typeface="黑体" panose="02010609060101010101" pitchFamily="49" charset="-122"/>
              </a:rPr>
              <a:t>。由于对句不凡, 表现了强烈的进取精神, 结果全体偷桃学生，一律免罚了。</a:t>
            </a:r>
            <a:endParaRPr lang="zh-CN" altLang="en-US" sz="3200" b="1">
              <a:solidFill>
                <a:srgbClr val="0000FF"/>
              </a:solidFill>
              <a:latin typeface="楷体" panose="02010609060101010101" pitchFamily="49" charset="-122"/>
              <a:ea typeface="楷体" panose="02010609060101010101" pitchFamily="49" charset="-122"/>
              <a:cs typeface="黑体" panose="02010609060101010101" pitchFamily="49" charset="-122"/>
            </a:endParaRPr>
          </a:p>
        </p:txBody>
      </p:sp>
      <p:sp>
        <p:nvSpPr>
          <p:cNvPr id="9" name="文本框 8"/>
          <p:cNvSpPr txBox="1"/>
          <p:nvPr>
            <p:custDataLst>
              <p:tags r:id="rId7"/>
            </p:custDataLst>
          </p:nvPr>
        </p:nvSpPr>
        <p:spPr>
          <a:xfrm>
            <a:off x="5863590" y="4768850"/>
            <a:ext cx="4634230" cy="521970"/>
          </a:xfrm>
          <a:prstGeom prst="rect">
            <a:avLst/>
          </a:prstGeom>
          <a:noFill/>
          <a:ln w="9525">
            <a:noFill/>
          </a:ln>
        </p:spPr>
        <p:txBody>
          <a:bodyPr wrap="square">
            <a:spAutoFit/>
          </a:bodyPr>
          <a:lstStyle/>
          <a:p>
            <a:pPr indent="0"/>
            <a:r>
              <a:rPr lang="zh-CN" sz="2800" b="1">
                <a:solidFill>
                  <a:srgbClr val="FF0000"/>
                </a:solidFill>
                <a:latin typeface="楷体" panose="02010609060101010101" pitchFamily="49" charset="-122"/>
                <a:ea typeface="楷体" panose="02010609060101010101" pitchFamily="49" charset="-122"/>
              </a:rPr>
              <a:t>他年攀桂步蟾宫，必定有我</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custDataLst>
              <p:tags r:id="rId8"/>
            </p:custDataLst>
          </p:nvPr>
        </p:nvSpPr>
        <p:spPr>
          <a:xfrm>
            <a:off x="6333365" y="716917"/>
            <a:ext cx="2808097" cy="1081980"/>
          </a:xfrm>
          <a:prstGeom prst="ellipse">
            <a:avLst/>
          </a:prstGeom>
          <a:solidFill>
            <a:srgbClr val="FFFF00"/>
          </a:solidFill>
          <a:ln w="9525">
            <a:noFill/>
          </a:ln>
        </p:spPr>
        <p:txBody>
          <a:bodyPr wrap="square">
            <a:spAutoFit/>
          </a:bodyPr>
          <a:lstStyle/>
          <a:p>
            <a:pPr indent="0"/>
            <a:r>
              <a:rPr lang="zh-CN" sz="4400" b="1">
                <a:solidFill>
                  <a:srgbClr val="0000FF"/>
                </a:solidFill>
                <a:latin typeface="楷体" panose="02010609060101010101" pitchFamily="49" charset="-122"/>
                <a:ea typeface="楷体" panose="02010609060101010101" pitchFamily="49" charset="-122"/>
              </a:rPr>
              <a:t>郭沫若</a:t>
            </a:r>
            <a:endParaRPr lang="zh-CN" altLang="en-US" sz="4400" b="1">
              <a:solidFill>
                <a:srgbClr val="0000FF"/>
              </a:solidFill>
              <a:latin typeface="楷体" panose="02010609060101010101" pitchFamily="49" charset="-122"/>
              <a:ea typeface="楷体" panose="02010609060101010101" pitchFamily="49" charset="-122"/>
            </a:endParaRPr>
          </a:p>
        </p:txBody>
      </p:sp>
      <p:pic>
        <p:nvPicPr>
          <p:cNvPr id="11" name="图片 10" descr="a13416b0e6577ae28d1fc534d9220623"/>
          <p:cNvPicPr>
            <a:picLocks noChangeAspect="1"/>
          </p:cNvPicPr>
          <p:nvPr>
            <p:custDataLst>
              <p:tags r:id="rId9"/>
            </p:custDataLst>
          </p:nvPr>
        </p:nvPicPr>
        <p:blipFill>
          <a:blip r:embed="rId10"/>
          <a:stretch>
            <a:fillRect/>
          </a:stretch>
        </p:blipFill>
        <p:spPr>
          <a:xfrm>
            <a:off x="369572" y="2199009"/>
            <a:ext cx="3045460" cy="4341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edge">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bldLvl="0" animBg="1"/>
      <p:bldP spid="9" grpId="0"/>
      <p:bldP spid="1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矩形 3"/>
          <p:cNvSpPr/>
          <p:nvPr>
            <p:custDataLst>
              <p:tags r:id="rId1"/>
            </p:custDataLst>
          </p:nvPr>
        </p:nvSpPr>
        <p:spPr>
          <a:xfrm>
            <a:off x="363855" y="802005"/>
            <a:ext cx="11543030" cy="5908040"/>
          </a:xfrm>
          <a:prstGeom prst="rect">
            <a:avLst/>
          </a:prstGeom>
          <a:noFill/>
          <a:ln w="9525">
            <a:noFill/>
          </a:ln>
        </p:spPr>
        <p:txBody>
          <a:bodyPr wrap="square" anchor="t">
            <a:spAutoFit/>
          </a:bodyPr>
          <a:lstStyle/>
          <a:p>
            <a:pPr indent="457200">
              <a:lnSpc>
                <a:spcPct val="150000"/>
              </a:lnSpc>
            </a:pP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郭沫若（</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1892-1978</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），原名郭开贞，四川省乐山人。中国新诗的奠基人之一、</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中国历史剧的开创者之一、古文字学家、考古学家、社会活动家，甲骨学四堂之一</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。新中国成立后，曾任中国文联主席等国家重要领导职务，主持科学和文化工作。 </a:t>
            </a:r>
            <a:endPar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pPr indent="457200">
              <a:lnSpc>
                <a:spcPct val="150000"/>
              </a:lnSpc>
            </a:pP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1918</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年开始新诗创作，创办</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创造季刊</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，提倡浪漫主义文学；</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1921</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年出版诗集</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女神</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1923</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年出版诗集</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星空</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1926</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年提出“文学革命”的主张；另有</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前茅</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战声集</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恢复</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瓶</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新华颂</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等诗集。抗战期间，创作</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屈原</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虎符</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南冠草</a:t>
            </a:r>
            <a:r>
              <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等六部历史剧。</a:t>
            </a:r>
            <a:endParaRPr lang="en-US" altLang="zh-CN" sz="2800" b="1">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a:p>
            <a:pPr indent="457200">
              <a:lnSpc>
                <a:spcPct val="150000"/>
              </a:lnSpc>
            </a:pP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女神</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和</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屈原</a:t>
            </a:r>
            <a:r>
              <a:rPr lang="en-US" altLang="zh-CN"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为其代表作。</a:t>
            </a:r>
            <a:endParaRPr lang="zh-CN" altLang="en-US" sz="2800" b="1">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endParaRPr>
          </a:p>
        </p:txBody>
      </p:sp>
      <p:sp>
        <p:nvSpPr>
          <p:cNvPr id="4100" name="文本框 6"/>
          <p:cNvSpPr txBox="1"/>
          <p:nvPr>
            <p:custDataLst>
              <p:tags r:id="rId2"/>
            </p:custDataLst>
          </p:nvPr>
        </p:nvSpPr>
        <p:spPr>
          <a:xfrm>
            <a:off x="363855" y="156845"/>
            <a:ext cx="2120900" cy="645160"/>
          </a:xfrm>
          <a:prstGeom prst="rect">
            <a:avLst/>
          </a:prstGeom>
          <a:noFill/>
          <a:ln w="9525">
            <a:noFill/>
          </a:ln>
        </p:spPr>
        <p:txBody>
          <a:bodyPr wrap="square" anchor="t">
            <a:spAutoFit/>
          </a:bodyPr>
          <a:lstStyle/>
          <a:p>
            <a:r>
              <a:rPr lang="zh-CN" altLang="en-US" sz="3600" b="1">
                <a:solidFill>
                  <a:schemeClr val="accent2"/>
                </a:solidFill>
                <a:latin typeface="黑体" panose="02010609060101010101" pitchFamily="49" charset="-122"/>
                <a:ea typeface="黑体" panose="02010609060101010101" pitchFamily="49" charset="-122"/>
              </a:rPr>
              <a:t>作者简介</a:t>
            </a:r>
            <a:endParaRPr lang="zh-CN" altLang="en-US" sz="3600" b="1">
              <a:solidFill>
                <a:schemeClr val="accent2"/>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450215" y="198755"/>
            <a:ext cx="10067290" cy="727075"/>
          </a:xfrm>
          <a:prstGeom prst="rect">
            <a:avLst/>
          </a:prstGeom>
        </p:spPr>
        <p:txBody>
          <a:bodyPr>
            <a:normAutofit/>
          </a:bodyPr>
          <a:lstStyle/>
          <a:p>
            <a:r>
              <a:rPr lang="zh-CN" altLang="en-US" sz="3600" b="1">
                <a:solidFill>
                  <a:schemeClr val="tx1"/>
                </a:solidFill>
                <a:latin typeface="楷体" panose="02010609060101010101" pitchFamily="49" charset="-122"/>
                <a:ea typeface="楷体" panose="02010609060101010101" pitchFamily="49" charset="-122"/>
                <a:cs typeface="黑体" panose="02010609060101010101" pitchFamily="49" charset="-122"/>
              </a:rPr>
              <a:t>关于笔名“沫若”</a:t>
            </a:r>
            <a:endParaRPr lang="zh-CN" altLang="en-US" sz="3600" b="1">
              <a:solidFill>
                <a:schemeClr val="tx1"/>
              </a:solidFill>
              <a:latin typeface="楷体" panose="02010609060101010101" pitchFamily="49" charset="-122"/>
              <a:ea typeface="楷体" panose="02010609060101010101" pitchFamily="49" charset="-122"/>
              <a:cs typeface="黑体" panose="02010609060101010101" pitchFamily="49" charset="-122"/>
            </a:endParaRPr>
          </a:p>
        </p:txBody>
      </p:sp>
      <p:sp>
        <p:nvSpPr>
          <p:cNvPr id="3" name="内容占位符 2"/>
          <p:cNvSpPr>
            <a:spLocks noGrp="1"/>
          </p:cNvSpPr>
          <p:nvPr>
            <p:ph idx="4294967295"/>
            <p:custDataLst>
              <p:tags r:id="rId2"/>
            </p:custDataLst>
          </p:nvPr>
        </p:nvSpPr>
        <p:spPr>
          <a:xfrm>
            <a:off x="406400" y="1025525"/>
            <a:ext cx="11379835" cy="5540375"/>
          </a:xfrm>
          <a:prstGeom prst="rect">
            <a:avLst/>
          </a:prstGeom>
        </p:spPr>
        <p:txBody>
          <a:bodyPr>
            <a:noAutofit/>
          </a:bodyPr>
          <a:lstStyle/>
          <a:p>
            <a:pPr marL="0" indent="0">
              <a:buNone/>
            </a:pPr>
            <a:r>
              <a:rPr lang="zh-CN" altLang="en-US" sz="3600" b="1">
                <a:latin typeface="+mn-ea"/>
              </a:rPr>
              <a:t>   </a:t>
            </a:r>
            <a:r>
              <a:rPr lang="en-US" altLang="zh-CN" sz="3600" b="1">
                <a:latin typeface="+mn-ea"/>
              </a:rPr>
              <a:t> </a:t>
            </a:r>
            <a:r>
              <a:rPr lang="zh-CN" altLang="en-US" b="1">
                <a:solidFill>
                  <a:srgbClr val="0000FF"/>
                </a:solidFill>
                <a:latin typeface="楷体" panose="02010609060101010101" pitchFamily="49" charset="-122"/>
                <a:ea typeface="楷体" panose="02010609060101010101" pitchFamily="49" charset="-122"/>
              </a:rPr>
              <a:t>郭沫若（</a:t>
            </a:r>
            <a:r>
              <a:rPr lang="en-US" altLang="zh-CN" b="1">
                <a:solidFill>
                  <a:srgbClr val="0000FF"/>
                </a:solidFill>
                <a:latin typeface="楷体" panose="02010609060101010101" pitchFamily="49" charset="-122"/>
                <a:ea typeface="楷体" panose="02010609060101010101" pitchFamily="49" charset="-122"/>
              </a:rPr>
              <a:t>1892--1978</a:t>
            </a:r>
            <a:r>
              <a:rPr lang="zh-CN" altLang="en-US" b="1">
                <a:solidFill>
                  <a:srgbClr val="0000FF"/>
                </a:solidFill>
                <a:latin typeface="楷体" panose="02010609060101010101" pitchFamily="49" charset="-122"/>
                <a:ea typeface="楷体" panose="02010609060101010101" pitchFamily="49" charset="-122"/>
              </a:rPr>
              <a:t>），原名郭开贞，四川乐山人，诗人、学者。幼年入家塾读书，</a:t>
            </a:r>
            <a:r>
              <a:rPr lang="en-US" altLang="zh-CN" b="1">
                <a:solidFill>
                  <a:srgbClr val="FF0000"/>
                </a:solidFill>
                <a:latin typeface="楷体" panose="02010609060101010101" pitchFamily="49" charset="-122"/>
                <a:ea typeface="楷体" panose="02010609060101010101" pitchFamily="49" charset="-122"/>
              </a:rPr>
              <a:t>1906</a:t>
            </a:r>
            <a:r>
              <a:rPr lang="zh-CN" altLang="en-US" b="1">
                <a:solidFill>
                  <a:srgbClr val="FF0000"/>
                </a:solidFill>
                <a:latin typeface="楷体" panose="02010609060101010101" pitchFamily="49" charset="-122"/>
                <a:ea typeface="楷体" panose="02010609060101010101" pitchFamily="49" charset="-122"/>
              </a:rPr>
              <a:t>年</a:t>
            </a:r>
            <a:r>
              <a:rPr lang="zh-CN" altLang="en-US" b="1">
                <a:solidFill>
                  <a:srgbClr val="0000FF"/>
                </a:solidFill>
                <a:latin typeface="楷体" panose="02010609060101010101" pitchFamily="49" charset="-122"/>
                <a:ea typeface="楷体" panose="02010609060101010101" pitchFamily="49" charset="-122"/>
              </a:rPr>
              <a:t>入嘉定高等学堂学习，开始接受民主思想。</a:t>
            </a:r>
            <a:r>
              <a:rPr lang="en-US" altLang="zh-CN" b="1">
                <a:solidFill>
                  <a:srgbClr val="0000FF"/>
                </a:solidFill>
                <a:latin typeface="楷体" panose="02010609060101010101" pitchFamily="49" charset="-122"/>
                <a:ea typeface="楷体" panose="02010609060101010101" pitchFamily="49" charset="-122"/>
              </a:rPr>
              <a:t>1914</a:t>
            </a:r>
            <a:r>
              <a:rPr lang="zh-CN" altLang="en-US" b="1">
                <a:solidFill>
                  <a:srgbClr val="0000FF"/>
                </a:solidFill>
                <a:latin typeface="楷体" panose="02010609060101010101" pitchFamily="49" charset="-122"/>
                <a:ea typeface="楷体" panose="02010609060101010101" pitchFamily="49" charset="-122"/>
              </a:rPr>
              <a:t>年春赴日本留学，先学医，后从文。这个时期接触了泰戈尔、歌德、莎士比亚、惠特曼等外国作家的作品。</a:t>
            </a:r>
            <a:r>
              <a:rPr lang="en-US" altLang="zh-CN" b="1">
                <a:solidFill>
                  <a:srgbClr val="0000FF"/>
                </a:solidFill>
                <a:latin typeface="楷体" panose="02010609060101010101" pitchFamily="49" charset="-122"/>
                <a:ea typeface="楷体" panose="02010609060101010101" pitchFamily="49" charset="-122"/>
              </a:rPr>
              <a:t> </a:t>
            </a:r>
            <a:endParaRPr lang="en-US" altLang="zh-CN" b="1">
              <a:solidFill>
                <a:srgbClr val="0000FF"/>
              </a:solidFill>
              <a:latin typeface="楷体" panose="02010609060101010101" pitchFamily="49" charset="-122"/>
              <a:ea typeface="楷体" panose="02010609060101010101" pitchFamily="49" charset="-122"/>
            </a:endParaRPr>
          </a:p>
          <a:p>
            <a:pPr marL="0" indent="0" algn="just">
              <a:buNone/>
            </a:pPr>
            <a:r>
              <a:rPr lang="en-US" altLang="zh-CN" b="1">
                <a:solidFill>
                  <a:srgbClr val="C00000"/>
                </a:solidFill>
                <a:latin typeface="楷体" panose="02010609060101010101" pitchFamily="49" charset="-122"/>
                <a:ea typeface="楷体" panose="02010609060101010101" pitchFamily="49" charset="-122"/>
              </a:rPr>
              <a:t>    </a:t>
            </a:r>
            <a:r>
              <a:rPr lang="en-US" altLang="zh-CN" b="1">
                <a:solidFill>
                  <a:srgbClr val="FF0000"/>
                </a:solidFill>
                <a:latin typeface="楷体" panose="02010609060101010101" pitchFamily="49" charset="-122"/>
                <a:ea typeface="楷体" panose="02010609060101010101" pitchFamily="49" charset="-122"/>
              </a:rPr>
              <a:t>1919</a:t>
            </a:r>
            <a:r>
              <a:rPr lang="zh-CN" altLang="zh-CN" b="1">
                <a:solidFill>
                  <a:srgbClr val="FF0000"/>
                </a:solidFill>
                <a:latin typeface="楷体" panose="02010609060101010101" pitchFamily="49" charset="-122"/>
                <a:ea typeface="楷体" panose="02010609060101010101" pitchFamily="49" charset="-122"/>
              </a:rPr>
              <a:t>年</a:t>
            </a:r>
            <a:r>
              <a:rPr lang="zh-CN" altLang="zh-CN" b="1">
                <a:latin typeface="楷体" panose="02010609060101010101" pitchFamily="49" charset="-122"/>
                <a:ea typeface="楷体" panose="02010609060101010101" pitchFamily="49" charset="-122"/>
              </a:rPr>
              <a:t>，</a:t>
            </a:r>
            <a:r>
              <a:rPr lang="zh-CN" altLang="zh-CN" b="1">
                <a:solidFill>
                  <a:srgbClr val="0000FF"/>
                </a:solidFill>
                <a:latin typeface="楷体" panose="02010609060101010101" pitchFamily="49" charset="-122"/>
                <a:ea typeface="楷体" panose="02010609060101010101" pitchFamily="49" charset="-122"/>
              </a:rPr>
              <a:t>郭沫若在日本留学时，取了</a:t>
            </a:r>
            <a:r>
              <a:rPr lang="en-US" altLang="zh-CN" b="1">
                <a:solidFill>
                  <a:srgbClr val="0000FF"/>
                </a:solidFill>
                <a:latin typeface="楷体" panose="02010609060101010101" pitchFamily="49" charset="-122"/>
                <a:ea typeface="楷体" panose="02010609060101010101" pitchFamily="49" charset="-122"/>
              </a:rPr>
              <a:t>“</a:t>
            </a:r>
            <a:r>
              <a:rPr lang="zh-CN" altLang="zh-CN" b="1">
                <a:solidFill>
                  <a:srgbClr val="0000FF"/>
                </a:solidFill>
                <a:latin typeface="楷体" panose="02010609060101010101" pitchFamily="49" charset="-122"/>
                <a:ea typeface="楷体" panose="02010609060101010101" pitchFamily="49" charset="-122"/>
              </a:rPr>
              <a:t>沫若</a:t>
            </a:r>
            <a:r>
              <a:rPr lang="en-US" altLang="zh-CN" b="1">
                <a:solidFill>
                  <a:srgbClr val="0000FF"/>
                </a:solidFill>
                <a:latin typeface="楷体" panose="02010609060101010101" pitchFamily="49" charset="-122"/>
                <a:ea typeface="楷体" panose="02010609060101010101" pitchFamily="49" charset="-122"/>
              </a:rPr>
              <a:t>”</a:t>
            </a:r>
            <a:r>
              <a:rPr lang="zh-CN" altLang="zh-CN" b="1">
                <a:solidFill>
                  <a:srgbClr val="0000FF"/>
                </a:solidFill>
                <a:latin typeface="楷体" panose="02010609060101010101" pitchFamily="49" charset="-122"/>
                <a:ea typeface="楷体" panose="02010609060101010101" pitchFamily="49" charset="-122"/>
              </a:rPr>
              <a:t>这个笔名</a:t>
            </a:r>
            <a:r>
              <a:rPr lang="zh-CN" altLang="en-US" b="1">
                <a:solidFill>
                  <a:srgbClr val="0000FF"/>
                </a:solidFill>
                <a:latin typeface="楷体" panose="02010609060101010101" pitchFamily="49" charset="-122"/>
                <a:ea typeface="楷体" panose="02010609060101010101" pitchFamily="49" charset="-122"/>
              </a:rPr>
              <a:t>。</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沫</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若</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，即沫水和若水。</a:t>
            </a:r>
            <a:r>
              <a:rPr lang="zh-CN" altLang="zh-CN" b="1">
                <a:solidFill>
                  <a:srgbClr val="0000FF"/>
                </a:solidFill>
                <a:latin typeface="楷体" panose="02010609060101010101" pitchFamily="49" charset="-122"/>
                <a:ea typeface="楷体" panose="02010609060101010101" pitchFamily="49" charset="-122"/>
              </a:rPr>
              <a:t>沫水，古水名，即今大渡河，是岷江的最大支流，位于四川省中西部；若水，古水名，即今雅砻</a:t>
            </a:r>
            <a:r>
              <a:rPr lang="zh-CN" altLang="en-US" b="1">
                <a:solidFill>
                  <a:srgbClr val="0000FF"/>
                </a:solidFill>
                <a:latin typeface="楷体" panose="02010609060101010101" pitchFamily="49" charset="-122"/>
                <a:ea typeface="楷体" panose="02010609060101010101" pitchFamily="49" charset="-122"/>
              </a:rPr>
              <a:t>（</a:t>
            </a:r>
            <a:r>
              <a:rPr lang="en-US" altLang="zh-CN" b="1" err="1">
                <a:solidFill>
                  <a:srgbClr val="0000FF"/>
                </a:solidFill>
                <a:latin typeface="楷体" panose="02010609060101010101" pitchFamily="49" charset="-122"/>
                <a:ea typeface="楷体" panose="02010609060101010101" pitchFamily="49" charset="-122"/>
              </a:rPr>
              <a:t>lóng</a:t>
            </a:r>
            <a:r>
              <a:rPr lang="zh-CN" altLang="en-US" b="1">
                <a:solidFill>
                  <a:srgbClr val="0000FF"/>
                </a:solidFill>
                <a:latin typeface="楷体" panose="02010609060101010101" pitchFamily="49" charset="-122"/>
                <a:ea typeface="楷体" panose="02010609060101010101" pitchFamily="49" charset="-122"/>
              </a:rPr>
              <a:t>）</a:t>
            </a:r>
            <a:r>
              <a:rPr lang="zh-CN" altLang="zh-CN" b="1">
                <a:solidFill>
                  <a:srgbClr val="0000FF"/>
                </a:solidFill>
                <a:latin typeface="楷体" panose="02010609060101010101" pitchFamily="49" charset="-122"/>
                <a:ea typeface="楷体" panose="02010609060101010101" pitchFamily="49" charset="-122"/>
              </a:rPr>
              <a:t>江，是金沙江的最大支流，位于四川省西部。</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沫水</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若水</a:t>
            </a:r>
            <a:r>
              <a:rPr lang="en-US" altLang="zh-CN" b="1">
                <a:solidFill>
                  <a:srgbClr val="FF0000"/>
                </a:solidFill>
                <a:latin typeface="楷体" panose="02010609060101010101" pitchFamily="49" charset="-122"/>
                <a:ea typeface="楷体" panose="02010609060101010101" pitchFamily="49" charset="-122"/>
              </a:rPr>
              <a:t>”</a:t>
            </a:r>
            <a:r>
              <a:rPr lang="zh-CN" altLang="zh-CN" b="1">
                <a:solidFill>
                  <a:srgbClr val="FF0000"/>
                </a:solidFill>
                <a:latin typeface="楷体" panose="02010609060101010101" pitchFamily="49" charset="-122"/>
                <a:ea typeface="楷体" panose="02010609060101010101" pitchFamily="49" charset="-122"/>
              </a:rPr>
              <a:t>是流经郭沫若家乡的两条河流。</a:t>
            </a:r>
            <a:r>
              <a:rPr lang="zh-CN" altLang="zh-CN" b="1">
                <a:solidFill>
                  <a:srgbClr val="0000FF"/>
                </a:solidFill>
                <a:latin typeface="楷体" panose="02010609060101010101" pitchFamily="49" charset="-122"/>
                <a:ea typeface="楷体" panose="02010609060101010101" pitchFamily="49" charset="-122"/>
              </a:rPr>
              <a:t>郭沫若取此二水作为笔名，是表示他身在异国、不忘家园的意思，也表现了他强烈的爱国主义思想。</a:t>
            </a:r>
            <a:endParaRPr lang="zh-CN" altLang="zh-CN" b="1">
              <a:solidFill>
                <a:srgbClr val="0000FF"/>
              </a:solidFill>
              <a:latin typeface="楷体" panose="02010609060101010101" pitchFamily="49" charset="-122"/>
              <a:ea typeface="楷体" panose="02010609060101010101" pitchFamily="49" charset="-122"/>
            </a:endParaRPr>
          </a:p>
          <a:p>
            <a:endParaRPr lang="zh-CN" altLang="zh-CN" b="1">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advClick="0" advTm="6000">
    <p:pull dir="ru"/>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custDataLst>
              <p:tags r:id="rId1"/>
            </p:custDataLst>
          </p:nvPr>
        </p:nvSpPr>
        <p:spPr>
          <a:xfrm>
            <a:off x="2888615" y="1421765"/>
            <a:ext cx="4937125" cy="829945"/>
          </a:xfrm>
          <a:prstGeom prst="rect">
            <a:avLst/>
          </a:prstGeom>
          <a:solidFill>
            <a:srgbClr val="FFFF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4000" b="1">
                <a:solidFill>
                  <a:srgbClr val="FF0000"/>
                </a:solidFill>
                <a:latin typeface="楷体" panose="02010609060101010101" pitchFamily="49" charset="-122"/>
                <a:ea typeface="楷体" panose="02010609060101010101" pitchFamily="49" charset="-122"/>
                <a:sym typeface="+mn-ea"/>
              </a:rPr>
              <a:t>立在地球边上放号</a:t>
            </a:r>
            <a:endParaRPr lang="zh-CN" altLang="en-US" sz="4000" b="1" spc="600" smtClean="0">
              <a:solidFill>
                <a:srgbClr val="FF0000"/>
              </a:solidFill>
              <a:latin typeface="楷体" panose="02010609060101010101" pitchFamily="49" charset="-122"/>
              <a:ea typeface="楷体" panose="02010609060101010101" pitchFamily="49" charset="-122"/>
              <a:cs typeface="+mn-ea"/>
              <a:sym typeface="+mn-ea"/>
            </a:endParaRPr>
          </a:p>
        </p:txBody>
      </p:sp>
      <p:sp>
        <p:nvSpPr>
          <p:cNvPr id="8" name="矩形 7"/>
          <p:cNvSpPr/>
          <p:nvPr>
            <p:custDataLst>
              <p:tags r:id="rId2"/>
            </p:custDataLst>
          </p:nvPr>
        </p:nvSpPr>
        <p:spPr>
          <a:xfrm>
            <a:off x="193040" y="2538095"/>
            <a:ext cx="11805285" cy="3969385"/>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无数的白云正在空中怒涌</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啊啊！好幅壮丽的北冰洋的晴景哟！</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无限的太平洋提起他全身的力量要把地球推倒。</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啊啊！我眼前来了的滚滚洪涛哟！</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啊啊！不断的毁坏，不断的创造，不断的努力哟！</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啊啊！力哟！力哟！</a:t>
            </a:r>
            <a:endParaRPr lang="zh-CN" altLang="en-US" sz="3600" b="1">
              <a:solidFill>
                <a:srgbClr val="0000FF"/>
              </a:solidFill>
              <a:latin typeface="楷体" panose="02010609060101010101" pitchFamily="49" charset="-122"/>
              <a:ea typeface="楷体" panose="02010609060101010101" pitchFamily="49" charset="-122"/>
            </a:endParaRPr>
          </a:p>
          <a:p>
            <a:pPr fontAlgn="auto">
              <a:buNone/>
            </a:pPr>
            <a:r>
              <a:rPr lang="zh-CN" altLang="en-US" sz="3600" b="1">
                <a:solidFill>
                  <a:srgbClr val="0000FF"/>
                </a:solidFill>
                <a:latin typeface="楷体" panose="02010609060101010101" pitchFamily="49" charset="-122"/>
                <a:ea typeface="楷体" panose="02010609060101010101" pitchFamily="49" charset="-122"/>
                <a:sym typeface="+mn-ea"/>
              </a:rPr>
              <a:t>力的绘画，力的舞蹈，力的音乐，力的诗歌，力的律吕哟！</a:t>
            </a:r>
            <a:endParaRPr lang="zh-CN" altLang="en-US" sz="3600" b="1">
              <a:solidFill>
                <a:srgbClr val="0000FF"/>
              </a:solidFill>
              <a:latin typeface="楷体" panose="02010609060101010101" pitchFamily="49" charset="-122"/>
              <a:ea typeface="楷体" panose="02010609060101010101" pitchFamily="49" charset="-122"/>
              <a:cs typeface="+mn-ea"/>
              <a:sym typeface="+mn-ea"/>
            </a:endParaRPr>
          </a:p>
        </p:txBody>
      </p:sp>
      <p:sp>
        <p:nvSpPr>
          <p:cNvPr id="36" name="圆角矩形 35"/>
          <p:cNvSpPr/>
          <p:nvPr>
            <p:custDataLst>
              <p:tags r:id="rId3"/>
            </p:custDataLst>
          </p:nvPr>
        </p:nvSpPr>
        <p:spPr>
          <a:xfrm>
            <a:off x="637540" y="179070"/>
            <a:ext cx="3422650" cy="960120"/>
          </a:xfrm>
          <a:prstGeom prst="roundRect">
            <a:avLst>
              <a:gd name="adj" fmla="val 41676"/>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楷体" panose="02010609060101010101" pitchFamily="49" charset="-122"/>
                <a:ea typeface="楷体" panose="02010609060101010101" pitchFamily="49" charset="-122"/>
              </a:rPr>
              <a:t>朗读辨境</a:t>
            </a:r>
            <a:endParaRPr lang="zh-CN" altLang="en-US" sz="5400" b="1"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ppt_w/2"/>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tags/tag1.xml><?xml version="1.0" encoding="utf-8"?>
<p:tagLst xmlns:p="http://schemas.openxmlformats.org/presentationml/2006/main">
  <p:tag name="AS_UNIQUEID" val="326"/>
</p:tagLst>
</file>

<file path=ppt/tags/tag10.xml><?xml version="1.0" encoding="utf-8"?>
<p:tagLst xmlns:p="http://schemas.openxmlformats.org/presentationml/2006/main">
  <p:tag name="AS_UNIQUEID" val="336"/>
</p:tagLst>
</file>

<file path=ppt/tags/tag100.xml><?xml version="1.0" encoding="utf-8"?>
<p:tagLst xmlns:p="http://schemas.openxmlformats.org/presentationml/2006/main">
  <p:tag name="AS_UNIQUEID" val="514"/>
</p:tagLst>
</file>

<file path=ppt/tags/tag101.xml><?xml version="1.0" encoding="utf-8"?>
<p:tagLst xmlns:p="http://schemas.openxmlformats.org/presentationml/2006/main">
  <p:tag name="AS_UNIQUEID" val="509"/>
</p:tagLst>
</file>

<file path=ppt/tags/tag102.xml><?xml version="1.0" encoding="utf-8"?>
<p:tagLst xmlns:p="http://schemas.openxmlformats.org/presentationml/2006/main">
  <p:tag name="AS_UNIQUEID" val="510"/>
</p:tagLst>
</file>

<file path=ppt/tags/tag103.xml><?xml version="1.0" encoding="utf-8"?>
<p:tagLst xmlns:p="http://schemas.openxmlformats.org/presentationml/2006/main">
  <p:tag name="AS_UNIQUEID" val="516"/>
</p:tagLst>
</file>

<file path=ppt/tags/tag104.xml><?xml version="1.0" encoding="utf-8"?>
<p:tagLst xmlns:p="http://schemas.openxmlformats.org/presentationml/2006/main">
  <p:tag name="AS_UNIQUEID" val="517"/>
</p:tagLst>
</file>

<file path=ppt/tags/tag105.xml><?xml version="1.0" encoding="utf-8"?>
<p:tagLst xmlns:p="http://schemas.openxmlformats.org/presentationml/2006/main">
  <p:tag name="AS_UNIQUEID" val="518"/>
</p:tagLst>
</file>

<file path=ppt/tags/tag106.xml><?xml version="1.0" encoding="utf-8"?>
<p:tagLst xmlns:p="http://schemas.openxmlformats.org/presentationml/2006/main">
  <p:tag name="AS_UNIQUEID" val="519"/>
</p:tagLst>
</file>

<file path=ppt/tags/tag107.xml><?xml version="1.0" encoding="utf-8"?>
<p:tagLst xmlns:p="http://schemas.openxmlformats.org/presentationml/2006/main">
  <p:tag name="AS_UNIQUEID" val="520"/>
</p:tagLst>
</file>

<file path=ppt/tags/tag108.xml><?xml version="1.0" encoding="utf-8"?>
<p:tagLst xmlns:p="http://schemas.openxmlformats.org/presentationml/2006/main">
  <p:tag name="AS_UNIQUEID" val="521"/>
</p:tagLst>
</file>

<file path=ppt/tags/tag109.xml><?xml version="1.0" encoding="utf-8"?>
<p:tagLst xmlns:p="http://schemas.openxmlformats.org/presentationml/2006/main">
  <p:tag name="AS_UNIQUEID" val="522"/>
</p:tagLst>
</file>

<file path=ppt/tags/tag11.xml><?xml version="1.0" encoding="utf-8"?>
<p:tagLst xmlns:p="http://schemas.openxmlformats.org/presentationml/2006/main">
  <p:tag name="AS_UNIQUEID" val="338"/>
</p:tagLst>
</file>

<file path=ppt/tags/tag110.xml><?xml version="1.0" encoding="utf-8"?>
<p:tagLst xmlns:p="http://schemas.openxmlformats.org/presentationml/2006/main">
  <p:tag name="AS_UNIQUEID" val="523"/>
</p:tagLst>
</file>

<file path=ppt/tags/tag111.xml><?xml version="1.0" encoding="utf-8"?>
<p:tagLst xmlns:p="http://schemas.openxmlformats.org/presentationml/2006/main">
  <p:tag name="AS_UNIQUEID" val="524"/>
</p:tagLst>
</file>

<file path=ppt/tags/tag112.xml><?xml version="1.0" encoding="utf-8"?>
<p:tagLst xmlns:p="http://schemas.openxmlformats.org/presentationml/2006/main">
  <p:tag name="AS_UNIQUEID" val="525"/>
</p:tagLst>
</file>

<file path=ppt/tags/tag113.xml><?xml version="1.0" encoding="utf-8"?>
<p:tagLst xmlns:p="http://schemas.openxmlformats.org/presentationml/2006/main">
  <p:tag name="AS_UNIQUEID" val="526"/>
</p:tagLst>
</file>

<file path=ppt/tags/tag114.xml><?xml version="1.0" encoding="utf-8"?>
<p:tagLst xmlns:p="http://schemas.openxmlformats.org/presentationml/2006/main">
  <p:tag name="AS_UNIQUEID" val="527"/>
</p:tagLst>
</file>

<file path=ppt/tags/tag115.xml><?xml version="1.0" encoding="utf-8"?>
<p:tagLst xmlns:p="http://schemas.openxmlformats.org/presentationml/2006/main">
  <p:tag name="AS_UNIQUEID" val="528"/>
</p:tagLst>
</file>

<file path=ppt/tags/tag116.xml><?xml version="1.0" encoding="utf-8"?>
<p:tagLst xmlns:p="http://schemas.openxmlformats.org/presentationml/2006/main">
  <p:tag name="AS_UNIQUEID" val="529"/>
</p:tagLst>
</file>

<file path=ppt/tags/tag117.xml><?xml version="1.0" encoding="utf-8"?>
<p:tagLst xmlns:p="http://schemas.openxmlformats.org/presentationml/2006/main">
  <p:tag name="AS_UNIQUEID" val="532"/>
</p:tagLst>
</file>

<file path=ppt/tags/tag118.xml><?xml version="1.0" encoding="utf-8"?>
<p:tagLst xmlns:p="http://schemas.openxmlformats.org/presentationml/2006/main">
  <p:tag name="AS_UNIQUEID" val="533"/>
</p:tagLst>
</file>

<file path=ppt/tags/tag119.xml><?xml version="1.0" encoding="utf-8"?>
<p:tagLst xmlns:p="http://schemas.openxmlformats.org/presentationml/2006/main">
  <p:tag name="AS_UNIQUEID" val="534"/>
</p:tagLst>
</file>

<file path=ppt/tags/tag12.xml><?xml version="1.0" encoding="utf-8"?>
<p:tagLst xmlns:p="http://schemas.openxmlformats.org/presentationml/2006/main">
  <p:tag name="AS_UNIQUEID" val="339"/>
</p:tagLst>
</file>

<file path=ppt/tags/tag120.xml><?xml version="1.0" encoding="utf-8"?>
<p:tagLst xmlns:p="http://schemas.openxmlformats.org/presentationml/2006/main">
  <p:tag name="AS_UNIQUEID" val="557"/>
</p:tagLst>
</file>

<file path=ppt/tags/tag121.xml><?xml version="1.0" encoding="utf-8"?>
<p:tagLst xmlns:p="http://schemas.openxmlformats.org/presentationml/2006/main">
  <p:tag name="AS_UNIQUEID" val="557"/>
</p:tagLst>
</file>

<file path=ppt/tags/tag122.xml><?xml version="1.0" encoding="utf-8"?>
<p:tagLst xmlns:p="http://schemas.openxmlformats.org/presentationml/2006/main">
  <p:tag name="AS_UNIQUEID" val="562"/>
</p:tagLst>
</file>

<file path=ppt/tags/tag123.xml><?xml version="1.0" encoding="utf-8"?>
<p:tagLst xmlns:p="http://schemas.openxmlformats.org/presentationml/2006/main">
  <p:tag name="AS_UNIQUEID" val="564"/>
</p:tagLst>
</file>

<file path=ppt/tags/tag124.xml><?xml version="1.0" encoding="utf-8"?>
<p:tagLst xmlns:p="http://schemas.openxmlformats.org/presentationml/2006/main">
  <p:tag name="AS_UNIQUEID" val="566"/>
</p:tagLst>
</file>

<file path=ppt/tags/tag125.xml><?xml version="1.0" encoding="utf-8"?>
<p:tagLst xmlns:p="http://schemas.openxmlformats.org/presentationml/2006/main">
  <p:tag name="KSO_WM_BEAUTIFY_FLAG" val="#wm#"/>
  <p:tag name="KSO_WM_TEMPLATE_CATEGORY" val="custom"/>
  <p:tag name="KSO_WM_TEMPLATE_INDEX" val="20205364"/>
</p:tagLst>
</file>

<file path=ppt/tags/tag126.xml><?xml version="1.0" encoding="utf-8"?>
<p:tagLst xmlns:p="http://schemas.openxmlformats.org/presentationml/2006/main">
  <p:tag name="AS_UNIQUEID" val="579"/>
</p:tagLst>
</file>

<file path=ppt/tags/tag127.xml><?xml version="1.0" encoding="utf-8"?>
<p:tagLst xmlns:p="http://schemas.openxmlformats.org/presentationml/2006/main">
  <p:tag name="AS_UNIQUEID" val="580"/>
</p:tagLst>
</file>

<file path=ppt/tags/tag128.xml><?xml version="1.0" encoding="utf-8"?>
<p:tagLst xmlns:p="http://schemas.openxmlformats.org/presentationml/2006/main">
  <p:tag name="AS_UNIQUEID" val="582"/>
</p:tagLst>
</file>

<file path=ppt/tags/tag129.xml><?xml version="1.0" encoding="utf-8"?>
<p:tagLst xmlns:p="http://schemas.openxmlformats.org/presentationml/2006/main">
  <p:tag name="AS_UNIQUEID" val="583"/>
</p:tagLst>
</file>

<file path=ppt/tags/tag13.xml><?xml version="1.0" encoding="utf-8"?>
<p:tagLst xmlns:p="http://schemas.openxmlformats.org/presentationml/2006/main">
  <p:tag name="AS_UNIQUEID" val="340"/>
</p:tagLst>
</file>

<file path=ppt/tags/tag130.xml><?xml version="1.0" encoding="utf-8"?>
<p:tagLst xmlns:p="http://schemas.openxmlformats.org/presentationml/2006/main">
  <p:tag name="KSO_WM_BEAUTIFY_FLAG" val="#wm#"/>
  <p:tag name="KSO_WM_TEMPLATE_CATEGORY" val="custom"/>
  <p:tag name="KSO_WM_TEMPLATE_INDEX" val="20205364"/>
</p:tagLst>
</file>

<file path=ppt/tags/tag131.xml><?xml version="1.0" encoding="utf-8"?>
<p:tagLst xmlns:p="http://schemas.openxmlformats.org/presentationml/2006/main">
  <p:tag name="AS_UNIQUEID" val="568"/>
</p:tagLst>
</file>

<file path=ppt/tags/tag132.xml><?xml version="1.0" encoding="utf-8"?>
<p:tagLst xmlns:p="http://schemas.openxmlformats.org/presentationml/2006/main">
  <p:tag name="AS_UNIQUEID" val="552"/>
</p:tagLst>
</file>

<file path=ppt/tags/tag133.xml><?xml version="1.0" encoding="utf-8"?>
<p:tagLst xmlns:p="http://schemas.openxmlformats.org/presentationml/2006/main">
  <p:tag name="AS_UNIQUEID" val="553"/>
</p:tagLst>
</file>

<file path=ppt/tags/tag134.xml><?xml version="1.0" encoding="utf-8"?>
<p:tagLst xmlns:p="http://schemas.openxmlformats.org/presentationml/2006/main">
  <p:tag name="AS_UNIQUEID" val="554"/>
</p:tagLst>
</file>

<file path=ppt/tags/tag135.xml><?xml version="1.0" encoding="utf-8"?>
<p:tagLst xmlns:p="http://schemas.openxmlformats.org/presentationml/2006/main">
  <p:tag name="AS_UNIQUEID" val="555"/>
</p:tagLst>
</file>

<file path=ppt/tags/tag136.xml><?xml version="1.0" encoding="utf-8"?>
<p:tagLst xmlns:p="http://schemas.openxmlformats.org/presentationml/2006/main">
  <p:tag name="KSO_WM_BEAUTIFY_FLAG" val="#wm#"/>
  <p:tag name="KSO_WM_TEMPLATE_CATEGORY" val="custom"/>
  <p:tag name="KSO_WM_TEMPLATE_INDEX" val="20205364"/>
</p:tagLst>
</file>

<file path=ppt/tags/tag137.xml><?xml version="1.0" encoding="utf-8"?>
<p:tagLst xmlns:p="http://schemas.openxmlformats.org/presentationml/2006/main">
  <p:tag name="AS_UNIQUEID" val="585"/>
</p:tagLst>
</file>

<file path=ppt/tags/tag138.xml><?xml version="1.0" encoding="utf-8"?>
<p:tagLst xmlns:p="http://schemas.openxmlformats.org/presentationml/2006/main">
  <p:tag name="AS_UNIQUEID" val="586"/>
</p:tagLst>
</file>

<file path=ppt/tags/tag139.xml><?xml version="1.0" encoding="utf-8"?>
<p:tagLst xmlns:p="http://schemas.openxmlformats.org/presentationml/2006/main">
  <p:tag name="AS_UNIQUEID" val="585"/>
</p:tagLst>
</file>

<file path=ppt/tags/tag14.xml><?xml version="1.0" encoding="utf-8"?>
<p:tagLst xmlns:p="http://schemas.openxmlformats.org/presentationml/2006/main">
  <p:tag name="AS_UNIQUEID" val="341"/>
</p:tagLst>
</file>

<file path=ppt/tags/tag140.xml><?xml version="1.0" encoding="utf-8"?>
<p:tagLst xmlns:p="http://schemas.openxmlformats.org/presentationml/2006/main">
  <p:tag name="AS_UNIQUEID" val="586"/>
</p:tagLst>
</file>

<file path=ppt/tags/tag141.xml><?xml version="1.0" encoding="utf-8"?>
<p:tagLst xmlns:p="http://schemas.openxmlformats.org/presentationml/2006/main">
  <p:tag name="AS_UNIQUEID" val="587"/>
</p:tagLst>
</file>

<file path=ppt/tags/tag142.xml><?xml version="1.0" encoding="utf-8"?>
<p:tagLst xmlns:p="http://schemas.openxmlformats.org/presentationml/2006/main">
  <p:tag name="AS_UNIQUEID" val="588"/>
</p:tagLst>
</file>

<file path=ppt/tags/tag143.xml><?xml version="1.0" encoding="utf-8"?>
<p:tagLst xmlns:p="http://schemas.openxmlformats.org/presentationml/2006/main">
  <p:tag name="AS_UNIQUEID" val="589"/>
</p:tagLst>
</file>

<file path=ppt/tags/tag144.xml><?xml version="1.0" encoding="utf-8"?>
<p:tagLst xmlns:p="http://schemas.openxmlformats.org/presentationml/2006/main">
  <p:tag name="AS_UNIQUEID" val="590"/>
</p:tagLst>
</file>

<file path=ppt/tags/tag145.xml><?xml version="1.0" encoding="utf-8"?>
<p:tagLst xmlns:p="http://schemas.openxmlformats.org/presentationml/2006/main">
  <p:tag name="AS_UNIQUEID" val="591"/>
</p:tagLst>
</file>

<file path=ppt/tags/tag146.xml><?xml version="1.0" encoding="utf-8"?>
<p:tagLst xmlns:p="http://schemas.openxmlformats.org/presentationml/2006/main">
  <p:tag name="AS_UNIQUEID" val="592"/>
</p:tagLst>
</file>

<file path=ppt/tags/tag147.xml><?xml version="1.0" encoding="utf-8"?>
<p:tagLst xmlns:p="http://schemas.openxmlformats.org/presentationml/2006/main">
  <p:tag name="AS_UNIQUEID" val="593"/>
</p:tagLst>
</file>

<file path=ppt/tags/tag148.xml><?xml version="1.0" encoding="utf-8"?>
<p:tagLst xmlns:p="http://schemas.openxmlformats.org/presentationml/2006/main">
  <p:tag name="AS_UNIQUEID" val="594"/>
</p:tagLst>
</file>

<file path=ppt/tags/tag149.xml><?xml version="1.0" encoding="utf-8"?>
<p:tagLst xmlns:p="http://schemas.openxmlformats.org/presentationml/2006/main">
  <p:tag name="AS_UNIQUEID" val="595"/>
</p:tagLst>
</file>

<file path=ppt/tags/tag15.xml><?xml version="1.0" encoding="utf-8"?>
<p:tagLst xmlns:p="http://schemas.openxmlformats.org/presentationml/2006/main">
  <p:tag name="AS_UNIQUEID" val="342"/>
</p:tagLst>
</file>

<file path=ppt/tags/tag150.xml><?xml version="1.0" encoding="utf-8"?>
<p:tagLst xmlns:p="http://schemas.openxmlformats.org/presentationml/2006/main">
  <p:tag name="AS_UNIQUEID" val="596"/>
</p:tagLst>
</file>

<file path=ppt/tags/tag151.xml><?xml version="1.0" encoding="utf-8"?>
<p:tagLst xmlns:p="http://schemas.openxmlformats.org/presentationml/2006/main">
  <p:tag name="AS_UNIQUEID" val="597"/>
</p:tagLst>
</file>

<file path=ppt/tags/tag152.xml><?xml version="1.0" encoding="utf-8"?>
<p:tagLst xmlns:p="http://schemas.openxmlformats.org/presentationml/2006/main">
  <p:tag name="AS_UNIQUEID" val="590"/>
</p:tagLst>
</file>

<file path=ppt/tags/tag153.xml><?xml version="1.0" encoding="utf-8"?>
<p:tagLst xmlns:p="http://schemas.openxmlformats.org/presentationml/2006/main">
  <p:tag name="AS_UNIQUEID" val="591"/>
</p:tagLst>
</file>

<file path=ppt/tags/tag154.xml><?xml version="1.0" encoding="utf-8"?>
<p:tagLst xmlns:p="http://schemas.openxmlformats.org/presentationml/2006/main">
  <p:tag name="AS_UNIQUEID" val="592"/>
</p:tagLst>
</file>

<file path=ppt/tags/tag155.xml><?xml version="1.0" encoding="utf-8"?>
<p:tagLst xmlns:p="http://schemas.openxmlformats.org/presentationml/2006/main">
  <p:tag name="AS_UNIQUEID" val="593"/>
</p:tagLst>
</file>

<file path=ppt/tags/tag156.xml><?xml version="1.0" encoding="utf-8"?>
<p:tagLst xmlns:p="http://schemas.openxmlformats.org/presentationml/2006/main">
  <p:tag name="AS_UNIQUEID" val="594"/>
</p:tagLst>
</file>

<file path=ppt/tags/tag157.xml><?xml version="1.0" encoding="utf-8"?>
<p:tagLst xmlns:p="http://schemas.openxmlformats.org/presentationml/2006/main">
  <p:tag name="AS_UNIQUEID" val="595"/>
</p:tagLst>
</file>

<file path=ppt/tags/tag158.xml><?xml version="1.0" encoding="utf-8"?>
<p:tagLst xmlns:p="http://schemas.openxmlformats.org/presentationml/2006/main">
  <p:tag name="AS_UNIQUEID" val="596"/>
</p:tagLst>
</file>

<file path=ppt/tags/tag159.xml><?xml version="1.0" encoding="utf-8"?>
<p:tagLst xmlns:p="http://schemas.openxmlformats.org/presentationml/2006/main">
  <p:tag name="AS_UNIQUEID" val="606"/>
</p:tagLst>
</file>

<file path=ppt/tags/tag16.xml><?xml version="1.0" encoding="utf-8"?>
<p:tagLst xmlns:p="http://schemas.openxmlformats.org/presentationml/2006/main">
  <p:tag name="AS_UNIQUEID" val="344"/>
</p:tagLst>
</file>

<file path=ppt/tags/tag160.xml><?xml version="1.0" encoding="utf-8"?>
<p:tagLst xmlns:p="http://schemas.openxmlformats.org/presentationml/2006/main">
  <p:tag name="AS_UNIQUEID" val="607"/>
</p:tagLst>
</file>

<file path=ppt/tags/tag161.xml><?xml version="1.0" encoding="utf-8"?>
<p:tagLst xmlns:p="http://schemas.openxmlformats.org/presentationml/2006/main">
  <p:tag name="AS_UNIQUEID" val="599"/>
</p:tagLst>
</file>

<file path=ppt/tags/tag162.xml><?xml version="1.0" encoding="utf-8"?>
<p:tagLst xmlns:p="http://schemas.openxmlformats.org/presentationml/2006/main">
  <p:tag name="AS_UNIQUEID" val="600"/>
</p:tagLst>
</file>

<file path=ppt/tags/tag163.xml><?xml version="1.0" encoding="utf-8"?>
<p:tagLst xmlns:p="http://schemas.openxmlformats.org/presentationml/2006/main">
  <p:tag name="AS_UNIQUEID" val="601"/>
</p:tagLst>
</file>

<file path=ppt/tags/tag164.xml><?xml version="1.0" encoding="utf-8"?>
<p:tagLst xmlns:p="http://schemas.openxmlformats.org/presentationml/2006/main">
  <p:tag name="AS_UNIQUEID" val="602"/>
</p:tagLst>
</file>

<file path=ppt/tags/tag165.xml><?xml version="1.0" encoding="utf-8"?>
<p:tagLst xmlns:p="http://schemas.openxmlformats.org/presentationml/2006/main">
  <p:tag name="AS_UNIQUEID" val="604"/>
</p:tagLst>
</file>

<file path=ppt/tags/tag166.xml><?xml version="1.0" encoding="utf-8"?>
<p:tagLst xmlns:p="http://schemas.openxmlformats.org/presentationml/2006/main">
  <p:tag name="AS_UNIQUEID" val="599"/>
</p:tagLst>
</file>

<file path=ppt/tags/tag167.xml><?xml version="1.0" encoding="utf-8"?>
<p:tagLst xmlns:p="http://schemas.openxmlformats.org/presentationml/2006/main">
  <p:tag name="AS_UNIQUEID" val="600"/>
</p:tagLst>
</file>

<file path=ppt/tags/tag168.xml><?xml version="1.0" encoding="utf-8"?>
<p:tagLst xmlns:p="http://schemas.openxmlformats.org/presentationml/2006/main">
  <p:tag name="AS_UNIQUEID" val="601"/>
</p:tagLst>
</file>

<file path=ppt/tags/tag169.xml><?xml version="1.0" encoding="utf-8"?>
<p:tagLst xmlns:p="http://schemas.openxmlformats.org/presentationml/2006/main">
  <p:tag name="KSO_WM_BEAUTIFY_FLAG" val="#wm#"/>
  <p:tag name="KSO_WM_TEMPLATE_CATEGORY" val="custom"/>
  <p:tag name="KSO_WM_TEMPLATE_INDEX" val="20205364"/>
</p:tagLst>
</file>

<file path=ppt/tags/tag17.xml><?xml version="1.0" encoding="utf-8"?>
<p:tagLst xmlns:p="http://schemas.openxmlformats.org/presentationml/2006/main">
  <p:tag name="AS_UNIQUEID" val="345"/>
</p:tagLst>
</file>

<file path=ppt/tags/tag170.xml><?xml version="1.0" encoding="utf-8"?>
<p:tagLst xmlns:p="http://schemas.openxmlformats.org/presentationml/2006/main">
  <p:tag name="AS_UNIQUEID" val="609"/>
</p:tagLst>
</file>

<file path=ppt/tags/tag171.xml><?xml version="1.0" encoding="utf-8"?>
<p:tagLst xmlns:p="http://schemas.openxmlformats.org/presentationml/2006/main">
  <p:tag name="AS_UNIQUEID" val="610"/>
</p:tagLst>
</file>

<file path=ppt/tags/tag172.xml><?xml version="1.0" encoding="utf-8"?>
<p:tagLst xmlns:p="http://schemas.openxmlformats.org/presentationml/2006/main">
  <p:tag name="AS_UNIQUEID" val="612"/>
</p:tagLst>
</file>

<file path=ppt/tags/tag173.xml><?xml version="1.0" encoding="utf-8"?>
<p:tagLst xmlns:p="http://schemas.openxmlformats.org/presentationml/2006/main">
  <p:tag name="AS_UNIQUEID" val="639"/>
</p:tagLst>
</file>

<file path=ppt/tags/tag174.xml><?xml version="1.0" encoding="utf-8"?>
<p:tagLst xmlns:p="http://schemas.openxmlformats.org/presentationml/2006/main">
  <p:tag name="AS_UNIQUEID" val="640"/>
</p:tagLst>
</file>

<file path=ppt/tags/tag175.xml><?xml version="1.0" encoding="utf-8"?>
<p:tagLst xmlns:p="http://schemas.openxmlformats.org/presentationml/2006/main">
  <p:tag name="AS_UNIQUEID" val="616"/>
</p:tagLst>
</file>

<file path=ppt/tags/tag176.xml><?xml version="1.0" encoding="utf-8"?>
<p:tagLst xmlns:p="http://schemas.openxmlformats.org/presentationml/2006/main">
  <p:tag name="AS_UNIQUEID" val="622"/>
</p:tagLst>
</file>

<file path=ppt/tags/tag177.xml><?xml version="1.0" encoding="utf-8"?>
<p:tagLst xmlns:p="http://schemas.openxmlformats.org/presentationml/2006/main">
  <p:tag name="AS_UNIQUEID" val="623"/>
</p:tagLst>
</file>

<file path=ppt/tags/tag178.xml><?xml version="1.0" encoding="utf-8"?>
<p:tagLst xmlns:p="http://schemas.openxmlformats.org/presentationml/2006/main">
  <p:tag name="AS_UNIQUEID" val="625"/>
</p:tagLst>
</file>

<file path=ppt/tags/tag179.xml><?xml version="1.0" encoding="utf-8"?>
<p:tagLst xmlns:p="http://schemas.openxmlformats.org/presentationml/2006/main">
  <p:tag name="AS_UNIQUEID" val="626"/>
</p:tagLst>
</file>

<file path=ppt/tags/tag18.xml><?xml version="1.0" encoding="utf-8"?>
<p:tagLst xmlns:p="http://schemas.openxmlformats.org/presentationml/2006/main">
  <p:tag name="AS_UNIQUEID" val="346"/>
</p:tagLst>
</file>

<file path=ppt/tags/tag180.xml><?xml version="1.0" encoding="utf-8"?>
<p:tagLst xmlns:p="http://schemas.openxmlformats.org/presentationml/2006/main">
  <p:tag name="AS_UNIQUEID" val="627"/>
</p:tagLst>
</file>

<file path=ppt/tags/tag181.xml><?xml version="1.0" encoding="utf-8"?>
<p:tagLst xmlns:p="http://schemas.openxmlformats.org/presentationml/2006/main">
  <p:tag name="AS_UNIQUEID" val="628"/>
</p:tagLst>
</file>

<file path=ppt/tags/tag182.xml><?xml version="1.0" encoding="utf-8"?>
<p:tagLst xmlns:p="http://schemas.openxmlformats.org/presentationml/2006/main">
  <p:tag name="AS_UNIQUEID" val="618"/>
</p:tagLst>
</file>

<file path=ppt/tags/tag183.xml><?xml version="1.0" encoding="utf-8"?>
<p:tagLst xmlns:p="http://schemas.openxmlformats.org/presentationml/2006/main">
  <p:tag name="AS_UNIQUEID" val="619"/>
</p:tagLst>
</file>

<file path=ppt/tags/tag184.xml><?xml version="1.0" encoding="utf-8"?>
<p:tagLst xmlns:p="http://schemas.openxmlformats.org/presentationml/2006/main">
  <p:tag name="AS_UNIQUEID" val="620"/>
</p:tagLst>
</file>

<file path=ppt/tags/tag185.xml><?xml version="1.0" encoding="utf-8"?>
<p:tagLst xmlns:p="http://schemas.openxmlformats.org/presentationml/2006/main">
  <p:tag name="AS_UNIQUEID" val="634"/>
</p:tagLst>
</file>

<file path=ppt/tags/tag186.xml><?xml version="1.0" encoding="utf-8"?>
<p:tagLst xmlns:p="http://schemas.openxmlformats.org/presentationml/2006/main">
  <p:tag name="AS_UNIQUEID" val="635"/>
</p:tagLst>
</file>

<file path=ppt/tags/tag187.xml><?xml version="1.0" encoding="utf-8"?>
<p:tagLst xmlns:p="http://schemas.openxmlformats.org/presentationml/2006/main">
  <p:tag name="AS_UNIQUEID" val="636"/>
</p:tagLst>
</file>

<file path=ppt/tags/tag188.xml><?xml version="1.0" encoding="utf-8"?>
<p:tagLst xmlns:p="http://schemas.openxmlformats.org/presentationml/2006/main">
  <p:tag name="AS_UNIQUEID" val="637"/>
</p:tagLst>
</file>

<file path=ppt/tags/tag189.xml><?xml version="1.0" encoding="utf-8"?>
<p:tagLst xmlns:p="http://schemas.openxmlformats.org/presentationml/2006/main">
  <p:tag name="AS_UNIQUEID" val="638"/>
</p:tagLst>
</file>

<file path=ppt/tags/tag19.xml><?xml version="1.0" encoding="utf-8"?>
<p:tagLst xmlns:p="http://schemas.openxmlformats.org/presentationml/2006/main">
  <p:tag name="AS_UNIQUEID" val="347"/>
</p:tagLst>
</file>

<file path=ppt/tags/tag190.xml><?xml version="1.0" encoding="utf-8"?>
<p:tagLst xmlns:p="http://schemas.openxmlformats.org/presentationml/2006/main">
  <p:tag name="AS_UNIQUEID" val="630"/>
</p:tagLst>
</file>

<file path=ppt/tags/tag191.xml><?xml version="1.0" encoding="utf-8"?>
<p:tagLst xmlns:p="http://schemas.openxmlformats.org/presentationml/2006/main">
  <p:tag name="AS_UNIQUEID" val="631"/>
</p:tagLst>
</file>

<file path=ppt/tags/tag192.xml><?xml version="1.0" encoding="utf-8"?>
<p:tagLst xmlns:p="http://schemas.openxmlformats.org/presentationml/2006/main">
  <p:tag name="AS_UNIQUEID" val="632"/>
</p:tagLst>
</file>

<file path=ppt/tags/tag193.xml><?xml version="1.0" encoding="utf-8"?>
<p:tagLst xmlns:p="http://schemas.openxmlformats.org/presentationml/2006/main">
  <p:tag name="KSO_WM_BEAUTIFY_FLAG" val="#wm#"/>
  <p:tag name="KSO_WM_TEMPLATE_CATEGORY" val="custom"/>
  <p:tag name="KSO_WM_TEMPLATE_INDEX" val="20205364"/>
</p:tagLst>
</file>

<file path=ppt/tags/tag194.xml><?xml version="1.0" encoding="utf-8"?>
<p:tagLst xmlns:p="http://schemas.openxmlformats.org/presentationml/2006/main">
  <p:tag name="AS_NET" val="4.0.30319.42000"/>
  <p:tag name="AS_OS" val="Unix 3.10 unknown"/>
  <p:tag name="AS_RELEASE_DATE" val="2020.11.30"/>
  <p:tag name="AS_TITLE" val="Aspose.Slides for Java"/>
  <p:tag name="AS_VERSION" val="20.11"/>
  <p:tag name="ISPRING_PRESENTATION_TITLE" val="PowerPoint 演示文稿"/>
</p:tagLst>
</file>

<file path=ppt/tags/tag2.xml><?xml version="1.0" encoding="utf-8"?>
<p:tagLst xmlns:p="http://schemas.openxmlformats.org/presentationml/2006/main">
  <p:tag name="AS_UNIQUEID" val="327"/>
</p:tagLst>
</file>

<file path=ppt/tags/tag20.xml><?xml version="1.0" encoding="utf-8"?>
<p:tagLst xmlns:p="http://schemas.openxmlformats.org/presentationml/2006/main">
  <p:tag name="AS_UNIQUEID" val="348"/>
</p:tagLst>
</file>

<file path=ppt/tags/tag21.xml><?xml version="1.0" encoding="utf-8"?>
<p:tagLst xmlns:p="http://schemas.openxmlformats.org/presentationml/2006/main">
  <p:tag name="AS_UNIQUEID" val="349"/>
</p:tagLst>
</file>

<file path=ppt/tags/tag22.xml><?xml version="1.0" encoding="utf-8"?>
<p:tagLst xmlns:p="http://schemas.openxmlformats.org/presentationml/2006/main">
  <p:tag name="AS_UNIQUEID" val="351"/>
</p:tagLst>
</file>

<file path=ppt/tags/tag23.xml><?xml version="1.0" encoding="utf-8"?>
<p:tagLst xmlns:p="http://schemas.openxmlformats.org/presentationml/2006/main">
  <p:tag name="AS_UNIQUEID" val="352"/>
</p:tagLst>
</file>

<file path=ppt/tags/tag24.xml><?xml version="1.0" encoding="utf-8"?>
<p:tagLst xmlns:p="http://schemas.openxmlformats.org/presentationml/2006/main">
  <p:tag name="AS_UNIQUEID" val="353"/>
</p:tagLst>
</file>

<file path=ppt/tags/tag25.xml><?xml version="1.0" encoding="utf-8"?>
<p:tagLst xmlns:p="http://schemas.openxmlformats.org/presentationml/2006/main">
  <p:tag name="AS_UNIQUEID" val="354"/>
</p:tagLst>
</file>

<file path=ppt/tags/tag26.xml><?xml version="1.0" encoding="utf-8"?>
<p:tagLst xmlns:p="http://schemas.openxmlformats.org/presentationml/2006/main">
  <p:tag name="AS_UNIQUEID" val="355"/>
</p:tagLst>
</file>

<file path=ppt/tags/tag27.xml><?xml version="1.0" encoding="utf-8"?>
<p:tagLst xmlns:p="http://schemas.openxmlformats.org/presentationml/2006/main">
  <p:tag name="AS_UNIQUEID" val="356"/>
</p:tagLst>
</file>

<file path=ppt/tags/tag28.xml><?xml version="1.0" encoding="utf-8"?>
<p:tagLst xmlns:p="http://schemas.openxmlformats.org/presentationml/2006/main">
  <p:tag name="AS_UNIQUEID" val="357"/>
</p:tagLst>
</file>

<file path=ppt/tags/tag29.xml><?xml version="1.0" encoding="utf-8"?>
<p:tagLst xmlns:p="http://schemas.openxmlformats.org/presentationml/2006/main">
  <p:tag name="AS_UNIQUEID" val="358"/>
</p:tagLst>
</file>

<file path=ppt/tags/tag3.xml><?xml version="1.0" encoding="utf-8"?>
<p:tagLst xmlns:p="http://schemas.openxmlformats.org/presentationml/2006/main">
  <p:tag name="AS_UNIQUEID" val="328"/>
</p:tagLst>
</file>

<file path=ppt/tags/tag30.xml><?xml version="1.0" encoding="utf-8"?>
<p:tagLst xmlns:p="http://schemas.openxmlformats.org/presentationml/2006/main">
  <p:tag name="AS_UNIQUEID" val="360"/>
</p:tagLst>
</file>

<file path=ppt/tags/tag31.xml><?xml version="1.0" encoding="utf-8"?>
<p:tagLst xmlns:p="http://schemas.openxmlformats.org/presentationml/2006/main">
  <p:tag name="AS_UNIQUEID" val="361"/>
</p:tagLst>
</file>

<file path=ppt/tags/tag32.xml><?xml version="1.0" encoding="utf-8"?>
<p:tagLst xmlns:p="http://schemas.openxmlformats.org/presentationml/2006/main">
  <p:tag name="AS_UNIQUEID" val="362"/>
</p:tagLst>
</file>

<file path=ppt/tags/tag33.xml><?xml version="1.0" encoding="utf-8"?>
<p:tagLst xmlns:p="http://schemas.openxmlformats.org/presentationml/2006/main">
  <p:tag name="AS_UNIQUEID" val="363"/>
</p:tagLst>
</file>

<file path=ppt/tags/tag34.xml><?xml version="1.0" encoding="utf-8"?>
<p:tagLst xmlns:p="http://schemas.openxmlformats.org/presentationml/2006/main">
  <p:tag name="AS_UNIQUEID" val="365"/>
</p:tagLst>
</file>

<file path=ppt/tags/tag35.xml><?xml version="1.0" encoding="utf-8"?>
<p:tagLst xmlns:p="http://schemas.openxmlformats.org/presentationml/2006/main">
  <p:tag name="AS_UNIQUEID" val="366"/>
</p:tagLst>
</file>

<file path=ppt/tags/tag36.xml><?xml version="1.0" encoding="utf-8"?>
<p:tagLst xmlns:p="http://schemas.openxmlformats.org/presentationml/2006/main">
  <p:tag name="AS_UNIQUEID" val="367"/>
</p:tagLst>
</file>

<file path=ppt/tags/tag37.xml><?xml version="1.0" encoding="utf-8"?>
<p:tagLst xmlns:p="http://schemas.openxmlformats.org/presentationml/2006/main">
  <p:tag name="AS_UNIQUEID" val="369"/>
</p:tagLst>
</file>

<file path=ppt/tags/tag38.xml><?xml version="1.0" encoding="utf-8"?>
<p:tagLst xmlns:p="http://schemas.openxmlformats.org/presentationml/2006/main">
  <p:tag name="AS_UNIQUEID" val="370"/>
</p:tagLst>
</file>

<file path=ppt/tags/tag39.xml><?xml version="1.0" encoding="utf-8"?>
<p:tagLst xmlns:p="http://schemas.openxmlformats.org/presentationml/2006/main">
  <p:tag name="AS_UNIQUEID" val="371"/>
</p:tagLst>
</file>

<file path=ppt/tags/tag4.xml><?xml version="1.0" encoding="utf-8"?>
<p:tagLst xmlns:p="http://schemas.openxmlformats.org/presentationml/2006/main">
  <p:tag name="AS_UNIQUEID" val="329"/>
</p:tagLst>
</file>

<file path=ppt/tags/tag40.xml><?xml version="1.0" encoding="utf-8"?>
<p:tagLst xmlns:p="http://schemas.openxmlformats.org/presentationml/2006/main">
  <p:tag name="AS_UNIQUEID" val="372"/>
</p:tagLst>
</file>

<file path=ppt/tags/tag41.xml><?xml version="1.0" encoding="utf-8"?>
<p:tagLst xmlns:p="http://schemas.openxmlformats.org/presentationml/2006/main">
  <p:tag name="AS_UNIQUEID" val="373"/>
</p:tagLst>
</file>

<file path=ppt/tags/tag42.xml><?xml version="1.0" encoding="utf-8"?>
<p:tagLst xmlns:p="http://schemas.openxmlformats.org/presentationml/2006/main">
  <p:tag name="AS_UNIQUEID" val="374"/>
</p:tagLst>
</file>

<file path=ppt/tags/tag43.xml><?xml version="1.0" encoding="utf-8"?>
<p:tagLst xmlns:p="http://schemas.openxmlformats.org/presentationml/2006/main">
  <p:tag name="AS_UNIQUEID" val="376"/>
</p:tagLst>
</file>

<file path=ppt/tags/tag44.xml><?xml version="1.0" encoding="utf-8"?>
<p:tagLst xmlns:p="http://schemas.openxmlformats.org/presentationml/2006/main">
  <p:tag name="AS_UNIQUEID" val="377"/>
</p:tagLst>
</file>

<file path=ppt/tags/tag45.xml><?xml version="1.0" encoding="utf-8"?>
<p:tagLst xmlns:p="http://schemas.openxmlformats.org/presentationml/2006/main">
  <p:tag name="AS_UNIQUEID" val="378"/>
</p:tagLst>
</file>

<file path=ppt/tags/tag46.xml><?xml version="1.0" encoding="utf-8"?>
<p:tagLst xmlns:p="http://schemas.openxmlformats.org/presentationml/2006/main">
  <p:tag name="AS_UNIQUEID" val="379"/>
</p:tagLst>
</file>

<file path=ppt/tags/tag47.xml><?xml version="1.0" encoding="utf-8"?>
<p:tagLst xmlns:p="http://schemas.openxmlformats.org/presentationml/2006/main">
  <p:tag name="AS_UNIQUEID" val="380"/>
</p:tagLst>
</file>

<file path=ppt/tags/tag48.xml><?xml version="1.0" encoding="utf-8"?>
<p:tagLst xmlns:p="http://schemas.openxmlformats.org/presentationml/2006/main">
  <p:tag name="AS_UNIQUEID" val="381"/>
</p:tagLst>
</file>

<file path=ppt/tags/tag49.xml><?xml version="1.0" encoding="utf-8"?>
<p:tagLst xmlns:p="http://schemas.openxmlformats.org/presentationml/2006/main">
  <p:tag name="AS_UNIQUEID" val="383"/>
</p:tagLst>
</file>

<file path=ppt/tags/tag5.xml><?xml version="1.0" encoding="utf-8"?>
<p:tagLst xmlns:p="http://schemas.openxmlformats.org/presentationml/2006/main">
  <p:tag name="AS_UNIQUEID" val="330"/>
</p:tagLst>
</file>

<file path=ppt/tags/tag50.xml><?xml version="1.0" encoding="utf-8"?>
<p:tagLst xmlns:p="http://schemas.openxmlformats.org/presentationml/2006/main">
  <p:tag name="AS_UNIQUEID" val="384"/>
</p:tagLst>
</file>

<file path=ppt/tags/tag51.xml><?xml version="1.0" encoding="utf-8"?>
<p:tagLst xmlns:p="http://schemas.openxmlformats.org/presentationml/2006/main">
  <p:tag name="AS_UNIQUEID" val="385"/>
</p:tagLst>
</file>

<file path=ppt/tags/tag52.xml><?xml version="1.0" encoding="utf-8"?>
<p:tagLst xmlns:p="http://schemas.openxmlformats.org/presentationml/2006/main">
  <p:tag name="AS_UNIQUEID" val="386"/>
</p:tagLst>
</file>

<file path=ppt/tags/tag53.xml><?xml version="1.0" encoding="utf-8"?>
<p:tagLst xmlns:p="http://schemas.openxmlformats.org/presentationml/2006/main">
  <p:tag name="AS_UNIQUEID" val="387"/>
</p:tagLst>
</file>

<file path=ppt/tags/tag54.xml><?xml version="1.0" encoding="utf-8"?>
<p:tagLst xmlns:p="http://schemas.openxmlformats.org/presentationml/2006/main">
  <p:tag name="AS_UNIQUEID" val="389"/>
</p:tagLst>
</file>

<file path=ppt/tags/tag55.xml><?xml version="1.0" encoding="utf-8"?>
<p:tagLst xmlns:p="http://schemas.openxmlformats.org/presentationml/2006/main">
  <p:tag name="AS_UNIQUEID" val="390"/>
</p:tagLst>
</file>

<file path=ppt/tags/tag56.xml><?xml version="1.0" encoding="utf-8"?>
<p:tagLst xmlns:p="http://schemas.openxmlformats.org/presentationml/2006/main">
  <p:tag name="AS_UNIQUEID" val="391"/>
</p:tagLst>
</file>

<file path=ppt/tags/tag57.xml><?xml version="1.0" encoding="utf-8"?>
<p:tagLst xmlns:p="http://schemas.openxmlformats.org/presentationml/2006/main">
  <p:tag name="AS_UNIQUEID" val="392"/>
</p:tagLst>
</file>

<file path=ppt/tags/tag58.xml><?xml version="1.0" encoding="utf-8"?>
<p:tagLst xmlns:p="http://schemas.openxmlformats.org/presentationml/2006/main">
  <p:tag name="AS_UNIQUEID" val="393"/>
</p:tagLst>
</file>

<file path=ppt/tags/tag59.xml><?xml version="1.0" encoding="utf-8"?>
<p:tagLst xmlns:p="http://schemas.openxmlformats.org/presentationml/2006/main">
  <p:tag name="AS_UNIQUEID" val="427"/>
</p:tagLst>
</file>

<file path=ppt/tags/tag6.xml><?xml version="1.0" encoding="utf-8"?>
<p:tagLst xmlns:p="http://schemas.openxmlformats.org/presentationml/2006/main">
  <p:tag name="AS_UNIQUEID" val="332"/>
</p:tagLst>
</file>

<file path=ppt/tags/tag60.xml><?xml version="1.0" encoding="utf-8"?>
<p:tagLst xmlns:p="http://schemas.openxmlformats.org/presentationml/2006/main">
  <p:tag name="AS_UNIQUEID" val="430"/>
</p:tagLst>
</file>

<file path=ppt/tags/tag61.xml><?xml version="1.0" encoding="utf-8"?>
<p:tagLst xmlns:p="http://schemas.openxmlformats.org/presentationml/2006/main">
  <p:tag name="AS_UNIQUEID" val="432"/>
</p:tagLst>
</file>

<file path=ppt/tags/tag62.xml><?xml version="1.0" encoding="utf-8"?>
<p:tagLst xmlns:p="http://schemas.openxmlformats.org/presentationml/2006/main">
  <p:tag name="AS_UNIQUEID" val="438"/>
</p:tagLst>
</file>

<file path=ppt/tags/tag63.xml><?xml version="1.0" encoding="utf-8"?>
<p:tagLst xmlns:p="http://schemas.openxmlformats.org/presentationml/2006/main">
  <p:tag name="AS_UNIQUEID" val="439"/>
</p:tagLst>
</file>

<file path=ppt/tags/tag64.xml><?xml version="1.0" encoding="utf-8"?>
<p:tagLst xmlns:p="http://schemas.openxmlformats.org/presentationml/2006/main">
  <p:tag name="AS_UNIQUEID" val="440"/>
</p:tagLst>
</file>

<file path=ppt/tags/tag65.xml><?xml version="1.0" encoding="utf-8"?>
<p:tagLst xmlns:p="http://schemas.openxmlformats.org/presentationml/2006/main">
  <p:tag name="AS_UNIQUEID" val="441"/>
</p:tagLst>
</file>

<file path=ppt/tags/tag66.xml><?xml version="1.0" encoding="utf-8"?>
<p:tagLst xmlns:p="http://schemas.openxmlformats.org/presentationml/2006/main">
  <p:tag name="AS_UNIQUEID" val="442"/>
</p:tagLst>
</file>

<file path=ppt/tags/tag67.xml><?xml version="1.0" encoding="utf-8"?>
<p:tagLst xmlns:p="http://schemas.openxmlformats.org/presentationml/2006/main">
  <p:tag name="AS_UNIQUEID" val="314"/>
</p:tagLst>
</file>

<file path=ppt/tags/tag68.xml><?xml version="1.0" encoding="utf-8"?>
<p:tagLst xmlns:p="http://schemas.openxmlformats.org/presentationml/2006/main">
  <p:tag name="AS_UNIQUEID" val="312"/>
</p:tagLst>
</file>

<file path=ppt/tags/tag69.xml><?xml version="1.0" encoding="utf-8"?>
<p:tagLst xmlns:p="http://schemas.openxmlformats.org/presentationml/2006/main">
  <p:tag name="KSO_WM_BEAUTIFY_FLAG" val="#wm#"/>
  <p:tag name="KSO_WM_TEMPLATE_CATEGORY" val="custom"/>
  <p:tag name="KSO_WM_TEMPLATE_INDEX" val="20202824"/>
</p:tagLst>
</file>

<file path=ppt/tags/tag7.xml><?xml version="1.0" encoding="utf-8"?>
<p:tagLst xmlns:p="http://schemas.openxmlformats.org/presentationml/2006/main">
  <p:tag name="AS_UNIQUEID" val="333"/>
</p:tagLst>
</file>

<file path=ppt/tags/tag70.xml><?xml version="1.0" encoding="utf-8"?>
<p:tagLst xmlns:p="http://schemas.openxmlformats.org/presentationml/2006/main">
  <p:tag name="AS_UNIQUEID" val="194"/>
</p:tagLst>
</file>

<file path=ppt/tags/tag71.xml><?xml version="1.0" encoding="utf-8"?>
<p:tagLst xmlns:p="http://schemas.openxmlformats.org/presentationml/2006/main">
  <p:tag name="AS_UNIQUEID" val="195"/>
</p:tagLst>
</file>

<file path=ppt/tags/tag72.xml><?xml version="1.0" encoding="utf-8"?>
<p:tagLst xmlns:p="http://schemas.openxmlformats.org/presentationml/2006/main">
  <p:tag name="AS_UNIQUEID" val="196"/>
</p:tagLst>
</file>

<file path=ppt/tags/tag73.xml><?xml version="1.0" encoding="utf-8"?>
<p:tagLst xmlns:p="http://schemas.openxmlformats.org/presentationml/2006/main">
  <p:tag name="AS_UNIQUEID" val="197"/>
</p:tagLst>
</file>

<file path=ppt/tags/tag74.xml><?xml version="1.0" encoding="utf-8"?>
<p:tagLst xmlns:p="http://schemas.openxmlformats.org/presentationml/2006/main">
  <p:tag name="AS_UNIQUEID" val="251"/>
</p:tagLst>
</file>

<file path=ppt/tags/tag75.xml><?xml version="1.0" encoding="utf-8"?>
<p:tagLst xmlns:p="http://schemas.openxmlformats.org/presentationml/2006/main">
  <p:tag name="AS_UNIQUEID" val="252"/>
</p:tagLst>
</file>

<file path=ppt/tags/tag76.xml><?xml version="1.0" encoding="utf-8"?>
<p:tagLst xmlns:p="http://schemas.openxmlformats.org/presentationml/2006/main">
  <p:tag name="AS_UNIQUEID" val="458"/>
</p:tagLst>
</file>

<file path=ppt/tags/tag77.xml><?xml version="1.0" encoding="utf-8"?>
<p:tagLst xmlns:p="http://schemas.openxmlformats.org/presentationml/2006/main">
  <p:tag name="AS_UNIQUEID" val="200"/>
</p:tagLst>
</file>

<file path=ppt/tags/tag78.xml><?xml version="1.0" encoding="utf-8"?>
<p:tagLst xmlns:p="http://schemas.openxmlformats.org/presentationml/2006/main">
  <p:tag name="AS_UNIQUEID" val="201"/>
</p:tagLst>
</file>

<file path=ppt/tags/tag79.xml><?xml version="1.0" encoding="utf-8"?>
<p:tagLst xmlns:p="http://schemas.openxmlformats.org/presentationml/2006/main">
  <p:tag name="AS_UNIQUEID" val="202"/>
</p:tagLst>
</file>

<file path=ppt/tags/tag8.xml><?xml version="1.0" encoding="utf-8"?>
<p:tagLst xmlns:p="http://schemas.openxmlformats.org/presentationml/2006/main">
  <p:tag name="AS_UNIQUEID" val="334"/>
</p:tagLst>
</file>

<file path=ppt/tags/tag80.xml><?xml version="1.0" encoding="utf-8"?>
<p:tagLst xmlns:p="http://schemas.openxmlformats.org/presentationml/2006/main">
  <p:tag name="AS_UNIQUEID" val="461"/>
</p:tagLst>
</file>

<file path=ppt/tags/tag81.xml><?xml version="1.0" encoding="utf-8"?>
<p:tagLst xmlns:p="http://schemas.openxmlformats.org/presentationml/2006/main">
  <p:tag name="AS_UNIQUEID" val="462"/>
</p:tagLst>
</file>

<file path=ppt/tags/tag82.xml><?xml version="1.0" encoding="utf-8"?>
<p:tagLst xmlns:p="http://schemas.openxmlformats.org/presentationml/2006/main">
  <p:tag name="AS_UNIQUEID" val="471"/>
</p:tagLst>
</file>

<file path=ppt/tags/tag83.xml><?xml version="1.0" encoding="utf-8"?>
<p:tagLst xmlns:p="http://schemas.openxmlformats.org/presentationml/2006/main">
  <p:tag name="AS_UNIQUEID" val="472"/>
</p:tagLst>
</file>

<file path=ppt/tags/tag84.xml><?xml version="1.0" encoding="utf-8"?>
<p:tagLst xmlns:p="http://schemas.openxmlformats.org/presentationml/2006/main">
  <p:tag name="AS_UNIQUEID" val="473"/>
</p:tagLst>
</file>

<file path=ppt/tags/tag85.xml><?xml version="1.0" encoding="utf-8"?>
<p:tagLst xmlns:p="http://schemas.openxmlformats.org/presentationml/2006/main">
  <p:tag name="AS_UNIQUEID" val="474"/>
</p:tagLst>
</file>

<file path=ppt/tags/tag86.xml><?xml version="1.0" encoding="utf-8"?>
<p:tagLst xmlns:p="http://schemas.openxmlformats.org/presentationml/2006/main">
  <p:tag name="AS_UNIQUEID" val="475"/>
</p:tagLst>
</file>

<file path=ppt/tags/tag87.xml><?xml version="1.0" encoding="utf-8"?>
<p:tagLst xmlns:p="http://schemas.openxmlformats.org/presentationml/2006/main">
  <p:tag name="AS_UNIQUEID" val="476"/>
</p:tagLst>
</file>

<file path=ppt/tags/tag88.xml><?xml version="1.0" encoding="utf-8"?>
<p:tagLst xmlns:p="http://schemas.openxmlformats.org/presentationml/2006/main">
  <p:tag name="AS_UNIQUEID" val="477"/>
</p:tagLst>
</file>

<file path=ppt/tags/tag89.xml><?xml version="1.0" encoding="utf-8"?>
<p:tagLst xmlns:p="http://schemas.openxmlformats.org/presentationml/2006/main">
  <p:tag name="AS_UNIQUEID" val="478"/>
</p:tagLst>
</file>

<file path=ppt/tags/tag9.xml><?xml version="1.0" encoding="utf-8"?>
<p:tagLst xmlns:p="http://schemas.openxmlformats.org/presentationml/2006/main">
  <p:tag name="AS_UNIQUEID" val="335"/>
</p:tagLst>
</file>

<file path=ppt/tags/tag90.xml><?xml version="1.0" encoding="utf-8"?>
<p:tagLst xmlns:p="http://schemas.openxmlformats.org/presentationml/2006/main">
  <p:tag name="AS_UNIQUEID" val="479"/>
</p:tagLst>
</file>

<file path=ppt/tags/tag91.xml><?xml version="1.0" encoding="utf-8"?>
<p:tagLst xmlns:p="http://schemas.openxmlformats.org/presentationml/2006/main">
  <p:tag name="AS_UNIQUEID" val="467"/>
</p:tagLst>
</file>

<file path=ppt/tags/tag92.xml><?xml version="1.0" encoding="utf-8"?>
<p:tagLst xmlns:p="http://schemas.openxmlformats.org/presentationml/2006/main">
  <p:tag name="AS_UNIQUEID" val="468"/>
</p:tagLst>
</file>

<file path=ppt/tags/tag93.xml><?xml version="1.0" encoding="utf-8"?>
<p:tagLst xmlns:p="http://schemas.openxmlformats.org/presentationml/2006/main">
  <p:tag name="AS_UNIQUEID" val="469"/>
</p:tagLst>
</file>

<file path=ppt/tags/tag94.xml><?xml version="1.0" encoding="utf-8"?>
<p:tagLst xmlns:p="http://schemas.openxmlformats.org/presentationml/2006/main">
  <p:tag name="AS_UNIQUEID" val="531"/>
</p:tagLst>
</file>

<file path=ppt/tags/tag95.xml><?xml version="1.0" encoding="utf-8"?>
<p:tagLst xmlns:p="http://schemas.openxmlformats.org/presentationml/2006/main">
  <p:tag name="AS_UNIQUEID" val="534"/>
</p:tagLst>
</file>

<file path=ppt/tags/tag96.xml><?xml version="1.0" encoding="utf-8"?>
<p:tagLst xmlns:p="http://schemas.openxmlformats.org/presentationml/2006/main">
  <p:tag name="AS_UNIQUEID" val="481"/>
</p:tagLst>
</file>

<file path=ppt/tags/tag97.xml><?xml version="1.0" encoding="utf-8"?>
<p:tagLst xmlns:p="http://schemas.openxmlformats.org/presentationml/2006/main">
  <p:tag name="AS_UNIQUEID" val="482"/>
</p:tagLst>
</file>

<file path=ppt/tags/tag98.xml><?xml version="1.0" encoding="utf-8"?>
<p:tagLst xmlns:p="http://schemas.openxmlformats.org/presentationml/2006/main">
  <p:tag name="AS_UNIQUEID" val="512"/>
</p:tagLst>
</file>

<file path=ppt/tags/tag99.xml><?xml version="1.0" encoding="utf-8"?>
<p:tagLst xmlns:p="http://schemas.openxmlformats.org/presentationml/2006/main">
  <p:tag name="AS_UNIQUEID" val="5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5864</Words>
  <Application>WPS 演示</Application>
  <PresentationFormat/>
  <Paragraphs>286</Paragraphs>
  <Slides>36</Slides>
  <Notes>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Arial</vt:lpstr>
      <vt:lpstr>宋体</vt:lpstr>
      <vt:lpstr>Wingdings</vt:lpstr>
      <vt:lpstr>Calibri</vt:lpstr>
      <vt:lpstr>Arial</vt:lpstr>
      <vt:lpstr>楷体</vt:lpstr>
      <vt:lpstr>微软雅黑</vt:lpstr>
      <vt:lpstr>Calibri</vt:lpstr>
      <vt:lpstr>Arial Black</vt:lpstr>
      <vt:lpstr>仿宋</vt:lpstr>
      <vt:lpstr>黑体</vt:lpstr>
      <vt:lpstr>Times New Roman</vt:lpstr>
      <vt:lpstr>Arial Unicode MS</vt:lpstr>
      <vt:lpstr>Times New Roman</vt:lpstr>
      <vt:lpstr>等线</vt:lpstr>
      <vt:lpstr>Office 主题​​</vt:lpstr>
      <vt:lpstr>PowerPoint 演示文稿</vt:lpstr>
      <vt:lpstr>PowerPoint 演示文稿</vt:lpstr>
      <vt:lpstr>PowerPoint 演示文稿</vt:lpstr>
      <vt:lpstr>文学常识：现代自由诗</vt:lpstr>
      <vt:lpstr>PowerPoint 演示文稿</vt:lpstr>
      <vt:lpstr>PowerPoint 演示文稿</vt:lpstr>
      <vt:lpstr>PowerPoint 演示文稿</vt:lpstr>
      <vt:lpstr>关于笔名“沫若”</vt:lpstr>
      <vt:lpstr>PowerPoint 演示文稿</vt:lpstr>
      <vt:lpstr>诵读指导</vt:lpstr>
      <vt:lpstr>PowerPoint 演示文稿</vt:lpstr>
      <vt:lpstr>PowerPoint 演示文稿</vt:lpstr>
      <vt:lpstr>PowerPoint 演示文稿</vt:lpstr>
      <vt:lpstr>PowerPoint 演示文稿</vt:lpstr>
      <vt:lpstr>PowerPoint 演示文稿</vt:lpstr>
      <vt:lpstr>你知道这首诗的写作背景吗？</vt:lpstr>
      <vt:lpstr>PowerPoint 演示文稿</vt:lpstr>
      <vt:lpstr>关于五四运动</vt:lpstr>
      <vt:lpstr>“新文化运动”</vt:lpstr>
      <vt:lpstr>PowerPoint 演示文稿</vt:lpstr>
      <vt:lpstr>分析意象 </vt:lpstr>
      <vt:lpstr>如何理解诗歌标题的含义？</vt:lpstr>
      <vt:lpstr>PowerPoint 演示文稿</vt:lpstr>
      <vt:lpstr>意蕴解读</vt:lpstr>
      <vt:lpstr>PowerPoint 演示文稿</vt:lpstr>
      <vt:lpstr>如何理解诗歌中的 “力”字?</vt:lpstr>
      <vt:lpstr>PowerPoint 演示文稿</vt:lpstr>
      <vt:lpstr>思想内涵 </vt:lpstr>
      <vt:lpstr>    诗人是站在什么角度来抒发情感的？</vt:lpstr>
      <vt:lpstr>    抒情主人公是一个怎样的形象？表达了诗人怎样的情感？</vt:lpstr>
      <vt:lpstr>PowerPoint 演示文稿</vt:lpstr>
      <vt:lpstr>PowerPoint 演示文稿</vt:lpstr>
      <vt:lpstr>PowerPoint 演示文稿</vt:lpstr>
      <vt:lpstr>PowerPoint 演示文稿</vt:lpstr>
      <vt:lpstr>PowerPoint 演示文稿</vt:lpstr>
      <vt:lpstr>一百多年前，五四先驱李大钊曾这样激励青年一代：</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布衣湘子</cp:lastModifiedBy>
  <cp:revision>8</cp:revision>
  <cp:lastPrinted>2021-09-04T21:32:00Z</cp:lastPrinted>
  <dcterms:created xsi:type="dcterms:W3CDTF">2021-09-04T21:32:00Z</dcterms:created>
  <dcterms:modified xsi:type="dcterms:W3CDTF">2021-10-11T02:44:01Z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6E07BE32BBD540319066E710459393DF</vt:lpwstr>
  </property>
  <property fmtid="{D5CDD505-2E9C-101B-9397-08002B2CF9AE}" pid="7" name="KSOProductBuildVer">
    <vt:lpwstr>2052-11.1.0.10938</vt:lpwstr>
  </property>
</Properties>
</file>