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99" r:id="rId2"/>
    <p:sldId id="364" r:id="rId3"/>
    <p:sldId id="587" r:id="rId4"/>
    <p:sldId id="445" r:id="rId5"/>
    <p:sldId id="604" r:id="rId6"/>
    <p:sldId id="606" r:id="rId7"/>
    <p:sldId id="633" r:id="rId8"/>
    <p:sldId id="607" r:id="rId9"/>
    <p:sldId id="634" r:id="rId10"/>
    <p:sldId id="610" r:id="rId11"/>
    <p:sldId id="592" r:id="rId12"/>
    <p:sldId id="270" r:id="rId13"/>
    <p:sldId id="406" r:id="rId14"/>
    <p:sldId id="593" r:id="rId15"/>
    <p:sldId id="617" r:id="rId16"/>
    <p:sldId id="618" r:id="rId17"/>
    <p:sldId id="619" r:id="rId18"/>
    <p:sldId id="620" r:id="rId19"/>
    <p:sldId id="418" r:id="rId20"/>
    <p:sldId id="626" r:id="rId21"/>
    <p:sldId id="627" r:id="rId22"/>
    <p:sldId id="635" r:id="rId23"/>
    <p:sldId id="636" r:id="rId24"/>
    <p:sldId id="637" r:id="rId25"/>
    <p:sldId id="638" r:id="rId26"/>
    <p:sldId id="629" r:id="rId27"/>
    <p:sldId id="632" r:id="rId28"/>
    <p:sldId id="300" r:id="rId29"/>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22" autoAdjust="0"/>
    <p:restoredTop sz="94660"/>
  </p:normalViewPr>
  <p:slideViewPr>
    <p:cSldViewPr>
      <p:cViewPr>
        <p:scale>
          <a:sx n="75" d="100"/>
          <a:sy n="75" d="100"/>
        </p:scale>
        <p:origin x="-1109" y="-346"/>
      </p:cViewPr>
      <p:guideLst>
        <p:guide orient="horz" pos="2160"/>
        <p:guide pos="3840"/>
      </p:guideLst>
    </p:cSldViewPr>
  </p:slideViewPr>
  <p:notesTextViewPr>
    <p:cViewPr>
      <p:scale>
        <a:sx n="1" d="1"/>
        <a:sy n="1" d="1"/>
      </p:scale>
      <p:origin x="0" y="0"/>
    </p:cViewPr>
  </p:notesTextViewPr>
  <p:sorterViewPr>
    <p:cViewPr>
      <p:scale>
        <a:sx n="100" d="100"/>
        <a:sy n="100" d="100"/>
      </p:scale>
      <p:origin x="0" y="54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t>2016/11/17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t>‹#›</a:t>
            </a:fld>
            <a:endParaRPr lang="zh-CN" altLang="en-US"/>
          </a:p>
        </p:txBody>
      </p:sp>
    </p:spTree>
    <p:extLst>
      <p:ext uri="{BB962C8B-B14F-4D97-AF65-F5344CB8AC3E}">
        <p14:creationId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t>2016/11/17</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4.xml"/><Relationship Id="rId1" Type="http://schemas.openxmlformats.org/officeDocument/2006/relationships/slideLayout" Target="../slideLayouts/slideLayout12.xml"/><Relationship Id="rId4" Type="http://schemas.openxmlformats.org/officeDocument/2006/relationships/slide" Target="slide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nvSpPr>
        <p:spPr bwMode="auto">
          <a:xfrm>
            <a:off x="406574" y="2780928"/>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a:t>
            </a:r>
            <a:r>
              <a:rPr lang="zh-CN" altLang="en-US" sz="1600" i="1" dirty="0">
                <a:solidFill>
                  <a:schemeClr val="accent6">
                    <a:lumMod val="75000"/>
                  </a:schemeClr>
                </a:solidFill>
                <a:latin typeface="微软雅黑" pitchFamily="34" charset="-122"/>
                <a:ea typeface="微软雅黑" pitchFamily="34" charset="-122"/>
              </a:rPr>
              <a:t>八</a:t>
            </a:r>
            <a:r>
              <a:rPr lang="zh-CN" altLang="en-US" sz="1600" i="1" dirty="0" smtClean="0">
                <a:solidFill>
                  <a:schemeClr val="accent6">
                    <a:lumMod val="75000"/>
                  </a:schemeClr>
                </a:solidFill>
                <a:latin typeface="微软雅黑" pitchFamily="34" charset="-122"/>
                <a:ea typeface="微软雅黑" pitchFamily="34" charset="-122"/>
              </a:rPr>
              <a:t>章</a:t>
            </a:r>
            <a:r>
              <a:rPr lang="zh-CN" altLang="en-US" sz="1600" i="1" dirty="0">
                <a:solidFill>
                  <a:schemeClr val="accent6">
                    <a:lumMod val="75000"/>
                  </a:schemeClr>
                </a:solidFill>
                <a:latin typeface="微软雅黑" pitchFamily="34" charset="-122"/>
                <a:ea typeface="微软雅黑" pitchFamily="34" charset="-122"/>
              </a:rPr>
              <a:t>　</a:t>
            </a:r>
            <a:r>
              <a:rPr lang="zh-CN" altLang="en-US" sz="1600" i="1" dirty="0" smtClean="0">
                <a:solidFill>
                  <a:schemeClr val="accent6">
                    <a:lumMod val="75000"/>
                  </a:schemeClr>
                </a:solidFill>
                <a:latin typeface="微软雅黑" pitchFamily="34" charset="-122"/>
                <a:ea typeface="微软雅黑" pitchFamily="34" charset="-122"/>
              </a:rPr>
              <a:t>写作训练</a:t>
            </a:r>
            <a:endParaRPr lang="en-US" altLang="zh-CN" sz="1600" i="1" dirty="0">
              <a:solidFill>
                <a:schemeClr val="accent6">
                  <a:lumMod val="75000"/>
                </a:schemeClr>
              </a:solidFill>
              <a:latin typeface="微软雅黑" pitchFamily="34" charset="-122"/>
              <a:ea typeface="微软雅黑" pitchFamily="34" charset="-122"/>
            </a:endParaRPr>
          </a:p>
        </p:txBody>
      </p:sp>
      <p:sp>
        <p:nvSpPr>
          <p:cNvPr id="9" name="TextBox 8"/>
          <p:cNvSpPr txBox="1"/>
          <p:nvPr/>
        </p:nvSpPr>
        <p:spPr>
          <a:xfrm>
            <a:off x="406574" y="3231267"/>
            <a:ext cx="11233248" cy="1061829"/>
          </a:xfrm>
          <a:prstGeom prst="rect">
            <a:avLst/>
          </a:prstGeom>
          <a:noFill/>
        </p:spPr>
        <p:txBody>
          <a:bodyPr wrap="square" rtlCol="0">
            <a:spAutoFit/>
          </a:bodyPr>
          <a:lstStyle/>
          <a:p>
            <a:pPr>
              <a:lnSpc>
                <a:spcPct val="150000"/>
              </a:lnSpc>
            </a:pPr>
            <a:r>
              <a:rPr lang="zh-CN" altLang="en-US" sz="2800" b="1" dirty="0" smtClean="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微点训练一</a:t>
            </a:r>
            <a:r>
              <a:rPr lang="zh-CN" altLang="en-US"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新材料作文审题立意的突破与创新点</a:t>
            </a:r>
            <a:endParaRPr lang="en-US" altLang="zh-CN" sz="4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1026" name="Picture 2" descr="E:\图片\新建文件夹 (2)\10.jpg"/>
          <p:cNvPicPr>
            <a:picLocks noChangeAspect="1" noChangeArrowheads="1"/>
          </p:cNvPicPr>
          <p:nvPr/>
        </p:nvPicPr>
        <p:blipFill rotWithShape="1">
          <a:blip r:embed="rId2">
            <a:extLst>
              <a:ext uri="{28A0092B-C50C-407E-A947-70E740481C1C}">
                <a14:useLocalDpi xmlns:a14="http://schemas.microsoft.com/office/drawing/2010/main" val="0"/>
              </a:ext>
            </a:extLst>
          </a:blip>
          <a:srcRect l="21227" t="28942" r="-23" b="411"/>
          <a:stretch/>
        </p:blipFill>
        <p:spPr bwMode="auto">
          <a:xfrm rot="16200000">
            <a:off x="9777069" y="245870"/>
            <a:ext cx="2659214" cy="2167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3032" y="332656"/>
            <a:ext cx="11515037" cy="2595069"/>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旧日的诗词，错过的琴声，搁置的水彩，遇兴怀之时，纵世殊时异，也能在储备中觅得知音。储备行囊时选择尤为重要，勿汲汲一时之利，倒该多储备些看似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无用之物</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过往的记忆、恒久的陪伴。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无用之物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更可助力未来。</a:t>
            </a:r>
            <a:endParaRPr lang="zh-CN" altLang="zh-CN" sz="1050" kern="100" dirty="0">
              <a:effectLst/>
              <a:latin typeface="宋体"/>
              <a:cs typeface="Courier New"/>
            </a:endParaRPr>
          </a:p>
        </p:txBody>
      </p:sp>
      <p:sp>
        <p:nvSpPr>
          <p:cNvPr id="3" name="TextBox 2"/>
          <p:cNvSpPr txBox="1"/>
          <p:nvPr/>
        </p:nvSpPr>
        <p:spPr>
          <a:xfrm>
            <a:off x="253032" y="2996952"/>
            <a:ext cx="11544539" cy="656077"/>
          </a:xfrm>
          <a:prstGeom prst="rect">
            <a:avLst/>
          </a:prstGeom>
          <a:noFill/>
        </p:spPr>
        <p:txBody>
          <a:bodyPr wrap="square" rtlCol="0">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点明</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无用</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的内容及</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用处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提示</a:t>
            </a:r>
            <a:endParaRPr lang="zh-CN" altLang="en-US" sz="1400" dirty="0">
              <a:solidFill>
                <a:srgbClr val="C00000"/>
              </a:solidFill>
              <a:latin typeface="黑体" pitchFamily="49" charset="-122"/>
              <a:ea typeface="黑体" pitchFamily="49" charset="-122"/>
            </a:endParaRPr>
          </a:p>
        </p:txBody>
      </p:sp>
      <p:sp>
        <p:nvSpPr>
          <p:cNvPr id="9" name="TextBox 8"/>
          <p:cNvSpPr txBox="1"/>
          <p:nvPr/>
        </p:nvSpPr>
        <p:spPr>
          <a:xfrm>
            <a:off x="253032" y="3782776"/>
            <a:ext cx="11515037" cy="1303177"/>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在路上，它们随着我的脚步，丰富着行囊，充盈着岁月，灿烂地迈向远方</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10" name="TextBox 9"/>
          <p:cNvSpPr txBox="1"/>
          <p:nvPr/>
        </p:nvSpPr>
        <p:spPr>
          <a:xfrm>
            <a:off x="253032" y="5078920"/>
            <a:ext cx="11544539" cy="1302408"/>
          </a:xfrm>
          <a:prstGeom prst="rect">
            <a:avLst/>
          </a:prstGeom>
          <a:noFill/>
        </p:spPr>
        <p:txBody>
          <a:bodyPr wrap="square" rtlCol="0">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结尾如能就</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有用</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与</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无用</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的关系再深挖一下，不仅扣题更紧，而且升华主旨。</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37416513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linds(horizontal)">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xEl>
                                              <p:pRg st="0" end="0"/>
                                            </p:txEl>
                                          </p:spTgt>
                                        </p:tgtEl>
                                      </p:cBhvr>
                                    </p:animEffect>
                                    <p:set>
                                      <p:cBhvr>
                                        <p:cTn id="17" dur="1" fill="hold">
                                          <p:stCondLst>
                                            <p:cond delay="499"/>
                                          </p:stCondLst>
                                        </p:cTn>
                                        <p:tgtEl>
                                          <p:spTgt spid="10">
                                            <p:txEl>
                                              <p:pRg st="0" end="0"/>
                                            </p:txEl>
                                          </p:spTgt>
                                        </p:tgtEl>
                                        <p:attrNameLst>
                                          <p:attrName>style.visibility</p:attrName>
                                        </p:attrNameLst>
                                      </p:cBhvr>
                                      <p:to>
                                        <p:strVal val="hidden"/>
                                      </p:to>
                                    </p:set>
                                  </p:childTnLst>
                                </p:cTn>
                              </p:par>
                            </p:childTnLst>
                          </p:cTn>
                        </p:par>
                        <p:par>
                          <p:cTn id="18" fill="hold">
                            <p:stCondLst>
                              <p:cond delay="500"/>
                            </p:stCondLst>
                            <p:childTnLst>
                              <p:par>
                                <p:cTn id="19" presetID="10" presetClass="exit" presetSubtype="0" fill="hold" grpId="0" nodeType="afterEffect">
                                  <p:stCondLst>
                                    <p:cond delay="0"/>
                                  </p:stCondLst>
                                  <p:childTnLst>
                                    <p:animEffect transition="out" filter="fade">
                                      <p:cBhvr>
                                        <p:cTn id="20" dur="500"/>
                                        <p:tgtEl>
                                          <p:spTgt spid="3">
                                            <p:txEl>
                                              <p:pRg st="0" end="0"/>
                                            </p:txEl>
                                          </p:spTgt>
                                        </p:tgtEl>
                                      </p:cBhvr>
                                    </p:animEffect>
                                    <p:set>
                                      <p:cBhvr>
                                        <p:cTn id="21"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build="allAtOnce"/>
      <p:bldP spid="10"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262558" y="620688"/>
            <a:ext cx="11515037" cy="3970318"/>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亮点点评</a:t>
            </a:r>
            <a:r>
              <a:rPr lang="zh-CN" altLang="zh-CN" sz="2800" kern="100" dirty="0">
                <a:latin typeface="Times New Roman"/>
                <a:ea typeface="华文细黑"/>
                <a:cs typeface="Times New Roman"/>
              </a:rPr>
              <a:t>　该文阅卷组给的亮点是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情感真挚，语言优美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，而编者更看重的是其审题立意的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思考。它不仅一下子抓住了材料中的二元关系</a:t>
            </a:r>
            <a:r>
              <a:rPr lang="en-US" altLang="zh-CN" sz="2800" kern="100" dirty="0">
                <a:latin typeface="Times New Roman"/>
                <a:ea typeface="华文细黑"/>
              </a:rPr>
              <a:t>——</a:t>
            </a:r>
            <a:r>
              <a:rPr lang="zh-CN" altLang="zh-CN" sz="2800" kern="100" dirty="0">
                <a:latin typeface="Times New Roman"/>
                <a:ea typeface="华文细黑"/>
                <a:cs typeface="Times New Roman"/>
              </a:rPr>
              <a:t>有用与无用，保证了紧扣题意这一先决要求，而且以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为衬托，突出了许多看似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的东西的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之处，体现了对材料实质的辩证思考。另外，有用与无用的主次关系更给全文带来了流畅、深入的思路与结构。</a:t>
            </a:r>
            <a:endParaRPr lang="zh-CN" altLang="zh-CN" sz="1050" kern="100" dirty="0">
              <a:effectLst/>
              <a:latin typeface="宋体"/>
              <a:cs typeface="Courier New"/>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3151936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68801" y="764704"/>
            <a:ext cx="11515037" cy="5180393"/>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几乎一切新材料作文，其本质都是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型，材料中都或明或暗地存在着</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多元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高考作文命题重点考查考生思辨能力的目的立足于此，考生审题立意的突破也正落脚于此。</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一、从</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材料</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中抽取</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二元</a:t>
            </a:r>
            <a:r>
              <a:rPr lang="en-US" altLang="zh-CN" sz="2800" b="1" kern="100" dirty="0">
                <a:latin typeface="宋体"/>
                <a:ea typeface="华文细黑"/>
                <a:cs typeface="Times New Roman"/>
              </a:rPr>
              <a:t>”</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或</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多元</a:t>
            </a:r>
            <a:r>
              <a:rPr lang="en-US" altLang="zh-CN" sz="2800" b="1" kern="100" dirty="0">
                <a:latin typeface="宋体"/>
                <a:ea typeface="华文细黑"/>
                <a:cs typeface="Times New Roman"/>
              </a:rPr>
              <a:t>”</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关系</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审题立意的精准突破口</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新材料作文审题立意千法万法，而从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材料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中抽取出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关系，是审题立意最容易、最可靠、最精确之法。如何抽取呢？</a:t>
            </a:r>
            <a:endParaRPr lang="zh-CN" altLang="zh-CN" sz="1050" kern="100" dirty="0">
              <a:effectLst/>
              <a:latin typeface="宋体"/>
              <a:cs typeface="Courier New"/>
            </a:endParaRPr>
          </a:p>
        </p:txBody>
      </p:sp>
      <p:sp>
        <p:nvSpPr>
          <p:cNvPr id="6" name="矩形 5"/>
          <p:cNvSpPr/>
          <p:nvPr/>
        </p:nvSpPr>
        <p:spPr>
          <a:xfrm>
            <a:off x="0" y="-27384"/>
            <a:ext cx="12190412" cy="58288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8" name="TextBox 37"/>
          <p:cNvSpPr txBox="1"/>
          <p:nvPr/>
        </p:nvSpPr>
        <p:spPr>
          <a:xfrm>
            <a:off x="90027" y="47570"/>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指点技巧</a:t>
            </a:r>
            <a:r>
              <a:rPr lang="en-US" altLang="zh-CN" sz="2400" b="1" kern="0" dirty="0" smtClean="0">
                <a:solidFill>
                  <a:schemeClr val="bg1"/>
                </a:solidFill>
                <a:latin typeface="微软雅黑" pitchFamily="34" charset="-122"/>
                <a:ea typeface="微软雅黑" pitchFamily="34" charset="-122"/>
              </a:rPr>
              <a:t>										</a:t>
            </a:r>
            <a:r>
              <a:rPr lang="zh-CN" altLang="en-US" sz="2400" kern="0" dirty="0">
                <a:solidFill>
                  <a:schemeClr val="bg1"/>
                </a:solidFill>
                <a:latin typeface="华文新魏" pitchFamily="2" charset="-122"/>
                <a:ea typeface="华文新魏" pitchFamily="2" charset="-122"/>
              </a:rPr>
              <a:t>找到提升门径</a:t>
            </a:r>
          </a:p>
        </p:txBody>
      </p:sp>
    </p:spTree>
    <p:extLst>
      <p:ext uri="{BB962C8B-B14F-4D97-AF65-F5344CB8AC3E}">
        <p14:creationId xmlns:p14="http://schemas.microsoft.com/office/powerpoint/2010/main" val="29162508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116632"/>
            <a:ext cx="11515037" cy="6656951"/>
          </a:xfrm>
          <a:prstGeom prst="rect">
            <a:avLst/>
          </a:prstGeom>
          <a:noFill/>
        </p:spPr>
        <p:txBody>
          <a:bodyPr wrap="square" rtlCol="0">
            <a:spAutoFit/>
          </a:bodyPr>
          <a:lstStyle/>
          <a:p>
            <a:pPr algn="just">
              <a:lnSpc>
                <a:spcPct val="140000"/>
              </a:lnSpc>
              <a:spcAft>
                <a:spcPts val="0"/>
              </a:spcAft>
            </a:pPr>
            <a:r>
              <a:rPr lang="zh-CN" altLang="zh-CN" sz="2800" kern="100" dirty="0">
                <a:latin typeface="Times New Roman"/>
                <a:ea typeface="华文细黑"/>
                <a:cs typeface="Times New Roman"/>
              </a:rPr>
              <a:t>有些新材料作文，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关系相当明显，直接提取即可。</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先看</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年作文题：</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全国乙卷漫画材料作文中的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关系：</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漫画的核心元素：人、分数、吻和巴掌。这些元素的组合可以形成下列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关系：奖与罚、进步与退步、表扬与批评、起点与终点、数量与质量、外因与内因等。</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山东卷中四个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并列，可抽取出以下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关系：有用与无用、长用与短用、有备与无备等。</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江苏卷中的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关系有：说与不说、个性与创新。</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又如</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年作文题：全国卷</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情与理，浙江卷</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文品与人品，广东卷</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感知自然的远与近</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7251140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8801" y="185727"/>
            <a:ext cx="11515037" cy="6555641"/>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有些新材料作文，其中的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关系不甚明确，稍加思考，也可以间接抽取出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关系。</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如</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年浙江卷作文题核心问题：对待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虚拟现实的态度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态度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中可以抽取出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人与科技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人与物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人与自我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关系，但核心的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关系是虚拟世界与现实生活</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a:latin typeface="Times New Roman"/>
                <a:ea typeface="华文细黑"/>
                <a:cs typeface="Times New Roman"/>
              </a:rPr>
              <a:t>又如</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年江苏卷作文题：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根据以下材料，选取角度，自拟题目，写一篇不少于</a:t>
            </a:r>
            <a:r>
              <a:rPr lang="en-US" altLang="zh-CN" sz="2800" kern="100" dirty="0">
                <a:latin typeface="Times New Roman"/>
                <a:ea typeface="华文细黑"/>
                <a:cs typeface="Courier New"/>
              </a:rPr>
              <a:t>800</a:t>
            </a:r>
            <a:r>
              <a:rPr lang="zh-CN" altLang="zh-CN" sz="2800" kern="100" dirty="0">
                <a:latin typeface="Times New Roman"/>
                <a:ea typeface="华文细黑"/>
                <a:cs typeface="Times New Roman"/>
              </a:rPr>
              <a:t>字的文章；文体不限，诗歌除外。</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智慧是一种经验，一种能力，一种境界</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如同大自然一样，智慧也有其自身的景象</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9440545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338581"/>
            <a:ext cx="11515037" cy="5909310"/>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从材料提示语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智慧是一种经验，一种能力，一种境界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可以看出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经验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能力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境界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等是一种并列关系，其实，稍加转换，立刻能抽出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多元</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关系来。</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取舍关系：在三种理解中，我不认同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智慧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经验</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能力</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，它实际上是一种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境界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递进关系：我认为智慧不仅是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经验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能力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，更是一种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境界</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b="1" kern="100" dirty="0">
                <a:latin typeface="Times New Roman"/>
                <a:ea typeface="华文细黑"/>
                <a:cs typeface="Times New Roman"/>
              </a:rPr>
              <a:t>二、立足</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二元</a:t>
            </a:r>
            <a:r>
              <a:rPr lang="en-US" altLang="zh-CN" sz="2800" b="1" kern="100" dirty="0">
                <a:latin typeface="宋体"/>
                <a:ea typeface="华文细黑"/>
                <a:cs typeface="Times New Roman"/>
              </a:rPr>
              <a:t>”</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或</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多元</a:t>
            </a:r>
            <a:r>
              <a:rPr lang="en-US" altLang="zh-CN" sz="2800" b="1" kern="100" dirty="0">
                <a:latin typeface="宋体"/>
                <a:ea typeface="华文细黑"/>
                <a:cs typeface="Times New Roman"/>
              </a:rPr>
              <a:t>”</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关系辩证思考</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审题立意的创新点</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抽取出了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关系，保证了审题的准确性。下面就可以解放我们的大脑，思考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之间存在着怎样的辩证关系，这就等于找到了多角度审题立意或者创新思考审题立意的无限可能性</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7740033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8801" y="548680"/>
            <a:ext cx="11515037" cy="5180393"/>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通常情况下，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关系存在着以下辩证关系：</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转折关系。如</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年江苏卷作文题，在别人无话可说处我却有话可说。</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主次关系。如</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Ⅰ</a:t>
            </a:r>
            <a:r>
              <a:rPr lang="zh-CN" altLang="zh-CN" sz="2800" kern="100" dirty="0">
                <a:latin typeface="Times New Roman"/>
                <a:ea typeface="华文细黑"/>
                <a:cs typeface="Times New Roman"/>
              </a:rPr>
              <a:t>作文题，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，当然重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，更要重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条件关系。如</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年湖北卷作文题，只有泉水不断聚集，才有喷泉不停喷涌。</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因果关系。如</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年湖北卷作文题，因为有了泉水的不断聚集，所以才有了喷泉的不停喷涌。</a:t>
            </a:r>
            <a:endParaRPr lang="zh-CN" altLang="zh-CN" sz="1050" kern="100" dirty="0">
              <a:effectLst/>
              <a:latin typeface="宋体"/>
              <a:cs typeface="Courier New"/>
            </a:endParaRPr>
          </a:p>
        </p:txBody>
      </p:sp>
    </p:spTree>
    <p:extLst>
      <p:ext uri="{BB962C8B-B14F-4D97-AF65-F5344CB8AC3E}">
        <p14:creationId xmlns:p14="http://schemas.microsoft.com/office/powerpoint/2010/main" val="17728178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404664"/>
            <a:ext cx="11515037" cy="5180393"/>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对立统一关系。如</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年全国乙卷作文题，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分数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面前，既要有表扬，又要有批评，二者缺一不可；但在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分数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倒退时更需要表扬，而不是批评。</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目的与手段关系。如</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年全国甲卷作文题，为提升语文素养，要有更有效的途径。</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当然，在对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关系思考、写作时，我们要反对那种习惯上的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二元对立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思维：非此即彼，或者作简单的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二分法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，把两个方面各阐释一遍。</a:t>
            </a:r>
            <a:endParaRPr lang="zh-CN" altLang="zh-CN" sz="1050" kern="100" dirty="0">
              <a:effectLst/>
              <a:latin typeface="宋体"/>
              <a:cs typeface="Courier New"/>
            </a:endParaRPr>
          </a:p>
        </p:txBody>
      </p:sp>
    </p:spTree>
    <p:extLst>
      <p:ext uri="{BB962C8B-B14F-4D97-AF65-F5344CB8AC3E}">
        <p14:creationId xmlns:p14="http://schemas.microsoft.com/office/powerpoint/2010/main" val="27806231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980728"/>
            <a:ext cx="11515037" cy="2595069"/>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新材料作文中的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多元</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关系存在着无限的可能性，只要善于思考，一定会发现更新、更高的立意来。</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特别需要指出的是，尽管存在着这样或那样的关系，但是写进作文中的只能是一种关系，否则就有可能立意不清，思路不明。</a:t>
            </a:r>
            <a:endParaRPr lang="zh-CN" altLang="zh-CN" sz="1050" kern="100" dirty="0">
              <a:effectLst/>
              <a:latin typeface="宋体"/>
              <a:cs typeface="Courier New"/>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9684936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0513" y="830317"/>
            <a:ext cx="11401027" cy="4616648"/>
          </a:xfrm>
          <a:prstGeom prst="rect">
            <a:avLst/>
          </a:prstGeom>
          <a:noFill/>
        </p:spPr>
        <p:txBody>
          <a:bodyPr wrap="square" rtlCol="0">
            <a:spAutoFit/>
          </a:bodyPr>
          <a:lstStyle/>
          <a:p>
            <a:pPr algn="just">
              <a:lnSpc>
                <a:spcPct val="150000"/>
              </a:lnSpc>
              <a:spcAft>
                <a:spcPts val="0"/>
              </a:spcAft>
            </a:pPr>
            <a:r>
              <a:rPr lang="zh-CN" altLang="zh-CN" sz="2800" b="1" kern="100" dirty="0">
                <a:latin typeface="Times New Roman"/>
                <a:ea typeface="华文细黑"/>
                <a:cs typeface="Times New Roman"/>
              </a:rPr>
              <a:t>一、阅读下面几则材料，从材料中抽取出</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二元</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关系，并思考</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二元</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间内在的辩证关系。</a:t>
            </a:r>
            <a:endParaRPr lang="zh-CN" altLang="zh-CN" sz="1050" b="1"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1</a:t>
            </a:r>
            <a:r>
              <a:rPr lang="en-US" altLang="zh-CN" sz="2800" kern="100" dirty="0" smtClean="0">
                <a:latin typeface="Times New Roman"/>
                <a:ea typeface="华文细黑"/>
                <a:cs typeface="Times New Roman"/>
              </a:rPr>
              <a:t>.</a:t>
            </a:r>
            <a:r>
              <a:rPr lang="zh-CN" altLang="zh-CN" sz="2800" kern="100" dirty="0" smtClean="0">
                <a:latin typeface="Times New Roman"/>
                <a:ea typeface="华文细黑"/>
                <a:cs typeface="Times New Roman"/>
              </a:rPr>
              <a:t>材料</a:t>
            </a:r>
            <a:r>
              <a:rPr lang="zh-CN" altLang="zh-CN" sz="2800" kern="100" dirty="0">
                <a:latin typeface="Times New Roman"/>
                <a:ea typeface="华文细黑"/>
                <a:cs typeface="Times New Roman"/>
              </a:rPr>
              <a:t>一　俗话说不冷不热，五谷不结。大自然有冷和热，于是就有了春夏秋冬，花开花谢。</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材料二　陈景润的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哥德巴赫猜想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问世后，他开始备受瞩目。在被问到出名前后的最大感受时，他写下了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这两个字</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抽取出的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关系：</a:t>
            </a:r>
            <a:r>
              <a:rPr lang="en-US" altLang="zh-CN" sz="2800" kern="100" dirty="0" smtClean="0">
                <a:latin typeface="Times New Roman"/>
                <a:ea typeface="华文细黑"/>
                <a:cs typeface="Courier New"/>
              </a:rPr>
              <a:t>__________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3" name="矩形 2"/>
          <p:cNvSpPr/>
          <p:nvPr/>
        </p:nvSpPr>
        <p:spPr>
          <a:xfrm>
            <a:off x="0" y="-27384"/>
            <a:ext cx="12190412" cy="582887"/>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4" name="TextBox 37"/>
          <p:cNvSpPr txBox="1"/>
          <p:nvPr/>
        </p:nvSpPr>
        <p:spPr>
          <a:xfrm>
            <a:off x="90027" y="47570"/>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实战演练</a:t>
            </a:r>
            <a:r>
              <a:rPr lang="en-US" altLang="zh-CN" sz="2400" b="1" kern="0" dirty="0" smtClean="0">
                <a:solidFill>
                  <a:schemeClr val="bg1"/>
                </a:solidFill>
                <a:latin typeface="微软雅黑" pitchFamily="34" charset="-122"/>
                <a:ea typeface="微软雅黑" pitchFamily="34" charset="-122"/>
              </a:rPr>
              <a:t>										</a:t>
            </a:r>
            <a:r>
              <a:rPr lang="zh-CN" altLang="en-US" sz="2400" kern="0" dirty="0">
                <a:solidFill>
                  <a:schemeClr val="bg1"/>
                </a:solidFill>
                <a:latin typeface="华文新魏" pitchFamily="2" charset="-122"/>
                <a:ea typeface="华文新魏" pitchFamily="2" charset="-122"/>
              </a:rPr>
              <a:t>练出训练实效</a:t>
            </a:r>
          </a:p>
        </p:txBody>
      </p:sp>
      <p:sp>
        <p:nvSpPr>
          <p:cNvPr id="6" name="矩形 5"/>
          <p:cNvSpPr/>
          <p:nvPr/>
        </p:nvSpPr>
        <p:spPr>
          <a:xfrm>
            <a:off x="4878335" y="4725144"/>
            <a:ext cx="1261884" cy="523220"/>
          </a:xfrm>
          <a:prstGeom prst="rect">
            <a:avLst/>
          </a:prstGeom>
        </p:spPr>
        <p:txBody>
          <a:bodyPr wrap="none">
            <a:spAutoFit/>
          </a:bodyPr>
          <a:lstStyle/>
          <a:p>
            <a:r>
              <a:rPr lang="zh-CN" altLang="zh-CN" sz="2800" kern="100" dirty="0">
                <a:solidFill>
                  <a:srgbClr val="0000FF"/>
                </a:solidFill>
                <a:latin typeface="Times New Roman"/>
                <a:ea typeface="华文细黑"/>
                <a:cs typeface="Times New Roman"/>
              </a:rPr>
              <a:t>冷与热</a:t>
            </a:r>
            <a:endParaRPr lang="zh-CN" altLang="en-US" sz="2800" dirty="0">
              <a:solidFill>
                <a:srgbClr val="0000FF"/>
              </a:solidFill>
            </a:endParaRPr>
          </a:p>
        </p:txBody>
      </p:sp>
      <p:sp>
        <p:nvSpPr>
          <p:cNvPr id="7" name="矩形 6"/>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67087441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6" grpId="0"/>
      <p:bldP spid="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44386" y="1226125"/>
            <a:ext cx="11195436" cy="5262979"/>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一看到新材料作文题，考生总是犹豫、担心：我怎么写才不跑题？怎样找到立意的突破口呢？其实，考生大可不必如此劳神费心，因为有一条捷径可通向成功，这就是善于从材料中抽取出</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式的二元关系或</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式的多元关系，以此审题立意，既无跑题之忧，又有求新之喜。为什么这个办法好用呢？因为近几年命题都追求思辨性，几乎所有的材料作文都存在着或隐或显的二元或多元关系，而且此法被广大考生在考试实践中屡试不爽。那么该如何使用它呢？该节将会对你有所帮助。</a:t>
            </a:r>
            <a:endParaRPr lang="zh-CN" altLang="zh-CN" sz="1050" kern="100" dirty="0">
              <a:effectLst/>
              <a:latin typeface="宋体"/>
              <a:cs typeface="Courier New"/>
            </a:endParaRPr>
          </a:p>
        </p:txBody>
      </p:sp>
      <p:sp>
        <p:nvSpPr>
          <p:cNvPr id="10" name="矩形 9"/>
          <p:cNvSpPr/>
          <p:nvPr/>
        </p:nvSpPr>
        <p:spPr>
          <a:xfrm>
            <a:off x="-25474" y="476672"/>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11" name="TextBox 10"/>
          <p:cNvSpPr txBox="1"/>
          <p:nvPr/>
        </p:nvSpPr>
        <p:spPr>
          <a:xfrm>
            <a:off x="-25474" y="521296"/>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训练引语</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87173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0513" y="828576"/>
            <a:ext cx="1140102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这两者有着怎样的内在关系？</a:t>
            </a:r>
            <a:endParaRPr lang="zh-CN" altLang="zh-CN" sz="1050" kern="100" dirty="0">
              <a:effectLst/>
              <a:latin typeface="宋体"/>
              <a:cs typeface="Courier New"/>
            </a:endParaRPr>
          </a:p>
        </p:txBody>
      </p:sp>
      <p:sp>
        <p:nvSpPr>
          <p:cNvPr id="3" name="TextBox 2"/>
          <p:cNvSpPr txBox="1"/>
          <p:nvPr/>
        </p:nvSpPr>
        <p:spPr>
          <a:xfrm>
            <a:off x="300513" y="1556792"/>
            <a:ext cx="11401027" cy="2595069"/>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转化关系：先冷而后热，先热而后冷。</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包含关系：冷中有热，热中有冷。</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spc="-100" dirty="0">
                <a:solidFill>
                  <a:srgbClr val="0000FF"/>
                </a:solidFill>
                <a:latin typeface="宋体"/>
                <a:ea typeface="华文细黑"/>
                <a:cs typeface="Times New Roman"/>
              </a:rPr>
              <a:t>③</a:t>
            </a:r>
            <a:r>
              <a:rPr lang="zh-CN" altLang="zh-CN" sz="2800" kern="100" spc="-100" dirty="0">
                <a:solidFill>
                  <a:srgbClr val="0000FF"/>
                </a:solidFill>
                <a:latin typeface="Times New Roman"/>
                <a:ea typeface="华文细黑"/>
                <a:cs typeface="Times New Roman"/>
              </a:rPr>
              <a:t>先后关系：人生总是有先</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冷</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后</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热</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或者先</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热</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后</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冷</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的阶段。</a:t>
            </a:r>
            <a:endParaRPr lang="zh-CN" altLang="zh-CN" sz="1050" kern="100" spc="-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④</a:t>
            </a:r>
            <a:r>
              <a:rPr lang="zh-CN" altLang="zh-CN" sz="2800" kern="100" dirty="0">
                <a:solidFill>
                  <a:srgbClr val="0000FF"/>
                </a:solidFill>
                <a:latin typeface="Times New Roman"/>
                <a:ea typeface="华文细黑"/>
                <a:cs typeface="Times New Roman"/>
              </a:rPr>
              <a:t>表里关系：一个人要懂得冷眼看世界，热心干事业。</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731737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3">
                                            <p:txEl>
                                              <p:pRg st="0" end="0"/>
                                            </p:txEl>
                                          </p:spTgt>
                                        </p:tgtEl>
                                      </p:cBhvr>
                                    </p:animEffect>
                                    <p:set>
                                      <p:cBhvr>
                                        <p:cTn id="27" dur="1" fill="hold">
                                          <p:stCondLst>
                                            <p:cond delay="499"/>
                                          </p:stCondLst>
                                        </p:cTn>
                                        <p:tgtEl>
                                          <p:spTgt spid="3">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3">
                                            <p:txEl>
                                              <p:pRg st="1" end="1"/>
                                            </p:txEl>
                                          </p:spTgt>
                                        </p:tgtEl>
                                      </p:cBhvr>
                                    </p:animEffect>
                                    <p:set>
                                      <p:cBhvr>
                                        <p:cTn id="30" dur="1" fill="hold">
                                          <p:stCondLst>
                                            <p:cond delay="499"/>
                                          </p:stCondLst>
                                        </p:cTn>
                                        <p:tgtEl>
                                          <p:spTgt spid="3">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3">
                                            <p:txEl>
                                              <p:pRg st="2" end="2"/>
                                            </p:txEl>
                                          </p:spTgt>
                                        </p:tgtEl>
                                      </p:cBhvr>
                                    </p:animEffect>
                                    <p:set>
                                      <p:cBhvr>
                                        <p:cTn id="33" dur="1" fill="hold">
                                          <p:stCondLst>
                                            <p:cond delay="499"/>
                                          </p:stCondLst>
                                        </p:cTn>
                                        <p:tgtEl>
                                          <p:spTgt spid="3">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3">
                                            <p:txEl>
                                              <p:pRg st="3" end="3"/>
                                            </p:txEl>
                                          </p:spTgt>
                                        </p:tgtEl>
                                      </p:cBhvr>
                                    </p:animEffect>
                                    <p:set>
                                      <p:cBhvr>
                                        <p:cTn id="36"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uiExpand="1"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0513" y="548680"/>
            <a:ext cx="11401027" cy="2031325"/>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想赢不怕输。每个人都想赢、不怕输，才是人生成功的关键。然而在生活中，你真的输什么都不怕吗？</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抽取出的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关系：</a:t>
            </a:r>
            <a:r>
              <a:rPr lang="en-US" altLang="zh-CN" sz="2800" kern="100" dirty="0" smtClean="0">
                <a:latin typeface="Times New Roman"/>
                <a:ea typeface="华文细黑"/>
                <a:cs typeface="Courier New"/>
              </a:rPr>
              <a:t>_________</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4799062" y="1764811"/>
            <a:ext cx="1261884" cy="656077"/>
          </a:xfrm>
          <a:prstGeom prst="rect">
            <a:avLst/>
          </a:prstGeom>
        </p:spPr>
        <p:txBody>
          <a:bodyPr wrap="none">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输与赢</a:t>
            </a:r>
            <a:endParaRPr lang="zh-CN" altLang="zh-CN" sz="2800" kern="100" dirty="0">
              <a:solidFill>
                <a:srgbClr val="0000FF"/>
              </a:solidFill>
              <a:effectLst/>
              <a:latin typeface="宋体"/>
              <a:cs typeface="Courier New"/>
            </a:endParaRPr>
          </a:p>
        </p:txBody>
      </p:sp>
      <p:sp>
        <p:nvSpPr>
          <p:cNvPr id="8" name="TextBox 7"/>
          <p:cNvSpPr txBox="1"/>
          <p:nvPr/>
        </p:nvSpPr>
        <p:spPr>
          <a:xfrm>
            <a:off x="300513" y="3221813"/>
            <a:ext cx="11401027" cy="1302408"/>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转折关系：输可以转为赢，赢可以转为输。</a:t>
            </a:r>
            <a:endParaRPr lang="zh-CN" altLang="zh-CN" sz="1050" kern="100" dirty="0">
              <a:solidFill>
                <a:srgbClr val="0000FF"/>
              </a:solidFill>
              <a:latin typeface="宋体"/>
              <a:cs typeface="Courier New"/>
            </a:endParaRPr>
          </a:p>
          <a:p>
            <a:pPr>
              <a:lnSpc>
                <a:spcPct val="150000"/>
              </a:lnSpc>
            </a:pPr>
            <a:r>
              <a:rPr lang="en-US" altLang="zh-CN" sz="2800" kern="100" dirty="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因果关系：不输，怎么会赢？</a:t>
            </a:r>
            <a:endParaRPr lang="zh-CN" altLang="zh-CN" sz="1050" kern="100" dirty="0">
              <a:solidFill>
                <a:srgbClr val="0000FF"/>
              </a:solidFill>
              <a:effectLst/>
              <a:latin typeface="宋体"/>
              <a:cs typeface="Courier New"/>
            </a:endParaRPr>
          </a:p>
        </p:txBody>
      </p:sp>
      <p:sp>
        <p:nvSpPr>
          <p:cNvPr id="9" name="TextBox 8"/>
          <p:cNvSpPr txBox="1"/>
          <p:nvPr/>
        </p:nvSpPr>
        <p:spPr>
          <a:xfrm>
            <a:off x="300513" y="2556130"/>
            <a:ext cx="1140102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这两者有着怎样的内在关系？</a:t>
            </a:r>
            <a:endParaRPr lang="zh-CN" altLang="zh-CN" sz="1050" kern="100" dirty="0">
              <a:effectLst/>
              <a:latin typeface="宋体"/>
              <a:cs typeface="Courier New"/>
            </a:endParaRPr>
          </a:p>
        </p:txBody>
      </p:sp>
    </p:spTree>
    <p:extLst>
      <p:ext uri="{BB962C8B-B14F-4D97-AF65-F5344CB8AC3E}">
        <p14:creationId xmlns:p14="http://schemas.microsoft.com/office/powerpoint/2010/main" val="16268507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blinds(horizontal)">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8">
                                            <p:txEl>
                                              <p:pRg st="0" end="0"/>
                                            </p:txEl>
                                          </p:spTgt>
                                        </p:tgtEl>
                                      </p:cBhvr>
                                    </p:animEffect>
                                    <p:set>
                                      <p:cBhvr>
                                        <p:cTn id="25" dur="1" fill="hold">
                                          <p:stCondLst>
                                            <p:cond delay="499"/>
                                          </p:stCondLst>
                                        </p:cTn>
                                        <p:tgtEl>
                                          <p:spTgt spid="8">
                                            <p:txEl>
                                              <p:pRg st="0" end="0"/>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8">
                                            <p:txEl>
                                              <p:pRg st="1" end="1"/>
                                            </p:txEl>
                                          </p:spTgt>
                                        </p:tgtEl>
                                      </p:cBhvr>
                                    </p:animEffect>
                                    <p:set>
                                      <p:cBhvr>
                                        <p:cTn id="28" dur="1" fill="hold">
                                          <p:stCondLst>
                                            <p:cond delay="499"/>
                                          </p:stCondLst>
                                        </p:cTn>
                                        <p:tgtEl>
                                          <p:spTgt spid="8">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7" grpId="0"/>
      <p:bldP spid="7" grpId="1"/>
      <p:bldP spid="8"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0513" y="3130389"/>
            <a:ext cx="1140102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这两者有着怎样的内在关系</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3" name="矩形 2"/>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5" name="TextBox 4"/>
          <p:cNvSpPr txBox="1"/>
          <p:nvPr/>
        </p:nvSpPr>
        <p:spPr>
          <a:xfrm>
            <a:off x="300513" y="476672"/>
            <a:ext cx="11401027" cy="267765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朴，有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朴实、朴质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意；华，有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光彩、光辉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是艺术特色，也是人生底色。有人喜欢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，有人追求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可集于一身，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也能相互转化</a:t>
            </a:r>
            <a:r>
              <a:rPr lang="en-US" altLang="zh-CN" sz="2800" kern="100" dirty="0" smtClean="0">
                <a:latin typeface="宋体"/>
                <a:ea typeface="华文细黑"/>
                <a:cs typeface="Times New Roman"/>
              </a:rPr>
              <a:t>……</a:t>
            </a: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抽取出的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关系：</a:t>
            </a:r>
            <a:r>
              <a:rPr lang="en-US" altLang="zh-CN" sz="2800" kern="100" dirty="0" smtClean="0">
                <a:latin typeface="Times New Roman"/>
                <a:ea typeface="华文细黑"/>
                <a:cs typeface="Courier New"/>
              </a:rPr>
              <a:t>________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7" name="矩形 6"/>
          <p:cNvSpPr/>
          <p:nvPr/>
        </p:nvSpPr>
        <p:spPr>
          <a:xfrm>
            <a:off x="4871070" y="2348880"/>
            <a:ext cx="1261884" cy="656077"/>
          </a:xfrm>
          <a:prstGeom prst="rect">
            <a:avLst/>
          </a:prstGeom>
        </p:spPr>
        <p:txBody>
          <a:bodyPr wrap="none">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朴与华</a:t>
            </a:r>
            <a:endParaRPr lang="zh-CN" altLang="zh-CN" sz="2800" kern="100" dirty="0">
              <a:solidFill>
                <a:srgbClr val="0000FF"/>
              </a:solidFill>
              <a:effectLst/>
              <a:latin typeface="宋体"/>
              <a:cs typeface="Courier New"/>
            </a:endParaRPr>
          </a:p>
        </p:txBody>
      </p:sp>
      <p:sp>
        <p:nvSpPr>
          <p:cNvPr id="8" name="TextBox 7"/>
          <p:cNvSpPr txBox="1"/>
          <p:nvPr/>
        </p:nvSpPr>
        <p:spPr>
          <a:xfrm>
            <a:off x="300512" y="3847688"/>
            <a:ext cx="11401028" cy="2677656"/>
          </a:xfrm>
          <a:prstGeom prst="rect">
            <a:avLst/>
          </a:prstGeom>
          <a:noFill/>
        </p:spPr>
        <p:txBody>
          <a:bodyPr wrap="square" rtlCol="0">
            <a:spAutoFit/>
          </a:bodyPr>
          <a:lstStyle/>
          <a:p>
            <a:pPr algn="just">
              <a:lnSpc>
                <a:spcPct val="150000"/>
              </a:lnSpc>
              <a:spcAft>
                <a:spcPts val="0"/>
              </a:spcAft>
            </a:pPr>
            <a:r>
              <a:rPr lang="zh-CN" altLang="zh-CN" sz="2800" b="1" kern="100" spc="-100" dirty="0">
                <a:solidFill>
                  <a:srgbClr val="C00000"/>
                </a:solidFill>
                <a:latin typeface="Times New Roman"/>
                <a:ea typeface="华文细黑"/>
                <a:cs typeface="Times New Roman"/>
              </a:rPr>
              <a:t>答案</a:t>
            </a:r>
            <a:r>
              <a:rPr lang="zh-CN" altLang="zh-CN" sz="2800" kern="100" spc="-100" dirty="0">
                <a:latin typeface="Times New Roman"/>
                <a:ea typeface="华文细黑"/>
                <a:cs typeface="Times New Roman"/>
              </a:rPr>
              <a:t>　</a:t>
            </a:r>
            <a:r>
              <a:rPr lang="en-US" altLang="zh-CN" sz="2800" kern="100" spc="-100" dirty="0">
                <a:solidFill>
                  <a:srgbClr val="0000FF"/>
                </a:solidFill>
                <a:latin typeface="宋体"/>
                <a:ea typeface="华文细黑"/>
                <a:cs typeface="Times New Roman"/>
              </a:rPr>
              <a:t>①</a:t>
            </a:r>
            <a:r>
              <a:rPr lang="zh-CN" altLang="zh-CN" sz="2800" kern="100" spc="-100" dirty="0">
                <a:solidFill>
                  <a:srgbClr val="0000FF"/>
                </a:solidFill>
                <a:latin typeface="Times New Roman"/>
                <a:ea typeface="华文细黑"/>
                <a:cs typeface="Times New Roman"/>
              </a:rPr>
              <a:t>并列共存关系：人生既要生活朴素，又要华彩绽放。</a:t>
            </a:r>
            <a:endParaRPr lang="zh-CN" altLang="zh-CN" sz="1050" kern="100" spc="-100" dirty="0">
              <a:solidFill>
                <a:srgbClr val="0000FF"/>
              </a:solidFill>
              <a:latin typeface="宋体"/>
              <a:cs typeface="Courier New"/>
            </a:endParaRPr>
          </a:p>
          <a:p>
            <a:pPr algn="just">
              <a:lnSpc>
                <a:spcPct val="150000"/>
              </a:lnSpc>
              <a:spcAft>
                <a:spcPts val="0"/>
              </a:spcAft>
            </a:pPr>
            <a:r>
              <a:rPr lang="en-US" altLang="zh-CN" sz="2800" kern="100" spc="-100" dirty="0">
                <a:solidFill>
                  <a:srgbClr val="0000FF"/>
                </a:solidFill>
                <a:latin typeface="宋体"/>
                <a:ea typeface="华文细黑"/>
                <a:cs typeface="Times New Roman"/>
              </a:rPr>
              <a:t>②</a:t>
            </a:r>
            <a:r>
              <a:rPr lang="zh-CN" altLang="zh-CN" sz="2800" kern="100" spc="-100" dirty="0">
                <a:solidFill>
                  <a:srgbClr val="0000FF"/>
                </a:solidFill>
                <a:latin typeface="Times New Roman"/>
                <a:ea typeface="华文细黑"/>
                <a:cs typeface="Times New Roman"/>
              </a:rPr>
              <a:t>转化关系：</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朴</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可以变为</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华</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华</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也可以变为</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朴</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a:t>
            </a:r>
            <a:endParaRPr lang="zh-CN" altLang="zh-CN" sz="1050" kern="100" spc="-100" dirty="0">
              <a:solidFill>
                <a:srgbClr val="0000FF"/>
              </a:solidFill>
              <a:latin typeface="宋体"/>
              <a:cs typeface="Courier New"/>
            </a:endParaRPr>
          </a:p>
          <a:p>
            <a:pPr algn="just">
              <a:lnSpc>
                <a:spcPct val="150000"/>
              </a:lnSpc>
              <a:spcAft>
                <a:spcPts val="0"/>
              </a:spcAft>
            </a:pPr>
            <a:r>
              <a:rPr lang="en-US" altLang="zh-CN" sz="2800" kern="100" spc="-100" dirty="0">
                <a:solidFill>
                  <a:srgbClr val="0000FF"/>
                </a:solidFill>
                <a:latin typeface="宋体"/>
                <a:ea typeface="华文细黑"/>
                <a:cs typeface="Times New Roman"/>
              </a:rPr>
              <a:t>③</a:t>
            </a:r>
            <a:r>
              <a:rPr lang="zh-CN" altLang="zh-CN" sz="2800" kern="100" spc="-100" dirty="0">
                <a:solidFill>
                  <a:srgbClr val="0000FF"/>
                </a:solidFill>
                <a:latin typeface="Times New Roman"/>
                <a:ea typeface="华文细黑"/>
                <a:cs typeface="Times New Roman"/>
              </a:rPr>
              <a:t>表里关系：表面上</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华</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，其实很</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朴</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；表面上很</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朴</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，内里很</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华</a:t>
            </a:r>
            <a:r>
              <a:rPr lang="en-US" altLang="zh-CN" sz="2800" kern="100" spc="-100" dirty="0">
                <a:solidFill>
                  <a:srgbClr val="0000FF"/>
                </a:solidFill>
                <a:latin typeface="宋体"/>
                <a:ea typeface="华文细黑"/>
                <a:cs typeface="Times New Roman"/>
              </a:rPr>
              <a:t>”</a:t>
            </a:r>
            <a:r>
              <a:rPr lang="zh-CN" altLang="zh-CN" sz="2800" kern="100" spc="-100" dirty="0">
                <a:solidFill>
                  <a:srgbClr val="0000FF"/>
                </a:solidFill>
                <a:latin typeface="Times New Roman"/>
                <a:ea typeface="华文细黑"/>
                <a:cs typeface="Times New Roman"/>
              </a:rPr>
              <a:t>。</a:t>
            </a:r>
            <a:endParaRPr lang="zh-CN" altLang="zh-CN" sz="1050" kern="100" spc="-100" dirty="0">
              <a:solidFill>
                <a:srgbClr val="0000FF"/>
              </a:solidFill>
              <a:effectLst/>
              <a:latin typeface="宋体"/>
              <a:cs typeface="Courier New"/>
            </a:endParaRPr>
          </a:p>
        </p:txBody>
      </p:sp>
    </p:spTree>
    <p:extLst>
      <p:ext uri="{BB962C8B-B14F-4D97-AF65-F5344CB8AC3E}">
        <p14:creationId xmlns:p14="http://schemas.microsoft.com/office/powerpoint/2010/main" val="375072183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blinds(horizontal)">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blinds(horizontal)">
                                      <p:cBhvr>
                                        <p:cTn id="22" dur="500"/>
                                        <p:tgtEl>
                                          <p:spTgt spid="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8">
                                            <p:txEl>
                                              <p:pRg st="0" end="0"/>
                                            </p:txEl>
                                          </p:spTgt>
                                        </p:tgtEl>
                                      </p:cBhvr>
                                    </p:animEffect>
                                    <p:set>
                                      <p:cBhvr>
                                        <p:cTn id="30" dur="1" fill="hold">
                                          <p:stCondLst>
                                            <p:cond delay="499"/>
                                          </p:stCondLst>
                                        </p:cTn>
                                        <p:tgtEl>
                                          <p:spTgt spid="8">
                                            <p:txEl>
                                              <p:pRg st="0" end="0"/>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8">
                                            <p:txEl>
                                              <p:pRg st="1" end="1"/>
                                            </p:txEl>
                                          </p:spTgt>
                                        </p:tgtEl>
                                      </p:cBhvr>
                                    </p:animEffect>
                                    <p:set>
                                      <p:cBhvr>
                                        <p:cTn id="33" dur="1" fill="hold">
                                          <p:stCondLst>
                                            <p:cond delay="499"/>
                                          </p:stCondLst>
                                        </p:cTn>
                                        <p:tgtEl>
                                          <p:spTgt spid="8">
                                            <p:txEl>
                                              <p:pRg st="1" end="1"/>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8">
                                            <p:txEl>
                                              <p:pRg st="2" end="2"/>
                                            </p:txEl>
                                          </p:spTgt>
                                        </p:tgtEl>
                                      </p:cBhvr>
                                    </p:animEffect>
                                    <p:set>
                                      <p:cBhvr>
                                        <p:cTn id="36" dur="1" fill="hold">
                                          <p:stCondLst>
                                            <p:cond delay="499"/>
                                          </p:stCondLst>
                                        </p:cTn>
                                        <p:tgtEl>
                                          <p:spTgt spid="8">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7" grpId="0"/>
      <p:bldP spid="7" grpId="1"/>
      <p:bldP spid="8" grpId="0" uiExpand="1"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0513" y="2420888"/>
            <a:ext cx="1140102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这两者有着怎样的内在关系？</a:t>
            </a:r>
            <a:endParaRPr lang="zh-CN" altLang="zh-CN" sz="1050" kern="100" dirty="0">
              <a:effectLst/>
              <a:latin typeface="宋体"/>
              <a:cs typeface="Courier New"/>
            </a:endParaRPr>
          </a:p>
        </p:txBody>
      </p:sp>
      <p:sp>
        <p:nvSpPr>
          <p:cNvPr id="3" name="矩形 2"/>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5" name="TextBox 4"/>
          <p:cNvSpPr txBox="1"/>
          <p:nvPr/>
        </p:nvSpPr>
        <p:spPr>
          <a:xfrm>
            <a:off x="300514" y="476672"/>
            <a:ext cx="11101058" cy="2031325"/>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岛屿矗立在海上，当茫茫海水退去的时候，却发现自己与大陆紧紧相连。</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抽取出的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关系</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____________</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7" name="矩形 6"/>
          <p:cNvSpPr/>
          <p:nvPr/>
        </p:nvSpPr>
        <p:spPr>
          <a:xfrm>
            <a:off x="4799062" y="1700808"/>
            <a:ext cx="1980029" cy="656077"/>
          </a:xfrm>
          <a:prstGeom prst="rect">
            <a:avLst/>
          </a:prstGeom>
        </p:spPr>
        <p:txBody>
          <a:bodyPr wrap="none">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岛屿与大陆</a:t>
            </a:r>
            <a:endParaRPr lang="zh-CN" altLang="zh-CN" sz="1050" kern="100" dirty="0">
              <a:solidFill>
                <a:srgbClr val="0000FF"/>
              </a:solidFill>
              <a:effectLst/>
              <a:latin typeface="宋体"/>
              <a:cs typeface="Courier New"/>
            </a:endParaRPr>
          </a:p>
        </p:txBody>
      </p:sp>
      <p:sp>
        <p:nvSpPr>
          <p:cNvPr id="8" name="TextBox 7"/>
          <p:cNvSpPr txBox="1"/>
          <p:nvPr/>
        </p:nvSpPr>
        <p:spPr>
          <a:xfrm>
            <a:off x="300513" y="3138187"/>
            <a:ext cx="11497058" cy="2031325"/>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条件关系：每个个体</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岛屿</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，只有扎根于息息相通的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生命大地</a:t>
            </a:r>
            <a:r>
              <a:rPr lang="en-US" altLang="zh-CN" sz="2800" kern="100" dirty="0">
                <a:solidFill>
                  <a:srgbClr val="0000FF"/>
                </a:solidFill>
                <a:latin typeface="宋体"/>
                <a:ea typeface="华文细黑"/>
                <a:cs typeface="Times New Roman"/>
              </a:rPr>
              <a:t>”</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大陆</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，才能获得抵御风暴的力量。</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依存关系：每个人都不是孤立的，而是与社会血脉相连、休戚相关的。</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380800691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blinds(horizontal)">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8">
                                            <p:txEl>
                                              <p:pRg st="0" end="0"/>
                                            </p:txEl>
                                          </p:spTgt>
                                        </p:tgtEl>
                                      </p:cBhvr>
                                    </p:animEffect>
                                    <p:set>
                                      <p:cBhvr>
                                        <p:cTn id="25" dur="1" fill="hold">
                                          <p:stCondLst>
                                            <p:cond delay="499"/>
                                          </p:stCondLst>
                                        </p:cTn>
                                        <p:tgtEl>
                                          <p:spTgt spid="8">
                                            <p:txEl>
                                              <p:pRg st="0" end="0"/>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8">
                                            <p:txEl>
                                              <p:pRg st="1" end="1"/>
                                            </p:txEl>
                                          </p:spTgt>
                                        </p:tgtEl>
                                      </p:cBhvr>
                                    </p:animEffect>
                                    <p:set>
                                      <p:cBhvr>
                                        <p:cTn id="28" dur="1" fill="hold">
                                          <p:stCondLst>
                                            <p:cond delay="499"/>
                                          </p:stCondLst>
                                        </p:cTn>
                                        <p:tgtEl>
                                          <p:spTgt spid="8">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7" grpId="0"/>
      <p:bldP spid="7" grpId="1"/>
      <p:bldP spid="8" grpId="0"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34566" y="696879"/>
            <a:ext cx="11317082" cy="4616648"/>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现实生活中，有许多人信奉实用主义，一片山林可以变为山间别墅，一处古迹可以成为新的旅游景点，一只珍禽可以成为一盘山珍，甚至一条隐私也可以成为娱乐头条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似乎一切都意味着财富、价值和利益。</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而有人则不同，他们觉得一片山林就是一片山林，常常让人在那里休憩；古迹就是古迹，它的存在只是让自己浮想联翩；珍禽就是珍禽，不是佳肴；隐私就是隐私，不能侵犯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一切以自然规律、文明的法则去面对，同时让自己的内心充盈必要的浪漫情怀。</a:t>
            </a:r>
            <a:endParaRPr lang="zh-CN" altLang="zh-CN" sz="1050" kern="100" dirty="0">
              <a:effectLst/>
              <a:latin typeface="宋体"/>
              <a:cs typeface="Courier New"/>
            </a:endParaRPr>
          </a:p>
        </p:txBody>
      </p:sp>
    </p:spTree>
    <p:extLst>
      <p:ext uri="{BB962C8B-B14F-4D97-AF65-F5344CB8AC3E}">
        <p14:creationId xmlns:p14="http://schemas.microsoft.com/office/powerpoint/2010/main" val="42090682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0513" y="1474205"/>
            <a:ext cx="1140102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这两者有着怎样的内在关系？</a:t>
            </a:r>
            <a:endParaRPr lang="zh-CN" altLang="zh-CN" sz="1050" kern="100" dirty="0">
              <a:effectLst/>
              <a:latin typeface="宋体"/>
              <a:cs typeface="Courier New"/>
            </a:endParaRPr>
          </a:p>
        </p:txBody>
      </p:sp>
      <p:sp>
        <p:nvSpPr>
          <p:cNvPr id="3" name="矩形 2"/>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5" name="TextBox 4"/>
          <p:cNvSpPr txBox="1"/>
          <p:nvPr/>
        </p:nvSpPr>
        <p:spPr>
          <a:xfrm>
            <a:off x="300514" y="764704"/>
            <a:ext cx="11101058" cy="738664"/>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抽取出的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关系：</a:t>
            </a:r>
            <a:r>
              <a:rPr lang="en-US" altLang="zh-CN" sz="2800" kern="100" dirty="0" smtClean="0">
                <a:latin typeface="Times New Roman"/>
                <a:ea typeface="华文细黑"/>
                <a:cs typeface="Courier New"/>
              </a:rPr>
              <a:t>______________</a:t>
            </a:r>
            <a:r>
              <a:rPr lang="en-US" altLang="zh-CN" sz="2800" kern="100" dirty="0">
                <a:latin typeface="Times New Roman"/>
                <a:ea typeface="华文细黑"/>
                <a:cs typeface="Courier New"/>
              </a:rPr>
              <a:t>___</a:t>
            </a:r>
            <a:r>
              <a:rPr lang="en-US" altLang="zh-CN" sz="2800" kern="100" dirty="0" smtClean="0">
                <a:latin typeface="Times New Roman"/>
                <a:ea typeface="华文细黑"/>
                <a:cs typeface="Courier New"/>
              </a:rPr>
              <a:t>____</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7" name="矩形 6"/>
          <p:cNvSpPr/>
          <p:nvPr/>
        </p:nvSpPr>
        <p:spPr>
          <a:xfrm>
            <a:off x="4871070" y="684691"/>
            <a:ext cx="3416320" cy="656077"/>
          </a:xfrm>
          <a:prstGeom prst="rect">
            <a:avLst/>
          </a:prstGeom>
        </p:spPr>
        <p:txBody>
          <a:bodyPr wrap="none">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实用主义与浪漫情怀</a:t>
            </a:r>
            <a:endParaRPr lang="zh-CN" altLang="zh-CN" sz="1050" kern="100" dirty="0">
              <a:solidFill>
                <a:srgbClr val="0000FF"/>
              </a:solidFill>
              <a:effectLst/>
              <a:latin typeface="宋体"/>
              <a:cs typeface="Courier New"/>
            </a:endParaRPr>
          </a:p>
        </p:txBody>
      </p:sp>
      <p:sp>
        <p:nvSpPr>
          <p:cNvPr id="8" name="TextBox 7"/>
          <p:cNvSpPr txBox="1"/>
          <p:nvPr/>
        </p:nvSpPr>
        <p:spPr>
          <a:xfrm>
            <a:off x="300513" y="2191504"/>
            <a:ext cx="11497058" cy="2677656"/>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对立关系：舍弃实用主义，拥抱浪漫情怀。</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并列关系：既需要实用主义，又需要浪漫情怀。</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主次关系：实用主义固然有合理之处，但人生更需要抛弃物欲，追求自然、文明的浪漫情怀。</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24620024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blinds(horizontal)">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blinds(horizontal)">
                                      <p:cBhvr>
                                        <p:cTn id="22" dur="500"/>
                                        <p:tgtEl>
                                          <p:spTgt spid="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8">
                                            <p:txEl>
                                              <p:pRg st="0" end="0"/>
                                            </p:txEl>
                                          </p:spTgt>
                                        </p:tgtEl>
                                      </p:cBhvr>
                                    </p:animEffect>
                                    <p:set>
                                      <p:cBhvr>
                                        <p:cTn id="30" dur="1" fill="hold">
                                          <p:stCondLst>
                                            <p:cond delay="499"/>
                                          </p:stCondLst>
                                        </p:cTn>
                                        <p:tgtEl>
                                          <p:spTgt spid="8">
                                            <p:txEl>
                                              <p:pRg st="0" end="0"/>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8">
                                            <p:txEl>
                                              <p:pRg st="1" end="1"/>
                                            </p:txEl>
                                          </p:spTgt>
                                        </p:tgtEl>
                                      </p:cBhvr>
                                    </p:animEffect>
                                    <p:set>
                                      <p:cBhvr>
                                        <p:cTn id="33" dur="1" fill="hold">
                                          <p:stCondLst>
                                            <p:cond delay="499"/>
                                          </p:stCondLst>
                                        </p:cTn>
                                        <p:tgtEl>
                                          <p:spTgt spid="8">
                                            <p:txEl>
                                              <p:pRg st="1" end="1"/>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8">
                                            <p:txEl>
                                              <p:pRg st="2" end="2"/>
                                            </p:txEl>
                                          </p:spTgt>
                                        </p:tgtEl>
                                      </p:cBhvr>
                                    </p:animEffect>
                                    <p:set>
                                      <p:cBhvr>
                                        <p:cTn id="36" dur="1" fill="hold">
                                          <p:stCondLst>
                                            <p:cond delay="499"/>
                                          </p:stCondLst>
                                        </p:cTn>
                                        <p:tgtEl>
                                          <p:spTgt spid="8">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7" grpId="0"/>
      <p:bldP spid="7" grpId="1"/>
      <p:bldP spid="8" grpId="0"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0513" y="5567"/>
            <a:ext cx="11401027" cy="6590278"/>
          </a:xfrm>
          <a:prstGeom prst="rect">
            <a:avLst/>
          </a:prstGeom>
          <a:noFill/>
        </p:spPr>
        <p:txBody>
          <a:bodyPr wrap="square" rtlCol="0">
            <a:spAutoFit/>
          </a:bodyPr>
          <a:lstStyle/>
          <a:p>
            <a:pPr algn="just">
              <a:lnSpc>
                <a:spcPct val="140000"/>
              </a:lnSpc>
              <a:spcAft>
                <a:spcPts val="0"/>
              </a:spcAft>
            </a:pPr>
            <a:r>
              <a:rPr lang="zh-CN" altLang="zh-CN" sz="2800" b="1" kern="100" dirty="0">
                <a:latin typeface="Times New Roman"/>
                <a:ea typeface="华文细黑"/>
                <a:cs typeface="Times New Roman"/>
              </a:rPr>
              <a:t>二、阅读下面的文字，根据要求作文。</a:t>
            </a:r>
            <a:endParaRPr lang="zh-CN" altLang="zh-CN" sz="1050" b="1" kern="100" dirty="0">
              <a:latin typeface="宋体"/>
              <a:cs typeface="Courier New"/>
            </a:endParaRPr>
          </a:p>
          <a:p>
            <a:pPr indent="711200" algn="just">
              <a:lnSpc>
                <a:spcPct val="140000"/>
              </a:lnSpc>
              <a:spcAft>
                <a:spcPts val="0"/>
              </a:spcAft>
            </a:pPr>
            <a:r>
              <a:rPr lang="zh-CN" altLang="zh-CN" sz="2800" kern="100" dirty="0">
                <a:latin typeface="Times New Roman"/>
                <a:ea typeface="华文细黑"/>
                <a:cs typeface="Times New Roman"/>
              </a:rPr>
              <a:t>尼采说：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在世人中间不愿渴死的人，必须学会从一切杯子里痛饮；在世人中间要保持清洁的人，必须懂得用脏水也可以洗身。</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40000"/>
              </a:lnSpc>
              <a:spcAft>
                <a:spcPts val="0"/>
              </a:spcAft>
            </a:pPr>
            <a:r>
              <a:rPr lang="zh-CN" altLang="zh-CN" sz="2800" kern="100" dirty="0">
                <a:latin typeface="Times New Roman"/>
                <a:ea typeface="华文细黑"/>
                <a:cs typeface="Times New Roman"/>
              </a:rPr>
              <a:t>蒋勋说：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我们性格里都有林黛玉和薛宝钗，我们永远都会在两种性格之间矛盾。林黛玉带着不妥协的坚持死去，薛宝钗因懂得圆融跟现世妥协而活下来。</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40000"/>
              </a:lnSpc>
              <a:spcAft>
                <a:spcPts val="0"/>
              </a:spcAft>
            </a:pPr>
            <a:r>
              <a:rPr lang="zh-CN" altLang="zh-CN" sz="2800" kern="100" dirty="0">
                <a:latin typeface="Times New Roman"/>
                <a:ea typeface="华文细黑"/>
                <a:cs typeface="Times New Roman"/>
              </a:rPr>
              <a:t>因此，怎么和自我相处，怎么和他人相处，怎么适应社会是我们每个人一辈子要修习的功课。</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综合上述材料，你有什么看法？写一篇文章阐明你的观点。注意：</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题目自拟，观点自定；</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明确文体，不得写成诗歌；</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不少于</a:t>
            </a:r>
            <a:r>
              <a:rPr lang="en-US" altLang="zh-CN" sz="2800" kern="100" dirty="0">
                <a:latin typeface="Times New Roman"/>
                <a:ea typeface="华文细黑"/>
                <a:cs typeface="Courier New"/>
              </a:rPr>
              <a:t>800</a:t>
            </a:r>
            <a:r>
              <a:rPr lang="zh-CN" altLang="zh-CN" sz="2800" kern="100" dirty="0">
                <a:latin typeface="Times New Roman"/>
                <a:ea typeface="华文细黑"/>
                <a:cs typeface="Times New Roman"/>
              </a:rPr>
              <a:t>字；</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不得抄袭、套作。</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9983638" y="6663993"/>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写作指导</a:t>
            </a:r>
            <a:endParaRPr lang="zh-CN" altLang="en-US" sz="1400" dirty="0">
              <a:solidFill>
                <a:srgbClr val="C00000"/>
              </a:solidFill>
              <a:latin typeface="黑体" pitchFamily="49" charset="-122"/>
              <a:ea typeface="黑体" pitchFamily="49" charset="-122"/>
            </a:endParaRPr>
          </a:p>
        </p:txBody>
      </p:sp>
      <p:sp>
        <p:nvSpPr>
          <p:cNvPr id="6" name="圆角矩形 5">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6745288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262558" y="620688"/>
            <a:ext cx="11515037" cy="3241400"/>
          </a:xfrm>
          <a:prstGeom prst="rect">
            <a:avLst/>
          </a:prstGeom>
          <a:noFill/>
        </p:spPr>
        <p:txBody>
          <a:bodyPr wrap="square" rtlCol="0">
            <a:spAutoFit/>
          </a:bodyPr>
          <a:lstStyle/>
          <a:p>
            <a:pPr algn="just">
              <a:lnSpc>
                <a:spcPct val="150000"/>
              </a:lnSpc>
              <a:spcAft>
                <a:spcPts val="0"/>
              </a:spcAft>
            </a:pPr>
            <a:r>
              <a:rPr lang="zh-CN" altLang="en-US" sz="2800" b="1" kern="100" dirty="0" smtClean="0">
                <a:solidFill>
                  <a:srgbClr val="C00000"/>
                </a:solidFill>
                <a:latin typeface="Times New Roman"/>
                <a:ea typeface="华文细黑"/>
                <a:cs typeface="Times New Roman"/>
              </a:rPr>
              <a:t>写作指导</a:t>
            </a:r>
            <a:r>
              <a:rPr lang="zh-CN" altLang="zh-CN" sz="2800" kern="100" dirty="0" smtClean="0">
                <a:latin typeface="Times New Roman"/>
                <a:ea typeface="华文细黑"/>
                <a:cs typeface="Times New Roman"/>
              </a:rPr>
              <a:t>　</a:t>
            </a:r>
            <a:r>
              <a:rPr lang="zh-CN" altLang="zh-CN" sz="2800" kern="100" dirty="0">
                <a:latin typeface="Times New Roman"/>
                <a:ea typeface="华文细黑"/>
                <a:cs typeface="Times New Roman"/>
              </a:rPr>
              <a:t>材料一：在坚持原则的同时要懂得适应</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或妥协、圆融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之道。</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材料二：坚持和适应</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或妥协、圆融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的意义。</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材料三：提示立意方向，即如何与自己或别人或社会相处。</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综合三则材料，以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在坚持原则的同时要懂得适应</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或妥协、圆融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之道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为最佳立意，单写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坚持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妥协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为基本符合题意。</a:t>
            </a:r>
            <a:endParaRPr lang="zh-CN" altLang="zh-CN" sz="1050" kern="100" dirty="0">
              <a:effectLst/>
              <a:latin typeface="宋体"/>
              <a:cs typeface="Courier New"/>
            </a:endParaRPr>
          </a:p>
        </p:txBody>
      </p:sp>
      <p:sp>
        <p:nvSpPr>
          <p:cNvPr id="3" name="矩形 2"/>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8976930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14"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5" name="Picture 2" descr="E:\图片\新建文件夹 (2)\10.jpg"/>
          <p:cNvPicPr>
            <a:picLocks noChangeAspect="1" noChangeArrowheads="1"/>
          </p:cNvPicPr>
          <p:nvPr/>
        </p:nvPicPr>
        <p:blipFill rotWithShape="1">
          <a:blip r:embed="rId2">
            <a:extLst>
              <a:ext uri="{28A0092B-C50C-407E-A947-70E740481C1C}">
                <a14:useLocalDpi xmlns:a14="http://schemas.microsoft.com/office/drawing/2010/main" val="0"/>
              </a:ext>
            </a:extLst>
          </a:blip>
          <a:srcRect l="21227" t="28942" r="-23" b="411"/>
          <a:stretch/>
        </p:blipFill>
        <p:spPr bwMode="auto">
          <a:xfrm rot="16200000">
            <a:off x="9777069" y="245870"/>
            <a:ext cx="2659214" cy="2167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47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435">
                                          <p:stCondLst>
                                            <p:cond delay="0"/>
                                          </p:stCondLst>
                                        </p:cTn>
                                        <p:tgtEl>
                                          <p:spTgt spid="14"/>
                                        </p:tgtEl>
                                      </p:cBhvr>
                                    </p:animEffect>
                                    <p:anim calcmode="lin" valueType="num">
                                      <p:cBhvr>
                                        <p:cTn id="8" dur="1367"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4"/>
                                        </p:tgtEl>
                                        <p:attrNameLst>
                                          <p:attrName>ppt_y</p:attrName>
                                        </p:attrNameLst>
                                      </p:cBhvr>
                                      <p:tavLst>
                                        <p:tav tm="0" fmla="#ppt_y-sin(pi*$)/81">
                                          <p:val>
                                            <p:fltVal val="0"/>
                                          </p:val>
                                        </p:tav>
                                        <p:tav tm="100000">
                                          <p:val>
                                            <p:fltVal val="1"/>
                                          </p:val>
                                        </p:tav>
                                      </p:tavLst>
                                    </p:anim>
                                    <p:animScale>
                                      <p:cBhvr>
                                        <p:cTn id="13" dur="20">
                                          <p:stCondLst>
                                            <p:cond delay="487"/>
                                          </p:stCondLst>
                                        </p:cTn>
                                        <p:tgtEl>
                                          <p:spTgt spid="14"/>
                                        </p:tgtEl>
                                      </p:cBhvr>
                                      <p:to x="100000" y="60000"/>
                                    </p:animScale>
                                    <p:animScale>
                                      <p:cBhvr>
                                        <p:cTn id="14" dur="124" decel="50000">
                                          <p:stCondLst>
                                            <p:cond delay="507"/>
                                          </p:stCondLst>
                                        </p:cTn>
                                        <p:tgtEl>
                                          <p:spTgt spid="14"/>
                                        </p:tgtEl>
                                      </p:cBhvr>
                                      <p:to x="100000" y="100000"/>
                                    </p:animScale>
                                    <p:animScale>
                                      <p:cBhvr>
                                        <p:cTn id="15" dur="20">
                                          <p:stCondLst>
                                            <p:cond delay="984"/>
                                          </p:stCondLst>
                                        </p:cTn>
                                        <p:tgtEl>
                                          <p:spTgt spid="14"/>
                                        </p:tgtEl>
                                      </p:cBhvr>
                                      <p:to x="100000" y="80000"/>
                                    </p:animScale>
                                    <p:animScale>
                                      <p:cBhvr>
                                        <p:cTn id="16" dur="124" decel="50000">
                                          <p:stCondLst>
                                            <p:cond delay="1004"/>
                                          </p:stCondLst>
                                        </p:cTn>
                                        <p:tgtEl>
                                          <p:spTgt spid="14"/>
                                        </p:tgtEl>
                                      </p:cBhvr>
                                      <p:to x="100000" y="100000"/>
                                    </p:animScale>
                                    <p:animScale>
                                      <p:cBhvr>
                                        <p:cTn id="17" dur="20">
                                          <p:stCondLst>
                                            <p:cond delay="1231"/>
                                          </p:stCondLst>
                                        </p:cTn>
                                        <p:tgtEl>
                                          <p:spTgt spid="14"/>
                                        </p:tgtEl>
                                      </p:cBhvr>
                                      <p:to x="100000" y="90000"/>
                                    </p:animScale>
                                    <p:animScale>
                                      <p:cBhvr>
                                        <p:cTn id="18" dur="124" decel="50000">
                                          <p:stCondLst>
                                            <p:cond delay="1251"/>
                                          </p:stCondLst>
                                        </p:cTn>
                                        <p:tgtEl>
                                          <p:spTgt spid="14"/>
                                        </p:tgtEl>
                                      </p:cBhvr>
                                      <p:to x="100000" y="100000"/>
                                    </p:animScale>
                                    <p:animScale>
                                      <p:cBhvr>
                                        <p:cTn id="19" dur="20">
                                          <p:stCondLst>
                                            <p:cond delay="1356"/>
                                          </p:stCondLst>
                                        </p:cTn>
                                        <p:tgtEl>
                                          <p:spTgt spid="14"/>
                                        </p:tgtEl>
                                      </p:cBhvr>
                                      <p:to x="100000" y="95000"/>
                                    </p:animScale>
                                    <p:animScale>
                                      <p:cBhvr>
                                        <p:cTn id="20" dur="124" decel="50000">
                                          <p:stCondLst>
                                            <p:cond delay="1376"/>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474" y="476672"/>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6" name="TextBox 5"/>
          <p:cNvSpPr txBox="1"/>
          <p:nvPr/>
        </p:nvSpPr>
        <p:spPr>
          <a:xfrm>
            <a:off x="-25474" y="521296"/>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栏目索引</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10" name="TextBox 9">
            <a:hlinkClick r:id="rId2" action="ppaction://hlinksldjump"/>
          </p:cNvPr>
          <p:cNvSpPr txBox="1"/>
          <p:nvPr/>
        </p:nvSpPr>
        <p:spPr>
          <a:xfrm>
            <a:off x="3795675" y="1916832"/>
            <a:ext cx="4243747" cy="553994"/>
          </a:xfrm>
          <a:prstGeom prst="rect">
            <a:avLst/>
          </a:prstGeom>
          <a:noFill/>
        </p:spPr>
        <p:txBody>
          <a:bodyPr wrap="square" lIns="121917" tIns="60958" rIns="121917" bIns="60958" rtlCol="0">
            <a:spAutoFit/>
          </a:bodyPr>
          <a:lstStyle/>
          <a:p>
            <a:pPr lvl="0">
              <a:defRPr/>
            </a:pPr>
            <a:r>
              <a:rPr lang="zh-CN" altLang="en-US" sz="2400" b="1" dirty="0" smtClean="0">
                <a:solidFill>
                  <a:srgbClr val="3333FF"/>
                </a:solidFill>
                <a:latin typeface="微软雅黑" pitchFamily="34" charset="-122"/>
                <a:ea typeface="微软雅黑" pitchFamily="34" charset="-122"/>
              </a:rPr>
              <a:t>品</a:t>
            </a:r>
            <a:r>
              <a:rPr lang="zh-CN" altLang="en-US" sz="2400" b="1" dirty="0">
                <a:solidFill>
                  <a:srgbClr val="3333FF"/>
                </a:solidFill>
                <a:latin typeface="微软雅黑" pitchFamily="34" charset="-122"/>
                <a:ea typeface="微软雅黑" pitchFamily="34" charset="-122"/>
              </a:rPr>
              <a:t>读</a:t>
            </a:r>
            <a:r>
              <a:rPr lang="zh-CN" altLang="en-US" sz="2400" b="1" dirty="0" smtClean="0">
                <a:solidFill>
                  <a:srgbClr val="3333FF"/>
                </a:solidFill>
                <a:latin typeface="微软雅黑" pitchFamily="34" charset="-122"/>
                <a:ea typeface="微软雅黑" pitchFamily="34" charset="-122"/>
              </a:rPr>
              <a:t>佳作</a:t>
            </a:r>
            <a:r>
              <a:rPr lang="zh-CN" altLang="en-US" sz="28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体悟</a:t>
            </a:r>
            <a:r>
              <a:rPr lang="zh-CN" altLang="en-US" sz="2800" b="1" dirty="0">
                <a:solidFill>
                  <a:schemeClr val="accent6">
                    <a:lumMod val="75000"/>
                  </a:schemeClr>
                </a:solidFill>
                <a:latin typeface="微软雅黑" pitchFamily="34" charset="-122"/>
                <a:ea typeface="微软雅黑" pitchFamily="34" charset="-122"/>
              </a:rPr>
              <a:t>出彩理由</a:t>
            </a:r>
          </a:p>
        </p:txBody>
      </p:sp>
      <p:sp>
        <p:nvSpPr>
          <p:cNvPr id="11" name="TextBox 10">
            <a:hlinkClick r:id="rId3" action="ppaction://hlinksldjump"/>
          </p:cNvPr>
          <p:cNvSpPr txBox="1"/>
          <p:nvPr/>
        </p:nvSpPr>
        <p:spPr>
          <a:xfrm>
            <a:off x="3795675" y="3018291"/>
            <a:ext cx="4243747" cy="553994"/>
          </a:xfrm>
          <a:prstGeom prst="rect">
            <a:avLst/>
          </a:prstGeom>
          <a:noFill/>
        </p:spPr>
        <p:txBody>
          <a:bodyPr wrap="square" lIns="121917" tIns="60958" rIns="121917" bIns="60958" rtlCol="0">
            <a:spAutoFit/>
          </a:bodyPr>
          <a:lstStyle/>
          <a:p>
            <a:r>
              <a:rPr lang="zh-CN" altLang="en-US" sz="2400" b="1" dirty="0" smtClean="0">
                <a:solidFill>
                  <a:srgbClr val="3333FF"/>
                </a:solidFill>
                <a:latin typeface="微软雅黑" pitchFamily="34" charset="-122"/>
                <a:ea typeface="微软雅黑" pitchFamily="34" charset="-122"/>
              </a:rPr>
              <a:t>指点技巧</a:t>
            </a:r>
            <a:r>
              <a:rPr lang="zh-CN" altLang="en-US" sz="24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找到</a:t>
            </a:r>
            <a:r>
              <a:rPr lang="zh-CN" altLang="en-US" sz="2800" b="1" dirty="0">
                <a:solidFill>
                  <a:schemeClr val="accent6">
                    <a:lumMod val="75000"/>
                  </a:schemeClr>
                </a:solidFill>
                <a:latin typeface="微软雅黑" pitchFamily="34" charset="-122"/>
                <a:ea typeface="微软雅黑" pitchFamily="34" charset="-122"/>
              </a:rPr>
              <a:t>提升门径</a:t>
            </a:r>
          </a:p>
        </p:txBody>
      </p:sp>
      <p:cxnSp>
        <p:nvCxnSpPr>
          <p:cNvPr id="15" name="直接连接符 14"/>
          <p:cNvCxnSpPr/>
          <p:nvPr/>
        </p:nvCxnSpPr>
        <p:spPr>
          <a:xfrm>
            <a:off x="3293993" y="2540600"/>
            <a:ext cx="542450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6" name="直接连接符 15"/>
          <p:cNvCxnSpPr/>
          <p:nvPr/>
        </p:nvCxnSpPr>
        <p:spPr>
          <a:xfrm>
            <a:off x="3293993" y="3625974"/>
            <a:ext cx="5424502" cy="0"/>
          </a:xfrm>
          <a:prstGeom prst="line">
            <a:avLst/>
          </a:prstGeom>
        </p:spPr>
        <p:style>
          <a:lnRef idx="1">
            <a:schemeClr val="accent6"/>
          </a:lnRef>
          <a:fillRef idx="0">
            <a:schemeClr val="accent6"/>
          </a:fillRef>
          <a:effectRef idx="0">
            <a:schemeClr val="accent6"/>
          </a:effectRef>
          <a:fontRef idx="minor">
            <a:schemeClr val="tx1"/>
          </a:fontRef>
        </p:style>
      </p:cxnSp>
      <p:sp>
        <p:nvSpPr>
          <p:cNvPr id="17" name="TextBox 16">
            <a:hlinkClick r:id="rId4" action="ppaction://hlinksldjump"/>
          </p:cNvPr>
          <p:cNvSpPr txBox="1"/>
          <p:nvPr/>
        </p:nvSpPr>
        <p:spPr>
          <a:xfrm>
            <a:off x="3795675" y="4189469"/>
            <a:ext cx="4171739" cy="553994"/>
          </a:xfrm>
          <a:prstGeom prst="rect">
            <a:avLst/>
          </a:prstGeom>
          <a:noFill/>
        </p:spPr>
        <p:txBody>
          <a:bodyPr wrap="square" lIns="121917" tIns="60958" rIns="121917" bIns="60958" rtlCol="0">
            <a:spAutoFit/>
          </a:bodyPr>
          <a:lstStyle/>
          <a:p>
            <a:r>
              <a:rPr lang="zh-CN" altLang="en-US" sz="2400" b="1" dirty="0" smtClean="0">
                <a:solidFill>
                  <a:srgbClr val="3333FF"/>
                </a:solidFill>
                <a:latin typeface="微软雅黑" pitchFamily="34" charset="-122"/>
                <a:ea typeface="微软雅黑" pitchFamily="34" charset="-122"/>
              </a:rPr>
              <a:t>实战演练</a:t>
            </a:r>
            <a:r>
              <a:rPr lang="zh-CN" altLang="en-US" sz="24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练出</a:t>
            </a:r>
            <a:r>
              <a:rPr lang="zh-CN" altLang="en-US" sz="2800" b="1" dirty="0">
                <a:solidFill>
                  <a:schemeClr val="accent6">
                    <a:lumMod val="75000"/>
                  </a:schemeClr>
                </a:solidFill>
                <a:latin typeface="微软雅黑" pitchFamily="34" charset="-122"/>
                <a:ea typeface="微软雅黑" pitchFamily="34" charset="-122"/>
              </a:rPr>
              <a:t>训练实效</a:t>
            </a:r>
          </a:p>
        </p:txBody>
      </p:sp>
      <p:cxnSp>
        <p:nvCxnSpPr>
          <p:cNvPr id="18" name="直接连接符 17"/>
          <p:cNvCxnSpPr/>
          <p:nvPr/>
        </p:nvCxnSpPr>
        <p:spPr>
          <a:xfrm>
            <a:off x="3293993" y="4797152"/>
            <a:ext cx="5424502"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42288442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 y="4173"/>
            <a:ext cx="12190414" cy="55133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37"/>
          <p:cNvSpPr txBox="1"/>
          <p:nvPr/>
        </p:nvSpPr>
        <p:spPr>
          <a:xfrm>
            <a:off x="0" y="48915"/>
            <a:ext cx="12190413" cy="461665"/>
          </a:xfrm>
          <a:prstGeom prst="rect">
            <a:avLst/>
          </a:prstGeom>
          <a:noFill/>
        </p:spPr>
        <p:txBody>
          <a:bodyPr wrap="square" rtlCol="0">
            <a:spAutoFit/>
          </a:bodyPr>
          <a:lstStyle/>
          <a:p>
            <a:pPr>
              <a:defRPr/>
            </a:pPr>
            <a:r>
              <a:rPr lang="zh-CN" altLang="en-US" sz="2400" b="1" kern="0" dirty="0" smtClean="0">
                <a:solidFill>
                  <a:schemeClr val="bg1"/>
                </a:solidFill>
                <a:latin typeface="微软雅黑" pitchFamily="34" charset="-122"/>
                <a:ea typeface="微软雅黑" pitchFamily="34" charset="-122"/>
              </a:rPr>
              <a:t>品读佳作</a:t>
            </a:r>
            <a:r>
              <a:rPr lang="en-US" altLang="zh-CN" sz="2400" b="1" kern="0" dirty="0" smtClean="0">
                <a:solidFill>
                  <a:schemeClr val="bg1"/>
                </a:solidFill>
                <a:latin typeface="微软雅黑" pitchFamily="34" charset="-122"/>
                <a:ea typeface="微软雅黑" pitchFamily="34" charset="-122"/>
              </a:rPr>
              <a:t>										</a:t>
            </a:r>
            <a:r>
              <a:rPr lang="zh-CN" altLang="en-US" sz="2400" kern="0" dirty="0">
                <a:solidFill>
                  <a:schemeClr val="bg1"/>
                </a:solidFill>
                <a:latin typeface="华文新魏" pitchFamily="2" charset="-122"/>
                <a:ea typeface="华文新魏" pitchFamily="2" charset="-122"/>
              </a:rPr>
              <a:t>体悟出彩理由</a:t>
            </a:r>
          </a:p>
        </p:txBody>
      </p:sp>
      <p:sp>
        <p:nvSpPr>
          <p:cNvPr id="14" name="TextBox 13"/>
          <p:cNvSpPr txBox="1"/>
          <p:nvPr/>
        </p:nvSpPr>
        <p:spPr>
          <a:xfrm>
            <a:off x="340809" y="983170"/>
            <a:ext cx="11515037" cy="4534062"/>
          </a:xfrm>
          <a:prstGeom prst="rect">
            <a:avLst/>
          </a:prstGeom>
          <a:noFill/>
        </p:spPr>
        <p:txBody>
          <a:bodyPr wrap="square" rtlCol="0">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佳作：</a:t>
            </a:r>
            <a:r>
              <a:rPr lang="zh-CN"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山东高考优秀作文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阅读下面的材料，根据自己的感悟和联想，写一篇不少于</a:t>
            </a:r>
            <a:r>
              <a:rPr lang="en-US" altLang="zh-CN" sz="2800" kern="100" dirty="0">
                <a:latin typeface="Times New Roman"/>
                <a:ea typeface="华文细黑"/>
                <a:cs typeface="Courier New"/>
              </a:rPr>
              <a:t>800</a:t>
            </a:r>
            <a:r>
              <a:rPr lang="zh-CN" altLang="zh-CN" sz="2800" kern="100" dirty="0">
                <a:latin typeface="Times New Roman"/>
                <a:ea typeface="华文细黑"/>
                <a:cs typeface="Times New Roman"/>
              </a:rPr>
              <a:t>字的文章。</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行囊已经备好，开始一段新的旅程。路途漫漫，翻检行囊会发现，有的东西很快用到了，有的暂时用不上，有的想用而未曾准备，有的会一直伴随我们走向远方</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要求：</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选准角度，自定立意；</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自拟题目；</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除诗歌外，文体不限；</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文体特征鲜明。</a:t>
            </a:r>
            <a:endParaRPr lang="zh-CN" altLang="zh-CN" sz="1050" kern="100" dirty="0">
              <a:effectLst/>
              <a:latin typeface="宋体"/>
              <a:cs typeface="Courier New"/>
            </a:endParaRPr>
          </a:p>
        </p:txBody>
      </p:sp>
    </p:spTree>
    <p:extLst>
      <p:ext uri="{BB962C8B-B14F-4D97-AF65-F5344CB8AC3E}">
        <p14:creationId xmlns:p14="http://schemas.microsoft.com/office/powerpoint/2010/main" val="36733332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3032" y="332656"/>
            <a:ext cx="11515037" cy="2677656"/>
          </a:xfrm>
          <a:prstGeom prst="rect">
            <a:avLst/>
          </a:prstGeom>
          <a:noFill/>
        </p:spPr>
        <p:txBody>
          <a:bodyPr wrap="square" rtlCol="0">
            <a:spAutoFit/>
          </a:bodyPr>
          <a:lstStyle/>
          <a:p>
            <a:pPr algn="ctr">
              <a:lnSpc>
                <a:spcPct val="150000"/>
              </a:lnSpc>
              <a:spcAft>
                <a:spcPts val="0"/>
              </a:spcAft>
            </a:pPr>
            <a:r>
              <a:rPr lang="zh-CN" altLang="zh-CN" sz="2800" b="1" kern="100" dirty="0" smtClean="0">
                <a:latin typeface="Times New Roman"/>
                <a:ea typeface="华文细黑"/>
                <a:cs typeface="Times New Roman"/>
              </a:rPr>
              <a:t>行囊</a:t>
            </a:r>
            <a:r>
              <a:rPr lang="en-US" altLang="zh-CN" sz="2800" b="1" kern="100" dirty="0" smtClean="0">
                <a:latin typeface="Times New Roman"/>
                <a:ea typeface="华文细黑"/>
                <a:cs typeface="Courier New"/>
              </a:rPr>
              <a:t>·</a:t>
            </a:r>
            <a:r>
              <a:rPr lang="zh-CN" altLang="zh-CN" sz="2800" b="1" kern="100" dirty="0" smtClean="0">
                <a:latin typeface="Times New Roman"/>
                <a:ea typeface="华文细黑"/>
                <a:cs typeface="Times New Roman"/>
              </a:rPr>
              <a:t>在路上</a:t>
            </a:r>
            <a:endParaRPr lang="zh-CN" altLang="zh-CN" sz="1050" b="1" kern="100" dirty="0" smtClean="0">
              <a:latin typeface="宋体"/>
              <a:cs typeface="Courier New"/>
            </a:endParaRPr>
          </a:p>
          <a:p>
            <a:pPr indent="711200" algn="just">
              <a:lnSpc>
                <a:spcPct val="150000"/>
              </a:lnSpc>
              <a:spcAft>
                <a:spcPts val="0"/>
              </a:spcAft>
            </a:pPr>
            <a:r>
              <a:rPr lang="zh-CN" altLang="zh-CN" sz="2800" kern="100" dirty="0" smtClean="0">
                <a:latin typeface="Times New Roman"/>
                <a:ea typeface="华文细黑"/>
                <a:cs typeface="Times New Roman"/>
              </a:rPr>
              <a:t>我</a:t>
            </a:r>
            <a:r>
              <a:rPr lang="zh-CN" altLang="zh-CN" sz="2800" kern="100" dirty="0">
                <a:latin typeface="Times New Roman"/>
                <a:ea typeface="华文细黑"/>
                <a:cs typeface="Times New Roman"/>
              </a:rPr>
              <a:t>立于街口，斑斓的霓虹流转着我的目光，嘈杂的鸣笛声叨扰着耳畔。在这个信息化的时代，随处可见虚虚实实的成功之道，以及琳琅满目的心灵鸡汤</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3" name="TextBox 2"/>
          <p:cNvSpPr txBox="1"/>
          <p:nvPr/>
        </p:nvSpPr>
        <p:spPr>
          <a:xfrm>
            <a:off x="253032" y="2988947"/>
            <a:ext cx="11544539" cy="656077"/>
          </a:xfrm>
          <a:prstGeom prst="rect">
            <a:avLst/>
          </a:prstGeom>
          <a:noFill/>
        </p:spPr>
        <p:txBody>
          <a:bodyPr wrap="square" rtlCol="0">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开头先从</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有用之物</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写起。</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提示</a:t>
            </a:r>
            <a:endParaRPr lang="zh-CN" altLang="en-US" sz="1400" dirty="0">
              <a:solidFill>
                <a:srgbClr val="C00000"/>
              </a:solidFill>
              <a:latin typeface="黑体" pitchFamily="49" charset="-122"/>
              <a:ea typeface="黑体" pitchFamily="49" charset="-122"/>
            </a:endParaRPr>
          </a:p>
        </p:txBody>
      </p:sp>
      <p:sp>
        <p:nvSpPr>
          <p:cNvPr id="6" name="TextBox 5"/>
          <p:cNvSpPr txBox="1"/>
          <p:nvPr/>
        </p:nvSpPr>
        <p:spPr>
          <a:xfrm>
            <a:off x="253032" y="3717032"/>
            <a:ext cx="11515037" cy="1948739"/>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不可否认，它们是有用的，足以缓一时之渴，为追求这些很快用到的东西，我们有多久没有打开行囊，再去品读那些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无用之物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，再去体悟那些会一直陪我们走向远方的过往。</a:t>
            </a:r>
            <a:endParaRPr lang="zh-CN" altLang="zh-CN" sz="1050" kern="100" dirty="0">
              <a:latin typeface="宋体"/>
              <a:cs typeface="Courier New"/>
            </a:endParaRPr>
          </a:p>
        </p:txBody>
      </p:sp>
      <p:sp>
        <p:nvSpPr>
          <p:cNvPr id="7" name="TextBox 6"/>
          <p:cNvSpPr txBox="1"/>
          <p:nvPr/>
        </p:nvSpPr>
        <p:spPr>
          <a:xfrm>
            <a:off x="253032" y="5725251"/>
            <a:ext cx="11544539" cy="656077"/>
          </a:xfrm>
          <a:prstGeom prst="rect">
            <a:avLst/>
          </a:prstGeom>
          <a:noFill/>
        </p:spPr>
        <p:txBody>
          <a:bodyPr wrap="square" rtlCol="0">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话锋轻轻一转，由追求</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有用</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转为品读</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无用之物</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165834935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xEl>
                                              <p:pRg st="0" end="0"/>
                                            </p:txEl>
                                          </p:spTgt>
                                        </p:tgtEl>
                                      </p:cBhvr>
                                    </p:animEffect>
                                    <p:set>
                                      <p:cBhvr>
                                        <p:cTn id="17" dur="1" fill="hold">
                                          <p:stCondLst>
                                            <p:cond delay="499"/>
                                          </p:stCondLst>
                                        </p:cTn>
                                        <p:tgtEl>
                                          <p:spTgt spid="7">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3">
                                            <p:txEl>
                                              <p:pRg st="0" end="0"/>
                                            </p:txEl>
                                          </p:spTgt>
                                        </p:tgtEl>
                                      </p:cBhvr>
                                    </p:animEffect>
                                    <p:set>
                                      <p:cBhvr>
                                        <p:cTn id="20"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build="allAtOnce"/>
      <p:bldP spid="7"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3766" y="548680"/>
            <a:ext cx="11515037" cy="1948739"/>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仓央嘉措诗云：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你念，或者不念我，情就在那里，不来不去。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在行囊中，有些储备一直压在包底，我们认可它的价值却因确信它会一直陪伴身侧而鲜少翻看。这些恒久的陪伴，是情感，是父母的呢喃。</a:t>
            </a:r>
            <a:endParaRPr lang="zh-CN" altLang="zh-CN" sz="1050" kern="100" dirty="0">
              <a:effectLst/>
              <a:latin typeface="宋体"/>
              <a:cs typeface="Courier New"/>
            </a:endParaRPr>
          </a:p>
        </p:txBody>
      </p:sp>
      <p:sp>
        <p:nvSpPr>
          <p:cNvPr id="3" name="TextBox 2"/>
          <p:cNvSpPr txBox="1"/>
          <p:nvPr/>
        </p:nvSpPr>
        <p:spPr>
          <a:xfrm>
            <a:off x="253032" y="2564904"/>
            <a:ext cx="11544539" cy="656077"/>
          </a:xfrm>
          <a:prstGeom prst="rect">
            <a:avLst/>
          </a:prstGeom>
          <a:noFill/>
        </p:spPr>
        <p:txBody>
          <a:bodyPr wrap="square" rtlCol="0">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人生旅程中，</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父母的呢喃</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是看似</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无用</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却有用的东西。</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提示</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0481009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xEl>
                                              <p:pRg st="0" end="0"/>
                                            </p:txEl>
                                          </p:spTgt>
                                        </p:tgtEl>
                                      </p:cBhvr>
                                    </p:animEffect>
                                    <p:set>
                                      <p:cBhvr>
                                        <p:cTn id="12"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8582" y="614293"/>
            <a:ext cx="11017224" cy="5262979"/>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奶奶走后，爸爸哽咽着说：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最大的遗憾便是没让她享享清福，让她对我放心。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沉默许久，爸爸抬起头，望望天，说：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孝，不是追求物质上给父母多少。让老祖对你放心，不为你忧虑，便是最大的孝了。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父母在，不敢输。爸爸的话成了我的动力，和着爱与泪，我把它收入行囊。疲倦时，放慢脚步时，逼着自己咬紧牙关，继续坚持下去。前路茫茫，何妨？那一抹烛火依旧为我点亮。爸爸的话，赋予我责任，陪我走在路上，纵使孤独的芒刺着背，我也愿在这恒久的陪伴下开辟新的航路。</a:t>
            </a:r>
            <a:endParaRPr lang="zh-CN" altLang="zh-CN" sz="1050" kern="100" dirty="0">
              <a:effectLst/>
              <a:latin typeface="宋体"/>
              <a:cs typeface="Courier New"/>
            </a:endParaRPr>
          </a:p>
        </p:txBody>
      </p:sp>
    </p:spTree>
    <p:extLst>
      <p:ext uri="{BB962C8B-B14F-4D97-AF65-F5344CB8AC3E}">
        <p14:creationId xmlns:p14="http://schemas.microsoft.com/office/powerpoint/2010/main" val="19818129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3032" y="116632"/>
            <a:ext cx="11515037" cy="2595069"/>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烦闷时，兀自叹息：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若有来生，要做一棵树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一半在尘土里安详，一半在风中飞扬；一半洒落阴凉，一半沐浴阳光。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爸爸说：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你若真是一棵树，我就竭尽所能找到你，把你圈进我的庭院，还能注视着你成长。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抬头，对视，我竟看到了孩子般的较真和那份陪伴的坚定。</a:t>
            </a:r>
            <a:endParaRPr lang="zh-CN" altLang="zh-CN" sz="1050" kern="100" dirty="0">
              <a:effectLst/>
              <a:latin typeface="宋体"/>
              <a:cs typeface="Courier New"/>
            </a:endParaRPr>
          </a:p>
        </p:txBody>
      </p:sp>
      <p:sp>
        <p:nvSpPr>
          <p:cNvPr id="3" name="TextBox 2"/>
          <p:cNvSpPr txBox="1"/>
          <p:nvPr/>
        </p:nvSpPr>
        <p:spPr>
          <a:xfrm>
            <a:off x="253032" y="2708920"/>
            <a:ext cx="11544539" cy="1302408"/>
          </a:xfrm>
          <a:prstGeom prst="rect">
            <a:avLst/>
          </a:prstGeom>
          <a:noFill/>
        </p:spPr>
        <p:txBody>
          <a:bodyPr wrap="square" rtlCol="0">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这两段用生动的笔触、充沛的情感写了父亲，尤其他的语言在</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成长中的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用处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提示</a:t>
            </a:r>
            <a:endParaRPr lang="zh-CN" altLang="en-US" sz="1400" dirty="0">
              <a:solidFill>
                <a:srgbClr val="C00000"/>
              </a:solidFill>
              <a:latin typeface="黑体" pitchFamily="49" charset="-122"/>
              <a:ea typeface="黑体" pitchFamily="49" charset="-122"/>
            </a:endParaRPr>
          </a:p>
        </p:txBody>
      </p:sp>
      <p:sp>
        <p:nvSpPr>
          <p:cNvPr id="6" name="TextBox 5"/>
          <p:cNvSpPr txBox="1"/>
          <p:nvPr/>
        </p:nvSpPr>
        <p:spPr>
          <a:xfrm>
            <a:off x="253032" y="3926792"/>
            <a:ext cx="11515037" cy="1302408"/>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打开行囊，别急着收拾即刻有用的东西，更应先将那些于光鲜时默默守候、于黯淡时坚定陪伴的东西，纳入其中</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7" name="TextBox 6"/>
          <p:cNvSpPr txBox="1"/>
          <p:nvPr/>
        </p:nvSpPr>
        <p:spPr>
          <a:xfrm>
            <a:off x="253032" y="5222936"/>
            <a:ext cx="11544539" cy="1302408"/>
          </a:xfrm>
          <a:prstGeom prst="rect">
            <a:avLst/>
          </a:prstGeom>
          <a:noFill/>
        </p:spPr>
        <p:txBody>
          <a:bodyPr wrap="square" rtlCol="0">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从这段起进入本文的第二个层次：旅程中还有哪些看似</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无用</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却</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有用</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的东西要纳入行囊。</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6486014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xEl>
                                              <p:pRg st="0" end="0"/>
                                            </p:txEl>
                                          </p:spTgt>
                                        </p:tgtEl>
                                      </p:cBhvr>
                                    </p:animEffect>
                                    <p:set>
                                      <p:cBhvr>
                                        <p:cTn id="17" dur="1" fill="hold">
                                          <p:stCondLst>
                                            <p:cond delay="499"/>
                                          </p:stCondLst>
                                        </p:cTn>
                                        <p:tgtEl>
                                          <p:spTgt spid="7">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3">
                                            <p:txEl>
                                              <p:pRg st="0" end="0"/>
                                            </p:txEl>
                                          </p:spTgt>
                                        </p:tgtEl>
                                      </p:cBhvr>
                                    </p:animEffect>
                                    <p:set>
                                      <p:cBhvr>
                                        <p:cTn id="20"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build="allAtOnce"/>
      <p:bldP spid="7"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3766" y="332656"/>
            <a:ext cx="11515037" cy="4534062"/>
          </a:xfrm>
          <a:prstGeom prst="rect">
            <a:avLst/>
          </a:prstGeom>
          <a:noFill/>
        </p:spPr>
        <p:txBody>
          <a:bodyPr wrap="square" rtlCol="0">
            <a:spAutoFit/>
          </a:bodyPr>
          <a:lstStyle/>
          <a:p>
            <a:pPr indent="711200" algn="just">
              <a:lnSpc>
                <a:spcPct val="150000"/>
              </a:lnSpc>
              <a:spcAft>
                <a:spcPts val="0"/>
              </a:spcAft>
            </a:pPr>
            <a:r>
              <a:rPr lang="zh-CN" altLang="zh-CN" sz="2800" kern="100" dirty="0" smtClean="0">
                <a:latin typeface="Times New Roman"/>
                <a:ea typeface="华文细黑"/>
                <a:cs typeface="Times New Roman"/>
              </a:rPr>
              <a:t>听</a:t>
            </a:r>
            <a:r>
              <a:rPr lang="zh-CN" altLang="zh-CN" sz="2800" kern="100" dirty="0">
                <a:latin typeface="Times New Roman"/>
                <a:ea typeface="华文细黑"/>
                <a:cs typeface="Times New Roman"/>
              </a:rPr>
              <a:t>着绕梁的铮铮琴音，看灵动的手指跳跃于琴弦之上，一抹一挑，一颤一摇，无不彰显着优雅与古意。无需浓妆艳抹，烈香缭绕、素面朝天、一袭旗袍已是世间最美的身影。看着电视上的弹筝人，我回忆起了少时学琴的调皮和浮躁，草草应付几下便逃之夭夭。如今，无人倾诉，欲寄琴音时，空望着覆着灰尘的琴面，拨出断续的残音，心中多出一层悔意。当年无用的琴声是最有情的慰藉，奈何昔日已去，未及储备，只能压抑着手痒之感独自怅惘。</a:t>
            </a:r>
            <a:endParaRPr lang="zh-CN" altLang="zh-CN" sz="1050" kern="100" dirty="0">
              <a:effectLst/>
              <a:latin typeface="宋体"/>
              <a:cs typeface="Courier New"/>
            </a:endParaRPr>
          </a:p>
        </p:txBody>
      </p:sp>
      <p:sp>
        <p:nvSpPr>
          <p:cNvPr id="3" name="TextBox 2"/>
          <p:cNvSpPr txBox="1"/>
          <p:nvPr/>
        </p:nvSpPr>
        <p:spPr>
          <a:xfrm>
            <a:off x="283766" y="4862896"/>
            <a:ext cx="11544539" cy="1302408"/>
          </a:xfrm>
          <a:prstGeom prst="rect">
            <a:avLst/>
          </a:prstGeom>
          <a:noFill/>
        </p:spPr>
        <p:txBody>
          <a:bodyPr wrap="square" rtlCol="0">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这两段又用诗意的语言展示了看似很</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虚</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的琴棋书画、唐诗宋词陪伴旅程的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用处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提示</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84021378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xEl>
                                              <p:pRg st="0" end="0"/>
                                            </p:txEl>
                                          </p:spTgt>
                                        </p:tgtEl>
                                      </p:cBhvr>
                                    </p:animEffect>
                                    <p:set>
                                      <p:cBhvr>
                                        <p:cTn id="12"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build="allAtOnce"/>
    </p:bld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1926</TotalTime>
  <Words>2780</Words>
  <Application>Microsoft Office PowerPoint</Application>
  <PresentationFormat>自定义</PresentationFormat>
  <Paragraphs>126</Paragraphs>
  <Slides>28</Slides>
  <Notes>0</Notes>
  <HiddenSlides>1</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577</cp:revision>
  <dcterms:created xsi:type="dcterms:W3CDTF">2016-03-28T08:27:22Z</dcterms:created>
  <dcterms:modified xsi:type="dcterms:W3CDTF">2016-11-17T06:02:37Z</dcterms:modified>
</cp:coreProperties>
</file>