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1"/>
  </p:notesMasterIdLst>
  <p:sldIdLst>
    <p:sldId id="441" r:id="rId4"/>
    <p:sldId id="442" r:id="rId5"/>
    <p:sldId id="507" r:id="rId6"/>
    <p:sldId id="391" r:id="rId7"/>
    <p:sldId id="440" r:id="rId8"/>
    <p:sldId id="341" r:id="rId9"/>
    <p:sldId id="394" r:id="rId10"/>
    <p:sldId id="563" r:id="rId12"/>
    <p:sldId id="564" r:id="rId13"/>
    <p:sldId id="443" r:id="rId14"/>
    <p:sldId id="344" r:id="rId15"/>
    <p:sldId id="350" r:id="rId16"/>
    <p:sldId id="351" r:id="rId17"/>
    <p:sldId id="397" r:id="rId18"/>
    <p:sldId id="403" r:id="rId19"/>
    <p:sldId id="404" r:id="rId20"/>
    <p:sldId id="405" r:id="rId21"/>
    <p:sldId id="406" r:id="rId22"/>
    <p:sldId id="444" r:id="rId23"/>
    <p:sldId id="449" r:id="rId24"/>
    <p:sldId id="352" r:id="rId25"/>
    <p:sldId id="401" r:id="rId26"/>
    <p:sldId id="451" r:id="rId27"/>
    <p:sldId id="611" r:id="rId28"/>
    <p:sldId id="361" r:id="rId29"/>
    <p:sldId id="383" r:id="rId30"/>
    <p:sldId id="493" r:id="rId31"/>
    <p:sldId id="363" r:id="rId32"/>
    <p:sldId id="384" r:id="rId33"/>
    <p:sldId id="364" r:id="rId34"/>
    <p:sldId id="366" r:id="rId35"/>
    <p:sldId id="385" r:id="rId36"/>
    <p:sldId id="367" r:id="rId37"/>
    <p:sldId id="368" r:id="rId38"/>
    <p:sldId id="369" r:id="rId39"/>
    <p:sldId id="370" r:id="rId40"/>
    <p:sldId id="379" r:id="rId41"/>
    <p:sldId id="499" r:id="rId42"/>
    <p:sldId id="498" r:id="rId43"/>
    <p:sldId id="495" r:id="rId44"/>
    <p:sldId id="497" r:id="rId45"/>
    <p:sldId id="496" r:id="rId46"/>
    <p:sldId id="386" r:id="rId47"/>
    <p:sldId id="502" r:id="rId48"/>
    <p:sldId id="387" r:id="rId49"/>
    <p:sldId id="388" r:id="rId50"/>
    <p:sldId id="509" r:id="rId51"/>
    <p:sldId id="508" r:id="rId52"/>
    <p:sldId id="557" r:id="rId53"/>
    <p:sldId id="389" r:id="rId54"/>
    <p:sldId id="503" r:id="rId55"/>
    <p:sldId id="504" r:id="rId56"/>
    <p:sldId id="505" r:id="rId57"/>
    <p:sldId id="506" r:id="rId58"/>
  </p:sldIdLst>
  <p:sldSz cx="9144000" cy="6858000" type="screen4x3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0033"/>
    <a:srgbClr val="800000"/>
    <a:srgbClr val="FF6600"/>
    <a:srgbClr val="0000CC"/>
    <a:srgbClr val="FF0000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 noRot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ln/>
        </p:spPr>
        <p:txBody>
          <a:bodyPr wrap="square" lIns="91440" tIns="45720" rIns="91440" bIns="45720" anchor="ctr" anchorCtr="0"/>
          <a:p>
            <a:pPr lvl="0" eaLnBrk="1" hangingPunct="1"/>
            <a:endParaRPr lang="zh-CN" altLang="zh-CN" sz="2000" dirty="0"/>
          </a:p>
          <a:p>
            <a:pPr lvl="0" eaLnBrk="1" hangingPunct="1"/>
            <a:r>
              <a:rPr lang="zh-CN" altLang="zh-CN" sz="2000" dirty="0"/>
              <a:t>         </a:t>
            </a:r>
            <a:r>
              <a:rPr lang="zh-CN" altLang="en-US" sz="2000" dirty="0">
                <a:solidFill>
                  <a:srgbClr val="00CC00"/>
                </a:solidFill>
              </a:rPr>
              <a:t>唐宋八大家</a:t>
            </a:r>
            <a:r>
              <a:rPr lang="zh-CN" altLang="zh-CN" sz="2000" dirty="0">
                <a:solidFill>
                  <a:srgbClr val="00CC00"/>
                </a:solidFill>
              </a:rPr>
              <a:t>---</a:t>
            </a:r>
            <a:r>
              <a:rPr lang="zh-CN" altLang="en-US" sz="2000" dirty="0">
                <a:solidFill>
                  <a:srgbClr val="00CC00"/>
                </a:solidFill>
              </a:rPr>
              <a:t>韩愈 柳宗元 欧阳修</a:t>
            </a:r>
            <a:endParaRPr lang="zh-CN" altLang="en-US" sz="2000" dirty="0">
              <a:solidFill>
                <a:srgbClr val="00CC00"/>
              </a:solidFill>
            </a:endParaRPr>
          </a:p>
          <a:p>
            <a:pPr lvl="0" eaLnBrk="1" hangingPunct="1"/>
            <a:r>
              <a:rPr lang="zh-CN" altLang="zh-CN" sz="2000" dirty="0">
                <a:solidFill>
                  <a:srgbClr val="00CC00"/>
                </a:solidFill>
              </a:rPr>
              <a:t>                              </a:t>
            </a:r>
            <a:r>
              <a:rPr lang="zh-CN" altLang="en-US" sz="2000" dirty="0">
                <a:solidFill>
                  <a:srgbClr val="00CC00"/>
                </a:solidFill>
              </a:rPr>
              <a:t>三苏 曾巩 王安石</a:t>
            </a:r>
            <a:endParaRPr lang="zh-CN" altLang="en-US" sz="2000" dirty="0">
              <a:solidFill>
                <a:srgbClr val="00CC00"/>
              </a:solidFill>
            </a:endParaRPr>
          </a:p>
          <a:p>
            <a:pPr lvl="0" eaLnBrk="1" hangingPunct="1"/>
            <a:r>
              <a:rPr lang="zh-CN" altLang="zh-CN" sz="2000" dirty="0">
                <a:solidFill>
                  <a:srgbClr val="00CC00"/>
                </a:solidFill>
              </a:rPr>
              <a:t>       </a:t>
            </a:r>
            <a:endParaRPr lang="zh-CN" altLang="zh-CN" sz="2000" dirty="0">
              <a:solidFill>
                <a:srgbClr val="00CC00"/>
              </a:solidFill>
            </a:endParaRPr>
          </a:p>
          <a:p>
            <a:pPr lvl="0" eaLnBrk="1" hangingPunct="1"/>
            <a:r>
              <a:rPr lang="zh-CN" altLang="zh-CN" sz="2000" dirty="0">
                <a:solidFill>
                  <a:srgbClr val="00CC00"/>
                </a:solidFill>
              </a:rPr>
              <a:t>         </a:t>
            </a:r>
            <a:r>
              <a:rPr lang="zh-CN" altLang="en-US" sz="2000" dirty="0">
                <a:solidFill>
                  <a:srgbClr val="00CC00"/>
                </a:solidFill>
              </a:rPr>
              <a:t>黄</a:t>
            </a:r>
            <a:r>
              <a:rPr lang="zh-CN" altLang="zh-CN" sz="2000" dirty="0">
                <a:solidFill>
                  <a:srgbClr val="00CC00"/>
                </a:solidFill>
              </a:rPr>
              <a:t>---</a:t>
            </a:r>
            <a:r>
              <a:rPr lang="zh-CN" altLang="en-US" sz="2000" dirty="0">
                <a:solidFill>
                  <a:srgbClr val="00CC00"/>
                </a:solidFill>
              </a:rPr>
              <a:t>黄庭坚</a:t>
            </a:r>
            <a:endParaRPr lang="zh-CN" altLang="en-US" sz="2000" dirty="0">
              <a:solidFill>
                <a:srgbClr val="00CC00"/>
              </a:solidFill>
            </a:endParaRPr>
          </a:p>
          <a:p>
            <a:pPr lvl="0" eaLnBrk="1" hangingPunct="1"/>
            <a:r>
              <a:rPr lang="zh-CN" altLang="zh-CN" sz="2000" dirty="0">
                <a:solidFill>
                  <a:srgbClr val="00CC00"/>
                </a:solidFill>
              </a:rPr>
              <a:t>      </a:t>
            </a:r>
            <a:endParaRPr lang="zh-CN" altLang="zh-CN" sz="2000" dirty="0">
              <a:solidFill>
                <a:srgbClr val="00CC00"/>
              </a:solidFill>
            </a:endParaRPr>
          </a:p>
          <a:p>
            <a:pPr lvl="0" eaLnBrk="1" hangingPunct="1"/>
            <a:r>
              <a:rPr lang="zh-CN" altLang="zh-CN" sz="2000" dirty="0">
                <a:solidFill>
                  <a:srgbClr val="00CC00"/>
                </a:solidFill>
              </a:rPr>
              <a:t>         </a:t>
            </a:r>
            <a:r>
              <a:rPr lang="zh-CN" altLang="en-US" sz="2000" dirty="0">
                <a:solidFill>
                  <a:srgbClr val="00CC00"/>
                </a:solidFill>
              </a:rPr>
              <a:t>辛</a:t>
            </a:r>
            <a:r>
              <a:rPr lang="zh-CN" altLang="zh-CN" sz="2000" dirty="0">
                <a:solidFill>
                  <a:srgbClr val="00CC00"/>
                </a:solidFill>
              </a:rPr>
              <a:t>---</a:t>
            </a:r>
            <a:r>
              <a:rPr lang="zh-CN" altLang="en-US" sz="2000" dirty="0">
                <a:solidFill>
                  <a:srgbClr val="00CC00"/>
                </a:solidFill>
              </a:rPr>
              <a:t>辛弃疾</a:t>
            </a:r>
            <a:endParaRPr lang="zh-CN" altLang="en-US" sz="2000" dirty="0">
              <a:solidFill>
                <a:srgbClr val="00CC00"/>
              </a:solidFill>
            </a:endParaRPr>
          </a:p>
          <a:p>
            <a:pPr lvl="0" eaLnBrk="1" hangingPunct="1"/>
            <a:r>
              <a:rPr lang="zh-CN" altLang="zh-CN" sz="2000" dirty="0">
                <a:solidFill>
                  <a:srgbClr val="00CC00"/>
                </a:solidFill>
              </a:rPr>
              <a:t>       </a:t>
            </a:r>
            <a:endParaRPr lang="zh-CN" altLang="zh-CN" sz="2000" dirty="0">
              <a:solidFill>
                <a:srgbClr val="00CC00"/>
              </a:solidFill>
            </a:endParaRPr>
          </a:p>
          <a:p>
            <a:pPr lvl="0" eaLnBrk="1" hangingPunct="1"/>
            <a:r>
              <a:rPr lang="zh-CN" altLang="zh-CN" sz="2000" dirty="0">
                <a:solidFill>
                  <a:srgbClr val="00CC00"/>
                </a:solidFill>
              </a:rPr>
              <a:t>         </a:t>
            </a:r>
            <a:r>
              <a:rPr lang="zh-CN" altLang="en-US" sz="2000" dirty="0">
                <a:solidFill>
                  <a:srgbClr val="00CC00"/>
                </a:solidFill>
              </a:rPr>
              <a:t>宋四家</a:t>
            </a:r>
            <a:r>
              <a:rPr lang="zh-CN" altLang="zh-CN" sz="2000" dirty="0">
                <a:solidFill>
                  <a:srgbClr val="00CC00"/>
                </a:solidFill>
              </a:rPr>
              <a:t>---</a:t>
            </a:r>
            <a:r>
              <a:rPr lang="zh-CN" altLang="en-US" sz="2000" dirty="0">
                <a:solidFill>
                  <a:srgbClr val="00CC00"/>
                </a:solidFill>
              </a:rPr>
              <a:t>苏轼 黄庭坚 蔡襄 米芾</a:t>
            </a:r>
            <a:endParaRPr lang="zh-CN" altLang="en-US" sz="2000" dirty="0">
              <a:solidFill>
                <a:srgbClr val="00CC00"/>
              </a:solidFill>
            </a:endParaRPr>
          </a:p>
          <a:p>
            <a:pPr lvl="0" eaLnBrk="1" hangingPunct="1"/>
            <a:r>
              <a:rPr lang="zh-CN" altLang="zh-CN" sz="2000" dirty="0"/>
              <a:t>                                      </a:t>
            </a:r>
            <a:endParaRPr lang="zh-CN" altLang="zh-CN" sz="20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hyperlink" Target="&#24247;&#26725;&#26391;&#35829;&#20316;&#21697;&#65306;&#27743;&#22478;&#23376;&#65288;&#33487;&#36732;&#65289;.f4v" TargetMode="Externa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microsoft.com/office/2007/relationships/media" Target="file:///I:\BDADB3C7D7D3A1A3_1210632365.mp3" TargetMode="External"/><Relationship Id="rId2" Type="http://schemas.openxmlformats.org/officeDocument/2006/relationships/audio" Target="file:///I:\BDADB3C7D7D3A1A3_1210632365.mp3" TargetMode="Externa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7.xml"/><Relationship Id="rId1" Type="http://schemas.openxmlformats.org/officeDocument/2006/relationships/image" Target="../media/image2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slide" Target="slide48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3" descr="m82a"/>
          <p:cNvPicPr>
            <a:picLocks noChangeAspect="1"/>
          </p:cNvPicPr>
          <p:nvPr/>
        </p:nvPicPr>
        <p:blipFill>
          <a:blip r:embed="rId2">
            <a:clrChange>
              <a:clrFrom>
                <a:srgbClr val="F3EDE1"/>
              </a:clrFrom>
              <a:clrTo>
                <a:srgbClr val="F3EDE1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6184900" y="2159000"/>
            <a:ext cx="2959100" cy="469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4"/>
          <p:cNvSpPr txBox="1"/>
          <p:nvPr/>
        </p:nvSpPr>
        <p:spPr>
          <a:xfrm>
            <a:off x="457200" y="5334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AC0046"/>
                </a:solidFill>
                <a:latin typeface="Arial" panose="020B0604020202020204" pitchFamily="34" charset="0"/>
                <a:ea typeface="迷你简启体" pitchFamily="1" charset="-122"/>
              </a:rPr>
              <a:t>新课导入</a:t>
            </a:r>
            <a:endParaRPr lang="zh-CN" altLang="en-US" sz="3200" b="1" dirty="0">
              <a:solidFill>
                <a:srgbClr val="AC0046"/>
              </a:solidFill>
              <a:latin typeface="Arial" panose="020B0604020202020204" pitchFamily="34" charset="0"/>
              <a:ea typeface="迷你简启体" pitchFamily="1" charset="-122"/>
            </a:endParaRPr>
          </a:p>
        </p:txBody>
      </p:sp>
      <p:pic>
        <p:nvPicPr>
          <p:cNvPr id="3076" name="Picture 5" descr="hb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00"/>
            <a:ext cx="457200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6" descr="1_11550241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3" y="1341438"/>
            <a:ext cx="9144000" cy="502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Text Box 7"/>
          <p:cNvSpPr txBox="1"/>
          <p:nvPr/>
        </p:nvSpPr>
        <p:spPr>
          <a:xfrm>
            <a:off x="3865563" y="2060575"/>
            <a:ext cx="731837" cy="28352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《题西林壁》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2" descr="图片2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179388" y="4048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Picture 3" descr="m82a"/>
          <p:cNvPicPr>
            <a:picLocks noChangeAspect="1"/>
          </p:cNvPicPr>
          <p:nvPr/>
        </p:nvPicPr>
        <p:blipFill>
          <a:blip r:embed="rId2">
            <a:clrChange>
              <a:clrFrom>
                <a:srgbClr val="F3EDE1"/>
              </a:clrFrom>
              <a:clrTo>
                <a:srgbClr val="F3EDE1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6184900" y="2159000"/>
            <a:ext cx="2959100" cy="469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4"/>
          <p:cNvSpPr txBox="1"/>
          <p:nvPr/>
        </p:nvSpPr>
        <p:spPr>
          <a:xfrm>
            <a:off x="323850" y="2205038"/>
            <a:ext cx="8388350" cy="3389312"/>
          </a:xfrm>
          <a:prstGeom prst="rect">
            <a:avLst/>
          </a:prstGeom>
          <a:solidFill>
            <a:srgbClr val="FFFFFF">
              <a:alpha val="59999"/>
            </a:srgbClr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latin typeface="迷你简启体" pitchFamily="1" charset="-122"/>
                <a:ea typeface="迷你简启体" pitchFamily="1" charset="-122"/>
              </a:rPr>
              <a:t>       苏轼，（1037-1101）字</a:t>
            </a:r>
            <a:r>
              <a:rPr lang="zh-CN" altLang="en-US" sz="3600" u="sng" dirty="0">
                <a:latin typeface="迷你简启体" pitchFamily="1" charset="-122"/>
                <a:ea typeface="迷你简启体" pitchFamily="1" charset="-122"/>
              </a:rPr>
              <a:t>          </a:t>
            </a:r>
            <a:r>
              <a:rPr lang="zh-CN" altLang="en-US" sz="3600" dirty="0">
                <a:latin typeface="迷你简启体" pitchFamily="1" charset="-122"/>
                <a:ea typeface="迷你简启体" pitchFamily="1" charset="-122"/>
              </a:rPr>
              <a:t>号</a:t>
            </a:r>
            <a:r>
              <a:rPr lang="zh-CN" altLang="en-US" sz="3600" u="sng" dirty="0">
                <a:latin typeface="迷你简启体" pitchFamily="1" charset="-122"/>
                <a:ea typeface="迷你简启体" pitchFamily="1" charset="-122"/>
              </a:rPr>
              <a:t>                          </a:t>
            </a:r>
            <a:r>
              <a:rPr lang="zh-CN" altLang="en-US" sz="3600" dirty="0">
                <a:latin typeface="迷你简启体" pitchFamily="1" charset="-122"/>
                <a:ea typeface="迷你简启体" pitchFamily="1" charset="-122"/>
              </a:rPr>
              <a:t>，四川眉山人，</a:t>
            </a:r>
            <a:r>
              <a:rPr lang="zh-CN" altLang="en-US" sz="3600" b="1" i="1" dirty="0">
                <a:solidFill>
                  <a:srgbClr val="FF0000"/>
                </a:solidFill>
                <a:latin typeface="迷你简启体" pitchFamily="1" charset="-122"/>
                <a:ea typeface="迷你简启体" pitchFamily="1" charset="-122"/>
              </a:rPr>
              <a:t>北宋杰 出文学家，书画家，豪放词风的开创者</a:t>
            </a:r>
            <a:r>
              <a:rPr lang="zh-CN" altLang="en-US" sz="3600" dirty="0">
                <a:solidFill>
                  <a:srgbClr val="800000"/>
                </a:solidFill>
                <a:latin typeface="迷你简启体" pitchFamily="1" charset="-122"/>
                <a:ea typeface="迷你简启体" pitchFamily="1" charset="-122"/>
              </a:rPr>
              <a:t>，</a:t>
            </a:r>
            <a:r>
              <a:rPr lang="zh-CN" altLang="en-US" sz="3600" dirty="0">
                <a:latin typeface="迷你简启体" pitchFamily="1" charset="-122"/>
                <a:ea typeface="迷你简启体" pitchFamily="1" charset="-122"/>
              </a:rPr>
              <a:t>与父苏洵，弟苏辙并</a:t>
            </a:r>
            <a:r>
              <a:rPr lang="zh-CN" altLang="en-US" sz="3600" dirty="0">
                <a:latin typeface="Arial" panose="020B0604020202020204" pitchFamily="34" charset="0"/>
                <a:ea typeface="迷你简启体" pitchFamily="1" charset="-122"/>
              </a:rPr>
              <a:t>“</a:t>
            </a:r>
            <a:r>
              <a:rPr lang="zh-CN" altLang="en-US" sz="3600" u="sng" dirty="0">
                <a:latin typeface="迷你简启体" pitchFamily="1" charset="-122"/>
                <a:ea typeface="迷你简启体" pitchFamily="1" charset="-122"/>
              </a:rPr>
              <a:t>                 </a:t>
            </a:r>
            <a:r>
              <a:rPr lang="zh-CN" altLang="en-US" sz="3600" dirty="0">
                <a:latin typeface="Arial" panose="020B0604020202020204" pitchFamily="34" charset="0"/>
                <a:ea typeface="迷你简启体" pitchFamily="1" charset="-122"/>
              </a:rPr>
              <a:t>”</a:t>
            </a:r>
            <a:r>
              <a:rPr lang="zh-CN" altLang="en-US" sz="3600" dirty="0">
                <a:latin typeface="迷你简启体" pitchFamily="1" charset="-122"/>
                <a:ea typeface="迷你简启体" pitchFamily="1" charset="-122"/>
              </a:rPr>
              <a:t>。</a:t>
            </a:r>
            <a:endParaRPr lang="zh-CN" altLang="en-US" sz="3600" dirty="0">
              <a:latin typeface="迷你简启体" pitchFamily="1" charset="-122"/>
              <a:ea typeface="迷你简启体" pitchFamily="1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7235825" y="21336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AC0046"/>
                </a:solidFill>
                <a:latin typeface="Arial" panose="020B0604020202020204" pitchFamily="34" charset="0"/>
                <a:ea typeface="迷你简启体" pitchFamily="1" charset="-122"/>
              </a:rPr>
              <a:t>子瞻</a:t>
            </a:r>
            <a:endParaRPr lang="zh-CN" altLang="en-US" sz="2800" b="1" dirty="0">
              <a:solidFill>
                <a:srgbClr val="AC0046"/>
              </a:solidFill>
              <a:latin typeface="Arial" panose="020B0604020202020204" pitchFamily="34" charset="0"/>
              <a:ea typeface="迷你简启体" pitchFamily="1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1619250" y="3070225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AC0046"/>
                </a:solidFill>
                <a:latin typeface="Arial" panose="020B0604020202020204" pitchFamily="34" charset="0"/>
                <a:ea typeface="迷你简启体" pitchFamily="1" charset="-122"/>
              </a:rPr>
              <a:t>东坡居士</a:t>
            </a:r>
            <a:endParaRPr lang="zh-CN" altLang="en-US" sz="2800" b="1" dirty="0">
              <a:solidFill>
                <a:srgbClr val="AC0046"/>
              </a:solidFill>
              <a:latin typeface="Arial" panose="020B0604020202020204" pitchFamily="34" charset="0"/>
              <a:ea typeface="迷你简启体" pitchFamily="1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381000" y="53340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AC0046"/>
                </a:solidFill>
                <a:latin typeface="Arial" panose="020B0604020202020204" pitchFamily="34" charset="0"/>
                <a:ea typeface="迷你简启体" pitchFamily="1" charset="-122"/>
              </a:rPr>
              <a:t>知人论世</a:t>
            </a:r>
            <a:endParaRPr lang="zh-CN" altLang="en-US" sz="3200" b="1" dirty="0">
              <a:solidFill>
                <a:srgbClr val="AC0046"/>
              </a:solidFill>
              <a:latin typeface="Arial" panose="020B0604020202020204" pitchFamily="34" charset="0"/>
              <a:ea typeface="迷你简启体" pitchFamily="1" charset="-122"/>
            </a:endParaRPr>
          </a:p>
        </p:txBody>
      </p:sp>
      <p:pic>
        <p:nvPicPr>
          <p:cNvPr id="13319" name="Picture 8" descr="hb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00"/>
            <a:ext cx="457200" cy="37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Text Box 9"/>
          <p:cNvSpPr txBox="1"/>
          <p:nvPr/>
        </p:nvSpPr>
        <p:spPr>
          <a:xfrm>
            <a:off x="1908175" y="5086350"/>
            <a:ext cx="1600200" cy="577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AC0046"/>
                </a:solidFill>
                <a:latin typeface="Arial" panose="020B0604020202020204" pitchFamily="34" charset="0"/>
                <a:ea typeface="迷你简启体" pitchFamily="1" charset="-122"/>
              </a:rPr>
              <a:t>三苏</a:t>
            </a:r>
            <a:endParaRPr lang="zh-CN" altLang="en-US" sz="3200" b="1" dirty="0">
              <a:solidFill>
                <a:srgbClr val="AC0046"/>
              </a:solidFill>
              <a:latin typeface="Arial" panose="020B0604020202020204" pitchFamily="34" charset="0"/>
              <a:ea typeface="迷你简启体" pitchFamily="1" charset="-122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/>
      <p:bldP spid="13318" grpId="0"/>
      <p:bldP spid="133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"/>
          <p:cNvSpPr/>
          <p:nvPr/>
        </p:nvSpPr>
        <p:spPr>
          <a:xfrm>
            <a:off x="0" y="1125538"/>
            <a:ext cx="8820150" cy="5184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苏轼幼年时即极为出色，深得老师赏识。</a:t>
            </a:r>
            <a:r>
              <a:rPr lang="zh-CN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岁时，苏轼与弟弟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苏辙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一起随父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苏洵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离家进京，第二年兄弟二人都中了进士。当时的文坛领袖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欧阳修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读了</a:t>
            </a:r>
            <a:r>
              <a:rPr lang="zh-CN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22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岁的苏轼所写的文章后说：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不觉汗出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。快哉，快哉！老夫当避路，放他出人头地也。可喜！可喜！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并预言未来文坛将属于苏轼。 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    </a:t>
            </a:r>
            <a:r>
              <a:rPr lang="en-US" altLang="zh-CN" sz="4000" dirty="0">
                <a:latin typeface="Arial" panose="020B0604020202020204" pitchFamily="34" charset="0"/>
                <a:ea typeface="黑体" panose="02010609060101010101" pitchFamily="2" charset="-122"/>
              </a:rPr>
              <a:t>      </a:t>
            </a:r>
            <a:r>
              <a:rPr lang="en-US" altLang="zh-CN" sz="40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8" name="Text Box 3"/>
          <p:cNvSpPr txBox="1"/>
          <p:nvPr/>
        </p:nvSpPr>
        <p:spPr>
          <a:xfrm>
            <a:off x="3059113" y="333375"/>
            <a:ext cx="3097212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苏轼简历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/>
          <p:nvPr/>
        </p:nvSpPr>
        <p:spPr>
          <a:xfrm>
            <a:off x="0" y="0"/>
            <a:ext cx="8893175" cy="3213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endParaRPr lang="zh-CN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熙宁二年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(1069)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反对变法卷入党争。 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0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苏轼的政治思想比较保守，宋神宗时，王安石当政，行新法，苏轼极力反对，便请求外调，他先后被派往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密州</a:t>
            </a: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、徐州等地任地方官。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革新除弊，因法便民，颇有政绩</a:t>
            </a: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000" b="1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2" name="Rectangle 3"/>
          <p:cNvSpPr/>
          <p:nvPr/>
        </p:nvSpPr>
        <p:spPr>
          <a:xfrm>
            <a:off x="0" y="3213100"/>
            <a:ext cx="8893175" cy="34115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元丰二年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(1079)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乌台诗案被贬黄州。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0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那些曾经依附过王安石的小人搜集苏轼对新政不满的诗句，弹劾苏轼，致其入狱。这就是宋代第一起文字狱</a:t>
            </a:r>
            <a:r>
              <a:rPr lang="zh-CN" altLang="zh-CN" sz="3000" b="1" dirty="0">
                <a:solidFill>
                  <a:srgbClr val="080808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——“</a:t>
            </a: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乌台诗案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。苏轼被捕入狱，入狱后，受尽凌辱，酷刑棒打，几致死地。历时五个月，营救者络绎不绝（包括王安石），最后，神宗才决定不杀苏轼，将苏轼贬到黄州。</a:t>
            </a:r>
            <a:endParaRPr lang="zh-CN" altLang="en-US" sz="3000" b="1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/>
          <p:nvPr/>
        </p:nvSpPr>
        <p:spPr>
          <a:xfrm>
            <a:off x="0" y="188913"/>
            <a:ext cx="91440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苏轼在黄州生活的这七年，他没有俸禄、生活困苦、衣食不足，而且受到监督，没有住的地方，只好暂居庙里，后来得了一块荒地，耕种，造屋。</a:t>
            </a:r>
            <a:endParaRPr lang="zh-CN" altLang="en-US" sz="3000" b="1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TW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元祐元年(1086)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重获启用官至礼部。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旧党执政。受到皇太后重用保护，苏轼被调回京都任翰林学士、知制诰等职。后自请外任杭州太守。后被召回京师，担任兵部尚书、礼部尚书。</a:t>
            </a:r>
            <a:r>
              <a:rPr lang="zh-CN" altLang="en-US" sz="36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6" name="Rectangle 3"/>
          <p:cNvSpPr/>
          <p:nvPr/>
        </p:nvSpPr>
        <p:spPr>
          <a:xfrm>
            <a:off x="0" y="3833813"/>
            <a:ext cx="8964613" cy="3024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绍圣</a:t>
            </a:r>
            <a:r>
              <a:rPr lang="zh-TW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元年 (1094)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又遭贬职惠州儋州。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皇太后驾崩，新党再度秉政后，又贬惠州，再贬儋州（今海南），</a:t>
            </a:r>
            <a:endParaRPr lang="zh-CN" altLang="en-US" sz="3000" b="1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元符三年(1100) 渡海北返次年病逝。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66岁死于常州。</a:t>
            </a:r>
            <a:r>
              <a:rPr lang="zh-CN" altLang="en-US" sz="4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 </a:t>
            </a:r>
            <a:endParaRPr lang="zh-CN" altLang="en-US" sz="4000" b="1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 Box 1027"/>
          <p:cNvSpPr txBox="1"/>
          <p:nvPr/>
        </p:nvSpPr>
        <p:spPr>
          <a:xfrm>
            <a:off x="1763713" y="2565400"/>
            <a:ext cx="5040312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Rectangle 1033"/>
          <p:cNvSpPr/>
          <p:nvPr/>
        </p:nvSpPr>
        <p:spPr>
          <a:xfrm>
            <a:off x="4191000" y="41148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苏轼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1" name="Picture 1034" descr="赠孟浩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81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1035"/>
          <p:cNvSpPr txBox="1"/>
          <p:nvPr/>
        </p:nvSpPr>
        <p:spPr>
          <a:xfrm>
            <a:off x="1685925" y="334963"/>
            <a:ext cx="549275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Text Box 1036"/>
          <p:cNvSpPr txBox="1"/>
          <p:nvPr/>
        </p:nvSpPr>
        <p:spPr>
          <a:xfrm>
            <a:off x="3414713" y="381000"/>
            <a:ext cx="5303837" cy="6172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江城子</a:t>
            </a:r>
            <a:endParaRPr lang="zh-CN" altLang="en-US" sz="5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乙卯正月二十日夜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记梦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zh-CN" altLang="zh-CN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苏轼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580063" y="6491288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99190" dir="7788334" algn="ctr" rotWithShape="0">
              <a:schemeClr val="bg2">
                <a:alpha val="75000"/>
              </a:schemeClr>
            </a:outerShdw>
          </a:effectLst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292725" y="6518275"/>
            <a:ext cx="3968750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99190" dir="7788334" algn="ctr" rotWithShape="0">
              <a:schemeClr val="bg2">
                <a:alpha val="75000"/>
              </a:schemeClr>
            </a:outerShdw>
          </a:effectLst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kern="1200" cap="none" spc="0" normalizeH="0" baseline="0" noProof="0" smtClea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淮安市阳光学校高二年级语文组  胡建</a:t>
            </a:r>
            <a:endParaRPr kumimoji="0" lang="zh-CN" kern="1200" cap="none" spc="0" normalizeH="0" baseline="0" noProof="0" smtClea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8435" name="Picture 4" descr="38dbb6fd5266d01646bd2522972bd40735fa35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179388"/>
            <a:ext cx="8242300" cy="605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WordArt 5"/>
          <p:cNvSpPr/>
          <p:nvPr/>
        </p:nvSpPr>
        <p:spPr>
          <a:xfrm rot="327157">
            <a:off x="227013" y="20638"/>
            <a:ext cx="73152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8912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1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千古豪情—苏轼的爱情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1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Rectangle 6"/>
          <p:cNvSpPr/>
          <p:nvPr/>
        </p:nvSpPr>
        <p:spPr>
          <a:xfrm>
            <a:off x="250825" y="990600"/>
            <a:ext cx="8518525" cy="586740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anchor="t" anchorCtr="0"/>
          <a:p>
            <a:pPr marL="342900" indent="-342900" fontAlgn="ctr">
              <a:lnSpc>
                <a:spcPct val="105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他的结发之妻叫王弗，是四川眉州青神县进士王方的女儿，她年轻貌美，知书达礼，性情温和。庆历六年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(1054)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岁的苏轼娶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岁的王弗为妻。王弗与苏轼共同生活了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年，治平二年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(1065)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五月，妻王弗卒于京师，年仅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27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岁。</a:t>
            </a:r>
            <a:r>
              <a:rPr lang="zh-CN" altLang="en-US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王弗生前，不但是苏轼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生活上的伴侣</a:t>
            </a:r>
            <a:r>
              <a:rPr lang="zh-CN" altLang="en-US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，而且是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文学上的知音</a:t>
            </a:r>
            <a:r>
              <a:rPr lang="zh-CN" altLang="en-US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事业上的贤内助</a:t>
            </a:r>
            <a:r>
              <a:rPr lang="zh-CN" altLang="en-US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fontAlgn="ctr">
              <a:lnSpc>
                <a:spcPct val="105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王弗去世后，苏轼悲痛万分，他按照父亲苏洵的安排，将妻子安葬在母亲的坟旁。并在埋葬王弗的山头上种植了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30000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株松树，以寄托他的哀思。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又过了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年，苏轼为王弗写下了被誉为悼亡词千古第一的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江城子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记梦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8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147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8">
                                            <p:txEl>
                                              <p:charRg st="147" end="2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idx="1"/>
          </p:nvPr>
        </p:nvSpPr>
        <p:spPr>
          <a:xfrm>
            <a:off x="250825" y="44450"/>
            <a:ext cx="8686800" cy="6480175"/>
          </a:xfrm>
          <a:solidFill>
            <a:schemeClr val="bg1">
              <a:alpha val="50195"/>
            </a:schemeClr>
          </a:solidFill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00FF"/>
                </a:solidFill>
              </a:rPr>
              <a:t>   苏轼的第二任妻子叫</a:t>
            </a:r>
            <a:r>
              <a:rPr lang="zh-CN" altLang="en-US" sz="2400" b="1" dirty="0">
                <a:solidFill>
                  <a:srgbClr val="0066FF"/>
                </a:solidFill>
              </a:rPr>
              <a:t>王闰之</a:t>
            </a:r>
            <a:r>
              <a:rPr lang="zh-CN" altLang="en-US" sz="2800" b="1" dirty="0">
                <a:solidFill>
                  <a:srgbClr val="0000FF"/>
                </a:solidFill>
              </a:rPr>
              <a:t>，是王弗的堂妹，在王弗逝世后第三年嫁给了苏轼。她比苏轼小</a:t>
            </a:r>
            <a:r>
              <a:rPr lang="zh-CN" altLang="en-US" sz="2800" b="1" dirty="0">
                <a:solidFill>
                  <a:srgbClr val="800000"/>
                </a:solidFill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</a:rPr>
              <a:t>岁，自小对苏轼崇拜有加，生性温柔，处处依着苏轼。王闰之伴随苏轼走过了他人生中最重要的25年，历经乌台诗案，黄州贬谪，在苏轼的宦海浮沉中，与之同甘共苦。25年之后，王闰之去世。苏东坡痛断肝肠，写祭文道：“</a:t>
            </a:r>
            <a:r>
              <a:rPr lang="zh-CN" altLang="en-US" sz="2800" b="1" dirty="0">
                <a:solidFill>
                  <a:srgbClr val="800000"/>
                </a:solidFill>
              </a:rPr>
              <a:t>曾不少许，弃我而先。孰迎我门，孰馈我田？已矣奈何！泪尽目干。旅殡国门，我少实恩。惟有同穴，尚蹈此言。呜呼哀哉</a:t>
            </a:r>
            <a:r>
              <a:rPr lang="zh-CN" altLang="en-US" sz="2800" b="1" dirty="0">
                <a:solidFill>
                  <a:srgbClr val="0000FF"/>
                </a:solidFill>
              </a:rPr>
              <a:t>！”在妻子死后百日，苏轼请他的朋友、大画家李龙眠画了十张罗汉像，在请和尚给她诵经超度时，将此十张足以传世的佛像献给了妻子的亡魂。苏轼去世后，其弟苏辙按照兄长的意思，将其与王闰之合葬，实现了祭文中“惟有同穴”的愿望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0" end="3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charRg st="0" end="3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idx="1"/>
          </p:nvPr>
        </p:nvSpPr>
        <p:spPr>
          <a:xfrm>
            <a:off x="395288" y="0"/>
            <a:ext cx="8532812" cy="6453188"/>
          </a:xfrm>
          <a:solidFill>
            <a:schemeClr val="bg1">
              <a:alpha val="50195"/>
            </a:schemeClr>
          </a:solidFill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105000"/>
              </a:lnSpc>
            </a:pPr>
            <a:r>
              <a:rPr lang="zh-CN" altLang="en-US" sz="2800" b="1" dirty="0">
                <a:solidFill>
                  <a:srgbClr val="0000FF"/>
                </a:solidFill>
              </a:rPr>
              <a:t>苏轼的第三任妻子叫</a:t>
            </a:r>
            <a:r>
              <a:rPr lang="zh-CN" altLang="en-US" sz="2800" b="1" u="sng" dirty="0">
                <a:solidFill>
                  <a:srgbClr val="800000"/>
                </a:solidFill>
              </a:rPr>
              <a:t>王朝云</a:t>
            </a:r>
            <a:r>
              <a:rPr lang="zh-CN" altLang="en-US" sz="2800" b="1" dirty="0">
                <a:solidFill>
                  <a:srgbClr val="0000FF"/>
                </a:solidFill>
              </a:rPr>
              <a:t>，字子霞，是杭州钱塘人。王朝云比他小</a:t>
            </a:r>
            <a:r>
              <a:rPr lang="zh-CN" altLang="zh-CN" sz="2800" b="1" dirty="0">
                <a:solidFill>
                  <a:srgbClr val="0000FF"/>
                </a:solidFill>
              </a:rPr>
              <a:t>26</a:t>
            </a:r>
            <a:r>
              <a:rPr lang="zh-CN" altLang="en-US" sz="2800" b="1" dirty="0">
                <a:solidFill>
                  <a:srgbClr val="0000FF"/>
                </a:solidFill>
              </a:rPr>
              <a:t>岁。在苏轼最困难的时候，王朝云一直陪伴其左右，和他共渡难关。王朝云是苏轼的红颜知己，苏轼写给王朝云的诗歌最多，称其为“天女维摩”。在苏轼晚年的流放生涯中，王朝云始终紧紧相随，是他一生中最忠贞的伴侣和朋友。但不幸的是，朝云被扶正后过了</a:t>
            </a:r>
            <a:r>
              <a:rPr lang="zh-CN" altLang="zh-CN" sz="2800" b="1" dirty="0">
                <a:solidFill>
                  <a:srgbClr val="800000"/>
                </a:solidFill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</a:rPr>
              <a:t>年，即先于苏轼病逝。年仅</a:t>
            </a:r>
            <a:r>
              <a:rPr lang="zh-CN" altLang="zh-CN" sz="2800" b="1" dirty="0">
                <a:solidFill>
                  <a:srgbClr val="0000FF"/>
                </a:solidFill>
              </a:rPr>
              <a:t>34</a:t>
            </a:r>
            <a:r>
              <a:rPr lang="zh-CN" altLang="en-US" sz="2800" b="1" dirty="0">
                <a:solidFill>
                  <a:srgbClr val="0000FF"/>
                </a:solidFill>
              </a:rPr>
              <a:t>岁。</a:t>
            </a:r>
            <a:br>
              <a:rPr lang="zh-CN" altLang="en-US" sz="2800" b="1" dirty="0">
                <a:solidFill>
                  <a:srgbClr val="0000FF"/>
                </a:solidFill>
              </a:rPr>
            </a:br>
            <a:r>
              <a:rPr lang="zh-CN" altLang="en-US" sz="2800" b="1" dirty="0">
                <a:solidFill>
                  <a:srgbClr val="0000FF"/>
                </a:solidFill>
              </a:rPr>
              <a:t>　　朝云去逝后，苏轼一直鳏居，再未婚娶。遵照朝云的遗愿，苏轼将亡妻葬于惠州西湖孤山南麓栖禅寺大圣塔下的松林之中，并在墓边修筑六如亭以纪念，</a:t>
            </a:r>
            <a:r>
              <a:rPr lang="zh-CN" altLang="en-US" sz="2800" b="1" dirty="0">
                <a:solidFill>
                  <a:srgbClr val="CC00CC"/>
                </a:solidFill>
              </a:rPr>
              <a:t>他撰写悼念亡妻的楹联是</a:t>
            </a:r>
            <a:r>
              <a:rPr lang="zh-CN" altLang="zh-CN" sz="2800" b="1" dirty="0">
                <a:solidFill>
                  <a:srgbClr val="CC00CC"/>
                </a:solidFill>
              </a:rPr>
              <a:t>:“</a:t>
            </a:r>
            <a:r>
              <a:rPr lang="zh-CN" altLang="en-US" sz="2800" b="1" dirty="0">
                <a:solidFill>
                  <a:srgbClr val="CC00CC"/>
                </a:solidFill>
              </a:rPr>
              <a:t>不合时宜，惟有朝云能识我；独弹古调，每逢暮雨倍思卿”。</a:t>
            </a:r>
            <a:r>
              <a:rPr lang="zh-CN" altLang="en-US" sz="2800" b="1" dirty="0">
                <a:solidFill>
                  <a:srgbClr val="0000FF"/>
                </a:solidFill>
              </a:rPr>
              <a:t>朝云墓如今已成为当地万人参拜的名胜古迹。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2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charRg st="0" end="2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21506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21507" name="Picture 4" descr="8d5494eef01f3a297d22a1ed9925bc315d6034a85edf5c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 descr="图片2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Picture 3" descr="m82a"/>
          <p:cNvPicPr>
            <a:picLocks noChangeAspect="1"/>
          </p:cNvPicPr>
          <p:nvPr/>
        </p:nvPicPr>
        <p:blipFill>
          <a:blip r:embed="rId2">
            <a:clrChange>
              <a:clrFrom>
                <a:srgbClr val="F3EDE1"/>
              </a:clrFrom>
              <a:clrTo>
                <a:srgbClr val="F3EDE1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6184900" y="2159000"/>
            <a:ext cx="2959100" cy="469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4" descr="hb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00"/>
            <a:ext cx="457200" cy="37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5"/>
          <p:cNvSpPr txBox="1"/>
          <p:nvPr/>
        </p:nvSpPr>
        <p:spPr>
          <a:xfrm>
            <a:off x="381000" y="53340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AC0046"/>
                </a:solidFill>
                <a:latin typeface="Arial" panose="020B0604020202020204" pitchFamily="34" charset="0"/>
                <a:ea typeface="迷你简启体" pitchFamily="1" charset="-122"/>
              </a:rPr>
              <a:t>写作背景</a:t>
            </a:r>
            <a:endParaRPr lang="zh-CN" altLang="en-US" sz="3200" b="1" dirty="0">
              <a:solidFill>
                <a:srgbClr val="AC0046"/>
              </a:solidFill>
              <a:latin typeface="Arial" panose="020B0604020202020204" pitchFamily="34" charset="0"/>
              <a:ea typeface="迷你简启体" pitchFamily="1" charset="-122"/>
            </a:endParaRPr>
          </a:p>
        </p:txBody>
      </p:sp>
      <p:sp>
        <p:nvSpPr>
          <p:cNvPr id="22533" name="Rectangle 3"/>
          <p:cNvSpPr>
            <a:spLocks noRot="1"/>
          </p:cNvSpPr>
          <p:nvPr/>
        </p:nvSpPr>
        <p:spPr>
          <a:xfrm>
            <a:off x="395288" y="1341438"/>
            <a:ext cx="6711950" cy="624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zh-CN" sz="3200" dirty="0">
                <a:solidFill>
                  <a:srgbClr val="080808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endParaRPr lang="zh-CN" altLang="zh-CN" sz="3200" b="1" dirty="0">
              <a:solidFill>
                <a:srgbClr val="08080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公元</a:t>
            </a:r>
            <a:r>
              <a:rPr lang="zh-CN" altLang="zh-CN" sz="3200" b="1" dirty="0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1075</a:t>
            </a:r>
            <a:r>
              <a:rPr lang="zh-CN" altLang="en-US" sz="3200" b="1" dirty="0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年，苏东坡来到密州（今山东诸城），这一年正月二十日夜，他梦见爱妻王氏，便写下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江城子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乙卯正月二十日夜记梦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的悼亡词。此时苏轼三十八岁，其妻王弗去世整十年。题目上</a:t>
            </a:r>
            <a:r>
              <a:rPr lang="zh-CN" altLang="en-US" sz="3200" b="1" dirty="0">
                <a:solidFill>
                  <a:srgbClr val="08080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乙卯</a:t>
            </a:r>
            <a:r>
              <a:rPr lang="zh-CN" altLang="en-US" sz="3200" b="1" dirty="0">
                <a:solidFill>
                  <a:srgbClr val="08080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，指的就是这一年。 </a:t>
            </a:r>
            <a:endParaRPr lang="zh-CN" altLang="en-US" sz="3200" b="1" dirty="0">
              <a:solidFill>
                <a:srgbClr val="08080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Picture 3" descr="m82a"/>
          <p:cNvPicPr>
            <a:picLocks noChangeAspect="1"/>
          </p:cNvPicPr>
          <p:nvPr/>
        </p:nvPicPr>
        <p:blipFill>
          <a:blip r:embed="rId2">
            <a:clrChange>
              <a:clrFrom>
                <a:srgbClr val="F3EDE1"/>
              </a:clrFrom>
              <a:clrTo>
                <a:srgbClr val="F3EDE1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>
          <a:xfrm>
            <a:off x="6184900" y="2159000"/>
            <a:ext cx="2959100" cy="469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4"/>
          <p:cNvSpPr txBox="1"/>
          <p:nvPr/>
        </p:nvSpPr>
        <p:spPr>
          <a:xfrm>
            <a:off x="457200" y="533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AC0046"/>
                </a:solidFill>
                <a:latin typeface="Arial" panose="020B0604020202020204" pitchFamily="34" charset="0"/>
                <a:ea typeface="迷你简启体" pitchFamily="1" charset="-122"/>
              </a:rPr>
              <a:t>新课导入</a:t>
            </a:r>
            <a:endParaRPr lang="zh-CN" altLang="en-US" sz="3200" b="1" dirty="0">
              <a:solidFill>
                <a:srgbClr val="AC0046"/>
              </a:solidFill>
              <a:latin typeface="Arial" panose="020B0604020202020204" pitchFamily="34" charset="0"/>
              <a:ea typeface="迷你简启体" pitchFamily="1" charset="-122"/>
            </a:endParaRPr>
          </a:p>
        </p:txBody>
      </p:sp>
      <p:pic>
        <p:nvPicPr>
          <p:cNvPr id="4100" name="Picture 5" descr="hb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600"/>
            <a:ext cx="457200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6" descr="西湖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3" y="981075"/>
            <a:ext cx="9144000" cy="576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Text Box 7"/>
          <p:cNvSpPr txBox="1"/>
          <p:nvPr/>
        </p:nvSpPr>
        <p:spPr>
          <a:xfrm>
            <a:off x="2627313" y="3644900"/>
            <a:ext cx="3840162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《饮湖上初晴后雨》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39750" y="692150"/>
            <a:ext cx="5194300" cy="114300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CC0066"/>
                </a:solidFill>
                <a:ea typeface="楷体_GB2312" pitchFamily="49" charset="-122"/>
              </a:rPr>
              <a:t>记梦</a:t>
            </a:r>
            <a:endParaRPr lang="zh-CN" altLang="en-US" b="1" dirty="0">
              <a:solidFill>
                <a:srgbClr val="CC0066"/>
              </a:solidFill>
              <a:ea typeface="楷体_GB2312" pitchFamily="49" charset="-122"/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539750" y="2060575"/>
            <a:ext cx="7561263" cy="4525963"/>
          </a:xfrm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sz="4000" b="1" dirty="0">
                <a:latin typeface="楷体" panose="02010609060101010101" pitchFamily="1" charset="-122"/>
                <a:ea typeface="楷体" panose="02010609060101010101" pitchFamily="1" charset="-122"/>
              </a:rPr>
              <a:t>题为“记梦”，实为梦后记事，内容是“梦亡妻” 。</a:t>
            </a:r>
            <a:endParaRPr lang="zh-CN" altLang="en-US" sz="4000" b="1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3789363"/>
            <a:ext cx="2411412" cy="306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Rectangle 3"/>
          <p:cNvSpPr>
            <a:spLocks noGrp="1"/>
          </p:cNvSpPr>
          <p:nvPr>
            <p:ph type="title"/>
          </p:nvPr>
        </p:nvSpPr>
        <p:spPr>
          <a:xfrm>
            <a:off x="3249613" y="274638"/>
            <a:ext cx="3819525" cy="1143000"/>
          </a:xfrm>
          <a:ln/>
        </p:spPr>
        <p:txBody>
          <a:bodyPr wrap="square" lIns="91440" tIns="45720" rIns="91440" bIns="45720" anchor="ctr" anchorCtr="0"/>
          <a:p>
            <a:pPr algn="just" eaLnBrk="1" hangingPunct="1"/>
            <a:r>
              <a:rPr lang="zh-CN" altLang="zh-CN" b="1" dirty="0">
                <a:solidFill>
                  <a:srgbClr val="5F5F5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    </a:t>
            </a:r>
            <a:endParaRPr lang="zh-CN" altLang="zh-CN" b="1" dirty="0">
              <a:solidFill>
                <a:srgbClr val="5F5F5F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4579" name="Rectangle 4"/>
          <p:cNvSpPr>
            <a:spLocks noGrp="1"/>
          </p:cNvSpPr>
          <p:nvPr>
            <p:ph idx="1"/>
          </p:nvPr>
        </p:nvSpPr>
        <p:spPr>
          <a:xfrm>
            <a:off x="2124075" y="260350"/>
            <a:ext cx="6408738" cy="6048375"/>
          </a:xfrm>
          <a:ln/>
        </p:spPr>
        <p:txBody>
          <a:bodyPr wrap="square" lIns="91440" tIns="45720" rIns="91440" bIns="45720" anchor="t" anchorCtr="0"/>
          <a:p>
            <a:pPr algn="ctr" eaLnBrk="1" hangingPunct="1">
              <a:buNone/>
            </a:pP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《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江城子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》</a:t>
            </a:r>
            <a:endParaRPr lang="zh-CN" altLang="zh-CN" sz="35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1" hangingPunct="1">
              <a:buNone/>
            </a:pPr>
            <a:r>
              <a:rPr lang="zh-CN" altLang="en-US" b="1" dirty="0">
                <a:solidFill>
                  <a:srgbClr val="660033"/>
                </a:solidFill>
                <a:ea typeface="黑体" panose="02010609060101010101" pitchFamily="2" charset="-122"/>
              </a:rPr>
              <a:t>乙卯正月二十日夜记梦</a:t>
            </a:r>
            <a:endParaRPr lang="zh-CN" altLang="en-US" sz="35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十年生死两茫茫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不思量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自难忘。千里孤坟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无处话凄凉。纵使相逢应不识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尘满面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鬓如霜。</a:t>
            </a:r>
            <a:endParaRPr lang="zh-CN" altLang="en-US" sz="35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夜来幽梦忽还乡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小轩窗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正梳妆。相顾无言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惟有泪千行。料得年年肠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断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处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明月夜</a:t>
            </a:r>
            <a:r>
              <a:rPr lang="zh-CN" altLang="zh-CN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短松冈。</a:t>
            </a:r>
            <a:endParaRPr lang="zh-CN" altLang="en-US" sz="35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4580" name="Picture 5" descr="baochai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685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复件 江城子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25603" name="Rectangle 3"/>
          <p:cNvSpPr>
            <a:spLocks noGrp="1"/>
          </p:cNvSpPr>
          <p:nvPr>
            <p:ph type="title"/>
          </p:nvPr>
        </p:nvSpPr>
        <p:spPr>
          <a:xfrm>
            <a:off x="304800" y="0"/>
            <a:ext cx="1905000" cy="472440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8800" b="1" dirty="0">
                <a:solidFill>
                  <a:srgbClr val="FFFF00"/>
                </a:solidFill>
                <a:ea typeface="幼圆" panose="02010509060101010101" pitchFamily="1" charset="-122"/>
              </a:rPr>
              <a:t>江城子</a:t>
            </a:r>
            <a:endParaRPr lang="zh-CN" altLang="en-US" sz="8800" b="1" dirty="0">
              <a:solidFill>
                <a:srgbClr val="FFFF00"/>
              </a:solidFill>
              <a:ea typeface="幼圆" panose="02010509060101010101" pitchFamily="1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2463800" y="5307013"/>
            <a:ext cx="309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5" name="BDADB3C7D7D3A1A3_1210632365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64613" y="6678613"/>
            <a:ext cx="179387" cy="17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BDADB3C7D7D3A1A3_1210632365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6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8683" fill="hold"/>
                                        <p:tgtEl>
                                          <p:spTgt spid="256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5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8683" fill="hold"/>
                                        <p:tgtEl>
                                          <p:spTgt spid="256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6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6"/>
                </p:tgtEl>
              </p:cMediaNode>
            </p:audio>
          </p:childTnLst>
        </p:cTn>
      </p:par>
    </p:tnLst>
    <p:bldLst>
      <p:bldP spid="256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0"/>
            <a:ext cx="93599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Rectangle 3"/>
          <p:cNvSpPr/>
          <p:nvPr/>
        </p:nvSpPr>
        <p:spPr>
          <a:xfrm>
            <a:off x="250825" y="1557338"/>
            <a:ext cx="8207375" cy="12239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8000" b="1" dirty="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文本研习</a:t>
            </a:r>
            <a:endParaRPr lang="zh-CN" altLang="en-US" sz="8000" b="1" dirty="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Text Box 2"/>
          <p:cNvSpPr txBox="1"/>
          <p:nvPr/>
        </p:nvSpPr>
        <p:spPr>
          <a:xfrm>
            <a:off x="0" y="188913"/>
            <a:ext cx="8964613" cy="61261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文义</a:t>
            </a:r>
            <a:r>
              <a:rPr lang="zh-CN" altLang="en-US" sz="3600" b="1" dirty="0">
                <a:solidFill>
                  <a:srgbClr val="00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:</a:t>
            </a:r>
            <a:endParaRPr lang="zh-CN" altLang="en-US" sz="3600" b="1" dirty="0">
              <a:solidFill>
                <a:srgbClr val="000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   十年了，阴阳相隔，一生一死不能相见。不必刻意思念，本来就难以忘怀。你的孤坟远在千里之外，我满怀的凄凉无处可以倾诉。如今即使相见你也当无法认出我来，因为这些年来的遭遇使我风尘满面，两鬓苍苍。</a:t>
            </a:r>
            <a:endParaRPr lang="zh-CN" altLang="en-US" sz="3600" b="1" dirty="0">
              <a:solidFill>
                <a:srgbClr val="000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    入夜后突然在隐约的梦境中回到故乡。看到你正在小窗前对镜梳妆。你我彼此无言痴情相顾，只有泪水潸然而下。想那冷月清辉松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冈之处</a:t>
            </a:r>
            <a:r>
              <a:rPr lang="zh-CN" altLang="en-US" sz="3600" b="1" dirty="0">
                <a:solidFill>
                  <a:srgbClr val="00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是你我年年痛欲断肠的地方。</a:t>
            </a:r>
            <a:endParaRPr lang="zh-CN" altLang="en-US" sz="3600" b="1" dirty="0">
              <a:solidFill>
                <a:srgbClr val="000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wrap="square" lIns="91440" tIns="45720" rIns="91440" bIns="45720" anchor="t" anchorCtr="0"/>
          <a:p>
            <a:pPr algn="ctr" eaLnBrk="1" hangingPunct="1">
              <a:lnSpc>
                <a:spcPct val="90000"/>
              </a:lnSpc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十年生死两茫茫。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这儿表达了什么感情？有什么作用？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表达对亡妻刻骨相思之切，以及相思而不得相问之痛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   这种感情</a:t>
            </a:r>
            <a:r>
              <a:rPr lang="zh-CN" altLang="en-US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凄婉</a:t>
            </a:r>
            <a:r>
              <a:rPr lang="zh-CN" altLang="en-US" u="sng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沉痛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，笼罩全篇，</a:t>
            </a:r>
            <a:r>
              <a:rPr lang="zh-CN" altLang="en-US" dirty="0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奠定全篇的感情基调。</a:t>
            </a:r>
            <a:endParaRPr lang="zh-CN" altLang="en-US" dirty="0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3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charRg st="3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charRg st="3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6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>
                                            <p:txEl>
                                              <p:charRg st="6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>
                                            <p:txEl>
                                              <p:charRg st="6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charRg st="7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charRg st="7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4">
                                            <p:txEl>
                                              <p:charRg st="7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idx="1"/>
          </p:nvPr>
        </p:nvSpPr>
        <p:spPr>
          <a:xfrm>
            <a:off x="0" y="260350"/>
            <a:ext cx="8964613" cy="6408738"/>
          </a:xfrm>
          <a:ln/>
        </p:spPr>
        <p:txBody>
          <a:bodyPr wrap="square" lIns="91440" tIns="45720" rIns="91440" bIns="45720" anchor="t" anchorCtr="0"/>
          <a:p>
            <a:pPr algn="ctr" eaLnBrk="1" hangingPunct="1"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不思量，自难忘。</a:t>
            </a:r>
            <a:endParaRPr lang="zh-CN" altLang="en-US" sz="44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4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不去想她，却又实难忘怀。这种感情有什么特点？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b="1" dirty="0">
                <a:latin typeface="楷体" panose="02010609060101010101" pitchFamily="1" charset="-122"/>
                <a:ea typeface="楷体" panose="02010609060101010101" pitchFamily="1" charset="-122"/>
              </a:rPr>
              <a:t>写生者对死者的深切思念。</a:t>
            </a:r>
            <a:r>
              <a:rPr lang="zh-CN" altLang="en-US" b="1" dirty="0">
                <a:solidFill>
                  <a:srgbClr val="800000"/>
                </a:solidFill>
                <a:latin typeface="黑体" panose="02010609060101010101" pitchFamily="2" charset="-122"/>
                <a:ea typeface="楷体_GB2312" pitchFamily="49" charset="-122"/>
              </a:rPr>
              <a:t>哀思万缕，缠绕心间，解不开，亦拂不去，深沉绵邈</a:t>
            </a:r>
            <a:r>
              <a:rPr lang="zh-CN" altLang="en-US" b="1" dirty="0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b="1" dirty="0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latin typeface="楷体" panose="02010609060101010101" pitchFamily="1" charset="-122"/>
                <a:ea typeface="楷体" panose="02010609060101010101" pitchFamily="1" charset="-122"/>
              </a:rPr>
              <a:t>作者将“不思量”与“自难忘”并举，利用这两组看似矛盾的心态之间的张力，</a:t>
            </a:r>
            <a:r>
              <a:rPr lang="zh-CN" altLang="en-US" b="1" dirty="0">
                <a:solidFill>
                  <a:schemeClr val="hlink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真实而深刻地揭示自己内心的情感。</a:t>
            </a:r>
            <a:r>
              <a:rPr lang="zh-CN" altLang="en-US" b="1" dirty="0">
                <a:latin typeface="楷体" panose="02010609060101010101" pitchFamily="1" charset="-122"/>
                <a:ea typeface="楷体" panose="02010609060101010101" pitchFamily="1" charset="-122"/>
              </a:rPr>
              <a:t> </a:t>
            </a:r>
            <a:endParaRPr lang="zh-CN" altLang="en-US" b="1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37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charRg st="37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charRg st="37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8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charRg st="8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charRg st="8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8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charRg st="8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>
                                            <p:txEl>
                                              <p:charRg st="8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0" y="404813"/>
            <a:ext cx="8229600" cy="114300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zh-CN" b="1" dirty="0">
                <a:solidFill>
                  <a:srgbClr val="CC0066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</a:t>
            </a:r>
            <a:r>
              <a:rPr lang="zh-CN" altLang="en-US" b="1" dirty="0">
                <a:solidFill>
                  <a:srgbClr val="CC0066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千里孤坟，无处话凄凉 </a:t>
            </a:r>
            <a:endParaRPr lang="zh-CN" altLang="en-US" b="1" dirty="0">
              <a:solidFill>
                <a:srgbClr val="CC0066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>
          <a:xfrm>
            <a:off x="250825" y="1628775"/>
            <a:ext cx="8229600" cy="4525963"/>
          </a:xfrm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sz="3600" dirty="0">
                <a:latin typeface="楷体" panose="02010609060101010101" pitchFamily="1" charset="-122"/>
                <a:ea typeface="楷体" panose="02010609060101010101" pitchFamily="1" charset="-122"/>
              </a:rPr>
              <a:t>“</a:t>
            </a:r>
            <a:r>
              <a:rPr lang="zh-CN" altLang="en-US" sz="3600" b="1" dirty="0">
                <a:latin typeface="楷体" panose="02010609060101010101" pitchFamily="1" charset="-122"/>
                <a:ea typeface="楷体" panose="02010609060101010101" pitchFamily="1" charset="-122"/>
              </a:rPr>
              <a:t>千里</a:t>
            </a:r>
            <a:r>
              <a:rPr lang="zh-CN" altLang="en-US" sz="3600" dirty="0">
                <a:latin typeface="楷体" panose="02010609060101010101" pitchFamily="1" charset="-122"/>
                <a:ea typeface="楷体" panose="02010609060101010101" pitchFamily="1" charset="-122"/>
              </a:rPr>
              <a:t>”——</a:t>
            </a:r>
            <a:endParaRPr lang="zh-CN" altLang="en-US" sz="3600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eaLnBrk="1" hangingPunct="1"/>
            <a:r>
              <a:rPr lang="zh-CN" altLang="en-US" sz="3600" dirty="0">
                <a:solidFill>
                  <a:srgbClr val="8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表达了对亡妻沉痛的思念以及永远不得相逢的遗恨 </a:t>
            </a:r>
            <a:endParaRPr lang="zh-CN" altLang="en-US" sz="3600" dirty="0">
              <a:solidFill>
                <a:srgbClr val="8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eaLnBrk="1" hangingPunct="1"/>
            <a:r>
              <a:rPr lang="zh-CN" altLang="en-US" sz="3600" dirty="0">
                <a:latin typeface="楷体" panose="02010609060101010101" pitchFamily="1" charset="-122"/>
                <a:ea typeface="楷体" panose="02010609060101010101" pitchFamily="1" charset="-122"/>
              </a:rPr>
              <a:t>“</a:t>
            </a:r>
            <a:r>
              <a:rPr lang="zh-CN" altLang="en-US" sz="3600" b="1" dirty="0">
                <a:latin typeface="楷体" panose="02010609060101010101" pitchFamily="1" charset="-122"/>
                <a:ea typeface="楷体" panose="02010609060101010101" pitchFamily="1" charset="-122"/>
              </a:rPr>
              <a:t>凄凉</a:t>
            </a:r>
            <a:r>
              <a:rPr lang="zh-CN" altLang="en-US" sz="3600" dirty="0">
                <a:latin typeface="楷体" panose="02010609060101010101" pitchFamily="1" charset="-122"/>
                <a:ea typeface="楷体" panose="02010609060101010101" pitchFamily="1" charset="-122"/>
              </a:rPr>
              <a:t>”，——</a:t>
            </a:r>
            <a:endParaRPr lang="zh-CN" altLang="en-US" sz="3600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eaLnBrk="1" hangingPunct="1"/>
            <a:r>
              <a:rPr lang="zh-CN" altLang="en-US" sz="3600" dirty="0">
                <a:solidFill>
                  <a:srgbClr val="8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既表达了作者</a:t>
            </a:r>
            <a:r>
              <a:rPr lang="zh-CN" altLang="en-US" sz="3600" b="1" dirty="0">
                <a:solidFill>
                  <a:srgbClr val="8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孤独寂寞无助</a:t>
            </a:r>
            <a:r>
              <a:rPr lang="zh-CN" altLang="en-US" sz="3600" dirty="0">
                <a:solidFill>
                  <a:srgbClr val="8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的情感， 也暗含了</a:t>
            </a:r>
            <a:r>
              <a:rPr lang="zh-CN" altLang="en-US" sz="3600" dirty="0">
                <a:solidFill>
                  <a:srgbClr val="800000"/>
                </a:solidFill>
                <a:latin typeface="黑体" panose="02010609060101010101" pitchFamily="2" charset="-122"/>
                <a:ea typeface="楷体_GB2312" pitchFamily="49" charset="-122"/>
              </a:rPr>
              <a:t>仕途坎坷之境遇</a:t>
            </a:r>
            <a:r>
              <a:rPr lang="zh-CN" altLang="en-US" sz="3600" dirty="0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dirty="0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endParaRPr lang="zh-CN" altLang="en-US" sz="3600" dirty="0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dirty="0">
              <a:solidFill>
                <a:srgbClr val="8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eaLnBrk="1" hangingPunct="1"/>
            <a:endParaRPr lang="zh-CN" altLang="en-US" sz="3600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charRg st="7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723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idx="1"/>
          </p:nvPr>
        </p:nvSpPr>
        <p:spPr>
          <a:xfrm>
            <a:off x="0" y="333375"/>
            <a:ext cx="9144000" cy="5821363"/>
          </a:xfrm>
          <a:ln/>
        </p:spPr>
        <p:txBody>
          <a:bodyPr wrap="square" lIns="91440" tIns="45720" rIns="91440" bIns="45720" anchor="t" anchorCtr="0"/>
          <a:p>
            <a:pPr algn="ctr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纵使相逢应不识，尘满面，鬓如霜。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zh-CN" altLang="zh-CN" sz="40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zh-CN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1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、“纵使” 一词有什么作用？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通过假设把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现实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40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梦幻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混同起来。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idx="1"/>
          </p:nvPr>
        </p:nvSpPr>
        <p:spPr>
          <a:xfrm>
            <a:off x="144463" y="476250"/>
            <a:ext cx="8820150" cy="5111750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2、“应不识”三个短语照应了什么？</a:t>
            </a:r>
            <a:endParaRPr lang="zh-CN" altLang="en-US" sz="36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有什么作用？</a:t>
            </a:r>
            <a:endParaRPr lang="zh-CN" altLang="en-US" sz="36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尘满面，鬓如霜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”是作者对自己外貌的简括而有特征的勾勒。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其中又</a:t>
            </a:r>
            <a:r>
              <a:rPr lang="zh-CN" altLang="en-US" sz="36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暗含了无限悲凉的身世之感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。（暗指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作者十年来所遭遇的不幸和世事的巨大变化）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照应了上文的“</a:t>
            </a:r>
            <a:r>
              <a:rPr lang="zh-CN" altLang="en-US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话凄凉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”。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sz="28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539750" y="4725988"/>
            <a:ext cx="8280400" cy="201136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这个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不可能的假设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，感情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深沉悲痛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，既表现了对爱侣的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深切怀念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，也寄寓了自己的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身世之感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4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2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charRg st="2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charRg st="2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11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>
                                            <p:txEl>
                                              <p:charRg st="11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>
                                            <p:txEl>
                                              <p:charRg st="11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3"/>
          <p:cNvSpPr txBox="1"/>
          <p:nvPr/>
        </p:nvSpPr>
        <p:spPr>
          <a:xfrm flipV="1">
            <a:off x="468313" y="1263650"/>
            <a:ext cx="1150938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 rot="10800000">
            <a:spAutoFit/>
          </a:bodyPr>
          <a:p>
            <a:pPr marL="342900" indent="-342900">
              <a:spcBef>
                <a:spcPct val="50000"/>
              </a:spcBef>
            </a:pPr>
            <a:endParaRPr lang="zh-CN" altLang="zh-CN" sz="36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23" name="Text Box 7"/>
          <p:cNvSpPr txBox="1"/>
          <p:nvPr/>
        </p:nvSpPr>
        <p:spPr>
          <a:xfrm>
            <a:off x="395288" y="836613"/>
            <a:ext cx="7850187" cy="4968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大江东去，浪淘尽，千古风流人物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念奴娇·赤壁怀古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老夫聊发少年狂，左牵黄，右擎苍，锦帽貂裘，千骑卷平冈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江城子·密州出猎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一蓑烟雨任平生、归去，也无风雨也无晴。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定风波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2"/>
          <p:cNvSpPr>
            <a:spLocks noGrp="1"/>
          </p:cNvSpPr>
          <p:nvPr>
            <p:ph idx="1"/>
          </p:nvPr>
        </p:nvSpPr>
        <p:spPr>
          <a:xfrm>
            <a:off x="395288" y="260350"/>
            <a:ext cx="8064500" cy="4319588"/>
          </a:xfrm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上阕归纳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1、写对亡妻的————之情。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2、主要手法：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（1）直抒胸臆。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（2）想像丰富。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0" name="Text Box 3"/>
          <p:cNvSpPr txBox="1"/>
          <p:nvPr/>
        </p:nvSpPr>
        <p:spPr>
          <a:xfrm>
            <a:off x="395288" y="4365625"/>
            <a:ext cx="8208962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上片写尽了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相思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之苦，下片即转入写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梦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3563938" y="765175"/>
            <a:ext cx="1096962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思念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idx="1"/>
          </p:nvPr>
        </p:nvSpPr>
        <p:spPr>
          <a:xfrm>
            <a:off x="158750" y="404813"/>
            <a:ext cx="8805863" cy="5111750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夜来幽梦</a:t>
            </a:r>
            <a:r>
              <a:rPr lang="zh-CN" altLang="en-US" sz="36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忽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还乡。小轩窗，正梳妆。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1、第一句有什么作用？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点题，</a:t>
            </a:r>
            <a:r>
              <a:rPr lang="zh-CN" altLang="en-US" sz="3600" dirty="0">
                <a:latin typeface="楷体" panose="02010609060101010101" pitchFamily="1" charset="-122"/>
                <a:ea typeface="楷体" panose="02010609060101010101" pitchFamily="1" charset="-122"/>
              </a:rPr>
              <a:t>真正进入“梦境”。</a:t>
            </a:r>
            <a:endParaRPr lang="zh-CN" altLang="en-US" sz="3600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dirty="0">
                <a:latin typeface="楷体" panose="02010609060101010101" pitchFamily="1" charset="-122"/>
                <a:ea typeface="楷体" panose="02010609060101010101" pitchFamily="1" charset="-122"/>
              </a:rPr>
              <a:t> </a:t>
            </a:r>
            <a:endParaRPr lang="zh-CN" altLang="en-US" sz="3600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3600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2、“小轩窗”借代什么地方？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两人曾经共度甜蜜岁月的地方。</a:t>
            </a:r>
            <a:r>
              <a:rPr lang="zh-CN" altLang="en-US" sz="2800" b="1" dirty="0">
                <a:solidFill>
                  <a:schemeClr val="accent2"/>
                </a:solidFill>
              </a:rPr>
              <a:t>											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755650" y="2925763"/>
            <a:ext cx="6278563" cy="1341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latin typeface="楷体" panose="02010609060101010101" pitchFamily="1" charset="-122"/>
                <a:ea typeface="楷体" panose="02010609060101010101" pitchFamily="1" charset="-122"/>
              </a:rPr>
              <a:t>忽：</a:t>
            </a:r>
            <a:r>
              <a:rPr lang="zh-CN" altLang="en-US" sz="3200" b="1" dirty="0">
                <a:latin typeface="楷体" panose="02010609060101010101" pitchFamily="1" charset="-122"/>
                <a:ea typeface="楷体" panose="02010609060101010101" pitchFamily="1" charset="-122"/>
              </a:rPr>
              <a:t>梦境的恍惚迷离</a:t>
            </a:r>
            <a:r>
              <a:rPr lang="zh-CN" altLang="en-US" sz="3200" dirty="0">
                <a:latin typeface="楷体" panose="02010609060101010101" pitchFamily="1" charset="-122"/>
                <a:ea typeface="楷体" panose="02010609060101010101" pitchFamily="1" charset="-122"/>
              </a:rPr>
              <a:t> ，</a:t>
            </a:r>
            <a:r>
              <a:rPr lang="zh-CN" altLang="en-US" sz="3200" b="1" dirty="0">
                <a:latin typeface="楷体" panose="02010609060101010101" pitchFamily="1" charset="-122"/>
                <a:ea typeface="楷体" panose="02010609060101010101" pitchFamily="1" charset="-122"/>
              </a:rPr>
              <a:t>悲中寓喜</a:t>
            </a:r>
            <a:r>
              <a:rPr lang="zh-CN" altLang="en-US" sz="3200" dirty="0">
                <a:latin typeface="楷体" panose="02010609060101010101" pitchFamily="1" charset="-122"/>
                <a:ea typeface="楷体" panose="02010609060101010101" pitchFamily="1" charset="-122"/>
              </a:rPr>
              <a:t> </a:t>
            </a:r>
            <a:endParaRPr lang="zh-CN" altLang="en-US" sz="3200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endParaRPr lang="zh-CN" altLang="en-US" sz="3200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4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18">
                                            <p:txEl>
                                              <p:charRg st="4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8">
                                            <p:txEl>
                                              <p:charRg st="4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6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18">
                                            <p:txEl>
                                              <p:charRg st="6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8">
                                            <p:txEl>
                                              <p:charRg st="6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idx="1"/>
          </p:nvPr>
        </p:nvSpPr>
        <p:spPr>
          <a:xfrm>
            <a:off x="250825" y="188913"/>
            <a:ext cx="8713788" cy="6480175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zh-CN" altLang="en-US" sz="3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夜来幽梦忽还乡。小轩窗，正梳妆。</a:t>
            </a:r>
            <a:endParaRPr lang="zh-CN" altLang="en-US" sz="38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、“正梳妆”写出了怎样的生活情景？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zh-CN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爱妻在小轩中临窗梳妆，词人一旁怀着愉悦的心情观看、欣赏，或许还指点评说呢。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词人抓住具有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典型特征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的生活片段，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写出了一对年轻夫妻相亲相爱的和美幸福的生活情景。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、这样写有什么作用？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对幸福生活的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回忆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反衬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了死别后的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凄凉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。	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	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3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charRg st="3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charRg st="3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81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2">
                                            <p:txEl>
                                              <p:charRg st="81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charRg st="81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41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2">
                                            <p:txEl>
                                              <p:charRg st="141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2">
                                            <p:txEl>
                                              <p:charRg st="141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idx="1"/>
          </p:nvPr>
        </p:nvSpPr>
        <p:spPr>
          <a:xfrm>
            <a:off x="107950" y="444500"/>
            <a:ext cx="8893175" cy="5864225"/>
          </a:xfrm>
          <a:ln/>
        </p:spPr>
        <p:txBody>
          <a:bodyPr wrap="square" lIns="91440" tIns="45720" rIns="91440" bIns="45720" anchor="t" anchorCtr="0"/>
          <a:p>
            <a:pPr algn="ctr" eaLnBrk="1" hangingPunct="1"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相顾无言，惟有泪千行。</a:t>
            </a:r>
            <a:endParaRPr lang="zh-CN" altLang="en-US" sz="40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、久别重逢，没有出现卿卿我我的亲昵，而是“相顾无言，惟有泪千行”这是怎样的情景？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此时有千种哀愁，万种凄凉要向对方倾诉，可是，你看着我，我看着你，却连一句话也说不出来。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zh-CN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、这样写有什么作用？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“</a:t>
            </a:r>
            <a:r>
              <a:rPr lang="zh-CN" altLang="en-US" b="1" u="sng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此时无声胜有声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”，四目相视，两心相映，万千思绪尽在其中了。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5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charRg st="5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charRg st="5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1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charRg st="11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charRg st="11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idx="1"/>
          </p:nvPr>
        </p:nvSpPr>
        <p:spPr>
          <a:xfrm>
            <a:off x="0" y="188913"/>
            <a:ext cx="8893175" cy="6669087"/>
          </a:xfrm>
          <a:ln/>
        </p:spPr>
        <p:txBody>
          <a:bodyPr wrap="square" lIns="91440" tIns="45720" rIns="91440" bIns="45720" anchor="t" anchorCtr="0"/>
          <a:p>
            <a:pPr algn="ctr" eaLnBrk="1" hangingPunct="1">
              <a:buNone/>
            </a:pPr>
            <a:r>
              <a:rPr lang="zh-CN" altLang="en-US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料得年年断肠处，明月夜，短松冈。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、“短松冈”指什么地方？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长着矮小松树的山冈，承上片“千里孤坟”，指亡妻的坟墓 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zh-CN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、“年年”指什么？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既指已经过去的漫长的十年，亦指</a:t>
            </a:r>
            <a:r>
              <a:rPr lang="zh-CN" altLang="en-US" b="1" u="sng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未来无尽的岁月。</a:t>
            </a:r>
            <a:endParaRPr lang="zh-CN" altLang="en-US" b="1" u="sng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、“断肠处”指何处？断肠人指何人？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前指</a:t>
            </a:r>
            <a:r>
              <a:rPr lang="zh-CN" altLang="en-US" b="1" u="sng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孤坟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，后指</a:t>
            </a:r>
            <a:r>
              <a:rPr lang="zh-CN" altLang="en-US" b="1" u="sng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生者和死者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zh-CN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31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>
                                            <p:txEl>
                                              <p:charRg st="31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>
                                            <p:txEl>
                                              <p:charRg st="31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7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0">
                                            <p:txEl>
                                              <p:charRg st="7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0">
                                            <p:txEl>
                                              <p:charRg st="77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26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0">
                                            <p:txEl>
                                              <p:charRg st="126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0">
                                            <p:txEl>
                                              <p:charRg st="126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idx="1"/>
          </p:nvPr>
        </p:nvSpPr>
        <p:spPr>
          <a:xfrm>
            <a:off x="34925" y="0"/>
            <a:ext cx="8964613" cy="6858000"/>
          </a:xfrm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、为什么“断肠”？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梦中情景，何等真切，醒来却一切化为乌有，便又陷入生死相隔，渺茫不见的深沉的悲痛之中。遥隔千里，松冈之下，亡人长眠地底，冷月清光洒满大地，这是一种怎样孤寂凄哀的情景啊？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、“明月夜”有什么作用？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用凄凉的环境</a:t>
            </a:r>
            <a:r>
              <a:rPr lang="zh-CN" altLang="en-US" u="sng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衬托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悲凉的心情。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、这三句在全词中有什么作用</a:t>
            </a:r>
            <a:r>
              <a:rPr lang="zh-CN" altLang="zh-CN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zh-CN" altLang="zh-CN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zh-CN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u="sng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呼应开头</a:t>
            </a:r>
            <a:r>
              <a:rPr lang="zh-CN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总束全词，浑然一体，使感情得到发展、强化，把感情推向高潮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1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charRg st="1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charRg st="1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11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>
                                            <p:txEl>
                                              <p:charRg st="11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>
                                            <p:txEl>
                                              <p:charRg st="11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152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4">
                                            <p:txEl>
                                              <p:charRg st="152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4">
                                            <p:txEl>
                                              <p:charRg st="152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25400"/>
            <a:ext cx="9074150" cy="691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Rectangle 3"/>
          <p:cNvSpPr>
            <a:spLocks noGrp="1"/>
          </p:cNvSpPr>
          <p:nvPr>
            <p:ph idx="1"/>
          </p:nvPr>
        </p:nvSpPr>
        <p:spPr>
          <a:xfrm>
            <a:off x="179388" y="981075"/>
            <a:ext cx="8424862" cy="2016125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下阕归纳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下阕“记梦”，表达沉痛之情。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主要表现手法：借梦写情，虚实结合。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 noChangeArrowheads="1"/>
          </p:cNvSpPr>
          <p:nvPr>
            <p:ph idx="1"/>
          </p:nvPr>
        </p:nvSpPr>
        <p:spPr>
          <a:xfrm>
            <a:off x="611188" y="3573463"/>
            <a:ext cx="8540750" cy="1439863"/>
          </a:xfr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这个世界上有一种别离叫伤心欲绝。</a:t>
            </a:r>
            <a:endParaRPr kumimoji="0" lang="zh-CN" sz="36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有一种回忆叫痛彻心扉。</a:t>
            </a:r>
            <a:endParaRPr kumimoji="0" lang="zh-CN" sz="36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1986" name="Rectangle 3"/>
          <p:cNvSpPr>
            <a:spLocks noRot="1"/>
          </p:cNvSpPr>
          <p:nvPr/>
        </p:nvSpPr>
        <p:spPr>
          <a:xfrm>
            <a:off x="179388" y="69215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妻已逝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夫独留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万般凄情蚀九肠</a:t>
            </a:r>
            <a:b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人归去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情依旧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千载缘分绵且稠</a:t>
            </a:r>
            <a:endParaRPr lang="zh-CN" altLang="en-US" sz="4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9938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4652963"/>
            <a:ext cx="2703513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95288" y="1628775"/>
            <a:ext cx="8351838" cy="2649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zh-CN" sz="32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这首词题为“记梦”，具体写梦境的句子是哪几句？</a:t>
            </a:r>
            <a:endParaRPr lang="zh-CN" altLang="en-US" sz="32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zh-CN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夜来幽梦忽还乡</a:t>
            </a:r>
            <a:r>
              <a:rPr lang="zh-CN" altLang="zh-CN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小轩窗</a:t>
            </a:r>
            <a:r>
              <a:rPr lang="zh-CN" altLang="zh-CN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正梳妆。相顾无言，惟有泪千行。</a:t>
            </a:r>
            <a:endParaRPr lang="zh-CN" altLang="en-US" sz="36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1" name="Rectangle 4"/>
          <p:cNvSpPr>
            <a:spLocks noGrp="1"/>
          </p:cNvSpPr>
          <p:nvPr>
            <p:ph type="title"/>
          </p:nvPr>
        </p:nvSpPr>
        <p:spPr>
          <a:xfrm>
            <a:off x="179388" y="404813"/>
            <a:ext cx="8207375" cy="1223962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FF00FF"/>
                </a:solidFill>
                <a:ea typeface="楷体" panose="02010609060101010101" pitchFamily="1" charset="-122"/>
              </a:rPr>
              <a:t>思考感知</a:t>
            </a:r>
            <a:endParaRPr lang="zh-CN" altLang="en-US" b="1" dirty="0">
              <a:solidFill>
                <a:srgbClr val="FF00FF"/>
              </a:solidFill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26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charRg st="26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684213" y="1628775"/>
            <a:ext cx="770413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2.这首词以什么为线索，可以分为几层？</a:t>
            </a:r>
            <a:endParaRPr lang="zh-CN" altLang="en-US" sz="32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466725" y="3717925"/>
            <a:ext cx="7669213" cy="2773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分为</a:t>
            </a:r>
            <a:r>
              <a:rPr kumimoji="0" lang="zh-CN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三层</a:t>
            </a: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。</a:t>
            </a:r>
            <a:endParaRPr kumimoji="0" lang="zh-CN" sz="3200" b="1" kern="1200" cap="none" spc="0" normalizeH="0" baseline="0" noProof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上片 </a:t>
            </a:r>
            <a:r>
              <a:rPr kumimoji="0" lang="zh-CN" alt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楷体_GB2312" pitchFamily="49" charset="-122"/>
                <a:cs typeface="+mn-cs"/>
              </a:rPr>
              <a:t>—————</a:t>
            </a:r>
            <a:r>
              <a:rPr kumimoji="0" lang="zh-CN" sz="3200" b="1" kern="1200" cap="none" spc="0" normalizeH="0" baseline="0" noProof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梦前</a:t>
            </a: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思念</a:t>
            </a:r>
            <a:r>
              <a:rPr kumimoji="0" lang="zh-CN" alt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楷体_GB2312" pitchFamily="49" charset="-122"/>
                <a:cs typeface="+mn-cs"/>
              </a:rPr>
              <a:t>——</a:t>
            </a: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相思成苦</a:t>
            </a:r>
            <a:endParaRPr kumimoji="0" lang="zh-CN" sz="3200" b="1" kern="1200" cap="none" spc="0" normalizeH="0" baseline="0" noProof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下片 前五句</a:t>
            </a:r>
            <a:r>
              <a:rPr kumimoji="0" lang="zh-CN" alt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楷体_GB2312" pitchFamily="49" charset="-122"/>
                <a:cs typeface="+mn-cs"/>
              </a:rPr>
              <a:t>——</a:t>
            </a:r>
            <a:r>
              <a:rPr kumimoji="0" lang="zh-CN" sz="3200" b="1" kern="1200" cap="none" spc="0" normalizeH="0" baseline="0" noProof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梦中</a:t>
            </a: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相逢</a:t>
            </a:r>
            <a:r>
              <a:rPr kumimoji="0" lang="zh-CN" alt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楷体_GB2312" pitchFamily="49" charset="-122"/>
                <a:cs typeface="+mn-cs"/>
              </a:rPr>
              <a:t>——</a:t>
            </a: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因思成梦</a:t>
            </a:r>
            <a:endParaRPr kumimoji="0" lang="zh-CN" sz="3200" b="1" kern="1200" cap="none" spc="0" normalizeH="0" baseline="0" noProof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  后三句</a:t>
            </a:r>
            <a:r>
              <a:rPr kumimoji="0" lang="zh-CN" alt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楷体_GB2312" pitchFamily="49" charset="-122"/>
                <a:cs typeface="+mn-cs"/>
              </a:rPr>
              <a:t>——</a:t>
            </a:r>
            <a:r>
              <a:rPr kumimoji="0" lang="zh-CN" sz="3200" b="1" kern="1200" cap="none" spc="0" normalizeH="0" baseline="0" noProof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梦醒</a:t>
            </a: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悲凉</a:t>
            </a:r>
            <a:r>
              <a:rPr kumimoji="0" lang="zh-CN" alt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楷体_GB2312" pitchFamily="49" charset="-122"/>
                <a:cs typeface="+mn-cs"/>
              </a:rPr>
              <a:t>——</a:t>
            </a: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无限怀念</a:t>
            </a:r>
            <a:endParaRPr kumimoji="0" lang="zh-CN" sz="3200" b="1" kern="1200" cap="none" spc="0" normalizeH="0" baseline="0" noProof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44035" name="Rectangle 4"/>
          <p:cNvSpPr/>
          <p:nvPr/>
        </p:nvSpPr>
        <p:spPr>
          <a:xfrm>
            <a:off x="250825" y="333375"/>
            <a:ext cx="8207375" cy="1223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4400" b="1" dirty="0">
                <a:solidFill>
                  <a:srgbClr val="FF00FF"/>
                </a:solidFill>
                <a:latin typeface="Arial" panose="020B0604020202020204" pitchFamily="34" charset="0"/>
                <a:ea typeface="迷你简启体" pitchFamily="1" charset="-122"/>
              </a:rPr>
              <a:t>思考感知</a:t>
            </a:r>
            <a:endParaRPr lang="zh-CN" altLang="en-US" sz="4400" b="1" dirty="0">
              <a:solidFill>
                <a:srgbClr val="FF00FF"/>
              </a:solidFill>
              <a:latin typeface="Arial" panose="020B0604020202020204" pitchFamily="34" charset="0"/>
              <a:ea typeface="迷你简启体" pitchFamily="1" charset="-122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403350" y="2709863"/>
            <a:ext cx="30289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全词以</a:t>
            </a:r>
            <a:r>
              <a:rPr kumimoji="0" lang="zh-CN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梦</a:t>
            </a:r>
            <a:r>
              <a:rPr kumimoji="0" lang="zh-CN" sz="3200" b="1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为线索</a:t>
            </a:r>
            <a:endParaRPr kumimoji="0" lang="zh-CN" sz="3200" b="1" kern="1200" cap="none" spc="0" normalizeH="0" baseline="0" noProof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3" grpId="0" bldLvl="0"/>
      <p:bldP spid="43013" grpId="1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3"/>
          <p:cNvSpPr txBox="1"/>
          <p:nvPr/>
        </p:nvSpPr>
        <p:spPr>
          <a:xfrm flipV="1">
            <a:off x="468313" y="1263650"/>
            <a:ext cx="1150938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 rot="10800000">
            <a:spAutoFit/>
          </a:bodyPr>
          <a:p>
            <a:pPr marL="342900" indent="-342900">
              <a:spcBef>
                <a:spcPct val="50000"/>
              </a:spcBef>
            </a:pPr>
            <a:endParaRPr lang="zh-CN" altLang="zh-CN" sz="36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6146" name="Picture 4" descr="苏东坡"/>
          <p:cNvPicPr>
            <a:picLocks noChangeAspect="1"/>
          </p:cNvPicPr>
          <p:nvPr/>
        </p:nvPicPr>
        <p:blipFill>
          <a:blip r:embed="rId1">
            <a:lum bright="-20001" contrast="20000"/>
          </a:blip>
          <a:stretch>
            <a:fillRect/>
          </a:stretch>
        </p:blipFill>
        <p:spPr>
          <a:xfrm>
            <a:off x="-36512" y="44450"/>
            <a:ext cx="9396412" cy="68580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147" name="矩形 4"/>
          <p:cNvSpPr/>
          <p:nvPr/>
        </p:nvSpPr>
        <p:spPr>
          <a:xfrm>
            <a:off x="6084888" y="3933825"/>
            <a:ext cx="2879725" cy="1571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在你心目中苏轼是一个什么形象？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Rectangle 2"/>
          <p:cNvSpPr>
            <a:spLocks noGrp="1" noRot="1"/>
          </p:cNvSpPr>
          <p:nvPr>
            <p:ph type="title" idx="4294967295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solidFill>
                  <a:srgbClr val="FF00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内容小  结</a:t>
            </a:r>
            <a:endParaRPr lang="zh-CN" altLang="en-US" dirty="0">
              <a:solidFill>
                <a:srgbClr val="FF00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4035" name="Rectangle 3"/>
          <p:cNvSpPr>
            <a:spLocks noRot="1"/>
          </p:cNvSpPr>
          <p:nvPr/>
        </p:nvSpPr>
        <p:spPr>
          <a:xfrm>
            <a:off x="323850" y="1412875"/>
            <a:ext cx="8569325" cy="4968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这首词以“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梦前</a:t>
            </a:r>
            <a:r>
              <a:rPr lang="zh-CN" altLang="zh-CN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----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梦中</a:t>
            </a:r>
            <a:r>
              <a:rPr lang="zh-CN" altLang="zh-CN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----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梦后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”为时间线索，将“现实</a:t>
            </a:r>
            <a:r>
              <a:rPr lang="zh-CN" altLang="zh-CN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----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梦境</a:t>
            </a:r>
            <a:r>
              <a:rPr lang="zh-CN" altLang="zh-CN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----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现实”交织起来。题虽为记梦，实际是通过记梦来抒写对亡妻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真挚的爱情和深沉的思念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。全词感情深挚，充满一种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凄婉哀伤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的调子。</a:t>
            </a:r>
            <a:endParaRPr lang="zh-CN" altLang="en-US" sz="3200" b="1" dirty="0">
              <a:solidFill>
                <a:srgbClr val="3333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梦前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此情无计可消除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梦中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此时无声胜有声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2057400" lvl="4" indent="-2286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梦后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此恨绵绵无绝期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104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charRg st="104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116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4035">
                                            <p:txEl>
                                              <p:charRg st="116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128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035">
                                            <p:txEl>
                                              <p:charRg st="128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Rectangle 2"/>
          <p:cNvSpPr>
            <a:spLocks noGrp="1" noRot="1"/>
          </p:cNvSpPr>
          <p:nvPr>
            <p:ph type="title" idx="4294967295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隶书" panose="02010509060101010101" pitchFamily="1" charset="-122"/>
              </a:rPr>
              <a:t>艺术手法</a:t>
            </a:r>
            <a:endParaRPr lang="zh-CN" altLang="en-US" dirty="0">
              <a:ea typeface="隶书" panose="02010509060101010101" pitchFamily="1" charset="-122"/>
            </a:endParaRPr>
          </a:p>
        </p:txBody>
      </p:sp>
      <p:sp>
        <p:nvSpPr>
          <p:cNvPr id="45059" name="Rectangle 3"/>
          <p:cNvSpPr>
            <a:spLocks noRot="1" noChangeArrowheads="1"/>
          </p:cNvSpPr>
          <p:nvPr/>
        </p:nvSpPr>
        <p:spPr bwMode="auto">
          <a:xfrm>
            <a:off x="539750" y="1341438"/>
            <a:ext cx="8353425" cy="4103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indent="-342900" algn="just" fontAlgn="t">
              <a:lnSpc>
                <a:spcPct val="110000"/>
              </a:lnSpc>
              <a:spcBef>
                <a:spcPct val="3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以虚映实，虚中见实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，是这首词在艺术表现上的显著特色。</a:t>
            </a:r>
            <a:endParaRPr lang="zh-CN" altLang="en-US" sz="3200" b="1" dirty="0">
              <a:solidFill>
                <a:srgbClr val="3333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342900" indent="-342900" algn="just" fontAlgn="t">
              <a:lnSpc>
                <a:spcPct val="110000"/>
              </a:lnSpc>
              <a:spcBef>
                <a:spcPct val="3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800000"/>
                </a:solidFill>
                <a:latin typeface="黑体" panose="02010609060101010101" pitchFamily="2" charset="-122"/>
                <a:ea typeface="楷体_GB2312" pitchFamily="49" charset="-122"/>
              </a:rPr>
              <a:t>上阕写词人对亡妻的深沉的思念，是写实。下阕记述梦境，抒写了诗人对亡妻执着不舍的深情</a:t>
            </a:r>
            <a:r>
              <a:rPr lang="zh-CN" altLang="en-US" sz="3200" b="1" dirty="0">
                <a:solidFill>
                  <a:srgbClr val="800000"/>
                </a:solidFill>
                <a:latin typeface="宋体" panose="02010600030101010101" pitchFamily="2" charset="-122"/>
                <a:ea typeface="楷体_GB2312" pitchFamily="49" charset="-122"/>
              </a:rPr>
              <a:t>。</a:t>
            </a:r>
            <a:r>
              <a:rPr lang="zh-CN" altLang="en-US" sz="3200" b="1" dirty="0">
                <a:solidFill>
                  <a:srgbClr val="800000"/>
                </a:solidFill>
                <a:latin typeface="楷体" panose="02010609060101010101" pitchFamily="1" charset="-122"/>
                <a:ea typeface="楷体_GB2312" pitchFamily="49" charset="-122"/>
              </a:rPr>
              <a:t>梦是虚幻的、缥缈的，然而梦中人的感情却显得那么真挚、深沉，实实在在。正是因为借助于梦境的虚幻与缥缈，才格外地显得情真意切。</a:t>
            </a:r>
            <a:endParaRPr lang="zh-CN" altLang="en-US" sz="3200" b="1" dirty="0">
              <a:solidFill>
                <a:srgbClr val="800000"/>
              </a:solidFill>
              <a:latin typeface="楷体" panose="02010609060101010101" pitchFamily="1" charset="-122"/>
              <a:ea typeface="楷体_GB2312" pitchFamily="49" charset="-122"/>
            </a:endParaRPr>
          </a:p>
          <a:p>
            <a:pPr marL="342900" indent="-342900" algn="just" fontAlgn="t">
              <a:lnSpc>
                <a:spcPct val="110000"/>
              </a:lnSpc>
              <a:spcBef>
                <a:spcPct val="3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zh-CN" altLang="zh-CN" sz="3200" b="1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1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图片 1" descr="图片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29713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TextBox 2"/>
          <p:cNvSpPr txBox="1"/>
          <p:nvPr/>
        </p:nvSpPr>
        <p:spPr>
          <a:xfrm>
            <a:off x="571500" y="857250"/>
            <a:ext cx="8143875" cy="4846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zh-CN" sz="60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问世间情为何物，直教人生死相许。你知道这样的爱情故事吗？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Picture 2" descr="罗密欧与朱丽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3378200"/>
            <a:ext cx="3097212" cy="347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0" name="Picture 3" descr="刘兰芝与焦仲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0"/>
            <a:ext cx="3213100" cy="314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Picture 4" descr="IMAG12318238662896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0"/>
            <a:ext cx="2916238" cy="328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Picture 5" descr="罗丝和杰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500" y="3114675"/>
            <a:ext cx="3024188" cy="374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Text Box 6"/>
          <p:cNvSpPr txBox="1"/>
          <p:nvPr/>
        </p:nvSpPr>
        <p:spPr>
          <a:xfrm>
            <a:off x="3563938" y="692150"/>
            <a:ext cx="458787" cy="2233613"/>
          </a:xfrm>
          <a:prstGeom prst="rect">
            <a:avLst/>
          </a:prstGeom>
          <a:noFill/>
          <a:ln w="9525">
            <a:noFill/>
          </a:ln>
          <a:effectLst>
            <a:outerShdw dist="99190" dir="7788334" algn="ctr" rotWithShape="0">
              <a:srgbClr val="000080">
                <a:alpha val="75000"/>
              </a:srgbClr>
            </a:outerShdw>
          </a:effectLst>
        </p:spPr>
        <p:txBody>
          <a:bodyPr vert="eaVert" anchor="t" anchorCtr="0">
            <a:spAutoFit/>
          </a:bodyPr>
          <a:p>
            <a:pPr algn="r">
              <a:spcBef>
                <a:spcPct val="50000"/>
              </a:spcBef>
            </a:pPr>
            <a:endParaRPr lang="zh-CN" altLang="zh-CN" b="1" dirty="0"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48134" name="Text Box 7"/>
          <p:cNvSpPr txBox="1"/>
          <p:nvPr/>
        </p:nvSpPr>
        <p:spPr>
          <a:xfrm>
            <a:off x="4905375" y="3789363"/>
            <a:ext cx="458788" cy="2232025"/>
          </a:xfrm>
          <a:prstGeom prst="rect">
            <a:avLst/>
          </a:prstGeom>
          <a:noFill/>
          <a:ln w="9525">
            <a:noFill/>
          </a:ln>
          <a:effectLst>
            <a:outerShdw dist="99190" dir="7788334" algn="ctr" rotWithShape="0">
              <a:srgbClr val="000080">
                <a:alpha val="75000"/>
              </a:srgbClr>
            </a:outerShdw>
          </a:effectLst>
        </p:spPr>
        <p:txBody>
          <a:bodyPr vert="eaVert" anchor="t" anchorCtr="0">
            <a:spAutoFit/>
          </a:bodyPr>
          <a:p>
            <a:pPr algn="r">
              <a:spcBef>
                <a:spcPct val="50000"/>
              </a:spcBef>
            </a:pPr>
            <a:endParaRPr lang="zh-CN" altLang="zh-CN" b="1" dirty="0"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48135" name="Text Box 8"/>
          <p:cNvSpPr txBox="1"/>
          <p:nvPr/>
        </p:nvSpPr>
        <p:spPr>
          <a:xfrm>
            <a:off x="4011613" y="1006475"/>
            <a:ext cx="458787" cy="92075"/>
          </a:xfrm>
          <a:prstGeom prst="rect">
            <a:avLst/>
          </a:prstGeom>
          <a:noFill/>
          <a:ln w="9525">
            <a:noFill/>
          </a:ln>
          <a:effectLst>
            <a:outerShdw dist="99190" dir="7788334" algn="ctr" rotWithShape="0">
              <a:srgbClr val="000080">
                <a:alpha val="75000"/>
              </a:srgbClr>
            </a:outerShdw>
          </a:effectLst>
        </p:spPr>
        <p:txBody>
          <a:bodyPr vert="eaVert" wrap="none" anchor="t" anchorCtr="0">
            <a:spAutoFit/>
          </a:bodyPr>
          <a:p>
            <a:pPr algn="r"/>
            <a:endParaRPr lang="zh-CN" altLang="zh-CN" b="1" dirty="0"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48136" name="Text Box 9"/>
          <p:cNvSpPr txBox="1"/>
          <p:nvPr/>
        </p:nvSpPr>
        <p:spPr>
          <a:xfrm>
            <a:off x="3533775" y="549275"/>
            <a:ext cx="488950" cy="216058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梁山伯与祝英台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Text Box 10"/>
          <p:cNvSpPr txBox="1"/>
          <p:nvPr/>
        </p:nvSpPr>
        <p:spPr>
          <a:xfrm>
            <a:off x="4686300" y="549275"/>
            <a:ext cx="488950" cy="208756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刘兰芝与焦仲卿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8" name="Text Box 11"/>
          <p:cNvSpPr txBox="1"/>
          <p:nvPr/>
        </p:nvSpPr>
        <p:spPr>
          <a:xfrm>
            <a:off x="3492500" y="3933825"/>
            <a:ext cx="458788" cy="22320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罗密欧与朱丽叶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9" name="Text Box 12"/>
          <p:cNvSpPr txBox="1"/>
          <p:nvPr/>
        </p:nvSpPr>
        <p:spPr>
          <a:xfrm>
            <a:off x="4716463" y="3644900"/>
            <a:ext cx="458787" cy="208756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罗丝与杰克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49154" name="Rectangle 3"/>
          <p:cNvSpPr>
            <a:spLocks noGrp="1"/>
          </p:cNvSpPr>
          <p:nvPr>
            <p:ph type="body" idx="4294967295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49155" name="Text Box 5"/>
          <p:cNvSpPr txBox="1"/>
          <p:nvPr/>
        </p:nvSpPr>
        <p:spPr>
          <a:xfrm>
            <a:off x="611188" y="476250"/>
            <a:ext cx="3375025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solidFill>
                  <a:srgbClr val="F7155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诗词累积</a:t>
            </a:r>
            <a:endParaRPr lang="zh-CN" altLang="en-US" sz="4400" b="1" dirty="0">
              <a:solidFill>
                <a:srgbClr val="F7155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Text Box 6"/>
          <p:cNvSpPr txBox="1"/>
          <p:nvPr/>
        </p:nvSpPr>
        <p:spPr>
          <a:xfrm>
            <a:off x="466725" y="2349500"/>
            <a:ext cx="7921625" cy="228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回忆下我们以前学过的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关于美好爱情的诗词名句。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zh-CN" dirty="0"/>
              <a:t> </a:t>
            </a:r>
            <a:endParaRPr lang="zh-CN" altLang="zh-CN" dirty="0"/>
          </a:p>
        </p:txBody>
      </p:sp>
      <p:sp>
        <p:nvSpPr>
          <p:cNvPr id="50178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50179" name="Picture 4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551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Text Box 5"/>
          <p:cNvSpPr txBox="1"/>
          <p:nvPr/>
        </p:nvSpPr>
        <p:spPr>
          <a:xfrm>
            <a:off x="0" y="44450"/>
            <a:ext cx="9324975" cy="1431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诗词累积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endParaRPr lang="zh-CN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181" name="Text Box 6"/>
          <p:cNvSpPr txBox="1"/>
          <p:nvPr/>
        </p:nvSpPr>
        <p:spPr>
          <a:xfrm>
            <a:off x="466725" y="2349500"/>
            <a:ext cx="7921625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zh-CN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2" name="Text Box 7"/>
          <p:cNvSpPr txBox="1"/>
          <p:nvPr/>
        </p:nvSpPr>
        <p:spPr>
          <a:xfrm>
            <a:off x="250825" y="1628775"/>
            <a:ext cx="8893175" cy="4965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执子之手，与子偕老。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诗经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邶</a:t>
            </a:r>
            <a:r>
              <a:rPr lang="zh-CN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(bèi)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风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曾经沧海难为水，除却巫山不是云。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元稹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离思五首其四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此情可待成追忆，只是当时已惘然。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李商隐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锦瑟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身无彩凤双飞翼，心有灵犀一点通。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李商隐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无题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问世间情为何物，直教人生死相许。    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元好问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摸鱼儿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pic>
        <p:nvPicPr>
          <p:cNvPr id="51202" name="Picture 3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0"/>
            <a:ext cx="9137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Text Box 4"/>
          <p:cNvSpPr txBox="1"/>
          <p:nvPr/>
        </p:nvSpPr>
        <p:spPr>
          <a:xfrm>
            <a:off x="358775" y="404813"/>
            <a:ext cx="8785225" cy="5940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天长地久有时尽，此恨绵绵无绝期。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白居易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长恨歌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在天愿作比翼鸟，在地愿为连理枝。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白居易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长恨歌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只愿君心似我心，定不负相思意。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李之仪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卜算子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日日思君不见君，共饮长江水。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李之仪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卜算子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衣带渐宽终不悔，为伊消得人憔悴。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柳永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风栖梧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两情若是长久时，又岂在朝朝暮暮。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秦观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鹊仙桥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Rectangle 2"/>
          <p:cNvSpPr>
            <a:spLocks noGrp="1"/>
          </p:cNvSpPr>
          <p:nvPr>
            <p:ph type="title"/>
          </p:nvPr>
        </p:nvSpPr>
        <p:spPr>
          <a:xfrm>
            <a:off x="466725" y="117475"/>
            <a:ext cx="8229600" cy="114300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/>
              <a:t>《你见或者不见我》</a:t>
            </a:r>
            <a:endParaRPr lang="zh-CN" altLang="en-US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485900"/>
            <a:ext cx="3600450" cy="5759450"/>
          </a:xfr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你见，或者不见我 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我就在那里 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不悲 不喜 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你念，或者不念我 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情就在那里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不来 不去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你爱，或者不爱我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爱就在那里 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不增 不减 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227" name="Text Box 4"/>
          <p:cNvSpPr txBox="1"/>
          <p:nvPr/>
        </p:nvSpPr>
        <p:spPr>
          <a:xfrm>
            <a:off x="7308850" y="981075"/>
            <a:ext cx="16891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--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仓央嘉措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8" name="Text Box 5"/>
          <p:cNvSpPr txBox="1"/>
          <p:nvPr/>
        </p:nvSpPr>
        <p:spPr>
          <a:xfrm>
            <a:off x="4140200" y="1628775"/>
            <a:ext cx="3552825" cy="4298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你跟，或者不跟我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我的手就在你手里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不舍不弃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来我的怀里， 或者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让我住进你的心里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默然相爱 寂静欢喜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0" name="Text Box 3"/>
          <p:cNvSpPr txBox="1"/>
          <p:nvPr/>
        </p:nvSpPr>
        <p:spPr>
          <a:xfrm>
            <a:off x="1116013" y="1054100"/>
            <a:ext cx="7561262" cy="326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66"/>
                </a:solidFill>
                <a:latin typeface="隶书" panose="02010509060101010101" pitchFamily="1" charset="-122"/>
                <a:ea typeface="隶书" panose="02010509060101010101" pitchFamily="1" charset="-122"/>
                <a:hlinkClick r:id="rId2" action="ppaction://hlinksldjump"/>
              </a:rPr>
              <a:t>唐宋八大家：</a:t>
            </a:r>
            <a:endParaRPr lang="zh-CN" altLang="en-US" sz="4800" b="1" dirty="0">
              <a:solidFill>
                <a:srgbClr val="000066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唐代</a:t>
            </a:r>
            <a:r>
              <a:rPr lang="zh-CN" altLang="zh-CN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4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韩愈   柳宗元</a:t>
            </a:r>
            <a:endParaRPr lang="zh-CN" altLang="en-US" sz="40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宋代</a:t>
            </a:r>
            <a:r>
              <a:rPr lang="zh-CN" altLang="zh-CN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4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欧阳修   苏洵   </a:t>
            </a:r>
            <a:r>
              <a:rPr lang="zh-CN" altLang="en-US" sz="40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苏轼</a:t>
            </a:r>
            <a:r>
              <a:rPr lang="zh-CN" altLang="en-US" sz="4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  苏辙    曾巩   王安石</a:t>
            </a:r>
            <a:endParaRPr lang="zh-CN" altLang="en-US" sz="40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Picture 2" descr="苏东坡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0" y="0"/>
            <a:ext cx="22669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Text Box 3"/>
          <p:cNvSpPr txBox="1"/>
          <p:nvPr/>
        </p:nvSpPr>
        <p:spPr>
          <a:xfrm>
            <a:off x="468313" y="1196975"/>
            <a:ext cx="597535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江城子 密州出猎</a:t>
            </a:r>
            <a:endParaRPr lang="zh-CN" altLang="en-US" sz="5400" b="1" dirty="0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50825" y="2276475"/>
            <a:ext cx="6408738" cy="2711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  <a:t>      老夫聊发少年狂。左牵黄，右擎苍，锦帽貂裘，千骑卷平冈。　　为报倾城随太守，亲射虎，看孙郎。</a:t>
            </a:r>
            <a:b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</a:b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  <a:t>　</a:t>
            </a:r>
            <a:b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</a:br>
            <a:endParaRPr kumimoji="0" lang="zh-CN" altLang="en-US" sz="4400" b="0" i="0" u="none" strike="noStrike" kern="1200" cap="none" spc="0" normalizeH="0" baseline="0" noProof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Tahoma" panose="020B0604030504040204" pitchFamily="34" charset="0"/>
              <a:ea typeface="隶书" panose="02010509060101010101" pitchFamily="1" charset="-122"/>
              <a:cs typeface="+mn-cs"/>
            </a:endParaRPr>
          </a:p>
        </p:txBody>
      </p:sp>
      <p:sp>
        <p:nvSpPr>
          <p:cNvPr id="54276" name="WordArt 5"/>
          <p:cNvSpPr/>
          <p:nvPr/>
        </p:nvSpPr>
        <p:spPr>
          <a:xfrm>
            <a:off x="0" y="404813"/>
            <a:ext cx="3025775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拓展阅读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4149725"/>
            <a:ext cx="6481763" cy="2103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  <a:t>酒酣胸胆尚开张。鬓微霜，又何妨！持节云中，何日遣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  <a:t>冯唐？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  <a:t>会挽雕弓如满月，西北望，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  <a:t>射天狼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  <a:t>。</a:t>
            </a:r>
            <a:b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1" charset="-122"/>
                <a:cs typeface="+mn-cs"/>
              </a:rPr>
            </a:b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隶书" panose="02010509060101010101" pitchFamily="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2024063" y="0"/>
            <a:ext cx="7119937" cy="64277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他是一位有魅力、有创意、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有正义感、旷达任性、独具卓见的人，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是一个伟大的人道主义者，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一个百姓的朋友，一个大文豪，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大书法家，创新的画家，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造酒的实验家，一个工程师，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一个憎恨清教徒主义的人，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一位佛教徒，巨儒政治家，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一个皇帝的秘书，酒仙，厚道的法官，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一位在政治上专唱反调的人，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一个月夜徘徊者，一个诗人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……”</a:t>
            </a:r>
            <a:endParaRPr lang="zh-CN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- ---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林语堂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苏轼传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Picture 3" descr="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979613" cy="70294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流程图: 预定义过程 5"/>
          <p:cNvSpPr/>
          <p:nvPr/>
        </p:nvSpPr>
        <p:spPr>
          <a:xfrm>
            <a:off x="250825" y="188913"/>
            <a:ext cx="3357563" cy="857250"/>
          </a:xfrm>
          <a:prstGeom prst="flowChartPredefinedProcess">
            <a:avLst/>
          </a:prstGeom>
          <a:solidFill>
            <a:srgbClr val="B9CDE5"/>
          </a:solidFill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2" charset="0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2" charset="0"/>
              <a:ea typeface="黑体" panose="02010609060101010101" pitchFamily="2" charset="-122"/>
            </a:endParaRPr>
          </a:p>
        </p:txBody>
      </p:sp>
      <p:sp>
        <p:nvSpPr>
          <p:cNvPr id="55298" name="TextBox 6"/>
          <p:cNvSpPr txBox="1"/>
          <p:nvPr/>
        </p:nvSpPr>
        <p:spPr>
          <a:xfrm>
            <a:off x="0" y="1196975"/>
            <a:ext cx="8748713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作为新时代的高中生，你怎样看待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校园爱情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4276" name="Text Box 4"/>
          <p:cNvSpPr txBox="1"/>
          <p:nvPr/>
        </p:nvSpPr>
        <p:spPr>
          <a:xfrm>
            <a:off x="0" y="4005263"/>
            <a:ext cx="9315450" cy="2473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爱情</a:t>
            </a: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人类永恒的主题。我们不应避而不谈。但对于</a:t>
            </a:r>
            <a:endParaRPr lang="zh-CN" altLang="en-US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zh-CN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我们今天的中学生来说，它就像那挂在枝上的</a:t>
            </a:r>
            <a:endParaRPr lang="zh-CN" altLang="en-US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zh-CN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苹果，没到季节别轻意去采摘，让它挂在那儿，</a:t>
            </a:r>
            <a:endParaRPr lang="zh-CN" altLang="en-US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zh-CN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每一天你都有一份希望。</a:t>
            </a:r>
            <a:endParaRPr lang="zh-CN" altLang="en-US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切记</a:t>
            </a: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没到季节的采摘只会咽下青涩的苦果！</a:t>
            </a:r>
            <a:endParaRPr lang="zh-CN" altLang="en-US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zh-CN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留住它 ，珍惜它，到了季节它会醇香四溢美丽无边！</a:t>
            </a:r>
            <a:endParaRPr lang="zh-CN" altLang="en-US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0" name="Text Box 5"/>
          <p:cNvSpPr txBox="1"/>
          <p:nvPr/>
        </p:nvSpPr>
        <p:spPr>
          <a:xfrm>
            <a:off x="0" y="3141663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心愿心语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50825" y="620713"/>
            <a:ext cx="1873250" cy="1143000"/>
          </a:xfrm>
          <a:ln>
            <a:miter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隶书" panose="02010509060101010101" pitchFamily="1" charset="-122"/>
                <a:cs typeface="+mj-cs"/>
              </a:rPr>
              <a:t>知识补充</a:t>
            </a:r>
            <a:endParaRPr kumimoji="0" lang="zh-CN" altLang="en-US" sz="4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隶书" panose="02010509060101010101" pitchFamily="1" charset="-122"/>
              <a:cs typeface="+mj-cs"/>
            </a:endParaRPr>
          </a:p>
        </p:txBody>
      </p:sp>
      <p:sp>
        <p:nvSpPr>
          <p:cNvPr id="55299" name="Rectangle 3"/>
          <p:cNvSpPr>
            <a:spLocks noRot="1"/>
          </p:cNvSpPr>
          <p:nvPr/>
        </p:nvSpPr>
        <p:spPr>
          <a:xfrm>
            <a:off x="304800" y="2133600"/>
            <a:ext cx="8569325" cy="4968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以虚映实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虚中见实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，是这首词在艺术表现上的显著特色。梦是虚幻的、缥缈的，然而梦中人的感情却显得那么真挚、深沉，实实在在。正是因为借助于梦境的虚幻与缥缈，才格外地显得情真意切。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idx="1"/>
          </p:nvPr>
        </p:nvSpPr>
        <p:spPr>
          <a:xfrm>
            <a:off x="250825" y="404813"/>
            <a:ext cx="8540750" cy="5545137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中国古代诗歌虚实结合的表现手法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zh-CN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是中国传统绘画的技法之一。</a:t>
            </a:r>
            <a:r>
              <a:rPr lang="zh-CN" altLang="en-US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指客观地反映绘画对象，</a:t>
            </a:r>
            <a:r>
              <a:rPr lang="zh-CN" altLang="en-US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指图画中笔画稀疏的部分或空白的部分。在中国古代诗歌中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结合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的表现手法运用比较多。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在中国古代诗歌中，</a:t>
            </a:r>
            <a:r>
              <a:rPr lang="zh-CN" altLang="en-US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是指知觉中看不见、摸不着的虚幻世界和梦境等。 </a:t>
            </a:r>
            <a:r>
              <a:rPr lang="zh-CN" altLang="en-US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是指客观存在的实象、事实、实境。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1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6322">
                                            <p:txEl>
                                              <p:charRg st="17" end="10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102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6322">
                                            <p:txEl>
                                              <p:charRg st="102" end="15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Rectangle 2"/>
          <p:cNvSpPr>
            <a:spLocks noGrp="1"/>
          </p:cNvSpPr>
          <p:nvPr>
            <p:ph type="title"/>
          </p:nvPr>
        </p:nvSpPr>
        <p:spPr>
          <a:xfrm>
            <a:off x="323850" y="549275"/>
            <a:ext cx="8518525" cy="1279525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4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一般情况下，</a:t>
            </a:r>
            <a:r>
              <a:rPr lang="zh-CN" altLang="en-US" sz="4000" b="1" dirty="0">
                <a:solidFill>
                  <a:srgbClr val="080808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4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</a:t>
            </a:r>
            <a:r>
              <a:rPr lang="zh-CN" altLang="en-US" sz="4000" b="1" dirty="0">
                <a:solidFill>
                  <a:srgbClr val="080808"/>
                </a:solidFill>
                <a:ea typeface="黑体" panose="02010609060101010101" pitchFamily="2" charset="-122"/>
              </a:rPr>
              <a:t>”</a:t>
            </a:r>
            <a:r>
              <a:rPr lang="zh-CN" altLang="en-US" sz="40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包括三种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idx="1"/>
          </p:nvPr>
        </p:nvSpPr>
        <p:spPr>
          <a:xfrm>
            <a:off x="179388" y="1628775"/>
            <a:ext cx="8540750" cy="4895850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110000"/>
              </a:lnSpc>
              <a:buNone/>
            </a:pP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虚幻世界和梦境。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苏轼的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江城子</a:t>
            </a:r>
            <a:r>
              <a:rPr lang="zh-CN" altLang="zh-CN" sz="2800" b="1" dirty="0">
                <a:ea typeface="黑体" panose="02010609060101010101" pitchFamily="2" charset="-122"/>
              </a:rPr>
              <a:t>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十年生死两茫茫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也是为我们描绘了一幅</a:t>
            </a:r>
            <a:r>
              <a:rPr lang="zh-CN" altLang="en-US" sz="2800" b="1" dirty="0"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夜来幽梦忽还乡，小轩窗，正梳妆，相顾无言，惟有泪千行</a:t>
            </a:r>
            <a:r>
              <a:rPr lang="zh-CN" altLang="en-US" sz="2800" b="1" dirty="0">
                <a:ea typeface="黑体" panose="02010609060101010101" pitchFamily="2" charset="-122"/>
              </a:rPr>
              <a:t>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的虚幻之景。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想象和回忆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虞美人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zh-CN" altLang="en-US" sz="2800" b="1" dirty="0"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雕栏玉砌应犹在，只是朱颜改</a:t>
            </a:r>
            <a:r>
              <a:rPr lang="zh-CN" altLang="en-US" sz="2800" b="1" dirty="0">
                <a:ea typeface="黑体" panose="02010609060101010101" pitchFamily="2" charset="-122"/>
              </a:rPr>
              <a:t>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，句中</a:t>
            </a:r>
            <a:r>
              <a:rPr lang="zh-CN" altLang="en-US" sz="2800" b="1" dirty="0"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故国</a:t>
            </a:r>
            <a:r>
              <a:rPr lang="zh-CN" altLang="en-US" sz="2800" b="1" dirty="0">
                <a:ea typeface="黑体" panose="02010609060101010101" pitchFamily="2" charset="-122"/>
              </a:rPr>
              <a:t>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2800" b="1" dirty="0"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雕栏玉砌</a:t>
            </a:r>
            <a:r>
              <a:rPr lang="zh-CN" altLang="en-US" sz="2800" b="1" dirty="0">
                <a:ea typeface="黑体" panose="02010609060101010101" pitchFamily="2" charset="-122"/>
              </a:rPr>
              <a:t>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存在，但此时并不在眼前，也是虚象。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设想之境。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例如柳永的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雨霖玲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一词，上片除</a:t>
            </a:r>
            <a:r>
              <a:rPr lang="zh-CN" altLang="en-US" sz="2800" b="1" dirty="0"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念去去千里烟波，暮霭沉沉楚天阔</a:t>
            </a:r>
            <a:r>
              <a:rPr lang="zh-CN" altLang="en-US" sz="2800" b="1" dirty="0">
                <a:ea typeface="黑体" panose="02010609060101010101" pitchFamily="2" charset="-122"/>
              </a:rPr>
              <a:t>”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7347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7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7347">
                                            <p:txEl>
                                              <p:charRg st="71" end="13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132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7347">
                                            <p:txEl>
                                              <p:charRg st="132" end="17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/>
          </p:cNvSpPr>
          <p:nvPr>
            <p:ph idx="1"/>
          </p:nvPr>
        </p:nvSpPr>
        <p:spPr>
          <a:xfrm>
            <a:off x="179388" y="620713"/>
            <a:ext cx="8893175" cy="5761037"/>
          </a:xfrm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zh-CN" sz="2800" b="1" dirty="0"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虚实相生</a:t>
            </a:r>
            <a:r>
              <a:rPr lang="zh-CN" altLang="en-US" sz="2800" b="1" dirty="0">
                <a:ea typeface="黑体" panose="02010609060101010101" pitchFamily="2" charset="-122"/>
              </a:rPr>
              <a:t>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是指虚与实二者之间互相联系，互相渗透与互相转化，以达到虚中有实，实中有虚的境界，从而大大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丰富诗中的意象，开拓诗中的意境，为读者提供广阔的审美空间，充实人们的审美趣味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虚实结合的表现手法，有时能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形成强烈的对比效果，从而突出诗歌的中心。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800" b="1" dirty="0">
                <a:ea typeface="黑体" panose="02010609060101010101" pitchFamily="2" charset="-122"/>
              </a:rPr>
              <a:t>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虚实结合的表现手法，有时能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形成渲染烘托的作用，从而突出诗歌的中心。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8370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charRg st="94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8370">
                                            <p:txEl>
                                              <p:charRg st="94" end="13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charRg st="131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8370">
                                            <p:txEl>
                                              <p:charRg st="131" end="16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260475" y="333375"/>
            <a:ext cx="7777163" cy="228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80808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假如将苏东坡连根须带枝蔓地拔起，我相信，整部中国文化史将因之而失重。</a:t>
            </a:r>
            <a:r>
              <a:rPr lang="zh-CN" altLang="en-US" sz="3200" b="1" dirty="0">
                <a:solidFill>
                  <a:srgbClr val="080808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80808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方方《喜欢苏东坡》</a:t>
            </a:r>
            <a:endParaRPr lang="zh-CN" altLang="en-US" sz="3200" b="1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</a:t>
            </a:r>
            <a:endParaRPr lang="zh-CN" altLang="en-US" sz="3200" b="1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762000" y="2743200"/>
            <a:ext cx="3352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Text Box 4"/>
          <p:cNvSpPr txBox="1"/>
          <p:nvPr/>
        </p:nvSpPr>
        <p:spPr>
          <a:xfrm>
            <a:off x="-44450" y="188913"/>
            <a:ext cx="1006475" cy="3962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千古奇才</a:t>
            </a:r>
            <a:endParaRPr lang="zh-CN" altLang="en-US" sz="54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900113" y="2708275"/>
            <a:ext cx="5784850" cy="35067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浪漫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的诗人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豪放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的词家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超脱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的文人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  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潇洒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的过客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最具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人格魅力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的大师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7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7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7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7">
                                            <p:txEl>
                                              <p:charRg st="4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/>
      <p:bldP spid="819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4" descr="苏东坡"/>
          <p:cNvPicPr>
            <a:picLocks noChangeAspect="1"/>
          </p:cNvPicPr>
          <p:nvPr/>
        </p:nvPicPr>
        <p:blipFill>
          <a:blip r:embed="rId1">
            <a:lum bright="-20001" contrast="20000"/>
          </a:blip>
          <a:stretch>
            <a:fillRect/>
          </a:stretch>
        </p:blipFill>
        <p:spPr>
          <a:xfrm>
            <a:off x="-107950" y="-26987"/>
            <a:ext cx="3995738" cy="68580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3781425" y="909638"/>
            <a:ext cx="5364163" cy="4114800"/>
          </a:xfrm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r>
              <a:rPr lang="zh-CN" altLang="zh-CN" sz="1800" dirty="0"/>
              <a:t> </a:t>
            </a:r>
            <a:endParaRPr lang="zh-CN" altLang="zh-CN" sz="1800" dirty="0"/>
          </a:p>
          <a:p>
            <a:pPr eaLnBrk="1" hangingPunct="1">
              <a:buNone/>
            </a:pPr>
            <a:r>
              <a:rPr lang="zh-CN" altLang="zh-CN" sz="1800" dirty="0"/>
              <a:t>     </a:t>
            </a:r>
            <a:r>
              <a:rPr lang="zh-CN" altLang="zh-CN" b="1" dirty="0">
                <a:solidFill>
                  <a:srgbClr val="00CC00"/>
                </a:solidFill>
              </a:rPr>
              <a:t>“ </a:t>
            </a:r>
            <a:r>
              <a:rPr lang="zh-CN" altLang="en-US" b="1" dirty="0">
                <a:solidFill>
                  <a:srgbClr val="00CC00"/>
                </a:solidFill>
                <a:hlinkClick r:id="rId2" action="ppaction://hlinksldjump"/>
              </a:rPr>
              <a:t>唐宋八大家</a:t>
            </a:r>
            <a:r>
              <a:rPr lang="zh-CN" altLang="en-US" b="1" dirty="0">
                <a:solidFill>
                  <a:srgbClr val="00CC00"/>
                </a:solidFill>
              </a:rPr>
              <a:t> ” </a:t>
            </a:r>
            <a:r>
              <a:rPr lang="zh-CN" altLang="zh-CN" b="1" dirty="0"/>
              <a:t>——</a:t>
            </a:r>
            <a:r>
              <a:rPr lang="zh-CN" altLang="en-US" b="1" dirty="0">
                <a:solidFill>
                  <a:srgbClr val="FF0066"/>
                </a:solidFill>
              </a:rPr>
              <a:t>散文      </a:t>
            </a:r>
            <a:r>
              <a:rPr lang="zh-CN" altLang="en-US" b="1" dirty="0"/>
              <a:t> 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/>
              <a:t>   </a:t>
            </a:r>
            <a:r>
              <a:rPr lang="zh-CN" altLang="en-US" b="1" dirty="0">
                <a:solidFill>
                  <a:srgbClr val="00CC00"/>
                </a:solidFill>
              </a:rPr>
              <a:t>“苏              黄” </a:t>
            </a:r>
            <a:r>
              <a:rPr lang="zh-CN" altLang="zh-CN" b="1" dirty="0"/>
              <a:t>——</a:t>
            </a:r>
            <a:r>
              <a:rPr lang="zh-CN" altLang="en-US" b="1" dirty="0">
                <a:solidFill>
                  <a:srgbClr val="FF0066"/>
                </a:solidFill>
              </a:rPr>
              <a:t>诗</a:t>
            </a:r>
            <a:endParaRPr lang="zh-CN" altLang="en-US" b="1" dirty="0">
              <a:solidFill>
                <a:srgbClr val="FF0066"/>
              </a:solidFill>
            </a:endParaRPr>
          </a:p>
          <a:p>
            <a:pPr eaLnBrk="1" hangingPunct="1">
              <a:buNone/>
            </a:pPr>
            <a:r>
              <a:rPr lang="zh-CN" altLang="zh-CN" b="1" dirty="0"/>
              <a:t>   </a:t>
            </a:r>
            <a:r>
              <a:rPr lang="zh-CN" altLang="zh-CN" b="1" dirty="0">
                <a:solidFill>
                  <a:srgbClr val="00CC00"/>
                </a:solidFill>
              </a:rPr>
              <a:t>“</a:t>
            </a:r>
            <a:r>
              <a:rPr lang="zh-CN" altLang="en-US" b="1" dirty="0">
                <a:solidFill>
                  <a:srgbClr val="00CC00"/>
                </a:solidFill>
              </a:rPr>
              <a:t>苏              辛” </a:t>
            </a:r>
            <a:r>
              <a:rPr lang="zh-CN" altLang="zh-CN" b="1" dirty="0"/>
              <a:t>——</a:t>
            </a:r>
            <a:r>
              <a:rPr lang="zh-CN" altLang="en-US" b="1" dirty="0">
                <a:solidFill>
                  <a:srgbClr val="FF0066"/>
                </a:solidFill>
              </a:rPr>
              <a:t>词</a:t>
            </a:r>
            <a:endParaRPr lang="zh-CN" altLang="en-US" b="1" dirty="0">
              <a:solidFill>
                <a:srgbClr val="FF0066"/>
              </a:solidFill>
            </a:endParaRPr>
          </a:p>
          <a:p>
            <a:pPr eaLnBrk="1" hangingPunct="1">
              <a:buNone/>
            </a:pPr>
            <a:r>
              <a:rPr lang="zh-CN" altLang="zh-CN" b="1" dirty="0"/>
              <a:t>    </a:t>
            </a:r>
            <a:r>
              <a:rPr lang="zh-CN" altLang="zh-CN" b="1" dirty="0">
                <a:solidFill>
                  <a:srgbClr val="00CC00"/>
                </a:solidFill>
              </a:rPr>
              <a:t>“</a:t>
            </a:r>
            <a:r>
              <a:rPr lang="zh-CN" altLang="en-US" b="1" dirty="0">
                <a:solidFill>
                  <a:srgbClr val="00CC00"/>
                </a:solidFill>
              </a:rPr>
              <a:t>宋     四     家” </a:t>
            </a:r>
            <a:r>
              <a:rPr lang="zh-CN" altLang="zh-CN" b="1" dirty="0"/>
              <a:t>——</a:t>
            </a:r>
            <a:r>
              <a:rPr lang="zh-CN" altLang="en-US" b="1" dirty="0">
                <a:solidFill>
                  <a:srgbClr val="FF0066"/>
                </a:solidFill>
              </a:rPr>
              <a:t>书法</a:t>
            </a:r>
            <a:endParaRPr lang="zh-CN" altLang="en-US" b="1" dirty="0">
              <a:solidFill>
                <a:srgbClr val="FF0066"/>
              </a:solidFill>
            </a:endParaRPr>
          </a:p>
          <a:p>
            <a:pPr eaLnBrk="1" hangingPunct="1">
              <a:buNone/>
            </a:pPr>
            <a:r>
              <a:rPr lang="zh-CN" altLang="zh-CN" b="1" dirty="0">
                <a:solidFill>
                  <a:srgbClr val="FF0066"/>
                </a:solidFill>
              </a:rPr>
              <a:t>           </a:t>
            </a:r>
            <a:r>
              <a:rPr lang="zh-CN" altLang="en-US" b="1" dirty="0">
                <a:solidFill>
                  <a:srgbClr val="00CC00"/>
                </a:solidFill>
              </a:rPr>
              <a:t>（苏黄米蔡）</a:t>
            </a:r>
            <a:endParaRPr lang="zh-CN" altLang="en-US" b="1" dirty="0">
              <a:solidFill>
                <a:srgbClr val="00CC00"/>
              </a:solidFill>
            </a:endParaRPr>
          </a:p>
        </p:txBody>
      </p:sp>
      <p:sp>
        <p:nvSpPr>
          <p:cNvPr id="2" name="WordArt 4"/>
          <p:cNvSpPr/>
          <p:nvPr/>
        </p:nvSpPr>
        <p:spPr>
          <a:xfrm rot="5400000">
            <a:off x="798513" y="2947988"/>
            <a:ext cx="4606925" cy="5222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旷世奇才苏东坡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charRg st="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charRg st="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5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charRg st="5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charRg st="5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81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charRg st="81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charRg st="81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0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>
                                            <p:txEl>
                                              <p:charRg st="10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charRg st="10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苏轼书法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0"/>
            <a:ext cx="3635375" cy="6858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1266" name="Picture 3" descr="20074162208596302"/>
          <p:cNvPicPr>
            <a:picLocks noChangeAspect="1"/>
          </p:cNvPicPr>
          <p:nvPr/>
        </p:nvPicPr>
        <p:blipFill>
          <a:blip r:embed="rId2">
            <a:lum contrast="38000"/>
          </a:blip>
          <a:stretch>
            <a:fillRect/>
          </a:stretch>
        </p:blipFill>
        <p:spPr>
          <a:xfrm>
            <a:off x="36513" y="117475"/>
            <a:ext cx="550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7"/>
          <p:cNvSpPr txBox="1"/>
          <p:nvPr/>
        </p:nvSpPr>
        <p:spPr>
          <a:xfrm>
            <a:off x="396875" y="1196975"/>
            <a:ext cx="4724400" cy="2101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今天来体会苏轼性格中的另一面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多情。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2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 Box 1027"/>
          <p:cNvSpPr txBox="1"/>
          <p:nvPr/>
        </p:nvSpPr>
        <p:spPr>
          <a:xfrm>
            <a:off x="1763713" y="2565400"/>
            <a:ext cx="5040312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Rectangle 1033"/>
          <p:cNvSpPr/>
          <p:nvPr/>
        </p:nvSpPr>
        <p:spPr>
          <a:xfrm>
            <a:off x="4191000" y="41148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苏轼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1" name="Picture 1034" descr="赠孟浩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81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1035"/>
          <p:cNvSpPr txBox="1"/>
          <p:nvPr/>
        </p:nvSpPr>
        <p:spPr>
          <a:xfrm>
            <a:off x="1685925" y="334963"/>
            <a:ext cx="549275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Text Box 1036"/>
          <p:cNvSpPr txBox="1"/>
          <p:nvPr/>
        </p:nvSpPr>
        <p:spPr>
          <a:xfrm>
            <a:off x="3414713" y="381000"/>
            <a:ext cx="5303837" cy="6172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江城子</a:t>
            </a:r>
            <a:endParaRPr lang="zh-CN" altLang="en-US" sz="5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乙卯正月二十日夜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记梦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zh-CN" altLang="zh-CN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苏轼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580063" y="6491288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99190" dir="7788334" algn="ctr" rotWithShape="0">
              <a:schemeClr val="bg2">
                <a:alpha val="75000"/>
              </a:schemeClr>
            </a:outerShdw>
          </a:effectLst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292725" y="6518275"/>
            <a:ext cx="3968750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99190" dir="7788334" algn="ctr" rotWithShape="0">
              <a:schemeClr val="bg2">
                <a:alpha val="75000"/>
              </a:schemeClr>
            </a:outerShdw>
          </a:effectLst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kern="1200" cap="none" spc="0" normalizeH="0" baseline="0" noProof="0" smtClea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淮安市阳光学校高二年级语文组  胡建</a:t>
            </a:r>
            <a:endParaRPr kumimoji="0" lang="zh-CN" kern="1200" cap="none" spc="0" normalizeH="0" baseline="0" noProof="0" smtClea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GVmNjNlOGJlOTkwNWY3ZjMzOTQ0N2EyYjRlMTY1Z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E701"/>
            </a:gs>
            <a:gs pos="100000">
              <a:srgbClr val="FE3E02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PerspectiveFront">
            <a:rot lat="20519999" lon="1080000" rev="0"/>
          </a:camera>
          <a:lightRig rig="legacyFlat1" dir="r"/>
        </a:scene3d>
        <a:sp3d extrusionH="430200" prstMaterial="legacyMatte">
          <a:bevelT w="13500" h="13500" prst="angle"/>
          <a:bevelB w="13500" h="13500" prst="angle"/>
          <a:extrusionClr>
            <a:srgbClr val="FF6600"/>
          </a:extrusionClr>
        </a:sp3d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E701"/>
            </a:gs>
            <a:gs pos="100000">
              <a:srgbClr val="FE3E02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PerspectiveFront">
            <a:rot lat="20519999" lon="1080000" rev="0"/>
          </a:camera>
          <a:lightRig rig="legacyFlat1" dir="r"/>
        </a:scene3d>
        <a:sp3d extrusionH="430200" prstMaterial="legacyMatte">
          <a:bevelT w="13500" h="13500" prst="angle"/>
          <a:bevelB w="13500" h="13500" prst="angle"/>
          <a:extrusionClr>
            <a:srgbClr val="FF6600"/>
          </a:extrusionClr>
        </a:sp3d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E701"/>
            </a:gs>
            <a:gs pos="100000">
              <a:srgbClr val="FE3E02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PerspectiveFront">
            <a:rot lat="20519999" lon="1080000" rev="0"/>
          </a:camera>
          <a:lightRig rig="legacyFlat1" dir="r"/>
        </a:scene3d>
        <a:sp3d extrusionH="430200" prstMaterial="legacyMatte">
          <a:bevelT w="13500" h="13500" prst="angle"/>
          <a:bevelB w="13500" h="13500" prst="angle"/>
          <a:extrusionClr>
            <a:srgbClr val="FF6600"/>
          </a:extrusionClr>
        </a:sp3d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E701"/>
            </a:gs>
            <a:gs pos="100000">
              <a:srgbClr val="FE3E02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PerspectiveFront">
            <a:rot lat="20519999" lon="1080000" rev="0"/>
          </a:camera>
          <a:lightRig rig="legacyFlat1" dir="r"/>
        </a:scene3d>
        <a:sp3d extrusionH="430200" prstMaterial="legacyMatte">
          <a:bevelT w="13500" h="13500" prst="angle"/>
          <a:bevelB w="13500" h="13500" prst="angle"/>
          <a:extrusionClr>
            <a:srgbClr val="FF6600"/>
          </a:extrusionClr>
        </a:sp3d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6487</Words>
  <Application>WPS 演示</Application>
  <PresentationFormat>全屏显示(4:3)</PresentationFormat>
  <Paragraphs>394</Paragraphs>
  <Slides>54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76" baseType="lpstr">
      <vt:lpstr>Arial</vt:lpstr>
      <vt:lpstr>宋体</vt:lpstr>
      <vt:lpstr>Wingdings</vt:lpstr>
      <vt:lpstr>迷你简启体</vt:lpstr>
      <vt:lpstr>黑体</vt:lpstr>
      <vt:lpstr>Times New Roman</vt:lpstr>
      <vt:lpstr>楷体_GB2312</vt:lpstr>
      <vt:lpstr>新宋体</vt:lpstr>
      <vt:lpstr>Tahoma</vt:lpstr>
      <vt:lpstr>楷体</vt:lpstr>
      <vt:lpstr>方正舒体</vt:lpstr>
      <vt:lpstr>幼圆</vt:lpstr>
      <vt:lpstr>隶书</vt:lpstr>
      <vt:lpstr>华文中宋</vt:lpstr>
      <vt:lpstr>Calibri</vt:lpstr>
      <vt:lpstr>Lucida Sans</vt:lpstr>
      <vt:lpstr>Arial</vt:lpstr>
      <vt:lpstr>微软雅黑</vt:lpstr>
      <vt:lpstr>Latha</vt:lpstr>
      <vt:lpstr>Arial Unicode MS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江城子</dc:title>
  <dc:creator/>
  <cp:lastModifiedBy>采菊东篱</cp:lastModifiedBy>
  <cp:revision>182</cp:revision>
  <dcterms:created xsi:type="dcterms:W3CDTF">2007-12-14T07:28:32Z</dcterms:created>
  <dcterms:modified xsi:type="dcterms:W3CDTF">2022-10-11T02:43:51Z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62CFDB71CF7C43A8A58588DB601B8F22</vt:lpwstr>
  </property>
</Properties>
</file>