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82" r:id="rId4"/>
    <p:sldId id="283" r:id="rId5"/>
    <p:sldId id="257" r:id="rId6"/>
    <p:sldId id="285" r:id="rId7"/>
    <p:sldId id="266" r:id="rId8"/>
    <p:sldId id="278" r:id="rId9"/>
    <p:sldId id="267" r:id="rId10"/>
    <p:sldId id="268" r:id="rId11"/>
    <p:sldId id="269" r:id="rId12"/>
    <p:sldId id="270" r:id="rId13"/>
    <p:sldId id="286" r:id="rId14"/>
    <p:sldId id="258" r:id="rId15"/>
    <p:sldId id="287" r:id="rId16"/>
    <p:sldId id="259" r:id="rId17"/>
    <p:sldId id="260" r:id="rId18"/>
    <p:sldId id="276" r:id="rId19"/>
    <p:sldId id="263" r:id="rId20"/>
    <p:sldId id="262" r:id="rId21"/>
    <p:sldId id="261" r:id="rId22"/>
    <p:sldId id="288" r:id="rId23"/>
    <p:sldId id="265" r:id="rId24"/>
    <p:sldId id="277" r:id="rId25"/>
    <p:sldId id="272" r:id="rId26"/>
    <p:sldId id="273" r:id="rId27"/>
    <p:sldId id="280" r:id="rId28"/>
    <p:sldId id="281" r:id="rId29"/>
    <p:sldId id="274" r:id="rId30"/>
    <p:sldId id="275" r:id="rId31"/>
    <p:sldId id="279" r:id="rId32"/>
    <p:sldId id="284"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5" autoAdjust="0"/>
    <p:restoredTop sz="94649" autoAdjust="0"/>
  </p:normalViewPr>
  <p:slideViewPr>
    <p:cSldViewPr>
      <p:cViewPr varScale="1">
        <p:scale>
          <a:sx n="74" d="100"/>
          <a:sy n="74" d="100"/>
        </p:scale>
        <p:origin x="-31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03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GI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wav"/><Relationship Id="rId1" Type="http://schemas.openxmlformats.org/officeDocument/2006/relationships/image" Target="../media/image7.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hyperlink" Target="&#21335;&#26497;2018.5.ppt" TargetMode="Externa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hyperlink" Target="&#26031;&#31185;&#29305;&#28023;&#20891;&#19978;&#26657;&#26085;&#35760;&#29255;&#26029;2018.5.ppt" TargetMode="Externa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0.GI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7.GI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8.xml"/><Relationship Id="rId1" Type="http://schemas.openxmlformats.org/officeDocument/2006/relationships/image" Target="../media/image7.GI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1" cstate="print"/>
          <a:srcRect/>
          <a:stretch>
            <a:fillRect/>
          </a:stretch>
        </p:blipFill>
        <p:spPr bwMode="auto">
          <a:xfrm>
            <a:off x="1" y="0"/>
            <a:ext cx="9144000" cy="6858000"/>
          </a:xfrm>
          <a:prstGeom prst="rect">
            <a:avLst/>
          </a:prstGeom>
          <a:noFill/>
          <a:ln w="9525">
            <a:noFill/>
            <a:miter lim="800000"/>
            <a:headEnd/>
            <a:tailEnd/>
          </a:ln>
        </p:spPr>
      </p:pic>
      <p:sp>
        <p:nvSpPr>
          <p:cNvPr id="2" name="标题 1"/>
          <p:cNvSpPr>
            <a:spLocks noGrp="1"/>
          </p:cNvSpPr>
          <p:nvPr>
            <p:ph type="ctrTitle"/>
          </p:nvPr>
        </p:nvSpPr>
        <p:spPr/>
        <p:txBody>
          <a:bodyPr>
            <a:normAutofit fontScale="90000"/>
          </a:bodyPr>
          <a:lstStyle/>
          <a:p>
            <a:pPr>
              <a:lnSpc>
                <a:spcPct val="150000"/>
              </a:lnSpc>
            </a:pPr>
            <a:r>
              <a:rPr lang="en-US" altLang="zh-CN" b="1" dirty="0" smtClean="0">
                <a:solidFill>
                  <a:srgbClr val="FF0000"/>
                </a:solidFill>
              </a:rPr>
              <a:t>21 </a:t>
            </a:r>
            <a:r>
              <a:rPr lang="zh-CN" altLang="en-US" b="1" dirty="0" smtClean="0">
                <a:solidFill>
                  <a:srgbClr val="FF0000"/>
                </a:solidFill>
              </a:rPr>
              <a:t>伟大的悲剧</a:t>
            </a:r>
            <a:br>
              <a:rPr lang="en-US" altLang="zh-CN" b="1" dirty="0" smtClean="0">
                <a:solidFill>
                  <a:srgbClr val="FF0000"/>
                </a:solidFill>
              </a:rPr>
            </a:br>
            <a:r>
              <a:rPr lang="zh-CN" altLang="en-US" sz="4000" b="1" dirty="0" smtClean="0">
                <a:latin typeface="仿宋" panose="02010609060101010101" pitchFamily="49" charset="-122"/>
                <a:ea typeface="仿宋" panose="02010609060101010101" pitchFamily="49" charset="-122"/>
              </a:rPr>
              <a:t>茨威格</a:t>
            </a:r>
            <a:endParaRPr lang="zh-CN" altLang="en-US"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F:\教学U盘\U盘八下2016.6\其它2015.12\背景图片\d67fd6dfa9ec8a13bdda6120f503918fa2ecc086.jpg"/>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4000" cy="6858000"/>
          </a:xfrm>
          <a:prstGeom prst="rect">
            <a:avLst/>
          </a:prstGeom>
          <a:noFill/>
        </p:spPr>
      </p:pic>
      <p:sp>
        <p:nvSpPr>
          <p:cNvPr id="90114" name="Rectangle 2"/>
          <p:cNvSpPr>
            <a:spLocks noGrp="1" noChangeArrowheads="1"/>
          </p:cNvSpPr>
          <p:nvPr>
            <p:ph type="title"/>
          </p:nvPr>
        </p:nvSpPr>
        <p:spPr>
          <a:xfrm>
            <a:off x="457200" y="274638"/>
            <a:ext cx="8229600" cy="639762"/>
          </a:xfrm>
        </p:spPr>
        <p:txBody>
          <a:bodyPr>
            <a:noAutofit/>
          </a:bodyPr>
          <a:lstStyle/>
          <a:p>
            <a:r>
              <a:rPr lang="zh-CN" altLang="en-US" sz="2800" b="1" dirty="0">
                <a:solidFill>
                  <a:srgbClr val="0000FF"/>
                </a:solidFill>
              </a:rPr>
              <a:t>理清结构</a:t>
            </a:r>
            <a:endParaRPr lang="zh-CN" altLang="en-US" sz="2800" b="1" dirty="0">
              <a:solidFill>
                <a:srgbClr val="0000FF"/>
              </a:solidFill>
            </a:endParaRPr>
          </a:p>
        </p:txBody>
      </p:sp>
      <p:sp>
        <p:nvSpPr>
          <p:cNvPr id="90115" name="Rectangle 3"/>
          <p:cNvSpPr>
            <a:spLocks noGrp="1" noChangeArrowheads="1"/>
          </p:cNvSpPr>
          <p:nvPr>
            <p:ph type="body" idx="1"/>
          </p:nvPr>
        </p:nvSpPr>
        <p:spPr>
          <a:xfrm>
            <a:off x="179512" y="980728"/>
            <a:ext cx="8640960" cy="5271864"/>
          </a:xfrm>
        </p:spPr>
        <p:txBody>
          <a:bodyPr>
            <a:normAutofit fontScale="92500" lnSpcReduction="20000"/>
          </a:bodyPr>
          <a:lstStyle/>
          <a:p>
            <a:pPr>
              <a:lnSpc>
                <a:spcPct val="150000"/>
              </a:lnSpc>
              <a:spcBef>
                <a:spcPts val="1200"/>
              </a:spcBef>
              <a:spcAft>
                <a:spcPts val="1200"/>
              </a:spcAft>
            </a:pPr>
            <a:r>
              <a:rPr lang="zh-CN" altLang="en-US" sz="2600" b="1" spc="-100" dirty="0">
                <a:latin typeface="+mn-ea"/>
              </a:rPr>
              <a:t>本文可分为四部分：</a:t>
            </a:r>
            <a:endParaRPr lang="zh-CN" altLang="en-US" sz="2600" b="1" spc="-100" dirty="0">
              <a:latin typeface="+mn-ea"/>
            </a:endParaRPr>
          </a:p>
          <a:p>
            <a:pPr>
              <a:lnSpc>
                <a:spcPct val="150000"/>
              </a:lnSpc>
              <a:spcBef>
                <a:spcPts val="1200"/>
              </a:spcBef>
              <a:spcAft>
                <a:spcPts val="1200"/>
              </a:spcAft>
            </a:pPr>
            <a:r>
              <a:rPr lang="zh-CN" altLang="en-US" sz="2600" b="1" spc="-100" dirty="0">
                <a:latin typeface="楷体" panose="02010609060101010101" pitchFamily="49" charset="-122"/>
                <a:ea typeface="楷体" panose="02010609060101010101" pitchFamily="49" charset="-122"/>
              </a:rPr>
              <a:t>第一部分（     ）：写斯科特一行人来到南极点，却发现已有人捷足先登，只好失望返回并为胜利者证。</a:t>
            </a:r>
            <a:endParaRPr lang="zh-CN" altLang="en-US" sz="2600" b="1" spc="-100" dirty="0">
              <a:latin typeface="楷体" panose="02010609060101010101" pitchFamily="49" charset="-122"/>
              <a:ea typeface="楷体" panose="02010609060101010101" pitchFamily="49" charset="-122"/>
            </a:endParaRPr>
          </a:p>
          <a:p>
            <a:pPr>
              <a:lnSpc>
                <a:spcPct val="150000"/>
              </a:lnSpc>
              <a:spcBef>
                <a:spcPts val="1200"/>
              </a:spcBef>
              <a:spcAft>
                <a:spcPts val="1200"/>
              </a:spcAft>
            </a:pPr>
            <a:r>
              <a:rPr lang="zh-CN" altLang="en-US" sz="2600" b="1" spc="-100" dirty="0">
                <a:latin typeface="楷体" panose="02010609060101010101" pitchFamily="49" charset="-122"/>
                <a:ea typeface="楷体" panose="02010609060101010101" pitchFamily="49" charset="-122"/>
              </a:rPr>
              <a:t>第二部分（     ）：写五名队员一个个悲壮死去。</a:t>
            </a:r>
            <a:endParaRPr lang="zh-CN" altLang="en-US" sz="2600" b="1" spc="-100" dirty="0">
              <a:latin typeface="楷体" panose="02010609060101010101" pitchFamily="49" charset="-122"/>
              <a:ea typeface="楷体" panose="02010609060101010101" pitchFamily="49" charset="-122"/>
            </a:endParaRPr>
          </a:p>
          <a:p>
            <a:pPr>
              <a:lnSpc>
                <a:spcPct val="150000"/>
              </a:lnSpc>
              <a:spcBef>
                <a:spcPts val="1200"/>
              </a:spcBef>
              <a:spcAft>
                <a:spcPts val="1200"/>
              </a:spcAft>
            </a:pPr>
            <a:r>
              <a:rPr lang="zh-CN" altLang="en-US" sz="2600" b="1" spc="-100" dirty="0">
                <a:latin typeface="楷体" panose="02010609060101010101" pitchFamily="49" charset="-122"/>
                <a:ea typeface="楷体" panose="02010609060101010101" pitchFamily="49" charset="-122"/>
              </a:rPr>
              <a:t>第三部分（     ）：介绍斯科特的书信，表现了他对祖国、亲人和朋友的热爱之情。</a:t>
            </a:r>
            <a:endParaRPr lang="zh-CN" altLang="en-US" sz="2600" b="1" spc="-100" dirty="0">
              <a:latin typeface="楷体" panose="02010609060101010101" pitchFamily="49" charset="-122"/>
              <a:ea typeface="楷体" panose="02010609060101010101" pitchFamily="49" charset="-122"/>
            </a:endParaRPr>
          </a:p>
          <a:p>
            <a:pPr>
              <a:lnSpc>
                <a:spcPct val="150000"/>
              </a:lnSpc>
              <a:spcBef>
                <a:spcPts val="1200"/>
              </a:spcBef>
              <a:spcAft>
                <a:spcPts val="1200"/>
              </a:spcAft>
            </a:pPr>
            <a:r>
              <a:rPr lang="zh-CN" altLang="en-US" sz="2600" b="1" spc="-100" dirty="0">
                <a:latin typeface="楷体" panose="02010609060101010101" pitchFamily="49" charset="-122"/>
                <a:ea typeface="楷体" panose="02010609060101010101" pitchFamily="49" charset="-122"/>
              </a:rPr>
              <a:t>第四部分（     ）：英雄们牺牲后，受到英国人民，乃至全世界人民的悼念和崇敬。 </a:t>
            </a:r>
            <a:endParaRPr lang="zh-CN" altLang="en-US" sz="2600" b="1" spc="-100" dirty="0">
              <a:latin typeface="楷体" panose="02010609060101010101" pitchFamily="49" charset="-122"/>
              <a:ea typeface="楷体" panose="02010609060101010101" pitchFamily="49" charset="-122"/>
            </a:endParaRPr>
          </a:p>
        </p:txBody>
      </p:sp>
      <p:sp>
        <p:nvSpPr>
          <p:cNvPr id="90116" name="Rectangle 4"/>
          <p:cNvSpPr>
            <a:spLocks noChangeArrowheads="1"/>
          </p:cNvSpPr>
          <p:nvPr/>
        </p:nvSpPr>
        <p:spPr bwMode="auto">
          <a:xfrm>
            <a:off x="2123728" y="1772816"/>
            <a:ext cx="990600" cy="523220"/>
          </a:xfrm>
          <a:prstGeom prst="rect">
            <a:avLst/>
          </a:prstGeom>
          <a:noFill/>
          <a:ln w="9525">
            <a:noFill/>
            <a:miter lim="800000"/>
          </a:ln>
          <a:effectLst/>
        </p:spPr>
        <p:txBody>
          <a:bodyPr>
            <a:spAutoFit/>
          </a:bodyPr>
          <a:lstStyle/>
          <a:p>
            <a:r>
              <a:rPr lang="en-US" altLang="zh-CN" sz="2800" dirty="0">
                <a:solidFill>
                  <a:srgbClr val="FF0000"/>
                </a:solidFill>
              </a:rPr>
              <a:t>1-3</a:t>
            </a:r>
            <a:endParaRPr lang="en-US" altLang="zh-CN" sz="2800" dirty="0">
              <a:solidFill>
                <a:srgbClr val="FF0000"/>
              </a:solidFill>
            </a:endParaRPr>
          </a:p>
        </p:txBody>
      </p:sp>
      <p:sp>
        <p:nvSpPr>
          <p:cNvPr id="90117" name="Rectangle 5"/>
          <p:cNvSpPr>
            <a:spLocks noChangeArrowheads="1"/>
          </p:cNvSpPr>
          <p:nvPr/>
        </p:nvSpPr>
        <p:spPr bwMode="auto">
          <a:xfrm>
            <a:off x="2051720" y="3068960"/>
            <a:ext cx="843501" cy="523220"/>
          </a:xfrm>
          <a:prstGeom prst="rect">
            <a:avLst/>
          </a:prstGeom>
          <a:noFill/>
          <a:ln w="9525">
            <a:noFill/>
            <a:miter lim="800000"/>
          </a:ln>
          <a:effectLst/>
        </p:spPr>
        <p:txBody>
          <a:bodyPr wrap="none">
            <a:spAutoFit/>
          </a:bodyPr>
          <a:lstStyle/>
          <a:p>
            <a:r>
              <a:rPr lang="en-US" altLang="zh-CN" sz="2800" dirty="0">
                <a:solidFill>
                  <a:srgbClr val="FF0000"/>
                </a:solidFill>
              </a:rPr>
              <a:t>4-11</a:t>
            </a:r>
            <a:endParaRPr lang="en-US" altLang="zh-CN" sz="2800" dirty="0">
              <a:solidFill>
                <a:srgbClr val="FF0000"/>
              </a:solidFill>
            </a:endParaRPr>
          </a:p>
        </p:txBody>
      </p:sp>
      <p:sp>
        <p:nvSpPr>
          <p:cNvPr id="90118" name="Rectangle 6"/>
          <p:cNvSpPr>
            <a:spLocks noChangeArrowheads="1"/>
          </p:cNvSpPr>
          <p:nvPr/>
        </p:nvSpPr>
        <p:spPr bwMode="auto">
          <a:xfrm>
            <a:off x="1979712" y="3789040"/>
            <a:ext cx="1026243" cy="523220"/>
          </a:xfrm>
          <a:prstGeom prst="rect">
            <a:avLst/>
          </a:prstGeom>
          <a:noFill/>
          <a:ln w="9525">
            <a:noFill/>
            <a:miter lim="800000"/>
          </a:ln>
          <a:effectLst/>
        </p:spPr>
        <p:txBody>
          <a:bodyPr wrap="none">
            <a:spAutoFit/>
          </a:bodyPr>
          <a:lstStyle/>
          <a:p>
            <a:r>
              <a:rPr lang="en-US" altLang="zh-CN" sz="2800" dirty="0">
                <a:solidFill>
                  <a:srgbClr val="FF0000"/>
                </a:solidFill>
              </a:rPr>
              <a:t>12-13</a:t>
            </a:r>
            <a:endParaRPr lang="en-US" altLang="zh-CN" sz="2800" dirty="0">
              <a:solidFill>
                <a:srgbClr val="FF0000"/>
              </a:solidFill>
            </a:endParaRPr>
          </a:p>
        </p:txBody>
      </p:sp>
      <p:sp>
        <p:nvSpPr>
          <p:cNvPr id="90119" name="Rectangle 7"/>
          <p:cNvSpPr>
            <a:spLocks noChangeArrowheads="1"/>
          </p:cNvSpPr>
          <p:nvPr/>
        </p:nvSpPr>
        <p:spPr bwMode="auto">
          <a:xfrm>
            <a:off x="1979712" y="5085184"/>
            <a:ext cx="1026243" cy="523220"/>
          </a:xfrm>
          <a:prstGeom prst="rect">
            <a:avLst/>
          </a:prstGeom>
          <a:noFill/>
          <a:ln w="9525">
            <a:noFill/>
            <a:miter lim="800000"/>
          </a:ln>
          <a:effectLst/>
        </p:spPr>
        <p:txBody>
          <a:bodyPr wrap="none">
            <a:spAutoFit/>
          </a:bodyPr>
          <a:lstStyle/>
          <a:p>
            <a:r>
              <a:rPr lang="en-US" altLang="zh-CN" sz="2800" dirty="0">
                <a:solidFill>
                  <a:srgbClr val="FF0000"/>
                </a:solidFill>
              </a:rPr>
              <a:t>14-16</a:t>
            </a:r>
            <a:endParaRPr lang="en-US" altLang="zh-CN"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0116"/>
                                        </p:tgtEl>
                                        <p:attrNameLst>
                                          <p:attrName>style.visibility</p:attrName>
                                        </p:attrNameLst>
                                      </p:cBhvr>
                                      <p:to>
                                        <p:strVal val="visible"/>
                                      </p:to>
                                    </p:set>
                                    <p:anim calcmode="lin" valueType="num">
                                      <p:cBhvr>
                                        <p:cTn id="7" dur="500" fill="hold"/>
                                        <p:tgtEl>
                                          <p:spTgt spid="90116"/>
                                        </p:tgtEl>
                                        <p:attrNameLst>
                                          <p:attrName>ppt_w</p:attrName>
                                        </p:attrNameLst>
                                      </p:cBhvr>
                                      <p:tavLst>
                                        <p:tav tm="0">
                                          <p:val>
                                            <p:fltVal val="0"/>
                                          </p:val>
                                        </p:tav>
                                        <p:tav tm="100000">
                                          <p:val>
                                            <p:strVal val="#ppt_w"/>
                                          </p:val>
                                        </p:tav>
                                      </p:tavLst>
                                    </p:anim>
                                    <p:anim calcmode="lin" valueType="num">
                                      <p:cBhvr>
                                        <p:cTn id="8" dur="500" fill="hold"/>
                                        <p:tgtEl>
                                          <p:spTgt spid="90116"/>
                                        </p:tgtEl>
                                        <p:attrNameLst>
                                          <p:attrName>ppt_h</p:attrName>
                                        </p:attrNameLst>
                                      </p:cBhvr>
                                      <p:tavLst>
                                        <p:tav tm="0">
                                          <p:val>
                                            <p:fltVal val="0"/>
                                          </p:val>
                                        </p:tav>
                                        <p:tav tm="100000">
                                          <p:val>
                                            <p:strVal val="#ppt_h"/>
                                          </p:val>
                                        </p:tav>
                                      </p:tavLst>
                                    </p:anim>
                                    <p:animEffect transition="in" filter="fade">
                                      <p:cBhvr>
                                        <p:cTn id="9" dur="500"/>
                                        <p:tgtEl>
                                          <p:spTgt spid="9011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0117"/>
                                        </p:tgtEl>
                                        <p:attrNameLst>
                                          <p:attrName>style.visibility</p:attrName>
                                        </p:attrNameLst>
                                      </p:cBhvr>
                                      <p:to>
                                        <p:strVal val="visible"/>
                                      </p:to>
                                    </p:set>
                                    <p:anim calcmode="lin" valueType="num">
                                      <p:cBhvr>
                                        <p:cTn id="14" dur="500" fill="hold"/>
                                        <p:tgtEl>
                                          <p:spTgt spid="90117"/>
                                        </p:tgtEl>
                                        <p:attrNameLst>
                                          <p:attrName>ppt_w</p:attrName>
                                        </p:attrNameLst>
                                      </p:cBhvr>
                                      <p:tavLst>
                                        <p:tav tm="0">
                                          <p:val>
                                            <p:fltVal val="0"/>
                                          </p:val>
                                        </p:tav>
                                        <p:tav tm="100000">
                                          <p:val>
                                            <p:strVal val="#ppt_w"/>
                                          </p:val>
                                        </p:tav>
                                      </p:tavLst>
                                    </p:anim>
                                    <p:anim calcmode="lin" valueType="num">
                                      <p:cBhvr>
                                        <p:cTn id="15" dur="500" fill="hold"/>
                                        <p:tgtEl>
                                          <p:spTgt spid="90117"/>
                                        </p:tgtEl>
                                        <p:attrNameLst>
                                          <p:attrName>ppt_h</p:attrName>
                                        </p:attrNameLst>
                                      </p:cBhvr>
                                      <p:tavLst>
                                        <p:tav tm="0">
                                          <p:val>
                                            <p:fltVal val="0"/>
                                          </p:val>
                                        </p:tav>
                                        <p:tav tm="100000">
                                          <p:val>
                                            <p:strVal val="#ppt_h"/>
                                          </p:val>
                                        </p:tav>
                                      </p:tavLst>
                                    </p:anim>
                                    <p:animEffect transition="in" filter="fade">
                                      <p:cBhvr>
                                        <p:cTn id="16" dur="500"/>
                                        <p:tgtEl>
                                          <p:spTgt spid="9011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0118"/>
                                        </p:tgtEl>
                                        <p:attrNameLst>
                                          <p:attrName>style.visibility</p:attrName>
                                        </p:attrNameLst>
                                      </p:cBhvr>
                                      <p:to>
                                        <p:strVal val="visible"/>
                                      </p:to>
                                    </p:set>
                                    <p:anim calcmode="lin" valueType="num">
                                      <p:cBhvr>
                                        <p:cTn id="21" dur="500" fill="hold"/>
                                        <p:tgtEl>
                                          <p:spTgt spid="90118"/>
                                        </p:tgtEl>
                                        <p:attrNameLst>
                                          <p:attrName>ppt_w</p:attrName>
                                        </p:attrNameLst>
                                      </p:cBhvr>
                                      <p:tavLst>
                                        <p:tav tm="0">
                                          <p:val>
                                            <p:fltVal val="0"/>
                                          </p:val>
                                        </p:tav>
                                        <p:tav tm="100000">
                                          <p:val>
                                            <p:strVal val="#ppt_w"/>
                                          </p:val>
                                        </p:tav>
                                      </p:tavLst>
                                    </p:anim>
                                    <p:anim calcmode="lin" valueType="num">
                                      <p:cBhvr>
                                        <p:cTn id="22" dur="500" fill="hold"/>
                                        <p:tgtEl>
                                          <p:spTgt spid="90118"/>
                                        </p:tgtEl>
                                        <p:attrNameLst>
                                          <p:attrName>ppt_h</p:attrName>
                                        </p:attrNameLst>
                                      </p:cBhvr>
                                      <p:tavLst>
                                        <p:tav tm="0">
                                          <p:val>
                                            <p:fltVal val="0"/>
                                          </p:val>
                                        </p:tav>
                                        <p:tav tm="100000">
                                          <p:val>
                                            <p:strVal val="#ppt_h"/>
                                          </p:val>
                                        </p:tav>
                                      </p:tavLst>
                                    </p:anim>
                                    <p:animEffect transition="in" filter="fade">
                                      <p:cBhvr>
                                        <p:cTn id="23" dur="500"/>
                                        <p:tgtEl>
                                          <p:spTgt spid="9011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0119"/>
                                        </p:tgtEl>
                                        <p:attrNameLst>
                                          <p:attrName>style.visibility</p:attrName>
                                        </p:attrNameLst>
                                      </p:cBhvr>
                                      <p:to>
                                        <p:strVal val="visible"/>
                                      </p:to>
                                    </p:set>
                                    <p:anim calcmode="lin" valueType="num">
                                      <p:cBhvr>
                                        <p:cTn id="28" dur="500" fill="hold"/>
                                        <p:tgtEl>
                                          <p:spTgt spid="90119"/>
                                        </p:tgtEl>
                                        <p:attrNameLst>
                                          <p:attrName>ppt_w</p:attrName>
                                        </p:attrNameLst>
                                      </p:cBhvr>
                                      <p:tavLst>
                                        <p:tav tm="0">
                                          <p:val>
                                            <p:fltVal val="0"/>
                                          </p:val>
                                        </p:tav>
                                        <p:tav tm="100000">
                                          <p:val>
                                            <p:strVal val="#ppt_w"/>
                                          </p:val>
                                        </p:tav>
                                      </p:tavLst>
                                    </p:anim>
                                    <p:anim calcmode="lin" valueType="num">
                                      <p:cBhvr>
                                        <p:cTn id="29" dur="500" fill="hold"/>
                                        <p:tgtEl>
                                          <p:spTgt spid="90119"/>
                                        </p:tgtEl>
                                        <p:attrNameLst>
                                          <p:attrName>ppt_h</p:attrName>
                                        </p:attrNameLst>
                                      </p:cBhvr>
                                      <p:tavLst>
                                        <p:tav tm="0">
                                          <p:val>
                                            <p:fltVal val="0"/>
                                          </p:val>
                                        </p:tav>
                                        <p:tav tm="100000">
                                          <p:val>
                                            <p:strVal val="#ppt_h"/>
                                          </p:val>
                                        </p:tav>
                                      </p:tavLst>
                                    </p:anim>
                                    <p:animEffect transition="in" filter="fade">
                                      <p:cBhvr>
                                        <p:cTn id="30" dur="500"/>
                                        <p:tgtEl>
                                          <p:spTgt spid="90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P spid="90117" grpId="0"/>
      <p:bldP spid="90118" grpId="0"/>
      <p:bldP spid="9011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 name="Picture 2" descr="F:\教学U盘\U盘八下2016.6\其它2015.12\背景图片\d67fd6dfa9ec8a13bdda6120f503918fa2ecc086.jpg"/>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4000" cy="6858000"/>
          </a:xfrm>
          <a:prstGeom prst="rect">
            <a:avLst/>
          </a:prstGeom>
          <a:noFill/>
        </p:spPr>
      </p:pic>
      <p:sp>
        <p:nvSpPr>
          <p:cNvPr id="40962" name="Rectangle 2"/>
          <p:cNvSpPr>
            <a:spLocks noGrp="1" noChangeArrowheads="1"/>
          </p:cNvSpPr>
          <p:nvPr>
            <p:ph type="title"/>
          </p:nvPr>
        </p:nvSpPr>
        <p:spPr>
          <a:xfrm>
            <a:off x="457200" y="152400"/>
            <a:ext cx="8259763" cy="985838"/>
          </a:xfrm>
        </p:spPr>
        <p:txBody>
          <a:bodyPr>
            <a:normAutofit/>
          </a:bodyPr>
          <a:lstStyle/>
          <a:p>
            <a:r>
              <a:rPr lang="zh-CN" altLang="en-US" sz="2800" b="1" dirty="0">
                <a:solidFill>
                  <a:srgbClr val="FF0000"/>
                </a:solidFill>
              </a:rPr>
              <a:t>用几句话概括故事情节</a:t>
            </a:r>
            <a:endParaRPr lang="zh-CN" altLang="en-US" sz="2800" b="1" dirty="0">
              <a:solidFill>
                <a:srgbClr val="FF0000"/>
              </a:solidFill>
            </a:endParaRPr>
          </a:p>
        </p:txBody>
      </p:sp>
      <p:sp>
        <p:nvSpPr>
          <p:cNvPr id="40963" name="Rectangle 3"/>
          <p:cNvSpPr>
            <a:spLocks noGrp="1" noChangeArrowheads="1"/>
          </p:cNvSpPr>
          <p:nvPr>
            <p:ph type="body" idx="1"/>
          </p:nvPr>
        </p:nvSpPr>
        <p:spPr>
          <a:xfrm>
            <a:off x="304800" y="1143000"/>
            <a:ext cx="8540750" cy="3582144"/>
          </a:xfrm>
        </p:spPr>
        <p:txBody>
          <a:bodyPr>
            <a:normAutofit/>
          </a:bodyPr>
          <a:lstStyle/>
          <a:p>
            <a:pPr>
              <a:lnSpc>
                <a:spcPct val="150000"/>
              </a:lnSpc>
            </a:pPr>
            <a:r>
              <a:rPr lang="zh-CN" altLang="en-US" sz="2600" b="1" spc="-100" dirty="0" smtClean="0">
                <a:latin typeface="楷体" panose="02010609060101010101" pitchFamily="49" charset="-122"/>
                <a:ea typeface="楷体" panose="02010609060101010101" pitchFamily="49" charset="-122"/>
              </a:rPr>
              <a:t>课文写的事件发生在</a:t>
            </a:r>
            <a:r>
              <a:rPr lang="zh-CN" altLang="en-US" sz="2600" b="1" u="sng" spc="-100" dirty="0" smtClean="0">
                <a:latin typeface="楷体" panose="02010609060101010101" pitchFamily="49" charset="-122"/>
                <a:ea typeface="楷体" panose="02010609060101010101" pitchFamily="49" charset="-122"/>
              </a:rPr>
              <a:t>       </a:t>
            </a:r>
            <a:r>
              <a:rPr lang="zh-CN" altLang="en-US" sz="2600" b="1" spc="-100" dirty="0" smtClean="0">
                <a:latin typeface="楷体" panose="02010609060101010101" pitchFamily="49" charset="-122"/>
                <a:ea typeface="楷体" panose="02010609060101010101" pitchFamily="49" charset="-122"/>
              </a:rPr>
              <a:t>年，</a:t>
            </a:r>
            <a:r>
              <a:rPr lang="zh-CN" altLang="en-US" sz="2600" b="1" u="sng" spc="-100" dirty="0" smtClean="0">
                <a:latin typeface="楷体" panose="02010609060101010101" pitchFamily="49" charset="-122"/>
                <a:ea typeface="楷体" panose="02010609060101010101" pitchFamily="49" charset="-122"/>
              </a:rPr>
              <a:t>   </a:t>
            </a:r>
            <a:r>
              <a:rPr lang="zh-CN" altLang="en-US" sz="2600" b="1" spc="-100" dirty="0" smtClean="0">
                <a:latin typeface="楷体" panose="02010609060101010101" pitchFamily="49" charset="-122"/>
                <a:ea typeface="楷体" panose="02010609060101010101" pitchFamily="49" charset="-122"/>
              </a:rPr>
              <a:t>国人</a:t>
            </a:r>
            <a:r>
              <a:rPr lang="zh-CN" altLang="en-US" sz="2600" b="1" u="sng" spc="-100" dirty="0" smtClean="0">
                <a:latin typeface="楷体" panose="02010609060101010101" pitchFamily="49" charset="-122"/>
                <a:ea typeface="楷体" panose="02010609060101010101" pitchFamily="49" charset="-122"/>
              </a:rPr>
              <a:t>        </a:t>
            </a:r>
            <a:r>
              <a:rPr lang="zh-CN" altLang="en-US" sz="2600" b="1" spc="-100" dirty="0" smtClean="0">
                <a:latin typeface="楷体" panose="02010609060101010101" pitchFamily="49" charset="-122"/>
                <a:ea typeface="楷体" panose="02010609060101010101" pitchFamily="49" charset="-122"/>
              </a:rPr>
              <a:t>探险队一行五人精疲力尽却又满怀希望奔向南极点，到达时间为</a:t>
            </a:r>
            <a:r>
              <a:rPr lang="zh-CN" altLang="en-US" sz="2600" b="1" u="sng" spc="-100" dirty="0" smtClean="0">
                <a:latin typeface="楷体" panose="02010609060101010101" pitchFamily="49" charset="-122"/>
                <a:ea typeface="楷体" panose="02010609060101010101" pitchFamily="49" charset="-122"/>
              </a:rPr>
              <a:t>         </a:t>
            </a:r>
            <a:r>
              <a:rPr lang="en-US" altLang="zh-CN" sz="2600" b="1" u="sng" spc="-100" dirty="0" smtClean="0">
                <a:latin typeface="楷体" panose="02010609060101010101" pitchFamily="49" charset="-122"/>
                <a:ea typeface="楷体" panose="02010609060101010101" pitchFamily="49" charset="-122"/>
              </a:rPr>
              <a:t>,</a:t>
            </a:r>
            <a:r>
              <a:rPr lang="zh-CN" altLang="en-US" sz="2600" b="1" spc="-100" dirty="0" smtClean="0">
                <a:latin typeface="楷体" panose="02010609060101010101" pitchFamily="49" charset="-122"/>
                <a:ea typeface="楷体" panose="02010609060101010101" pitchFamily="49" charset="-122"/>
              </a:rPr>
              <a:t>但却悲哀地发现已经有人捷足先登，他们仅仅比</a:t>
            </a:r>
            <a:r>
              <a:rPr lang="zh-CN" altLang="en-US" sz="2600" b="1" u="sng" spc="-100" dirty="0" smtClean="0">
                <a:latin typeface="楷体" panose="02010609060101010101" pitchFamily="49" charset="-122"/>
                <a:ea typeface="楷体" panose="02010609060101010101" pitchFamily="49" charset="-122"/>
              </a:rPr>
              <a:t>       </a:t>
            </a:r>
            <a:r>
              <a:rPr lang="zh-CN" altLang="en-US" sz="2600" b="1" spc="-100" dirty="0" smtClean="0">
                <a:latin typeface="楷体" panose="02010609060101010101" pitchFamily="49" charset="-122"/>
                <a:ea typeface="楷体" panose="02010609060101010101" pitchFamily="49" charset="-122"/>
              </a:rPr>
              <a:t>人</a:t>
            </a:r>
            <a:r>
              <a:rPr lang="zh-CN" altLang="en-US" sz="2600" b="1" u="sng" spc="-100" dirty="0" smtClean="0">
                <a:latin typeface="楷体" panose="02010609060101010101" pitchFamily="49" charset="-122"/>
                <a:ea typeface="楷体" panose="02010609060101010101" pitchFamily="49" charset="-122"/>
              </a:rPr>
              <a:t>        </a:t>
            </a:r>
            <a:r>
              <a:rPr lang="zh-CN" altLang="en-US" sz="2600" b="1" spc="-100" dirty="0" smtClean="0">
                <a:latin typeface="楷体" panose="02010609060101010101" pitchFamily="49" charset="-122"/>
                <a:ea typeface="楷体" panose="02010609060101010101" pitchFamily="49" charset="-122"/>
              </a:rPr>
              <a:t>迟了</a:t>
            </a:r>
            <a:r>
              <a:rPr lang="zh-CN" altLang="en-US" sz="2600" b="1" u="sng" spc="-100" dirty="0" smtClean="0">
                <a:latin typeface="楷体" panose="02010609060101010101" pitchFamily="49" charset="-122"/>
                <a:ea typeface="楷体" panose="02010609060101010101" pitchFamily="49" charset="-122"/>
              </a:rPr>
              <a:t>       </a:t>
            </a:r>
            <a:r>
              <a:rPr lang="en-US" altLang="zh-CN" sz="2600" b="1" spc="-100" dirty="0" smtClean="0">
                <a:latin typeface="楷体" panose="02010609060101010101" pitchFamily="49" charset="-122"/>
                <a:ea typeface="楷体" panose="02010609060101010101" pitchFamily="49" charset="-122"/>
              </a:rPr>
              <a:t>,</a:t>
            </a:r>
            <a:r>
              <a:rPr lang="zh-CN" altLang="en-US" sz="2600" b="1" spc="-100" dirty="0" smtClean="0">
                <a:latin typeface="楷体" panose="02010609060101010101" pitchFamily="49" charset="-122"/>
                <a:ea typeface="楷体" panose="02010609060101010101" pitchFamily="49" charset="-122"/>
              </a:rPr>
              <a:t>于是只好踏上归程，在途中与暴风雪搏斗</a:t>
            </a:r>
            <a:r>
              <a:rPr lang="zh-CN" altLang="en-US" sz="2600" b="1" u="sng" spc="-100" dirty="0" smtClean="0">
                <a:latin typeface="楷体" panose="02010609060101010101" pitchFamily="49" charset="-122"/>
                <a:ea typeface="楷体" panose="02010609060101010101" pitchFamily="49" charset="-122"/>
              </a:rPr>
              <a:t>         </a:t>
            </a:r>
            <a:r>
              <a:rPr lang="zh-CN" altLang="en-US" sz="2600" b="1" spc="-100" dirty="0" smtClean="0">
                <a:latin typeface="楷体" panose="02010609060101010101" pitchFamily="49" charset="-122"/>
                <a:ea typeface="楷体" panose="02010609060101010101" pitchFamily="49" charset="-122"/>
              </a:rPr>
              <a:t>后，全部壮烈牺牲。</a:t>
            </a:r>
            <a:endParaRPr lang="zh-CN" altLang="en-US" sz="2600" b="1" spc="-100" dirty="0">
              <a:latin typeface="楷体" panose="02010609060101010101" pitchFamily="49" charset="-122"/>
              <a:ea typeface="楷体" panose="02010609060101010101" pitchFamily="49" charset="-122"/>
            </a:endParaRPr>
          </a:p>
        </p:txBody>
      </p:sp>
      <p:sp>
        <p:nvSpPr>
          <p:cNvPr id="40964" name="Text Box 4"/>
          <p:cNvSpPr txBox="1">
            <a:spLocks noChangeArrowheads="1"/>
          </p:cNvSpPr>
          <p:nvPr/>
        </p:nvSpPr>
        <p:spPr bwMode="auto">
          <a:xfrm>
            <a:off x="3707904" y="1196752"/>
            <a:ext cx="1080120" cy="523220"/>
          </a:xfrm>
          <a:prstGeom prst="rect">
            <a:avLst/>
          </a:prstGeom>
          <a:noFill/>
          <a:ln w="9525">
            <a:noFill/>
            <a:miter lim="800000"/>
          </a:ln>
          <a:effectLst/>
        </p:spPr>
        <p:txBody>
          <a:bodyPr wrap="square">
            <a:spAutoFit/>
          </a:bodyPr>
          <a:lstStyle/>
          <a:p>
            <a:pPr>
              <a:spcBef>
                <a:spcPct val="50000"/>
              </a:spcBef>
            </a:pPr>
            <a:r>
              <a:rPr kumimoji="1" lang="en-US" altLang="zh-CN" sz="2800" dirty="0" smtClean="0">
                <a:solidFill>
                  <a:srgbClr val="0000FF"/>
                </a:solidFill>
              </a:rPr>
              <a:t>1912</a:t>
            </a:r>
            <a:endParaRPr kumimoji="1" lang="en-US" altLang="zh-CN" sz="2800" dirty="0">
              <a:solidFill>
                <a:srgbClr val="0000FF"/>
              </a:solidFill>
            </a:endParaRPr>
          </a:p>
        </p:txBody>
      </p:sp>
      <p:sp>
        <p:nvSpPr>
          <p:cNvPr id="40965" name="Rectangle 5"/>
          <p:cNvSpPr>
            <a:spLocks noChangeArrowheads="1"/>
          </p:cNvSpPr>
          <p:nvPr/>
        </p:nvSpPr>
        <p:spPr bwMode="auto">
          <a:xfrm>
            <a:off x="4644008" y="2996952"/>
            <a:ext cx="1307976" cy="492443"/>
          </a:xfrm>
          <a:prstGeom prst="rect">
            <a:avLst/>
          </a:prstGeom>
          <a:noFill/>
          <a:ln w="9525">
            <a:noFill/>
            <a:miter lim="800000"/>
          </a:ln>
          <a:effectLst/>
        </p:spPr>
        <p:txBody>
          <a:bodyPr wrap="square">
            <a:spAutoFit/>
          </a:bodyPr>
          <a:lstStyle/>
          <a:p>
            <a:r>
              <a:rPr lang="zh-CN" altLang="en-US" sz="2600" b="1" dirty="0">
                <a:solidFill>
                  <a:srgbClr val="0000FF"/>
                </a:solidFill>
              </a:rPr>
              <a:t>一个月</a:t>
            </a:r>
            <a:endParaRPr lang="zh-CN" altLang="en-US" sz="2600" b="1" dirty="0">
              <a:solidFill>
                <a:srgbClr val="0000FF"/>
              </a:solidFill>
            </a:endParaRPr>
          </a:p>
        </p:txBody>
      </p:sp>
      <p:sp>
        <p:nvSpPr>
          <p:cNvPr id="40966" name="Rectangle 6"/>
          <p:cNvSpPr>
            <a:spLocks noChangeArrowheads="1"/>
          </p:cNvSpPr>
          <p:nvPr/>
        </p:nvSpPr>
        <p:spPr bwMode="auto">
          <a:xfrm>
            <a:off x="5292080" y="1268760"/>
            <a:ext cx="519694" cy="492443"/>
          </a:xfrm>
          <a:prstGeom prst="rect">
            <a:avLst/>
          </a:prstGeom>
          <a:noFill/>
          <a:ln w="9525">
            <a:noFill/>
            <a:miter lim="800000"/>
          </a:ln>
          <a:effectLst/>
        </p:spPr>
        <p:txBody>
          <a:bodyPr wrap="none">
            <a:spAutoFit/>
          </a:bodyPr>
          <a:lstStyle/>
          <a:p>
            <a:r>
              <a:rPr lang="zh-CN" altLang="en-US" sz="2600" b="1" dirty="0">
                <a:solidFill>
                  <a:srgbClr val="0000FF"/>
                </a:solidFill>
              </a:rPr>
              <a:t>英</a:t>
            </a:r>
            <a:endParaRPr lang="zh-CN" altLang="en-US" sz="2600" b="1" dirty="0">
              <a:solidFill>
                <a:srgbClr val="0000FF"/>
              </a:solidFill>
            </a:endParaRPr>
          </a:p>
        </p:txBody>
      </p:sp>
      <p:sp>
        <p:nvSpPr>
          <p:cNvPr id="40967" name="Rectangle 7"/>
          <p:cNvSpPr>
            <a:spLocks noChangeArrowheads="1"/>
          </p:cNvSpPr>
          <p:nvPr/>
        </p:nvSpPr>
        <p:spPr bwMode="auto">
          <a:xfrm>
            <a:off x="1043608" y="2348880"/>
            <a:ext cx="1454244" cy="523220"/>
          </a:xfrm>
          <a:prstGeom prst="rect">
            <a:avLst/>
          </a:prstGeom>
          <a:noFill/>
          <a:ln w="9525">
            <a:noFill/>
            <a:miter lim="800000"/>
          </a:ln>
          <a:effectLst/>
        </p:spPr>
        <p:txBody>
          <a:bodyPr wrap="none">
            <a:spAutoFit/>
          </a:bodyPr>
          <a:lstStyle/>
          <a:p>
            <a:r>
              <a:rPr lang="en-US" altLang="zh-CN" sz="2800" dirty="0">
                <a:solidFill>
                  <a:srgbClr val="0000FF"/>
                </a:solidFill>
              </a:rPr>
              <a:t>1</a:t>
            </a:r>
            <a:r>
              <a:rPr lang="zh-CN" altLang="en-US" sz="2800" b="1" dirty="0">
                <a:solidFill>
                  <a:srgbClr val="0000FF"/>
                </a:solidFill>
              </a:rPr>
              <a:t>月</a:t>
            </a:r>
            <a:r>
              <a:rPr lang="en-US" altLang="zh-CN" sz="2800" dirty="0">
                <a:solidFill>
                  <a:srgbClr val="0000FF"/>
                </a:solidFill>
              </a:rPr>
              <a:t>18</a:t>
            </a:r>
            <a:r>
              <a:rPr lang="zh-CN" altLang="en-US" sz="2800" b="1" dirty="0">
                <a:solidFill>
                  <a:srgbClr val="0000FF"/>
                </a:solidFill>
              </a:rPr>
              <a:t>日</a:t>
            </a:r>
            <a:endParaRPr lang="zh-CN" altLang="en-US" sz="2800" b="1" dirty="0">
              <a:solidFill>
                <a:srgbClr val="0000FF"/>
              </a:solidFill>
            </a:endParaRPr>
          </a:p>
        </p:txBody>
      </p:sp>
      <p:sp>
        <p:nvSpPr>
          <p:cNvPr id="40968" name="Rectangle 8"/>
          <p:cNvSpPr>
            <a:spLocks noChangeArrowheads="1"/>
          </p:cNvSpPr>
          <p:nvPr/>
        </p:nvSpPr>
        <p:spPr bwMode="auto">
          <a:xfrm>
            <a:off x="1475656" y="2996952"/>
            <a:ext cx="936104" cy="492443"/>
          </a:xfrm>
          <a:prstGeom prst="rect">
            <a:avLst/>
          </a:prstGeom>
          <a:noFill/>
          <a:ln w="9525">
            <a:noFill/>
            <a:miter lim="800000"/>
          </a:ln>
          <a:effectLst/>
        </p:spPr>
        <p:txBody>
          <a:bodyPr wrap="square">
            <a:spAutoFit/>
          </a:bodyPr>
          <a:lstStyle/>
          <a:p>
            <a:r>
              <a:rPr lang="zh-CN" altLang="en-US" sz="2600" b="1" dirty="0">
                <a:solidFill>
                  <a:srgbClr val="0000FF"/>
                </a:solidFill>
              </a:rPr>
              <a:t>挪威</a:t>
            </a:r>
            <a:endParaRPr lang="zh-CN" altLang="en-US" sz="2600" b="1" dirty="0">
              <a:solidFill>
                <a:srgbClr val="0000FF"/>
              </a:solidFill>
            </a:endParaRPr>
          </a:p>
        </p:txBody>
      </p:sp>
      <p:sp>
        <p:nvSpPr>
          <p:cNvPr id="9" name="矩形 8"/>
          <p:cNvSpPr/>
          <p:nvPr/>
        </p:nvSpPr>
        <p:spPr>
          <a:xfrm>
            <a:off x="6444208" y="1196752"/>
            <a:ext cx="1151277" cy="492443"/>
          </a:xfrm>
          <a:prstGeom prst="rect">
            <a:avLst/>
          </a:prstGeom>
        </p:spPr>
        <p:txBody>
          <a:bodyPr wrap="none">
            <a:spAutoFit/>
          </a:bodyPr>
          <a:lstStyle/>
          <a:p>
            <a:r>
              <a:rPr lang="zh-CN" altLang="en-US" sz="2600" b="1" spc="-100" dirty="0" smtClean="0">
                <a:solidFill>
                  <a:srgbClr val="0000FF"/>
                </a:solidFill>
                <a:latin typeface="+mn-ea"/>
              </a:rPr>
              <a:t>斯科特</a:t>
            </a:r>
            <a:endParaRPr lang="zh-CN" altLang="en-US" sz="2600" dirty="0">
              <a:latin typeface="+mn-ea"/>
            </a:endParaRPr>
          </a:p>
        </p:txBody>
      </p:sp>
      <p:sp>
        <p:nvSpPr>
          <p:cNvPr id="10" name="矩形 9"/>
          <p:cNvSpPr/>
          <p:nvPr/>
        </p:nvSpPr>
        <p:spPr>
          <a:xfrm>
            <a:off x="2771800" y="2996952"/>
            <a:ext cx="1151277" cy="492443"/>
          </a:xfrm>
          <a:prstGeom prst="rect">
            <a:avLst/>
          </a:prstGeom>
        </p:spPr>
        <p:txBody>
          <a:bodyPr wrap="none">
            <a:spAutoFit/>
          </a:bodyPr>
          <a:lstStyle/>
          <a:p>
            <a:r>
              <a:rPr lang="zh-CN" altLang="en-US" sz="2600" b="1" spc="-100" dirty="0" smtClean="0">
                <a:solidFill>
                  <a:srgbClr val="0000FF"/>
                </a:solidFill>
                <a:latin typeface="+mn-ea"/>
              </a:rPr>
              <a:t>阿蒙森</a:t>
            </a:r>
            <a:endParaRPr lang="zh-CN" altLang="en-US" sz="2600" dirty="0">
              <a:latin typeface="+mn-ea"/>
            </a:endParaRPr>
          </a:p>
        </p:txBody>
      </p:sp>
      <p:sp>
        <p:nvSpPr>
          <p:cNvPr id="11" name="矩形 10"/>
          <p:cNvSpPr/>
          <p:nvPr/>
        </p:nvSpPr>
        <p:spPr>
          <a:xfrm>
            <a:off x="3635896" y="3573016"/>
            <a:ext cx="1306768" cy="492443"/>
          </a:xfrm>
          <a:prstGeom prst="rect">
            <a:avLst/>
          </a:prstGeom>
        </p:spPr>
        <p:txBody>
          <a:bodyPr wrap="none">
            <a:spAutoFit/>
          </a:bodyPr>
          <a:lstStyle/>
          <a:p>
            <a:r>
              <a:rPr lang="en-US" altLang="zh-CN" sz="2600" b="1" spc="-100" dirty="0" smtClean="0">
                <a:solidFill>
                  <a:srgbClr val="0000FF"/>
                </a:solidFill>
                <a:latin typeface="+mn-ea"/>
              </a:rPr>
              <a:t>2</a:t>
            </a:r>
            <a:r>
              <a:rPr lang="zh-CN" altLang="en-US" sz="2600" b="1" spc="-100" dirty="0" smtClean="0">
                <a:solidFill>
                  <a:srgbClr val="0000FF"/>
                </a:solidFill>
                <a:latin typeface="+mn-ea"/>
              </a:rPr>
              <a:t>个多月</a:t>
            </a:r>
            <a:endParaRPr lang="zh-CN" altLang="en-US" sz="2600" dirty="0">
              <a:latin typeface="+mn-ea"/>
            </a:endParaRPr>
          </a:p>
        </p:txBody>
      </p:sp>
    </p:spTree>
  </p:cSld>
  <p:clrMapOvr>
    <a:masterClrMapping/>
  </p:clrMapOvr>
  <p:transition spd="med">
    <p:random/>
    <p:sndAc>
      <p:stSnd>
        <p:snd r:embed="rId2" name="projcto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p:cTn id="7" dur="1000" fill="hold"/>
                                        <p:tgtEl>
                                          <p:spTgt spid="4096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096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096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40964"/>
                                        </p:tgtEl>
                                        <p:attrNameLst>
                                          <p:attrName>style.visibility</p:attrName>
                                        </p:attrNameLst>
                                      </p:cBhvr>
                                      <p:to>
                                        <p:strVal val="visible"/>
                                      </p:to>
                                    </p:set>
                                    <p:animEffect transition="in" filter="dissolve">
                                      <p:cBhvr>
                                        <p:cTn id="14" dur="500"/>
                                        <p:tgtEl>
                                          <p:spTgt spid="40964"/>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0966"/>
                                        </p:tgtEl>
                                        <p:attrNameLst>
                                          <p:attrName>style.visibility</p:attrName>
                                        </p:attrNameLst>
                                      </p:cBhvr>
                                      <p:to>
                                        <p:strVal val="visible"/>
                                      </p:to>
                                    </p:set>
                                    <p:anim calcmode="lin" valueType="num">
                                      <p:cBhvr>
                                        <p:cTn id="19" dur="500" fill="hold"/>
                                        <p:tgtEl>
                                          <p:spTgt spid="40966"/>
                                        </p:tgtEl>
                                        <p:attrNameLst>
                                          <p:attrName>ppt_w</p:attrName>
                                        </p:attrNameLst>
                                      </p:cBhvr>
                                      <p:tavLst>
                                        <p:tav tm="0">
                                          <p:val>
                                            <p:fltVal val="0"/>
                                          </p:val>
                                        </p:tav>
                                        <p:tav tm="100000">
                                          <p:val>
                                            <p:strVal val="#ppt_w"/>
                                          </p:val>
                                        </p:tav>
                                      </p:tavLst>
                                    </p:anim>
                                    <p:anim calcmode="lin" valueType="num">
                                      <p:cBhvr>
                                        <p:cTn id="20" dur="500" fill="hold"/>
                                        <p:tgtEl>
                                          <p:spTgt spid="40966"/>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40967"/>
                                        </p:tgtEl>
                                        <p:attrNameLst>
                                          <p:attrName>style.visibility</p:attrName>
                                        </p:attrNameLst>
                                      </p:cBhvr>
                                      <p:to>
                                        <p:strVal val="visible"/>
                                      </p:to>
                                    </p:set>
                                    <p:animEffect transition="in" filter="dissolve">
                                      <p:cBhvr>
                                        <p:cTn id="31" dur="500"/>
                                        <p:tgtEl>
                                          <p:spTgt spid="40967"/>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40968"/>
                                        </p:tgtEl>
                                        <p:attrNameLst>
                                          <p:attrName>style.visibility</p:attrName>
                                        </p:attrNameLst>
                                      </p:cBhvr>
                                      <p:to>
                                        <p:strVal val="visible"/>
                                      </p:to>
                                    </p:set>
                                    <p:anim calcmode="lin" valueType="num">
                                      <p:cBhvr>
                                        <p:cTn id="36" dur="500" fill="hold"/>
                                        <p:tgtEl>
                                          <p:spTgt spid="40968"/>
                                        </p:tgtEl>
                                        <p:attrNameLst>
                                          <p:attrName>ppt_w</p:attrName>
                                        </p:attrNameLst>
                                      </p:cBhvr>
                                      <p:tavLst>
                                        <p:tav tm="0">
                                          <p:val>
                                            <p:fltVal val="0"/>
                                          </p:val>
                                        </p:tav>
                                        <p:tav tm="100000">
                                          <p:val>
                                            <p:strVal val="#ppt_w"/>
                                          </p:val>
                                        </p:tav>
                                      </p:tavLst>
                                    </p:anim>
                                    <p:anim calcmode="lin" valueType="num">
                                      <p:cBhvr>
                                        <p:cTn id="37" dur="500" fill="hold"/>
                                        <p:tgtEl>
                                          <p:spTgt spid="40968"/>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grpId="0" nodeType="clickEffect">
                                  <p:stCondLst>
                                    <p:cond delay="0"/>
                                  </p:stCondLst>
                                  <p:childTnLst>
                                    <p:set>
                                      <p:cBhvr>
                                        <p:cTn id="47" dur="1" fill="hold">
                                          <p:stCondLst>
                                            <p:cond delay="0"/>
                                          </p:stCondLst>
                                        </p:cTn>
                                        <p:tgtEl>
                                          <p:spTgt spid="40965"/>
                                        </p:tgtEl>
                                        <p:attrNameLst>
                                          <p:attrName>style.visibility</p:attrName>
                                        </p:attrNameLst>
                                      </p:cBhvr>
                                      <p:to>
                                        <p:strVal val="visible"/>
                                      </p:to>
                                    </p:set>
                                    <p:anim calcmode="lin" valueType="num">
                                      <p:cBhvr>
                                        <p:cTn id="48" dur="1000" fill="hold"/>
                                        <p:tgtEl>
                                          <p:spTgt spid="40965"/>
                                        </p:tgtEl>
                                        <p:attrNameLst>
                                          <p:attrName>ppt_w</p:attrName>
                                        </p:attrNameLst>
                                      </p:cBhvr>
                                      <p:tavLst>
                                        <p:tav tm="0">
                                          <p:val>
                                            <p:strVal val="#ppt_w*0.70"/>
                                          </p:val>
                                        </p:tav>
                                        <p:tav tm="100000">
                                          <p:val>
                                            <p:strVal val="#ppt_w"/>
                                          </p:val>
                                        </p:tav>
                                      </p:tavLst>
                                    </p:anim>
                                    <p:anim calcmode="lin" valueType="num">
                                      <p:cBhvr>
                                        <p:cTn id="49" dur="1000" fill="hold"/>
                                        <p:tgtEl>
                                          <p:spTgt spid="40965"/>
                                        </p:tgtEl>
                                        <p:attrNameLst>
                                          <p:attrName>ppt_h</p:attrName>
                                        </p:attrNameLst>
                                      </p:cBhvr>
                                      <p:tavLst>
                                        <p:tav tm="0">
                                          <p:val>
                                            <p:strVal val="#ppt_h"/>
                                          </p:val>
                                        </p:tav>
                                        <p:tav tm="100000">
                                          <p:val>
                                            <p:strVal val="#ppt_h"/>
                                          </p:val>
                                        </p:tav>
                                      </p:tavLst>
                                    </p:anim>
                                    <p:animEffect transition="in" filter="fade">
                                      <p:cBhvr>
                                        <p:cTn id="50" dur="1000"/>
                                        <p:tgtEl>
                                          <p:spTgt spid="40965"/>
                                        </p:tgtEl>
                                      </p:cBhvr>
                                    </p:animEffect>
                                  </p:childTnLst>
                                </p:cTn>
                              </p:par>
                            </p:childTnLst>
                          </p:cTn>
                        </p:par>
                      </p:childTnLst>
                    </p:cTn>
                  </p:par>
                  <p:par>
                    <p:cTn id="51" fill="hold">
                      <p:stCondLst>
                        <p:cond delay="indefinite"/>
                      </p:stCondLst>
                      <p:childTnLst>
                        <p:par>
                          <p:cTn id="52" fill="hold">
                            <p:stCondLst>
                              <p:cond delay="0"/>
                            </p:stCondLst>
                            <p:childTnLst>
                              <p:par>
                                <p:cTn id="53" presetID="55"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strVal val="#ppt_w*0.70"/>
                                          </p:val>
                                        </p:tav>
                                        <p:tav tm="100000">
                                          <p:val>
                                            <p:strVal val="#ppt_w"/>
                                          </p:val>
                                        </p:tav>
                                      </p:tavLst>
                                    </p:anim>
                                    <p:anim calcmode="lin" valueType="num">
                                      <p:cBhvr>
                                        <p:cTn id="56" dur="1000" fill="hold"/>
                                        <p:tgtEl>
                                          <p:spTgt spid="11"/>
                                        </p:tgtEl>
                                        <p:attrNameLst>
                                          <p:attrName>ppt_h</p:attrName>
                                        </p:attrNameLst>
                                      </p:cBhvr>
                                      <p:tavLst>
                                        <p:tav tm="0">
                                          <p:val>
                                            <p:strVal val="#ppt_h"/>
                                          </p:val>
                                        </p:tav>
                                        <p:tav tm="100000">
                                          <p:val>
                                            <p:strVal val="#ppt_h"/>
                                          </p:val>
                                        </p:tav>
                                      </p:tavLst>
                                    </p:anim>
                                    <p:animEffect transition="in" filter="fade">
                                      <p:cBhvr>
                                        <p:cTn id="5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5" grpId="0"/>
      <p:bldP spid="40966" grpId="0"/>
      <p:bldP spid="40967" grpId="0"/>
      <p:bldP spid="4096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title"/>
          </p:nvPr>
        </p:nvSpPr>
        <p:spPr>
          <a:xfrm>
            <a:off x="395536" y="2276872"/>
            <a:ext cx="8229600" cy="1143000"/>
          </a:xfrm>
        </p:spPr>
        <p:txBody>
          <a:bodyPr>
            <a:normAutofit/>
          </a:bodyPr>
          <a:lstStyle/>
          <a:p>
            <a:r>
              <a:rPr lang="zh-CN" altLang="en-US" sz="3200" b="1" dirty="0" smtClean="0">
                <a:solidFill>
                  <a:srgbClr val="0000FF"/>
                </a:solidFill>
                <a:latin typeface="方正小标宋简体" pitchFamily="65" charset="-122"/>
                <a:ea typeface="方正小标宋简体" pitchFamily="65" charset="-122"/>
              </a:rPr>
              <a:t>“伟大的悲剧”</a:t>
            </a:r>
            <a:endParaRPr lang="zh-CN" altLang="en-US" sz="3200" dirty="0">
              <a:solidFill>
                <a:srgbClr val="0000FF"/>
              </a:solidFill>
              <a:latin typeface="方正小标宋简体" pitchFamily="65" charset="-122"/>
              <a:ea typeface="方正小标宋简体" pitchFamily="65"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cstate="print">
            <a:duotone>
              <a:schemeClr val="accent5">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title"/>
          </p:nvPr>
        </p:nvSpPr>
        <p:spPr/>
        <p:txBody>
          <a:bodyPr>
            <a:normAutofit/>
          </a:bodyPr>
          <a:lstStyle/>
          <a:p>
            <a:r>
              <a:rPr lang="zh-CN" altLang="en-US" sz="3200" dirty="0" smtClean="0">
                <a:solidFill>
                  <a:srgbClr val="0000FF"/>
                </a:solidFill>
                <a:latin typeface="隶书" pitchFamily="49" charset="-122"/>
                <a:ea typeface="华康简标题宋" pitchFamily="49" charset="-122"/>
              </a:rPr>
              <a:t>伟大的悲剧</a:t>
            </a:r>
            <a:endParaRPr lang="zh-CN" altLang="en-US" sz="3200" dirty="0">
              <a:solidFill>
                <a:srgbClr val="0000FF"/>
              </a:solidFill>
              <a:latin typeface="隶书" pitchFamily="49" charset="-122"/>
              <a:ea typeface="华康简标题宋" pitchFamily="49" charset="-122"/>
            </a:endParaRPr>
          </a:p>
        </p:txBody>
      </p:sp>
      <p:sp>
        <p:nvSpPr>
          <p:cNvPr id="3" name="内容占位符 2"/>
          <p:cNvSpPr>
            <a:spLocks noGrp="1"/>
          </p:cNvSpPr>
          <p:nvPr>
            <p:ph idx="1"/>
          </p:nvPr>
        </p:nvSpPr>
        <p:spPr/>
        <p:txBody>
          <a:bodyPr>
            <a:normAutofit/>
          </a:bodyPr>
          <a:lstStyle/>
          <a:p>
            <a:pPr>
              <a:lnSpc>
                <a:spcPct val="150000"/>
              </a:lnSpc>
            </a:pPr>
            <a:r>
              <a:rPr lang="zh-CN" altLang="en-US" sz="2600" b="1" spc="-100" dirty="0" smtClean="0">
                <a:solidFill>
                  <a:srgbClr val="FF0000"/>
                </a:solidFill>
                <a:latin typeface="+mn-ea"/>
              </a:rPr>
              <a:t>主旨句</a:t>
            </a:r>
            <a:r>
              <a:rPr lang="zh-CN" altLang="en-US" sz="2600" b="1" spc="-100" dirty="0" smtClean="0">
                <a:latin typeface="+mn-ea"/>
              </a:rPr>
              <a:t>（用双横线在文中画出）</a:t>
            </a:r>
            <a:endParaRPr lang="en-US" altLang="zh-CN" sz="2600" b="1" spc="-100" dirty="0" smtClean="0">
              <a:latin typeface="+mn-ea"/>
            </a:endParaRPr>
          </a:p>
          <a:p>
            <a:pPr>
              <a:lnSpc>
                <a:spcPct val="150000"/>
              </a:lnSpc>
            </a:pPr>
            <a:r>
              <a:rPr kumimoji="1" lang="en-US" altLang="zh-CN" sz="2600" b="1" spc="-100" dirty="0" smtClean="0">
                <a:latin typeface="楷体" panose="02010609060101010101" pitchFamily="49" charset="-122"/>
                <a:ea typeface="楷体" panose="02010609060101010101" pitchFamily="49" charset="-122"/>
              </a:rPr>
              <a:t>“</a:t>
            </a:r>
            <a:r>
              <a:rPr kumimoji="1" lang="zh-CN" altLang="en-US" sz="2600" b="1" u="dbl" spc="-100" dirty="0" smtClean="0">
                <a:uFill>
                  <a:solidFill>
                    <a:srgbClr val="FF0000"/>
                  </a:solidFill>
                </a:uFill>
                <a:latin typeface="楷体" panose="02010609060101010101" pitchFamily="49" charset="-122"/>
                <a:ea typeface="楷体" panose="02010609060101010101" pitchFamily="49" charset="-122"/>
              </a:rPr>
              <a:t>一个人虽然在不可战胜的厄运的搏斗中毁灭自己，但他的心灵却因此变得无比高尚。所有这些在一切时代都是最伟大的悲剧</a:t>
            </a:r>
            <a:r>
              <a:rPr kumimoji="1" lang="zh-CN" altLang="en-US" sz="2600" b="1" spc="-100" dirty="0" smtClean="0">
                <a:latin typeface="楷体" panose="02010609060101010101" pitchFamily="49" charset="-122"/>
                <a:ea typeface="楷体" panose="02010609060101010101" pitchFamily="49" charset="-122"/>
              </a:rPr>
              <a:t>。”</a:t>
            </a:r>
            <a:endParaRPr lang="zh-CN" altLang="en-US" sz="2600" spc="-1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cstate="print">
            <a:duotone>
              <a:schemeClr val="accent5">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title"/>
          </p:nvPr>
        </p:nvSpPr>
        <p:spPr>
          <a:xfrm>
            <a:off x="395536" y="2708920"/>
            <a:ext cx="8229600" cy="1143000"/>
          </a:xfrm>
        </p:spPr>
        <p:txBody>
          <a:bodyPr>
            <a:normAutofit/>
          </a:bodyPr>
          <a:lstStyle/>
          <a:p>
            <a:r>
              <a:rPr lang="zh-CN" altLang="en-US" sz="3200" b="1" dirty="0" smtClean="0">
                <a:solidFill>
                  <a:srgbClr val="0000FF"/>
                </a:solidFill>
                <a:latin typeface="方正小标宋简体" pitchFamily="65" charset="-122"/>
                <a:ea typeface="方正小标宋简体" pitchFamily="65" charset="-122"/>
              </a:rPr>
              <a:t>“悲剧”</a:t>
            </a:r>
            <a:endParaRPr lang="zh-CN" altLang="en-US" sz="3200" dirty="0">
              <a:solidFill>
                <a:srgbClr val="0000FF"/>
              </a:solidFill>
              <a:latin typeface="方正小标宋简体" pitchFamily="65" charset="-122"/>
              <a:ea typeface="方正小标宋简体" pitchFamily="65"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cstate="print">
            <a:duotone>
              <a:schemeClr val="accent5">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title"/>
          </p:nvPr>
        </p:nvSpPr>
        <p:spPr/>
        <p:txBody>
          <a:bodyPr>
            <a:noAutofit/>
          </a:bodyPr>
          <a:lstStyle/>
          <a:p>
            <a:r>
              <a:rPr lang="zh-CN" altLang="en-US" sz="2800" b="1" dirty="0" smtClean="0">
                <a:latin typeface="方正小标宋简体" pitchFamily="65" charset="-122"/>
                <a:ea typeface="方正小标宋简体" pitchFamily="65" charset="-122"/>
              </a:rPr>
              <a:t>“悲剧” </a:t>
            </a:r>
            <a:br>
              <a:rPr lang="zh-CN" altLang="en-US" sz="2800" b="1" dirty="0" smtClean="0">
                <a:solidFill>
                  <a:srgbClr val="0000FF"/>
                </a:solidFill>
                <a:latin typeface="+mn-ea"/>
                <a:ea typeface="+mn-ea"/>
              </a:rPr>
            </a:br>
            <a:r>
              <a:rPr lang="zh-CN" altLang="en-US" sz="2800" b="1" dirty="0" smtClean="0">
                <a:solidFill>
                  <a:srgbClr val="0000FF"/>
                </a:solidFill>
                <a:latin typeface="+mn-ea"/>
                <a:ea typeface="+mn-ea"/>
              </a:rPr>
              <a:t>“悲”在哪几个方面？</a:t>
            </a:r>
            <a:endParaRPr lang="zh-CN" altLang="en-US" sz="2800" dirty="0">
              <a:latin typeface="+mn-ea"/>
              <a:ea typeface="+mn-ea"/>
            </a:endParaRPr>
          </a:p>
        </p:txBody>
      </p:sp>
      <p:sp>
        <p:nvSpPr>
          <p:cNvPr id="3" name="内容占位符 2"/>
          <p:cNvSpPr>
            <a:spLocks noGrp="1"/>
          </p:cNvSpPr>
          <p:nvPr>
            <p:ph idx="1"/>
          </p:nvPr>
        </p:nvSpPr>
        <p:spPr/>
        <p:txBody>
          <a:bodyPr>
            <a:normAutofit/>
          </a:bodyPr>
          <a:lstStyle/>
          <a:p>
            <a:pPr marL="609600" indent="-609600">
              <a:lnSpc>
                <a:spcPct val="200000"/>
              </a:lnSpc>
              <a:spcBef>
                <a:spcPct val="0"/>
              </a:spcBef>
              <a:buFontTx/>
              <a:buNone/>
            </a:pPr>
            <a:r>
              <a:rPr kumimoji="1" lang="en-US" altLang="zh-CN" sz="2400" b="1" dirty="0" smtClean="0">
                <a:latin typeface="+mn-ea"/>
              </a:rPr>
              <a:t>1</a:t>
            </a:r>
            <a:r>
              <a:rPr kumimoji="1" lang="zh-CN" altLang="en-US" sz="2400" b="1" dirty="0" smtClean="0">
                <a:latin typeface="+mn-ea"/>
              </a:rPr>
              <a:t>．</a:t>
            </a:r>
            <a:r>
              <a:rPr kumimoji="1" lang="zh-CN" altLang="en-US" sz="2400" b="1" dirty="0" smtClean="0">
                <a:solidFill>
                  <a:srgbClr val="FF0000"/>
                </a:solidFill>
                <a:latin typeface="+mn-ea"/>
              </a:rPr>
              <a:t>死亡之悲：</a:t>
            </a:r>
            <a:r>
              <a:rPr kumimoji="1" lang="zh-CN" altLang="en-US" sz="2400" b="1" dirty="0" smtClean="0">
                <a:latin typeface="+mn-ea"/>
              </a:rPr>
              <a:t>归途中</a:t>
            </a:r>
            <a:r>
              <a:rPr kumimoji="1" lang="en-US" altLang="zh-CN" sz="2400" b="1" dirty="0" smtClean="0">
                <a:latin typeface="+mn-ea"/>
              </a:rPr>
              <a:t>5</a:t>
            </a:r>
            <a:r>
              <a:rPr kumimoji="1" lang="zh-CN" altLang="en-US" sz="2400" b="1" dirty="0" smtClean="0">
                <a:latin typeface="+mn-ea"/>
              </a:rPr>
              <a:t>个队员全部牺牲。</a:t>
            </a:r>
            <a:endParaRPr kumimoji="1" lang="zh-CN" altLang="en-US" sz="2400" b="1" dirty="0" smtClean="0">
              <a:latin typeface="+mn-ea"/>
            </a:endParaRPr>
          </a:p>
          <a:p>
            <a:pPr marL="609600" indent="-609600">
              <a:lnSpc>
                <a:spcPct val="200000"/>
              </a:lnSpc>
              <a:spcBef>
                <a:spcPct val="0"/>
              </a:spcBef>
              <a:buFontTx/>
              <a:buNone/>
            </a:pPr>
            <a:r>
              <a:rPr kumimoji="1" lang="en-US" altLang="zh-CN" sz="2400" b="1" dirty="0" smtClean="0">
                <a:latin typeface="+mn-ea"/>
              </a:rPr>
              <a:t>2</a:t>
            </a:r>
            <a:r>
              <a:rPr kumimoji="1" lang="zh-CN" altLang="en-US" sz="2400" b="1" dirty="0" smtClean="0">
                <a:latin typeface="+mn-ea"/>
              </a:rPr>
              <a:t>．</a:t>
            </a:r>
            <a:r>
              <a:rPr kumimoji="1" lang="zh-CN" altLang="en-US" sz="2400" b="1" dirty="0" smtClean="0">
                <a:solidFill>
                  <a:srgbClr val="FF0000"/>
                </a:solidFill>
                <a:latin typeface="+mn-ea"/>
              </a:rPr>
              <a:t>失败之悲：</a:t>
            </a:r>
            <a:r>
              <a:rPr kumimoji="1" lang="zh-CN" altLang="en-US" sz="2400" b="1" dirty="0" smtClean="0">
                <a:latin typeface="+mn-ea"/>
              </a:rPr>
              <a:t>斯科特比阿蒙森迟</a:t>
            </a:r>
            <a:r>
              <a:rPr kumimoji="1" lang="en-US" altLang="zh-CN" sz="2400" b="1" dirty="0" smtClean="0">
                <a:latin typeface="+mn-ea"/>
              </a:rPr>
              <a:t>1</a:t>
            </a:r>
            <a:r>
              <a:rPr kumimoji="1" lang="zh-CN" altLang="en-US" sz="2400" b="1" dirty="0" smtClean="0">
                <a:latin typeface="+mn-ea"/>
              </a:rPr>
              <a:t>个多月到达南极点。</a:t>
            </a:r>
            <a:endParaRPr kumimoji="1" lang="zh-CN" altLang="en-US" sz="2400" b="1" dirty="0" smtClean="0">
              <a:latin typeface="+mn-ea"/>
            </a:endParaRPr>
          </a:p>
          <a:p>
            <a:pPr marL="609600" indent="-609600">
              <a:lnSpc>
                <a:spcPct val="200000"/>
              </a:lnSpc>
              <a:spcBef>
                <a:spcPct val="0"/>
              </a:spcBef>
              <a:buFontTx/>
              <a:buNone/>
            </a:pPr>
            <a:r>
              <a:rPr kumimoji="1" lang="en-US" altLang="zh-CN" sz="2400" b="1" dirty="0" smtClean="0">
                <a:latin typeface="+mn-ea"/>
              </a:rPr>
              <a:t>3</a:t>
            </a:r>
            <a:r>
              <a:rPr kumimoji="1" lang="zh-CN" altLang="en-US" sz="2400" b="1" dirty="0" smtClean="0">
                <a:latin typeface="+mn-ea"/>
              </a:rPr>
              <a:t>．</a:t>
            </a:r>
            <a:r>
              <a:rPr kumimoji="1" lang="zh-CN" altLang="en-US" sz="2400" b="1" dirty="0" smtClean="0">
                <a:solidFill>
                  <a:srgbClr val="FF0000"/>
                </a:solidFill>
                <a:latin typeface="+mn-ea"/>
              </a:rPr>
              <a:t>作证之悲：</a:t>
            </a:r>
            <a:r>
              <a:rPr kumimoji="1" lang="zh-CN" altLang="en-US" sz="2400" b="1" dirty="0" smtClean="0">
                <a:latin typeface="+mn-ea"/>
              </a:rPr>
              <a:t>为阿蒙森的成功作证。</a:t>
            </a:r>
            <a:endParaRPr kumimoji="1" lang="zh-CN" altLang="en-US" sz="2400" b="1" dirty="0" smtClean="0">
              <a:latin typeface="+mn-ea"/>
            </a:endParaRPr>
          </a:p>
          <a:p>
            <a:pPr marL="609600" indent="-609600">
              <a:lnSpc>
                <a:spcPct val="200000"/>
              </a:lnSpc>
              <a:spcBef>
                <a:spcPct val="0"/>
              </a:spcBef>
              <a:buFontTx/>
              <a:buNone/>
            </a:pPr>
            <a:r>
              <a:rPr kumimoji="1" lang="en-US" altLang="zh-CN" sz="2400" b="1" dirty="0" smtClean="0">
                <a:latin typeface="+mn-ea"/>
              </a:rPr>
              <a:t>4</a:t>
            </a:r>
            <a:r>
              <a:rPr kumimoji="1" lang="zh-CN" altLang="en-US" sz="2400" b="1" dirty="0" smtClean="0">
                <a:latin typeface="+mn-ea"/>
              </a:rPr>
              <a:t>．</a:t>
            </a:r>
            <a:r>
              <a:rPr kumimoji="1" lang="zh-CN" altLang="en-US" sz="2400" b="1" dirty="0" smtClean="0">
                <a:solidFill>
                  <a:srgbClr val="FF0000"/>
                </a:solidFill>
                <a:latin typeface="+mn-ea"/>
              </a:rPr>
              <a:t>世人之悲：</a:t>
            </a:r>
            <a:r>
              <a:rPr lang="zh-CN" altLang="en-US" sz="2400" b="1" dirty="0" smtClean="0">
                <a:latin typeface="+mn-ea"/>
              </a:rPr>
              <a:t>英国乃至全世界人民悼念英雄。</a:t>
            </a:r>
            <a:endParaRPr lang="zh-CN" altLang="en-US" sz="24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cstate="print">
            <a:duotone>
              <a:schemeClr val="accent5">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title"/>
          </p:nvPr>
        </p:nvSpPr>
        <p:spPr>
          <a:xfrm>
            <a:off x="457200" y="274638"/>
            <a:ext cx="8291264" cy="562074"/>
          </a:xfrm>
        </p:spPr>
        <p:txBody>
          <a:bodyPr>
            <a:normAutofit fontScale="90000"/>
          </a:bodyPr>
          <a:lstStyle/>
          <a:p>
            <a:r>
              <a:rPr lang="zh-CN" altLang="en-US" sz="3200" b="1" dirty="0" smtClean="0">
                <a:solidFill>
                  <a:srgbClr val="0000FF"/>
                </a:solidFill>
                <a:latin typeface="+mn-ea"/>
                <a:ea typeface="+mn-ea"/>
              </a:rPr>
              <a:t>死亡之悲</a:t>
            </a:r>
            <a:endParaRPr lang="zh-CN" altLang="en-US" sz="3200" dirty="0">
              <a:solidFill>
                <a:srgbClr val="0000FF"/>
              </a:solidFill>
              <a:latin typeface="+mn-ea"/>
              <a:ea typeface="+mn-ea"/>
            </a:endParaRPr>
          </a:p>
        </p:txBody>
      </p:sp>
      <p:sp>
        <p:nvSpPr>
          <p:cNvPr id="3" name="内容占位符 2"/>
          <p:cNvSpPr>
            <a:spLocks noGrp="1"/>
          </p:cNvSpPr>
          <p:nvPr>
            <p:ph idx="1"/>
          </p:nvPr>
        </p:nvSpPr>
        <p:spPr>
          <a:xfrm>
            <a:off x="0" y="908720"/>
            <a:ext cx="8964488" cy="5400600"/>
          </a:xfrm>
        </p:spPr>
        <p:txBody>
          <a:bodyPr>
            <a:noAutofit/>
          </a:bodyPr>
          <a:lstStyle/>
          <a:p>
            <a:pPr>
              <a:lnSpc>
                <a:spcPct val="150000"/>
              </a:lnSpc>
              <a:spcBef>
                <a:spcPts val="1200"/>
              </a:spcBef>
              <a:spcAft>
                <a:spcPts val="600"/>
              </a:spcAft>
            </a:pPr>
            <a:r>
              <a:rPr lang="zh-CN" altLang="en-US" sz="2400" b="1" spc="-100" dirty="0" smtClean="0">
                <a:latin typeface="楷体" panose="02010609060101010101" pitchFamily="49" charset="-122"/>
                <a:ea typeface="楷体" panose="02010609060101010101" pitchFamily="49" charset="-122"/>
              </a:rPr>
              <a:t>他们中间最身强力壮的埃文斯突然精神失常。 </a:t>
            </a:r>
            <a:r>
              <a:rPr lang="en-US" altLang="zh-CN" sz="2400" b="1" spc="-100" dirty="0" smtClean="0">
                <a:latin typeface="楷体" panose="02010609060101010101" pitchFamily="49" charset="-122"/>
                <a:ea typeface="楷体" panose="02010609060101010101" pitchFamily="49" charset="-122"/>
              </a:rPr>
              <a:t>…… 2</a:t>
            </a:r>
            <a:r>
              <a:rPr lang="zh-CN" altLang="en-US" sz="2400" b="1" spc="-100" dirty="0" smtClean="0">
                <a:latin typeface="楷体" panose="02010609060101010101" pitchFamily="49" charset="-122"/>
                <a:ea typeface="楷体" panose="02010609060101010101" pitchFamily="49" charset="-122"/>
              </a:rPr>
              <a:t>月</a:t>
            </a:r>
            <a:r>
              <a:rPr lang="en-US" altLang="zh-CN" sz="2400" b="1" spc="-100" dirty="0" smtClean="0">
                <a:latin typeface="楷体" panose="02010609060101010101" pitchFamily="49" charset="-122"/>
                <a:ea typeface="楷体" panose="02010609060101010101" pitchFamily="49" charset="-122"/>
              </a:rPr>
              <a:t>17</a:t>
            </a:r>
            <a:r>
              <a:rPr lang="zh-CN" altLang="en-US" sz="2400" b="1" spc="-100" dirty="0" smtClean="0">
                <a:latin typeface="楷体" panose="02010609060101010101" pitchFamily="49" charset="-122"/>
                <a:ea typeface="楷体" panose="02010609060101010101" pitchFamily="49" charset="-122"/>
              </a:rPr>
              <a:t>日夜里</a:t>
            </a:r>
            <a:r>
              <a:rPr lang="en-US" altLang="zh-CN" sz="2400" b="1" spc="-100" dirty="0" smtClean="0">
                <a:latin typeface="楷体" panose="02010609060101010101" pitchFamily="49" charset="-122"/>
                <a:ea typeface="楷体" panose="02010609060101010101" pitchFamily="49" charset="-122"/>
              </a:rPr>
              <a:t>1</a:t>
            </a:r>
            <a:r>
              <a:rPr lang="zh-CN" altLang="en-US" sz="2400" b="1" spc="-100" dirty="0" smtClean="0">
                <a:latin typeface="楷体" panose="02010609060101010101" pitchFamily="49" charset="-122"/>
                <a:ea typeface="楷体" panose="02010609060101010101" pitchFamily="49" charset="-122"/>
              </a:rPr>
              <a:t>点钟，这位不幸的英国海军军士死去了。</a:t>
            </a:r>
            <a:endParaRPr lang="zh-CN" altLang="en-US" sz="2400" b="1" spc="-100" dirty="0" smtClean="0">
              <a:latin typeface="楷体" panose="02010609060101010101" pitchFamily="49" charset="-122"/>
              <a:ea typeface="楷体" panose="02010609060101010101" pitchFamily="49" charset="-122"/>
            </a:endParaRPr>
          </a:p>
          <a:p>
            <a:pPr>
              <a:lnSpc>
                <a:spcPct val="150000"/>
              </a:lnSpc>
              <a:spcBef>
                <a:spcPts val="1200"/>
              </a:spcBef>
              <a:spcAft>
                <a:spcPts val="600"/>
              </a:spcAft>
            </a:pPr>
            <a:r>
              <a:rPr lang="zh-CN" altLang="en-US" sz="2400" b="1" spc="-100" dirty="0" smtClean="0">
                <a:latin typeface="楷体" panose="02010609060101010101" pitchFamily="49" charset="-122"/>
                <a:ea typeface="楷体" panose="02010609060101010101" pitchFamily="49" charset="-122"/>
              </a:rPr>
              <a:t>奥茨突然站起身来，对朋友们说：“我要到外边去走走，可能要多呆一些时候。”</a:t>
            </a:r>
            <a:r>
              <a:rPr lang="en-US" altLang="zh-CN" sz="2400" b="1" spc="-100" dirty="0" smtClean="0">
                <a:latin typeface="楷体" panose="02010609060101010101" pitchFamily="49" charset="-122"/>
                <a:ea typeface="楷体" panose="02010609060101010101" pitchFamily="49" charset="-122"/>
              </a:rPr>
              <a:t>……</a:t>
            </a:r>
            <a:r>
              <a:rPr lang="zh-CN" altLang="en-US" sz="2400" b="1" spc="-100" dirty="0" smtClean="0">
                <a:latin typeface="楷体" panose="02010609060101010101" pitchFamily="49" charset="-122"/>
                <a:ea typeface="楷体" panose="02010609060101010101" pitchFamily="49" charset="-122"/>
              </a:rPr>
              <a:t>劳伦斯</a:t>
            </a:r>
            <a:r>
              <a:rPr lang="en-US" altLang="zh-CN" sz="2400" b="1" spc="-100" dirty="0" smtClean="0">
                <a:latin typeface="楷体" panose="02010609060101010101" pitchFamily="49" charset="-122"/>
                <a:ea typeface="楷体" panose="02010609060101010101" pitchFamily="49" charset="-122"/>
              </a:rPr>
              <a:t>·</a:t>
            </a:r>
            <a:r>
              <a:rPr lang="zh-CN" altLang="en-US" sz="2400" b="1" spc="-100" dirty="0" smtClean="0">
                <a:latin typeface="楷体" panose="02010609060101010101" pitchFamily="49" charset="-122"/>
                <a:ea typeface="楷体" panose="02010609060101010101" pitchFamily="49" charset="-122"/>
              </a:rPr>
              <a:t>奥茨这个英国皇家禁卫军的骑兵上尉正像一个英雄似的向死神走去。</a:t>
            </a:r>
            <a:endParaRPr lang="zh-CN" altLang="en-US" sz="2400" b="1" spc="-100" dirty="0" smtClean="0">
              <a:latin typeface="楷体" panose="02010609060101010101" pitchFamily="49" charset="-122"/>
              <a:ea typeface="楷体" panose="02010609060101010101" pitchFamily="49" charset="-122"/>
            </a:endParaRPr>
          </a:p>
          <a:p>
            <a:pPr>
              <a:lnSpc>
                <a:spcPct val="150000"/>
              </a:lnSpc>
              <a:spcBef>
                <a:spcPts val="1200"/>
              </a:spcBef>
              <a:spcAft>
                <a:spcPts val="600"/>
              </a:spcAft>
            </a:pPr>
            <a:r>
              <a:rPr lang="en-US" altLang="zh-CN" sz="2400" b="1" spc="-100" dirty="0" smtClean="0">
                <a:latin typeface="楷体" panose="02010609060101010101" pitchFamily="49" charset="-122"/>
                <a:ea typeface="楷体" panose="02010609060101010101" pitchFamily="49" charset="-122"/>
              </a:rPr>
              <a:t>3</a:t>
            </a:r>
            <a:r>
              <a:rPr lang="zh-CN" altLang="en-US" sz="2400" b="1" spc="-100" dirty="0" smtClean="0">
                <a:latin typeface="楷体" panose="02010609060101010101" pitchFamily="49" charset="-122"/>
                <a:ea typeface="楷体" panose="02010609060101010101" pitchFamily="49" charset="-122"/>
              </a:rPr>
              <a:t>月</a:t>
            </a:r>
            <a:r>
              <a:rPr lang="en-US" altLang="zh-CN" sz="2400" b="1" spc="-100" dirty="0" smtClean="0">
                <a:latin typeface="楷体" panose="02010609060101010101" pitchFamily="49" charset="-122"/>
                <a:ea typeface="楷体" panose="02010609060101010101" pitchFamily="49" charset="-122"/>
              </a:rPr>
              <a:t>29</a:t>
            </a:r>
            <a:r>
              <a:rPr lang="zh-CN" altLang="en-US" sz="2400" b="1" spc="-100" dirty="0" smtClean="0">
                <a:latin typeface="楷体" panose="02010609060101010101" pitchFamily="49" charset="-122"/>
                <a:ea typeface="楷体" panose="02010609060101010101" pitchFamily="49" charset="-122"/>
              </a:rPr>
              <a:t>日，他们知道再也不会有任何奇迹能拯救他们了，于是决定不再迈步向厄运走去，而是骄傲地在帐篷里等待死神的来临，不管还要忍受怎样的痛苦。他们爬进各自的睡袋，却始终没有向世界哀叹过一声自己最后遭遇到的种种苦难。</a:t>
            </a:r>
            <a:endParaRPr lang="zh-CN" altLang="en-US" sz="2400" spc="-1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cstate="print">
            <a:duotone>
              <a:schemeClr val="accent5">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28674" name="Rectangle 2"/>
          <p:cNvSpPr>
            <a:spLocks noGrp="1" noChangeArrowheads="1"/>
          </p:cNvSpPr>
          <p:nvPr>
            <p:ph type="title"/>
          </p:nvPr>
        </p:nvSpPr>
        <p:spPr>
          <a:xfrm>
            <a:off x="467544" y="476672"/>
            <a:ext cx="8280920" cy="3024336"/>
          </a:xfrm>
        </p:spPr>
        <p:txBody>
          <a:bodyPr>
            <a:normAutofit/>
          </a:bodyPr>
          <a:lstStyle/>
          <a:p>
            <a:pPr algn="l" eaLnBrk="1" hangingPunct="1">
              <a:lnSpc>
                <a:spcPct val="150000"/>
              </a:lnSpc>
            </a:pPr>
            <a:r>
              <a:rPr lang="zh-CN" altLang="en-US" sz="2400" b="1" dirty="0" smtClean="0">
                <a:solidFill>
                  <a:schemeClr val="accent2"/>
                </a:solidFill>
              </a:rPr>
              <a:t>　　</a:t>
            </a:r>
            <a:r>
              <a:rPr lang="zh-CN" altLang="en-US" sz="2400" b="1" dirty="0" smtClean="0">
                <a:latin typeface="楷体" panose="02010609060101010101" pitchFamily="49" charset="-122"/>
                <a:ea typeface="楷体" panose="02010609060101010101" pitchFamily="49" charset="-122"/>
              </a:rPr>
              <a:t>“但是</a:t>
            </a:r>
            <a:r>
              <a:rPr lang="zh-CN" altLang="en-US" sz="2400" b="1" dirty="0" smtClean="0">
                <a:solidFill>
                  <a:schemeClr val="tx1"/>
                </a:solidFill>
                <a:latin typeface="楷体" panose="02010609060101010101" pitchFamily="49" charset="-122"/>
                <a:ea typeface="楷体" panose="02010609060101010101" pitchFamily="49" charset="-122"/>
              </a:rPr>
              <a:t>在这白雪皑皑的荒漠上，只有</a:t>
            </a:r>
            <a:r>
              <a:rPr lang="zh-CN" altLang="en-US" sz="2400" b="1" dirty="0" smtClean="0">
                <a:solidFill>
                  <a:srgbClr val="FF0000"/>
                </a:solidFill>
                <a:latin typeface="楷体" panose="02010609060101010101" pitchFamily="49" charset="-122"/>
                <a:ea typeface="楷体" panose="02010609060101010101" pitchFamily="49" charset="-122"/>
              </a:rPr>
              <a:t>心中的海市蜃楼，</a:t>
            </a:r>
            <a:r>
              <a:rPr lang="zh-CN" altLang="en-US" sz="2400" b="1" dirty="0" smtClean="0">
                <a:solidFill>
                  <a:schemeClr val="tx1"/>
                </a:solidFill>
                <a:latin typeface="楷体" panose="02010609060101010101" pitchFamily="49" charset="-122"/>
                <a:ea typeface="楷体" panose="02010609060101010101" pitchFamily="49" charset="-122"/>
              </a:rPr>
              <a:t>它召来那些由于爱情、忠诚和友谊曾经同他有过联系的各种人的形象，他给所有这些人留下了话。”</a:t>
            </a:r>
            <a:br>
              <a:rPr lang="zh-CN" altLang="en-US" sz="2400" b="1" dirty="0" smtClean="0">
                <a:solidFill>
                  <a:schemeClr val="tx1"/>
                </a:solidFill>
                <a:ea typeface="楷体_GB2312" pitchFamily="49" charset="-122"/>
              </a:rPr>
            </a:br>
            <a:r>
              <a:rPr lang="zh-CN" altLang="en-US" sz="2400" b="1" dirty="0" smtClean="0">
                <a:solidFill>
                  <a:srgbClr val="6600CC"/>
                </a:solidFill>
              </a:rPr>
              <a:t>　　</a:t>
            </a:r>
            <a:r>
              <a:rPr lang="zh-CN" altLang="en-US" sz="2400" b="1" dirty="0" smtClean="0"/>
              <a:t>联系上下文看，“心中的海市蜃楼”是指什么</a:t>
            </a:r>
            <a:r>
              <a:rPr lang="en-US" altLang="zh-CN" sz="2400" b="1" dirty="0" smtClean="0"/>
              <a:t>?</a:t>
            </a:r>
            <a:r>
              <a:rPr lang="zh-CN" altLang="en-US" sz="2400" b="1" dirty="0" smtClean="0"/>
              <a:t>作者为什么要这样比喻</a:t>
            </a:r>
            <a:r>
              <a:rPr lang="en-US" altLang="zh-CN" sz="2400" b="1" dirty="0" smtClean="0"/>
              <a:t>?</a:t>
            </a:r>
            <a:endParaRPr lang="en-US" altLang="zh-CN" sz="2400" b="1" dirty="0" smtClean="0"/>
          </a:p>
        </p:txBody>
      </p:sp>
      <p:sp>
        <p:nvSpPr>
          <p:cNvPr id="63491" name="Rectangle 3"/>
          <p:cNvSpPr>
            <a:spLocks noGrp="1" noChangeArrowheads="1"/>
          </p:cNvSpPr>
          <p:nvPr>
            <p:ph type="body" idx="1"/>
          </p:nvPr>
        </p:nvSpPr>
        <p:spPr>
          <a:xfrm>
            <a:off x="395288" y="3733800"/>
            <a:ext cx="8458200" cy="2514600"/>
          </a:xfrm>
        </p:spPr>
        <p:txBody>
          <a:bodyPr>
            <a:normAutofit/>
          </a:bodyPr>
          <a:lstStyle/>
          <a:p>
            <a:pPr eaLnBrk="1" hangingPunct="1">
              <a:lnSpc>
                <a:spcPct val="150000"/>
              </a:lnSpc>
            </a:pPr>
            <a:r>
              <a:rPr lang="zh-CN" altLang="en-US" sz="2400" b="1" dirty="0" smtClean="0">
                <a:solidFill>
                  <a:srgbClr val="0000FF"/>
                </a:solidFill>
                <a:latin typeface="+mn-ea"/>
              </a:rPr>
              <a:t>指美好的往事，以及他对祖国、亲人和朋友的怀想。</a:t>
            </a:r>
            <a:endParaRPr lang="zh-CN" altLang="en-US" sz="2400" b="1" dirty="0" smtClean="0">
              <a:solidFill>
                <a:srgbClr val="0000FF"/>
              </a:solidFill>
              <a:latin typeface="+mn-ea"/>
            </a:endParaRPr>
          </a:p>
          <a:p>
            <a:pPr eaLnBrk="1" hangingPunct="1">
              <a:lnSpc>
                <a:spcPct val="150000"/>
              </a:lnSpc>
            </a:pPr>
            <a:r>
              <a:rPr lang="zh-CN" altLang="en-US" sz="2400" b="1" dirty="0" smtClean="0">
                <a:solidFill>
                  <a:srgbClr val="FF0000"/>
                </a:solidFill>
                <a:latin typeface="+mn-ea"/>
              </a:rPr>
              <a:t>海市蜃楼是美好的，却是无法实现的。</a:t>
            </a:r>
            <a:r>
              <a:rPr lang="zh-CN" altLang="en-US" sz="2400" b="1" dirty="0" smtClean="0">
                <a:solidFill>
                  <a:srgbClr val="0000FF"/>
                </a:solidFill>
                <a:latin typeface="+mn-ea"/>
              </a:rPr>
              <a:t>这样比喻更加突出了悲剧给人心灵的冲击。</a:t>
            </a:r>
            <a:endParaRPr lang="zh-CN" altLang="en-US" sz="2400" b="1" dirty="0" smtClean="0">
              <a:solidFill>
                <a:srgbClr val="0000FF"/>
              </a:solidFill>
              <a:latin typeface="+mn-ea"/>
            </a:endParaRPr>
          </a:p>
        </p:txBody>
      </p:sp>
    </p:spTree>
  </p:cSld>
  <p:clrMapOvr>
    <a:masterClrMapping/>
  </p:clrMapOvr>
  <p:transition spd="med">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box(out)">
                                      <p:cBhvr>
                                        <p:cTn id="7" dur="500"/>
                                        <p:tgtEl>
                                          <p:spTgt spid="6349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3491">
                                            <p:txEl>
                                              <p:pRg st="1" end="1"/>
                                            </p:txEl>
                                          </p:spTgt>
                                        </p:tgtEl>
                                        <p:attrNameLst>
                                          <p:attrName>style.visibility</p:attrName>
                                        </p:attrNameLst>
                                      </p:cBhvr>
                                      <p:to>
                                        <p:strVal val="visible"/>
                                      </p:to>
                                    </p:set>
                                    <p:animEffect transition="in" filter="box(out)">
                                      <p:cBhvr>
                                        <p:cTn id="12" dur="500"/>
                                        <p:tgtEl>
                                          <p:spTgt spid="6349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autoUpdateAnimBg="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cstate="print">
            <a:duotone>
              <a:schemeClr val="accent5">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title"/>
          </p:nvPr>
        </p:nvSpPr>
        <p:spPr/>
        <p:txBody>
          <a:bodyPr>
            <a:normAutofit/>
          </a:bodyPr>
          <a:lstStyle/>
          <a:p>
            <a:r>
              <a:rPr kumimoji="1" lang="zh-CN" altLang="en-US" sz="3200" b="1" dirty="0" smtClean="0">
                <a:solidFill>
                  <a:srgbClr val="0000FF"/>
                </a:solidFill>
                <a:latin typeface="+mn-ea"/>
                <a:ea typeface="+mn-ea"/>
              </a:rPr>
              <a:t>失败之悲</a:t>
            </a:r>
            <a:endParaRPr lang="zh-CN" altLang="en-US" sz="3200" dirty="0">
              <a:solidFill>
                <a:srgbClr val="0000FF"/>
              </a:solidFill>
              <a:latin typeface="+mn-ea"/>
              <a:ea typeface="+mn-ea"/>
            </a:endParaRPr>
          </a:p>
        </p:txBody>
      </p:sp>
      <p:sp>
        <p:nvSpPr>
          <p:cNvPr id="3" name="内容占位符 2"/>
          <p:cNvSpPr>
            <a:spLocks noGrp="1"/>
          </p:cNvSpPr>
          <p:nvPr>
            <p:ph idx="1"/>
          </p:nvPr>
        </p:nvSpPr>
        <p:spPr>
          <a:xfrm>
            <a:off x="323528" y="1600200"/>
            <a:ext cx="8363272" cy="4525963"/>
          </a:xfrm>
        </p:spPr>
        <p:txBody>
          <a:bodyPr>
            <a:normAutofit/>
          </a:bodyPr>
          <a:lstStyle/>
          <a:p>
            <a:pPr>
              <a:lnSpc>
                <a:spcPct val="150000"/>
              </a:lnSpc>
            </a:pPr>
            <a:r>
              <a:rPr lang="zh-CN" altLang="en-US" sz="2400" b="1" spc="-100" dirty="0" smtClean="0">
                <a:latin typeface="楷体" panose="02010609060101010101" pitchFamily="49" charset="-122"/>
                <a:ea typeface="楷体" panose="02010609060101010101" pitchFamily="49" charset="-122"/>
              </a:rPr>
              <a:t>虽然昔日逝去的光阴数以几百万个月计，但现在迟到的这一个月，却显得太晚太晚了</a:t>
            </a:r>
            <a:r>
              <a:rPr lang="en-US" altLang="zh-CN" sz="2400" b="1" spc="-100" dirty="0" smtClean="0">
                <a:latin typeface="楷体" panose="02010609060101010101" pitchFamily="49" charset="-122"/>
                <a:ea typeface="楷体" panose="02010609060101010101" pitchFamily="49" charset="-122"/>
              </a:rPr>
              <a:t>——</a:t>
            </a:r>
            <a:r>
              <a:rPr lang="zh-CN" altLang="en-US" sz="2400" b="1" spc="-100" dirty="0" smtClean="0">
                <a:solidFill>
                  <a:srgbClr val="FF0000"/>
                </a:solidFill>
                <a:latin typeface="楷体" panose="02010609060101010101" pitchFamily="49" charset="-122"/>
                <a:ea typeface="楷体" panose="02010609060101010101" pitchFamily="49" charset="-122"/>
              </a:rPr>
              <a:t>对人类来说，第一个到达者拥有一切，第二个到达者什么也不是。</a:t>
            </a:r>
            <a:r>
              <a:rPr lang="zh-CN" altLang="en-US" sz="2400" b="1" spc="-100" dirty="0" smtClean="0">
                <a:latin typeface="楷体" panose="02010609060101010101" pitchFamily="49" charset="-122"/>
                <a:ea typeface="楷体" panose="02010609060101010101" pitchFamily="49" charset="-122"/>
              </a:rPr>
              <a:t>一切努力成了徒劳，历尽千辛万苦显得十分可笑，几星期、几个月、几年的希望简直可以说是癫狂。“历尽千辛万苦，无尽的痛苦烦恼，</a:t>
            </a:r>
            <a:r>
              <a:rPr lang="zh-CN" altLang="en-US" sz="2400" b="1" spc="-100" dirty="0" smtClean="0">
                <a:solidFill>
                  <a:srgbClr val="FF0000"/>
                </a:solidFill>
                <a:latin typeface="楷体" panose="02010609060101010101" pitchFamily="49" charset="-122"/>
                <a:ea typeface="楷体" panose="02010609060101010101" pitchFamily="49" charset="-122"/>
              </a:rPr>
              <a:t>风餐露宿</a:t>
            </a:r>
            <a:r>
              <a:rPr lang="zh-CN" altLang="en-US" sz="2400" b="1" spc="-100" dirty="0" smtClean="0">
                <a:latin typeface="楷体" panose="02010609060101010101" pitchFamily="49" charset="-122"/>
                <a:ea typeface="楷体" panose="02010609060101010101" pitchFamily="49" charset="-122"/>
              </a:rPr>
              <a:t>这一切究竟为了什么</a:t>
            </a:r>
            <a:r>
              <a:rPr lang="en-US" altLang="zh-CN" sz="2400" b="1" spc="-100" dirty="0" smtClean="0">
                <a:latin typeface="楷体" panose="02010609060101010101" pitchFamily="49" charset="-122"/>
                <a:ea typeface="楷体" panose="02010609060101010101" pitchFamily="49" charset="-122"/>
              </a:rPr>
              <a:t>?</a:t>
            </a:r>
            <a:r>
              <a:rPr lang="zh-CN" altLang="en-US" sz="2400" b="1" spc="-100" dirty="0" smtClean="0">
                <a:latin typeface="楷体" panose="02010609060101010101" pitchFamily="49" charset="-122"/>
                <a:ea typeface="楷体" panose="02010609060101010101" pitchFamily="49" charset="-122"/>
              </a:rPr>
              <a:t>还不是为了这些梦想，可现在这些梦想全完了。”</a:t>
            </a:r>
            <a:r>
              <a:rPr lang="en-US" altLang="zh-CN" sz="2400" b="1" spc="-100" dirty="0" smtClean="0">
                <a:latin typeface="楷体" panose="02010609060101010101" pitchFamily="49" charset="-122"/>
                <a:ea typeface="楷体" panose="02010609060101010101" pitchFamily="49" charset="-122"/>
              </a:rPr>
              <a:t>——</a:t>
            </a:r>
            <a:r>
              <a:rPr lang="zh-CN" altLang="en-US" sz="2400" b="1" spc="-100" dirty="0" smtClean="0">
                <a:latin typeface="楷体" panose="02010609060101010101" pitchFamily="49" charset="-122"/>
                <a:ea typeface="楷体" panose="02010609060101010101" pitchFamily="49" charset="-122"/>
              </a:rPr>
              <a:t>斯科特在他的日记中这样写道。</a:t>
            </a:r>
            <a:endParaRPr lang="zh-CN" altLang="en-US" sz="2400" spc="-1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cstate="print">
            <a:duotone>
              <a:schemeClr val="accent5">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title"/>
          </p:nvPr>
        </p:nvSpPr>
        <p:spPr>
          <a:xfrm>
            <a:off x="457200" y="274638"/>
            <a:ext cx="8219256" cy="562074"/>
          </a:xfrm>
        </p:spPr>
        <p:txBody>
          <a:bodyPr>
            <a:normAutofit fontScale="90000"/>
          </a:bodyPr>
          <a:lstStyle/>
          <a:p>
            <a:r>
              <a:rPr kumimoji="1" lang="zh-CN" altLang="en-US" sz="3200" b="1" dirty="0" smtClean="0">
                <a:solidFill>
                  <a:srgbClr val="0000FF"/>
                </a:solidFill>
                <a:latin typeface="+mn-ea"/>
              </a:rPr>
              <a:t>作证之悲</a:t>
            </a:r>
            <a:endParaRPr lang="zh-CN" altLang="en-US" sz="3200" dirty="0">
              <a:solidFill>
                <a:srgbClr val="0000FF"/>
              </a:solidFill>
            </a:endParaRPr>
          </a:p>
        </p:txBody>
      </p:sp>
      <p:sp>
        <p:nvSpPr>
          <p:cNvPr id="3" name="内容占位符 2"/>
          <p:cNvSpPr>
            <a:spLocks noGrp="1"/>
          </p:cNvSpPr>
          <p:nvPr>
            <p:ph idx="1"/>
          </p:nvPr>
        </p:nvSpPr>
        <p:spPr>
          <a:xfrm>
            <a:off x="0" y="1052736"/>
            <a:ext cx="8748464" cy="5285184"/>
          </a:xfrm>
        </p:spPr>
        <p:txBody>
          <a:bodyPr>
            <a:normAutofit/>
          </a:bodyPr>
          <a:lstStyle/>
          <a:p>
            <a:pPr>
              <a:lnSpc>
                <a:spcPts val="3500"/>
              </a:lnSpc>
              <a:spcAft>
                <a:spcPts val="600"/>
              </a:spcAft>
            </a:pPr>
            <a:r>
              <a:rPr lang="zh-CN" altLang="en-US" sz="2400" b="1" spc="-100" dirty="0" smtClean="0">
                <a:latin typeface="楷体" panose="02010609060101010101" pitchFamily="49" charset="-122"/>
                <a:ea typeface="楷体" panose="02010609060101010101" pitchFamily="49" charset="-122"/>
              </a:rPr>
              <a:t>它的占领者还在这里留下一封信</a:t>
            </a:r>
            <a:r>
              <a:rPr lang="en-US" altLang="zh-CN" sz="2400" b="1" spc="-100" dirty="0" smtClean="0">
                <a:latin typeface="楷体" panose="02010609060101010101" pitchFamily="49" charset="-122"/>
                <a:ea typeface="楷体" panose="02010609060101010101" pitchFamily="49" charset="-122"/>
              </a:rPr>
              <a:t>……</a:t>
            </a:r>
            <a:r>
              <a:rPr lang="zh-CN" altLang="en-US" sz="2400" b="1" spc="-100" dirty="0" smtClean="0">
                <a:latin typeface="楷体" panose="02010609060101010101" pitchFamily="49" charset="-122"/>
                <a:ea typeface="楷体" panose="02010609060101010101" pitchFamily="49" charset="-122"/>
              </a:rPr>
              <a:t>他请他把那封信带给挪威的哈康国王。</a:t>
            </a:r>
            <a:r>
              <a:rPr lang="zh-CN" altLang="en-US" sz="2400" b="1" u="sng" spc="-100" dirty="0" smtClean="0">
                <a:latin typeface="楷体" panose="02010609060101010101" pitchFamily="49" charset="-122"/>
                <a:ea typeface="楷体" panose="02010609060101010101" pitchFamily="49" charset="-122"/>
              </a:rPr>
              <a:t>斯科特接受了这项任务，他要忠实地去完成这一</a:t>
            </a:r>
            <a:r>
              <a:rPr lang="zh-CN" altLang="en-US" sz="2400" b="1" u="sng" spc="-100" dirty="0" smtClean="0">
                <a:solidFill>
                  <a:srgbClr val="FF0000"/>
                </a:solidFill>
                <a:latin typeface="楷体" panose="02010609060101010101" pitchFamily="49" charset="-122"/>
                <a:ea typeface="楷体" panose="02010609060101010101" pitchFamily="49" charset="-122"/>
              </a:rPr>
              <a:t>最冷酷无情的职责</a:t>
            </a:r>
            <a:r>
              <a:rPr lang="zh-CN" altLang="en-US" sz="2400" b="1" u="sng" spc="-100" dirty="0" smtClean="0">
                <a:latin typeface="楷体" panose="02010609060101010101" pitchFamily="49" charset="-122"/>
                <a:ea typeface="楷体" panose="02010609060101010101" pitchFamily="49" charset="-122"/>
              </a:rPr>
              <a:t>：在世界面前为另一个人完成的业绩作证，而这一事业正是他自己所热烈追求的</a:t>
            </a:r>
            <a:r>
              <a:rPr lang="zh-CN" altLang="en-US" sz="2400" b="1" spc="-100" dirty="0" smtClean="0">
                <a:latin typeface="楷体" panose="02010609060101010101" pitchFamily="49" charset="-122"/>
                <a:ea typeface="楷体" panose="02010609060101010101" pitchFamily="49" charset="-122"/>
              </a:rPr>
              <a:t>。</a:t>
            </a:r>
            <a:br>
              <a:rPr lang="zh-CN" altLang="en-US" sz="2400" b="1" spc="-100" dirty="0" smtClean="0">
                <a:latin typeface="楷体" panose="02010609060101010101" pitchFamily="49" charset="-122"/>
                <a:ea typeface="楷体" panose="02010609060101010101" pitchFamily="49" charset="-122"/>
              </a:rPr>
            </a:br>
            <a:br>
              <a:rPr lang="zh-CN" altLang="en-US" sz="2400" b="1" spc="-100" dirty="0" smtClean="0">
                <a:solidFill>
                  <a:srgbClr val="6600CC"/>
                </a:solidFill>
                <a:latin typeface="楷体" panose="02010609060101010101" pitchFamily="49" charset="-122"/>
                <a:ea typeface="楷体" panose="02010609060101010101" pitchFamily="49" charset="-122"/>
              </a:rPr>
            </a:br>
            <a:r>
              <a:rPr lang="zh-CN" altLang="en-US" sz="2400" b="1" spc="-100" dirty="0" smtClean="0">
                <a:solidFill>
                  <a:srgbClr val="0000FF"/>
                </a:solidFill>
                <a:latin typeface="+mn-ea"/>
              </a:rPr>
              <a:t>斯科特为什么要接受这项为他人业绩作证的任务</a:t>
            </a:r>
            <a:r>
              <a:rPr lang="en-US" altLang="zh-CN" sz="2400" b="1" spc="-100" dirty="0" smtClean="0">
                <a:solidFill>
                  <a:srgbClr val="0000FF"/>
                </a:solidFill>
                <a:latin typeface="+mn-ea"/>
              </a:rPr>
              <a:t>?</a:t>
            </a:r>
            <a:r>
              <a:rPr lang="zh-CN" altLang="en-US" sz="2400" b="1" spc="-100" dirty="0" smtClean="0">
                <a:solidFill>
                  <a:srgbClr val="0000FF"/>
                </a:solidFill>
                <a:latin typeface="+mn-ea"/>
              </a:rPr>
              <a:t>他不接受不行吗</a:t>
            </a:r>
            <a:r>
              <a:rPr lang="en-US" altLang="zh-CN" sz="2400" b="1" spc="-100" dirty="0" smtClean="0">
                <a:solidFill>
                  <a:srgbClr val="0000FF"/>
                </a:solidFill>
                <a:latin typeface="+mn-ea"/>
              </a:rPr>
              <a:t>?</a:t>
            </a:r>
            <a:endParaRPr lang="en-US" altLang="zh-CN" sz="2400" b="1" spc="-100" dirty="0" smtClean="0">
              <a:solidFill>
                <a:srgbClr val="0000FF"/>
              </a:solidFill>
              <a:latin typeface="+mn-ea"/>
            </a:endParaRPr>
          </a:p>
          <a:p>
            <a:pPr>
              <a:lnSpc>
                <a:spcPts val="3500"/>
              </a:lnSpc>
              <a:spcAft>
                <a:spcPts val="600"/>
              </a:spcAft>
            </a:pPr>
            <a:r>
              <a:rPr lang="zh-CN" altLang="en-US" sz="2400" b="1" u="heavy" dirty="0" smtClean="0">
                <a:uFill>
                  <a:solidFill>
                    <a:schemeClr val="tx1"/>
                  </a:solidFill>
                </a:uFill>
                <a:ea typeface="楷体_GB2312" pitchFamily="49" charset="-122"/>
              </a:rPr>
              <a:t>因为他讲求</a:t>
            </a:r>
            <a:r>
              <a:rPr lang="zh-CN" altLang="en-US" sz="2400" b="1" u="heavy" dirty="0" smtClean="0">
                <a:solidFill>
                  <a:srgbClr val="FF0000"/>
                </a:solidFill>
                <a:uFill>
                  <a:solidFill>
                    <a:schemeClr val="tx1"/>
                  </a:solidFill>
                </a:uFill>
                <a:ea typeface="楷体_GB2312" pitchFamily="49" charset="-122"/>
              </a:rPr>
              <a:t>科学态度</a:t>
            </a:r>
            <a:r>
              <a:rPr lang="zh-CN" altLang="en-US" sz="2400" b="1" u="heavy" dirty="0" smtClean="0">
                <a:uFill>
                  <a:solidFill>
                    <a:schemeClr val="tx1"/>
                  </a:solidFill>
                </a:uFill>
                <a:ea typeface="楷体_GB2312" pitchFamily="49" charset="-122"/>
              </a:rPr>
              <a:t>和</a:t>
            </a:r>
            <a:r>
              <a:rPr lang="zh-CN" altLang="en-US" sz="2400" b="1" u="heavy" dirty="0" smtClean="0">
                <a:solidFill>
                  <a:srgbClr val="FF0000"/>
                </a:solidFill>
                <a:uFill>
                  <a:solidFill>
                    <a:schemeClr val="tx1"/>
                  </a:solidFill>
                </a:uFill>
                <a:ea typeface="楷体_GB2312" pitchFamily="49" charset="-122"/>
              </a:rPr>
              <a:t>绅士风度</a:t>
            </a:r>
            <a:r>
              <a:rPr lang="zh-CN" altLang="en-US" sz="2400" b="1" u="heavy" dirty="0" smtClean="0">
                <a:uFill>
                  <a:solidFill>
                    <a:schemeClr val="tx1"/>
                  </a:solidFill>
                </a:uFill>
                <a:ea typeface="楷体_GB2312" pitchFamily="49" charset="-122"/>
              </a:rPr>
              <a:t>，主张诚信，能勇敢地承认自己的失败</a:t>
            </a:r>
            <a:r>
              <a:rPr lang="zh-CN" altLang="en-US" sz="2400" b="1" dirty="0" smtClean="0">
                <a:uFill>
                  <a:solidFill>
                    <a:schemeClr val="tx1"/>
                  </a:solidFill>
                </a:uFill>
                <a:ea typeface="楷体_GB2312" pitchFamily="49" charset="-122"/>
              </a:rPr>
              <a:t>。</a:t>
            </a:r>
            <a:endParaRPr lang="zh-CN" altLang="en-US" sz="2400" b="1" dirty="0" smtClean="0">
              <a:uFill>
                <a:solidFill>
                  <a:schemeClr val="tx1"/>
                </a:solidFill>
              </a:uFill>
              <a:ea typeface="楷体_GB2312" pitchFamily="49" charset="-122"/>
            </a:endParaRPr>
          </a:p>
          <a:p>
            <a:pPr>
              <a:lnSpc>
                <a:spcPts val="3500"/>
              </a:lnSpc>
              <a:spcAft>
                <a:spcPts val="600"/>
              </a:spcAft>
            </a:pPr>
            <a:r>
              <a:rPr lang="zh-CN" altLang="en-US" sz="2400" b="1" u="heavy" dirty="0" smtClean="0">
                <a:uFill>
                  <a:solidFill>
                    <a:schemeClr val="tx1"/>
                  </a:solidFill>
                </a:uFill>
                <a:ea typeface="楷体_GB2312" pitchFamily="49" charset="-122"/>
              </a:rPr>
              <a:t>正因为这一行为，他的人格才显得无比高尚，也赢得了人们的尊敬。如果不接受</a:t>
            </a:r>
            <a:r>
              <a:rPr lang="en-US" altLang="zh-CN" sz="2400" b="1" u="heavy" dirty="0" smtClean="0">
                <a:uFill>
                  <a:solidFill>
                    <a:schemeClr val="tx1"/>
                  </a:solidFill>
                </a:uFill>
                <a:ea typeface="楷体_GB2312" pitchFamily="49" charset="-122"/>
              </a:rPr>
              <a:t>……</a:t>
            </a:r>
            <a:endParaRPr lang="zh-CN" altLang="en-US" sz="2400" u="heavy" dirty="0">
              <a:uFill>
                <a:solidFill>
                  <a:schemeClr val="tx1"/>
                </a:solidFill>
              </a:u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教学U盘\U盘八下2016.6\其它2015.12\背景图片\图片80.jpg"/>
          <p:cNvPicPr>
            <a:picLocks noChangeAspect="1" noChangeArrowheads="1"/>
          </p:cNvPicPr>
          <p:nvPr/>
        </p:nvPicPr>
        <p:blipFill>
          <a:blip r:embed="rId1" cstate="print"/>
          <a:srcRect/>
          <a:stretch>
            <a:fillRect/>
          </a:stretch>
        </p:blipFill>
        <p:spPr bwMode="auto">
          <a:xfrm>
            <a:off x="0" y="0"/>
            <a:ext cx="9144000" cy="6858000"/>
          </a:xfrm>
          <a:prstGeom prst="rect">
            <a:avLst/>
          </a:prstGeom>
          <a:noFill/>
          <a:scene3d>
            <a:camera prst="orthographicFront">
              <a:rot lat="0" lon="0" rev="10799999"/>
            </a:camera>
            <a:lightRig rig="threePt" dir="t"/>
          </a:scene3d>
        </p:spPr>
      </p:pic>
      <p:sp>
        <p:nvSpPr>
          <p:cNvPr id="8194" name="Rectangle 2"/>
          <p:cNvSpPr>
            <a:spLocks noGrp="1" noChangeArrowheads="1"/>
          </p:cNvSpPr>
          <p:nvPr>
            <p:ph type="title"/>
          </p:nvPr>
        </p:nvSpPr>
        <p:spPr>
          <a:xfrm>
            <a:off x="457200" y="274638"/>
            <a:ext cx="3538736" cy="778098"/>
          </a:xfrm>
        </p:spPr>
        <p:txBody>
          <a:bodyPr>
            <a:normAutofit/>
          </a:bodyPr>
          <a:lstStyle/>
          <a:p>
            <a:pPr algn="l"/>
            <a:r>
              <a:rPr lang="zh-CN" altLang="en-US" sz="3600" b="1" dirty="0" smtClean="0">
                <a:solidFill>
                  <a:srgbClr val="0000FF"/>
                </a:solidFill>
                <a:latin typeface="+mn-ea"/>
                <a:ea typeface="+mn-ea"/>
              </a:rPr>
              <a:t>作者简介</a:t>
            </a:r>
            <a:endParaRPr lang="zh-CN" altLang="en-US" sz="3600" b="1" dirty="0">
              <a:solidFill>
                <a:srgbClr val="0000FF"/>
              </a:solidFill>
              <a:latin typeface="+mn-ea"/>
              <a:ea typeface="+mn-ea"/>
            </a:endParaRPr>
          </a:p>
        </p:txBody>
      </p:sp>
      <p:sp>
        <p:nvSpPr>
          <p:cNvPr id="8195" name="Rectangle 3"/>
          <p:cNvSpPr>
            <a:spLocks noGrp="1" noChangeArrowheads="1"/>
          </p:cNvSpPr>
          <p:nvPr>
            <p:ph type="body" idx="1"/>
          </p:nvPr>
        </p:nvSpPr>
        <p:spPr>
          <a:xfrm>
            <a:off x="3851920" y="1988840"/>
            <a:ext cx="4608512" cy="2736304"/>
          </a:xfrm>
        </p:spPr>
        <p:txBody>
          <a:bodyPr>
            <a:normAutofit/>
          </a:bodyPr>
          <a:lstStyle/>
          <a:p>
            <a:pPr marL="0" indent="0">
              <a:lnSpc>
                <a:spcPct val="200000"/>
              </a:lnSpc>
              <a:buNone/>
            </a:pPr>
            <a:r>
              <a:rPr lang="zh-CN" altLang="en-US" b="1" dirty="0" smtClean="0">
                <a:latin typeface="宋体" panose="02010600030101010101" pitchFamily="2" charset="-122"/>
              </a:rPr>
              <a:t>茨威格</a:t>
            </a:r>
            <a:r>
              <a:rPr lang="zh-CN" altLang="en-US" sz="2400" b="1" dirty="0" smtClean="0">
                <a:latin typeface="宋体" panose="02010600030101010101" pitchFamily="2" charset="-122"/>
              </a:rPr>
              <a:t>（</a:t>
            </a:r>
            <a:r>
              <a:rPr lang="en-US" altLang="zh-CN" sz="2400" b="1" dirty="0">
                <a:latin typeface="宋体" panose="02010600030101010101" pitchFamily="2" charset="-122"/>
              </a:rPr>
              <a:t>1881</a:t>
            </a:r>
            <a:r>
              <a:rPr lang="zh-CN" altLang="en-US" sz="2400" b="1" dirty="0">
                <a:latin typeface="宋体" panose="02010600030101010101" pitchFamily="2" charset="-122"/>
              </a:rPr>
              <a:t>～</a:t>
            </a:r>
            <a:r>
              <a:rPr lang="en-US" altLang="zh-CN" sz="2400" b="1" dirty="0">
                <a:latin typeface="宋体" panose="02010600030101010101" pitchFamily="2" charset="-122"/>
              </a:rPr>
              <a:t>1942</a:t>
            </a:r>
            <a:r>
              <a:rPr lang="zh-CN" altLang="en-US" sz="2400" b="1" dirty="0">
                <a:latin typeface="宋体" panose="02010600030101010101" pitchFamily="2" charset="-122"/>
              </a:rPr>
              <a:t>）</a:t>
            </a:r>
            <a:endParaRPr lang="zh-CN" altLang="en-US" sz="2400" b="1" dirty="0">
              <a:latin typeface="宋体" panose="02010600030101010101" pitchFamily="2" charset="-122"/>
            </a:endParaRPr>
          </a:p>
          <a:p>
            <a:pPr marL="0" indent="0">
              <a:lnSpc>
                <a:spcPct val="200000"/>
              </a:lnSpc>
              <a:buNone/>
            </a:pPr>
            <a:r>
              <a:rPr lang="zh-CN" altLang="en-US" sz="2400" b="1" dirty="0">
                <a:latin typeface="宋体" panose="02010600030101010101" pitchFamily="2" charset="-122"/>
              </a:rPr>
              <a:t>奥地利著名小说家、传记</a:t>
            </a:r>
            <a:r>
              <a:rPr lang="zh-CN" altLang="en-US" sz="2400" b="1" dirty="0" smtClean="0">
                <a:latin typeface="宋体" panose="02010600030101010101" pitchFamily="2" charset="-122"/>
              </a:rPr>
              <a:t>作家。</a:t>
            </a:r>
            <a:endParaRPr lang="zh-CN" altLang="en-US" sz="1800" b="1" dirty="0">
              <a:latin typeface="宋体" panose="02010600030101010101" pitchFamily="2" charset="-122"/>
            </a:endParaRPr>
          </a:p>
        </p:txBody>
      </p:sp>
      <p:pic>
        <p:nvPicPr>
          <p:cNvPr id="1026" name="Picture 2" descr="C:\Users\Administrator\Desktop\图片1.jpg"/>
          <p:cNvPicPr>
            <a:picLocks noChangeAspect="1" noChangeArrowheads="1"/>
          </p:cNvPicPr>
          <p:nvPr/>
        </p:nvPicPr>
        <p:blipFill>
          <a:blip r:embed="rId2" cstate="print"/>
          <a:srcRect/>
          <a:stretch>
            <a:fillRect/>
          </a:stretch>
        </p:blipFill>
        <p:spPr bwMode="auto">
          <a:xfrm>
            <a:off x="0" y="1268760"/>
            <a:ext cx="3086100" cy="421957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additive="base">
                                        <p:cTn id="7"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5">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5">
                                            <p:txEl>
                                              <p:pRg st="1" end="1"/>
                                            </p:txEl>
                                          </p:spTgt>
                                        </p:tgtEl>
                                        <p:attrNameLst>
                                          <p:attrName>style.visibility</p:attrName>
                                        </p:attrNameLst>
                                      </p:cBhvr>
                                      <p:to>
                                        <p:strVal val="visible"/>
                                      </p:to>
                                    </p:set>
                                    <p:anim calcmode="lin" valueType="num">
                                      <p:cBhvr additive="base">
                                        <p:cTn id="13" dur="500" fill="hold"/>
                                        <p:tgtEl>
                                          <p:spTgt spid="81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195">
                                            <p:txEl>
                                              <p:pRg st="1" end="1"/>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camera.wav"/>
                                        </p:tgtEl>
                                      </p:cMediaNode>
                                    </p:audio>
                                  </p:sub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500" fill="hold"/>
                                        <p:tgtEl>
                                          <p:spTgt spid="1026"/>
                                        </p:tgtEl>
                                        <p:attrNameLst>
                                          <p:attrName>ppt_w</p:attrName>
                                        </p:attrNameLst>
                                      </p:cBhvr>
                                      <p:tavLst>
                                        <p:tav tm="0">
                                          <p:val>
                                            <p:fltVal val="0"/>
                                          </p:val>
                                        </p:tav>
                                        <p:tav tm="100000">
                                          <p:val>
                                            <p:strVal val="#ppt_w"/>
                                          </p:val>
                                        </p:tav>
                                      </p:tavLst>
                                    </p:anim>
                                    <p:anim calcmode="lin" valueType="num">
                                      <p:cBhvr>
                                        <p:cTn id="20" dur="500" fill="hold"/>
                                        <p:tgtEl>
                                          <p:spTgt spid="10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cstate="print">
            <a:duotone>
              <a:schemeClr val="accent5">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title"/>
          </p:nvPr>
        </p:nvSpPr>
        <p:spPr/>
        <p:txBody>
          <a:bodyPr>
            <a:normAutofit/>
          </a:bodyPr>
          <a:lstStyle/>
          <a:p>
            <a:r>
              <a:rPr lang="zh-CN" altLang="en-US" sz="2800" b="1" dirty="0" smtClean="0">
                <a:solidFill>
                  <a:srgbClr val="0000FF"/>
                </a:solidFill>
                <a:latin typeface="+mj-ea"/>
              </a:rPr>
              <a:t>世人之悲</a:t>
            </a:r>
            <a:endParaRPr lang="zh-CN" altLang="en-US" sz="2800" dirty="0">
              <a:solidFill>
                <a:srgbClr val="0000FF"/>
              </a:solidFill>
              <a:latin typeface="+mj-ea"/>
            </a:endParaRPr>
          </a:p>
        </p:txBody>
      </p:sp>
      <p:sp>
        <p:nvSpPr>
          <p:cNvPr id="3" name="内容占位符 2"/>
          <p:cNvSpPr>
            <a:spLocks noGrp="1"/>
          </p:cNvSpPr>
          <p:nvPr>
            <p:ph idx="1"/>
          </p:nvPr>
        </p:nvSpPr>
        <p:spPr/>
        <p:txBody>
          <a:bodyPr>
            <a:normAutofit/>
          </a:bodyPr>
          <a:lstStyle/>
          <a:p>
            <a:pPr>
              <a:lnSpc>
                <a:spcPct val="150000"/>
              </a:lnSpc>
              <a:spcAft>
                <a:spcPts val="1800"/>
              </a:spcAft>
            </a:pPr>
            <a:r>
              <a:rPr lang="zh-CN" altLang="en-US" sz="2600" b="1" dirty="0" smtClean="0">
                <a:latin typeface="楷体_GB2312" pitchFamily="49" charset="-122"/>
                <a:ea typeface="楷体_GB2312" pitchFamily="49" charset="-122"/>
              </a:rPr>
              <a:t>在英国国家主教堂里，国王跪下来悼念这几位英雄。 </a:t>
            </a:r>
            <a:endParaRPr lang="zh-CN" altLang="en-US" sz="2600" b="1" dirty="0" smtClean="0">
              <a:latin typeface="楷体_GB2312" pitchFamily="49" charset="-122"/>
              <a:ea typeface="楷体_GB2312" pitchFamily="49" charset="-122"/>
            </a:endParaRPr>
          </a:p>
          <a:p>
            <a:pPr>
              <a:lnSpc>
                <a:spcPct val="150000"/>
              </a:lnSpc>
              <a:spcAft>
                <a:spcPts val="1800"/>
              </a:spcAft>
            </a:pPr>
            <a:r>
              <a:rPr lang="zh-CN" altLang="en-US" sz="2600" b="1" dirty="0" smtClean="0">
                <a:solidFill>
                  <a:srgbClr val="0000FF"/>
                </a:solidFill>
              </a:rPr>
              <a:t>从侧面烘托这几位英雄的崇高精神感人至深。</a:t>
            </a:r>
            <a:endParaRPr lang="zh-CN" alt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cstate="print">
            <a:duotone>
              <a:schemeClr val="accent5">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title"/>
          </p:nvPr>
        </p:nvSpPr>
        <p:spPr>
          <a:xfrm>
            <a:off x="395536" y="2420888"/>
            <a:ext cx="8229600" cy="1143000"/>
          </a:xfrm>
        </p:spPr>
        <p:txBody>
          <a:bodyPr>
            <a:normAutofit/>
          </a:bodyPr>
          <a:lstStyle/>
          <a:p>
            <a:r>
              <a:rPr lang="zh-CN" altLang="en-US" sz="3200" b="1" dirty="0" smtClean="0">
                <a:solidFill>
                  <a:srgbClr val="0000FF"/>
                </a:solidFill>
                <a:latin typeface="方正小标宋简体" pitchFamily="65" charset="-122"/>
                <a:ea typeface="方正小标宋简体" pitchFamily="65" charset="-122"/>
              </a:rPr>
              <a:t>“伟大”</a:t>
            </a:r>
            <a:endParaRPr lang="zh-CN" altLang="en-US" sz="3200" dirty="0">
              <a:solidFill>
                <a:srgbClr val="0000FF"/>
              </a:solidFill>
              <a:latin typeface="方正小标宋简体" pitchFamily="65" charset="-122"/>
              <a:ea typeface="方正小标宋简体" pitchFamily="65"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3999" cy="6858000"/>
          </a:xfrm>
          <a:prstGeom prst="rect">
            <a:avLst/>
          </a:prstGeom>
          <a:noFill/>
          <a:ln w="9525">
            <a:noFill/>
            <a:miter lim="800000"/>
            <a:headEnd/>
            <a:tailEnd/>
          </a:ln>
        </p:spPr>
      </p:pic>
      <p:sp>
        <p:nvSpPr>
          <p:cNvPr id="98306" name="Rectangle 2"/>
          <p:cNvSpPr>
            <a:spLocks noGrp="1" noChangeArrowheads="1"/>
          </p:cNvSpPr>
          <p:nvPr>
            <p:ph type="title"/>
          </p:nvPr>
        </p:nvSpPr>
        <p:spPr>
          <a:xfrm>
            <a:off x="827088" y="260350"/>
            <a:ext cx="7705352" cy="648370"/>
          </a:xfrm>
        </p:spPr>
        <p:txBody>
          <a:bodyPr>
            <a:normAutofit/>
          </a:bodyPr>
          <a:lstStyle/>
          <a:p>
            <a:r>
              <a:rPr lang="zh-CN" altLang="en-US" sz="3600" b="1" dirty="0" smtClean="0">
                <a:solidFill>
                  <a:srgbClr val="FF0000"/>
                </a:solidFill>
              </a:rPr>
              <a:t>“伟大”</a:t>
            </a:r>
            <a:endParaRPr lang="zh-CN" altLang="en-US" sz="3600" b="1" dirty="0">
              <a:solidFill>
                <a:srgbClr val="FF0000"/>
              </a:solidFill>
            </a:endParaRPr>
          </a:p>
        </p:txBody>
      </p:sp>
      <p:sp>
        <p:nvSpPr>
          <p:cNvPr id="98307" name="Rectangle 3"/>
          <p:cNvSpPr>
            <a:spLocks noGrp="1" noChangeArrowheads="1"/>
          </p:cNvSpPr>
          <p:nvPr>
            <p:ph type="body" idx="1"/>
          </p:nvPr>
        </p:nvSpPr>
        <p:spPr>
          <a:xfrm>
            <a:off x="251520" y="1196752"/>
            <a:ext cx="1800200" cy="3960440"/>
          </a:xfrm>
        </p:spPr>
        <p:txBody>
          <a:bodyPr>
            <a:noAutofit/>
          </a:bodyPr>
          <a:lstStyle/>
          <a:p>
            <a:pPr marL="365125" indent="-365125">
              <a:lnSpc>
                <a:spcPct val="150000"/>
              </a:lnSpc>
              <a:spcBef>
                <a:spcPts val="1200"/>
              </a:spcBef>
              <a:spcAft>
                <a:spcPts val="600"/>
              </a:spcAft>
              <a:buFontTx/>
              <a:buAutoNum type="arabicPeriod"/>
            </a:pPr>
            <a:r>
              <a:rPr lang="zh-CN" altLang="en-US" sz="2400" b="1" dirty="0">
                <a:solidFill>
                  <a:srgbClr val="0000FF"/>
                </a:solidFill>
                <a:latin typeface="+mn-ea"/>
              </a:rPr>
              <a:t>事业</a:t>
            </a:r>
            <a:r>
              <a:rPr lang="zh-CN" altLang="en-US" sz="2400" b="1" dirty="0">
                <a:solidFill>
                  <a:schemeClr val="bg1"/>
                </a:solidFill>
                <a:latin typeface="+mn-ea"/>
              </a:rPr>
              <a:t>伟大</a:t>
            </a:r>
            <a:endParaRPr lang="zh-CN" altLang="en-US" sz="2400" b="1" dirty="0">
              <a:solidFill>
                <a:schemeClr val="bg1"/>
              </a:solidFill>
              <a:latin typeface="+mn-ea"/>
            </a:endParaRPr>
          </a:p>
          <a:p>
            <a:pPr marL="365125" indent="-365125">
              <a:lnSpc>
                <a:spcPct val="150000"/>
              </a:lnSpc>
              <a:spcBef>
                <a:spcPts val="1200"/>
              </a:spcBef>
              <a:spcAft>
                <a:spcPts val="600"/>
              </a:spcAft>
              <a:buFontTx/>
              <a:buAutoNum type="arabicPeriod"/>
            </a:pPr>
            <a:r>
              <a:rPr lang="zh-CN" altLang="en-US" sz="2400" b="1" dirty="0">
                <a:solidFill>
                  <a:srgbClr val="0000FF"/>
                </a:solidFill>
                <a:latin typeface="+mn-ea"/>
              </a:rPr>
              <a:t>精神</a:t>
            </a:r>
            <a:r>
              <a:rPr lang="zh-CN" altLang="en-US" sz="2400" b="1" dirty="0">
                <a:solidFill>
                  <a:schemeClr val="bg1"/>
                </a:solidFill>
                <a:latin typeface="+mn-ea"/>
              </a:rPr>
              <a:t>伟大</a:t>
            </a:r>
            <a:endParaRPr lang="zh-CN" altLang="en-US" sz="2400" b="1" dirty="0">
              <a:solidFill>
                <a:schemeClr val="bg1"/>
              </a:solidFill>
              <a:latin typeface="+mn-ea"/>
            </a:endParaRPr>
          </a:p>
          <a:p>
            <a:pPr marL="365125" indent="-365125">
              <a:lnSpc>
                <a:spcPct val="150000"/>
              </a:lnSpc>
              <a:spcBef>
                <a:spcPts val="1200"/>
              </a:spcBef>
              <a:spcAft>
                <a:spcPts val="600"/>
              </a:spcAft>
              <a:buFontTx/>
              <a:buAutoNum type="arabicPeriod"/>
            </a:pPr>
            <a:r>
              <a:rPr lang="zh-CN" altLang="en-US" sz="2400" b="1" dirty="0">
                <a:solidFill>
                  <a:srgbClr val="0000FF"/>
                </a:solidFill>
                <a:latin typeface="+mn-ea"/>
              </a:rPr>
              <a:t>人格</a:t>
            </a:r>
            <a:r>
              <a:rPr lang="zh-CN" altLang="en-US" sz="2400" b="1" dirty="0">
                <a:solidFill>
                  <a:schemeClr val="bg1"/>
                </a:solidFill>
                <a:latin typeface="+mn-ea"/>
              </a:rPr>
              <a:t>伟大</a:t>
            </a:r>
            <a:endParaRPr lang="zh-CN" altLang="en-US" sz="2400" b="1" dirty="0">
              <a:solidFill>
                <a:schemeClr val="bg1"/>
              </a:solidFill>
              <a:latin typeface="+mn-ea"/>
            </a:endParaRPr>
          </a:p>
          <a:p>
            <a:pPr marL="365125" indent="-365125">
              <a:lnSpc>
                <a:spcPct val="150000"/>
              </a:lnSpc>
              <a:spcBef>
                <a:spcPts val="1200"/>
              </a:spcBef>
              <a:spcAft>
                <a:spcPts val="600"/>
              </a:spcAft>
              <a:buFontTx/>
              <a:buAutoNum type="arabicPeriod"/>
            </a:pPr>
            <a:r>
              <a:rPr lang="zh-CN" altLang="en-US" sz="2400" b="1" dirty="0">
                <a:solidFill>
                  <a:srgbClr val="0000FF"/>
                </a:solidFill>
                <a:latin typeface="+mn-ea"/>
              </a:rPr>
              <a:t>态度</a:t>
            </a:r>
            <a:r>
              <a:rPr lang="zh-CN" altLang="en-US" sz="2400" b="1" dirty="0">
                <a:solidFill>
                  <a:schemeClr val="bg1"/>
                </a:solidFill>
                <a:latin typeface="+mn-ea"/>
              </a:rPr>
              <a:t>伟大</a:t>
            </a:r>
            <a:endParaRPr lang="zh-CN" altLang="en-US" sz="2400" b="1" dirty="0">
              <a:solidFill>
                <a:schemeClr val="bg1"/>
              </a:solidFill>
              <a:latin typeface="+mn-ea"/>
            </a:endParaRPr>
          </a:p>
          <a:p>
            <a:pPr marL="365125" indent="-365125">
              <a:lnSpc>
                <a:spcPct val="150000"/>
              </a:lnSpc>
              <a:spcBef>
                <a:spcPts val="1200"/>
              </a:spcBef>
              <a:spcAft>
                <a:spcPts val="600"/>
              </a:spcAft>
              <a:buFontTx/>
              <a:buAutoNum type="arabicPeriod"/>
            </a:pPr>
            <a:r>
              <a:rPr lang="zh-CN" altLang="en-US" sz="2400" b="1" dirty="0">
                <a:solidFill>
                  <a:srgbClr val="0000FF"/>
                </a:solidFill>
                <a:latin typeface="+mn-ea"/>
              </a:rPr>
              <a:t>情感</a:t>
            </a:r>
            <a:r>
              <a:rPr lang="zh-CN" altLang="en-US" sz="2400" b="1" dirty="0">
                <a:solidFill>
                  <a:schemeClr val="bg1"/>
                </a:solidFill>
                <a:latin typeface="+mn-ea"/>
              </a:rPr>
              <a:t>伟大</a:t>
            </a:r>
            <a:endParaRPr lang="zh-CN" altLang="en-US" sz="2400" b="1" dirty="0">
              <a:solidFill>
                <a:schemeClr val="bg1"/>
              </a:solidFill>
              <a:latin typeface="+mn-ea"/>
            </a:endParaRPr>
          </a:p>
        </p:txBody>
      </p:sp>
      <p:sp>
        <p:nvSpPr>
          <p:cNvPr id="98308" name="Rectangle 4"/>
          <p:cNvSpPr>
            <a:spLocks noChangeArrowheads="1"/>
          </p:cNvSpPr>
          <p:nvPr/>
        </p:nvSpPr>
        <p:spPr bwMode="auto">
          <a:xfrm>
            <a:off x="1475656" y="1196752"/>
            <a:ext cx="7668344" cy="4896544"/>
          </a:xfrm>
          <a:prstGeom prst="rect">
            <a:avLst/>
          </a:prstGeom>
          <a:noFill/>
          <a:ln w="9525">
            <a:noFill/>
            <a:miter lim="800000"/>
          </a:ln>
          <a:effectLst/>
        </p:spPr>
        <p:txBody>
          <a:bodyPr/>
          <a:lstStyle/>
          <a:p>
            <a:pPr>
              <a:lnSpc>
                <a:spcPct val="150000"/>
              </a:lnSpc>
              <a:spcBef>
                <a:spcPts val="1200"/>
              </a:spcBef>
              <a:spcAft>
                <a:spcPts val="600"/>
              </a:spcAft>
            </a:pPr>
            <a:r>
              <a:rPr lang="zh-CN" altLang="en-US" sz="2400" b="1" spc="-100" dirty="0">
                <a:latin typeface="楷体" panose="02010609060101010101" pitchFamily="49" charset="-122"/>
                <a:ea typeface="楷体" panose="02010609060101010101" pitchFamily="49" charset="-122"/>
              </a:rPr>
              <a:t>要第一个到达</a:t>
            </a:r>
            <a:r>
              <a:rPr lang="zh-CN" altLang="en-US" sz="2400" b="1" spc="-100" dirty="0">
                <a:latin typeface="楷体" panose="02010609060101010101" pitchFamily="49" charset="-122"/>
                <a:ea typeface="楷体" panose="02010609060101010101" pitchFamily="49" charset="-122"/>
                <a:hlinkClick r:id="rId2" action="ppaction://hlinkpres?slideindex=1&amp;slidetitle="/>
              </a:rPr>
              <a:t>南极</a:t>
            </a:r>
            <a:r>
              <a:rPr lang="zh-CN" altLang="en-US" sz="2400" b="1" spc="-100" dirty="0">
                <a:latin typeface="楷体" panose="02010609060101010101" pitchFamily="49" charset="-122"/>
                <a:ea typeface="楷体" panose="02010609060101010101" pitchFamily="49" charset="-122"/>
              </a:rPr>
              <a:t>点，这是史无前例的伟大事业。</a:t>
            </a:r>
            <a:endParaRPr lang="zh-CN" altLang="en-US" sz="2400" b="1" spc="-100" dirty="0">
              <a:latin typeface="楷体" panose="02010609060101010101" pitchFamily="49" charset="-122"/>
              <a:ea typeface="楷体" panose="02010609060101010101" pitchFamily="49" charset="-122"/>
            </a:endParaRPr>
          </a:p>
          <a:p>
            <a:pPr>
              <a:lnSpc>
                <a:spcPct val="150000"/>
              </a:lnSpc>
              <a:spcBef>
                <a:spcPts val="1200"/>
              </a:spcBef>
              <a:spcAft>
                <a:spcPts val="600"/>
              </a:spcAft>
            </a:pPr>
            <a:r>
              <a:rPr lang="zh-CN" altLang="en-US" sz="2400" b="1" spc="-300" dirty="0">
                <a:latin typeface="楷体" panose="02010609060101010101" pitchFamily="49" charset="-122"/>
                <a:ea typeface="楷体" panose="02010609060101010101" pitchFamily="49" charset="-122"/>
              </a:rPr>
              <a:t>吃苦耐劳、坚忍不拔</a:t>
            </a:r>
            <a:r>
              <a:rPr lang="zh-CN" altLang="en-US" sz="2400" b="1" spc="-300" dirty="0" smtClean="0">
                <a:latin typeface="楷体" panose="02010609060101010101" pitchFamily="49" charset="-122"/>
                <a:ea typeface="楷体" panose="02010609060101010101" pitchFamily="49" charset="-122"/>
              </a:rPr>
              <a:t>，视死如归和</a:t>
            </a:r>
            <a:r>
              <a:rPr lang="zh-CN" altLang="en-US" sz="2400" b="1" spc="-300" dirty="0">
                <a:latin typeface="楷体" panose="02010609060101010101" pitchFamily="49" charset="-122"/>
                <a:ea typeface="楷体" panose="02010609060101010101" pitchFamily="49" charset="-122"/>
              </a:rPr>
              <a:t>团结协作精神。</a:t>
            </a:r>
            <a:endParaRPr lang="zh-CN" altLang="en-US" sz="2400" b="1" spc="-300" dirty="0">
              <a:latin typeface="楷体" panose="02010609060101010101" pitchFamily="49" charset="-122"/>
              <a:ea typeface="楷体" panose="02010609060101010101" pitchFamily="49" charset="-122"/>
            </a:endParaRPr>
          </a:p>
          <a:p>
            <a:pPr>
              <a:lnSpc>
                <a:spcPct val="150000"/>
              </a:lnSpc>
              <a:spcBef>
                <a:spcPts val="1200"/>
              </a:spcBef>
              <a:spcAft>
                <a:spcPts val="600"/>
              </a:spcAft>
            </a:pPr>
            <a:r>
              <a:rPr lang="zh-CN" altLang="en-US" sz="2400" b="1" spc="-100" dirty="0">
                <a:latin typeface="楷体" panose="02010609060101010101" pitchFamily="49" charset="-122"/>
                <a:ea typeface="楷体" panose="02010609060101010101" pitchFamily="49" charset="-122"/>
              </a:rPr>
              <a:t>为对手作证，有令人敬佩绅士风度和伟大胸怀。</a:t>
            </a:r>
            <a:endParaRPr lang="zh-CN" altLang="en-US" sz="2400" b="1" spc="-100" dirty="0">
              <a:latin typeface="楷体" panose="02010609060101010101" pitchFamily="49" charset="-122"/>
              <a:ea typeface="楷体" panose="02010609060101010101" pitchFamily="49" charset="-122"/>
            </a:endParaRPr>
          </a:p>
          <a:p>
            <a:pPr>
              <a:lnSpc>
                <a:spcPct val="150000"/>
              </a:lnSpc>
              <a:spcBef>
                <a:spcPts val="1200"/>
              </a:spcBef>
              <a:spcAft>
                <a:spcPts val="600"/>
              </a:spcAft>
            </a:pPr>
            <a:r>
              <a:rPr lang="zh-CN" altLang="en-US" sz="2400" b="1" spc="-100" dirty="0">
                <a:latin typeface="楷体" panose="02010609060101010101" pitchFamily="49" charset="-122"/>
                <a:ea typeface="楷体" panose="02010609060101010101" pitchFamily="49" charset="-122"/>
              </a:rPr>
              <a:t>在离死只有寸步之遥的时候，还在进行科学观察。 </a:t>
            </a:r>
            <a:endParaRPr lang="zh-CN" altLang="en-US" sz="2400" b="1" spc="-100" dirty="0">
              <a:latin typeface="楷体" panose="02010609060101010101" pitchFamily="49" charset="-122"/>
              <a:ea typeface="楷体" panose="02010609060101010101" pitchFamily="49" charset="-122"/>
            </a:endParaRPr>
          </a:p>
          <a:p>
            <a:pPr>
              <a:lnSpc>
                <a:spcPct val="150000"/>
              </a:lnSpc>
              <a:spcBef>
                <a:spcPts val="1200"/>
              </a:spcBef>
              <a:spcAft>
                <a:spcPts val="600"/>
              </a:spcAft>
            </a:pPr>
            <a:r>
              <a:rPr lang="zh-CN" altLang="en-US" sz="2400" b="1" spc="-100" dirty="0">
                <a:latin typeface="楷体" panose="02010609060101010101" pitchFamily="49" charset="-122"/>
                <a:ea typeface="楷体" panose="02010609060101010101" pitchFamily="49" charset="-122"/>
              </a:rPr>
              <a:t>生命的最后一息惦记的是别人：朋友、同伴、妻小，还有祖国和人民。</a:t>
            </a:r>
            <a:endParaRPr lang="zh-CN" altLang="en-US" sz="2400" b="1" spc="-100" dirty="0">
              <a:latin typeface="楷体" panose="02010609060101010101" pitchFamily="49" charset="-122"/>
              <a:ea typeface="楷体" panose="02010609060101010101" pitchFamily="49" charset="-122"/>
            </a:endParaRPr>
          </a:p>
          <a:p>
            <a:pPr>
              <a:lnSpc>
                <a:spcPct val="90000"/>
              </a:lnSpc>
              <a:spcBef>
                <a:spcPct val="20000"/>
              </a:spcBef>
            </a:pPr>
            <a:r>
              <a:rPr lang="en-US"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Tree>
  </p:cSld>
  <p:clrMapOvr>
    <a:masterClrMapping/>
  </p:clrMapOvr>
  <p:transition spd="med">
    <p:random/>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Effect transition="in" filter="box(out)">
                                      <p:cBhvr>
                                        <p:cTn id="7" dur="500"/>
                                        <p:tgtEl>
                                          <p:spTgt spid="9830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8307">
                                            <p:txEl>
                                              <p:pRg st="1" end="1"/>
                                            </p:txEl>
                                          </p:spTgt>
                                        </p:tgtEl>
                                        <p:attrNameLst>
                                          <p:attrName>style.visibility</p:attrName>
                                        </p:attrNameLst>
                                      </p:cBhvr>
                                      <p:to>
                                        <p:strVal val="visible"/>
                                      </p:to>
                                    </p:set>
                                    <p:animEffect transition="in" filter="box(out)">
                                      <p:cBhvr>
                                        <p:cTn id="12" dur="500"/>
                                        <p:tgtEl>
                                          <p:spTgt spid="9830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8307">
                                            <p:txEl>
                                              <p:pRg st="2" end="2"/>
                                            </p:txEl>
                                          </p:spTgt>
                                        </p:tgtEl>
                                        <p:attrNameLst>
                                          <p:attrName>style.visibility</p:attrName>
                                        </p:attrNameLst>
                                      </p:cBhvr>
                                      <p:to>
                                        <p:strVal val="visible"/>
                                      </p:to>
                                    </p:set>
                                    <p:animEffect transition="in" filter="box(out)">
                                      <p:cBhvr>
                                        <p:cTn id="17" dur="500"/>
                                        <p:tgtEl>
                                          <p:spTgt spid="9830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8307">
                                            <p:txEl>
                                              <p:pRg st="3" end="3"/>
                                            </p:txEl>
                                          </p:spTgt>
                                        </p:tgtEl>
                                        <p:attrNameLst>
                                          <p:attrName>style.visibility</p:attrName>
                                        </p:attrNameLst>
                                      </p:cBhvr>
                                      <p:to>
                                        <p:strVal val="visible"/>
                                      </p:to>
                                    </p:set>
                                    <p:animEffect transition="in" filter="box(out)">
                                      <p:cBhvr>
                                        <p:cTn id="22" dur="500"/>
                                        <p:tgtEl>
                                          <p:spTgt spid="98307">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8307">
                                            <p:txEl>
                                              <p:pRg st="4" end="4"/>
                                            </p:txEl>
                                          </p:spTgt>
                                        </p:tgtEl>
                                        <p:attrNameLst>
                                          <p:attrName>style.visibility</p:attrName>
                                        </p:attrNameLst>
                                      </p:cBhvr>
                                      <p:to>
                                        <p:strVal val="visible"/>
                                      </p:to>
                                    </p:set>
                                    <p:animEffect transition="in" filter="box(out)">
                                      <p:cBhvr>
                                        <p:cTn id="27" dur="500"/>
                                        <p:tgtEl>
                                          <p:spTgt spid="98307">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98308">
                                            <p:txEl>
                                              <p:pRg st="0" end="0"/>
                                            </p:txEl>
                                          </p:spTgt>
                                        </p:tgtEl>
                                        <p:attrNameLst>
                                          <p:attrName>style.visibility</p:attrName>
                                        </p:attrNameLst>
                                      </p:cBhvr>
                                      <p:to>
                                        <p:strVal val="visible"/>
                                      </p:to>
                                    </p:set>
                                    <p:animEffect transition="in" filter="box(out)">
                                      <p:cBhvr>
                                        <p:cTn id="32" dur="500"/>
                                        <p:tgtEl>
                                          <p:spTgt spid="98308">
                                            <p:txEl>
                                              <p:pRg st="0" end="0"/>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98308">
                                            <p:txEl>
                                              <p:pRg st="1" end="1"/>
                                            </p:txEl>
                                          </p:spTgt>
                                        </p:tgtEl>
                                        <p:attrNameLst>
                                          <p:attrName>style.visibility</p:attrName>
                                        </p:attrNameLst>
                                      </p:cBhvr>
                                      <p:to>
                                        <p:strVal val="visible"/>
                                      </p:to>
                                    </p:set>
                                    <p:animEffect transition="in" filter="box(out)">
                                      <p:cBhvr>
                                        <p:cTn id="37" dur="500"/>
                                        <p:tgtEl>
                                          <p:spTgt spid="98308">
                                            <p:txEl>
                                              <p:pRg st="1" end="1"/>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98308">
                                            <p:txEl>
                                              <p:pRg st="2" end="2"/>
                                            </p:txEl>
                                          </p:spTgt>
                                        </p:tgtEl>
                                        <p:attrNameLst>
                                          <p:attrName>style.visibility</p:attrName>
                                        </p:attrNameLst>
                                      </p:cBhvr>
                                      <p:to>
                                        <p:strVal val="visible"/>
                                      </p:to>
                                    </p:set>
                                    <p:animEffect transition="in" filter="box(out)">
                                      <p:cBhvr>
                                        <p:cTn id="42" dur="500"/>
                                        <p:tgtEl>
                                          <p:spTgt spid="98308">
                                            <p:txEl>
                                              <p:pRg st="2" end="2"/>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3" name="camera.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98308">
                                            <p:txEl>
                                              <p:pRg st="3" end="3"/>
                                            </p:txEl>
                                          </p:spTgt>
                                        </p:tgtEl>
                                        <p:attrNameLst>
                                          <p:attrName>style.visibility</p:attrName>
                                        </p:attrNameLst>
                                      </p:cBhvr>
                                      <p:to>
                                        <p:strVal val="visible"/>
                                      </p:to>
                                    </p:set>
                                    <p:animEffect transition="in" filter="box(out)">
                                      <p:cBhvr>
                                        <p:cTn id="47" dur="500"/>
                                        <p:tgtEl>
                                          <p:spTgt spid="98308">
                                            <p:txEl>
                                              <p:pRg st="3" end="3"/>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3" name="camera.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98308">
                                            <p:txEl>
                                              <p:pRg st="4" end="4"/>
                                            </p:txEl>
                                          </p:spTgt>
                                        </p:tgtEl>
                                        <p:attrNameLst>
                                          <p:attrName>style.visibility</p:attrName>
                                        </p:attrNameLst>
                                      </p:cBhvr>
                                      <p:to>
                                        <p:strVal val="visible"/>
                                      </p:to>
                                    </p:set>
                                    <p:animEffect transition="in" filter="box(out)">
                                      <p:cBhvr>
                                        <p:cTn id="52" dur="500"/>
                                        <p:tgtEl>
                                          <p:spTgt spid="98308">
                                            <p:txEl>
                                              <p:pRg st="4" end="4"/>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3" name="camera.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98308">
                                            <p:txEl>
                                              <p:pRg st="5" end="5"/>
                                            </p:txEl>
                                          </p:spTgt>
                                        </p:tgtEl>
                                        <p:attrNameLst>
                                          <p:attrName>style.visibility</p:attrName>
                                        </p:attrNameLst>
                                      </p:cBhvr>
                                      <p:to>
                                        <p:strVal val="visible"/>
                                      </p:to>
                                    </p:set>
                                    <p:animEffect transition="in" filter="box(out)">
                                      <p:cBhvr>
                                        <p:cTn id="57" dur="500"/>
                                        <p:tgtEl>
                                          <p:spTgt spid="98308">
                                            <p:txEl>
                                              <p:pRg st="5" end="5"/>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autoUpdateAnimBg="0" build="p"/>
      <p:bldP spid="98308" grpId="0" autoUpdateAnimBg="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3999" cy="6858000"/>
          </a:xfrm>
          <a:prstGeom prst="rect">
            <a:avLst/>
          </a:prstGeom>
          <a:noFill/>
          <a:ln w="9525">
            <a:noFill/>
            <a:miter lim="800000"/>
            <a:headEnd/>
            <a:tailEnd/>
          </a:ln>
        </p:spPr>
      </p:pic>
      <p:sp>
        <p:nvSpPr>
          <p:cNvPr id="25602" name="Rectangle 2"/>
          <p:cNvSpPr>
            <a:spLocks noGrp="1" noChangeArrowheads="1"/>
          </p:cNvSpPr>
          <p:nvPr>
            <p:ph type="title"/>
          </p:nvPr>
        </p:nvSpPr>
        <p:spPr>
          <a:xfrm>
            <a:off x="457200" y="274638"/>
            <a:ext cx="8229600" cy="1210146"/>
          </a:xfrm>
        </p:spPr>
        <p:txBody>
          <a:bodyPr>
            <a:normAutofit fontScale="90000"/>
          </a:bodyPr>
          <a:lstStyle/>
          <a:p>
            <a:pPr eaLnBrk="1" hangingPunct="1">
              <a:lnSpc>
                <a:spcPct val="150000"/>
              </a:lnSpc>
            </a:pP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hlinkClick r:id="rId2" action="ppaction://hlinkpres?slideindex=1&amp;slidetitle="/>
              </a:rPr>
              <a:t>回来的路程</a:t>
            </a:r>
            <a:r>
              <a:rPr lang="zh-CN" altLang="en-US" sz="2800" b="1" dirty="0" smtClean="0">
                <a:solidFill>
                  <a:srgbClr val="0000FF"/>
                </a:solidFill>
                <a:latin typeface="楷体" panose="02010609060101010101" pitchFamily="49" charset="-122"/>
                <a:ea typeface="楷体" panose="02010609060101010101" pitchFamily="49" charset="-122"/>
              </a:rPr>
              <a:t>危险</a:t>
            </a:r>
            <a:r>
              <a:rPr lang="zh-CN" altLang="en-US" sz="2800" b="1" dirty="0" smtClean="0">
                <a:solidFill>
                  <a:srgbClr val="FF0000"/>
                </a:solidFill>
                <a:latin typeface="楷体" panose="02010609060101010101" pitchFamily="49" charset="-122"/>
                <a:ea typeface="楷体" panose="02010609060101010101" pitchFamily="49" charset="-122"/>
              </a:rPr>
              <a:t>增加了十倍”</a:t>
            </a:r>
            <a:r>
              <a:rPr lang="zh-CN" altLang="en-US" sz="2800" b="1" dirty="0" smtClean="0">
                <a:solidFill>
                  <a:schemeClr val="accent2"/>
                </a:solidFill>
                <a:latin typeface="楷体" panose="02010609060101010101" pitchFamily="49" charset="-122"/>
                <a:ea typeface="楷体" panose="02010609060101010101" pitchFamily="49" charset="-122"/>
              </a:rPr>
              <a:t>。</a:t>
            </a:r>
            <a:br>
              <a:rPr lang="zh-CN" altLang="en-US" sz="2800" b="1" dirty="0" smtClean="0">
                <a:latin typeface="楷体" panose="02010609060101010101" pitchFamily="49" charset="-122"/>
                <a:ea typeface="楷体" panose="02010609060101010101" pitchFamily="49" charset="-122"/>
              </a:rPr>
            </a:br>
            <a:r>
              <a:rPr lang="zh-CN" altLang="en-US" sz="2800" b="1" dirty="0" smtClean="0"/>
              <a:t>请归纳课文内容证明这句话。</a:t>
            </a:r>
            <a:endParaRPr lang="zh-CN" altLang="en-US" sz="2800" b="1" dirty="0" smtClean="0"/>
          </a:p>
        </p:txBody>
      </p:sp>
      <p:sp>
        <p:nvSpPr>
          <p:cNvPr id="60419" name="Rectangle 3"/>
          <p:cNvSpPr>
            <a:spLocks noGrp="1" noChangeArrowheads="1"/>
          </p:cNvSpPr>
          <p:nvPr>
            <p:ph type="body" idx="1"/>
          </p:nvPr>
        </p:nvSpPr>
        <p:spPr>
          <a:xfrm>
            <a:off x="467544" y="1700808"/>
            <a:ext cx="8352159" cy="4320480"/>
          </a:xfrm>
        </p:spPr>
        <p:txBody>
          <a:bodyPr>
            <a:normAutofit/>
          </a:bodyPr>
          <a:lstStyle/>
          <a:p>
            <a:pPr marL="450850" indent="-450850" eaLnBrk="1" hangingPunct="1">
              <a:lnSpc>
                <a:spcPct val="150000"/>
              </a:lnSpc>
              <a:buFontTx/>
              <a:buAutoNum type="arabicPeriod"/>
            </a:pPr>
            <a:r>
              <a:rPr lang="zh-CN" altLang="en-US" sz="2400" b="1" spc="-100" dirty="0" smtClean="0">
                <a:solidFill>
                  <a:srgbClr val="0000FF"/>
                </a:solidFill>
                <a:latin typeface="楷体" panose="02010609060101010101" pitchFamily="49" charset="-122"/>
                <a:ea typeface="楷体" panose="02010609060101010101" pitchFamily="49" charset="-122"/>
              </a:rPr>
              <a:t>路线</a:t>
            </a:r>
            <a:r>
              <a:rPr lang="zh-CN" altLang="en-US" sz="2400" b="1" spc="-100" dirty="0" smtClean="0">
                <a:latin typeface="楷体" panose="02010609060101010101" pitchFamily="49" charset="-122"/>
                <a:ea typeface="楷体" panose="02010609060101010101" pitchFamily="49" charset="-122"/>
              </a:rPr>
              <a:t>方面：绝不能偏离原来的足迹，以免错过贮藏点。</a:t>
            </a:r>
            <a:endParaRPr lang="zh-CN" altLang="en-US" sz="2400" b="1" spc="-100" dirty="0" smtClean="0">
              <a:latin typeface="楷体" panose="02010609060101010101" pitchFamily="49" charset="-122"/>
              <a:ea typeface="楷体" panose="02010609060101010101" pitchFamily="49" charset="-122"/>
            </a:endParaRPr>
          </a:p>
          <a:p>
            <a:pPr marL="450850" indent="-450850" eaLnBrk="1" hangingPunct="1">
              <a:lnSpc>
                <a:spcPct val="150000"/>
              </a:lnSpc>
              <a:buFontTx/>
              <a:buAutoNum type="arabicPeriod"/>
            </a:pPr>
            <a:r>
              <a:rPr lang="zh-CN" altLang="en-US" sz="2400" b="1" spc="-100" dirty="0" smtClean="0">
                <a:solidFill>
                  <a:srgbClr val="0000FF"/>
                </a:solidFill>
                <a:latin typeface="楷体" panose="02010609060101010101" pitchFamily="49" charset="-122"/>
                <a:ea typeface="楷体" panose="02010609060101010101" pitchFamily="49" charset="-122"/>
              </a:rPr>
              <a:t>气候</a:t>
            </a:r>
            <a:r>
              <a:rPr lang="zh-CN" altLang="en-US" sz="2400" b="1" spc="-100" dirty="0" smtClean="0">
                <a:latin typeface="楷体" panose="02010609060101010101" pitchFamily="49" charset="-122"/>
                <a:ea typeface="楷体" panose="02010609060101010101" pitchFamily="49" charset="-122"/>
              </a:rPr>
              <a:t>方面：狂风暴雪，零下</a:t>
            </a:r>
            <a:r>
              <a:rPr lang="en-US" altLang="zh-CN" sz="2400" b="1" spc="-100" dirty="0" smtClean="0">
                <a:latin typeface="楷体" panose="02010609060101010101" pitchFamily="49" charset="-122"/>
                <a:ea typeface="楷体" panose="02010609060101010101" pitchFamily="49" charset="-122"/>
              </a:rPr>
              <a:t>40</a:t>
            </a:r>
            <a:r>
              <a:rPr lang="zh-CN" altLang="en-US" sz="2400" b="1" spc="-100" dirty="0" smtClean="0">
                <a:latin typeface="楷体" panose="02010609060101010101" pitchFamily="49" charset="-122"/>
                <a:ea typeface="楷体" panose="02010609060101010101" pitchFamily="49" charset="-122"/>
              </a:rPr>
              <a:t>摄氏度的低温。</a:t>
            </a:r>
            <a:endParaRPr lang="zh-CN" altLang="en-US" sz="2400" b="1" spc="-100" dirty="0" smtClean="0">
              <a:latin typeface="楷体" panose="02010609060101010101" pitchFamily="49" charset="-122"/>
              <a:ea typeface="楷体" panose="02010609060101010101" pitchFamily="49" charset="-122"/>
            </a:endParaRPr>
          </a:p>
          <a:p>
            <a:pPr marL="450850" indent="-450850" eaLnBrk="1" hangingPunct="1">
              <a:lnSpc>
                <a:spcPct val="150000"/>
              </a:lnSpc>
              <a:buFontTx/>
              <a:buAutoNum type="arabicPeriod"/>
            </a:pPr>
            <a:r>
              <a:rPr lang="zh-CN" altLang="en-US" sz="2400" b="1" spc="-100" dirty="0" smtClean="0">
                <a:solidFill>
                  <a:srgbClr val="0000FF"/>
                </a:solidFill>
                <a:latin typeface="楷体" panose="02010609060101010101" pitchFamily="49" charset="-122"/>
                <a:ea typeface="楷体" panose="02010609060101010101" pitchFamily="49" charset="-122"/>
              </a:rPr>
              <a:t>身体</a:t>
            </a:r>
            <a:r>
              <a:rPr lang="zh-CN" altLang="en-US" sz="2400" b="1" spc="-100" dirty="0" smtClean="0">
                <a:latin typeface="楷体" panose="02010609060101010101" pitchFamily="49" charset="-122"/>
                <a:ea typeface="楷体" panose="02010609060101010101" pitchFamily="49" charset="-122"/>
              </a:rPr>
              <a:t>方面：体内缺乏初来时的充沛精力和丰富营养，他们的脚早已冻烂。奥茨已经在用冻掉了脚趾的脚板行走。</a:t>
            </a:r>
            <a:endParaRPr lang="zh-CN" altLang="en-US" sz="2400" b="1" spc="-100" dirty="0" smtClean="0">
              <a:latin typeface="楷体" panose="02010609060101010101" pitchFamily="49" charset="-122"/>
              <a:ea typeface="楷体" panose="02010609060101010101" pitchFamily="49" charset="-122"/>
            </a:endParaRPr>
          </a:p>
          <a:p>
            <a:pPr marL="450850" indent="-450850" eaLnBrk="1" hangingPunct="1">
              <a:lnSpc>
                <a:spcPct val="150000"/>
              </a:lnSpc>
              <a:buFontTx/>
              <a:buAutoNum type="arabicPeriod"/>
            </a:pPr>
            <a:r>
              <a:rPr lang="zh-CN" altLang="en-US" sz="2400" b="1" spc="-100" dirty="0" smtClean="0">
                <a:solidFill>
                  <a:srgbClr val="0000FF"/>
                </a:solidFill>
                <a:latin typeface="楷体" panose="02010609060101010101" pitchFamily="49" charset="-122"/>
                <a:ea typeface="楷体" panose="02010609060101010101" pitchFamily="49" charset="-122"/>
              </a:rPr>
              <a:t>精神</a:t>
            </a:r>
            <a:r>
              <a:rPr lang="zh-CN" altLang="en-US" sz="2400" b="1" spc="-100" dirty="0" smtClean="0">
                <a:latin typeface="楷体" panose="02010609060101010101" pitchFamily="49" charset="-122"/>
                <a:ea typeface="楷体" panose="02010609060101010101" pitchFamily="49" charset="-122"/>
              </a:rPr>
              <a:t>方面：不再有完成“人类的不朽事业”的“超人的力量”，而只是为了生存，为了“没有任何光彩的回家”。</a:t>
            </a:r>
            <a:endParaRPr lang="zh-CN" altLang="en-US" sz="2400" b="1" spc="-100" dirty="0" smtClean="0">
              <a:latin typeface="楷体" panose="02010609060101010101" pitchFamily="49" charset="-122"/>
              <a:ea typeface="楷体" panose="02010609060101010101" pitchFamily="49" charset="-122"/>
            </a:endParaRPr>
          </a:p>
          <a:p>
            <a:pPr marL="450850" indent="-450850" eaLnBrk="1" hangingPunct="1">
              <a:lnSpc>
                <a:spcPct val="150000"/>
              </a:lnSpc>
              <a:buFontTx/>
              <a:buAutoNum type="arabicPeriod"/>
            </a:pPr>
            <a:r>
              <a:rPr lang="zh-CN" altLang="en-US" sz="2400" b="1" spc="-100" dirty="0" smtClean="0">
                <a:solidFill>
                  <a:srgbClr val="0000FF"/>
                </a:solidFill>
                <a:latin typeface="楷体" panose="02010609060101010101" pitchFamily="49" charset="-122"/>
                <a:ea typeface="楷体" panose="02010609060101010101" pitchFamily="49" charset="-122"/>
              </a:rPr>
              <a:t>物资</a:t>
            </a:r>
            <a:r>
              <a:rPr lang="zh-CN" altLang="en-US" sz="2400" b="1" spc="-100" dirty="0" smtClean="0">
                <a:latin typeface="楷体" panose="02010609060101010101" pitchFamily="49" charset="-122"/>
                <a:ea typeface="楷体" panose="02010609060101010101" pitchFamily="49" charset="-122"/>
              </a:rPr>
              <a:t>方面：他们的燃料已经告罄</a:t>
            </a:r>
            <a:r>
              <a:rPr lang="en-US" altLang="zh-CN" sz="2400" b="1" spc="-100" dirty="0" smtClean="0">
                <a:latin typeface="楷体" panose="02010609060101010101" pitchFamily="49" charset="-122"/>
                <a:ea typeface="楷体" panose="02010609060101010101" pitchFamily="49" charset="-122"/>
              </a:rPr>
              <a:t>……</a:t>
            </a:r>
            <a:endParaRPr lang="en-US" altLang="zh-CN" sz="2400" b="1" spc="-100" dirty="0" smtClean="0">
              <a:latin typeface="楷体" panose="02010609060101010101" pitchFamily="49" charset="-122"/>
              <a:ea typeface="楷体" panose="02010609060101010101" pitchFamily="49" charset="-122"/>
            </a:endParaRPr>
          </a:p>
        </p:txBody>
      </p:sp>
    </p:spTree>
  </p:cSld>
  <p:clrMapOvr>
    <a:masterClrMapping/>
  </p:clrMapOvr>
  <p:transition spd="med">
    <p:random/>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box(out)">
                                      <p:cBhvr>
                                        <p:cTn id="7" dur="500"/>
                                        <p:tgtEl>
                                          <p:spTgt spid="604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0419">
                                            <p:txEl>
                                              <p:pRg st="1" end="1"/>
                                            </p:txEl>
                                          </p:spTgt>
                                        </p:tgtEl>
                                        <p:attrNameLst>
                                          <p:attrName>style.visibility</p:attrName>
                                        </p:attrNameLst>
                                      </p:cBhvr>
                                      <p:to>
                                        <p:strVal val="visible"/>
                                      </p:to>
                                    </p:set>
                                    <p:animEffect transition="in" filter="box(out)">
                                      <p:cBhvr>
                                        <p:cTn id="12" dur="500"/>
                                        <p:tgtEl>
                                          <p:spTgt spid="604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0419">
                                            <p:txEl>
                                              <p:pRg st="2" end="2"/>
                                            </p:txEl>
                                          </p:spTgt>
                                        </p:tgtEl>
                                        <p:attrNameLst>
                                          <p:attrName>style.visibility</p:attrName>
                                        </p:attrNameLst>
                                      </p:cBhvr>
                                      <p:to>
                                        <p:strVal val="visible"/>
                                      </p:to>
                                    </p:set>
                                    <p:animEffect transition="in" filter="box(out)">
                                      <p:cBhvr>
                                        <p:cTn id="17" dur="500"/>
                                        <p:tgtEl>
                                          <p:spTgt spid="604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0419">
                                            <p:txEl>
                                              <p:pRg st="3" end="3"/>
                                            </p:txEl>
                                          </p:spTgt>
                                        </p:tgtEl>
                                        <p:attrNameLst>
                                          <p:attrName>style.visibility</p:attrName>
                                        </p:attrNameLst>
                                      </p:cBhvr>
                                      <p:to>
                                        <p:strVal val="visible"/>
                                      </p:to>
                                    </p:set>
                                    <p:animEffect transition="in" filter="box(out)">
                                      <p:cBhvr>
                                        <p:cTn id="22" dur="500"/>
                                        <p:tgtEl>
                                          <p:spTgt spid="604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60419">
                                            <p:txEl>
                                              <p:pRg st="4" end="4"/>
                                            </p:txEl>
                                          </p:spTgt>
                                        </p:tgtEl>
                                        <p:attrNameLst>
                                          <p:attrName>style.visibility</p:attrName>
                                        </p:attrNameLst>
                                      </p:cBhvr>
                                      <p:to>
                                        <p:strVal val="visible"/>
                                      </p:to>
                                    </p:set>
                                    <p:animEffect transition="in" filter="box(out)">
                                      <p:cBhvr>
                                        <p:cTn id="27" dur="500"/>
                                        <p:tgtEl>
                                          <p:spTgt spid="6041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autoUpdateAnimBg="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3999" cy="6858000"/>
          </a:xfrm>
          <a:prstGeom prst="rect">
            <a:avLst/>
          </a:prstGeom>
          <a:noFill/>
          <a:ln w="9525">
            <a:noFill/>
            <a:miter lim="800000"/>
            <a:headEnd/>
            <a:tailEnd/>
          </a:ln>
        </p:spPr>
      </p:pic>
      <p:sp>
        <p:nvSpPr>
          <p:cNvPr id="29698" name="Rectangle 3"/>
          <p:cNvSpPr>
            <a:spLocks noGrp="1" noChangeArrowheads="1"/>
          </p:cNvSpPr>
          <p:nvPr>
            <p:ph type="title"/>
          </p:nvPr>
        </p:nvSpPr>
        <p:spPr>
          <a:xfrm>
            <a:off x="539750" y="620688"/>
            <a:ext cx="8135938" cy="2663850"/>
          </a:xfrm>
        </p:spPr>
        <p:txBody>
          <a:bodyPr>
            <a:normAutofit/>
          </a:bodyPr>
          <a:lstStyle/>
          <a:p>
            <a:pPr algn="l" eaLnBrk="1" hangingPunct="1">
              <a:lnSpc>
                <a:spcPct val="150000"/>
              </a:lnSpc>
            </a:pPr>
            <a:r>
              <a:rPr lang="zh-CN" altLang="en-US" sz="2400" b="1" dirty="0" smtClean="0">
                <a:solidFill>
                  <a:schemeClr val="tx1"/>
                </a:solidFill>
              </a:rPr>
              <a:t>　　“</a:t>
            </a:r>
            <a:r>
              <a:rPr lang="en-US" altLang="zh-CN" sz="2400" b="1" dirty="0" smtClean="0">
                <a:solidFill>
                  <a:schemeClr val="tx1"/>
                </a:solidFill>
                <a:latin typeface="楷体_GB2312" pitchFamily="49" charset="-122"/>
                <a:ea typeface="楷体_GB2312" pitchFamily="49" charset="-122"/>
              </a:rPr>
              <a:t>3</a:t>
            </a:r>
            <a:r>
              <a:rPr lang="zh-CN" altLang="en-US" sz="2400" b="1" dirty="0" smtClean="0">
                <a:solidFill>
                  <a:schemeClr val="tx1"/>
                </a:solidFill>
                <a:latin typeface="楷体_GB2312" pitchFamily="49" charset="-122"/>
                <a:ea typeface="楷体_GB2312" pitchFamily="49" charset="-122"/>
              </a:rPr>
              <a:t>月</a:t>
            </a:r>
            <a:r>
              <a:rPr lang="en-US" altLang="zh-CN" sz="2400" b="1" dirty="0" smtClean="0">
                <a:solidFill>
                  <a:schemeClr val="tx1"/>
                </a:solidFill>
                <a:latin typeface="楷体_GB2312" pitchFamily="49" charset="-122"/>
                <a:ea typeface="楷体_GB2312" pitchFamily="49" charset="-122"/>
              </a:rPr>
              <a:t>29</a:t>
            </a:r>
            <a:r>
              <a:rPr lang="zh-CN" altLang="en-US" sz="2400" b="1" dirty="0" smtClean="0">
                <a:solidFill>
                  <a:schemeClr val="tx1"/>
                </a:solidFill>
                <a:latin typeface="楷体_GB2312" pitchFamily="49" charset="-122"/>
                <a:ea typeface="楷体_GB2312" pitchFamily="49" charset="-122"/>
              </a:rPr>
              <a:t>日，他们知道再也不会有任何奇迹能拯救他们了，于是决定不再迈步向厄运走去，而是</a:t>
            </a:r>
            <a:r>
              <a:rPr lang="zh-CN" altLang="en-US" sz="2400" b="1" u="sng" dirty="0" smtClean="0">
                <a:solidFill>
                  <a:srgbClr val="FF0000"/>
                </a:solidFill>
                <a:latin typeface="楷体_GB2312" pitchFamily="49" charset="-122"/>
                <a:ea typeface="楷体_GB2312" pitchFamily="49" charset="-122"/>
              </a:rPr>
              <a:t>骄傲地</a:t>
            </a:r>
            <a:r>
              <a:rPr lang="zh-CN" altLang="en-US" sz="2400" b="1" dirty="0" smtClean="0">
                <a:solidFill>
                  <a:schemeClr val="tx1"/>
                </a:solidFill>
                <a:latin typeface="楷体_GB2312" pitchFamily="49" charset="-122"/>
                <a:ea typeface="楷体_GB2312" pitchFamily="49" charset="-122"/>
              </a:rPr>
              <a:t>在帐篷里等待死神的来临</a:t>
            </a:r>
            <a:r>
              <a:rPr lang="en-US" altLang="zh-CN" sz="2400" b="1" dirty="0" smtClean="0">
                <a:solidFill>
                  <a:schemeClr val="tx1"/>
                </a:solidFill>
                <a:ea typeface="楷体_GB2312" pitchFamily="49" charset="-122"/>
              </a:rPr>
              <a:t>……”</a:t>
            </a:r>
            <a:br>
              <a:rPr lang="en-US" altLang="zh-CN" sz="2400" b="1" dirty="0" smtClean="0">
                <a:solidFill>
                  <a:schemeClr val="tx1"/>
                </a:solidFill>
                <a:latin typeface="楷体_GB2312" pitchFamily="49" charset="-122"/>
                <a:ea typeface="楷体_GB2312" pitchFamily="49" charset="-122"/>
              </a:rPr>
            </a:br>
            <a:r>
              <a:rPr lang="zh-CN" altLang="en-US" sz="2400" b="1" dirty="0" smtClean="0">
                <a:solidFill>
                  <a:schemeClr val="tx1"/>
                </a:solidFill>
              </a:rPr>
              <a:t>　　</a:t>
            </a:r>
            <a:r>
              <a:rPr lang="zh-CN" altLang="en-US" sz="2400" b="1" dirty="0" smtClean="0">
                <a:solidFill>
                  <a:srgbClr val="0000FF"/>
                </a:solidFill>
              </a:rPr>
              <a:t>为什么是“骄傲地”地等待？</a:t>
            </a:r>
            <a:endParaRPr lang="zh-CN" altLang="en-US" sz="2800" b="1" dirty="0" smtClean="0">
              <a:solidFill>
                <a:srgbClr val="0000FF"/>
              </a:solidFill>
            </a:endParaRPr>
          </a:p>
        </p:txBody>
      </p:sp>
      <p:sp>
        <p:nvSpPr>
          <p:cNvPr id="64520" name="Rectangle 8"/>
          <p:cNvSpPr>
            <a:spLocks noGrp="1" noChangeArrowheads="1"/>
          </p:cNvSpPr>
          <p:nvPr>
            <p:ph type="body" idx="1"/>
          </p:nvPr>
        </p:nvSpPr>
        <p:spPr>
          <a:xfrm>
            <a:off x="395536" y="3501008"/>
            <a:ext cx="8229600" cy="2544763"/>
          </a:xfrm>
        </p:spPr>
        <p:txBody>
          <a:bodyPr>
            <a:normAutofit/>
          </a:bodyPr>
          <a:lstStyle/>
          <a:p>
            <a:pPr eaLnBrk="1" hangingPunct="1">
              <a:lnSpc>
                <a:spcPct val="150000"/>
              </a:lnSpc>
            </a:pPr>
            <a:r>
              <a:rPr lang="zh-CN" altLang="en-US" sz="2400" b="1" dirty="0" smtClean="0">
                <a:latin typeface="+mn-ea"/>
              </a:rPr>
              <a:t>当死亡已成为必然的归宿，没有任何力量可以抗拒的时候，斯科特他们放弃了徒劳无益的抗争，</a:t>
            </a:r>
            <a:r>
              <a:rPr lang="zh-CN" altLang="en-US" sz="2400" b="1" dirty="0" smtClean="0">
                <a:solidFill>
                  <a:srgbClr val="FF0000"/>
                </a:solidFill>
                <a:latin typeface="+mn-ea"/>
              </a:rPr>
              <a:t>无所畏惧</a:t>
            </a:r>
            <a:r>
              <a:rPr lang="zh-CN" altLang="en-US" sz="2400" b="1" dirty="0" smtClean="0">
                <a:latin typeface="+mn-ea"/>
              </a:rPr>
              <a:t>的面对死神，等待死神的来临，</a:t>
            </a:r>
            <a:r>
              <a:rPr lang="zh-CN" altLang="en-US" sz="2400" b="1" dirty="0" smtClean="0">
                <a:solidFill>
                  <a:srgbClr val="FF0000"/>
                </a:solidFill>
                <a:latin typeface="+mn-ea"/>
              </a:rPr>
              <a:t>视死如归</a:t>
            </a:r>
            <a:r>
              <a:rPr lang="zh-CN" altLang="en-US" sz="2400" b="1" dirty="0" smtClean="0">
                <a:latin typeface="+mn-ea"/>
              </a:rPr>
              <a:t>，保持了人的尊严和傲骨。</a:t>
            </a:r>
            <a:endParaRPr lang="zh-CN" altLang="en-US" sz="2400" b="1" dirty="0" smtClean="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4520">
                                            <p:txEl>
                                              <p:pRg st="0" end="0"/>
                                            </p:txEl>
                                          </p:spTgt>
                                        </p:tgtEl>
                                        <p:attrNameLst>
                                          <p:attrName>style.visibility</p:attrName>
                                        </p:attrNameLst>
                                      </p:cBhvr>
                                      <p:to>
                                        <p:strVal val="visible"/>
                                      </p:to>
                                    </p:set>
                                    <p:anim calcmode="lin" valueType="num">
                                      <p:cBhvr>
                                        <p:cTn id="7" dur="500" fill="hold"/>
                                        <p:tgtEl>
                                          <p:spTgt spid="6452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4520">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45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0"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3999" cy="6858000"/>
          </a:xfrm>
          <a:prstGeom prst="rect">
            <a:avLst/>
          </a:prstGeom>
          <a:noFill/>
          <a:ln w="9525">
            <a:noFill/>
            <a:miter lim="800000"/>
            <a:headEnd/>
            <a:tailEnd/>
          </a:ln>
        </p:spPr>
      </p:pic>
      <p:sp>
        <p:nvSpPr>
          <p:cNvPr id="30722" name="Rectangle 2"/>
          <p:cNvSpPr>
            <a:spLocks noGrp="1" noChangeArrowheads="1"/>
          </p:cNvSpPr>
          <p:nvPr>
            <p:ph type="title"/>
          </p:nvPr>
        </p:nvSpPr>
        <p:spPr>
          <a:xfrm>
            <a:off x="539750" y="404813"/>
            <a:ext cx="8062913" cy="863600"/>
          </a:xfrm>
        </p:spPr>
        <p:txBody>
          <a:bodyPr>
            <a:normAutofit/>
          </a:bodyPr>
          <a:lstStyle/>
          <a:p>
            <a:r>
              <a:rPr lang="zh-CN" altLang="en-US" sz="2800" b="1" spc="-100" dirty="0" smtClean="0">
                <a:solidFill>
                  <a:srgbClr val="FF0000"/>
                </a:solidFill>
                <a:latin typeface="+mn-ea"/>
                <a:ea typeface="+mn-ea"/>
              </a:rPr>
              <a:t>最后一息</a:t>
            </a:r>
            <a:endParaRPr lang="zh-CN" altLang="en-US" sz="2800" b="1" dirty="0" smtClean="0">
              <a:solidFill>
                <a:srgbClr val="FF0000"/>
              </a:solidFill>
              <a:latin typeface="+mn-ea"/>
              <a:ea typeface="+mn-ea"/>
            </a:endParaRPr>
          </a:p>
        </p:txBody>
      </p:sp>
      <p:sp>
        <p:nvSpPr>
          <p:cNvPr id="30723" name="Rectangle 3"/>
          <p:cNvSpPr>
            <a:spLocks noGrp="1" noChangeArrowheads="1"/>
          </p:cNvSpPr>
          <p:nvPr>
            <p:ph type="body" idx="1"/>
          </p:nvPr>
        </p:nvSpPr>
        <p:spPr>
          <a:xfrm>
            <a:off x="395536" y="1268760"/>
            <a:ext cx="8353425" cy="4611687"/>
          </a:xfrm>
        </p:spPr>
        <p:txBody>
          <a:bodyPr>
            <a:normAutofit/>
          </a:bodyPr>
          <a:lstStyle/>
          <a:p>
            <a:pPr marL="0" indent="0" eaLnBrk="1" hangingPunct="1">
              <a:lnSpc>
                <a:spcPct val="150000"/>
              </a:lnSpc>
              <a:buFontTx/>
              <a:buNone/>
            </a:pPr>
            <a:r>
              <a:rPr lang="zh-CN" altLang="en-US" sz="2400" b="1" dirty="0" smtClean="0">
                <a:latin typeface="楷体" panose="02010609060101010101" pitchFamily="49" charset="-122"/>
                <a:ea typeface="楷体" panose="02010609060101010101" pitchFamily="49" charset="-122"/>
              </a:rPr>
              <a:t>　　斯科特海军上校的日记一直记到他生命的最后一息，记到他的手指完全</a:t>
            </a:r>
            <a:r>
              <a:rPr lang="zh-CN" altLang="en-US" sz="2400" b="1" dirty="0" smtClean="0">
                <a:solidFill>
                  <a:srgbClr val="FF0000"/>
                </a:solidFill>
                <a:latin typeface="楷体" panose="02010609060101010101" pitchFamily="49" charset="-122"/>
                <a:ea typeface="楷体" panose="02010609060101010101" pitchFamily="49" charset="-122"/>
              </a:rPr>
              <a:t>冻住</a:t>
            </a:r>
            <a:r>
              <a:rPr lang="zh-CN" altLang="en-US" sz="2400" b="1" dirty="0" smtClean="0">
                <a:latin typeface="楷体" panose="02010609060101010101" pitchFamily="49" charset="-122"/>
                <a:ea typeface="楷体" panose="02010609060101010101" pitchFamily="49" charset="-122"/>
              </a:rPr>
              <a:t>，笔从僵硬的手中滑下来为止。他希望以后会有人在他的尸体旁发现这些能证明他和英国民族勇气的日记，正是这种希望使他能用超人的毅力把日记写到最后一刻。最后一篇日记是他用已经</a:t>
            </a:r>
            <a:r>
              <a:rPr lang="zh-CN" altLang="en-US" sz="2400" b="1" dirty="0" smtClean="0">
                <a:solidFill>
                  <a:srgbClr val="FF0000"/>
                </a:solidFill>
                <a:latin typeface="楷体" panose="02010609060101010101" pitchFamily="49" charset="-122"/>
                <a:ea typeface="楷体" panose="02010609060101010101" pitchFamily="49" charset="-122"/>
              </a:rPr>
              <a:t>冻伤</a:t>
            </a:r>
            <a:r>
              <a:rPr lang="zh-CN" altLang="en-US" sz="2400" b="1" dirty="0" smtClean="0">
                <a:latin typeface="楷体" panose="02010609060101010101" pitchFamily="49" charset="-122"/>
                <a:ea typeface="楷体" panose="02010609060101010101" pitchFamily="49" charset="-122"/>
              </a:rPr>
              <a:t>的手指哆哆嗦嗦写下的愿望：“请把这本日记送到我的</a:t>
            </a:r>
            <a:r>
              <a:rPr lang="zh-CN" altLang="en-US" sz="2400" b="1" dirty="0" smtClean="0">
                <a:solidFill>
                  <a:srgbClr val="FF0000"/>
                </a:solidFill>
                <a:latin typeface="楷体" panose="02010609060101010101" pitchFamily="49" charset="-122"/>
                <a:ea typeface="楷体" panose="02010609060101010101" pitchFamily="49" charset="-122"/>
              </a:rPr>
              <a:t>妻子</a:t>
            </a:r>
            <a:r>
              <a:rPr lang="zh-CN" altLang="en-US" sz="2400" b="1" dirty="0" smtClean="0">
                <a:latin typeface="楷体" panose="02010609060101010101" pitchFamily="49" charset="-122"/>
                <a:ea typeface="楷体" panose="02010609060101010101" pitchFamily="49" charset="-122"/>
              </a:rPr>
              <a:t>手中</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但他随后又悲伤地、坚决地划去了“我的</a:t>
            </a:r>
            <a:r>
              <a:rPr lang="zh-CN" altLang="en-US" sz="2400" b="1" dirty="0" smtClean="0">
                <a:solidFill>
                  <a:srgbClr val="FF0000"/>
                </a:solidFill>
                <a:latin typeface="楷体" panose="02010609060101010101" pitchFamily="49" charset="-122"/>
                <a:ea typeface="楷体" panose="02010609060101010101" pitchFamily="49" charset="-122"/>
              </a:rPr>
              <a:t>妻子</a:t>
            </a:r>
            <a:r>
              <a:rPr lang="zh-CN" altLang="en-US" sz="2400" b="1" dirty="0" smtClean="0">
                <a:latin typeface="楷体" panose="02010609060101010101" pitchFamily="49" charset="-122"/>
                <a:ea typeface="楷体" panose="02010609060101010101" pitchFamily="49" charset="-122"/>
              </a:rPr>
              <a:t>”这几个字，在它们上面补写了可怕的“我的</a:t>
            </a:r>
            <a:r>
              <a:rPr lang="zh-CN" altLang="en-US" sz="2400" b="1" dirty="0" smtClean="0">
                <a:solidFill>
                  <a:srgbClr val="FF0000"/>
                </a:solidFill>
                <a:latin typeface="楷体" panose="02010609060101010101" pitchFamily="49" charset="-122"/>
                <a:ea typeface="楷体" panose="02010609060101010101" pitchFamily="49" charset="-122"/>
              </a:rPr>
              <a:t>遗孀</a:t>
            </a:r>
            <a:r>
              <a:rPr lang="zh-CN" altLang="en-US" sz="2400" b="1" dirty="0" smtClean="0">
                <a:latin typeface="楷体" panose="02010609060101010101" pitchFamily="49" charset="-122"/>
                <a:ea typeface="楷体" panose="02010609060101010101" pitchFamily="49" charset="-122"/>
              </a:rPr>
              <a:t>”。 </a:t>
            </a:r>
            <a:endParaRPr lang="zh-CN" altLang="en-US" sz="2400" b="1" dirty="0" smtClean="0">
              <a:latin typeface="楷体" panose="02010609060101010101" pitchFamily="49" charset="-122"/>
              <a:ea typeface="楷体" panose="02010609060101010101" pitchFamily="49" charset="-122"/>
            </a:endParaRPr>
          </a:p>
        </p:txBody>
      </p:sp>
      <p:sp>
        <p:nvSpPr>
          <p:cNvPr id="30724" name="AutoShape 10"/>
          <p:cNvSpPr>
            <a:spLocks noChangeArrowheads="1"/>
          </p:cNvSpPr>
          <p:nvPr/>
        </p:nvSpPr>
        <p:spPr bwMode="auto">
          <a:xfrm>
            <a:off x="2627784" y="5733256"/>
            <a:ext cx="5760640" cy="504056"/>
          </a:xfrm>
          <a:prstGeom prst="wedgeRoundRectCallout">
            <a:avLst>
              <a:gd name="adj1" fmla="val -40379"/>
              <a:gd name="adj2" fmla="val -79253"/>
              <a:gd name="adj3" fmla="val 16667"/>
            </a:avLst>
          </a:prstGeom>
          <a:solidFill>
            <a:schemeClr val="bg1"/>
          </a:solidFill>
          <a:ln w="9525">
            <a:solidFill>
              <a:schemeClr val="tx1"/>
            </a:solidFill>
            <a:miter lim="800000"/>
          </a:ln>
        </p:spPr>
        <p:txBody>
          <a:bodyPr/>
          <a:lstStyle/>
          <a:p>
            <a:r>
              <a:rPr lang="zh-CN" altLang="en-US" sz="2400" b="1">
                <a:solidFill>
                  <a:srgbClr val="0000FF"/>
                </a:solidFill>
                <a:latin typeface="+mn-ea"/>
              </a:rPr>
              <a:t>作出了牺牲的准备，已经没有希望生还。 </a:t>
            </a:r>
            <a:endParaRPr lang="zh-CN" altLang="en-US" sz="2400" b="1">
              <a:solidFill>
                <a:srgbClr val="0000FF"/>
              </a:solidFill>
              <a:latin typeface="+mn-ea"/>
            </a:endParaRPr>
          </a:p>
        </p:txBody>
      </p:sp>
    </p:spTree>
  </p:cSld>
  <p:clrMapOvr>
    <a:masterClrMapping/>
  </p:clrMapOvr>
  <p:transition spd="med">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p:cTn id="7" dur="1000" fill="hold"/>
                                        <p:tgtEl>
                                          <p:spTgt spid="30724"/>
                                        </p:tgtEl>
                                        <p:attrNameLst>
                                          <p:attrName>ppt_w</p:attrName>
                                        </p:attrNameLst>
                                      </p:cBhvr>
                                      <p:tavLst>
                                        <p:tav tm="0">
                                          <p:val>
                                            <p:strVal val="#ppt_w*0.70"/>
                                          </p:val>
                                        </p:tav>
                                        <p:tav tm="100000">
                                          <p:val>
                                            <p:strVal val="#ppt_w"/>
                                          </p:val>
                                        </p:tav>
                                      </p:tavLst>
                                    </p:anim>
                                    <p:anim calcmode="lin" valueType="num">
                                      <p:cBhvr>
                                        <p:cTn id="8" dur="1000" fill="hold"/>
                                        <p:tgtEl>
                                          <p:spTgt spid="30724"/>
                                        </p:tgtEl>
                                        <p:attrNameLst>
                                          <p:attrName>ppt_h</p:attrName>
                                        </p:attrNameLst>
                                      </p:cBhvr>
                                      <p:tavLst>
                                        <p:tav tm="0">
                                          <p:val>
                                            <p:strVal val="#ppt_h"/>
                                          </p:val>
                                        </p:tav>
                                        <p:tav tm="100000">
                                          <p:val>
                                            <p:strVal val="#ppt_h"/>
                                          </p:val>
                                        </p:tav>
                                      </p:tavLst>
                                    </p:anim>
                                    <p:animEffect transition="in" filter="fade">
                                      <p:cBhvr>
                                        <p:cTn id="9" dur="10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3999" cy="6858000"/>
          </a:xfrm>
          <a:prstGeom prst="rect">
            <a:avLst/>
          </a:prstGeom>
          <a:noFill/>
          <a:ln w="9525">
            <a:noFill/>
            <a:miter lim="800000"/>
            <a:headEnd/>
            <a:tailEnd/>
          </a:ln>
        </p:spPr>
      </p:pic>
      <p:sp>
        <p:nvSpPr>
          <p:cNvPr id="7170" name="Rectangle 2"/>
          <p:cNvSpPr>
            <a:spLocks noGrp="1" noChangeArrowheads="1"/>
          </p:cNvSpPr>
          <p:nvPr>
            <p:ph type="title"/>
          </p:nvPr>
        </p:nvSpPr>
        <p:spPr>
          <a:xfrm>
            <a:off x="457200" y="381000"/>
            <a:ext cx="8229600" cy="533400"/>
          </a:xfrm>
        </p:spPr>
        <p:txBody>
          <a:bodyPr/>
          <a:lstStyle/>
          <a:p>
            <a:pPr eaLnBrk="1" hangingPunct="1"/>
            <a:r>
              <a:rPr lang="zh-CN" altLang="en-US" sz="2800" b="1" smtClean="0">
                <a:solidFill>
                  <a:srgbClr val="0000FF"/>
                </a:solidFill>
              </a:rPr>
              <a:t>斯科特给英国公众的绝笔书</a:t>
            </a:r>
            <a:endParaRPr lang="zh-CN" altLang="en-US" sz="3600" b="1" smtClean="0">
              <a:solidFill>
                <a:srgbClr val="0000FF"/>
              </a:solidFill>
            </a:endParaRPr>
          </a:p>
        </p:txBody>
      </p:sp>
      <p:sp>
        <p:nvSpPr>
          <p:cNvPr id="11267" name="Rectangle 3"/>
          <p:cNvSpPr>
            <a:spLocks noGrp="1" noChangeArrowheads="1"/>
          </p:cNvSpPr>
          <p:nvPr>
            <p:ph type="body" idx="1"/>
          </p:nvPr>
        </p:nvSpPr>
        <p:spPr>
          <a:xfrm>
            <a:off x="0" y="990600"/>
            <a:ext cx="8915400" cy="5562600"/>
          </a:xfrm>
        </p:spPr>
        <p:txBody>
          <a:bodyPr/>
          <a:lstStyle/>
          <a:p>
            <a:pPr eaLnBrk="1" hangingPunct="1">
              <a:lnSpc>
                <a:spcPct val="150000"/>
              </a:lnSpc>
              <a:spcAft>
                <a:spcPts val="600"/>
              </a:spcAft>
              <a:buFontTx/>
              <a:buNone/>
              <a:defRPr/>
            </a:pPr>
            <a:r>
              <a:rPr lang="en-US" altLang="zh-CN" sz="2400" b="1" dirty="0" smtClean="0">
                <a:latin typeface="楷体" panose="02010609060101010101" pitchFamily="49" charset="-122"/>
                <a:ea typeface="楷体" panose="02010609060101010101" pitchFamily="49" charset="-122"/>
              </a:rPr>
              <a:t>       </a:t>
            </a:r>
            <a:r>
              <a:rPr lang="zh-CN" altLang="en-US" sz="2400" b="1" spc="-100" dirty="0" smtClean="0">
                <a:latin typeface="楷体" panose="02010609060101010101" pitchFamily="49" charset="-122"/>
                <a:ea typeface="楷体" panose="02010609060101010101" pitchFamily="49" charset="-122"/>
              </a:rPr>
              <a:t>此次灾难的原因并不在于组织工作不当，而在于一切必须担当的冒险事业都可能遭遇的厄运。</a:t>
            </a:r>
            <a:endParaRPr lang="zh-CN" altLang="en-US" sz="2400" b="1" spc="-100" dirty="0" smtClean="0">
              <a:latin typeface="楷体" panose="02010609060101010101" pitchFamily="49" charset="-122"/>
              <a:ea typeface="楷体" panose="02010609060101010101" pitchFamily="49" charset="-122"/>
            </a:endParaRPr>
          </a:p>
          <a:p>
            <a:pPr eaLnBrk="1" hangingPunct="1">
              <a:lnSpc>
                <a:spcPct val="150000"/>
              </a:lnSpc>
              <a:spcAft>
                <a:spcPts val="600"/>
              </a:spcAft>
              <a:buFontTx/>
              <a:buNone/>
              <a:defRPr/>
            </a:pPr>
            <a:r>
              <a:rPr lang="zh-CN" altLang="en-US" sz="2400" b="1" spc="-100" dirty="0" smtClean="0">
                <a:latin typeface="楷体" panose="02010609060101010101" pitchFamily="49" charset="-122"/>
                <a:ea typeface="楷体" panose="02010609060101010101" pitchFamily="49" charset="-122"/>
              </a:rPr>
              <a:t>      </a:t>
            </a:r>
            <a:r>
              <a:rPr lang="en-US" altLang="zh-CN" sz="2400" b="1" spc="-100" dirty="0" smtClean="0">
                <a:latin typeface="楷体" panose="02010609060101010101" pitchFamily="49" charset="-122"/>
                <a:ea typeface="楷体" panose="02010609060101010101" pitchFamily="49" charset="-122"/>
              </a:rPr>
              <a:t>(1)</a:t>
            </a:r>
            <a:r>
              <a:rPr lang="zh-CN" altLang="en-US" sz="2400" b="1" spc="-100" dirty="0" smtClean="0">
                <a:latin typeface="楷体" panose="02010609060101010101" pitchFamily="49" charset="-122"/>
                <a:ea typeface="楷体" panose="02010609060101010101" pitchFamily="49" charset="-122"/>
              </a:rPr>
              <a:t>世界上绝对不会再有比我们遭到的最后这个打击更不幸的遭遇了。我们来到离我们所熟悉的“一吨营”只有</a:t>
            </a:r>
            <a:r>
              <a:rPr lang="en-US" altLang="zh-CN" sz="2400" b="1" spc="-100" dirty="0" smtClean="0">
                <a:latin typeface="楷体" panose="02010609060101010101" pitchFamily="49" charset="-122"/>
                <a:ea typeface="楷体" panose="02010609060101010101" pitchFamily="49" charset="-122"/>
              </a:rPr>
              <a:t>11</a:t>
            </a:r>
            <a:r>
              <a:rPr lang="zh-CN" altLang="en-US" sz="2400" b="1" spc="-100" dirty="0" smtClean="0">
                <a:latin typeface="楷体" panose="02010609060101010101" pitchFamily="49" charset="-122"/>
                <a:ea typeface="楷体" panose="02010609060101010101" pitchFamily="49" charset="-122"/>
              </a:rPr>
              <a:t>英里路的地方时，剩下的只有煮最后一顿饭的燃料和两天的粮食。</a:t>
            </a:r>
            <a:endParaRPr lang="zh-CN" altLang="en-US" sz="2400" b="1" spc="-100" dirty="0" smtClean="0">
              <a:latin typeface="楷体" panose="02010609060101010101" pitchFamily="49" charset="-122"/>
              <a:ea typeface="楷体" panose="02010609060101010101" pitchFamily="49" charset="-122"/>
            </a:endParaRPr>
          </a:p>
          <a:p>
            <a:pPr eaLnBrk="1" hangingPunct="1">
              <a:lnSpc>
                <a:spcPct val="150000"/>
              </a:lnSpc>
              <a:spcAft>
                <a:spcPts val="600"/>
              </a:spcAft>
              <a:buFontTx/>
              <a:buNone/>
              <a:defRPr/>
            </a:pPr>
            <a:r>
              <a:rPr lang="zh-CN" altLang="en-US" sz="2400" b="1" spc="-100" dirty="0" smtClean="0">
                <a:latin typeface="楷体" panose="02010609060101010101" pitchFamily="49" charset="-122"/>
                <a:ea typeface="楷体" panose="02010609060101010101" pitchFamily="49" charset="-122"/>
              </a:rPr>
              <a:t>      </a:t>
            </a:r>
            <a:r>
              <a:rPr lang="en-US" altLang="zh-CN" sz="2400" b="1" spc="-100" dirty="0" smtClean="0">
                <a:latin typeface="楷体" panose="02010609060101010101" pitchFamily="49" charset="-122"/>
                <a:ea typeface="楷体" panose="02010609060101010101" pitchFamily="49" charset="-122"/>
              </a:rPr>
              <a:t>(2) </a:t>
            </a:r>
            <a:r>
              <a:rPr lang="zh-CN" altLang="en-US" sz="2400" b="1" spc="-100" dirty="0" smtClean="0">
                <a:latin typeface="楷体" panose="02010609060101010101" pitchFamily="49" charset="-122"/>
                <a:ea typeface="楷体" panose="02010609060101010101" pitchFamily="49" charset="-122"/>
              </a:rPr>
              <a:t>四天来我们无法离开帐篷</a:t>
            </a:r>
            <a:r>
              <a:rPr lang="en-US" altLang="zh-CN" sz="2400" b="1" spc="-100" dirty="0" smtClean="0">
                <a:latin typeface="楷体" panose="02010609060101010101" pitchFamily="49" charset="-122"/>
                <a:ea typeface="楷体" panose="02010609060101010101" pitchFamily="49" charset="-122"/>
              </a:rPr>
              <a:t>——</a:t>
            </a:r>
            <a:r>
              <a:rPr lang="zh-CN" altLang="en-US" sz="2400" b="1" spc="-100" dirty="0" smtClean="0">
                <a:latin typeface="楷体" panose="02010609060101010101" pitchFamily="49" charset="-122"/>
                <a:ea typeface="楷体" panose="02010609060101010101" pitchFamily="49" charset="-122"/>
              </a:rPr>
              <a:t>狂风在我们四周怒吼。我们身体虚弱，写字很困难。仅就我个人来说，我对这次探险毫无悔意，因为它显示出英国人能吃苦耐劳，互相帮助，并一如既往，能以坚忍不拔的伟大毅力去面对死亡的精神。</a:t>
            </a:r>
            <a:endParaRPr lang="zh-CN" altLang="en-US" sz="2400" b="1" spc="-100" dirty="0" smtClean="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p:cTn id="7" dur="1000" fill="hold"/>
                                        <p:tgtEl>
                                          <p:spTgt spid="11267">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126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126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1267">
                                            <p:txEl>
                                              <p:pRg st="1" end="1"/>
                                            </p:txEl>
                                          </p:spTgt>
                                        </p:tgtEl>
                                        <p:attrNameLst>
                                          <p:attrName>style.visibility</p:attrName>
                                        </p:attrNameLst>
                                      </p:cBhvr>
                                      <p:to>
                                        <p:strVal val="visible"/>
                                      </p:to>
                                    </p:set>
                                    <p:anim calcmode="lin" valueType="num">
                                      <p:cBhvr>
                                        <p:cTn id="14" dur="1000" fill="hold"/>
                                        <p:tgtEl>
                                          <p:spTgt spid="11267">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11267">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1126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1267">
                                            <p:txEl>
                                              <p:pRg st="2" end="2"/>
                                            </p:txEl>
                                          </p:spTgt>
                                        </p:tgtEl>
                                        <p:attrNameLst>
                                          <p:attrName>style.visibility</p:attrName>
                                        </p:attrNameLst>
                                      </p:cBhvr>
                                      <p:to>
                                        <p:strVal val="visible"/>
                                      </p:to>
                                    </p:set>
                                    <p:anim calcmode="lin" valueType="num">
                                      <p:cBhvr>
                                        <p:cTn id="21" dur="1000" fill="hold"/>
                                        <p:tgtEl>
                                          <p:spTgt spid="11267">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11267">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112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3999" cy="6858000"/>
          </a:xfrm>
          <a:prstGeom prst="rect">
            <a:avLst/>
          </a:prstGeom>
          <a:noFill/>
          <a:ln w="9525">
            <a:noFill/>
            <a:miter lim="800000"/>
            <a:headEnd/>
            <a:tailEnd/>
          </a:ln>
        </p:spPr>
      </p:pic>
      <p:sp>
        <p:nvSpPr>
          <p:cNvPr id="12290" name="Rectangle 2"/>
          <p:cNvSpPr>
            <a:spLocks noGrp="1" noChangeArrowheads="1"/>
          </p:cNvSpPr>
          <p:nvPr>
            <p:ph type="body" idx="1"/>
          </p:nvPr>
        </p:nvSpPr>
        <p:spPr>
          <a:xfrm>
            <a:off x="0" y="685800"/>
            <a:ext cx="8915400" cy="5715000"/>
          </a:xfrm>
        </p:spPr>
        <p:txBody>
          <a:bodyPr/>
          <a:lstStyle/>
          <a:p>
            <a:pPr eaLnBrk="1" hangingPunct="1">
              <a:lnSpc>
                <a:spcPct val="150000"/>
              </a:lnSpc>
              <a:spcAft>
                <a:spcPts val="600"/>
              </a:spcAft>
              <a:buFontTx/>
              <a:buNone/>
              <a:defRPr/>
            </a:pPr>
            <a:r>
              <a:rPr lang="en-US" altLang="zh-CN" sz="2400" b="1" dirty="0" smtClean="0">
                <a:latin typeface="楷体" panose="02010609060101010101" pitchFamily="49" charset="-122"/>
                <a:ea typeface="楷体" panose="02010609060101010101" pitchFamily="49" charset="-122"/>
              </a:rPr>
              <a:t>(3)</a:t>
            </a:r>
            <a:r>
              <a:rPr lang="zh-CN" altLang="en-US" sz="2400" b="1" spc="-100" dirty="0" smtClean="0">
                <a:latin typeface="楷体" panose="02010609060101010101" pitchFamily="49" charset="-122"/>
                <a:ea typeface="楷体" panose="02010609060101010101" pitchFamily="49" charset="-122"/>
              </a:rPr>
              <a:t>我们明明知道有风险，但还是顶着风险干。</a:t>
            </a:r>
            <a:endParaRPr lang="zh-CN" altLang="en-US" sz="2400" b="1" spc="-100" dirty="0" smtClean="0">
              <a:latin typeface="楷体" panose="02010609060101010101" pitchFamily="49" charset="-122"/>
              <a:ea typeface="楷体" panose="02010609060101010101" pitchFamily="49" charset="-122"/>
            </a:endParaRPr>
          </a:p>
          <a:p>
            <a:pPr eaLnBrk="1" hangingPunct="1">
              <a:lnSpc>
                <a:spcPct val="150000"/>
              </a:lnSpc>
              <a:spcAft>
                <a:spcPts val="600"/>
              </a:spcAft>
              <a:buFontTx/>
              <a:buNone/>
              <a:defRPr/>
            </a:pPr>
            <a:r>
              <a:rPr lang="en-US" altLang="zh-CN" sz="2400" b="1" spc="-100" dirty="0" smtClean="0">
                <a:latin typeface="楷体" panose="02010609060101010101" pitchFamily="49" charset="-122"/>
                <a:ea typeface="楷体" panose="02010609060101010101" pitchFamily="49" charset="-122"/>
              </a:rPr>
              <a:t>(4)</a:t>
            </a:r>
            <a:r>
              <a:rPr lang="zh-CN" altLang="en-US" sz="2400" b="1" spc="-100" dirty="0" smtClean="0">
                <a:latin typeface="楷体" panose="02010609060101010101" pitchFamily="49" charset="-122"/>
                <a:ea typeface="楷体" panose="02010609060101010101" pitchFamily="49" charset="-122"/>
              </a:rPr>
              <a:t>是情况发生了逆转，因此我们没有理由怨天尤人，只有顺从天命；但还是决心尽力而为，至死方休。</a:t>
            </a:r>
            <a:endParaRPr lang="zh-CN" altLang="en-US" sz="2400" b="1" spc="-100" dirty="0" smtClean="0">
              <a:latin typeface="楷体" panose="02010609060101010101" pitchFamily="49" charset="-122"/>
              <a:ea typeface="楷体" panose="02010609060101010101" pitchFamily="49" charset="-122"/>
            </a:endParaRPr>
          </a:p>
          <a:p>
            <a:pPr eaLnBrk="1" hangingPunct="1">
              <a:lnSpc>
                <a:spcPct val="150000"/>
              </a:lnSpc>
              <a:spcAft>
                <a:spcPts val="600"/>
              </a:spcAft>
              <a:buFontTx/>
              <a:buNone/>
              <a:defRPr/>
            </a:pPr>
            <a:r>
              <a:rPr lang="en-US" altLang="zh-CN" sz="2400" b="1" spc="-100" dirty="0" smtClean="0">
                <a:latin typeface="楷体" panose="02010609060101010101" pitchFamily="49" charset="-122"/>
                <a:ea typeface="楷体" panose="02010609060101010101" pitchFamily="49" charset="-122"/>
              </a:rPr>
              <a:t>(5)</a:t>
            </a:r>
            <a:r>
              <a:rPr lang="zh-CN" altLang="en-US" sz="2400" b="1" spc="-100" dirty="0" smtClean="0">
                <a:latin typeface="楷体" panose="02010609060101010101" pitchFamily="49" charset="-122"/>
                <a:ea typeface="楷体" panose="02010609060101010101" pitchFamily="49" charset="-122"/>
              </a:rPr>
              <a:t>然而，既然我们是为了祖国的光荣而自愿献身于这项事业，我在这里向我们的同胞们呼吁，请大家对我们的遗孤加以适当照顾。</a:t>
            </a:r>
            <a:endParaRPr lang="zh-CN" altLang="en-US" sz="2400" b="1" spc="-100" dirty="0" smtClean="0">
              <a:latin typeface="楷体" panose="02010609060101010101" pitchFamily="49" charset="-122"/>
              <a:ea typeface="楷体" panose="02010609060101010101" pitchFamily="49" charset="-122"/>
            </a:endParaRPr>
          </a:p>
          <a:p>
            <a:pPr eaLnBrk="1" hangingPunct="1">
              <a:lnSpc>
                <a:spcPct val="150000"/>
              </a:lnSpc>
              <a:spcAft>
                <a:spcPts val="600"/>
              </a:spcAft>
              <a:buFontTx/>
              <a:buNone/>
              <a:defRPr/>
            </a:pPr>
            <a:r>
              <a:rPr lang="en-US" altLang="zh-CN" sz="2400" b="1" spc="-100" dirty="0" smtClean="0">
                <a:latin typeface="楷体" panose="02010609060101010101" pitchFamily="49" charset="-122"/>
                <a:ea typeface="楷体" panose="02010609060101010101" pitchFamily="49" charset="-122"/>
              </a:rPr>
              <a:t>(6) </a:t>
            </a:r>
            <a:r>
              <a:rPr lang="zh-CN" altLang="en-US" sz="2400" b="1" spc="-100" dirty="0" smtClean="0">
                <a:latin typeface="楷体" panose="02010609060101010101" pitchFamily="49" charset="-122"/>
                <a:ea typeface="楷体" panose="02010609060101010101" pitchFamily="49" charset="-122"/>
              </a:rPr>
              <a:t>如果我们能够活下来，我本来想把我的同伴们坚忍不拔、勇往直前的事迹讲给大家听。它一定会深深打动每一个英国人的心。如今不得不让这些潦草的札记和我们的尸体来讲这些事迹了。</a:t>
            </a:r>
            <a:endParaRPr lang="zh-CN" altLang="en-US" sz="2400" b="1" spc="-100" dirty="0" smtClean="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 calcmode="lin" valueType="num">
                                      <p:cBhvr>
                                        <p:cTn id="7" dur="1000" fill="hold"/>
                                        <p:tgtEl>
                                          <p:spTgt spid="1229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229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229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2290">
                                            <p:txEl>
                                              <p:pRg st="1" end="1"/>
                                            </p:txEl>
                                          </p:spTgt>
                                        </p:tgtEl>
                                        <p:attrNameLst>
                                          <p:attrName>style.visibility</p:attrName>
                                        </p:attrNameLst>
                                      </p:cBhvr>
                                      <p:to>
                                        <p:strVal val="visible"/>
                                      </p:to>
                                    </p:set>
                                    <p:anim calcmode="lin" valueType="num">
                                      <p:cBhvr>
                                        <p:cTn id="14" dur="1000" fill="hold"/>
                                        <p:tgtEl>
                                          <p:spTgt spid="12290">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12290">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12290">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2290">
                                            <p:txEl>
                                              <p:pRg st="2" end="2"/>
                                            </p:txEl>
                                          </p:spTgt>
                                        </p:tgtEl>
                                        <p:attrNameLst>
                                          <p:attrName>style.visibility</p:attrName>
                                        </p:attrNameLst>
                                      </p:cBhvr>
                                      <p:to>
                                        <p:strVal val="visible"/>
                                      </p:to>
                                    </p:set>
                                    <p:anim calcmode="lin" valueType="num">
                                      <p:cBhvr>
                                        <p:cTn id="21" dur="1000" fill="hold"/>
                                        <p:tgtEl>
                                          <p:spTgt spid="12290">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12290">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1229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2290">
                                            <p:txEl>
                                              <p:pRg st="3" end="3"/>
                                            </p:txEl>
                                          </p:spTgt>
                                        </p:tgtEl>
                                        <p:attrNameLst>
                                          <p:attrName>style.visibility</p:attrName>
                                        </p:attrNameLst>
                                      </p:cBhvr>
                                      <p:to>
                                        <p:strVal val="visible"/>
                                      </p:to>
                                    </p:set>
                                    <p:anim calcmode="lin" valueType="num">
                                      <p:cBhvr>
                                        <p:cTn id="28" dur="1000" fill="hold"/>
                                        <p:tgtEl>
                                          <p:spTgt spid="12290">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12290">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1229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4" descr="F:\教学U盘\U盘八下2016.6\其它2015.12\背景图片\ba94583df8dcd100cca0c9e1708b4710b8122f81.jpg"/>
          <p:cNvPicPr>
            <a:picLocks noChangeAspect="1" noChangeArrowheads="1"/>
          </p:cNvPicPr>
          <p:nvPr/>
        </p:nvPicPr>
        <p:blipFill>
          <a:blip r:embed="rId1" cstate="print"/>
          <a:srcRect/>
          <a:stretch>
            <a:fillRect/>
          </a:stretch>
        </p:blipFill>
        <p:spPr bwMode="auto">
          <a:xfrm>
            <a:off x="0" y="0"/>
            <a:ext cx="9144000" cy="6858000"/>
          </a:xfrm>
          <a:prstGeom prst="rect">
            <a:avLst/>
          </a:prstGeom>
          <a:noFill/>
          <a:scene3d>
            <a:camera prst="orthographicFront">
              <a:rot lat="0" lon="0" rev="10799999"/>
            </a:camera>
            <a:lightRig rig="threePt" dir="t"/>
          </a:scene3d>
        </p:spPr>
      </p:pic>
      <p:sp>
        <p:nvSpPr>
          <p:cNvPr id="35842" name="Rectangle 2"/>
          <p:cNvSpPr>
            <a:spLocks noGrp="1" noChangeArrowheads="1"/>
          </p:cNvSpPr>
          <p:nvPr>
            <p:ph type="title"/>
          </p:nvPr>
        </p:nvSpPr>
        <p:spPr>
          <a:xfrm>
            <a:off x="685800" y="609600"/>
            <a:ext cx="7772400" cy="1524000"/>
          </a:xfrm>
        </p:spPr>
        <p:txBody>
          <a:bodyPr/>
          <a:lstStyle/>
          <a:p>
            <a:pPr algn="l" eaLnBrk="1" hangingPunct="1">
              <a:lnSpc>
                <a:spcPct val="150000"/>
              </a:lnSpc>
            </a:pPr>
            <a:r>
              <a:rPr lang="zh-CN" altLang="en-US" sz="2800" b="1" dirty="0" smtClean="0">
                <a:solidFill>
                  <a:srgbClr val="0000FF"/>
                </a:solidFill>
                <a:latin typeface="楷体" panose="02010609060101010101" pitchFamily="49" charset="-122"/>
                <a:ea typeface="楷体" panose="02010609060101010101" pitchFamily="49" charset="-122"/>
              </a:rPr>
              <a:t>　　茨威格为何不给胜利者阿蒙森作传，却充满激情地为失败者斯科特书写这悲壮的一幕</a:t>
            </a:r>
            <a:r>
              <a:rPr lang="en-US" altLang="zh-CN" sz="2800" b="1" dirty="0" smtClean="0">
                <a:solidFill>
                  <a:srgbClr val="0000FF"/>
                </a:solidFill>
                <a:latin typeface="楷体" panose="02010609060101010101" pitchFamily="49" charset="-122"/>
                <a:ea typeface="楷体" panose="02010609060101010101" pitchFamily="49" charset="-122"/>
              </a:rPr>
              <a:t>?</a:t>
            </a:r>
            <a:endParaRPr lang="en-US" altLang="zh-CN" sz="2800" b="1" dirty="0" smtClean="0">
              <a:solidFill>
                <a:srgbClr val="0000FF"/>
              </a:solidFill>
              <a:latin typeface="楷体" panose="02010609060101010101" pitchFamily="49" charset="-122"/>
              <a:ea typeface="楷体" panose="02010609060101010101" pitchFamily="49" charset="-122"/>
            </a:endParaRPr>
          </a:p>
        </p:txBody>
      </p:sp>
      <p:sp>
        <p:nvSpPr>
          <p:cNvPr id="72707" name="Rectangle 3"/>
          <p:cNvSpPr>
            <a:spLocks noGrp="1" noChangeArrowheads="1"/>
          </p:cNvSpPr>
          <p:nvPr>
            <p:ph type="body" idx="1"/>
          </p:nvPr>
        </p:nvSpPr>
        <p:spPr>
          <a:xfrm>
            <a:off x="611188" y="2492375"/>
            <a:ext cx="8062912" cy="3603625"/>
          </a:xfrm>
        </p:spPr>
        <p:txBody>
          <a:bodyPr>
            <a:normAutofit/>
          </a:bodyPr>
          <a:lstStyle/>
          <a:p>
            <a:pPr eaLnBrk="1" hangingPunct="1">
              <a:lnSpc>
                <a:spcPct val="150000"/>
              </a:lnSpc>
              <a:spcBef>
                <a:spcPts val="1200"/>
              </a:spcBef>
              <a:spcAft>
                <a:spcPts val="600"/>
              </a:spcAft>
            </a:pPr>
            <a:r>
              <a:rPr lang="zh-CN" altLang="en-US" sz="2400" b="1" dirty="0" smtClean="0">
                <a:latin typeface="+mn-ea"/>
              </a:rPr>
              <a:t>他主要</a:t>
            </a:r>
            <a:r>
              <a:rPr lang="zh-CN" altLang="en-US" sz="2400" b="1" dirty="0" smtClean="0">
                <a:solidFill>
                  <a:srgbClr val="FF0000"/>
                </a:solidFill>
                <a:latin typeface="+mn-ea"/>
              </a:rPr>
              <a:t>从其意义和价值考虑</a:t>
            </a:r>
            <a:r>
              <a:rPr lang="zh-CN" altLang="en-US" sz="2400" b="1" dirty="0" smtClean="0">
                <a:latin typeface="+mn-ea"/>
              </a:rPr>
              <a:t>。作为一位伟大的作家，茨威格想到的</a:t>
            </a:r>
            <a:r>
              <a:rPr lang="zh-CN" altLang="en-US" sz="2400" b="1" u="heavy" dirty="0" smtClean="0">
                <a:uFill>
                  <a:solidFill>
                    <a:srgbClr val="FF0000"/>
                  </a:solidFill>
                </a:uFill>
                <a:latin typeface="+mn-ea"/>
              </a:rPr>
              <a:t>绝不仅是事业的成功，而是事件背后给人精神上的震撼和启迪</a:t>
            </a:r>
            <a:r>
              <a:rPr lang="zh-CN" altLang="en-US" sz="2400" b="1" dirty="0" smtClean="0">
                <a:latin typeface="+mn-ea"/>
              </a:rPr>
              <a:t>。</a:t>
            </a:r>
            <a:endParaRPr lang="zh-CN" altLang="en-US" sz="2400" b="1" dirty="0" smtClean="0">
              <a:latin typeface="+mn-ea"/>
            </a:endParaRPr>
          </a:p>
          <a:p>
            <a:pPr eaLnBrk="1" hangingPunct="1">
              <a:lnSpc>
                <a:spcPct val="150000"/>
              </a:lnSpc>
              <a:spcBef>
                <a:spcPts val="1200"/>
              </a:spcBef>
              <a:spcAft>
                <a:spcPts val="600"/>
              </a:spcAft>
            </a:pPr>
            <a:r>
              <a:rPr lang="zh-CN" altLang="en-US" sz="2400" b="1" dirty="0" smtClean="0">
                <a:latin typeface="+mn-ea"/>
              </a:rPr>
              <a:t>斯科特虽然是“失败者”，但给人精神上的震撼和启迪，绝不亚于阿蒙森。</a:t>
            </a:r>
            <a:endParaRPr lang="zh-CN" altLang="en-US" sz="2400" b="1" dirty="0" smtClean="0">
              <a:latin typeface="+mn-ea"/>
            </a:endParaRPr>
          </a:p>
        </p:txBody>
      </p:sp>
    </p:spTree>
  </p:cSld>
  <p:clrMapOvr>
    <a:masterClrMapping/>
  </p:clrMapOvr>
  <p:transition spd="med">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Effect transition="in" filter="box(out)">
                                      <p:cBhvr>
                                        <p:cTn id="7" dur="500"/>
                                        <p:tgtEl>
                                          <p:spTgt spid="7270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2707">
                                            <p:txEl>
                                              <p:pRg st="1" end="1"/>
                                            </p:txEl>
                                          </p:spTgt>
                                        </p:tgtEl>
                                        <p:attrNameLst>
                                          <p:attrName>style.visibility</p:attrName>
                                        </p:attrNameLst>
                                      </p:cBhvr>
                                      <p:to>
                                        <p:strVal val="visible"/>
                                      </p:to>
                                    </p:set>
                                    <p:animEffect transition="in" filter="box(out)">
                                      <p:cBhvr>
                                        <p:cTn id="12" dur="500"/>
                                        <p:tgtEl>
                                          <p:spTgt spid="7270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autoUpdateAnimBg="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F:\教学U盘\U盘八下2016.6\其它2015.12\背景图片\ba94583df8dcd100cca0c9e1708b4710b8122f81.jpg"/>
          <p:cNvPicPr>
            <a:picLocks noChangeAspect="1" noChangeArrowheads="1"/>
          </p:cNvPicPr>
          <p:nvPr/>
        </p:nvPicPr>
        <p:blipFill>
          <a:blip r:embed="rId1" cstate="print"/>
          <a:srcRect/>
          <a:stretch>
            <a:fillRect/>
          </a:stretch>
        </p:blipFill>
        <p:spPr bwMode="auto">
          <a:xfrm>
            <a:off x="0" y="0"/>
            <a:ext cx="9144000" cy="6858000"/>
          </a:xfrm>
          <a:prstGeom prst="rect">
            <a:avLst/>
          </a:prstGeom>
          <a:noFill/>
          <a:scene3d>
            <a:camera prst="orthographicFront">
              <a:rot lat="0" lon="0" rev="10799999"/>
            </a:camera>
            <a:lightRig rig="threePt" dir="t"/>
          </a:scene3d>
        </p:spPr>
      </p:pic>
      <p:sp>
        <p:nvSpPr>
          <p:cNvPr id="2" name="标题 1"/>
          <p:cNvSpPr>
            <a:spLocks noGrp="1"/>
          </p:cNvSpPr>
          <p:nvPr>
            <p:ph type="title"/>
          </p:nvPr>
        </p:nvSpPr>
        <p:spPr>
          <a:xfrm>
            <a:off x="457200" y="274638"/>
            <a:ext cx="8229600" cy="778098"/>
          </a:xfrm>
        </p:spPr>
        <p:txBody>
          <a:bodyPr>
            <a:normAutofit/>
          </a:bodyPr>
          <a:lstStyle/>
          <a:p>
            <a:r>
              <a:rPr lang="zh-CN" altLang="en-US" sz="3200" dirty="0" smtClean="0">
                <a:solidFill>
                  <a:srgbClr val="0000FF"/>
                </a:solidFill>
                <a:latin typeface="隶书" pitchFamily="49" charset="-122"/>
                <a:ea typeface="华康简标题宋" pitchFamily="49" charset="-122"/>
              </a:rPr>
              <a:t>伟大的悲剧</a:t>
            </a:r>
            <a:endParaRPr lang="zh-CN" altLang="en-US" sz="3200" dirty="0">
              <a:solidFill>
                <a:srgbClr val="0000FF"/>
              </a:solidFill>
              <a:latin typeface="隶书" pitchFamily="49" charset="-122"/>
              <a:ea typeface="华康简标题宋" pitchFamily="49" charset="-122"/>
            </a:endParaRPr>
          </a:p>
        </p:txBody>
      </p:sp>
      <p:sp>
        <p:nvSpPr>
          <p:cNvPr id="3" name="内容占位符 2"/>
          <p:cNvSpPr>
            <a:spLocks noGrp="1"/>
          </p:cNvSpPr>
          <p:nvPr>
            <p:ph idx="1"/>
          </p:nvPr>
        </p:nvSpPr>
        <p:spPr>
          <a:xfrm>
            <a:off x="179512" y="1196752"/>
            <a:ext cx="8568952" cy="4968552"/>
          </a:xfrm>
        </p:spPr>
        <p:txBody>
          <a:bodyPr>
            <a:normAutofit lnSpcReduction="10000"/>
          </a:bodyPr>
          <a:lstStyle/>
          <a:p>
            <a:pPr>
              <a:lnSpc>
                <a:spcPct val="150000"/>
              </a:lnSpc>
              <a:spcBef>
                <a:spcPts val="600"/>
              </a:spcBef>
              <a:spcAft>
                <a:spcPts val="600"/>
              </a:spcAft>
            </a:pPr>
            <a:r>
              <a:rPr lang="zh-CN" altLang="en-US" sz="2600" b="1" spc="-100" dirty="0" smtClean="0">
                <a:solidFill>
                  <a:srgbClr val="FF0000"/>
                </a:solidFill>
                <a:latin typeface="+mn-ea"/>
              </a:rPr>
              <a:t>主旨句</a:t>
            </a:r>
            <a:r>
              <a:rPr lang="zh-CN" altLang="en-US" sz="2600" b="1" spc="-100" dirty="0" smtClean="0">
                <a:latin typeface="+mn-ea"/>
              </a:rPr>
              <a:t>（用双横线在文中画出）</a:t>
            </a:r>
            <a:endParaRPr lang="en-US" altLang="zh-CN" sz="2600" b="1" spc="-100" dirty="0" smtClean="0">
              <a:latin typeface="+mn-ea"/>
            </a:endParaRPr>
          </a:p>
          <a:p>
            <a:pPr>
              <a:lnSpc>
                <a:spcPct val="150000"/>
              </a:lnSpc>
              <a:spcBef>
                <a:spcPts val="600"/>
              </a:spcBef>
              <a:spcAft>
                <a:spcPts val="600"/>
              </a:spcAft>
            </a:pPr>
            <a:r>
              <a:rPr kumimoji="1" lang="en-US" altLang="zh-CN" sz="2600" b="1" spc="-100" dirty="0" smtClean="0">
                <a:latin typeface="楷体" panose="02010609060101010101" pitchFamily="49" charset="-122"/>
                <a:ea typeface="楷体" panose="02010609060101010101" pitchFamily="49" charset="-122"/>
              </a:rPr>
              <a:t>“</a:t>
            </a:r>
            <a:r>
              <a:rPr kumimoji="1" lang="zh-CN" altLang="en-US" sz="2600" b="1" u="dbl" spc="-100" dirty="0" smtClean="0">
                <a:uFill>
                  <a:solidFill>
                    <a:srgbClr val="FF0000"/>
                  </a:solidFill>
                </a:uFill>
                <a:latin typeface="楷体" panose="02010609060101010101" pitchFamily="49" charset="-122"/>
                <a:ea typeface="楷体" panose="02010609060101010101" pitchFamily="49" charset="-122"/>
              </a:rPr>
              <a:t>一个人虽然在不可战胜的厄运的搏斗中毁灭自己，但他的心灵却因此变得无比高尚。所有这些在一切时代都是最伟大的悲剧</a:t>
            </a:r>
            <a:r>
              <a:rPr kumimoji="1" lang="zh-CN" altLang="en-US" sz="2600" b="1" spc="-100" dirty="0" smtClean="0">
                <a:latin typeface="楷体" panose="02010609060101010101" pitchFamily="49" charset="-122"/>
                <a:ea typeface="楷体" panose="02010609060101010101" pitchFamily="49" charset="-122"/>
              </a:rPr>
              <a:t>。”</a:t>
            </a:r>
            <a:endParaRPr kumimoji="1" lang="en-US" altLang="zh-CN" sz="2600" b="1" spc="-100" dirty="0" smtClean="0">
              <a:latin typeface="楷体" panose="02010609060101010101" pitchFamily="49" charset="-122"/>
              <a:ea typeface="楷体" panose="02010609060101010101" pitchFamily="49" charset="-122"/>
            </a:endParaRPr>
          </a:p>
          <a:p>
            <a:pPr>
              <a:lnSpc>
                <a:spcPct val="150000"/>
              </a:lnSpc>
              <a:spcBef>
                <a:spcPts val="600"/>
              </a:spcBef>
              <a:spcAft>
                <a:spcPts val="600"/>
              </a:spcAft>
            </a:pPr>
            <a:r>
              <a:rPr kumimoji="1" lang="zh-CN" altLang="en-US" sz="2400" b="1" dirty="0" smtClean="0">
                <a:solidFill>
                  <a:srgbClr val="0000FF"/>
                </a:solidFill>
                <a:latin typeface="+mn-ea"/>
              </a:rPr>
              <a:t>表达了作者对斯科特崇高的赞誉，</a:t>
            </a:r>
            <a:endParaRPr kumimoji="1" lang="zh-CN" altLang="en-US" sz="2400" b="1" dirty="0" smtClean="0">
              <a:solidFill>
                <a:srgbClr val="0000FF"/>
              </a:solidFill>
              <a:latin typeface="+mn-ea"/>
            </a:endParaRPr>
          </a:p>
          <a:p>
            <a:pPr>
              <a:lnSpc>
                <a:spcPct val="150000"/>
              </a:lnSpc>
              <a:spcBef>
                <a:spcPts val="600"/>
              </a:spcBef>
              <a:spcAft>
                <a:spcPts val="600"/>
              </a:spcAft>
            </a:pPr>
            <a:r>
              <a:rPr lang="zh-CN" altLang="en-US" sz="2400" b="1" dirty="0" smtClean="0">
                <a:solidFill>
                  <a:srgbClr val="0000FF"/>
                </a:solidFill>
                <a:latin typeface="+mn-ea"/>
              </a:rPr>
              <a:t>斯科特虽然失败了，但他的心灵</a:t>
            </a:r>
            <a:r>
              <a:rPr kumimoji="1" lang="zh-CN" altLang="en-US" sz="2400" b="1" dirty="0" smtClean="0">
                <a:solidFill>
                  <a:srgbClr val="0000FF"/>
                </a:solidFill>
                <a:latin typeface="+mn-ea"/>
              </a:rPr>
              <a:t>心灵经受了考验</a:t>
            </a:r>
            <a:r>
              <a:rPr lang="zh-CN" altLang="en-US" sz="2400" b="1" dirty="0" smtClean="0">
                <a:solidFill>
                  <a:srgbClr val="0000FF"/>
                </a:solidFill>
                <a:latin typeface="+mn-ea"/>
              </a:rPr>
              <a:t>变得无比高尚，他们的失败是“伟大的悲剧”。</a:t>
            </a:r>
            <a:endParaRPr lang="zh-CN" altLang="en-US" sz="2400" b="1" dirty="0" smtClean="0">
              <a:solidFill>
                <a:srgbClr val="0000FF"/>
              </a:solidFill>
              <a:latin typeface="+mn-ea"/>
            </a:endParaRPr>
          </a:p>
          <a:p>
            <a:pPr>
              <a:lnSpc>
                <a:spcPct val="150000"/>
              </a:lnSpc>
              <a:spcBef>
                <a:spcPts val="600"/>
              </a:spcBef>
              <a:spcAft>
                <a:spcPts val="600"/>
              </a:spcAft>
            </a:pPr>
            <a:r>
              <a:rPr kumimoji="1" lang="zh-CN" altLang="en-US" sz="2400" b="1" dirty="0" smtClean="0">
                <a:solidFill>
                  <a:srgbClr val="0000FF"/>
                </a:solidFill>
                <a:latin typeface="+mn-ea"/>
              </a:rPr>
              <a:t>这句话是主旨句，起点题的作用。</a:t>
            </a:r>
            <a:endParaRPr lang="zh-CN" altLang="en-US" sz="2400" spc="-1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404813"/>
            <a:ext cx="7772400" cy="863600"/>
          </a:xfrm>
        </p:spPr>
        <p:txBody>
          <a:bodyPr>
            <a:normAutofit/>
          </a:bodyPr>
          <a:lstStyle/>
          <a:p>
            <a:r>
              <a:rPr lang="zh-CN" altLang="en-US" sz="3200" b="1" dirty="0">
                <a:solidFill>
                  <a:srgbClr val="0000FF"/>
                </a:solidFill>
                <a:latin typeface="+mn-ea"/>
                <a:ea typeface="+mn-ea"/>
              </a:rPr>
              <a:t>茨威格简介</a:t>
            </a:r>
            <a:endParaRPr lang="zh-CN" altLang="en-US" b="1" dirty="0">
              <a:solidFill>
                <a:srgbClr val="0000FF"/>
              </a:solidFill>
              <a:latin typeface="+mn-ea"/>
              <a:ea typeface="+mn-ea"/>
            </a:endParaRPr>
          </a:p>
        </p:txBody>
      </p:sp>
      <p:sp>
        <p:nvSpPr>
          <p:cNvPr id="9219" name="Rectangle 3"/>
          <p:cNvSpPr>
            <a:spLocks noGrp="1" noChangeArrowheads="1"/>
          </p:cNvSpPr>
          <p:nvPr>
            <p:ph type="body" idx="1"/>
          </p:nvPr>
        </p:nvSpPr>
        <p:spPr>
          <a:xfrm>
            <a:off x="539750" y="1268760"/>
            <a:ext cx="8280722" cy="5112568"/>
          </a:xfrm>
        </p:spPr>
        <p:txBody>
          <a:bodyPr>
            <a:normAutofit fontScale="92500" lnSpcReduction="10000"/>
          </a:bodyPr>
          <a:lstStyle/>
          <a:p>
            <a:pPr marL="0" indent="0">
              <a:lnSpc>
                <a:spcPct val="150000"/>
              </a:lnSpc>
              <a:spcAft>
                <a:spcPts val="600"/>
              </a:spcAft>
              <a:buFontTx/>
              <a:buNone/>
            </a:pPr>
            <a:r>
              <a:rPr lang="zh-CN" altLang="en-US" sz="2400" b="1" dirty="0">
                <a:solidFill>
                  <a:schemeClr val="accent2"/>
                </a:solidFill>
                <a:latin typeface="+mn-ea"/>
              </a:rPr>
              <a:t>　　</a:t>
            </a:r>
            <a:r>
              <a:rPr lang="zh-CN" altLang="en-US" sz="2400" b="1" dirty="0">
                <a:latin typeface="+mn-ea"/>
              </a:rPr>
              <a:t>全名斯蒂芬</a:t>
            </a:r>
            <a:r>
              <a:rPr lang="en-US" altLang="zh-CN" sz="2400" b="1" dirty="0">
                <a:latin typeface="+mn-ea"/>
              </a:rPr>
              <a:t>·</a:t>
            </a:r>
            <a:r>
              <a:rPr lang="zh-CN" altLang="en-US" sz="2400" b="1" dirty="0">
                <a:latin typeface="+mn-ea"/>
              </a:rPr>
              <a:t>茨威格，出身于富裕的犹太家庭。青年时代在维也纳和柏林攻读哲学和文学。后去世界各地游历，结识罗曼</a:t>
            </a:r>
            <a:r>
              <a:rPr lang="en-US" altLang="zh-CN" sz="2400" b="1" dirty="0">
                <a:latin typeface="+mn-ea"/>
              </a:rPr>
              <a:t>·</a:t>
            </a:r>
            <a:r>
              <a:rPr lang="zh-CN" altLang="en-US" sz="2400" b="1" dirty="0">
                <a:latin typeface="+mn-ea"/>
              </a:rPr>
              <a:t>曼兰和罗丹等人，并受到他们的影响。第一次世界大战时从事反战工作，成为著名的和平主义者。二十年代赴苏联，认识了高尔基。</a:t>
            </a:r>
            <a:r>
              <a:rPr lang="en-US" altLang="zh-CN" sz="2400" b="1" dirty="0">
                <a:latin typeface="+mn-ea"/>
              </a:rPr>
              <a:t>1934</a:t>
            </a:r>
            <a:r>
              <a:rPr lang="zh-CN" altLang="en-US" sz="2400" b="1" dirty="0">
                <a:latin typeface="+mn-ea"/>
              </a:rPr>
              <a:t>年遭纳粹驱逐，先后流亡英国、巴西。</a:t>
            </a:r>
            <a:endParaRPr lang="zh-CN" altLang="en-US" sz="2400" b="1" dirty="0">
              <a:latin typeface="+mn-ea"/>
            </a:endParaRPr>
          </a:p>
          <a:p>
            <a:pPr marL="0" indent="0">
              <a:lnSpc>
                <a:spcPct val="150000"/>
              </a:lnSpc>
              <a:spcAft>
                <a:spcPts val="600"/>
              </a:spcAft>
              <a:buFontTx/>
              <a:buNone/>
            </a:pPr>
            <a:r>
              <a:rPr lang="zh-CN" altLang="en-US" sz="2400" b="1" dirty="0">
                <a:latin typeface="+mn-ea"/>
              </a:rPr>
              <a:t>　　茨威格在诗、短论、小说、戏剧和人物传记写作方面均有过人的造诣，尤以小说和人物传记见长。</a:t>
            </a:r>
            <a:r>
              <a:rPr kumimoji="1" lang="zh-CN" altLang="en-US" sz="2400" b="1" dirty="0">
                <a:latin typeface="+mn-ea"/>
              </a:rPr>
              <a:t>代表作有中短篇小说集</a:t>
            </a:r>
            <a:r>
              <a:rPr kumimoji="1" lang="en-US" altLang="zh-CN" sz="2400" b="1" dirty="0">
                <a:latin typeface="+mn-ea"/>
              </a:rPr>
              <a:t>《</a:t>
            </a:r>
            <a:r>
              <a:rPr kumimoji="1" lang="zh-CN" altLang="en-US" sz="2400" b="1" dirty="0">
                <a:latin typeface="+mn-ea"/>
              </a:rPr>
              <a:t>最初的经历</a:t>
            </a:r>
            <a:r>
              <a:rPr kumimoji="1" lang="en-US" altLang="zh-CN" sz="2400" b="1" dirty="0">
                <a:latin typeface="+mn-ea"/>
              </a:rPr>
              <a:t>》</a:t>
            </a:r>
            <a:r>
              <a:rPr kumimoji="1" lang="zh-CN" altLang="en-US" sz="2400" b="1" dirty="0">
                <a:latin typeface="+mn-ea"/>
              </a:rPr>
              <a:t>、等，传记作品有</a:t>
            </a:r>
            <a:r>
              <a:rPr kumimoji="1" lang="en-US" altLang="zh-CN" sz="2400" b="1" dirty="0">
                <a:solidFill>
                  <a:srgbClr val="0000FF"/>
                </a:solidFill>
                <a:latin typeface="+mn-ea"/>
              </a:rPr>
              <a:t>《</a:t>
            </a:r>
            <a:r>
              <a:rPr kumimoji="1" lang="zh-CN" altLang="en-US" sz="2400" b="1" dirty="0">
                <a:solidFill>
                  <a:srgbClr val="0000FF"/>
                </a:solidFill>
                <a:latin typeface="+mn-ea"/>
              </a:rPr>
              <a:t>人类命运攸关的时刻</a:t>
            </a:r>
            <a:r>
              <a:rPr kumimoji="1" lang="en-US" altLang="zh-CN" sz="2400" b="1" dirty="0">
                <a:solidFill>
                  <a:srgbClr val="0000FF"/>
                </a:solidFill>
                <a:latin typeface="+mn-ea"/>
              </a:rPr>
              <a:t>》《</a:t>
            </a:r>
            <a:r>
              <a:rPr kumimoji="1" lang="zh-CN" altLang="en-US" sz="2400" b="1" dirty="0">
                <a:solidFill>
                  <a:srgbClr val="0000FF"/>
                </a:solidFill>
                <a:latin typeface="+mn-ea"/>
              </a:rPr>
              <a:t>人类的群星闪耀时</a:t>
            </a:r>
            <a:r>
              <a:rPr kumimoji="1" lang="en-US" altLang="zh-CN" sz="2400" b="1" dirty="0">
                <a:solidFill>
                  <a:srgbClr val="0000FF"/>
                </a:solidFill>
                <a:latin typeface="+mn-ea"/>
              </a:rPr>
              <a:t>》《</a:t>
            </a:r>
            <a:r>
              <a:rPr kumimoji="1" lang="zh-CN" altLang="en-US" sz="2400" b="1" dirty="0">
                <a:solidFill>
                  <a:srgbClr val="0000FF"/>
                </a:solidFill>
                <a:latin typeface="+mn-ea"/>
              </a:rPr>
              <a:t>三位大师</a:t>
            </a:r>
            <a:r>
              <a:rPr kumimoji="1" lang="en-US" altLang="zh-CN" sz="2400" b="1" dirty="0">
                <a:solidFill>
                  <a:srgbClr val="0000FF"/>
                </a:solidFill>
                <a:latin typeface="+mn-ea"/>
              </a:rPr>
              <a:t>》</a:t>
            </a:r>
            <a:r>
              <a:rPr kumimoji="1" lang="zh-CN" altLang="en-US" sz="2400" b="1" dirty="0">
                <a:latin typeface="+mn-ea"/>
              </a:rPr>
              <a:t>等，还有戏剧作品</a:t>
            </a:r>
            <a:r>
              <a:rPr kumimoji="1" lang="en-US" altLang="zh-CN" sz="2400" b="1" dirty="0">
                <a:latin typeface="+mn-ea"/>
              </a:rPr>
              <a:t>《</a:t>
            </a:r>
            <a:r>
              <a:rPr kumimoji="1" lang="zh-CN" altLang="en-US" sz="2400" b="1" dirty="0">
                <a:latin typeface="+mn-ea"/>
              </a:rPr>
              <a:t>耶雷米亚</a:t>
            </a:r>
            <a:r>
              <a:rPr kumimoji="1" lang="en-US" altLang="zh-CN" sz="2400" b="1" dirty="0">
                <a:latin typeface="+mn-ea"/>
              </a:rPr>
              <a:t>》</a:t>
            </a:r>
            <a:r>
              <a:rPr kumimoji="1" lang="zh-CN" altLang="en-US" sz="2400" b="1" dirty="0">
                <a:latin typeface="+mn-ea"/>
              </a:rPr>
              <a:t>等。</a:t>
            </a:r>
            <a:endParaRPr kumimoji="1" lang="zh-CN" altLang="en-US" sz="2400" b="1" dirty="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p:cTn id="7" dur="1000" fill="hold"/>
                                        <p:tgtEl>
                                          <p:spTgt spid="921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21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21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219">
                                            <p:txEl>
                                              <p:pRg st="1" end="1"/>
                                            </p:txEl>
                                          </p:spTgt>
                                        </p:tgtEl>
                                        <p:attrNameLst>
                                          <p:attrName>style.visibility</p:attrName>
                                        </p:attrNameLst>
                                      </p:cBhvr>
                                      <p:to>
                                        <p:strVal val="visible"/>
                                      </p:to>
                                    </p:set>
                                    <p:anim calcmode="lin" valueType="num">
                                      <p:cBhvr>
                                        <p:cTn id="14" dur="1000" fill="hold"/>
                                        <p:tgtEl>
                                          <p:spTgt spid="9219">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9219">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9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temporary\e382d9ad5fe92e73a5defa7b47981e07.jpg"/>
          <p:cNvPicPr>
            <a:picLocks noChangeAspect="1" noChangeArrowheads="1"/>
          </p:cNvPicPr>
          <p:nvPr/>
        </p:nvPicPr>
        <p:blipFill>
          <a:blip r:embed="rId1" cstate="print"/>
          <a:srcRect/>
          <a:stretch>
            <a:fillRect/>
          </a:stretch>
        </p:blipFill>
        <p:spPr bwMode="auto">
          <a:xfrm>
            <a:off x="-304800" y="-61913"/>
            <a:ext cx="9753600" cy="6981826"/>
          </a:xfrm>
          <a:prstGeom prst="rect">
            <a:avLst/>
          </a:prstGeom>
          <a:noFill/>
        </p:spPr>
      </p:pic>
      <p:sp>
        <p:nvSpPr>
          <p:cNvPr id="37890" name="Rectangle 2"/>
          <p:cNvSpPr>
            <a:spLocks noGrp="1" noChangeArrowheads="1"/>
          </p:cNvSpPr>
          <p:nvPr>
            <p:ph type="title"/>
          </p:nvPr>
        </p:nvSpPr>
        <p:spPr>
          <a:xfrm>
            <a:off x="381000" y="5486400"/>
            <a:ext cx="8540750" cy="609600"/>
          </a:xfrm>
        </p:spPr>
        <p:txBody>
          <a:bodyPr/>
          <a:lstStyle/>
          <a:p>
            <a:pPr eaLnBrk="1" hangingPunct="1"/>
            <a:r>
              <a:rPr lang="zh-CN" altLang="en-US" sz="2800" dirty="0" smtClean="0">
                <a:solidFill>
                  <a:schemeClr val="tx1"/>
                </a:solidFill>
                <a:latin typeface="华文中宋" pitchFamily="2" charset="-122"/>
                <a:ea typeface="华文中宋" pitchFamily="2" charset="-122"/>
              </a:rPr>
              <a:t>南极站的</a:t>
            </a:r>
            <a:r>
              <a:rPr lang="zh-CN" altLang="en-US" sz="2800" dirty="0" smtClean="0">
                <a:solidFill>
                  <a:srgbClr val="0000FF"/>
                </a:solidFill>
                <a:latin typeface="华文中宋" pitchFamily="2" charset="-122"/>
                <a:ea typeface="华文中宋" pitchFamily="2" charset="-122"/>
              </a:rPr>
              <a:t>阿蒙森</a:t>
            </a:r>
            <a:r>
              <a:rPr lang="en-US" altLang="zh-CN" sz="2800" dirty="0" smtClean="0">
                <a:solidFill>
                  <a:srgbClr val="0000FF"/>
                </a:solidFill>
                <a:latin typeface="华文中宋" pitchFamily="2" charset="-122"/>
                <a:ea typeface="华文中宋" pitchFamily="2" charset="-122"/>
              </a:rPr>
              <a:t>-</a:t>
            </a:r>
            <a:r>
              <a:rPr lang="zh-CN" altLang="en-US" sz="2800" dirty="0" smtClean="0">
                <a:solidFill>
                  <a:srgbClr val="0000FF"/>
                </a:solidFill>
                <a:latin typeface="华文中宋" pitchFamily="2" charset="-122"/>
                <a:ea typeface="华文中宋" pitchFamily="2" charset="-122"/>
              </a:rPr>
              <a:t>斯科特</a:t>
            </a:r>
            <a:r>
              <a:rPr lang="zh-CN" altLang="en-US" sz="2800" dirty="0" smtClean="0">
                <a:solidFill>
                  <a:schemeClr val="tx1"/>
                </a:solidFill>
                <a:latin typeface="华文中宋" pitchFamily="2" charset="-122"/>
                <a:ea typeface="华文中宋" pitchFamily="2" charset="-122"/>
              </a:rPr>
              <a:t>纪念碑</a:t>
            </a:r>
            <a:endParaRPr lang="zh-CN" altLang="en-US" sz="2800" dirty="0" smtClean="0">
              <a:latin typeface="华文中宋" pitchFamily="2" charset="-122"/>
              <a:ea typeface="华文中宋" pitchFamily="2" charset="-122"/>
            </a:endParaRPr>
          </a:p>
        </p:txBody>
      </p:sp>
      <p:pic>
        <p:nvPicPr>
          <p:cNvPr id="105476" name="Picture 4" descr="20065692149256"/>
          <p:cNvPicPr>
            <a:picLocks noChangeAspect="1" noChangeArrowheads="1"/>
          </p:cNvPicPr>
          <p:nvPr/>
        </p:nvPicPr>
        <p:blipFill>
          <a:blip r:embed="rId2" cstate="print"/>
          <a:srcRect/>
          <a:stretch>
            <a:fillRect/>
          </a:stretch>
        </p:blipFill>
        <p:spPr bwMode="auto">
          <a:xfrm>
            <a:off x="827584" y="764704"/>
            <a:ext cx="7054553" cy="4467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1000"/>
                                  </p:stCondLst>
                                  <p:childTnLst>
                                    <p:set>
                                      <p:cBhvr>
                                        <p:cTn id="6" dur="1" fill="hold">
                                          <p:stCondLst>
                                            <p:cond delay="0"/>
                                          </p:stCondLst>
                                        </p:cTn>
                                        <p:tgtEl>
                                          <p:spTgt spid="105476"/>
                                        </p:tgtEl>
                                        <p:attrNameLst>
                                          <p:attrName>style.visibility</p:attrName>
                                        </p:attrNameLst>
                                      </p:cBhvr>
                                      <p:to>
                                        <p:strVal val="visible"/>
                                      </p:to>
                                    </p:set>
                                    <p:animEffect transition="in" filter="blinds(horizontal)">
                                      <p:cBhvr>
                                        <p:cTn id="7" dur="500"/>
                                        <p:tgtEl>
                                          <p:spTgt spid="105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a:bodyPr>
          <a:lstStyle/>
          <a:p>
            <a:pPr algn="l"/>
            <a:r>
              <a:rPr lang="zh-CN" altLang="en-US" sz="2800" b="1" dirty="0">
                <a:solidFill>
                  <a:srgbClr val="FF0000"/>
                </a:solidFill>
                <a:ea typeface="方正琥珀简体" pitchFamily="2" charset="-122"/>
              </a:rPr>
              <a:t>茨威格写作的依据：</a:t>
            </a:r>
            <a:endParaRPr lang="zh-CN" altLang="en-US" sz="2800" b="1" dirty="0">
              <a:solidFill>
                <a:srgbClr val="FF0000"/>
              </a:solidFill>
              <a:ea typeface="方正琥珀简体" pitchFamily="2" charset="-122"/>
            </a:endParaRPr>
          </a:p>
        </p:txBody>
      </p:sp>
      <p:sp>
        <p:nvSpPr>
          <p:cNvPr id="10243" name="Rectangle 3"/>
          <p:cNvSpPr>
            <a:spLocks noGrp="1" noChangeArrowheads="1"/>
          </p:cNvSpPr>
          <p:nvPr>
            <p:ph type="body" idx="1"/>
          </p:nvPr>
        </p:nvSpPr>
        <p:spPr/>
        <p:txBody>
          <a:bodyPr>
            <a:normAutofit/>
          </a:bodyPr>
          <a:lstStyle/>
          <a:p>
            <a:pPr>
              <a:lnSpc>
                <a:spcPct val="200000"/>
              </a:lnSpc>
            </a:pPr>
            <a:r>
              <a:rPr lang="zh-CN" altLang="en-US" sz="2800" b="1" dirty="0">
                <a:latin typeface="+mn-ea"/>
              </a:rPr>
              <a:t>根据斯科特遗留下来的日记、底片、电影胶卷、遗书，发挥他天才的文学想像而写成的。</a:t>
            </a:r>
            <a:endParaRPr lang="zh-CN" altLang="en-US" sz="2800" b="1" dirty="0">
              <a:latin typeface="+mn-ea"/>
            </a:endParaRPr>
          </a:p>
        </p:txBody>
      </p:sp>
    </p:spTree>
  </p:cSld>
  <p:clrMapOvr>
    <a:masterClrMapping/>
  </p:clrMapOvr>
  <p:transition spd="med">
    <p:random/>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ox(out)">
                                      <p:cBhvr>
                                        <p:cTn id="7" dur="500"/>
                                        <p:tgtEl>
                                          <p:spTgt spid="102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title"/>
          </p:nvPr>
        </p:nvSpPr>
        <p:spPr/>
        <p:txBody>
          <a:bodyPr>
            <a:normAutofit/>
          </a:bodyPr>
          <a:lstStyle/>
          <a:p>
            <a:r>
              <a:rPr lang="zh-CN" altLang="en-US" sz="3200" b="1" kern="100" dirty="0" smtClean="0">
                <a:solidFill>
                  <a:srgbClr val="0000FF"/>
                </a:solidFill>
                <a:latin typeface="宋体" panose="02010600030101010101" pitchFamily="2" charset="-122"/>
              </a:rPr>
              <a:t>学习目标</a:t>
            </a:r>
            <a:endParaRPr lang="zh-CN" altLang="en-US" sz="3200" b="1" dirty="0">
              <a:solidFill>
                <a:srgbClr val="0000FF"/>
              </a:solidFill>
            </a:endParaRPr>
          </a:p>
        </p:txBody>
      </p:sp>
      <p:sp>
        <p:nvSpPr>
          <p:cNvPr id="3" name="内容占位符 2"/>
          <p:cNvSpPr>
            <a:spLocks noGrp="1"/>
          </p:cNvSpPr>
          <p:nvPr>
            <p:ph idx="1"/>
          </p:nvPr>
        </p:nvSpPr>
        <p:spPr/>
        <p:txBody>
          <a:bodyPr>
            <a:normAutofit/>
          </a:bodyPr>
          <a:lstStyle/>
          <a:p>
            <a:pPr>
              <a:lnSpc>
                <a:spcPct val="150000"/>
              </a:lnSpc>
              <a:spcBef>
                <a:spcPts val="1200"/>
              </a:spcBef>
              <a:spcAft>
                <a:spcPts val="600"/>
              </a:spcAft>
              <a:buNone/>
            </a:pPr>
            <a:r>
              <a:rPr lang="en-US" altLang="zh-CN" sz="2400" b="1" dirty="0" smtClean="0"/>
              <a:t>1.</a:t>
            </a:r>
            <a:r>
              <a:rPr lang="zh-CN" altLang="en-US" sz="2400" b="1" dirty="0" smtClean="0"/>
              <a:t>整体感知课文，能抓住典型的事件和人物，有感情地复述课文。</a:t>
            </a:r>
            <a:endParaRPr lang="zh-CN" altLang="en-US" sz="2400" b="1" dirty="0" smtClean="0"/>
          </a:p>
          <a:p>
            <a:pPr>
              <a:lnSpc>
                <a:spcPct val="150000"/>
              </a:lnSpc>
              <a:spcBef>
                <a:spcPts val="1200"/>
              </a:spcBef>
              <a:spcAft>
                <a:spcPts val="600"/>
              </a:spcAft>
              <a:buNone/>
            </a:pPr>
            <a:r>
              <a:rPr lang="en-US" altLang="zh-CN" sz="2400" b="1" dirty="0" smtClean="0"/>
              <a:t>2.</a:t>
            </a:r>
            <a:r>
              <a:rPr lang="zh-CN" altLang="en-US" sz="2400" b="1" dirty="0" smtClean="0"/>
              <a:t>品味文中意味深长的语句，体会“伟大的悲剧”的深刻含义。</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4000" cy="6858000"/>
          </a:xfrm>
          <a:prstGeom prst="rect">
            <a:avLst/>
          </a:prstGeom>
          <a:noFill/>
          <a:ln w="9525">
            <a:noFill/>
            <a:miter lim="800000"/>
            <a:headEnd/>
            <a:tailEnd/>
          </a:ln>
        </p:spPr>
      </p:pic>
      <p:sp>
        <p:nvSpPr>
          <p:cNvPr id="2" name="标题 1"/>
          <p:cNvSpPr>
            <a:spLocks noGrp="1"/>
          </p:cNvSpPr>
          <p:nvPr>
            <p:ph type="title"/>
          </p:nvPr>
        </p:nvSpPr>
        <p:spPr>
          <a:xfrm>
            <a:off x="395536" y="2708920"/>
            <a:ext cx="8229600" cy="1143000"/>
          </a:xfrm>
        </p:spPr>
        <p:txBody>
          <a:bodyPr>
            <a:normAutofit/>
          </a:bodyPr>
          <a:lstStyle/>
          <a:p>
            <a:r>
              <a:rPr lang="zh-CN" altLang="en-US" sz="3600" b="1" dirty="0" smtClean="0">
                <a:solidFill>
                  <a:srgbClr val="0000FF"/>
                </a:solidFill>
              </a:rPr>
              <a:t>整体感知</a:t>
            </a:r>
            <a:endParaRPr lang="zh-CN" altLang="en-US" sz="3600" dirty="0">
              <a:solidFill>
                <a:srgbClr val="0000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 name="Picture 2" descr="F:\教学U盘\U盘八下2016.6\其它2015.12\背景图片\d67fd6dfa9ec8a13bdda6120f503918fa2ecc086.jpg"/>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4000" cy="6858000"/>
          </a:xfrm>
          <a:prstGeom prst="rect">
            <a:avLst/>
          </a:prstGeom>
          <a:noFill/>
        </p:spPr>
      </p:pic>
      <p:sp>
        <p:nvSpPr>
          <p:cNvPr id="41986" name="Rectangle 2"/>
          <p:cNvSpPr>
            <a:spLocks noGrp="1" noChangeArrowheads="1"/>
          </p:cNvSpPr>
          <p:nvPr>
            <p:ph type="title"/>
          </p:nvPr>
        </p:nvSpPr>
        <p:spPr>
          <a:xfrm>
            <a:off x="457200" y="274638"/>
            <a:ext cx="8229600" cy="1210146"/>
          </a:xfrm>
        </p:spPr>
        <p:txBody>
          <a:bodyPr>
            <a:noAutofit/>
          </a:bodyPr>
          <a:lstStyle/>
          <a:p>
            <a:r>
              <a:rPr lang="zh-CN" altLang="en-US" sz="2600" b="1" dirty="0">
                <a:solidFill>
                  <a:srgbClr val="FF0000"/>
                </a:solidFill>
              </a:rPr>
              <a:t>本文共写了</a:t>
            </a:r>
            <a:r>
              <a:rPr lang="en-US" altLang="zh-CN" sz="2600" b="1" dirty="0">
                <a:solidFill>
                  <a:srgbClr val="FF0000"/>
                </a:solidFill>
              </a:rPr>
              <a:t>5</a:t>
            </a:r>
            <a:r>
              <a:rPr lang="zh-CN" altLang="en-US" sz="2600" b="1" dirty="0">
                <a:solidFill>
                  <a:srgbClr val="FF0000"/>
                </a:solidFill>
              </a:rPr>
              <a:t>个人物</a:t>
            </a:r>
            <a:r>
              <a:rPr lang="zh-CN" altLang="en-US" sz="2600" b="1" dirty="0" smtClean="0">
                <a:solidFill>
                  <a:srgbClr val="FF0000"/>
                </a:solidFill>
              </a:rPr>
              <a:t>，他们</a:t>
            </a:r>
            <a:r>
              <a:rPr lang="zh-CN" altLang="en-US" sz="2600" b="1" dirty="0">
                <a:solidFill>
                  <a:srgbClr val="FF0000"/>
                </a:solidFill>
              </a:rPr>
              <a:t>的姓名和身份分别是：</a:t>
            </a:r>
            <a:br>
              <a:rPr lang="zh-CN" altLang="en-US" sz="2600" b="1" dirty="0">
                <a:solidFill>
                  <a:srgbClr val="FF0000"/>
                </a:solidFill>
              </a:rPr>
            </a:br>
            <a:r>
              <a:rPr lang="zh-CN" altLang="en-US" sz="2600" b="1" dirty="0">
                <a:solidFill>
                  <a:schemeClr val="tx1"/>
                </a:solidFill>
              </a:rPr>
              <a:t>（</a:t>
            </a:r>
            <a:r>
              <a:rPr lang="zh-CN" altLang="en-US" sz="2600" b="1" dirty="0">
                <a:solidFill>
                  <a:schemeClr val="tx1"/>
                </a:solidFill>
                <a:ea typeface="楷体_GB2312" pitchFamily="49" charset="-122"/>
              </a:rPr>
              <a:t>用双横线在文中画出）</a:t>
            </a:r>
            <a:endParaRPr lang="zh-CN" altLang="en-US" sz="2600" b="1" dirty="0">
              <a:solidFill>
                <a:schemeClr val="tx1"/>
              </a:solidFill>
              <a:ea typeface="楷体_GB2312" pitchFamily="49" charset="-122"/>
            </a:endParaRPr>
          </a:p>
        </p:txBody>
      </p:sp>
      <p:sp>
        <p:nvSpPr>
          <p:cNvPr id="41987" name="Rectangle 3"/>
          <p:cNvSpPr>
            <a:spLocks noGrp="1" noChangeArrowheads="1"/>
          </p:cNvSpPr>
          <p:nvPr>
            <p:ph type="body" idx="1"/>
          </p:nvPr>
        </p:nvSpPr>
        <p:spPr>
          <a:xfrm>
            <a:off x="1331640" y="1556792"/>
            <a:ext cx="1882552" cy="4441825"/>
          </a:xfrm>
        </p:spPr>
        <p:txBody>
          <a:bodyPr>
            <a:normAutofit/>
          </a:bodyPr>
          <a:lstStyle/>
          <a:p>
            <a:pPr marL="365125" indent="-365125">
              <a:lnSpc>
                <a:spcPct val="150000"/>
              </a:lnSpc>
              <a:buFontTx/>
              <a:buAutoNum type="arabicPeriod"/>
            </a:pPr>
            <a:r>
              <a:rPr lang="zh-CN" altLang="en-US" sz="2600" b="1" dirty="0">
                <a:latin typeface="+mn-ea"/>
              </a:rPr>
              <a:t>斯科特</a:t>
            </a:r>
            <a:endParaRPr lang="zh-CN" altLang="en-US" sz="2600" b="1" dirty="0">
              <a:latin typeface="+mn-ea"/>
            </a:endParaRPr>
          </a:p>
          <a:p>
            <a:pPr marL="365125" indent="-365125">
              <a:lnSpc>
                <a:spcPct val="150000"/>
              </a:lnSpc>
              <a:buFontTx/>
              <a:buAutoNum type="arabicPeriod"/>
            </a:pPr>
            <a:r>
              <a:rPr lang="zh-CN" altLang="en-US" sz="2600" b="1" dirty="0">
                <a:latin typeface="+mn-ea"/>
              </a:rPr>
              <a:t>威尔逊</a:t>
            </a:r>
            <a:endParaRPr lang="zh-CN" altLang="en-US" sz="2600" b="1" dirty="0">
              <a:latin typeface="+mn-ea"/>
            </a:endParaRPr>
          </a:p>
          <a:p>
            <a:pPr marL="365125" indent="-365125">
              <a:lnSpc>
                <a:spcPct val="150000"/>
              </a:lnSpc>
              <a:buFontTx/>
              <a:buAutoNum type="arabicPeriod"/>
            </a:pPr>
            <a:r>
              <a:rPr lang="zh-CN" altLang="en-US" sz="2600" b="1" dirty="0">
                <a:latin typeface="+mn-ea"/>
              </a:rPr>
              <a:t>埃文斯</a:t>
            </a:r>
            <a:endParaRPr lang="zh-CN" altLang="en-US" sz="2600" b="1" dirty="0">
              <a:latin typeface="+mn-ea"/>
            </a:endParaRPr>
          </a:p>
          <a:p>
            <a:pPr marL="365125" indent="-365125">
              <a:lnSpc>
                <a:spcPct val="150000"/>
              </a:lnSpc>
              <a:buFontTx/>
              <a:buAutoNum type="arabicPeriod"/>
            </a:pPr>
            <a:r>
              <a:rPr lang="zh-CN" altLang="en-US" sz="2600" b="1" dirty="0">
                <a:latin typeface="+mn-ea"/>
              </a:rPr>
              <a:t>奥</a:t>
            </a:r>
            <a:r>
              <a:rPr lang="zh-CN" altLang="en-US" sz="2600" b="1" dirty="0" smtClean="0">
                <a:latin typeface="+mn-ea"/>
              </a:rPr>
              <a:t>茨</a:t>
            </a:r>
            <a:endParaRPr lang="zh-CN" altLang="en-US" sz="2600" b="1" dirty="0">
              <a:latin typeface="+mn-ea"/>
            </a:endParaRPr>
          </a:p>
          <a:p>
            <a:pPr marL="365125" indent="-365125">
              <a:lnSpc>
                <a:spcPct val="150000"/>
              </a:lnSpc>
              <a:buFontTx/>
              <a:buAutoNum type="arabicPeriod"/>
            </a:pPr>
            <a:r>
              <a:rPr lang="zh-CN" altLang="en-US" sz="2600" b="1" dirty="0">
                <a:latin typeface="+mn-ea"/>
              </a:rPr>
              <a:t>鲍尔斯</a:t>
            </a:r>
            <a:endParaRPr lang="zh-CN" altLang="en-US" sz="2600" b="1" dirty="0">
              <a:latin typeface="+mn-ea"/>
            </a:endParaRPr>
          </a:p>
        </p:txBody>
      </p:sp>
      <p:sp>
        <p:nvSpPr>
          <p:cNvPr id="41992" name="Rectangle 8"/>
          <p:cNvSpPr>
            <a:spLocks noChangeArrowheads="1"/>
          </p:cNvSpPr>
          <p:nvPr/>
        </p:nvSpPr>
        <p:spPr bwMode="auto">
          <a:xfrm>
            <a:off x="3203848" y="1556792"/>
            <a:ext cx="4536504" cy="4038600"/>
          </a:xfrm>
          <a:prstGeom prst="rect">
            <a:avLst/>
          </a:prstGeom>
          <a:noFill/>
          <a:ln w="9525">
            <a:noFill/>
            <a:miter lim="800000"/>
          </a:ln>
          <a:effectLst/>
        </p:spPr>
        <p:txBody>
          <a:bodyPr/>
          <a:lstStyle/>
          <a:p>
            <a:pPr>
              <a:lnSpc>
                <a:spcPct val="150000"/>
              </a:lnSpc>
              <a:spcBef>
                <a:spcPct val="20000"/>
              </a:spcBef>
            </a:pPr>
            <a:r>
              <a:rPr lang="zh-CN" altLang="en-US" sz="2600" b="1" spc="-100" dirty="0">
                <a:solidFill>
                  <a:srgbClr val="0000FF"/>
                </a:solidFill>
                <a:latin typeface="楷体" panose="02010609060101010101" pitchFamily="49" charset="-122"/>
                <a:ea typeface="楷体" panose="02010609060101010101" pitchFamily="49" charset="-122"/>
              </a:rPr>
              <a:t>英国海军上校</a:t>
            </a:r>
            <a:endParaRPr lang="zh-CN" altLang="en-US" sz="2600" b="1" spc="-100" dirty="0">
              <a:solidFill>
                <a:srgbClr val="0000FF"/>
              </a:solidFill>
              <a:latin typeface="楷体" panose="02010609060101010101" pitchFamily="49" charset="-122"/>
              <a:ea typeface="楷体" panose="02010609060101010101" pitchFamily="49" charset="-122"/>
            </a:endParaRPr>
          </a:p>
          <a:p>
            <a:pPr>
              <a:lnSpc>
                <a:spcPct val="150000"/>
              </a:lnSpc>
              <a:spcBef>
                <a:spcPct val="20000"/>
              </a:spcBef>
            </a:pPr>
            <a:r>
              <a:rPr lang="zh-CN" altLang="en-US" sz="2600" b="1" spc="-100" dirty="0">
                <a:solidFill>
                  <a:srgbClr val="0000FF"/>
                </a:solidFill>
                <a:latin typeface="楷体" panose="02010609060101010101" pitchFamily="49" charset="-122"/>
                <a:ea typeface="楷体" panose="02010609060101010101" pitchFamily="49" charset="-122"/>
              </a:rPr>
              <a:t>博士，负责科学研究</a:t>
            </a:r>
            <a:endParaRPr lang="zh-CN" altLang="en-US" sz="2600" b="1" spc="-100" dirty="0">
              <a:solidFill>
                <a:srgbClr val="0000FF"/>
              </a:solidFill>
              <a:latin typeface="楷体" panose="02010609060101010101" pitchFamily="49" charset="-122"/>
              <a:ea typeface="楷体" panose="02010609060101010101" pitchFamily="49" charset="-122"/>
            </a:endParaRPr>
          </a:p>
          <a:p>
            <a:pPr>
              <a:lnSpc>
                <a:spcPct val="150000"/>
              </a:lnSpc>
              <a:spcBef>
                <a:spcPct val="20000"/>
              </a:spcBef>
            </a:pPr>
            <a:r>
              <a:rPr lang="zh-CN" altLang="en-US" sz="2600" b="1" spc="-100" dirty="0">
                <a:solidFill>
                  <a:srgbClr val="0000FF"/>
                </a:solidFill>
                <a:latin typeface="楷体" panose="02010609060101010101" pitchFamily="49" charset="-122"/>
                <a:ea typeface="楷体" panose="02010609060101010101" pitchFamily="49" charset="-122"/>
              </a:rPr>
              <a:t>英国海军军士</a:t>
            </a:r>
            <a:endParaRPr lang="zh-CN" altLang="en-US" sz="2600" b="1" spc="-100" dirty="0">
              <a:solidFill>
                <a:srgbClr val="0000FF"/>
              </a:solidFill>
              <a:latin typeface="楷体" panose="02010609060101010101" pitchFamily="49" charset="-122"/>
              <a:ea typeface="楷体" panose="02010609060101010101" pitchFamily="49" charset="-122"/>
            </a:endParaRPr>
          </a:p>
          <a:p>
            <a:pPr>
              <a:lnSpc>
                <a:spcPct val="150000"/>
              </a:lnSpc>
              <a:spcBef>
                <a:spcPct val="20000"/>
              </a:spcBef>
            </a:pPr>
            <a:r>
              <a:rPr lang="zh-CN" altLang="en-US" sz="2600" b="1" spc="-100" dirty="0">
                <a:solidFill>
                  <a:srgbClr val="0000FF"/>
                </a:solidFill>
                <a:latin typeface="楷体" panose="02010609060101010101" pitchFamily="49" charset="-122"/>
                <a:ea typeface="楷体" panose="02010609060101010101" pitchFamily="49" charset="-122"/>
              </a:rPr>
              <a:t>英国皇家禁卫军骑兵上尉</a:t>
            </a:r>
            <a:endParaRPr lang="zh-CN" altLang="en-US" sz="2600" b="1" spc="-100" dirty="0">
              <a:solidFill>
                <a:srgbClr val="0000FF"/>
              </a:solidFill>
              <a:latin typeface="楷体" panose="02010609060101010101" pitchFamily="49" charset="-122"/>
              <a:ea typeface="楷体" panose="02010609060101010101" pitchFamily="49" charset="-122"/>
            </a:endParaRPr>
          </a:p>
          <a:p>
            <a:pPr>
              <a:lnSpc>
                <a:spcPct val="150000"/>
              </a:lnSpc>
              <a:spcBef>
                <a:spcPct val="20000"/>
              </a:spcBef>
            </a:pPr>
            <a:r>
              <a:rPr lang="zh-CN" altLang="en-US" sz="2600" b="1" spc="-100" dirty="0">
                <a:solidFill>
                  <a:srgbClr val="0000FF"/>
                </a:solidFill>
                <a:latin typeface="楷体" panose="02010609060101010101" pitchFamily="49" charset="-122"/>
                <a:ea typeface="楷体" panose="02010609060101010101" pitchFamily="49" charset="-122"/>
              </a:rPr>
              <a:t>？</a:t>
            </a:r>
            <a:endParaRPr lang="zh-CN" altLang="en-US" sz="2600" b="1" spc="-100"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med">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box(out)">
                                      <p:cBhvr>
                                        <p:cTn id="7" dur="500"/>
                                        <p:tgtEl>
                                          <p:spTgt spid="4198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Effect transition="in" filter="box(out)">
                                      <p:cBhvr>
                                        <p:cTn id="12" dur="500"/>
                                        <p:tgtEl>
                                          <p:spTgt spid="4198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41987">
                                            <p:txEl>
                                              <p:pRg st="2" end="2"/>
                                            </p:txEl>
                                          </p:spTgt>
                                        </p:tgtEl>
                                        <p:attrNameLst>
                                          <p:attrName>style.visibility</p:attrName>
                                        </p:attrNameLst>
                                      </p:cBhvr>
                                      <p:to>
                                        <p:strVal val="visible"/>
                                      </p:to>
                                    </p:set>
                                    <p:animEffect transition="in" filter="box(out)">
                                      <p:cBhvr>
                                        <p:cTn id="17" dur="500"/>
                                        <p:tgtEl>
                                          <p:spTgt spid="4198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41987">
                                            <p:txEl>
                                              <p:pRg st="3" end="3"/>
                                            </p:txEl>
                                          </p:spTgt>
                                        </p:tgtEl>
                                        <p:attrNameLst>
                                          <p:attrName>style.visibility</p:attrName>
                                        </p:attrNameLst>
                                      </p:cBhvr>
                                      <p:to>
                                        <p:strVal val="visible"/>
                                      </p:to>
                                    </p:set>
                                    <p:animEffect transition="in" filter="box(out)">
                                      <p:cBhvr>
                                        <p:cTn id="22" dur="500"/>
                                        <p:tgtEl>
                                          <p:spTgt spid="41987">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41987">
                                            <p:txEl>
                                              <p:pRg st="4" end="4"/>
                                            </p:txEl>
                                          </p:spTgt>
                                        </p:tgtEl>
                                        <p:attrNameLst>
                                          <p:attrName>style.visibility</p:attrName>
                                        </p:attrNameLst>
                                      </p:cBhvr>
                                      <p:to>
                                        <p:strVal val="visible"/>
                                      </p:to>
                                    </p:set>
                                    <p:animEffect transition="in" filter="box(out)">
                                      <p:cBhvr>
                                        <p:cTn id="27" dur="500"/>
                                        <p:tgtEl>
                                          <p:spTgt spid="41987">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41992">
                                            <p:txEl>
                                              <p:pRg st="0" end="0"/>
                                            </p:txEl>
                                          </p:spTgt>
                                        </p:tgtEl>
                                        <p:attrNameLst>
                                          <p:attrName>style.visibility</p:attrName>
                                        </p:attrNameLst>
                                      </p:cBhvr>
                                      <p:to>
                                        <p:strVal val="visible"/>
                                      </p:to>
                                    </p:set>
                                    <p:animEffect transition="in" filter="box(out)">
                                      <p:cBhvr>
                                        <p:cTn id="32" dur="500"/>
                                        <p:tgtEl>
                                          <p:spTgt spid="41992">
                                            <p:txEl>
                                              <p:pRg st="0" end="0"/>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41992">
                                            <p:txEl>
                                              <p:pRg st="1" end="1"/>
                                            </p:txEl>
                                          </p:spTgt>
                                        </p:tgtEl>
                                        <p:attrNameLst>
                                          <p:attrName>style.visibility</p:attrName>
                                        </p:attrNameLst>
                                      </p:cBhvr>
                                      <p:to>
                                        <p:strVal val="visible"/>
                                      </p:to>
                                    </p:set>
                                    <p:animEffect transition="in" filter="box(out)">
                                      <p:cBhvr>
                                        <p:cTn id="37" dur="500"/>
                                        <p:tgtEl>
                                          <p:spTgt spid="41992">
                                            <p:txEl>
                                              <p:pRg st="1" end="1"/>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41992">
                                            <p:txEl>
                                              <p:pRg st="2" end="2"/>
                                            </p:txEl>
                                          </p:spTgt>
                                        </p:tgtEl>
                                        <p:attrNameLst>
                                          <p:attrName>style.visibility</p:attrName>
                                        </p:attrNameLst>
                                      </p:cBhvr>
                                      <p:to>
                                        <p:strVal val="visible"/>
                                      </p:to>
                                    </p:set>
                                    <p:animEffect transition="in" filter="box(out)">
                                      <p:cBhvr>
                                        <p:cTn id="42" dur="500"/>
                                        <p:tgtEl>
                                          <p:spTgt spid="41992">
                                            <p:txEl>
                                              <p:pRg st="2" end="2"/>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41992">
                                            <p:txEl>
                                              <p:pRg st="3" end="3"/>
                                            </p:txEl>
                                          </p:spTgt>
                                        </p:tgtEl>
                                        <p:attrNameLst>
                                          <p:attrName>style.visibility</p:attrName>
                                        </p:attrNameLst>
                                      </p:cBhvr>
                                      <p:to>
                                        <p:strVal val="visible"/>
                                      </p:to>
                                    </p:set>
                                    <p:animEffect transition="in" filter="box(out)">
                                      <p:cBhvr>
                                        <p:cTn id="47" dur="500"/>
                                        <p:tgtEl>
                                          <p:spTgt spid="41992">
                                            <p:txEl>
                                              <p:pRg st="3" end="3"/>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41992">
                                            <p:txEl>
                                              <p:pRg st="4" end="4"/>
                                            </p:txEl>
                                          </p:spTgt>
                                        </p:tgtEl>
                                        <p:attrNameLst>
                                          <p:attrName>style.visibility</p:attrName>
                                        </p:attrNameLst>
                                      </p:cBhvr>
                                      <p:to>
                                        <p:strVal val="visible"/>
                                      </p:to>
                                    </p:set>
                                    <p:animEffect transition="in" filter="box(out)">
                                      <p:cBhvr>
                                        <p:cTn id="52" dur="500"/>
                                        <p:tgtEl>
                                          <p:spTgt spid="41992">
                                            <p:txEl>
                                              <p:pRg st="4" end="4"/>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autoUpdateAnimBg="0" build="p"/>
      <p:bldP spid="41992" grpId="0" autoUpdateAnimBg="0"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2" descr="F:\教学U盘\U盘八下2016.6\其它2015.12\背景图片\d67fd6dfa9ec8a13bdda6120f503918fa2ecc086.jpg"/>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4000" cy="6858000"/>
          </a:xfrm>
          <a:prstGeom prst="rect">
            <a:avLst/>
          </a:prstGeom>
          <a:noFill/>
        </p:spPr>
      </p:pic>
      <p:sp>
        <p:nvSpPr>
          <p:cNvPr id="34818" name="Rectangle 2"/>
          <p:cNvSpPr>
            <a:spLocks noGrp="1" noChangeArrowheads="1"/>
          </p:cNvSpPr>
          <p:nvPr>
            <p:ph type="title"/>
          </p:nvPr>
        </p:nvSpPr>
        <p:spPr>
          <a:xfrm>
            <a:off x="685800" y="260647"/>
            <a:ext cx="7772400" cy="720081"/>
          </a:xfrm>
        </p:spPr>
        <p:txBody>
          <a:bodyPr>
            <a:normAutofit/>
          </a:bodyPr>
          <a:lstStyle/>
          <a:p>
            <a:pPr eaLnBrk="1" hangingPunct="1"/>
            <a:r>
              <a:rPr lang="zh-CN" altLang="en-US" sz="2800" b="1" dirty="0" smtClean="0">
                <a:solidFill>
                  <a:srgbClr val="0000FF"/>
                </a:solidFill>
                <a:latin typeface="+mn-ea"/>
                <a:ea typeface="+mn-ea"/>
              </a:rPr>
              <a:t>课文中哪些细节最让你激动难忘？</a:t>
            </a:r>
            <a:endParaRPr lang="zh-CN" altLang="en-US" sz="2800" b="1" dirty="0" smtClean="0">
              <a:solidFill>
                <a:srgbClr val="0000FF"/>
              </a:solidFill>
              <a:latin typeface="+mn-ea"/>
              <a:ea typeface="+mn-ea"/>
            </a:endParaRPr>
          </a:p>
        </p:txBody>
      </p:sp>
      <p:sp>
        <p:nvSpPr>
          <p:cNvPr id="73731" name="Rectangle 3"/>
          <p:cNvSpPr>
            <a:spLocks noGrp="1" noChangeArrowheads="1"/>
          </p:cNvSpPr>
          <p:nvPr>
            <p:ph type="body" idx="1"/>
          </p:nvPr>
        </p:nvSpPr>
        <p:spPr>
          <a:xfrm>
            <a:off x="342900" y="1196753"/>
            <a:ext cx="8496300" cy="5432648"/>
          </a:xfrm>
        </p:spPr>
        <p:txBody>
          <a:bodyPr>
            <a:noAutofit/>
          </a:bodyPr>
          <a:lstStyle/>
          <a:p>
            <a:pPr marL="357505" indent="-357505" eaLnBrk="1" hangingPunct="1">
              <a:lnSpc>
                <a:spcPts val="3300"/>
              </a:lnSpc>
              <a:spcBef>
                <a:spcPts val="0"/>
              </a:spcBef>
              <a:spcAft>
                <a:spcPts val="600"/>
              </a:spcAft>
              <a:buFontTx/>
              <a:buAutoNum type="arabicPeriod"/>
            </a:pPr>
            <a:r>
              <a:rPr lang="zh-CN" altLang="en-US" sz="2400" b="1" spc="-100" dirty="0" smtClean="0">
                <a:latin typeface="楷体" panose="02010609060101010101" pitchFamily="49" charset="-122"/>
                <a:ea typeface="楷体" panose="02010609060101010101" pitchFamily="49" charset="-122"/>
              </a:rPr>
              <a:t>阿蒙森留下信件，要斯科特这个失败者为他的业绩作证，而斯科特居然接受了这项任务。</a:t>
            </a:r>
            <a:endParaRPr lang="zh-CN" altLang="en-US" sz="2400" b="1" spc="-100" dirty="0" smtClean="0">
              <a:latin typeface="楷体" panose="02010609060101010101" pitchFamily="49" charset="-122"/>
              <a:ea typeface="楷体" panose="02010609060101010101" pitchFamily="49" charset="-122"/>
            </a:endParaRPr>
          </a:p>
          <a:p>
            <a:pPr marL="357505" indent="-357505" eaLnBrk="1" hangingPunct="1">
              <a:lnSpc>
                <a:spcPts val="3300"/>
              </a:lnSpc>
              <a:spcBef>
                <a:spcPts val="0"/>
              </a:spcBef>
              <a:spcAft>
                <a:spcPts val="600"/>
              </a:spcAft>
              <a:buFontTx/>
              <a:buAutoNum type="arabicPeriod"/>
            </a:pPr>
            <a:r>
              <a:rPr lang="zh-CN" altLang="en-US" sz="2400" b="1" spc="-100" dirty="0" smtClean="0">
                <a:latin typeface="楷体" panose="02010609060101010101" pitchFamily="49" charset="-122"/>
                <a:ea typeface="楷体" panose="02010609060101010101" pitchFamily="49" charset="-122"/>
              </a:rPr>
              <a:t>威尔逊博士，在离死只有寸步之遥的时候，还在继续进行着自己的科学观察。他的雪橇上，还拖着</a:t>
            </a:r>
            <a:r>
              <a:rPr lang="en-US" altLang="zh-CN" sz="2400" b="1" spc="-100" dirty="0" smtClean="0">
                <a:latin typeface="楷体" panose="02010609060101010101" pitchFamily="49" charset="-122"/>
                <a:ea typeface="楷体" panose="02010609060101010101" pitchFamily="49" charset="-122"/>
              </a:rPr>
              <a:t>16</a:t>
            </a:r>
            <a:r>
              <a:rPr lang="zh-CN" altLang="en-US" sz="2400" b="1" spc="-100" dirty="0" smtClean="0">
                <a:latin typeface="楷体" panose="02010609060101010101" pitchFamily="49" charset="-122"/>
                <a:ea typeface="楷体" panose="02010609060101010101" pitchFamily="49" charset="-122"/>
              </a:rPr>
              <a:t>公斤的珍贵岩石样品。</a:t>
            </a:r>
            <a:endParaRPr lang="zh-CN" altLang="en-US" sz="2400" b="1" spc="-100" dirty="0" smtClean="0">
              <a:latin typeface="楷体" panose="02010609060101010101" pitchFamily="49" charset="-122"/>
              <a:ea typeface="楷体" panose="02010609060101010101" pitchFamily="49" charset="-122"/>
            </a:endParaRPr>
          </a:p>
          <a:p>
            <a:pPr marL="357505" indent="-357505" eaLnBrk="1" hangingPunct="1">
              <a:lnSpc>
                <a:spcPts val="3300"/>
              </a:lnSpc>
              <a:spcBef>
                <a:spcPts val="0"/>
              </a:spcBef>
              <a:spcAft>
                <a:spcPts val="600"/>
              </a:spcAft>
              <a:buFontTx/>
              <a:buAutoNum type="arabicPeriod"/>
            </a:pPr>
            <a:r>
              <a:rPr lang="zh-CN" altLang="en-US" sz="2400" b="1" spc="-100" dirty="0" smtClean="0">
                <a:latin typeface="楷体" panose="02010609060101010101" pitchFamily="49" charset="-122"/>
                <a:ea typeface="楷体" panose="02010609060101010101" pitchFamily="49" charset="-122"/>
              </a:rPr>
              <a:t>为了不拖累同伴，奥茨决定尽快结束自己的生命，像一个英雄似的向死神走去。</a:t>
            </a:r>
            <a:endParaRPr lang="zh-CN" altLang="en-US" sz="2400" b="1" spc="-100" dirty="0" smtClean="0">
              <a:latin typeface="楷体" panose="02010609060101010101" pitchFamily="49" charset="-122"/>
              <a:ea typeface="楷体" panose="02010609060101010101" pitchFamily="49" charset="-122"/>
            </a:endParaRPr>
          </a:p>
          <a:p>
            <a:pPr marL="357505" indent="-357505" eaLnBrk="1" hangingPunct="1">
              <a:lnSpc>
                <a:spcPts val="3300"/>
              </a:lnSpc>
              <a:spcBef>
                <a:spcPts val="0"/>
              </a:spcBef>
              <a:spcAft>
                <a:spcPts val="600"/>
              </a:spcAft>
              <a:buFontTx/>
              <a:buAutoNum type="arabicPeriod"/>
            </a:pPr>
            <a:r>
              <a:rPr lang="zh-CN" altLang="en-US" sz="2400" b="1" spc="-100" dirty="0" smtClean="0">
                <a:latin typeface="楷体" panose="02010609060101010101" pitchFamily="49" charset="-122"/>
                <a:ea typeface="楷体" panose="02010609060101010101" pitchFamily="49" charset="-122"/>
              </a:rPr>
              <a:t>斯科特极其冷静地将日记记录到他生命的最后一息，直到他的手指完全冻住。</a:t>
            </a:r>
            <a:endParaRPr lang="zh-CN" altLang="en-US" sz="2400" b="1" spc="-100" dirty="0" smtClean="0">
              <a:latin typeface="楷体" panose="02010609060101010101" pitchFamily="49" charset="-122"/>
              <a:ea typeface="楷体" panose="02010609060101010101" pitchFamily="49" charset="-122"/>
            </a:endParaRPr>
          </a:p>
          <a:p>
            <a:pPr marL="357505" indent="-357505" eaLnBrk="1" hangingPunct="1">
              <a:lnSpc>
                <a:spcPts val="3300"/>
              </a:lnSpc>
              <a:spcBef>
                <a:spcPts val="0"/>
              </a:spcBef>
              <a:spcAft>
                <a:spcPts val="600"/>
              </a:spcAft>
              <a:buFontTx/>
              <a:buAutoNum type="arabicPeriod"/>
            </a:pPr>
            <a:r>
              <a:rPr lang="zh-CN" altLang="en-US" sz="2400" b="1" spc="-100" dirty="0" smtClean="0">
                <a:latin typeface="楷体" panose="02010609060101010101" pitchFamily="49" charset="-122"/>
                <a:ea typeface="楷体" panose="02010609060101010101" pitchFamily="49" charset="-122"/>
              </a:rPr>
              <a:t>他们到达那个帐篷，</a:t>
            </a:r>
            <a:r>
              <a:rPr lang="en-US" altLang="zh-CN" sz="2400" b="1" spc="-100" dirty="0" smtClean="0">
                <a:latin typeface="楷体" panose="02010609060101010101" pitchFamily="49" charset="-122"/>
                <a:ea typeface="楷体" panose="02010609060101010101" pitchFamily="49" charset="-122"/>
              </a:rPr>
              <a:t>……</a:t>
            </a:r>
            <a:r>
              <a:rPr lang="zh-CN" altLang="en-US" sz="2400" b="1" spc="-100" dirty="0" smtClean="0">
                <a:latin typeface="楷体" panose="02010609060101010101" pitchFamily="49" charset="-122"/>
                <a:ea typeface="楷体" panose="02010609060101010101" pitchFamily="49" charset="-122"/>
              </a:rPr>
              <a:t>死去的斯科特还像亲兄弟似的搂着威尔逊。</a:t>
            </a:r>
            <a:endParaRPr lang="zh-CN" altLang="en-US" sz="2400" b="1" spc="-100" dirty="0" smtClean="0">
              <a:latin typeface="楷体" panose="02010609060101010101" pitchFamily="49" charset="-122"/>
              <a:ea typeface="楷体" panose="02010609060101010101" pitchFamily="49" charset="-122"/>
            </a:endParaRPr>
          </a:p>
          <a:p>
            <a:pPr marL="357505" indent="-357505" eaLnBrk="1" hangingPunct="1">
              <a:lnSpc>
                <a:spcPts val="3300"/>
              </a:lnSpc>
              <a:spcBef>
                <a:spcPts val="0"/>
              </a:spcBef>
              <a:spcAft>
                <a:spcPts val="600"/>
              </a:spcAft>
              <a:buFontTx/>
              <a:buAutoNum type="arabicPeriod"/>
            </a:pPr>
            <a:r>
              <a:rPr lang="en-US" altLang="zh-CN" sz="2400" b="1" spc="-100" dirty="0" smtClean="0">
                <a:latin typeface="楷体" panose="02010609060101010101" pitchFamily="49" charset="-122"/>
                <a:ea typeface="楷体" panose="02010609060101010101" pitchFamily="49" charset="-122"/>
              </a:rPr>
              <a:t>……</a:t>
            </a:r>
            <a:endParaRPr lang="en-US" altLang="zh-CN" sz="2400" b="1" spc="-100" dirty="0" smtClean="0">
              <a:latin typeface="楷体" panose="02010609060101010101" pitchFamily="49" charset="-122"/>
              <a:ea typeface="楷体" panose="02010609060101010101" pitchFamily="49" charset="-122"/>
            </a:endParaRPr>
          </a:p>
        </p:txBody>
      </p:sp>
    </p:spTree>
  </p:cSld>
  <p:clrMapOvr>
    <a:masterClrMapping/>
  </p:clrMapOvr>
  <p:transition spd="med">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Effect transition="in" filter="box(out)">
                                      <p:cBhvr>
                                        <p:cTn id="7" dur="500"/>
                                        <p:tgtEl>
                                          <p:spTgt spid="7373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3731">
                                            <p:txEl>
                                              <p:pRg st="1" end="1"/>
                                            </p:txEl>
                                          </p:spTgt>
                                        </p:tgtEl>
                                        <p:attrNameLst>
                                          <p:attrName>style.visibility</p:attrName>
                                        </p:attrNameLst>
                                      </p:cBhvr>
                                      <p:to>
                                        <p:strVal val="visible"/>
                                      </p:to>
                                    </p:set>
                                    <p:animEffect transition="in" filter="box(out)">
                                      <p:cBhvr>
                                        <p:cTn id="12" dur="500"/>
                                        <p:tgtEl>
                                          <p:spTgt spid="7373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3731">
                                            <p:txEl>
                                              <p:pRg st="2" end="2"/>
                                            </p:txEl>
                                          </p:spTgt>
                                        </p:tgtEl>
                                        <p:attrNameLst>
                                          <p:attrName>style.visibility</p:attrName>
                                        </p:attrNameLst>
                                      </p:cBhvr>
                                      <p:to>
                                        <p:strVal val="visible"/>
                                      </p:to>
                                    </p:set>
                                    <p:animEffect transition="in" filter="box(out)">
                                      <p:cBhvr>
                                        <p:cTn id="17" dur="500"/>
                                        <p:tgtEl>
                                          <p:spTgt spid="7373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3731">
                                            <p:txEl>
                                              <p:pRg st="3" end="3"/>
                                            </p:txEl>
                                          </p:spTgt>
                                        </p:tgtEl>
                                        <p:attrNameLst>
                                          <p:attrName>style.visibility</p:attrName>
                                        </p:attrNameLst>
                                      </p:cBhvr>
                                      <p:to>
                                        <p:strVal val="visible"/>
                                      </p:to>
                                    </p:set>
                                    <p:animEffect transition="in" filter="box(out)">
                                      <p:cBhvr>
                                        <p:cTn id="22" dur="500"/>
                                        <p:tgtEl>
                                          <p:spTgt spid="73731">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73731">
                                            <p:txEl>
                                              <p:pRg st="4" end="4"/>
                                            </p:txEl>
                                          </p:spTgt>
                                        </p:tgtEl>
                                        <p:attrNameLst>
                                          <p:attrName>style.visibility</p:attrName>
                                        </p:attrNameLst>
                                      </p:cBhvr>
                                      <p:to>
                                        <p:strVal val="visible"/>
                                      </p:to>
                                    </p:set>
                                    <p:animEffect transition="in" filter="box(out)">
                                      <p:cBhvr>
                                        <p:cTn id="27" dur="500"/>
                                        <p:tgtEl>
                                          <p:spTgt spid="73731">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73731">
                                            <p:txEl>
                                              <p:pRg st="5" end="5"/>
                                            </p:txEl>
                                          </p:spTgt>
                                        </p:tgtEl>
                                        <p:attrNameLst>
                                          <p:attrName>style.visibility</p:attrName>
                                        </p:attrNameLst>
                                      </p:cBhvr>
                                      <p:to>
                                        <p:strVal val="visible"/>
                                      </p:to>
                                    </p:set>
                                    <p:animEffect transition="in" filter="box(out)">
                                      <p:cBhvr>
                                        <p:cTn id="32" dur="500"/>
                                        <p:tgtEl>
                                          <p:spTgt spid="73731">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utoUpdateAnimBg="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教学U盘\U盘八下2016.6\其它2015.12\背景图片\d67fd6dfa9ec8a13bdda6120f503918fa2ecc086.jpg"/>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4000" cy="6858000"/>
          </a:xfrm>
          <a:prstGeom prst="rect">
            <a:avLst/>
          </a:prstGeom>
          <a:noFill/>
        </p:spPr>
      </p:pic>
      <p:sp>
        <p:nvSpPr>
          <p:cNvPr id="91154" name="AutoShape 18">
            <a:hlinkClick r:id="rId2" action="ppaction://hlinksldjump"/>
          </p:cNvPr>
          <p:cNvSpPr>
            <a:spLocks noChangeArrowheads="1"/>
          </p:cNvSpPr>
          <p:nvPr/>
        </p:nvSpPr>
        <p:spPr bwMode="auto">
          <a:xfrm>
            <a:off x="5562600" y="4724400"/>
            <a:ext cx="228600" cy="304800"/>
          </a:xfrm>
          <a:prstGeom prst="pentagon">
            <a:avLst/>
          </a:prstGeom>
          <a:solidFill>
            <a:schemeClr val="accent1"/>
          </a:solidFill>
          <a:ln w="9525">
            <a:solidFill>
              <a:schemeClr val="tx1"/>
            </a:solidFill>
            <a:miter lim="800000"/>
          </a:ln>
          <a:effectLst/>
        </p:spPr>
        <p:txBody>
          <a:bodyPr wrap="none" anchor="ctr"/>
          <a:lstStyle/>
          <a:p>
            <a:endParaRPr lang="zh-CN" altLang="en-US"/>
          </a:p>
        </p:txBody>
      </p:sp>
      <p:sp>
        <p:nvSpPr>
          <p:cNvPr id="91168" name="Text Box 32"/>
          <p:cNvSpPr txBox="1">
            <a:spLocks noChangeArrowheads="1"/>
          </p:cNvSpPr>
          <p:nvPr/>
        </p:nvSpPr>
        <p:spPr bwMode="auto">
          <a:xfrm>
            <a:off x="2268538" y="3141663"/>
            <a:ext cx="1676400" cy="1192212"/>
          </a:xfrm>
          <a:prstGeom prst="rect">
            <a:avLst/>
          </a:prstGeom>
          <a:noFill/>
          <a:ln w="9525">
            <a:noFill/>
            <a:miter lim="800000"/>
          </a:ln>
          <a:effectLst/>
        </p:spPr>
        <p:txBody>
          <a:bodyPr>
            <a:spAutoFit/>
          </a:bodyPr>
          <a:lstStyle/>
          <a:p>
            <a:pPr>
              <a:spcBef>
                <a:spcPct val="50000"/>
              </a:spcBef>
            </a:pPr>
            <a:r>
              <a:rPr kumimoji="1" lang="en-US" altLang="zh-CN" b="1">
                <a:solidFill>
                  <a:srgbClr val="FF0000"/>
                </a:solidFill>
                <a:latin typeface="Times New Roman" panose="02020603050405020304" pitchFamily="18" charset="0"/>
              </a:rPr>
              <a:t>4</a:t>
            </a:r>
            <a:endParaRPr kumimoji="1" lang="en-US" altLang="zh-CN" b="1">
              <a:solidFill>
                <a:srgbClr val="FF0000"/>
              </a:solidFill>
              <a:latin typeface="Times New Roman" panose="02020603050405020304" pitchFamily="18" charset="0"/>
            </a:endParaRPr>
          </a:p>
          <a:p>
            <a:pPr>
              <a:spcBef>
                <a:spcPct val="50000"/>
              </a:spcBef>
            </a:pPr>
            <a:r>
              <a:rPr kumimoji="1" lang="en-US" altLang="zh-CN" b="1">
                <a:solidFill>
                  <a:srgbClr val="FF0000"/>
                </a:solidFill>
                <a:latin typeface="Times New Roman" panose="02020603050405020304" pitchFamily="18" charset="0"/>
              </a:rPr>
              <a:t>       </a:t>
            </a:r>
            <a:r>
              <a:rPr kumimoji="1" lang="zh-CN" altLang="en-US" b="1">
                <a:solidFill>
                  <a:srgbClr val="FF0000"/>
                </a:solidFill>
                <a:latin typeface="Times New Roman" panose="02020603050405020304" pitchFamily="18" charset="0"/>
              </a:rPr>
              <a:t>个</a:t>
            </a:r>
            <a:endParaRPr kumimoji="1" lang="zh-CN" altLang="en-US" b="1">
              <a:solidFill>
                <a:srgbClr val="FF0000"/>
              </a:solidFill>
              <a:latin typeface="Times New Roman" panose="02020603050405020304" pitchFamily="18" charset="0"/>
            </a:endParaRPr>
          </a:p>
          <a:p>
            <a:pPr>
              <a:spcBef>
                <a:spcPct val="50000"/>
              </a:spcBef>
            </a:pPr>
            <a:r>
              <a:rPr kumimoji="1" lang="zh-CN" altLang="en-US" b="1">
                <a:solidFill>
                  <a:srgbClr val="FF0000"/>
                </a:solidFill>
                <a:latin typeface="Times New Roman" panose="02020603050405020304" pitchFamily="18" charset="0"/>
              </a:rPr>
              <a:t>                     人</a:t>
            </a:r>
            <a:endParaRPr kumimoji="1" lang="zh-CN" altLang="en-US" b="1">
              <a:solidFill>
                <a:srgbClr val="FF0000"/>
              </a:solidFill>
              <a:latin typeface="Times New Roman" panose="02020603050405020304" pitchFamily="18" charset="0"/>
            </a:endParaRPr>
          </a:p>
        </p:txBody>
      </p:sp>
      <p:sp>
        <p:nvSpPr>
          <p:cNvPr id="91138" name="AutoShape 2"/>
          <p:cNvSpPr>
            <a:spLocks noChangeArrowheads="1"/>
          </p:cNvSpPr>
          <p:nvPr/>
        </p:nvSpPr>
        <p:spPr bwMode="auto">
          <a:xfrm>
            <a:off x="533400" y="0"/>
            <a:ext cx="457200" cy="457200"/>
          </a:xfrm>
          <a:prstGeom prst="flowChartPunchedTape">
            <a:avLst/>
          </a:prstGeom>
          <a:solidFill>
            <a:srgbClr val="FF0000"/>
          </a:solidFill>
          <a:ln w="9525">
            <a:solidFill>
              <a:srgbClr val="FF0066"/>
            </a:solidFill>
            <a:miter lim="800000"/>
          </a:ln>
          <a:effectLst/>
        </p:spPr>
        <p:txBody>
          <a:bodyPr wrap="none" anchor="ctr"/>
          <a:lstStyle/>
          <a:p>
            <a:endParaRPr lang="zh-CN" altLang="en-US"/>
          </a:p>
        </p:txBody>
      </p:sp>
      <p:sp>
        <p:nvSpPr>
          <p:cNvPr id="91139" name="Line 3"/>
          <p:cNvSpPr>
            <a:spLocks noChangeShapeType="1"/>
          </p:cNvSpPr>
          <p:nvPr/>
        </p:nvSpPr>
        <p:spPr bwMode="auto">
          <a:xfrm>
            <a:off x="533400" y="0"/>
            <a:ext cx="0" cy="914400"/>
          </a:xfrm>
          <a:prstGeom prst="line">
            <a:avLst/>
          </a:prstGeom>
          <a:noFill/>
          <a:ln w="9525">
            <a:solidFill>
              <a:schemeClr val="tx1"/>
            </a:solidFill>
            <a:miter lim="800000"/>
          </a:ln>
          <a:effectLst/>
        </p:spPr>
        <p:txBody>
          <a:bodyPr wrap="none"/>
          <a:lstStyle/>
          <a:p>
            <a:endParaRPr lang="zh-CN" altLang="en-US"/>
          </a:p>
        </p:txBody>
      </p:sp>
      <p:sp>
        <p:nvSpPr>
          <p:cNvPr id="91140" name="Freeform 4"/>
          <p:cNvSpPr/>
          <p:nvPr/>
        </p:nvSpPr>
        <p:spPr bwMode="auto">
          <a:xfrm>
            <a:off x="609600" y="215900"/>
            <a:ext cx="381000" cy="88900"/>
          </a:xfrm>
          <a:custGeom>
            <a:avLst/>
            <a:gdLst/>
            <a:ahLst/>
            <a:cxnLst>
              <a:cxn ang="0">
                <a:pos x="0" y="56"/>
              </a:cxn>
              <a:cxn ang="0">
                <a:pos x="144" y="8"/>
              </a:cxn>
              <a:cxn ang="0">
                <a:pos x="240" y="8"/>
              </a:cxn>
            </a:cxnLst>
            <a:rect l="0" t="0" r="r" b="b"/>
            <a:pathLst>
              <a:path w="240" h="56">
                <a:moveTo>
                  <a:pt x="0" y="56"/>
                </a:moveTo>
                <a:cubicBezTo>
                  <a:pt x="52" y="36"/>
                  <a:pt x="104" y="16"/>
                  <a:pt x="144" y="8"/>
                </a:cubicBezTo>
                <a:cubicBezTo>
                  <a:pt x="184" y="0"/>
                  <a:pt x="224" y="8"/>
                  <a:pt x="240" y="8"/>
                </a:cubicBezTo>
              </a:path>
            </a:pathLst>
          </a:custGeom>
          <a:noFill/>
          <a:ln w="9525" cap="flat" cmpd="sng">
            <a:solidFill>
              <a:schemeClr val="tx1"/>
            </a:solidFill>
            <a:prstDash val="solid"/>
            <a:miter lim="800000"/>
            <a:headEnd type="none" w="med" len="med"/>
            <a:tailEnd type="none" w="med" len="med"/>
          </a:ln>
          <a:effectLst/>
        </p:spPr>
        <p:txBody>
          <a:bodyPr wrap="none"/>
          <a:lstStyle/>
          <a:p>
            <a:endParaRPr lang="zh-CN" altLang="en-US"/>
          </a:p>
        </p:txBody>
      </p:sp>
      <p:sp>
        <p:nvSpPr>
          <p:cNvPr id="91141" name="Line 5"/>
          <p:cNvSpPr>
            <a:spLocks noChangeShapeType="1"/>
          </p:cNvSpPr>
          <p:nvPr/>
        </p:nvSpPr>
        <p:spPr bwMode="auto">
          <a:xfrm>
            <a:off x="762000" y="0"/>
            <a:ext cx="0" cy="381000"/>
          </a:xfrm>
          <a:prstGeom prst="line">
            <a:avLst/>
          </a:prstGeom>
          <a:noFill/>
          <a:ln w="9525">
            <a:solidFill>
              <a:schemeClr val="tx1"/>
            </a:solidFill>
            <a:miter lim="800000"/>
          </a:ln>
          <a:effectLst/>
        </p:spPr>
        <p:txBody>
          <a:bodyPr wrap="none"/>
          <a:lstStyle/>
          <a:p>
            <a:endParaRPr lang="zh-CN" altLang="en-US"/>
          </a:p>
        </p:txBody>
      </p:sp>
      <p:cxnSp>
        <p:nvCxnSpPr>
          <p:cNvPr id="91142" name="AutoShape 6"/>
          <p:cNvCxnSpPr>
            <a:cxnSpLocks noChangeShapeType="1"/>
          </p:cNvCxnSpPr>
          <p:nvPr/>
        </p:nvCxnSpPr>
        <p:spPr bwMode="auto">
          <a:xfrm flipH="1" flipV="1">
            <a:off x="533400" y="838200"/>
            <a:ext cx="76200" cy="381000"/>
          </a:xfrm>
          <a:prstGeom prst="straightConnector1">
            <a:avLst/>
          </a:prstGeom>
          <a:noFill/>
          <a:ln w="34925">
            <a:solidFill>
              <a:srgbClr val="FF0000"/>
            </a:solidFill>
            <a:miter lim="800000"/>
            <a:tailEnd type="triangle" w="med" len="med"/>
          </a:ln>
          <a:effectLst/>
        </p:spPr>
      </p:cxnSp>
      <p:sp>
        <p:nvSpPr>
          <p:cNvPr id="91149" name="Line 13"/>
          <p:cNvSpPr>
            <a:spLocks noChangeShapeType="1"/>
          </p:cNvSpPr>
          <p:nvPr/>
        </p:nvSpPr>
        <p:spPr bwMode="auto">
          <a:xfrm>
            <a:off x="609600" y="838200"/>
            <a:ext cx="1585913" cy="2014538"/>
          </a:xfrm>
          <a:prstGeom prst="line">
            <a:avLst/>
          </a:prstGeom>
          <a:noFill/>
          <a:ln w="41275">
            <a:solidFill>
              <a:schemeClr val="tx1"/>
            </a:solidFill>
            <a:miter lim="800000"/>
            <a:tailEnd type="triangle" w="med" len="med"/>
          </a:ln>
          <a:effectLst/>
        </p:spPr>
        <p:txBody>
          <a:bodyPr wrap="none"/>
          <a:lstStyle/>
          <a:p>
            <a:endParaRPr lang="zh-CN" altLang="en-US"/>
          </a:p>
        </p:txBody>
      </p:sp>
      <p:sp>
        <p:nvSpPr>
          <p:cNvPr id="91150" name="Line 14"/>
          <p:cNvSpPr>
            <a:spLocks noChangeShapeType="1"/>
          </p:cNvSpPr>
          <p:nvPr/>
        </p:nvSpPr>
        <p:spPr bwMode="auto">
          <a:xfrm>
            <a:off x="2286000" y="2971800"/>
            <a:ext cx="1524000" cy="914400"/>
          </a:xfrm>
          <a:prstGeom prst="line">
            <a:avLst/>
          </a:prstGeom>
          <a:noFill/>
          <a:ln w="34925">
            <a:solidFill>
              <a:schemeClr val="tx1"/>
            </a:solidFill>
            <a:miter lim="800000"/>
            <a:tailEnd type="triangle" w="med" len="med"/>
          </a:ln>
          <a:effectLst/>
        </p:spPr>
        <p:txBody>
          <a:bodyPr wrap="none"/>
          <a:lstStyle/>
          <a:p>
            <a:endParaRPr lang="zh-CN" altLang="en-US"/>
          </a:p>
        </p:txBody>
      </p:sp>
      <p:sp>
        <p:nvSpPr>
          <p:cNvPr id="91151" name="Line 15"/>
          <p:cNvSpPr>
            <a:spLocks noChangeShapeType="1"/>
          </p:cNvSpPr>
          <p:nvPr/>
        </p:nvSpPr>
        <p:spPr bwMode="auto">
          <a:xfrm>
            <a:off x="3886200" y="3962400"/>
            <a:ext cx="1333500" cy="690563"/>
          </a:xfrm>
          <a:prstGeom prst="line">
            <a:avLst/>
          </a:prstGeom>
          <a:noFill/>
          <a:ln w="31750">
            <a:solidFill>
              <a:schemeClr val="tx1"/>
            </a:solidFill>
            <a:miter lim="800000"/>
            <a:tailEnd type="triangle" w="med" len="med"/>
          </a:ln>
          <a:effectLst/>
        </p:spPr>
        <p:txBody>
          <a:bodyPr wrap="none"/>
          <a:lstStyle/>
          <a:p>
            <a:endParaRPr lang="zh-CN" altLang="en-US"/>
          </a:p>
        </p:txBody>
      </p:sp>
      <p:sp>
        <p:nvSpPr>
          <p:cNvPr id="91153" name="Line 17"/>
          <p:cNvSpPr>
            <a:spLocks noChangeShapeType="1"/>
          </p:cNvSpPr>
          <p:nvPr/>
        </p:nvSpPr>
        <p:spPr bwMode="auto">
          <a:xfrm>
            <a:off x="5334000" y="4724400"/>
            <a:ext cx="304800" cy="152400"/>
          </a:xfrm>
          <a:prstGeom prst="line">
            <a:avLst/>
          </a:prstGeom>
          <a:noFill/>
          <a:ln w="31750">
            <a:solidFill>
              <a:schemeClr val="tx1"/>
            </a:solidFill>
            <a:miter lim="800000"/>
            <a:tailEnd type="triangle" w="med" len="med"/>
          </a:ln>
          <a:effectLst/>
        </p:spPr>
        <p:txBody>
          <a:bodyPr wrap="none"/>
          <a:lstStyle/>
          <a:p>
            <a:endParaRPr lang="zh-CN" altLang="en-US"/>
          </a:p>
        </p:txBody>
      </p:sp>
      <p:sp>
        <p:nvSpPr>
          <p:cNvPr id="91155" name="Text Box 19"/>
          <p:cNvSpPr txBox="1">
            <a:spLocks noChangeArrowheads="1"/>
          </p:cNvSpPr>
          <p:nvPr/>
        </p:nvSpPr>
        <p:spPr bwMode="auto">
          <a:xfrm>
            <a:off x="762000" y="457200"/>
            <a:ext cx="2819400" cy="396875"/>
          </a:xfrm>
          <a:prstGeom prst="rect">
            <a:avLst/>
          </a:prstGeom>
          <a:noFill/>
          <a:ln w="9525">
            <a:noFill/>
            <a:miter lim="800000"/>
          </a:ln>
          <a:effectLst/>
        </p:spPr>
        <p:txBody>
          <a:bodyPr>
            <a:spAutoFit/>
          </a:bodyPr>
          <a:lstStyle/>
          <a:p>
            <a:pPr>
              <a:spcBef>
                <a:spcPct val="50000"/>
              </a:spcBef>
            </a:pPr>
            <a:r>
              <a:rPr kumimoji="1" lang="zh-CN" altLang="en-US" sz="2000" b="1">
                <a:latin typeface="Times New Roman" panose="02020603050405020304" pitchFamily="18" charset="0"/>
              </a:rPr>
              <a:t>南极点</a:t>
            </a:r>
            <a:r>
              <a:rPr kumimoji="1" lang="en-US" altLang="zh-CN" sz="2000" b="1">
                <a:latin typeface="Times New Roman" panose="02020603050405020304" pitchFamily="18" charset="0"/>
              </a:rPr>
              <a:t>1912</a:t>
            </a:r>
            <a:r>
              <a:rPr kumimoji="1" lang="zh-CN" altLang="en-US" sz="2000" b="1">
                <a:latin typeface="Times New Roman" panose="02020603050405020304" pitchFamily="18" charset="0"/>
              </a:rPr>
              <a:t>年</a:t>
            </a:r>
            <a:r>
              <a:rPr kumimoji="1" lang="en-US" altLang="zh-CN" sz="2000" b="1">
                <a:latin typeface="Times New Roman" panose="02020603050405020304" pitchFamily="18" charset="0"/>
              </a:rPr>
              <a:t>1</a:t>
            </a:r>
            <a:r>
              <a:rPr kumimoji="1" lang="zh-CN" altLang="en-US" sz="2000" b="1">
                <a:latin typeface="Times New Roman" panose="02020603050405020304" pitchFamily="18" charset="0"/>
              </a:rPr>
              <a:t>月</a:t>
            </a:r>
            <a:r>
              <a:rPr kumimoji="1" lang="en-US" altLang="zh-CN" sz="2000" b="1">
                <a:latin typeface="Times New Roman" panose="02020603050405020304" pitchFamily="18" charset="0"/>
              </a:rPr>
              <a:t>18</a:t>
            </a:r>
            <a:r>
              <a:rPr kumimoji="1" lang="zh-CN" altLang="en-US" sz="2000" b="1">
                <a:latin typeface="Times New Roman" panose="02020603050405020304" pitchFamily="18" charset="0"/>
              </a:rPr>
              <a:t>日</a:t>
            </a:r>
            <a:endParaRPr kumimoji="1" lang="zh-CN" altLang="en-US" sz="2000" b="1">
              <a:latin typeface="Times New Roman" panose="02020603050405020304" pitchFamily="18" charset="0"/>
            </a:endParaRPr>
          </a:p>
        </p:txBody>
      </p:sp>
      <p:sp>
        <p:nvSpPr>
          <p:cNvPr id="91156" name="Text Box 20"/>
          <p:cNvSpPr txBox="1">
            <a:spLocks noChangeArrowheads="1"/>
          </p:cNvSpPr>
          <p:nvPr/>
        </p:nvSpPr>
        <p:spPr bwMode="auto">
          <a:xfrm>
            <a:off x="152400" y="1295400"/>
            <a:ext cx="1219200" cy="396875"/>
          </a:xfrm>
          <a:prstGeom prst="rect">
            <a:avLst/>
          </a:prstGeom>
          <a:noFill/>
          <a:ln w="9525">
            <a:noFill/>
            <a:miter lim="800000"/>
          </a:ln>
          <a:effectLst/>
        </p:spPr>
        <p:txBody>
          <a:bodyPr>
            <a:spAutoFit/>
          </a:bodyPr>
          <a:lstStyle/>
          <a:p>
            <a:pPr>
              <a:spcBef>
                <a:spcPct val="50000"/>
              </a:spcBef>
            </a:pPr>
            <a:r>
              <a:rPr kumimoji="1" lang="en-US" altLang="zh-CN" sz="2000" b="1">
                <a:latin typeface="Times New Roman" panose="02020603050405020304" pitchFamily="18" charset="0"/>
              </a:rPr>
              <a:t>12.1.16</a:t>
            </a:r>
            <a:endParaRPr kumimoji="1" lang="en-US" altLang="zh-CN" sz="2000" b="1">
              <a:latin typeface="Times New Roman" panose="02020603050405020304" pitchFamily="18" charset="0"/>
            </a:endParaRPr>
          </a:p>
        </p:txBody>
      </p:sp>
      <p:sp>
        <p:nvSpPr>
          <p:cNvPr id="91157" name="Text Box 21"/>
          <p:cNvSpPr txBox="1">
            <a:spLocks noChangeArrowheads="1"/>
          </p:cNvSpPr>
          <p:nvPr/>
        </p:nvSpPr>
        <p:spPr bwMode="auto">
          <a:xfrm>
            <a:off x="2362200" y="2362200"/>
            <a:ext cx="1219200" cy="701675"/>
          </a:xfrm>
          <a:prstGeom prst="rect">
            <a:avLst/>
          </a:prstGeom>
          <a:noFill/>
          <a:ln w="9525">
            <a:noFill/>
            <a:miter lim="800000"/>
          </a:ln>
          <a:effectLst/>
        </p:spPr>
        <p:txBody>
          <a:bodyPr>
            <a:spAutoFit/>
          </a:bodyPr>
          <a:lstStyle/>
          <a:p>
            <a:pPr>
              <a:spcBef>
                <a:spcPct val="50000"/>
              </a:spcBef>
            </a:pPr>
            <a:r>
              <a:rPr kumimoji="1" lang="zh-CN" altLang="en-US" sz="2000" b="1">
                <a:latin typeface="Times New Roman" panose="02020603050405020304" pitchFamily="18" charset="0"/>
              </a:rPr>
              <a:t>屠宰场地</a:t>
            </a:r>
            <a:r>
              <a:rPr kumimoji="1" lang="en-US" altLang="zh-CN" sz="2000" b="1">
                <a:latin typeface="Times New Roman" panose="02020603050405020304" pitchFamily="18" charset="0"/>
              </a:rPr>
              <a:t>12.2.17</a:t>
            </a:r>
            <a:endParaRPr kumimoji="1" lang="en-US" altLang="zh-CN" sz="2000" b="1">
              <a:latin typeface="Times New Roman" panose="02020603050405020304" pitchFamily="18" charset="0"/>
            </a:endParaRPr>
          </a:p>
        </p:txBody>
      </p:sp>
      <p:sp>
        <p:nvSpPr>
          <p:cNvPr id="91158" name="Text Box 22"/>
          <p:cNvSpPr txBox="1">
            <a:spLocks noChangeArrowheads="1"/>
          </p:cNvSpPr>
          <p:nvPr/>
        </p:nvSpPr>
        <p:spPr bwMode="auto">
          <a:xfrm>
            <a:off x="6019800" y="6156325"/>
            <a:ext cx="2362200" cy="701675"/>
          </a:xfrm>
          <a:prstGeom prst="rect">
            <a:avLst/>
          </a:prstGeom>
          <a:noFill/>
          <a:ln w="9525">
            <a:noFill/>
            <a:miter lim="800000"/>
          </a:ln>
          <a:effectLst/>
        </p:spPr>
        <p:txBody>
          <a:bodyPr>
            <a:spAutoFit/>
          </a:bodyPr>
          <a:lstStyle/>
          <a:p>
            <a:pPr>
              <a:spcBef>
                <a:spcPct val="50000"/>
              </a:spcBef>
            </a:pPr>
            <a:r>
              <a:rPr kumimoji="1" lang="zh-CN" altLang="en-US" sz="2000" b="1">
                <a:solidFill>
                  <a:srgbClr val="000000"/>
                </a:solidFill>
                <a:latin typeface="Times New Roman" panose="02020603050405020304" pitchFamily="18" charset="0"/>
              </a:rPr>
              <a:t>搜救队从营地出发</a:t>
            </a:r>
            <a:r>
              <a:rPr kumimoji="1" lang="en-US" altLang="zh-CN" sz="2000" b="1">
                <a:solidFill>
                  <a:srgbClr val="000000"/>
                </a:solidFill>
                <a:latin typeface="Times New Roman" panose="02020603050405020304" pitchFamily="18" charset="0"/>
              </a:rPr>
              <a:t>12.10.29</a:t>
            </a:r>
            <a:endParaRPr kumimoji="1" lang="en-US" altLang="zh-CN" sz="2000" b="1">
              <a:solidFill>
                <a:srgbClr val="000000"/>
              </a:solidFill>
              <a:latin typeface="Times New Roman" panose="02020603050405020304" pitchFamily="18" charset="0"/>
            </a:endParaRPr>
          </a:p>
        </p:txBody>
      </p:sp>
      <p:sp>
        <p:nvSpPr>
          <p:cNvPr id="91159" name="Text Box 23"/>
          <p:cNvSpPr txBox="1">
            <a:spLocks noChangeArrowheads="1"/>
          </p:cNvSpPr>
          <p:nvPr/>
        </p:nvSpPr>
        <p:spPr bwMode="auto">
          <a:xfrm>
            <a:off x="3962400" y="3276600"/>
            <a:ext cx="1219200" cy="701675"/>
          </a:xfrm>
          <a:prstGeom prst="rect">
            <a:avLst/>
          </a:prstGeom>
          <a:noFill/>
          <a:ln w="9525">
            <a:noFill/>
            <a:miter lim="800000"/>
          </a:ln>
          <a:effectLst/>
        </p:spPr>
        <p:txBody>
          <a:bodyPr>
            <a:spAutoFit/>
          </a:bodyPr>
          <a:lstStyle/>
          <a:p>
            <a:pPr>
              <a:spcBef>
                <a:spcPct val="50000"/>
              </a:spcBef>
            </a:pPr>
            <a:r>
              <a:rPr kumimoji="1" lang="zh-CN" altLang="en-US" sz="2000" b="1">
                <a:latin typeface="Times New Roman" panose="02020603050405020304" pitchFamily="18" charset="0"/>
              </a:rPr>
              <a:t>贮藏点</a:t>
            </a:r>
            <a:r>
              <a:rPr kumimoji="1" lang="en-US" altLang="zh-CN" sz="2000" b="1">
                <a:latin typeface="Times New Roman" panose="02020603050405020304" pitchFamily="18" charset="0"/>
              </a:rPr>
              <a:t>12.3.2</a:t>
            </a:r>
            <a:endParaRPr kumimoji="1" lang="en-US" altLang="zh-CN" sz="2000" b="1">
              <a:latin typeface="Times New Roman" panose="02020603050405020304" pitchFamily="18" charset="0"/>
            </a:endParaRPr>
          </a:p>
        </p:txBody>
      </p:sp>
      <p:sp>
        <p:nvSpPr>
          <p:cNvPr id="91160" name="Text Box 24"/>
          <p:cNvSpPr txBox="1">
            <a:spLocks noChangeArrowheads="1"/>
          </p:cNvSpPr>
          <p:nvPr/>
        </p:nvSpPr>
        <p:spPr bwMode="auto">
          <a:xfrm>
            <a:off x="5791200" y="4038600"/>
            <a:ext cx="1447800" cy="1006475"/>
          </a:xfrm>
          <a:prstGeom prst="rect">
            <a:avLst/>
          </a:prstGeom>
          <a:noFill/>
          <a:ln w="9525">
            <a:noFill/>
            <a:miter lim="800000"/>
          </a:ln>
          <a:effectLst/>
        </p:spPr>
        <p:txBody>
          <a:bodyPr>
            <a:spAutoFit/>
          </a:bodyPr>
          <a:lstStyle/>
          <a:p>
            <a:pPr>
              <a:spcBef>
                <a:spcPct val="50000"/>
              </a:spcBef>
            </a:pPr>
            <a:r>
              <a:rPr kumimoji="1" lang="zh-CN" altLang="en-US" sz="2000" b="1">
                <a:latin typeface="Times New Roman" panose="02020603050405020304" pitchFamily="18" charset="0"/>
              </a:rPr>
              <a:t>离贮藏点还差</a:t>
            </a:r>
            <a:r>
              <a:rPr kumimoji="1" lang="en-US" altLang="zh-CN" sz="2000" b="1">
                <a:latin typeface="Times New Roman" panose="02020603050405020304" pitchFamily="18" charset="0"/>
              </a:rPr>
              <a:t>17</a:t>
            </a:r>
            <a:r>
              <a:rPr kumimoji="1" lang="zh-CN" altLang="en-US" sz="2000" b="1">
                <a:latin typeface="Times New Roman" panose="02020603050405020304" pitchFamily="18" charset="0"/>
              </a:rPr>
              <a:t>公里</a:t>
            </a:r>
            <a:r>
              <a:rPr kumimoji="1" lang="en-US" altLang="zh-CN" sz="2000" b="1">
                <a:latin typeface="Times New Roman" panose="02020603050405020304" pitchFamily="18" charset="0"/>
              </a:rPr>
              <a:t>12.3.29</a:t>
            </a:r>
            <a:endParaRPr kumimoji="1" lang="en-US" altLang="zh-CN" sz="2000" b="1">
              <a:latin typeface="Times New Roman" panose="02020603050405020304" pitchFamily="18" charset="0"/>
            </a:endParaRPr>
          </a:p>
        </p:txBody>
      </p:sp>
      <p:sp>
        <p:nvSpPr>
          <p:cNvPr id="91161" name="Text Box 25"/>
          <p:cNvSpPr txBox="1">
            <a:spLocks noChangeArrowheads="1"/>
          </p:cNvSpPr>
          <p:nvPr/>
        </p:nvSpPr>
        <p:spPr bwMode="auto">
          <a:xfrm>
            <a:off x="3505200" y="4648200"/>
            <a:ext cx="1752600" cy="1006475"/>
          </a:xfrm>
          <a:prstGeom prst="rect">
            <a:avLst/>
          </a:prstGeom>
          <a:noFill/>
          <a:ln w="9525">
            <a:noFill/>
            <a:miter lim="800000"/>
          </a:ln>
          <a:effectLst/>
        </p:spPr>
        <p:txBody>
          <a:bodyPr>
            <a:spAutoFit/>
          </a:bodyPr>
          <a:lstStyle/>
          <a:p>
            <a:pPr>
              <a:spcBef>
                <a:spcPct val="50000"/>
              </a:spcBef>
            </a:pPr>
            <a:r>
              <a:rPr kumimoji="1" lang="zh-CN" altLang="en-US" sz="2000" b="1">
                <a:latin typeface="Times New Roman" panose="02020603050405020304" pitchFamily="18" charset="0"/>
              </a:rPr>
              <a:t>离下一个贮藏点还有</a:t>
            </a:r>
            <a:r>
              <a:rPr kumimoji="1" lang="en-US" altLang="zh-CN" sz="2000" b="1">
                <a:latin typeface="Times New Roman" panose="02020603050405020304" pitchFamily="18" charset="0"/>
              </a:rPr>
              <a:t>20</a:t>
            </a:r>
            <a:r>
              <a:rPr kumimoji="1" lang="zh-CN" altLang="en-US" sz="2000" b="1">
                <a:latin typeface="Times New Roman" panose="02020603050405020304" pitchFamily="18" charset="0"/>
              </a:rPr>
              <a:t>公里</a:t>
            </a:r>
            <a:r>
              <a:rPr kumimoji="1" lang="en-US" altLang="zh-CN" sz="2000" b="1">
                <a:latin typeface="Times New Roman" panose="02020603050405020304" pitchFamily="18" charset="0"/>
              </a:rPr>
              <a:t>12.3.21</a:t>
            </a:r>
            <a:endParaRPr kumimoji="1" lang="en-US" altLang="zh-CN" sz="2000" b="1">
              <a:latin typeface="Times New Roman" panose="02020603050405020304" pitchFamily="18" charset="0"/>
            </a:endParaRPr>
          </a:p>
        </p:txBody>
      </p:sp>
      <p:sp>
        <p:nvSpPr>
          <p:cNvPr id="91162" name="Text Box 26"/>
          <p:cNvSpPr txBox="1">
            <a:spLocks noChangeArrowheads="1"/>
          </p:cNvSpPr>
          <p:nvPr/>
        </p:nvSpPr>
        <p:spPr bwMode="auto">
          <a:xfrm>
            <a:off x="6172200" y="5029200"/>
            <a:ext cx="1219200" cy="396875"/>
          </a:xfrm>
          <a:prstGeom prst="rect">
            <a:avLst/>
          </a:prstGeom>
          <a:noFill/>
          <a:ln w="9525">
            <a:noFill/>
            <a:miter lim="800000"/>
          </a:ln>
          <a:effectLst/>
        </p:spPr>
        <p:txBody>
          <a:bodyPr>
            <a:spAutoFit/>
          </a:bodyPr>
          <a:lstStyle/>
          <a:p>
            <a:pPr>
              <a:spcBef>
                <a:spcPct val="50000"/>
              </a:spcBef>
            </a:pPr>
            <a:r>
              <a:rPr kumimoji="1" lang="zh-CN" altLang="en-US" sz="2000" b="1">
                <a:latin typeface="Times New Roman" panose="02020603050405020304" pitchFamily="18" charset="0"/>
              </a:rPr>
              <a:t>贮藏点</a:t>
            </a:r>
            <a:endParaRPr kumimoji="1" lang="zh-CN" altLang="en-US" sz="2000" b="1">
              <a:latin typeface="Times New Roman" panose="02020603050405020304" pitchFamily="18" charset="0"/>
            </a:endParaRPr>
          </a:p>
        </p:txBody>
      </p:sp>
      <p:sp>
        <p:nvSpPr>
          <p:cNvPr id="91163" name="Line 27"/>
          <p:cNvSpPr>
            <a:spLocks noChangeShapeType="1"/>
          </p:cNvSpPr>
          <p:nvPr/>
        </p:nvSpPr>
        <p:spPr bwMode="auto">
          <a:xfrm flipH="1" flipV="1">
            <a:off x="5867400" y="5029200"/>
            <a:ext cx="2743200" cy="1295400"/>
          </a:xfrm>
          <a:prstGeom prst="line">
            <a:avLst/>
          </a:prstGeom>
          <a:noFill/>
          <a:ln w="38100">
            <a:solidFill>
              <a:srgbClr val="0000FF"/>
            </a:solidFill>
            <a:miter lim="800000"/>
            <a:tailEnd type="triangle" w="med" len="med"/>
          </a:ln>
          <a:effectLst/>
        </p:spPr>
        <p:txBody>
          <a:bodyPr wrap="none"/>
          <a:lstStyle/>
          <a:p>
            <a:endParaRPr lang="zh-CN" altLang="en-US"/>
          </a:p>
        </p:txBody>
      </p:sp>
      <p:grpSp>
        <p:nvGrpSpPr>
          <p:cNvPr id="2" name="Group 43"/>
          <p:cNvGrpSpPr/>
          <p:nvPr/>
        </p:nvGrpSpPr>
        <p:grpSpPr bwMode="auto">
          <a:xfrm>
            <a:off x="5181600" y="4953000"/>
            <a:ext cx="1066800" cy="1387475"/>
            <a:chOff x="3264" y="3120"/>
            <a:chExt cx="672" cy="874"/>
          </a:xfrm>
        </p:grpSpPr>
        <p:sp>
          <p:nvSpPr>
            <p:cNvPr id="91165" name="AutoShape 29"/>
            <p:cNvSpPr>
              <a:spLocks noChangeArrowheads="1"/>
            </p:cNvSpPr>
            <p:nvPr/>
          </p:nvSpPr>
          <p:spPr bwMode="auto">
            <a:xfrm>
              <a:off x="3264" y="3120"/>
              <a:ext cx="576" cy="864"/>
            </a:xfrm>
            <a:prstGeom prst="upArrowCallout">
              <a:avLst>
                <a:gd name="adj1" fmla="val 25000"/>
                <a:gd name="adj2" fmla="val 25000"/>
                <a:gd name="adj3" fmla="val 25000"/>
                <a:gd name="adj4" fmla="val 66667"/>
              </a:avLst>
            </a:prstGeom>
            <a:noFill/>
            <a:ln w="9525">
              <a:solidFill>
                <a:schemeClr val="tx1"/>
              </a:solidFill>
              <a:miter lim="800000"/>
            </a:ln>
            <a:effectLst/>
          </p:spPr>
          <p:txBody>
            <a:bodyPr wrap="none" anchor="ctr"/>
            <a:lstStyle/>
            <a:p>
              <a:endParaRPr lang="zh-CN" altLang="en-US"/>
            </a:p>
          </p:txBody>
        </p:sp>
        <p:sp>
          <p:nvSpPr>
            <p:cNvPr id="91166" name="Text Box 30"/>
            <p:cNvSpPr txBox="1">
              <a:spLocks noChangeArrowheads="1"/>
            </p:cNvSpPr>
            <p:nvPr/>
          </p:nvSpPr>
          <p:spPr bwMode="auto">
            <a:xfrm>
              <a:off x="3264" y="3360"/>
              <a:ext cx="672" cy="634"/>
            </a:xfrm>
            <a:prstGeom prst="rect">
              <a:avLst/>
            </a:prstGeom>
            <a:noFill/>
            <a:ln w="9525">
              <a:noFill/>
              <a:miter lim="800000"/>
            </a:ln>
            <a:effectLst/>
          </p:spPr>
          <p:txBody>
            <a:bodyPr>
              <a:spAutoFit/>
            </a:bodyPr>
            <a:lstStyle/>
            <a:p>
              <a:pPr>
                <a:spcBef>
                  <a:spcPct val="50000"/>
                </a:spcBef>
              </a:pPr>
              <a:r>
                <a:rPr kumimoji="1" lang="en-US" altLang="zh-CN" sz="2000" b="1">
                  <a:solidFill>
                    <a:srgbClr val="000000"/>
                  </a:solidFill>
                  <a:latin typeface="Times New Roman" panose="02020603050405020304" pitchFamily="18" charset="0"/>
                </a:rPr>
                <a:t>12.11.12</a:t>
              </a:r>
              <a:r>
                <a:rPr kumimoji="1" lang="zh-CN" altLang="en-US" sz="2000" b="1">
                  <a:solidFill>
                    <a:srgbClr val="000000"/>
                  </a:solidFill>
                  <a:latin typeface="Times New Roman" panose="02020603050405020304" pitchFamily="18" charset="0"/>
                </a:rPr>
                <a:t>发现帐篷</a:t>
              </a:r>
              <a:endParaRPr kumimoji="1" lang="zh-CN" altLang="en-US" sz="2000" b="1">
                <a:solidFill>
                  <a:srgbClr val="000000"/>
                </a:solidFill>
                <a:latin typeface="Times New Roman" panose="02020603050405020304" pitchFamily="18" charset="0"/>
              </a:endParaRPr>
            </a:p>
          </p:txBody>
        </p:sp>
      </p:grpSp>
      <p:sp>
        <p:nvSpPr>
          <p:cNvPr id="91167" name="Text Box 31"/>
          <p:cNvSpPr txBox="1">
            <a:spLocks noChangeArrowheads="1"/>
          </p:cNvSpPr>
          <p:nvPr/>
        </p:nvSpPr>
        <p:spPr bwMode="auto">
          <a:xfrm>
            <a:off x="1219200" y="1295400"/>
            <a:ext cx="1066800" cy="1192213"/>
          </a:xfrm>
          <a:prstGeom prst="rect">
            <a:avLst/>
          </a:prstGeom>
          <a:noFill/>
          <a:ln w="9525">
            <a:noFill/>
            <a:miter lim="800000"/>
          </a:ln>
          <a:effectLst/>
        </p:spPr>
        <p:txBody>
          <a:bodyPr>
            <a:spAutoFit/>
          </a:bodyPr>
          <a:lstStyle/>
          <a:p>
            <a:pPr>
              <a:spcBef>
                <a:spcPct val="50000"/>
              </a:spcBef>
            </a:pPr>
            <a:r>
              <a:rPr kumimoji="1" lang="en-US" altLang="zh-CN" b="1">
                <a:solidFill>
                  <a:srgbClr val="FF0000"/>
                </a:solidFill>
                <a:latin typeface="Times New Roman" panose="02020603050405020304" pitchFamily="18" charset="0"/>
              </a:rPr>
              <a:t>5</a:t>
            </a:r>
            <a:endParaRPr kumimoji="1" lang="en-US" altLang="zh-CN" b="1">
              <a:solidFill>
                <a:srgbClr val="FF0000"/>
              </a:solidFill>
              <a:latin typeface="Times New Roman" panose="02020603050405020304" pitchFamily="18" charset="0"/>
            </a:endParaRPr>
          </a:p>
          <a:p>
            <a:pPr>
              <a:spcBef>
                <a:spcPct val="50000"/>
              </a:spcBef>
            </a:pPr>
            <a:r>
              <a:rPr kumimoji="1" lang="en-US" altLang="zh-CN" b="1">
                <a:solidFill>
                  <a:srgbClr val="FF0000"/>
                </a:solidFill>
                <a:latin typeface="Times New Roman" panose="02020603050405020304" pitchFamily="18" charset="0"/>
              </a:rPr>
              <a:t>   </a:t>
            </a:r>
            <a:r>
              <a:rPr kumimoji="1" lang="zh-CN" altLang="en-US" b="1">
                <a:solidFill>
                  <a:srgbClr val="FF0000"/>
                </a:solidFill>
                <a:latin typeface="Times New Roman" panose="02020603050405020304" pitchFamily="18" charset="0"/>
              </a:rPr>
              <a:t>个</a:t>
            </a:r>
            <a:endParaRPr kumimoji="1" lang="zh-CN" altLang="en-US" b="1">
              <a:solidFill>
                <a:srgbClr val="FF0000"/>
              </a:solidFill>
              <a:latin typeface="Times New Roman" panose="02020603050405020304" pitchFamily="18" charset="0"/>
            </a:endParaRPr>
          </a:p>
          <a:p>
            <a:pPr>
              <a:spcBef>
                <a:spcPct val="50000"/>
              </a:spcBef>
            </a:pPr>
            <a:r>
              <a:rPr kumimoji="1" lang="zh-CN" altLang="en-US" b="1">
                <a:solidFill>
                  <a:srgbClr val="FF0000"/>
                </a:solidFill>
                <a:latin typeface="Times New Roman" panose="02020603050405020304" pitchFamily="18" charset="0"/>
              </a:rPr>
              <a:t>         人</a:t>
            </a:r>
            <a:endParaRPr kumimoji="1" lang="zh-CN" altLang="en-US" b="1">
              <a:solidFill>
                <a:srgbClr val="FF0000"/>
              </a:solidFill>
              <a:latin typeface="Times New Roman" panose="02020603050405020304" pitchFamily="18" charset="0"/>
            </a:endParaRPr>
          </a:p>
        </p:txBody>
      </p:sp>
      <p:sp>
        <p:nvSpPr>
          <p:cNvPr id="91169" name="Text Box 33"/>
          <p:cNvSpPr txBox="1">
            <a:spLocks noChangeArrowheads="1"/>
          </p:cNvSpPr>
          <p:nvPr/>
        </p:nvSpPr>
        <p:spPr bwMode="auto">
          <a:xfrm>
            <a:off x="5181600" y="4267200"/>
            <a:ext cx="1066800" cy="366713"/>
          </a:xfrm>
          <a:prstGeom prst="rect">
            <a:avLst/>
          </a:prstGeom>
          <a:noFill/>
          <a:ln w="9525">
            <a:noFill/>
            <a:miter lim="800000"/>
          </a:ln>
          <a:effectLst/>
        </p:spPr>
        <p:txBody>
          <a:bodyPr>
            <a:spAutoFit/>
          </a:bodyPr>
          <a:lstStyle/>
          <a:p>
            <a:pPr>
              <a:spcBef>
                <a:spcPct val="50000"/>
              </a:spcBef>
            </a:pPr>
            <a:r>
              <a:rPr kumimoji="1" lang="en-US" altLang="zh-CN" b="1">
                <a:solidFill>
                  <a:srgbClr val="FF0000"/>
                </a:solidFill>
                <a:latin typeface="Times New Roman" panose="02020603050405020304" pitchFamily="18" charset="0"/>
              </a:rPr>
              <a:t>3</a:t>
            </a:r>
            <a:r>
              <a:rPr kumimoji="1" lang="zh-CN" altLang="en-US" b="1">
                <a:solidFill>
                  <a:srgbClr val="FF0000"/>
                </a:solidFill>
                <a:latin typeface="Times New Roman" panose="02020603050405020304" pitchFamily="18" charset="0"/>
              </a:rPr>
              <a:t>个人</a:t>
            </a:r>
            <a:endParaRPr kumimoji="1" lang="zh-CN" altLang="en-US" b="1">
              <a:solidFill>
                <a:srgbClr val="FF0000"/>
              </a:solidFill>
              <a:latin typeface="Times New Roman" panose="02020603050405020304" pitchFamily="18" charset="0"/>
            </a:endParaRPr>
          </a:p>
        </p:txBody>
      </p:sp>
      <p:sp>
        <p:nvSpPr>
          <p:cNvPr id="91172" name="Rectangle 36"/>
          <p:cNvSpPr>
            <a:spLocks noChangeArrowheads="1"/>
          </p:cNvSpPr>
          <p:nvPr/>
        </p:nvSpPr>
        <p:spPr bwMode="auto">
          <a:xfrm>
            <a:off x="381000" y="1066800"/>
            <a:ext cx="412750" cy="366713"/>
          </a:xfrm>
          <a:prstGeom prst="rect">
            <a:avLst/>
          </a:prstGeom>
          <a:noFill/>
          <a:ln w="9525">
            <a:noFill/>
            <a:miter lim="800000"/>
          </a:ln>
          <a:effectLst/>
        </p:spPr>
        <p:txBody>
          <a:bodyPr wrap="none">
            <a:spAutoFit/>
          </a:bodyPr>
          <a:lstStyle/>
          <a:p>
            <a:r>
              <a:rPr lang="en-US" altLang="zh-CN">
                <a:solidFill>
                  <a:srgbClr val="0000FF"/>
                </a:solidFill>
              </a:rPr>
              <a:t>●</a:t>
            </a:r>
            <a:endParaRPr lang="en-US" altLang="zh-CN">
              <a:solidFill>
                <a:srgbClr val="0000FF"/>
              </a:solidFill>
            </a:endParaRPr>
          </a:p>
        </p:txBody>
      </p:sp>
      <p:sp>
        <p:nvSpPr>
          <p:cNvPr id="91173" name="Rectangle 37"/>
          <p:cNvSpPr>
            <a:spLocks noChangeArrowheads="1"/>
          </p:cNvSpPr>
          <p:nvPr/>
        </p:nvSpPr>
        <p:spPr bwMode="auto">
          <a:xfrm>
            <a:off x="381000" y="685800"/>
            <a:ext cx="412750" cy="366713"/>
          </a:xfrm>
          <a:prstGeom prst="rect">
            <a:avLst/>
          </a:prstGeom>
          <a:noFill/>
          <a:ln w="9525">
            <a:noFill/>
            <a:miter lim="800000"/>
          </a:ln>
          <a:effectLst/>
        </p:spPr>
        <p:txBody>
          <a:bodyPr wrap="none">
            <a:spAutoFit/>
          </a:bodyPr>
          <a:lstStyle/>
          <a:p>
            <a:r>
              <a:rPr lang="en-US" altLang="zh-CN">
                <a:solidFill>
                  <a:srgbClr val="0000FF"/>
                </a:solidFill>
              </a:rPr>
              <a:t>●</a:t>
            </a:r>
            <a:endParaRPr lang="en-US" altLang="zh-CN">
              <a:solidFill>
                <a:srgbClr val="0000FF"/>
              </a:solidFill>
            </a:endParaRPr>
          </a:p>
        </p:txBody>
      </p:sp>
      <p:sp>
        <p:nvSpPr>
          <p:cNvPr id="91174" name="Rectangle 38"/>
          <p:cNvSpPr>
            <a:spLocks noChangeArrowheads="1"/>
          </p:cNvSpPr>
          <p:nvPr/>
        </p:nvSpPr>
        <p:spPr bwMode="auto">
          <a:xfrm>
            <a:off x="2057400" y="2667000"/>
            <a:ext cx="412750" cy="366713"/>
          </a:xfrm>
          <a:prstGeom prst="rect">
            <a:avLst/>
          </a:prstGeom>
          <a:noFill/>
          <a:ln w="9525">
            <a:noFill/>
            <a:miter lim="800000"/>
          </a:ln>
          <a:effectLst/>
        </p:spPr>
        <p:txBody>
          <a:bodyPr wrap="none">
            <a:spAutoFit/>
          </a:bodyPr>
          <a:lstStyle/>
          <a:p>
            <a:r>
              <a:rPr lang="en-US" altLang="zh-CN">
                <a:solidFill>
                  <a:srgbClr val="0000FF"/>
                </a:solidFill>
              </a:rPr>
              <a:t>●</a:t>
            </a:r>
            <a:endParaRPr lang="en-US" altLang="zh-CN">
              <a:solidFill>
                <a:srgbClr val="0000FF"/>
              </a:solidFill>
            </a:endParaRPr>
          </a:p>
        </p:txBody>
      </p:sp>
      <p:sp>
        <p:nvSpPr>
          <p:cNvPr id="91175" name="Rectangle 39"/>
          <p:cNvSpPr>
            <a:spLocks noChangeArrowheads="1"/>
          </p:cNvSpPr>
          <p:nvPr/>
        </p:nvSpPr>
        <p:spPr bwMode="auto">
          <a:xfrm>
            <a:off x="3657600" y="3733800"/>
            <a:ext cx="412750" cy="366713"/>
          </a:xfrm>
          <a:prstGeom prst="rect">
            <a:avLst/>
          </a:prstGeom>
          <a:noFill/>
          <a:ln w="9525">
            <a:noFill/>
            <a:miter lim="800000"/>
          </a:ln>
          <a:effectLst/>
        </p:spPr>
        <p:txBody>
          <a:bodyPr wrap="none">
            <a:spAutoFit/>
          </a:bodyPr>
          <a:lstStyle/>
          <a:p>
            <a:r>
              <a:rPr lang="en-US" altLang="zh-CN">
                <a:solidFill>
                  <a:srgbClr val="0000FF"/>
                </a:solidFill>
              </a:rPr>
              <a:t>●</a:t>
            </a:r>
            <a:endParaRPr lang="en-US" altLang="zh-CN">
              <a:solidFill>
                <a:srgbClr val="0000FF"/>
              </a:solidFill>
            </a:endParaRPr>
          </a:p>
        </p:txBody>
      </p:sp>
      <p:sp>
        <p:nvSpPr>
          <p:cNvPr id="91176" name="Rectangle 40"/>
          <p:cNvSpPr>
            <a:spLocks noChangeArrowheads="1"/>
          </p:cNvSpPr>
          <p:nvPr/>
        </p:nvSpPr>
        <p:spPr bwMode="auto">
          <a:xfrm>
            <a:off x="5029200" y="4495800"/>
            <a:ext cx="412750" cy="366713"/>
          </a:xfrm>
          <a:prstGeom prst="rect">
            <a:avLst/>
          </a:prstGeom>
          <a:noFill/>
          <a:ln w="9525">
            <a:noFill/>
            <a:miter lim="800000"/>
          </a:ln>
          <a:effectLst/>
        </p:spPr>
        <p:txBody>
          <a:bodyPr wrap="none">
            <a:spAutoFit/>
          </a:bodyPr>
          <a:lstStyle/>
          <a:p>
            <a:r>
              <a:rPr lang="en-US" altLang="zh-CN">
                <a:solidFill>
                  <a:srgbClr val="0000FF"/>
                </a:solidFill>
              </a:rPr>
              <a:t>●</a:t>
            </a:r>
            <a:endParaRPr lang="en-US" altLang="zh-CN">
              <a:solidFill>
                <a:srgbClr val="0000FF"/>
              </a:solidFill>
            </a:endParaRPr>
          </a:p>
        </p:txBody>
      </p:sp>
      <p:sp>
        <p:nvSpPr>
          <p:cNvPr id="91177" name="Rectangle 41"/>
          <p:cNvSpPr>
            <a:spLocks noChangeArrowheads="1"/>
          </p:cNvSpPr>
          <p:nvPr/>
        </p:nvSpPr>
        <p:spPr bwMode="auto">
          <a:xfrm>
            <a:off x="6019800" y="5029200"/>
            <a:ext cx="412750" cy="366713"/>
          </a:xfrm>
          <a:prstGeom prst="rect">
            <a:avLst/>
          </a:prstGeom>
          <a:noFill/>
          <a:ln w="9525">
            <a:noFill/>
            <a:miter lim="800000"/>
          </a:ln>
          <a:effectLst/>
        </p:spPr>
        <p:txBody>
          <a:bodyPr wrap="none">
            <a:spAutoFit/>
          </a:bodyPr>
          <a:lstStyle/>
          <a:p>
            <a:r>
              <a:rPr lang="en-US" altLang="zh-CN">
                <a:solidFill>
                  <a:srgbClr val="0000FF"/>
                </a:solidFill>
              </a:rPr>
              <a:t>●</a:t>
            </a:r>
            <a:endParaRPr lang="en-US" altLang="zh-CN">
              <a:solidFill>
                <a:srgbClr val="0000FF"/>
              </a:solidFill>
            </a:endParaRPr>
          </a:p>
        </p:txBody>
      </p:sp>
      <p:sp>
        <p:nvSpPr>
          <p:cNvPr id="91178" name="Rectangle 42"/>
          <p:cNvSpPr>
            <a:spLocks noChangeArrowheads="1"/>
          </p:cNvSpPr>
          <p:nvPr/>
        </p:nvSpPr>
        <p:spPr bwMode="auto">
          <a:xfrm>
            <a:off x="8305800" y="6194425"/>
            <a:ext cx="539750" cy="519113"/>
          </a:xfrm>
          <a:prstGeom prst="rect">
            <a:avLst/>
          </a:prstGeom>
          <a:noFill/>
          <a:ln w="9525">
            <a:noFill/>
            <a:miter lim="800000"/>
          </a:ln>
          <a:effectLst/>
        </p:spPr>
        <p:txBody>
          <a:bodyPr wrap="none">
            <a:spAutoFit/>
          </a:bodyPr>
          <a:lstStyle/>
          <a:p>
            <a:r>
              <a:rPr lang="en-US" altLang="zh-CN" sz="2800">
                <a:solidFill>
                  <a:srgbClr val="0000FF"/>
                </a:solidFill>
              </a:rPr>
              <a:t>●</a:t>
            </a:r>
            <a:endParaRPr lang="en-US" altLang="zh-CN" sz="2800">
              <a:solidFill>
                <a:srgbClr val="0000FF"/>
              </a:solidFill>
            </a:endParaRPr>
          </a:p>
        </p:txBody>
      </p:sp>
      <p:sp>
        <p:nvSpPr>
          <p:cNvPr id="91180" name="Rectangle 44"/>
          <p:cNvSpPr>
            <a:spLocks noGrp="1" noChangeArrowheads="1"/>
          </p:cNvSpPr>
          <p:nvPr>
            <p:ph type="title" idx="4294967295"/>
          </p:nvPr>
        </p:nvSpPr>
        <p:spPr>
          <a:xfrm>
            <a:off x="4572000" y="457200"/>
            <a:ext cx="4114800" cy="1096963"/>
          </a:xfrm>
        </p:spPr>
        <p:txBody>
          <a:bodyPr>
            <a:normAutofit fontScale="90000"/>
          </a:bodyPr>
          <a:lstStyle/>
          <a:p>
            <a:r>
              <a:rPr lang="zh-CN" altLang="en-US" sz="3600" b="1">
                <a:solidFill>
                  <a:srgbClr val="0000FF"/>
                </a:solidFill>
                <a:ea typeface="楷体_GB2312" pitchFamily="49" charset="-122"/>
              </a:rPr>
              <a:t>在文中用</a:t>
            </a:r>
            <a:r>
              <a:rPr lang="zh-CN" altLang="en-US" sz="3600" b="1">
                <a:solidFill>
                  <a:srgbClr val="FF0000"/>
                </a:solidFill>
                <a:ea typeface="楷体_GB2312" pitchFamily="49" charset="-122"/>
              </a:rPr>
              <a:t>“         ”</a:t>
            </a:r>
            <a:r>
              <a:rPr lang="zh-CN" altLang="en-US" sz="3600" b="1">
                <a:solidFill>
                  <a:srgbClr val="0000FF"/>
                </a:solidFill>
                <a:ea typeface="楷体_GB2312" pitchFamily="49" charset="-122"/>
              </a:rPr>
              <a:t>圈出日期、地点</a:t>
            </a:r>
            <a:endParaRPr lang="zh-CN" altLang="en-US" sz="3600" b="1">
              <a:solidFill>
                <a:srgbClr val="0000FF"/>
              </a:solidFill>
              <a:ea typeface="楷体_GB2312" pitchFamily="49" charset="-122"/>
            </a:endParaRPr>
          </a:p>
        </p:txBody>
      </p:sp>
      <p:sp>
        <p:nvSpPr>
          <p:cNvPr id="91181" name="Oval 45"/>
          <p:cNvSpPr>
            <a:spLocks noChangeArrowheads="1"/>
          </p:cNvSpPr>
          <p:nvPr/>
        </p:nvSpPr>
        <p:spPr bwMode="auto">
          <a:xfrm>
            <a:off x="6858000" y="533400"/>
            <a:ext cx="990600" cy="457200"/>
          </a:xfrm>
          <a:prstGeom prst="ellipse">
            <a:avLst/>
          </a:prstGeom>
          <a:solidFill>
            <a:schemeClr val="bg1"/>
          </a:solidFill>
          <a:ln w="31750">
            <a:solidFill>
              <a:srgbClr val="FF0000"/>
            </a:solidFill>
            <a:round/>
          </a:ln>
          <a:effectLst/>
        </p:spPr>
        <p:txBody>
          <a:bodyPr wrap="none" anchor="ctr"/>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1156"/>
                                        </p:tgtEl>
                                        <p:attrNameLst>
                                          <p:attrName>style.visibility</p:attrName>
                                        </p:attrNameLst>
                                      </p:cBhvr>
                                      <p:to>
                                        <p:strVal val="visible"/>
                                      </p:to>
                                    </p:set>
                                    <p:anim calcmode="lin" valueType="num">
                                      <p:cBhvr>
                                        <p:cTn id="7" dur="500" fill="hold"/>
                                        <p:tgtEl>
                                          <p:spTgt spid="91156"/>
                                        </p:tgtEl>
                                        <p:attrNameLst>
                                          <p:attrName>ppt_w</p:attrName>
                                        </p:attrNameLst>
                                      </p:cBhvr>
                                      <p:tavLst>
                                        <p:tav tm="0">
                                          <p:val>
                                            <p:fltVal val="0"/>
                                          </p:val>
                                        </p:tav>
                                        <p:tav tm="100000">
                                          <p:val>
                                            <p:strVal val="#ppt_w"/>
                                          </p:val>
                                        </p:tav>
                                      </p:tavLst>
                                    </p:anim>
                                    <p:anim calcmode="lin" valueType="num">
                                      <p:cBhvr>
                                        <p:cTn id="8" dur="500" fill="hold"/>
                                        <p:tgtEl>
                                          <p:spTgt spid="91156"/>
                                        </p:tgtEl>
                                        <p:attrNameLst>
                                          <p:attrName>ppt_h</p:attrName>
                                        </p:attrNameLst>
                                      </p:cBhvr>
                                      <p:tavLst>
                                        <p:tav tm="0">
                                          <p:val>
                                            <p:fltVal val="0"/>
                                          </p:val>
                                        </p:tav>
                                        <p:tav tm="100000">
                                          <p:val>
                                            <p:strVal val="#ppt_h"/>
                                          </p:val>
                                        </p:tav>
                                      </p:tavLst>
                                    </p:anim>
                                    <p:animEffect transition="in" filter="fade">
                                      <p:cBhvr>
                                        <p:cTn id="9" dur="500"/>
                                        <p:tgtEl>
                                          <p:spTgt spid="91156"/>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91142"/>
                                        </p:tgtEl>
                                        <p:attrNameLst>
                                          <p:attrName>style.visibility</p:attrName>
                                        </p:attrNameLst>
                                      </p:cBhvr>
                                      <p:to>
                                        <p:strVal val="visible"/>
                                      </p:to>
                                    </p:set>
                                    <p:animEffect transition="in" filter="dissolve">
                                      <p:cBhvr>
                                        <p:cTn id="14" dur="500"/>
                                        <p:tgtEl>
                                          <p:spTgt spid="91142"/>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grpId="0" nodeType="clickEffect">
                                  <p:stCondLst>
                                    <p:cond delay="0"/>
                                  </p:stCondLst>
                                  <p:childTnLst>
                                    <p:set>
                                      <p:cBhvr>
                                        <p:cTn id="18" dur="1" fill="hold">
                                          <p:stCondLst>
                                            <p:cond delay="0"/>
                                          </p:stCondLst>
                                        </p:cTn>
                                        <p:tgtEl>
                                          <p:spTgt spid="91155"/>
                                        </p:tgtEl>
                                        <p:attrNameLst>
                                          <p:attrName>style.visibility</p:attrName>
                                        </p:attrNameLst>
                                      </p:cBhvr>
                                      <p:to>
                                        <p:strVal val="visible"/>
                                      </p:to>
                                    </p:set>
                                    <p:anim calcmode="lin" valueType="num">
                                      <p:cBhvr>
                                        <p:cTn id="19" dur="1000" fill="hold"/>
                                        <p:tgtEl>
                                          <p:spTgt spid="91155"/>
                                        </p:tgtEl>
                                        <p:attrNameLst>
                                          <p:attrName>ppt_w</p:attrName>
                                        </p:attrNameLst>
                                      </p:cBhvr>
                                      <p:tavLst>
                                        <p:tav tm="0">
                                          <p:val>
                                            <p:strVal val="#ppt_w+.3"/>
                                          </p:val>
                                        </p:tav>
                                        <p:tav tm="100000">
                                          <p:val>
                                            <p:strVal val="#ppt_w"/>
                                          </p:val>
                                        </p:tav>
                                      </p:tavLst>
                                    </p:anim>
                                    <p:anim calcmode="lin" valueType="num">
                                      <p:cBhvr>
                                        <p:cTn id="20" dur="1000" fill="hold"/>
                                        <p:tgtEl>
                                          <p:spTgt spid="91155"/>
                                        </p:tgtEl>
                                        <p:attrNameLst>
                                          <p:attrName>ppt_h</p:attrName>
                                        </p:attrNameLst>
                                      </p:cBhvr>
                                      <p:tavLst>
                                        <p:tav tm="0">
                                          <p:val>
                                            <p:strVal val="#ppt_h"/>
                                          </p:val>
                                        </p:tav>
                                        <p:tav tm="100000">
                                          <p:val>
                                            <p:strVal val="#ppt_h"/>
                                          </p:val>
                                        </p:tav>
                                      </p:tavLst>
                                    </p:anim>
                                    <p:animEffect transition="in" filter="fade">
                                      <p:cBhvr>
                                        <p:cTn id="21" dur="1000"/>
                                        <p:tgtEl>
                                          <p:spTgt spid="9115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91149"/>
                                        </p:tgtEl>
                                        <p:attrNameLst>
                                          <p:attrName>style.visibility</p:attrName>
                                        </p:attrNameLst>
                                      </p:cBhvr>
                                      <p:to>
                                        <p:strVal val="visible"/>
                                      </p:to>
                                    </p:set>
                                    <p:animEffect transition="in" filter="dissolve">
                                      <p:cBhvr>
                                        <p:cTn id="26" dur="500"/>
                                        <p:tgtEl>
                                          <p:spTgt spid="9114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1167"/>
                                        </p:tgtEl>
                                        <p:attrNameLst>
                                          <p:attrName>style.visibility</p:attrName>
                                        </p:attrNameLst>
                                      </p:cBhvr>
                                      <p:to>
                                        <p:strVal val="visible"/>
                                      </p:to>
                                    </p:set>
                                    <p:animEffect transition="in" filter="fade">
                                      <p:cBhvr>
                                        <p:cTn id="31" dur="2000"/>
                                        <p:tgtEl>
                                          <p:spTgt spid="91167"/>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91157"/>
                                        </p:tgtEl>
                                        <p:attrNameLst>
                                          <p:attrName>style.visibility</p:attrName>
                                        </p:attrNameLst>
                                      </p:cBhvr>
                                      <p:to>
                                        <p:strVal val="visible"/>
                                      </p:to>
                                    </p:set>
                                    <p:anim calcmode="lin" valueType="num">
                                      <p:cBhvr>
                                        <p:cTn id="36" dur="500" fill="hold"/>
                                        <p:tgtEl>
                                          <p:spTgt spid="91157"/>
                                        </p:tgtEl>
                                        <p:attrNameLst>
                                          <p:attrName>ppt_w</p:attrName>
                                        </p:attrNameLst>
                                      </p:cBhvr>
                                      <p:tavLst>
                                        <p:tav tm="0">
                                          <p:val>
                                            <p:fltVal val="0"/>
                                          </p:val>
                                        </p:tav>
                                        <p:tav tm="100000">
                                          <p:val>
                                            <p:strVal val="#ppt_w"/>
                                          </p:val>
                                        </p:tav>
                                      </p:tavLst>
                                    </p:anim>
                                    <p:anim calcmode="lin" valueType="num">
                                      <p:cBhvr>
                                        <p:cTn id="37" dur="500" fill="hold"/>
                                        <p:tgtEl>
                                          <p:spTgt spid="91157"/>
                                        </p:tgtEl>
                                        <p:attrNameLst>
                                          <p:attrName>ppt_h</p:attrName>
                                        </p:attrNameLst>
                                      </p:cBhvr>
                                      <p:tavLst>
                                        <p:tav tm="0">
                                          <p:val>
                                            <p:fltVal val="0"/>
                                          </p:val>
                                        </p:tav>
                                        <p:tav tm="100000">
                                          <p:val>
                                            <p:strVal val="#ppt_h"/>
                                          </p:val>
                                        </p:tav>
                                      </p:tavLst>
                                    </p:anim>
                                    <p:animEffect transition="in" filter="fade">
                                      <p:cBhvr>
                                        <p:cTn id="38" dur="500"/>
                                        <p:tgtEl>
                                          <p:spTgt spid="9115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91168"/>
                                        </p:tgtEl>
                                        <p:attrNameLst>
                                          <p:attrName>style.visibility</p:attrName>
                                        </p:attrNameLst>
                                      </p:cBhvr>
                                      <p:to>
                                        <p:strVal val="visible"/>
                                      </p:to>
                                    </p:set>
                                    <p:animEffect transition="in" filter="fade">
                                      <p:cBhvr>
                                        <p:cTn id="43" dur="2000"/>
                                        <p:tgtEl>
                                          <p:spTgt spid="91168"/>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91150"/>
                                        </p:tgtEl>
                                        <p:attrNameLst>
                                          <p:attrName>style.visibility</p:attrName>
                                        </p:attrNameLst>
                                      </p:cBhvr>
                                      <p:to>
                                        <p:strVal val="visible"/>
                                      </p:to>
                                    </p:set>
                                    <p:animEffect transition="in" filter="dissolve">
                                      <p:cBhvr>
                                        <p:cTn id="48" dur="500"/>
                                        <p:tgtEl>
                                          <p:spTgt spid="91150"/>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91159"/>
                                        </p:tgtEl>
                                        <p:attrNameLst>
                                          <p:attrName>style.visibility</p:attrName>
                                        </p:attrNameLst>
                                      </p:cBhvr>
                                      <p:to>
                                        <p:strVal val="visible"/>
                                      </p:to>
                                    </p:set>
                                    <p:anim calcmode="lin" valueType="num">
                                      <p:cBhvr>
                                        <p:cTn id="53" dur="500" fill="hold"/>
                                        <p:tgtEl>
                                          <p:spTgt spid="91159"/>
                                        </p:tgtEl>
                                        <p:attrNameLst>
                                          <p:attrName>ppt_w</p:attrName>
                                        </p:attrNameLst>
                                      </p:cBhvr>
                                      <p:tavLst>
                                        <p:tav tm="0">
                                          <p:val>
                                            <p:fltVal val="0"/>
                                          </p:val>
                                        </p:tav>
                                        <p:tav tm="100000">
                                          <p:val>
                                            <p:strVal val="#ppt_w"/>
                                          </p:val>
                                        </p:tav>
                                      </p:tavLst>
                                    </p:anim>
                                    <p:anim calcmode="lin" valueType="num">
                                      <p:cBhvr>
                                        <p:cTn id="54" dur="500" fill="hold"/>
                                        <p:tgtEl>
                                          <p:spTgt spid="91159"/>
                                        </p:tgtEl>
                                        <p:attrNameLst>
                                          <p:attrName>ppt_h</p:attrName>
                                        </p:attrNameLst>
                                      </p:cBhvr>
                                      <p:tavLst>
                                        <p:tav tm="0">
                                          <p:val>
                                            <p:fltVal val="0"/>
                                          </p:val>
                                        </p:tav>
                                        <p:tav tm="100000">
                                          <p:val>
                                            <p:strVal val="#ppt_h"/>
                                          </p:val>
                                        </p:tav>
                                      </p:tavLst>
                                    </p:anim>
                                    <p:animEffect transition="in" filter="fade">
                                      <p:cBhvr>
                                        <p:cTn id="55" dur="500"/>
                                        <p:tgtEl>
                                          <p:spTgt spid="91159"/>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91151"/>
                                        </p:tgtEl>
                                        <p:attrNameLst>
                                          <p:attrName>style.visibility</p:attrName>
                                        </p:attrNameLst>
                                      </p:cBhvr>
                                      <p:to>
                                        <p:strVal val="visible"/>
                                      </p:to>
                                    </p:set>
                                    <p:animEffect transition="in" filter="dissolve">
                                      <p:cBhvr>
                                        <p:cTn id="60" dur="500"/>
                                        <p:tgtEl>
                                          <p:spTgt spid="91151"/>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91161"/>
                                        </p:tgtEl>
                                        <p:attrNameLst>
                                          <p:attrName>style.visibility</p:attrName>
                                        </p:attrNameLst>
                                      </p:cBhvr>
                                      <p:to>
                                        <p:strVal val="visible"/>
                                      </p:to>
                                    </p:set>
                                    <p:anim calcmode="lin" valueType="num">
                                      <p:cBhvr>
                                        <p:cTn id="65" dur="500" fill="hold"/>
                                        <p:tgtEl>
                                          <p:spTgt spid="91161"/>
                                        </p:tgtEl>
                                        <p:attrNameLst>
                                          <p:attrName>ppt_w</p:attrName>
                                        </p:attrNameLst>
                                      </p:cBhvr>
                                      <p:tavLst>
                                        <p:tav tm="0">
                                          <p:val>
                                            <p:fltVal val="0"/>
                                          </p:val>
                                        </p:tav>
                                        <p:tav tm="100000">
                                          <p:val>
                                            <p:strVal val="#ppt_w"/>
                                          </p:val>
                                        </p:tav>
                                      </p:tavLst>
                                    </p:anim>
                                    <p:anim calcmode="lin" valueType="num">
                                      <p:cBhvr>
                                        <p:cTn id="66" dur="500" fill="hold"/>
                                        <p:tgtEl>
                                          <p:spTgt spid="91161"/>
                                        </p:tgtEl>
                                        <p:attrNameLst>
                                          <p:attrName>ppt_h</p:attrName>
                                        </p:attrNameLst>
                                      </p:cBhvr>
                                      <p:tavLst>
                                        <p:tav tm="0">
                                          <p:val>
                                            <p:fltVal val="0"/>
                                          </p:val>
                                        </p:tav>
                                        <p:tav tm="100000">
                                          <p:val>
                                            <p:strVal val="#ppt_h"/>
                                          </p:val>
                                        </p:tav>
                                      </p:tavLst>
                                    </p:anim>
                                    <p:animEffect transition="in" filter="fade">
                                      <p:cBhvr>
                                        <p:cTn id="67" dur="500"/>
                                        <p:tgtEl>
                                          <p:spTgt spid="9116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91169"/>
                                        </p:tgtEl>
                                        <p:attrNameLst>
                                          <p:attrName>style.visibility</p:attrName>
                                        </p:attrNameLst>
                                      </p:cBhvr>
                                      <p:to>
                                        <p:strVal val="visible"/>
                                      </p:to>
                                    </p:set>
                                    <p:animEffect transition="in" filter="fade">
                                      <p:cBhvr>
                                        <p:cTn id="72" dur="2000"/>
                                        <p:tgtEl>
                                          <p:spTgt spid="91169"/>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91160"/>
                                        </p:tgtEl>
                                        <p:attrNameLst>
                                          <p:attrName>style.visibility</p:attrName>
                                        </p:attrNameLst>
                                      </p:cBhvr>
                                      <p:to>
                                        <p:strVal val="visible"/>
                                      </p:to>
                                    </p:set>
                                    <p:anim calcmode="lin" valueType="num">
                                      <p:cBhvr>
                                        <p:cTn id="77" dur="500" fill="hold"/>
                                        <p:tgtEl>
                                          <p:spTgt spid="91160"/>
                                        </p:tgtEl>
                                        <p:attrNameLst>
                                          <p:attrName>ppt_w</p:attrName>
                                        </p:attrNameLst>
                                      </p:cBhvr>
                                      <p:tavLst>
                                        <p:tav tm="0">
                                          <p:val>
                                            <p:fltVal val="0"/>
                                          </p:val>
                                        </p:tav>
                                        <p:tav tm="100000">
                                          <p:val>
                                            <p:strVal val="#ppt_w"/>
                                          </p:val>
                                        </p:tav>
                                      </p:tavLst>
                                    </p:anim>
                                    <p:anim calcmode="lin" valueType="num">
                                      <p:cBhvr>
                                        <p:cTn id="78" dur="500" fill="hold"/>
                                        <p:tgtEl>
                                          <p:spTgt spid="91160"/>
                                        </p:tgtEl>
                                        <p:attrNameLst>
                                          <p:attrName>ppt_h</p:attrName>
                                        </p:attrNameLst>
                                      </p:cBhvr>
                                      <p:tavLst>
                                        <p:tav tm="0">
                                          <p:val>
                                            <p:fltVal val="0"/>
                                          </p:val>
                                        </p:tav>
                                        <p:tav tm="100000">
                                          <p:val>
                                            <p:strVal val="#ppt_h"/>
                                          </p:val>
                                        </p:tav>
                                      </p:tavLst>
                                    </p:anim>
                                    <p:animEffect transition="in" filter="fade">
                                      <p:cBhvr>
                                        <p:cTn id="79" dur="500"/>
                                        <p:tgtEl>
                                          <p:spTgt spid="91160"/>
                                        </p:tgtEl>
                                      </p:cBhvr>
                                    </p:animEffect>
                                  </p:childTnLst>
                                </p:cTn>
                              </p:par>
                            </p:childTnLst>
                          </p:cTn>
                        </p:par>
                      </p:childTnLst>
                    </p:cTn>
                  </p:par>
                  <p:par>
                    <p:cTn id="80" fill="hold">
                      <p:stCondLst>
                        <p:cond delay="indefinite"/>
                      </p:stCondLst>
                      <p:childTnLst>
                        <p:par>
                          <p:cTn id="81" fill="hold">
                            <p:stCondLst>
                              <p:cond delay="0"/>
                            </p:stCondLst>
                            <p:childTnLst>
                              <p:par>
                                <p:cTn id="82" presetID="9" presetClass="entr" presetSubtype="0" fill="hold" grpId="0" nodeType="clickEffect">
                                  <p:stCondLst>
                                    <p:cond delay="0"/>
                                  </p:stCondLst>
                                  <p:childTnLst>
                                    <p:set>
                                      <p:cBhvr>
                                        <p:cTn id="83" dur="1" fill="hold">
                                          <p:stCondLst>
                                            <p:cond delay="0"/>
                                          </p:stCondLst>
                                        </p:cTn>
                                        <p:tgtEl>
                                          <p:spTgt spid="91153"/>
                                        </p:tgtEl>
                                        <p:attrNameLst>
                                          <p:attrName>style.visibility</p:attrName>
                                        </p:attrNameLst>
                                      </p:cBhvr>
                                      <p:to>
                                        <p:strVal val="visible"/>
                                      </p:to>
                                    </p:set>
                                    <p:animEffect transition="in" filter="dissolve">
                                      <p:cBhvr>
                                        <p:cTn id="84" dur="500"/>
                                        <p:tgtEl>
                                          <p:spTgt spid="91153"/>
                                        </p:tgtEl>
                                      </p:cBhvr>
                                    </p:animEffect>
                                  </p:childTnLst>
                                </p:cTn>
                              </p:par>
                            </p:childTnLst>
                          </p:cTn>
                        </p:par>
                      </p:childTnLst>
                    </p:cTn>
                  </p:par>
                  <p:par>
                    <p:cTn id="85" fill="hold">
                      <p:stCondLst>
                        <p:cond delay="indefinite"/>
                      </p:stCondLst>
                      <p:childTnLst>
                        <p:par>
                          <p:cTn id="86" fill="hold">
                            <p:stCondLst>
                              <p:cond delay="0"/>
                            </p:stCondLst>
                            <p:childTnLst>
                              <p:par>
                                <p:cTn id="87" presetID="53" presetClass="entr" presetSubtype="16" fill="hold" grpId="0" nodeType="clickEffect">
                                  <p:stCondLst>
                                    <p:cond delay="0"/>
                                  </p:stCondLst>
                                  <p:childTnLst>
                                    <p:set>
                                      <p:cBhvr>
                                        <p:cTn id="88" dur="1" fill="hold">
                                          <p:stCondLst>
                                            <p:cond delay="0"/>
                                          </p:stCondLst>
                                        </p:cTn>
                                        <p:tgtEl>
                                          <p:spTgt spid="91158"/>
                                        </p:tgtEl>
                                        <p:attrNameLst>
                                          <p:attrName>style.visibility</p:attrName>
                                        </p:attrNameLst>
                                      </p:cBhvr>
                                      <p:to>
                                        <p:strVal val="visible"/>
                                      </p:to>
                                    </p:set>
                                    <p:anim calcmode="lin" valueType="num">
                                      <p:cBhvr>
                                        <p:cTn id="89" dur="500" fill="hold"/>
                                        <p:tgtEl>
                                          <p:spTgt spid="91158"/>
                                        </p:tgtEl>
                                        <p:attrNameLst>
                                          <p:attrName>ppt_w</p:attrName>
                                        </p:attrNameLst>
                                      </p:cBhvr>
                                      <p:tavLst>
                                        <p:tav tm="0">
                                          <p:val>
                                            <p:fltVal val="0"/>
                                          </p:val>
                                        </p:tav>
                                        <p:tav tm="100000">
                                          <p:val>
                                            <p:strVal val="#ppt_w"/>
                                          </p:val>
                                        </p:tav>
                                      </p:tavLst>
                                    </p:anim>
                                    <p:anim calcmode="lin" valueType="num">
                                      <p:cBhvr>
                                        <p:cTn id="90" dur="500" fill="hold"/>
                                        <p:tgtEl>
                                          <p:spTgt spid="91158"/>
                                        </p:tgtEl>
                                        <p:attrNameLst>
                                          <p:attrName>ppt_h</p:attrName>
                                        </p:attrNameLst>
                                      </p:cBhvr>
                                      <p:tavLst>
                                        <p:tav tm="0">
                                          <p:val>
                                            <p:fltVal val="0"/>
                                          </p:val>
                                        </p:tav>
                                        <p:tav tm="100000">
                                          <p:val>
                                            <p:strVal val="#ppt_h"/>
                                          </p:val>
                                        </p:tav>
                                      </p:tavLst>
                                    </p:anim>
                                    <p:animEffect transition="in" filter="fade">
                                      <p:cBhvr>
                                        <p:cTn id="91" dur="500"/>
                                        <p:tgtEl>
                                          <p:spTgt spid="91158"/>
                                        </p:tgtEl>
                                      </p:cBhvr>
                                    </p:animEffect>
                                  </p:childTnLst>
                                </p:cTn>
                              </p:par>
                            </p:childTnLst>
                          </p:cTn>
                        </p:par>
                      </p:childTnLst>
                    </p:cTn>
                  </p:par>
                  <p:par>
                    <p:cTn id="92" fill="hold">
                      <p:stCondLst>
                        <p:cond delay="indefinite"/>
                      </p:stCondLst>
                      <p:childTnLst>
                        <p:par>
                          <p:cTn id="93" fill="hold">
                            <p:stCondLst>
                              <p:cond delay="0"/>
                            </p:stCondLst>
                            <p:childTnLst>
                              <p:par>
                                <p:cTn id="94" presetID="9" presetClass="entr" presetSubtype="0" fill="hold" grpId="0" nodeType="clickEffect">
                                  <p:stCondLst>
                                    <p:cond delay="0"/>
                                  </p:stCondLst>
                                  <p:childTnLst>
                                    <p:set>
                                      <p:cBhvr>
                                        <p:cTn id="95" dur="1" fill="hold">
                                          <p:stCondLst>
                                            <p:cond delay="0"/>
                                          </p:stCondLst>
                                        </p:cTn>
                                        <p:tgtEl>
                                          <p:spTgt spid="91163"/>
                                        </p:tgtEl>
                                        <p:attrNameLst>
                                          <p:attrName>style.visibility</p:attrName>
                                        </p:attrNameLst>
                                      </p:cBhvr>
                                      <p:to>
                                        <p:strVal val="visible"/>
                                      </p:to>
                                    </p:set>
                                    <p:animEffect transition="in" filter="dissolve">
                                      <p:cBhvr>
                                        <p:cTn id="96" dur="500"/>
                                        <p:tgtEl>
                                          <p:spTgt spid="91163"/>
                                        </p:tgtEl>
                                      </p:cBhvr>
                                    </p:animEffect>
                                  </p:childTnLst>
                                </p:cTn>
                              </p:par>
                            </p:childTnLst>
                          </p:cTn>
                        </p:par>
                      </p:childTnLst>
                    </p:cTn>
                  </p:par>
                  <p:par>
                    <p:cTn id="97" fill="hold">
                      <p:stCondLst>
                        <p:cond delay="indefinite"/>
                      </p:stCondLst>
                      <p:childTnLst>
                        <p:par>
                          <p:cTn id="98" fill="hold">
                            <p:stCondLst>
                              <p:cond delay="0"/>
                            </p:stCondLst>
                            <p:childTnLst>
                              <p:par>
                                <p:cTn id="99" presetID="53" presetClass="entr" presetSubtype="16" fill="hold" nodeType="clickEffect">
                                  <p:stCondLst>
                                    <p:cond delay="0"/>
                                  </p:stCondLst>
                                  <p:childTnLst>
                                    <p:set>
                                      <p:cBhvr>
                                        <p:cTn id="100" dur="1" fill="hold">
                                          <p:stCondLst>
                                            <p:cond delay="0"/>
                                          </p:stCondLst>
                                        </p:cTn>
                                        <p:tgtEl>
                                          <p:spTgt spid="2"/>
                                        </p:tgtEl>
                                        <p:attrNameLst>
                                          <p:attrName>style.visibility</p:attrName>
                                        </p:attrNameLst>
                                      </p:cBhvr>
                                      <p:to>
                                        <p:strVal val="visible"/>
                                      </p:to>
                                    </p:set>
                                    <p:anim calcmode="lin" valueType="num">
                                      <p:cBhvr>
                                        <p:cTn id="101" dur="500" fill="hold"/>
                                        <p:tgtEl>
                                          <p:spTgt spid="2"/>
                                        </p:tgtEl>
                                        <p:attrNameLst>
                                          <p:attrName>ppt_w</p:attrName>
                                        </p:attrNameLst>
                                      </p:cBhvr>
                                      <p:tavLst>
                                        <p:tav tm="0">
                                          <p:val>
                                            <p:fltVal val="0"/>
                                          </p:val>
                                        </p:tav>
                                        <p:tav tm="100000">
                                          <p:val>
                                            <p:strVal val="#ppt_w"/>
                                          </p:val>
                                        </p:tav>
                                      </p:tavLst>
                                    </p:anim>
                                    <p:anim calcmode="lin" valueType="num">
                                      <p:cBhvr>
                                        <p:cTn id="102" dur="500" fill="hold"/>
                                        <p:tgtEl>
                                          <p:spTgt spid="2"/>
                                        </p:tgtEl>
                                        <p:attrNameLst>
                                          <p:attrName>ppt_h</p:attrName>
                                        </p:attrNameLst>
                                      </p:cBhvr>
                                      <p:tavLst>
                                        <p:tav tm="0">
                                          <p:val>
                                            <p:fltVal val="0"/>
                                          </p:val>
                                        </p:tav>
                                        <p:tav tm="100000">
                                          <p:val>
                                            <p:strVal val="#ppt_h"/>
                                          </p:val>
                                        </p:tav>
                                      </p:tavLst>
                                    </p:anim>
                                    <p:animEffect transition="in" filter="fade">
                                      <p:cBhvr>
                                        <p:cTn id="10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68" grpId="0"/>
      <p:bldP spid="91149" grpId="0" animBg="1"/>
      <p:bldP spid="91150" grpId="0" animBg="1"/>
      <p:bldP spid="91151" grpId="0" animBg="1"/>
      <p:bldP spid="91153" grpId="0" animBg="1"/>
      <p:bldP spid="91155" grpId="0"/>
      <p:bldP spid="91156" grpId="0"/>
      <p:bldP spid="91157" grpId="0"/>
      <p:bldP spid="91158" grpId="0"/>
      <p:bldP spid="91159" grpId="0"/>
      <p:bldP spid="91160" grpId="0"/>
      <p:bldP spid="91161" grpId="0"/>
      <p:bldP spid="91163" grpId="0" animBg="1"/>
      <p:bldP spid="91167" grpId="0"/>
      <p:bldP spid="911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F:\教学U盘\U盘八下2016.6\其它2015.12\背景图片\d67fd6dfa9ec8a13bdda6120f503918fa2ecc086.jpg"/>
          <p:cNvPicPr>
            <a:picLocks noChangeAspect="1" noChangeArrowheads="1"/>
          </p:cNvPicPr>
          <p:nvPr/>
        </p:nvPicPr>
        <p:blipFill>
          <a:blip r:embed="rId1" cstate="print">
            <a:duotone>
              <a:schemeClr val="accent3">
                <a:shade val="45000"/>
                <a:satMod val="135000"/>
              </a:schemeClr>
              <a:prstClr val="white"/>
            </a:duotone>
          </a:blip>
          <a:srcRect/>
          <a:stretch>
            <a:fillRect/>
          </a:stretch>
        </p:blipFill>
        <p:spPr bwMode="auto">
          <a:xfrm>
            <a:off x="0" y="0"/>
            <a:ext cx="9144000" cy="6858000"/>
          </a:xfrm>
          <a:prstGeom prst="rect">
            <a:avLst/>
          </a:prstGeom>
          <a:noFill/>
        </p:spPr>
      </p:pic>
      <p:graphicFrame>
        <p:nvGraphicFramePr>
          <p:cNvPr id="117819" name="Group 59"/>
          <p:cNvGraphicFramePr>
            <a:graphicFrameLocks noGrp="1"/>
          </p:cNvGraphicFramePr>
          <p:nvPr/>
        </p:nvGraphicFramePr>
        <p:xfrm>
          <a:off x="323528" y="692696"/>
          <a:ext cx="8460432" cy="5810251"/>
        </p:xfrm>
        <a:graphic>
          <a:graphicData uri="http://schemas.openxmlformats.org/drawingml/2006/table">
            <a:tbl>
              <a:tblPr/>
              <a:tblGrid>
                <a:gridCol w="1692086"/>
                <a:gridCol w="1672005"/>
                <a:gridCol w="5096341"/>
              </a:tblGrid>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时间</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地点</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人物及事件</a:t>
                      </a:r>
                      <a:endPar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7943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12.1.16</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白色雪原</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2547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12.1.18</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南极点</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12.2.17</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屠宰场地</a:t>
                      </a:r>
                      <a:endPar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12.3.2</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贮藏点</a:t>
                      </a:r>
                      <a:endPar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12.3.21</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帐篷里</a:t>
                      </a:r>
                      <a:endPar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2547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12.3.29</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帐篷里</a:t>
                      </a:r>
                      <a:endPar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4927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12.10.29</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营 地</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873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12.11.12</a:t>
                      </a:r>
                      <a:endParaRPr kumimoji="0" lang="en-US" altLang="zh-CN"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帐篷</a:t>
                      </a:r>
                      <a:endPara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117809" name="Rectangle 49"/>
          <p:cNvSpPr>
            <a:spLocks noChangeArrowheads="1"/>
          </p:cNvSpPr>
          <p:nvPr/>
        </p:nvSpPr>
        <p:spPr bwMode="auto">
          <a:xfrm>
            <a:off x="3995936" y="1196752"/>
            <a:ext cx="4206601" cy="461665"/>
          </a:xfrm>
          <a:prstGeom prst="rect">
            <a:avLst/>
          </a:prstGeom>
          <a:noFill/>
          <a:ln w="9525">
            <a:noFill/>
            <a:miter lim="800000"/>
          </a:ln>
          <a:effectLst/>
        </p:spPr>
        <p:txBody>
          <a:bodyPr wrap="none">
            <a:spAutoFit/>
          </a:bodyPr>
          <a:lstStyle/>
          <a:p>
            <a:pPr>
              <a:spcBef>
                <a:spcPct val="20000"/>
              </a:spcBef>
            </a:pPr>
            <a:r>
              <a:rPr lang="zh-CN" altLang="en-US" sz="2400" b="1" dirty="0">
                <a:solidFill>
                  <a:srgbClr val="0000FF"/>
                </a:solidFill>
                <a:ea typeface="楷体_GB2312" pitchFamily="49" charset="-122"/>
              </a:rPr>
              <a:t>斯科特等发现自己晚到一个月</a:t>
            </a:r>
            <a:endParaRPr lang="zh-CN" altLang="en-US" sz="2400" b="1" dirty="0">
              <a:solidFill>
                <a:srgbClr val="0000FF"/>
              </a:solidFill>
              <a:ea typeface="楷体_GB2312" pitchFamily="49" charset="-122"/>
            </a:endParaRPr>
          </a:p>
        </p:txBody>
      </p:sp>
      <p:sp>
        <p:nvSpPr>
          <p:cNvPr id="117811" name="Rectangle 51"/>
          <p:cNvSpPr>
            <a:spLocks noChangeArrowheads="1"/>
          </p:cNvSpPr>
          <p:nvPr/>
        </p:nvSpPr>
        <p:spPr bwMode="auto">
          <a:xfrm>
            <a:off x="3779912" y="1916832"/>
            <a:ext cx="4825360" cy="461665"/>
          </a:xfrm>
          <a:prstGeom prst="rect">
            <a:avLst/>
          </a:prstGeom>
          <a:noFill/>
          <a:ln w="9525">
            <a:noFill/>
            <a:miter lim="800000"/>
          </a:ln>
          <a:effectLst/>
        </p:spPr>
        <p:txBody>
          <a:bodyPr wrap="none">
            <a:spAutoFit/>
          </a:bodyPr>
          <a:lstStyle/>
          <a:p>
            <a:pPr>
              <a:spcBef>
                <a:spcPct val="20000"/>
              </a:spcBef>
            </a:pPr>
            <a:r>
              <a:rPr lang="zh-CN" altLang="en-US" sz="2400" b="1" dirty="0">
                <a:solidFill>
                  <a:srgbClr val="0000FF"/>
                </a:solidFill>
                <a:ea typeface="楷体_GB2312" pitchFamily="49" charset="-122"/>
              </a:rPr>
              <a:t>斯科特等到达极点，伤心并要作证</a:t>
            </a:r>
            <a:endParaRPr lang="zh-CN" altLang="en-US" sz="2400" b="1" dirty="0">
              <a:solidFill>
                <a:srgbClr val="0000FF"/>
              </a:solidFill>
              <a:ea typeface="楷体_GB2312" pitchFamily="49" charset="-122"/>
            </a:endParaRPr>
          </a:p>
        </p:txBody>
      </p:sp>
      <p:sp>
        <p:nvSpPr>
          <p:cNvPr id="117812" name="Rectangle 52"/>
          <p:cNvSpPr>
            <a:spLocks noChangeArrowheads="1"/>
          </p:cNvSpPr>
          <p:nvPr/>
        </p:nvSpPr>
        <p:spPr bwMode="auto">
          <a:xfrm>
            <a:off x="4572000" y="2564904"/>
            <a:ext cx="1731564" cy="461665"/>
          </a:xfrm>
          <a:prstGeom prst="rect">
            <a:avLst/>
          </a:prstGeom>
          <a:noFill/>
          <a:ln w="9525">
            <a:noFill/>
            <a:miter lim="800000"/>
          </a:ln>
          <a:effectLst/>
        </p:spPr>
        <p:txBody>
          <a:bodyPr wrap="none">
            <a:spAutoFit/>
          </a:bodyPr>
          <a:lstStyle/>
          <a:p>
            <a:r>
              <a:rPr lang="zh-CN" altLang="en-US" sz="2400" b="1" dirty="0">
                <a:solidFill>
                  <a:srgbClr val="0000FF"/>
                </a:solidFill>
                <a:ea typeface="楷体_GB2312" pitchFamily="49" charset="-122"/>
              </a:rPr>
              <a:t>埃文斯死去</a:t>
            </a:r>
            <a:endParaRPr lang="zh-CN" altLang="en-US" sz="2400" b="1" dirty="0">
              <a:solidFill>
                <a:srgbClr val="0000FF"/>
              </a:solidFill>
              <a:ea typeface="楷体_GB2312" pitchFamily="49" charset="-122"/>
            </a:endParaRPr>
          </a:p>
        </p:txBody>
      </p:sp>
      <p:sp>
        <p:nvSpPr>
          <p:cNvPr id="117813" name="Rectangle 53"/>
          <p:cNvSpPr>
            <a:spLocks noChangeArrowheads="1"/>
          </p:cNvSpPr>
          <p:nvPr/>
        </p:nvSpPr>
        <p:spPr bwMode="auto">
          <a:xfrm>
            <a:off x="4283968" y="3356992"/>
            <a:ext cx="2969083" cy="461665"/>
          </a:xfrm>
          <a:prstGeom prst="rect">
            <a:avLst/>
          </a:prstGeom>
          <a:noFill/>
          <a:ln w="9525">
            <a:noFill/>
            <a:miter lim="800000"/>
          </a:ln>
          <a:effectLst/>
        </p:spPr>
        <p:txBody>
          <a:bodyPr wrap="none">
            <a:spAutoFit/>
          </a:bodyPr>
          <a:lstStyle/>
          <a:p>
            <a:r>
              <a:rPr lang="zh-CN" altLang="en-US" sz="2400" b="1" dirty="0">
                <a:solidFill>
                  <a:srgbClr val="0000FF"/>
                </a:solidFill>
                <a:ea typeface="楷体_GB2312" pitchFamily="49" charset="-122"/>
              </a:rPr>
              <a:t>四人感到可怕的绝望</a:t>
            </a:r>
            <a:endParaRPr lang="zh-CN" altLang="en-US" sz="2400" b="1" dirty="0">
              <a:solidFill>
                <a:srgbClr val="0000FF"/>
              </a:solidFill>
              <a:ea typeface="楷体_GB2312" pitchFamily="49" charset="-122"/>
            </a:endParaRPr>
          </a:p>
        </p:txBody>
      </p:sp>
      <p:sp>
        <p:nvSpPr>
          <p:cNvPr id="117814" name="Rectangle 54"/>
          <p:cNvSpPr>
            <a:spLocks noChangeArrowheads="1"/>
          </p:cNvSpPr>
          <p:nvPr/>
        </p:nvSpPr>
        <p:spPr bwMode="auto">
          <a:xfrm>
            <a:off x="4644008" y="4005064"/>
            <a:ext cx="2040943" cy="461665"/>
          </a:xfrm>
          <a:prstGeom prst="rect">
            <a:avLst/>
          </a:prstGeom>
          <a:noFill/>
          <a:ln w="9525">
            <a:noFill/>
            <a:miter lim="800000"/>
          </a:ln>
          <a:effectLst/>
        </p:spPr>
        <p:txBody>
          <a:bodyPr wrap="none">
            <a:spAutoFit/>
          </a:bodyPr>
          <a:lstStyle/>
          <a:p>
            <a:r>
              <a:rPr lang="zh-CN" altLang="en-US" sz="2400" b="1" dirty="0">
                <a:solidFill>
                  <a:srgbClr val="0000FF"/>
                </a:solidFill>
                <a:ea typeface="楷体_GB2312" pitchFamily="49" charset="-122"/>
              </a:rPr>
              <a:t>无法离开帐篷</a:t>
            </a:r>
            <a:endParaRPr lang="zh-CN" altLang="en-US" sz="2400" b="1" dirty="0">
              <a:solidFill>
                <a:srgbClr val="0000FF"/>
              </a:solidFill>
              <a:ea typeface="楷体_GB2312" pitchFamily="49" charset="-122"/>
            </a:endParaRPr>
          </a:p>
        </p:txBody>
      </p:sp>
      <p:sp>
        <p:nvSpPr>
          <p:cNvPr id="117815" name="Rectangle 55"/>
          <p:cNvSpPr>
            <a:spLocks noChangeArrowheads="1"/>
          </p:cNvSpPr>
          <p:nvPr/>
        </p:nvSpPr>
        <p:spPr bwMode="auto">
          <a:xfrm>
            <a:off x="4355976" y="4725144"/>
            <a:ext cx="3278462" cy="461665"/>
          </a:xfrm>
          <a:prstGeom prst="rect">
            <a:avLst/>
          </a:prstGeom>
          <a:noFill/>
          <a:ln w="9525">
            <a:noFill/>
            <a:miter lim="800000"/>
          </a:ln>
          <a:effectLst/>
        </p:spPr>
        <p:txBody>
          <a:bodyPr wrap="none">
            <a:spAutoFit/>
          </a:bodyPr>
          <a:lstStyle/>
          <a:p>
            <a:r>
              <a:rPr lang="zh-CN" altLang="en-US" sz="2400" b="1" dirty="0">
                <a:solidFill>
                  <a:srgbClr val="0000FF"/>
                </a:solidFill>
                <a:latin typeface="楷体" panose="02010609060101010101" pitchFamily="49" charset="-122"/>
                <a:ea typeface="楷体" panose="02010609060101010101" pitchFamily="49" charset="-122"/>
              </a:rPr>
              <a:t>等待死神来临并写书信</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117817" name="Rectangle 57"/>
          <p:cNvSpPr>
            <a:spLocks noChangeArrowheads="1"/>
          </p:cNvSpPr>
          <p:nvPr/>
        </p:nvSpPr>
        <p:spPr bwMode="auto">
          <a:xfrm>
            <a:off x="4067944" y="5301208"/>
            <a:ext cx="3278462" cy="461665"/>
          </a:xfrm>
          <a:prstGeom prst="rect">
            <a:avLst/>
          </a:prstGeom>
          <a:noFill/>
          <a:ln w="9525">
            <a:noFill/>
            <a:miter lim="800000"/>
          </a:ln>
          <a:effectLst/>
        </p:spPr>
        <p:txBody>
          <a:bodyPr wrap="none">
            <a:spAutoFit/>
          </a:bodyPr>
          <a:lstStyle/>
          <a:p>
            <a:r>
              <a:rPr lang="zh-CN" altLang="en-US" sz="2400" b="1" dirty="0">
                <a:solidFill>
                  <a:srgbClr val="0000FF"/>
                </a:solidFill>
                <a:latin typeface="楷体" panose="02010609060101010101" pitchFamily="49" charset="-122"/>
                <a:ea typeface="楷体" panose="02010609060101010101" pitchFamily="49" charset="-122"/>
              </a:rPr>
              <a:t>一探险队出发寻找他们</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117818" name="Rectangle 58"/>
          <p:cNvSpPr>
            <a:spLocks noChangeArrowheads="1"/>
          </p:cNvSpPr>
          <p:nvPr/>
        </p:nvSpPr>
        <p:spPr bwMode="auto">
          <a:xfrm>
            <a:off x="4211960" y="5949280"/>
            <a:ext cx="2969083" cy="461665"/>
          </a:xfrm>
          <a:prstGeom prst="rect">
            <a:avLst/>
          </a:prstGeom>
          <a:noFill/>
          <a:ln w="9525">
            <a:noFill/>
            <a:miter lim="800000"/>
          </a:ln>
          <a:effectLst/>
        </p:spPr>
        <p:txBody>
          <a:bodyPr wrap="none">
            <a:spAutoFit/>
          </a:bodyPr>
          <a:lstStyle/>
          <a:p>
            <a:r>
              <a:rPr lang="zh-CN" altLang="en-US" sz="2400" b="1" dirty="0">
                <a:solidFill>
                  <a:srgbClr val="0000FF"/>
                </a:solidFill>
                <a:latin typeface="楷体" panose="02010609060101010101" pitchFamily="49" charset="-122"/>
                <a:ea typeface="楷体" panose="02010609060101010101" pitchFamily="49" charset="-122"/>
              </a:rPr>
              <a:t>发现尸体并垒了石墓</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11" name="标题 10"/>
          <p:cNvSpPr>
            <a:spLocks noGrp="1"/>
          </p:cNvSpPr>
          <p:nvPr>
            <p:ph type="title"/>
          </p:nvPr>
        </p:nvSpPr>
        <p:spPr>
          <a:xfrm>
            <a:off x="457200" y="0"/>
            <a:ext cx="8219256" cy="620688"/>
          </a:xfrm>
        </p:spPr>
        <p:txBody>
          <a:bodyPr>
            <a:noAutofit/>
          </a:bodyPr>
          <a:lstStyle/>
          <a:p>
            <a:r>
              <a:rPr lang="zh-CN" altLang="en-US" sz="2800" b="1" dirty="0" smtClean="0">
                <a:solidFill>
                  <a:srgbClr val="FF0000"/>
                </a:solidFill>
              </a:rPr>
              <a:t>小结</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7819"/>
                                        </p:tgtEl>
                                        <p:attrNameLst>
                                          <p:attrName>style.visibility</p:attrName>
                                        </p:attrNameLst>
                                      </p:cBhvr>
                                      <p:to>
                                        <p:strVal val="visible"/>
                                      </p:to>
                                    </p:set>
                                    <p:anim calcmode="lin" valueType="num">
                                      <p:cBhvr additive="base">
                                        <p:cTn id="7" dur="500" fill="hold"/>
                                        <p:tgtEl>
                                          <p:spTgt spid="117819"/>
                                        </p:tgtEl>
                                        <p:attrNameLst>
                                          <p:attrName>ppt_x</p:attrName>
                                        </p:attrNameLst>
                                      </p:cBhvr>
                                      <p:tavLst>
                                        <p:tav tm="0">
                                          <p:val>
                                            <p:strVal val="0-#ppt_w/2"/>
                                          </p:val>
                                        </p:tav>
                                        <p:tav tm="100000">
                                          <p:val>
                                            <p:strVal val="#ppt_x"/>
                                          </p:val>
                                        </p:tav>
                                      </p:tavLst>
                                    </p:anim>
                                    <p:anim calcmode="lin" valueType="num">
                                      <p:cBhvr additive="base">
                                        <p:cTn id="8" dur="500" fill="hold"/>
                                        <p:tgtEl>
                                          <p:spTgt spid="11781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17809"/>
                                        </p:tgtEl>
                                        <p:attrNameLst>
                                          <p:attrName>style.visibility</p:attrName>
                                        </p:attrNameLst>
                                      </p:cBhvr>
                                      <p:to>
                                        <p:strVal val="visible"/>
                                      </p:to>
                                    </p:set>
                                    <p:anim calcmode="lin" valueType="num">
                                      <p:cBhvr>
                                        <p:cTn id="13" dur="500" fill="hold"/>
                                        <p:tgtEl>
                                          <p:spTgt spid="117809"/>
                                        </p:tgtEl>
                                        <p:attrNameLst>
                                          <p:attrName>ppt_w</p:attrName>
                                        </p:attrNameLst>
                                      </p:cBhvr>
                                      <p:tavLst>
                                        <p:tav tm="0">
                                          <p:val>
                                            <p:fltVal val="0"/>
                                          </p:val>
                                        </p:tav>
                                        <p:tav tm="100000">
                                          <p:val>
                                            <p:strVal val="#ppt_w"/>
                                          </p:val>
                                        </p:tav>
                                      </p:tavLst>
                                    </p:anim>
                                    <p:anim calcmode="lin" valueType="num">
                                      <p:cBhvr>
                                        <p:cTn id="14" dur="500" fill="hold"/>
                                        <p:tgtEl>
                                          <p:spTgt spid="117809"/>
                                        </p:tgtEl>
                                        <p:attrNameLst>
                                          <p:attrName>ppt_h</p:attrName>
                                        </p:attrNameLst>
                                      </p:cBhvr>
                                      <p:tavLst>
                                        <p:tav tm="0">
                                          <p:val>
                                            <p:fltVal val="0"/>
                                          </p:val>
                                        </p:tav>
                                        <p:tav tm="100000">
                                          <p:val>
                                            <p:strVal val="#ppt_h"/>
                                          </p:val>
                                        </p:tav>
                                      </p:tavLst>
                                    </p:anim>
                                    <p:animEffect transition="in" filter="fade">
                                      <p:cBhvr>
                                        <p:cTn id="15" dur="500"/>
                                        <p:tgtEl>
                                          <p:spTgt spid="117809"/>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117811"/>
                                        </p:tgtEl>
                                        <p:attrNameLst>
                                          <p:attrName>style.visibility</p:attrName>
                                        </p:attrNameLst>
                                      </p:cBhvr>
                                      <p:to>
                                        <p:strVal val="visible"/>
                                      </p:to>
                                    </p:set>
                                    <p:anim calcmode="lin" valueType="num">
                                      <p:cBhvr>
                                        <p:cTn id="20" dur="1000" fill="hold"/>
                                        <p:tgtEl>
                                          <p:spTgt spid="117811"/>
                                        </p:tgtEl>
                                        <p:attrNameLst>
                                          <p:attrName>ppt_w</p:attrName>
                                        </p:attrNameLst>
                                      </p:cBhvr>
                                      <p:tavLst>
                                        <p:tav tm="0">
                                          <p:val>
                                            <p:strVal val="#ppt_w*0.70"/>
                                          </p:val>
                                        </p:tav>
                                        <p:tav tm="100000">
                                          <p:val>
                                            <p:strVal val="#ppt_w"/>
                                          </p:val>
                                        </p:tav>
                                      </p:tavLst>
                                    </p:anim>
                                    <p:anim calcmode="lin" valueType="num">
                                      <p:cBhvr>
                                        <p:cTn id="21" dur="1000" fill="hold"/>
                                        <p:tgtEl>
                                          <p:spTgt spid="117811"/>
                                        </p:tgtEl>
                                        <p:attrNameLst>
                                          <p:attrName>ppt_h</p:attrName>
                                        </p:attrNameLst>
                                      </p:cBhvr>
                                      <p:tavLst>
                                        <p:tav tm="0">
                                          <p:val>
                                            <p:strVal val="#ppt_h"/>
                                          </p:val>
                                        </p:tav>
                                        <p:tav tm="100000">
                                          <p:val>
                                            <p:strVal val="#ppt_h"/>
                                          </p:val>
                                        </p:tav>
                                      </p:tavLst>
                                    </p:anim>
                                    <p:animEffect transition="in" filter="fade">
                                      <p:cBhvr>
                                        <p:cTn id="22" dur="1000"/>
                                        <p:tgtEl>
                                          <p:spTgt spid="1178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17812"/>
                                        </p:tgtEl>
                                        <p:attrNameLst>
                                          <p:attrName>style.visibility</p:attrName>
                                        </p:attrNameLst>
                                      </p:cBhvr>
                                      <p:to>
                                        <p:strVal val="visible"/>
                                      </p:to>
                                    </p:set>
                                    <p:animEffect transition="in" filter="dissolve">
                                      <p:cBhvr>
                                        <p:cTn id="27" dur="500"/>
                                        <p:tgtEl>
                                          <p:spTgt spid="117812"/>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117813"/>
                                        </p:tgtEl>
                                        <p:attrNameLst>
                                          <p:attrName>style.visibility</p:attrName>
                                        </p:attrNameLst>
                                      </p:cBhvr>
                                      <p:to>
                                        <p:strVal val="visible"/>
                                      </p:to>
                                    </p:set>
                                    <p:anim calcmode="lin" valueType="num">
                                      <p:cBhvr>
                                        <p:cTn id="32" dur="1000" fill="hold"/>
                                        <p:tgtEl>
                                          <p:spTgt spid="117813"/>
                                        </p:tgtEl>
                                        <p:attrNameLst>
                                          <p:attrName>ppt_w</p:attrName>
                                        </p:attrNameLst>
                                      </p:cBhvr>
                                      <p:tavLst>
                                        <p:tav tm="0">
                                          <p:val>
                                            <p:strVal val="#ppt_w*0.70"/>
                                          </p:val>
                                        </p:tav>
                                        <p:tav tm="100000">
                                          <p:val>
                                            <p:strVal val="#ppt_w"/>
                                          </p:val>
                                        </p:tav>
                                      </p:tavLst>
                                    </p:anim>
                                    <p:anim calcmode="lin" valueType="num">
                                      <p:cBhvr>
                                        <p:cTn id="33" dur="1000" fill="hold"/>
                                        <p:tgtEl>
                                          <p:spTgt spid="117813"/>
                                        </p:tgtEl>
                                        <p:attrNameLst>
                                          <p:attrName>ppt_h</p:attrName>
                                        </p:attrNameLst>
                                      </p:cBhvr>
                                      <p:tavLst>
                                        <p:tav tm="0">
                                          <p:val>
                                            <p:strVal val="#ppt_h"/>
                                          </p:val>
                                        </p:tav>
                                        <p:tav tm="100000">
                                          <p:val>
                                            <p:strVal val="#ppt_h"/>
                                          </p:val>
                                        </p:tav>
                                      </p:tavLst>
                                    </p:anim>
                                    <p:animEffect transition="in" filter="fade">
                                      <p:cBhvr>
                                        <p:cTn id="34" dur="1000"/>
                                        <p:tgtEl>
                                          <p:spTgt spid="117813"/>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117814"/>
                                        </p:tgtEl>
                                        <p:attrNameLst>
                                          <p:attrName>style.visibility</p:attrName>
                                        </p:attrNameLst>
                                      </p:cBhvr>
                                      <p:to>
                                        <p:strVal val="visible"/>
                                      </p:to>
                                    </p:set>
                                    <p:anim calcmode="lin" valueType="num">
                                      <p:cBhvr>
                                        <p:cTn id="39" dur="1000" fill="hold"/>
                                        <p:tgtEl>
                                          <p:spTgt spid="117814"/>
                                        </p:tgtEl>
                                        <p:attrNameLst>
                                          <p:attrName>ppt_w</p:attrName>
                                        </p:attrNameLst>
                                      </p:cBhvr>
                                      <p:tavLst>
                                        <p:tav tm="0">
                                          <p:val>
                                            <p:strVal val="#ppt_w*0.70"/>
                                          </p:val>
                                        </p:tav>
                                        <p:tav tm="100000">
                                          <p:val>
                                            <p:strVal val="#ppt_w"/>
                                          </p:val>
                                        </p:tav>
                                      </p:tavLst>
                                    </p:anim>
                                    <p:anim calcmode="lin" valueType="num">
                                      <p:cBhvr>
                                        <p:cTn id="40" dur="1000" fill="hold"/>
                                        <p:tgtEl>
                                          <p:spTgt spid="117814"/>
                                        </p:tgtEl>
                                        <p:attrNameLst>
                                          <p:attrName>ppt_h</p:attrName>
                                        </p:attrNameLst>
                                      </p:cBhvr>
                                      <p:tavLst>
                                        <p:tav tm="0">
                                          <p:val>
                                            <p:strVal val="#ppt_h"/>
                                          </p:val>
                                        </p:tav>
                                        <p:tav tm="100000">
                                          <p:val>
                                            <p:strVal val="#ppt_h"/>
                                          </p:val>
                                        </p:tav>
                                      </p:tavLst>
                                    </p:anim>
                                    <p:animEffect transition="in" filter="fade">
                                      <p:cBhvr>
                                        <p:cTn id="41" dur="1000"/>
                                        <p:tgtEl>
                                          <p:spTgt spid="117814"/>
                                        </p:tgtEl>
                                      </p:cBhvr>
                                    </p:animEffect>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grpId="0" nodeType="clickEffect">
                                  <p:stCondLst>
                                    <p:cond delay="0"/>
                                  </p:stCondLst>
                                  <p:childTnLst>
                                    <p:set>
                                      <p:cBhvr>
                                        <p:cTn id="45" dur="1" fill="hold">
                                          <p:stCondLst>
                                            <p:cond delay="0"/>
                                          </p:stCondLst>
                                        </p:cTn>
                                        <p:tgtEl>
                                          <p:spTgt spid="117815"/>
                                        </p:tgtEl>
                                        <p:attrNameLst>
                                          <p:attrName>style.visibility</p:attrName>
                                        </p:attrNameLst>
                                      </p:cBhvr>
                                      <p:to>
                                        <p:strVal val="visible"/>
                                      </p:to>
                                    </p:set>
                                    <p:anim calcmode="lin" valueType="num">
                                      <p:cBhvr>
                                        <p:cTn id="46" dur="1000" fill="hold"/>
                                        <p:tgtEl>
                                          <p:spTgt spid="117815"/>
                                        </p:tgtEl>
                                        <p:attrNameLst>
                                          <p:attrName>ppt_w</p:attrName>
                                        </p:attrNameLst>
                                      </p:cBhvr>
                                      <p:tavLst>
                                        <p:tav tm="0">
                                          <p:val>
                                            <p:strVal val="#ppt_w*0.70"/>
                                          </p:val>
                                        </p:tav>
                                        <p:tav tm="100000">
                                          <p:val>
                                            <p:strVal val="#ppt_w"/>
                                          </p:val>
                                        </p:tav>
                                      </p:tavLst>
                                    </p:anim>
                                    <p:anim calcmode="lin" valueType="num">
                                      <p:cBhvr>
                                        <p:cTn id="47" dur="1000" fill="hold"/>
                                        <p:tgtEl>
                                          <p:spTgt spid="117815"/>
                                        </p:tgtEl>
                                        <p:attrNameLst>
                                          <p:attrName>ppt_h</p:attrName>
                                        </p:attrNameLst>
                                      </p:cBhvr>
                                      <p:tavLst>
                                        <p:tav tm="0">
                                          <p:val>
                                            <p:strVal val="#ppt_h"/>
                                          </p:val>
                                        </p:tav>
                                        <p:tav tm="100000">
                                          <p:val>
                                            <p:strVal val="#ppt_h"/>
                                          </p:val>
                                        </p:tav>
                                      </p:tavLst>
                                    </p:anim>
                                    <p:animEffect transition="in" filter="fade">
                                      <p:cBhvr>
                                        <p:cTn id="48" dur="1000"/>
                                        <p:tgtEl>
                                          <p:spTgt spid="117815"/>
                                        </p:tgtEl>
                                      </p:cBhvr>
                                    </p:animEffect>
                                  </p:childTnLst>
                                </p:cTn>
                              </p:par>
                            </p:childTnLst>
                          </p:cTn>
                        </p:par>
                      </p:childTnLst>
                    </p:cTn>
                  </p:par>
                  <p:par>
                    <p:cTn id="49" fill="hold">
                      <p:stCondLst>
                        <p:cond delay="indefinite"/>
                      </p:stCondLst>
                      <p:childTnLst>
                        <p:par>
                          <p:cTn id="50" fill="hold">
                            <p:stCondLst>
                              <p:cond delay="0"/>
                            </p:stCondLst>
                            <p:childTnLst>
                              <p:par>
                                <p:cTn id="51" presetID="55" presetClass="entr" presetSubtype="0" fill="hold" grpId="0" nodeType="clickEffect">
                                  <p:stCondLst>
                                    <p:cond delay="0"/>
                                  </p:stCondLst>
                                  <p:childTnLst>
                                    <p:set>
                                      <p:cBhvr>
                                        <p:cTn id="52" dur="1" fill="hold">
                                          <p:stCondLst>
                                            <p:cond delay="0"/>
                                          </p:stCondLst>
                                        </p:cTn>
                                        <p:tgtEl>
                                          <p:spTgt spid="117817"/>
                                        </p:tgtEl>
                                        <p:attrNameLst>
                                          <p:attrName>style.visibility</p:attrName>
                                        </p:attrNameLst>
                                      </p:cBhvr>
                                      <p:to>
                                        <p:strVal val="visible"/>
                                      </p:to>
                                    </p:set>
                                    <p:anim calcmode="lin" valueType="num">
                                      <p:cBhvr>
                                        <p:cTn id="53" dur="1000" fill="hold"/>
                                        <p:tgtEl>
                                          <p:spTgt spid="117817"/>
                                        </p:tgtEl>
                                        <p:attrNameLst>
                                          <p:attrName>ppt_w</p:attrName>
                                        </p:attrNameLst>
                                      </p:cBhvr>
                                      <p:tavLst>
                                        <p:tav tm="0">
                                          <p:val>
                                            <p:strVal val="#ppt_w*0.70"/>
                                          </p:val>
                                        </p:tav>
                                        <p:tav tm="100000">
                                          <p:val>
                                            <p:strVal val="#ppt_w"/>
                                          </p:val>
                                        </p:tav>
                                      </p:tavLst>
                                    </p:anim>
                                    <p:anim calcmode="lin" valueType="num">
                                      <p:cBhvr>
                                        <p:cTn id="54" dur="1000" fill="hold"/>
                                        <p:tgtEl>
                                          <p:spTgt spid="117817"/>
                                        </p:tgtEl>
                                        <p:attrNameLst>
                                          <p:attrName>ppt_h</p:attrName>
                                        </p:attrNameLst>
                                      </p:cBhvr>
                                      <p:tavLst>
                                        <p:tav tm="0">
                                          <p:val>
                                            <p:strVal val="#ppt_h"/>
                                          </p:val>
                                        </p:tav>
                                        <p:tav tm="100000">
                                          <p:val>
                                            <p:strVal val="#ppt_h"/>
                                          </p:val>
                                        </p:tav>
                                      </p:tavLst>
                                    </p:anim>
                                    <p:animEffect transition="in" filter="fade">
                                      <p:cBhvr>
                                        <p:cTn id="55" dur="1000"/>
                                        <p:tgtEl>
                                          <p:spTgt spid="117817"/>
                                        </p:tgtEl>
                                      </p:cBhvr>
                                    </p:animEffect>
                                  </p:childTnLst>
                                </p:cTn>
                              </p:par>
                            </p:childTnLst>
                          </p:cTn>
                        </p:par>
                      </p:childTnLst>
                    </p:cTn>
                  </p:par>
                  <p:par>
                    <p:cTn id="56" fill="hold">
                      <p:stCondLst>
                        <p:cond delay="indefinite"/>
                      </p:stCondLst>
                      <p:childTnLst>
                        <p:par>
                          <p:cTn id="57" fill="hold">
                            <p:stCondLst>
                              <p:cond delay="0"/>
                            </p:stCondLst>
                            <p:childTnLst>
                              <p:par>
                                <p:cTn id="58" presetID="55" presetClass="entr" presetSubtype="0" fill="hold" grpId="0" nodeType="clickEffect">
                                  <p:stCondLst>
                                    <p:cond delay="0"/>
                                  </p:stCondLst>
                                  <p:childTnLst>
                                    <p:set>
                                      <p:cBhvr>
                                        <p:cTn id="59" dur="1" fill="hold">
                                          <p:stCondLst>
                                            <p:cond delay="0"/>
                                          </p:stCondLst>
                                        </p:cTn>
                                        <p:tgtEl>
                                          <p:spTgt spid="117818"/>
                                        </p:tgtEl>
                                        <p:attrNameLst>
                                          <p:attrName>style.visibility</p:attrName>
                                        </p:attrNameLst>
                                      </p:cBhvr>
                                      <p:to>
                                        <p:strVal val="visible"/>
                                      </p:to>
                                    </p:set>
                                    <p:anim calcmode="lin" valueType="num">
                                      <p:cBhvr>
                                        <p:cTn id="60" dur="1000" fill="hold"/>
                                        <p:tgtEl>
                                          <p:spTgt spid="117818"/>
                                        </p:tgtEl>
                                        <p:attrNameLst>
                                          <p:attrName>ppt_w</p:attrName>
                                        </p:attrNameLst>
                                      </p:cBhvr>
                                      <p:tavLst>
                                        <p:tav tm="0">
                                          <p:val>
                                            <p:strVal val="#ppt_w*0.70"/>
                                          </p:val>
                                        </p:tav>
                                        <p:tav tm="100000">
                                          <p:val>
                                            <p:strVal val="#ppt_w"/>
                                          </p:val>
                                        </p:tav>
                                      </p:tavLst>
                                    </p:anim>
                                    <p:anim calcmode="lin" valueType="num">
                                      <p:cBhvr>
                                        <p:cTn id="61" dur="1000" fill="hold"/>
                                        <p:tgtEl>
                                          <p:spTgt spid="117818"/>
                                        </p:tgtEl>
                                        <p:attrNameLst>
                                          <p:attrName>ppt_h</p:attrName>
                                        </p:attrNameLst>
                                      </p:cBhvr>
                                      <p:tavLst>
                                        <p:tav tm="0">
                                          <p:val>
                                            <p:strVal val="#ppt_h"/>
                                          </p:val>
                                        </p:tav>
                                        <p:tav tm="100000">
                                          <p:val>
                                            <p:strVal val="#ppt_h"/>
                                          </p:val>
                                        </p:tav>
                                      </p:tavLst>
                                    </p:anim>
                                    <p:animEffect transition="in" filter="fade">
                                      <p:cBhvr>
                                        <p:cTn id="62" dur="1000"/>
                                        <p:tgtEl>
                                          <p:spTgt spid="117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809" grpId="0"/>
      <p:bldP spid="117811" grpId="0"/>
      <p:bldP spid="117812" grpId="0"/>
      <p:bldP spid="117813" grpId="0"/>
      <p:bldP spid="117814" grpId="0"/>
      <p:bldP spid="117815" grpId="0"/>
      <p:bldP spid="117817" grpId="0"/>
      <p:bldP spid="11781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3920</Words>
  <Application>WPS 演示</Application>
  <PresentationFormat>全屏显示(4:3)</PresentationFormat>
  <Paragraphs>285</Paragraphs>
  <Slides>31</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31</vt:i4>
      </vt:variant>
    </vt:vector>
  </HeadingPairs>
  <TitlesOfParts>
    <vt:vector size="48" baseType="lpstr">
      <vt:lpstr>Arial</vt:lpstr>
      <vt:lpstr>宋体</vt:lpstr>
      <vt:lpstr>Wingdings</vt:lpstr>
      <vt:lpstr>仿宋</vt:lpstr>
      <vt:lpstr>楷体_GB2312</vt:lpstr>
      <vt:lpstr>新宋体</vt:lpstr>
      <vt:lpstr>楷体</vt:lpstr>
      <vt:lpstr>Times New Roman</vt:lpstr>
      <vt:lpstr>Calibri</vt:lpstr>
      <vt:lpstr>微软雅黑</vt:lpstr>
      <vt:lpstr>Arial Unicode MS</vt:lpstr>
      <vt:lpstr>方正小标宋简体</vt:lpstr>
      <vt:lpstr>隶书</vt:lpstr>
      <vt:lpstr>华康简标题宋</vt:lpstr>
      <vt:lpstr>华文中宋</vt:lpstr>
      <vt:lpstr>方正琥珀简体</vt:lpstr>
      <vt:lpstr>Office 主题</vt:lpstr>
      <vt:lpstr>21 伟大的悲剧 茨威格</vt:lpstr>
      <vt:lpstr>作者简介</vt:lpstr>
      <vt:lpstr>茨威格简介</vt:lpstr>
      <vt:lpstr>学习目标</vt:lpstr>
      <vt:lpstr>整体感知</vt:lpstr>
      <vt:lpstr>本文共写了5个人物，他们的姓名和身份分别是： （用双横线在文中画出）</vt:lpstr>
      <vt:lpstr>课文中哪些细节最让你激动难忘？</vt:lpstr>
      <vt:lpstr>在文中用“         ”圈出日期、地点</vt:lpstr>
      <vt:lpstr>小结</vt:lpstr>
      <vt:lpstr>理清结构</vt:lpstr>
      <vt:lpstr>用几句话概括故事情节</vt:lpstr>
      <vt:lpstr>“伟大的悲剧”</vt:lpstr>
      <vt:lpstr>伟大的悲剧</vt:lpstr>
      <vt:lpstr>“悲剧”</vt:lpstr>
      <vt:lpstr>“悲剧”  “悲”在哪几个方面？</vt:lpstr>
      <vt:lpstr>死亡之悲</vt:lpstr>
      <vt:lpstr>　　“但是在这白雪皑皑的荒漠上，只有心中的海市蜃楼，它召来那些由于爱情、忠诚和友谊曾经同他有过联系的各种人的形象，他给所有这些人留下了话。” 　　联系上下文看，“心中的海市蜃楼”是指什么?作者为什么要这样比喻?</vt:lpstr>
      <vt:lpstr>失败之悲</vt:lpstr>
      <vt:lpstr>作证之悲</vt:lpstr>
      <vt:lpstr>世人之悲</vt:lpstr>
      <vt:lpstr>“伟大”</vt:lpstr>
      <vt:lpstr>“伟大”</vt:lpstr>
      <vt:lpstr>“回来的路程危险增加了十倍”。 请归纳课文内容证明这句话。</vt:lpstr>
      <vt:lpstr>　　“3月29日，他们知道再也不会有任何奇迹能拯救他们了，于是决定不再迈步向厄运走去，而是骄傲地在帐篷里等待死神的来临……” 　　为什么是“骄傲地”地等待？</vt:lpstr>
      <vt:lpstr>最后一息</vt:lpstr>
      <vt:lpstr>斯科特给英国公众的绝笔书</vt:lpstr>
      <vt:lpstr>PowerPoint 演示文稿</vt:lpstr>
      <vt:lpstr>　　茨威格为何不给胜利者阿蒙森作传，却充满激情地为失败者斯科特书写这悲壮的一幕?</vt:lpstr>
      <vt:lpstr>伟大的悲剧</vt:lpstr>
      <vt:lpstr>南极站的阿蒙森-斯科特纪念碑</vt:lpstr>
      <vt:lpstr>茨威格写作的依据：</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 伟大的悲剧 茨威格</dc:title>
  <dc:creator>Administrator</dc:creator>
  <cp:lastModifiedBy>rain</cp:lastModifiedBy>
  <cp:revision>75</cp:revision>
  <dcterms:created xsi:type="dcterms:W3CDTF">2018-05-11T07:34:00Z</dcterms:created>
  <dcterms:modified xsi:type="dcterms:W3CDTF">2020-03-11T01:38:54Z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