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2" r:id="rId4"/>
    <p:sldId id="276" r:id="rId5"/>
    <p:sldId id="277" r:id="rId6"/>
    <p:sldId id="278" r:id="rId7"/>
    <p:sldId id="273" r:id="rId8"/>
    <p:sldId id="274" r:id="rId9"/>
    <p:sldId id="257" r:id="rId10"/>
    <p:sldId id="275"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ctrTitle"/>
          </p:nvPr>
        </p:nvSpPr>
        <p:spPr/>
        <p:txBody>
          <a:bodyPr/>
          <a:p>
            <a:r>
              <a:rPr lang="zh-CN" altLang="en-US" b="1" dirty="0">
                <a:latin typeface="Times New Roman" panose="02020603050405020304" pitchFamily="18" charset="0"/>
                <a:ea typeface="Times New Roman" panose="02020603050405020304" pitchFamily="18" charset="0"/>
                <a:sym typeface="+mn-ea"/>
              </a:rPr>
              <a:t>伟大的悲剧</a:t>
            </a:r>
            <a:endParaRPr lang="zh-CN" altLang="en-US"/>
          </a:p>
        </p:txBody>
      </p:sp>
      <p:sp>
        <p:nvSpPr>
          <p:cNvPr id="3" name="副标题 2"/>
          <p:cNvSpPr>
            <a:spLocks noGrp="1"/>
          </p:cNvSpPr>
          <p:nvPr>
            <p:ph type="subTitle" idx="1"/>
          </p:nvPr>
        </p:nvSpPr>
        <p:spPr/>
        <p:txBody>
          <a:bodyPr/>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4" name="文本框 3"/>
          <p:cNvSpPr txBox="1"/>
          <p:nvPr/>
        </p:nvSpPr>
        <p:spPr>
          <a:xfrm>
            <a:off x="1165860" y="1935480"/>
            <a:ext cx="7298690" cy="2676525"/>
          </a:xfrm>
          <a:prstGeom prst="rect">
            <a:avLst/>
          </a:prstGeom>
          <a:noFill/>
        </p:spPr>
        <p:txBody>
          <a:bodyPr wrap="square" rtlCol="0">
            <a:spAutoFit/>
          </a:bodyPr>
          <a:p>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斯蒂芬</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茨威格</a:t>
            </a:r>
            <a:r>
              <a:rPr lang="en-US" altLang="zh-CN" sz="2400" b="1" kern="100" noProof="0" dirty="0" smtClean="0">
                <a:ln>
                  <a:noFill/>
                </a:ln>
                <a:solidFill>
                  <a:srgbClr val="000000"/>
                </a:solidFill>
                <a:effectLst/>
                <a:uLnTx/>
                <a:uFillTx/>
                <a:latin typeface="+mn-ea"/>
                <a:ea typeface="微软雅黑" charset="-122"/>
                <a:sym typeface="+mn-ea"/>
              </a:rPr>
              <a:t>(1881—1942),</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奥地利作家。他的文学活动从诗歌创作开始</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主要成就在传记文学和小说创作方面。他是</a:t>
            </a:r>
            <a:r>
              <a:rPr lang="en-US" altLang="zh-CN" sz="2400" b="1" kern="100" noProof="0" dirty="0" smtClean="0">
                <a:ln>
                  <a:noFill/>
                </a:ln>
                <a:solidFill>
                  <a:srgbClr val="000000"/>
                </a:solidFill>
                <a:effectLst/>
                <a:uLnTx/>
                <a:uFillTx/>
                <a:latin typeface="+mn-ea"/>
                <a:ea typeface="微软雅黑" charset="-122"/>
                <a:sym typeface="+mn-ea"/>
              </a:rPr>
              <a:t>20</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世纪最受欢迎的德语作家之一。他的传记不拘泥于史实</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着重表现人物性格。作品有中短篇小说集《最初的经历》《马来狂人》等</a:t>
            </a:r>
            <a:r>
              <a:rPr lang="zh-CN" altLang="en-US"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传记作品《人类命运攸关的时刻》《人类的群星闪耀时》《三位大师》等</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戏剧作品《耶雷米亚》等。</a:t>
            </a:r>
            <a:endParaRPr lang="zh-CN" altLang="en-US" sz="2400" b="1">
              <a:latin typeface="+mn-ea"/>
            </a:endParaRPr>
          </a:p>
        </p:txBody>
      </p:sp>
      <p:pic>
        <p:nvPicPr>
          <p:cNvPr id="5" name="内容占位符 4" descr="3"/>
          <p:cNvPicPr>
            <a:picLocks noChangeAspect="1"/>
          </p:cNvPicPr>
          <p:nvPr>
            <p:ph idx="1"/>
          </p:nvPr>
        </p:nvPicPr>
        <p:blipFill>
          <a:blip r:embed="rId2"/>
          <a:stretch>
            <a:fillRect/>
          </a:stretch>
        </p:blipFill>
        <p:spPr>
          <a:xfrm>
            <a:off x="8855075" y="4445"/>
            <a:ext cx="3368040" cy="435165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177290" y="1973580"/>
            <a:ext cx="8672195" cy="460375"/>
          </a:xfrm>
          <a:prstGeom prst="rect">
            <a:avLst/>
          </a:prstGeom>
          <a:noFill/>
        </p:spPr>
        <p:txBody>
          <a:bodyPr wrap="square" rtlCol="0">
            <a:spAutoFit/>
          </a:bodyPr>
          <a:p>
            <a:pPr marL="0" marR="0" lvl="0" indent="0" algn="l" defTabSz="914400" rtl="0" eaLnBrk="0" fontAlgn="base" latinLnBrk="0" hangingPunct="0">
              <a:lnSpc>
                <a:spcPct val="100000"/>
              </a:lnSpc>
              <a:spcBef>
                <a:spcPct val="0"/>
              </a:spcBef>
              <a:spcAft>
                <a:spcPct val="0"/>
              </a:spcAft>
              <a:buClrTx/>
              <a:buSzTx/>
              <a:buFontTx/>
              <a:buNone/>
              <a:defRPr/>
            </a:pPr>
            <a:r>
              <a:rPr lang="zh-CN" altLang="zh-CN" sz="2400" b="1" kern="100" noProof="0" dirty="0" smtClean="0">
                <a:ln>
                  <a:noFill/>
                </a:ln>
                <a:effectLst/>
                <a:uLnTx/>
                <a:uFillTx/>
                <a:latin typeface="+mn-ea"/>
                <a:cs typeface="Times New Roman" panose="02020603050405020304" pitchFamily="18" charset="0"/>
                <a:sym typeface="+mn-ea"/>
              </a:rPr>
              <a:t>请用一句话概括文章主要内容。</a:t>
            </a:r>
            <a:endParaRPr lang="zh-CN" altLang="en-US" sz="2400" b="1">
              <a:latin typeface="+mn-ea"/>
            </a:endParaRPr>
          </a:p>
        </p:txBody>
      </p:sp>
      <p:sp>
        <p:nvSpPr>
          <p:cNvPr id="5" name="文本框 4"/>
          <p:cNvSpPr txBox="1"/>
          <p:nvPr/>
        </p:nvSpPr>
        <p:spPr>
          <a:xfrm>
            <a:off x="1149350" y="2668905"/>
            <a:ext cx="9310370" cy="1753235"/>
          </a:xfrm>
          <a:prstGeom prst="rect">
            <a:avLst/>
          </a:prstGeom>
          <a:noFill/>
        </p:spPr>
        <p:txBody>
          <a:bodyPr wrap="square" rtlCol="0">
            <a:spAutoFit/>
          </a:bodyPr>
          <a:p>
            <a:pPr indent="457200">
              <a:lnSpc>
                <a:spcPct val="150000"/>
              </a:lnSpc>
            </a:pPr>
            <a:r>
              <a:rPr lang="zh-CN" altLang="zh-CN" sz="2400" b="1" dirty="0">
                <a:solidFill>
                  <a:srgbClr val="FF33CC"/>
                </a:solidFill>
                <a:latin typeface="+mn-ea"/>
                <a:sym typeface="+mn-ea"/>
              </a:rPr>
              <a:t>斯科特探险队五人</a:t>
            </a:r>
            <a:r>
              <a:rPr lang="zh-CN" altLang="en-US" sz="2400" b="1" dirty="0">
                <a:solidFill>
                  <a:srgbClr val="FF33CC"/>
                </a:solidFill>
                <a:latin typeface="+mn-ea"/>
                <a:sym typeface="+mn-ea"/>
              </a:rPr>
              <a:t>，</a:t>
            </a:r>
            <a:r>
              <a:rPr lang="zh-CN" altLang="zh-CN" sz="2400" b="1" dirty="0">
                <a:solidFill>
                  <a:srgbClr val="FF33CC"/>
                </a:solidFill>
                <a:latin typeface="+mn-ea"/>
                <a:sym typeface="+mn-ea"/>
              </a:rPr>
              <a:t>精疲力尽又满怀希望奔向南极点</a:t>
            </a:r>
            <a:r>
              <a:rPr lang="zh-CN" altLang="en-US" sz="2400" b="1" dirty="0">
                <a:solidFill>
                  <a:srgbClr val="FF33CC"/>
                </a:solidFill>
                <a:latin typeface="+mn-ea"/>
                <a:sym typeface="+mn-ea"/>
              </a:rPr>
              <a:t>，</a:t>
            </a:r>
            <a:r>
              <a:rPr lang="zh-CN" altLang="zh-CN" sz="2400" b="1" dirty="0">
                <a:solidFill>
                  <a:srgbClr val="FF33CC"/>
                </a:solidFill>
                <a:latin typeface="+mn-ea"/>
                <a:sym typeface="+mn-ea"/>
              </a:rPr>
              <a:t>却悲哀地发现已经有人捷足先登</a:t>
            </a:r>
            <a:r>
              <a:rPr lang="zh-CN" altLang="en-US" sz="2400" b="1" dirty="0">
                <a:solidFill>
                  <a:srgbClr val="FF33CC"/>
                </a:solidFill>
                <a:latin typeface="+mn-ea"/>
                <a:sym typeface="+mn-ea"/>
              </a:rPr>
              <a:t>，</a:t>
            </a:r>
            <a:r>
              <a:rPr lang="zh-CN" altLang="zh-CN" sz="2400" b="1" dirty="0">
                <a:solidFill>
                  <a:srgbClr val="FF33CC"/>
                </a:solidFill>
                <a:latin typeface="+mn-ea"/>
                <a:sym typeface="+mn-ea"/>
              </a:rPr>
              <a:t>只好垂头丧气地踏上归途</a:t>
            </a:r>
            <a:r>
              <a:rPr lang="zh-CN" altLang="en-US" sz="2400" b="1" dirty="0">
                <a:solidFill>
                  <a:srgbClr val="FF33CC"/>
                </a:solidFill>
                <a:latin typeface="+mn-ea"/>
                <a:sym typeface="+mn-ea"/>
              </a:rPr>
              <a:t>，</a:t>
            </a:r>
            <a:r>
              <a:rPr lang="zh-CN" altLang="zh-CN" sz="2400" b="1" dirty="0">
                <a:solidFill>
                  <a:srgbClr val="FF33CC"/>
                </a:solidFill>
                <a:latin typeface="+mn-ea"/>
                <a:sym typeface="+mn-ea"/>
              </a:rPr>
              <a:t>由于遇到恶劣的天气</a:t>
            </a:r>
            <a:r>
              <a:rPr lang="zh-CN" altLang="en-US" sz="2400" b="1" dirty="0">
                <a:solidFill>
                  <a:srgbClr val="FF33CC"/>
                </a:solidFill>
                <a:latin typeface="+mn-ea"/>
                <a:sym typeface="+mn-ea"/>
              </a:rPr>
              <a:t>，</a:t>
            </a:r>
            <a:r>
              <a:rPr lang="zh-CN" altLang="zh-CN" sz="2400" b="1" dirty="0">
                <a:solidFill>
                  <a:srgbClr val="FF33CC"/>
                </a:solidFill>
                <a:latin typeface="+mn-ea"/>
                <a:sym typeface="+mn-ea"/>
              </a:rPr>
              <a:t>最后一个个悲壮地死去。</a:t>
            </a:r>
            <a:endParaRPr lang="zh-CN" altLang="en-US" sz="2400" b="1">
              <a:latin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34440" y="1958975"/>
            <a:ext cx="8430895" cy="645160"/>
          </a:xfrm>
          <a:prstGeom prst="rect">
            <a:avLst/>
          </a:prstGeom>
          <a:noFill/>
        </p:spPr>
        <p:txBody>
          <a:bodyPr wrap="square" rtlCol="0">
            <a:spAutoFit/>
          </a:bodyPr>
          <a:p>
            <a:pPr marL="342900" marR="0" lvl="0" indent="-342900" algn="just" defTabSz="914400" rtl="0" eaLnBrk="0" fontAlgn="base" latinLnBrk="0" hangingPunct="0">
              <a:lnSpc>
                <a:spcPct val="150000"/>
              </a:lnSpc>
              <a:spcBef>
                <a:spcPct val="0"/>
              </a:spcBef>
              <a:spcAft>
                <a:spcPts val="0"/>
              </a:spcAft>
              <a:buClrTx/>
              <a:buSzTx/>
              <a:buFont typeface="Arial" panose="020B0604020202020204" pitchFamily="34" charset="0"/>
              <a:buChar char="•"/>
              <a:defRPr/>
            </a:pPr>
            <a:r>
              <a:rPr lang="zh-CN" altLang="zh-CN" sz="2400" b="1" kern="100" noProof="0" dirty="0" smtClean="0">
                <a:ln>
                  <a:noFill/>
                </a:ln>
                <a:effectLst/>
                <a:uLnTx/>
                <a:uFillTx/>
                <a:latin typeface="+mn-ea"/>
                <a:ea typeface="微软雅黑" charset="-122"/>
                <a:cs typeface="Times New Roman" panose="02020603050405020304" pitchFamily="18" charset="0"/>
                <a:sym typeface="+mn-ea"/>
              </a:rPr>
              <a:t>用四字短语概括文章的故事情节。</a:t>
            </a:r>
            <a:r>
              <a:rPr lang="en-US" altLang="zh-CN" sz="2400" b="1" kern="100" noProof="0" dirty="0" smtClean="0">
                <a:ln>
                  <a:noFill/>
                </a:ln>
                <a:effectLst/>
                <a:uLnTx/>
                <a:uFillTx/>
                <a:latin typeface="+mn-ea"/>
                <a:ea typeface="微软雅黑" charset="-122"/>
                <a:cs typeface="Times New Roman" panose="02020603050405020304" pitchFamily="18" charset="0"/>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按时间顺序</a:t>
            </a:r>
            <a:r>
              <a:rPr lang="en-US" altLang="zh-CN" sz="2400" b="1" kern="100" noProof="0" dirty="0" smtClean="0">
                <a:ln>
                  <a:noFill/>
                </a:ln>
                <a:effectLst/>
                <a:uLnTx/>
                <a:uFillTx/>
                <a:latin typeface="+mn-ea"/>
                <a:ea typeface="微软雅黑" charset="-122"/>
                <a:cs typeface="Times New Roman" panose="02020603050405020304" pitchFamily="18" charset="0"/>
                <a:sym typeface="+mn-ea"/>
              </a:rPr>
              <a:t>)</a:t>
            </a:r>
            <a:endParaRPr lang="zh-CN" altLang="en-US" sz="2400" b="1">
              <a:latin typeface="+mn-ea"/>
            </a:endParaRPr>
          </a:p>
        </p:txBody>
      </p:sp>
      <p:sp>
        <p:nvSpPr>
          <p:cNvPr id="5" name="文本框 4"/>
          <p:cNvSpPr txBox="1"/>
          <p:nvPr/>
        </p:nvSpPr>
        <p:spPr>
          <a:xfrm>
            <a:off x="908050" y="2725420"/>
            <a:ext cx="8686165" cy="645160"/>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solidFill>
                  <a:srgbClr val="FF33CC"/>
                </a:solidFill>
                <a:effectLst/>
                <a:uLnTx/>
                <a:uFillTx/>
                <a:latin typeface="+mn-ea"/>
                <a:ea typeface="Times New Roman" panose="02020603050405020304" pitchFamily="18" charset="0"/>
                <a:sym typeface="+mn-ea"/>
              </a:rPr>
              <a:t> </a:t>
            </a:r>
            <a:r>
              <a:rPr lang="zh-CN" altLang="zh-CN" sz="2400" b="1" kern="100" noProof="0" dirty="0" smtClean="0">
                <a:ln>
                  <a:noFill/>
                </a:ln>
                <a:solidFill>
                  <a:srgbClr val="FF33CC"/>
                </a:solidFill>
                <a:effectLst/>
                <a:uLnTx/>
                <a:uFillTx/>
                <a:latin typeface="+mn-ea"/>
                <a:ea typeface="微软雅黑" charset="-122"/>
                <a:cs typeface="Times New Roman" panose="02020603050405020304" pitchFamily="18" charset="0"/>
                <a:sym typeface="+mn-ea"/>
              </a:rPr>
              <a:t>奔向南极</a:t>
            </a:r>
            <a:r>
              <a:rPr lang="en-US" altLang="zh-CN" sz="2400" b="1" kern="100" noProof="0" dirty="0" smtClean="0">
                <a:ln>
                  <a:noFill/>
                </a:ln>
                <a:solidFill>
                  <a:srgbClr val="FF33CC"/>
                </a:solidFill>
                <a:effectLst/>
                <a:uLnTx/>
                <a:uFillTx/>
                <a:latin typeface="+mn-ea"/>
                <a:ea typeface="微软雅黑" charset="-122"/>
                <a:sym typeface="+mn-ea"/>
              </a:rPr>
              <a:t>→</a:t>
            </a:r>
            <a:r>
              <a:rPr lang="zh-CN" altLang="zh-CN" sz="2400" b="1" kern="100" noProof="0" dirty="0" smtClean="0">
                <a:ln>
                  <a:noFill/>
                </a:ln>
                <a:solidFill>
                  <a:srgbClr val="FF33CC"/>
                </a:solidFill>
                <a:effectLst/>
                <a:uLnTx/>
                <a:uFillTx/>
                <a:latin typeface="+mn-ea"/>
                <a:ea typeface="微软雅黑" charset="-122"/>
                <a:cs typeface="Times New Roman" panose="02020603050405020304" pitchFamily="18" charset="0"/>
                <a:sym typeface="+mn-ea"/>
              </a:rPr>
              <a:t>绝望而归</a:t>
            </a:r>
            <a:r>
              <a:rPr lang="en-US" altLang="zh-CN" sz="2400" b="1" kern="100" noProof="0" dirty="0" smtClean="0">
                <a:ln>
                  <a:noFill/>
                </a:ln>
                <a:solidFill>
                  <a:srgbClr val="FF33CC"/>
                </a:solidFill>
                <a:effectLst/>
                <a:uLnTx/>
                <a:uFillTx/>
                <a:latin typeface="+mn-ea"/>
                <a:ea typeface="微软雅黑" charset="-122"/>
                <a:sym typeface="+mn-ea"/>
              </a:rPr>
              <a:t>→</a:t>
            </a:r>
            <a:r>
              <a:rPr lang="zh-CN" altLang="zh-CN" sz="2400" b="1" kern="100" noProof="0" dirty="0" smtClean="0">
                <a:ln>
                  <a:noFill/>
                </a:ln>
                <a:solidFill>
                  <a:srgbClr val="FF33CC"/>
                </a:solidFill>
                <a:effectLst/>
                <a:uLnTx/>
                <a:uFillTx/>
                <a:latin typeface="+mn-ea"/>
                <a:ea typeface="微软雅黑" charset="-122"/>
                <a:cs typeface="Times New Roman" panose="02020603050405020304" pitchFamily="18" charset="0"/>
                <a:sym typeface="+mn-ea"/>
              </a:rPr>
              <a:t>带信作证</a:t>
            </a:r>
            <a:r>
              <a:rPr lang="en-US" altLang="zh-CN" sz="2400" b="1" kern="100" noProof="0" dirty="0" smtClean="0">
                <a:ln>
                  <a:noFill/>
                </a:ln>
                <a:solidFill>
                  <a:srgbClr val="FF33CC"/>
                </a:solidFill>
                <a:effectLst/>
                <a:uLnTx/>
                <a:uFillTx/>
                <a:latin typeface="+mn-ea"/>
                <a:ea typeface="微软雅黑" charset="-122"/>
                <a:sym typeface="+mn-ea"/>
              </a:rPr>
              <a:t>→</a:t>
            </a:r>
            <a:r>
              <a:rPr lang="zh-CN" altLang="zh-CN" sz="2400" b="1" kern="100" noProof="0" dirty="0" smtClean="0">
                <a:ln>
                  <a:noFill/>
                </a:ln>
                <a:solidFill>
                  <a:srgbClr val="FF33CC"/>
                </a:solidFill>
                <a:effectLst/>
                <a:uLnTx/>
                <a:uFillTx/>
                <a:latin typeface="+mn-ea"/>
                <a:ea typeface="微软雅黑" charset="-122"/>
                <a:cs typeface="Times New Roman" panose="02020603050405020304" pitchFamily="18" charset="0"/>
                <a:sym typeface="+mn-ea"/>
              </a:rPr>
              <a:t>归途遇险</a:t>
            </a:r>
            <a:r>
              <a:rPr lang="en-US" altLang="zh-CN" sz="2400" b="1" kern="100" noProof="0" dirty="0" smtClean="0">
                <a:ln>
                  <a:noFill/>
                </a:ln>
                <a:solidFill>
                  <a:srgbClr val="FF33CC"/>
                </a:solidFill>
                <a:effectLst/>
                <a:uLnTx/>
                <a:uFillTx/>
                <a:latin typeface="+mn-ea"/>
                <a:ea typeface="微软雅黑" charset="-122"/>
                <a:sym typeface="+mn-ea"/>
              </a:rPr>
              <a:t>→</a:t>
            </a:r>
            <a:r>
              <a:rPr lang="zh-CN" altLang="zh-CN" sz="2400" b="1" kern="100" noProof="0" dirty="0" smtClean="0">
                <a:ln>
                  <a:noFill/>
                </a:ln>
                <a:solidFill>
                  <a:srgbClr val="FF33CC"/>
                </a:solidFill>
                <a:effectLst/>
                <a:uLnTx/>
                <a:uFillTx/>
                <a:latin typeface="+mn-ea"/>
                <a:ea typeface="微软雅黑" charset="-122"/>
                <a:cs typeface="Times New Roman" panose="02020603050405020304" pitchFamily="18" charset="0"/>
                <a:sym typeface="+mn-ea"/>
              </a:rPr>
              <a:t>悲壮覆灭</a:t>
            </a:r>
            <a:endParaRPr lang="zh-CN" altLang="en-US" sz="2400" b="1">
              <a:latin typeface="+mn-ea"/>
            </a:endParaRPr>
          </a:p>
        </p:txBody>
      </p:sp>
      <p:sp>
        <p:nvSpPr>
          <p:cNvPr id="6" name="文本框 5"/>
          <p:cNvSpPr txBox="1"/>
          <p:nvPr/>
        </p:nvSpPr>
        <p:spPr>
          <a:xfrm>
            <a:off x="1234440" y="3527425"/>
            <a:ext cx="8204200" cy="645160"/>
          </a:xfrm>
          <a:prstGeom prst="rect">
            <a:avLst/>
          </a:prstGeom>
          <a:noFill/>
        </p:spPr>
        <p:txBody>
          <a:bodyPr wrap="square" rtlCol="0">
            <a:spAutoFit/>
          </a:bodyPr>
          <a:p>
            <a:pPr marL="342900" marR="0" lvl="0" indent="-342900" algn="l" defTabSz="914400" rtl="0" eaLnBrk="0" fontAlgn="base" latinLnBrk="0" hangingPunct="0">
              <a:lnSpc>
                <a:spcPct val="150000"/>
              </a:lnSpc>
              <a:spcBef>
                <a:spcPct val="0"/>
              </a:spcBef>
              <a:spcAft>
                <a:spcPct val="0"/>
              </a:spcAft>
              <a:buClrTx/>
              <a:buSzTx/>
              <a:buFont typeface="Arial" panose="020B0604020202020204" pitchFamily="34" charset="0"/>
              <a:buChar char="•"/>
              <a:defRPr/>
            </a:pPr>
            <a:r>
              <a:rPr lang="zh-CN" altLang="zh-CN" sz="2400" b="1" kern="100" noProof="0" dirty="0" smtClean="0">
                <a:ln>
                  <a:noFill/>
                </a:ln>
                <a:effectLst/>
                <a:uLnTx/>
                <a:uFillTx/>
                <a:latin typeface="+mn-ea"/>
                <a:ea typeface="微软雅黑" charset="-122"/>
                <a:cs typeface="Times New Roman" panose="02020603050405020304" pitchFamily="18" charset="0"/>
                <a:sym typeface="+mn-ea"/>
              </a:rPr>
              <a:t>文中哪句话是作者对整个事件的评价</a:t>
            </a:r>
            <a:r>
              <a:rPr lang="en-US" altLang="zh-CN" sz="2400" b="1" kern="100" noProof="0" dirty="0" smtClean="0">
                <a:ln>
                  <a:noFill/>
                </a:ln>
                <a:effectLst/>
                <a:uLnTx/>
                <a:uFillTx/>
                <a:latin typeface="+mn-ea"/>
                <a:ea typeface="微软雅黑" charset="-122"/>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它有什么作用</a:t>
            </a:r>
            <a:r>
              <a:rPr lang="en-US" altLang="zh-CN" sz="2400" b="1" kern="100" noProof="0" dirty="0" smtClean="0">
                <a:ln>
                  <a:noFill/>
                </a:ln>
                <a:effectLst/>
                <a:uLnTx/>
                <a:uFillTx/>
                <a:latin typeface="+mn-ea"/>
                <a:ea typeface="微软雅黑" charset="-122"/>
                <a:sym typeface="+mn-ea"/>
              </a:rPr>
              <a:t>? </a:t>
            </a:r>
            <a:endParaRPr lang="zh-CN" altLang="en-US" sz="2400" b="1">
              <a:latin typeface="+mn-ea"/>
            </a:endParaRPr>
          </a:p>
        </p:txBody>
      </p:sp>
      <p:sp>
        <p:nvSpPr>
          <p:cNvPr id="7" name="文本框 6"/>
          <p:cNvSpPr txBox="1"/>
          <p:nvPr/>
        </p:nvSpPr>
        <p:spPr>
          <a:xfrm>
            <a:off x="1078865" y="4172585"/>
            <a:ext cx="9736455" cy="1753235"/>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solidFill>
                  <a:srgbClr val="FF33CC"/>
                </a:solidFill>
                <a:effectLst/>
                <a:uLnTx/>
                <a:uFillTx/>
                <a:latin typeface="+mn-ea"/>
                <a:cs typeface="Times New Roman" panose="02020603050405020304" pitchFamily="18" charset="0"/>
                <a:sym typeface="+mn-ea"/>
              </a:rPr>
              <a:t>评价：一个人虽然在同不可战胜的厄运的搏斗中毁灭了自己，但他的心灵却因此变得无比高尚。所有这些在一切时代都是最伟大的悲剧。</a:t>
            </a:r>
            <a:endParaRPr kumimoji="0" lang="en-US" altLang="zh-CN" sz="2400" b="1" i="0" u="none" strike="noStrike" kern="100" cap="none" spc="0" normalizeH="0" baseline="0" noProof="0" dirty="0" smtClean="0">
              <a:ln>
                <a:noFill/>
              </a:ln>
              <a:solidFill>
                <a:srgbClr val="FF33CC"/>
              </a:solidFill>
              <a:effectLst/>
              <a:uLnTx/>
              <a:uFillTx/>
              <a:latin typeface="+mn-ea"/>
              <a:cs typeface="Times New Roman" panose="02020603050405020304" pitchFamily="18" charset="0"/>
            </a:endParaRPr>
          </a:p>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solidFill>
                  <a:srgbClr val="FF33CC"/>
                </a:solidFill>
                <a:effectLst/>
                <a:uLnTx/>
                <a:uFillTx/>
                <a:latin typeface="+mn-ea"/>
                <a:cs typeface="Times New Roman" panose="02020603050405020304" pitchFamily="18" charset="0"/>
                <a:sym typeface="+mn-ea"/>
              </a:rPr>
              <a:t>作用：揭示文章的主旨。</a:t>
            </a:r>
            <a:endParaRPr lang="zh-CN" altLang="en-US" sz="2400" b="1">
              <a:latin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05865" y="1958975"/>
            <a:ext cx="10147300" cy="1198880"/>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effectLst/>
                <a:uLnTx/>
                <a:uFillTx/>
                <a:latin typeface="+mn-ea"/>
                <a:ea typeface="微软雅黑" charset="-122"/>
                <a:cs typeface="Times New Roman" panose="02020603050405020304" pitchFamily="18" charset="0"/>
                <a:sym typeface="+mn-ea"/>
              </a:rPr>
              <a:t>鲁迅先生说：</a:t>
            </a:r>
            <a:r>
              <a:rPr lang="en-US" altLang="zh-CN" sz="2400" b="1" kern="100" noProof="0" dirty="0" smtClean="0">
                <a:ln>
                  <a:noFill/>
                </a:ln>
                <a:effectLst/>
                <a:uLnTx/>
                <a:uFillTx/>
                <a:latin typeface="+mn-ea"/>
                <a:ea typeface="微软雅黑" charset="-122"/>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悲剧是把有价值的东西毁灭给人看。</a:t>
            </a:r>
            <a:r>
              <a:rPr lang="en-US" altLang="zh-CN" sz="2400" b="1" kern="100" noProof="0" dirty="0" smtClean="0">
                <a:ln>
                  <a:noFill/>
                </a:ln>
                <a:effectLst/>
                <a:uLnTx/>
                <a:uFillTx/>
                <a:latin typeface="+mn-ea"/>
                <a:ea typeface="微软雅黑" charset="-122"/>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斯科特一行南极之旅的悲剧体现在哪几个方面？（注意文中的细节）</a:t>
            </a:r>
            <a:endParaRPr lang="zh-CN" altLang="en-US" sz="2400" b="1">
              <a:latin typeface="+mn-ea"/>
            </a:endParaRPr>
          </a:p>
        </p:txBody>
      </p:sp>
      <p:sp>
        <p:nvSpPr>
          <p:cNvPr id="5" name="文本框 4"/>
          <p:cNvSpPr txBox="1"/>
          <p:nvPr/>
        </p:nvSpPr>
        <p:spPr>
          <a:xfrm>
            <a:off x="1205865" y="3094355"/>
            <a:ext cx="10147935" cy="2676525"/>
          </a:xfrm>
          <a:prstGeom prst="rect">
            <a:avLst/>
          </a:prstGeom>
          <a:noFill/>
        </p:spPr>
        <p:txBody>
          <a:bodyPr wrap="square" rtlCol="0">
            <a:spAutoFit/>
          </a:bodyPr>
          <a:p>
            <a:r>
              <a:rPr lang="zh-CN" altLang="zh-CN" sz="2400" b="1" dirty="0">
                <a:solidFill>
                  <a:srgbClr val="FF33CC"/>
                </a:solidFill>
                <a:latin typeface="+mn-ea"/>
                <a:ea typeface="Times New Roman" panose="02020603050405020304" pitchFamily="18" charset="0"/>
                <a:sym typeface="+mn-ea"/>
              </a:rPr>
              <a:t>（</a:t>
            </a:r>
            <a:r>
              <a:rPr lang="en-US" altLang="zh-CN" sz="2400" b="1" dirty="0">
                <a:solidFill>
                  <a:srgbClr val="FF33CC"/>
                </a:solidFill>
                <a:latin typeface="+mn-ea"/>
                <a:ea typeface="微软雅黑" charset="-122"/>
                <a:sym typeface="+mn-ea"/>
              </a:rPr>
              <a:t>1</a:t>
            </a:r>
            <a:r>
              <a:rPr lang="zh-CN" altLang="zh-CN" sz="2400" b="1" dirty="0">
                <a:solidFill>
                  <a:srgbClr val="FF33CC"/>
                </a:solidFill>
                <a:latin typeface="+mn-ea"/>
                <a:ea typeface="Times New Roman" panose="02020603050405020304" pitchFamily="18" charset="0"/>
                <a:sym typeface="+mn-ea"/>
              </a:rPr>
              <a:t>）角逐失败之悲：</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变得不安起来</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紧紧盯着无垠雪地上的一个小小的黑点</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他们的心在战栗</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虽然昔日逝去的光阴数以几百万个月计，但现在迟到的这一个月，却显得太晚太晚了</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对人类来说，第一个到达者拥有一切，第二个到达者什么也不是</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他们像被判了刑似的失去希望，闷闷不乐地继续走着</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挪威国旗耀武扬威、扬扬得意地在这被人类冲破的堡垒上猎猎作响</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。大量的对心情的描写，表达了五位勇士角逐失败后的极度沮丧，悲哀。</a:t>
            </a:r>
            <a:endParaRPr lang="zh-CN" altLang="en-US" sz="2400" b="1">
              <a:latin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191895" y="1931035"/>
            <a:ext cx="10034905" cy="1753235"/>
          </a:xfrm>
          <a:prstGeom prst="rect">
            <a:avLst/>
          </a:prstGeom>
          <a:noFill/>
        </p:spPr>
        <p:txBody>
          <a:bodyPr wrap="square" rtlCol="0">
            <a:spAutoFit/>
          </a:bodyPr>
          <a:p>
            <a:pPr indent="457200">
              <a:lnSpc>
                <a:spcPct val="150000"/>
              </a:lnSpc>
            </a:pPr>
            <a:r>
              <a:rPr lang="zh-CN" altLang="zh-CN" sz="2400" b="1" dirty="0">
                <a:solidFill>
                  <a:srgbClr val="FF33CC"/>
                </a:solidFill>
                <a:latin typeface="+mn-ea"/>
                <a:ea typeface="Times New Roman" panose="02020603050405020304" pitchFamily="18" charset="0"/>
                <a:sym typeface="+mn-ea"/>
              </a:rPr>
              <a:t>（</a:t>
            </a:r>
            <a:r>
              <a:rPr lang="en-US" altLang="zh-CN" sz="2400" b="1" dirty="0">
                <a:solidFill>
                  <a:srgbClr val="FF33CC"/>
                </a:solidFill>
                <a:latin typeface="+mn-ea"/>
                <a:ea typeface="微软雅黑" charset="-122"/>
                <a:sym typeface="+mn-ea"/>
              </a:rPr>
              <a:t>2</a:t>
            </a:r>
            <a:r>
              <a:rPr lang="zh-CN" altLang="zh-CN" sz="2400" b="1" dirty="0">
                <a:solidFill>
                  <a:srgbClr val="FF33CC"/>
                </a:solidFill>
                <a:latin typeface="+mn-ea"/>
                <a:ea typeface="Times New Roman" panose="02020603050405020304" pitchFamily="18" charset="0"/>
                <a:sym typeface="+mn-ea"/>
              </a:rPr>
              <a:t>）全体覆没之悲：失望的勇士们在归途中，因为南极寒冷天气的突然提前到来，饥寒交迫，体力不支，燃料告罄，在返回的路上与严寒搏斗了两个多月，最后长眠在茫茫的冰雪之中，全部壮烈牺牲。</a:t>
            </a:r>
            <a:endParaRPr lang="zh-CN" altLang="en-US" sz="2400" b="1">
              <a:latin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767080" y="1444625"/>
            <a:ext cx="10658475" cy="3969385"/>
          </a:xfrm>
          <a:prstGeom prst="rect">
            <a:avLst/>
          </a:prstGeom>
          <a:noFill/>
        </p:spPr>
        <p:txBody>
          <a:bodyPr wrap="square" rtlCol="0">
            <a:spAutoFit/>
          </a:bodyPr>
          <a:p>
            <a:pPr indent="457200">
              <a:lnSpc>
                <a:spcPct val="150000"/>
              </a:lnSpc>
            </a:pPr>
            <a:r>
              <a:rPr lang="zh-CN" altLang="zh-CN" sz="2400" b="1" dirty="0">
                <a:solidFill>
                  <a:srgbClr val="FF33CC"/>
                </a:solidFill>
                <a:latin typeface="+mn-ea"/>
                <a:ea typeface="Times New Roman" panose="02020603050405020304" pitchFamily="18" charset="0"/>
                <a:sym typeface="+mn-ea"/>
              </a:rPr>
              <a:t>（</a:t>
            </a:r>
            <a:r>
              <a:rPr lang="en-US" altLang="zh-CN" sz="2400" b="1" dirty="0">
                <a:solidFill>
                  <a:srgbClr val="FF33CC"/>
                </a:solidFill>
                <a:latin typeface="+mn-ea"/>
                <a:ea typeface="微软雅黑" charset="-122"/>
                <a:sym typeface="+mn-ea"/>
              </a:rPr>
              <a:t>3</a:t>
            </a:r>
            <a:r>
              <a:rPr lang="zh-CN" altLang="zh-CN" sz="2400" b="1" dirty="0">
                <a:solidFill>
                  <a:srgbClr val="FF33CC"/>
                </a:solidFill>
                <a:latin typeface="+mn-ea"/>
                <a:ea typeface="Times New Roman" panose="02020603050405020304" pitchFamily="18" charset="0"/>
                <a:sym typeface="+mn-ea"/>
              </a:rPr>
              <a:t>）亲历死亡之悲：第一位死亡者是埃文斯。第二位死亡者是奥茨。在日记中，一个团队的领头人不断记录自己的伙伴如何离自己而去，心里该是如何地悲哀。他还在最后写下自己的遗嘱，演完悲剧的最后一幕。斯科特在临终之际，用已经冻伤的手指给他所爱的一切人写了书信，表达了对亲人的眷恋之情。</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随后又悲伤地、坚决地画去了</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我的妻子</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这几个字，在它们上面补写了可怕的</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我的遗孀</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在冰天雪地中，一位为梦想付出一切的勇士，用这种方式向他的亲人们告别，其中的痛苦与决绝，让人不禁潸然泪下。</a:t>
            </a:r>
            <a:endParaRPr lang="zh-CN" altLang="en-US" sz="2400" b="1">
              <a:latin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19835" y="1916430"/>
            <a:ext cx="9750425" cy="1198880"/>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kern="100" noProof="0" dirty="0" smtClean="0">
                <a:ln>
                  <a:noFill/>
                </a:ln>
                <a:effectLst/>
                <a:uLnTx/>
                <a:uFillTx/>
                <a:latin typeface="Times New Roman" panose="02020603050405020304" pitchFamily="18" charset="0"/>
                <a:ea typeface="微软雅黑" charset="-122"/>
                <a:cs typeface="Times New Roman" panose="02020603050405020304" pitchFamily="18" charset="0"/>
                <a:sym typeface="+mn-ea"/>
              </a:rPr>
              <a:t>斯科特之旅是个悲剧，但却给人以震感的力量，它也是伟大的。请小组交流探讨其</a:t>
            </a:r>
            <a:r>
              <a:rPr lang="en-US" altLang="zh-CN" sz="2400" kern="100" noProof="0" dirty="0" smtClean="0">
                <a:ln>
                  <a:noFill/>
                </a:ln>
                <a:effectLst/>
                <a:uLnTx/>
                <a:uFillTx/>
                <a:latin typeface="Times New Roman" panose="02020603050405020304" pitchFamily="18" charset="0"/>
                <a:ea typeface="微软雅黑" charset="-122"/>
                <a:sym typeface="+mn-ea"/>
              </a:rPr>
              <a:t>“</a:t>
            </a:r>
            <a:r>
              <a:rPr lang="zh-CN" altLang="zh-CN" sz="2400" kern="100" noProof="0" dirty="0" smtClean="0">
                <a:ln>
                  <a:noFill/>
                </a:ln>
                <a:effectLst/>
                <a:uLnTx/>
                <a:uFillTx/>
                <a:latin typeface="Times New Roman" panose="02020603050405020304" pitchFamily="18" charset="0"/>
                <a:ea typeface="微软雅黑" charset="-122"/>
                <a:cs typeface="Times New Roman" panose="02020603050405020304" pitchFamily="18" charset="0"/>
                <a:sym typeface="+mn-ea"/>
              </a:rPr>
              <a:t>伟大</a:t>
            </a:r>
            <a:r>
              <a:rPr lang="en-US" altLang="zh-CN" sz="2400" kern="100" noProof="0" dirty="0" smtClean="0">
                <a:ln>
                  <a:noFill/>
                </a:ln>
                <a:effectLst/>
                <a:uLnTx/>
                <a:uFillTx/>
                <a:latin typeface="Times New Roman" panose="02020603050405020304" pitchFamily="18" charset="0"/>
                <a:ea typeface="微软雅黑" charset="-122"/>
                <a:sym typeface="+mn-ea"/>
              </a:rPr>
              <a:t>”</a:t>
            </a:r>
            <a:r>
              <a:rPr lang="zh-CN" altLang="zh-CN" sz="2400" kern="100" noProof="0" dirty="0" smtClean="0">
                <a:ln>
                  <a:noFill/>
                </a:ln>
                <a:effectLst/>
                <a:uLnTx/>
                <a:uFillTx/>
                <a:latin typeface="Times New Roman" panose="02020603050405020304" pitchFamily="18" charset="0"/>
                <a:ea typeface="微软雅黑" charset="-122"/>
                <a:cs typeface="Times New Roman" panose="02020603050405020304" pitchFamily="18" charset="0"/>
                <a:sym typeface="+mn-ea"/>
              </a:rPr>
              <a:t>表现在哪里？</a:t>
            </a:r>
            <a:endParaRPr lang="zh-CN" altLang="en-US" sz="2400"/>
          </a:p>
        </p:txBody>
      </p:sp>
      <p:sp>
        <p:nvSpPr>
          <p:cNvPr id="5" name="文本框 4"/>
          <p:cNvSpPr txBox="1"/>
          <p:nvPr/>
        </p:nvSpPr>
        <p:spPr>
          <a:xfrm>
            <a:off x="1234440" y="3080385"/>
            <a:ext cx="10387965" cy="2676525"/>
          </a:xfrm>
          <a:prstGeom prst="rect">
            <a:avLst/>
          </a:prstGeom>
          <a:noFill/>
        </p:spPr>
        <p:txBody>
          <a:bodyPr wrap="square" rtlCol="0">
            <a:spAutoFit/>
          </a:bodyPr>
          <a:p>
            <a:r>
              <a:rPr lang="en-US" altLang="zh-CN" sz="2400" b="1" noProof="0" dirty="0" smtClean="0">
                <a:ln>
                  <a:noFill/>
                </a:ln>
                <a:solidFill>
                  <a:srgbClr val="FF33CC"/>
                </a:solidFill>
                <a:effectLst/>
                <a:uLnTx/>
                <a:uFillTx/>
                <a:latin typeface="Times New Roman" panose="02020603050405020304" pitchFamily="18" charset="0"/>
                <a:ea typeface="微软雅黑" charset="-122"/>
                <a:sym typeface="+mn-ea"/>
              </a:rPr>
              <a:t>1.</a:t>
            </a:r>
            <a:r>
              <a:rPr lang="zh-CN" altLang="zh-CN" sz="2400" b="1" noProof="0" dirty="0" smtClean="0">
                <a:ln>
                  <a:noFill/>
                </a:ln>
                <a:solidFill>
                  <a:srgbClr val="FF33CC"/>
                </a:solidFill>
                <a:effectLst/>
                <a:uLnTx/>
                <a:uFillTx/>
                <a:latin typeface="Times New Roman" panose="02020603050405020304" pitchFamily="18" charset="0"/>
                <a:ea typeface="微软雅黑" charset="-122"/>
                <a:cs typeface="Times New Roman" panose="02020603050405020304" pitchFamily="18" charset="0"/>
                <a:sym typeface="+mn-ea"/>
              </a:rPr>
              <a:t>到达极点的成功。南极极点本身就是一个空间极限，地球最南端。它是一个未知点，而且是一个充满凶险的未知点。它本身就是造就伟大之所，登上这个极点就意味着伟大，使</a:t>
            </a:r>
            <a:r>
              <a:rPr lang="en-US" altLang="zh-CN" sz="2400" b="1" noProof="0" dirty="0" smtClean="0">
                <a:ln>
                  <a:noFill/>
                </a:ln>
                <a:solidFill>
                  <a:srgbClr val="FF33CC"/>
                </a:solidFill>
                <a:effectLst/>
                <a:uLnTx/>
                <a:uFillTx/>
                <a:latin typeface="Times New Roman" panose="02020603050405020304" pitchFamily="18" charset="0"/>
                <a:ea typeface="微软雅黑" charset="-122"/>
                <a:sym typeface="+mn-ea"/>
              </a:rPr>
              <a:t>“</a:t>
            </a:r>
            <a:r>
              <a:rPr lang="zh-CN" altLang="zh-CN" sz="2400" b="1" noProof="0" dirty="0" smtClean="0">
                <a:ln>
                  <a:noFill/>
                </a:ln>
                <a:solidFill>
                  <a:srgbClr val="FF33CC"/>
                </a:solidFill>
                <a:effectLst/>
                <a:uLnTx/>
                <a:uFillTx/>
                <a:latin typeface="Times New Roman" panose="02020603050405020304" pitchFamily="18" charset="0"/>
                <a:ea typeface="微软雅黑" charset="-122"/>
                <a:cs typeface="Times New Roman" panose="02020603050405020304" pitchFamily="18" charset="0"/>
                <a:sym typeface="+mn-ea"/>
              </a:rPr>
              <a:t>未知</a:t>
            </a:r>
            <a:r>
              <a:rPr lang="en-US" altLang="zh-CN" sz="2400" b="1" noProof="0" dirty="0" smtClean="0">
                <a:ln>
                  <a:noFill/>
                </a:ln>
                <a:solidFill>
                  <a:srgbClr val="FF33CC"/>
                </a:solidFill>
                <a:effectLst/>
                <a:uLnTx/>
                <a:uFillTx/>
                <a:latin typeface="Times New Roman" panose="02020603050405020304" pitchFamily="18" charset="0"/>
                <a:ea typeface="微软雅黑" charset="-122"/>
                <a:sym typeface="+mn-ea"/>
              </a:rPr>
              <a:t>”</a:t>
            </a:r>
            <a:r>
              <a:rPr lang="zh-CN" altLang="zh-CN" sz="2400" b="1" noProof="0" dirty="0" smtClean="0">
                <a:ln>
                  <a:noFill/>
                </a:ln>
                <a:solidFill>
                  <a:srgbClr val="FF33CC"/>
                </a:solidFill>
                <a:effectLst/>
                <a:uLnTx/>
                <a:uFillTx/>
                <a:latin typeface="Times New Roman" panose="02020603050405020304" pitchFamily="18" charset="0"/>
                <a:ea typeface="微软雅黑" charset="-122"/>
                <a:cs typeface="Times New Roman" panose="02020603050405020304" pitchFamily="18" charset="0"/>
                <a:sym typeface="+mn-ea"/>
              </a:rPr>
              <a:t>开始成为人类的</a:t>
            </a:r>
            <a:r>
              <a:rPr lang="en-US" altLang="zh-CN" sz="2400" b="1" noProof="0" dirty="0" smtClean="0">
                <a:ln>
                  <a:noFill/>
                </a:ln>
                <a:solidFill>
                  <a:srgbClr val="FF33CC"/>
                </a:solidFill>
                <a:effectLst/>
                <a:uLnTx/>
                <a:uFillTx/>
                <a:latin typeface="Times New Roman" panose="02020603050405020304" pitchFamily="18" charset="0"/>
                <a:ea typeface="微软雅黑" charset="-122"/>
                <a:sym typeface="+mn-ea"/>
              </a:rPr>
              <a:t>“</a:t>
            </a:r>
            <a:r>
              <a:rPr lang="zh-CN" altLang="zh-CN" sz="2400" b="1" noProof="0" dirty="0" smtClean="0">
                <a:ln>
                  <a:noFill/>
                </a:ln>
                <a:solidFill>
                  <a:srgbClr val="FF33CC"/>
                </a:solidFill>
                <a:effectLst/>
                <a:uLnTx/>
                <a:uFillTx/>
                <a:latin typeface="Times New Roman" panose="02020603050405020304" pitchFamily="18" charset="0"/>
                <a:ea typeface="微软雅黑" charset="-122"/>
                <a:cs typeface="Times New Roman" panose="02020603050405020304" pitchFamily="18" charset="0"/>
                <a:sym typeface="+mn-ea"/>
              </a:rPr>
              <a:t>所知</a:t>
            </a:r>
            <a:r>
              <a:rPr lang="en-US" altLang="zh-CN" sz="2400" b="1" noProof="0" dirty="0" smtClean="0">
                <a:ln>
                  <a:noFill/>
                </a:ln>
                <a:solidFill>
                  <a:srgbClr val="FF33CC"/>
                </a:solidFill>
                <a:effectLst/>
                <a:uLnTx/>
                <a:uFillTx/>
                <a:latin typeface="Times New Roman" panose="02020603050405020304" pitchFamily="18" charset="0"/>
                <a:ea typeface="微软雅黑" charset="-122"/>
                <a:sym typeface="+mn-ea"/>
              </a:rPr>
              <a:t>”</a:t>
            </a:r>
            <a:r>
              <a:rPr lang="zh-CN" altLang="zh-CN" sz="2400" b="1" noProof="0" dirty="0" smtClean="0">
                <a:ln>
                  <a:noFill/>
                </a:ln>
                <a:solidFill>
                  <a:srgbClr val="FF33CC"/>
                </a:solidFill>
                <a:effectLst/>
                <a:uLnTx/>
                <a:uFillTx/>
                <a:latin typeface="Times New Roman" panose="02020603050405020304" pitchFamily="18" charset="0"/>
                <a:ea typeface="微软雅黑" charset="-122"/>
                <a:cs typeface="Times New Roman" panose="02020603050405020304" pitchFamily="18" charset="0"/>
                <a:sym typeface="+mn-ea"/>
              </a:rPr>
              <a:t>。</a:t>
            </a:r>
            <a:r>
              <a:rPr lang="en-US" altLang="zh-CN" sz="2400" b="1" dirty="0">
                <a:solidFill>
                  <a:srgbClr val="FF33CC"/>
                </a:solidFill>
                <a:latin typeface="Times New Roman" panose="02020603050405020304" pitchFamily="18" charset="0"/>
                <a:ea typeface="微软雅黑" charset="-122"/>
                <a:sym typeface="+mn-ea"/>
              </a:rPr>
              <a:t>1912</a:t>
            </a:r>
            <a:r>
              <a:rPr lang="zh-CN" altLang="zh-CN" sz="2400" b="1" dirty="0">
                <a:solidFill>
                  <a:srgbClr val="FF33CC"/>
                </a:solidFill>
                <a:latin typeface="Times New Roman" panose="02020603050405020304" pitchFamily="18" charset="0"/>
                <a:ea typeface="Times New Roman" panose="02020603050405020304" pitchFamily="18" charset="0"/>
                <a:sym typeface="+mn-ea"/>
              </a:rPr>
              <a:t>年斯科特等人抵达南极极点，这就意味着大约在一百年前人类就已完成了挑战南极的事业。当时的科研和物质条件应该相当落后，而斯科特一行人就是在那样艰苦和简陋的探险条件下实现了抵达南极的梦想，这就是伟大的体现。</a:t>
            </a:r>
            <a:endParaRPr lang="zh-CN" altLang="en-US" sz="2400" b="1" dirty="0">
              <a:solidFill>
                <a:srgbClr val="FF33CC"/>
              </a:solidFill>
              <a:latin typeface="Calibri" panose="020F0502020204030204" charset="0"/>
              <a:ea typeface="微软雅黑" charset="-122"/>
            </a:endParaRPr>
          </a:p>
          <a:p>
            <a:endParaRPr lang="zh-CN" altLang="en-US" sz="2400"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751840" y="483235"/>
            <a:ext cx="10885805" cy="6185535"/>
          </a:xfrm>
          <a:prstGeom prst="rect">
            <a:avLst/>
          </a:prstGeom>
          <a:noFill/>
        </p:spPr>
        <p:txBody>
          <a:bodyPr wrap="square" rtlCol="0">
            <a:spAutoFit/>
          </a:bodyPr>
          <a:p>
            <a:pPr indent="457200">
              <a:lnSpc>
                <a:spcPct val="150000"/>
              </a:lnSpc>
            </a:pPr>
            <a:r>
              <a:rPr lang="en-US" altLang="zh-CN" sz="2400" b="1" dirty="0">
                <a:solidFill>
                  <a:srgbClr val="FF33CC"/>
                </a:solidFill>
                <a:latin typeface="Times New Roman" panose="02020603050405020304" pitchFamily="18" charset="0"/>
                <a:ea typeface="微软雅黑" charset="-122"/>
                <a:sym typeface="+mn-ea"/>
              </a:rPr>
              <a:t>2.</a:t>
            </a:r>
            <a:r>
              <a:rPr lang="zh-CN" altLang="zh-CN" sz="2400" b="1" dirty="0">
                <a:solidFill>
                  <a:srgbClr val="FF33CC"/>
                </a:solidFill>
                <a:latin typeface="Times New Roman" panose="02020603050405020304" pitchFamily="18" charset="0"/>
                <a:ea typeface="Times New Roman" panose="02020603050405020304" pitchFamily="18" charset="0"/>
                <a:sym typeface="+mn-ea"/>
              </a:rPr>
              <a:t>探索未知的信念。</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他们热情高涨地行走在荒无人迹的白色雪原上</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当初，他们一想到自己所进行的探险是人类的不朽事业时，就有超人的力量</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这些语句表明斯科特他们对探险事业深深的热爱。探险队员们所遭受的艰难困苦非常人所能想象，尤其是经受着心理煎熬和肉体折磨的双重打击，更是让每个人为之动容。但是面对种种厄运和不幸，他们没有退缩，没有怨天尤人，仍然以坚毅的精神，执著于崇高的事业，他们勇于探索的豪情给人以心灵的强烈震撼。斯科特等人是以第二的身份登上南极点的。虽然斯科特等人为迟到一个月而沮丧，但是，正如文中所说，那位第一个登上南极极点的挪威人阿蒙森在</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等待着这个不相识的第二名的到来，他相信这第二名一定会随他之后到达这里</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。这种</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相信</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里面蕴涵着对人</a:t>
            </a:r>
            <a:endParaRPr lang="zh-CN" altLang="en-US" sz="2400" b="1" dirty="0">
              <a:solidFill>
                <a:srgbClr val="FF33CC"/>
              </a:solidFill>
              <a:latin typeface="Calibri" panose="020F0502020204030204" charset="0"/>
              <a:ea typeface="微软雅黑" charset="-122"/>
            </a:endParaRPr>
          </a:p>
          <a:p>
            <a:pPr indent="457200">
              <a:lnSpc>
                <a:spcPct val="150000"/>
              </a:lnSpc>
            </a:pPr>
            <a:endParaRPr lang="zh-CN" altLang="en-US" sz="24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134745" y="1888490"/>
            <a:ext cx="10304780" cy="3415030"/>
          </a:xfrm>
          <a:prstGeom prst="rect">
            <a:avLst/>
          </a:prstGeom>
          <a:noFill/>
        </p:spPr>
        <p:txBody>
          <a:bodyPr wrap="square" rtlCol="0">
            <a:spAutoFit/>
          </a:bodyPr>
          <a:p>
            <a:pPr>
              <a:lnSpc>
                <a:spcPct val="150000"/>
              </a:lnSpc>
            </a:pPr>
            <a:r>
              <a:rPr lang="zh-CN" altLang="zh-CN" sz="2400" b="1" dirty="0">
                <a:solidFill>
                  <a:srgbClr val="FF33CC"/>
                </a:solidFill>
                <a:latin typeface="Times New Roman" panose="02020603050405020304" pitchFamily="18" charset="0"/>
                <a:ea typeface="Times New Roman" panose="02020603050405020304" pitchFamily="18" charset="0"/>
                <a:sym typeface="+mn-ea"/>
              </a:rPr>
              <a:t>类探求未知本性之信任，斯科特等人的行动使阿蒙森的</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相信</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变成了现实。同样，斯科特等人也</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相信</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随他之后会有第三批、第四批</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来南极探险的人到来。他自己写信、写日记留给后人，就是这一信念的佐证。南极极点充满</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未知</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和</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凶险</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，但人类会前仆后继来此探索，斯科特等人就是这支队伍的前驱，并且以自己的生命为代价继往开来，给后人留下宝贵的探索经验和精神鼓励。</a:t>
            </a:r>
            <a:endParaRPr lang="zh-CN" altLang="en-US" sz="2400" b="1"/>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05865" y="1987550"/>
            <a:ext cx="10147300" cy="1198880"/>
          </a:xfrm>
          <a:prstGeom prst="rect">
            <a:avLst/>
          </a:prstGeom>
          <a:noFill/>
        </p:spPr>
        <p:txBody>
          <a:bodyPr wrap="square" rtlCol="0">
            <a:spAutoFit/>
          </a:bodyPr>
          <a:p>
            <a:pPr indent="457200">
              <a:lnSpc>
                <a:spcPct val="150000"/>
              </a:lnSpc>
            </a:pPr>
            <a:r>
              <a:rPr lang="en-US" altLang="zh-CN" sz="2400" b="1" dirty="0">
                <a:solidFill>
                  <a:srgbClr val="FF33CC"/>
                </a:solidFill>
                <a:latin typeface="Times New Roman" panose="02020603050405020304" pitchFamily="18" charset="0"/>
                <a:ea typeface="微软雅黑" charset="-122"/>
                <a:sym typeface="+mn-ea"/>
              </a:rPr>
              <a:t>3</a:t>
            </a:r>
            <a:r>
              <a:rPr lang="zh-CN" altLang="zh-CN" sz="2400" b="1" dirty="0">
                <a:solidFill>
                  <a:srgbClr val="FF33CC"/>
                </a:solidFill>
                <a:latin typeface="Times New Roman" panose="02020603050405020304" pitchFamily="18" charset="0"/>
                <a:ea typeface="Times New Roman" panose="02020603050405020304" pitchFamily="18" charset="0"/>
                <a:sym typeface="+mn-ea"/>
              </a:rPr>
              <a:t>．崇高人格的体现。为科学献身的气概，诚实守信的风度，集体主义精神，对他人无私的爱，这些都体现了斯科特等人人格的伟大。</a:t>
            </a:r>
            <a:endParaRPr lang="zh-CN" altLang="en-US" sz="2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163320" y="1845310"/>
            <a:ext cx="9962515" cy="1198880"/>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effectLst/>
                <a:uLnTx/>
                <a:uFillTx/>
                <a:latin typeface="+mn-ea"/>
                <a:ea typeface="微软雅黑" charset="-122"/>
                <a:cs typeface="Times New Roman" panose="02020603050405020304" pitchFamily="18" charset="0"/>
                <a:sym typeface="+mn-ea"/>
              </a:rPr>
              <a:t>千百年来，在人类征服自然界的各个领域中，都涌现出了许多可歌可泣的</a:t>
            </a:r>
            <a:r>
              <a:rPr lang="en-US" altLang="zh-CN" sz="2400" b="1" kern="100" noProof="0" dirty="0" smtClean="0">
                <a:ln>
                  <a:noFill/>
                </a:ln>
                <a:effectLst/>
                <a:uLnTx/>
                <a:uFillTx/>
                <a:latin typeface="+mn-ea"/>
                <a:ea typeface="微软雅黑" charset="-122"/>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失败英雄</a:t>
            </a:r>
            <a:r>
              <a:rPr lang="en-US" altLang="zh-CN" sz="2400" b="1" kern="100" noProof="0" dirty="0" smtClean="0">
                <a:ln>
                  <a:noFill/>
                </a:ln>
                <a:effectLst/>
                <a:uLnTx/>
                <a:uFillTx/>
                <a:latin typeface="+mn-ea"/>
                <a:ea typeface="微软雅黑" charset="-122"/>
                <a:sym typeface="+mn-ea"/>
              </a:rPr>
              <a:t>”</a:t>
            </a:r>
            <a:r>
              <a:rPr lang="zh-CN" altLang="zh-CN" sz="2400" b="1" kern="100" noProof="0" dirty="0" smtClean="0">
                <a:ln>
                  <a:noFill/>
                </a:ln>
                <a:effectLst/>
                <a:uLnTx/>
                <a:uFillTx/>
                <a:latin typeface="+mn-ea"/>
                <a:ea typeface="微软雅黑" charset="-122"/>
                <a:cs typeface="Times New Roman" panose="02020603050405020304" pitchFamily="18" charset="0"/>
                <a:sym typeface="+mn-ea"/>
              </a:rPr>
              <a:t>。你能列举几个代表人物吗？</a:t>
            </a:r>
            <a:endParaRPr lang="zh-CN" altLang="en-US" sz="2400" b="1">
              <a:latin typeface="+mn-ea"/>
            </a:endParaRPr>
          </a:p>
        </p:txBody>
      </p:sp>
      <p:sp>
        <p:nvSpPr>
          <p:cNvPr id="5" name="文本框 4"/>
          <p:cNvSpPr txBox="1"/>
          <p:nvPr/>
        </p:nvSpPr>
        <p:spPr>
          <a:xfrm>
            <a:off x="1191895" y="3051810"/>
            <a:ext cx="9651365" cy="2306955"/>
          </a:xfrm>
          <a:prstGeom prst="rect">
            <a:avLst/>
          </a:prstGeom>
          <a:noFill/>
        </p:spPr>
        <p:txBody>
          <a:bodyPr wrap="square" rtlCol="0">
            <a:spAutoFit/>
          </a:bodyPr>
          <a:p>
            <a:pPr indent="457200">
              <a:lnSpc>
                <a:spcPct val="150000"/>
              </a:lnSpc>
            </a:pPr>
            <a:r>
              <a:rPr lang="en-US" altLang="zh-CN" sz="2400" b="1" dirty="0">
                <a:solidFill>
                  <a:srgbClr val="FF33CC"/>
                </a:solidFill>
                <a:latin typeface="+mn-ea"/>
                <a:ea typeface="微软雅黑" charset="-122"/>
                <a:sym typeface="+mn-ea"/>
              </a:rPr>
              <a:t>1.“</a:t>
            </a:r>
            <a:r>
              <a:rPr lang="zh-CN" altLang="zh-CN" sz="2400" b="1" dirty="0">
                <a:solidFill>
                  <a:srgbClr val="FF33CC"/>
                </a:solidFill>
                <a:latin typeface="+mn-ea"/>
                <a:ea typeface="Times New Roman" panose="02020603050405020304" pitchFamily="18" charset="0"/>
                <a:sym typeface="+mn-ea"/>
              </a:rPr>
              <a:t>壮士一去兮不复返</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刺杀秦王失败的荆轲；</a:t>
            </a:r>
            <a:endParaRPr lang="zh-CN" altLang="zh-CN" sz="2400" b="1" dirty="0">
              <a:solidFill>
                <a:srgbClr val="FF33CC"/>
              </a:solidFill>
              <a:latin typeface="+mn-ea"/>
              <a:ea typeface="Times New Roman" panose="02020603050405020304" pitchFamily="18" charset="0"/>
              <a:sym typeface="+mn-ea"/>
            </a:endParaRPr>
          </a:p>
          <a:p>
            <a:pPr indent="457200">
              <a:lnSpc>
                <a:spcPct val="150000"/>
              </a:lnSpc>
            </a:pPr>
            <a:r>
              <a:rPr lang="en-US" altLang="zh-CN" sz="2400" b="1" dirty="0">
                <a:solidFill>
                  <a:srgbClr val="FF33CC"/>
                </a:solidFill>
                <a:latin typeface="+mn-ea"/>
                <a:ea typeface="微软雅黑" charset="-122"/>
                <a:sym typeface="+mn-ea"/>
              </a:rPr>
              <a:t>2</a:t>
            </a:r>
            <a:r>
              <a:rPr lang="zh-CN" altLang="zh-CN" sz="2400" b="1" dirty="0">
                <a:solidFill>
                  <a:srgbClr val="FF33CC"/>
                </a:solidFill>
                <a:latin typeface="+mn-ea"/>
                <a:ea typeface="Times New Roman" panose="02020603050405020304" pitchFamily="18" charset="0"/>
                <a:sym typeface="+mn-ea"/>
              </a:rPr>
              <a:t>．一腔热情乘氢气球横渡海峡葬身大海的罗泽尔；</a:t>
            </a:r>
            <a:endParaRPr lang="zh-CN" altLang="zh-CN" sz="2400" b="1" dirty="0">
              <a:solidFill>
                <a:srgbClr val="FF33CC"/>
              </a:solidFill>
              <a:latin typeface="+mn-ea"/>
              <a:ea typeface="Times New Roman" panose="02020603050405020304" pitchFamily="18" charset="0"/>
              <a:sym typeface="+mn-ea"/>
            </a:endParaRPr>
          </a:p>
          <a:p>
            <a:pPr indent="457200">
              <a:lnSpc>
                <a:spcPct val="150000"/>
              </a:lnSpc>
            </a:pPr>
            <a:r>
              <a:rPr lang="en-US" altLang="zh-CN" sz="2400" b="1" dirty="0">
                <a:solidFill>
                  <a:srgbClr val="FF33CC"/>
                </a:solidFill>
                <a:latin typeface="+mn-ea"/>
                <a:ea typeface="微软雅黑" charset="-122"/>
                <a:sym typeface="+mn-ea"/>
              </a:rPr>
              <a:t>3</a:t>
            </a:r>
            <a:r>
              <a:rPr lang="zh-CN" altLang="zh-CN" sz="2400" b="1" dirty="0">
                <a:solidFill>
                  <a:srgbClr val="FF33CC"/>
                </a:solidFill>
                <a:latin typeface="+mn-ea"/>
                <a:ea typeface="Times New Roman" panose="02020603050405020304" pitchFamily="18" charset="0"/>
                <a:sym typeface="+mn-ea"/>
              </a:rPr>
              <a:t>．一叶轻舟，漂流长江而翻船身亡的尧茂书；</a:t>
            </a:r>
            <a:endParaRPr lang="zh-CN" altLang="zh-CN" sz="2400" b="1" dirty="0">
              <a:solidFill>
                <a:srgbClr val="FF33CC"/>
              </a:solidFill>
              <a:latin typeface="+mn-ea"/>
              <a:ea typeface="Times New Roman" panose="02020603050405020304" pitchFamily="18" charset="0"/>
              <a:sym typeface="+mn-ea"/>
            </a:endParaRPr>
          </a:p>
          <a:p>
            <a:pPr indent="457200">
              <a:lnSpc>
                <a:spcPct val="150000"/>
              </a:lnSpc>
            </a:pPr>
            <a:r>
              <a:rPr lang="en-US" altLang="zh-CN" sz="2400" b="1" dirty="0">
                <a:solidFill>
                  <a:srgbClr val="FF33CC"/>
                </a:solidFill>
                <a:latin typeface="+mn-ea"/>
                <a:ea typeface="微软雅黑" charset="-122"/>
                <a:sym typeface="+mn-ea"/>
              </a:rPr>
              <a:t>4.“</a:t>
            </a:r>
            <a:r>
              <a:rPr lang="zh-CN" altLang="zh-CN" sz="2400" b="1" dirty="0">
                <a:solidFill>
                  <a:srgbClr val="FF33CC"/>
                </a:solidFill>
                <a:latin typeface="+mn-ea"/>
                <a:ea typeface="Times New Roman" panose="02020603050405020304" pitchFamily="18" charset="0"/>
                <a:sym typeface="+mn-ea"/>
              </a:rPr>
              <a:t>挑战者</a:t>
            </a:r>
            <a:r>
              <a:rPr lang="en-US" altLang="zh-CN" sz="2400" b="1" dirty="0">
                <a:solidFill>
                  <a:srgbClr val="FF33CC"/>
                </a:solidFill>
                <a:latin typeface="+mn-ea"/>
                <a:ea typeface="微软雅黑" charset="-122"/>
                <a:sym typeface="+mn-ea"/>
              </a:rPr>
              <a:t>”</a:t>
            </a:r>
            <a:r>
              <a:rPr lang="zh-CN" altLang="zh-CN" sz="2400" b="1" dirty="0">
                <a:solidFill>
                  <a:srgbClr val="FF33CC"/>
                </a:solidFill>
                <a:latin typeface="+mn-ea"/>
                <a:ea typeface="Times New Roman" panose="02020603050405020304" pitchFamily="18" charset="0"/>
                <a:sym typeface="+mn-ea"/>
              </a:rPr>
              <a:t>号航天飞机毁于一旦，</a:t>
            </a:r>
            <a:r>
              <a:rPr lang="en-US" altLang="zh-CN" sz="2400" b="1" dirty="0">
                <a:solidFill>
                  <a:srgbClr val="FF33CC"/>
                </a:solidFill>
                <a:latin typeface="+mn-ea"/>
                <a:ea typeface="微软雅黑" charset="-122"/>
                <a:sym typeface="+mn-ea"/>
              </a:rPr>
              <a:t>7</a:t>
            </a:r>
            <a:r>
              <a:rPr lang="zh-CN" altLang="zh-CN" sz="2400" b="1" dirty="0">
                <a:solidFill>
                  <a:srgbClr val="FF33CC"/>
                </a:solidFill>
                <a:latin typeface="+mn-ea"/>
                <a:ea typeface="Times New Roman" panose="02020603050405020304" pitchFamily="18" charset="0"/>
                <a:sym typeface="+mn-ea"/>
              </a:rPr>
              <a:t>名宇航员全部罹难。</a:t>
            </a:r>
            <a:endParaRPr lang="zh-CN" altLang="en-US" sz="2400" b="1">
              <a:latin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62380" y="1931035"/>
            <a:ext cx="6273800" cy="460375"/>
          </a:xfrm>
          <a:prstGeom prst="rect">
            <a:avLst/>
          </a:prstGeom>
          <a:noFill/>
        </p:spPr>
        <p:txBody>
          <a:bodyPr wrap="square" rtlCol="0">
            <a:spAutoFit/>
          </a:bodyPr>
          <a:p>
            <a:r>
              <a:rPr lang="zh-CN" altLang="zh-CN" sz="2400" kern="100" noProof="0" dirty="0" smtClean="0">
                <a:ln>
                  <a:noFill/>
                </a:ln>
                <a:effectLst/>
                <a:uLnTx/>
                <a:uFillTx/>
                <a:latin typeface="Times New Roman" panose="02020603050405020304" pitchFamily="18" charset="0"/>
                <a:ea typeface="微软雅黑" charset="-122"/>
                <a:cs typeface="Times New Roman" panose="02020603050405020304" pitchFamily="18" charset="0"/>
                <a:sym typeface="+mn-ea"/>
              </a:rPr>
              <a:t>作者为什么给失败者作传？</a:t>
            </a:r>
            <a:endParaRPr lang="zh-CN" altLang="en-US" sz="2400"/>
          </a:p>
        </p:txBody>
      </p:sp>
      <p:sp>
        <p:nvSpPr>
          <p:cNvPr id="5" name="文本框 4"/>
          <p:cNvSpPr txBox="1"/>
          <p:nvPr/>
        </p:nvSpPr>
        <p:spPr>
          <a:xfrm>
            <a:off x="950595" y="2498725"/>
            <a:ext cx="10672445" cy="2861310"/>
          </a:xfrm>
          <a:prstGeom prst="rect">
            <a:avLst/>
          </a:prstGeom>
          <a:noFill/>
        </p:spPr>
        <p:txBody>
          <a:bodyPr wrap="square" rtlCol="0">
            <a:spAutoFit/>
          </a:bodyPr>
          <a:p>
            <a:pPr indent="457200">
              <a:lnSpc>
                <a:spcPct val="150000"/>
              </a:lnSpc>
            </a:pPr>
            <a:r>
              <a:rPr lang="zh-CN" altLang="zh-CN" sz="2400" b="1" dirty="0">
                <a:solidFill>
                  <a:srgbClr val="FF33CC"/>
                </a:solidFill>
                <a:latin typeface="Times New Roman" panose="02020603050405020304" pitchFamily="18" charset="0"/>
                <a:ea typeface="Times New Roman" panose="02020603050405020304" pitchFamily="18" charset="0"/>
                <a:sym typeface="+mn-ea"/>
              </a:rPr>
              <a:t>这可以从课文的最后两句话中找到答案：</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一个人虽然在同不可战胜的厄运的搏斗中毁灭了自己，但他的心灵却因此变得无比高尚。所有这些在一切时代都是最伟大的悲剧。</a:t>
            </a:r>
            <a:r>
              <a:rPr lang="en-US" altLang="zh-CN" sz="2400" b="1" dirty="0">
                <a:solidFill>
                  <a:srgbClr val="FF33CC"/>
                </a:solidFill>
                <a:latin typeface="Times New Roman" panose="02020603050405020304" pitchFamily="18" charset="0"/>
                <a:ea typeface="微软雅黑" charset="-122"/>
                <a:sym typeface="+mn-ea"/>
              </a:rPr>
              <a:t>”</a:t>
            </a:r>
            <a:r>
              <a:rPr lang="zh-CN" altLang="zh-CN" sz="2400" b="1" dirty="0">
                <a:solidFill>
                  <a:srgbClr val="FF33CC"/>
                </a:solidFill>
                <a:latin typeface="Times New Roman" panose="02020603050405020304" pitchFamily="18" charset="0"/>
                <a:ea typeface="Times New Roman" panose="02020603050405020304" pitchFamily="18" charset="0"/>
                <a:sym typeface="+mn-ea"/>
              </a:rPr>
              <a:t>作为一位伟大的作家，茨威格想到的绝不主要是事业的成功者，而是许多历史事件背后给人精神上的震撼和启迪。按照这个价值标准，茨威格当然认为给斯科特作传会更有意义，会给人长久的思考。</a:t>
            </a:r>
            <a:endParaRPr lang="zh-CN" altLang="en-US" sz="2400" b="1"/>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177290" y="1916430"/>
            <a:ext cx="7082790" cy="460375"/>
          </a:xfrm>
          <a:prstGeom prst="rect">
            <a:avLst/>
          </a:prstGeom>
          <a:noFill/>
        </p:spPr>
        <p:txBody>
          <a:bodyPr wrap="square" rtlCol="0">
            <a:spAutoFit/>
          </a:bodyPr>
          <a:p>
            <a:r>
              <a:rPr lang="zh-CN" altLang="zh-CN" sz="2400" kern="100" noProof="0" dirty="0" smtClean="0">
                <a:ln>
                  <a:noFill/>
                </a:ln>
                <a:effectLst/>
                <a:uLnTx/>
                <a:uFillTx/>
                <a:latin typeface="Times New Roman" panose="02020603050405020304" pitchFamily="18" charset="0"/>
                <a:ea typeface="微软雅黑" charset="-122"/>
                <a:cs typeface="Times New Roman" panose="02020603050405020304" pitchFamily="18" charset="0"/>
                <a:sym typeface="+mn-ea"/>
              </a:rPr>
              <a:t>斯科特一行人此次探险的意义是什么？</a:t>
            </a:r>
            <a:endParaRPr lang="zh-CN" altLang="en-US" sz="2400"/>
          </a:p>
        </p:txBody>
      </p:sp>
      <p:sp>
        <p:nvSpPr>
          <p:cNvPr id="5" name="文本框 4"/>
          <p:cNvSpPr txBox="1"/>
          <p:nvPr/>
        </p:nvSpPr>
        <p:spPr>
          <a:xfrm>
            <a:off x="1234440" y="2470150"/>
            <a:ext cx="10034270" cy="1753235"/>
          </a:xfrm>
          <a:prstGeom prst="rect">
            <a:avLst/>
          </a:prstGeom>
          <a:noFill/>
        </p:spPr>
        <p:txBody>
          <a:bodyPr wrap="square" rtlCol="0">
            <a:spAutoFit/>
          </a:bodyPr>
          <a:p>
            <a:pPr indent="457200">
              <a:lnSpc>
                <a:spcPct val="150000"/>
              </a:lnSpc>
            </a:pPr>
            <a:r>
              <a:rPr lang="zh-CN" altLang="zh-CN" sz="2400" b="1" dirty="0">
                <a:solidFill>
                  <a:srgbClr val="FF33CC"/>
                </a:solidFill>
                <a:latin typeface="Times New Roman" panose="02020603050405020304" pitchFamily="18" charset="0"/>
                <a:ea typeface="Times New Roman" panose="02020603050405020304" pitchFamily="18" charset="0"/>
                <a:sym typeface="+mn-ea"/>
              </a:rPr>
              <a:t>从斯科特南极探险的悲壮之旅所折射出的人类精神已经远远超越了活动本身和那个时代，成为全人类跨时代、跨地域的宝贵精神财富。即认识自然，挑战人类自我，实现生命的价值，给后人以精神鼓舞。</a:t>
            </a:r>
            <a:endParaRPr lang="zh-CN" altLang="en-US" sz="240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13"/>
          <p:cNvPicPr>
            <a:picLocks noChangeAspect="1"/>
          </p:cNvPicPr>
          <p:nvPr>
            <p:ph idx="1"/>
          </p:nvPr>
        </p:nvPicPr>
        <p:blipFill>
          <a:blip r:embed="rId1"/>
          <a:stretch>
            <a:fillRect/>
          </a:stretch>
        </p:blipFill>
        <p:spPr>
          <a:xfrm>
            <a:off x="143510" y="137160"/>
            <a:ext cx="11210290" cy="664337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11"/>
          <p:cNvPicPr>
            <a:picLocks noChangeAspect="1"/>
          </p:cNvPicPr>
          <p:nvPr>
            <p:ph idx="1"/>
          </p:nvPr>
        </p:nvPicPr>
        <p:blipFill>
          <a:blip r:embed="rId1"/>
          <a:stretch>
            <a:fillRect/>
          </a:stretch>
        </p:blipFill>
        <p:spPr>
          <a:xfrm>
            <a:off x="838200" y="895350"/>
            <a:ext cx="9400540" cy="506666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12"/>
          <p:cNvPicPr>
            <a:picLocks noChangeAspect="1"/>
          </p:cNvPicPr>
          <p:nvPr>
            <p:ph idx="1"/>
          </p:nvPr>
        </p:nvPicPr>
        <p:blipFill>
          <a:blip r:embed="rId1"/>
          <a:stretch>
            <a:fillRect/>
          </a:stretch>
        </p:blipFill>
        <p:spPr>
          <a:xfrm>
            <a:off x="2959735" y="135890"/>
            <a:ext cx="6272530" cy="658685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3"/>
          <p:cNvPicPr>
            <a:picLocks noChangeAspect="1"/>
          </p:cNvPicPr>
          <p:nvPr>
            <p:ph idx="1"/>
          </p:nvPr>
        </p:nvPicPr>
        <p:blipFill>
          <a:blip r:embed="rId1"/>
          <a:stretch>
            <a:fillRect/>
          </a:stretch>
        </p:blipFill>
        <p:spPr>
          <a:xfrm>
            <a:off x="4445" y="-19050"/>
            <a:ext cx="5795010" cy="3230880"/>
          </a:xfrm>
          <a:prstGeom prst="rect">
            <a:avLst/>
          </a:prstGeom>
        </p:spPr>
      </p:pic>
      <p:pic>
        <p:nvPicPr>
          <p:cNvPr id="5" name="图片 4" descr="4"/>
          <p:cNvPicPr>
            <a:picLocks noChangeAspect="1"/>
          </p:cNvPicPr>
          <p:nvPr/>
        </p:nvPicPr>
        <p:blipFill>
          <a:blip r:embed="rId2"/>
          <a:stretch>
            <a:fillRect/>
          </a:stretch>
        </p:blipFill>
        <p:spPr>
          <a:xfrm>
            <a:off x="5799455" y="-19050"/>
            <a:ext cx="6378575" cy="3230880"/>
          </a:xfrm>
          <a:prstGeom prst="rect">
            <a:avLst/>
          </a:prstGeom>
        </p:spPr>
      </p:pic>
      <p:pic>
        <p:nvPicPr>
          <p:cNvPr id="6" name="图片 5" descr="5"/>
          <p:cNvPicPr>
            <a:picLocks noChangeAspect="1"/>
          </p:cNvPicPr>
          <p:nvPr/>
        </p:nvPicPr>
        <p:blipFill>
          <a:blip r:embed="rId3"/>
          <a:stretch>
            <a:fillRect/>
          </a:stretch>
        </p:blipFill>
        <p:spPr>
          <a:xfrm>
            <a:off x="4445" y="3211830"/>
            <a:ext cx="5795010" cy="3627120"/>
          </a:xfrm>
          <a:prstGeom prst="rect">
            <a:avLst/>
          </a:prstGeom>
        </p:spPr>
      </p:pic>
      <p:pic>
        <p:nvPicPr>
          <p:cNvPr id="7" name="图片 6" descr="6"/>
          <p:cNvPicPr>
            <a:picLocks noChangeAspect="1"/>
          </p:cNvPicPr>
          <p:nvPr/>
        </p:nvPicPr>
        <p:blipFill>
          <a:blip r:embed="rId4"/>
          <a:stretch>
            <a:fillRect/>
          </a:stretch>
        </p:blipFill>
        <p:spPr>
          <a:xfrm>
            <a:off x="5799455" y="3211195"/>
            <a:ext cx="6377940" cy="36277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8"/>
          <p:cNvPicPr>
            <a:picLocks noChangeAspect="1"/>
          </p:cNvPicPr>
          <p:nvPr>
            <p:ph idx="1"/>
          </p:nvPr>
        </p:nvPicPr>
        <p:blipFill>
          <a:blip r:embed="rId1"/>
          <a:stretch>
            <a:fillRect/>
          </a:stretch>
        </p:blipFill>
        <p:spPr>
          <a:xfrm>
            <a:off x="6403975" y="365125"/>
            <a:ext cx="5513070" cy="5798820"/>
          </a:xfrm>
          <a:prstGeom prst="rect">
            <a:avLst/>
          </a:prstGeom>
        </p:spPr>
      </p:pic>
      <p:pic>
        <p:nvPicPr>
          <p:cNvPr id="5" name="图片 4" descr="9"/>
          <p:cNvPicPr>
            <a:picLocks noChangeAspect="1"/>
          </p:cNvPicPr>
          <p:nvPr/>
        </p:nvPicPr>
        <p:blipFill>
          <a:blip r:embed="rId2"/>
          <a:stretch>
            <a:fillRect/>
          </a:stretch>
        </p:blipFill>
        <p:spPr>
          <a:xfrm>
            <a:off x="-7620" y="-18415"/>
            <a:ext cx="5842635" cy="3587750"/>
          </a:xfrm>
          <a:prstGeom prst="rect">
            <a:avLst/>
          </a:prstGeom>
        </p:spPr>
      </p:pic>
      <p:pic>
        <p:nvPicPr>
          <p:cNvPr id="6" name="图片 5" descr="7"/>
          <p:cNvPicPr>
            <a:picLocks noChangeAspect="1"/>
          </p:cNvPicPr>
          <p:nvPr/>
        </p:nvPicPr>
        <p:blipFill>
          <a:blip r:embed="rId3"/>
          <a:stretch>
            <a:fillRect/>
          </a:stretch>
        </p:blipFill>
        <p:spPr>
          <a:xfrm>
            <a:off x="-7620" y="3655060"/>
            <a:ext cx="5842635" cy="314642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1221740" y="1893570"/>
            <a:ext cx="9553575" cy="2306955"/>
          </a:xfrm>
          <a:prstGeom prst="rect">
            <a:avLst/>
          </a:prstGeom>
          <a:noFill/>
        </p:spPr>
        <p:txBody>
          <a:bodyPr wrap="square" rtlCol="0">
            <a:spAutoFit/>
          </a:bodyPr>
          <a:p>
            <a:pPr marL="0" marR="0" lvl="0" indent="457200" algn="l" defTabSz="914400" rtl="0" eaLnBrk="0" fontAlgn="base" latinLnBrk="0" hangingPunct="0">
              <a:lnSpc>
                <a:spcPct val="150000"/>
              </a:lnSpc>
              <a:spcBef>
                <a:spcPct val="0"/>
              </a:spcBef>
              <a:spcAft>
                <a:spcPct val="0"/>
              </a:spcAft>
              <a:buClrTx/>
              <a:buSzTx/>
              <a:buFontTx/>
              <a:buNone/>
              <a:defRPr/>
            </a:pP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南极，是所有爱好探险的人永久的目标。设立在南极南纬</a:t>
            </a:r>
            <a:r>
              <a:rPr lang="en-US" altLang="zh-CN" sz="2400" b="1" kern="100" noProof="0" dirty="0" smtClean="0">
                <a:ln>
                  <a:noFill/>
                </a:ln>
                <a:solidFill>
                  <a:srgbClr val="000000"/>
                </a:solidFill>
                <a:effectLst/>
                <a:uLnTx/>
                <a:uFillTx/>
                <a:latin typeface="+mn-ea"/>
                <a:ea typeface="微软雅黑" charset="-122"/>
                <a:sym typeface="+mn-ea"/>
              </a:rPr>
              <a:t>90</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度的科学实验站取名为阿蒙森</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斯科特站，是为了纪念人类历史上最早到达南极点的两名科学探险家</a:t>
            </a:r>
            <a:r>
              <a:rPr lang="en-US" altLang="zh-CN" sz="2400" b="1" kern="100" noProof="0" dirty="0" smtClean="0">
                <a:ln>
                  <a:noFill/>
                </a:ln>
                <a:solidFill>
                  <a:srgbClr val="000000"/>
                </a:solidFill>
                <a:effectLst/>
                <a:uLnTx/>
                <a:uFillTx/>
                <a:latin typeface="+mn-ea"/>
                <a:ea typeface="微软雅黑" charset="-122"/>
                <a:sym typeface="+mn-ea"/>
              </a:rPr>
              <a:t>——</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挪威人阿蒙森和英国人斯科特。</a:t>
            </a:r>
            <a:r>
              <a:rPr lang="zh-CN" altLang="zh-CN" sz="2400" b="1" noProof="0" dirty="0" smtClean="0">
                <a:ln>
                  <a:noFill/>
                </a:ln>
                <a:effectLst/>
                <a:uLnTx/>
                <a:uFillTx/>
                <a:latin typeface="+mn-ea"/>
                <a:ea typeface="微软雅黑" charset="-122"/>
                <a:sym typeface="+mn-ea"/>
              </a:rPr>
              <a:t>这两个人都想成为第一个到达南极点的英雄。</a:t>
            </a:r>
            <a:endParaRPr lang="zh-CN" altLang="en-US" sz="2400" b="1">
              <a:latin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endParaRPr lang="zh-CN" altLang="en-US"/>
          </a:p>
        </p:txBody>
      </p:sp>
      <p:sp>
        <p:nvSpPr>
          <p:cNvPr id="4" name="文本框 3"/>
          <p:cNvSpPr txBox="1"/>
          <p:nvPr/>
        </p:nvSpPr>
        <p:spPr>
          <a:xfrm>
            <a:off x="978535" y="1405890"/>
            <a:ext cx="10516235" cy="4523105"/>
          </a:xfrm>
          <a:prstGeom prst="rect">
            <a:avLst/>
          </a:prstGeom>
          <a:noFill/>
        </p:spPr>
        <p:txBody>
          <a:bodyPr wrap="square" rtlCol="0">
            <a:spAutoFit/>
          </a:bodyPr>
          <a:p>
            <a:pPr marL="0" marR="0" lvl="0" indent="0" algn="l" defTabSz="914400" rtl="0" eaLnBrk="0" fontAlgn="base" latinLnBrk="0" hangingPunct="0">
              <a:lnSpc>
                <a:spcPct val="150000"/>
              </a:lnSpc>
              <a:spcBef>
                <a:spcPct val="0"/>
              </a:spcBef>
              <a:spcAft>
                <a:spcPct val="0"/>
              </a:spcAft>
              <a:buClrTx/>
              <a:buSzTx/>
              <a:buFontTx/>
              <a:buNone/>
              <a:defRPr/>
            </a:pPr>
            <a:r>
              <a:rPr lang="en-US" altLang="zh-CN" sz="2400" kern="100" noProof="0" dirty="0" smtClean="0">
                <a:ln>
                  <a:noFill/>
                </a:ln>
                <a:solidFill>
                  <a:srgbClr val="000000"/>
                </a:solidFill>
                <a:effectLst/>
                <a:uLnTx/>
                <a:uFillTx/>
                <a:latin typeface="+mn-ea"/>
                <a:ea typeface="微软雅黑" charset="-122"/>
                <a:cs typeface="Times New Roman" panose="02020603050405020304" pitchFamily="18" charset="0"/>
                <a:sym typeface="+mn-ea"/>
              </a:rPr>
              <a:t>    </a:t>
            </a:r>
            <a:r>
              <a:rPr lang="zh-CN" altLang="zh-CN" sz="2400" b="1" kern="100" noProof="0" dirty="0" smtClean="0">
                <a:ln>
                  <a:noFill/>
                </a:ln>
                <a:solidFill>
                  <a:srgbClr val="000000"/>
                </a:solidFill>
                <a:effectLst/>
                <a:uLnTx/>
                <a:uFillTx/>
                <a:latin typeface="+mn-ea"/>
                <a:ea typeface="微软雅黑" charset="-122"/>
                <a:cs typeface="Times New Roman" panose="02020603050405020304" pitchFamily="18" charset="0"/>
                <a:sym typeface="+mn-ea"/>
              </a:rPr>
              <a:t>经过一番激烈的竞争，结果是阿蒙森队捷足先登，</a:t>
            </a:r>
            <a:r>
              <a:rPr lang="zh-CN" altLang="zh-CN" sz="2400" b="1" noProof="0" dirty="0" smtClean="0">
                <a:ln>
                  <a:noFill/>
                </a:ln>
                <a:effectLst/>
                <a:uLnTx/>
                <a:uFillTx/>
                <a:latin typeface="+mn-ea"/>
                <a:ea typeface="微软雅黑" charset="-122"/>
                <a:cs typeface="Times New Roman" panose="02020603050405020304" pitchFamily="18" charset="0"/>
                <a:sym typeface="+mn-ea"/>
              </a:rPr>
              <a:t>于</a:t>
            </a:r>
            <a:r>
              <a:rPr lang="en-US" altLang="zh-CN" sz="2400" b="1" noProof="0" dirty="0" smtClean="0">
                <a:ln>
                  <a:noFill/>
                </a:ln>
                <a:effectLst/>
                <a:uLnTx/>
                <a:uFillTx/>
                <a:latin typeface="+mn-ea"/>
                <a:ea typeface="微软雅黑" charset="-122"/>
                <a:cs typeface="Times New Roman" panose="02020603050405020304" pitchFamily="18" charset="0"/>
                <a:sym typeface="+mn-ea"/>
              </a:rPr>
              <a:t>1911</a:t>
            </a:r>
            <a:r>
              <a:rPr lang="zh-CN" altLang="zh-CN" sz="2400" b="1" noProof="0" dirty="0" smtClean="0">
                <a:ln>
                  <a:noFill/>
                </a:ln>
                <a:effectLst/>
                <a:uLnTx/>
                <a:uFillTx/>
                <a:latin typeface="+mn-ea"/>
                <a:ea typeface="微软雅黑" charset="-122"/>
                <a:cs typeface="Times New Roman" panose="02020603050405020304" pitchFamily="18" charset="0"/>
                <a:sym typeface="+mn-ea"/>
              </a:rPr>
              <a:t>年</a:t>
            </a:r>
            <a:r>
              <a:rPr lang="en-US" altLang="zh-CN" sz="2400" b="1" noProof="0" dirty="0" smtClean="0">
                <a:ln>
                  <a:noFill/>
                </a:ln>
                <a:effectLst/>
                <a:uLnTx/>
                <a:uFillTx/>
                <a:latin typeface="+mn-ea"/>
                <a:ea typeface="微软雅黑" charset="-122"/>
                <a:cs typeface="Times New Roman" panose="02020603050405020304" pitchFamily="18" charset="0"/>
                <a:sym typeface="+mn-ea"/>
              </a:rPr>
              <a:t>12</a:t>
            </a:r>
            <a:r>
              <a:rPr lang="zh-CN" altLang="zh-CN" sz="2400" b="1" noProof="0" dirty="0" smtClean="0">
                <a:ln>
                  <a:noFill/>
                </a:ln>
                <a:effectLst/>
                <a:uLnTx/>
                <a:uFillTx/>
                <a:latin typeface="+mn-ea"/>
                <a:ea typeface="微软雅黑" charset="-122"/>
                <a:cs typeface="Times New Roman" panose="02020603050405020304" pitchFamily="18" charset="0"/>
                <a:sym typeface="+mn-ea"/>
              </a:rPr>
              <a:t>月</a:t>
            </a:r>
            <a:r>
              <a:rPr lang="en-US" altLang="zh-CN" sz="2400" b="1" noProof="0" dirty="0" smtClean="0">
                <a:ln>
                  <a:noFill/>
                </a:ln>
                <a:effectLst/>
                <a:uLnTx/>
                <a:uFillTx/>
                <a:latin typeface="+mn-ea"/>
                <a:ea typeface="微软雅黑" charset="-122"/>
                <a:cs typeface="Times New Roman" panose="02020603050405020304" pitchFamily="18" charset="0"/>
                <a:sym typeface="+mn-ea"/>
              </a:rPr>
              <a:t>14</a:t>
            </a:r>
            <a:r>
              <a:rPr lang="zh-CN" altLang="zh-CN" sz="2400" b="1" noProof="0" dirty="0" smtClean="0">
                <a:ln>
                  <a:noFill/>
                </a:ln>
                <a:effectLst/>
                <a:uLnTx/>
                <a:uFillTx/>
                <a:latin typeface="+mn-ea"/>
                <a:ea typeface="微软雅黑" charset="-122"/>
                <a:cs typeface="Times New Roman" panose="02020603050405020304" pitchFamily="18" charset="0"/>
                <a:sym typeface="+mn-ea"/>
              </a:rPr>
              <a:t>日到达南极，而斯科特队则于</a:t>
            </a:r>
            <a:r>
              <a:rPr lang="en-US" altLang="zh-CN" sz="2400" b="1" noProof="0" dirty="0" smtClean="0">
                <a:ln>
                  <a:noFill/>
                </a:ln>
                <a:effectLst/>
                <a:uLnTx/>
                <a:uFillTx/>
                <a:latin typeface="+mn-ea"/>
                <a:ea typeface="微软雅黑" charset="-122"/>
                <a:cs typeface="Times New Roman" panose="02020603050405020304" pitchFamily="18" charset="0"/>
                <a:sym typeface="+mn-ea"/>
              </a:rPr>
              <a:t>1912</a:t>
            </a:r>
            <a:r>
              <a:rPr lang="zh-CN" altLang="zh-CN" sz="2400" b="1" noProof="0" dirty="0" smtClean="0">
                <a:ln>
                  <a:noFill/>
                </a:ln>
                <a:effectLst/>
                <a:uLnTx/>
                <a:uFillTx/>
                <a:latin typeface="+mn-ea"/>
                <a:ea typeface="微软雅黑" charset="-122"/>
                <a:cs typeface="Times New Roman" panose="02020603050405020304" pitchFamily="18" charset="0"/>
                <a:sym typeface="+mn-ea"/>
              </a:rPr>
              <a:t>年</a:t>
            </a:r>
            <a:r>
              <a:rPr lang="en-US" altLang="zh-CN" sz="2400" b="1" noProof="0" dirty="0" smtClean="0">
                <a:ln>
                  <a:noFill/>
                </a:ln>
                <a:effectLst/>
                <a:uLnTx/>
                <a:uFillTx/>
                <a:latin typeface="+mn-ea"/>
                <a:ea typeface="微软雅黑" charset="-122"/>
                <a:cs typeface="Times New Roman" panose="02020603050405020304" pitchFamily="18" charset="0"/>
                <a:sym typeface="+mn-ea"/>
              </a:rPr>
              <a:t>1</a:t>
            </a:r>
            <a:r>
              <a:rPr lang="zh-CN" altLang="zh-CN" sz="2400" b="1" noProof="0" dirty="0" smtClean="0">
                <a:ln>
                  <a:noFill/>
                </a:ln>
                <a:effectLst/>
                <a:uLnTx/>
                <a:uFillTx/>
                <a:latin typeface="+mn-ea"/>
                <a:ea typeface="微软雅黑" charset="-122"/>
                <a:cs typeface="Times New Roman" panose="02020603050405020304" pitchFamily="18" charset="0"/>
                <a:sym typeface="+mn-ea"/>
              </a:rPr>
              <a:t>月</a:t>
            </a:r>
            <a:r>
              <a:rPr lang="en-US" altLang="zh-CN" sz="2400" b="1" noProof="0" dirty="0" smtClean="0">
                <a:ln>
                  <a:noFill/>
                </a:ln>
                <a:effectLst/>
                <a:uLnTx/>
                <a:uFillTx/>
                <a:latin typeface="+mn-ea"/>
                <a:ea typeface="微软雅黑" charset="-122"/>
                <a:cs typeface="Times New Roman" panose="02020603050405020304" pitchFamily="18" charset="0"/>
                <a:sym typeface="+mn-ea"/>
              </a:rPr>
              <a:t>18</a:t>
            </a:r>
            <a:r>
              <a:rPr lang="zh-CN" altLang="zh-CN" sz="2400" b="1" noProof="0" dirty="0" smtClean="0">
                <a:ln>
                  <a:noFill/>
                </a:ln>
                <a:effectLst/>
                <a:uLnTx/>
                <a:uFillTx/>
                <a:latin typeface="+mn-ea"/>
                <a:ea typeface="微软雅黑" charset="-122"/>
                <a:cs typeface="Times New Roman" panose="02020603050405020304" pitchFamily="18" charset="0"/>
                <a:sym typeface="+mn-ea"/>
              </a:rPr>
              <a:t>日才到达，比阿蒙森队晚了将近五个星期。最后，阿蒙森胜利而归，成功的旗帜永远飘扬在南极点上，而斯科特等五名冲击南极的英雄，因为南极寒冷天气的突然提前到来，饥寒交迫，体力不支，在返回的途中与严寒搏斗了两个多月，最后长眠在茫茫的冰雪之中。奥地利作家茨威格根据斯科特遗留下来的一些底片、电影胶卷、书信和遗书，发挥他天才的想象，饱含感情地用文学的笔法，表达了人类征服自然的崇高悲壮精神。</a:t>
            </a:r>
            <a:endParaRPr lang="zh-CN" altLang="en-US" sz="2400" b="1">
              <a:latin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2562</Words>
  <Application>WPS 演示</Application>
  <PresentationFormat>宽屏</PresentationFormat>
  <Paragraphs>56</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Wingdings</vt:lpstr>
      <vt:lpstr>Calibri Light</vt:lpstr>
      <vt:lpstr>Calibri</vt:lpstr>
      <vt:lpstr>微软雅黑</vt:lpstr>
      <vt:lpstr>黑体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46</cp:revision>
  <dcterms:created xsi:type="dcterms:W3CDTF">2015-05-05T08:02:00Z</dcterms:created>
  <dcterms:modified xsi:type="dcterms:W3CDTF">2017-06-02T08:24:45Z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