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9682" name="页眉占位符 1996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3" name="日期占位符 19968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 fontAlgn="base"/>
            <a:fld id="{BB962C8B-B14F-4D97-AF65-F5344CB8AC3E}" type="datetimeFigureOut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199683"/>
          <p:cNvSpPr>
            <a:spLocks noRo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053" name="文本占位符 19968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0"/>
            <a:r>
              <a:rPr lang="zh-CN" altLang="en-US" dirty="0"/>
              <a:t>第二级</a:t>
            </a:r>
            <a:endParaRPr lang="zh-CN" altLang="en-US" dirty="0"/>
          </a:p>
          <a:p>
            <a:pPr lvl="2" indent="0"/>
            <a:r>
              <a:rPr lang="zh-CN" altLang="en-US" dirty="0"/>
              <a:t>第三级</a:t>
            </a:r>
            <a:endParaRPr lang="zh-CN" altLang="en-US" dirty="0"/>
          </a:p>
          <a:p>
            <a:pPr lvl="3" indent="0"/>
            <a:r>
              <a:rPr lang="zh-CN" altLang="en-US" dirty="0"/>
              <a:t>第四级</a:t>
            </a:r>
            <a:endParaRPr lang="zh-CN" altLang="en-US" dirty="0"/>
          </a:p>
          <a:p>
            <a:pPr lvl="4" indent="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99686" name="页脚占位符 19968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fontAlgn="base"/>
            <a:endParaRPr lang="zh-CN" altLang="en-US" sz="1200" strike="noStrike" noProof="1" dirty="0"/>
          </a:p>
        </p:txBody>
      </p:sp>
      <p:sp>
        <p:nvSpPr>
          <p:cNvPr id="199687" name="灯片编号占位符 19968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9"/>
          <p:cNvGrpSpPr/>
          <p:nvPr userDrawn="1"/>
        </p:nvGrpSpPr>
        <p:grpSpPr bwMode="auto">
          <a:xfrm>
            <a:off x="2503624" y="2543018"/>
            <a:ext cx="1641044" cy="1602663"/>
            <a:chOff x="0" y="0"/>
            <a:chExt cx="1387872" cy="1387872"/>
          </a:xfrm>
        </p:grpSpPr>
        <p:sp>
          <p:nvSpPr>
            <p:cNvPr id="9" name="同心圆 11"/>
            <p:cNvSpPr>
              <a:spLocks noChangeArrowheads="1"/>
            </p:cNvSpPr>
            <p:nvPr/>
          </p:nvSpPr>
          <p:spPr bwMode="auto">
            <a:xfrm>
              <a:off x="0" y="0"/>
              <a:ext cx="1387872" cy="1387872"/>
            </a:xfrm>
            <a:custGeom>
              <a:avLst/>
              <a:gdLst>
                <a:gd name="G0" fmla="+- 3311 0 0"/>
                <a:gd name="G1" fmla="+- 21600 0 3311"/>
                <a:gd name="G2" fmla="+- 21600 0 3311"/>
                <a:gd name="G3" fmla="*/ G0 2929 10000"/>
                <a:gd name="G4" fmla="+- 21600 0 G3"/>
                <a:gd name="G5" fmla="+- 21600 0 G3"/>
                <a:gd name="T0" fmla="*/ 10800 w 21600"/>
                <a:gd name="T1" fmla="*/ 0 h 21600"/>
                <a:gd name="T2" fmla="*/ 3163 w 21600"/>
                <a:gd name="T3" fmla="*/ 3163 h 21600"/>
                <a:gd name="T4" fmla="*/ 0 w 21600"/>
                <a:gd name="T5" fmla="*/ 10800 h 21600"/>
                <a:gd name="T6" fmla="*/ 3163 w 21600"/>
                <a:gd name="T7" fmla="*/ 18437 h 21600"/>
                <a:gd name="T8" fmla="*/ 10800 w 21600"/>
                <a:gd name="T9" fmla="*/ 21600 h 21600"/>
                <a:gd name="T10" fmla="*/ 18437 w 21600"/>
                <a:gd name="T11" fmla="*/ 18437 h 21600"/>
                <a:gd name="T12" fmla="*/ 21600 w 21600"/>
                <a:gd name="T13" fmla="*/ 10800 h 21600"/>
                <a:gd name="T14" fmla="*/ 18437 w 21600"/>
                <a:gd name="T15" fmla="*/ 316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311" y="10800"/>
                  </a:moveTo>
                  <a:cubicBezTo>
                    <a:pt x="3311" y="14936"/>
                    <a:pt x="6664" y="18289"/>
                    <a:pt x="10800" y="18289"/>
                  </a:cubicBezTo>
                  <a:cubicBezTo>
                    <a:pt x="14936" y="18289"/>
                    <a:pt x="18289" y="14936"/>
                    <a:pt x="18289" y="10800"/>
                  </a:cubicBezTo>
                  <a:cubicBezTo>
                    <a:pt x="18289" y="6664"/>
                    <a:pt x="14936" y="3311"/>
                    <a:pt x="10800" y="3311"/>
                  </a:cubicBezTo>
                  <a:cubicBezTo>
                    <a:pt x="6664" y="3311"/>
                    <a:pt x="3311" y="6664"/>
                    <a:pt x="3311" y="10800"/>
                  </a:cubicBezTo>
                  <a:close/>
                </a:path>
              </a:pathLst>
            </a:custGeom>
            <a:solidFill>
              <a:srgbClr val="E44B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空心弧 12"/>
            <p:cNvSpPr>
              <a:spLocks noChangeArrowheads="1"/>
            </p:cNvSpPr>
            <p:nvPr/>
          </p:nvSpPr>
          <p:spPr bwMode="auto">
            <a:xfrm rot="5400000">
              <a:off x="0" y="0"/>
              <a:ext cx="1387872" cy="1387872"/>
            </a:xfrm>
            <a:custGeom>
              <a:avLst/>
              <a:gdLst>
                <a:gd name="G0" fmla="+- 7411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11"/>
                <a:gd name="G18" fmla="*/ 7411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7411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7411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94 w 21600"/>
                <a:gd name="T15" fmla="*/ 10800 h 21600"/>
                <a:gd name="T16" fmla="*/ 10800 w 21600"/>
                <a:gd name="T17" fmla="*/ 3389 h 21600"/>
                <a:gd name="T18" fmla="*/ 19906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389" y="10800"/>
                  </a:moveTo>
                  <a:cubicBezTo>
                    <a:pt x="3389" y="6707"/>
                    <a:pt x="6707" y="3389"/>
                    <a:pt x="10800" y="3389"/>
                  </a:cubicBezTo>
                  <a:cubicBezTo>
                    <a:pt x="14892" y="3388"/>
                    <a:pt x="18210" y="6707"/>
                    <a:pt x="18211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bg1">
                <a:lumMod val="75000"/>
                <a:alpha val="34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>
                    <a:lumMod val="50000"/>
                  </a:schemeClr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19"/>
          <p:cNvSpPr>
            <a:spLocks noChangeArrowheads="1"/>
          </p:cNvSpPr>
          <p:nvPr userDrawn="1"/>
        </p:nvSpPr>
        <p:spPr bwMode="auto">
          <a:xfrm>
            <a:off x="2858240" y="2990114"/>
            <a:ext cx="956343" cy="69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7086" tIns="53545" rIns="107086" bIns="53545">
            <a:spAutoFit/>
          </a:bodyPr>
          <a:lstStyle/>
          <a:p>
            <a:pPr algn="ctr"/>
            <a:r>
              <a:rPr lang="en-US" sz="38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38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58341" y="2522024"/>
            <a:ext cx="3819843" cy="16503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375" b="1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r>
              <a:rPr lang="zh-CN" altLang="en-US" sz="3375" b="1" dirty="0" smtClean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二 部</a:t>
            </a:r>
            <a:r>
              <a:rPr lang="zh-CN" altLang="en-US" sz="3375" b="1" dirty="0">
                <a:solidFill>
                  <a:srgbClr val="D7726C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编版教材八年级名著阅读</a:t>
            </a:r>
            <a:endParaRPr lang="zh-CN" altLang="zh-CN" sz="3375" b="1" dirty="0">
              <a:solidFill>
                <a:srgbClr val="D7726C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1363" y="1933122"/>
          <a:ext cx="8631555" cy="39776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06195"/>
                <a:gridCol w="7325360"/>
              </a:tblGrid>
              <a:tr h="10287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作者简介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法布尔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法国著名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昆虫学家</a:t>
                      </a:r>
                      <a:r>
                        <a:rPr lang="en-US" altLang="zh-CN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文学家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被世人称为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“昆虫界的荷马”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作品简介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该作品是一部概括昆虫的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种类</a:t>
                      </a:r>
                      <a:r>
                        <a:rPr lang="en-US" altLang="zh-CN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特征和习性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的昆虫生物学著作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记录了昆虫真实的生活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表现昆虫为生存而斗争时展现出的灵性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还记载着法布尔痴迷昆虫研究的起因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生平抱负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知识背景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生活状况等内容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作者将昆虫的多彩生活与自己的人生感悟融为一体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用人性去看待昆虫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字里行间都透露出作者对生命的尊敬与热爱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1362" y="1540707"/>
            <a:ext cx="8631688" cy="41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10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（六）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昆虫记</a:t>
            </a:r>
            <a:endParaRPr lang="zh-CN" altLang="en-US" sz="21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1362" y="1557872"/>
          <a:ext cx="8631555" cy="431101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1842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艺术特色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行文生动活泼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语调轻松诙谐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充满了盎然的情趣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它除了真实地记录昆虫的生活外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还透过昆虫世界折射出社会人生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全书充满了对生命的关爱之情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充满了对自然万物的赞美之情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作品主题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该书以其瑰丽丰富的内涵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唤起人们对万物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对人类和对科普的深刻省思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通过详细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深刻地描述各种昆虫的外部形态和生物习性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记录各种昆虫的生活和为生活以及繁衍种族所进行的斗争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既表达了作者对生命和自然的热爱和尊重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又传播了科学知识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体现了作者观察细致入微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孜孜不倦的科学探索精神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2484" y="1541039"/>
            <a:ext cx="8639033" cy="542925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en-US" sz="21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（七）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傅雷家书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57212" y="2062721"/>
          <a:ext cx="8058150" cy="401955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63955"/>
                <a:gridCol w="6894195"/>
              </a:tblGrid>
              <a:tr h="12763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作者简介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傅雷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朱梅馥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傅雷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字怒安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号怒庵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</a:t>
                      </a:r>
                      <a:r>
                        <a:rPr lang="zh-CN" altLang="en-US" sz="195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文学翻译家</a:t>
                      </a:r>
                      <a:r>
                        <a:rPr lang="en-US" altLang="zh-CN" sz="195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文艺评论家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以及美术批评家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朱梅馥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傅雷之妻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7432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作品简介</a:t>
                      </a:r>
                      <a:endParaRPr lang="zh-CN" altLang="en-US" sz="195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这是一本“充满着父爱的苦心孤诣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呕心沥血的教子篇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是最好的艺术学徒的修养读物”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信中首先强调年轻人如何做人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如何对待生活的问题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同时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傅雷也对儿子的生活进行了有益的指导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还以相当多的篇幅谈美术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谈音乐作品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谈表现技巧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谈艺术修养等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对日常生活中如何劳逸结合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正确理财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以及如何正确处理恋爱婚姻等问题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都像良师益友一样提出意见和建议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40309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59205"/>
                <a:gridCol w="942975"/>
                <a:gridCol w="6440170"/>
              </a:tblGrid>
              <a:tr h="548640"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性格特点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2870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傅雷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严谨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认真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一丝不苟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对亲人（主要是儿子）和国家有无私的热爱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正直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为人坦荡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秉性刚毅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63563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朱梅馥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因材施教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教育思想非常成功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9474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傅聪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刻苦用功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生活有条理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严谨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热爱音乐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是个热爱祖国的德艺兼备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人格卓越的艺术家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95375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傅敏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正直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善良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勤勤恳恳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默默无闻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不因有父亲和哥哥的光环而骄傲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66" y="1564119"/>
          <a:ext cx="8631555" cy="229743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59560"/>
                <a:gridCol w="7071995"/>
              </a:tblGrid>
              <a:tr h="229743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作品点评</a:t>
                      </a:r>
                      <a:endParaRPr lang="en-US" altLang="zh-CN" sz="195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优秀的青年思想修养读物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是素质教育的经典范本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是充满着父爱的教子名篇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傅雷夫妇苦心孤诣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呕心沥血地培养两个孩子（傅聪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著名钢琴大师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傅敏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英语特级教师）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教育他们先做人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后成“家”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是培养孩子独立思考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因材施教等教育思想的成功体现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因此傅雷夫妇也成为了中国父母的典范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195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2484" y="1541039"/>
            <a:ext cx="8639033" cy="575945"/>
          </a:xfrm>
          <a:prstGeom prst="rect">
            <a:avLst/>
          </a:prstGeom>
          <a:ln w="28575">
            <a:noFill/>
            <a:prstDash val="dash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40000"/>
              </a:lnSpc>
              <a:spcAft>
                <a:spcPts val="0"/>
              </a:spcAft>
            </a:pPr>
            <a:r>
              <a:rPr lang="zh-CN" altLang="en-US" sz="225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（八）</a:t>
            </a:r>
            <a:r>
              <a:rPr lang="zh-CN" altLang="en-US" sz="225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钢铁是怎样炼成的</a:t>
            </a:r>
            <a:endParaRPr lang="zh-CN" altLang="zh-CN" sz="21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2484" y="2129560"/>
          <a:ext cx="8638540" cy="374396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47775"/>
                <a:gridCol w="7390765"/>
              </a:tblGrid>
              <a:tr h="12750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作者简介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尼古拉</a:t>
                      </a:r>
                      <a:r>
                        <a:rPr lang="en-US" altLang="zh-CN" sz="210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奥斯特洛夫斯基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rgbClr val="FF00FF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苏联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著名的无产阶级作家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作品简介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本书以主人公保尔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柯察金的生活经历为线索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展现了从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1915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年到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1930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年前后苏俄广阔的历史画面和人民艰苦卓绝的斗争生活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真实而艺术地反映了从十月革命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国内战争到恢复国民经济各个时期的前苏联的社会特点和时代气氛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热情歌颂了为祖国而战的前苏联年轻一代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展示了他们的成长历程和精神风貌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66" y="1564119"/>
          <a:ext cx="8631555" cy="439610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185928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作品主题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一个人只有在革命的艰难困苦中战胜敌人也战胜自己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把自己的追求和祖国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人民的胜利联系在一起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才会创造出奇迹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才会成长为钢铁战士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革命者在斗争中百炼成钢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这是小说的一个重要主题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536825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作品意义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①小说真实而深刻地描绘了十月革命前后乌克兰地区广阔的生活画卷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塑造了以保尔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柯察金为代表的一代英雄的光辉形象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4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通过揭示保尔为了党和人民的事业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敢于战胜任何艰难困苦的刚毅性格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小说形象地告诉青年一代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什么是共产主义理想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如何为共产主义理想去努力奋斗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66" y="1564119"/>
          <a:ext cx="8631555" cy="29489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艺术特色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①这是一部闪烁着崇高的理想主义光芒的长篇小说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成功地塑造了保尔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柯察金这一无产阶级英雄形象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小说写人物以叙事和描写为主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同时穿插内心独白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书信和日记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格言警句等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使人物形象有血有肉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景物描写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心理描写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环境描写出色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语言简洁优美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富有表现力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51566" y="1564119"/>
          <a:ext cx="8631555" cy="39776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15087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阅读感受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①要不怕困难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不屈不挠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勇往直前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我们不能虚度光阴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而要利用每一秒去充实自己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人的真正价值是个人价值和社会价值的统一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24688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经典语录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人最宝贵的是生命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生命对于每个人只有一次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人的一生应当这样度过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当回忆往事的时候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他不因虚度年华而悔恨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也不因碌碌无为而羞愧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在临死的时候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他能够说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:“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我的整个生命和全部精力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都已经献给了世界上最壮丽的事业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为人类的解放而斗争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｡”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34403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713105"/>
                <a:gridCol w="1360170"/>
                <a:gridCol w="1297305"/>
                <a:gridCol w="5271770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人物身份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89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</a:t>
                      </a:r>
                      <a:r>
                        <a:rPr lang="en-US" altLang="zh-CN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柯察金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 rowSpan="3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共产主义战士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在省肃反委员会工作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具有为理想而献身的精神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①因救朱赫来而入狱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面对敌人的拷打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坚贞不屈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为了革命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英勇作战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头部受伤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右眼失明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为了革命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牺牲与冬妮娅的爱情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341755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具有钢铁般的意志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筑铁路时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带领“潘克拉托夫小分队”克服种种困难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疯狂地工作着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08204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顽强奋斗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乐观豁达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死神的黑色翅膀曾三次触及过他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但他坚持写作并乐观地安慰妻子达雅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1362" y="2152436"/>
          <a:ext cx="8631555" cy="29489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作者简介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埃德加</a:t>
                      </a:r>
                      <a:r>
                        <a:rPr lang="en-US" altLang="zh-CN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·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斯诺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美国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著名记者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｡1936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年斯诺访问陕甘宁边区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写了大量通讯报道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成为第一个采访红区的西方记者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他根据采访和考察得来的第一手资料写成了</a:t>
                      </a:r>
                      <a:r>
                        <a:rPr lang="en-US" altLang="zh-CN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红星照耀中国</a:t>
                      </a:r>
                      <a:r>
                        <a:rPr lang="en-US" altLang="zh-CN" sz="2100" b="0" dirty="0" smtClean="0">
                          <a:solidFill>
                            <a:srgbClr val="FF00FF"/>
                          </a:solidFill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（曾易名为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西行漫记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;1937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其英文初版在伦敦出版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引起极大轰动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｡1938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中译本在上海出版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让更多人看到了中国共产党和红军的真正形象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261362" y="1572855"/>
            <a:ext cx="8631688" cy="57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100" b="1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（五）</a:t>
            </a:r>
            <a:r>
              <a:rPr lang="zh-CN" altLang="en-US" sz="2100" b="1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红星照耀中国</a:t>
            </a:r>
            <a:endParaRPr lang="zh-CN" altLang="en-US" sz="2100" b="1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3446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37895"/>
                <a:gridCol w="1146810"/>
                <a:gridCol w="3117850"/>
                <a:gridCol w="3439795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人物身份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altLang="en-US" sz="195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60120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195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朱赫来</a:t>
                      </a:r>
                      <a:endParaRPr lang="zh-CN" altLang="en-US" sz="1950" b="0" dirty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 rowSpan="3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水兵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党的地下工作者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省肃反委员会主席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军区特勤部副部长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革命的引路人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引导像保尔一样的年轻人走上革命道路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6431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无私奉献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关爱他人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修路视察时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送给保尔一双靴子和一把毛瑟枪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05890">
                <a:tc vMerge="1">
                  <a:tcPr anchor="ctr"/>
                </a:tc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有坚定的革命信念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坚强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刚毅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有很强的组织领导才能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他对自己所走的道路十分了解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对敌人极度憎恨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坚决和剥削者作斗争</a:t>
                      </a:r>
                      <a:r>
                        <a:rPr lang="en-US" altLang="zh-CN" sz="195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195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4843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37895"/>
                <a:gridCol w="2057400"/>
                <a:gridCol w="2635885"/>
                <a:gridCol w="3011170"/>
              </a:tblGrid>
              <a:tr h="5638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人物身份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3167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谢廖沙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红军战士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共青团乌克兰区委会书记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顽强不屈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具有高尚的革命热情和自我献身的精神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在一次战斗中不幸中弹身亡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冬妮娅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林务官的女儿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保尔的初恋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善良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大方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热情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身上有着强烈的小资产阶级情调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贪图安逸生活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保尔年轻时的恋人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没有嘲弄和侮辱保尔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但由于贪图安逸的生活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沦落为时代的落伍者和寄生虫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15226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19860"/>
                <a:gridCol w="1543050"/>
                <a:gridCol w="1543050"/>
                <a:gridCol w="4136390"/>
              </a:tblGrid>
              <a:tr h="723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人物身份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429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丽达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（女政委）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红军师政治部工作人员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共青团省委常委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勇敢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机智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干练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与保尔志同道合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工作配合默契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保尔在铁路工厂任团委书记时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与团委委员丽达在工作上经常接触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可是保尔以“牛虻”精神抵制自己对丽达产生的感情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后来他又错把丽达的哥哥当成了她的恋人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最后下定决心断绝了他们的感情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因而失去了与她相爱的机会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3230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916305"/>
                <a:gridCol w="1382395"/>
                <a:gridCol w="2507615"/>
                <a:gridCol w="3836035"/>
              </a:tblGrid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人物身份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性格特征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相关情节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阿尔焦姆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保尔的哥哥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火车司机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市苏维埃主席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具有工人阶级的高贵品质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和敌人进行了不懈的斗争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是朱赫来的得力助手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阿尔焦姆十分爱保尔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不让保尔受到别人的欺负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希望保尔能成为一个不会闹事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又有出息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能够自力更生的人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71196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达雅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（工人）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女工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保尔的妻子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勤奋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刻苦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能吃苦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不怕困难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勇于挑战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在保尔的帮助下努力学习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不断进步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照顾身体状况不断恶化的保尔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努力帮助其完成创作工作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6939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484630"/>
                <a:gridCol w="7157720"/>
              </a:tblGrid>
              <a:tr h="65214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重要事件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 hMerge="1">
                  <a:tcPr anchor="ctr"/>
                </a:tc>
              </a:tr>
              <a:tr h="12185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恶作剧事件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保尔因为神父的虐待而痛恨神父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往神父家的复活节蛋糕上撒烟灰而被学校开除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被迫去打工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16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保尔进监狱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朱赫来被敌人抓走了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保尔到处打听他的下落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在敌人押送朱赫来的途中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保尔救了朱赫来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两人一起逃走了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由于维克多的告密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保尔被抓进了监狱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16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初识丽达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省委派丽达做代表去出席一个县的团代表大会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并让保尔协助她工作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车站很挤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于是由保尔先挤进车厢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然后打开车窗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把丽达从窗口拉进去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350" cy="43065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34135"/>
                <a:gridCol w="7308215"/>
              </a:tblGrid>
              <a:tr h="51689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重要事件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 hMerge="1">
                  <a:tcPr anchor="ctr"/>
                </a:tc>
              </a:tr>
              <a:tr h="1412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筑路队修铁路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因为下大雪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原来的公路已经走不通了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为了把过冬用的干柴运到城里来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要在三个月内修一条铁路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于是保尔和共青团员被调去修铁路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条件非常艰苦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保尔工作非常忘我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鞋子都烂了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9645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初识达雅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保尔去了阿莉比娜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•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丘察姆家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在那里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他认识了达雅和廖莉娅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也很同情她们的家庭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他走时答应两姐妹帮她们逃出牢笼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412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丢失书稿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保尔将花了六个月时间完成的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暴风雨所诞生的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的前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篇初稿寄给一些老同志们看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征求他们的意见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保尔很快收到了赞赏的来信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但是原稿居然在寄回的途中让邮局给弄丢了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1362" y="1557872"/>
          <a:ext cx="8631555" cy="29489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作品简介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《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红星照耀中国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》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是一部文笔优美的纪实性很强的报道性作品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作者真实记录了自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1936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月至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月在中国西北革命根据地（以延安为中心的陕甘宁边区）进行实地采访的所见所闻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斯诺作为一名西方新闻记者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对中国共产党人和中国革命做了客观评价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向全世界真实报道了中国共产党和中国工农红军以及许多红军领袖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红军将领的情况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1362" y="1557872"/>
          <a:ext cx="8631555" cy="29489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29489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作品意义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①通过一个外国人的所见所闻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客观地向全世界报道了共产党和红军的真实情况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使西方人全面地了解到中国共产党人的真实生活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书中不仅记录了考察所得的第一手资料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而且深入分析和探究了“红色中国”产生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发展的原因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对中国共产党和中国革命做了客观的评价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985" cy="430784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572135"/>
                <a:gridCol w="1056640"/>
                <a:gridCol w="7014210"/>
              </a:tblGrid>
              <a:tr h="65786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性格特点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64998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毛泽东是一个非常精明而又博学多才的知识分子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他熟读世界历史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对世界政治惊人的熟悉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是个认真研究哲学的人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他是天才的军事家和政治战备家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毛泽东代表了中国人民大众的迫切要求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他是一个苏区人民拥护他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南京政府却恨之入骨的人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他热爱工作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生活简朴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廉洁奉公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吃苦耐劳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身体像铁打的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他有着中国农民的质朴纯真的性格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颇有幽默感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喜欢憨笑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他有着南方人“爱辣”的癖好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个人自尊心强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有必要时候当机立断的魅力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他是个有深邃感情的人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985" cy="415226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5155"/>
                <a:gridCol w="854710"/>
                <a:gridCol w="7183120"/>
              </a:tblGrid>
              <a:tr h="7232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性格特点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42900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朱德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是“东方和西方的军事权威机构公认的现代最有才华的军事战略家之一”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他是极富有魅力的领袖人物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他在党内有极高的地位与声望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但个性谦逊温和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喜欢跟一般战斗员打成一片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能跟战士共同生活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经常和他们密切接触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因而获得他们的信任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朱德对一切大小事情都十分负责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作战不管大小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事前都要查勘地形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精密计划一切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细心处理一切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亲自领导部队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坚持要从一切角度对敌人的阵地有清楚的了解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985" cy="415226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5155"/>
                <a:gridCol w="1129030"/>
                <a:gridCol w="6908800"/>
              </a:tblGrid>
              <a:tr h="7232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性格特点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342900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周恩来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头脑冷静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善于分析推理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讲究实际经验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他说话态度温和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｡“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他显然是中国人中间最罕见的一种人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一个行动同知识和信仰完全一致的纯粹知识分子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他是一个书生出身的造反者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｡”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周恩来是中共内气质截然不同的人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像一个未解之谜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他是个“狂热”分子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他背弃古代中国的基础哲学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——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中庸和面子哲学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具有无可比拟的吃苦耐劳的精神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无私地忠于一种思想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从不承认失败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2282" y="1545973"/>
          <a:ext cx="8642985" cy="381127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605155"/>
                <a:gridCol w="1129030"/>
                <a:gridCol w="6908800"/>
              </a:tblGrid>
              <a:tr h="63373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人物形象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性格特点</a:t>
                      </a:r>
                      <a:endParaRPr lang="zh-CN" altLang="en-US" sz="21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98882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彭德怀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具有乐观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豁达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勇敢的精神品质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他个性率真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大公无私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他身体健康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动作敏捷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作为一名统率大军的指挥员不失活泼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天真的个性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,“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他的谈话举止里有一种开门见山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直截了当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不转弯抹角的作风”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  <a:tr h="1188720">
                <a:tc vMerge="1"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贺龙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是个大个子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像老虎一样强壮有力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他已年过半百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但仍很健康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他不知疲倦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对有钱人很仇视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altLang="en-US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以行军神出鬼没著称</a:t>
                      </a:r>
                      <a:r>
                        <a:rPr lang="en-US" altLang="zh-CN" sz="2100" b="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zh-CN" altLang="en-US" sz="2100" b="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61362" y="1557872"/>
          <a:ext cx="8631555" cy="19888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27455"/>
                <a:gridCol w="7404100"/>
              </a:tblGrid>
              <a:tr h="171498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100" b="1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中心事件</a:t>
                      </a:r>
                      <a:endParaRPr lang="en-US" altLang="zh-CN" sz="2100" b="1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①关于红军长征的介绍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②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对中国共产党和红军主要领导人的采访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③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中国共产党人的抗日政策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､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红军的军事策略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;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zh-CN" altLang="en-US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作者的整个采访经历和感受</a:t>
                      </a:r>
                      <a:r>
                        <a:rPr lang="en-US" altLang="zh-CN" sz="2100" b="0" dirty="0" smtClean="0"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｡</a:t>
                      </a:r>
                      <a:endParaRPr lang="en-US" altLang="zh-CN" sz="2100" b="0" dirty="0" smtClean="0">
                        <a:latin typeface="Times New Roman" panose="02020603050405020304" pitchFamily="18" charset="0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4374</Words>
  <Application>WPS 演示</Application>
  <PresentationFormat>在屏幕上显示</PresentationFormat>
  <Paragraphs>340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Times New Roman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编辑资料-刘洁</cp:lastModifiedBy>
  <cp:revision>54</cp:revision>
  <dcterms:created xsi:type="dcterms:W3CDTF">2017-03-15T04:23:48Z</dcterms:created>
  <dcterms:modified xsi:type="dcterms:W3CDTF">2020-02-24T03:59:47Z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