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0"/>
  </p:notesMasterIdLst>
  <p:sldIdLst>
    <p:sldId id="256" r:id="rId2"/>
    <p:sldId id="260" r:id="rId3"/>
    <p:sldId id="262" r:id="rId4"/>
    <p:sldId id="263" r:id="rId5"/>
    <p:sldId id="264" r:id="rId6"/>
    <p:sldId id="265" r:id="rId7"/>
    <p:sldId id="266" r:id="rId8"/>
    <p:sldId id="272" r:id="rId9"/>
    <p:sldId id="267" r:id="rId10"/>
    <p:sldId id="299"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69" r:id="rId26"/>
    <p:sldId id="273" r:id="rId27"/>
    <p:sldId id="270" r:id="rId28"/>
    <p:sldId id="271"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haoqingju"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60A7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17" autoAdjust="0"/>
    <p:restoredTop sz="94660"/>
  </p:normalViewPr>
  <p:slideViewPr>
    <p:cSldViewPr>
      <p:cViewPr>
        <p:scale>
          <a:sx n="80" d="100"/>
          <a:sy n="80" d="100"/>
        </p:scale>
        <p:origin x="-606"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2E804D4-B825-4833-B7C6-CCA77625C9B0}" type="datetimeFigureOut">
              <a:rPr lang="zh-CN" altLang="en-US"/>
              <a:pPr>
                <a:defRPr/>
              </a:pPr>
              <a:t>2018/12/8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5C4FB95-A9A4-4692-9D80-FBAC748680B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474FF0-49BC-4B11-8FC1-189F645DC194}" type="slidenum">
              <a:rPr lang="en-US" altLang="zh-CN">
                <a:latin typeface="Arial" charset="0"/>
              </a:rPr>
              <a:pPr fontAlgn="base">
                <a:spcBef>
                  <a:spcPct val="0"/>
                </a:spcBef>
                <a:spcAft>
                  <a:spcPct val="0"/>
                </a:spcAft>
                <a:defRPr/>
              </a:pPr>
              <a:t>10</a:t>
            </a:fld>
            <a:endParaRPr lang="en-US" altLang="zh-CN">
              <a:latin typeface="Arial" charset="0"/>
            </a:endParaRPr>
          </a:p>
        </p:txBody>
      </p:sp>
      <p:sp>
        <p:nvSpPr>
          <p:cNvPr id="16386" name="Rectangle 2"/>
          <p:cNvSpPr>
            <a:spLocks noGrp="1" noRot="1" noChangeArrowheads="1" noTextEdit="1"/>
          </p:cNvSpPr>
          <p:nvPr>
            <p:ph type="sldImg"/>
          </p:nvPr>
        </p:nvSpPr>
        <p:spPr bwMode="auto">
          <a:noFill/>
          <a:ln>
            <a:solidFill>
              <a:srgbClr val="000000"/>
            </a:solidFill>
            <a:miter lim="800000"/>
            <a:headEnd/>
            <a:tailEnd/>
          </a:ln>
        </p:spPr>
      </p:sp>
      <p:sp>
        <p:nvSpPr>
          <p:cNvPr id="16387"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09E3B4-5FCC-4230-B39C-9F43C00BD8ED}" type="slidenum">
              <a:rPr lang="en-US" altLang="zh-CN">
                <a:latin typeface="Arial" charset="0"/>
              </a:rPr>
              <a:pPr fontAlgn="base">
                <a:spcBef>
                  <a:spcPct val="0"/>
                </a:spcBef>
                <a:spcAft>
                  <a:spcPct val="0"/>
                </a:spcAft>
                <a:defRPr/>
              </a:pPr>
              <a:t>20</a:t>
            </a:fld>
            <a:endParaRPr lang="en-US" altLang="zh-CN">
              <a:latin typeface="Arial" charset="0"/>
            </a:endParaRPr>
          </a:p>
        </p:txBody>
      </p:sp>
      <p:sp>
        <p:nvSpPr>
          <p:cNvPr id="35842" name="Rectangle 2"/>
          <p:cNvSpPr>
            <a:spLocks noGrp="1" noRot="1" noChangeArrowheads="1" noTextEdit="1"/>
          </p:cNvSpPr>
          <p:nvPr>
            <p:ph type="sldImg"/>
          </p:nvPr>
        </p:nvSpPr>
        <p:spPr bwMode="auto">
          <a:noFill/>
          <a:ln>
            <a:solidFill>
              <a:srgbClr val="000000"/>
            </a:solidFill>
            <a:miter lim="800000"/>
            <a:headEnd/>
            <a:tailEnd/>
          </a:ln>
        </p:spPr>
      </p:sp>
      <p:sp>
        <p:nvSpPr>
          <p:cNvPr id="35843"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0C2232-6375-40C0-B569-B6B6536C70D0}" type="slidenum">
              <a:rPr lang="en-US" altLang="zh-CN">
                <a:latin typeface="Arial" charset="0"/>
              </a:rPr>
              <a:pPr fontAlgn="base">
                <a:spcBef>
                  <a:spcPct val="0"/>
                </a:spcBef>
                <a:spcAft>
                  <a:spcPct val="0"/>
                </a:spcAft>
                <a:defRPr/>
              </a:pPr>
              <a:t>21</a:t>
            </a:fld>
            <a:endParaRPr lang="en-US" altLang="zh-CN">
              <a:latin typeface="Arial" charset="0"/>
            </a:endParaRPr>
          </a:p>
        </p:txBody>
      </p:sp>
      <p:sp>
        <p:nvSpPr>
          <p:cNvPr id="37890" name="Rectangle 2"/>
          <p:cNvSpPr>
            <a:spLocks noGrp="1" noRot="1" noChangeArrowheads="1" noTextEdit="1"/>
          </p:cNvSpPr>
          <p:nvPr>
            <p:ph type="sldImg"/>
          </p:nvPr>
        </p:nvSpPr>
        <p:spPr bwMode="auto">
          <a:noFill/>
          <a:ln>
            <a:solidFill>
              <a:srgbClr val="000000"/>
            </a:solidFill>
            <a:miter lim="800000"/>
            <a:headEnd/>
            <a:tailEnd/>
          </a:ln>
        </p:spPr>
      </p:sp>
      <p:sp>
        <p:nvSpPr>
          <p:cNvPr id="37891"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327F813-B82C-40ED-897D-0040121D6FC5}" type="slidenum">
              <a:rPr lang="en-US" altLang="zh-CN">
                <a:latin typeface="Arial" charset="0"/>
              </a:rPr>
              <a:pPr fontAlgn="base">
                <a:spcBef>
                  <a:spcPct val="0"/>
                </a:spcBef>
                <a:spcAft>
                  <a:spcPct val="0"/>
                </a:spcAft>
                <a:defRPr/>
              </a:pPr>
              <a:t>12</a:t>
            </a:fld>
            <a:endParaRPr lang="en-US" altLang="zh-CN">
              <a:latin typeface="Arial" charset="0"/>
            </a:endParaRPr>
          </a:p>
        </p:txBody>
      </p:sp>
      <p:sp>
        <p:nvSpPr>
          <p:cNvPr id="19458" name="Rectangle 2"/>
          <p:cNvSpPr>
            <a:spLocks noGrp="1" noRot="1" noChangeArrowheads="1" noTextEdit="1"/>
          </p:cNvSpPr>
          <p:nvPr>
            <p:ph type="sldImg"/>
          </p:nvPr>
        </p:nvSpPr>
        <p:spPr bwMode="auto">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74CCD2-0175-4398-8650-119FCF5D01FE}" type="slidenum">
              <a:rPr lang="en-US" altLang="zh-CN">
                <a:latin typeface="Arial" charset="0"/>
              </a:rPr>
              <a:pPr fontAlgn="base">
                <a:spcBef>
                  <a:spcPct val="0"/>
                </a:spcBef>
                <a:spcAft>
                  <a:spcPct val="0"/>
                </a:spcAft>
                <a:defRPr/>
              </a:pPr>
              <a:t>13</a:t>
            </a:fld>
            <a:endParaRPr lang="en-US" altLang="zh-CN">
              <a:latin typeface="Arial" charset="0"/>
            </a:endParaRPr>
          </a:p>
        </p:txBody>
      </p:sp>
      <p:sp>
        <p:nvSpPr>
          <p:cNvPr id="21506" name="Rectangle 2"/>
          <p:cNvSpPr>
            <a:spLocks noGrp="1" noRot="1" noChangeArrowheads="1" noTextEdit="1"/>
          </p:cNvSpPr>
          <p:nvPr>
            <p:ph type="sldImg"/>
          </p:nvPr>
        </p:nvSpPr>
        <p:spPr bwMode="auto">
          <a:noFill/>
          <a:ln>
            <a:solidFill>
              <a:srgbClr val="000000"/>
            </a:solidFill>
            <a:miter lim="800000"/>
            <a:headEnd/>
            <a:tailEnd/>
          </a:ln>
        </p:spPr>
      </p:sp>
      <p:sp>
        <p:nvSpPr>
          <p:cNvPr id="21507"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FAA333-D0FD-40D2-AF76-BD95861722F7}" type="slidenum">
              <a:rPr lang="en-US" altLang="zh-CN">
                <a:latin typeface="Arial" charset="0"/>
              </a:rPr>
              <a:pPr fontAlgn="base">
                <a:spcBef>
                  <a:spcPct val="0"/>
                </a:spcBef>
                <a:spcAft>
                  <a:spcPct val="0"/>
                </a:spcAft>
                <a:defRPr/>
              </a:pPr>
              <a:t>14</a:t>
            </a:fld>
            <a:endParaRPr lang="en-US" altLang="zh-CN">
              <a:latin typeface="Arial" charset="0"/>
            </a:endParaRPr>
          </a:p>
        </p:txBody>
      </p:sp>
      <p:sp>
        <p:nvSpPr>
          <p:cNvPr id="23554" name="Rectangle 2"/>
          <p:cNvSpPr>
            <a:spLocks noGrp="1" noRot="1" noChangeArrowheads="1" noTextEdit="1"/>
          </p:cNvSpPr>
          <p:nvPr>
            <p:ph type="sldImg"/>
          </p:nvPr>
        </p:nvSpPr>
        <p:spPr bwMode="auto">
          <a:noFill/>
          <a:ln>
            <a:solidFill>
              <a:srgbClr val="000000"/>
            </a:solidFill>
            <a:miter lim="800000"/>
            <a:headEnd/>
            <a:tailEnd/>
          </a:ln>
        </p:spPr>
      </p:sp>
      <p:sp>
        <p:nvSpPr>
          <p:cNvPr id="23555"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5F32D2-C237-4E4B-88EB-C28D050A91FA}" type="slidenum">
              <a:rPr lang="en-US" altLang="zh-CN">
                <a:latin typeface="Arial" charset="0"/>
              </a:rPr>
              <a:pPr fontAlgn="base">
                <a:spcBef>
                  <a:spcPct val="0"/>
                </a:spcBef>
                <a:spcAft>
                  <a:spcPct val="0"/>
                </a:spcAft>
                <a:defRPr/>
              </a:pPr>
              <a:t>15</a:t>
            </a:fld>
            <a:endParaRPr lang="en-US" altLang="zh-CN">
              <a:latin typeface="Arial" charset="0"/>
            </a:endParaRPr>
          </a:p>
        </p:txBody>
      </p:sp>
      <p:sp>
        <p:nvSpPr>
          <p:cNvPr id="25602" name="Rectangle 2"/>
          <p:cNvSpPr>
            <a:spLocks noGrp="1" noRot="1" noChangeArrowheads="1" noTextEdit="1"/>
          </p:cNvSpPr>
          <p:nvPr>
            <p:ph type="sldImg"/>
          </p:nvPr>
        </p:nvSpPr>
        <p:spPr bwMode="auto">
          <a:noFill/>
          <a:ln>
            <a:solidFill>
              <a:srgbClr val="000000"/>
            </a:solidFill>
            <a:miter lim="800000"/>
            <a:headEnd/>
            <a:tailEnd/>
          </a:ln>
        </p:spPr>
      </p:sp>
      <p:sp>
        <p:nvSpPr>
          <p:cNvPr id="25603"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A05968-6500-49CA-86E4-6442E80ECFC9}" type="slidenum">
              <a:rPr lang="en-US" altLang="zh-CN">
                <a:latin typeface="Arial" charset="0"/>
              </a:rPr>
              <a:pPr fontAlgn="base">
                <a:spcBef>
                  <a:spcPct val="0"/>
                </a:spcBef>
                <a:spcAft>
                  <a:spcPct val="0"/>
                </a:spcAft>
                <a:defRPr/>
              </a:pPr>
              <a:t>16</a:t>
            </a:fld>
            <a:endParaRPr lang="en-US" altLang="zh-CN">
              <a:latin typeface="Arial" charset="0"/>
            </a:endParaRPr>
          </a:p>
        </p:txBody>
      </p:sp>
      <p:sp>
        <p:nvSpPr>
          <p:cNvPr id="27650" name="Rectangle 2"/>
          <p:cNvSpPr>
            <a:spLocks noGrp="1" noRot="1" noChangeArrowheads="1" noTextEdit="1"/>
          </p:cNvSpPr>
          <p:nvPr>
            <p:ph type="sldImg"/>
          </p:nvPr>
        </p:nvSpPr>
        <p:spPr bwMode="auto">
          <a:noFill/>
          <a:ln>
            <a:solidFill>
              <a:srgbClr val="000000"/>
            </a:solidFill>
            <a:miter lim="800000"/>
            <a:headEnd/>
            <a:tailEnd/>
          </a:ln>
        </p:spPr>
      </p:sp>
      <p:sp>
        <p:nvSpPr>
          <p:cNvPr id="27651"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CA9084-B16F-43B1-8AD0-8B802F904D4E}" type="slidenum">
              <a:rPr lang="en-US" altLang="zh-CN">
                <a:latin typeface="Arial" charset="0"/>
              </a:rPr>
              <a:pPr fontAlgn="base">
                <a:spcBef>
                  <a:spcPct val="0"/>
                </a:spcBef>
                <a:spcAft>
                  <a:spcPct val="0"/>
                </a:spcAft>
                <a:defRPr/>
              </a:pPr>
              <a:t>17</a:t>
            </a:fld>
            <a:endParaRPr lang="en-US" altLang="zh-CN">
              <a:latin typeface="Arial" charset="0"/>
            </a:endParaRPr>
          </a:p>
        </p:txBody>
      </p:sp>
      <p:sp>
        <p:nvSpPr>
          <p:cNvPr id="29698" name="Rectangle 2"/>
          <p:cNvSpPr>
            <a:spLocks noGrp="1" noRot="1" noChangeArrowheads="1" noTextEdit="1"/>
          </p:cNvSpPr>
          <p:nvPr>
            <p:ph type="sldImg"/>
          </p:nvPr>
        </p:nvSpPr>
        <p:spPr bwMode="auto">
          <a:noFill/>
          <a:ln>
            <a:solidFill>
              <a:srgbClr val="000000"/>
            </a:solidFill>
            <a:miter lim="800000"/>
            <a:headEnd/>
            <a:tailEnd/>
          </a:ln>
        </p:spPr>
      </p:sp>
      <p:sp>
        <p:nvSpPr>
          <p:cNvPr id="29699"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59A596-B318-4A77-89FC-9AD6CA1280BB}" type="slidenum">
              <a:rPr lang="en-US" altLang="zh-CN">
                <a:latin typeface="Arial" charset="0"/>
              </a:rPr>
              <a:pPr fontAlgn="base">
                <a:spcBef>
                  <a:spcPct val="0"/>
                </a:spcBef>
                <a:spcAft>
                  <a:spcPct val="0"/>
                </a:spcAft>
                <a:defRPr/>
              </a:pPr>
              <a:t>18</a:t>
            </a:fld>
            <a:endParaRPr lang="en-US" altLang="zh-CN">
              <a:latin typeface="Arial" charset="0"/>
            </a:endParaRPr>
          </a:p>
        </p:txBody>
      </p:sp>
      <p:sp>
        <p:nvSpPr>
          <p:cNvPr id="31746" name="Rectangle 2"/>
          <p:cNvSpPr>
            <a:spLocks noGrp="1" noRot="1" noChangeArrowheads="1" noTextEdit="1"/>
          </p:cNvSpPr>
          <p:nvPr>
            <p:ph type="sldImg"/>
          </p:nvPr>
        </p:nvSpPr>
        <p:spPr bwMode="auto">
          <a:noFill/>
          <a:ln>
            <a:solidFill>
              <a:srgbClr val="000000"/>
            </a:solidFill>
            <a:miter lim="800000"/>
            <a:headEnd/>
            <a:tailEnd/>
          </a:ln>
        </p:spPr>
      </p:sp>
      <p:sp>
        <p:nvSpPr>
          <p:cNvPr id="31747"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D6AD1A-76A5-45A7-95D7-D14560977061}" type="slidenum">
              <a:rPr lang="en-US" altLang="zh-CN">
                <a:latin typeface="Arial" charset="0"/>
              </a:rPr>
              <a:pPr fontAlgn="base">
                <a:spcBef>
                  <a:spcPct val="0"/>
                </a:spcBef>
                <a:spcAft>
                  <a:spcPct val="0"/>
                </a:spcAft>
                <a:defRPr/>
              </a:pPr>
              <a:t>19</a:t>
            </a:fld>
            <a:endParaRPr lang="en-US" altLang="zh-CN">
              <a:latin typeface="Arial" charset="0"/>
            </a:endParaRPr>
          </a:p>
        </p:txBody>
      </p:sp>
      <p:sp>
        <p:nvSpPr>
          <p:cNvPr id="33794" name="Rectangle 2"/>
          <p:cNvSpPr>
            <a:spLocks noGrp="1" noRo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bwMode="auto">
          <a:noFill/>
        </p:spPr>
        <p:txBody>
          <a:bodyPr/>
          <a:lstStyle/>
          <a:p>
            <a:pPr>
              <a:spcBef>
                <a:spcPct val="0"/>
              </a:spcBef>
            </a:pPr>
            <a:endParaRPr lang="zh-CN" altLang="zh-CN"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8130" name="Group 2"/>
          <p:cNvGrpSpPr>
            <a:grpSpLocks/>
          </p:cNvGrpSpPr>
          <p:nvPr/>
        </p:nvGrpSpPr>
        <p:grpSpPr bwMode="auto">
          <a:xfrm>
            <a:off x="1658938" y="1600200"/>
            <a:ext cx="6837362" cy="3200400"/>
            <a:chOff x="1045" y="1008"/>
            <a:chExt cx="4307" cy="2016"/>
          </a:xfrm>
        </p:grpSpPr>
        <p:sp>
          <p:nvSpPr>
            <p:cNvPr id="48131" name="Oval 3"/>
            <p:cNvSpPr>
              <a:spLocks noChangeArrowheads="1"/>
            </p:cNvSpPr>
            <p:nvPr/>
          </p:nvSpPr>
          <p:spPr bwMode="hidden">
            <a:xfrm flipH="1">
              <a:off x="4392" y="1008"/>
              <a:ext cx="960" cy="960"/>
            </a:xfrm>
            <a:prstGeom prst="ellipse">
              <a:avLst/>
            </a:prstGeom>
            <a:solidFill>
              <a:schemeClr val="accent2"/>
            </a:solidFill>
            <a:ln w="9525">
              <a:noFill/>
              <a:round/>
              <a:headEnd/>
              <a:tailEnd/>
            </a:ln>
            <a:effectLst/>
          </p:spPr>
          <p:txBody>
            <a:bodyPr wrap="none" anchor="ctr"/>
            <a:lstStyle/>
            <a:p>
              <a:pPr algn="ctr"/>
              <a:endParaRPr lang="zh-CN" altLang="en-US" sz="2400">
                <a:latin typeface="Times New Roman" pitchFamily="18" charset="0"/>
              </a:endParaRPr>
            </a:p>
          </p:txBody>
        </p:sp>
        <p:sp>
          <p:nvSpPr>
            <p:cNvPr id="48132" name="Oval 4"/>
            <p:cNvSpPr>
              <a:spLocks noChangeArrowheads="1"/>
            </p:cNvSpPr>
            <p:nvPr/>
          </p:nvSpPr>
          <p:spPr bwMode="hidden">
            <a:xfrm flipH="1">
              <a:off x="3264" y="1008"/>
              <a:ext cx="960" cy="960"/>
            </a:xfrm>
            <a:prstGeom prst="ellipse">
              <a:avLst/>
            </a:prstGeom>
            <a:solidFill>
              <a:schemeClr val="accent2"/>
            </a:solidFill>
            <a:ln w="9525">
              <a:noFill/>
              <a:round/>
              <a:headEnd/>
              <a:tailEnd/>
            </a:ln>
            <a:effectLst/>
          </p:spPr>
          <p:txBody>
            <a:bodyPr wrap="none" anchor="ctr"/>
            <a:lstStyle/>
            <a:p>
              <a:pPr algn="ctr"/>
              <a:endParaRPr lang="zh-CN" altLang="en-US" sz="2400">
                <a:latin typeface="Times New Roman" pitchFamily="18" charset="0"/>
              </a:endParaRPr>
            </a:p>
          </p:txBody>
        </p:sp>
        <p:sp>
          <p:nvSpPr>
            <p:cNvPr id="48133" name="Oval 5"/>
            <p:cNvSpPr>
              <a:spLocks noChangeArrowheads="1"/>
            </p:cNvSpPr>
            <p:nvPr/>
          </p:nvSpPr>
          <p:spPr bwMode="hidden">
            <a:xfrm flipH="1">
              <a:off x="2136" y="1008"/>
              <a:ext cx="960" cy="960"/>
            </a:xfrm>
            <a:prstGeom prst="ellipse">
              <a:avLst/>
            </a:prstGeom>
            <a:noFill/>
            <a:ln w="28575">
              <a:solidFill>
                <a:schemeClr val="accent2"/>
              </a:solidFill>
              <a:round/>
              <a:headEnd/>
              <a:tailEnd/>
            </a:ln>
            <a:effectLst/>
          </p:spPr>
          <p:txBody>
            <a:bodyPr wrap="none" anchor="ctr"/>
            <a:lstStyle/>
            <a:p>
              <a:pPr algn="ctr"/>
              <a:endParaRPr lang="zh-CN" altLang="en-US" sz="2400">
                <a:latin typeface="Times New Roman" pitchFamily="18" charset="0"/>
              </a:endParaRPr>
            </a:p>
          </p:txBody>
        </p:sp>
        <p:sp>
          <p:nvSpPr>
            <p:cNvPr id="48134" name="Oval 6"/>
            <p:cNvSpPr>
              <a:spLocks noChangeArrowheads="1"/>
            </p:cNvSpPr>
            <p:nvPr/>
          </p:nvSpPr>
          <p:spPr bwMode="hidden">
            <a:xfrm flipH="1">
              <a:off x="2136" y="2064"/>
              <a:ext cx="960" cy="960"/>
            </a:xfrm>
            <a:prstGeom prst="ellipse">
              <a:avLst/>
            </a:prstGeom>
            <a:solidFill>
              <a:schemeClr val="accent2"/>
            </a:solidFill>
            <a:ln w="28575">
              <a:noFill/>
              <a:round/>
              <a:headEnd/>
              <a:tailEnd/>
            </a:ln>
            <a:effectLst/>
          </p:spPr>
          <p:txBody>
            <a:bodyPr wrap="none" anchor="ctr"/>
            <a:lstStyle/>
            <a:p>
              <a:pPr algn="ctr"/>
              <a:endParaRPr lang="zh-CN" altLang="en-US" sz="2400">
                <a:latin typeface="Times New Roman" pitchFamily="18" charset="0"/>
              </a:endParaRPr>
            </a:p>
          </p:txBody>
        </p:sp>
        <p:sp>
          <p:nvSpPr>
            <p:cNvPr id="48135" name="Oval 7"/>
            <p:cNvSpPr>
              <a:spLocks noChangeArrowheads="1"/>
            </p:cNvSpPr>
            <p:nvPr/>
          </p:nvSpPr>
          <p:spPr bwMode="hidden">
            <a:xfrm flipH="1">
              <a:off x="1045" y="2064"/>
              <a:ext cx="960" cy="960"/>
            </a:xfrm>
            <a:prstGeom prst="ellipse">
              <a:avLst/>
            </a:prstGeom>
            <a:solidFill>
              <a:schemeClr val="accent2"/>
            </a:solidFill>
            <a:ln w="9525">
              <a:noFill/>
              <a:round/>
              <a:headEnd/>
              <a:tailEnd/>
            </a:ln>
            <a:effectLst/>
          </p:spPr>
          <p:txBody>
            <a:bodyPr wrap="none" anchor="ctr"/>
            <a:lstStyle/>
            <a:p>
              <a:pPr algn="ctr"/>
              <a:endParaRPr lang="zh-CN" altLang="en-US" sz="2400">
                <a:latin typeface="Times New Roman" pitchFamily="18" charset="0"/>
              </a:endParaRPr>
            </a:p>
          </p:txBody>
        </p:sp>
        <p:sp>
          <p:nvSpPr>
            <p:cNvPr id="48136" name="Oval 8"/>
            <p:cNvSpPr>
              <a:spLocks noChangeArrowheads="1"/>
            </p:cNvSpPr>
            <p:nvPr/>
          </p:nvSpPr>
          <p:spPr bwMode="hidden">
            <a:xfrm flipH="1">
              <a:off x="4392" y="2064"/>
              <a:ext cx="960" cy="960"/>
            </a:xfrm>
            <a:prstGeom prst="ellipse">
              <a:avLst/>
            </a:prstGeom>
            <a:noFill/>
            <a:ln w="28575">
              <a:solidFill>
                <a:schemeClr val="accent2"/>
              </a:solidFill>
              <a:round/>
              <a:headEnd/>
              <a:tailEnd/>
            </a:ln>
            <a:effectLst/>
          </p:spPr>
          <p:txBody>
            <a:bodyPr wrap="none" anchor="ctr"/>
            <a:lstStyle/>
            <a:p>
              <a:pPr algn="ctr"/>
              <a:endParaRPr lang="zh-CN" altLang="en-US" sz="2400">
                <a:latin typeface="Times New Roman" pitchFamily="18" charset="0"/>
              </a:endParaRPr>
            </a:p>
          </p:txBody>
        </p:sp>
      </p:grpSp>
      <p:sp>
        <p:nvSpPr>
          <p:cNvPr id="48137" name="Rectangle 9"/>
          <p:cNvSpPr>
            <a:spLocks noGrp="1" noChangeArrowheads="1"/>
          </p:cNvSpPr>
          <p:nvPr>
            <p:ph type="dt" sz="half" idx="2"/>
          </p:nvPr>
        </p:nvSpPr>
        <p:spPr/>
        <p:txBody>
          <a:bodyPr/>
          <a:lstStyle>
            <a:lvl1pPr>
              <a:defRPr/>
            </a:lvl1pPr>
          </a:lstStyle>
          <a:p>
            <a:fld id="{03E42A66-74EC-445D-A263-114B86EDD734}" type="datetimeFigureOut">
              <a:rPr lang="zh-CN" altLang="en-US"/>
              <a:pPr/>
              <a:t>2018/12/8</a:t>
            </a:fld>
            <a:endParaRPr lang="en-US" altLang="zh-CN"/>
          </a:p>
        </p:txBody>
      </p:sp>
      <p:sp>
        <p:nvSpPr>
          <p:cNvPr id="48138" name="Rectangle 10"/>
          <p:cNvSpPr>
            <a:spLocks noGrp="1" noChangeArrowheads="1"/>
          </p:cNvSpPr>
          <p:nvPr>
            <p:ph type="ftr" sz="quarter" idx="3"/>
          </p:nvPr>
        </p:nvSpPr>
        <p:spPr/>
        <p:txBody>
          <a:bodyPr/>
          <a:lstStyle>
            <a:lvl1pPr>
              <a:defRPr/>
            </a:lvl1pPr>
          </a:lstStyle>
          <a:p>
            <a:endParaRPr lang="en-US" altLang="zh-CN"/>
          </a:p>
        </p:txBody>
      </p:sp>
      <p:sp>
        <p:nvSpPr>
          <p:cNvPr id="48139" name="Rectangle 11"/>
          <p:cNvSpPr>
            <a:spLocks noGrp="1" noChangeArrowheads="1"/>
          </p:cNvSpPr>
          <p:nvPr>
            <p:ph type="sldNum" sz="quarter" idx="4"/>
          </p:nvPr>
        </p:nvSpPr>
        <p:spPr/>
        <p:txBody>
          <a:bodyPr/>
          <a:lstStyle>
            <a:lvl1pPr>
              <a:defRPr/>
            </a:lvl1pPr>
          </a:lstStyle>
          <a:p>
            <a:fld id="{9D1B908C-3B4B-464E-9BB4-4C43893001D3}" type="slidenum">
              <a:rPr lang="zh-CN" altLang="en-US"/>
              <a:pPr/>
              <a:t>‹#›</a:t>
            </a:fld>
            <a:endParaRPr lang="en-US" altLang="zh-CN"/>
          </a:p>
        </p:txBody>
      </p:sp>
      <p:sp>
        <p:nvSpPr>
          <p:cNvPr id="48140" name="Rectangle 12"/>
          <p:cNvSpPr>
            <a:spLocks noGrp="1" noChangeArrowheads="1"/>
          </p:cNvSpPr>
          <p:nvPr>
            <p:ph type="ctrTitle"/>
          </p:nvPr>
        </p:nvSpPr>
        <p:spPr>
          <a:xfrm>
            <a:off x="685800" y="1219200"/>
            <a:ext cx="7772400" cy="1933575"/>
          </a:xfrm>
        </p:spPr>
        <p:txBody>
          <a:bodyPr anchor="b"/>
          <a:lstStyle>
            <a:lvl1pPr algn="r">
              <a:defRPr sz="4400"/>
            </a:lvl1pPr>
          </a:lstStyle>
          <a:p>
            <a:r>
              <a:rPr lang="zh-CN" altLang="en-US"/>
              <a:t>单击此处编辑母版标题样式</a:t>
            </a:r>
          </a:p>
        </p:txBody>
      </p:sp>
      <p:sp>
        <p:nvSpPr>
          <p:cNvPr id="48141" name="Rectangle 13"/>
          <p:cNvSpPr>
            <a:spLocks noGrp="1" noChangeArrowheads="1"/>
          </p:cNvSpPr>
          <p:nvPr>
            <p:ph type="subTitle" idx="1"/>
          </p:nvPr>
        </p:nvSpPr>
        <p:spPr>
          <a:xfrm>
            <a:off x="2057400" y="3505200"/>
            <a:ext cx="6400800" cy="1752600"/>
          </a:xfrm>
        </p:spPr>
        <p:txBody>
          <a:bodyPr/>
          <a:lstStyle>
            <a:lvl1pPr marL="0" indent="0" algn="r">
              <a:buFont typeface="Wingdings" pitchFamily="2" charset="2"/>
              <a:buNone/>
              <a:defRPr/>
            </a:lvl1pPr>
          </a:lstStyle>
          <a:p>
            <a:r>
              <a:rPr lang="zh-CN" altLang="en-US"/>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479A3793-E42A-4543-8C2E-F05BE50D3A62}" type="datetimeFigureOut">
              <a:rPr lang="zh-CN" altLang="en-US"/>
              <a:pPr/>
              <a:t>2018/12/8</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5A03116-46ED-4A9C-91BD-10E963D3E7FB}"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4569EFAF-769D-46C9-842E-273947E3F59C}" type="datetimeFigureOut">
              <a:rPr lang="zh-CN" altLang="en-US"/>
              <a:pPr/>
              <a:t>2018/12/8</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5F0D606-A668-49C2-A427-5E0E8B7042E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4DBD8796-84F6-410D-A59A-B2B9F73F0668}" type="datetimeFigureOut">
              <a:rPr lang="zh-CN" altLang="en-US"/>
              <a:pPr/>
              <a:t>2018/12/8</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5B52068-2C42-4481-8D90-6D95C406A919}"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CE62C7FF-65CF-444D-87CB-C8B7C6F217DE}" type="datetimeFigureOut">
              <a:rPr lang="zh-CN" altLang="en-US"/>
              <a:pPr/>
              <a:t>2018/12/8</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D7A2087-0C3C-4EA3-BC72-03E5003D30FE}"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6220998B-09E3-4017-A0C7-BD083F2C7C70}" type="datetimeFigureOut">
              <a:rPr lang="zh-CN" altLang="en-US"/>
              <a:pPr/>
              <a:t>2018/12/8</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5154A9-D3FE-46D1-8810-D3C5BF3642F7}"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B55A633B-AD73-462E-9B98-34DB9035C8DF}" type="datetimeFigureOut">
              <a:rPr lang="zh-CN" altLang="en-US"/>
              <a:pPr/>
              <a:t>2018/12/8</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F5AA81F-C7D3-4B0E-A344-4FFEF67E6AFE}"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22942C9D-7624-40E4-A85E-CA22D10B98F9}" type="datetimeFigureOut">
              <a:rPr lang="zh-CN" altLang="en-US"/>
              <a:pPr/>
              <a:t>2018/12/8</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5B94F9D-46D5-4484-B322-490DE5F3EFC9}"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203E7F2-3657-4061-A48B-8F3C1B06DDC7}" type="datetimeFigureOut">
              <a:rPr lang="zh-CN" altLang="en-US"/>
              <a:pPr/>
              <a:t>2018/12/8</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BE90A9A-AE38-449B-AFAA-D0665C2B70D9}"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07096AB8-2824-43A7-936E-720D4A1B0F56}" type="datetimeFigureOut">
              <a:rPr lang="zh-CN" altLang="en-US"/>
              <a:pPr/>
              <a:t>2018/12/8</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A86D310-326F-4A8A-BFE5-5D4150D2D66E}"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A4F5BAE4-23BF-4E23-A83A-7818813DCD26}" type="datetimeFigureOut">
              <a:rPr lang="zh-CN" altLang="en-US"/>
              <a:pPr/>
              <a:t>2018/12/8</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CD75503-E261-43D3-AD49-F19B7BD41F78}"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7106" name="Group 2"/>
          <p:cNvGrpSpPr>
            <a:grpSpLocks/>
          </p:cNvGrpSpPr>
          <p:nvPr/>
        </p:nvGrpSpPr>
        <p:grpSpPr bwMode="auto">
          <a:xfrm>
            <a:off x="1071563" y="304800"/>
            <a:ext cx="7615237" cy="1106488"/>
            <a:chOff x="675" y="192"/>
            <a:chExt cx="4797" cy="697"/>
          </a:xfrm>
        </p:grpSpPr>
        <p:sp>
          <p:nvSpPr>
            <p:cNvPr id="47107" name="Oval 3"/>
            <p:cNvSpPr>
              <a:spLocks noChangeArrowheads="1"/>
            </p:cNvSpPr>
            <p:nvPr/>
          </p:nvSpPr>
          <p:spPr bwMode="hidden">
            <a:xfrm flipH="1">
              <a:off x="3067" y="192"/>
              <a:ext cx="696" cy="696"/>
            </a:xfrm>
            <a:prstGeom prst="ellipse">
              <a:avLst/>
            </a:prstGeom>
            <a:solidFill>
              <a:schemeClr val="accent2"/>
            </a:solidFill>
            <a:ln w="28575">
              <a:noFill/>
              <a:round/>
              <a:headEnd/>
              <a:tailEnd/>
            </a:ln>
            <a:effectLst/>
          </p:spPr>
          <p:txBody>
            <a:bodyPr wrap="none" anchor="ctr"/>
            <a:lstStyle/>
            <a:p>
              <a:pPr algn="ctr"/>
              <a:endParaRPr lang="zh-CN" altLang="en-US" sz="2400">
                <a:latin typeface="Times New Roman" pitchFamily="18" charset="0"/>
              </a:endParaRPr>
            </a:p>
          </p:txBody>
        </p:sp>
        <p:sp>
          <p:nvSpPr>
            <p:cNvPr id="47108" name="Oval 4"/>
            <p:cNvSpPr>
              <a:spLocks noChangeArrowheads="1"/>
            </p:cNvSpPr>
            <p:nvPr/>
          </p:nvSpPr>
          <p:spPr bwMode="hidden">
            <a:xfrm flipH="1">
              <a:off x="4777" y="192"/>
              <a:ext cx="695" cy="696"/>
            </a:xfrm>
            <a:prstGeom prst="ellipse">
              <a:avLst/>
            </a:prstGeom>
            <a:solidFill>
              <a:schemeClr val="accent2"/>
            </a:solidFill>
            <a:ln w="28575">
              <a:noFill/>
              <a:round/>
              <a:headEnd/>
              <a:tailEnd/>
            </a:ln>
            <a:effectLst/>
          </p:spPr>
          <p:txBody>
            <a:bodyPr wrap="none" anchor="ctr"/>
            <a:lstStyle/>
            <a:p>
              <a:pPr algn="ctr"/>
              <a:endParaRPr lang="zh-CN" altLang="en-US" sz="2400">
                <a:latin typeface="Times New Roman" pitchFamily="18" charset="0"/>
              </a:endParaRPr>
            </a:p>
          </p:txBody>
        </p:sp>
        <p:sp>
          <p:nvSpPr>
            <p:cNvPr id="47109" name="Oval 5"/>
            <p:cNvSpPr>
              <a:spLocks noChangeArrowheads="1"/>
            </p:cNvSpPr>
            <p:nvPr/>
          </p:nvSpPr>
          <p:spPr bwMode="hidden">
            <a:xfrm flipH="1">
              <a:off x="675" y="193"/>
              <a:ext cx="695" cy="696"/>
            </a:xfrm>
            <a:prstGeom prst="ellipse">
              <a:avLst/>
            </a:prstGeom>
            <a:solidFill>
              <a:schemeClr val="accent2"/>
            </a:solidFill>
            <a:ln w="28575">
              <a:noFill/>
              <a:round/>
              <a:headEnd/>
              <a:tailEnd/>
            </a:ln>
            <a:effectLst/>
          </p:spPr>
          <p:txBody>
            <a:bodyPr wrap="none" anchor="ctr"/>
            <a:lstStyle/>
            <a:p>
              <a:pPr algn="ctr"/>
              <a:endParaRPr lang="zh-CN" altLang="en-US" sz="2400">
                <a:latin typeface="Times New Roman" pitchFamily="18" charset="0"/>
              </a:endParaRPr>
            </a:p>
          </p:txBody>
        </p:sp>
        <p:sp>
          <p:nvSpPr>
            <p:cNvPr id="47110" name="Oval 6"/>
            <p:cNvSpPr>
              <a:spLocks noChangeArrowheads="1"/>
            </p:cNvSpPr>
            <p:nvPr/>
          </p:nvSpPr>
          <p:spPr bwMode="hidden">
            <a:xfrm flipH="1">
              <a:off x="3984" y="192"/>
              <a:ext cx="695" cy="696"/>
            </a:xfrm>
            <a:prstGeom prst="ellipse">
              <a:avLst/>
            </a:prstGeom>
            <a:noFill/>
            <a:ln w="28575">
              <a:solidFill>
                <a:schemeClr val="accent2"/>
              </a:solidFill>
              <a:round/>
              <a:headEnd/>
              <a:tailEnd/>
            </a:ln>
            <a:effectLst/>
          </p:spPr>
          <p:txBody>
            <a:bodyPr wrap="none" anchor="ctr"/>
            <a:lstStyle/>
            <a:p>
              <a:pPr algn="ctr"/>
              <a:endParaRPr lang="zh-CN" altLang="en-US" sz="2400">
                <a:latin typeface="Times New Roman" pitchFamily="18" charset="0"/>
              </a:endParaRPr>
            </a:p>
          </p:txBody>
        </p:sp>
        <p:sp>
          <p:nvSpPr>
            <p:cNvPr id="47111" name="Oval 7"/>
            <p:cNvSpPr>
              <a:spLocks noChangeArrowheads="1"/>
            </p:cNvSpPr>
            <p:nvPr/>
          </p:nvSpPr>
          <p:spPr bwMode="hidden">
            <a:xfrm flipH="1">
              <a:off x="1486" y="192"/>
              <a:ext cx="695" cy="696"/>
            </a:xfrm>
            <a:prstGeom prst="ellipse">
              <a:avLst/>
            </a:prstGeom>
            <a:noFill/>
            <a:ln w="28575">
              <a:solidFill>
                <a:schemeClr val="accent2"/>
              </a:solidFill>
              <a:round/>
              <a:headEnd/>
              <a:tailEnd/>
            </a:ln>
            <a:effectLst/>
          </p:spPr>
          <p:txBody>
            <a:bodyPr wrap="none" anchor="ctr"/>
            <a:lstStyle/>
            <a:p>
              <a:pPr algn="ctr"/>
              <a:endParaRPr lang="zh-CN" altLang="en-US" sz="2400">
                <a:latin typeface="Times New Roman" pitchFamily="18" charset="0"/>
              </a:endParaRPr>
            </a:p>
          </p:txBody>
        </p:sp>
      </p:grpSp>
      <p:sp>
        <p:nvSpPr>
          <p:cNvPr id="47112" name="Rectangle 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7113" name="Rectangle 9"/>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fld id="{A9359444-389D-4AF6-948B-D2407AD96413}" type="datetimeFigureOut">
              <a:rPr lang="zh-CN" altLang="en-US"/>
              <a:pPr/>
              <a:t>2018/12/8</a:t>
            </a:fld>
            <a:endParaRPr lang="en-US" altLang="zh-CN"/>
          </a:p>
        </p:txBody>
      </p:sp>
      <p:sp>
        <p:nvSpPr>
          <p:cNvPr id="47114" name="Rectangle 1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en-US" altLang="zh-CN"/>
          </a:p>
        </p:txBody>
      </p:sp>
      <p:sp>
        <p:nvSpPr>
          <p:cNvPr id="47115" name="Rectangle 11"/>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CBA22801-5FA0-466D-838B-534FB21207CD}" type="slidenum">
              <a:rPr lang="zh-CN" altLang="en-US"/>
              <a:pPr/>
              <a:t>‹#›</a:t>
            </a:fld>
            <a:endParaRPr lang="en-US" altLang="zh-CN"/>
          </a:p>
        </p:txBody>
      </p:sp>
      <p:sp>
        <p:nvSpPr>
          <p:cNvPr id="47116" name="Rectangle 1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Arial" charset="0"/>
          <a:ea typeface="宋体" charset="-122"/>
        </a:defRPr>
      </a:lvl2pPr>
      <a:lvl3pPr algn="l" rtl="0" fontAlgn="base">
        <a:spcBef>
          <a:spcPct val="0"/>
        </a:spcBef>
        <a:spcAft>
          <a:spcPct val="0"/>
        </a:spcAft>
        <a:defRPr sz="3800">
          <a:solidFill>
            <a:schemeClr val="tx2"/>
          </a:solidFill>
          <a:latin typeface="Arial" charset="0"/>
          <a:ea typeface="宋体" charset="-122"/>
        </a:defRPr>
      </a:lvl3pPr>
      <a:lvl4pPr algn="l" rtl="0" fontAlgn="base">
        <a:spcBef>
          <a:spcPct val="0"/>
        </a:spcBef>
        <a:spcAft>
          <a:spcPct val="0"/>
        </a:spcAft>
        <a:defRPr sz="3800">
          <a:solidFill>
            <a:schemeClr val="tx2"/>
          </a:solidFill>
          <a:latin typeface="Arial" charset="0"/>
          <a:ea typeface="宋体" charset="-122"/>
        </a:defRPr>
      </a:lvl4pPr>
      <a:lvl5pPr algn="l" rtl="0" fontAlgn="base">
        <a:spcBef>
          <a:spcPct val="0"/>
        </a:spcBef>
        <a:spcAft>
          <a:spcPct val="0"/>
        </a:spcAft>
        <a:defRPr sz="3800">
          <a:solidFill>
            <a:schemeClr val="tx2"/>
          </a:solidFill>
          <a:latin typeface="Arial" charset="0"/>
          <a:ea typeface="宋体" charset="-122"/>
        </a:defRPr>
      </a:lvl5pPr>
      <a:lvl6pPr marL="457200" algn="l" rtl="0" fontAlgn="base">
        <a:spcBef>
          <a:spcPct val="0"/>
        </a:spcBef>
        <a:spcAft>
          <a:spcPct val="0"/>
        </a:spcAft>
        <a:defRPr sz="3800">
          <a:solidFill>
            <a:schemeClr val="tx2"/>
          </a:solidFill>
          <a:latin typeface="Arial" charset="0"/>
          <a:ea typeface="宋体" charset="-122"/>
        </a:defRPr>
      </a:lvl6pPr>
      <a:lvl7pPr marL="914400" algn="l" rtl="0" fontAlgn="base">
        <a:spcBef>
          <a:spcPct val="0"/>
        </a:spcBef>
        <a:spcAft>
          <a:spcPct val="0"/>
        </a:spcAft>
        <a:defRPr sz="3800">
          <a:solidFill>
            <a:schemeClr val="tx2"/>
          </a:solidFill>
          <a:latin typeface="Arial" charset="0"/>
          <a:ea typeface="宋体" charset="-122"/>
        </a:defRPr>
      </a:lvl7pPr>
      <a:lvl8pPr marL="1371600" algn="l" rtl="0" fontAlgn="base">
        <a:spcBef>
          <a:spcPct val="0"/>
        </a:spcBef>
        <a:spcAft>
          <a:spcPct val="0"/>
        </a:spcAft>
        <a:defRPr sz="3800">
          <a:solidFill>
            <a:schemeClr val="tx2"/>
          </a:solidFill>
          <a:latin typeface="Arial" charset="0"/>
          <a:ea typeface="宋体" charset="-122"/>
        </a:defRPr>
      </a:lvl8pPr>
      <a:lvl9pPr marL="1828800" algn="l" rtl="0" fontAlgn="base">
        <a:spcBef>
          <a:spcPct val="0"/>
        </a:spcBef>
        <a:spcAft>
          <a:spcPct val="0"/>
        </a:spcAft>
        <a:defRPr sz="3800">
          <a:solidFill>
            <a:schemeClr val="tx2"/>
          </a:solidFill>
          <a:latin typeface="Arial" charset="0"/>
          <a:ea typeface="宋体" charset="-122"/>
        </a:defRPr>
      </a:lvl9pPr>
    </p:titleStyle>
    <p:bodyStyle>
      <a:lvl1pPr marL="342900" indent="-342900" algn="l" rtl="0" fontAlgn="base">
        <a:spcBef>
          <a:spcPct val="20000"/>
        </a:spcBef>
        <a:spcAft>
          <a:spcPct val="0"/>
        </a:spcAft>
        <a:buClr>
          <a:schemeClr val="accent1"/>
        </a:buClr>
        <a:buFont typeface="Wingdings" pitchFamily="2" charset="2"/>
        <a:buChar char="l"/>
        <a:defRPr sz="3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700">
          <a:solidFill>
            <a:schemeClr val="tx1"/>
          </a:solidFill>
          <a:latin typeface="+mn-lt"/>
          <a:ea typeface="+mn-ea"/>
        </a:defRPr>
      </a:lvl2pPr>
      <a:lvl3pPr marL="1143000" indent="-228600" algn="l" rtl="0" fontAlgn="base">
        <a:spcBef>
          <a:spcPct val="20000"/>
        </a:spcBef>
        <a:spcAft>
          <a:spcPct val="0"/>
        </a:spcAft>
        <a:buClr>
          <a:schemeClr val="accent1"/>
        </a:buClr>
        <a:buFont typeface="Wingdings" pitchFamily="2" charset="2"/>
        <a:buChar char="l"/>
        <a:defRPr sz="2300">
          <a:solidFill>
            <a:schemeClr val="tx1"/>
          </a:solidFill>
          <a:latin typeface="+mn-lt"/>
          <a:ea typeface="+mn-ea"/>
        </a:defRPr>
      </a:lvl3pPr>
      <a:lvl4pPr marL="1600200" indent="-228600" algn="l" rtl="0" fontAlgn="base">
        <a:spcBef>
          <a:spcPct val="20000"/>
        </a:spcBef>
        <a:spcAft>
          <a:spcPct val="0"/>
        </a:spcAft>
        <a:buClr>
          <a:schemeClr val="accent1"/>
        </a:buClr>
        <a:buChar char="•"/>
        <a:defRPr sz="2000">
          <a:solidFill>
            <a:schemeClr val="tx1"/>
          </a:solidFill>
          <a:latin typeface="+mn-lt"/>
          <a:ea typeface="+mn-ea"/>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5" name="图片 3"/>
          <p:cNvPicPr>
            <a:picLocks noChangeAspect="1"/>
          </p:cNvPicPr>
          <p:nvPr/>
        </p:nvPicPr>
        <p:blipFill>
          <a:blip r:embed="rId2"/>
          <a:srcRect/>
          <a:stretch>
            <a:fillRect/>
          </a:stretch>
        </p:blipFill>
        <p:spPr bwMode="auto">
          <a:xfrm>
            <a:off x="2292350" y="4090988"/>
            <a:ext cx="4318000" cy="1160462"/>
          </a:xfrm>
          <a:prstGeom prst="rect">
            <a:avLst/>
          </a:prstGeom>
          <a:noFill/>
          <a:ln w="9525">
            <a:noFill/>
            <a:miter lim="800000"/>
            <a:headEnd/>
            <a:tailEnd/>
          </a:ln>
        </p:spPr>
      </p:pic>
      <p:sp>
        <p:nvSpPr>
          <p:cNvPr id="6146" name="TextBox 7"/>
          <p:cNvSpPr txBox="1">
            <a:spLocks noChangeArrowheads="1"/>
          </p:cNvSpPr>
          <p:nvPr/>
        </p:nvSpPr>
        <p:spPr bwMode="auto">
          <a:xfrm>
            <a:off x="449263" y="1484313"/>
            <a:ext cx="8245475" cy="2124075"/>
          </a:xfrm>
          <a:prstGeom prst="rect">
            <a:avLst/>
          </a:prstGeom>
          <a:noFill/>
          <a:ln w="9525">
            <a:noFill/>
            <a:miter lim="800000"/>
            <a:headEnd/>
            <a:tailEnd/>
          </a:ln>
        </p:spPr>
        <p:txBody>
          <a:bodyPr>
            <a:spAutoFit/>
          </a:bodyPr>
          <a:lstStyle/>
          <a:p>
            <a:pPr algn="ctr">
              <a:lnSpc>
                <a:spcPct val="150000"/>
              </a:lnSpc>
            </a:pPr>
            <a:r>
              <a:rPr lang="zh-CN" altLang="en-US" sz="4400" b="1">
                <a:solidFill>
                  <a:srgbClr val="F60A75"/>
                </a:solidFill>
                <a:latin typeface="Times New Roman" pitchFamily="18" charset="0"/>
                <a:cs typeface="Times New Roman" pitchFamily="18" charset="0"/>
              </a:rPr>
              <a:t>第</a:t>
            </a:r>
            <a:r>
              <a:rPr lang="en-US" altLang="zh-CN" sz="4400" b="1">
                <a:solidFill>
                  <a:srgbClr val="F60A75"/>
                </a:solidFill>
                <a:latin typeface="Times New Roman" pitchFamily="18" charset="0"/>
                <a:cs typeface="Times New Roman" pitchFamily="18" charset="0"/>
              </a:rPr>
              <a:t>19</a:t>
            </a:r>
            <a:r>
              <a:rPr lang="zh-CN" altLang="en-US" sz="4400" b="1">
                <a:solidFill>
                  <a:srgbClr val="F60A75"/>
                </a:solidFill>
                <a:latin typeface="Times New Roman" pitchFamily="18" charset="0"/>
                <a:cs typeface="Times New Roman" pitchFamily="18" charset="0"/>
              </a:rPr>
              <a:t>课</a:t>
            </a:r>
            <a:endParaRPr lang="en-US" altLang="zh-CN" sz="4400" b="1">
              <a:solidFill>
                <a:srgbClr val="F60A75"/>
              </a:solidFill>
              <a:latin typeface="Times New Roman" pitchFamily="18" charset="0"/>
              <a:cs typeface="Times New Roman" pitchFamily="18" charset="0"/>
            </a:endParaRPr>
          </a:p>
          <a:p>
            <a:pPr algn="ctr">
              <a:lnSpc>
                <a:spcPct val="150000"/>
              </a:lnSpc>
            </a:pPr>
            <a:r>
              <a:rPr lang="zh-CN" altLang="en-US" sz="4400" b="1">
                <a:solidFill>
                  <a:srgbClr val="F60A75"/>
                </a:solidFill>
                <a:latin typeface="Times New Roman" pitchFamily="18" charset="0"/>
                <a:cs typeface="Times New Roman" pitchFamily="18" charset="0"/>
              </a:rPr>
              <a:t>枣儿</a:t>
            </a:r>
            <a:endParaRPr lang="en-US" altLang="zh-CN" sz="4400" b="1">
              <a:solidFill>
                <a:srgbClr val="F60A75"/>
              </a:solidFill>
              <a:latin typeface="Times New Roman" pitchFamily="18" charset="0"/>
              <a:cs typeface="Times New Roman" pitchFamily="18" charset="0"/>
            </a:endParaRPr>
          </a:p>
        </p:txBody>
      </p:sp>
      <p:sp>
        <p:nvSpPr>
          <p:cNvPr id="6147" name="TextBox 8"/>
          <p:cNvSpPr txBox="1">
            <a:spLocks noChangeArrowheads="1"/>
          </p:cNvSpPr>
          <p:nvPr/>
        </p:nvSpPr>
        <p:spPr bwMode="auto">
          <a:xfrm>
            <a:off x="2943225" y="4379913"/>
            <a:ext cx="2987675" cy="584200"/>
          </a:xfrm>
          <a:prstGeom prst="rect">
            <a:avLst/>
          </a:prstGeom>
          <a:noFill/>
          <a:ln w="9525">
            <a:noFill/>
            <a:miter lim="800000"/>
            <a:headEnd/>
            <a:tailEnd/>
          </a:ln>
        </p:spPr>
        <p:txBody>
          <a:bodyPr>
            <a:spAutoFit/>
          </a:bodyPr>
          <a:lstStyle/>
          <a:p>
            <a:pPr algn="ctr"/>
            <a:r>
              <a:rPr lang="zh-CN" altLang="en-US" sz="3200">
                <a:latin typeface="Times New Roman" pitchFamily="18" charset="0"/>
                <a:cs typeface="Times New Roman" pitchFamily="18" charset="0"/>
              </a:rPr>
              <a:t>孙鸿</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a:xfrm>
            <a:off x="1042988" y="620713"/>
            <a:ext cx="6324600" cy="762000"/>
          </a:xfrm>
          <a:solidFill>
            <a:schemeClr val="accent1"/>
          </a:solidFill>
          <a:ln>
            <a:solidFill>
              <a:schemeClr val="tx1"/>
            </a:solidFill>
          </a:ln>
        </p:spPr>
        <p:txBody>
          <a:bodyPr/>
          <a:lstStyle/>
          <a:p>
            <a:r>
              <a:rPr lang="zh-CN" altLang="en-US"/>
              <a:t>结构</a:t>
            </a:r>
          </a:p>
        </p:txBody>
      </p:sp>
      <p:sp>
        <p:nvSpPr>
          <p:cNvPr id="15362" name="Rectangle 3"/>
          <p:cNvSpPr>
            <a:spLocks noGrp="1" noChangeArrowheads="1"/>
          </p:cNvSpPr>
          <p:nvPr>
            <p:ph idx="4294967295"/>
          </p:nvPr>
        </p:nvSpPr>
        <p:spPr>
          <a:xfrm>
            <a:off x="323850" y="1628775"/>
            <a:ext cx="8540750" cy="4498975"/>
          </a:xfrm>
          <a:solidFill>
            <a:schemeClr val="accent1"/>
          </a:solidFill>
          <a:ln>
            <a:solidFill>
              <a:schemeClr val="tx1"/>
            </a:solidFill>
          </a:ln>
        </p:spPr>
        <p:txBody>
          <a:bodyPr/>
          <a:lstStyle/>
          <a:p>
            <a:endParaRPr lang="en-US" altLang="zh-CN" sz="3900" b="1"/>
          </a:p>
          <a:p>
            <a:r>
              <a:rPr lang="en-US" altLang="zh-CN"/>
              <a:t> </a:t>
            </a:r>
            <a:r>
              <a:rPr lang="zh-CN" altLang="en-US" b="1">
                <a:ea typeface="隶书"/>
                <a:cs typeface="隶书"/>
              </a:rPr>
              <a:t>老人</a:t>
            </a:r>
          </a:p>
          <a:p>
            <a:r>
              <a:rPr lang="zh-CN" altLang="en-US" b="1">
                <a:ea typeface="隶书"/>
                <a:cs typeface="隶书"/>
              </a:rPr>
              <a:t>　　　　　　　枣儿</a:t>
            </a:r>
          </a:p>
          <a:p>
            <a:r>
              <a:rPr lang="zh-CN" altLang="en-US" b="1">
                <a:ea typeface="隶书"/>
                <a:cs typeface="隶书"/>
              </a:rPr>
              <a:t>男孩　　　　　　　　　　　　</a:t>
            </a:r>
          </a:p>
        </p:txBody>
      </p:sp>
      <p:sp>
        <p:nvSpPr>
          <p:cNvPr id="15372" name="Oval 12"/>
          <p:cNvSpPr>
            <a:spLocks noChangeArrowheads="1"/>
          </p:cNvSpPr>
          <p:nvPr/>
        </p:nvSpPr>
        <p:spPr bwMode="auto">
          <a:xfrm flipV="1">
            <a:off x="3419475" y="2852738"/>
            <a:ext cx="1223963" cy="576262"/>
          </a:xfrm>
          <a:prstGeom prst="ellipse">
            <a:avLst/>
          </a:prstGeom>
          <a:solidFill>
            <a:schemeClr val="accent1">
              <a:alpha val="0"/>
            </a:schemeClr>
          </a:solidFill>
          <a:ln w="9525">
            <a:solidFill>
              <a:schemeClr val="tx1"/>
            </a:solidFill>
            <a:round/>
            <a:headEnd/>
            <a:tailEnd/>
          </a:ln>
        </p:spPr>
        <p:txBody>
          <a:bodyPr wrap="none" anchor="ctr"/>
          <a:lstStyle/>
          <a:p>
            <a:endParaRPr lang="zh-CN" altLang="en-US">
              <a:latin typeface="Calibri" pitchFamily="34" charset="0"/>
            </a:endParaRPr>
          </a:p>
        </p:txBody>
      </p:sp>
      <p:pic>
        <p:nvPicPr>
          <p:cNvPr id="15364" name="Picture 20" descr="5017,162bcf,10d9,1"/>
          <p:cNvPicPr>
            <a:picLocks noChangeAspect="1" noChangeArrowheads="1"/>
          </p:cNvPicPr>
          <p:nvPr/>
        </p:nvPicPr>
        <p:blipFill>
          <a:blip r:embed="rId3"/>
          <a:srcRect/>
          <a:stretch>
            <a:fillRect/>
          </a:stretch>
        </p:blipFill>
        <p:spPr bwMode="auto">
          <a:xfrm>
            <a:off x="6875463" y="4221163"/>
            <a:ext cx="1873250" cy="2160587"/>
          </a:xfrm>
          <a:prstGeom prst="rect">
            <a:avLst/>
          </a:prstGeom>
          <a:noFill/>
          <a:ln w="9525">
            <a:noFill/>
            <a:miter lim="800000"/>
            <a:headEnd/>
            <a:tailEnd/>
          </a:ln>
        </p:spPr>
      </p:pic>
      <p:sp>
        <p:nvSpPr>
          <p:cNvPr id="15383" name="Line 23"/>
          <p:cNvSpPr>
            <a:spLocks noChangeShapeType="1"/>
          </p:cNvSpPr>
          <p:nvPr/>
        </p:nvSpPr>
        <p:spPr bwMode="auto">
          <a:xfrm>
            <a:off x="1835150" y="2708275"/>
            <a:ext cx="1441450" cy="504825"/>
          </a:xfrm>
          <a:prstGeom prst="line">
            <a:avLst/>
          </a:prstGeom>
          <a:noFill/>
          <a:ln w="9525">
            <a:solidFill>
              <a:schemeClr val="tx1"/>
            </a:solidFill>
            <a:round/>
            <a:headEnd/>
            <a:tailEnd/>
          </a:ln>
        </p:spPr>
        <p:txBody>
          <a:bodyPr wrap="none" anchor="ctr"/>
          <a:lstStyle/>
          <a:p>
            <a:endParaRPr lang="zh-CN" altLang="en-US"/>
          </a:p>
        </p:txBody>
      </p:sp>
      <p:sp>
        <p:nvSpPr>
          <p:cNvPr id="15384" name="Line 24"/>
          <p:cNvSpPr>
            <a:spLocks noChangeShapeType="1"/>
          </p:cNvSpPr>
          <p:nvPr/>
        </p:nvSpPr>
        <p:spPr bwMode="auto">
          <a:xfrm flipV="1">
            <a:off x="1692275" y="3357563"/>
            <a:ext cx="1655763" cy="431800"/>
          </a:xfrm>
          <a:prstGeom prst="line">
            <a:avLst/>
          </a:prstGeom>
          <a:noFill/>
          <a:ln w="9525">
            <a:solidFill>
              <a:schemeClr val="tx1"/>
            </a:solidFill>
            <a:round/>
            <a:headEnd/>
            <a:tailEnd/>
          </a:ln>
        </p:spPr>
        <p:txBody>
          <a:bodyPr wrap="none" anchor="ctr"/>
          <a:lstStyle/>
          <a:p>
            <a:endParaRPr lang="zh-CN" altLang="en-US"/>
          </a:p>
        </p:txBody>
      </p:sp>
      <p:sp>
        <p:nvSpPr>
          <p:cNvPr id="15385" name="Line 25"/>
          <p:cNvSpPr>
            <a:spLocks noChangeShapeType="1"/>
          </p:cNvSpPr>
          <p:nvPr/>
        </p:nvSpPr>
        <p:spPr bwMode="auto">
          <a:xfrm>
            <a:off x="3995738" y="3500438"/>
            <a:ext cx="0" cy="936625"/>
          </a:xfrm>
          <a:prstGeom prst="line">
            <a:avLst/>
          </a:prstGeom>
          <a:noFill/>
          <a:ln w="9525">
            <a:solidFill>
              <a:schemeClr val="tx1"/>
            </a:solidFill>
            <a:round/>
            <a:headEnd/>
            <a:tailEnd type="triangle" w="med" len="med"/>
          </a:ln>
        </p:spPr>
        <p:txBody>
          <a:bodyPr wrap="none" anchor="ctr"/>
          <a:lstStyle/>
          <a:p>
            <a:endParaRPr lang="zh-CN" altLang="en-US"/>
          </a:p>
        </p:txBody>
      </p:sp>
      <p:sp>
        <p:nvSpPr>
          <p:cNvPr id="15386" name="Rectangle 26"/>
          <p:cNvSpPr>
            <a:spLocks noChangeArrowheads="1"/>
          </p:cNvSpPr>
          <p:nvPr/>
        </p:nvSpPr>
        <p:spPr bwMode="auto">
          <a:xfrm>
            <a:off x="3348038" y="3644900"/>
            <a:ext cx="1584325" cy="579438"/>
          </a:xfrm>
          <a:prstGeom prst="rect">
            <a:avLst/>
          </a:prstGeom>
          <a:noFill/>
          <a:ln w="9525">
            <a:noFill/>
            <a:miter lim="800000"/>
            <a:headEnd/>
            <a:tailEnd/>
          </a:ln>
        </p:spPr>
        <p:txBody>
          <a:bodyPr>
            <a:spAutoFit/>
          </a:bodyPr>
          <a:lstStyle/>
          <a:p>
            <a:r>
              <a:rPr lang="zh-CN" altLang="en-US" sz="3200" b="1">
                <a:latin typeface="Calibri" pitchFamily="34" charset="0"/>
              </a:rPr>
              <a:t>象　征</a:t>
            </a:r>
          </a:p>
        </p:txBody>
      </p:sp>
      <p:sp>
        <p:nvSpPr>
          <p:cNvPr id="15387" name="Text Box 27"/>
          <p:cNvSpPr txBox="1">
            <a:spLocks noChangeArrowheads="1"/>
          </p:cNvSpPr>
          <p:nvPr/>
        </p:nvSpPr>
        <p:spPr bwMode="auto">
          <a:xfrm>
            <a:off x="2411413" y="4724400"/>
            <a:ext cx="3435350" cy="1189038"/>
          </a:xfrm>
          <a:prstGeom prst="rect">
            <a:avLst/>
          </a:prstGeom>
          <a:noFill/>
          <a:ln w="9525">
            <a:noFill/>
            <a:miter lim="800000"/>
            <a:headEnd/>
            <a:tailEnd/>
          </a:ln>
        </p:spPr>
        <p:txBody>
          <a:bodyPr wrap="none">
            <a:spAutoFit/>
          </a:bodyPr>
          <a:lstStyle/>
          <a:p>
            <a:r>
              <a:rPr lang="zh-CN" altLang="en-US" sz="3200">
                <a:latin typeface="Verdana" pitchFamily="34" charset="0"/>
              </a:rPr>
              <a:t>亲情　故乡　传统</a:t>
            </a:r>
          </a:p>
          <a:p>
            <a:r>
              <a:rPr lang="zh-CN" altLang="en-US" sz="4000">
                <a:latin typeface="Verdana" pitchFamily="34" charset="0"/>
              </a:rPr>
              <a:t>　精神家园</a:t>
            </a:r>
          </a:p>
        </p:txBody>
      </p:sp>
      <p:sp>
        <p:nvSpPr>
          <p:cNvPr id="15388" name="Text Box 28"/>
          <p:cNvSpPr txBox="1">
            <a:spLocks noChangeArrowheads="1"/>
          </p:cNvSpPr>
          <p:nvPr/>
        </p:nvSpPr>
        <p:spPr bwMode="auto">
          <a:xfrm>
            <a:off x="6443663" y="2276475"/>
            <a:ext cx="2012950" cy="1739900"/>
          </a:xfrm>
          <a:prstGeom prst="rect">
            <a:avLst/>
          </a:prstGeom>
          <a:noFill/>
          <a:ln w="9525">
            <a:noFill/>
            <a:miter lim="800000"/>
            <a:headEnd/>
            <a:tailEnd/>
          </a:ln>
        </p:spPr>
        <p:txBody>
          <a:bodyPr wrap="none">
            <a:spAutoFit/>
          </a:bodyPr>
          <a:lstStyle/>
          <a:p>
            <a:r>
              <a:rPr lang="zh-CN" altLang="en-US" sz="3600">
                <a:latin typeface="Verdana" pitchFamily="34" charset="0"/>
                <a:ea typeface="隶书"/>
                <a:cs typeface="隶书"/>
              </a:rPr>
              <a:t>儿子　　</a:t>
            </a:r>
          </a:p>
          <a:p>
            <a:endParaRPr lang="zh-CN" altLang="en-US" sz="3600">
              <a:latin typeface="Verdana" pitchFamily="34" charset="0"/>
              <a:ea typeface="隶书"/>
              <a:cs typeface="隶书"/>
            </a:endParaRPr>
          </a:p>
          <a:p>
            <a:r>
              <a:rPr lang="zh-CN" altLang="en-US" sz="3600">
                <a:latin typeface="Verdana" pitchFamily="34" charset="0"/>
                <a:ea typeface="隶书"/>
                <a:cs typeface="隶书"/>
              </a:rPr>
              <a:t>父亲</a:t>
            </a:r>
          </a:p>
        </p:txBody>
      </p:sp>
      <p:sp>
        <p:nvSpPr>
          <p:cNvPr id="15394" name="Line 34"/>
          <p:cNvSpPr>
            <a:spLocks noChangeShapeType="1"/>
          </p:cNvSpPr>
          <p:nvPr/>
        </p:nvSpPr>
        <p:spPr bwMode="auto">
          <a:xfrm flipV="1">
            <a:off x="4716463" y="2708275"/>
            <a:ext cx="1800225" cy="360363"/>
          </a:xfrm>
          <a:prstGeom prst="line">
            <a:avLst/>
          </a:prstGeom>
          <a:noFill/>
          <a:ln w="9525">
            <a:solidFill>
              <a:schemeClr val="tx1"/>
            </a:solidFill>
            <a:round/>
            <a:headEnd/>
            <a:tailEnd/>
          </a:ln>
        </p:spPr>
        <p:txBody>
          <a:bodyPr wrap="none" anchor="ctr"/>
          <a:lstStyle/>
          <a:p>
            <a:endParaRPr lang="zh-CN" altLang="en-US"/>
          </a:p>
        </p:txBody>
      </p:sp>
      <p:sp>
        <p:nvSpPr>
          <p:cNvPr id="15395" name="Line 35"/>
          <p:cNvSpPr>
            <a:spLocks noChangeShapeType="1"/>
          </p:cNvSpPr>
          <p:nvPr/>
        </p:nvSpPr>
        <p:spPr bwMode="auto">
          <a:xfrm>
            <a:off x="4787900" y="3429000"/>
            <a:ext cx="1728788" cy="360363"/>
          </a:xfrm>
          <a:prstGeom prst="line">
            <a:avLst/>
          </a:prstGeom>
          <a:noFill/>
          <a:ln w="9525">
            <a:solidFill>
              <a:schemeClr val="tx1"/>
            </a:solidFill>
            <a:round/>
            <a:headEnd/>
            <a:tailEnd/>
          </a:ln>
        </p:spPr>
        <p:txBody>
          <a:bodyPr wrap="none" anchor="ctr"/>
          <a:lstStyle/>
          <a:p>
            <a:endParaRPr lang="zh-CN" altLang="en-US"/>
          </a:p>
        </p:txBody>
      </p:sp>
      <p:sp>
        <p:nvSpPr>
          <p:cNvPr id="15396" name="Text Box 36"/>
          <p:cNvSpPr txBox="1">
            <a:spLocks noChangeArrowheads="1"/>
          </p:cNvSpPr>
          <p:nvPr/>
        </p:nvSpPr>
        <p:spPr bwMode="auto">
          <a:xfrm>
            <a:off x="900113" y="1700213"/>
            <a:ext cx="1000125" cy="579437"/>
          </a:xfrm>
          <a:prstGeom prst="rect">
            <a:avLst/>
          </a:prstGeom>
          <a:noFill/>
          <a:ln w="9525">
            <a:noFill/>
            <a:miter lim="800000"/>
            <a:headEnd/>
            <a:tailEnd/>
          </a:ln>
        </p:spPr>
        <p:txBody>
          <a:bodyPr wrap="none">
            <a:spAutoFit/>
          </a:bodyPr>
          <a:lstStyle/>
          <a:p>
            <a:r>
              <a:rPr lang="zh-CN" altLang="en-US" sz="3200" b="1">
                <a:solidFill>
                  <a:schemeClr val="accent2"/>
                </a:solidFill>
                <a:latin typeface="Verdana" pitchFamily="34" charset="0"/>
                <a:ea typeface="黑体" pitchFamily="49" charset="-122"/>
              </a:rPr>
              <a:t>明线</a:t>
            </a:r>
          </a:p>
        </p:txBody>
      </p:sp>
      <p:sp>
        <p:nvSpPr>
          <p:cNvPr id="15397" name="Text Box 37"/>
          <p:cNvSpPr txBox="1">
            <a:spLocks noChangeArrowheads="1"/>
          </p:cNvSpPr>
          <p:nvPr/>
        </p:nvSpPr>
        <p:spPr bwMode="auto">
          <a:xfrm>
            <a:off x="6516688" y="1700213"/>
            <a:ext cx="1000125" cy="579437"/>
          </a:xfrm>
          <a:prstGeom prst="rect">
            <a:avLst/>
          </a:prstGeom>
          <a:noFill/>
          <a:ln w="9525">
            <a:noFill/>
            <a:miter lim="800000"/>
            <a:headEnd/>
            <a:tailEnd/>
          </a:ln>
        </p:spPr>
        <p:txBody>
          <a:bodyPr wrap="none">
            <a:spAutoFit/>
          </a:bodyPr>
          <a:lstStyle/>
          <a:p>
            <a:r>
              <a:rPr lang="zh-CN" altLang="en-US" sz="3200" b="1">
                <a:solidFill>
                  <a:schemeClr val="accent2"/>
                </a:solidFill>
                <a:latin typeface="Verdana" pitchFamily="34" charset="0"/>
                <a:ea typeface="黑体" pitchFamily="49" charset="-122"/>
              </a:rPr>
              <a:t>暗线</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72"/>
                                        </p:tgtEl>
                                        <p:attrNameLst>
                                          <p:attrName>style.visibility</p:attrName>
                                        </p:attrNameLst>
                                      </p:cBhvr>
                                      <p:to>
                                        <p:strVal val="visible"/>
                                      </p:to>
                                    </p:set>
                                    <p:animEffect transition="in" filter="blinds(horizontal)">
                                      <p:cBhvr>
                                        <p:cTn id="7" dur="500"/>
                                        <p:tgtEl>
                                          <p:spTgt spid="153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83"/>
                                        </p:tgtEl>
                                        <p:attrNameLst>
                                          <p:attrName>style.visibility</p:attrName>
                                        </p:attrNameLst>
                                      </p:cBhvr>
                                      <p:to>
                                        <p:strVal val="visible"/>
                                      </p:to>
                                    </p:set>
                                    <p:animEffect transition="in" filter="blinds(horizontal)">
                                      <p:cBhvr>
                                        <p:cTn id="12" dur="500"/>
                                        <p:tgtEl>
                                          <p:spTgt spid="1538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84"/>
                                        </p:tgtEl>
                                        <p:attrNameLst>
                                          <p:attrName>style.visibility</p:attrName>
                                        </p:attrNameLst>
                                      </p:cBhvr>
                                      <p:to>
                                        <p:strVal val="visible"/>
                                      </p:to>
                                    </p:set>
                                    <p:animEffect transition="in" filter="blinds(horizontal)">
                                      <p:cBhvr>
                                        <p:cTn id="17" dur="500"/>
                                        <p:tgtEl>
                                          <p:spTgt spid="1538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88"/>
                                        </p:tgtEl>
                                        <p:attrNameLst>
                                          <p:attrName>style.visibility</p:attrName>
                                        </p:attrNameLst>
                                      </p:cBhvr>
                                      <p:to>
                                        <p:strVal val="visible"/>
                                      </p:to>
                                    </p:set>
                                    <p:animEffect transition="in" filter="blinds(horizontal)">
                                      <p:cBhvr>
                                        <p:cTn id="22" dur="500"/>
                                        <p:tgtEl>
                                          <p:spTgt spid="1538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94"/>
                                        </p:tgtEl>
                                        <p:attrNameLst>
                                          <p:attrName>style.visibility</p:attrName>
                                        </p:attrNameLst>
                                      </p:cBhvr>
                                      <p:to>
                                        <p:strVal val="visible"/>
                                      </p:to>
                                    </p:set>
                                    <p:animEffect transition="in" filter="blinds(horizontal)">
                                      <p:cBhvr>
                                        <p:cTn id="27" dur="500"/>
                                        <p:tgtEl>
                                          <p:spTgt spid="1539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395"/>
                                        </p:tgtEl>
                                        <p:attrNameLst>
                                          <p:attrName>style.visibility</p:attrName>
                                        </p:attrNameLst>
                                      </p:cBhvr>
                                      <p:to>
                                        <p:strVal val="visible"/>
                                      </p:to>
                                    </p:set>
                                    <p:animEffect transition="in" filter="blinds(horizontal)">
                                      <p:cBhvr>
                                        <p:cTn id="32" dur="500"/>
                                        <p:tgtEl>
                                          <p:spTgt spid="1539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385"/>
                                        </p:tgtEl>
                                        <p:attrNameLst>
                                          <p:attrName>style.visibility</p:attrName>
                                        </p:attrNameLst>
                                      </p:cBhvr>
                                      <p:to>
                                        <p:strVal val="visible"/>
                                      </p:to>
                                    </p:set>
                                    <p:animEffect transition="in" filter="blinds(horizontal)">
                                      <p:cBhvr>
                                        <p:cTn id="37" dur="500"/>
                                        <p:tgtEl>
                                          <p:spTgt spid="1538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386"/>
                                        </p:tgtEl>
                                        <p:attrNameLst>
                                          <p:attrName>style.visibility</p:attrName>
                                        </p:attrNameLst>
                                      </p:cBhvr>
                                      <p:to>
                                        <p:strVal val="visible"/>
                                      </p:to>
                                    </p:set>
                                    <p:animEffect transition="in" filter="blinds(horizontal)">
                                      <p:cBhvr>
                                        <p:cTn id="42" dur="500"/>
                                        <p:tgtEl>
                                          <p:spTgt spid="1538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387"/>
                                        </p:tgtEl>
                                        <p:attrNameLst>
                                          <p:attrName>style.visibility</p:attrName>
                                        </p:attrNameLst>
                                      </p:cBhvr>
                                      <p:to>
                                        <p:strVal val="visible"/>
                                      </p:to>
                                    </p:set>
                                    <p:animEffect transition="in" filter="blinds(horizontal)">
                                      <p:cBhvr>
                                        <p:cTn id="47" dur="500"/>
                                        <p:tgtEl>
                                          <p:spTgt spid="1538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396"/>
                                        </p:tgtEl>
                                        <p:attrNameLst>
                                          <p:attrName>style.visibility</p:attrName>
                                        </p:attrNameLst>
                                      </p:cBhvr>
                                      <p:to>
                                        <p:strVal val="visible"/>
                                      </p:to>
                                    </p:set>
                                    <p:animEffect transition="in" filter="blinds(horizontal)">
                                      <p:cBhvr>
                                        <p:cTn id="52" dur="500"/>
                                        <p:tgtEl>
                                          <p:spTgt spid="1539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397"/>
                                        </p:tgtEl>
                                        <p:attrNameLst>
                                          <p:attrName>style.visibility</p:attrName>
                                        </p:attrNameLst>
                                      </p:cBhvr>
                                      <p:to>
                                        <p:strVal val="visible"/>
                                      </p:to>
                                    </p:set>
                                    <p:animEffect transition="in" filter="blinds(horizontal)">
                                      <p:cBhvr>
                                        <p:cTn id="57" dur="500"/>
                                        <p:tgtEl>
                                          <p:spTgt spid="15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2" grpId="0" animBg="1"/>
      <p:bldP spid="15383" grpId="0" animBg="1"/>
      <p:bldP spid="15384" grpId="0" animBg="1"/>
      <p:bldP spid="15385" grpId="0" animBg="1"/>
      <p:bldP spid="15386" grpId="0"/>
      <p:bldP spid="15387" grpId="0"/>
      <p:bldP spid="15388" grpId="0"/>
      <p:bldP spid="15394" grpId="0" animBg="1"/>
      <p:bldP spid="15395" grpId="0" animBg="1"/>
      <p:bldP spid="15396" grpId="0"/>
      <p:bldP spid="1539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611188" y="2349500"/>
            <a:ext cx="6324600" cy="762000"/>
          </a:xfrm>
          <a:extLst>
            <a:ext uri="{909E8E84-426E-40DD-AFC4-6F175D3DCCD1}"/>
            <a:ext uri="{91240B29-F687-4F45-9708-019B960494DF}"/>
          </a:extLst>
        </p:spPr>
        <p:txBody>
          <a:bodyPr>
            <a:normAutofit/>
          </a:bodyPr>
          <a:lstStyle/>
          <a:p>
            <a:r>
              <a:rPr lang="zh-CN" altLang="en-US" sz="3600"/>
              <a:t>读课文</a:t>
            </a:r>
            <a:r>
              <a:rPr lang="en-US" altLang="zh-CN" sz="3600"/>
              <a:t>,</a:t>
            </a:r>
            <a:r>
              <a:rPr lang="zh-CN" altLang="en-US" sz="3600"/>
              <a:t>思考</a:t>
            </a:r>
            <a:r>
              <a:rPr lang="en-US" altLang="zh-CN" sz="3600"/>
              <a:t>:</a:t>
            </a:r>
          </a:p>
        </p:txBody>
      </p:sp>
      <p:sp>
        <p:nvSpPr>
          <p:cNvPr id="17410" name="Rectangle 3"/>
          <p:cNvSpPr>
            <a:spLocks noGrp="1" noChangeArrowheads="1"/>
          </p:cNvSpPr>
          <p:nvPr>
            <p:ph idx="4294967295"/>
          </p:nvPr>
        </p:nvSpPr>
        <p:spPr>
          <a:xfrm>
            <a:off x="611188" y="3359150"/>
            <a:ext cx="7772400" cy="2524125"/>
          </a:xfrm>
          <a:solidFill>
            <a:schemeClr val="accent1"/>
          </a:solidFill>
          <a:ln>
            <a:solidFill>
              <a:schemeClr val="tx1"/>
            </a:solidFill>
          </a:ln>
        </p:spPr>
        <p:txBody>
          <a:bodyPr/>
          <a:lstStyle/>
          <a:p>
            <a:pPr marL="0" indent="0">
              <a:buFont typeface="Wingdings" pitchFamily="2" charset="2"/>
              <a:buNone/>
            </a:pPr>
            <a:r>
              <a:rPr lang="en-US" altLang="zh-CN" sz="3600"/>
              <a:t>1.</a:t>
            </a:r>
            <a:r>
              <a:rPr lang="zh-CN" altLang="en-US" sz="3600"/>
              <a:t>如何来读老人与男孩</a:t>
            </a:r>
            <a:r>
              <a:rPr lang="en-US" altLang="zh-CN" sz="3600"/>
              <a:t>,</a:t>
            </a:r>
            <a:r>
              <a:rPr lang="zh-CN" altLang="en-US" sz="3600"/>
              <a:t>体会在不同场合人物不同的语调语速</a:t>
            </a:r>
            <a:r>
              <a:rPr lang="en-US" altLang="zh-CN" sz="3600"/>
              <a:t>.</a:t>
            </a:r>
          </a:p>
          <a:p>
            <a:pPr marL="0" indent="0">
              <a:buFont typeface="Wingdings" pitchFamily="2" charset="2"/>
              <a:buNone/>
            </a:pPr>
            <a:r>
              <a:rPr lang="en-US" altLang="zh-CN" sz="3600"/>
              <a:t>2.</a:t>
            </a:r>
            <a:r>
              <a:rPr lang="zh-CN" altLang="en-US" sz="3600"/>
              <a:t>用一句话概括全文内容</a:t>
            </a:r>
            <a:r>
              <a:rPr lang="en-US" altLang="zh-CN" sz="3600"/>
              <a:t>.</a:t>
            </a:r>
          </a:p>
          <a:p>
            <a:pPr marL="0" indent="0">
              <a:buFont typeface="Wingdings" pitchFamily="2" charset="2"/>
              <a:buNone/>
            </a:pPr>
            <a:r>
              <a:rPr lang="en-US" altLang="zh-CN" sz="3600"/>
              <a:t>3.</a:t>
            </a:r>
            <a:r>
              <a:rPr lang="zh-CN" altLang="en-US" sz="3600"/>
              <a:t>说说课文的主要矛盾冲突是什么</a:t>
            </a:r>
            <a:r>
              <a:rPr lang="en-US" altLang="zh-CN" sz="3600"/>
              <a:t>?</a:t>
            </a:r>
          </a:p>
        </p:txBody>
      </p:sp>
      <p:sp>
        <p:nvSpPr>
          <p:cNvPr id="4" name="圆角矩形 3"/>
          <p:cNvSpPr/>
          <p:nvPr/>
        </p:nvSpPr>
        <p:spPr>
          <a:xfrm>
            <a:off x="3203848" y="1101231"/>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4" name="TextBox 16"/>
          <p:cNvSpPr txBox="1">
            <a:spLocks noChangeArrowheads="1"/>
          </p:cNvSpPr>
          <p:nvPr/>
        </p:nvSpPr>
        <p:spPr bwMode="auto">
          <a:xfrm>
            <a:off x="3325813" y="1195388"/>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整体感知</a:t>
            </a:r>
          </a:p>
        </p:txBody>
      </p:sp>
    </p:spTree>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2"/>
          <p:cNvSpPr>
            <a:spLocks noGrp="1" noChangeArrowheads="1"/>
          </p:cNvSpPr>
          <p:nvPr>
            <p:ph type="title" idx="4294967295"/>
          </p:nvPr>
        </p:nvSpPr>
        <p:spPr>
          <a:xfrm>
            <a:off x="1116013" y="908050"/>
            <a:ext cx="6324600" cy="762000"/>
          </a:xfrm>
          <a:solidFill>
            <a:schemeClr val="accent1"/>
          </a:solidFill>
          <a:ln>
            <a:solidFill>
              <a:schemeClr val="tx1"/>
            </a:solidFill>
          </a:ln>
        </p:spPr>
        <p:txBody>
          <a:bodyPr/>
          <a:lstStyle/>
          <a:p>
            <a:r>
              <a:rPr lang="zh-CN" altLang="en-US"/>
              <a:t>讨论</a:t>
            </a:r>
          </a:p>
        </p:txBody>
      </p:sp>
      <p:sp>
        <p:nvSpPr>
          <p:cNvPr id="21507" name="Rectangle 3"/>
          <p:cNvSpPr>
            <a:spLocks noGrp="1" noChangeArrowheads="1"/>
          </p:cNvSpPr>
          <p:nvPr>
            <p:ph idx="4294967295"/>
          </p:nvPr>
        </p:nvSpPr>
        <p:spPr>
          <a:xfrm>
            <a:off x="457200" y="1927225"/>
            <a:ext cx="8229600" cy="4525963"/>
          </a:xfrm>
          <a:extLst>
            <a:ext uri="{909E8E84-426E-40DD-AFC4-6F175D3DCCD1}"/>
            <a:ext uri="{91240B29-F687-4F45-9708-019B960494DF}"/>
          </a:extLst>
        </p:spPr>
        <p:txBody>
          <a:bodyPr>
            <a:normAutofit/>
          </a:bodyPr>
          <a:lstStyle/>
          <a:p>
            <a:pPr>
              <a:lnSpc>
                <a:spcPct val="90000"/>
              </a:lnSpc>
            </a:pPr>
            <a:r>
              <a:rPr lang="zh-CN" altLang="en-US" sz="4700" b="1"/>
              <a:t>全剧有几个人物？在出场上有何不同 ？</a:t>
            </a:r>
          </a:p>
          <a:p>
            <a:pPr>
              <a:lnSpc>
                <a:spcPct val="90000"/>
              </a:lnSpc>
            </a:pPr>
            <a:r>
              <a:rPr lang="zh-CN" altLang="en-US" sz="4700" b="1"/>
              <a:t>全剧共有四个人物。两位出场：老人和男孩；两位未出场：老人的儿子和男孩的父亲。</a:t>
            </a:r>
          </a:p>
        </p:txBody>
      </p:sp>
    </p:spTree>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ext Box 2"/>
          <p:cNvSpPr txBox="1">
            <a:spLocks noChangeArrowheads="1"/>
          </p:cNvSpPr>
          <p:nvPr/>
        </p:nvSpPr>
        <p:spPr bwMode="auto">
          <a:xfrm>
            <a:off x="1522413" y="836613"/>
            <a:ext cx="6716712" cy="641350"/>
          </a:xfrm>
          <a:prstGeom prst="rect">
            <a:avLst/>
          </a:prstGeom>
          <a:noFill/>
          <a:ln w="9525">
            <a:noFill/>
            <a:miter lim="800000"/>
            <a:headEnd/>
            <a:tailEnd/>
          </a:ln>
        </p:spPr>
        <p:txBody>
          <a:bodyPr>
            <a:spAutoFit/>
          </a:bodyPr>
          <a:lstStyle/>
          <a:p>
            <a:r>
              <a:rPr lang="zh-CN" altLang="en-US" sz="3600" b="1">
                <a:ea typeface="黑体" pitchFamily="49" charset="-122"/>
              </a:rPr>
              <a:t>理解剧中人物的思想感情</a:t>
            </a:r>
          </a:p>
        </p:txBody>
      </p:sp>
      <p:sp>
        <p:nvSpPr>
          <p:cNvPr id="26627" name="Text Box 3"/>
          <p:cNvSpPr txBox="1">
            <a:spLocks noChangeArrowheads="1"/>
          </p:cNvSpPr>
          <p:nvPr/>
        </p:nvSpPr>
        <p:spPr bwMode="auto">
          <a:xfrm>
            <a:off x="428625" y="1612900"/>
            <a:ext cx="4411663" cy="646113"/>
          </a:xfrm>
          <a:prstGeom prst="rect">
            <a:avLst/>
          </a:prstGeom>
          <a:noFill/>
          <a:ln w="9525">
            <a:noFill/>
            <a:miter lim="800000"/>
            <a:headEnd/>
            <a:tailEnd/>
          </a:ln>
        </p:spPr>
        <p:txBody>
          <a:bodyPr>
            <a:spAutoFit/>
          </a:bodyPr>
          <a:lstStyle/>
          <a:p>
            <a:r>
              <a:rPr lang="zh-CN" altLang="en-US" sz="3600" b="1">
                <a:solidFill>
                  <a:srgbClr val="FF0000"/>
                </a:solidFill>
                <a:ea typeface="黑体" pitchFamily="49" charset="-122"/>
              </a:rPr>
              <a:t>关于老人</a:t>
            </a:r>
          </a:p>
        </p:txBody>
      </p:sp>
      <p:sp>
        <p:nvSpPr>
          <p:cNvPr id="26628" name="Text Box 4"/>
          <p:cNvSpPr txBox="1">
            <a:spLocks noChangeArrowheads="1"/>
          </p:cNvSpPr>
          <p:nvPr/>
        </p:nvSpPr>
        <p:spPr bwMode="auto">
          <a:xfrm>
            <a:off x="320675" y="2259013"/>
            <a:ext cx="8496300" cy="954087"/>
          </a:xfrm>
          <a:prstGeom prst="rect">
            <a:avLst/>
          </a:prstGeom>
          <a:noFill/>
          <a:ln w="9525">
            <a:noFill/>
            <a:miter lim="800000"/>
            <a:headEnd/>
            <a:tailEnd/>
          </a:ln>
        </p:spPr>
        <p:txBody>
          <a:bodyPr>
            <a:spAutoFit/>
          </a:bodyPr>
          <a:lstStyle/>
          <a:p>
            <a:r>
              <a:rPr lang="en-US" altLang="zh-CN" sz="2800" b="1">
                <a:solidFill>
                  <a:srgbClr val="000000"/>
                </a:solidFill>
                <a:latin typeface="黑体" pitchFamily="49" charset="-122"/>
                <a:ea typeface="黑体" pitchFamily="49" charset="-122"/>
              </a:rPr>
              <a:t>1</a:t>
            </a:r>
            <a:r>
              <a:rPr lang="zh-CN" altLang="en-US" sz="2800" b="1">
                <a:solidFill>
                  <a:srgbClr val="000000"/>
                </a:solidFill>
                <a:latin typeface="黑体" pitchFamily="49" charset="-122"/>
                <a:ea typeface="黑体" pitchFamily="49" charset="-122"/>
              </a:rPr>
              <a:t>．老人在与男孩的谈话中，回忆了哪些事情</a:t>
            </a:r>
            <a:r>
              <a:rPr lang="en-US" altLang="zh-CN" sz="2800" b="1">
                <a:solidFill>
                  <a:srgbClr val="000000"/>
                </a:solidFill>
                <a:latin typeface="黑体" pitchFamily="49" charset="-122"/>
                <a:ea typeface="黑体" pitchFamily="49" charset="-122"/>
              </a:rPr>
              <a:t>?</a:t>
            </a:r>
            <a:r>
              <a:rPr lang="zh-CN" altLang="en-US" sz="2800" b="1">
                <a:solidFill>
                  <a:srgbClr val="000000"/>
                </a:solidFill>
                <a:latin typeface="黑体" pitchFamily="49" charset="-122"/>
                <a:ea typeface="黑体" pitchFamily="49" charset="-122"/>
              </a:rPr>
              <a:t>如何认识老人的心态</a:t>
            </a:r>
            <a:r>
              <a:rPr lang="en-US" altLang="zh-CN" sz="2800" b="1">
                <a:solidFill>
                  <a:srgbClr val="000000"/>
                </a:solidFill>
                <a:latin typeface="黑体" pitchFamily="49" charset="-122"/>
                <a:ea typeface="黑体" pitchFamily="49" charset="-122"/>
              </a:rPr>
              <a:t>? </a:t>
            </a:r>
          </a:p>
        </p:txBody>
      </p:sp>
      <p:sp>
        <p:nvSpPr>
          <p:cNvPr id="26629" name="Text Box 5"/>
          <p:cNvSpPr txBox="1">
            <a:spLocks noChangeArrowheads="1"/>
          </p:cNvSpPr>
          <p:nvPr/>
        </p:nvSpPr>
        <p:spPr bwMode="auto">
          <a:xfrm>
            <a:off x="347663" y="3213100"/>
            <a:ext cx="8516937" cy="3538538"/>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    </a:t>
            </a:r>
            <a:r>
              <a:rPr lang="zh-CN" altLang="en-US" sz="2400" b="1">
                <a:latin typeface="黑体" pitchFamily="49" charset="-122"/>
                <a:ea typeface="黑体" pitchFamily="49" charset="-122"/>
              </a:rPr>
              <a:t>老人在与男孩的谈话中，</a:t>
            </a:r>
            <a:r>
              <a:rPr lang="zh-CN" altLang="en-US" sz="2400" b="1">
                <a:solidFill>
                  <a:srgbClr val="FF0000"/>
                </a:solidFill>
                <a:latin typeface="黑体" pitchFamily="49" charset="-122"/>
                <a:ea typeface="黑体" pitchFamily="49" charset="-122"/>
              </a:rPr>
              <a:t>回忆了枣儿小时候的事</a:t>
            </a:r>
            <a:r>
              <a:rPr lang="zh-CN" altLang="en-US" sz="2400" b="1">
                <a:latin typeface="黑体" pitchFamily="49" charset="-122"/>
                <a:ea typeface="黑体" pitchFamily="49" charset="-122"/>
              </a:rPr>
              <a:t>：儿子</a:t>
            </a:r>
            <a:r>
              <a:rPr lang="zh-CN" altLang="en-US" sz="2400" b="1">
                <a:ea typeface="黑体" pitchFamily="49" charset="-122"/>
              </a:rPr>
              <a:t>“</a:t>
            </a:r>
            <a:r>
              <a:rPr lang="zh-CN" altLang="en-US" sz="2400" b="1">
                <a:latin typeface="黑体" pitchFamily="49" charset="-122"/>
                <a:ea typeface="黑体" pitchFamily="49" charset="-122"/>
              </a:rPr>
              <a:t>枣儿</a:t>
            </a:r>
            <a:r>
              <a:rPr lang="zh-CN" altLang="en-US" sz="2400" b="1">
                <a:ea typeface="黑体" pitchFamily="49" charset="-122"/>
              </a:rPr>
              <a:t>”</a:t>
            </a:r>
            <a:r>
              <a:rPr lang="zh-CN" altLang="en-US" sz="2400" b="1">
                <a:latin typeface="黑体" pitchFamily="49" charset="-122"/>
                <a:ea typeface="黑体" pitchFamily="49" charset="-122"/>
              </a:rPr>
              <a:t>一名的来历，儿子只顾摘枣竟尿了老人一脖子，枣儿小时候一有尿就尿到枣树下。</a:t>
            </a:r>
            <a:r>
              <a:rPr lang="zh-CN" altLang="en-US" sz="2400" b="1">
                <a:solidFill>
                  <a:srgbClr val="FF0000"/>
                </a:solidFill>
                <a:latin typeface="黑体" pitchFamily="49" charset="-122"/>
                <a:ea typeface="黑体" pitchFamily="49" charset="-122"/>
              </a:rPr>
              <a:t>回忆了自己小时候</a:t>
            </a:r>
            <a:r>
              <a:rPr lang="zh-CN" altLang="en-US" sz="2400" b="1">
                <a:latin typeface="黑体" pitchFamily="49" charset="-122"/>
                <a:ea typeface="黑体" pitchFamily="49" charset="-122"/>
              </a:rPr>
              <a:t>偷枣而长出小枣树的事、枣儿落到鬼子的钢盔上吓跑鬼子、闹灾荒时靠枣儿活命的故事。</a:t>
            </a:r>
            <a:endParaRPr lang="en-US" altLang="zh-CN" sz="2400" b="1">
              <a:latin typeface="黑体" pitchFamily="49" charset="-122"/>
              <a:ea typeface="黑体" pitchFamily="49" charset="-122"/>
            </a:endParaRPr>
          </a:p>
          <a:p>
            <a:r>
              <a:rPr lang="zh-CN" altLang="en-US" sz="2400" b="1">
                <a:ea typeface="黑体" pitchFamily="49" charset="-122"/>
              </a:rPr>
              <a:t>       老人在谈话中“沉思”“心事重重”“闪着泪花”，流露出老人</a:t>
            </a:r>
            <a:r>
              <a:rPr lang="zh-CN" altLang="en-US" sz="2400" b="1">
                <a:solidFill>
                  <a:srgbClr val="FF0000"/>
                </a:solidFill>
                <a:ea typeface="黑体" pitchFamily="49" charset="-122"/>
              </a:rPr>
              <a:t>对儿子的思念，对以往岁月的怀念，对故土的热爱之情，有一种浓浓的失落感。</a:t>
            </a:r>
          </a:p>
          <a:p>
            <a:endParaRPr lang="zh-CN" altLang="en-US" sz="2800" b="1">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ppt_x"/>
                                          </p:val>
                                        </p:tav>
                                        <p:tav tm="100000">
                                          <p:val>
                                            <p:strVal val="#ppt_x"/>
                                          </p:val>
                                        </p:tav>
                                      </p:tavLst>
                                    </p:anim>
                                    <p:anim calcmode="lin" valueType="num">
                                      <p:cBhvr additive="base">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additive="base">
                                        <p:cTn id="13" dur="500" fill="hold"/>
                                        <p:tgtEl>
                                          <p:spTgt spid="26628"/>
                                        </p:tgtEl>
                                        <p:attrNameLst>
                                          <p:attrName>ppt_x</p:attrName>
                                        </p:attrNameLst>
                                      </p:cBhvr>
                                      <p:tavLst>
                                        <p:tav tm="0">
                                          <p:val>
                                            <p:strVal val="#ppt_x"/>
                                          </p:val>
                                        </p:tav>
                                        <p:tav tm="100000">
                                          <p:val>
                                            <p:strVal val="#ppt_x"/>
                                          </p:val>
                                        </p:tav>
                                      </p:tavLst>
                                    </p:anim>
                                    <p:anim calcmode="lin" valueType="num">
                                      <p:cBhvr additive="base">
                                        <p:cTn id="14"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9"/>
                                        </p:tgtEl>
                                        <p:attrNameLst>
                                          <p:attrName>style.visibility</p:attrName>
                                        </p:attrNameLst>
                                      </p:cBhvr>
                                      <p:to>
                                        <p:strVal val="visible"/>
                                      </p:to>
                                    </p:set>
                                    <p:anim calcmode="lin" valueType="num">
                                      <p:cBhvr additive="base">
                                        <p:cTn id="19" dur="500" fill="hold"/>
                                        <p:tgtEl>
                                          <p:spTgt spid="26629"/>
                                        </p:tgtEl>
                                        <p:attrNameLst>
                                          <p:attrName>ppt_x</p:attrName>
                                        </p:attrNameLst>
                                      </p:cBhvr>
                                      <p:tavLst>
                                        <p:tav tm="0">
                                          <p:val>
                                            <p:strVal val="#ppt_x"/>
                                          </p:val>
                                        </p:tav>
                                        <p:tav tm="100000">
                                          <p:val>
                                            <p:strVal val="#ppt_x"/>
                                          </p:val>
                                        </p:tav>
                                      </p:tavLst>
                                    </p:anim>
                                    <p:anim calcmode="lin" valueType="num">
                                      <p:cBhvr additive="base">
                                        <p:cTn id="20"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P spid="2662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Text Box 2"/>
          <p:cNvSpPr txBox="1">
            <a:spLocks noChangeArrowheads="1"/>
          </p:cNvSpPr>
          <p:nvPr/>
        </p:nvSpPr>
        <p:spPr bwMode="auto">
          <a:xfrm>
            <a:off x="663575" y="1557338"/>
            <a:ext cx="7508875" cy="1138237"/>
          </a:xfrm>
          <a:prstGeom prst="rect">
            <a:avLst/>
          </a:prstGeom>
          <a:noFill/>
          <a:ln w="9525">
            <a:noFill/>
            <a:miter lim="800000"/>
            <a:headEnd/>
            <a:tailEnd/>
          </a:ln>
        </p:spPr>
        <p:txBody>
          <a:bodyPr>
            <a:spAutoFit/>
          </a:bodyPr>
          <a:lstStyle/>
          <a:p>
            <a:r>
              <a:rPr lang="en-US" altLang="zh-CN" sz="2800" b="1">
                <a:solidFill>
                  <a:srgbClr val="000000"/>
                </a:solidFill>
                <a:latin typeface="黑体" pitchFamily="49" charset="-122"/>
                <a:ea typeface="黑体" pitchFamily="49" charset="-122"/>
              </a:rPr>
              <a:t>2</a:t>
            </a:r>
            <a:r>
              <a:rPr lang="zh-CN" altLang="en-US" sz="2800" b="1">
                <a:solidFill>
                  <a:srgbClr val="000000"/>
                </a:solidFill>
                <a:latin typeface="黑体" pitchFamily="49" charset="-122"/>
                <a:ea typeface="黑体" pitchFamily="49" charset="-122"/>
              </a:rPr>
              <a:t>．老人对男孩的态度如何</a:t>
            </a:r>
            <a:r>
              <a:rPr lang="en-US" altLang="zh-CN" sz="2800" b="1">
                <a:solidFill>
                  <a:srgbClr val="000000"/>
                </a:solidFill>
                <a:latin typeface="黑体" pitchFamily="49" charset="-122"/>
                <a:ea typeface="黑体" pitchFamily="49" charset="-122"/>
              </a:rPr>
              <a:t>?</a:t>
            </a:r>
          </a:p>
          <a:p>
            <a:r>
              <a:rPr lang="en-US" altLang="zh-CN" sz="4000" b="1">
                <a:latin typeface="黑体" pitchFamily="49" charset="-122"/>
                <a:ea typeface="黑体" pitchFamily="49" charset="-122"/>
              </a:rPr>
              <a:t> </a:t>
            </a:r>
          </a:p>
        </p:txBody>
      </p:sp>
      <p:sp>
        <p:nvSpPr>
          <p:cNvPr id="27651" name="Text Box 3"/>
          <p:cNvSpPr txBox="1">
            <a:spLocks noChangeArrowheads="1"/>
          </p:cNvSpPr>
          <p:nvPr/>
        </p:nvSpPr>
        <p:spPr bwMode="auto">
          <a:xfrm>
            <a:off x="539750" y="2349500"/>
            <a:ext cx="8064500" cy="3513138"/>
          </a:xfrm>
          <a:prstGeom prst="rect">
            <a:avLst/>
          </a:prstGeom>
          <a:noFill/>
          <a:ln w="9525">
            <a:noFill/>
            <a:miter lim="800000"/>
            <a:headEnd/>
            <a:tailEnd/>
          </a:ln>
        </p:spPr>
        <p:txBody>
          <a:bodyPr>
            <a:spAutoFit/>
          </a:bodyPr>
          <a:lstStyle/>
          <a:p>
            <a:pPr>
              <a:lnSpc>
                <a:spcPct val="150000"/>
              </a:lnSpc>
            </a:pPr>
            <a:r>
              <a:rPr lang="en-US" altLang="zh-CN" sz="3200" b="1">
                <a:latin typeface="黑体" pitchFamily="49" charset="-122"/>
                <a:ea typeface="黑体" pitchFamily="49" charset="-122"/>
              </a:rPr>
              <a:t>    </a:t>
            </a:r>
            <a:r>
              <a:rPr lang="zh-CN" altLang="en-US" sz="2400" b="1">
                <a:latin typeface="黑体" pitchFamily="49" charset="-122"/>
                <a:ea typeface="黑体" pitchFamily="49" charset="-122"/>
              </a:rPr>
              <a:t>老人请男孩吃枣，老人让男孩骑跨在自己肩上摘枣，老人给男孩讲故事，老人与男孩拉勾发誓，老人紧紧搂住男孩，</a:t>
            </a:r>
            <a:r>
              <a:rPr lang="zh-CN" altLang="en-US" sz="2400" b="1">
                <a:ea typeface="黑体" pitchFamily="49" charset="-122"/>
              </a:rPr>
              <a:t>“</a:t>
            </a:r>
            <a:r>
              <a:rPr lang="zh-CN" altLang="en-US" sz="2400" b="1">
                <a:latin typeface="黑体" pitchFamily="49" charset="-122"/>
                <a:ea typeface="黑体" pitchFamily="49" charset="-122"/>
              </a:rPr>
              <a:t>将枣儿塞进男孩嘴里，自己也拿起枣儿咀嚼</a:t>
            </a:r>
            <a:r>
              <a:rPr lang="zh-CN" altLang="en-US" sz="2400" b="1">
                <a:ea typeface="黑体" pitchFamily="49" charset="-122"/>
              </a:rPr>
              <a:t>”</a:t>
            </a:r>
            <a:r>
              <a:rPr lang="zh-CN" altLang="en-US" sz="2400" b="1">
                <a:latin typeface="黑体" pitchFamily="49" charset="-122"/>
                <a:ea typeface="黑体" pitchFamily="49" charset="-122"/>
              </a:rPr>
              <a:t>，这些都表现了</a:t>
            </a:r>
            <a:r>
              <a:rPr lang="zh-CN" altLang="en-US" sz="2400" b="1">
                <a:solidFill>
                  <a:srgbClr val="FF0000"/>
                </a:solidFill>
                <a:latin typeface="黑体" pitchFamily="49" charset="-122"/>
                <a:ea typeface="黑体" pitchFamily="49" charset="-122"/>
              </a:rPr>
              <a:t>老人对男孩的疼爱，</a:t>
            </a:r>
            <a:r>
              <a:rPr lang="zh-CN" altLang="en-US" sz="2400" b="1">
                <a:latin typeface="黑体" pitchFamily="49" charset="-122"/>
                <a:ea typeface="黑体" pitchFamily="49" charset="-122"/>
              </a:rPr>
              <a:t>表现出了</a:t>
            </a:r>
            <a:r>
              <a:rPr lang="zh-CN" altLang="en-US" sz="2400" b="1">
                <a:solidFill>
                  <a:srgbClr val="FF0000"/>
                </a:solidFill>
                <a:latin typeface="黑体" pitchFamily="49" charset="-122"/>
                <a:ea typeface="黑体" pitchFamily="49" charset="-122"/>
              </a:rPr>
              <a:t>一种不是祖孙而如同祖孙般的长辈对晚辈的关爱，也折射出他对儿子的亲情。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ppt_x"/>
                                          </p:val>
                                        </p:tav>
                                        <p:tav tm="100000">
                                          <p:val>
                                            <p:strVal val="#ppt_x"/>
                                          </p:val>
                                        </p:tav>
                                      </p:tavLst>
                                    </p:anim>
                                    <p:anim calcmode="lin" valueType="num">
                                      <p:cBhvr additive="base">
                                        <p:cTn id="8"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Text Box 2"/>
          <p:cNvSpPr txBox="1">
            <a:spLocks noChangeArrowheads="1"/>
          </p:cNvSpPr>
          <p:nvPr/>
        </p:nvSpPr>
        <p:spPr bwMode="auto">
          <a:xfrm>
            <a:off x="669925" y="1166813"/>
            <a:ext cx="6364288" cy="1016000"/>
          </a:xfrm>
          <a:prstGeom prst="rect">
            <a:avLst/>
          </a:prstGeom>
          <a:noFill/>
          <a:ln w="9525">
            <a:noFill/>
            <a:miter lim="800000"/>
            <a:headEnd/>
            <a:tailEnd/>
          </a:ln>
        </p:spPr>
        <p:txBody>
          <a:bodyPr>
            <a:spAutoFit/>
          </a:bodyPr>
          <a:lstStyle/>
          <a:p>
            <a:r>
              <a:rPr lang="en-US" altLang="zh-CN" sz="2800"/>
              <a:t> </a:t>
            </a:r>
            <a:r>
              <a:rPr lang="en-US" altLang="zh-CN" sz="2800" b="1">
                <a:solidFill>
                  <a:srgbClr val="000000"/>
                </a:solidFill>
                <a:latin typeface="黑体" pitchFamily="49" charset="-122"/>
                <a:ea typeface="黑体" pitchFamily="49" charset="-122"/>
              </a:rPr>
              <a:t>3</a:t>
            </a:r>
            <a:r>
              <a:rPr lang="zh-CN" altLang="en-US" sz="2800" b="1">
                <a:solidFill>
                  <a:srgbClr val="000000"/>
                </a:solidFill>
                <a:latin typeface="黑体" pitchFamily="49" charset="-122"/>
                <a:ea typeface="黑体" pitchFamily="49" charset="-122"/>
              </a:rPr>
              <a:t>．如何评价老人这个形象</a:t>
            </a:r>
            <a:r>
              <a:rPr lang="en-US" altLang="zh-CN" sz="2800" b="1">
                <a:solidFill>
                  <a:srgbClr val="000000"/>
                </a:solidFill>
                <a:latin typeface="黑体" pitchFamily="49" charset="-122"/>
                <a:ea typeface="黑体" pitchFamily="49" charset="-122"/>
              </a:rPr>
              <a:t>?</a:t>
            </a:r>
          </a:p>
          <a:p>
            <a:r>
              <a:rPr lang="en-US" altLang="zh-CN" sz="3200" b="1"/>
              <a:t> </a:t>
            </a:r>
          </a:p>
        </p:txBody>
      </p:sp>
      <p:sp>
        <p:nvSpPr>
          <p:cNvPr id="28675" name="Text Box 3"/>
          <p:cNvSpPr txBox="1">
            <a:spLocks noChangeArrowheads="1"/>
          </p:cNvSpPr>
          <p:nvPr/>
        </p:nvSpPr>
        <p:spPr bwMode="auto">
          <a:xfrm>
            <a:off x="755650" y="2146300"/>
            <a:ext cx="7724775" cy="3328988"/>
          </a:xfrm>
          <a:prstGeom prst="rect">
            <a:avLst/>
          </a:prstGeom>
          <a:noFill/>
          <a:ln w="9525">
            <a:noFill/>
            <a:miter lim="800000"/>
            <a:headEnd/>
            <a:tailEnd/>
          </a:ln>
        </p:spPr>
        <p:txBody>
          <a:bodyPr>
            <a:spAutoFit/>
          </a:bodyPr>
          <a:lstStyle/>
          <a:p>
            <a:pPr>
              <a:lnSpc>
                <a:spcPct val="150000"/>
              </a:lnSpc>
            </a:pPr>
            <a:r>
              <a:rPr lang="zh-CN" altLang="en-US" sz="2400" b="1">
                <a:latin typeface="黑体" pitchFamily="49" charset="-122"/>
                <a:ea typeface="黑体" pitchFamily="49" charset="-122"/>
              </a:rPr>
              <a:t>    剧中的老人首先是老一辈的农民形象：他一生劳作，不离乡土，如今老迈，儿子离乡外出，他继续留守家园。其次他是具有更普遍意义的老一代的长者形象：他</a:t>
            </a:r>
            <a:r>
              <a:rPr lang="zh-CN" altLang="en-US" sz="2400" b="1">
                <a:solidFill>
                  <a:schemeClr val="accent2"/>
                </a:solidFill>
                <a:latin typeface="黑体" pitchFamily="49" charset="-122"/>
                <a:ea typeface="黑体" pitchFamily="49" charset="-122"/>
              </a:rPr>
              <a:t>满怀亲情，富有爱心</a:t>
            </a:r>
            <a:r>
              <a:rPr lang="zh-CN" altLang="en-US" sz="2400" b="1">
                <a:latin typeface="黑体" pitchFamily="49" charset="-122"/>
                <a:ea typeface="黑体" pitchFamily="49" charset="-122"/>
              </a:rPr>
              <a:t>，他</a:t>
            </a:r>
            <a:r>
              <a:rPr lang="zh-CN" altLang="en-US" sz="2400" b="1">
                <a:solidFill>
                  <a:schemeClr val="accent2"/>
                </a:solidFill>
                <a:latin typeface="黑体" pitchFamily="49" charset="-122"/>
                <a:ea typeface="黑体" pitchFamily="49" charset="-122"/>
              </a:rPr>
              <a:t>关爱</a:t>
            </a:r>
            <a:r>
              <a:rPr lang="zh-CN" altLang="en-US" sz="2400" b="1">
                <a:latin typeface="黑体" pitchFamily="49" charset="-122"/>
                <a:ea typeface="黑体" pitchFamily="49" charset="-122"/>
              </a:rPr>
              <a:t>已成年的</a:t>
            </a:r>
            <a:r>
              <a:rPr lang="zh-CN" altLang="en-US" sz="2400" b="1">
                <a:solidFill>
                  <a:schemeClr val="accent2"/>
                </a:solidFill>
                <a:latin typeface="黑体" pitchFamily="49" charset="-122"/>
                <a:ea typeface="黑体" pitchFamily="49" charset="-122"/>
              </a:rPr>
              <a:t>下一代</a:t>
            </a:r>
            <a:r>
              <a:rPr lang="zh-CN" altLang="en-US" sz="2400" b="1">
                <a:latin typeface="黑体" pitchFamily="49" charset="-122"/>
                <a:ea typeface="黑体" pitchFamily="49" charset="-122"/>
              </a:rPr>
              <a:t>，又疼爱尚年幼的新一代；作为过来人，他</a:t>
            </a:r>
            <a:r>
              <a:rPr lang="zh-CN" altLang="en-US" sz="2400" b="1">
                <a:solidFill>
                  <a:schemeClr val="accent2"/>
                </a:solidFill>
                <a:latin typeface="黑体" pitchFamily="49" charset="-122"/>
                <a:ea typeface="黑体" pitchFamily="49" charset="-122"/>
              </a:rPr>
              <a:t>怀旧而又传统</a:t>
            </a:r>
            <a:r>
              <a:rPr lang="zh-CN" altLang="en-US" sz="2400" b="1">
                <a:latin typeface="黑体" pitchFamily="49" charset="-122"/>
                <a:ea typeface="黑体" pitchFamily="49" charset="-122"/>
              </a:rPr>
              <a:t>，面对生活的变化</a:t>
            </a:r>
            <a:r>
              <a:rPr lang="zh-CN" altLang="en-US" sz="2400" b="1">
                <a:solidFill>
                  <a:schemeClr val="accent2"/>
                </a:solidFill>
                <a:latin typeface="黑体" pitchFamily="49" charset="-122"/>
                <a:ea typeface="黑体" pitchFamily="49" charset="-122"/>
              </a:rPr>
              <a:t>不失爱心、不失希望而又有所失落</a:t>
            </a:r>
            <a:r>
              <a:rPr lang="zh-CN" altLang="en-US" sz="2400" b="1">
                <a:latin typeface="黑体" pitchFamily="49" charset="-122"/>
                <a:ea typeface="黑体"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Text Box 2"/>
          <p:cNvSpPr txBox="1">
            <a:spLocks noChangeArrowheads="1"/>
          </p:cNvSpPr>
          <p:nvPr/>
        </p:nvSpPr>
        <p:spPr bwMode="auto">
          <a:xfrm>
            <a:off x="611188" y="877888"/>
            <a:ext cx="2613025" cy="768350"/>
          </a:xfrm>
          <a:prstGeom prst="rect">
            <a:avLst/>
          </a:prstGeom>
          <a:noFill/>
          <a:ln w="9525">
            <a:noFill/>
            <a:miter lim="800000"/>
            <a:headEnd/>
            <a:tailEnd/>
          </a:ln>
        </p:spPr>
        <p:txBody>
          <a:bodyPr>
            <a:spAutoFit/>
          </a:bodyPr>
          <a:lstStyle/>
          <a:p>
            <a:r>
              <a:rPr lang="en-US" altLang="zh-CN"/>
              <a:t> </a:t>
            </a:r>
            <a:r>
              <a:rPr lang="zh-CN" altLang="en-US" sz="4400" b="1">
                <a:solidFill>
                  <a:srgbClr val="FF0000"/>
                </a:solidFill>
                <a:ea typeface="黑体" pitchFamily="49" charset="-122"/>
              </a:rPr>
              <a:t>关于男孩</a:t>
            </a:r>
          </a:p>
        </p:txBody>
      </p:sp>
      <p:sp>
        <p:nvSpPr>
          <p:cNvPr id="26626" name="Text Box 3"/>
          <p:cNvSpPr txBox="1">
            <a:spLocks noChangeArrowheads="1"/>
          </p:cNvSpPr>
          <p:nvPr/>
        </p:nvSpPr>
        <p:spPr bwMode="auto">
          <a:xfrm>
            <a:off x="741363" y="1736725"/>
            <a:ext cx="7754937" cy="641350"/>
          </a:xfrm>
          <a:prstGeom prst="rect">
            <a:avLst/>
          </a:prstGeom>
          <a:noFill/>
          <a:ln w="9525">
            <a:noFill/>
            <a:miter lim="800000"/>
            <a:headEnd/>
            <a:tailEnd/>
          </a:ln>
        </p:spPr>
        <p:txBody>
          <a:bodyPr>
            <a:spAutoFit/>
          </a:bodyPr>
          <a:lstStyle/>
          <a:p>
            <a:r>
              <a:rPr lang="zh-CN" altLang="en-US" sz="3600" b="1">
                <a:solidFill>
                  <a:srgbClr val="000000"/>
                </a:solidFill>
                <a:latin typeface="黑体" pitchFamily="49" charset="-122"/>
                <a:ea typeface="黑体" pitchFamily="49" charset="-122"/>
              </a:rPr>
              <a:t>谈谈你对剧中男孩这一形象的认识。 </a:t>
            </a:r>
          </a:p>
        </p:txBody>
      </p:sp>
      <p:sp>
        <p:nvSpPr>
          <p:cNvPr id="29700" name="Text Box 4"/>
          <p:cNvSpPr txBox="1">
            <a:spLocks noChangeArrowheads="1"/>
          </p:cNvSpPr>
          <p:nvPr/>
        </p:nvSpPr>
        <p:spPr bwMode="auto">
          <a:xfrm>
            <a:off x="468313" y="2349500"/>
            <a:ext cx="8301037" cy="3514725"/>
          </a:xfrm>
          <a:prstGeom prst="rect">
            <a:avLst/>
          </a:prstGeom>
          <a:noFill/>
          <a:ln w="9525">
            <a:noFill/>
            <a:miter lim="800000"/>
            <a:headEnd/>
            <a:tailEnd/>
          </a:ln>
        </p:spPr>
        <p:txBody>
          <a:bodyPr>
            <a:spAutoFit/>
          </a:bodyPr>
          <a:lstStyle/>
          <a:p>
            <a:pPr>
              <a:lnSpc>
                <a:spcPct val="150000"/>
              </a:lnSpc>
            </a:pPr>
            <a:r>
              <a:rPr lang="zh-CN" altLang="en-US" sz="3200" b="1">
                <a:latin typeface="黑体" pitchFamily="49" charset="-122"/>
                <a:ea typeface="黑体" pitchFamily="49" charset="-122"/>
              </a:rPr>
              <a:t>    </a:t>
            </a:r>
            <a:r>
              <a:rPr lang="zh-CN" altLang="en-US" sz="2400" b="1">
                <a:latin typeface="黑体" pitchFamily="49" charset="-122"/>
                <a:ea typeface="黑体" pitchFamily="49" charset="-122"/>
              </a:rPr>
              <a:t>剧中的男孩想把枣子留给父亲吃，喜欢吃巧克力盼望父亲带巧克力回来，他蹑手蹑脚捡枣子，把枣子藏在红肚兜上的衣袋里，温顺地扶老人，认真听老人讲故事，和老人拉勾发誓</a:t>
            </a:r>
            <a:r>
              <a:rPr lang="en-US" altLang="zh-CN" sz="2400" b="1">
                <a:ea typeface="黑体" pitchFamily="49" charset="-122"/>
              </a:rPr>
              <a:t>……</a:t>
            </a:r>
            <a:r>
              <a:rPr lang="zh-CN" altLang="en-US" sz="2400" b="1">
                <a:latin typeface="黑体" pitchFamily="49" charset="-122"/>
                <a:ea typeface="黑体" pitchFamily="49" charset="-122"/>
              </a:rPr>
              <a:t>男孩是年幼的新生一代的形象</a:t>
            </a:r>
            <a:r>
              <a:rPr lang="zh-CN" altLang="en-US" sz="2400" b="1">
                <a:solidFill>
                  <a:srgbClr val="FF0000"/>
                </a:solidFill>
                <a:latin typeface="黑体" pitchFamily="49" charset="-122"/>
                <a:ea typeface="黑体" pitchFamily="49" charset="-122"/>
              </a:rPr>
              <a:t>：</a:t>
            </a:r>
            <a:r>
              <a:rPr lang="zh-CN" altLang="en-US" sz="2400" b="1">
                <a:solidFill>
                  <a:srgbClr val="FF3399"/>
                </a:solidFill>
                <a:latin typeface="黑体" pitchFamily="49" charset="-122"/>
                <a:ea typeface="黑体" pitchFamily="49" charset="-122"/>
              </a:rPr>
              <a:t>他思念父亲，喜爱心疼自己的老人，好奇而懂事，处处表现了儿童纯真可爱的天性。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Text Box 2"/>
          <p:cNvSpPr txBox="1">
            <a:spLocks noChangeArrowheads="1"/>
          </p:cNvSpPr>
          <p:nvPr/>
        </p:nvSpPr>
        <p:spPr bwMode="auto">
          <a:xfrm>
            <a:off x="611188" y="765175"/>
            <a:ext cx="7077075" cy="641350"/>
          </a:xfrm>
          <a:prstGeom prst="rect">
            <a:avLst/>
          </a:prstGeom>
          <a:noFill/>
          <a:ln w="9525">
            <a:noFill/>
            <a:miter lim="800000"/>
            <a:headEnd/>
            <a:tailEnd/>
          </a:ln>
        </p:spPr>
        <p:txBody>
          <a:bodyPr>
            <a:spAutoFit/>
          </a:bodyPr>
          <a:lstStyle/>
          <a:p>
            <a:r>
              <a:rPr lang="en-US" altLang="zh-CN"/>
              <a:t> </a:t>
            </a:r>
            <a:r>
              <a:rPr lang="zh-CN" altLang="en-US" sz="3600" b="1">
                <a:solidFill>
                  <a:srgbClr val="FF0000"/>
                </a:solidFill>
                <a:ea typeface="黑体" pitchFamily="49" charset="-122"/>
              </a:rPr>
              <a:t>关于老人的儿子和男孩的父亲</a:t>
            </a:r>
          </a:p>
        </p:txBody>
      </p:sp>
      <p:sp>
        <p:nvSpPr>
          <p:cNvPr id="28674" name="Text Box 3"/>
          <p:cNvSpPr txBox="1">
            <a:spLocks noChangeArrowheads="1"/>
          </p:cNvSpPr>
          <p:nvPr/>
        </p:nvSpPr>
        <p:spPr bwMode="auto">
          <a:xfrm>
            <a:off x="827088" y="1412875"/>
            <a:ext cx="7366000" cy="1570038"/>
          </a:xfrm>
          <a:prstGeom prst="rect">
            <a:avLst/>
          </a:prstGeom>
          <a:noFill/>
          <a:ln w="9525">
            <a:noFill/>
            <a:miter lim="800000"/>
            <a:headEnd/>
            <a:tailEnd/>
          </a:ln>
        </p:spPr>
        <p:txBody>
          <a:bodyPr>
            <a:spAutoFit/>
          </a:bodyPr>
          <a:lstStyle/>
          <a:p>
            <a:r>
              <a:rPr lang="zh-CN" altLang="en-US" sz="3200" b="1">
                <a:solidFill>
                  <a:srgbClr val="000000"/>
                </a:solidFill>
                <a:latin typeface="华文楷体"/>
                <a:ea typeface="华文楷体"/>
                <a:cs typeface="华文楷体"/>
              </a:rPr>
              <a:t>你对剧中未出场的这两个人物怎么看</a:t>
            </a:r>
            <a:r>
              <a:rPr lang="en-US" altLang="zh-CN" sz="3200" b="1">
                <a:solidFill>
                  <a:srgbClr val="000000"/>
                </a:solidFill>
                <a:latin typeface="华文楷体"/>
                <a:ea typeface="华文楷体"/>
                <a:cs typeface="华文楷体"/>
              </a:rPr>
              <a:t>?</a:t>
            </a:r>
          </a:p>
          <a:p>
            <a:r>
              <a:rPr lang="en-US" altLang="zh-CN" sz="3200" b="1">
                <a:solidFill>
                  <a:srgbClr val="000000"/>
                </a:solidFill>
                <a:latin typeface="华文楷体"/>
                <a:ea typeface="华文楷体"/>
                <a:cs typeface="华文楷体"/>
              </a:rPr>
              <a:t> </a:t>
            </a:r>
            <a:r>
              <a:rPr lang="zh-CN" altLang="en-US" sz="3200" b="1">
                <a:solidFill>
                  <a:srgbClr val="000000"/>
                </a:solidFill>
                <a:latin typeface="华文楷体"/>
                <a:ea typeface="华文楷体"/>
                <a:cs typeface="华文楷体"/>
              </a:rPr>
              <a:t>这反映了怎样的社会现实</a:t>
            </a:r>
            <a:r>
              <a:rPr lang="en-US" altLang="zh-CN" sz="3200" b="1">
                <a:solidFill>
                  <a:srgbClr val="000000"/>
                </a:solidFill>
                <a:latin typeface="华文楷体"/>
                <a:ea typeface="华文楷体"/>
                <a:cs typeface="华文楷体"/>
              </a:rPr>
              <a:t>?</a:t>
            </a:r>
          </a:p>
          <a:p>
            <a:r>
              <a:rPr lang="en-US" altLang="zh-CN" sz="3200" b="1">
                <a:latin typeface="黑体" pitchFamily="49" charset="-122"/>
                <a:ea typeface="黑体" pitchFamily="49" charset="-122"/>
              </a:rPr>
              <a:t> </a:t>
            </a:r>
          </a:p>
        </p:txBody>
      </p:sp>
      <p:sp>
        <p:nvSpPr>
          <p:cNvPr id="30724" name="Text Box 4"/>
          <p:cNvSpPr txBox="1">
            <a:spLocks noChangeArrowheads="1"/>
          </p:cNvSpPr>
          <p:nvPr/>
        </p:nvSpPr>
        <p:spPr bwMode="auto">
          <a:xfrm>
            <a:off x="539750" y="2565400"/>
            <a:ext cx="7867650" cy="4030663"/>
          </a:xfrm>
          <a:prstGeom prst="rect">
            <a:avLst/>
          </a:prstGeom>
          <a:noFill/>
          <a:ln w="9525">
            <a:noFill/>
            <a:miter lim="800000"/>
            <a:headEnd/>
            <a:tailEnd/>
          </a:ln>
        </p:spPr>
        <p:txBody>
          <a:bodyPr>
            <a:spAutoFit/>
          </a:bodyPr>
          <a:lstStyle/>
          <a:p>
            <a:r>
              <a:rPr lang="zh-CN" altLang="en-US" sz="3200" b="1">
                <a:latin typeface="黑体" pitchFamily="49" charset="-122"/>
                <a:ea typeface="黑体" pitchFamily="49" charset="-122"/>
              </a:rPr>
              <a:t>    老人的儿子，不再像老一辈那样。终身不离乡土，而是远离故乡和亲人，闯荡于外面的世界；男孩的父亲，离开乡村而定居于城里，抛弃了旧家而另成新家。这两个人物从不同的侧面反映</a:t>
            </a:r>
            <a:r>
              <a:rPr lang="zh-CN" altLang="en-US" sz="3200" b="1">
                <a:latin typeface="Verdana" pitchFamily="34" charset="0"/>
              </a:rPr>
              <a:t>在现代化进程中的社会变迁。</a:t>
            </a:r>
          </a:p>
          <a:p>
            <a:endParaRPr lang="zh-CN" altLang="en-US" sz="3200" b="1">
              <a:latin typeface="黑体" pitchFamily="49" charset="-122"/>
              <a:ea typeface="黑体" pitchFamily="49" charset="-122"/>
            </a:endParaRPr>
          </a:p>
          <a:p>
            <a:r>
              <a:rPr lang="zh-CN" altLang="en-US" sz="3200" b="1">
                <a:latin typeface="黑体" pitchFamily="49" charset="-122"/>
                <a:ea typeface="黑体"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ppt_x"/>
                                          </p:val>
                                        </p:tav>
                                        <p:tav tm="100000">
                                          <p:val>
                                            <p:strVal val="#ppt_x"/>
                                          </p:val>
                                        </p:tav>
                                      </p:tavLst>
                                    </p:anim>
                                    <p:anim calcmode="lin" valueType="num">
                                      <p:cBhvr additive="base">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684213" y="908050"/>
            <a:ext cx="6324600" cy="762000"/>
          </a:xfrm>
          <a:solidFill>
            <a:schemeClr val="accent1"/>
          </a:solidFill>
          <a:ln>
            <a:solidFill>
              <a:schemeClr val="tx1"/>
            </a:solidFill>
          </a:ln>
        </p:spPr>
        <p:txBody>
          <a:bodyPr/>
          <a:lstStyle/>
          <a:p>
            <a:r>
              <a:rPr lang="zh-CN" altLang="en-US"/>
              <a:t>人物形象</a:t>
            </a:r>
          </a:p>
        </p:txBody>
      </p:sp>
      <p:sp>
        <p:nvSpPr>
          <p:cNvPr id="30722" name="Rectangle 3"/>
          <p:cNvSpPr>
            <a:spLocks noGrp="1" noChangeArrowheads="1"/>
          </p:cNvSpPr>
          <p:nvPr>
            <p:ph idx="4294967295"/>
          </p:nvPr>
        </p:nvSpPr>
        <p:spPr>
          <a:xfrm>
            <a:off x="457200" y="1927225"/>
            <a:ext cx="8229600" cy="4525963"/>
          </a:xfrm>
          <a:solidFill>
            <a:schemeClr val="accent1"/>
          </a:solidFill>
          <a:ln>
            <a:solidFill>
              <a:schemeClr val="tx1"/>
            </a:solidFill>
          </a:ln>
        </p:spPr>
        <p:txBody>
          <a:bodyPr/>
          <a:lstStyle/>
          <a:p>
            <a:r>
              <a:rPr lang="zh-CN" altLang="en-US" sz="3900"/>
              <a:t>老人    老一辈的农民形象：辛勤劳作，热爱家乡，关爱下一代，念旧而又传统，对生活不失希望。</a:t>
            </a:r>
          </a:p>
          <a:p>
            <a:r>
              <a:rPr lang="zh-CN" altLang="en-US" sz="3900"/>
              <a:t>男孩     年幼的新生一代的形象：思念父亲，喜爱心疼自己的老人，纯真可爱，好奇而又懂事。</a:t>
            </a:r>
          </a:p>
        </p:txBody>
      </p:sp>
    </p:spTree>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755650" y="765175"/>
            <a:ext cx="7270750" cy="762000"/>
          </a:xfrm>
          <a:solidFill>
            <a:schemeClr val="accent1"/>
          </a:solidFill>
          <a:ln>
            <a:solidFill>
              <a:schemeClr val="tx1"/>
            </a:solidFill>
          </a:ln>
        </p:spPr>
        <p:txBody>
          <a:bodyPr/>
          <a:lstStyle/>
          <a:p>
            <a:r>
              <a:rPr lang="zh-CN" altLang="en-US" sz="3400" b="1">
                <a:latin typeface="华文楷体"/>
                <a:ea typeface="华文楷体"/>
                <a:cs typeface="华文楷体"/>
              </a:rPr>
              <a:t>谈谈枣儿在剧中所起的作用</a:t>
            </a:r>
          </a:p>
        </p:txBody>
      </p:sp>
      <p:sp>
        <p:nvSpPr>
          <p:cNvPr id="32770" name="Rectangle 3"/>
          <p:cNvSpPr>
            <a:spLocks noGrp="1" noChangeArrowheads="1"/>
          </p:cNvSpPr>
          <p:nvPr>
            <p:ph idx="4294967295"/>
          </p:nvPr>
        </p:nvSpPr>
        <p:spPr>
          <a:xfrm>
            <a:off x="457200" y="1927225"/>
            <a:ext cx="8229600" cy="4525963"/>
          </a:xfrm>
          <a:solidFill>
            <a:schemeClr val="accent1"/>
          </a:solidFill>
          <a:ln>
            <a:solidFill>
              <a:schemeClr val="tx1"/>
            </a:solidFill>
          </a:ln>
        </p:spPr>
        <p:txBody>
          <a:bodyPr/>
          <a:lstStyle/>
          <a:p>
            <a:pPr>
              <a:lnSpc>
                <a:spcPct val="90000"/>
              </a:lnSpc>
            </a:pPr>
            <a:r>
              <a:rPr lang="zh-CN" altLang="en-US" sz="3900" b="1"/>
              <a:t>全剧以</a:t>
            </a:r>
            <a:r>
              <a:rPr lang="zh-CN" altLang="en-US" sz="3900" b="1">
                <a:latin typeface="Tahoma" pitchFamily="34" charset="0"/>
              </a:rPr>
              <a:t>“</a:t>
            </a:r>
            <a:r>
              <a:rPr lang="zh-CN" altLang="en-US" sz="3900" b="1"/>
              <a:t>枣儿</a:t>
            </a:r>
            <a:r>
              <a:rPr lang="zh-CN" altLang="en-US" sz="3900" b="1">
                <a:latin typeface="Tahoma" pitchFamily="34" charset="0"/>
              </a:rPr>
              <a:t>”</a:t>
            </a:r>
            <a:r>
              <a:rPr lang="zh-CN" altLang="en-US" sz="3900" b="1"/>
              <a:t>为</a:t>
            </a:r>
            <a:r>
              <a:rPr lang="zh-CN" altLang="en-US" sz="3900" b="1">
                <a:solidFill>
                  <a:srgbClr val="FF0066"/>
                </a:solidFill>
              </a:rPr>
              <a:t>标题</a:t>
            </a:r>
            <a:r>
              <a:rPr lang="zh-CN" altLang="en-US" sz="3900" b="1"/>
              <a:t>，并以</a:t>
            </a:r>
            <a:r>
              <a:rPr lang="zh-CN" altLang="en-US" sz="3900" b="1">
                <a:latin typeface="Tahoma" pitchFamily="34" charset="0"/>
              </a:rPr>
              <a:t>“</a:t>
            </a:r>
            <a:r>
              <a:rPr lang="zh-CN" altLang="en-US" sz="3900" b="1"/>
              <a:t>枣儿</a:t>
            </a:r>
            <a:r>
              <a:rPr lang="zh-CN" altLang="en-US" sz="3900" b="1">
                <a:latin typeface="Tahoma" pitchFamily="34" charset="0"/>
              </a:rPr>
              <a:t>”</a:t>
            </a:r>
            <a:r>
              <a:rPr lang="zh-CN" altLang="en-US" sz="3900" b="1">
                <a:solidFill>
                  <a:srgbClr val="FF0066"/>
                </a:solidFill>
              </a:rPr>
              <a:t>贯穿全剧</a:t>
            </a:r>
            <a:r>
              <a:rPr lang="zh-CN" altLang="en-US" sz="3900" b="1"/>
              <a:t>，让老人与男孩</a:t>
            </a:r>
            <a:r>
              <a:rPr lang="zh-CN" altLang="en-US" sz="3900" b="1">
                <a:solidFill>
                  <a:srgbClr val="FF0066"/>
                </a:solidFill>
              </a:rPr>
              <a:t>围绕</a:t>
            </a:r>
            <a:r>
              <a:rPr lang="zh-CN" altLang="en-US" sz="3900" b="1">
                <a:solidFill>
                  <a:srgbClr val="FF0066"/>
                </a:solidFill>
                <a:latin typeface="Tahoma" pitchFamily="34" charset="0"/>
              </a:rPr>
              <a:t>“</a:t>
            </a:r>
            <a:r>
              <a:rPr lang="zh-CN" altLang="en-US" sz="3900" b="1">
                <a:solidFill>
                  <a:srgbClr val="FF0066"/>
                </a:solidFill>
              </a:rPr>
              <a:t>枣儿</a:t>
            </a:r>
            <a:r>
              <a:rPr lang="zh-CN" altLang="en-US" sz="3900" b="1">
                <a:solidFill>
                  <a:srgbClr val="FF0066"/>
                </a:solidFill>
                <a:latin typeface="Tahoma" pitchFamily="34" charset="0"/>
              </a:rPr>
              <a:t>”</a:t>
            </a:r>
            <a:r>
              <a:rPr lang="zh-CN" altLang="en-US" sz="3900" b="1">
                <a:solidFill>
                  <a:srgbClr val="FF0066"/>
                </a:solidFill>
              </a:rPr>
              <a:t>进行对话展开情节</a:t>
            </a:r>
            <a:r>
              <a:rPr lang="zh-CN" altLang="en-US" sz="3900" b="1"/>
              <a:t>。老人的经历、情感乃至命运都与</a:t>
            </a:r>
            <a:r>
              <a:rPr lang="zh-CN" altLang="en-US" sz="3900" b="1">
                <a:latin typeface="Tahoma" pitchFamily="34" charset="0"/>
              </a:rPr>
              <a:t>“</a:t>
            </a:r>
            <a:r>
              <a:rPr lang="zh-CN" altLang="en-US" sz="3900" b="1"/>
              <a:t>枣儿</a:t>
            </a:r>
            <a:r>
              <a:rPr lang="zh-CN" altLang="en-US" sz="3900" b="1">
                <a:latin typeface="Tahoma" pitchFamily="34" charset="0"/>
              </a:rPr>
              <a:t>”</a:t>
            </a:r>
            <a:r>
              <a:rPr lang="zh-CN" altLang="en-US" sz="3900" b="1"/>
              <a:t>有着不解之缘，男孩对父亲的思念，也与</a:t>
            </a:r>
            <a:r>
              <a:rPr lang="zh-CN" altLang="en-US" sz="3900" b="1">
                <a:latin typeface="Tahoma" pitchFamily="34" charset="0"/>
              </a:rPr>
              <a:t>“</a:t>
            </a:r>
            <a:r>
              <a:rPr lang="zh-CN" altLang="en-US" sz="3900" b="1"/>
              <a:t>枣儿</a:t>
            </a:r>
            <a:r>
              <a:rPr lang="zh-CN" altLang="en-US" sz="3900" b="1">
                <a:latin typeface="Tahoma" pitchFamily="34" charset="0"/>
              </a:rPr>
              <a:t>”</a:t>
            </a:r>
            <a:r>
              <a:rPr lang="zh-CN" altLang="en-US" sz="3900" b="1"/>
              <a:t>相牵连</a:t>
            </a:r>
            <a:r>
              <a:rPr lang="zh-CN" altLang="en-US" sz="3900" b="1">
                <a:solidFill>
                  <a:srgbClr val="FF0066"/>
                </a:solidFill>
              </a:rPr>
              <a:t>。</a:t>
            </a:r>
            <a:r>
              <a:rPr lang="zh-CN" altLang="en-US" sz="3900" b="1">
                <a:solidFill>
                  <a:srgbClr val="FF0066"/>
                </a:solidFill>
                <a:latin typeface="Tahoma" pitchFamily="34" charset="0"/>
              </a:rPr>
              <a:t>“</a:t>
            </a:r>
            <a:r>
              <a:rPr lang="zh-CN" altLang="en-US" sz="3900" b="1">
                <a:solidFill>
                  <a:srgbClr val="FF0066"/>
                </a:solidFill>
              </a:rPr>
              <a:t>枣儿</a:t>
            </a:r>
            <a:r>
              <a:rPr lang="zh-CN" altLang="en-US" sz="3900" b="1">
                <a:solidFill>
                  <a:srgbClr val="FF0066"/>
                </a:solidFill>
                <a:latin typeface="Tahoma" pitchFamily="34" charset="0"/>
              </a:rPr>
              <a:t>”</a:t>
            </a:r>
            <a:r>
              <a:rPr lang="zh-CN" altLang="en-US" sz="3900" b="1">
                <a:solidFill>
                  <a:srgbClr val="FF0066"/>
                </a:solidFill>
              </a:rPr>
              <a:t>是全剧情节发展的线索，是人物对白的话题。</a:t>
            </a:r>
          </a:p>
        </p:txBody>
      </p:sp>
    </p:spTree>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72" name="内容占位符 2"/>
          <p:cNvSpPr>
            <a:spLocks noGrp="1"/>
          </p:cNvSpPr>
          <p:nvPr>
            <p:ph idx="4294967295"/>
          </p:nvPr>
        </p:nvSpPr>
        <p:spPr>
          <a:xfrm>
            <a:off x="468313" y="1989138"/>
            <a:ext cx="2519362" cy="4670425"/>
          </a:xfrm>
          <a:solidFill>
            <a:schemeClr val="accent1"/>
          </a:solidFill>
          <a:ln>
            <a:solidFill>
              <a:schemeClr val="tx1"/>
            </a:solidFill>
          </a:ln>
        </p:spPr>
        <p:txBody>
          <a:bodyPr/>
          <a:lstStyle/>
          <a:p>
            <a:pPr marL="0" indent="0">
              <a:buFont typeface="Wingdings" pitchFamily="2" charset="2"/>
              <a:buNone/>
            </a:pPr>
            <a:r>
              <a:rPr lang="zh-CN" altLang="en-US" sz="2800">
                <a:latin typeface="微软雅黑" pitchFamily="34" charset="-122"/>
                <a:ea typeface="微软雅黑" pitchFamily="34" charset="-122"/>
              </a:rPr>
              <a:t>如果有两种食物大家可以选择，一种是枣儿，另一种是巧克力，你会选择哪一种呢？</a:t>
            </a:r>
          </a:p>
        </p:txBody>
      </p:sp>
      <p:sp>
        <p:nvSpPr>
          <p:cNvPr id="7173" name="TextBox 16"/>
          <p:cNvSpPr txBox="1">
            <a:spLocks noChangeArrowheads="1"/>
          </p:cNvSpPr>
          <p:nvPr/>
        </p:nvSpPr>
        <p:spPr bwMode="auto">
          <a:xfrm>
            <a:off x="3325813" y="1084263"/>
            <a:ext cx="1831975" cy="585787"/>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新课导入</a:t>
            </a:r>
          </a:p>
        </p:txBody>
      </p:sp>
      <p:pic>
        <p:nvPicPr>
          <p:cNvPr id="7174" name="图片 1"/>
          <p:cNvPicPr>
            <a:picLocks noChangeAspect="1"/>
          </p:cNvPicPr>
          <p:nvPr/>
        </p:nvPicPr>
        <p:blipFill>
          <a:blip r:embed="rId2"/>
          <a:srcRect/>
          <a:stretch>
            <a:fillRect/>
          </a:stretch>
        </p:blipFill>
        <p:spPr bwMode="auto">
          <a:xfrm>
            <a:off x="3059113" y="2111375"/>
            <a:ext cx="2952750" cy="3816350"/>
          </a:xfrm>
          <a:prstGeom prst="rect">
            <a:avLst/>
          </a:prstGeom>
          <a:noFill/>
          <a:ln w="9525">
            <a:noFill/>
            <a:miter lim="800000"/>
            <a:headEnd/>
            <a:tailEnd/>
          </a:ln>
        </p:spPr>
      </p:pic>
      <p:pic>
        <p:nvPicPr>
          <p:cNvPr id="7175" name="图片 3"/>
          <p:cNvPicPr>
            <a:picLocks noChangeAspect="1"/>
          </p:cNvPicPr>
          <p:nvPr/>
        </p:nvPicPr>
        <p:blipFill>
          <a:blip r:embed="rId3"/>
          <a:srcRect/>
          <a:stretch>
            <a:fillRect/>
          </a:stretch>
        </p:blipFill>
        <p:spPr bwMode="auto">
          <a:xfrm>
            <a:off x="6300788" y="2111375"/>
            <a:ext cx="2563812" cy="4103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684213" y="1125538"/>
            <a:ext cx="6324600" cy="762000"/>
          </a:xfrm>
          <a:extLst>
            <a:ext uri="{909E8E84-426E-40DD-AFC4-6F175D3DCCD1}"/>
            <a:ext uri="{91240B29-F687-4F45-9708-019B960494DF}"/>
          </a:extLst>
        </p:spPr>
        <p:txBody>
          <a:bodyPr>
            <a:normAutofit/>
          </a:bodyPr>
          <a:lstStyle/>
          <a:p>
            <a:r>
              <a:rPr lang="zh-CN" altLang="en-US" sz="4000" b="1"/>
              <a:t>什么叫象征？</a:t>
            </a:r>
          </a:p>
        </p:txBody>
      </p:sp>
      <p:sp>
        <p:nvSpPr>
          <p:cNvPr id="34818" name="Rectangle 3"/>
          <p:cNvSpPr>
            <a:spLocks noGrp="1" noChangeArrowheads="1"/>
          </p:cNvSpPr>
          <p:nvPr>
            <p:ph idx="4294967295"/>
          </p:nvPr>
        </p:nvSpPr>
        <p:spPr>
          <a:xfrm>
            <a:off x="468313" y="2205038"/>
            <a:ext cx="8229600" cy="4525962"/>
          </a:xfrm>
          <a:solidFill>
            <a:schemeClr val="accent1"/>
          </a:solidFill>
          <a:ln>
            <a:solidFill>
              <a:schemeClr val="tx1"/>
            </a:solidFill>
          </a:ln>
        </p:spPr>
        <p:txBody>
          <a:bodyPr/>
          <a:lstStyle/>
          <a:p>
            <a:r>
              <a:rPr lang="zh-CN" altLang="en-US" sz="4700" b="1"/>
              <a:t>象征就是托意于物，通过某一特定的具体形象来表现抽象事物和思想感情。</a:t>
            </a:r>
          </a:p>
        </p:txBody>
      </p:sp>
    </p:spTree>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042988" y="908050"/>
            <a:ext cx="6324600" cy="762000"/>
          </a:xfrm>
          <a:extLst>
            <a:ext uri="{909E8E84-426E-40DD-AFC4-6F175D3DCCD1}"/>
            <a:ext uri="{91240B29-F687-4F45-9708-019B960494DF}"/>
          </a:extLst>
        </p:spPr>
        <p:txBody>
          <a:bodyPr>
            <a:normAutofit/>
          </a:bodyPr>
          <a:lstStyle/>
          <a:p>
            <a:r>
              <a:rPr lang="zh-CN" altLang="en-US" sz="4000" b="1"/>
              <a:t>枣儿象征什么？</a:t>
            </a:r>
          </a:p>
        </p:txBody>
      </p:sp>
      <p:sp>
        <p:nvSpPr>
          <p:cNvPr id="36866" name="Rectangle 3"/>
          <p:cNvSpPr>
            <a:spLocks noGrp="1" noChangeArrowheads="1"/>
          </p:cNvSpPr>
          <p:nvPr>
            <p:ph idx="4294967295"/>
          </p:nvPr>
        </p:nvSpPr>
        <p:spPr>
          <a:xfrm>
            <a:off x="611188" y="2060575"/>
            <a:ext cx="7772400" cy="2955925"/>
          </a:xfrm>
          <a:solidFill>
            <a:schemeClr val="accent1"/>
          </a:solidFill>
          <a:ln>
            <a:solidFill>
              <a:schemeClr val="tx1"/>
            </a:solidFill>
          </a:ln>
        </p:spPr>
        <p:txBody>
          <a:bodyPr/>
          <a:lstStyle/>
          <a:p>
            <a:pPr>
              <a:buFont typeface="Wingdings" pitchFamily="2" charset="2"/>
              <a:buNone/>
            </a:pPr>
            <a:r>
              <a:rPr lang="en-US" altLang="zh-CN" sz="4700" b="1">
                <a:latin typeface="Tahoma" pitchFamily="34" charset="0"/>
              </a:rPr>
              <a:t>  </a:t>
            </a:r>
            <a:r>
              <a:rPr lang="zh-CN" altLang="en-US" sz="4700" b="1">
                <a:latin typeface="Tahoma" pitchFamily="34" charset="0"/>
              </a:rPr>
              <a:t>“</a:t>
            </a:r>
            <a:r>
              <a:rPr lang="zh-CN" altLang="en-US" sz="4700" b="1"/>
              <a:t>枣儿</a:t>
            </a:r>
            <a:r>
              <a:rPr lang="zh-CN" altLang="en-US" sz="4700" b="1">
                <a:latin typeface="Tahoma" pitchFamily="34" charset="0"/>
              </a:rPr>
              <a:t>”</a:t>
            </a:r>
            <a:r>
              <a:rPr lang="zh-CN" altLang="en-US" sz="4700" b="1"/>
              <a:t>是亲情的象征，是故乡的象征，也是传统生活的象征和精神生活的象征。</a:t>
            </a:r>
          </a:p>
        </p:txBody>
      </p:sp>
    </p:spTree>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Text Box 3"/>
          <p:cNvSpPr txBox="1">
            <a:spLocks noChangeArrowheads="1"/>
          </p:cNvSpPr>
          <p:nvPr/>
        </p:nvSpPr>
        <p:spPr bwMode="auto">
          <a:xfrm>
            <a:off x="7815263" y="1844675"/>
            <a:ext cx="428625" cy="1584325"/>
          </a:xfrm>
          <a:prstGeom prst="rect">
            <a:avLst/>
          </a:prstGeom>
          <a:noFill/>
          <a:ln w="9525">
            <a:noFill/>
            <a:miter lim="800000"/>
            <a:headEnd/>
            <a:tailEnd/>
          </a:ln>
        </p:spPr>
        <p:txBody>
          <a:bodyPr vert="eaVert">
            <a:spAutoFit/>
          </a:bodyPr>
          <a:lstStyle/>
          <a:p>
            <a:pPr algn="ctr">
              <a:spcBef>
                <a:spcPct val="50000"/>
              </a:spcBef>
            </a:pPr>
            <a:endParaRPr lang="zh-CN" altLang="zh-CN" sz="1600">
              <a:ea typeface="黑体" pitchFamily="49" charset="-122"/>
            </a:endParaRPr>
          </a:p>
        </p:txBody>
      </p:sp>
      <p:sp>
        <p:nvSpPr>
          <p:cNvPr id="38914" name="Text Box 4"/>
          <p:cNvSpPr txBox="1">
            <a:spLocks noChangeArrowheads="1"/>
          </p:cNvSpPr>
          <p:nvPr/>
        </p:nvSpPr>
        <p:spPr bwMode="auto">
          <a:xfrm>
            <a:off x="4011613" y="1985963"/>
            <a:ext cx="428625" cy="336550"/>
          </a:xfrm>
          <a:prstGeom prst="rect">
            <a:avLst/>
          </a:prstGeom>
          <a:noFill/>
          <a:ln w="9525">
            <a:noFill/>
            <a:miter lim="800000"/>
            <a:headEnd/>
            <a:tailEnd/>
          </a:ln>
        </p:spPr>
        <p:txBody>
          <a:bodyPr>
            <a:spAutoFit/>
          </a:bodyPr>
          <a:lstStyle/>
          <a:p>
            <a:pPr algn="ctr">
              <a:spcBef>
                <a:spcPct val="50000"/>
              </a:spcBef>
            </a:pPr>
            <a:endParaRPr lang="zh-CN" altLang="zh-CN" sz="1600">
              <a:ea typeface="黑体" pitchFamily="49" charset="-122"/>
            </a:endParaRPr>
          </a:p>
        </p:txBody>
      </p:sp>
      <p:sp>
        <p:nvSpPr>
          <p:cNvPr id="55302" name="Text Box 6"/>
          <p:cNvSpPr txBox="1">
            <a:spLocks noChangeArrowheads="1"/>
          </p:cNvSpPr>
          <p:nvPr/>
        </p:nvSpPr>
        <p:spPr bwMode="auto">
          <a:xfrm>
            <a:off x="323850" y="1628775"/>
            <a:ext cx="8424863" cy="4832350"/>
          </a:xfrm>
          <a:prstGeom prst="rect">
            <a:avLst/>
          </a:prstGeom>
          <a:noFill/>
          <a:ln w="9525">
            <a:noFill/>
            <a:miter lim="800000"/>
            <a:headEnd/>
            <a:tailEnd/>
          </a:ln>
        </p:spPr>
        <p:txBody>
          <a:bodyPr>
            <a:spAutoFit/>
          </a:bodyPr>
          <a:lstStyle/>
          <a:p>
            <a:r>
              <a:rPr kumimoji="1" lang="en-US" altLang="zh-CN" sz="2800" b="1">
                <a:solidFill>
                  <a:srgbClr val="FFFF00"/>
                </a:solidFill>
                <a:latin typeface="Times New Roman" pitchFamily="18" charset="0"/>
              </a:rPr>
              <a:t>         </a:t>
            </a:r>
            <a:r>
              <a:rPr kumimoji="1" lang="zh-CN" altLang="en-US" sz="2800" b="1">
                <a:latin typeface="Times New Roman" pitchFamily="18" charset="0"/>
              </a:rPr>
              <a:t>剧中写的是老人和男孩因“枣儿”而发生的一段交往，但其内涵却是对当今社会状态以及各代人生存状态的一种隐喻，一种象征。“枣儿”所代表的是亲情和历史，也代表一种文化传统、一种生活方式；“枣儿”所牵涉的老人与男孩的情感困惑，以及老人与儿子、男孩与父亲等人物之间的关系，是当今社会的缩影，喻示的是社会转型期人们普遍面对的现实：在剧烈深刻的社会变革中，人们的情感心态、思想观念、生存方式、精神归宿都面临着严重的考验。剧本运用象征手法，赋予了“枣儿”以丰富而深刻的社会内涵。</a:t>
            </a:r>
          </a:p>
        </p:txBody>
      </p:sp>
      <p:sp>
        <p:nvSpPr>
          <p:cNvPr id="55303" name="Text Box 7"/>
          <p:cNvSpPr txBox="1">
            <a:spLocks noChangeArrowheads="1"/>
          </p:cNvSpPr>
          <p:nvPr/>
        </p:nvSpPr>
        <p:spPr bwMode="auto">
          <a:xfrm>
            <a:off x="684213" y="765175"/>
            <a:ext cx="7169150" cy="762000"/>
          </a:xfrm>
          <a:prstGeom prst="rect">
            <a:avLst/>
          </a:prstGeom>
          <a:noFill/>
          <a:ln w="9525">
            <a:noFill/>
            <a:miter lim="800000"/>
            <a:headEnd/>
            <a:tailEnd/>
          </a:ln>
        </p:spPr>
        <p:txBody>
          <a:bodyPr wrap="none">
            <a:spAutoFit/>
          </a:bodyPr>
          <a:lstStyle/>
          <a:p>
            <a:r>
              <a:rPr lang="zh-CN" altLang="en-US" sz="4400" b="1">
                <a:solidFill>
                  <a:schemeClr val="accent2"/>
                </a:solidFill>
                <a:latin typeface="黑体" pitchFamily="49" charset="-122"/>
                <a:ea typeface="黑体" pitchFamily="49" charset="-122"/>
              </a:rPr>
              <a:t>怎样理解剧中的象征手法？ </a:t>
            </a:r>
          </a:p>
        </p:txBody>
      </p:sp>
    </p:spTree>
  </p:cSld>
  <p:clrMapOvr>
    <a:masterClrMapping/>
  </p:clrMapOvr>
  <p:transition spd="med">
    <p:wedge/>
    <p:sndAc>
      <p:stSnd>
        <p:snd r:embed="rId2"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55303"/>
                                        </p:tgtEl>
                                        <p:attrNameLst>
                                          <p:attrName>style.visibility</p:attrName>
                                        </p:attrNameLst>
                                      </p:cBhvr>
                                      <p:to>
                                        <p:strVal val="visible"/>
                                      </p:to>
                                    </p:set>
                                    <p:animEffect transition="in" filter="slide(fromTop)">
                                      <p:cBhvr>
                                        <p:cTn id="7" dur="500"/>
                                        <p:tgtEl>
                                          <p:spTgt spid="553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302"/>
                                        </p:tgtEl>
                                        <p:attrNameLst>
                                          <p:attrName>style.visibility</p:attrName>
                                        </p:attrNameLst>
                                      </p:cBhvr>
                                      <p:to>
                                        <p:strVal val="visible"/>
                                      </p:to>
                                    </p:set>
                                    <p:animEffect transition="in" filter="dissolve">
                                      <p:cBhvr>
                                        <p:cTn id="12" dur="500"/>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autoUpdateAnimBg="0"/>
      <p:bldP spid="5530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539750" y="765175"/>
            <a:ext cx="8208963" cy="2520950"/>
          </a:xfrm>
        </p:spPr>
        <p:txBody>
          <a:bodyPr>
            <a:normAutofit/>
          </a:bodyPr>
          <a:lstStyle/>
          <a:p>
            <a:r>
              <a:rPr lang="zh-CN" altLang="en-US" sz="3400" b="1">
                <a:solidFill>
                  <a:srgbClr val="FF0066"/>
                </a:solidFill>
                <a:effectLst>
                  <a:outerShdw blurRad="38100" dist="38100" dir="2700000" algn="tl">
                    <a:srgbClr val="C0C0C0"/>
                  </a:outerShdw>
                </a:effectLst>
                <a:ea typeface="黑体" pitchFamily="49" charset="-122"/>
              </a:rPr>
              <a:t>关于童谣</a:t>
            </a:r>
            <a:br>
              <a:rPr lang="zh-CN" altLang="en-US" sz="3400" b="1">
                <a:solidFill>
                  <a:srgbClr val="FF0066"/>
                </a:solidFill>
                <a:effectLst>
                  <a:outerShdw blurRad="38100" dist="38100" dir="2700000" algn="tl">
                    <a:srgbClr val="C0C0C0"/>
                  </a:outerShdw>
                </a:effectLst>
                <a:ea typeface="黑体" pitchFamily="49" charset="-122"/>
              </a:rPr>
            </a:br>
            <a:r>
              <a:rPr lang="zh-CN" altLang="en-US" sz="3400">
                <a:solidFill>
                  <a:srgbClr val="FF0066"/>
                </a:solidFill>
              </a:rPr>
              <a:t/>
            </a:r>
            <a:br>
              <a:rPr lang="zh-CN" altLang="en-US" sz="3400">
                <a:solidFill>
                  <a:srgbClr val="FF0066"/>
                </a:solidFill>
              </a:rPr>
            </a:br>
            <a:r>
              <a:rPr lang="zh-CN" altLang="en-US" sz="2500"/>
              <a:t>剧本首尾出现两次，这样写，有什么特殊的表达效果？</a:t>
            </a:r>
          </a:p>
        </p:txBody>
      </p:sp>
      <p:sp>
        <p:nvSpPr>
          <p:cNvPr id="39938" name="Rectangle 3"/>
          <p:cNvSpPr>
            <a:spLocks noGrp="1" noChangeArrowheads="1"/>
          </p:cNvSpPr>
          <p:nvPr>
            <p:ph idx="4294967295"/>
          </p:nvPr>
        </p:nvSpPr>
        <p:spPr>
          <a:xfrm>
            <a:off x="539750" y="3284538"/>
            <a:ext cx="8001000" cy="4267200"/>
          </a:xfrm>
          <a:solidFill>
            <a:schemeClr val="accent1"/>
          </a:solidFill>
          <a:ln>
            <a:solidFill>
              <a:schemeClr val="tx1"/>
            </a:solidFill>
          </a:ln>
        </p:spPr>
        <p:txBody>
          <a:bodyPr/>
          <a:lstStyle/>
          <a:p>
            <a:r>
              <a:rPr lang="zh-CN" altLang="en-US"/>
              <a:t>以童谣开头，隐含了全剧与枣儿有关，与亲情有关，并将人们带入充满乡土气息的特定情境．结尾用这首童谣，既与开头呼应，又强化了剧中情境和内容，深化了全剧情感．</a:t>
            </a:r>
          </a:p>
        </p:txBody>
      </p:sp>
    </p:spTree>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442913" y="798513"/>
            <a:ext cx="8012112" cy="1190625"/>
          </a:xfrm>
          <a:prstGeom prst="rect">
            <a:avLst/>
          </a:prstGeom>
          <a:noFill/>
          <a:ln w="9525">
            <a:noFill/>
            <a:miter lim="800000"/>
            <a:headEnd/>
            <a:tailEnd/>
          </a:ln>
        </p:spPr>
        <p:txBody>
          <a:bodyPr>
            <a:spAutoFit/>
          </a:bodyPr>
          <a:lstStyle/>
          <a:p>
            <a:r>
              <a:rPr lang="zh-CN" altLang="en-US" sz="3600" b="1">
                <a:solidFill>
                  <a:schemeClr val="accent2"/>
                </a:solidFill>
                <a:latin typeface="黑体" pitchFamily="49" charset="-122"/>
                <a:ea typeface="黑体" pitchFamily="49" charset="-122"/>
              </a:rPr>
              <a:t>课文开头和结尾都用了同一首童谣，读一读，想想它在剧中起什么作用。</a:t>
            </a:r>
            <a:r>
              <a:rPr lang="zh-CN" altLang="en-US" sz="3600">
                <a:solidFill>
                  <a:srgbClr val="000000"/>
                </a:solidFill>
                <a:latin typeface="黑体" pitchFamily="49" charset="-122"/>
                <a:ea typeface="黑体" pitchFamily="49" charset="-122"/>
              </a:rPr>
              <a:t> </a:t>
            </a:r>
          </a:p>
        </p:txBody>
      </p:sp>
      <p:sp>
        <p:nvSpPr>
          <p:cNvPr id="56323" name="Text Box 3"/>
          <p:cNvSpPr txBox="1">
            <a:spLocks noChangeArrowheads="1"/>
          </p:cNvSpPr>
          <p:nvPr/>
        </p:nvSpPr>
        <p:spPr bwMode="auto">
          <a:xfrm>
            <a:off x="323850" y="1989138"/>
            <a:ext cx="8496300" cy="4524375"/>
          </a:xfrm>
          <a:prstGeom prst="rect">
            <a:avLst/>
          </a:prstGeom>
          <a:noFill/>
          <a:ln w="9525">
            <a:noFill/>
            <a:miter lim="800000"/>
            <a:headEnd/>
            <a:tailEnd/>
          </a:ln>
        </p:spPr>
        <p:txBody>
          <a:bodyPr>
            <a:spAutoFit/>
          </a:bodyPr>
          <a:lstStyle/>
          <a:p>
            <a:pPr>
              <a:lnSpc>
                <a:spcPct val="150000"/>
              </a:lnSpc>
            </a:pPr>
            <a:r>
              <a:rPr lang="zh-CN" altLang="en-US" sz="2400" b="1">
                <a:ea typeface="黑体" pitchFamily="49" charset="-122"/>
              </a:rPr>
              <a:t>    课文开头和结尾都用了同一首童谣。这首童谣表达了在“枣儿”中所融入的父母疼爱子女的亲情。课文以这种富有民间特色的童谣形式</a:t>
            </a:r>
            <a:r>
              <a:rPr lang="zh-CN" altLang="en-US" sz="2400" b="1">
                <a:solidFill>
                  <a:srgbClr val="FF0000"/>
                </a:solidFill>
                <a:ea typeface="黑体" pitchFamily="49" charset="-122"/>
              </a:rPr>
              <a:t>开头，</a:t>
            </a:r>
            <a:r>
              <a:rPr lang="zh-CN" altLang="en-US" sz="2400" b="1">
                <a:solidFill>
                  <a:srgbClr val="FF3399"/>
                </a:solidFill>
                <a:ea typeface="黑体" pitchFamily="49" charset="-122"/>
              </a:rPr>
              <a:t>隐含了全剧与“枣儿”有关、与亲情有关的特定内容，并将人们带入具有民族传统风情、充满乡土气息的特定情境。</a:t>
            </a:r>
            <a:r>
              <a:rPr lang="zh-CN" altLang="en-US" sz="2400" b="1">
                <a:solidFill>
                  <a:srgbClr val="FF0000"/>
                </a:solidFill>
                <a:ea typeface="黑体" pitchFamily="49" charset="-122"/>
              </a:rPr>
              <a:t>结尾</a:t>
            </a:r>
            <a:r>
              <a:rPr lang="zh-CN" altLang="en-US" sz="2400" b="1">
                <a:ea typeface="黑体" pitchFamily="49" charset="-122"/>
              </a:rPr>
              <a:t>也用了这首童谣，但情境有所变化，由幕后换为前台，由哼唱变成呼喊，由没人回应转为“响起无数个童声呼唤的声音”，</a:t>
            </a:r>
            <a:r>
              <a:rPr lang="zh-CN" altLang="en-US" sz="2400" b="1">
                <a:solidFill>
                  <a:srgbClr val="FF3399"/>
                </a:solidFill>
                <a:ea typeface="黑体" pitchFamily="49" charset="-122"/>
              </a:rPr>
              <a:t>既与开头相呼应，又强化了剧中的情境和内容，深化了全剧的思想感情。</a:t>
            </a:r>
          </a:p>
        </p:txBody>
      </p:sp>
    </p:spTree>
  </p:cSld>
  <p:clrMapOvr>
    <a:masterClrMapping/>
  </p:clrMapOvr>
  <p:transition spd="med">
    <p:pull dir="ru"/>
    <p:sndAc>
      <p:stSnd>
        <p:snd r:embed="rId2" name="bomb.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slide(fromRight)">
                                      <p:cBhvr>
                                        <p:cTn id="7" dur="2000"/>
                                        <p:tgtEl>
                                          <p:spTgt spid="563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6323"/>
                                        </p:tgtEl>
                                        <p:attrNameLst>
                                          <p:attrName>style.visibility</p:attrName>
                                        </p:attrNameLst>
                                      </p:cBhvr>
                                      <p:to>
                                        <p:strVal val="visible"/>
                                      </p:to>
                                    </p:set>
                                    <p:anim calcmode="lin" valueType="num">
                                      <p:cBhvr additive="base">
                                        <p:cTn id="12" dur="500" fill="hold"/>
                                        <p:tgtEl>
                                          <p:spTgt spid="56323"/>
                                        </p:tgtEl>
                                        <p:attrNameLst>
                                          <p:attrName>ppt_x</p:attrName>
                                        </p:attrNameLst>
                                      </p:cBhvr>
                                      <p:tavLst>
                                        <p:tav tm="0">
                                          <p:val>
                                            <p:strVal val="#ppt_x"/>
                                          </p:val>
                                        </p:tav>
                                        <p:tav tm="100000">
                                          <p:val>
                                            <p:strVal val="#ppt_x"/>
                                          </p:val>
                                        </p:tav>
                                      </p:tavLst>
                                    </p:anim>
                                    <p:anim calcmode="lin" valueType="num">
                                      <p:cBhvr additive="base">
                                        <p:cTn id="13" dur="500" fill="hold"/>
                                        <p:tgtEl>
                                          <p:spTgt spid="56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4294967295"/>
          </p:nvPr>
        </p:nvSpPr>
        <p:spPr>
          <a:xfrm>
            <a:off x="468313" y="1989138"/>
            <a:ext cx="8229600" cy="4670425"/>
          </a:xfrm>
        </p:spPr>
        <p:txBody>
          <a:bodyPr>
            <a:normAutofit/>
          </a:bodyPr>
          <a:lstStyle/>
          <a:p>
            <a:pPr marL="0" indent="0">
              <a:lnSpc>
                <a:spcPct val="140000"/>
              </a:lnSpc>
              <a:buFont typeface="Wingdings" pitchFamily="2" charset="2"/>
              <a:buNone/>
            </a:pPr>
            <a:r>
              <a:rPr lang="en-US" altLang="zh-CN" sz="2600">
                <a:solidFill>
                  <a:srgbClr val="FF0000"/>
                </a:solidFill>
                <a:latin typeface="微软雅黑" pitchFamily="34" charset="-122"/>
                <a:ea typeface="微软雅黑" pitchFamily="34" charset="-122"/>
              </a:rPr>
              <a:t>1.</a:t>
            </a:r>
            <a:r>
              <a:rPr lang="zh-CN" altLang="en-US" sz="2600">
                <a:solidFill>
                  <a:srgbClr val="FF0000"/>
                </a:solidFill>
                <a:latin typeface="微软雅黑" pitchFamily="34" charset="-122"/>
                <a:ea typeface="微软雅黑" pitchFamily="34" charset="-122"/>
              </a:rPr>
              <a:t>线索明晰，行文紧凑。</a:t>
            </a:r>
            <a:endParaRPr lang="en-US" altLang="zh-CN" sz="2600">
              <a:solidFill>
                <a:srgbClr val="FF0000"/>
              </a:solidFill>
              <a:latin typeface="微软雅黑" pitchFamily="34" charset="-122"/>
              <a:ea typeface="微软雅黑" pitchFamily="34" charset="-122"/>
            </a:endParaRPr>
          </a:p>
          <a:p>
            <a:pPr marL="0" indent="0">
              <a:lnSpc>
                <a:spcPct val="140000"/>
              </a:lnSpc>
              <a:buFont typeface="Wingdings" pitchFamily="2" charset="2"/>
              <a:buNone/>
            </a:pPr>
            <a:r>
              <a:rPr lang="en-US" altLang="zh-CN" sz="2600">
                <a:latin typeface="微软雅黑" pitchFamily="34" charset="-122"/>
                <a:ea typeface="微软雅黑" pitchFamily="34" charset="-122"/>
              </a:rPr>
              <a:t>         </a:t>
            </a:r>
            <a:r>
              <a:rPr lang="zh-CN" altLang="en-US" sz="2600">
                <a:latin typeface="微软雅黑" pitchFamily="34" charset="-122"/>
                <a:ea typeface="微软雅黑" pitchFamily="34" charset="-122"/>
              </a:rPr>
              <a:t>老人与男孩围绕“枣儿”进行对话，全剧以“枣儿”为线索展开情节：故事发生在乡间一棵枣树下，男孩因捡“枣儿”与老人邂逅；老人回忆儿子幼时的几件趣事都与“枣儿”有关；老人还讲述了三件与“枣儿”有关的往事；男孩要把“枣儿”带回家，留给父亲吃；结尾“枣儿甜，枣儿香</a:t>
            </a:r>
            <a:r>
              <a:rPr lang="en-US" altLang="zh-CN" sz="2600">
                <a:latin typeface="微软雅黑" pitchFamily="34" charset="-122"/>
                <a:ea typeface="微软雅黑" pitchFamily="34" charset="-122"/>
              </a:rPr>
              <a:t>……”</a:t>
            </a:r>
            <a:r>
              <a:rPr lang="zh-CN" altLang="en-US" sz="2600">
                <a:latin typeface="微软雅黑" pitchFamily="34" charset="-122"/>
                <a:ea typeface="微软雅黑" pitchFamily="34" charset="-122"/>
              </a:rPr>
              <a:t>的童谣，与开篇相呼应。全剧的结构、内容都与“枣儿”密切相关。</a:t>
            </a:r>
            <a:r>
              <a:rPr lang="en-US" altLang="zh-CN" sz="2600">
                <a:latin typeface="微软雅黑" pitchFamily="34" charset="-122"/>
                <a:ea typeface="微软雅黑" pitchFamily="34" charset="-122"/>
              </a:rPr>
              <a:t></a:t>
            </a:r>
            <a:endParaRPr lang="zh-CN" altLang="en-US" sz="2600">
              <a:latin typeface="微软雅黑" pitchFamily="34" charset="-122"/>
              <a:ea typeface="微软雅黑" pitchFamily="34" charset="-122"/>
            </a:endParaRPr>
          </a:p>
        </p:txBody>
      </p:sp>
      <p:sp>
        <p:nvSpPr>
          <p:cNvPr id="41989"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写作特色</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39750" y="1628775"/>
            <a:ext cx="8229600" cy="4525963"/>
          </a:xfrm>
        </p:spPr>
        <p:txBody>
          <a:bodyPr>
            <a:normAutofit/>
          </a:bodyPr>
          <a:lstStyle/>
          <a:p>
            <a:pPr marL="0" indent="0">
              <a:lnSpc>
                <a:spcPct val="130000"/>
              </a:lnSpc>
              <a:buFont typeface="Wingdings" pitchFamily="2" charset="2"/>
              <a:buNone/>
            </a:pPr>
            <a:r>
              <a:rPr lang="en-US" altLang="zh-CN" sz="2600">
                <a:solidFill>
                  <a:srgbClr val="FF0000"/>
                </a:solidFill>
                <a:latin typeface="微软雅黑" pitchFamily="34" charset="-122"/>
                <a:ea typeface="微软雅黑" pitchFamily="34" charset="-122"/>
              </a:rPr>
              <a:t>2.</a:t>
            </a:r>
            <a:r>
              <a:rPr lang="zh-CN" altLang="en-US" sz="2600">
                <a:solidFill>
                  <a:srgbClr val="FF0000"/>
                </a:solidFill>
                <a:latin typeface="微软雅黑" pitchFamily="34" charset="-122"/>
                <a:ea typeface="微软雅黑" pitchFamily="34" charset="-122"/>
              </a:rPr>
              <a:t>运用象征手法，表现丰富内涵。</a:t>
            </a:r>
            <a:endParaRPr lang="en-US" altLang="zh-CN" sz="2600">
              <a:solidFill>
                <a:srgbClr val="FF0000"/>
              </a:solidFill>
              <a:latin typeface="微软雅黑" pitchFamily="34" charset="-122"/>
              <a:ea typeface="微软雅黑" pitchFamily="34" charset="-122"/>
            </a:endParaRPr>
          </a:p>
          <a:p>
            <a:pPr marL="0" indent="0">
              <a:lnSpc>
                <a:spcPct val="130000"/>
              </a:lnSpc>
              <a:buFont typeface="Wingdings" pitchFamily="2" charset="2"/>
              <a:buNone/>
            </a:pPr>
            <a:r>
              <a:rPr lang="zh-CN" altLang="en-US" sz="2600">
                <a:latin typeface="微软雅黑" pitchFamily="34" charset="-122"/>
                <a:ea typeface="微软雅黑" pitchFamily="34" charset="-122"/>
              </a:rPr>
              <a:t>      在剧中，“枣儿”是亲情的象征，是故乡的象征，也是传统生活和精神家园的象征。剧中写的是老人和男孩因“枣儿”而发生的一段交往，其内涵却是对社会变革以及身处社会变革背景下的各代人生存状态的一种隐喻和象征。剧中有不少台词和情节都富有象征意味。例如，男孩说枣儿叔叔不回家，是“迷路了吧”，这“迷路”就象征着情感上的迷失、人生路上的迷失。</a:t>
            </a:r>
          </a:p>
          <a:p>
            <a:pPr marL="0" indent="0">
              <a:lnSpc>
                <a:spcPct val="130000"/>
              </a:lnSpc>
            </a:pPr>
            <a:endParaRPr lang="zh-CN" altLang="en-US" sz="26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4294967295"/>
          </p:nvPr>
        </p:nvSpPr>
        <p:spPr>
          <a:xfrm>
            <a:off x="468313" y="1989138"/>
            <a:ext cx="8229600" cy="3887787"/>
          </a:xfrm>
        </p:spPr>
        <p:txBody>
          <a:bodyPr>
            <a:normAutofit/>
          </a:bodyPr>
          <a:lstStyle/>
          <a:p>
            <a:pPr indent="0">
              <a:lnSpc>
                <a:spcPct val="150000"/>
              </a:lnSpc>
              <a:buFont typeface="Wingdings" pitchFamily="2" charset="2"/>
              <a:buNone/>
            </a:pPr>
            <a:r>
              <a:rPr lang="zh-CN" altLang="zh-CN" sz="2800" noProof="1">
                <a:latin typeface="微软雅黑" pitchFamily="34" charset="-122"/>
                <a:ea typeface="微软雅黑" pitchFamily="34" charset="-122"/>
              </a:rPr>
              <a:t>      《</a:t>
            </a:r>
            <a:r>
              <a:rPr lang="zh-CN" altLang="en-US" sz="2800" noProof="1">
                <a:latin typeface="微软雅黑" pitchFamily="34" charset="-122"/>
                <a:ea typeface="微软雅黑" pitchFamily="34" charset="-122"/>
              </a:rPr>
              <a:t>枣儿</a:t>
            </a:r>
            <a:r>
              <a:rPr lang="zh-CN" altLang="zh-CN" sz="2800" noProof="1">
                <a:latin typeface="微软雅黑" pitchFamily="34" charset="-122"/>
                <a:ea typeface="微软雅黑" pitchFamily="34" charset="-122"/>
              </a:rPr>
              <a:t>》</a:t>
            </a:r>
            <a:r>
              <a:rPr lang="zh-CN" altLang="en-US" sz="2800" noProof="1">
                <a:latin typeface="微软雅黑" pitchFamily="34" charset="-122"/>
                <a:ea typeface="微软雅黑" pitchFamily="34" charset="-122"/>
              </a:rPr>
              <a:t>是一个话剧小品。全剧围绕着“枣儿”展开情节，描写了老人和男孩之间的一段亲切交往，表现了老人对儿子、男孩对父亲的深切亲情，反映了我国在现代化进程中的社会变迁。 </a:t>
            </a:r>
          </a:p>
          <a:p>
            <a:pPr indent="0">
              <a:lnSpc>
                <a:spcPct val="150000"/>
              </a:lnSpc>
            </a:pPr>
            <a:endParaRPr lang="zh-CN" altLang="en-US" sz="2800">
              <a:latin typeface="微软雅黑" pitchFamily="34" charset="-122"/>
              <a:ea typeface="微软雅黑" pitchFamily="34" charset="-122"/>
            </a:endParaRPr>
          </a:p>
        </p:txBody>
      </p:sp>
      <p:sp>
        <p:nvSpPr>
          <p:cNvPr id="44037"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课堂小结</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4294967295"/>
          </p:nvPr>
        </p:nvSpPr>
        <p:spPr>
          <a:xfrm>
            <a:off x="468313" y="1989138"/>
            <a:ext cx="8229600" cy="4670425"/>
          </a:xfrm>
        </p:spPr>
        <p:txBody>
          <a:bodyPr>
            <a:normAutofit/>
          </a:bodyPr>
          <a:lstStyle/>
          <a:p>
            <a:pPr marL="0" indent="0">
              <a:buFont typeface="Wingdings" pitchFamily="2" charset="2"/>
              <a:buNone/>
            </a:pPr>
            <a:r>
              <a:rPr lang="zh-CN" altLang="en-US" sz="2400">
                <a:latin typeface="微软雅黑" pitchFamily="34" charset="-122"/>
                <a:ea typeface="微软雅黑" pitchFamily="34" charset="-122"/>
              </a:rPr>
              <a:t>下列关于</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枣儿</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的思想内容理解不当的一项是（   ）</a:t>
            </a:r>
          </a:p>
          <a:p>
            <a:pPr marL="0" indent="0">
              <a:buFont typeface="Wingdings" pitchFamily="2" charset="2"/>
              <a:buNone/>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A.</a:t>
            </a:r>
            <a:r>
              <a:rPr lang="zh-CN" altLang="en-US" sz="2400">
                <a:latin typeface="微软雅黑" pitchFamily="34" charset="-122"/>
                <a:ea typeface="微软雅黑" pitchFamily="34" charset="-122"/>
              </a:rPr>
              <a:t>剧本表现了感人至深的亲情，也表现了老一辈的浓厚乡情。</a:t>
            </a:r>
          </a:p>
          <a:p>
            <a:pPr marL="0" indent="0">
              <a:buFont typeface="Wingdings" pitchFamily="2" charset="2"/>
              <a:buNone/>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B.</a:t>
            </a:r>
            <a:r>
              <a:rPr lang="zh-CN" altLang="en-US" sz="2400">
                <a:latin typeface="微软雅黑" pitchFamily="34" charset="-122"/>
                <a:ea typeface="微软雅黑" pitchFamily="34" charset="-122"/>
              </a:rPr>
              <a:t>剧本反映了我国现代化进程中社会家庭关系的变化，呼唤人们的温暖亲情和心灵沟通。</a:t>
            </a:r>
          </a:p>
          <a:p>
            <a:pPr marL="0" indent="0">
              <a:buFont typeface="Wingdings" pitchFamily="2" charset="2"/>
              <a:buNone/>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C.</a:t>
            </a:r>
            <a:r>
              <a:rPr lang="zh-CN" altLang="en-US" sz="2400">
                <a:latin typeface="微软雅黑" pitchFamily="34" charset="-122"/>
                <a:ea typeface="微软雅黑" pitchFamily="34" charset="-122"/>
              </a:rPr>
              <a:t>剧本反映了我国现代化进程中，青壮年离开故土、老人和孩子留守家园的农村状况，展现了社会变革时期传统生活的失落、精神家园的失落，以及人们对传统生活的依恋、对精神家园的追寻。</a:t>
            </a:r>
          </a:p>
          <a:p>
            <a:pPr marL="0" indent="0">
              <a:buFont typeface="Wingdings" pitchFamily="2" charset="2"/>
              <a:buNone/>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D.</a:t>
            </a:r>
            <a:r>
              <a:rPr lang="zh-CN" altLang="en-US" sz="2400">
                <a:latin typeface="微软雅黑" pitchFamily="34" charset="-122"/>
                <a:ea typeface="微软雅黑" pitchFamily="34" charset="-122"/>
              </a:rPr>
              <a:t>剧本中，老人和男孩分别代表着老一代长者形象和新生一代形象，作者批评了老人的怀旧思想，赞扬了男孩的纯真。</a:t>
            </a:r>
          </a:p>
        </p:txBody>
      </p:sp>
      <p:sp>
        <p:nvSpPr>
          <p:cNvPr id="45061"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课堂小练</a:t>
            </a:r>
          </a:p>
        </p:txBody>
      </p:sp>
      <p:sp>
        <p:nvSpPr>
          <p:cNvPr id="2" name="矩形 1"/>
          <p:cNvSpPr/>
          <p:nvPr/>
        </p:nvSpPr>
        <p:spPr>
          <a:xfrm>
            <a:off x="7052782" y="1762835"/>
            <a:ext cx="771366" cy="923330"/>
          </a:xfrm>
          <a:prstGeom prst="rect">
            <a:avLst/>
          </a:prstGeom>
          <a:noFill/>
        </p:spPr>
        <p:txBody>
          <a:bodyPr wrap="none">
            <a:spAutoFit/>
          </a:bodyPr>
          <a:lstStyle/>
          <a:p>
            <a:pPr algn="ctr" fontAlgn="auto">
              <a:spcBef>
                <a:spcPts val="0"/>
              </a:spcBef>
              <a:spcAft>
                <a:spcPts val="0"/>
              </a:spcAft>
              <a:defRPr/>
            </a:pPr>
            <a:r>
              <a:rPr lang="en-US" altLang="zh-CN"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D</a:t>
            </a:r>
            <a:endParaRPr lang="zh-CN" alt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196" name="内容占位符 2"/>
          <p:cNvSpPr>
            <a:spLocks noGrp="1"/>
          </p:cNvSpPr>
          <p:nvPr>
            <p:ph idx="4294967295"/>
          </p:nvPr>
        </p:nvSpPr>
        <p:spPr>
          <a:xfrm>
            <a:off x="468313" y="1989138"/>
            <a:ext cx="8229600" cy="4670425"/>
          </a:xfrm>
          <a:solidFill>
            <a:schemeClr val="accent1"/>
          </a:solidFill>
          <a:ln>
            <a:solidFill>
              <a:schemeClr val="tx1"/>
            </a:solidFill>
          </a:ln>
        </p:spPr>
        <p:txBody>
          <a:bodyPr/>
          <a:lstStyle/>
          <a:p>
            <a:pPr marL="0" indent="0">
              <a:buFont typeface="Wingdings" pitchFamily="2" charset="2"/>
              <a:buNone/>
            </a:pPr>
            <a:r>
              <a:rPr lang="en-US" altLang="zh-CN" sz="2800">
                <a:solidFill>
                  <a:srgbClr val="FF0000"/>
                </a:solidFill>
                <a:latin typeface="微软雅黑" pitchFamily="34" charset="-122"/>
                <a:ea typeface="微软雅黑" pitchFamily="34" charset="-122"/>
              </a:rPr>
              <a:t>1.</a:t>
            </a:r>
            <a:r>
              <a:rPr lang="zh-CN" altLang="en-US" sz="2800">
                <a:latin typeface="微软雅黑" pitchFamily="34" charset="-122"/>
                <a:ea typeface="微软雅黑" pitchFamily="34" charset="-122"/>
              </a:rPr>
              <a:t>识记文中的重点字词，通读课文，理清故事情节。</a:t>
            </a:r>
          </a:p>
          <a:p>
            <a:pPr marL="0" indent="0">
              <a:buFont typeface="Wingdings" pitchFamily="2" charset="2"/>
              <a:buNone/>
            </a:pPr>
            <a:r>
              <a:rPr lang="en-US" altLang="zh-CN" sz="2800">
                <a:solidFill>
                  <a:srgbClr val="FF0000"/>
                </a:solidFill>
                <a:latin typeface="微软雅黑" pitchFamily="34" charset="-122"/>
                <a:ea typeface="微软雅黑" pitchFamily="34" charset="-122"/>
              </a:rPr>
              <a:t>2.</a:t>
            </a:r>
            <a:r>
              <a:rPr lang="zh-CN" altLang="en-US" sz="2800">
                <a:latin typeface="微软雅黑" pitchFamily="34" charset="-122"/>
                <a:ea typeface="微软雅黑" pitchFamily="34" charset="-122"/>
              </a:rPr>
              <a:t>体会“枣儿”在剧中的象征意义，学习作者围绕明确的线索行文叙事的方法。</a:t>
            </a:r>
          </a:p>
          <a:p>
            <a:pPr marL="0" indent="0">
              <a:buFont typeface="Wingdings" pitchFamily="2" charset="2"/>
              <a:buNone/>
            </a:pPr>
            <a:r>
              <a:rPr lang="en-US" altLang="zh-CN" sz="2800">
                <a:solidFill>
                  <a:srgbClr val="FF0000"/>
                </a:solidFill>
                <a:latin typeface="微软雅黑" pitchFamily="34" charset="-122"/>
                <a:ea typeface="微软雅黑" pitchFamily="34" charset="-122"/>
              </a:rPr>
              <a:t>3.</a:t>
            </a:r>
            <a:r>
              <a:rPr lang="zh-CN" altLang="en-US" sz="2800">
                <a:latin typeface="微软雅黑" pitchFamily="34" charset="-122"/>
                <a:ea typeface="微软雅黑" pitchFamily="34" charset="-122"/>
              </a:rPr>
              <a:t>体会剧中人物的思想感情，培养爱家乡、爱亲人的情感。</a:t>
            </a:r>
          </a:p>
        </p:txBody>
      </p:sp>
      <p:sp>
        <p:nvSpPr>
          <p:cNvPr id="8197"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学习目标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20" name="内容占位符 2"/>
          <p:cNvSpPr>
            <a:spLocks noGrp="1"/>
          </p:cNvSpPr>
          <p:nvPr>
            <p:ph idx="4294967295"/>
          </p:nvPr>
        </p:nvSpPr>
        <p:spPr>
          <a:xfrm>
            <a:off x="468313" y="1989138"/>
            <a:ext cx="8229600" cy="4670425"/>
          </a:xfrm>
          <a:solidFill>
            <a:schemeClr val="accent1"/>
          </a:solidFill>
          <a:ln>
            <a:solidFill>
              <a:schemeClr val="tx1"/>
            </a:solidFill>
          </a:ln>
        </p:spPr>
        <p:txBody>
          <a:bodyPr/>
          <a:lstStyle/>
          <a:p>
            <a:pPr marL="0" lvl="1" indent="0">
              <a:lnSpc>
                <a:spcPct val="150000"/>
              </a:lnSpc>
              <a:buFont typeface="Wingdings" pitchFamily="2" charset="2"/>
              <a:buNone/>
            </a:pPr>
            <a:r>
              <a:rPr lang="zh-CN" altLang="en-US" sz="5000">
                <a:latin typeface="微软雅黑" pitchFamily="34" charset="-122"/>
                <a:ea typeface="微软雅黑" pitchFamily="34" charset="-122"/>
              </a:rPr>
              <a:t>    </a:t>
            </a:r>
            <a:r>
              <a:rPr lang="zh-CN" altLang="en-US" sz="3600">
                <a:solidFill>
                  <a:srgbClr val="FF0000"/>
                </a:solidFill>
                <a:latin typeface="微软雅黑" pitchFamily="34" charset="-122"/>
                <a:ea typeface="微软雅黑" pitchFamily="34" charset="-122"/>
              </a:rPr>
              <a:t>孙鸿</a:t>
            </a:r>
            <a:r>
              <a:rPr lang="zh-CN" altLang="en-US" sz="3600">
                <a:latin typeface="微软雅黑" pitchFamily="34" charset="-122"/>
                <a:ea typeface="微软雅黑" pitchFamily="34" charset="-122"/>
              </a:rPr>
              <a:t>，</a:t>
            </a:r>
            <a:r>
              <a:rPr lang="zh-CN" altLang="en-US" sz="3600">
                <a:solidFill>
                  <a:srgbClr val="FF0000"/>
                </a:solidFill>
                <a:latin typeface="微软雅黑" pitchFamily="34" charset="-122"/>
                <a:ea typeface="微软雅黑" pitchFamily="34" charset="-122"/>
              </a:rPr>
              <a:t>当代剧作家</a:t>
            </a:r>
            <a:r>
              <a:rPr lang="zh-CN" altLang="en-US" sz="3600">
                <a:latin typeface="微软雅黑" pitchFamily="34" charset="-122"/>
                <a:ea typeface="微软雅黑" pitchFamily="34" charset="-122"/>
              </a:rPr>
              <a:t>。</a:t>
            </a:r>
            <a:r>
              <a:rPr lang="en-US" altLang="zh-CN" sz="3600">
                <a:latin typeface="微软雅黑" pitchFamily="34" charset="-122"/>
                <a:ea typeface="微软雅黑" pitchFamily="34" charset="-122"/>
              </a:rPr>
              <a:t>1999</a:t>
            </a:r>
            <a:r>
              <a:rPr lang="zh-CN" altLang="en-US" sz="3600">
                <a:latin typeface="微软雅黑" pitchFamily="34" charset="-122"/>
                <a:ea typeface="微软雅黑" pitchFamily="34" charset="-122"/>
              </a:rPr>
              <a:t>年</a:t>
            </a:r>
            <a:r>
              <a:rPr lang="en-US" altLang="zh-CN" sz="3600">
                <a:latin typeface="微软雅黑" pitchFamily="34" charset="-122"/>
                <a:ea typeface="微软雅黑" pitchFamily="34" charset="-122"/>
              </a:rPr>
              <a:t>《</a:t>
            </a:r>
            <a:r>
              <a:rPr lang="zh-CN" altLang="en-US" sz="3600">
                <a:latin typeface="微软雅黑" pitchFamily="34" charset="-122"/>
                <a:ea typeface="微软雅黑" pitchFamily="34" charset="-122"/>
              </a:rPr>
              <a:t>枣儿</a:t>
            </a:r>
            <a:r>
              <a:rPr lang="en-US" altLang="zh-CN" sz="3600">
                <a:latin typeface="微软雅黑" pitchFamily="34" charset="-122"/>
                <a:ea typeface="微软雅黑" pitchFamily="34" charset="-122"/>
              </a:rPr>
              <a:t>》</a:t>
            </a:r>
            <a:r>
              <a:rPr lang="zh-CN" altLang="en-US" sz="3600">
                <a:latin typeface="微软雅黑" pitchFamily="34" charset="-122"/>
                <a:ea typeface="微软雅黑" pitchFamily="34" charset="-122"/>
              </a:rPr>
              <a:t>荣获曹禺优秀话剧小品奖。</a:t>
            </a:r>
            <a:r>
              <a:rPr lang="zh-CN" altLang="en-US" sz="4500">
                <a:latin typeface="微软雅黑" pitchFamily="34" charset="-122"/>
                <a:ea typeface="微软雅黑" pitchFamily="34" charset="-122"/>
              </a:rPr>
              <a:t>                                            </a:t>
            </a:r>
            <a:endParaRPr lang="zh-CN" altLang="en-US" sz="5000">
              <a:latin typeface="微软雅黑" pitchFamily="34" charset="-122"/>
              <a:ea typeface="微软雅黑" pitchFamily="34" charset="-122"/>
            </a:endParaRPr>
          </a:p>
          <a:p>
            <a:pPr marL="0" indent="0">
              <a:lnSpc>
                <a:spcPct val="150000"/>
              </a:lnSpc>
              <a:buFont typeface="Wingdings" pitchFamily="2" charset="2"/>
              <a:buNone/>
            </a:pPr>
            <a:endParaRPr lang="zh-CN" altLang="en-US" sz="2800">
              <a:latin typeface="微软雅黑" pitchFamily="34" charset="-122"/>
              <a:ea typeface="微软雅黑" pitchFamily="34" charset="-122"/>
            </a:endParaRPr>
          </a:p>
        </p:txBody>
      </p:sp>
      <p:sp>
        <p:nvSpPr>
          <p:cNvPr id="9221"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作者简介</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244" name="内容占位符 2"/>
          <p:cNvSpPr>
            <a:spLocks noGrp="1"/>
          </p:cNvSpPr>
          <p:nvPr>
            <p:ph idx="4294967295"/>
          </p:nvPr>
        </p:nvSpPr>
        <p:spPr>
          <a:xfrm>
            <a:off x="468313" y="1989138"/>
            <a:ext cx="8229600" cy="4670425"/>
          </a:xfrm>
          <a:solidFill>
            <a:schemeClr val="accent1"/>
          </a:solidFill>
          <a:ln>
            <a:solidFill>
              <a:schemeClr val="tx1"/>
            </a:solidFill>
          </a:ln>
        </p:spPr>
        <p:txBody>
          <a:bodyPr/>
          <a:lstStyle/>
          <a:p>
            <a:pPr marL="0" indent="0">
              <a:buFont typeface="Wingdings" pitchFamily="2" charset="2"/>
              <a:buNone/>
            </a:pPr>
            <a:r>
              <a:rPr lang="zh-CN" altLang="en-US" sz="2800">
                <a:latin typeface="微软雅黑" pitchFamily="34" charset="-122"/>
                <a:ea typeface="微软雅黑" pitchFamily="34" charset="-122"/>
              </a:rPr>
              <a:t>      在我国现代化进程中，许多农村青壮年离开家园，到城里打工，老人和孩子留守家园。到城里打工的青壮年希望走出家园，走进现代化的新生活，而老人留恋故乡不愿到城里生活，留守的孩子也企盼父母早日回来。在这一社会背景下，到城里生活的农村人可能会出现情感上的迷失和精神上的失落；在农村留守家园的人可能会在希望中充满迷茫，在企盼中浸透困惑。因此，家庭关系必然会发生变化，亲情、爱情在这样的社会变革时期将面临严峻的考验。</a:t>
            </a:r>
          </a:p>
        </p:txBody>
      </p:sp>
      <p:sp>
        <p:nvSpPr>
          <p:cNvPr id="10245"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背景材料</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365994"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268" name="内容占位符 2"/>
          <p:cNvSpPr>
            <a:spLocks noGrp="1"/>
          </p:cNvSpPr>
          <p:nvPr>
            <p:ph idx="4294967295"/>
          </p:nvPr>
        </p:nvSpPr>
        <p:spPr>
          <a:xfrm>
            <a:off x="468313" y="1989138"/>
            <a:ext cx="8229600" cy="4670425"/>
          </a:xfrm>
          <a:solidFill>
            <a:schemeClr val="accent1"/>
          </a:solidFill>
          <a:ln>
            <a:solidFill>
              <a:schemeClr val="tx1"/>
            </a:solidFill>
          </a:ln>
        </p:spPr>
        <p:txBody>
          <a:bodyPr/>
          <a:lstStyle/>
          <a:p>
            <a:pPr marL="0" indent="0">
              <a:buFont typeface="Wingdings" pitchFamily="2" charset="2"/>
              <a:buNone/>
            </a:pPr>
            <a:endParaRPr lang="en-US" altLang="zh-CN">
              <a:solidFill>
                <a:srgbClr val="FF0000"/>
              </a:solidFill>
              <a:latin typeface="微软雅黑" pitchFamily="34" charset="-122"/>
              <a:ea typeface="微软雅黑" pitchFamily="34" charset="-122"/>
            </a:endParaRPr>
          </a:p>
          <a:p>
            <a:pPr marL="0" indent="0">
              <a:buFont typeface="Wingdings" pitchFamily="2" charset="2"/>
              <a:buNone/>
            </a:pPr>
            <a:r>
              <a:rPr lang="zh-CN" altLang="en-US">
                <a:solidFill>
                  <a:srgbClr val="FF0000"/>
                </a:solidFill>
                <a:latin typeface="微软雅黑" pitchFamily="34" charset="-122"/>
                <a:ea typeface="微软雅黑" pitchFamily="34" charset="-122"/>
              </a:rPr>
              <a:t>雕</a:t>
            </a:r>
            <a:r>
              <a:rPr lang="zh-CN" altLang="en-US">
                <a:latin typeface="微软雅黑" pitchFamily="34" charset="-122"/>
                <a:ea typeface="微软雅黑" pitchFamily="34" charset="-122"/>
              </a:rPr>
              <a:t>塑（</a:t>
            </a:r>
            <a:r>
              <a:rPr lang="en-US" altLang="zh-CN">
                <a:solidFill>
                  <a:srgbClr val="0000FF"/>
                </a:solidFill>
                <a:latin typeface="微软雅黑" pitchFamily="34" charset="-122"/>
                <a:ea typeface="微软雅黑" pitchFamily="34" charset="-122"/>
              </a:rPr>
              <a:t>diāo</a:t>
            </a:r>
            <a:r>
              <a:rPr lang="zh-CN" altLang="en-US">
                <a:latin typeface="微软雅黑" pitchFamily="34" charset="-122"/>
                <a:ea typeface="微软雅黑" pitchFamily="34" charset="-122"/>
              </a:rPr>
              <a:t>）       </a:t>
            </a:r>
            <a:r>
              <a:rPr lang="zh-CN" altLang="en-US">
                <a:solidFill>
                  <a:srgbClr val="FF0000"/>
                </a:solidFill>
                <a:latin typeface="微软雅黑" pitchFamily="34" charset="-122"/>
                <a:ea typeface="微软雅黑" pitchFamily="34" charset="-122"/>
              </a:rPr>
              <a:t>瞒</a:t>
            </a:r>
            <a:r>
              <a:rPr lang="zh-CN" altLang="en-US">
                <a:latin typeface="微软雅黑" pitchFamily="34" charset="-122"/>
                <a:ea typeface="微软雅黑" pitchFamily="34" charset="-122"/>
              </a:rPr>
              <a:t>着（</a:t>
            </a:r>
            <a:r>
              <a:rPr lang="en-US" altLang="zh-CN">
                <a:solidFill>
                  <a:srgbClr val="0000FF"/>
                </a:solidFill>
                <a:latin typeface="微软雅黑" pitchFamily="34" charset="-122"/>
                <a:ea typeface="微软雅黑" pitchFamily="34" charset="-122"/>
              </a:rPr>
              <a:t>mán</a:t>
            </a:r>
            <a:r>
              <a:rPr lang="zh-CN" altLang="en-US">
                <a:latin typeface="微软雅黑" pitchFamily="34" charset="-122"/>
                <a:ea typeface="微软雅黑" pitchFamily="34" charset="-122"/>
              </a:rPr>
              <a:t>）      </a:t>
            </a:r>
            <a:endParaRPr lang="en-US" altLang="zh-CN">
              <a:latin typeface="微软雅黑" pitchFamily="34" charset="-122"/>
              <a:ea typeface="微软雅黑" pitchFamily="34" charset="-122"/>
            </a:endParaRPr>
          </a:p>
          <a:p>
            <a:pPr marL="0" indent="0">
              <a:buFont typeface="Wingdings" pitchFamily="2" charset="2"/>
              <a:buNone/>
            </a:pPr>
            <a:r>
              <a:rPr lang="zh-CN" altLang="en-US">
                <a:solidFill>
                  <a:srgbClr val="FF0000"/>
                </a:solidFill>
                <a:latin typeface="微软雅黑" pitchFamily="34" charset="-122"/>
                <a:ea typeface="微软雅黑" pitchFamily="34" charset="-122"/>
              </a:rPr>
              <a:t>咀嚼</a:t>
            </a:r>
            <a:r>
              <a:rPr lang="zh-CN" altLang="en-US">
                <a:latin typeface="微软雅黑" pitchFamily="34" charset="-122"/>
                <a:ea typeface="微软雅黑" pitchFamily="34" charset="-122"/>
              </a:rPr>
              <a:t>（</a:t>
            </a:r>
            <a:r>
              <a:rPr lang="en-US" altLang="zh-CN">
                <a:solidFill>
                  <a:srgbClr val="0000FF"/>
                </a:solidFill>
                <a:latin typeface="微软雅黑" pitchFamily="34" charset="-122"/>
                <a:ea typeface="微软雅黑" pitchFamily="34" charset="-122"/>
              </a:rPr>
              <a:t>jǔ jué</a:t>
            </a:r>
            <a:r>
              <a:rPr lang="zh-CN" altLang="en-US">
                <a:latin typeface="微软雅黑" pitchFamily="34" charset="-122"/>
                <a:ea typeface="微软雅黑" pitchFamily="34" charset="-122"/>
              </a:rPr>
              <a:t>）     </a:t>
            </a:r>
            <a:r>
              <a:rPr lang="zh-CN" altLang="en-US">
                <a:solidFill>
                  <a:srgbClr val="FF0000"/>
                </a:solidFill>
                <a:latin typeface="微软雅黑" pitchFamily="34" charset="-122"/>
                <a:ea typeface="微软雅黑" pitchFamily="34" charset="-122"/>
              </a:rPr>
              <a:t>踌躇</a:t>
            </a:r>
            <a:r>
              <a:rPr lang="zh-CN" altLang="en-US">
                <a:latin typeface="微软雅黑" pitchFamily="34" charset="-122"/>
                <a:ea typeface="微软雅黑" pitchFamily="34" charset="-122"/>
              </a:rPr>
              <a:t>（</a:t>
            </a:r>
            <a:r>
              <a:rPr lang="en-US" altLang="zh-CN">
                <a:solidFill>
                  <a:srgbClr val="0000FF"/>
                </a:solidFill>
                <a:latin typeface="微软雅黑" pitchFamily="34" charset="-122"/>
                <a:ea typeface="微软雅黑" pitchFamily="34" charset="-122"/>
              </a:rPr>
              <a:t>chóu chú</a:t>
            </a:r>
            <a:r>
              <a:rPr lang="zh-CN" altLang="en-US">
                <a:latin typeface="微软雅黑" pitchFamily="34" charset="-122"/>
                <a:ea typeface="微软雅黑" pitchFamily="34" charset="-122"/>
              </a:rPr>
              <a:t>）    </a:t>
            </a:r>
            <a:endParaRPr lang="en-US" altLang="zh-CN">
              <a:latin typeface="微软雅黑" pitchFamily="34" charset="-122"/>
              <a:ea typeface="微软雅黑" pitchFamily="34" charset="-122"/>
            </a:endParaRPr>
          </a:p>
          <a:p>
            <a:pPr marL="0" indent="0">
              <a:buFont typeface="Wingdings" pitchFamily="2" charset="2"/>
              <a:buNone/>
            </a:pPr>
            <a:r>
              <a:rPr lang="zh-CN" altLang="en-US">
                <a:solidFill>
                  <a:srgbClr val="FF0000"/>
                </a:solidFill>
                <a:latin typeface="微软雅黑" pitchFamily="34" charset="-122"/>
                <a:ea typeface="微软雅黑" pitchFamily="34" charset="-122"/>
              </a:rPr>
              <a:t>囫囵</a:t>
            </a:r>
            <a:r>
              <a:rPr lang="zh-CN" altLang="en-US">
                <a:latin typeface="微软雅黑" pitchFamily="34" charset="-122"/>
                <a:ea typeface="微软雅黑" pitchFamily="34" charset="-122"/>
              </a:rPr>
              <a:t>（</a:t>
            </a:r>
            <a:r>
              <a:rPr lang="en-US" altLang="zh-CN">
                <a:solidFill>
                  <a:srgbClr val="0000FF"/>
                </a:solidFill>
                <a:latin typeface="微软雅黑" pitchFamily="34" charset="-122"/>
                <a:ea typeface="微软雅黑" pitchFamily="34" charset="-122"/>
              </a:rPr>
              <a:t>hú lun</a:t>
            </a:r>
            <a:r>
              <a:rPr lang="zh-CN" altLang="en-US">
                <a:latin typeface="微软雅黑" pitchFamily="34" charset="-122"/>
                <a:ea typeface="微软雅黑" pitchFamily="34" charset="-122"/>
              </a:rPr>
              <a:t>）    蹑手</a:t>
            </a:r>
            <a:r>
              <a:rPr lang="zh-CN" altLang="en-US">
                <a:solidFill>
                  <a:srgbClr val="FF0000"/>
                </a:solidFill>
                <a:latin typeface="微软雅黑" pitchFamily="34" charset="-122"/>
                <a:ea typeface="微软雅黑" pitchFamily="34" charset="-122"/>
              </a:rPr>
              <a:t>蹑</a:t>
            </a:r>
            <a:r>
              <a:rPr lang="zh-CN" altLang="en-US">
                <a:latin typeface="微软雅黑" pitchFamily="34" charset="-122"/>
                <a:ea typeface="微软雅黑" pitchFamily="34" charset="-122"/>
              </a:rPr>
              <a:t>脚（</a:t>
            </a:r>
            <a:r>
              <a:rPr lang="en-US" altLang="zh-CN">
                <a:solidFill>
                  <a:srgbClr val="0000FF"/>
                </a:solidFill>
                <a:latin typeface="微软雅黑" pitchFamily="34" charset="-122"/>
                <a:ea typeface="微软雅黑" pitchFamily="34" charset="-122"/>
              </a:rPr>
              <a:t>niè</a:t>
            </a:r>
            <a:r>
              <a:rPr lang="zh-CN" altLang="en-US">
                <a:latin typeface="微软雅黑" pitchFamily="34" charset="-122"/>
                <a:ea typeface="微软雅黑" pitchFamily="34" charset="-122"/>
              </a:rPr>
              <a:t>）</a:t>
            </a:r>
            <a:endParaRPr lang="en-US" altLang="zh-CN">
              <a:latin typeface="微软雅黑" pitchFamily="34" charset="-122"/>
              <a:ea typeface="微软雅黑" pitchFamily="34" charset="-122"/>
            </a:endParaRPr>
          </a:p>
        </p:txBody>
      </p:sp>
      <p:sp>
        <p:nvSpPr>
          <p:cNvPr id="11269" name="TextBox 16"/>
          <p:cNvSpPr txBox="1">
            <a:spLocks noChangeArrowheads="1"/>
          </p:cNvSpPr>
          <p:nvPr/>
        </p:nvSpPr>
        <p:spPr bwMode="auto">
          <a:xfrm>
            <a:off x="3325813" y="1084263"/>
            <a:ext cx="224472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重点字注音</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952328"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4294967295"/>
          </p:nvPr>
        </p:nvSpPr>
        <p:spPr>
          <a:xfrm>
            <a:off x="468313" y="1989138"/>
            <a:ext cx="8229600" cy="4670425"/>
          </a:xfrm>
        </p:spPr>
        <p:txBody>
          <a:bodyPr>
            <a:normAutofit/>
          </a:bodyPr>
          <a:lstStyle/>
          <a:p>
            <a:pPr marL="0" indent="0">
              <a:buFont typeface="Wingdings" pitchFamily="2" charset="2"/>
              <a:buNone/>
            </a:pPr>
            <a:r>
              <a:rPr lang="en-US" altLang="zh-CN" sz="2800">
                <a:latin typeface="微软雅黑" pitchFamily="34" charset="-122"/>
                <a:ea typeface="微软雅黑" pitchFamily="34" charset="-122"/>
              </a:rPr>
              <a:t>【</a:t>
            </a:r>
            <a:r>
              <a:rPr lang="zh-CN" altLang="en-US" sz="2800">
                <a:solidFill>
                  <a:srgbClr val="FF0000"/>
                </a:solidFill>
                <a:latin typeface="微软雅黑" pitchFamily="34" charset="-122"/>
                <a:ea typeface="微软雅黑" pitchFamily="34" charset="-122"/>
              </a:rPr>
              <a:t>喃喃自语</a:t>
            </a:r>
            <a:r>
              <a:rPr lang="en-US" altLang="zh-CN" sz="2800">
                <a:latin typeface="微软雅黑" pitchFamily="34" charset="-122"/>
                <a:ea typeface="微软雅黑" pitchFamily="34" charset="-122"/>
              </a:rPr>
              <a:t>】 </a:t>
            </a:r>
            <a:r>
              <a:rPr lang="zh-CN" altLang="en-US" sz="2800">
                <a:latin typeface="微软雅黑" pitchFamily="34" charset="-122"/>
                <a:ea typeface="微软雅黑" pitchFamily="34" charset="-122"/>
              </a:rPr>
              <a:t>不断地低声自己和自己说话，别人都听不清说话内容。</a:t>
            </a:r>
          </a:p>
          <a:p>
            <a:pPr marL="0" indent="0">
              <a:buFont typeface="Wingdings" pitchFamily="2" charset="2"/>
              <a:buNone/>
            </a:pPr>
            <a:r>
              <a:rPr lang="en-US" altLang="zh-CN" sz="2800">
                <a:latin typeface="微软雅黑" pitchFamily="34" charset="-122"/>
                <a:ea typeface="微软雅黑" pitchFamily="34" charset="-122"/>
              </a:rPr>
              <a:t>【</a:t>
            </a:r>
            <a:r>
              <a:rPr lang="zh-CN" altLang="en-US" sz="2800">
                <a:solidFill>
                  <a:srgbClr val="FF0000"/>
                </a:solidFill>
                <a:latin typeface="微软雅黑" pitchFamily="34" charset="-122"/>
                <a:ea typeface="微软雅黑" pitchFamily="34" charset="-122"/>
              </a:rPr>
              <a:t>蹑手蹑脚</a:t>
            </a:r>
            <a:r>
              <a:rPr lang="en-US" altLang="zh-CN" sz="2800">
                <a:latin typeface="微软雅黑" pitchFamily="34" charset="-122"/>
                <a:ea typeface="微软雅黑" pitchFamily="34" charset="-122"/>
              </a:rPr>
              <a:t>】 </a:t>
            </a:r>
            <a:r>
              <a:rPr lang="zh-CN" altLang="en-US" sz="2800">
                <a:latin typeface="微软雅黑" pitchFamily="34" charset="-122"/>
                <a:ea typeface="微软雅黑" pitchFamily="34" charset="-122"/>
              </a:rPr>
              <a:t>形容走路时脚步放得很轻。</a:t>
            </a:r>
          </a:p>
          <a:p>
            <a:pPr marL="0" indent="0">
              <a:buFont typeface="Wingdings" pitchFamily="2" charset="2"/>
              <a:buNone/>
            </a:pPr>
            <a:r>
              <a:rPr lang="en-US" altLang="zh-CN" sz="2800">
                <a:latin typeface="微软雅黑" pitchFamily="34" charset="-122"/>
                <a:ea typeface="微软雅黑" pitchFamily="34" charset="-122"/>
              </a:rPr>
              <a:t>【</a:t>
            </a:r>
            <a:r>
              <a:rPr lang="zh-CN" altLang="en-US" sz="2800">
                <a:solidFill>
                  <a:srgbClr val="FF0000"/>
                </a:solidFill>
                <a:latin typeface="微软雅黑" pitchFamily="34" charset="-122"/>
                <a:ea typeface="微软雅黑" pitchFamily="34" charset="-122"/>
              </a:rPr>
              <a:t>无可奈何</a:t>
            </a:r>
            <a:r>
              <a:rPr lang="en-US" altLang="zh-CN" sz="2800">
                <a:latin typeface="微软雅黑" pitchFamily="34" charset="-122"/>
                <a:ea typeface="微软雅黑" pitchFamily="34" charset="-122"/>
              </a:rPr>
              <a:t>】 </a:t>
            </a:r>
            <a:r>
              <a:rPr lang="zh-CN" altLang="en-US" sz="2800">
                <a:latin typeface="微软雅黑" pitchFamily="34" charset="-122"/>
                <a:ea typeface="微软雅黑" pitchFamily="34" charset="-122"/>
              </a:rPr>
              <a:t>没有办法；没有办法可想。</a:t>
            </a:r>
            <a:endParaRPr lang="en-US" altLang="zh-CN" sz="2800">
              <a:latin typeface="微软雅黑" pitchFamily="34" charset="-122"/>
              <a:ea typeface="微软雅黑" pitchFamily="34" charset="-122"/>
            </a:endParaRPr>
          </a:p>
          <a:p>
            <a:pPr marL="0" indent="0">
              <a:buFont typeface="Wingdings" pitchFamily="2" charset="2"/>
              <a:buNone/>
            </a:pPr>
            <a:r>
              <a:rPr lang="en-US" altLang="zh-CN" sz="2800">
                <a:latin typeface="微软雅黑" pitchFamily="34" charset="-122"/>
                <a:ea typeface="微软雅黑" pitchFamily="34" charset="-122"/>
              </a:rPr>
              <a:t>【</a:t>
            </a:r>
            <a:r>
              <a:rPr lang="zh-CN" altLang="en-US" sz="2800">
                <a:solidFill>
                  <a:srgbClr val="FF0000"/>
                </a:solidFill>
                <a:latin typeface="微软雅黑" pitchFamily="34" charset="-122"/>
                <a:ea typeface="微软雅黑" pitchFamily="34" charset="-122"/>
              </a:rPr>
              <a:t>喜出望外</a:t>
            </a:r>
            <a:r>
              <a:rPr lang="en-US" altLang="zh-CN" sz="2800">
                <a:latin typeface="微软雅黑" pitchFamily="34" charset="-122"/>
                <a:ea typeface="微软雅黑" pitchFamily="34" charset="-122"/>
              </a:rPr>
              <a:t>】</a:t>
            </a:r>
            <a:r>
              <a:rPr lang="zh-CN" altLang="en-US" sz="2800">
                <a:latin typeface="微软雅黑" pitchFamily="34" charset="-122"/>
                <a:ea typeface="微软雅黑" pitchFamily="34" charset="-122"/>
              </a:rPr>
              <a:t>遇到出乎意料的喜事而特别高兴。</a:t>
            </a:r>
            <a:r>
              <a:rPr lang="en-US" altLang="zh-CN" sz="2800">
                <a:latin typeface="微软雅黑" pitchFamily="34" charset="-122"/>
                <a:ea typeface="微软雅黑" pitchFamily="34" charset="-122"/>
              </a:rPr>
              <a:t>【</a:t>
            </a:r>
            <a:r>
              <a:rPr lang="zh-CN" altLang="en-US" sz="2800">
                <a:solidFill>
                  <a:srgbClr val="FF0000"/>
                </a:solidFill>
                <a:latin typeface="微软雅黑" pitchFamily="34" charset="-122"/>
                <a:ea typeface="微软雅黑" pitchFamily="34" charset="-122"/>
              </a:rPr>
              <a:t>羡慕</a:t>
            </a:r>
            <a:r>
              <a:rPr lang="en-US" altLang="zh-CN" sz="2800">
                <a:latin typeface="微软雅黑" pitchFamily="34" charset="-122"/>
                <a:ea typeface="微软雅黑" pitchFamily="34" charset="-122"/>
              </a:rPr>
              <a:t>】 </a:t>
            </a:r>
            <a:r>
              <a:rPr lang="zh-CN" altLang="en-US" sz="2800">
                <a:latin typeface="微软雅黑" pitchFamily="34" charset="-122"/>
                <a:ea typeface="微软雅黑" pitchFamily="34" charset="-122"/>
              </a:rPr>
              <a:t>看见别人有某种长处、好处或有利条件而希望自己也有。</a:t>
            </a:r>
            <a:endParaRPr lang="en-US" altLang="zh-CN" sz="2800">
              <a:latin typeface="微软雅黑" pitchFamily="34" charset="-122"/>
              <a:ea typeface="微软雅黑" pitchFamily="34" charset="-122"/>
            </a:endParaRPr>
          </a:p>
          <a:p>
            <a:pPr marL="0" indent="0">
              <a:buFont typeface="Wingdings" pitchFamily="2" charset="2"/>
              <a:buNone/>
            </a:pPr>
            <a:r>
              <a:rPr lang="en-US" altLang="zh-CN" sz="2800">
                <a:latin typeface="微软雅黑" pitchFamily="34" charset="-122"/>
                <a:ea typeface="微软雅黑" pitchFamily="34" charset="-122"/>
              </a:rPr>
              <a:t>【</a:t>
            </a:r>
            <a:r>
              <a:rPr lang="zh-CN" altLang="en-US" sz="2800">
                <a:solidFill>
                  <a:srgbClr val="FF0000"/>
                </a:solidFill>
                <a:latin typeface="微软雅黑" pitchFamily="34" charset="-122"/>
                <a:ea typeface="微软雅黑" pitchFamily="34" charset="-122"/>
              </a:rPr>
              <a:t>兴许</a:t>
            </a:r>
            <a:r>
              <a:rPr lang="en-US" altLang="zh-CN" sz="2800">
                <a:latin typeface="微软雅黑" pitchFamily="34" charset="-122"/>
                <a:ea typeface="微软雅黑" pitchFamily="34" charset="-122"/>
              </a:rPr>
              <a:t>】 </a:t>
            </a:r>
            <a:r>
              <a:rPr lang="zh-CN" altLang="en-US" sz="2800">
                <a:latin typeface="微软雅黑" pitchFamily="34" charset="-122"/>
                <a:ea typeface="微软雅黑" pitchFamily="34" charset="-122"/>
              </a:rPr>
              <a:t>也许；或许。</a:t>
            </a:r>
          </a:p>
          <a:p>
            <a:pPr marL="0" indent="0"/>
            <a:endParaRPr lang="en-US" altLang="zh-CN" sz="2800">
              <a:latin typeface="微软雅黑" pitchFamily="34" charset="-122"/>
              <a:ea typeface="微软雅黑" pitchFamily="34" charset="-122"/>
            </a:endParaRPr>
          </a:p>
          <a:p>
            <a:pPr marL="0" indent="0"/>
            <a:endParaRPr lang="zh-CN" altLang="en-US" sz="2800">
              <a:latin typeface="微软雅黑" pitchFamily="34" charset="-122"/>
              <a:ea typeface="微软雅黑" pitchFamily="34" charset="-122"/>
            </a:endParaRPr>
          </a:p>
        </p:txBody>
      </p:sp>
      <p:sp>
        <p:nvSpPr>
          <p:cNvPr id="12293" name="TextBox 16"/>
          <p:cNvSpPr txBox="1">
            <a:spLocks noChangeArrowheads="1"/>
          </p:cNvSpPr>
          <p:nvPr/>
        </p:nvSpPr>
        <p:spPr bwMode="auto">
          <a:xfrm>
            <a:off x="3325813" y="1084263"/>
            <a:ext cx="2655887"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重点词语解释</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内容占位符 2"/>
          <p:cNvSpPr>
            <a:spLocks noGrp="1"/>
          </p:cNvSpPr>
          <p:nvPr>
            <p:ph idx="4294967295"/>
          </p:nvPr>
        </p:nvSpPr>
        <p:spPr>
          <a:xfrm>
            <a:off x="395288" y="1412875"/>
            <a:ext cx="8229600" cy="4525963"/>
          </a:xfrm>
          <a:solidFill>
            <a:schemeClr val="accent1"/>
          </a:solidFill>
          <a:ln>
            <a:solidFill>
              <a:schemeClr val="tx1"/>
            </a:solidFill>
          </a:ln>
        </p:spPr>
        <p:txBody>
          <a:bodyPr/>
          <a:lstStyle/>
          <a:p>
            <a:pPr marL="0" indent="0">
              <a:buFont typeface="Wingdings" pitchFamily="2" charset="2"/>
              <a:buNone/>
            </a:pPr>
            <a:r>
              <a:rPr lang="en-US" altLang="zh-CN">
                <a:latin typeface="微软雅黑" pitchFamily="34" charset="-122"/>
                <a:ea typeface="微软雅黑" pitchFamily="34" charset="-122"/>
              </a:rPr>
              <a:t>【</a:t>
            </a:r>
            <a:r>
              <a:rPr lang="zh-CN" altLang="en-US">
                <a:solidFill>
                  <a:srgbClr val="FF0000"/>
                </a:solidFill>
                <a:latin typeface="微软雅黑" pitchFamily="34" charset="-122"/>
                <a:ea typeface="微软雅黑" pitchFamily="34" charset="-122"/>
              </a:rPr>
              <a:t>中看</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看起来很好。</a:t>
            </a:r>
          </a:p>
          <a:p>
            <a:pPr marL="0" indent="0">
              <a:buFont typeface="Wingdings" pitchFamily="2" charset="2"/>
              <a:buNone/>
            </a:pPr>
            <a:r>
              <a:rPr lang="en-US" altLang="zh-CN">
                <a:latin typeface="微软雅黑" pitchFamily="34" charset="-122"/>
                <a:ea typeface="微软雅黑" pitchFamily="34" charset="-122"/>
              </a:rPr>
              <a:t>【</a:t>
            </a:r>
            <a:r>
              <a:rPr lang="zh-CN" altLang="en-US">
                <a:solidFill>
                  <a:srgbClr val="FF0000"/>
                </a:solidFill>
                <a:latin typeface="微软雅黑" pitchFamily="34" charset="-122"/>
                <a:ea typeface="微软雅黑" pitchFamily="34" charset="-122"/>
              </a:rPr>
              <a:t>囫囵</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完整，整个儿的。</a:t>
            </a:r>
            <a:endParaRPr lang="en-US" altLang="zh-CN">
              <a:latin typeface="微软雅黑" pitchFamily="34" charset="-122"/>
              <a:ea typeface="微软雅黑" pitchFamily="34" charset="-122"/>
            </a:endParaRPr>
          </a:p>
          <a:p>
            <a:pPr marL="0" indent="0">
              <a:buFont typeface="Wingdings" pitchFamily="2" charset="2"/>
              <a:buNone/>
            </a:pPr>
            <a:r>
              <a:rPr lang="en-US" altLang="zh-CN">
                <a:latin typeface="微软雅黑" pitchFamily="34" charset="-122"/>
                <a:ea typeface="微软雅黑" pitchFamily="34" charset="-122"/>
              </a:rPr>
              <a:t>【</a:t>
            </a:r>
            <a:r>
              <a:rPr lang="zh-CN" altLang="en-US">
                <a:solidFill>
                  <a:srgbClr val="FF0000"/>
                </a:solidFill>
                <a:latin typeface="微软雅黑" pitchFamily="34" charset="-122"/>
                <a:ea typeface="微软雅黑" pitchFamily="34" charset="-122"/>
              </a:rPr>
              <a:t>凝视</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聚精会神地看。</a:t>
            </a:r>
          </a:p>
          <a:p>
            <a:pPr marL="0" indent="0">
              <a:buFont typeface="Wingdings" pitchFamily="2" charset="2"/>
              <a:buNone/>
            </a:pPr>
            <a:r>
              <a:rPr lang="en-US" altLang="zh-CN">
                <a:latin typeface="微软雅黑" pitchFamily="34" charset="-122"/>
                <a:ea typeface="微软雅黑" pitchFamily="34" charset="-122"/>
              </a:rPr>
              <a:t>【</a:t>
            </a:r>
            <a:r>
              <a:rPr lang="zh-CN" altLang="en-US">
                <a:solidFill>
                  <a:srgbClr val="FF0000"/>
                </a:solidFill>
                <a:latin typeface="微软雅黑" pitchFamily="34" charset="-122"/>
                <a:ea typeface="微软雅黑" pitchFamily="34" charset="-122"/>
              </a:rPr>
              <a:t>心事重重</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心里盘算的事一桩接一桩。形容思虑的事很多。</a:t>
            </a:r>
          </a:p>
          <a:p>
            <a:pPr marL="0" indent="0">
              <a:buFont typeface="Wingdings" pitchFamily="2" charset="2"/>
              <a:buNone/>
            </a:pPr>
            <a:r>
              <a:rPr lang="en-US" altLang="zh-CN">
                <a:latin typeface="微软雅黑" pitchFamily="34" charset="-122"/>
                <a:ea typeface="微软雅黑" pitchFamily="34" charset="-122"/>
              </a:rPr>
              <a:t>【</a:t>
            </a:r>
            <a:r>
              <a:rPr lang="zh-CN" altLang="en-US">
                <a:solidFill>
                  <a:srgbClr val="FF0000"/>
                </a:solidFill>
                <a:latin typeface="微软雅黑" pitchFamily="34" charset="-122"/>
                <a:ea typeface="微软雅黑" pitchFamily="34" charset="-122"/>
              </a:rPr>
              <a:t>踌躇</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犹豫不决。</a:t>
            </a:r>
            <a:endParaRPr lang="en-US" altLang="zh-CN">
              <a:latin typeface="微软雅黑" pitchFamily="34" charset="-122"/>
              <a:ea typeface="微软雅黑" pitchFamily="34" charset="-122"/>
            </a:endParaRPr>
          </a:p>
          <a:p>
            <a:pPr marL="0" indent="0">
              <a:buFont typeface="Wingdings" pitchFamily="2" charset="2"/>
              <a:buNone/>
            </a:pPr>
            <a:r>
              <a:rPr lang="en-US" altLang="zh-CN">
                <a:latin typeface="微软雅黑" pitchFamily="34" charset="-122"/>
                <a:ea typeface="微软雅黑" pitchFamily="34" charset="-122"/>
              </a:rPr>
              <a:t>【</a:t>
            </a:r>
            <a:r>
              <a:rPr lang="zh-CN" altLang="en-US">
                <a:solidFill>
                  <a:srgbClr val="FF0000"/>
                </a:solidFill>
                <a:latin typeface="微软雅黑" pitchFamily="34" charset="-122"/>
                <a:ea typeface="微软雅黑" pitchFamily="34" charset="-122"/>
              </a:rPr>
              <a:t>垂头丧气</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形容情绪低落、失望懊丧的神情。</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40" name="内容占位符 2"/>
          <p:cNvSpPr>
            <a:spLocks noGrp="1"/>
          </p:cNvSpPr>
          <p:nvPr>
            <p:ph idx="4294967295"/>
          </p:nvPr>
        </p:nvSpPr>
        <p:spPr>
          <a:xfrm>
            <a:off x="468313" y="1989138"/>
            <a:ext cx="8424862" cy="4670425"/>
          </a:xfrm>
          <a:solidFill>
            <a:schemeClr val="accent1"/>
          </a:solidFill>
          <a:ln>
            <a:solidFill>
              <a:schemeClr val="tx1"/>
            </a:solidFill>
          </a:ln>
        </p:spPr>
        <p:txBody>
          <a:bodyPr/>
          <a:lstStyle/>
          <a:p>
            <a:pPr marL="0" indent="0">
              <a:lnSpc>
                <a:spcPct val="150000"/>
              </a:lnSpc>
              <a:buFont typeface="Wingdings" pitchFamily="2" charset="2"/>
              <a:buNone/>
            </a:pPr>
            <a:r>
              <a:rPr lang="zh-CN" altLang="en-US" sz="2400">
                <a:solidFill>
                  <a:srgbClr val="FF0000"/>
                </a:solidFill>
                <a:latin typeface="微软雅黑" pitchFamily="34" charset="-122"/>
                <a:ea typeface="微软雅黑" pitchFamily="34" charset="-122"/>
              </a:rPr>
              <a:t>第一部分，</a:t>
            </a:r>
            <a:r>
              <a:rPr lang="zh-CN" altLang="en-US" sz="2400">
                <a:latin typeface="微软雅黑" pitchFamily="34" charset="-122"/>
                <a:ea typeface="微软雅黑" pitchFamily="34" charset="-122"/>
              </a:rPr>
              <a:t>开端。在枣树下，老人遇到一个捡枣儿的男孩。</a:t>
            </a:r>
            <a:endParaRPr lang="en-US" altLang="zh-CN" sz="2400">
              <a:latin typeface="微软雅黑" pitchFamily="34" charset="-122"/>
              <a:ea typeface="微软雅黑" pitchFamily="34" charset="-122"/>
            </a:endParaRPr>
          </a:p>
          <a:p>
            <a:pPr marL="0" indent="0">
              <a:lnSpc>
                <a:spcPct val="150000"/>
              </a:lnSpc>
              <a:buFont typeface="Wingdings" pitchFamily="2" charset="2"/>
              <a:buNone/>
            </a:pPr>
            <a:r>
              <a:rPr lang="zh-CN" altLang="en-US" sz="2400">
                <a:solidFill>
                  <a:srgbClr val="FF0000"/>
                </a:solidFill>
                <a:latin typeface="微软雅黑" pitchFamily="34" charset="-122"/>
                <a:ea typeface="微软雅黑" pitchFamily="34" charset="-122"/>
              </a:rPr>
              <a:t>第二部分，</a:t>
            </a:r>
            <a:r>
              <a:rPr lang="zh-CN" altLang="en-US" sz="2400">
                <a:latin typeface="微软雅黑" pitchFamily="34" charset="-122"/>
                <a:ea typeface="微软雅黑" pitchFamily="34" charset="-122"/>
              </a:rPr>
              <a:t>发展。写一老一少的交谈，老人回忆关于枣儿的往事，透露出对儿子的思念。</a:t>
            </a:r>
            <a:endParaRPr lang="en-US" altLang="zh-CN" sz="2400">
              <a:latin typeface="微软雅黑" pitchFamily="34" charset="-122"/>
              <a:ea typeface="微软雅黑" pitchFamily="34" charset="-122"/>
            </a:endParaRPr>
          </a:p>
          <a:p>
            <a:pPr marL="0" indent="0">
              <a:lnSpc>
                <a:spcPct val="150000"/>
              </a:lnSpc>
              <a:buFont typeface="Wingdings" pitchFamily="2" charset="2"/>
              <a:buNone/>
            </a:pPr>
            <a:r>
              <a:rPr lang="zh-CN" altLang="en-US" sz="2400">
                <a:solidFill>
                  <a:srgbClr val="FF0000"/>
                </a:solidFill>
                <a:latin typeface="微软雅黑" pitchFamily="34" charset="-122"/>
                <a:ea typeface="微软雅黑" pitchFamily="34" charset="-122"/>
              </a:rPr>
              <a:t>第三部分，</a:t>
            </a:r>
            <a:r>
              <a:rPr lang="zh-CN" altLang="en-US" sz="2400">
                <a:latin typeface="微软雅黑" pitchFamily="34" charset="-122"/>
                <a:ea typeface="微软雅黑" pitchFamily="34" charset="-122"/>
              </a:rPr>
              <a:t>进一步发展。男孩交代了自己的家庭情况，突出表现了男孩对父亲的思念和期盼。</a:t>
            </a:r>
            <a:endParaRPr lang="en-US" altLang="zh-CN" sz="2400">
              <a:latin typeface="微软雅黑" pitchFamily="34" charset="-122"/>
              <a:ea typeface="微软雅黑" pitchFamily="34" charset="-122"/>
            </a:endParaRPr>
          </a:p>
          <a:p>
            <a:pPr marL="0" indent="0">
              <a:lnSpc>
                <a:spcPct val="150000"/>
              </a:lnSpc>
              <a:buFont typeface="Wingdings" pitchFamily="2" charset="2"/>
              <a:buNone/>
            </a:pPr>
            <a:r>
              <a:rPr lang="zh-CN" altLang="en-US" sz="2400">
                <a:solidFill>
                  <a:srgbClr val="FF0000"/>
                </a:solidFill>
                <a:latin typeface="微软雅黑" pitchFamily="34" charset="-122"/>
                <a:ea typeface="微软雅黑" pitchFamily="34" charset="-122"/>
              </a:rPr>
              <a:t>第四部分，</a:t>
            </a:r>
            <a:r>
              <a:rPr lang="zh-CN" altLang="en-US" sz="2400">
                <a:latin typeface="微软雅黑" pitchFamily="34" charset="-122"/>
                <a:ea typeface="微软雅黑" pitchFamily="34" charset="-122"/>
              </a:rPr>
              <a:t>高潮和结局。老人与男孩在思想上产生共鸣，一起呼唤亲人回归。</a:t>
            </a:r>
          </a:p>
        </p:txBody>
      </p:sp>
      <p:sp>
        <p:nvSpPr>
          <p:cNvPr id="14341" name="TextBox 16"/>
          <p:cNvSpPr txBox="1">
            <a:spLocks noChangeArrowheads="1"/>
          </p:cNvSpPr>
          <p:nvPr/>
        </p:nvSpPr>
        <p:spPr bwMode="auto">
          <a:xfrm>
            <a:off x="3325813" y="1084263"/>
            <a:ext cx="1831975" cy="584200"/>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3366FF"/>
                </a:solidFill>
                <a:latin typeface="Franklin Gothic Medium" pitchFamily="34" charset="0"/>
                <a:ea typeface="黑体" pitchFamily="49" charset="-122"/>
              </a:rPr>
              <a:t>整体感知</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Watermark</Template>
  <TotalTime>0</TotalTime>
  <Words>2827</Words>
  <Application>WPS 演示</Application>
  <PresentationFormat>全屏显示(4:3)</PresentationFormat>
  <Paragraphs>116</Paragraphs>
  <Slides>28</Slides>
  <Notes>11</Notes>
  <HiddenSlides>0</HiddenSlides>
  <MMClips>0</MMClips>
  <ScaleCrop>false</ScaleCrop>
  <HeadingPairs>
    <vt:vector size="6" baseType="variant">
      <vt:variant>
        <vt:lpstr>已用的字体</vt:lpstr>
      </vt:variant>
      <vt:variant>
        <vt:i4>12</vt:i4>
      </vt:variant>
      <vt:variant>
        <vt:lpstr>演示文稿设计模板</vt:lpstr>
      </vt:variant>
      <vt:variant>
        <vt:i4>1</vt:i4>
      </vt:variant>
      <vt:variant>
        <vt:lpstr>幻灯片标题</vt:lpstr>
      </vt:variant>
      <vt:variant>
        <vt:i4>28</vt:i4>
      </vt:variant>
    </vt:vector>
  </HeadingPairs>
  <TitlesOfParts>
    <vt:vector size="41" baseType="lpstr">
      <vt:lpstr>Arial</vt:lpstr>
      <vt:lpstr>宋体</vt:lpstr>
      <vt:lpstr>Times New Roman</vt:lpstr>
      <vt:lpstr>Wingdings</vt:lpstr>
      <vt:lpstr>Calibri</vt:lpstr>
      <vt:lpstr>微软雅黑</vt:lpstr>
      <vt:lpstr>Franklin Gothic Medium</vt:lpstr>
      <vt:lpstr>黑体</vt:lpstr>
      <vt:lpstr>隶书</vt:lpstr>
      <vt:lpstr>Verdana</vt:lpstr>
      <vt:lpstr>华文楷体</vt:lpstr>
      <vt:lpstr>Tahoma</vt:lpstr>
      <vt:lpstr>Watermark</vt:lpstr>
      <vt:lpstr>幻灯片 1</vt:lpstr>
      <vt:lpstr>幻灯片 2</vt:lpstr>
      <vt:lpstr>幻灯片 3</vt:lpstr>
      <vt:lpstr>幻灯片 4</vt:lpstr>
      <vt:lpstr>幻灯片 5</vt:lpstr>
      <vt:lpstr>幻灯片 6</vt:lpstr>
      <vt:lpstr>幻灯片 7</vt:lpstr>
      <vt:lpstr>幻灯片 8</vt:lpstr>
      <vt:lpstr>幻灯片 9</vt:lpstr>
      <vt:lpstr>结构</vt:lpstr>
      <vt:lpstr>读课文,思考:</vt:lpstr>
      <vt:lpstr>讨论</vt:lpstr>
      <vt:lpstr>幻灯片 13</vt:lpstr>
      <vt:lpstr>幻灯片 14</vt:lpstr>
      <vt:lpstr>幻灯片 15</vt:lpstr>
      <vt:lpstr>幻灯片 16</vt:lpstr>
      <vt:lpstr>幻灯片 17</vt:lpstr>
      <vt:lpstr>人物形象</vt:lpstr>
      <vt:lpstr>谈谈枣儿在剧中所起的作用</vt:lpstr>
      <vt:lpstr>什么叫象征？</vt:lpstr>
      <vt:lpstr>枣儿象征什么？</vt:lpstr>
      <vt:lpstr>幻灯片 22</vt:lpstr>
      <vt:lpstr>关于童谣  剧本首尾出现两次，这样写，有什么特殊的表达效果？</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USER</cp:lastModifiedBy>
  <cp:revision>26</cp:revision>
  <dcterms:created xsi:type="dcterms:W3CDTF">2018-09-13T02:31:00Z</dcterms:created>
  <dcterms:modified xsi:type="dcterms:W3CDTF">2018-12-08T13:00:31Z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