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9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C5893-42C5-4163-8E3F-C4B480C4009B}" type="datetimeFigureOut">
              <a:rPr lang="zh-CN" altLang="en-US" smtClean="0"/>
              <a:t>2019/4/24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AD58F-3C1D-4C78-892C-434D0A13BB4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C5893-42C5-4163-8E3F-C4B480C4009B}" type="datetimeFigureOut">
              <a:rPr lang="zh-CN" altLang="en-US" smtClean="0"/>
              <a:t>2019/4/24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AD58F-3C1D-4C78-892C-434D0A13BB4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C5893-42C5-4163-8E3F-C4B480C4009B}" type="datetimeFigureOut">
              <a:rPr lang="zh-CN" altLang="en-US" smtClean="0"/>
              <a:t>2019/4/24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AD58F-3C1D-4C78-892C-434D0A13BB4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C5893-42C5-4163-8E3F-C4B480C4009B}" type="datetimeFigureOut">
              <a:rPr lang="zh-CN" altLang="en-US" smtClean="0"/>
              <a:t>2019/4/24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AD58F-3C1D-4C78-892C-434D0A13BB4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C5893-42C5-4163-8E3F-C4B480C4009B}" type="datetimeFigureOut">
              <a:rPr lang="zh-CN" altLang="en-US" smtClean="0"/>
              <a:t>2019/4/24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AD58F-3C1D-4C78-892C-434D0A13BB4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C5893-42C5-4163-8E3F-C4B480C4009B}" type="datetimeFigureOut">
              <a:rPr lang="zh-CN" altLang="en-US" smtClean="0"/>
              <a:t>2019/4/24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AD58F-3C1D-4C78-892C-434D0A13BB4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C5893-42C5-4163-8E3F-C4B480C4009B}" type="datetimeFigureOut">
              <a:rPr lang="zh-CN" altLang="en-US" smtClean="0"/>
              <a:t>2019/4/24 Wednesday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AD58F-3C1D-4C78-892C-434D0A13BB4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C5893-42C5-4163-8E3F-C4B480C4009B}" type="datetimeFigureOut">
              <a:rPr lang="zh-CN" altLang="en-US" smtClean="0"/>
              <a:t>2019/4/24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AD58F-3C1D-4C78-892C-434D0A13BB4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C5893-42C5-4163-8E3F-C4B480C4009B}" type="datetimeFigureOut">
              <a:rPr lang="zh-CN" altLang="en-US" smtClean="0"/>
              <a:t>2019/4/24 Wednesday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AD58F-3C1D-4C78-892C-434D0A13BB4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C5893-42C5-4163-8E3F-C4B480C4009B}" type="datetimeFigureOut">
              <a:rPr lang="zh-CN" altLang="en-US" smtClean="0"/>
              <a:t>2019/4/24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AD58F-3C1D-4C78-892C-434D0A13BB4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C5893-42C5-4163-8E3F-C4B480C4009B}" type="datetimeFigureOut">
              <a:rPr lang="zh-CN" altLang="en-US" smtClean="0"/>
              <a:t>2019/4/24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AD58F-3C1D-4C78-892C-434D0A13BB4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C5893-42C5-4163-8E3F-C4B480C4009B}" type="datetimeFigureOut">
              <a:rPr lang="zh-CN" altLang="en-US" smtClean="0"/>
              <a:t>2019/4/24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1AD58F-3C1D-4C78-892C-434D0A13BB4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3568" y="1412776"/>
            <a:ext cx="7772400" cy="1470025"/>
          </a:xfrm>
        </p:spPr>
        <p:txBody>
          <a:bodyPr>
            <a:normAutofit/>
          </a:bodyPr>
          <a:lstStyle/>
          <a:p>
            <a:r>
              <a:rPr lang="zh-CN" altLang="zh-CN" sz="4800" b="1" dirty="0">
                <a:solidFill>
                  <a:srgbClr val="FF0000"/>
                </a:solidFill>
              </a:rPr>
              <a:t>引述材料的七种方法</a:t>
            </a:r>
            <a:endParaRPr lang="zh-CN" altLang="en-US" sz="4800" b="1" dirty="0">
              <a:solidFill>
                <a:srgbClr val="FF0000"/>
              </a:solidFill>
            </a:endParaRPr>
          </a:p>
        </p:txBody>
      </p:sp>
      <p:pic>
        <p:nvPicPr>
          <p:cNvPr id="4" name="图片 3" descr="mmexport153981733630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3645024"/>
            <a:ext cx="8244408" cy="250185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>
                <a:solidFill>
                  <a:srgbClr val="FF0000"/>
                </a:solidFill>
              </a:rPr>
              <a:t>7</a:t>
            </a:r>
            <a:r>
              <a:rPr lang="zh-CN" altLang="zh-CN" b="1" dirty="0" smtClean="0">
                <a:solidFill>
                  <a:srgbClr val="FF0000"/>
                </a:solidFill>
              </a:rPr>
              <a:t>、 让步法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484784"/>
            <a:ext cx="8496944" cy="5184576"/>
          </a:xfrm>
          <a:ln>
            <a:solidFill>
              <a:srgbClr val="92D050"/>
            </a:solidFill>
          </a:ln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altLang="zh-CN" b="1" dirty="0">
                <a:solidFill>
                  <a:srgbClr val="FF00FF"/>
                </a:solidFill>
              </a:rPr>
              <a:t> </a:t>
            </a:r>
            <a:r>
              <a:rPr lang="en-US" altLang="zh-CN" b="1" dirty="0" smtClean="0">
                <a:solidFill>
                  <a:srgbClr val="FF00FF"/>
                </a:solidFill>
              </a:rPr>
              <a:t>         </a:t>
            </a:r>
            <a:r>
              <a:rPr lang="zh-CN" altLang="zh-CN" b="1" dirty="0" smtClean="0">
                <a:solidFill>
                  <a:srgbClr val="FF00FF"/>
                </a:solidFill>
              </a:rPr>
              <a:t>文</a:t>
            </a:r>
            <a:r>
              <a:rPr lang="zh-CN" altLang="zh-CN" b="1" dirty="0">
                <a:solidFill>
                  <a:srgbClr val="FF00FF"/>
                </a:solidFill>
              </a:rPr>
              <a:t>章开头先承认或认可对方观点中合情合理的部分，然后提出作者的相反或相对的观点。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 smtClean="0"/>
              <a:t>        </a:t>
            </a:r>
            <a:r>
              <a:rPr lang="zh-CN" altLang="zh-CN" dirty="0" smtClean="0"/>
              <a:t>例</a:t>
            </a:r>
            <a:r>
              <a:rPr lang="zh-CN" altLang="zh-CN" dirty="0"/>
              <a:t>如：读完这个在哪里加强战机的故事，我觉得，军方是“聪明”的，一来他们没有“孤军作战”，请来了统计学家沃德参与分析调查，二来他们没有“一意孤行”，听从了沃德的正确建议，做出了正确的决定。人啊，都希望自己越来越聪明，如何做到越来越聪明呢？人的思维是有局限的，要想越来越聪明，就得听取多方意见，全面了解情况，才能明辨是非，做出正确决定。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/>
              <a:t> </a:t>
            </a:r>
            <a:r>
              <a:rPr lang="en-US" altLang="zh-CN" dirty="0" smtClean="0"/>
              <a:t>                     </a:t>
            </a:r>
            <a:r>
              <a:rPr lang="zh-CN" altLang="zh-CN" dirty="0" smtClean="0"/>
              <a:t>《</a:t>
            </a:r>
            <a:r>
              <a:rPr lang="zh-CN" altLang="zh-CN" dirty="0"/>
              <a:t>思维有限，兼听则明》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692696"/>
            <a:ext cx="8352928" cy="5832648"/>
          </a:xfrm>
          <a:ln>
            <a:solidFill>
              <a:srgbClr val="92D050"/>
            </a:solidFill>
          </a:ln>
        </p:spPr>
        <p:txBody>
          <a:bodyPr>
            <a:noAutofit/>
          </a:bodyPr>
          <a:lstStyle/>
          <a:p>
            <a:pPr>
              <a:buNone/>
            </a:pPr>
            <a:r>
              <a:rPr lang="en-US" altLang="zh-CN" sz="4000" dirty="0" smtClean="0"/>
              <a:t>          </a:t>
            </a:r>
          </a:p>
          <a:p>
            <a:pPr>
              <a:buNone/>
            </a:pPr>
            <a:r>
              <a:rPr lang="en-US" altLang="zh-CN" sz="4000" dirty="0"/>
              <a:t> </a:t>
            </a:r>
            <a:r>
              <a:rPr lang="en-US" altLang="zh-CN" sz="4000" dirty="0" smtClean="0"/>
              <a:t>        </a:t>
            </a:r>
            <a:r>
              <a:rPr lang="zh-CN" altLang="zh-CN" sz="4000" dirty="0" smtClean="0"/>
              <a:t>高</a:t>
            </a:r>
            <a:r>
              <a:rPr lang="zh-CN" altLang="zh-CN" sz="4000" dirty="0"/>
              <a:t>考作文题现在是材料作文题时代，那</a:t>
            </a:r>
            <a:r>
              <a:rPr lang="zh-CN" altLang="zh-CN" sz="4000" dirty="0" smtClean="0"/>
              <a:t>么作</a:t>
            </a:r>
            <a:r>
              <a:rPr lang="zh-CN" altLang="zh-CN" sz="4000" dirty="0"/>
              <a:t>文时就要先引出材料，后提出论点，因为论点是从材料中提炼出来的，是针对材料提出的问题或作文的任务做出的回答</a:t>
            </a:r>
            <a:r>
              <a:rPr lang="zh-CN" altLang="zh-CN" sz="4000" dirty="0" smtClean="0"/>
              <a:t>。</a:t>
            </a:r>
            <a:endParaRPr lang="en-US" altLang="zh-CN" sz="4000" dirty="0" smtClean="0"/>
          </a:p>
          <a:p>
            <a:pPr>
              <a:buNone/>
            </a:pPr>
            <a:r>
              <a:rPr lang="en-US" altLang="zh-CN" sz="4000" dirty="0"/>
              <a:t> </a:t>
            </a:r>
            <a:r>
              <a:rPr lang="en-US" altLang="zh-CN" sz="4000" dirty="0" smtClean="0"/>
              <a:t>        </a:t>
            </a:r>
            <a:r>
              <a:rPr lang="zh-CN" altLang="zh-CN" sz="4000" dirty="0" smtClean="0"/>
              <a:t> </a:t>
            </a:r>
            <a:r>
              <a:rPr lang="zh-CN" altLang="zh-CN" sz="4000" dirty="0"/>
              <a:t>高考材料作文无一例外的都要引述材料，那么，怎么引述材料？</a:t>
            </a:r>
            <a:r>
              <a:rPr lang="en-US" altLang="zh-CN" sz="4000" dirty="0"/>
              <a:t/>
            </a:r>
            <a:br>
              <a:rPr lang="en-US" altLang="zh-CN" sz="4000" dirty="0"/>
            </a:br>
            <a:endParaRPr lang="zh-CN" altLang="en-US" sz="4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332656"/>
            <a:ext cx="8640960" cy="6264696"/>
          </a:xfrm>
          <a:ln>
            <a:solidFill>
              <a:srgbClr val="92D050"/>
            </a:solidFill>
          </a:ln>
        </p:spPr>
        <p:txBody>
          <a:bodyPr>
            <a:normAutofit/>
          </a:bodyPr>
          <a:lstStyle/>
          <a:p>
            <a:pPr>
              <a:buNone/>
            </a:pPr>
            <a:r>
              <a:rPr lang="zh-CN" altLang="zh-CN" dirty="0"/>
              <a:t>阅读下面的材料，根据要求写作。（</a:t>
            </a:r>
            <a:r>
              <a:rPr lang="en-US" altLang="zh-CN" dirty="0"/>
              <a:t>60</a:t>
            </a:r>
            <a:r>
              <a:rPr lang="zh-CN" altLang="zh-CN" dirty="0"/>
              <a:t>分）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 smtClean="0"/>
              <a:t>      </a:t>
            </a:r>
            <a:r>
              <a:rPr lang="zh-CN" altLang="zh-CN" b="1" dirty="0" smtClean="0">
                <a:solidFill>
                  <a:srgbClr val="0000FF"/>
                </a:solidFill>
              </a:rPr>
              <a:t>“</a:t>
            </a:r>
            <a:r>
              <a:rPr lang="zh-CN" altLang="zh-CN" b="1" dirty="0">
                <a:solidFill>
                  <a:srgbClr val="0000FF"/>
                </a:solidFill>
              </a:rPr>
              <a:t>二战”期</a:t>
            </a:r>
            <a:r>
              <a:rPr lang="zh-CN" altLang="zh-CN" b="1" dirty="0" smtClean="0">
                <a:solidFill>
                  <a:srgbClr val="0000FF"/>
                </a:solidFill>
              </a:rPr>
              <a:t>间</a:t>
            </a:r>
            <a:r>
              <a:rPr lang="zh-CN" altLang="en-US" b="1" dirty="0">
                <a:solidFill>
                  <a:srgbClr val="0000FF"/>
                </a:solidFill>
              </a:rPr>
              <a:t>，</a:t>
            </a:r>
            <a:r>
              <a:rPr lang="zh-CN" altLang="zh-CN" b="1" dirty="0" smtClean="0">
                <a:solidFill>
                  <a:srgbClr val="0000FF"/>
                </a:solidFill>
              </a:rPr>
              <a:t>为</a:t>
            </a:r>
            <a:r>
              <a:rPr lang="zh-CN" altLang="zh-CN" b="1" dirty="0">
                <a:solidFill>
                  <a:srgbClr val="0000FF"/>
                </a:solidFill>
              </a:rPr>
              <a:t>了加强对战机的防护。英美军方调查了作战后幸存飞机上弹痕的分布，决定哪里弹痕多就加强哪里。然而统计学家沃德力排众议，指出更应该注意弹痕少的部位。因为这些部位受到重创的战机，很难有机会返航，而这部分数据被忽略了。事实证明，沃德是正确的。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zh-CN" altLang="zh-CN" dirty="0"/>
              <a:t>要求：综合材料内容及含意，选好角度，确定立意，明确文体，自拟标题，不要套作，不得抄袭；不少于</a:t>
            </a:r>
            <a:r>
              <a:rPr lang="en-US" altLang="zh-CN" dirty="0"/>
              <a:t>800</a:t>
            </a:r>
            <a:r>
              <a:rPr lang="zh-CN" altLang="zh-CN" dirty="0"/>
              <a:t>字。</a:t>
            </a:r>
            <a:r>
              <a:rPr lang="en-US" altLang="zh-CN" dirty="0"/>
              <a:t/>
            </a:r>
            <a:br>
              <a:rPr lang="en-US" altLang="zh-CN" dirty="0"/>
            </a:br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1143000"/>
          </a:xfrm>
        </p:spPr>
        <p:txBody>
          <a:bodyPr/>
          <a:lstStyle/>
          <a:p>
            <a:r>
              <a:rPr lang="en-US" altLang="zh-CN" b="1" dirty="0" smtClean="0">
                <a:solidFill>
                  <a:srgbClr val="FF0000"/>
                </a:solidFill>
              </a:rPr>
              <a:t>1</a:t>
            </a:r>
            <a:r>
              <a:rPr lang="zh-CN" altLang="zh-CN" b="1" dirty="0" smtClean="0">
                <a:solidFill>
                  <a:srgbClr val="FF0000"/>
                </a:solidFill>
              </a:rPr>
              <a:t>、 叙事法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340768"/>
            <a:ext cx="8712968" cy="5112568"/>
          </a:xfrm>
          <a:ln>
            <a:solidFill>
              <a:srgbClr val="92D050"/>
            </a:solidFill>
          </a:ln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altLang="zh-CN" b="1" dirty="0" smtClean="0"/>
              <a:t>            </a:t>
            </a:r>
            <a:r>
              <a:rPr lang="zh-CN" altLang="zh-CN" b="1" dirty="0" smtClean="0">
                <a:solidFill>
                  <a:srgbClr val="FF00FF"/>
                </a:solidFill>
              </a:rPr>
              <a:t>文</a:t>
            </a:r>
            <a:r>
              <a:rPr lang="zh-CN" altLang="zh-CN" b="1" dirty="0">
                <a:solidFill>
                  <a:srgbClr val="FF00FF"/>
                </a:solidFill>
              </a:rPr>
              <a:t>章开头叙述作文材料所给的故事、事件、现象等，引出问题，再点出主旨</a:t>
            </a:r>
            <a:r>
              <a:rPr lang="zh-CN" altLang="zh-CN" b="1" dirty="0" smtClean="0">
                <a:solidFill>
                  <a:srgbClr val="FF00FF"/>
                </a:solidFill>
              </a:rPr>
              <a:t>。</a:t>
            </a:r>
            <a:endParaRPr lang="en-US" altLang="zh-CN" b="1" dirty="0" smtClean="0">
              <a:solidFill>
                <a:srgbClr val="FF00FF"/>
              </a:solidFill>
            </a:endParaRPr>
          </a:p>
          <a:p>
            <a:pPr>
              <a:buNone/>
            </a:pPr>
            <a:r>
              <a:rPr lang="en-US" altLang="zh-CN" b="1" dirty="0"/>
              <a:t> </a:t>
            </a:r>
            <a:r>
              <a:rPr lang="en-US" altLang="zh-CN" b="1" dirty="0" smtClean="0"/>
              <a:t>            </a:t>
            </a:r>
            <a:r>
              <a:rPr lang="zh-CN" altLang="zh-CN" b="1" dirty="0" smtClean="0"/>
              <a:t>例</a:t>
            </a:r>
            <a:r>
              <a:rPr lang="zh-CN" altLang="zh-CN" b="1" dirty="0"/>
              <a:t>如：“二战”期间，为了加强对战机的防护，英美军方调查了作战后幸存飞机上弹痕的分布，决定加固那些弹痕累累的地方。然而沃德力排众议，认为更应注意弹痕少的部位，因那些部位受到重创，飞机很难返航，可惜这些数据被忽略了。后来沃德的结论被证明是正确的。我认为，沃德的分析科学可靠。重要部位是致命的，而军方人员恰恰忽略了被击落的飞机，正是惯性思维，导致危险被忽略。</a:t>
            </a:r>
            <a:r>
              <a:rPr lang="en-US" altLang="zh-CN" b="1" dirty="0"/>
              <a:t/>
            </a:r>
            <a:br>
              <a:rPr lang="en-US" altLang="zh-CN" b="1" dirty="0"/>
            </a:br>
            <a:r>
              <a:rPr lang="en-US" altLang="zh-CN" b="1" dirty="0"/>
              <a:t> </a:t>
            </a:r>
            <a:r>
              <a:rPr lang="en-US" altLang="zh-CN" b="1" dirty="0" smtClean="0"/>
              <a:t>                                   </a:t>
            </a:r>
          </a:p>
          <a:p>
            <a:pPr>
              <a:buNone/>
            </a:pPr>
            <a:r>
              <a:rPr lang="en-US" altLang="zh-CN" b="1" dirty="0"/>
              <a:t> </a:t>
            </a:r>
            <a:r>
              <a:rPr lang="en-US" altLang="zh-CN" b="1" dirty="0" smtClean="0"/>
              <a:t>                                             </a:t>
            </a:r>
            <a:r>
              <a:rPr lang="zh-CN" altLang="zh-CN" b="1" dirty="0" smtClean="0"/>
              <a:t>《</a:t>
            </a:r>
            <a:r>
              <a:rPr lang="zh-CN" altLang="zh-CN" b="1" dirty="0"/>
              <a:t>警惕那些危险的忽略》</a:t>
            </a:r>
            <a:endParaRPr lang="zh-CN" altLang="en-US" b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/>
          <a:lstStyle/>
          <a:p>
            <a:r>
              <a:rPr lang="en-US" altLang="zh-CN" b="1" dirty="0" smtClean="0">
                <a:solidFill>
                  <a:srgbClr val="FF0000"/>
                </a:solidFill>
              </a:rPr>
              <a:t> 2</a:t>
            </a:r>
            <a:r>
              <a:rPr lang="zh-CN" altLang="zh-CN" b="1" dirty="0" smtClean="0">
                <a:solidFill>
                  <a:srgbClr val="FF0000"/>
                </a:solidFill>
              </a:rPr>
              <a:t>、 铺垫法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412776"/>
            <a:ext cx="8568952" cy="5184576"/>
          </a:xfrm>
          <a:ln>
            <a:solidFill>
              <a:srgbClr val="92D050"/>
            </a:solidFill>
          </a:ln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  </a:t>
            </a:r>
            <a:r>
              <a:rPr lang="zh-CN" altLang="zh-CN" b="1" dirty="0" smtClean="0">
                <a:solidFill>
                  <a:srgbClr val="FF00FF"/>
                </a:solidFill>
              </a:rPr>
              <a:t>文</a:t>
            </a:r>
            <a:r>
              <a:rPr lang="zh-CN" altLang="zh-CN" b="1" dirty="0">
                <a:solidFill>
                  <a:srgbClr val="FF00FF"/>
                </a:solidFill>
              </a:rPr>
              <a:t>章开头介绍必要的背景资料等，引出话题，再点出主旨。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 smtClean="0"/>
              <a:t>       </a:t>
            </a:r>
            <a:r>
              <a:rPr lang="zh-CN" altLang="zh-CN" dirty="0" smtClean="0"/>
              <a:t>例</a:t>
            </a:r>
            <a:r>
              <a:rPr lang="zh-CN" altLang="zh-CN" dirty="0"/>
              <a:t>如：这是一个喧嚣的时代，也是一个盲从的时代。一夫呼而众者应，只有缩在墙角的少数人默默坚守着真相、真理。当沃德力扫众议，坚持应该修补弹痕少的地方时，是否也曾受尽质疑与嘲讽？倘若他只是一己呢喃，没有足够的自信和勇气将自己的观点坚持到底，人们也不会知道飞机真正的软肋以及那些回不来的“声音”。可见，真正伟大的决断须不惧杂音，自信勇敢，坚持真理。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/>
              <a:t> </a:t>
            </a:r>
            <a:r>
              <a:rPr lang="en-US" altLang="zh-CN" dirty="0" smtClean="0"/>
              <a:t>                              </a:t>
            </a:r>
            <a:r>
              <a:rPr lang="zh-CN" altLang="zh-CN" dirty="0" smtClean="0"/>
              <a:t>《</a:t>
            </a:r>
            <a:r>
              <a:rPr lang="zh-CN" altLang="zh-CN" dirty="0"/>
              <a:t>伟大的决断不惧杂音》</a:t>
            </a:r>
            <a:endParaRPr lang="zh-CN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/>
          <a:lstStyle/>
          <a:p>
            <a:r>
              <a:rPr lang="en-US" altLang="zh-CN" b="1" dirty="0" smtClean="0">
                <a:solidFill>
                  <a:srgbClr val="FF0000"/>
                </a:solidFill>
              </a:rPr>
              <a:t> 3</a:t>
            </a:r>
            <a:r>
              <a:rPr lang="zh-CN" altLang="zh-CN" b="1" dirty="0" smtClean="0">
                <a:solidFill>
                  <a:srgbClr val="FF0000"/>
                </a:solidFill>
              </a:rPr>
              <a:t>、 解说法：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412776"/>
            <a:ext cx="8568952" cy="5112568"/>
          </a:xfrm>
          <a:ln>
            <a:solidFill>
              <a:srgbClr val="92D050"/>
            </a:solidFill>
          </a:ln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altLang="zh-CN" dirty="0" smtClean="0"/>
              <a:t>          </a:t>
            </a:r>
            <a:r>
              <a:rPr lang="zh-CN" altLang="zh-CN" b="1" dirty="0" smtClean="0">
                <a:solidFill>
                  <a:srgbClr val="FF00FF"/>
                </a:solidFill>
              </a:rPr>
              <a:t>文</a:t>
            </a:r>
            <a:r>
              <a:rPr lang="zh-CN" altLang="zh-CN" b="1" dirty="0">
                <a:solidFill>
                  <a:srgbClr val="FF00FF"/>
                </a:solidFill>
              </a:rPr>
              <a:t>章的开头阐释关键概念等，引出论题，再点出主旨。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 smtClean="0"/>
              <a:t>        </a:t>
            </a:r>
            <a:r>
              <a:rPr lang="zh-CN" altLang="zh-CN" dirty="0" smtClean="0"/>
              <a:t>例</a:t>
            </a:r>
            <a:r>
              <a:rPr lang="zh-CN" altLang="zh-CN" dirty="0"/>
              <a:t>如：幸存者偏差意思是，当取得资讯的渠道，仅来自于幸存者时，此资讯可能会存在与实际情况不同的偏差。这些百孔千疮的战机是从战场上成功飞回来的“幸存者”，因此它们机身上的弹孔对于飞机来说算不上致命。要想战机不受重创，正确的方法应该是更要去研究那些被打中并坠毁的“非幸存者”，找到这些飞机最脆弱的地方并加强之。这个道理告诉我们：评估一个事情要全面，否则决策就会出问题。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/>
              <a:t> </a:t>
            </a:r>
            <a:r>
              <a:rPr lang="en-US" altLang="zh-CN" dirty="0" smtClean="0"/>
              <a:t>                             </a:t>
            </a:r>
            <a:r>
              <a:rPr lang="zh-CN" altLang="zh-CN" dirty="0" smtClean="0"/>
              <a:t>《</a:t>
            </a:r>
            <a:r>
              <a:rPr lang="zh-CN" altLang="zh-CN" dirty="0"/>
              <a:t>警惕“幸存者偏差”》</a:t>
            </a:r>
            <a:r>
              <a:rPr lang="en-US" altLang="zh-CN" dirty="0"/>
              <a:t>  </a:t>
            </a:r>
            <a:endParaRPr lang="zh-CN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>
                <a:solidFill>
                  <a:srgbClr val="FF0000"/>
                </a:solidFill>
              </a:rPr>
              <a:t> 4</a:t>
            </a:r>
            <a:r>
              <a:rPr lang="zh-CN" altLang="zh-CN" b="1" dirty="0" smtClean="0">
                <a:solidFill>
                  <a:srgbClr val="FF0000"/>
                </a:solidFill>
              </a:rPr>
              <a:t>、 引用法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484784"/>
            <a:ext cx="8640960" cy="5040560"/>
          </a:xfrm>
          <a:ln>
            <a:solidFill>
              <a:srgbClr val="92D050"/>
            </a:solidFill>
          </a:ln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altLang="zh-CN" dirty="0" smtClean="0"/>
              <a:t>         </a:t>
            </a:r>
            <a:r>
              <a:rPr lang="en-US" altLang="zh-CN" dirty="0"/>
              <a:t> </a:t>
            </a:r>
            <a:r>
              <a:rPr lang="zh-CN" altLang="zh-CN" b="1" dirty="0" smtClean="0">
                <a:solidFill>
                  <a:srgbClr val="FF00FF"/>
                </a:solidFill>
              </a:rPr>
              <a:t>文</a:t>
            </a:r>
            <a:r>
              <a:rPr lang="zh-CN" altLang="zh-CN" b="1" dirty="0">
                <a:solidFill>
                  <a:srgbClr val="FF00FF"/>
                </a:solidFill>
              </a:rPr>
              <a:t>章的开头引用名言警句、叙说材料，引出话题，再点出主旨。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 smtClean="0"/>
              <a:t>       </a:t>
            </a:r>
            <a:r>
              <a:rPr lang="zh-CN" altLang="zh-CN" dirty="0" smtClean="0"/>
              <a:t>例</a:t>
            </a:r>
            <a:r>
              <a:rPr lang="zh-CN" altLang="zh-CN" dirty="0"/>
              <a:t>如：周国平说</a:t>
            </a:r>
            <a:r>
              <a:rPr lang="en-US" altLang="zh-CN" dirty="0"/>
              <a:t>:</a:t>
            </a:r>
            <a:r>
              <a:rPr lang="zh-CN" altLang="zh-CN" dirty="0"/>
              <a:t>“外在的眼睛看见现象，内在的眼睛看到本质。许多时候，我们的内在眼睛是关闭着的。”战斗机的要害部位一旦受创，就会被一击致命。“二战”时期的统计学家沃德正是用“内在的眼睛”洞察到这个本质，才将如何加强对战机的防护的问题完美解决。</a:t>
            </a:r>
            <a:r>
              <a:rPr lang="en-US" altLang="zh-CN" dirty="0"/>
              <a:t/>
            </a:r>
            <a:br>
              <a:rPr lang="en-US" altLang="zh-CN" dirty="0"/>
            </a:br>
            <a:endParaRPr lang="en-US" altLang="zh-CN" dirty="0"/>
          </a:p>
          <a:p>
            <a:pPr>
              <a:buNone/>
            </a:pPr>
            <a:r>
              <a:rPr lang="en-US" altLang="zh-CN" dirty="0" smtClean="0"/>
              <a:t>                                 </a:t>
            </a:r>
            <a:r>
              <a:rPr lang="zh-CN" altLang="zh-CN" dirty="0" smtClean="0"/>
              <a:t>《</a:t>
            </a:r>
            <a:r>
              <a:rPr lang="zh-CN" altLang="zh-CN" dirty="0"/>
              <a:t>洞察本质处，迎刃解难题》</a:t>
            </a:r>
            <a:r>
              <a:rPr lang="en-US" altLang="zh-CN" dirty="0"/>
              <a:t> </a:t>
            </a:r>
            <a:br>
              <a:rPr lang="en-US" altLang="zh-CN" dirty="0"/>
            </a:br>
            <a:endParaRPr lang="zh-CN" alt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en-US" altLang="zh-CN" b="1" dirty="0" smtClean="0">
                <a:solidFill>
                  <a:srgbClr val="FF0000"/>
                </a:solidFill>
              </a:rPr>
              <a:t>5</a:t>
            </a:r>
            <a:r>
              <a:rPr lang="zh-CN" altLang="zh-CN" b="1" dirty="0" smtClean="0">
                <a:solidFill>
                  <a:srgbClr val="FF0000"/>
                </a:solidFill>
              </a:rPr>
              <a:t>、 发问法：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052736"/>
            <a:ext cx="8640960" cy="5400600"/>
          </a:xfrm>
          <a:ln>
            <a:solidFill>
              <a:srgbClr val="92D050"/>
            </a:solidFill>
          </a:ln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en-US" altLang="zh-CN" sz="6200" dirty="0" smtClean="0"/>
              <a:t>           </a:t>
            </a:r>
            <a:r>
              <a:rPr lang="zh-CN" altLang="zh-CN" sz="9800" b="1" dirty="0" smtClean="0">
                <a:solidFill>
                  <a:srgbClr val="FF00FF"/>
                </a:solidFill>
              </a:rPr>
              <a:t>文</a:t>
            </a:r>
            <a:r>
              <a:rPr lang="zh-CN" altLang="zh-CN" sz="9800" b="1" dirty="0">
                <a:solidFill>
                  <a:srgbClr val="FF00FF"/>
                </a:solidFill>
              </a:rPr>
              <a:t>章开头针对所给材料提出一个问题，再回答问题，即得到论点。</a:t>
            </a:r>
            <a:r>
              <a:rPr lang="en-US" altLang="zh-CN" sz="6200" dirty="0"/>
              <a:t/>
            </a:r>
            <a:br>
              <a:rPr lang="en-US" altLang="zh-CN" sz="6200" dirty="0"/>
            </a:br>
            <a:r>
              <a:rPr lang="en-US" altLang="zh-CN" sz="9600" dirty="0" smtClean="0"/>
              <a:t>          </a:t>
            </a:r>
            <a:r>
              <a:rPr lang="zh-CN" altLang="zh-CN" sz="9600" dirty="0" smtClean="0"/>
              <a:t>例</a:t>
            </a:r>
            <a:r>
              <a:rPr lang="zh-CN" altLang="zh-CN" sz="9600" dirty="0"/>
              <a:t>如：幸存战机上弹痕多的地方是真正的软肋吗？眼睛看到的所谓“真相”，反映的是否就是事物的本质呢？习惯上，人们都倾向于在幸存者身上寻找一些证据说服自己，说服他人。于常理，这是正确的。然而，并不是所有从常理中得出的结果都如此，看似合乎逻辑的常理，恰恰是浓雾般的谬误寄生的温床，掩盖了事情的真相，让人们在迷宫中徘徊不定。因为死人不会说话，所以真相会被忽略。军方所有研究的资料，源于安全返航的飞机，弹痕多的地方，并没有对飞机造成致命性伤害；相反，子弹打在那些弹痕少的地方，飞机便再也没有返航的机会了。所以要加固的是弹痕少的地方。事实证明，沃德的观点是正确的。生活中，我们也常常会只专注于经过某种筛选而产生的结果，被结果呈现出来的假象迷惑，而没有意识到筛选的过程，因此忽略了被筛选掉的关键信息，从而深陷迷雾，坠入深渊</a:t>
            </a:r>
            <a:r>
              <a:rPr lang="zh-CN" altLang="zh-CN" sz="9600" dirty="0" smtClean="0"/>
              <a:t>。</a:t>
            </a:r>
            <a:endParaRPr lang="en-US" altLang="zh-CN" sz="9600" dirty="0" smtClean="0"/>
          </a:p>
          <a:p>
            <a:pPr>
              <a:buNone/>
            </a:pPr>
            <a:r>
              <a:rPr lang="en-US" altLang="zh-CN" sz="14400" b="1" dirty="0" smtClean="0"/>
              <a:t>                               </a:t>
            </a:r>
            <a:r>
              <a:rPr lang="zh-CN" altLang="zh-CN" sz="14400" b="1" dirty="0" smtClean="0"/>
              <a:t>《浓雾拨开，见黎明》</a:t>
            </a:r>
            <a:endParaRPr lang="en-US" altLang="zh-CN" sz="14400" b="1" dirty="0"/>
          </a:p>
          <a:p>
            <a:pPr>
              <a:buNone/>
            </a:pPr>
            <a:r>
              <a:rPr lang="en-US" altLang="zh-CN" sz="9600" dirty="0" smtClean="0"/>
              <a:t>                                                     </a:t>
            </a:r>
            <a:endParaRPr lang="zh-CN" altLang="en-US" sz="96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>
                <a:solidFill>
                  <a:srgbClr val="FF0000"/>
                </a:solidFill>
              </a:rPr>
              <a:t>6</a:t>
            </a:r>
            <a:r>
              <a:rPr lang="zh-CN" altLang="zh-CN" b="1" dirty="0" smtClean="0">
                <a:solidFill>
                  <a:srgbClr val="FF0000"/>
                </a:solidFill>
              </a:rPr>
              <a:t>、 质疑法：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412776"/>
            <a:ext cx="8568952" cy="5256584"/>
          </a:xfrm>
          <a:ln>
            <a:solidFill>
              <a:srgbClr val="92D050"/>
            </a:solidFill>
          </a:ln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en-US" altLang="zh-CN" b="1" dirty="0" smtClean="0">
                <a:solidFill>
                  <a:srgbClr val="FF00FF"/>
                </a:solidFill>
              </a:rPr>
              <a:t>         </a:t>
            </a:r>
            <a:r>
              <a:rPr lang="zh-CN" altLang="zh-CN" b="1" dirty="0" smtClean="0">
                <a:solidFill>
                  <a:srgbClr val="FF00FF"/>
                </a:solidFill>
              </a:rPr>
              <a:t>文</a:t>
            </a:r>
            <a:r>
              <a:rPr lang="zh-CN" altLang="zh-CN" b="1" dirty="0">
                <a:solidFill>
                  <a:srgbClr val="FF00FF"/>
                </a:solidFill>
              </a:rPr>
              <a:t>章开头就某个问题提出质疑、商榷、挑战等。然后点出作者的观点。</a:t>
            </a:r>
            <a:r>
              <a:rPr lang="en-US" altLang="zh-CN" b="1" dirty="0"/>
              <a:t/>
            </a:r>
            <a:br>
              <a:rPr lang="en-US" altLang="zh-CN" b="1" dirty="0"/>
            </a:br>
            <a:r>
              <a:rPr lang="en-US" altLang="zh-CN" b="1" dirty="0" smtClean="0"/>
              <a:t>        </a:t>
            </a:r>
            <a:r>
              <a:rPr lang="zh-CN" altLang="zh-CN" b="1" dirty="0" smtClean="0"/>
              <a:t>例</a:t>
            </a:r>
            <a:r>
              <a:rPr lang="zh-CN" altLang="zh-CN" b="1" dirty="0"/>
              <a:t>如：为了加强对战机的防护。英美军方调查了作战后幸存飞机上弹痕的分布，决定哪里弹痕多就加强哪里。他们的做法真正解决问题了吗？没有。因为他们忽略了“非幸存者”，即没有飞回来的飞机。沃德说更应该注意弹痕少的部位。因为这些部位受到重创的战机，很难有机会返航。事实证明，军方是错误的，沃德是正确的。生活中类似的事情还有许多，启示我们，看问题不能片面，要全面。</a:t>
            </a:r>
            <a:r>
              <a:rPr lang="en-US" altLang="zh-CN" b="1" dirty="0"/>
              <a:t/>
            </a:r>
            <a:br>
              <a:rPr lang="en-US" altLang="zh-CN" b="1" dirty="0"/>
            </a:br>
            <a:endParaRPr lang="en-US" altLang="zh-CN" b="1" dirty="0" smtClean="0"/>
          </a:p>
          <a:p>
            <a:pPr>
              <a:buNone/>
            </a:pPr>
            <a:r>
              <a:rPr lang="en-US" altLang="zh-CN" b="1" dirty="0"/>
              <a:t> </a:t>
            </a:r>
            <a:r>
              <a:rPr lang="en-US" altLang="zh-CN" b="1" dirty="0" smtClean="0"/>
              <a:t>                                                   </a:t>
            </a:r>
            <a:r>
              <a:rPr lang="zh-CN" altLang="zh-CN" b="1" dirty="0" smtClean="0"/>
              <a:t>《</a:t>
            </a:r>
            <a:r>
              <a:rPr lang="zh-CN" altLang="zh-CN" b="1" dirty="0"/>
              <a:t>不被乌云遮望眼》</a:t>
            </a:r>
            <a:r>
              <a:rPr lang="en-US" altLang="zh-CN" b="1" dirty="0"/>
              <a:t/>
            </a:r>
            <a:br>
              <a:rPr lang="en-US" altLang="zh-CN" b="1" dirty="0"/>
            </a:br>
            <a:endParaRPr lang="zh-CN" altLang="en-US" b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524</Words>
  <Application>Microsoft Office PowerPoint</Application>
  <PresentationFormat>全屏显示(4:3)</PresentationFormat>
  <Paragraphs>25</Paragraphs>
  <Slides>14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Office 主题</vt:lpstr>
      <vt:lpstr>引述材料的七种方法</vt:lpstr>
      <vt:lpstr>幻灯片 2</vt:lpstr>
      <vt:lpstr>幻灯片 3</vt:lpstr>
      <vt:lpstr>1、 叙事法</vt:lpstr>
      <vt:lpstr> 2、 铺垫法</vt:lpstr>
      <vt:lpstr> 3、 解说法：</vt:lpstr>
      <vt:lpstr> 4、 引用法</vt:lpstr>
      <vt:lpstr>5、 发问法：</vt:lpstr>
      <vt:lpstr>6、 质疑法：</vt:lpstr>
      <vt:lpstr>7、 让步法</vt:lpstr>
      <vt:lpstr>幻灯片 11</vt:lpstr>
      <vt:lpstr>幻灯片 12</vt:lpstr>
      <vt:lpstr>幻灯片 13</vt:lpstr>
      <vt:lpstr>幻灯片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引述材料的七种方法</dc:title>
  <dc:creator>Administrator</dc:creator>
  <cp:lastModifiedBy>Administrator</cp:lastModifiedBy>
  <cp:revision>2</cp:revision>
  <dcterms:created xsi:type="dcterms:W3CDTF">2019-04-24T08:04:16Z</dcterms:created>
  <dcterms:modified xsi:type="dcterms:W3CDTF">2019-04-24T08:18:30Z</dcterms:modified>
</cp:coreProperties>
</file>