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3" d="100"/>
          <a:sy n="93" d="100"/>
        </p:scale>
        <p:origin x="72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tags" Target="tags/tag63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emf" /></Relationships>
</file>

<file path=ppt/drawings/_rels/vmlDrawing10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3.emf" /></Relationships>
</file>

<file path=ppt/drawings/_rels/vmlDrawing1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4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emf" /></Relationships>
</file>

<file path=ppt/drawings/_rels/vmlDrawing3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emf" /></Relationships>
</file>

<file path=ppt/drawings/_rels/vmlDrawing4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5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/Relationships>
</file>

<file path=ppt/drawings/_rels/vmlDrawing6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9.emf" /></Relationships>
</file>

<file path=ppt/drawings/_rels/vmlDrawing7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emf" /></Relationships>
</file>

<file path=ppt/drawings/_rels/vmlDrawing8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1.emf" /></Relationships>
</file>

<file path=ppt/drawings/_rels/vmlDrawing9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2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4139952" y="-27384"/>
            <a:ext cx="1748512" cy="880109"/>
            <a:chOff x="-36774" y="1584001"/>
            <a:chExt cx="1491424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774" y="1584001"/>
              <a:ext cx="1491424" cy="733424"/>
            </a:xfrm>
            <a:prstGeom prst="rect">
              <a:avLst/>
            </a:prstGeom>
          </p:spPr>
        </p:pic>
        <p:sp>
          <p:nvSpPr>
            <p:cNvPr id="9" name="TextBox 8">
              <a:hlinkClick action="ppaction://noaction"/>
            </p:cNvPr>
            <p:cNvSpPr txBox="1"/>
            <p:nvPr userDrawn="1"/>
          </p:nvSpPr>
          <p:spPr>
            <a:xfrm>
              <a:off x="55700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课前篇一起预习</a:t>
              </a:r>
              <a:endParaRPr lang="zh-CN" altLang="en-US" sz="140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5785976" y="-27384"/>
            <a:ext cx="1748512" cy="880109"/>
            <a:chOff x="-36774" y="1584001"/>
            <a:chExt cx="1491424" cy="733424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36774" y="1584001"/>
              <a:ext cx="1491424" cy="733424"/>
            </a:xfrm>
            <a:prstGeom prst="rect">
              <a:avLst/>
            </a:prstGeom>
          </p:spPr>
        </p:pic>
        <p:sp>
          <p:nvSpPr>
            <p:cNvPr id="7" name="TextBox 8">
              <a:hlinkClick action="ppaction://noaction"/>
            </p:cNvPr>
            <p:cNvSpPr txBox="1"/>
            <p:nvPr userDrawn="1"/>
          </p:nvSpPr>
          <p:spPr>
            <a:xfrm>
              <a:off x="55700" y="1807573"/>
              <a:ext cx="1229485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课内篇一起思考</a:t>
              </a:r>
              <a:endParaRPr lang="zh-CN" altLang="en-US" sz="1400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slideLayout" Target="../slideLayouts/slideLayout53.xml" /><Relationship Id="rId54" Type="http://schemas.openxmlformats.org/officeDocument/2006/relationships/slideLayout" Target="../slideLayouts/slideLayout54.xml" /><Relationship Id="rId55" Type="http://schemas.openxmlformats.org/officeDocument/2006/relationships/slideLayout" Target="../slideLayouts/slideLayout55.xml" /><Relationship Id="rId56" Type="http://schemas.openxmlformats.org/officeDocument/2006/relationships/slideLayout" Target="../slideLayouts/slideLayout56.xml" /><Relationship Id="rId57" Type="http://schemas.openxmlformats.org/officeDocument/2006/relationships/slideLayout" Target="../slideLayouts/slideLayout57.xml" /><Relationship Id="rId58" Type="http://schemas.openxmlformats.org/officeDocument/2006/relationships/slideLayout" Target="../slideLayouts/slideLayout58.xml" /><Relationship Id="rId59" Type="http://schemas.openxmlformats.org/officeDocument/2006/relationships/slideLayout" Target="../slideLayouts/slideLayout59.xml" /><Relationship Id="rId6" Type="http://schemas.openxmlformats.org/officeDocument/2006/relationships/slideLayout" Target="../slideLayouts/slideLayout6.xml" /><Relationship Id="rId60" Type="http://schemas.openxmlformats.org/officeDocument/2006/relationships/slideLayout" Target="../slideLayouts/slideLayout60.xml" /><Relationship Id="rId61" Type="http://schemas.openxmlformats.org/officeDocument/2006/relationships/tags" Target="../tags/tag57.xml" /><Relationship Id="rId62" Type="http://schemas.openxmlformats.org/officeDocument/2006/relationships/tags" Target="../tags/tag58.xml" /><Relationship Id="rId63" Type="http://schemas.openxmlformats.org/officeDocument/2006/relationships/tags" Target="../tags/tag59.xml" /><Relationship Id="rId64" Type="http://schemas.openxmlformats.org/officeDocument/2006/relationships/tags" Target="../tags/tag60.xml" /><Relationship Id="rId65" Type="http://schemas.openxmlformats.org/officeDocument/2006/relationships/tags" Target="../tags/tag61.xml" /><Relationship Id="rId66" Type="http://schemas.openxmlformats.org/officeDocument/2006/relationships/tags" Target="../tags/tag62.xml" /><Relationship Id="rId67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61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2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3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64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5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6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slide" Target="slide26.xml" TargetMode="Internal" /><Relationship Id="rId11" Type="http://schemas.openxmlformats.org/officeDocument/2006/relationships/vmlDrawing" Target="../drawings/vmlDrawing4.v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package" Target="../embeddings/Document4.docx" TargetMode="Internal" /><Relationship Id="rId8" Type="http://schemas.openxmlformats.org/officeDocument/2006/relationships/image" Target="../media/image6.emf" /><Relationship Id="rId9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5.v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Relationship Id="rId8" Type="http://schemas.openxmlformats.org/officeDocument/2006/relationships/package" Target="../embeddings/Document5.docx" TargetMode="Internal" /><Relationship Id="rId9" Type="http://schemas.openxmlformats.org/officeDocument/2006/relationships/image" Target="../media/image8.em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6.v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Relationship Id="rId8" Type="http://schemas.openxmlformats.org/officeDocument/2006/relationships/package" Target="../embeddings/Document6.docx" TargetMode="Internal" /><Relationship Id="rId9" Type="http://schemas.openxmlformats.org/officeDocument/2006/relationships/image" Target="../media/image9.emf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7.v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Relationship Id="rId8" Type="http://schemas.openxmlformats.org/officeDocument/2006/relationships/package" Target="../embeddings/Document7.docx" TargetMode="Internal" /><Relationship Id="rId9" Type="http://schemas.openxmlformats.org/officeDocument/2006/relationships/image" Target="../media/image10.emf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8.v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Relationship Id="rId8" Type="http://schemas.openxmlformats.org/officeDocument/2006/relationships/package" Target="../embeddings/Document8.docx" TargetMode="Internal" /><Relationship Id="rId9" Type="http://schemas.openxmlformats.org/officeDocument/2006/relationships/image" Target="../media/image11.emf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9.v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Relationship Id="rId8" Type="http://schemas.openxmlformats.org/officeDocument/2006/relationships/package" Target="../embeddings/Document9.docx" TargetMode="Internal" /><Relationship Id="rId9" Type="http://schemas.openxmlformats.org/officeDocument/2006/relationships/image" Target="../media/image12.emf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0.v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Relationship Id="rId8" Type="http://schemas.openxmlformats.org/officeDocument/2006/relationships/package" Target="../embeddings/Document10.docx" TargetMode="Internal" /><Relationship Id="rId9" Type="http://schemas.openxmlformats.org/officeDocument/2006/relationships/image" Target="../media/image13.emf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10" Type="http://schemas.openxmlformats.org/officeDocument/2006/relationships/vmlDrawing" Target="../drawings/vmlDrawing11.v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Relationship Id="rId8" Type="http://schemas.openxmlformats.org/officeDocument/2006/relationships/package" Target="../embeddings/Document11.docx" TargetMode="Internal" /><Relationship Id="rId9" Type="http://schemas.openxmlformats.org/officeDocument/2006/relationships/image" Target="../media/image14.emf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9.xml" /><Relationship Id="rId2" Type="http://schemas.openxmlformats.org/officeDocument/2006/relationships/slide" Target="slide10.xml" TargetMode="Internal" /><Relationship Id="rId3" Type="http://schemas.openxmlformats.org/officeDocument/2006/relationships/slide" Target="slide11.xml" TargetMode="Internal" /><Relationship Id="rId4" Type="http://schemas.openxmlformats.org/officeDocument/2006/relationships/slide" Target="slide12.xml" TargetMode="Internal" /><Relationship Id="rId5" Type="http://schemas.openxmlformats.org/officeDocument/2006/relationships/slide" Target="slide18.xml" TargetMode="Internal" /><Relationship Id="rId6" Type="http://schemas.openxmlformats.org/officeDocument/2006/relationships/slide" Target="slide19.xml" TargetMode="Internal" /><Relationship Id="rId7" Type="http://schemas.openxmlformats.org/officeDocument/2006/relationships/slide" Target="slide26.xml" TargetMode="Interna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image" Target="../media/image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slide" Target="slide28.xml" TargetMode="Internal" /><Relationship Id="rId3" Type="http://schemas.openxmlformats.org/officeDocument/2006/relationships/slide" Target="slide29.xml" TargetMode="Internal" /><Relationship Id="rId4" Type="http://schemas.openxmlformats.org/officeDocument/2006/relationships/slide" Target="slide31.xml" TargetMode="Internal" /><Relationship Id="rId5" Type="http://schemas.openxmlformats.org/officeDocument/2006/relationships/image" Target="../media/image15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1.docx" TargetMode="Internal" /><Relationship Id="rId7" Type="http://schemas.openxmlformats.org/officeDocument/2006/relationships/image" Target="../media/image3.emf" /><Relationship Id="rId8" Type="http://schemas.openxmlformats.org/officeDocument/2006/relationships/vmlDrawing" Target="../drawings/vmlDrawing1.v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2.docx" TargetMode="Internal" /><Relationship Id="rId7" Type="http://schemas.openxmlformats.org/officeDocument/2006/relationships/image" Target="../media/image4.emf" /><Relationship Id="rId8" Type="http://schemas.openxmlformats.org/officeDocument/2006/relationships/vmlDrawing" Target="../drawings/vmlDrawing2.v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8.xml" /><Relationship Id="rId2" Type="http://schemas.openxmlformats.org/officeDocument/2006/relationships/slide" Target="slide2.xml" TargetMode="Internal" /><Relationship Id="rId3" Type="http://schemas.openxmlformats.org/officeDocument/2006/relationships/slide" Target="slide3.xml" TargetMode="Internal" /><Relationship Id="rId4" Type="http://schemas.openxmlformats.org/officeDocument/2006/relationships/slide" Target="slide4.xml" TargetMode="Internal" /><Relationship Id="rId5" Type="http://schemas.openxmlformats.org/officeDocument/2006/relationships/slide" Target="slide5.xml" TargetMode="Internal" /><Relationship Id="rId6" Type="http://schemas.openxmlformats.org/officeDocument/2006/relationships/package" Target="../embeddings/Document3.docx" TargetMode="Internal" /><Relationship Id="rId7" Type="http://schemas.openxmlformats.org/officeDocument/2006/relationships/image" Target="../media/image5.emf" /><Relationship Id="rId8" Type="http://schemas.openxmlformats.org/officeDocument/2006/relationships/vmlDrawing" Target="../drawings/vmlDrawing3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五代史伶官传序</a:t>
            </a:r>
            <a:endParaRPr lang="zh-CN" altLang="zh-CN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文言句式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吾仇也。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而身死国灭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为天下笑。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盛以锦囊。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介词结构后置句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入于太庙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还矢先王。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省略句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77617" y="2966130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62194" y="3368161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39971" y="3774930"/>
            <a:ext cx="1916005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74162" y="4173721"/>
            <a:ext cx="864943" cy="314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8000" y="1672315"/>
            <a:ext cx="8128000" cy="3767370"/>
            <a:chOff x="508000" y="1672315"/>
            <a:chExt cx="8128000" cy="3767370"/>
          </a:xfrm>
        </p:grpSpPr>
        <p:graphicFrame>
          <p:nvGraphicFramePr>
            <p:cNvPr id="2" name="对象 1"/>
            <p:cNvGraphicFramePr>
              <a:graphicFrameLocks noChangeAspect="1"/>
            </p:cNvGraphicFramePr>
            <p:nvPr/>
          </p:nvGraphicFramePr>
          <p:xfrm>
            <a:off x="508000" y="1672315"/>
            <a:ext cx="8128000" cy="3767370"/>
          </p:xfrm>
          <a:graphic>
            <a:graphicData uri="http://schemas.openxmlformats.org/presentationml/2006/ole">
              <mc:AlternateContent>
                <mc:Choice xmlns:v="urn:schemas-microsoft-com:vml" Requires="v">
                  <p:oleObj spid="_x0000_s1041" name="文档" r:id="rId7" imgW="3838575" imgH="1779905" progId="Word.Document.12">
                    <p:embed/>
                  </p:oleObj>
                </mc:Choice>
                <mc:Fallback>
                  <p:oleObj name="文档" r:id="rId7" imgW="3838575" imgH="1779905" progId="Word.Document.12">
                    <p:embed/>
                    <p:pic>
                      <p:nvPicPr>
                        <p:cNvPr id="0" name="OLE substitute image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508000" y="1672315"/>
                          <a:ext cx="8128000" cy="376737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9" name="图片 8"/>
            <p:cNvPicPr/>
            <p:nvPr/>
          </p:nvPicPr>
          <p:blipFill>
            <a:blip r:embed="rId9"/>
            <a:stretch>
              <a:fillRect/>
            </a:stretch>
          </p:blipFill>
          <p:spPr>
            <a:xfrm>
              <a:off x="1618838" y="2500437"/>
              <a:ext cx="325518" cy="2111125"/>
            </a:xfrm>
            <a:prstGeom prst="rect">
              <a:avLst/>
            </a:prstGeom>
          </p:spPr>
        </p:pic>
      </p:grpSp>
      <p:sp>
        <p:nvSpPr>
          <p:cNvPr id="14" name="矩形 13">
            <a:hlinkClick r:id="rId10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文章总结了后唐庄宗李存勖得天下而后失天下的历史教训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阐明了国家盛衰取决于人事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忧劳可以兴国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逸豫可以亡身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讽谏北宋统治者要力戒骄奢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防微杜渐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励精图治。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10"/>
    </mc:Choice>
    <mc:Fallback>
      <p:transition/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94804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分析文章结构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把握作者的观点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盛衰之理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虽曰天命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岂非人事哉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这句话是怎样提挈全文的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紧接这句话作者首先点出庄宗得天下和失天下的事例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说明提出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盛衰之理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虽曰天命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岂非人事哉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这一认识的历史根据。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段叙述晋王三矢的事例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段从庄宗极盛时和极衰时两种情形的对比中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忧劳可以兴国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逸豫可以亡身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的结论。这就对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盛衰之理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虽曰天命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岂非人事哉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进行了有力的论证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揭示了所谓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的内涵。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段承上文进一步议论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祸患常积于忽微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而智勇多困于所溺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的历史教训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强调能使人逸豫亡身的绝不仅仅限于伶人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由此深化了人们对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盛衰之理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虽曰天命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岂非人事哉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的理解。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在文章结尾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作者为什么强调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夫祸患常积于忽微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而智勇多困于所溺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岂独伶人也哉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因为本文是为《新五代史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伶官传》所写的序。这样强调既可以扣住题目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又可以使事理推而广之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更具有现实的针对性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更具有普遍性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能使人逸豫亡身的不仅限于溺爱伶人。如果小看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忽微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沉溺于声色犬马的逸乐之中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忘记忧劳兴国的至理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同样会导致身死国灭的下场。作者在这里含蓄地批评朝政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讽谏北宋统治者不要忘记历史教训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意味深长。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906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任务二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鉴赏作品的论证方法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感受作品的语言特色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作者围绕中心论点展开论证时使用了什么论证方法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例证法。本文论点来自史据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在论证时又重点通过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晋王三矢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这一典型、生动的事例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充分地体现了庄宗的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再辅之以评论庄宗盛、衰时所涉及的史实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使人对于庄宗的由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逸豫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了然于胸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达到了以材料论证观点的目的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起到了以古鉴今、举一反三的作用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对比论证法。全文以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二字贯串始终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两个方面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围绕着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进行层层深入的对比论证。本文的对比论证在总体上着眼于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逸豫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的因果关系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从中心论点到论据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从论证过程到结论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不论是所用的事例或史实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还是作者抒发的感慨和议论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都是对比性的。正反两方面的鲜明对比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既突出了中心论点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使说理深刻、透彻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也使文章一气贯通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前后呼应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脉络清晰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结构严谨。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36647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本文的语言具有怎样的特点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语言委婉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气势旺盛。全文从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呜呼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起笔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岂独伶人也哉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收尾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一叹再叹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以叹始终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于反复叹咏之中显现委婉的韵致。文中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多用反问句、疑问句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使说理委婉而发人深思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适当运用长句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调节语势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有张有弛。各种句式错综有致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读起来抑扬顿挫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一唱三叹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感情饱满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气势充沛。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文笔酣畅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波澜起伏。文章开篇突兀而起地提出论点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马上落到立论根据上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再落入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晋王三矢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的叙事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又语势猛然一升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发出对庄宗之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的赞叹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而后语势陡然一降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发出对庄宗之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的悲叹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继而设疑问、引古语而得出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然后再次评论庄宗盛衰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语势再升再降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在大起大落之中引出发人深省的教训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戛然而止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将全文的语势稳稳地落在结尾上。全文一气呵成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淋漓酣畅。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1209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平易自然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简约凝练。文中用平实的语言生动地叙说事例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深入地说明道理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语言平易近人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自然晓畅。叙事不枝不蔓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议论简明扼要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其中一些格言式的对称语句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满招损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谦得益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忧劳可以兴国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逸豫可以亡身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祸患常积于忽微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而智勇多困于所溺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句式整齐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言简意丰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发人深省。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作者为《新五代史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伶官传》作序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却很少直接写伶官们的事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是否显得有些文不对题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实际上两者有内在联系。因为伶官的事迹在传内已作了详细叙述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不必重复。庄宗的衰败正是由伶官所引起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作者以历史为鉴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就伶官乱政误国之事评述国家兴亡盛衰之理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以史论事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内容联系很紧密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重点落在庄宗盛衰的史实和评论上。文章最后也提到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数十伶人困之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的事实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使伶人的作乱和后唐的盛衰直接联系起来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这样扣住了题意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突出了中心。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844824"/>
            <a:ext cx="130048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学习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目标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 </a:t>
            </a:r>
            <a:endParaRPr lang="zh-CN" altLang="en-US" sz="220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412634"/>
            <a:ext cx="8128000" cy="13087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积累重要的文言实词和虚词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掌握固定句式。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把握作者的行文思路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了解史论的一般写法。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品味作者的语言艺术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领悟文章的中心思想。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672315"/>
          <a:ext cx="8128000" cy="37673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2" name="文档" r:id="rId8" imgW="3838575" imgH="1779905" progId="Word.Document.12">
                  <p:embed/>
                </p:oleObj>
              </mc:Choice>
              <mc:Fallback>
                <p:oleObj name="文档" r:id="rId8" imgW="383857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72315"/>
                        <a:ext cx="8128000" cy="376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3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4" name="文档" r:id="rId8" imgW="3838575" imgH="2375535" progId="Word.Document.12">
                  <p:embed/>
                </p:oleObj>
              </mc:Choice>
              <mc:Fallback>
                <p:oleObj name="文档" r:id="rId8" imgW="3838575" imgH="237553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5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6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672315"/>
          <a:ext cx="8128000" cy="3767370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7" name="文档" r:id="rId8" imgW="3838575" imgH="1779905" progId="Word.Document.12">
                  <p:embed/>
                </p:oleObj>
              </mc:Choice>
              <mc:Fallback>
                <p:oleObj name="文档" r:id="rId8" imgW="3838575" imgH="177990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672315"/>
                        <a:ext cx="8128000" cy="3767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8000" y="1141025"/>
          <a:ext cx="8128000" cy="5024279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8" name="文档" r:id="rId8" imgW="3838575" imgH="2374265" progId="Word.Document.12">
                  <p:embed/>
                </p:oleObj>
              </mc:Choice>
              <mc:Fallback>
                <p:oleObj name="文档" r:id="rId8" imgW="3838575" imgH="237426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08000" y="1141025"/>
                        <a:ext cx="8128000" cy="50242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欲扬先抑、欲抑先扬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欧阳修的这篇《五代史伶官传序》叙事简约且富有波澜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采用欲抑先扬的手法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得天下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与下文写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形成鲜明对比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从而揭示了盛衰在于人事的道理。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明确抑扬的辩证关系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无论是欲扬先抑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还是欲抑先扬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总有一个主次之分。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要找出抑扬的内在联系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找到二者相通的桥梁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才能完成由抑到扬或由扬到抑的转换。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思维导图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文章主旨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文本研读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hlinkClick r:id="rId5" action="ppaction://hlinksldjump"/>
          </p:cNvPr>
          <p:cNvSpPr/>
          <p:nvPr/>
        </p:nvSpPr>
        <p:spPr>
          <a:xfrm>
            <a:off x="4518273" y="836711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5861993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文白对译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7" action="ppaction://hlinksldjump"/>
          </p:cNvPr>
          <p:cNvSpPr/>
          <p:nvPr/>
        </p:nvSpPr>
        <p:spPr>
          <a:xfrm>
            <a:off x="7205713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技法迁移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迁移练笔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请你观察生活中的某一种事物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恰当地运用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欲扬先抑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欲抑先扬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的写作手法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写一段文字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,150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字左右。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示例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我对花的感情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一直很淡漠。虽然说爱花的父母在院子里养了很多花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使得不大的庭院一年四季都孕育着盎然的生机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但我还是没有因此而对花产生好感。尤其是那株去年才移植来的兰花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由于它太柔弱太不起眼了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我几乎忘却了它的存在。没想到今年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兰花竟绽放了不少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院子里也弥漫着清香。这个情景大大出乎我的意料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我对花的认识由这一株兰花而发生了很大的改变。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理解并翻译文中的句子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理解并翻译文中的句子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就是根据语境读懂、领会每一个句子的意思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能从语句内容、语意阐释和语气效果等方面把这个句子用现代汉语的形式表达出来。文言翻译涉及文言实词、文言虚词、文言句式、文化常识等多方面的知识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考查的是考生文言文阅读的综合能力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也是最容易失分的点。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3497173"/>
            <a:ext cx="8128000" cy="9029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欧阳修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(1007—1072),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字永叔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自号醉翁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晚年又号六一居士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谥号文忠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吉州永丰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今属江西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北宋政治家、文学家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唐宋八大家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之一。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a23.eps" descr="id:2147490079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3923928" y="1844824"/>
            <a:ext cx="1191821" cy="1627276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文言文翻译的六种方法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凡是有古今意思相同的词语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以及专有名词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如国号、年号、帝号、冠名、地名、人名、器物名、书名等都可以保留下来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没有必要作变动。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将已由单音节发展成双音节的词对译出来。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文言中有两个单音词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在白话文中恰好有一个双音词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对这类词语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需要拆成两个单音词来翻译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而不能用白话中双音词的词义去翻译。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52666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增补句子的省略成分和词语活用后的新增内容。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文言文中的一些虚词没有实在意义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或者为语气助词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或者表示停顿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或者是凑足音节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或者起连接作用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在翻译时候可以删去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而不必硬译。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把文言文中的特殊句式调整过来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使之符合现代语法的习惯。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244015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全国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阅读下面的文言文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完成后面的问题。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鲁芝字世英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扶风郿人也。世有名德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为西州豪族。父为郭氾所害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芝襁褓流离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年十七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乃移居雍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耽思坟籍。郡举上计吏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州辟别驾。魏车骑将军郭淮为雍州刺史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深敬重之。举孝廉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除郎中。后拜骑都尉、参军事、行安南太守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迁尚书郎。曹真出督关右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又参大司马军事。真薨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宣帝代焉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乃引芝参骠骑军事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转天水太守。郡邻于蜀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数被侵掠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户口减削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寇盗充斥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芝倾心镇卫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更造城市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数年间旧境悉复。迁广平太守。天水夷夏慕德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老幼赴阙献书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乞留芝。魏明帝许焉。曹爽辅政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引为司马。芝屡有谠言嘉谋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爽弗能纳。及宣帝起兵诛爽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芝率余众犯门斩关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驰出赴爽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劝爽曰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公居伊周之位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一旦以罪见黜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虽欲牵黄犬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复可得乎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若挟天子保许昌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316023"/>
            <a:ext cx="8128000" cy="45561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杖大威以羽檄征四方兵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孰敢不从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舍此而去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欲就东市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岂不痛哉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爽懦惑不能用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遂委身受戮。芝坐爽下狱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当死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而口不讼直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志不苟免。宣帝嘉之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赦而不诛。俄而起为并州刺史。</a:t>
            </a:r>
            <a:r>
              <a:rPr lang="zh-CN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诸葛诞以寿春叛</a:t>
            </a:r>
            <a:r>
              <a:rPr lang="en-US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魏帝出征</a:t>
            </a:r>
            <a:r>
              <a:rPr lang="en-US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芝率荆州文武以为先驱。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诞平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迁大尚书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掌刑理。武帝践阼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转镇东将军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进爵为侯。</a:t>
            </a:r>
            <a:r>
              <a:rPr lang="zh-CN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帝以芝清忠履正</a:t>
            </a:r>
            <a:r>
              <a:rPr lang="en-US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素无居宅</a:t>
            </a:r>
            <a:r>
              <a:rPr lang="en-US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smtClean="0"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使军兵为作屋五十间。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芝以年及悬车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告老逊位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章表十余上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于是征为光禄大夫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位特进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给吏卒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门施行马。羊祜为车骑将军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乃以位让芝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曰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光禄大夫鲁芝洁身寡欲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和而不同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服事华发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以礼终始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未蒙此选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臣更越之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何以塞天下之望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上不从。其为人所重如是。泰始九年卒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年八十四。帝为举哀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谥曰贞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赐茔田百亩。</a:t>
            </a:r>
            <a:endParaRPr lang="zh-CN" altLang="zh-CN" sz="2200" smtClean="0"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节选自《晋书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鲁芝传》</a:t>
            </a:r>
            <a:r>
              <a:rPr lang="en-US" altLang="zh-CN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114868"/>
            <a:ext cx="8128000" cy="29324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把文中画横线的句子翻译成现代汉语。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诸葛诞以寿春叛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魏帝出征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芝率荆州文武以为先驱。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帝以芝清忠履正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素无居宅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使军兵为作屋五十间。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诸葛诞凭借寿春反叛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魏帝出征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鲁芝率领荆州文武官兵作为先锋。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皇上因为鲁芝清廉忠诚行为端正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一向没有私宅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让士兵为他建造五十间房屋。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131891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参考译文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鲁芝字世英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是扶风郿郡人。世代有名望德行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是西州的豪族。父亲被郭氾杀害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鲁芝在襁褓中就开始逃难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十七岁时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才移居到雍州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潜心学习典籍。被郡守推荐为上计吏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州府征用为别驾。魏车骑将军郭淮担任雍州刺史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非常敬重鲁芝。推举他为孝廉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授官为郎中。后来又授官骑都尉、参军事、临时担任安南太守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升官为尚书郎。曹真到关西督察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又任命鲁芝为大司马军事。曹真死后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宣帝替代了曹真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于是推荐鲁芝担任骠骑军事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改任天水太守。天水郡和蜀国相邻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屡次遭蜀人入侵抢掠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人口削减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寇盗到处都是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鲁芝全心镇守护卫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重新建造了城镇街市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几年之间全部恢复了旧貌。升官为广平太守。天水各族百姓都敬慕鲁芝的德行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老幼都赴皇宫上书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请求鲁芝留下。魏明帝答应了他们的要求。曹爽辅佐朝政时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延请他担任司马。鲁芝多次提出忠言良谋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曹爽都不能采纳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95941"/>
            <a:ext cx="8128000" cy="49618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等到宣帝起兵诛伐曹爽时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鲁芝率领其余众人过关斩将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骑马快速奔赴曹爽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劝告曹爽说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您处在伊尹周公的位置上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一旦因获罪被罢免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即使想要牵着黄犬清净度日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又怎么能够办得到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如果能够挟制天子保有许昌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依仗天子的威势下文告征调四方的兵马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谁敢不听从您的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舍弃这些离开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欲赴刑场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难道不令人痛惜吗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曹爽懦弱糊涂不能采纳鲁芝的计谋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于是遭受杀戮。鲁芝因曹爽也被捕下狱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判处死罪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但他不争辩是非曲直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没有求赦免的想法。宣帝赞许鲁芝的品行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赦免而不杀他。不久起用他担任并州刺史。诸葛诞凭借寿春反叛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魏帝出征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鲁芝率领荆州文武官兵作为先锋。诸葛诞被铲平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鲁芝升官大尚书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掌管刑狱审理。武帝即位后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鲁芝改任为镇东将军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进爵为侯。皇上因为鲁芝清廉忠诚行为端正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一向没有私宅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让士兵为他建造五十间房屋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20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知识阐释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817787" y="836712"/>
            <a:ext cx="131405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技法攻略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3168030" y="836712"/>
            <a:ext cx="131405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例题展示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697895"/>
            <a:ext cx="8128000" cy="37439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鲁芝因年龄已到七十岁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上书告老退位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上奏表章十余次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没有被准许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又被征召做了光禄大夫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被授予特进的职位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配给他吏卒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他的门前可以像官府一样设置木栅栏遮挡人马。羊祜担任车骑将军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于是想把官位让给鲁芝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光禄大夫鲁芝品行高洁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毫无贪欲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处事平和与众不同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做官到头发花白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始终恪守礼制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未曾被任命为这种官职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我在官位上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超越鲁芝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怎么来杜绝天下人的不满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皇上不答应。鲁芝被当时的人们敬重到这种地步。泰始九年去世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时年八十四岁。皇帝为他的死而痛哭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赐给他的谥号是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赐给他一百亩的坟地。</a:t>
            </a:r>
            <a:endParaRPr lang="zh-CN" altLang="en-US" sz="2200"/>
          </a:p>
        </p:txBody>
      </p:sp>
      <p:pic>
        <p:nvPicPr>
          <p:cNvPr id="6" name="New picture" hidden="1"/>
          <p:cNvPicPr/>
          <p:nvPr/>
        </p:nvPicPr>
        <p:blipFill>
          <a:blip r:embed="rId5"/>
          <a:stretch>
            <a:fillRect/>
          </a:stretch>
        </p:blipFill>
        <p:spPr>
          <a:xfrm>
            <a:off x="11442700" y="10515600"/>
            <a:ext cx="381000" cy="2794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后唐庄宗称帝后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迷恋伶人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常身与俳优杂戏于庭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伶人由此用事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遂被败政乱国的伶官景进、史彦琼、郭从谦等包围。庄宗同光四年贝州将领皇甫晖发动兵变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叛乱四起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拥有兵权的史彦琼拒不发兵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旋又单骑逃逸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导致朝廷军队大败。庄宗亲征败回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众叛亲离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郭从谦又乘危作乱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庄宗率兵抵御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被乱箭射死。一百多年后欧阳修著《新五代史》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就此事发出感想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借事论理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指出封建王朝的兴亡不在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主要在于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。文中最后一段提到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及其衰也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数十伶人困之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而身死国灭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为天下笑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即指此事。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3381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是文体的一种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有书序和赠序之分。书序也称叙、引、导言、前言之类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主要说明书籍著述或出版意图、编次体例和作者情况等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可以放在诗文前面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也可放在诗文的后面。赠序是临别赠言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内容多推重、勉励之辞。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本文和《六国论》一样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以散体写史论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通过引史评史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就史论事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在真实记述史实的基础上加以客观分析、评论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从中归纳出道理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达到借古讽今的目的。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读准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1856635"/>
          <a:ext cx="8128000" cy="4058997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6" imgW="3858260" imgH="1925955" progId="Word.Document.12">
                  <p:embed/>
                </p:oleObj>
              </mc:Choice>
              <mc:Fallback>
                <p:oleObj name="文档" r:id="rId6" imgW="3858260" imgH="192595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856635"/>
                        <a:ext cx="8128000" cy="40589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38560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古今异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08000" y="2132856"/>
          <a:ext cx="8128000" cy="3765664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6" imgW="3881120" imgH="1798320" progId="Word.Document.12">
                  <p:embed/>
                </p:oleObj>
              </mc:Choice>
              <mc:Fallback>
                <p:oleObj name="文档" r:id="rId6" imgW="3881120" imgH="17983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132856"/>
                        <a:ext cx="8128000" cy="3765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8000" y="2310467"/>
            <a:ext cx="8128000" cy="2526665"/>
            <a:chOff x="508000" y="2310467"/>
            <a:chExt cx="8128000" cy="2526665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508000" y="2310467"/>
              <a:ext cx="8128000" cy="2526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zh-CN" altLang="zh-CN" sz="220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  <a:cs typeface="Times New Roman" panose="02020603050405020304" pitchFamily="18" charset="0"/>
                </a:rPr>
                <a:t>词类活用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(1)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一夫夜呼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乱者四应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仓皇东</a:t>
              </a:r>
              <a:r>
                <a:rPr lang="zh-CN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出</a:t>
              </a:r>
              <a:endParaRPr lang="en-US" altLang="zh-CN" sz="2200" smtClean="0">
                <a:solidFill>
                  <a:srgbClr val="000000"/>
                </a:solidFill>
                <a:latin typeface="Times New Roman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名词用作状语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在夜里　名词用作状语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向东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en-US" altLang="zh-CN" sz="220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(2)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函梁君臣之首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木匣子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名词用作动词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用木匣子装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endParaRPr lang="zh-CN" altLang="zh-CN" sz="220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(3)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忧劳可以兴国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逸豫可以亡身</a:t>
              </a:r>
              <a:r>
                <a:rPr lang="zh-CN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。</a:t>
              </a:r>
              <a:endPara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lnSpc>
                  <a:spcPct val="120000"/>
                </a:lnSpc>
                <a:spcAft>
                  <a:spcPct val="0"/>
                </a:spcAft>
                <a:tabLst>
                  <a:tab pos="1188085"/>
                  <a:tab pos="2163445"/>
                  <a:tab pos="3142615"/>
                  <a:tab pos="4190365"/>
                </a:tabLst>
              </a:pPr>
              <a:r>
                <a:rPr lang="en-US" altLang="zh-CN" sz="220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动词的使动用法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使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兴盛　动词的使动用法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使</a:t>
              </a:r>
              <a:r>
                <a:rPr lang="en-US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……</a:t>
              </a:r>
              <a:r>
                <a:rPr lang="zh-CN" altLang="zh-CN" sz="2200" u="sng">
                  <a:solidFill>
                    <a:srgbClr val="FF0000"/>
                  </a:solidFill>
                  <a:uFill>
                    <a:solidFill>
                      <a:srgbClr val="000000"/>
                    </a:solidFill>
                  </a:uFill>
                  <a:latin typeface="Times New Roman" panose="02020603050405020304" pitchFamily="18" charset="0"/>
                  <a:cs typeface="Times New Roman" panose="02020603050405020304" pitchFamily="18" charset="0"/>
                </a:rPr>
                <a:t>灭亡</a:t>
              </a:r>
              <a:r>
                <a:rPr lang="en-US" altLang="zh-CN" sz="22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</a:t>
              </a:r>
              <a:r>
                <a:rPr lang="en-US" altLang="zh-CN" sz="2200">
                  <a:solidFill>
                    <a:srgbClr val="000000"/>
                  </a:solidFill>
                  <a:latin typeface="宋体" panose="02010600030101010101" pitchFamily="2" charset="-122"/>
                  <a:ea typeface="方正书宋_GBK" panose="03000509000000000000" pitchFamily="65" charset="-122"/>
                  <a:cs typeface="Times New Roman" panose="02020603050405020304" pitchFamily="18" charset="0"/>
                </a:rPr>
                <a:t> </a:t>
              </a:r>
              <a:endParaRPr lang="zh-CN" altLang="zh-CN" sz="220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32795" y="2924944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72468" y="2924944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30414" y="3734361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061994" y="4108535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816122" y="4108535"/>
              <a:ext cx="2590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smtClean="0"/>
                <a:t>· </a:t>
              </a:r>
              <a:endParaRPr lang="zh-CN" altLang="en-US" b="1"/>
            </a:p>
          </p:txBody>
        </p:sp>
      </p:grpSp>
      <p:sp>
        <p:nvSpPr>
          <p:cNvPr id="16" name="矩形 15"/>
          <p:cNvSpPr/>
          <p:nvPr/>
        </p:nvSpPr>
        <p:spPr>
          <a:xfrm>
            <a:off x="669842" y="3175962"/>
            <a:ext cx="5208575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89290" y="3573548"/>
            <a:ext cx="406381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9842" y="4382105"/>
            <a:ext cx="7142518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915673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作品背景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3425356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相关常识</a:t>
            </a:r>
            <a:endParaRPr lang="zh-CN" altLang="en-US" sz="140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5" action="ppaction://hlinksldjump"/>
          </p:cNvPr>
          <p:cNvSpPr/>
          <p:nvPr/>
        </p:nvSpPr>
        <p:spPr>
          <a:xfrm>
            <a:off x="4935039" y="836712"/>
            <a:ext cx="1437161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知识整合</a:t>
            </a:r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21961"/>
            <a:ext cx="1510030" cy="497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  <a:tabLst>
                <a:tab pos="1188085"/>
                <a:tab pos="2163445"/>
                <a:tab pos="3142615"/>
                <a:tab pos="4190365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一词多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义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39552" y="2204864"/>
          <a:ext cx="8128000" cy="3351753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40" name="文档" r:id="rId6" imgW="3838575" imgH="1582420" progId="Word.Document.12">
                  <p:embed/>
                </p:oleObj>
              </mc:Choice>
              <mc:Fallback>
                <p:oleObj name="文档" r:id="rId6" imgW="3838575" imgH="158242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39552" y="2204864"/>
                        <a:ext cx="8128000" cy="33517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4244571" y="2348880"/>
            <a:ext cx="1200101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44571" y="2874309"/>
            <a:ext cx="1200101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37212" y="3420286"/>
            <a:ext cx="2057140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23335" y="4014054"/>
            <a:ext cx="120412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322703" y="4558440"/>
            <a:ext cx="120412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22703" y="5082278"/>
            <a:ext cx="1204124" cy="3078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测控设计模板14新</Template>
  <Company>Microsoft</Company>
  <PresentationFormat>On-screen Show (4:3)</PresentationFormat>
  <Paragraphs>242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9">
      <vt:lpstr>Arial</vt:lpstr>
      <vt:lpstr>微软雅黑</vt:lpstr>
      <vt:lpstr>Wingdings</vt:lpstr>
      <vt:lpstr>黑体</vt:lpstr>
      <vt:lpstr>Calibri</vt:lpstr>
      <vt:lpstr>Times New Roman</vt:lpstr>
      <vt:lpstr>楷体</vt:lpstr>
      <vt:lpstr>NEU-BZ-S92</vt:lpstr>
      <vt:lpstr>方正书宋_GBK</vt:lpstr>
      <vt:lpstr>方正宋黑_GBK</vt:lpstr>
      <vt:lpstr>宋体</vt:lpstr>
      <vt:lpstr>自定义设计方案</vt:lpstr>
      <vt:lpstr>五代史伶官传序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第一章  运动的描述</dc:title>
  <dc:creator>dbc</dc:creator>
  <cp:lastModifiedBy>海鸥子</cp:lastModifiedBy>
  <cp:revision>152</cp:revision>
  <dcterms:created xsi:type="dcterms:W3CDTF">2016-04-22T00:11:00Z</dcterms:created>
  <dcterms:modified xsi:type="dcterms:W3CDTF">2020-09-14T09:46:41Z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2052-11.1.0.9999</vt:lpwstr>
  </property>
</Properties>
</file>