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313" r:id="rId3"/>
    <p:sldId id="459" r:id="rId4"/>
    <p:sldId id="545" r:id="rId5"/>
    <p:sldId id="586" r:id="rId6"/>
    <p:sldId id="585" r:id="rId7"/>
    <p:sldId id="587" r:id="rId8"/>
    <p:sldId id="588" r:id="rId9"/>
    <p:sldId id="589" r:id="rId10"/>
    <p:sldId id="458" r:id="rId11"/>
    <p:sldId id="485" r:id="rId12"/>
    <p:sldId id="553" r:id="rId13"/>
    <p:sldId id="554" r:id="rId14"/>
    <p:sldId id="555" r:id="rId15"/>
    <p:sldId id="557" r:id="rId16"/>
    <p:sldId id="590" r:id="rId17"/>
    <p:sldId id="591" r:id="rId18"/>
    <p:sldId id="558" r:id="rId19"/>
    <p:sldId id="559" r:id="rId20"/>
    <p:sldId id="560" r:id="rId21"/>
    <p:sldId id="563" r:id="rId22"/>
    <p:sldId id="331" r:id="rId23"/>
    <p:sldId id="359" r:id="rId24"/>
    <p:sldId id="503" r:id="rId25"/>
    <p:sldId id="509" r:id="rId26"/>
    <p:sldId id="566" r:id="rId27"/>
    <p:sldId id="592" r:id="rId28"/>
    <p:sldId id="593" r:id="rId29"/>
    <p:sldId id="567" r:id="rId30"/>
    <p:sldId id="568" r:id="rId31"/>
    <p:sldId id="569" r:id="rId32"/>
    <p:sldId id="570" r:id="rId33"/>
    <p:sldId id="571" r:id="rId34"/>
    <p:sldId id="572" r:id="rId35"/>
    <p:sldId id="641" r:id="rId36"/>
    <p:sldId id="513" r:id="rId37"/>
    <p:sldId id="594" r:id="rId38"/>
    <p:sldId id="595" r:id="rId39"/>
    <p:sldId id="596" r:id="rId40"/>
    <p:sldId id="512" r:id="rId41"/>
    <p:sldId id="580" r:id="rId42"/>
    <p:sldId id="597" r:id="rId43"/>
    <p:sldId id="598" r:id="rId44"/>
    <p:sldId id="599" r:id="rId45"/>
    <p:sldId id="530" r:id="rId46"/>
    <p:sldId id="574" r:id="rId47"/>
    <p:sldId id="575" r:id="rId48"/>
    <p:sldId id="576" r:id="rId49"/>
    <p:sldId id="577" r:id="rId50"/>
    <p:sldId id="419" r:id="rId51"/>
    <p:sldId id="514" r:id="rId52"/>
    <p:sldId id="515" r:id="rId53"/>
    <p:sldId id="578" r:id="rId54"/>
    <p:sldId id="600" r:id="rId55"/>
    <p:sldId id="601" r:id="rId56"/>
    <p:sldId id="602" r:id="rId57"/>
    <p:sldId id="603" r:id="rId58"/>
    <p:sldId id="604" r:id="rId59"/>
    <p:sldId id="642" r:id="rId60"/>
    <p:sldId id="606" r:id="rId61"/>
    <p:sldId id="605" r:id="rId62"/>
    <p:sldId id="537" r:id="rId63"/>
    <p:sldId id="607" r:id="rId64"/>
    <p:sldId id="608" r:id="rId65"/>
    <p:sldId id="579" r:id="rId66"/>
    <p:sldId id="609" r:id="rId67"/>
    <p:sldId id="610" r:id="rId68"/>
    <p:sldId id="581" r:id="rId69"/>
    <p:sldId id="611" r:id="rId70"/>
    <p:sldId id="544" r:id="rId71"/>
    <p:sldId id="433" r:id="rId72"/>
    <p:sldId id="582" r:id="rId73"/>
    <p:sldId id="583" r:id="rId74"/>
    <p:sldId id="584" r:id="rId75"/>
    <p:sldId id="612" r:id="rId76"/>
    <p:sldId id="613" r:id="rId77"/>
    <p:sldId id="614" r:id="rId78"/>
    <p:sldId id="615" r:id="rId79"/>
    <p:sldId id="616" r:id="rId80"/>
    <p:sldId id="617" r:id="rId81"/>
    <p:sldId id="618" r:id="rId82"/>
    <p:sldId id="643" r:id="rId83"/>
    <p:sldId id="620" r:id="rId84"/>
    <p:sldId id="619" r:id="rId85"/>
    <p:sldId id="622" r:id="rId86"/>
    <p:sldId id="623" r:id="rId87"/>
    <p:sldId id="621" r:id="rId88"/>
    <p:sldId id="624" r:id="rId89"/>
    <p:sldId id="626" r:id="rId90"/>
    <p:sldId id="627" r:id="rId91"/>
    <p:sldId id="628" r:id="rId92"/>
    <p:sldId id="629" r:id="rId93"/>
    <p:sldId id="630" r:id="rId94"/>
    <p:sldId id="625" r:id="rId95"/>
    <p:sldId id="631" r:id="rId96"/>
    <p:sldId id="632" r:id="rId97"/>
    <p:sldId id="633" r:id="rId98"/>
    <p:sldId id="634" r:id="rId99"/>
    <p:sldId id="635" r:id="rId100"/>
    <p:sldId id="636" r:id="rId101"/>
    <p:sldId id="637" r:id="rId102"/>
    <p:sldId id="638" r:id="rId103"/>
    <p:sldId id="639" r:id="rId104"/>
    <p:sldId id="640" r:id="rId105"/>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C00000"/>
    <a:srgbClr val="A50021"/>
    <a:srgbClr val="DE7538"/>
    <a:srgbClr val="A73904"/>
    <a:srgbClr val="6FB52F"/>
    <a:srgbClr val="99CA6C"/>
    <a:srgbClr val="316A2C"/>
    <a:srgbClr val="5AB430"/>
    <a:srgbClr val="B181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85" d="100"/>
          <a:sy n="85" d="100"/>
        </p:scale>
        <p:origin x="-72" y="-51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viewProps" Target="view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2021-8-11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a16="http://schemas.microsoft.com/office/drawing/2014/main" xmlns=""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a16="http://schemas.microsoft.com/office/drawing/2014/main" xmlns="" id="{DB8C9B3D-9897-4BDF-9264-472DA4AA7D23}"/>
                </a:ext>
              </a:extLst>
            </p:cNvPr>
            <p:cNvSpPr txBox="1"/>
            <p:nvPr/>
          </p:nvSpPr>
          <p:spPr>
            <a:xfrm>
              <a:off x="85284" y="352237"/>
              <a:ext cx="288147" cy="1406026"/>
            </a:xfrm>
            <a:prstGeom prst="rect">
              <a:avLst/>
            </a:prstGeom>
            <a:grp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solidFill>
                  <a:latin typeface="微软雅黑" panose="020B0503020204020204" pitchFamily="34" charset="-122"/>
                  <a:ea typeface="微软雅黑" panose="020B0503020204020204" pitchFamily="34" charset="-122"/>
                </a:rPr>
                <a:t>题纵览</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0" name="文本框 10">
            <a:extLst>
              <a:ext uri="{FF2B5EF4-FFF2-40B4-BE49-F238E27FC236}">
                <a16:creationId xmlns:a16="http://schemas.microsoft.com/office/drawing/2014/main" xmlns="" id="{DB8C9B3D-9897-4BDF-9264-472DA4AA7D23}"/>
              </a:ext>
            </a:extLst>
          </p:cNvPr>
          <p:cNvSpPr txBox="1"/>
          <p:nvPr userDrawn="1"/>
        </p:nvSpPr>
        <p:spPr>
          <a:xfrm>
            <a:off x="85300" y="1927266"/>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a:extLst>
              <a:ext uri="{FF2B5EF4-FFF2-40B4-BE49-F238E27FC236}">
                <a16:creationId xmlns:a16="http://schemas.microsoft.com/office/drawing/2014/main" xmlns=""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0">
            <a:extLst>
              <a:ext uri="{FF2B5EF4-FFF2-40B4-BE49-F238E27FC236}">
                <a16:creationId xmlns:a16="http://schemas.microsoft.com/office/drawing/2014/main" xmlns="" id="{DB8C9B3D-9897-4BDF-9264-472DA4AA7D23}"/>
              </a:ext>
            </a:extLst>
          </p:cNvPr>
          <p:cNvSpPr txBox="1"/>
          <p:nvPr userDrawn="1"/>
        </p:nvSpPr>
        <p:spPr>
          <a:xfrm>
            <a:off x="85301" y="1927266"/>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专题技法精讲</a:t>
            </a:r>
          </a:p>
        </p:txBody>
      </p:sp>
      <p:sp>
        <p:nvSpPr>
          <p:cNvPr id="5" name="文本框 10">
            <a:extLst>
              <a:ext uri="{FF2B5EF4-FFF2-40B4-BE49-F238E27FC236}">
                <a16:creationId xmlns:a16="http://schemas.microsoft.com/office/drawing/2014/main" xmlns="" id="{DB8C9B3D-9897-4BDF-9264-472DA4AA7D23}"/>
              </a:ext>
            </a:extLst>
          </p:cNvPr>
          <p:cNvSpPr txBox="1"/>
          <p:nvPr userDrawn="1"/>
        </p:nvSpPr>
        <p:spPr>
          <a:xfrm>
            <a:off x="85290" y="3480342"/>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文本框 10">
            <a:extLst>
              <a:ext uri="{FF2B5EF4-FFF2-40B4-BE49-F238E27FC236}">
                <a16:creationId xmlns:a16="http://schemas.microsoft.com/office/drawing/2014/main" xmlns=""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文本框 10">
            <a:extLst>
              <a:ext uri="{FF2B5EF4-FFF2-40B4-BE49-F238E27FC236}">
                <a16:creationId xmlns:a16="http://schemas.microsoft.com/office/drawing/2014/main" xmlns=""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专题技法精讲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a16="http://schemas.microsoft.com/office/drawing/2014/main" xmlns="" id="{DB8C9B3D-9897-4BDF-9264-472DA4AA7D23}"/>
              </a:ext>
            </a:extLst>
          </p:cNvPr>
          <p:cNvSpPr txBox="1"/>
          <p:nvPr userDrawn="1"/>
        </p:nvSpPr>
        <p:spPr>
          <a:xfrm>
            <a:off x="85288"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grpSp>
        <p:nvGrpSpPr>
          <p:cNvPr id="5" name="组合 4"/>
          <p:cNvGrpSpPr/>
          <p:nvPr userDrawn="1"/>
        </p:nvGrpSpPr>
        <p:grpSpPr>
          <a:xfrm>
            <a:off x="-7792" y="350585"/>
            <a:ext cx="428625" cy="1407678"/>
            <a:chOff x="-7792" y="350585"/>
            <a:chExt cx="428625" cy="1407678"/>
          </a:xfrm>
          <a:solidFill>
            <a:srgbClr val="0092D7"/>
          </a:solidFill>
        </p:grpSpPr>
        <p:sp>
          <p:nvSpPr>
            <p:cNvPr id="6" name="矩形 5">
              <a:extLst>
                <a:ext uri="{FF2B5EF4-FFF2-40B4-BE49-F238E27FC236}">
                  <a16:creationId xmlns:a16="http://schemas.microsoft.com/office/drawing/2014/main" xmlns=""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7" name="文本框 10">
              <a:extLst>
                <a:ext uri="{FF2B5EF4-FFF2-40B4-BE49-F238E27FC236}">
                  <a16:creationId xmlns:a16="http://schemas.microsoft.com/office/drawing/2014/main" xmlns="" id="{DB8C9B3D-9897-4BDF-9264-472DA4AA7D23}"/>
                </a:ext>
              </a:extLst>
            </p:cNvPr>
            <p:cNvSpPr txBox="1"/>
            <p:nvPr/>
          </p:nvSpPr>
          <p:spPr>
            <a:xfrm>
              <a:off x="85286" y="352237"/>
              <a:ext cx="288147" cy="1406026"/>
            </a:xfrm>
            <a:prstGeom prst="rect">
              <a:avLst/>
            </a:prstGeom>
            <a:grp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gr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2021-8-11</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专题十一</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说明文阅读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487243" y="861797"/>
            <a:ext cx="2364750"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第三部分　现代文阅读</a:t>
            </a:r>
          </a:p>
        </p:txBody>
      </p:sp>
    </p:spTree>
    <p:extLst>
      <p:ext uri="{BB962C8B-B14F-4D97-AF65-F5344CB8AC3E}">
        <p14:creationId xmlns:p14="http://schemas.microsoft.com/office/powerpoint/2010/main" val="12929153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把握说明对象　概括筛选信息</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12728"/>
            <a:ext cx="7846830" cy="3396690"/>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包头</a:t>
            </a:r>
            <a:r>
              <a:rPr lang="en-US" b="1" dirty="0" smtClean="0"/>
              <a:t>]</a:t>
            </a:r>
            <a:r>
              <a:rPr lang="zh-CN" altLang="en-US" b="1" dirty="0" smtClean="0"/>
              <a:t>阅读下文</a:t>
            </a:r>
            <a:r>
              <a:rPr lang="en-US" b="1" dirty="0" smtClean="0"/>
              <a:t>,</a:t>
            </a:r>
            <a:r>
              <a:rPr lang="zh-CN" altLang="en-US" b="1" dirty="0" smtClean="0"/>
              <a:t>完成</a:t>
            </a:r>
            <a:r>
              <a:rPr lang="en-US" b="1" dirty="0" smtClean="0"/>
              <a:t>1</a:t>
            </a:r>
            <a:r>
              <a:rPr lang="en-US" b="1" i="1" dirty="0" smtClean="0"/>
              <a:t>~</a:t>
            </a:r>
            <a:r>
              <a:rPr lang="en-US" b="1" dirty="0" smtClean="0"/>
              <a:t>4</a:t>
            </a:r>
            <a:r>
              <a:rPr lang="zh-CN" altLang="en-US" b="1" dirty="0" smtClean="0"/>
              <a:t>题。</a:t>
            </a:r>
            <a:r>
              <a:rPr lang="en-US" b="1" dirty="0" smtClean="0"/>
              <a:t>(11</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牡丹为何被誉为“花中之王”</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“看遍花无胜此花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剪云披雪蘸丹砂。开当青律二三月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破却长安千万家。”这首诗赞美的就是牡丹。牡丹是多年生落叶小灌木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归类于毛茛科、芍药属。其花大色艳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香气袭人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素有“花中之王”的美誉。在清代末年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牡丹曾是国花。</a:t>
            </a:r>
          </a:p>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从花色上分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牡丹系以八大色著称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如白色的“夜光白”、蓝色的“蓝田玉”、红色的“火炼金丹”等。在同一色中深浅浓淡也各不相同。</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答题步骤</a:t>
            </a:r>
            <a:r>
              <a:rPr lang="en-US" altLang="zh-CN" dirty="0" smtClean="0">
                <a:solidFill>
                  <a:srgbClr val="0092D7"/>
                </a:solidFill>
              </a:rPr>
              <a:t>】</a:t>
            </a:r>
          </a:p>
          <a:p>
            <a:pPr>
              <a:lnSpc>
                <a:spcPct val="150000"/>
              </a:lnSpc>
            </a:pPr>
            <a:r>
              <a:rPr lang="en-US" b="1" dirty="0" smtClean="0"/>
              <a:t>1.</a:t>
            </a:r>
            <a:r>
              <a:rPr lang="zh-CN" altLang="en-US" b="1" dirty="0" smtClean="0"/>
              <a:t>准确严密型“三步”或“四步”走</a:t>
            </a:r>
            <a:r>
              <a:rPr lang="en-US" b="1" dirty="0" smtClean="0"/>
              <a:t>:</a:t>
            </a:r>
            <a:endParaRPr lang="zh-CN" altLang="en-US" b="1" dirty="0" smtClean="0"/>
          </a:p>
          <a:p>
            <a:pPr indent="446088">
              <a:lnSpc>
                <a:spcPct val="150000"/>
              </a:lnSpc>
            </a:pPr>
            <a:r>
              <a:rPr lang="en-US" dirty="0" smtClean="0"/>
              <a:t>(1)</a:t>
            </a:r>
            <a:r>
              <a:rPr lang="zh-CN" altLang="en-US" dirty="0" smtClean="0"/>
              <a:t>理解词语含义类题型“三步走”</a:t>
            </a:r>
            <a:r>
              <a:rPr lang="en-US" dirty="0" smtClean="0"/>
              <a:t>:</a:t>
            </a:r>
            <a:endParaRPr lang="zh-CN" altLang="en-US" dirty="0" smtClean="0"/>
          </a:p>
          <a:p>
            <a:pPr indent="446088">
              <a:lnSpc>
                <a:spcPct val="150000"/>
              </a:lnSpc>
            </a:pPr>
            <a:r>
              <a:rPr lang="zh-CN" altLang="en-US" dirty="0" smtClean="0"/>
              <a:t>第一步“解释”</a:t>
            </a:r>
            <a:r>
              <a:rPr lang="en-US" dirty="0" smtClean="0"/>
              <a:t>:</a:t>
            </a:r>
            <a:r>
              <a:rPr lang="zh-CN" altLang="en-US" dirty="0" smtClean="0"/>
              <a:t>解释这个词语的含义</a:t>
            </a:r>
            <a:r>
              <a:rPr lang="en-US" dirty="0" smtClean="0"/>
              <a:t>,</a:t>
            </a:r>
            <a:r>
              <a:rPr lang="zh-CN" altLang="en-US" dirty="0" smtClean="0"/>
              <a:t>判断它在句子中对时间、空间、数量、范围、程度、性质等方面进行限制的作用。</a:t>
            </a:r>
          </a:p>
          <a:p>
            <a:pPr indent="446088">
              <a:lnSpc>
                <a:spcPct val="150000"/>
              </a:lnSpc>
            </a:pPr>
            <a:r>
              <a:rPr lang="zh-CN" altLang="en-US" dirty="0" smtClean="0"/>
              <a:t>第二步“代入”</a:t>
            </a:r>
            <a:r>
              <a:rPr lang="en-US" dirty="0" smtClean="0"/>
              <a:t>:</a:t>
            </a:r>
            <a:r>
              <a:rPr lang="zh-CN" altLang="en-US" dirty="0" smtClean="0"/>
              <a:t>把解释代入原句分析效果。</a:t>
            </a:r>
          </a:p>
          <a:p>
            <a:pPr indent="446088">
              <a:lnSpc>
                <a:spcPct val="150000"/>
              </a:lnSpc>
            </a:pPr>
            <a:r>
              <a:rPr lang="zh-CN" altLang="en-US" dirty="0" smtClean="0"/>
              <a:t>第三步“总结”</a:t>
            </a:r>
            <a:r>
              <a:rPr lang="en-US" dirty="0" smtClean="0"/>
              <a:t>:</a:t>
            </a:r>
            <a:r>
              <a:rPr lang="zh-CN" altLang="en-US" dirty="0" smtClean="0"/>
              <a:t>这个词体现了说明文语言的准确性、严密性和科学性。</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16770"/>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去掉或者替换类题型“四步走”</a:t>
            </a:r>
            <a:r>
              <a:rPr lang="en-US" dirty="0" smtClean="0"/>
              <a:t>:</a:t>
            </a:r>
            <a:endParaRPr lang="zh-CN" altLang="en-US" dirty="0" smtClean="0"/>
          </a:p>
          <a:p>
            <a:pPr indent="446088">
              <a:lnSpc>
                <a:spcPct val="150000"/>
              </a:lnSpc>
            </a:pPr>
            <a:r>
              <a:rPr lang="zh-CN" altLang="en-US" dirty="0" smtClean="0"/>
              <a:t>第一步“表态”</a:t>
            </a:r>
            <a:r>
              <a:rPr lang="en-US" dirty="0" smtClean="0"/>
              <a:t>:</a:t>
            </a:r>
            <a:r>
              <a:rPr lang="zh-CN" altLang="en-US" dirty="0" smtClean="0"/>
              <a:t>能不能删掉或者替换。</a:t>
            </a:r>
          </a:p>
          <a:p>
            <a:pPr indent="446088">
              <a:lnSpc>
                <a:spcPct val="150000"/>
              </a:lnSpc>
            </a:pPr>
            <a:r>
              <a:rPr lang="zh-CN" altLang="en-US" dirty="0" smtClean="0"/>
              <a:t>第二步“解释”</a:t>
            </a:r>
            <a:r>
              <a:rPr lang="en-US" dirty="0" smtClean="0"/>
              <a:t>:</a:t>
            </a:r>
            <a:r>
              <a:rPr lang="zh-CN" altLang="en-US" dirty="0" smtClean="0"/>
              <a:t>解释这个词语的含义</a:t>
            </a:r>
            <a:r>
              <a:rPr lang="en-US" dirty="0" smtClean="0"/>
              <a:t>,</a:t>
            </a:r>
            <a:r>
              <a:rPr lang="zh-CN" altLang="en-US" dirty="0" smtClean="0"/>
              <a:t>判断它在句子中对时间、空间、数量、范围、程度、性质等方面进行限制的作用。</a:t>
            </a:r>
          </a:p>
          <a:p>
            <a:pPr indent="446088">
              <a:lnSpc>
                <a:spcPct val="150000"/>
              </a:lnSpc>
            </a:pPr>
            <a:r>
              <a:rPr lang="zh-CN" altLang="en-US" dirty="0" smtClean="0"/>
              <a:t>第三步“比较”</a:t>
            </a:r>
            <a:r>
              <a:rPr lang="en-US" dirty="0" smtClean="0"/>
              <a:t>:</a:t>
            </a:r>
            <a:r>
              <a:rPr lang="zh-CN" altLang="en-US" dirty="0" smtClean="0"/>
              <a:t>代入原句</a:t>
            </a:r>
            <a:r>
              <a:rPr lang="en-US" dirty="0" smtClean="0"/>
              <a:t>,</a:t>
            </a:r>
            <a:r>
              <a:rPr lang="zh-CN" altLang="en-US" dirty="0" smtClean="0"/>
              <a:t>比较删去</a:t>
            </a:r>
            <a:r>
              <a:rPr lang="en-US" dirty="0" smtClean="0"/>
              <a:t>(</a:t>
            </a:r>
            <a:r>
              <a:rPr lang="zh-CN" altLang="en-US" dirty="0" smtClean="0"/>
              <a:t>替换</a:t>
            </a:r>
            <a:r>
              <a:rPr lang="en-US" dirty="0" smtClean="0"/>
              <a:t>)</a:t>
            </a:r>
            <a:r>
              <a:rPr lang="zh-CN" altLang="en-US" dirty="0" smtClean="0"/>
              <a:t>这个词和没删掉</a:t>
            </a:r>
            <a:r>
              <a:rPr lang="en-US" dirty="0" smtClean="0"/>
              <a:t>(</a:t>
            </a:r>
            <a:r>
              <a:rPr lang="zh-CN" altLang="en-US" dirty="0" smtClean="0"/>
              <a:t>没替换</a:t>
            </a:r>
            <a:r>
              <a:rPr lang="en-US" dirty="0" smtClean="0"/>
              <a:t>)</a:t>
            </a:r>
            <a:r>
              <a:rPr lang="zh-CN" altLang="en-US" dirty="0" smtClean="0"/>
              <a:t>的区别。</a:t>
            </a:r>
          </a:p>
          <a:p>
            <a:pPr indent="446088">
              <a:lnSpc>
                <a:spcPct val="150000"/>
              </a:lnSpc>
            </a:pPr>
            <a:r>
              <a:rPr lang="zh-CN" altLang="en-US" dirty="0" smtClean="0"/>
              <a:t>第四步“总结”</a:t>
            </a:r>
            <a:r>
              <a:rPr lang="en-US" dirty="0" smtClean="0"/>
              <a:t>:</a:t>
            </a:r>
            <a:r>
              <a:rPr lang="zh-CN" altLang="en-US" dirty="0" smtClean="0"/>
              <a:t>这个词体现了说明文语言的准确性、严密性和科学性。</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生动形象型“三步”走</a:t>
            </a:r>
            <a:r>
              <a:rPr lang="en-US" b="1" dirty="0" smtClean="0"/>
              <a:t>:</a:t>
            </a:r>
            <a:endParaRPr lang="zh-CN" altLang="en-US" b="1" dirty="0" smtClean="0"/>
          </a:p>
          <a:p>
            <a:pPr indent="446088">
              <a:lnSpc>
                <a:spcPct val="150000"/>
              </a:lnSpc>
            </a:pPr>
            <a:r>
              <a:rPr lang="zh-CN" altLang="en-US" dirty="0" smtClean="0"/>
              <a:t>第一步“修辞”</a:t>
            </a:r>
            <a:r>
              <a:rPr lang="en-US" dirty="0" smtClean="0"/>
              <a:t>:</a:t>
            </a:r>
            <a:r>
              <a:rPr lang="zh-CN" altLang="en-US" dirty="0" smtClean="0"/>
              <a:t>判断句</a:t>
            </a:r>
            <a:r>
              <a:rPr lang="en-US" dirty="0" smtClean="0"/>
              <a:t>(</a:t>
            </a:r>
            <a:r>
              <a:rPr lang="zh-CN" altLang="en-US" dirty="0" smtClean="0"/>
              <a:t>段</a:t>
            </a:r>
            <a:r>
              <a:rPr lang="en-US" dirty="0" smtClean="0"/>
              <a:t>)</a:t>
            </a:r>
            <a:r>
              <a:rPr lang="zh-CN" altLang="en-US" dirty="0" smtClean="0"/>
              <a:t>使用比喻、拟人、排比、对比、对偶等修辞。</a:t>
            </a:r>
          </a:p>
          <a:p>
            <a:pPr indent="446088">
              <a:lnSpc>
                <a:spcPct val="150000"/>
              </a:lnSpc>
            </a:pPr>
            <a:r>
              <a:rPr lang="zh-CN" altLang="en-US" dirty="0" smtClean="0"/>
              <a:t>第二步“公式”</a:t>
            </a:r>
            <a:r>
              <a:rPr lang="en-US" dirty="0" smtClean="0"/>
              <a:t>:</a:t>
            </a:r>
            <a:r>
              <a:rPr lang="zh-CN" altLang="en-US" dirty="0" smtClean="0"/>
              <a:t>使用修辞作用的公式</a:t>
            </a:r>
            <a:r>
              <a:rPr lang="en-US" dirty="0" smtClean="0"/>
              <a:t>,</a:t>
            </a:r>
            <a:r>
              <a:rPr lang="zh-CN" altLang="en-US" dirty="0" smtClean="0"/>
              <a:t>重点落笔在说明对象的特点上。</a:t>
            </a:r>
          </a:p>
          <a:p>
            <a:pPr indent="446088">
              <a:lnSpc>
                <a:spcPct val="150000"/>
              </a:lnSpc>
            </a:pPr>
            <a:r>
              <a:rPr lang="zh-CN" altLang="en-US" dirty="0" smtClean="0"/>
              <a:t>第三步“总结”</a:t>
            </a:r>
            <a:r>
              <a:rPr lang="en-US" dirty="0" smtClean="0"/>
              <a:t>:</a:t>
            </a:r>
            <a:r>
              <a:rPr lang="zh-CN" altLang="en-US" dirty="0" smtClean="0"/>
              <a:t>使说明的道理更加活泼生动</a:t>
            </a:r>
            <a:r>
              <a:rPr lang="en-US" dirty="0" smtClean="0"/>
              <a:t>(</a:t>
            </a:r>
            <a:r>
              <a:rPr lang="zh-CN" altLang="en-US" dirty="0" smtClean="0"/>
              <a:t>风趣幽默</a:t>
            </a:r>
            <a:r>
              <a:rPr lang="en-US" dirty="0" smtClean="0"/>
              <a:t>),</a:t>
            </a:r>
            <a:r>
              <a:rPr lang="zh-CN" altLang="en-US" dirty="0" smtClean="0"/>
              <a:t>体现说明文语言的生动形象性。</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a:lnSpc>
                <a:spcPct val="150000"/>
              </a:lnSpc>
            </a:pPr>
            <a:r>
              <a:rPr lang="en-US" b="1" dirty="0" smtClean="0"/>
              <a:t>1.</a:t>
            </a:r>
            <a:r>
              <a:rPr lang="zh-CN" altLang="en-US" b="1" dirty="0" smtClean="0"/>
              <a:t>模板一</a:t>
            </a:r>
            <a:r>
              <a:rPr lang="en-US" b="1" dirty="0" smtClean="0"/>
              <a:t>:(</a:t>
            </a:r>
            <a:r>
              <a:rPr lang="zh-CN" altLang="en-US" b="1" dirty="0" smtClean="0"/>
              <a:t>准确严密型“三步”</a:t>
            </a:r>
            <a:r>
              <a:rPr lang="en-US" b="1" dirty="0" smtClean="0"/>
              <a:t>)</a:t>
            </a:r>
            <a:endParaRPr lang="zh-CN" altLang="en-US" b="1" dirty="0" smtClean="0"/>
          </a:p>
          <a:p>
            <a:pPr indent="446088">
              <a:lnSpc>
                <a:spcPct val="150000"/>
              </a:lnSpc>
            </a:pPr>
            <a:r>
              <a:rPr lang="zh-CN" altLang="en-US" dirty="0" smtClean="0"/>
              <a:t>“</a:t>
            </a:r>
            <a:r>
              <a:rPr lang="en-US" dirty="0" smtClean="0"/>
              <a:t>××</a:t>
            </a:r>
            <a:r>
              <a:rPr lang="zh-CN" altLang="en-US" dirty="0" smtClean="0"/>
              <a:t>”词是</a:t>
            </a:r>
            <a:r>
              <a:rPr lang="en-US" altLang="zh-CN" dirty="0" smtClean="0"/>
              <a:t>……</a:t>
            </a:r>
            <a:r>
              <a:rPr lang="zh-CN" altLang="en-US" dirty="0" smtClean="0"/>
              <a:t>意思</a:t>
            </a:r>
            <a:r>
              <a:rPr lang="en-US" dirty="0" smtClean="0"/>
              <a:t>,</a:t>
            </a:r>
            <a:r>
              <a:rPr lang="zh-CN" altLang="en-US" dirty="0" smtClean="0"/>
              <a:t>在文中限制</a:t>
            </a:r>
            <a:r>
              <a:rPr lang="en-US" altLang="zh-CN" dirty="0" smtClean="0"/>
              <a:t>……</a:t>
            </a:r>
            <a:r>
              <a:rPr lang="en-US" dirty="0" smtClean="0"/>
              <a:t>,</a:t>
            </a:r>
            <a:r>
              <a:rPr lang="zh-CN" altLang="en-US" dirty="0" smtClean="0"/>
              <a:t>“</a:t>
            </a:r>
            <a:r>
              <a:rPr lang="en-US" dirty="0" smtClean="0"/>
              <a:t>××</a:t>
            </a:r>
            <a:r>
              <a:rPr lang="zh-CN" altLang="en-US" dirty="0" smtClean="0"/>
              <a:t>”词说明了</a:t>
            </a:r>
            <a:r>
              <a:rPr lang="en-US" altLang="zh-CN" dirty="0" smtClean="0"/>
              <a:t>……</a:t>
            </a:r>
            <a:r>
              <a:rPr lang="en-US" dirty="0" smtClean="0"/>
              <a:t>,</a:t>
            </a:r>
            <a:r>
              <a:rPr lang="zh-CN" altLang="en-US" dirty="0" smtClean="0"/>
              <a:t>体现了说明文语言的准确性、严密性和科学性。</a:t>
            </a:r>
          </a:p>
          <a:p>
            <a:pPr>
              <a:lnSpc>
                <a:spcPct val="150000"/>
              </a:lnSpc>
            </a:pPr>
            <a:r>
              <a:rPr lang="en-US" b="1" dirty="0" smtClean="0"/>
              <a:t>2.</a:t>
            </a:r>
            <a:r>
              <a:rPr lang="zh-CN" altLang="en-US" b="1" dirty="0" smtClean="0"/>
              <a:t>模板二</a:t>
            </a:r>
            <a:r>
              <a:rPr lang="en-US" b="1" dirty="0" smtClean="0"/>
              <a:t>:(</a:t>
            </a:r>
            <a:r>
              <a:rPr lang="zh-CN" altLang="en-US" b="1" dirty="0" smtClean="0"/>
              <a:t>准确严密型“四步”</a:t>
            </a:r>
            <a:r>
              <a:rPr lang="en-US" b="1" dirty="0" smtClean="0"/>
              <a:t>)</a:t>
            </a:r>
            <a:endParaRPr lang="zh-CN" altLang="en-US" b="1" dirty="0" smtClean="0"/>
          </a:p>
          <a:p>
            <a:pPr indent="446088">
              <a:lnSpc>
                <a:spcPct val="150000"/>
              </a:lnSpc>
            </a:pPr>
            <a:r>
              <a:rPr lang="zh-CN" altLang="en-US" dirty="0" smtClean="0"/>
              <a:t>不能。“</a:t>
            </a:r>
            <a:r>
              <a:rPr lang="en-US" dirty="0" smtClean="0"/>
              <a:t>××</a:t>
            </a:r>
            <a:r>
              <a:rPr lang="zh-CN" altLang="en-US" dirty="0" smtClean="0"/>
              <a:t>”词是</a:t>
            </a:r>
            <a:r>
              <a:rPr lang="en-US" altLang="zh-CN" dirty="0" smtClean="0"/>
              <a:t>……</a:t>
            </a:r>
            <a:r>
              <a:rPr lang="zh-CN" altLang="en-US" dirty="0" smtClean="0"/>
              <a:t>意思</a:t>
            </a:r>
            <a:r>
              <a:rPr lang="en-US" dirty="0" smtClean="0"/>
              <a:t>,</a:t>
            </a:r>
            <a:r>
              <a:rPr lang="zh-CN" altLang="en-US" dirty="0" smtClean="0"/>
              <a:t>在文中限制</a:t>
            </a:r>
            <a:r>
              <a:rPr lang="en-US" altLang="zh-CN" dirty="0" smtClean="0"/>
              <a:t>……</a:t>
            </a:r>
            <a:r>
              <a:rPr lang="zh-CN" altLang="en-US" dirty="0" smtClean="0"/>
              <a:t>。“删掉”</a:t>
            </a:r>
            <a:r>
              <a:rPr lang="en-US" dirty="0" smtClean="0"/>
              <a:t>(</a:t>
            </a:r>
            <a:r>
              <a:rPr lang="zh-CN" altLang="en-US" dirty="0" smtClean="0"/>
              <a:t>替换</a:t>
            </a:r>
            <a:r>
              <a:rPr lang="en-US" dirty="0" smtClean="0"/>
              <a:t>)</a:t>
            </a:r>
            <a:r>
              <a:rPr lang="zh-CN" altLang="en-US" dirty="0" smtClean="0"/>
              <a:t>后意思就变成了</a:t>
            </a:r>
            <a:r>
              <a:rPr lang="en-US" altLang="zh-CN" dirty="0" smtClean="0"/>
              <a:t>……</a:t>
            </a:r>
            <a:r>
              <a:rPr lang="en-US" dirty="0" smtClean="0"/>
              <a:t>,</a:t>
            </a:r>
            <a:r>
              <a:rPr lang="zh-CN" altLang="en-US" dirty="0" smtClean="0"/>
              <a:t>显得不准确</a:t>
            </a:r>
            <a:r>
              <a:rPr lang="en-US" dirty="0" smtClean="0"/>
              <a:t>;</a:t>
            </a:r>
            <a:r>
              <a:rPr lang="zh-CN" altLang="en-US" dirty="0" smtClean="0"/>
              <a:t>用“</a:t>
            </a:r>
            <a:r>
              <a:rPr lang="en-US" dirty="0" smtClean="0"/>
              <a:t>××</a:t>
            </a:r>
            <a:r>
              <a:rPr lang="zh-CN" altLang="en-US" dirty="0" smtClean="0"/>
              <a:t>”词说明了</a:t>
            </a:r>
            <a:r>
              <a:rPr lang="en-US" altLang="zh-CN" dirty="0" smtClean="0"/>
              <a:t>……</a:t>
            </a:r>
            <a:r>
              <a:rPr lang="en-US" dirty="0" smtClean="0"/>
              <a:t>,</a:t>
            </a:r>
            <a:r>
              <a:rPr lang="zh-CN" altLang="en-US" dirty="0" smtClean="0"/>
              <a:t>体现了说明文语言的准确性、严密性和科学性。</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模板三</a:t>
            </a:r>
            <a:r>
              <a:rPr lang="en-US" b="1" dirty="0" smtClean="0"/>
              <a:t>:(</a:t>
            </a:r>
            <a:r>
              <a:rPr lang="zh-CN" altLang="en-US" b="1" dirty="0" smtClean="0"/>
              <a:t>生动形象型“三步”</a:t>
            </a:r>
            <a:r>
              <a:rPr lang="en-US" b="1" dirty="0" smtClean="0"/>
              <a:t>)</a:t>
            </a:r>
            <a:endParaRPr lang="zh-CN" altLang="en-US" b="1" dirty="0" smtClean="0"/>
          </a:p>
          <a:p>
            <a:pPr indent="446088">
              <a:lnSpc>
                <a:spcPct val="150000"/>
              </a:lnSpc>
            </a:pPr>
            <a:r>
              <a:rPr lang="en-US" dirty="0" smtClean="0"/>
              <a:t>××</a:t>
            </a:r>
            <a:r>
              <a:rPr lang="zh-CN" altLang="en-US" dirty="0" smtClean="0"/>
              <a:t>句</a:t>
            </a:r>
            <a:r>
              <a:rPr lang="en-US" dirty="0" smtClean="0"/>
              <a:t>(</a:t>
            </a:r>
            <a:r>
              <a:rPr lang="zh-CN" altLang="en-US" dirty="0" smtClean="0"/>
              <a:t>段</a:t>
            </a:r>
            <a:r>
              <a:rPr lang="en-US" dirty="0" smtClean="0"/>
              <a:t>)</a:t>
            </a:r>
            <a:r>
              <a:rPr lang="zh-CN" altLang="en-US" dirty="0" smtClean="0"/>
              <a:t>运用了</a:t>
            </a:r>
            <a:r>
              <a:rPr lang="en-US" dirty="0" smtClean="0"/>
              <a:t>××</a:t>
            </a:r>
            <a:r>
              <a:rPr lang="zh-CN" altLang="en-US" dirty="0" smtClean="0"/>
              <a:t>修辞</a:t>
            </a:r>
            <a:r>
              <a:rPr lang="en-US" dirty="0" smtClean="0"/>
              <a:t>,</a:t>
            </a:r>
            <a:r>
              <a:rPr lang="en-US" altLang="zh-CN" dirty="0" smtClean="0"/>
              <a:t>……</a:t>
            </a:r>
            <a:r>
              <a:rPr lang="zh-CN" altLang="en-US" dirty="0" smtClean="0"/>
              <a:t>写出了</a:t>
            </a:r>
            <a:r>
              <a:rPr lang="en-US" dirty="0" smtClean="0"/>
              <a:t>××</a:t>
            </a:r>
            <a:r>
              <a:rPr lang="zh-CN" altLang="en-US" dirty="0" smtClean="0"/>
              <a:t>的</a:t>
            </a:r>
            <a:r>
              <a:rPr lang="en-US" altLang="zh-CN" dirty="0" smtClean="0"/>
              <a:t>……</a:t>
            </a:r>
            <a:r>
              <a:rPr lang="zh-CN" altLang="en-US" dirty="0" smtClean="0"/>
              <a:t>特点</a:t>
            </a:r>
            <a:r>
              <a:rPr lang="en-US" dirty="0" smtClean="0"/>
              <a:t>,</a:t>
            </a:r>
            <a:r>
              <a:rPr lang="zh-CN" altLang="en-US" dirty="0" smtClean="0"/>
              <a:t>使说明的道理更加活泼生动</a:t>
            </a:r>
            <a:r>
              <a:rPr lang="en-US" dirty="0" smtClean="0"/>
              <a:t>(</a:t>
            </a:r>
            <a:r>
              <a:rPr lang="zh-CN" altLang="en-US" dirty="0" smtClean="0"/>
              <a:t>风趣幽默</a:t>
            </a:r>
            <a:r>
              <a:rPr lang="en-US" dirty="0" smtClean="0"/>
              <a:t>),</a:t>
            </a:r>
            <a:r>
              <a:rPr lang="zh-CN" altLang="en-US" dirty="0" smtClean="0"/>
              <a:t>体现说明文语言的生动形象性。</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姚黄、魏紫、欧碧、赵粉被称为牡丹四大品种。这里单说“魏紫”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出自五代洛阳魏仁博家。花紫红色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花呈荷花形或皇冠形。花期长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花量多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花朵丰满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被推为“花后”。宋代有诗赞云“姚魏从来洛下夸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千金不惜买繁华”。</a:t>
            </a:r>
            <a:endParaRPr lang="en-US" altLang="zh-CN"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牡丹本是中国特有的木本名贵花卉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有数千年的自然生长和</a:t>
            </a:r>
            <a:r>
              <a:rPr lang="en-US" b="1" dirty="0" smtClean="0">
                <a:latin typeface="楷体" pitchFamily="49" charset="-122"/>
                <a:ea typeface="楷体" pitchFamily="49" charset="-122"/>
              </a:rPr>
              <a:t>1500</a:t>
            </a:r>
            <a:r>
              <a:rPr lang="zh-CN" altLang="en-US" b="1" dirty="0" smtClean="0">
                <a:latin typeface="楷体" pitchFamily="49" charset="-122"/>
                <a:ea typeface="楷体" pitchFamily="49" charset="-122"/>
              </a:rPr>
              <a:t>多年的人工栽培历史。牡丹作为观赏花木栽培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最早出现在南北朝时期。</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太平御览</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中有谢灵运关于牡丹的记载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“永嘉水际竹间多牡丹。”唐代</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刘宾客嘉话录</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记载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“北齐杨子华有画牡丹。”</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从中国牡丹的发展史可看出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牡丹起源于陕甘秦巴之地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随着历代栽培地沿革转移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形成以黄河中下游为主要栽培中心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其他产地为次要栽培地的格局。牡丹适应性较强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产地亦广。现在不仅在中国栽培甚广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还早已引种到世界各地。</a:t>
            </a:r>
            <a:endParaRPr lang="en-US" altLang="zh-CN"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牡丹自古以来引无数文人墨客讴歌赞美。牡丹第一次在文学作品中出现是在</a:t>
            </a:r>
            <a:r>
              <a:rPr lang="en-US" b="1" dirty="0" smtClean="0">
                <a:latin typeface="楷体" pitchFamily="49" charset="-122"/>
                <a:ea typeface="楷体" pitchFamily="49" charset="-122"/>
              </a:rPr>
              <a:t>2400</a:t>
            </a:r>
            <a:r>
              <a:rPr lang="zh-CN" altLang="en-US" b="1" dirty="0" smtClean="0">
                <a:latin typeface="楷体" pitchFamily="49" charset="-122"/>
                <a:ea typeface="楷体" pitchFamily="49" charset="-122"/>
              </a:rPr>
              <a:t>多年前的</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诗经</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作为爱情的信物被提及</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维士与女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伊其相谑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赠之以芍药”。这明明写的是芍药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为什么要说是牡丹呢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原来古时候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牡丹和芍药是不分的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后来有了木芍药和草芍药的说法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再后来木芍药就成了牡丹。</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唐代刘禹锡在</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赏牡丹</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一诗中赞云</a:t>
            </a:r>
            <a:r>
              <a:rPr lang="en-US" b="1" dirty="0" smtClean="0">
                <a:latin typeface="楷体" pitchFamily="49" charset="-122"/>
                <a:ea typeface="楷体" pitchFamily="49" charset="-122"/>
              </a:rPr>
              <a:t>:</a:t>
            </a:r>
            <a:r>
              <a:rPr lang="zh-CN" altLang="en-US" b="1" u="sng" dirty="0" smtClean="0">
                <a:latin typeface="楷体" pitchFamily="49" charset="-122"/>
                <a:ea typeface="楷体" pitchFamily="49" charset="-122"/>
              </a:rPr>
              <a:t>“庭前芍药妖无格</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池上芙蕖净少情。唯有牡丹真国色</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花开时节动京城。”</a:t>
            </a:r>
            <a:r>
              <a:rPr lang="zh-CN" altLang="en-US" b="1" dirty="0" smtClean="0">
                <a:latin typeface="楷体" pitchFamily="49" charset="-122"/>
                <a:ea typeface="楷体" pitchFamily="49" charset="-122"/>
              </a:rPr>
              <a:t>白居易在</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买花</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一诗中写道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“帝城春欲暮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喧喧车马度。共道牡丹时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相随买花去。”陆游的</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赏花至湖上</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写道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“良辰乐事真当勉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莫遣匆匆一片飞。”</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栽牡丹</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“携锄庭下掘苍 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墨紫艳红手自栽”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写出了他赏牡丹、栽牡丹的生活乐趣。又有民谣曰“谷雨三朝看牡丹”。牡丹花一般在暮春开放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迟开不争春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这点也引起诗人、词家的赞美。据初步收集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历代文人专写牡丹的诗词就有四百余首。其中以唐、宋两朝为最多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共</a:t>
            </a:r>
            <a:r>
              <a:rPr lang="en-US" b="1" dirty="0" smtClean="0">
                <a:latin typeface="楷体" pitchFamily="49" charset="-122"/>
                <a:ea typeface="楷体" pitchFamily="49" charset="-122"/>
              </a:rPr>
              <a:t>130</a:t>
            </a:r>
            <a:r>
              <a:rPr lang="zh-CN" altLang="en-US" b="1" dirty="0" smtClean="0">
                <a:latin typeface="楷体" pitchFamily="49" charset="-122"/>
                <a:ea typeface="楷体" pitchFamily="49" charset="-122"/>
              </a:rPr>
              <a:t>多人留下</a:t>
            </a:r>
            <a:r>
              <a:rPr lang="en-US" b="1" dirty="0" smtClean="0">
                <a:latin typeface="楷体" pitchFamily="49" charset="-122"/>
                <a:ea typeface="楷体" pitchFamily="49" charset="-122"/>
              </a:rPr>
              <a:t>270</a:t>
            </a:r>
            <a:r>
              <a:rPr lang="zh-CN" altLang="en-US" b="1" dirty="0" smtClean="0">
                <a:latin typeface="楷体" pitchFamily="49" charset="-122"/>
                <a:ea typeface="楷体" pitchFamily="49" charset="-122"/>
              </a:rPr>
              <a:t>余首优美的诗词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仅苏轼一人就有三十多首。</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669743"/>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“剪裁偏得东风意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淡薄似矜西子妆。雅称花中为首冠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年年长占断春光。”牡丹在花卉界独树一帜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蕴含着丰富的精神文化底蕴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体现了我国传统文化的独特魅力。</a:t>
            </a:r>
          </a:p>
          <a:p>
            <a:pPr indent="446088"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刘慧慧</a:t>
            </a:r>
            <a:r>
              <a:rPr lang="zh-CN" altLang="en-US" b="1" i="1" dirty="0" smtClean="0">
                <a:latin typeface="楷体" pitchFamily="49" charset="-122"/>
                <a:ea typeface="楷体" pitchFamily="49" charset="-122"/>
              </a:rPr>
              <a:t>　</a:t>
            </a:r>
            <a:r>
              <a:rPr lang="zh-CN" altLang="en-US" b="1" dirty="0" smtClean="0">
                <a:latin typeface="楷体" pitchFamily="49" charset="-122"/>
                <a:ea typeface="楷体" pitchFamily="49" charset="-122"/>
              </a:rPr>
              <a:t>有改动</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牡丹为何被誉为“花中之王”</a:t>
            </a:r>
            <a:r>
              <a:rPr lang="en-US" dirty="0" smtClean="0"/>
              <a:t>? </a:t>
            </a:r>
            <a:r>
              <a:rPr lang="en-US" altLang="zh-CN" b="1" dirty="0" smtClean="0"/>
              <a:t>【</a:t>
            </a:r>
            <a:r>
              <a:rPr lang="zh-CN" altLang="en-US" b="1" dirty="0" smtClean="0"/>
              <a:t>考点一</a:t>
            </a:r>
            <a:r>
              <a:rPr lang="zh-CN" altLang="en-US" b="1" i="1" dirty="0" smtClean="0"/>
              <a:t>　</a:t>
            </a:r>
            <a:r>
              <a:rPr lang="zh-CN" altLang="en-US" b="1" dirty="0" smtClean="0"/>
              <a:t>把握说明对象</a:t>
            </a:r>
            <a:r>
              <a:rPr lang="en-US" altLang="zh-CN" b="1" dirty="0" smtClean="0"/>
              <a:t>】</a:t>
            </a:r>
            <a:endParaRPr lang="zh-CN" altLang="en-US" b="1"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从牡丹的特性看</a:t>
            </a:r>
            <a:r>
              <a:rPr lang="en-US" dirty="0" smtClean="0">
                <a:solidFill>
                  <a:srgbClr val="C00000"/>
                </a:solidFill>
              </a:rPr>
              <a:t>,</a:t>
            </a:r>
            <a:r>
              <a:rPr lang="zh-CN" altLang="en-US" dirty="0" smtClean="0">
                <a:solidFill>
                  <a:srgbClr val="C00000"/>
                </a:solidFill>
              </a:rPr>
              <a:t>它花大色艳、香气袭人</a:t>
            </a:r>
            <a:r>
              <a:rPr lang="en-US" dirty="0" smtClean="0">
                <a:solidFill>
                  <a:srgbClr val="C00000"/>
                </a:solidFill>
              </a:rPr>
              <a:t>,</a:t>
            </a:r>
            <a:r>
              <a:rPr lang="zh-CN" altLang="en-US" dirty="0" smtClean="0">
                <a:solidFill>
                  <a:srgbClr val="C00000"/>
                </a:solidFill>
              </a:rPr>
              <a:t>极具观赏价值</a:t>
            </a:r>
            <a:r>
              <a:rPr lang="en-US" dirty="0" smtClean="0">
                <a:solidFill>
                  <a:srgbClr val="C00000"/>
                </a:solidFill>
              </a:rPr>
              <a:t>,</a:t>
            </a:r>
            <a:r>
              <a:rPr lang="zh-CN" altLang="en-US" dirty="0" smtClean="0">
                <a:solidFill>
                  <a:srgbClr val="C00000"/>
                </a:solidFill>
              </a:rPr>
              <a:t>是中国特有的木本名贵花卉</a:t>
            </a:r>
            <a:r>
              <a:rPr lang="en-US" dirty="0" smtClean="0">
                <a:solidFill>
                  <a:srgbClr val="C00000"/>
                </a:solidFill>
              </a:rPr>
              <a:t>;</a:t>
            </a:r>
            <a:r>
              <a:rPr lang="zh-CN" altLang="en-US" dirty="0" smtClean="0">
                <a:solidFill>
                  <a:srgbClr val="C00000"/>
                </a:solidFill>
              </a:rPr>
              <a:t>从历史来说</a:t>
            </a:r>
            <a:r>
              <a:rPr lang="en-US" dirty="0" smtClean="0">
                <a:solidFill>
                  <a:srgbClr val="C00000"/>
                </a:solidFill>
              </a:rPr>
              <a:t>,</a:t>
            </a:r>
            <a:r>
              <a:rPr lang="zh-CN" altLang="en-US" dirty="0" smtClean="0">
                <a:solidFill>
                  <a:srgbClr val="C00000"/>
                </a:solidFill>
              </a:rPr>
              <a:t>在清代末年</a:t>
            </a:r>
            <a:r>
              <a:rPr lang="en-US" dirty="0" smtClean="0">
                <a:solidFill>
                  <a:srgbClr val="C00000"/>
                </a:solidFill>
              </a:rPr>
              <a:t>,</a:t>
            </a:r>
            <a:r>
              <a:rPr lang="zh-CN" altLang="en-US" dirty="0" smtClean="0">
                <a:solidFill>
                  <a:srgbClr val="C00000"/>
                </a:solidFill>
              </a:rPr>
              <a:t>牡丹曾是国花</a:t>
            </a:r>
            <a:r>
              <a:rPr lang="en-US" dirty="0" smtClean="0">
                <a:solidFill>
                  <a:srgbClr val="C00000"/>
                </a:solidFill>
              </a:rPr>
              <a:t>,</a:t>
            </a:r>
            <a:r>
              <a:rPr lang="zh-CN" altLang="en-US" dirty="0" smtClean="0">
                <a:solidFill>
                  <a:srgbClr val="C00000"/>
                </a:solidFill>
              </a:rPr>
              <a:t>这也提升了它在花卉中的地位</a:t>
            </a:r>
            <a:r>
              <a:rPr lang="en-US" dirty="0" smtClean="0">
                <a:solidFill>
                  <a:srgbClr val="C00000"/>
                </a:solidFill>
              </a:rPr>
              <a:t>;</a:t>
            </a:r>
            <a:r>
              <a:rPr lang="zh-CN" altLang="en-US" dirty="0" smtClean="0">
                <a:solidFill>
                  <a:srgbClr val="C00000"/>
                </a:solidFill>
              </a:rPr>
              <a:t>从文化层面</a:t>
            </a:r>
            <a:r>
              <a:rPr lang="en-US" dirty="0" smtClean="0">
                <a:solidFill>
                  <a:srgbClr val="C00000"/>
                </a:solidFill>
              </a:rPr>
              <a:t>,</a:t>
            </a:r>
            <a:r>
              <a:rPr lang="zh-CN" altLang="en-US" dirty="0" smtClean="0">
                <a:solidFill>
                  <a:srgbClr val="C00000"/>
                </a:solidFill>
              </a:rPr>
              <a:t>牡丹历来为文人墨客讴歌赞颂</a:t>
            </a:r>
            <a:r>
              <a:rPr lang="en-US" dirty="0" smtClean="0">
                <a:solidFill>
                  <a:srgbClr val="C00000"/>
                </a:solidFill>
              </a:rPr>
              <a:t>,</a:t>
            </a:r>
            <a:r>
              <a:rPr lang="zh-CN" altLang="en-US" dirty="0" smtClean="0">
                <a:solidFill>
                  <a:srgbClr val="C00000"/>
                </a:solidFill>
              </a:rPr>
              <a:t>蕴含了丰富的精神文化底蕴。</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本题考查把握文章内容的能力。通读全文</a:t>
            </a:r>
            <a:r>
              <a:rPr lang="en-US" dirty="0" smtClean="0">
                <a:solidFill>
                  <a:srgbClr val="C00000"/>
                </a:solidFill>
              </a:rPr>
              <a:t>,</a:t>
            </a:r>
            <a:r>
              <a:rPr lang="zh-CN" altLang="en-US" dirty="0" smtClean="0">
                <a:solidFill>
                  <a:srgbClr val="C00000"/>
                </a:solidFill>
              </a:rPr>
              <a:t>明确从第</a:t>
            </a:r>
            <a:r>
              <a:rPr lang="en-US" dirty="0" smtClean="0">
                <a:solidFill>
                  <a:srgbClr val="C00000"/>
                </a:solidFill>
              </a:rPr>
              <a:t>①</a:t>
            </a:r>
            <a:r>
              <a:rPr lang="zh-CN" altLang="en-US" dirty="0" smtClean="0">
                <a:solidFill>
                  <a:srgbClr val="C00000"/>
                </a:solidFill>
              </a:rPr>
              <a:t>段中提炼</a:t>
            </a:r>
            <a:r>
              <a:rPr lang="en-US" dirty="0" smtClean="0">
                <a:solidFill>
                  <a:srgbClr val="C00000"/>
                </a:solidFill>
              </a:rPr>
              <a:t>“</a:t>
            </a:r>
            <a:r>
              <a:rPr lang="zh-CN" altLang="en-US" dirty="0" smtClean="0">
                <a:solidFill>
                  <a:srgbClr val="C00000"/>
                </a:solidFill>
              </a:rPr>
              <a:t>花大色艳</a:t>
            </a:r>
            <a:r>
              <a:rPr lang="en-US" dirty="0" smtClean="0">
                <a:solidFill>
                  <a:srgbClr val="C00000"/>
                </a:solidFill>
              </a:rPr>
              <a:t>,</a:t>
            </a:r>
            <a:r>
              <a:rPr lang="zh-CN" altLang="en-US" dirty="0" smtClean="0">
                <a:solidFill>
                  <a:srgbClr val="C00000"/>
                </a:solidFill>
              </a:rPr>
              <a:t>香气袭人</a:t>
            </a:r>
            <a:r>
              <a:rPr lang="en-US" dirty="0" smtClean="0">
                <a:solidFill>
                  <a:srgbClr val="C00000"/>
                </a:solidFill>
              </a:rPr>
              <a:t>”</a:t>
            </a:r>
            <a:r>
              <a:rPr lang="zh-CN" altLang="en-US" dirty="0" smtClean="0">
                <a:solidFill>
                  <a:srgbClr val="C00000"/>
                </a:solidFill>
              </a:rPr>
              <a:t>。从第</a:t>
            </a:r>
            <a:r>
              <a:rPr lang="en-US" dirty="0" smtClean="0">
                <a:solidFill>
                  <a:srgbClr val="C00000"/>
                </a:solidFill>
              </a:rPr>
              <a:t>②</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花期长</a:t>
            </a:r>
            <a:r>
              <a:rPr lang="en-US" dirty="0" smtClean="0">
                <a:solidFill>
                  <a:srgbClr val="C00000"/>
                </a:solidFill>
              </a:rPr>
              <a:t>,</a:t>
            </a:r>
            <a:r>
              <a:rPr lang="zh-CN" altLang="en-US" dirty="0" smtClean="0">
                <a:solidFill>
                  <a:srgbClr val="C00000"/>
                </a:solidFill>
              </a:rPr>
              <a:t>花量多</a:t>
            </a:r>
            <a:r>
              <a:rPr lang="en-US" dirty="0" smtClean="0">
                <a:solidFill>
                  <a:srgbClr val="C00000"/>
                </a:solidFill>
              </a:rPr>
              <a:t>,</a:t>
            </a:r>
            <a:r>
              <a:rPr lang="zh-CN" altLang="en-US" dirty="0" smtClean="0">
                <a:solidFill>
                  <a:srgbClr val="C00000"/>
                </a:solidFill>
              </a:rPr>
              <a:t>花朵丰满</a:t>
            </a:r>
            <a:r>
              <a:rPr lang="en-US" dirty="0" smtClean="0">
                <a:solidFill>
                  <a:srgbClr val="C00000"/>
                </a:solidFill>
              </a:rPr>
              <a:t>,</a:t>
            </a:r>
            <a:r>
              <a:rPr lang="zh-CN" altLang="en-US" dirty="0" smtClean="0">
                <a:solidFill>
                  <a:srgbClr val="C00000"/>
                </a:solidFill>
              </a:rPr>
              <a:t>被推为</a:t>
            </a:r>
            <a:r>
              <a:rPr lang="en-US" dirty="0" smtClean="0">
                <a:solidFill>
                  <a:srgbClr val="C00000"/>
                </a:solidFill>
              </a:rPr>
              <a:t>‘</a:t>
            </a:r>
            <a:r>
              <a:rPr lang="zh-CN" altLang="en-US" dirty="0" smtClean="0">
                <a:solidFill>
                  <a:srgbClr val="C00000"/>
                </a:solidFill>
              </a:rPr>
              <a:t>花后</a:t>
            </a:r>
            <a:r>
              <a:rPr lang="en-US" dirty="0" smtClean="0">
                <a:solidFill>
                  <a:srgbClr val="C00000"/>
                </a:solidFill>
              </a:rPr>
              <a:t>’”</a:t>
            </a:r>
            <a:r>
              <a:rPr lang="zh-CN" altLang="en-US" dirty="0" smtClean="0">
                <a:solidFill>
                  <a:srgbClr val="C00000"/>
                </a:solidFill>
              </a:rPr>
              <a:t>和第</a:t>
            </a:r>
            <a:r>
              <a:rPr lang="en-US" dirty="0" smtClean="0">
                <a:solidFill>
                  <a:srgbClr val="C00000"/>
                </a:solidFill>
              </a:rPr>
              <a:t>③</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牡丹作为观赏花木栽培</a:t>
            </a:r>
            <a:r>
              <a:rPr lang="en-US" dirty="0" smtClean="0">
                <a:solidFill>
                  <a:srgbClr val="C00000"/>
                </a:solidFill>
              </a:rPr>
              <a:t>”</a:t>
            </a:r>
            <a:r>
              <a:rPr lang="zh-CN" altLang="en-US" dirty="0" smtClean="0">
                <a:solidFill>
                  <a:srgbClr val="C00000"/>
                </a:solidFill>
              </a:rPr>
              <a:t>归结</a:t>
            </a:r>
            <a:r>
              <a:rPr lang="en-US" dirty="0" smtClean="0">
                <a:solidFill>
                  <a:srgbClr val="C00000"/>
                </a:solidFill>
              </a:rPr>
              <a:t>“</a:t>
            </a:r>
            <a:r>
              <a:rPr lang="zh-CN" altLang="en-US" dirty="0" smtClean="0">
                <a:solidFill>
                  <a:srgbClr val="C00000"/>
                </a:solidFill>
              </a:rPr>
              <a:t>极具观赏价值</a:t>
            </a:r>
            <a:r>
              <a:rPr lang="en-US" dirty="0" smtClean="0">
                <a:solidFill>
                  <a:srgbClr val="C00000"/>
                </a:solidFill>
              </a:rPr>
              <a:t>”</a:t>
            </a:r>
            <a:r>
              <a:rPr lang="zh-CN" altLang="en-US" dirty="0" smtClean="0">
                <a:solidFill>
                  <a:srgbClr val="C00000"/>
                </a:solidFill>
              </a:rPr>
              <a:t>。从第</a:t>
            </a:r>
            <a:r>
              <a:rPr lang="en-US" dirty="0" smtClean="0">
                <a:solidFill>
                  <a:srgbClr val="C00000"/>
                </a:solidFill>
              </a:rPr>
              <a:t>③</a:t>
            </a:r>
            <a:r>
              <a:rPr lang="zh-CN" altLang="en-US" dirty="0" smtClean="0">
                <a:solidFill>
                  <a:srgbClr val="C00000"/>
                </a:solidFill>
              </a:rPr>
              <a:t>段中提炼</a:t>
            </a:r>
            <a:r>
              <a:rPr lang="en-US" dirty="0" smtClean="0">
                <a:solidFill>
                  <a:srgbClr val="C00000"/>
                </a:solidFill>
              </a:rPr>
              <a:t>“</a:t>
            </a:r>
            <a:r>
              <a:rPr lang="zh-CN" altLang="en-US" dirty="0" smtClean="0">
                <a:solidFill>
                  <a:srgbClr val="C00000"/>
                </a:solidFill>
              </a:rPr>
              <a:t>中国特有的木本名贵花卉</a:t>
            </a:r>
            <a:r>
              <a:rPr lang="en-US" dirty="0" smtClean="0">
                <a:solidFill>
                  <a:srgbClr val="C00000"/>
                </a:solidFill>
              </a:rPr>
              <a:t>”</a:t>
            </a:r>
            <a:r>
              <a:rPr lang="zh-CN" altLang="en-US" dirty="0" smtClean="0">
                <a:solidFill>
                  <a:srgbClr val="C00000"/>
                </a:solidFill>
              </a:rPr>
              <a:t>。以上三条为牡丹的特性。接着结合历史来说</a:t>
            </a:r>
            <a:r>
              <a:rPr lang="en-US" dirty="0" smtClean="0">
                <a:solidFill>
                  <a:srgbClr val="C00000"/>
                </a:solidFill>
              </a:rPr>
              <a:t>,</a:t>
            </a:r>
            <a:r>
              <a:rPr lang="zh-CN" altLang="en-US" dirty="0" smtClean="0">
                <a:solidFill>
                  <a:srgbClr val="C00000"/>
                </a:solidFill>
              </a:rPr>
              <a:t>从第</a:t>
            </a:r>
            <a:r>
              <a:rPr lang="en-US" dirty="0" smtClean="0">
                <a:solidFill>
                  <a:srgbClr val="C00000"/>
                </a:solidFill>
              </a:rPr>
              <a:t>①</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在清代末年</a:t>
            </a:r>
            <a:r>
              <a:rPr lang="en-US" dirty="0" smtClean="0">
                <a:solidFill>
                  <a:srgbClr val="C00000"/>
                </a:solidFill>
              </a:rPr>
              <a:t>,</a:t>
            </a:r>
            <a:r>
              <a:rPr lang="zh-CN" altLang="en-US" dirty="0" smtClean="0">
                <a:solidFill>
                  <a:srgbClr val="C00000"/>
                </a:solidFill>
              </a:rPr>
              <a:t>牡丹曾是国花</a:t>
            </a:r>
            <a:r>
              <a:rPr lang="en-US" dirty="0" smtClean="0">
                <a:solidFill>
                  <a:srgbClr val="C00000"/>
                </a:solidFill>
              </a:rPr>
              <a:t>”</a:t>
            </a:r>
            <a:r>
              <a:rPr lang="zh-CN" altLang="en-US" dirty="0" smtClean="0">
                <a:solidFill>
                  <a:srgbClr val="C00000"/>
                </a:solidFill>
              </a:rPr>
              <a:t>提炼其栽培历史悠久</a:t>
            </a:r>
            <a:r>
              <a:rPr lang="en-US" dirty="0" smtClean="0">
                <a:solidFill>
                  <a:srgbClr val="C00000"/>
                </a:solidFill>
              </a:rPr>
              <a:t>,</a:t>
            </a:r>
            <a:r>
              <a:rPr lang="zh-CN" altLang="en-US" dirty="0" smtClean="0">
                <a:solidFill>
                  <a:srgbClr val="C00000"/>
                </a:solidFill>
              </a:rPr>
              <a:t>闻名已久</a:t>
            </a:r>
            <a:r>
              <a:rPr lang="en-US" dirty="0" smtClean="0">
                <a:solidFill>
                  <a:srgbClr val="C00000"/>
                </a:solidFill>
              </a:rPr>
              <a:t>,</a:t>
            </a:r>
            <a:r>
              <a:rPr lang="zh-CN" altLang="en-US" dirty="0" smtClean="0">
                <a:solidFill>
                  <a:srgbClr val="C00000"/>
                </a:solidFill>
              </a:rPr>
              <a:t>所以被誉为</a:t>
            </a:r>
            <a:r>
              <a:rPr lang="en-US" dirty="0" smtClean="0">
                <a:solidFill>
                  <a:srgbClr val="C00000"/>
                </a:solidFill>
              </a:rPr>
              <a:t>“</a:t>
            </a:r>
            <a:r>
              <a:rPr lang="zh-CN" altLang="en-US" dirty="0" smtClean="0">
                <a:solidFill>
                  <a:srgbClr val="C00000"/>
                </a:solidFill>
              </a:rPr>
              <a:t>花中之王</a:t>
            </a:r>
            <a:r>
              <a:rPr lang="en-US" dirty="0" smtClean="0">
                <a:solidFill>
                  <a:srgbClr val="C00000"/>
                </a:solidFill>
              </a:rPr>
              <a:t>”</a:t>
            </a:r>
            <a:r>
              <a:rPr lang="zh-CN" altLang="en-US" dirty="0" smtClean="0">
                <a:solidFill>
                  <a:srgbClr val="C00000"/>
                </a:solidFill>
              </a:rPr>
              <a:t>当之无愧。</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zh-CN" altLang="en-US" dirty="0" smtClean="0">
                <a:solidFill>
                  <a:srgbClr val="C00000"/>
                </a:solidFill>
              </a:rPr>
              <a:t>接着从文化层面分析</a:t>
            </a:r>
            <a:r>
              <a:rPr lang="en-US" dirty="0" smtClean="0">
                <a:solidFill>
                  <a:srgbClr val="C00000"/>
                </a:solidFill>
              </a:rPr>
              <a:t>,</a:t>
            </a:r>
            <a:r>
              <a:rPr lang="zh-CN" altLang="en-US" dirty="0" smtClean="0">
                <a:solidFill>
                  <a:srgbClr val="C00000"/>
                </a:solidFill>
              </a:rPr>
              <a:t>从第</a:t>
            </a:r>
            <a:r>
              <a:rPr lang="en-US" dirty="0" smtClean="0">
                <a:solidFill>
                  <a:srgbClr val="C00000"/>
                </a:solidFill>
              </a:rPr>
              <a:t>⑤</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牡丹自古以来引无数文人墨客讴歌赞美</a:t>
            </a:r>
            <a:r>
              <a:rPr lang="en-US" dirty="0" smtClean="0">
                <a:solidFill>
                  <a:srgbClr val="C00000"/>
                </a:solidFill>
              </a:rPr>
              <a:t>”</a:t>
            </a:r>
            <a:r>
              <a:rPr lang="zh-CN" altLang="en-US" dirty="0" smtClean="0">
                <a:solidFill>
                  <a:srgbClr val="C00000"/>
                </a:solidFill>
              </a:rPr>
              <a:t>和第</a:t>
            </a:r>
            <a:r>
              <a:rPr lang="en-US" dirty="0" smtClean="0">
                <a:solidFill>
                  <a:srgbClr val="C00000"/>
                </a:solidFill>
              </a:rPr>
              <a:t>⑥</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蕴含着丰富的精神文化底蕴</a:t>
            </a:r>
            <a:r>
              <a:rPr lang="en-US" dirty="0" smtClean="0">
                <a:solidFill>
                  <a:srgbClr val="C00000"/>
                </a:solidFill>
              </a:rPr>
              <a:t>,</a:t>
            </a:r>
            <a:r>
              <a:rPr lang="zh-CN" altLang="en-US" dirty="0" smtClean="0">
                <a:solidFill>
                  <a:srgbClr val="C00000"/>
                </a:solidFill>
              </a:rPr>
              <a:t>体现了我国传统文化的独特魅力</a:t>
            </a:r>
            <a:r>
              <a:rPr lang="en-US" dirty="0" smtClean="0">
                <a:solidFill>
                  <a:srgbClr val="C00000"/>
                </a:solidFill>
              </a:rPr>
              <a:t>”,</a:t>
            </a:r>
            <a:r>
              <a:rPr lang="zh-CN" altLang="en-US" dirty="0" smtClean="0">
                <a:solidFill>
                  <a:srgbClr val="C00000"/>
                </a:solidFill>
              </a:rPr>
              <a:t>结合文人墨客的作品</a:t>
            </a:r>
            <a:r>
              <a:rPr lang="en-US" dirty="0" smtClean="0">
                <a:solidFill>
                  <a:srgbClr val="C00000"/>
                </a:solidFill>
              </a:rPr>
              <a:t>,</a:t>
            </a:r>
            <a:r>
              <a:rPr lang="zh-CN" altLang="en-US" dirty="0" smtClean="0">
                <a:solidFill>
                  <a:srgbClr val="C00000"/>
                </a:solidFill>
              </a:rPr>
              <a:t>提炼其</a:t>
            </a:r>
            <a:r>
              <a:rPr lang="en-US" dirty="0" smtClean="0">
                <a:solidFill>
                  <a:srgbClr val="C00000"/>
                </a:solidFill>
              </a:rPr>
              <a:t>“</a:t>
            </a:r>
            <a:r>
              <a:rPr lang="zh-CN" altLang="en-US" dirty="0" smtClean="0">
                <a:solidFill>
                  <a:srgbClr val="C00000"/>
                </a:solidFill>
              </a:rPr>
              <a:t>丰富的精神文化底蕴</a:t>
            </a:r>
            <a:r>
              <a:rPr lang="en-US" dirty="0" smtClean="0">
                <a:solidFill>
                  <a:srgbClr val="C00000"/>
                </a:solidFill>
              </a:rPr>
              <a:t>”</a:t>
            </a:r>
            <a:r>
              <a:rPr lang="zh-CN" altLang="en-US" dirty="0" smtClean="0">
                <a:solidFill>
                  <a:srgbClr val="C00000"/>
                </a:solidFill>
              </a:rPr>
              <a:t>。梳理以上三方面答题即可。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2.</a:t>
            </a:r>
            <a:r>
              <a:rPr lang="en-US" b="1" i="1" dirty="0" smtClean="0"/>
              <a:t> </a:t>
            </a:r>
            <a:r>
              <a:rPr lang="en-US" dirty="0" smtClean="0"/>
              <a:t>(3</a:t>
            </a:r>
            <a:r>
              <a:rPr lang="zh-CN" altLang="en-US" dirty="0" smtClean="0"/>
              <a:t>分</a:t>
            </a:r>
            <a:r>
              <a:rPr lang="en-US" dirty="0" smtClean="0"/>
              <a:t>)</a:t>
            </a:r>
            <a:r>
              <a:rPr lang="zh-CN" altLang="en-US" dirty="0" smtClean="0"/>
              <a:t>概括</a:t>
            </a:r>
            <a:r>
              <a:rPr lang="en-US" dirty="0" smtClean="0"/>
              <a:t>②~④</a:t>
            </a:r>
            <a:r>
              <a:rPr lang="zh-CN" altLang="en-US" dirty="0" smtClean="0"/>
              <a:t>段的说明内容。</a:t>
            </a:r>
            <a:r>
              <a:rPr lang="en-US" altLang="zh-CN" b="1" dirty="0" smtClean="0"/>
              <a:t>【</a:t>
            </a:r>
            <a:r>
              <a:rPr lang="zh-CN" altLang="en-US" b="1" dirty="0" smtClean="0"/>
              <a:t>考点二</a:t>
            </a:r>
            <a:r>
              <a:rPr lang="zh-CN" altLang="en-US" b="1" i="1" dirty="0" smtClean="0"/>
              <a:t>　</a:t>
            </a:r>
            <a:r>
              <a:rPr lang="zh-CN" altLang="en-US" b="1" dirty="0" smtClean="0"/>
              <a:t>概括筛选信息</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850679"/>
            <a:ext cx="7804299"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首先介绍了牡丹的花色和品种</a:t>
            </a:r>
            <a:r>
              <a:rPr lang="en-US" dirty="0" smtClean="0">
                <a:solidFill>
                  <a:srgbClr val="C00000"/>
                </a:solidFill>
              </a:rPr>
              <a:t>;</a:t>
            </a:r>
            <a:r>
              <a:rPr lang="zh-CN" altLang="en-US" dirty="0" smtClean="0">
                <a:solidFill>
                  <a:srgbClr val="C00000"/>
                </a:solidFill>
              </a:rPr>
              <a:t>然后说明牡丹的自然生长和人工栽培历史</a:t>
            </a:r>
            <a:r>
              <a:rPr lang="en-US" dirty="0" smtClean="0">
                <a:solidFill>
                  <a:srgbClr val="C00000"/>
                </a:solidFill>
              </a:rPr>
              <a:t>;</a:t>
            </a:r>
            <a:r>
              <a:rPr lang="zh-CN" altLang="en-US" dirty="0" smtClean="0">
                <a:solidFill>
                  <a:srgbClr val="C00000"/>
                </a:solidFill>
              </a:rPr>
              <a:t>接着说明了中国牡丹栽培地的历史沿革和产地的广泛。</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本题考查概括段落大意的能力。仔细阅读第</a:t>
            </a:r>
            <a:r>
              <a:rPr lang="en-US" dirty="0" smtClean="0">
                <a:solidFill>
                  <a:srgbClr val="C00000"/>
                </a:solidFill>
              </a:rPr>
              <a:t>②</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从花色上分</a:t>
            </a:r>
            <a:r>
              <a:rPr lang="en-US" dirty="0" smtClean="0">
                <a:solidFill>
                  <a:srgbClr val="C00000"/>
                </a:solidFill>
              </a:rPr>
              <a:t>,</a:t>
            </a:r>
            <a:r>
              <a:rPr lang="zh-CN" altLang="en-US" dirty="0" smtClean="0">
                <a:solidFill>
                  <a:srgbClr val="C00000"/>
                </a:solidFill>
              </a:rPr>
              <a:t>牡丹系以八大色著称</a:t>
            </a:r>
            <a:r>
              <a:rPr lang="en-US" dirty="0" smtClean="0">
                <a:solidFill>
                  <a:srgbClr val="C00000"/>
                </a:solidFill>
              </a:rPr>
              <a:t>”“</a:t>
            </a:r>
            <a:r>
              <a:rPr lang="zh-CN" altLang="en-US" dirty="0" smtClean="0">
                <a:solidFill>
                  <a:srgbClr val="C00000"/>
                </a:solidFill>
              </a:rPr>
              <a:t>姚黄、魏紫、欧碧、赵粉被称为牡丹四大品种</a:t>
            </a:r>
            <a:r>
              <a:rPr lang="en-US" dirty="0" smtClean="0">
                <a:solidFill>
                  <a:srgbClr val="C00000"/>
                </a:solidFill>
              </a:rPr>
              <a:t>”,</a:t>
            </a:r>
            <a:r>
              <a:rPr lang="zh-CN" altLang="en-US" dirty="0" smtClean="0">
                <a:solidFill>
                  <a:srgbClr val="C00000"/>
                </a:solidFill>
              </a:rPr>
              <a:t>概括出</a:t>
            </a:r>
            <a:r>
              <a:rPr lang="en-US" dirty="0" smtClean="0">
                <a:solidFill>
                  <a:srgbClr val="C00000"/>
                </a:solidFill>
              </a:rPr>
              <a:t>“</a:t>
            </a:r>
            <a:r>
              <a:rPr lang="zh-CN" altLang="en-US" dirty="0" smtClean="0">
                <a:solidFill>
                  <a:srgbClr val="C00000"/>
                </a:solidFill>
              </a:rPr>
              <a:t>牡丹的花色和品种</a:t>
            </a:r>
            <a:r>
              <a:rPr lang="en-US" dirty="0" smtClean="0">
                <a:solidFill>
                  <a:srgbClr val="C00000"/>
                </a:solidFill>
              </a:rPr>
              <a:t>”</a:t>
            </a:r>
            <a:r>
              <a:rPr lang="zh-CN" altLang="en-US" dirty="0" smtClean="0">
                <a:solidFill>
                  <a:srgbClr val="C00000"/>
                </a:solidFill>
              </a:rPr>
              <a:t>。然后阅读第</a:t>
            </a:r>
            <a:r>
              <a:rPr lang="en-US" dirty="0" smtClean="0">
                <a:solidFill>
                  <a:srgbClr val="C00000"/>
                </a:solidFill>
              </a:rPr>
              <a:t>③</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有数千年的自然生长和</a:t>
            </a:r>
            <a:r>
              <a:rPr lang="en-US" dirty="0" smtClean="0">
                <a:solidFill>
                  <a:srgbClr val="C00000"/>
                </a:solidFill>
              </a:rPr>
              <a:t>1500</a:t>
            </a:r>
            <a:r>
              <a:rPr lang="zh-CN" altLang="en-US" dirty="0" smtClean="0">
                <a:solidFill>
                  <a:srgbClr val="C00000"/>
                </a:solidFill>
              </a:rPr>
              <a:t>多年的人工栽培历史</a:t>
            </a:r>
            <a:r>
              <a:rPr lang="en-US" dirty="0" smtClean="0">
                <a:solidFill>
                  <a:srgbClr val="C00000"/>
                </a:solidFill>
              </a:rPr>
              <a:t>”,</a:t>
            </a:r>
            <a:r>
              <a:rPr lang="zh-CN" altLang="en-US" dirty="0" smtClean="0">
                <a:solidFill>
                  <a:srgbClr val="C00000"/>
                </a:solidFill>
              </a:rPr>
              <a:t>归纳出</a:t>
            </a:r>
            <a:r>
              <a:rPr lang="en-US" dirty="0" smtClean="0">
                <a:solidFill>
                  <a:srgbClr val="C00000"/>
                </a:solidFill>
              </a:rPr>
              <a:t>“</a:t>
            </a:r>
            <a:r>
              <a:rPr lang="zh-CN" altLang="en-US" dirty="0" smtClean="0">
                <a:solidFill>
                  <a:srgbClr val="C00000"/>
                </a:solidFill>
              </a:rPr>
              <a:t>牡丹的自然生长和人工栽培历史</a:t>
            </a:r>
            <a:r>
              <a:rPr lang="en-US" dirty="0" smtClean="0">
                <a:solidFill>
                  <a:srgbClr val="C00000"/>
                </a:solidFill>
              </a:rPr>
              <a:t>”</a:t>
            </a:r>
            <a:r>
              <a:rPr lang="zh-CN" altLang="en-US" dirty="0" smtClean="0">
                <a:solidFill>
                  <a:srgbClr val="C00000"/>
                </a:solidFill>
              </a:rPr>
              <a:t>。接着阅读第</a:t>
            </a:r>
            <a:r>
              <a:rPr lang="en-US" dirty="0" smtClean="0">
                <a:solidFill>
                  <a:srgbClr val="C00000"/>
                </a:solidFill>
              </a:rPr>
              <a:t>④</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牡丹起源于陕甘秦巴之地</a:t>
            </a:r>
            <a:r>
              <a:rPr lang="en-US" dirty="0" smtClean="0">
                <a:solidFill>
                  <a:srgbClr val="C00000"/>
                </a:solidFill>
              </a:rPr>
              <a:t>,</a:t>
            </a:r>
            <a:r>
              <a:rPr lang="zh-CN" altLang="en-US" dirty="0" smtClean="0">
                <a:solidFill>
                  <a:srgbClr val="C00000"/>
                </a:solidFill>
              </a:rPr>
              <a:t>随着历代栽培地沿革转移</a:t>
            </a:r>
            <a:r>
              <a:rPr lang="en-US" dirty="0" smtClean="0">
                <a:solidFill>
                  <a:srgbClr val="C00000"/>
                </a:solidFill>
              </a:rPr>
              <a:t>”“</a:t>
            </a:r>
            <a:r>
              <a:rPr lang="zh-CN" altLang="en-US" dirty="0" smtClean="0">
                <a:solidFill>
                  <a:srgbClr val="C00000"/>
                </a:solidFill>
              </a:rPr>
              <a:t>牡丹适应性较强</a:t>
            </a:r>
            <a:r>
              <a:rPr lang="en-US" dirty="0" smtClean="0">
                <a:solidFill>
                  <a:srgbClr val="C00000"/>
                </a:solidFill>
              </a:rPr>
              <a:t>,</a:t>
            </a:r>
            <a:r>
              <a:rPr lang="zh-CN" altLang="en-US" dirty="0" smtClean="0">
                <a:solidFill>
                  <a:srgbClr val="C00000"/>
                </a:solidFill>
              </a:rPr>
              <a:t>产地亦广</a:t>
            </a:r>
            <a:r>
              <a:rPr lang="en-US" dirty="0" smtClean="0">
                <a:solidFill>
                  <a:srgbClr val="C00000"/>
                </a:solidFill>
              </a:rPr>
              <a:t>”“</a:t>
            </a:r>
            <a:r>
              <a:rPr lang="zh-CN" altLang="en-US" dirty="0" smtClean="0">
                <a:solidFill>
                  <a:srgbClr val="C00000"/>
                </a:solidFill>
              </a:rPr>
              <a:t>不仅在中国栽培甚广</a:t>
            </a:r>
            <a:r>
              <a:rPr lang="en-US" dirty="0" smtClean="0">
                <a:solidFill>
                  <a:srgbClr val="C00000"/>
                </a:solidFill>
              </a:rPr>
              <a:t>,</a:t>
            </a:r>
            <a:r>
              <a:rPr lang="zh-CN" altLang="en-US" dirty="0" smtClean="0">
                <a:solidFill>
                  <a:srgbClr val="C00000"/>
                </a:solidFill>
              </a:rPr>
              <a:t>还早已引种到世界各地</a:t>
            </a:r>
            <a:r>
              <a:rPr lang="en-US" dirty="0" smtClean="0">
                <a:solidFill>
                  <a:srgbClr val="C00000"/>
                </a:solidFill>
              </a:rPr>
              <a:t>”,</a:t>
            </a:r>
            <a:r>
              <a:rPr lang="zh-CN" altLang="en-US" dirty="0" smtClean="0">
                <a:solidFill>
                  <a:srgbClr val="C00000"/>
                </a:solidFill>
              </a:rPr>
              <a:t>归纳出</a:t>
            </a:r>
            <a:r>
              <a:rPr lang="en-US" dirty="0" smtClean="0">
                <a:solidFill>
                  <a:srgbClr val="C00000"/>
                </a:solidFill>
              </a:rPr>
              <a:t>“</a:t>
            </a:r>
            <a:r>
              <a:rPr lang="zh-CN" altLang="en-US" dirty="0" smtClean="0">
                <a:solidFill>
                  <a:srgbClr val="C00000"/>
                </a:solidFill>
              </a:rPr>
              <a:t>中国牡丹栽培地的历史沿革和产地的广泛</a:t>
            </a:r>
            <a:r>
              <a:rPr lang="en-US" dirty="0" smtClean="0">
                <a:solidFill>
                  <a:srgbClr val="C00000"/>
                </a:solidFill>
              </a:rPr>
              <a:t>”</a:t>
            </a:r>
            <a:r>
              <a:rPr lang="zh-CN" altLang="en-US" dirty="0" smtClean="0">
                <a:solidFill>
                  <a:srgbClr val="C00000"/>
                </a:solidFill>
              </a:rPr>
              <a:t>。分条梳理答题即可。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a:t>
            </a:r>
            <a:r>
              <a:rPr lang="en-US" b="1" i="1" dirty="0" smtClean="0"/>
              <a:t> </a:t>
            </a:r>
            <a:r>
              <a:rPr lang="en-US" dirty="0" smtClean="0"/>
              <a:t>(3</a:t>
            </a:r>
            <a:r>
              <a:rPr lang="zh-CN" altLang="en-US" dirty="0" smtClean="0"/>
              <a:t>分</a:t>
            </a:r>
            <a:r>
              <a:rPr lang="en-US" dirty="0" smtClean="0"/>
              <a:t>)</a:t>
            </a:r>
            <a:r>
              <a:rPr lang="zh-CN" altLang="en-US" dirty="0" smtClean="0"/>
              <a:t>第</a:t>
            </a:r>
            <a:r>
              <a:rPr lang="en-US" dirty="0" smtClean="0"/>
              <a:t>③</a:t>
            </a:r>
            <a:r>
              <a:rPr lang="zh-CN" altLang="en-US" dirty="0" smtClean="0"/>
              <a:t>段使用了什么说明方法</a:t>
            </a:r>
            <a:r>
              <a:rPr lang="en-US" dirty="0" smtClean="0"/>
              <a:t>,</a:t>
            </a:r>
            <a:r>
              <a:rPr lang="zh-CN" altLang="en-US" dirty="0" smtClean="0"/>
              <a:t>有何作用</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8" y="850679"/>
            <a:ext cx="7804299"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引资料、列数字。 具体准确地说明了牡丹自然生长和人工栽培历史长</a:t>
            </a:r>
            <a:r>
              <a:rPr lang="en-US" dirty="0" smtClean="0">
                <a:solidFill>
                  <a:srgbClr val="C00000"/>
                </a:solidFill>
              </a:rPr>
              <a:t>,</a:t>
            </a:r>
            <a:r>
              <a:rPr lang="zh-CN" altLang="en-US" dirty="0" smtClean="0">
                <a:solidFill>
                  <a:srgbClr val="C00000"/>
                </a:solidFill>
              </a:rPr>
              <a:t>增强了说服力。</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本题考查说明方法及其作用。先通读第</a:t>
            </a:r>
            <a:r>
              <a:rPr lang="en-US" dirty="0" smtClean="0">
                <a:solidFill>
                  <a:srgbClr val="C00000"/>
                </a:solidFill>
              </a:rPr>
              <a:t>③</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数千年的自然生长和</a:t>
            </a:r>
            <a:r>
              <a:rPr lang="en-US" dirty="0" smtClean="0">
                <a:solidFill>
                  <a:srgbClr val="C00000"/>
                </a:solidFill>
              </a:rPr>
              <a:t>1500</a:t>
            </a:r>
            <a:r>
              <a:rPr lang="zh-CN" altLang="en-US" dirty="0" smtClean="0">
                <a:solidFill>
                  <a:srgbClr val="C00000"/>
                </a:solidFill>
              </a:rPr>
              <a:t>多年的人工栽培历史</a:t>
            </a:r>
            <a:r>
              <a:rPr lang="en-US" dirty="0" smtClean="0">
                <a:solidFill>
                  <a:srgbClr val="C00000"/>
                </a:solidFill>
              </a:rPr>
              <a:t>”“</a:t>
            </a:r>
            <a:r>
              <a:rPr lang="en-US" altLang="zh-CN" dirty="0" smtClean="0">
                <a:solidFill>
                  <a:srgbClr val="C00000"/>
                </a:solidFill>
              </a:rPr>
              <a:t>《</a:t>
            </a:r>
            <a:r>
              <a:rPr lang="zh-CN" altLang="en-US" dirty="0" smtClean="0">
                <a:solidFill>
                  <a:srgbClr val="C00000"/>
                </a:solidFill>
              </a:rPr>
              <a:t>太平御览</a:t>
            </a:r>
            <a:r>
              <a:rPr lang="en-US" altLang="zh-CN" dirty="0" smtClean="0">
                <a:solidFill>
                  <a:srgbClr val="C00000"/>
                </a:solidFill>
              </a:rPr>
              <a:t>》</a:t>
            </a:r>
            <a:r>
              <a:rPr lang="zh-CN" altLang="en-US" dirty="0" smtClean="0">
                <a:solidFill>
                  <a:srgbClr val="C00000"/>
                </a:solidFill>
              </a:rPr>
              <a:t>中有谢灵运关于牡丹的记载</a:t>
            </a:r>
            <a:r>
              <a:rPr lang="en-US" dirty="0" smtClean="0">
                <a:solidFill>
                  <a:srgbClr val="C00000"/>
                </a:solidFill>
              </a:rPr>
              <a:t>” “</a:t>
            </a:r>
            <a:r>
              <a:rPr lang="zh-CN" altLang="en-US" dirty="0" smtClean="0">
                <a:solidFill>
                  <a:srgbClr val="C00000"/>
                </a:solidFill>
              </a:rPr>
              <a:t>唐代</a:t>
            </a:r>
            <a:r>
              <a:rPr lang="en-US" altLang="zh-CN" dirty="0" smtClean="0">
                <a:solidFill>
                  <a:srgbClr val="C00000"/>
                </a:solidFill>
              </a:rPr>
              <a:t>《</a:t>
            </a:r>
            <a:r>
              <a:rPr lang="zh-CN" altLang="en-US" dirty="0" smtClean="0">
                <a:solidFill>
                  <a:srgbClr val="C00000"/>
                </a:solidFill>
              </a:rPr>
              <a:t>刘宾客嘉话录</a:t>
            </a:r>
            <a:r>
              <a:rPr lang="en-US" altLang="zh-CN" dirty="0" smtClean="0">
                <a:solidFill>
                  <a:srgbClr val="C00000"/>
                </a:solidFill>
              </a:rPr>
              <a:t>》</a:t>
            </a:r>
            <a:r>
              <a:rPr lang="zh-CN" altLang="en-US" dirty="0" smtClean="0">
                <a:solidFill>
                  <a:srgbClr val="C00000"/>
                </a:solidFill>
              </a:rPr>
              <a:t>记载</a:t>
            </a:r>
            <a:r>
              <a:rPr lang="en-US" dirty="0" smtClean="0">
                <a:solidFill>
                  <a:srgbClr val="C00000"/>
                </a:solidFill>
              </a:rPr>
              <a:t>”,</a:t>
            </a:r>
            <a:r>
              <a:rPr lang="zh-CN" altLang="en-US" dirty="0" smtClean="0">
                <a:solidFill>
                  <a:srgbClr val="C00000"/>
                </a:solidFill>
              </a:rPr>
              <a:t>提炼</a:t>
            </a:r>
            <a:r>
              <a:rPr lang="en-US" dirty="0" smtClean="0">
                <a:solidFill>
                  <a:srgbClr val="C00000"/>
                </a:solidFill>
              </a:rPr>
              <a:t>“</a:t>
            </a:r>
            <a:r>
              <a:rPr lang="zh-CN" altLang="en-US" dirty="0" smtClean="0">
                <a:solidFill>
                  <a:srgbClr val="C00000"/>
                </a:solidFill>
              </a:rPr>
              <a:t>列数字、引资料</a:t>
            </a:r>
            <a:r>
              <a:rPr lang="en-US" dirty="0" smtClean="0">
                <a:solidFill>
                  <a:srgbClr val="C00000"/>
                </a:solidFill>
              </a:rPr>
              <a:t>”</a:t>
            </a:r>
            <a:r>
              <a:rPr lang="zh-CN" altLang="en-US" dirty="0" smtClean="0">
                <a:solidFill>
                  <a:srgbClr val="C00000"/>
                </a:solidFill>
              </a:rPr>
              <a:t>两种说明方法。接着分析整段内容</a:t>
            </a:r>
            <a:r>
              <a:rPr lang="en-US" dirty="0" smtClean="0">
                <a:solidFill>
                  <a:srgbClr val="C00000"/>
                </a:solidFill>
              </a:rPr>
              <a:t>,</a:t>
            </a:r>
            <a:r>
              <a:rPr lang="zh-CN" altLang="en-US" dirty="0" smtClean="0">
                <a:solidFill>
                  <a:srgbClr val="C00000"/>
                </a:solidFill>
              </a:rPr>
              <a:t>明确数字和资料</a:t>
            </a:r>
            <a:r>
              <a:rPr lang="en-US" dirty="0" smtClean="0">
                <a:solidFill>
                  <a:srgbClr val="C00000"/>
                </a:solidFill>
              </a:rPr>
              <a:t>,</a:t>
            </a:r>
            <a:r>
              <a:rPr lang="zh-CN" altLang="en-US" dirty="0" smtClean="0">
                <a:solidFill>
                  <a:srgbClr val="C00000"/>
                </a:solidFill>
              </a:rPr>
              <a:t>说明牡丹</a:t>
            </a:r>
            <a:r>
              <a:rPr lang="en-US" dirty="0" smtClean="0">
                <a:solidFill>
                  <a:srgbClr val="C00000"/>
                </a:solidFill>
              </a:rPr>
              <a:t>“</a:t>
            </a:r>
            <a:r>
              <a:rPr lang="zh-CN" altLang="en-US" dirty="0" smtClean="0">
                <a:solidFill>
                  <a:srgbClr val="C00000"/>
                </a:solidFill>
              </a:rPr>
              <a:t>自然生长和人工栽培历史长</a:t>
            </a:r>
            <a:r>
              <a:rPr lang="en-US" dirty="0" smtClean="0">
                <a:solidFill>
                  <a:srgbClr val="C00000"/>
                </a:solidFill>
              </a:rPr>
              <a:t>”,</a:t>
            </a:r>
            <a:r>
              <a:rPr lang="zh-CN" altLang="en-US" dirty="0" smtClean="0">
                <a:solidFill>
                  <a:srgbClr val="C00000"/>
                </a:solidFill>
              </a:rPr>
              <a:t>强调两种说明方法的作用。</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156471183"/>
              </p:ext>
            </p:extLst>
          </p:nvPr>
        </p:nvGraphicFramePr>
        <p:xfrm>
          <a:off x="893137" y="337723"/>
          <a:ext cx="7761765" cy="3528000"/>
        </p:xfrm>
        <a:graphic>
          <a:graphicData uri="http://schemas.openxmlformats.org/drawingml/2006/table">
            <a:tbl>
              <a:tblPr/>
              <a:tblGrid>
                <a:gridCol w="1031356"/>
                <a:gridCol w="1392865"/>
                <a:gridCol w="5337544"/>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900000">
                <a:tc>
                  <a:txBody>
                    <a:bodyPr/>
                    <a:lstStyle/>
                    <a:p>
                      <a:pPr algn="ctr">
                        <a:lnSpc>
                          <a:spcPct val="150000"/>
                        </a:lnSpc>
                        <a:spcAft>
                          <a:spcPts val="0"/>
                        </a:spcAft>
                      </a:pPr>
                      <a:r>
                        <a:rPr lang="zh-CN" sz="1700" kern="100">
                          <a:solidFill>
                            <a:srgbClr val="000000"/>
                          </a:solidFill>
                          <a:latin typeface="NEU-BZ-S92"/>
                          <a:ea typeface="微软雅黑"/>
                          <a:cs typeface="Times New Roman"/>
                        </a:rPr>
                        <a:t>说明文</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概念</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sz="1700" kern="100" dirty="0">
                          <a:solidFill>
                            <a:srgbClr val="000000"/>
                          </a:solidFill>
                          <a:latin typeface="NEU-BZ-S92"/>
                          <a:ea typeface="微软雅黑"/>
                          <a:cs typeface="Times New Roman"/>
                        </a:rPr>
                        <a:t>　以“说明”为主要表达方式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用来介绍或解释事物的状态、性质、构造、功能、制作方法、发展过程以及内在事理的一种实用文体</a:t>
                      </a:r>
                      <a:endParaRPr lang="zh-CN" sz="1700" kern="100" dirty="0">
                        <a:solidFill>
                          <a:srgbClr val="000000"/>
                        </a:solidFill>
                        <a:latin typeface="NEU-BZ-S92"/>
                        <a:ea typeface="方正书宋_GBK"/>
                        <a:cs typeface="Times New Roman"/>
                      </a:endParaRPr>
                    </a:p>
                  </a:txBody>
                  <a:tcPr marL="4420" marR="44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r>
              <a:tr h="1260000">
                <a:tc rowSpan="2">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说明文</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分类</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按对象分</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事物性说明文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以实在具体的事物为说明对象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侧重说明事物的形态、构造、性质、特征、种类、功用等。如《苏州园林》</a:t>
                      </a:r>
                      <a:endParaRPr lang="zh-CN" sz="1700" kern="100" dirty="0">
                        <a:solidFill>
                          <a:srgbClr val="000000"/>
                        </a:solidFill>
                        <a:latin typeface="NEU-BZ-S92"/>
                        <a:ea typeface="方正书宋_GBK"/>
                        <a:cs typeface="Times New Roman"/>
                      </a:endParaRPr>
                    </a:p>
                  </a:txBody>
                  <a:tcPr marL="4420" marR="44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endParaRPr lang="zh-CN" altLang="en-US"/>
                    </a:p>
                  </a:txBody>
                  <a:tcPr/>
                </a:tc>
                <a:tc vMerge="1">
                  <a:txBody>
                    <a:bodyPr/>
                    <a:lstStyle/>
                    <a:p>
                      <a:endParaRPr lang="zh-CN" altLang="en-US"/>
                    </a:p>
                  </a:txBody>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事理性说明文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以抽象事理为说明对象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侧重阐述概念、原理、规律、原因、关系、方法等。如《大自然的语言》</a:t>
                      </a:r>
                      <a:endParaRPr lang="zh-CN" sz="1700" kern="100" dirty="0">
                        <a:solidFill>
                          <a:srgbClr val="000000"/>
                        </a:solidFill>
                        <a:latin typeface="NEU-BZ-S92"/>
                        <a:ea typeface="方正书宋_GBK"/>
                        <a:cs typeface="Times New Roman"/>
                      </a:endParaRPr>
                    </a:p>
                  </a:txBody>
                  <a:tcPr marL="4420" marR="44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903700"/>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(2</a:t>
            </a:r>
            <a:r>
              <a:rPr lang="zh-CN" altLang="en-US" dirty="0" smtClean="0"/>
              <a:t>分</a:t>
            </a:r>
            <a:r>
              <a:rPr lang="en-US" dirty="0" smtClean="0"/>
              <a:t>)</a:t>
            </a:r>
            <a:r>
              <a:rPr lang="zh-CN" altLang="en-US" dirty="0" smtClean="0"/>
              <a:t>第</a:t>
            </a:r>
            <a:r>
              <a:rPr lang="en-US" dirty="0" smtClean="0"/>
              <a:t>⑤</a:t>
            </a:r>
            <a:r>
              <a:rPr lang="zh-CN" altLang="en-US" dirty="0" smtClean="0"/>
              <a:t>段画线诗句和</a:t>
            </a:r>
            <a:r>
              <a:rPr lang="en-US" altLang="zh-CN" dirty="0" smtClean="0"/>
              <a:t>《</a:t>
            </a:r>
            <a:r>
              <a:rPr lang="zh-CN" altLang="en-US" dirty="0" smtClean="0"/>
              <a:t>爱莲说</a:t>
            </a:r>
            <a:r>
              <a:rPr lang="en-US" altLang="zh-CN" dirty="0" smtClean="0"/>
              <a:t>》</a:t>
            </a:r>
            <a:r>
              <a:rPr lang="zh-CN" altLang="en-US" dirty="0" smtClean="0"/>
              <a:t>对“牡丹”分别寄寓了怎样的思想感情</a:t>
            </a:r>
            <a:r>
              <a:rPr lang="en-US" dirty="0" smtClean="0"/>
              <a:t>,</a:t>
            </a:r>
            <a:r>
              <a:rPr lang="zh-CN" altLang="en-US" dirty="0" smtClean="0"/>
              <a:t>原因是什么</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82502" y="340205"/>
            <a:ext cx="7814932" cy="417876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文中诗句对牡丹寄寓赞美之情</a:t>
            </a:r>
            <a:r>
              <a:rPr lang="en-US" dirty="0" smtClean="0">
                <a:solidFill>
                  <a:srgbClr val="C00000"/>
                </a:solidFill>
              </a:rPr>
              <a:t>,</a:t>
            </a:r>
            <a:r>
              <a:rPr lang="zh-CN" altLang="en-US" dirty="0" smtClean="0">
                <a:solidFill>
                  <a:srgbClr val="C00000"/>
                </a:solidFill>
              </a:rPr>
              <a:t>因其雍容大气、国色天香</a:t>
            </a:r>
            <a:r>
              <a:rPr lang="en-US" dirty="0" smtClean="0">
                <a:solidFill>
                  <a:srgbClr val="C00000"/>
                </a:solidFill>
              </a:rPr>
              <a:t>,</a:t>
            </a:r>
            <a:r>
              <a:rPr lang="zh-CN" altLang="en-US" dirty="0" smtClean="0">
                <a:solidFill>
                  <a:srgbClr val="C00000"/>
                </a:solidFill>
              </a:rPr>
              <a:t>令众人喜爱</a:t>
            </a:r>
            <a:r>
              <a:rPr lang="en-US" dirty="0" smtClean="0">
                <a:solidFill>
                  <a:srgbClr val="C00000"/>
                </a:solidFill>
              </a:rPr>
              <a:t>;</a:t>
            </a:r>
            <a:r>
              <a:rPr lang="en-US" altLang="zh-CN" dirty="0" smtClean="0">
                <a:solidFill>
                  <a:srgbClr val="C00000"/>
                </a:solidFill>
              </a:rPr>
              <a:t>《</a:t>
            </a:r>
            <a:r>
              <a:rPr lang="zh-CN" altLang="en-US" dirty="0" smtClean="0">
                <a:solidFill>
                  <a:srgbClr val="C00000"/>
                </a:solidFill>
              </a:rPr>
              <a:t>爱莲说</a:t>
            </a:r>
            <a:r>
              <a:rPr lang="en-US" altLang="zh-CN" dirty="0" smtClean="0">
                <a:solidFill>
                  <a:srgbClr val="C00000"/>
                </a:solidFill>
              </a:rPr>
              <a:t>》</a:t>
            </a:r>
            <a:r>
              <a:rPr lang="zh-CN" altLang="en-US" dirty="0" smtClean="0">
                <a:solidFill>
                  <a:srgbClr val="C00000"/>
                </a:solidFill>
              </a:rPr>
              <a:t>对牡丹持贬斥的态度</a:t>
            </a:r>
            <a:r>
              <a:rPr lang="en-US" dirty="0" smtClean="0">
                <a:solidFill>
                  <a:srgbClr val="C00000"/>
                </a:solidFill>
              </a:rPr>
              <a:t>,</a:t>
            </a:r>
            <a:r>
              <a:rPr lang="zh-CN" altLang="en-US" dirty="0" smtClean="0">
                <a:solidFill>
                  <a:srgbClr val="C00000"/>
                </a:solidFill>
              </a:rPr>
              <a:t>认为它是从众媚俗、贪慕富贵的象征</a:t>
            </a:r>
            <a:r>
              <a:rPr lang="en-US" dirty="0" smtClean="0">
                <a:solidFill>
                  <a:srgbClr val="C00000"/>
                </a:solidFill>
              </a:rPr>
              <a:t>,</a:t>
            </a:r>
            <a:r>
              <a:rPr lang="zh-CN" altLang="en-US" dirty="0" smtClean="0">
                <a:solidFill>
                  <a:srgbClr val="C00000"/>
                </a:solidFill>
              </a:rPr>
              <a:t>因为文中牡丹作为莲的衬托物存在</a:t>
            </a:r>
            <a:r>
              <a:rPr lang="en-US" dirty="0" smtClean="0">
                <a:solidFill>
                  <a:srgbClr val="C00000"/>
                </a:solidFill>
              </a:rPr>
              <a:t>,</a:t>
            </a:r>
            <a:r>
              <a:rPr lang="zh-CN" altLang="en-US" dirty="0" smtClean="0">
                <a:solidFill>
                  <a:srgbClr val="C00000"/>
                </a:solidFill>
              </a:rPr>
              <a:t>赞美莲</a:t>
            </a:r>
            <a:r>
              <a:rPr lang="en-US" dirty="0" smtClean="0">
                <a:solidFill>
                  <a:srgbClr val="C00000"/>
                </a:solidFill>
              </a:rPr>
              <a:t>,</a:t>
            </a:r>
            <a:r>
              <a:rPr lang="zh-CN" altLang="en-US" dirty="0" smtClean="0">
                <a:solidFill>
                  <a:srgbClr val="C00000"/>
                </a:solidFill>
              </a:rPr>
              <a:t>则贬斥牡丹。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本题考查提炼古诗文情感主旨的能力。先分析画线诗句</a:t>
            </a:r>
            <a:r>
              <a:rPr lang="en-US" dirty="0" smtClean="0">
                <a:solidFill>
                  <a:srgbClr val="C00000"/>
                </a:solidFill>
              </a:rPr>
              <a:t>,</a:t>
            </a:r>
            <a:r>
              <a:rPr lang="zh-CN" altLang="en-US" dirty="0" smtClean="0">
                <a:solidFill>
                  <a:srgbClr val="C00000"/>
                </a:solidFill>
              </a:rPr>
              <a:t>刘禹锡歌咏牡丹的句子</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唯有牡丹真国色</a:t>
            </a:r>
            <a:r>
              <a:rPr lang="en-US" dirty="0" smtClean="0">
                <a:solidFill>
                  <a:srgbClr val="C00000"/>
                </a:solidFill>
              </a:rPr>
              <a:t>,</a:t>
            </a:r>
            <a:r>
              <a:rPr lang="zh-CN" altLang="en-US" dirty="0" smtClean="0">
                <a:solidFill>
                  <a:srgbClr val="C00000"/>
                </a:solidFill>
              </a:rPr>
              <a:t>花开时节动京城</a:t>
            </a:r>
            <a:r>
              <a:rPr lang="en-US" dirty="0" smtClean="0">
                <a:solidFill>
                  <a:srgbClr val="C00000"/>
                </a:solidFill>
              </a:rPr>
              <a:t>”</a:t>
            </a:r>
            <a:r>
              <a:rPr lang="zh-CN" altLang="en-US" dirty="0" smtClean="0">
                <a:solidFill>
                  <a:srgbClr val="C00000"/>
                </a:solidFill>
              </a:rPr>
              <a:t>提炼对牡丹的赞美之情。接着分析前两句</a:t>
            </a:r>
            <a:r>
              <a:rPr lang="en-US" dirty="0" smtClean="0">
                <a:solidFill>
                  <a:srgbClr val="C00000"/>
                </a:solidFill>
              </a:rPr>
              <a:t>“</a:t>
            </a:r>
            <a:r>
              <a:rPr lang="zh-CN" altLang="en-US" dirty="0" smtClean="0">
                <a:solidFill>
                  <a:srgbClr val="C00000"/>
                </a:solidFill>
              </a:rPr>
              <a:t>庭前芍药妖无格</a:t>
            </a:r>
            <a:r>
              <a:rPr lang="en-US" dirty="0" smtClean="0">
                <a:solidFill>
                  <a:srgbClr val="C00000"/>
                </a:solidFill>
              </a:rPr>
              <a:t>,</a:t>
            </a:r>
            <a:r>
              <a:rPr lang="zh-CN" altLang="en-US" dirty="0" smtClean="0">
                <a:solidFill>
                  <a:srgbClr val="C00000"/>
                </a:solidFill>
              </a:rPr>
              <a:t>池上芙蕖净少情</a:t>
            </a:r>
            <a:r>
              <a:rPr lang="en-US" dirty="0" smtClean="0">
                <a:solidFill>
                  <a:srgbClr val="C00000"/>
                </a:solidFill>
              </a:rPr>
              <a:t>”,</a:t>
            </a:r>
            <a:r>
              <a:rPr lang="zh-CN" altLang="en-US" dirty="0" smtClean="0">
                <a:solidFill>
                  <a:srgbClr val="C00000"/>
                </a:solidFill>
              </a:rPr>
              <a:t>明确其采用对比手法</a:t>
            </a:r>
            <a:r>
              <a:rPr lang="en-US" dirty="0" smtClean="0">
                <a:solidFill>
                  <a:srgbClr val="C00000"/>
                </a:solidFill>
              </a:rPr>
              <a:t>,</a:t>
            </a:r>
            <a:r>
              <a:rPr lang="zh-CN" altLang="en-US" dirty="0" smtClean="0">
                <a:solidFill>
                  <a:srgbClr val="C00000"/>
                </a:solidFill>
              </a:rPr>
              <a:t>突出牡丹的</a:t>
            </a:r>
            <a:r>
              <a:rPr lang="en-US" dirty="0" smtClean="0">
                <a:solidFill>
                  <a:srgbClr val="C00000"/>
                </a:solidFill>
              </a:rPr>
              <a:t>“</a:t>
            </a:r>
            <a:r>
              <a:rPr lang="zh-CN" altLang="en-US" dirty="0" smtClean="0">
                <a:solidFill>
                  <a:srgbClr val="C00000"/>
                </a:solidFill>
              </a:rPr>
              <a:t>不妖</a:t>
            </a:r>
            <a:r>
              <a:rPr lang="en-US" dirty="0" smtClean="0">
                <a:solidFill>
                  <a:srgbClr val="C00000"/>
                </a:solidFill>
              </a:rPr>
              <a:t>”“</a:t>
            </a:r>
            <a:r>
              <a:rPr lang="zh-CN" altLang="en-US" dirty="0" smtClean="0">
                <a:solidFill>
                  <a:srgbClr val="C00000"/>
                </a:solidFill>
              </a:rPr>
              <a:t>多情</a:t>
            </a:r>
            <a:r>
              <a:rPr lang="en-US" dirty="0" smtClean="0">
                <a:solidFill>
                  <a:srgbClr val="C00000"/>
                </a:solidFill>
              </a:rPr>
              <a:t>”,</a:t>
            </a:r>
            <a:r>
              <a:rPr lang="zh-CN" altLang="en-US" dirty="0" smtClean="0">
                <a:solidFill>
                  <a:srgbClr val="C00000"/>
                </a:solidFill>
              </a:rPr>
              <a:t>突出与其他名花相较</a:t>
            </a:r>
            <a:r>
              <a:rPr lang="en-US" dirty="0" smtClean="0">
                <a:solidFill>
                  <a:srgbClr val="C00000"/>
                </a:solidFill>
              </a:rPr>
              <a:t>,</a:t>
            </a:r>
            <a:r>
              <a:rPr lang="zh-CN" altLang="en-US" dirty="0" smtClean="0">
                <a:solidFill>
                  <a:srgbClr val="C00000"/>
                </a:solidFill>
              </a:rPr>
              <a:t>牡丹的</a:t>
            </a:r>
            <a:r>
              <a:rPr lang="en-US" dirty="0" smtClean="0">
                <a:solidFill>
                  <a:srgbClr val="C00000"/>
                </a:solidFill>
              </a:rPr>
              <a:t>“</a:t>
            </a:r>
            <a:r>
              <a:rPr lang="zh-CN" altLang="en-US" dirty="0" smtClean="0">
                <a:solidFill>
                  <a:srgbClr val="C00000"/>
                </a:solidFill>
              </a:rPr>
              <a:t>雍容大气、国色天香</a:t>
            </a:r>
            <a:r>
              <a:rPr lang="en-US" dirty="0" smtClean="0">
                <a:solidFill>
                  <a:srgbClr val="C00000"/>
                </a:solidFill>
              </a:rPr>
              <a:t>”,</a:t>
            </a:r>
            <a:r>
              <a:rPr lang="zh-CN" altLang="en-US" dirty="0" smtClean="0">
                <a:solidFill>
                  <a:srgbClr val="C00000"/>
                </a:solidFill>
              </a:rPr>
              <a:t>令众人喜爱。再分析</a:t>
            </a:r>
            <a:r>
              <a:rPr lang="en-US" altLang="zh-CN" dirty="0" smtClean="0">
                <a:solidFill>
                  <a:srgbClr val="C00000"/>
                </a:solidFill>
              </a:rPr>
              <a:t>《</a:t>
            </a:r>
            <a:r>
              <a:rPr lang="zh-CN" altLang="en-US" dirty="0" smtClean="0">
                <a:solidFill>
                  <a:srgbClr val="C00000"/>
                </a:solidFill>
              </a:rPr>
              <a:t>爱莲说</a:t>
            </a:r>
            <a:r>
              <a:rPr lang="en-US" altLang="zh-CN" dirty="0" smtClean="0">
                <a:solidFill>
                  <a:srgbClr val="C00000"/>
                </a:solidFill>
              </a:rPr>
              <a:t>》</a:t>
            </a:r>
            <a:r>
              <a:rPr lang="en-US" dirty="0" smtClean="0">
                <a:solidFill>
                  <a:srgbClr val="C00000"/>
                </a:solidFill>
              </a:rPr>
              <a:t>,</a:t>
            </a:r>
            <a:r>
              <a:rPr lang="zh-CN" altLang="en-US" dirty="0" smtClean="0">
                <a:solidFill>
                  <a:srgbClr val="C00000"/>
                </a:solidFill>
              </a:rPr>
              <a:t>抓住</a:t>
            </a:r>
            <a:r>
              <a:rPr lang="en-US" dirty="0" smtClean="0">
                <a:solidFill>
                  <a:srgbClr val="C00000"/>
                </a:solidFill>
              </a:rPr>
              <a:t>“</a:t>
            </a:r>
            <a:r>
              <a:rPr lang="zh-CN" altLang="en-US" dirty="0" smtClean="0">
                <a:solidFill>
                  <a:srgbClr val="C00000"/>
                </a:solidFill>
              </a:rPr>
              <a:t>自李唐来</a:t>
            </a:r>
            <a:r>
              <a:rPr lang="en-US" dirty="0" smtClean="0">
                <a:solidFill>
                  <a:srgbClr val="C00000"/>
                </a:solidFill>
              </a:rPr>
              <a:t>,</a:t>
            </a:r>
            <a:r>
              <a:rPr lang="zh-CN" altLang="en-US" dirty="0" smtClean="0">
                <a:solidFill>
                  <a:srgbClr val="C00000"/>
                </a:solidFill>
              </a:rPr>
              <a:t>世人甚爱牡丹</a:t>
            </a:r>
            <a:r>
              <a:rPr lang="en-US" dirty="0" smtClean="0">
                <a:solidFill>
                  <a:srgbClr val="C00000"/>
                </a:solidFill>
              </a:rPr>
              <a:t>”“</a:t>
            </a:r>
            <a:r>
              <a:rPr lang="zh-CN" altLang="en-US" dirty="0" smtClean="0">
                <a:solidFill>
                  <a:srgbClr val="C00000"/>
                </a:solidFill>
              </a:rPr>
              <a:t>牡丹</a:t>
            </a:r>
            <a:r>
              <a:rPr lang="en-US" dirty="0" smtClean="0">
                <a:solidFill>
                  <a:srgbClr val="C00000"/>
                </a:solidFill>
              </a:rPr>
              <a:t>,</a:t>
            </a:r>
            <a:r>
              <a:rPr lang="zh-CN" altLang="en-US" dirty="0" smtClean="0">
                <a:solidFill>
                  <a:srgbClr val="C00000"/>
                </a:solidFill>
              </a:rPr>
              <a:t>花之富贵者也</a:t>
            </a:r>
            <a:r>
              <a:rPr lang="en-US" dirty="0" smtClean="0">
                <a:solidFill>
                  <a:srgbClr val="C00000"/>
                </a:solidFill>
              </a:rPr>
              <a:t>”“</a:t>
            </a:r>
            <a:r>
              <a:rPr lang="zh-CN" altLang="en-US" dirty="0" smtClean="0">
                <a:solidFill>
                  <a:srgbClr val="C00000"/>
                </a:solidFill>
              </a:rPr>
              <a:t>牡丹之爱</a:t>
            </a:r>
            <a:r>
              <a:rPr lang="en-US" dirty="0" smtClean="0">
                <a:solidFill>
                  <a:srgbClr val="C00000"/>
                </a:solidFill>
              </a:rPr>
              <a:t>,</a:t>
            </a:r>
            <a:r>
              <a:rPr lang="zh-CN" altLang="en-US" dirty="0" smtClean="0">
                <a:solidFill>
                  <a:srgbClr val="C00000"/>
                </a:solidFill>
              </a:rPr>
              <a:t>宜乎众矣</a:t>
            </a:r>
            <a:r>
              <a:rPr lang="en-US" dirty="0" smtClean="0">
                <a:solidFill>
                  <a:srgbClr val="C00000"/>
                </a:solidFill>
              </a:rPr>
              <a:t>”</a:t>
            </a:r>
            <a:r>
              <a:rPr lang="zh-CN" altLang="en-US" dirty="0" smtClean="0">
                <a:solidFill>
                  <a:srgbClr val="C00000"/>
                </a:solidFill>
              </a:rPr>
              <a:t>等句子</a:t>
            </a:r>
            <a:r>
              <a:rPr lang="en-US" dirty="0" smtClean="0">
                <a:solidFill>
                  <a:srgbClr val="C00000"/>
                </a:solidFill>
              </a:rPr>
              <a:t>,</a:t>
            </a:r>
            <a:r>
              <a:rPr lang="zh-CN" altLang="en-US" dirty="0" smtClean="0">
                <a:solidFill>
                  <a:srgbClr val="C00000"/>
                </a:solidFill>
              </a:rPr>
              <a:t>提炼作者的贬斥态度</a:t>
            </a:r>
            <a:r>
              <a:rPr lang="en-US" dirty="0" smtClean="0">
                <a:solidFill>
                  <a:srgbClr val="C00000"/>
                </a:solidFill>
              </a:rPr>
              <a:t>,</a:t>
            </a:r>
            <a:r>
              <a:rPr lang="zh-CN" altLang="en-US" dirty="0" smtClean="0">
                <a:solidFill>
                  <a:srgbClr val="C00000"/>
                </a:solidFill>
              </a:rPr>
              <a:t>在周敦颐眼里</a:t>
            </a:r>
            <a:r>
              <a:rPr lang="en-US" dirty="0" smtClean="0">
                <a:solidFill>
                  <a:srgbClr val="C00000"/>
                </a:solidFill>
              </a:rPr>
              <a:t>,</a:t>
            </a:r>
            <a:r>
              <a:rPr lang="zh-CN" altLang="en-US" dirty="0" smtClean="0">
                <a:solidFill>
                  <a:srgbClr val="C00000"/>
                </a:solidFill>
              </a:rPr>
              <a:t>牡丹是</a:t>
            </a:r>
            <a:r>
              <a:rPr lang="en-US" dirty="0" smtClean="0">
                <a:solidFill>
                  <a:srgbClr val="C00000"/>
                </a:solidFill>
              </a:rPr>
              <a:t>“</a:t>
            </a:r>
            <a:r>
              <a:rPr lang="zh-CN" altLang="en-US" dirty="0" smtClean="0">
                <a:solidFill>
                  <a:srgbClr val="C00000"/>
                </a:solidFill>
              </a:rPr>
              <a:t>从众媚俗、贪慕富贵</a:t>
            </a:r>
            <a:r>
              <a:rPr lang="en-US" dirty="0" smtClean="0">
                <a:solidFill>
                  <a:srgbClr val="C00000"/>
                </a:solidFill>
              </a:rPr>
              <a:t>”</a:t>
            </a:r>
            <a:r>
              <a:rPr lang="zh-CN" altLang="en-US" dirty="0" smtClean="0">
                <a:solidFill>
                  <a:srgbClr val="C00000"/>
                </a:solidFill>
              </a:rPr>
              <a:t>的象征。梳理答题即可。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381218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把握说明对象</a:t>
            </a:r>
            <a:r>
              <a:rPr lang="zh-CN" altLang="en-US" dirty="0" smtClean="0"/>
              <a:t>（</a:t>
            </a:r>
            <a:r>
              <a:rPr lang="en-US" dirty="0" smtClean="0"/>
              <a:t>5</a:t>
            </a:r>
            <a:r>
              <a:rPr lang="zh-CN" altLang="en-US" dirty="0" smtClean="0"/>
              <a:t>年</a:t>
            </a:r>
            <a:r>
              <a:rPr lang="en-US" dirty="0" smtClean="0"/>
              <a:t>3</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这两篇短文都谈到了恐龙灭绝</a:t>
            </a:r>
            <a:r>
              <a:rPr lang="en-US" dirty="0" smtClean="0"/>
              <a:t>,</a:t>
            </a:r>
            <a:r>
              <a:rPr lang="zh-CN" altLang="en-US" dirty="0" smtClean="0"/>
              <a:t>但选用的材料不同</a:t>
            </a:r>
            <a:r>
              <a:rPr lang="en-US" dirty="0" smtClean="0"/>
              <a:t>,</a:t>
            </a:r>
            <a:r>
              <a:rPr lang="zh-CN" altLang="en-US" dirty="0" smtClean="0"/>
              <a:t>所说明的主要问题也不同。试结合课文做具体分析。</a:t>
            </a:r>
            <a:r>
              <a:rPr lang="en-US" dirty="0" smtClean="0"/>
              <a:t>[</a:t>
            </a:r>
            <a:r>
              <a:rPr lang="zh-CN" altLang="en-US" dirty="0" smtClean="0"/>
              <a:t>八下</a:t>
            </a:r>
            <a:r>
              <a:rPr lang="en-US" altLang="zh-CN" dirty="0" smtClean="0"/>
              <a:t>《</a:t>
            </a:r>
            <a:r>
              <a:rPr lang="zh-CN" altLang="en-US" dirty="0" smtClean="0"/>
              <a:t>阿西莫夫短文两篇</a:t>
            </a:r>
            <a:r>
              <a:rPr lang="en-US" altLang="zh-CN" dirty="0" smtClean="0"/>
              <a:t>》“</a:t>
            </a:r>
            <a:r>
              <a:rPr lang="zh-CN" altLang="en-US" dirty="0" smtClean="0"/>
              <a:t>思考探究”</a:t>
            </a:r>
            <a:r>
              <a:rPr lang="en-US" dirty="0" smtClean="0"/>
              <a:t>(</a:t>
            </a:r>
            <a:r>
              <a:rPr lang="zh-CN" altLang="en-US" dirty="0" smtClean="0"/>
              <a:t>辨析说明对象</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本题考查比较分析说明对象和说明角度。这两篇短文都谈到了恐龙的灭绝</a:t>
            </a:r>
            <a:r>
              <a:rPr lang="en-US" dirty="0" smtClean="0"/>
              <a:t>,</a:t>
            </a:r>
            <a:r>
              <a:rPr lang="zh-CN" altLang="en-US" dirty="0" smtClean="0"/>
              <a:t>但第一篇短文谈到恐龙的化石无处不有</a:t>
            </a:r>
            <a:r>
              <a:rPr lang="en-US" dirty="0" smtClean="0"/>
              <a:t>,</a:t>
            </a:r>
            <a:r>
              <a:rPr lang="zh-CN" altLang="en-US" dirty="0" smtClean="0"/>
              <a:t>是为了证明另一科学理论</a:t>
            </a:r>
            <a:r>
              <a:rPr lang="en-US" dirty="0" smtClean="0"/>
              <a:t>(</a:t>
            </a:r>
            <a:r>
              <a:rPr lang="zh-CN" altLang="en-US" dirty="0" smtClean="0"/>
              <a:t>“板块构造”理论</a:t>
            </a:r>
            <a:r>
              <a:rPr lang="en-US" dirty="0" smtClean="0"/>
              <a:t>)</a:t>
            </a:r>
            <a:r>
              <a:rPr lang="zh-CN" altLang="en-US" dirty="0" smtClean="0"/>
              <a:t>的正确</a:t>
            </a:r>
            <a:r>
              <a:rPr lang="en-US" dirty="0" smtClean="0"/>
              <a:t>;</a:t>
            </a:r>
            <a:r>
              <a:rPr lang="zh-CN" altLang="en-US" dirty="0" smtClean="0"/>
              <a:t>而在第二篇中</a:t>
            </a:r>
            <a:r>
              <a:rPr lang="en-US" dirty="0" smtClean="0"/>
              <a:t>,</a:t>
            </a:r>
            <a:r>
              <a:rPr lang="zh-CN" altLang="en-US" dirty="0" smtClean="0"/>
              <a:t>恐龙的灭绝成为探讨的主题。“被压扁的沙子”则成了证据。</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课文中哪一句话最能说明苏州园林的整体特征</a:t>
            </a:r>
            <a:r>
              <a:rPr lang="en-US" dirty="0" smtClean="0"/>
              <a:t>?</a:t>
            </a:r>
            <a:r>
              <a:rPr lang="zh-CN" altLang="en-US" dirty="0" smtClean="0"/>
              <a:t>作者是从哪几个方面来具体展开说明的</a:t>
            </a:r>
            <a:r>
              <a:rPr lang="en-US" dirty="0" smtClean="0"/>
              <a:t>? [</a:t>
            </a:r>
            <a:r>
              <a:rPr lang="zh-CN" altLang="en-US" dirty="0" smtClean="0"/>
              <a:t>八上</a:t>
            </a:r>
            <a:r>
              <a:rPr lang="en-US" altLang="zh-CN" dirty="0" smtClean="0"/>
              <a:t>《</a:t>
            </a:r>
            <a:r>
              <a:rPr lang="zh-CN" altLang="en-US" dirty="0" smtClean="0"/>
              <a:t>苏州园林</a:t>
            </a:r>
            <a:r>
              <a:rPr lang="en-US" altLang="zh-CN" dirty="0" smtClean="0"/>
              <a:t>》“</a:t>
            </a:r>
            <a:r>
              <a:rPr lang="zh-CN" altLang="en-US" dirty="0" smtClean="0"/>
              <a:t>思考探究”</a:t>
            </a:r>
            <a:r>
              <a:rPr lang="en-US" dirty="0" smtClean="0"/>
              <a:t>(</a:t>
            </a:r>
            <a:r>
              <a:rPr lang="zh-CN" altLang="en-US" dirty="0" smtClean="0"/>
              <a:t>说明对象的特征</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课文从游览者的角度来概括苏州园林的特点</a:t>
            </a:r>
            <a:r>
              <a:rPr lang="en-US" dirty="0" smtClean="0"/>
              <a:t>:</a:t>
            </a:r>
            <a:r>
              <a:rPr lang="zh-CN" altLang="en-US" dirty="0" smtClean="0"/>
              <a:t>“务必使游览者无论站在哪个点上</a:t>
            </a:r>
            <a:r>
              <a:rPr lang="en-US" dirty="0" smtClean="0"/>
              <a:t>,</a:t>
            </a:r>
            <a:r>
              <a:rPr lang="zh-CN" altLang="en-US" dirty="0" smtClean="0"/>
              <a:t>眼前总是一幅完美的图画。”课文主体部分先从亭台轩榭的布局、假山池沼的配合、花草树木的映衬、近景远景的层次四个主要方面来说明苏州园林的特点</a:t>
            </a:r>
            <a:r>
              <a:rPr lang="en-US" dirty="0" smtClean="0"/>
              <a:t>,</a:t>
            </a:r>
            <a:r>
              <a:rPr lang="zh-CN" altLang="en-US" dirty="0" smtClean="0"/>
              <a:t>又补充说明了苏州园林每一个角落的构图美、门窗的图案美、建筑的色彩美</a:t>
            </a:r>
            <a:r>
              <a:rPr lang="en-US" dirty="0" smtClean="0"/>
              <a:t>,</a:t>
            </a:r>
            <a:r>
              <a:rPr lang="zh-CN" altLang="en-US" dirty="0" smtClean="0"/>
              <a:t>这些都与前面的总括句密切相关。</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16] </a:t>
            </a:r>
            <a:r>
              <a:rPr lang="zh-CN" altLang="en-US" dirty="0" smtClean="0"/>
              <a:t>牡丹为何被誉为“花中之王”</a:t>
            </a:r>
            <a:r>
              <a:rPr lang="en-US" dirty="0" smtClean="0"/>
              <a:t>?</a:t>
            </a:r>
            <a:endParaRPr lang="zh-CN" altLang="en-US" dirty="0" smtClean="0"/>
          </a:p>
          <a:p>
            <a:pPr>
              <a:lnSpc>
                <a:spcPct val="150000"/>
              </a:lnSpc>
            </a:pPr>
            <a:r>
              <a:rPr lang="en-US" b="1" dirty="0" smtClean="0"/>
              <a:t>2.</a:t>
            </a:r>
            <a:r>
              <a:rPr lang="zh-CN" altLang="en-US" dirty="0" smtClean="0"/>
              <a:t>本文的说明对象是什么</a:t>
            </a:r>
            <a:r>
              <a:rPr lang="en-US" dirty="0" smtClean="0"/>
              <a:t>?</a:t>
            </a:r>
            <a:r>
              <a:rPr lang="zh-CN" altLang="en-US" dirty="0" smtClean="0"/>
              <a:t>有哪些特征</a:t>
            </a:r>
            <a:r>
              <a:rPr lang="en-US" dirty="0" smtClean="0"/>
              <a:t>?</a:t>
            </a:r>
            <a:endParaRPr lang="zh-CN" altLang="en-US" dirty="0" smtClean="0"/>
          </a:p>
          <a:p>
            <a:pPr>
              <a:lnSpc>
                <a:spcPct val="150000"/>
              </a:lnSpc>
            </a:pPr>
            <a:r>
              <a:rPr lang="en-US" b="1" dirty="0" smtClean="0"/>
              <a:t>3.</a:t>
            </a:r>
            <a:r>
              <a:rPr lang="zh-CN" altLang="en-US" dirty="0" smtClean="0"/>
              <a:t>请概括</a:t>
            </a:r>
            <a:r>
              <a:rPr lang="en-US" altLang="zh-CN" dirty="0" smtClean="0"/>
              <a:t>……</a:t>
            </a:r>
            <a:r>
              <a:rPr lang="zh-CN" altLang="en-US" dirty="0" smtClean="0"/>
              <a:t>的特点。</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如何找准说明对象</a:t>
            </a:r>
          </a:p>
          <a:p>
            <a:pPr indent="446088">
              <a:lnSpc>
                <a:spcPct val="150000"/>
              </a:lnSpc>
            </a:pPr>
            <a:r>
              <a:rPr lang="zh-CN" altLang="en-US" dirty="0" smtClean="0"/>
              <a:t>方法一</a:t>
            </a:r>
            <a:r>
              <a:rPr lang="en-US" dirty="0" smtClean="0"/>
              <a:t>:</a:t>
            </a:r>
            <a:r>
              <a:rPr lang="zh-CN" altLang="en-US" dirty="0" smtClean="0"/>
              <a:t>看题目</a:t>
            </a:r>
            <a:r>
              <a:rPr lang="en-US" dirty="0" smtClean="0"/>
              <a:t>,</a:t>
            </a:r>
            <a:r>
              <a:rPr lang="zh-CN" altLang="en-US" dirty="0" smtClean="0"/>
              <a:t>不少题目都表示说明对象。如</a:t>
            </a:r>
            <a:r>
              <a:rPr lang="en-US" altLang="zh-CN" dirty="0" smtClean="0"/>
              <a:t>《</a:t>
            </a:r>
            <a:r>
              <a:rPr lang="zh-CN" altLang="en-US" dirty="0" smtClean="0"/>
              <a:t>苏州园林</a:t>
            </a:r>
            <a:r>
              <a:rPr lang="en-US" altLang="zh-CN" dirty="0" smtClean="0"/>
              <a:t>》</a:t>
            </a:r>
            <a:r>
              <a:rPr lang="zh-CN" altLang="en-US" dirty="0" smtClean="0"/>
              <a:t>等</a:t>
            </a:r>
            <a:r>
              <a:rPr lang="en-US" dirty="0" smtClean="0"/>
              <a:t>,</a:t>
            </a:r>
            <a:r>
              <a:rPr lang="zh-CN" altLang="en-US" dirty="0" smtClean="0"/>
              <a:t>说明对象是具体事物</a:t>
            </a:r>
            <a:r>
              <a:rPr lang="en-US" dirty="0" smtClean="0"/>
              <a:t>,</a:t>
            </a:r>
            <a:r>
              <a:rPr lang="zh-CN" altLang="en-US" dirty="0" smtClean="0"/>
              <a:t>说明目的是使读者了解、认识这个或这类事物的特征的一类说明文</a:t>
            </a:r>
            <a:r>
              <a:rPr lang="en-US" dirty="0" smtClean="0"/>
              <a:t>,</a:t>
            </a:r>
            <a:r>
              <a:rPr lang="zh-CN" altLang="en-US" dirty="0" smtClean="0"/>
              <a:t>是事物说明文</a:t>
            </a:r>
            <a:r>
              <a:rPr lang="en-US" dirty="0" smtClean="0"/>
              <a:t>;</a:t>
            </a:r>
            <a:r>
              <a:rPr lang="zh-CN" altLang="en-US" dirty="0" smtClean="0"/>
              <a:t>还有一些如</a:t>
            </a:r>
            <a:r>
              <a:rPr lang="en-US" altLang="zh-CN" dirty="0" smtClean="0"/>
              <a:t>《</a:t>
            </a:r>
            <a:r>
              <a:rPr lang="zh-CN" altLang="en-US" dirty="0" smtClean="0"/>
              <a:t>大自然的语言</a:t>
            </a:r>
            <a:r>
              <a:rPr lang="en-US" altLang="zh-CN" dirty="0" smtClean="0"/>
              <a:t>》</a:t>
            </a:r>
            <a:r>
              <a:rPr lang="zh-CN" altLang="en-US" dirty="0" smtClean="0"/>
              <a:t>等说明对象是某个抽象事理</a:t>
            </a:r>
            <a:r>
              <a:rPr lang="en-US" dirty="0" smtClean="0"/>
              <a:t>,</a:t>
            </a:r>
            <a:r>
              <a:rPr lang="zh-CN" altLang="en-US" dirty="0" smtClean="0"/>
              <a:t>说明目的是使读者明白某个事理的一类说明文</a:t>
            </a:r>
            <a:r>
              <a:rPr lang="en-US" dirty="0" smtClean="0"/>
              <a:t>,</a:t>
            </a:r>
            <a:r>
              <a:rPr lang="zh-CN" altLang="en-US" dirty="0" smtClean="0"/>
              <a:t>是事理说明文。反之</a:t>
            </a:r>
            <a:r>
              <a:rPr lang="en-US" dirty="0" smtClean="0"/>
              <a:t>,</a:t>
            </a:r>
            <a:r>
              <a:rPr lang="zh-CN" altLang="en-US" dirty="0" smtClean="0"/>
              <a:t>如果要求为说明文加一个题目</a:t>
            </a:r>
            <a:r>
              <a:rPr lang="en-US" dirty="0" smtClean="0"/>
              <a:t>,</a:t>
            </a:r>
            <a:r>
              <a:rPr lang="zh-CN" altLang="en-US" dirty="0" smtClean="0"/>
              <a:t>也可以用说明对象作为题目。</a:t>
            </a:r>
          </a:p>
          <a:p>
            <a:pPr indent="446088">
              <a:lnSpc>
                <a:spcPct val="150000"/>
              </a:lnSpc>
            </a:pPr>
            <a:r>
              <a:rPr lang="zh-CN" altLang="en-US" dirty="0" smtClean="0"/>
              <a:t>方法二</a:t>
            </a:r>
            <a:r>
              <a:rPr lang="en-US" dirty="0" smtClean="0"/>
              <a:t>:</a:t>
            </a:r>
            <a:r>
              <a:rPr lang="zh-CN" altLang="en-US" dirty="0" smtClean="0"/>
              <a:t>抓首括句和中心句。说明文往往运用这种句子来突出所要说明的事物和特征。</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怎样概括说明对象的特征</a:t>
            </a:r>
          </a:p>
          <a:p>
            <a:pPr indent="446088">
              <a:lnSpc>
                <a:spcPct val="150000"/>
              </a:lnSpc>
            </a:pPr>
            <a:r>
              <a:rPr lang="zh-CN" altLang="en-US" dirty="0" smtClean="0"/>
              <a:t>首先看标题</a:t>
            </a:r>
            <a:r>
              <a:rPr lang="en-US" dirty="0" smtClean="0"/>
              <a:t>,</a:t>
            </a:r>
            <a:r>
              <a:rPr lang="zh-CN" altLang="en-US" dirty="0" smtClean="0"/>
              <a:t>特别是标题中的修饰、限制成分。</a:t>
            </a:r>
          </a:p>
          <a:p>
            <a:pPr indent="446088">
              <a:lnSpc>
                <a:spcPct val="150000"/>
              </a:lnSpc>
            </a:pPr>
            <a:r>
              <a:rPr lang="zh-CN" altLang="en-US" dirty="0" smtClean="0"/>
              <a:t>其次</a:t>
            </a:r>
            <a:r>
              <a:rPr lang="en-US" dirty="0" smtClean="0"/>
              <a:t>,</a:t>
            </a:r>
            <a:r>
              <a:rPr lang="zh-CN" altLang="en-US" dirty="0" smtClean="0"/>
              <a:t>抓住文段中的段落和层次</a:t>
            </a:r>
            <a:r>
              <a:rPr lang="en-US" dirty="0" smtClean="0"/>
              <a:t>,</a:t>
            </a:r>
            <a:r>
              <a:rPr lang="zh-CN" altLang="en-US" dirty="0" smtClean="0"/>
              <a:t>从中心句中抓住关键词语加以整理。</a:t>
            </a:r>
            <a:r>
              <a:rPr lang="en-US" dirty="0" smtClean="0"/>
              <a:t>(</a:t>
            </a:r>
            <a:r>
              <a:rPr lang="zh-CN" altLang="en-US" dirty="0" smtClean="0"/>
              <a:t>从文中概括、提炼出事物的基本特征</a:t>
            </a:r>
            <a:r>
              <a:rPr lang="en-US" dirty="0" smtClean="0"/>
              <a:t>,</a:t>
            </a:r>
            <a:r>
              <a:rPr lang="zh-CN" altLang="en-US" dirty="0" smtClean="0"/>
              <a:t>采取逐层逐段地加以归纳概括的方法</a:t>
            </a:r>
            <a:r>
              <a:rPr lang="en-US" dirty="0" smtClean="0"/>
              <a:t>)</a:t>
            </a:r>
            <a:endParaRPr lang="zh-CN" altLang="en-US" dirty="0" smtClean="0"/>
          </a:p>
          <a:p>
            <a:pPr indent="446088">
              <a:lnSpc>
                <a:spcPct val="150000"/>
              </a:lnSpc>
            </a:pPr>
            <a:r>
              <a:rPr lang="zh-CN" altLang="en-US" dirty="0" smtClean="0"/>
              <a:t>一般情况下</a:t>
            </a:r>
            <a:r>
              <a:rPr lang="en-US" dirty="0" smtClean="0"/>
              <a:t>,</a:t>
            </a:r>
            <a:r>
              <a:rPr lang="zh-CN" altLang="en-US" dirty="0" smtClean="0"/>
              <a:t>文段的开头</a:t>
            </a:r>
            <a:r>
              <a:rPr lang="en-US" dirty="0" smtClean="0"/>
              <a:t>(</a:t>
            </a:r>
            <a:r>
              <a:rPr lang="zh-CN" altLang="en-US" dirty="0" smtClean="0"/>
              <a:t>或各段的第一句</a:t>
            </a:r>
            <a:r>
              <a:rPr lang="en-US" dirty="0" smtClean="0"/>
              <a:t>)</a:t>
            </a:r>
            <a:r>
              <a:rPr lang="zh-CN" altLang="en-US" dirty="0" smtClean="0"/>
              <a:t>和结尾</a:t>
            </a:r>
            <a:r>
              <a:rPr lang="en-US" dirty="0" smtClean="0"/>
              <a:t>(</a:t>
            </a:r>
            <a:r>
              <a:rPr lang="zh-CN" altLang="en-US" dirty="0" smtClean="0"/>
              <a:t>或各段的最后一句</a:t>
            </a:r>
            <a:r>
              <a:rPr lang="en-US" dirty="0" smtClean="0"/>
              <a:t>)</a:t>
            </a:r>
            <a:r>
              <a:rPr lang="zh-CN" altLang="en-US" dirty="0" smtClean="0"/>
              <a:t>往往总述了说明对象的特点。</a:t>
            </a:r>
          </a:p>
          <a:p>
            <a:pPr indent="446088">
              <a:lnSpc>
                <a:spcPct val="150000"/>
              </a:lnSpc>
            </a:pPr>
            <a:r>
              <a:rPr lang="zh-CN" altLang="en-US" dirty="0" smtClean="0"/>
              <a:t>不少文章中有集中陈述说明对象特征的语句</a:t>
            </a:r>
            <a:r>
              <a:rPr lang="en-US" dirty="0" smtClean="0"/>
              <a:t>,</a:t>
            </a:r>
            <a:r>
              <a:rPr lang="zh-CN" altLang="en-US" dirty="0" smtClean="0"/>
              <a:t>阅读时必须抓住它。</a:t>
            </a:r>
          </a:p>
          <a:p>
            <a:pPr indent="446088">
              <a:lnSpc>
                <a:spcPct val="150000"/>
              </a:lnSpc>
            </a:pPr>
            <a:r>
              <a:rPr lang="zh-CN" altLang="en-US" dirty="0" smtClean="0"/>
              <a:t>另外</a:t>
            </a:r>
            <a:r>
              <a:rPr lang="en-US" dirty="0" smtClean="0"/>
              <a:t>,</a:t>
            </a:r>
            <a:r>
              <a:rPr lang="zh-CN" altLang="en-US" dirty="0" smtClean="0"/>
              <a:t>也有在过渡的句子中对说明对象的特征进行具体概括的情况</a:t>
            </a:r>
            <a:r>
              <a:rPr lang="en-US" dirty="0" smtClean="0"/>
              <a:t>,</a:t>
            </a:r>
            <a:r>
              <a:rPr lang="zh-CN" altLang="en-US" dirty="0" smtClean="0"/>
              <a:t>一般用“不但</a:t>
            </a:r>
            <a:r>
              <a:rPr lang="en-US" altLang="zh-CN" dirty="0" smtClean="0"/>
              <a:t>……</a:t>
            </a:r>
            <a:r>
              <a:rPr lang="zh-CN" altLang="en-US" dirty="0" smtClean="0"/>
              <a:t>而且</a:t>
            </a:r>
            <a:r>
              <a:rPr lang="en-US" altLang="zh-CN" dirty="0" smtClean="0"/>
              <a:t>……”</a:t>
            </a:r>
            <a:r>
              <a:rPr lang="zh-CN" altLang="en-US" dirty="0" smtClean="0"/>
              <a:t>这样递进关系的句子。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如何概括说明内容</a:t>
            </a:r>
          </a:p>
          <a:p>
            <a:pPr indent="446088">
              <a:lnSpc>
                <a:spcPct val="150000"/>
              </a:lnSpc>
            </a:pPr>
            <a:r>
              <a:rPr lang="zh-CN" altLang="en-US" dirty="0" smtClean="0"/>
              <a:t>细读文章</a:t>
            </a:r>
            <a:r>
              <a:rPr lang="en-US" dirty="0" smtClean="0"/>
              <a:t>,</a:t>
            </a:r>
            <a:r>
              <a:rPr lang="zh-CN" altLang="en-US" dirty="0" smtClean="0"/>
              <a:t>看文章整体说明了哪些内容</a:t>
            </a:r>
            <a:r>
              <a:rPr lang="en-US" dirty="0" smtClean="0"/>
              <a:t>,</a:t>
            </a:r>
            <a:r>
              <a:rPr lang="zh-CN" altLang="en-US" dirty="0" smtClean="0"/>
              <a:t>根据文章内容将段落分成几个部分</a:t>
            </a:r>
            <a:r>
              <a:rPr lang="en-US" dirty="0" smtClean="0"/>
              <a:t>,</a:t>
            </a:r>
            <a:r>
              <a:rPr lang="zh-CN" altLang="en-US" dirty="0" smtClean="0"/>
              <a:t>概括每部分的主要内容</a:t>
            </a:r>
            <a:r>
              <a:rPr lang="en-US" dirty="0" smtClean="0"/>
              <a:t>,</a:t>
            </a:r>
            <a:r>
              <a:rPr lang="zh-CN" altLang="en-US" dirty="0" smtClean="0"/>
              <a:t>进行归纳整合。归纳整合时注意抓中心句及连接词</a:t>
            </a:r>
            <a:r>
              <a:rPr lang="en-US" dirty="0" smtClean="0"/>
              <a:t>:</a:t>
            </a:r>
            <a:r>
              <a:rPr lang="zh-CN" altLang="en-US" dirty="0" smtClean="0"/>
              <a:t>中心句注意运用了说明方法的句子等</a:t>
            </a:r>
            <a:r>
              <a:rPr lang="en-US" dirty="0" smtClean="0"/>
              <a:t>,</a:t>
            </a:r>
            <a:r>
              <a:rPr lang="zh-CN" altLang="en-US" dirty="0" smtClean="0"/>
              <a:t>连接词注意如“首先”“其次”“还”“也”“此外”等词语。概括时注意语言的简洁流畅。</a:t>
            </a:r>
          </a:p>
          <a:p>
            <a:pPr indent="446088">
              <a:lnSpc>
                <a:spcPct val="150000"/>
              </a:lnSpc>
            </a:pPr>
            <a:r>
              <a:rPr lang="zh-CN" altLang="en-US" dirty="0" smtClean="0"/>
              <a:t>如</a:t>
            </a:r>
            <a:r>
              <a:rPr lang="en-US" dirty="0" smtClean="0"/>
              <a:t>,2019</a:t>
            </a:r>
            <a:r>
              <a:rPr lang="zh-CN" altLang="en-US" dirty="0" smtClean="0"/>
              <a:t>年包头第</a:t>
            </a:r>
            <a:r>
              <a:rPr lang="en-US" dirty="0" smtClean="0"/>
              <a:t>16</a:t>
            </a:r>
            <a:r>
              <a:rPr lang="zh-CN" altLang="en-US" dirty="0" smtClean="0"/>
              <a:t>题</a:t>
            </a:r>
            <a:r>
              <a:rPr lang="en-US" dirty="0" smtClean="0"/>
              <a:t>:</a:t>
            </a:r>
            <a:r>
              <a:rPr lang="zh-CN" altLang="en-US" dirty="0" smtClean="0"/>
              <a:t>牡丹为何被誉为“花中之王”</a:t>
            </a:r>
            <a:r>
              <a:rPr lang="en-US" dirty="0" smtClean="0"/>
              <a:t>?</a:t>
            </a:r>
            <a:endParaRPr lang="zh-CN" altLang="en-US" dirty="0" smtClean="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indent="446088">
              <a:lnSpc>
                <a:spcPct val="150000"/>
              </a:lnSpc>
            </a:pPr>
            <a:r>
              <a:rPr lang="zh-CN" altLang="en-US" dirty="0" smtClean="0"/>
              <a:t>这篇文章的说明对象就是“牡丹”</a:t>
            </a:r>
            <a:r>
              <a:rPr lang="en-US" dirty="0" smtClean="0"/>
              <a:t>,</a:t>
            </a:r>
            <a:r>
              <a:rPr lang="zh-CN" altLang="en-US" dirty="0" smtClean="0"/>
              <a:t>题干中“牡丹为何被誉为‘花中之王’</a:t>
            </a:r>
            <a:r>
              <a:rPr lang="en-US" dirty="0" smtClean="0"/>
              <a:t>?</a:t>
            </a:r>
            <a:r>
              <a:rPr lang="zh-CN" altLang="en-US" dirty="0" smtClean="0"/>
              <a:t>”其实就是要求我们概括牡丹的特征。解答此题</a:t>
            </a:r>
            <a:r>
              <a:rPr lang="en-US" dirty="0" smtClean="0"/>
              <a:t>,</a:t>
            </a:r>
            <a:r>
              <a:rPr lang="zh-CN" altLang="en-US" dirty="0" smtClean="0"/>
              <a:t>要划分文章层次</a:t>
            </a:r>
            <a:r>
              <a:rPr lang="en-US" dirty="0" smtClean="0"/>
              <a:t>,</a:t>
            </a:r>
            <a:r>
              <a:rPr lang="zh-CN" altLang="en-US" dirty="0" smtClean="0"/>
              <a:t>抓住段落中的关键词语</a:t>
            </a:r>
            <a:r>
              <a:rPr lang="en-US" dirty="0" smtClean="0"/>
              <a:t>,</a:t>
            </a:r>
            <a:r>
              <a:rPr lang="zh-CN" altLang="en-US" dirty="0" smtClean="0"/>
              <a:t>牡丹的特征</a:t>
            </a:r>
            <a:r>
              <a:rPr lang="en-US" dirty="0" smtClean="0"/>
              <a:t>,</a:t>
            </a:r>
            <a:r>
              <a:rPr lang="zh-CN" altLang="en-US" dirty="0" smtClean="0"/>
              <a:t>第</a:t>
            </a:r>
            <a:r>
              <a:rPr lang="en-US" dirty="0" smtClean="0"/>
              <a:t>①</a:t>
            </a:r>
            <a:r>
              <a:rPr lang="zh-CN" altLang="en-US" dirty="0" smtClean="0"/>
              <a:t>段中有“花大色艳</a:t>
            </a:r>
            <a:r>
              <a:rPr lang="en-US" dirty="0" smtClean="0"/>
              <a:t>,</a:t>
            </a:r>
            <a:r>
              <a:rPr lang="zh-CN" altLang="en-US" dirty="0" smtClean="0"/>
              <a:t>香气袭人”</a:t>
            </a:r>
            <a:r>
              <a:rPr lang="en-US" dirty="0" smtClean="0"/>
              <a:t>,</a:t>
            </a:r>
            <a:r>
              <a:rPr lang="zh-CN" altLang="en-US" dirty="0" smtClean="0"/>
              <a:t>第</a:t>
            </a:r>
            <a:r>
              <a:rPr lang="en-US" dirty="0" smtClean="0"/>
              <a:t>②</a:t>
            </a:r>
            <a:r>
              <a:rPr lang="zh-CN" altLang="en-US" dirty="0" smtClean="0"/>
              <a:t>段中有“花期长</a:t>
            </a:r>
            <a:r>
              <a:rPr lang="en-US" dirty="0" smtClean="0"/>
              <a:t>,</a:t>
            </a:r>
            <a:r>
              <a:rPr lang="zh-CN" altLang="en-US" dirty="0" smtClean="0"/>
              <a:t>花量多</a:t>
            </a:r>
            <a:r>
              <a:rPr lang="en-US" dirty="0" smtClean="0"/>
              <a:t>,</a:t>
            </a:r>
            <a:r>
              <a:rPr lang="zh-CN" altLang="en-US" dirty="0" smtClean="0"/>
              <a:t>花朵丰满</a:t>
            </a:r>
            <a:r>
              <a:rPr lang="en-US" dirty="0" smtClean="0"/>
              <a:t>,</a:t>
            </a:r>
            <a:r>
              <a:rPr lang="zh-CN" altLang="en-US" dirty="0" smtClean="0"/>
              <a:t>被推为‘花后’”</a:t>
            </a:r>
            <a:r>
              <a:rPr lang="en-US" dirty="0" smtClean="0"/>
              <a:t>,</a:t>
            </a:r>
            <a:r>
              <a:rPr lang="zh-CN" altLang="en-US" dirty="0" smtClean="0"/>
              <a:t>第</a:t>
            </a:r>
            <a:r>
              <a:rPr lang="en-US" dirty="0" smtClean="0"/>
              <a:t>③</a:t>
            </a:r>
            <a:r>
              <a:rPr lang="zh-CN" altLang="en-US" dirty="0" smtClean="0"/>
              <a:t>段“牡丹作为观赏花木栽培”归纳出“极具观赏价值”。然后从历史角度概括</a:t>
            </a:r>
            <a:r>
              <a:rPr lang="en-US" dirty="0" smtClean="0"/>
              <a:t>,</a:t>
            </a:r>
            <a:r>
              <a:rPr lang="zh-CN" altLang="en-US" dirty="0" smtClean="0"/>
              <a:t>牡丹历史悠久</a:t>
            </a:r>
            <a:r>
              <a:rPr lang="en-US" dirty="0" smtClean="0"/>
              <a:t>,</a:t>
            </a:r>
            <a:r>
              <a:rPr lang="zh-CN" altLang="en-US" dirty="0" smtClean="0"/>
              <a:t>被誉为“花中之王”当之无愧。最后从文化层面分析</a:t>
            </a:r>
            <a:r>
              <a:rPr lang="en-US" dirty="0" smtClean="0"/>
              <a:t>,</a:t>
            </a:r>
            <a:r>
              <a:rPr lang="zh-CN" altLang="en-US" dirty="0" smtClean="0"/>
              <a:t>第</a:t>
            </a:r>
            <a:r>
              <a:rPr lang="en-US" dirty="0" smtClean="0"/>
              <a:t>⑥</a:t>
            </a:r>
            <a:r>
              <a:rPr lang="zh-CN" altLang="en-US" dirty="0" smtClean="0"/>
              <a:t>段牡丹 “蕴含着丰富的精神文化底蕴</a:t>
            </a:r>
            <a:r>
              <a:rPr lang="en-US" dirty="0" smtClean="0"/>
              <a:t>,</a:t>
            </a:r>
            <a:r>
              <a:rPr lang="zh-CN" altLang="en-US" dirty="0" smtClean="0"/>
              <a:t>体现了我国传统文化的独特魅力”。梳理以上三方面答题即可。</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考点二　概括筛选信息</a:t>
            </a:r>
            <a:r>
              <a:rPr lang="zh-CN" altLang="en-US" dirty="0" smtClean="0"/>
              <a:t>（</a:t>
            </a:r>
            <a:r>
              <a:rPr lang="en-US" dirty="0" smtClean="0"/>
              <a:t> 5</a:t>
            </a:r>
            <a:r>
              <a:rPr lang="zh-CN" altLang="en-US" dirty="0" smtClean="0"/>
              <a:t>年</a:t>
            </a:r>
            <a:r>
              <a:rPr lang="en-US" dirty="0" smtClean="0"/>
              <a:t>5</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dirty="0" smtClean="0"/>
              <a:t>文章为了说明中国石拱桥的特征</a:t>
            </a:r>
            <a:r>
              <a:rPr lang="en-US" dirty="0" smtClean="0"/>
              <a:t>,</a:t>
            </a:r>
            <a:r>
              <a:rPr lang="zh-CN" altLang="en-US" dirty="0" smtClean="0"/>
              <a:t>选取了许多例子。从课文中找出这些例子</a:t>
            </a:r>
            <a:r>
              <a:rPr lang="en-US" dirty="0" smtClean="0"/>
              <a:t>,</a:t>
            </a:r>
            <a:r>
              <a:rPr lang="zh-CN" altLang="en-US" dirty="0" smtClean="0"/>
              <a:t>提取关键信息</a:t>
            </a:r>
            <a:r>
              <a:rPr lang="en-US" dirty="0" smtClean="0"/>
              <a:t>,</a:t>
            </a:r>
            <a:r>
              <a:rPr lang="zh-CN" altLang="en-US" dirty="0" smtClean="0"/>
              <a:t>填写下面的表格。</a:t>
            </a:r>
            <a:r>
              <a:rPr lang="en-US" dirty="0" smtClean="0"/>
              <a:t>(</a:t>
            </a:r>
            <a:r>
              <a:rPr lang="zh-CN" altLang="en-US" dirty="0" smtClean="0"/>
              <a:t>八上</a:t>
            </a:r>
            <a:r>
              <a:rPr lang="en-US" altLang="zh-CN" dirty="0" smtClean="0"/>
              <a:t>《</a:t>
            </a:r>
            <a:r>
              <a:rPr lang="zh-CN" altLang="en-US" dirty="0" smtClean="0"/>
              <a:t>中国石拱桥</a:t>
            </a:r>
            <a:r>
              <a:rPr lang="en-US" altLang="zh-CN" dirty="0" smtClean="0"/>
              <a:t>》“</a:t>
            </a:r>
            <a:r>
              <a:rPr lang="zh-CN" altLang="en-US" dirty="0" smtClean="0"/>
              <a:t>思考探究”节选</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本题考查梳理文中提到的各座桥的主要特点。从文中找出相对应的各座桥</a:t>
            </a:r>
            <a:r>
              <a:rPr lang="en-US" dirty="0" smtClean="0"/>
              <a:t>,</a:t>
            </a:r>
            <a:r>
              <a:rPr lang="zh-CN" altLang="en-US" dirty="0" smtClean="0"/>
              <a:t>根据表格筛选信息即可。</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5" name="表格 4"/>
          <p:cNvGraphicFramePr>
            <a:graphicFrameLocks noGrp="1"/>
          </p:cNvGraphicFramePr>
          <p:nvPr/>
        </p:nvGraphicFramePr>
        <p:xfrm>
          <a:off x="903770" y="794942"/>
          <a:ext cx="7761765" cy="3672000"/>
        </p:xfrm>
        <a:graphic>
          <a:graphicData uri="http://schemas.openxmlformats.org/drawingml/2006/table">
            <a:tbl>
              <a:tblPr/>
              <a:tblGrid>
                <a:gridCol w="1031356"/>
                <a:gridCol w="1392865"/>
                <a:gridCol w="5337544"/>
              </a:tblGrid>
              <a:tr h="468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936000">
                <a:tc rowSpan="2">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说明文</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分类</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dirty="0">
                          <a:solidFill>
                            <a:srgbClr val="000000"/>
                          </a:solidFill>
                          <a:latin typeface="NEU-BZ-S92"/>
                          <a:ea typeface="微软雅黑"/>
                          <a:cs typeface="Times New Roman"/>
                        </a:rPr>
                        <a:t>按语言</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特点分</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平实性说明文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一般以平实的笔法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客观准确地介绍事物</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具体科学、简明易懂。如《中国石拱桥》</a:t>
                      </a:r>
                      <a:endParaRPr lang="zh-CN" sz="1700" kern="100" dirty="0">
                        <a:solidFill>
                          <a:srgbClr val="000000"/>
                        </a:solidFill>
                        <a:latin typeface="NEU-BZ-S92"/>
                        <a:ea typeface="方正书宋_GBK"/>
                        <a:cs typeface="Times New Roman"/>
                      </a:endParaRPr>
                    </a:p>
                  </a:txBody>
                  <a:tcPr marL="4420" marR="44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36000">
                <a:tc vMerge="1">
                  <a:txBody>
                    <a:bodyPr/>
                    <a:lstStyle/>
                    <a:p>
                      <a:endParaRPr lang="zh-CN" altLang="en-US"/>
                    </a:p>
                  </a:txBody>
                  <a:tcPr/>
                </a:tc>
                <a:tc vMerge="1">
                  <a:txBody>
                    <a:bodyPr/>
                    <a:lstStyle/>
                    <a:p>
                      <a:endParaRPr lang="zh-CN" altLang="en-US"/>
                    </a:p>
                  </a:txBody>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生动性说明文</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一般用文艺的笔调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兼用描写的笔法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以对话、故事、拟人等形式来加强说明的形象性。如《蝉》</a:t>
                      </a:r>
                      <a:endParaRPr lang="zh-CN" sz="1700" kern="100" dirty="0">
                        <a:solidFill>
                          <a:srgbClr val="000000"/>
                        </a:solidFill>
                        <a:latin typeface="NEU-BZ-S92"/>
                        <a:ea typeface="方正书宋_GBK"/>
                        <a:cs typeface="Times New Roman"/>
                      </a:endParaRPr>
                    </a:p>
                  </a:txBody>
                  <a:tcPr marL="4420" marR="44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332000">
                <a:tc>
                  <a:txBody>
                    <a:bodyPr/>
                    <a:lstStyle/>
                    <a:p>
                      <a:pPr algn="ctr">
                        <a:lnSpc>
                          <a:spcPct val="150000"/>
                        </a:lnSpc>
                      </a:pPr>
                      <a:r>
                        <a:rPr lang="zh-CN" altLang="en-US" sz="1700" kern="1200" dirty="0" smtClean="0">
                          <a:solidFill>
                            <a:schemeClr val="tx1"/>
                          </a:solidFill>
                          <a:latin typeface="+mn-lt"/>
                          <a:ea typeface="+mn-ea"/>
                          <a:cs typeface="+mn-cs"/>
                        </a:rPr>
                        <a:t>说明对</a:t>
                      </a:r>
                    </a:p>
                    <a:p>
                      <a:pPr algn="ctr">
                        <a:lnSpc>
                          <a:spcPct val="150000"/>
                        </a:lnSpc>
                      </a:pPr>
                      <a:r>
                        <a:rPr lang="zh-CN" altLang="en-US" sz="1700" kern="1200" dirty="0" smtClean="0">
                          <a:solidFill>
                            <a:schemeClr val="tx1"/>
                          </a:solidFill>
                          <a:latin typeface="+mn-lt"/>
                          <a:ea typeface="+mn-ea"/>
                          <a:cs typeface="+mn-cs"/>
                        </a:rPr>
                        <a:t>象及其</a:t>
                      </a:r>
                    </a:p>
                    <a:p>
                      <a:pPr algn="ctr">
                        <a:lnSpc>
                          <a:spcPct val="150000"/>
                        </a:lnSpc>
                      </a:pPr>
                      <a:r>
                        <a:rPr lang="zh-CN" altLang="en-US" sz="1700" kern="1200" dirty="0" smtClean="0">
                          <a:solidFill>
                            <a:schemeClr val="tx1"/>
                          </a:solidFill>
                          <a:latin typeface="+mn-lt"/>
                          <a:ea typeface="+mn-ea"/>
                          <a:cs typeface="+mn-cs"/>
                        </a:rPr>
                        <a:t>特征</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spcAft>
                          <a:spcPts val="0"/>
                        </a:spcAft>
                      </a:pPr>
                      <a:r>
                        <a:rPr lang="zh-CN" altLang="en-US" sz="1700" kern="1200" dirty="0" smtClean="0">
                          <a:solidFill>
                            <a:schemeClr val="tx1"/>
                          </a:solidFill>
                          <a:latin typeface="+mn-lt"/>
                          <a:ea typeface="+mn-ea"/>
                          <a:cs typeface="+mn-cs"/>
                        </a:rPr>
                        <a:t>说明对象就是被说明的事物或被诠释的事理。事物说明文的说明对象具有事物性特点</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特征就是区别于其他事物的特点。事理说明文着重于说明事理</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分析事物间的因果关系</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揭示事物的发展规律</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相对抽象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pPr>
                        <a:lnSpc>
                          <a:spcPct val="150000"/>
                        </a:lnSpc>
                        <a:spcAft>
                          <a:spcPts val="0"/>
                        </a:spcAft>
                      </a:pPr>
                      <a:endParaRPr lang="zh-CN" sz="1700" kern="100" dirty="0">
                        <a:solidFill>
                          <a:srgbClr val="000000"/>
                        </a:solidFill>
                        <a:latin typeface="NEU-BZ-S92"/>
                        <a:ea typeface="方正书宋_GBK"/>
                        <a:cs typeface="Times New Roman"/>
                      </a:endParaRPr>
                    </a:p>
                  </a:txBody>
                  <a:tcPr marL="4420" marR="442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本文题为</a:t>
            </a:r>
            <a:r>
              <a:rPr lang="en-US" altLang="zh-CN" dirty="0" smtClean="0"/>
              <a:t>《</a:t>
            </a:r>
            <a:r>
              <a:rPr lang="zh-CN" altLang="en-US" dirty="0" smtClean="0"/>
              <a:t>大自然的语言</a:t>
            </a:r>
            <a:r>
              <a:rPr lang="en-US" altLang="zh-CN" dirty="0" smtClean="0"/>
              <a:t>》</a:t>
            </a:r>
            <a:r>
              <a:rPr lang="en-US" dirty="0" smtClean="0"/>
              <a:t>,</a:t>
            </a:r>
            <a:r>
              <a:rPr lang="zh-CN" altLang="en-US" dirty="0" smtClean="0"/>
              <a:t>主要是讲物候现象</a:t>
            </a:r>
            <a:r>
              <a:rPr lang="en-US" dirty="0" smtClean="0"/>
              <a:t>,</a:t>
            </a:r>
            <a:r>
              <a:rPr lang="zh-CN" altLang="en-US" dirty="0" smtClean="0"/>
              <a:t>你能概括一下“物候”是什么吗</a:t>
            </a:r>
            <a:r>
              <a:rPr lang="en-US" dirty="0" smtClean="0"/>
              <a:t>? (</a:t>
            </a:r>
            <a:r>
              <a:rPr lang="zh-CN" altLang="en-US" dirty="0" smtClean="0"/>
              <a:t>八下</a:t>
            </a:r>
            <a:r>
              <a:rPr lang="en-US" altLang="zh-CN" dirty="0" smtClean="0"/>
              <a:t>《</a:t>
            </a:r>
            <a:r>
              <a:rPr lang="zh-CN" altLang="en-US" dirty="0" smtClean="0"/>
              <a:t>大自然的语言</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本题考查提取和概括信息的能力。草木荣枯、候鸟去来等自然现象</a:t>
            </a:r>
            <a:r>
              <a:rPr lang="en-US" dirty="0" smtClean="0"/>
              <a:t>,</a:t>
            </a:r>
            <a:r>
              <a:rPr lang="zh-CN" altLang="en-US" dirty="0" smtClean="0"/>
              <a:t>古代劳动人民称之为物候。作为物候学的研究对象</a:t>
            </a:r>
            <a:r>
              <a:rPr lang="en-US" dirty="0" smtClean="0"/>
              <a:t>,</a:t>
            </a:r>
            <a:r>
              <a:rPr lang="zh-CN" altLang="en-US" dirty="0" smtClean="0"/>
              <a:t>物候就是指动植物等随着气候变化而生长、发育、迁徙、繁殖等生命活动表现出的反应。</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17] </a:t>
            </a:r>
            <a:r>
              <a:rPr lang="zh-CN" altLang="en-US" dirty="0" smtClean="0"/>
              <a:t>概括</a:t>
            </a:r>
            <a:r>
              <a:rPr lang="en-US" dirty="0" smtClean="0"/>
              <a:t>②~④</a:t>
            </a:r>
            <a:r>
              <a:rPr lang="zh-CN" altLang="en-US" dirty="0" smtClean="0"/>
              <a:t>段的说明内容。</a:t>
            </a:r>
          </a:p>
          <a:p>
            <a:pPr>
              <a:lnSpc>
                <a:spcPct val="150000"/>
              </a:lnSpc>
            </a:pPr>
            <a:r>
              <a:rPr lang="en-US" b="1" dirty="0" smtClean="0"/>
              <a:t>2.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16]</a:t>
            </a:r>
            <a:r>
              <a:rPr lang="zh-CN" altLang="en-US" dirty="0" smtClean="0"/>
              <a:t>通读全文</a:t>
            </a:r>
            <a:r>
              <a:rPr lang="en-US" dirty="0" smtClean="0"/>
              <a:t>,</a:t>
            </a:r>
            <a:r>
              <a:rPr lang="zh-CN" altLang="en-US" dirty="0" smtClean="0"/>
              <a:t>概括“网格预报”的优越性。</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提取文章的主要信息</a:t>
            </a:r>
            <a:r>
              <a:rPr lang="en-US" dirty="0" smtClean="0"/>
              <a:t>,</a:t>
            </a:r>
            <a:r>
              <a:rPr lang="zh-CN" altLang="en-US" dirty="0" smtClean="0"/>
              <a:t>要做到整体感知文章内容</a:t>
            </a:r>
            <a:r>
              <a:rPr lang="en-US" dirty="0" smtClean="0"/>
              <a:t>,</a:t>
            </a:r>
            <a:r>
              <a:rPr lang="zh-CN" altLang="en-US" dirty="0" smtClean="0"/>
              <a:t>理解重点信息。</a:t>
            </a:r>
          </a:p>
          <a:p>
            <a:pPr>
              <a:lnSpc>
                <a:spcPct val="150000"/>
              </a:lnSpc>
            </a:pPr>
            <a:r>
              <a:rPr lang="zh-CN" altLang="en-US" dirty="0" smtClean="0"/>
              <a:t>　　</a:t>
            </a:r>
            <a:r>
              <a:rPr lang="en-US" dirty="0" smtClean="0"/>
              <a:t>(1)</a:t>
            </a:r>
            <a:r>
              <a:rPr lang="zh-CN" altLang="en-US" dirty="0" smtClean="0"/>
              <a:t>通读全文</a:t>
            </a:r>
            <a:r>
              <a:rPr lang="en-US" dirty="0" smtClean="0"/>
              <a:t>,</a:t>
            </a:r>
            <a:r>
              <a:rPr lang="zh-CN" altLang="en-US" dirty="0" smtClean="0"/>
              <a:t>初步了解文章信息。这是筛选信息的前提条件。答题前</a:t>
            </a:r>
            <a:r>
              <a:rPr lang="en-US" dirty="0" smtClean="0"/>
              <a:t>,</a:t>
            </a:r>
            <a:r>
              <a:rPr lang="zh-CN" altLang="en-US" dirty="0" smtClean="0"/>
              <a:t>要迅速地阅读全文</a:t>
            </a:r>
            <a:r>
              <a:rPr lang="en-US" dirty="0" smtClean="0"/>
              <a:t>,</a:t>
            </a:r>
            <a:r>
              <a:rPr lang="zh-CN" altLang="en-US" dirty="0" smtClean="0"/>
              <a:t>逐段了解基本意思</a:t>
            </a:r>
            <a:r>
              <a:rPr lang="en-US" dirty="0" smtClean="0"/>
              <a:t>,</a:t>
            </a:r>
            <a:r>
              <a:rPr lang="zh-CN" altLang="en-US" dirty="0" smtClean="0"/>
              <a:t>尤其是主要段落、层次的内容。明确如下内容</a:t>
            </a:r>
            <a:r>
              <a:rPr lang="en-US" dirty="0" smtClean="0"/>
              <a:t>:</a:t>
            </a:r>
            <a:r>
              <a:rPr lang="zh-CN" altLang="en-US" dirty="0" smtClean="0"/>
              <a:t>这篇文章的说明对象及其主要特征是什么</a:t>
            </a:r>
            <a:r>
              <a:rPr lang="en-US" dirty="0" smtClean="0"/>
              <a:t>;</a:t>
            </a:r>
            <a:r>
              <a:rPr lang="zh-CN" altLang="en-US" dirty="0" smtClean="0"/>
              <a:t>文章按什么顺序说明</a:t>
            </a:r>
            <a:r>
              <a:rPr lang="en-US" dirty="0" smtClean="0"/>
              <a:t>;</a:t>
            </a:r>
            <a:r>
              <a:rPr lang="zh-CN" altLang="en-US" dirty="0" smtClean="0"/>
              <a:t>可以分为几个部分</a:t>
            </a:r>
            <a:r>
              <a:rPr lang="en-US" dirty="0" smtClean="0"/>
              <a:t>;</a:t>
            </a:r>
            <a:r>
              <a:rPr lang="zh-CN" altLang="en-US" dirty="0" smtClean="0"/>
              <a:t>每个部分主要介绍了什么。</a:t>
            </a:r>
          </a:p>
          <a:p>
            <a:pPr>
              <a:lnSpc>
                <a:spcPct val="150000"/>
              </a:lnSpc>
            </a:pPr>
            <a:r>
              <a:rPr lang="zh-CN" altLang="en-US" dirty="0" smtClean="0"/>
              <a:t>　　</a:t>
            </a:r>
            <a:r>
              <a:rPr lang="en-US" dirty="0" smtClean="0"/>
              <a:t>(2)</a:t>
            </a:r>
            <a:r>
              <a:rPr lang="zh-CN" altLang="en-US" dirty="0" smtClean="0"/>
              <a:t>审清题意</a:t>
            </a:r>
            <a:r>
              <a:rPr lang="en-US" dirty="0" smtClean="0"/>
              <a:t>,</a:t>
            </a:r>
            <a:r>
              <a:rPr lang="zh-CN" altLang="en-US" dirty="0" smtClean="0"/>
              <a:t>锁定有效信息范围。初读全文后</a:t>
            </a:r>
            <a:r>
              <a:rPr lang="en-US" dirty="0" smtClean="0"/>
              <a:t>,</a:t>
            </a:r>
            <a:r>
              <a:rPr lang="zh-CN" altLang="en-US" dirty="0" smtClean="0"/>
              <a:t>再对照题干读文章</a:t>
            </a:r>
            <a:r>
              <a:rPr lang="en-US" dirty="0" smtClean="0"/>
              <a:t>,</a:t>
            </a:r>
            <a:r>
              <a:rPr lang="zh-CN" altLang="en-US" dirty="0" smtClean="0"/>
              <a:t>弄清题目的要求</a:t>
            </a:r>
            <a:r>
              <a:rPr lang="en-US" dirty="0" smtClean="0"/>
              <a:t>,</a:t>
            </a:r>
            <a:r>
              <a:rPr lang="zh-CN" altLang="en-US" dirty="0" smtClean="0"/>
              <a:t>锁定有效信息的具体范围</a:t>
            </a:r>
            <a:r>
              <a:rPr lang="en-US" dirty="0" smtClean="0"/>
              <a:t>,</a:t>
            </a:r>
            <a:r>
              <a:rPr lang="zh-CN" altLang="en-US" dirty="0" smtClean="0"/>
              <a:t>即在文中的具体位置。这样可以跳过无关的信息</a:t>
            </a:r>
            <a:r>
              <a:rPr lang="en-US" dirty="0" smtClean="0"/>
              <a:t>,</a:t>
            </a:r>
            <a:r>
              <a:rPr lang="zh-CN" altLang="en-US" dirty="0" smtClean="0"/>
              <a:t>准确地捕捉到所需要的有效信息。</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dirty="0" smtClean="0"/>
              <a:t>　　</a:t>
            </a:r>
            <a:r>
              <a:rPr lang="en-US" dirty="0" smtClean="0"/>
              <a:t>(3)</a:t>
            </a:r>
            <a:r>
              <a:rPr lang="zh-CN" altLang="en-US" dirty="0" smtClean="0"/>
              <a:t>认真比较</a:t>
            </a:r>
            <a:r>
              <a:rPr lang="en-US" dirty="0" smtClean="0"/>
              <a:t>,</a:t>
            </a:r>
            <a:r>
              <a:rPr lang="zh-CN" altLang="en-US" dirty="0" smtClean="0"/>
              <a:t>对信息进行去伪存真。阅读文章和筛选信息阶段</a:t>
            </a:r>
            <a:r>
              <a:rPr lang="en-US" dirty="0" smtClean="0"/>
              <a:t>,</a:t>
            </a:r>
            <a:r>
              <a:rPr lang="zh-CN" altLang="en-US" dirty="0" smtClean="0"/>
              <a:t>对信息的理解、捕获不一定透彻、全面</a:t>
            </a:r>
            <a:r>
              <a:rPr lang="en-US" dirty="0" smtClean="0"/>
              <a:t>,</a:t>
            </a:r>
            <a:r>
              <a:rPr lang="zh-CN" altLang="en-US" dirty="0" smtClean="0"/>
              <a:t>因此</a:t>
            </a:r>
            <a:r>
              <a:rPr lang="en-US" dirty="0" smtClean="0"/>
              <a:t>,</a:t>
            </a:r>
            <a:r>
              <a:rPr lang="zh-CN" altLang="en-US" dirty="0" smtClean="0"/>
              <a:t>答题时要反复斟酌</a:t>
            </a:r>
            <a:r>
              <a:rPr lang="en-US" dirty="0" smtClean="0"/>
              <a:t>,</a:t>
            </a:r>
            <a:r>
              <a:rPr lang="zh-CN" altLang="en-US" dirty="0" smtClean="0"/>
              <a:t>分析比较</a:t>
            </a:r>
            <a:r>
              <a:rPr lang="en-US" dirty="0" smtClean="0"/>
              <a:t>,</a:t>
            </a:r>
            <a:r>
              <a:rPr lang="zh-CN" altLang="en-US" dirty="0" smtClean="0"/>
              <a:t>去伪存真</a:t>
            </a:r>
            <a:r>
              <a:rPr lang="en-US" dirty="0" smtClean="0"/>
              <a:t>,</a:t>
            </a:r>
            <a:r>
              <a:rPr lang="zh-CN" altLang="en-US" dirty="0" smtClean="0"/>
              <a:t>对有效信息做出准确判断。</a:t>
            </a:r>
          </a:p>
          <a:p>
            <a:pPr>
              <a:lnSpc>
                <a:spcPct val="150000"/>
              </a:lnSpc>
            </a:pPr>
            <a:r>
              <a:rPr lang="zh-CN" altLang="en-US" dirty="0" smtClean="0"/>
              <a:t>　　</a:t>
            </a:r>
            <a:r>
              <a:rPr lang="en-US" dirty="0" smtClean="0"/>
              <a:t>(4)</a:t>
            </a:r>
            <a:r>
              <a:rPr lang="zh-CN" altLang="en-US" dirty="0" smtClean="0"/>
              <a:t>归纳整合</a:t>
            </a:r>
            <a:r>
              <a:rPr lang="en-US" dirty="0" smtClean="0"/>
              <a:t>,</a:t>
            </a:r>
            <a:r>
              <a:rPr lang="zh-CN" altLang="en-US" dirty="0" smtClean="0"/>
              <a:t>对信息进行重组。整合信息的原则是依据题干要求和原文信息</a:t>
            </a:r>
            <a:r>
              <a:rPr lang="en-US" dirty="0" smtClean="0"/>
              <a:t>,</a:t>
            </a:r>
            <a:r>
              <a:rPr lang="zh-CN" altLang="en-US" dirty="0" smtClean="0"/>
              <a:t>把原文中能够表现题意的有关词语或句子</a:t>
            </a:r>
            <a:r>
              <a:rPr lang="en-US" dirty="0" smtClean="0"/>
              <a:t>,</a:t>
            </a:r>
            <a:r>
              <a:rPr lang="zh-CN" altLang="en-US" dirty="0" smtClean="0"/>
              <a:t>尤其是重点词句作为整合的主要对象</a:t>
            </a:r>
            <a:r>
              <a:rPr lang="en-US" dirty="0" smtClean="0"/>
              <a:t>,</a:t>
            </a:r>
            <a:r>
              <a:rPr lang="zh-CN" altLang="en-US" dirty="0" smtClean="0"/>
              <a:t>因为它们是答题的主要信息</a:t>
            </a:r>
            <a:r>
              <a:rPr lang="en-US" dirty="0" smtClean="0"/>
              <a:t>,</a:t>
            </a:r>
            <a:r>
              <a:rPr lang="zh-CN" altLang="en-US" dirty="0" smtClean="0"/>
              <a:t>在此前提下进行整合</a:t>
            </a:r>
            <a:r>
              <a:rPr lang="en-US" dirty="0" smtClean="0"/>
              <a:t>,</a:t>
            </a:r>
            <a:r>
              <a:rPr lang="zh-CN" altLang="en-US" dirty="0" smtClean="0"/>
              <a:t>才能提高准确度。</a:t>
            </a:r>
            <a:endParaRPr lang="en-US" altLang="zh-CN" dirty="0" smtClean="0"/>
          </a:p>
          <a:p>
            <a:pPr>
              <a:lnSpc>
                <a:spcPct val="150000"/>
              </a:lnSpc>
            </a:pPr>
            <a:r>
              <a:rPr lang="zh-CN" altLang="en-US" dirty="0" smtClean="0"/>
              <a:t>　　整合信息主要有两种方法</a:t>
            </a:r>
            <a:r>
              <a:rPr lang="en-US" dirty="0" smtClean="0"/>
              <a:t>:</a:t>
            </a:r>
            <a:r>
              <a:rPr lang="zh-CN" altLang="en-US" dirty="0" smtClean="0"/>
              <a:t>一是摘引语句法</a:t>
            </a:r>
            <a:r>
              <a:rPr lang="en-US" dirty="0" smtClean="0"/>
              <a:t>,</a:t>
            </a:r>
            <a:r>
              <a:rPr lang="zh-CN" altLang="en-US" dirty="0" smtClean="0"/>
              <a:t>就是根据题干要求</a:t>
            </a:r>
            <a:r>
              <a:rPr lang="en-US" dirty="0" smtClean="0"/>
              <a:t>,</a:t>
            </a:r>
            <a:r>
              <a:rPr lang="zh-CN" altLang="en-US" dirty="0" smtClean="0"/>
              <a:t>选择原文相关语句</a:t>
            </a:r>
            <a:r>
              <a:rPr lang="en-US" dirty="0" smtClean="0"/>
              <a:t>,</a:t>
            </a:r>
            <a:r>
              <a:rPr lang="zh-CN" altLang="en-US" dirty="0" smtClean="0"/>
              <a:t>以归纳出答案的方法。二是提炼重组法</a:t>
            </a:r>
            <a:r>
              <a:rPr lang="en-US" dirty="0" smtClean="0"/>
              <a:t>,</a:t>
            </a:r>
            <a:r>
              <a:rPr lang="zh-CN" altLang="en-US" dirty="0" smtClean="0"/>
              <a:t>就是将较为零散的没有明显信息提示的文字</a:t>
            </a:r>
            <a:r>
              <a:rPr lang="en-US" dirty="0" smtClean="0"/>
              <a:t>,</a:t>
            </a:r>
            <a:r>
              <a:rPr lang="zh-CN" altLang="en-US" dirty="0" smtClean="0"/>
              <a:t>按一定的要求概括出其中大意的方法。运用哪种方法只能根据文章特点和整合的具体要求而定。 </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注意事项</a:t>
            </a:r>
            <a:r>
              <a:rPr lang="en-US" altLang="zh-CN" dirty="0" smtClean="0">
                <a:solidFill>
                  <a:srgbClr val="0092D7"/>
                </a:solidFill>
              </a:rPr>
              <a:t>】</a:t>
            </a:r>
          </a:p>
          <a:p>
            <a:pPr indent="446088">
              <a:lnSpc>
                <a:spcPct val="150000"/>
              </a:lnSpc>
            </a:pPr>
            <a:r>
              <a:rPr lang="zh-CN" altLang="en-US" dirty="0" smtClean="0"/>
              <a:t>筛选、提炼文章信息时要注意以下三点</a:t>
            </a:r>
            <a:r>
              <a:rPr lang="en-US" dirty="0" smtClean="0"/>
              <a:t>:</a:t>
            </a:r>
            <a:endParaRPr lang="zh-CN" altLang="en-US" dirty="0" smtClean="0"/>
          </a:p>
          <a:p>
            <a:pPr>
              <a:lnSpc>
                <a:spcPct val="150000"/>
              </a:lnSpc>
            </a:pPr>
            <a:r>
              <a:rPr lang="zh-CN" altLang="en-US" dirty="0" smtClean="0"/>
              <a:t>　　</a:t>
            </a:r>
            <a:r>
              <a:rPr lang="en-US" dirty="0" smtClean="0"/>
              <a:t>(1)</a:t>
            </a:r>
            <a:r>
              <a:rPr lang="zh-CN" altLang="en-US" dirty="0" smtClean="0"/>
              <a:t>从试题出发</a:t>
            </a:r>
            <a:r>
              <a:rPr lang="en-US" dirty="0" smtClean="0"/>
              <a:t>,</a:t>
            </a:r>
            <a:r>
              <a:rPr lang="zh-CN" altLang="en-US" dirty="0" smtClean="0"/>
              <a:t>从整体着眼</a:t>
            </a:r>
            <a:r>
              <a:rPr lang="en-US" dirty="0" smtClean="0"/>
              <a:t>,</a:t>
            </a:r>
            <a:r>
              <a:rPr lang="zh-CN" altLang="en-US" dirty="0" smtClean="0"/>
              <a:t>明确筛选的目的</a:t>
            </a:r>
            <a:r>
              <a:rPr lang="en-US" dirty="0" smtClean="0"/>
              <a:t>,</a:t>
            </a:r>
            <a:r>
              <a:rPr lang="zh-CN" altLang="en-US" dirty="0" smtClean="0"/>
              <a:t>确定筛选的范围</a:t>
            </a:r>
            <a:r>
              <a:rPr lang="en-US" dirty="0" smtClean="0"/>
              <a:t>;</a:t>
            </a:r>
            <a:endParaRPr lang="zh-CN" altLang="en-US" dirty="0" smtClean="0"/>
          </a:p>
          <a:p>
            <a:pPr>
              <a:lnSpc>
                <a:spcPct val="150000"/>
              </a:lnSpc>
            </a:pPr>
            <a:r>
              <a:rPr lang="zh-CN" altLang="en-US" dirty="0" smtClean="0"/>
              <a:t>　　</a:t>
            </a:r>
            <a:r>
              <a:rPr lang="en-US" dirty="0" smtClean="0"/>
              <a:t>(2)</a:t>
            </a:r>
            <a:r>
              <a:rPr lang="zh-CN" altLang="en-US" dirty="0" smtClean="0"/>
              <a:t>将筛选范围内的内容进行归纳整合</a:t>
            </a:r>
            <a:r>
              <a:rPr lang="en-US" dirty="0" smtClean="0"/>
              <a:t>,</a:t>
            </a:r>
            <a:r>
              <a:rPr lang="zh-CN" altLang="en-US" dirty="0" smtClean="0"/>
              <a:t>挖掘出隐含的信息</a:t>
            </a:r>
            <a:r>
              <a:rPr lang="en-US" dirty="0" smtClean="0"/>
              <a:t>;</a:t>
            </a:r>
            <a:endParaRPr lang="zh-CN" altLang="en-US" dirty="0" smtClean="0"/>
          </a:p>
          <a:p>
            <a:pPr>
              <a:lnSpc>
                <a:spcPct val="150000"/>
              </a:lnSpc>
            </a:pPr>
            <a:r>
              <a:rPr lang="zh-CN" altLang="en-US" dirty="0" smtClean="0"/>
              <a:t>　　</a:t>
            </a:r>
            <a:r>
              <a:rPr lang="en-US" dirty="0" smtClean="0"/>
              <a:t>(3)</a:t>
            </a:r>
            <a:r>
              <a:rPr lang="zh-CN" altLang="en-US" dirty="0" smtClean="0"/>
              <a:t>对照试题要求</a:t>
            </a:r>
            <a:r>
              <a:rPr lang="en-US" dirty="0" smtClean="0"/>
              <a:t>,</a:t>
            </a:r>
            <a:r>
              <a:rPr lang="zh-CN" altLang="en-US" dirty="0" smtClean="0"/>
              <a:t>对筛选的信息进行辨别确认。辨别时要找准对应点</a:t>
            </a:r>
            <a:r>
              <a:rPr lang="en-US" dirty="0" smtClean="0"/>
              <a:t>,</a:t>
            </a:r>
            <a:r>
              <a:rPr lang="zh-CN" altLang="en-US" dirty="0" smtClean="0"/>
              <a:t>从语义的重点、修饰限制语的范围和程度等角度去认真辨析。</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    </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说明文阅读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理清说明思路</a:t>
            </a:r>
            <a:r>
              <a:rPr lang="en-US" altLang="zh-CN" sz="2400" b="1" dirty="0" smtClean="0">
                <a:solidFill>
                  <a:srgbClr val="0092D7"/>
                </a:solidFill>
                <a:latin typeface="微软雅黑" pitchFamily="34" charset="-122"/>
                <a:ea typeface="微软雅黑" pitchFamily="34" charset="-122"/>
              </a:rPr>
              <a:t>(</a:t>
            </a:r>
            <a:r>
              <a:rPr lang="zh-CN" altLang="en-US" sz="2400" b="1" dirty="0" smtClean="0">
                <a:solidFill>
                  <a:srgbClr val="0092D7"/>
                </a:solidFill>
                <a:latin typeface="微软雅黑" pitchFamily="34" charset="-122"/>
                <a:ea typeface="微软雅黑" pitchFamily="34" charset="-122"/>
              </a:rPr>
              <a:t>顺序</a:t>
            </a:r>
            <a:r>
              <a:rPr lang="en-US" altLang="zh-CN" sz="2400" b="1" dirty="0" smtClean="0">
                <a:solidFill>
                  <a:srgbClr val="0092D7"/>
                </a:solidFill>
                <a:latin typeface="微软雅黑" pitchFamily="34" charset="-122"/>
                <a:ea typeface="微软雅黑" pitchFamily="34" charset="-122"/>
              </a:rPr>
              <a:t>)</a:t>
            </a:r>
            <a:r>
              <a:rPr lang="zh-CN" altLang="en-US" sz="2400" b="1" dirty="0" smtClean="0">
                <a:solidFill>
                  <a:srgbClr val="0092D7"/>
                </a:solidFill>
                <a:latin typeface="微软雅黑" pitchFamily="34" charset="-122"/>
                <a:ea typeface="微软雅黑" pitchFamily="34" charset="-122"/>
              </a:rPr>
              <a:t>　理解词句含义</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23361"/>
            <a:ext cx="7846830" cy="3812188"/>
          </a:xfrm>
          <a:prstGeom prst="rect">
            <a:avLst/>
          </a:prstGeom>
          <a:noFill/>
        </p:spPr>
        <p:txBody>
          <a:bodyPr wrap="square" lIns="36000" tIns="36000" rIns="36000" bIns="36000" rtlCol="0">
            <a:spAutoFit/>
          </a:bodyPr>
          <a:lstStyle/>
          <a:p>
            <a:pPr>
              <a:lnSpc>
                <a:spcPct val="150000"/>
              </a:lnSpc>
            </a:pPr>
            <a:r>
              <a:rPr lang="en-US" b="1" dirty="0" smtClean="0"/>
              <a:t>[2018</a:t>
            </a:r>
            <a:r>
              <a:rPr lang="en-US" altLang="zh-CN" b="1" dirty="0" smtClean="0"/>
              <a:t>·</a:t>
            </a:r>
            <a:r>
              <a:rPr lang="zh-CN" altLang="en-US" b="1" dirty="0" smtClean="0"/>
              <a:t>包头</a:t>
            </a:r>
            <a:r>
              <a:rPr lang="en-US" b="1" dirty="0" smtClean="0"/>
              <a:t>]</a:t>
            </a:r>
            <a:r>
              <a:rPr lang="zh-CN" altLang="en-US" b="1" dirty="0" smtClean="0"/>
              <a:t>阅读下文</a:t>
            </a:r>
            <a:r>
              <a:rPr lang="en-US" b="1" dirty="0" smtClean="0"/>
              <a:t>,</a:t>
            </a:r>
            <a:r>
              <a:rPr lang="zh-CN" altLang="en-US" b="1" dirty="0" smtClean="0"/>
              <a:t>完成问题。</a:t>
            </a:r>
            <a:r>
              <a:rPr lang="en-US" b="1" dirty="0" smtClean="0"/>
              <a:t>(11</a:t>
            </a:r>
            <a:r>
              <a:rPr lang="zh-CN" altLang="en-US" b="1" dirty="0" smtClean="0"/>
              <a:t>分</a:t>
            </a:r>
            <a:r>
              <a:rPr lang="en-US" b="1" dirty="0" smtClean="0"/>
              <a:t>)</a:t>
            </a:r>
            <a:endParaRPr lang="zh-CN" altLang="en-US" b="1" dirty="0" smtClean="0"/>
          </a:p>
          <a:p>
            <a:pPr indent="446088" algn="ctr">
              <a:lnSpc>
                <a:spcPct val="150000"/>
              </a:lnSpc>
            </a:pPr>
            <a:r>
              <a:rPr lang="zh-CN" altLang="en-US" b="1" dirty="0" smtClean="0">
                <a:latin typeface="楷体" pitchFamily="49" charset="-122"/>
                <a:ea typeface="楷体" pitchFamily="49" charset="-122"/>
              </a:rPr>
              <a:t>人工智能时代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天气如何预报</a:t>
            </a:r>
          </a:p>
          <a:p>
            <a:pPr indent="446088">
              <a:lnSpc>
                <a:spcPct val="150000"/>
              </a:lnSpc>
            </a:pP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天气预报的发展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经历了从定性预报、描述性预报向数字化、网格化预报发展的过程。比如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我国气象部门原来发布的城镇天气预报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内容只包括</a:t>
            </a:r>
            <a:r>
              <a:rPr lang="en-US" b="1" dirty="0" smtClean="0">
                <a:latin typeface="楷体" pitchFamily="49" charset="-122"/>
                <a:ea typeface="楷体" pitchFamily="49" charset="-122"/>
              </a:rPr>
              <a:t>2400</a:t>
            </a:r>
            <a:r>
              <a:rPr lang="zh-CN" altLang="en-US" b="1" dirty="0" smtClean="0">
                <a:latin typeface="楷体" pitchFamily="49" charset="-122"/>
                <a:ea typeface="楷体" pitchFamily="49" charset="-122"/>
              </a:rPr>
              <a:t>多个城镇的天气现象、高低温和风速风向预报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频次也只是一天三次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预报的时间精度和空间精度不够高。</a:t>
            </a:r>
          </a:p>
          <a:p>
            <a:pPr indent="446088">
              <a:lnSpc>
                <a:spcPct val="150000"/>
              </a:lnSpc>
            </a:pPr>
            <a:r>
              <a:rPr lang="en-US" b="1" dirty="0" smtClean="0">
                <a:latin typeface="楷体" pitchFamily="49" charset="-122"/>
                <a:ea typeface="楷体" pitchFamily="49" charset="-122"/>
              </a:rPr>
              <a:t>②2012</a:t>
            </a:r>
            <a:r>
              <a:rPr lang="zh-CN" altLang="en-US" b="1" dirty="0" smtClean="0">
                <a:latin typeface="楷体" pitchFamily="49" charset="-122"/>
                <a:ea typeface="楷体" pitchFamily="49" charset="-122"/>
              </a:rPr>
              <a:t>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国家气象中心推出了一个新的预报产品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即大城市精细化预报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该产品把全国省会城市、计划单列市</a:t>
            </a:r>
            <a:r>
              <a:rPr lang="en-US" b="1" dirty="0" smtClean="0">
                <a:latin typeface="楷体" pitchFamily="49" charset="-122"/>
                <a:ea typeface="楷体" pitchFamily="49" charset="-122"/>
              </a:rPr>
              <a:t>24</a:t>
            </a:r>
            <a:r>
              <a:rPr lang="zh-CN" altLang="en-US" b="1" dirty="0" smtClean="0">
                <a:latin typeface="楷体" pitchFamily="49" charset="-122"/>
                <a:ea typeface="楷体" pitchFamily="49" charset="-122"/>
              </a:rPr>
              <a:t>小时内的天气预报进行细化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a:t>
            </a:r>
            <a:r>
              <a:rPr lang="en-US" b="1" dirty="0" smtClean="0">
                <a:latin typeface="楷体" pitchFamily="49" charset="-122"/>
                <a:ea typeface="楷体" pitchFamily="49" charset="-122"/>
              </a:rPr>
              <a:t>6</a:t>
            </a:r>
            <a:r>
              <a:rPr lang="zh-CN" altLang="en-US" b="1" dirty="0" smtClean="0">
                <a:latin typeface="楷体" pitchFamily="49" charset="-122"/>
                <a:ea typeface="楷体" pitchFamily="49" charset="-122"/>
              </a:rPr>
              <a:t>小时开展一次预报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降水量可以预报到毫米。</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31737"/>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于是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“网格预报”这一概念被引进到我国的精细化预报业务中。如何理解它呢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可以这样形容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就像地球上的经纬网一样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我们可以把中国以及每个城市所在的区域分解成许多个</a:t>
            </a:r>
            <a:r>
              <a:rPr lang="en-US" b="1" dirty="0" smtClean="0">
                <a:latin typeface="楷体" pitchFamily="49" charset="-122"/>
                <a:ea typeface="楷体" pitchFamily="49" charset="-122"/>
              </a:rPr>
              <a:t>5 km×5 km</a:t>
            </a:r>
            <a:r>
              <a:rPr lang="zh-CN" altLang="en-US" b="1" dirty="0" smtClean="0">
                <a:latin typeface="楷体" pitchFamily="49" charset="-122"/>
                <a:ea typeface="楷体" pitchFamily="49" charset="-122"/>
              </a:rPr>
              <a:t>甚至</a:t>
            </a:r>
            <a:r>
              <a:rPr lang="en-US" b="1" dirty="0" smtClean="0">
                <a:latin typeface="楷体" pitchFamily="49" charset="-122"/>
                <a:ea typeface="楷体" pitchFamily="49" charset="-122"/>
              </a:rPr>
              <a:t>1 km×1 km</a:t>
            </a:r>
            <a:r>
              <a:rPr lang="zh-CN" altLang="en-US" b="1" dirty="0" smtClean="0">
                <a:latin typeface="楷体" pitchFamily="49" charset="-122"/>
                <a:ea typeface="楷体" pitchFamily="49" charset="-122"/>
              </a:rPr>
              <a:t>的网格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而公众就是生活在这样的一个个网格中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每个网格中的天气情况也会有所差异。与原来的定点预报相比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它在空间上更加精细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也更具针对性。拿北京的预报来说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原来的预报只是以南郊观象台这一个点的气温、降水等来代表整个城市的天气情况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但通过开展网格化预报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北京的天气不再由一个定点来反映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针对北京的气象服务和天气预报可以精细地反映在整座城市每个不同的网格之中。</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公众随时随地都能了解到自己当前所处的网格未来是什么样的天气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能够清楚地了解气温、降水、风等多个基本气象要素。除了对陆地上的网格进行预报外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气象部门还将我国的责任海区划分为多个</a:t>
            </a:r>
            <a:r>
              <a:rPr lang="en-US" b="1" dirty="0" smtClean="0">
                <a:latin typeface="楷体" pitchFamily="49" charset="-122"/>
                <a:ea typeface="楷体" pitchFamily="49" charset="-122"/>
              </a:rPr>
              <a:t>10 km×10 km</a:t>
            </a:r>
            <a:r>
              <a:rPr lang="zh-CN" altLang="en-US" b="1" dirty="0" smtClean="0">
                <a:latin typeface="楷体" pitchFamily="49" charset="-122"/>
                <a:ea typeface="楷体" pitchFamily="49" charset="-122"/>
              </a:rPr>
              <a:t>的网格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并进行海上能见度、海上大风等要素的精细化预报。</a:t>
            </a:r>
            <a:endParaRPr lang="en-US" altLang="zh-CN" b="1" dirty="0" smtClean="0">
              <a:latin typeface="楷体" pitchFamily="49" charset="-122"/>
              <a:ea typeface="楷体" pitchFamily="49" charset="-122"/>
            </a:endParaRPr>
          </a:p>
          <a:p>
            <a:pPr indent="446088">
              <a:lnSpc>
                <a:spcPct val="150000"/>
              </a:lnSpc>
            </a:pPr>
            <a:r>
              <a:rPr lang="en-US" b="1" dirty="0" smtClean="0">
                <a:latin typeface="楷体" pitchFamily="49" charset="-122"/>
                <a:ea typeface="楷体" pitchFamily="49" charset="-122"/>
              </a:rPr>
              <a:t>④</a:t>
            </a:r>
            <a:r>
              <a:rPr lang="zh-CN" altLang="en-US" b="1" u="sng" dirty="0" smtClean="0">
                <a:latin typeface="楷体" pitchFamily="49" charset="-122"/>
                <a:ea typeface="楷体" pitchFamily="49" charset="-122"/>
              </a:rPr>
              <a:t>在原先的预报产品中</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公众接触较多的就是气温、风和天气现象这三个要素</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而当前的陆地和海洋预报产品就已细化到四大类</a:t>
            </a:r>
            <a:r>
              <a:rPr lang="en-US" b="1" u="sng" dirty="0" smtClean="0">
                <a:latin typeface="楷体" pitchFamily="49" charset="-122"/>
                <a:ea typeface="楷体" pitchFamily="49" charset="-122"/>
              </a:rPr>
              <a:t>18</a:t>
            </a:r>
            <a:r>
              <a:rPr lang="zh-CN" altLang="en-US" b="1" u="sng" dirty="0" smtClean="0">
                <a:latin typeface="楷体" pitchFamily="49" charset="-122"/>
                <a:ea typeface="楷体" pitchFamily="49" charset="-122"/>
              </a:rPr>
              <a:t>个气象要素。</a:t>
            </a:r>
            <a:r>
              <a:rPr lang="zh-CN" altLang="en-US" b="1" dirty="0" smtClean="0">
                <a:latin typeface="楷体" pitchFamily="49" charset="-122"/>
                <a:ea typeface="楷体" pitchFamily="49" charset="-122"/>
              </a:rPr>
              <a:t>第一类是基本要素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即气温、降水、降水相态、风、云量、相对湿度等。第二类是环境气象要素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包含雾、霾、沙尘暴、能见度等。第三类是灾害性天气要素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包含短时强降水、雷暴、雷暴大风、冰雹等强对流天气。第四类是海上气象要素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在产品中具体体现为海上大风、海上能见度、海上天气现象等。</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与以前的天气预报相比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网格预报是精细定量的数字化预报。在方便公众获取更精准更精细的天气预报之余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还将有助于预报员开展天气预报和气象灾害风险的预报预警工作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同时使地质灾害、暴雨洪涝、高温干旱等方面的预报准确率大大提高。</a:t>
            </a:r>
          </a:p>
          <a:p>
            <a:pPr indent="446088">
              <a:lnSpc>
                <a:spcPct val="150000"/>
              </a:lnSpc>
            </a:pP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未来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气象部门还将发展结合物理机理与数值预报大数据挖掘应用的智能预报技术。一方面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基于数值预报机理的数理统计形成复杂预报模型、预报方法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另一方面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通过基于气象大数据的挖掘萃取、机器学习等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人工智能将与天气预报更深入地结合。</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744000"/>
        </p:xfrm>
        <a:graphic>
          <a:graphicData uri="http://schemas.openxmlformats.org/drawingml/2006/table">
            <a:tbl>
              <a:tblPr/>
              <a:tblGrid>
                <a:gridCol w="595425"/>
                <a:gridCol w="818707"/>
                <a:gridCol w="6358268"/>
              </a:tblGrid>
              <a:tr h="432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828000">
                <a:tc rowSpan="4">
                  <a:txBody>
                    <a:bodyPr/>
                    <a:lstStyle/>
                    <a:p>
                      <a:pPr algn="ctr">
                        <a:lnSpc>
                          <a:spcPct val="150000"/>
                        </a:lnSpc>
                        <a:spcAft>
                          <a:spcPts val="0"/>
                        </a:spcAft>
                      </a:pPr>
                      <a:r>
                        <a:rPr lang="zh-CN" sz="1700" kern="100" dirty="0">
                          <a:solidFill>
                            <a:srgbClr val="000000"/>
                          </a:solidFill>
                          <a:latin typeface="NEU-BZ-S92"/>
                          <a:ea typeface="微软雅黑"/>
                          <a:cs typeface="Times New Roman"/>
                        </a:rPr>
                        <a:t>说明</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方法</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及其</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列数字</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用具体的数据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科学、准确、具体地说明了……的特征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使说明更准确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更有说服力</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举例子</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通过举……的例子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具体形象地说明了……的特征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使说明更具体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更有说服力</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作比较</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把……和……加以比较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突出强调了……的特征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使说明更加具体深刻</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828000">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打比方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将……比作……</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形象生动地说明了……的特征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使说明的内容更形象易懂</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871538" y="371475"/>
          <a:ext cx="7688262" cy="4275138"/>
        </p:xfrm>
        <a:graphic>
          <a:graphicData uri="http://schemas.openxmlformats.org/presentationml/2006/ole">
            <mc:AlternateContent xmlns:mc="http://schemas.openxmlformats.org/markup-compatibility/2006">
              <mc:Choice xmlns:v="urn:schemas-microsoft-com:vml" Requires="v">
                <p:oleObj spid="_x0000_s186371" name="文档" r:id="rId4" imgW="7824283" imgH="4355436" progId="Word.Document.12">
                  <p:embed/>
                </p:oleObj>
              </mc:Choice>
              <mc:Fallback>
                <p:oleObj name="文档" r:id="rId4" imgW="7824283" imgH="4355436"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1538" y="371475"/>
                        <a:ext cx="7688262" cy="4275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通读全文</a:t>
            </a:r>
            <a:r>
              <a:rPr lang="en-US" dirty="0" smtClean="0"/>
              <a:t>,</a:t>
            </a:r>
            <a:r>
              <a:rPr lang="zh-CN" altLang="en-US" dirty="0" smtClean="0"/>
              <a:t>概括“网格预报”的优越性。</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网格预报</a:t>
            </a:r>
            <a:r>
              <a:rPr lang="en-US" dirty="0" smtClean="0">
                <a:solidFill>
                  <a:srgbClr val="C00000"/>
                </a:solidFill>
              </a:rPr>
              <a:t>”</a:t>
            </a:r>
            <a:r>
              <a:rPr lang="zh-CN" altLang="en-US" dirty="0" smtClean="0">
                <a:solidFill>
                  <a:srgbClr val="C00000"/>
                </a:solidFill>
              </a:rPr>
              <a:t>的时间精度和空间精度高</a:t>
            </a:r>
            <a:r>
              <a:rPr lang="en-US" dirty="0" smtClean="0">
                <a:solidFill>
                  <a:srgbClr val="C00000"/>
                </a:solidFill>
              </a:rPr>
              <a:t>;</a:t>
            </a:r>
            <a:r>
              <a:rPr lang="zh-CN" altLang="en-US" dirty="0" smtClean="0">
                <a:solidFill>
                  <a:srgbClr val="C00000"/>
                </a:solidFill>
              </a:rPr>
              <a:t>可以提供更为细致和丰富的预报内容</a:t>
            </a:r>
            <a:r>
              <a:rPr lang="en-US" dirty="0" smtClean="0">
                <a:solidFill>
                  <a:srgbClr val="C00000"/>
                </a:solidFill>
              </a:rPr>
              <a:t>;</a:t>
            </a:r>
            <a:r>
              <a:rPr lang="zh-CN" altLang="en-US" dirty="0" smtClean="0">
                <a:solidFill>
                  <a:srgbClr val="C00000"/>
                </a:solidFill>
              </a:rPr>
              <a:t>预报准确率大大提高。</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本题考查筛选整合信息的能力。解答这道题就要从原文寻找线索</a:t>
            </a:r>
            <a:r>
              <a:rPr lang="en-US" dirty="0" smtClean="0">
                <a:solidFill>
                  <a:srgbClr val="C00000"/>
                </a:solidFill>
              </a:rPr>
              <a:t>,</a:t>
            </a:r>
            <a:r>
              <a:rPr lang="zh-CN" altLang="en-US" dirty="0" smtClean="0">
                <a:solidFill>
                  <a:srgbClr val="C00000"/>
                </a:solidFill>
              </a:rPr>
              <a:t>文章第</a:t>
            </a:r>
            <a:r>
              <a:rPr lang="en-US" dirty="0" smtClean="0">
                <a:solidFill>
                  <a:srgbClr val="C00000"/>
                </a:solidFill>
              </a:rPr>
              <a:t>①</a:t>
            </a:r>
            <a:r>
              <a:rPr lang="zh-CN" altLang="en-US" dirty="0" smtClean="0">
                <a:solidFill>
                  <a:srgbClr val="C00000"/>
                </a:solidFill>
              </a:rPr>
              <a:t>段结尾指出传统天气预报的</a:t>
            </a:r>
            <a:r>
              <a:rPr lang="en-US" dirty="0" smtClean="0">
                <a:solidFill>
                  <a:srgbClr val="C00000"/>
                </a:solidFill>
              </a:rPr>
              <a:t>“</a:t>
            </a:r>
            <a:r>
              <a:rPr lang="zh-CN" altLang="en-US" dirty="0" smtClean="0">
                <a:solidFill>
                  <a:srgbClr val="C00000"/>
                </a:solidFill>
              </a:rPr>
              <a:t>时间精度和空间精度不够高</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③④</a:t>
            </a:r>
            <a:r>
              <a:rPr lang="zh-CN" altLang="en-US" dirty="0" smtClean="0">
                <a:solidFill>
                  <a:srgbClr val="C00000"/>
                </a:solidFill>
              </a:rPr>
              <a:t>段分别介绍了</a:t>
            </a:r>
            <a:r>
              <a:rPr lang="en-US" dirty="0" smtClean="0">
                <a:solidFill>
                  <a:srgbClr val="C00000"/>
                </a:solidFill>
              </a:rPr>
              <a:t>“</a:t>
            </a:r>
            <a:r>
              <a:rPr lang="zh-CN" altLang="en-US" dirty="0" smtClean="0">
                <a:solidFill>
                  <a:srgbClr val="C00000"/>
                </a:solidFill>
              </a:rPr>
              <a:t>网格预报</a:t>
            </a:r>
            <a:r>
              <a:rPr lang="en-US" dirty="0" smtClean="0">
                <a:solidFill>
                  <a:srgbClr val="C00000"/>
                </a:solidFill>
              </a:rPr>
              <a:t>”</a:t>
            </a:r>
            <a:r>
              <a:rPr lang="zh-CN" altLang="en-US" dirty="0" smtClean="0">
                <a:solidFill>
                  <a:srgbClr val="C00000"/>
                </a:solidFill>
              </a:rPr>
              <a:t>的空间精度高和时间精度高。第</a:t>
            </a:r>
            <a:r>
              <a:rPr lang="en-US" dirty="0" smtClean="0">
                <a:solidFill>
                  <a:srgbClr val="C00000"/>
                </a:solidFill>
              </a:rPr>
              <a:t>④</a:t>
            </a:r>
            <a:r>
              <a:rPr lang="zh-CN" altLang="en-US" dirty="0" smtClean="0">
                <a:solidFill>
                  <a:srgbClr val="C00000"/>
                </a:solidFill>
              </a:rPr>
              <a:t>段还介绍了</a:t>
            </a:r>
            <a:r>
              <a:rPr lang="en-US" dirty="0" smtClean="0">
                <a:solidFill>
                  <a:srgbClr val="C00000"/>
                </a:solidFill>
              </a:rPr>
              <a:t>“</a:t>
            </a:r>
            <a:r>
              <a:rPr lang="zh-CN" altLang="en-US" dirty="0" smtClean="0">
                <a:solidFill>
                  <a:srgbClr val="C00000"/>
                </a:solidFill>
              </a:rPr>
              <a:t>网格预报</a:t>
            </a:r>
            <a:r>
              <a:rPr lang="en-US" dirty="0" smtClean="0">
                <a:solidFill>
                  <a:srgbClr val="C00000"/>
                </a:solidFill>
              </a:rPr>
              <a:t>”</a:t>
            </a:r>
            <a:r>
              <a:rPr lang="zh-CN" altLang="en-US" dirty="0" smtClean="0">
                <a:solidFill>
                  <a:srgbClr val="C00000"/>
                </a:solidFill>
              </a:rPr>
              <a:t>的要素更多</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⑤</a:t>
            </a:r>
            <a:r>
              <a:rPr lang="zh-CN" altLang="en-US" dirty="0" smtClean="0">
                <a:solidFill>
                  <a:srgbClr val="C00000"/>
                </a:solidFill>
              </a:rPr>
              <a:t>段结尾句又提示我们</a:t>
            </a:r>
            <a:r>
              <a:rPr lang="en-US" dirty="0" smtClean="0">
                <a:solidFill>
                  <a:srgbClr val="C00000"/>
                </a:solidFill>
              </a:rPr>
              <a:t>“</a:t>
            </a:r>
            <a:r>
              <a:rPr lang="zh-CN" altLang="en-US" dirty="0" smtClean="0">
                <a:solidFill>
                  <a:srgbClr val="C00000"/>
                </a:solidFill>
              </a:rPr>
              <a:t>网格预报</a:t>
            </a:r>
            <a:r>
              <a:rPr lang="en-US" dirty="0" smtClean="0">
                <a:solidFill>
                  <a:srgbClr val="C00000"/>
                </a:solidFill>
              </a:rPr>
              <a:t>”</a:t>
            </a:r>
            <a:r>
              <a:rPr lang="zh-CN" altLang="en-US" dirty="0" smtClean="0">
                <a:solidFill>
                  <a:srgbClr val="C00000"/>
                </a:solidFill>
              </a:rPr>
              <a:t>对灾害性天气预报的准确率大大提高。</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第</a:t>
            </a:r>
            <a:r>
              <a:rPr lang="en-US" dirty="0" smtClean="0"/>
              <a:t>④</a:t>
            </a:r>
            <a:r>
              <a:rPr lang="zh-CN" altLang="en-US" dirty="0" smtClean="0"/>
              <a:t>段画线部分使用了哪些说明方法</a:t>
            </a:r>
            <a:r>
              <a:rPr lang="en-US" dirty="0" smtClean="0"/>
              <a:t>,</a:t>
            </a:r>
            <a:r>
              <a:rPr lang="zh-CN" altLang="en-US" dirty="0" smtClean="0"/>
              <a:t>有何作用</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列数字、作比较。将当前的预报产品和原先的预报产品的气象要素数目进行比较</a:t>
            </a:r>
            <a:r>
              <a:rPr lang="en-US" dirty="0" smtClean="0">
                <a:solidFill>
                  <a:srgbClr val="C00000"/>
                </a:solidFill>
              </a:rPr>
              <a:t>,</a:t>
            </a:r>
            <a:r>
              <a:rPr lang="zh-CN" altLang="en-US" dirty="0" smtClean="0">
                <a:solidFill>
                  <a:srgbClr val="C00000"/>
                </a:solidFill>
              </a:rPr>
              <a:t>具体准确</a:t>
            </a:r>
            <a:r>
              <a:rPr lang="en-US" dirty="0" smtClean="0">
                <a:solidFill>
                  <a:srgbClr val="C00000"/>
                </a:solidFill>
              </a:rPr>
              <a:t>,</a:t>
            </a:r>
            <a:r>
              <a:rPr lang="zh-CN" altLang="en-US" dirty="0" smtClean="0">
                <a:solidFill>
                  <a:srgbClr val="C00000"/>
                </a:solidFill>
              </a:rPr>
              <a:t>突出当前预报产品中的气象要素的丰富多样</a:t>
            </a:r>
            <a:r>
              <a:rPr lang="en-US" dirty="0" smtClean="0">
                <a:solidFill>
                  <a:srgbClr val="C00000"/>
                </a:solidFill>
              </a:rPr>
              <a:t>,</a:t>
            </a:r>
            <a:r>
              <a:rPr lang="zh-CN" altLang="en-US" dirty="0" smtClean="0">
                <a:solidFill>
                  <a:srgbClr val="C00000"/>
                </a:solidFill>
              </a:rPr>
              <a:t>使说明更加深刻。</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本题考查的是对说明方法的辨识及其作用的分析</a:t>
            </a:r>
            <a:r>
              <a:rPr lang="en-US" dirty="0" smtClean="0">
                <a:solidFill>
                  <a:srgbClr val="C00000"/>
                </a:solidFill>
              </a:rPr>
              <a:t>,</a:t>
            </a:r>
            <a:r>
              <a:rPr lang="zh-CN" altLang="en-US" dirty="0" smtClean="0">
                <a:solidFill>
                  <a:srgbClr val="C00000"/>
                </a:solidFill>
              </a:rPr>
              <a:t>这种题型是包头近几年说明文阅读的必考题型。画线部分中</a:t>
            </a:r>
            <a:r>
              <a:rPr lang="en-US" dirty="0" smtClean="0">
                <a:solidFill>
                  <a:srgbClr val="C00000"/>
                </a:solidFill>
              </a:rPr>
              <a:t>“</a:t>
            </a:r>
            <a:r>
              <a:rPr lang="zh-CN" altLang="en-US" dirty="0" smtClean="0">
                <a:solidFill>
                  <a:srgbClr val="C00000"/>
                </a:solidFill>
              </a:rPr>
              <a:t>三个要素</a:t>
            </a:r>
            <a:r>
              <a:rPr lang="en-US" dirty="0" smtClean="0">
                <a:solidFill>
                  <a:srgbClr val="C00000"/>
                </a:solidFill>
              </a:rPr>
              <a:t>”“</a:t>
            </a:r>
            <a:r>
              <a:rPr lang="zh-CN" altLang="en-US" dirty="0" smtClean="0">
                <a:solidFill>
                  <a:srgbClr val="C00000"/>
                </a:solidFill>
              </a:rPr>
              <a:t>四大类</a:t>
            </a:r>
            <a:r>
              <a:rPr lang="en-US" dirty="0" smtClean="0">
                <a:solidFill>
                  <a:srgbClr val="C00000"/>
                </a:solidFill>
              </a:rPr>
              <a:t>18</a:t>
            </a:r>
            <a:r>
              <a:rPr lang="zh-CN" altLang="en-US" dirty="0" smtClean="0">
                <a:solidFill>
                  <a:srgbClr val="C00000"/>
                </a:solidFill>
              </a:rPr>
              <a:t>个气象要   素</a:t>
            </a:r>
            <a:r>
              <a:rPr lang="en-US" dirty="0" smtClean="0">
                <a:solidFill>
                  <a:srgbClr val="C00000"/>
                </a:solidFill>
              </a:rPr>
              <a:t>”</a:t>
            </a:r>
            <a:r>
              <a:rPr lang="zh-CN" altLang="en-US" dirty="0" smtClean="0">
                <a:solidFill>
                  <a:srgbClr val="C00000"/>
                </a:solidFill>
              </a:rPr>
              <a:t>提示我们用到了列数字的说明方法</a:t>
            </a:r>
            <a:r>
              <a:rPr lang="en-US" dirty="0" smtClean="0">
                <a:solidFill>
                  <a:srgbClr val="C00000"/>
                </a:solidFill>
              </a:rPr>
              <a:t>,“</a:t>
            </a:r>
            <a:r>
              <a:rPr lang="zh-CN" altLang="en-US" dirty="0" smtClean="0">
                <a:solidFill>
                  <a:srgbClr val="C00000"/>
                </a:solidFill>
              </a:rPr>
              <a:t>原先的预报产品</a:t>
            </a:r>
            <a:r>
              <a:rPr lang="en-US" dirty="0" smtClean="0">
                <a:solidFill>
                  <a:srgbClr val="C00000"/>
                </a:solidFill>
              </a:rPr>
              <a:t>”“</a:t>
            </a:r>
            <a:r>
              <a:rPr lang="zh-CN" altLang="en-US" dirty="0" smtClean="0">
                <a:solidFill>
                  <a:srgbClr val="C00000"/>
                </a:solidFill>
              </a:rPr>
              <a:t>当前的</a:t>
            </a:r>
            <a:r>
              <a:rPr lang="en-US" dirty="0" smtClean="0">
                <a:solidFill>
                  <a:srgbClr val="C00000"/>
                </a:solidFill>
              </a:rPr>
              <a:t>”</a:t>
            </a:r>
            <a:r>
              <a:rPr lang="zh-CN" altLang="en-US" dirty="0" smtClean="0">
                <a:solidFill>
                  <a:srgbClr val="C00000"/>
                </a:solidFill>
              </a:rPr>
              <a:t>提示我们用到了作比较的说明方法</a:t>
            </a:r>
            <a:r>
              <a:rPr lang="en-US" dirty="0" smtClean="0">
                <a:solidFill>
                  <a:srgbClr val="C00000"/>
                </a:solidFill>
              </a:rPr>
              <a:t>,</a:t>
            </a:r>
            <a:r>
              <a:rPr lang="zh-CN" altLang="en-US" dirty="0" smtClean="0">
                <a:solidFill>
                  <a:srgbClr val="C00000"/>
                </a:solidFill>
              </a:rPr>
              <a:t>作者就是想通过二者的比较</a:t>
            </a:r>
            <a:r>
              <a:rPr lang="en-US" dirty="0" smtClean="0">
                <a:solidFill>
                  <a:srgbClr val="C00000"/>
                </a:solidFill>
              </a:rPr>
              <a:t>,</a:t>
            </a:r>
            <a:r>
              <a:rPr lang="zh-CN" altLang="en-US" dirty="0" smtClean="0">
                <a:solidFill>
                  <a:srgbClr val="C00000"/>
                </a:solidFill>
              </a:rPr>
              <a:t>从而突出当前预报产品气象要素的丰富多样。</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(2</a:t>
            </a:r>
            <a:r>
              <a:rPr lang="zh-CN" altLang="en-US" dirty="0" smtClean="0"/>
              <a:t>分</a:t>
            </a:r>
            <a:r>
              <a:rPr lang="en-US" dirty="0" smtClean="0"/>
              <a:t>)</a:t>
            </a:r>
            <a:r>
              <a:rPr lang="zh-CN" altLang="en-US" dirty="0" smtClean="0"/>
              <a:t>第</a:t>
            </a:r>
            <a:r>
              <a:rPr lang="en-US" dirty="0" smtClean="0"/>
              <a:t>⑦</a:t>
            </a:r>
            <a:r>
              <a:rPr lang="zh-CN" altLang="en-US" dirty="0" smtClean="0"/>
              <a:t>段加点词“喂养”的具体含义是什么</a:t>
            </a:r>
            <a:r>
              <a:rPr lang="en-US" dirty="0" smtClean="0"/>
              <a:t>? </a:t>
            </a:r>
            <a:r>
              <a:rPr lang="en-US" altLang="zh-CN" b="1" dirty="0" smtClean="0"/>
              <a:t>【</a:t>
            </a:r>
            <a:r>
              <a:rPr lang="zh-CN" altLang="en-US" b="1" dirty="0" smtClean="0"/>
              <a:t>考点四　理解词句含义</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预报员对智能工具无法做出准确判断的天气进行具体分析和把握</a:t>
            </a:r>
            <a:r>
              <a:rPr lang="en-US" dirty="0" smtClean="0">
                <a:solidFill>
                  <a:srgbClr val="C00000"/>
                </a:solidFill>
              </a:rPr>
              <a:t>,</a:t>
            </a:r>
            <a:r>
              <a:rPr lang="zh-CN" altLang="en-US" dirty="0" smtClean="0">
                <a:solidFill>
                  <a:srgbClr val="C00000"/>
                </a:solidFill>
              </a:rPr>
              <a:t>以此对智能预报的不足加以补充和完善。</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根据语境</a:t>
            </a:r>
            <a:r>
              <a:rPr lang="en-US" dirty="0" smtClean="0">
                <a:solidFill>
                  <a:srgbClr val="C00000"/>
                </a:solidFill>
              </a:rPr>
              <a:t>“</a:t>
            </a:r>
            <a:r>
              <a:rPr lang="zh-CN" altLang="en-US" dirty="0" smtClean="0">
                <a:solidFill>
                  <a:srgbClr val="C00000"/>
                </a:solidFill>
              </a:rPr>
              <a:t>预报员的优势在于丰富的经验和对关键天气形式的把握</a:t>
            </a:r>
            <a:r>
              <a:rPr lang="en-US" dirty="0" smtClean="0">
                <a:solidFill>
                  <a:srgbClr val="C00000"/>
                </a:solidFill>
              </a:rPr>
              <a:t>” “‘</a:t>
            </a:r>
            <a:r>
              <a:rPr lang="zh-CN" altLang="en-US" dirty="0" smtClean="0">
                <a:solidFill>
                  <a:srgbClr val="C00000"/>
                </a:solidFill>
              </a:rPr>
              <a:t>喂养</a:t>
            </a:r>
            <a:r>
              <a:rPr lang="en-US" dirty="0" smtClean="0">
                <a:solidFill>
                  <a:srgbClr val="C00000"/>
                </a:solidFill>
              </a:rPr>
              <a:t>’</a:t>
            </a:r>
            <a:r>
              <a:rPr lang="zh-CN" altLang="en-US" dirty="0" smtClean="0">
                <a:solidFill>
                  <a:srgbClr val="C00000"/>
                </a:solidFill>
              </a:rPr>
              <a:t>机器和模型</a:t>
            </a:r>
            <a:r>
              <a:rPr lang="en-US" dirty="0" smtClean="0">
                <a:solidFill>
                  <a:srgbClr val="C00000"/>
                </a:solidFill>
              </a:rPr>
              <a:t>”,</a:t>
            </a:r>
            <a:r>
              <a:rPr lang="zh-CN" altLang="en-US" dirty="0" smtClean="0">
                <a:solidFill>
                  <a:srgbClr val="C00000"/>
                </a:solidFill>
              </a:rPr>
              <a:t>这些信息提示我们</a:t>
            </a:r>
            <a:r>
              <a:rPr lang="en-US" dirty="0" smtClean="0">
                <a:solidFill>
                  <a:srgbClr val="C00000"/>
                </a:solidFill>
              </a:rPr>
              <a:t>:</a:t>
            </a:r>
            <a:r>
              <a:rPr lang="zh-CN" altLang="en-US" dirty="0" smtClean="0">
                <a:solidFill>
                  <a:srgbClr val="C00000"/>
                </a:solidFill>
              </a:rPr>
              <a:t>尽管智能工具有它无可比拟的优势</a:t>
            </a:r>
            <a:r>
              <a:rPr lang="en-US" dirty="0" smtClean="0">
                <a:solidFill>
                  <a:srgbClr val="C00000"/>
                </a:solidFill>
              </a:rPr>
              <a:t>,</a:t>
            </a:r>
            <a:r>
              <a:rPr lang="zh-CN" altLang="en-US" dirty="0" smtClean="0">
                <a:solidFill>
                  <a:srgbClr val="C00000"/>
                </a:solidFill>
              </a:rPr>
              <a:t>但还是有不能准确把握的情况</a:t>
            </a:r>
            <a:r>
              <a:rPr lang="en-US" dirty="0" smtClean="0">
                <a:solidFill>
                  <a:srgbClr val="C00000"/>
                </a:solidFill>
              </a:rPr>
              <a:t>,</a:t>
            </a:r>
            <a:r>
              <a:rPr lang="zh-CN" altLang="en-US" dirty="0" smtClean="0">
                <a:solidFill>
                  <a:srgbClr val="C00000"/>
                </a:solidFill>
              </a:rPr>
              <a:t>这就需要预报员进行补充和完善</a:t>
            </a:r>
            <a:r>
              <a:rPr lang="en-US" dirty="0" smtClean="0">
                <a:solidFill>
                  <a:srgbClr val="C00000"/>
                </a:solidFill>
              </a:rPr>
              <a:t>,</a:t>
            </a:r>
            <a:r>
              <a:rPr lang="zh-CN" altLang="en-US" dirty="0" smtClean="0">
                <a:solidFill>
                  <a:srgbClr val="C00000"/>
                </a:solidFill>
              </a:rPr>
              <a:t>这样才能全面而准确地预报天气。</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(3</a:t>
            </a:r>
            <a:r>
              <a:rPr lang="zh-CN" altLang="en-US" dirty="0" smtClean="0"/>
              <a:t>分</a:t>
            </a:r>
            <a:r>
              <a:rPr lang="en-US" dirty="0" smtClean="0"/>
              <a:t>)</a:t>
            </a:r>
            <a:r>
              <a:rPr lang="zh-CN" altLang="en-US" dirty="0" smtClean="0"/>
              <a:t>简述本文的说明思路。</a:t>
            </a:r>
            <a:r>
              <a:rPr lang="en-US" altLang="zh-CN" b="1" dirty="0" smtClean="0"/>
              <a:t>【</a:t>
            </a:r>
            <a:r>
              <a:rPr lang="zh-CN" altLang="en-US" b="1" dirty="0" smtClean="0"/>
              <a:t>考点三　理清说明思路</a:t>
            </a:r>
            <a:r>
              <a:rPr lang="en-US" b="1" dirty="0" smtClean="0"/>
              <a:t>(</a:t>
            </a:r>
            <a:r>
              <a:rPr lang="zh-CN" altLang="en-US" b="1" dirty="0" smtClean="0"/>
              <a:t>顺序</a:t>
            </a:r>
            <a:r>
              <a:rPr lang="en-US" b="1" dirty="0" smtClean="0"/>
              <a:t>)</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376326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首先介绍天气预报的发展过程</a:t>
            </a:r>
            <a:r>
              <a:rPr lang="en-US" dirty="0" smtClean="0">
                <a:solidFill>
                  <a:srgbClr val="C00000"/>
                </a:solidFill>
              </a:rPr>
              <a:t>;</a:t>
            </a:r>
            <a:r>
              <a:rPr lang="zh-CN" altLang="en-US" dirty="0" smtClean="0">
                <a:solidFill>
                  <a:srgbClr val="C00000"/>
                </a:solidFill>
              </a:rPr>
              <a:t>然后重点说明网格预报的优越性</a:t>
            </a:r>
            <a:r>
              <a:rPr lang="en-US" dirty="0" smtClean="0">
                <a:solidFill>
                  <a:srgbClr val="C00000"/>
                </a:solidFill>
              </a:rPr>
              <a:t>;</a:t>
            </a:r>
            <a:r>
              <a:rPr lang="zh-CN" altLang="en-US" dirty="0" smtClean="0">
                <a:solidFill>
                  <a:srgbClr val="C00000"/>
                </a:solidFill>
              </a:rPr>
              <a:t>最后指出未来天气预报将进一步完善智能预报技术。</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本题考查梳理说明思路的能力。梳理说明思路是近两年新兴的一种考法</a:t>
            </a:r>
            <a:r>
              <a:rPr lang="en-US" dirty="0" smtClean="0">
                <a:solidFill>
                  <a:srgbClr val="C00000"/>
                </a:solidFill>
              </a:rPr>
              <a:t>,</a:t>
            </a:r>
            <a:r>
              <a:rPr lang="zh-CN" altLang="en-US" dirty="0" smtClean="0">
                <a:solidFill>
                  <a:srgbClr val="C00000"/>
                </a:solidFill>
              </a:rPr>
              <a:t>它是在梳理论证思路的基础上衍生而来。答题的基本思路就是根据说明内容</a:t>
            </a:r>
            <a:r>
              <a:rPr lang="en-US" dirty="0" smtClean="0">
                <a:solidFill>
                  <a:srgbClr val="C00000"/>
                </a:solidFill>
              </a:rPr>
              <a:t>,</a:t>
            </a:r>
            <a:r>
              <a:rPr lang="zh-CN" altLang="en-US" dirty="0" smtClean="0">
                <a:solidFill>
                  <a:srgbClr val="C00000"/>
                </a:solidFill>
              </a:rPr>
              <a:t>将文章分段</a:t>
            </a:r>
            <a:r>
              <a:rPr lang="en-US" dirty="0" smtClean="0">
                <a:solidFill>
                  <a:srgbClr val="C00000"/>
                </a:solidFill>
              </a:rPr>
              <a:t>,</a:t>
            </a:r>
            <a:r>
              <a:rPr lang="zh-CN" altLang="en-US" dirty="0" smtClean="0">
                <a:solidFill>
                  <a:srgbClr val="C00000"/>
                </a:solidFill>
              </a:rPr>
              <a:t>并概括段意</a:t>
            </a:r>
            <a:r>
              <a:rPr lang="en-US" dirty="0" smtClean="0">
                <a:solidFill>
                  <a:srgbClr val="C00000"/>
                </a:solidFill>
              </a:rPr>
              <a:t>,</a:t>
            </a:r>
            <a:r>
              <a:rPr lang="zh-CN" altLang="en-US" dirty="0" smtClean="0">
                <a:solidFill>
                  <a:srgbClr val="C00000"/>
                </a:solidFill>
              </a:rPr>
              <a:t>然后用</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a:t>
            </a:r>
            <a:r>
              <a:rPr lang="zh-CN" altLang="en-US" dirty="0" smtClean="0">
                <a:solidFill>
                  <a:srgbClr val="C00000"/>
                </a:solidFill>
              </a:rPr>
              <a:t>接着</a:t>
            </a:r>
            <a:r>
              <a:rPr lang="en-US" dirty="0" smtClean="0">
                <a:solidFill>
                  <a:srgbClr val="C00000"/>
                </a:solidFill>
              </a:rPr>
              <a:t>”“</a:t>
            </a:r>
            <a:r>
              <a:rPr lang="zh-CN" altLang="en-US" dirty="0" smtClean="0">
                <a:solidFill>
                  <a:srgbClr val="C00000"/>
                </a:solidFill>
              </a:rPr>
              <a:t>最后</a:t>
            </a:r>
            <a:r>
              <a:rPr lang="en-US" dirty="0" smtClean="0">
                <a:solidFill>
                  <a:srgbClr val="C00000"/>
                </a:solidFill>
              </a:rPr>
              <a:t>”</a:t>
            </a:r>
            <a:r>
              <a:rPr lang="zh-CN" altLang="en-US" dirty="0" smtClean="0">
                <a:solidFill>
                  <a:srgbClr val="C00000"/>
                </a:solidFill>
              </a:rPr>
              <a:t>等连词把段意串联起来</a:t>
            </a:r>
            <a:r>
              <a:rPr lang="en-US" dirty="0" smtClean="0">
                <a:solidFill>
                  <a:srgbClr val="C00000"/>
                </a:solidFill>
              </a:rPr>
              <a:t>,</a:t>
            </a:r>
            <a:r>
              <a:rPr lang="zh-CN" altLang="en-US" dirty="0" smtClean="0">
                <a:solidFill>
                  <a:srgbClr val="C00000"/>
                </a:solidFill>
              </a:rPr>
              <a:t>这就是说明思路了。文章第</a:t>
            </a:r>
            <a:r>
              <a:rPr lang="en-US" dirty="0" smtClean="0">
                <a:solidFill>
                  <a:srgbClr val="C00000"/>
                </a:solidFill>
              </a:rPr>
              <a:t>①</a:t>
            </a:r>
            <a:r>
              <a:rPr lang="zh-CN" altLang="en-US" dirty="0" smtClean="0">
                <a:solidFill>
                  <a:srgbClr val="C00000"/>
                </a:solidFill>
              </a:rPr>
              <a:t>段首先介绍了天气预报的发展过程</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②~⑤</a:t>
            </a:r>
            <a:r>
              <a:rPr lang="zh-CN" altLang="en-US" dirty="0" smtClean="0">
                <a:solidFill>
                  <a:srgbClr val="C00000"/>
                </a:solidFill>
              </a:rPr>
              <a:t>段从精度、要素、准确三个方面说明了网格预报的优越性</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⑥⑦</a:t>
            </a:r>
            <a:r>
              <a:rPr lang="zh-CN" altLang="en-US" dirty="0" smtClean="0">
                <a:solidFill>
                  <a:srgbClr val="C00000"/>
                </a:solidFill>
              </a:rPr>
              <a:t>段指出未来天气预报还需进一步完善。我们用</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a:t>
            </a:r>
            <a:r>
              <a:rPr lang="zh-CN" altLang="en-US" dirty="0" smtClean="0">
                <a:solidFill>
                  <a:srgbClr val="C00000"/>
                </a:solidFill>
              </a:rPr>
              <a:t>然后</a:t>
            </a:r>
            <a:r>
              <a:rPr lang="en-US" dirty="0" smtClean="0">
                <a:solidFill>
                  <a:srgbClr val="C00000"/>
                </a:solidFill>
              </a:rPr>
              <a:t>”“</a:t>
            </a:r>
            <a:r>
              <a:rPr lang="zh-CN" altLang="en-US" dirty="0" smtClean="0">
                <a:solidFill>
                  <a:srgbClr val="C00000"/>
                </a:solidFill>
              </a:rPr>
              <a:t>最后</a:t>
            </a:r>
            <a:r>
              <a:rPr lang="en-US" dirty="0" smtClean="0">
                <a:solidFill>
                  <a:srgbClr val="C00000"/>
                </a:solidFill>
              </a:rPr>
              <a:t>”</a:t>
            </a:r>
            <a:r>
              <a:rPr lang="zh-CN" altLang="en-US" dirty="0" smtClean="0">
                <a:solidFill>
                  <a:srgbClr val="C00000"/>
                </a:solidFill>
              </a:rPr>
              <a:t>把这些段意串联起来即可。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3396690"/>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考点三　理清说明思路</a:t>
            </a:r>
            <a:r>
              <a:rPr lang="en-US" altLang="zh-CN" b="1" dirty="0" smtClean="0">
                <a:solidFill>
                  <a:srgbClr val="0092D7"/>
                </a:solidFill>
                <a:latin typeface="微软雅黑" pitchFamily="34" charset="-122"/>
                <a:ea typeface="微软雅黑" pitchFamily="34" charset="-122"/>
              </a:rPr>
              <a:t>(</a:t>
            </a:r>
            <a:r>
              <a:rPr lang="zh-CN" altLang="en-US" b="1" dirty="0" smtClean="0">
                <a:solidFill>
                  <a:srgbClr val="0092D7"/>
                </a:solidFill>
                <a:latin typeface="微软雅黑" pitchFamily="34" charset="-122"/>
                <a:ea typeface="微软雅黑" pitchFamily="34" charset="-122"/>
              </a:rPr>
              <a:t>顺序</a:t>
            </a:r>
            <a:r>
              <a:rPr lang="en-US" altLang="zh-CN" b="1" dirty="0" smtClean="0">
                <a:solidFill>
                  <a:srgbClr val="0092D7"/>
                </a:solidFill>
                <a:latin typeface="微软雅黑" pitchFamily="34" charset="-122"/>
                <a:ea typeface="微软雅黑" pitchFamily="34" charset="-122"/>
              </a:rPr>
              <a:t>) </a:t>
            </a:r>
            <a:r>
              <a:rPr lang="zh-CN" altLang="en-US" dirty="0" smtClean="0"/>
              <a:t>（</a:t>
            </a:r>
            <a:r>
              <a:rPr lang="en-US" dirty="0" smtClean="0"/>
              <a:t> 5</a:t>
            </a:r>
            <a:r>
              <a:rPr lang="zh-CN" altLang="en-US" dirty="0" smtClean="0"/>
              <a:t>年</a:t>
            </a:r>
            <a:r>
              <a:rPr lang="en-US" dirty="0" smtClean="0"/>
              <a:t>2</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第</a:t>
            </a:r>
            <a:r>
              <a:rPr lang="en-US" dirty="0" smtClean="0"/>
              <a:t>7-10</a:t>
            </a:r>
            <a:r>
              <a:rPr lang="zh-CN" altLang="en-US" dirty="0" smtClean="0"/>
              <a:t>段说明物候现象来临的决定因素</a:t>
            </a:r>
            <a:r>
              <a:rPr lang="en-US" dirty="0" smtClean="0"/>
              <a:t>,</a:t>
            </a:r>
            <a:r>
              <a:rPr lang="zh-CN" altLang="en-US" dirty="0" smtClean="0"/>
              <a:t>采用了怎样的说明顺序</a:t>
            </a:r>
            <a:r>
              <a:rPr lang="en-US" dirty="0" smtClean="0"/>
              <a:t>?</a:t>
            </a:r>
            <a:r>
              <a:rPr lang="zh-CN" altLang="en-US" dirty="0" smtClean="0"/>
              <a:t>你认为这样的顺序安排是出于什么考虑</a:t>
            </a:r>
            <a:r>
              <a:rPr lang="en-US" dirty="0" smtClean="0"/>
              <a:t>? (</a:t>
            </a:r>
            <a:r>
              <a:rPr lang="zh-CN" altLang="en-US" dirty="0" smtClean="0"/>
              <a:t>八下</a:t>
            </a:r>
            <a:r>
              <a:rPr lang="en-US" altLang="zh-CN" dirty="0" smtClean="0"/>
              <a:t>《</a:t>
            </a:r>
            <a:r>
              <a:rPr lang="zh-CN" altLang="en-US" dirty="0" smtClean="0"/>
              <a:t>大自然的语言</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本题引导梳理文章内容</a:t>
            </a:r>
            <a:r>
              <a:rPr lang="en-US" dirty="0" smtClean="0"/>
              <a:t>,</a:t>
            </a:r>
            <a:r>
              <a:rPr lang="zh-CN" altLang="en-US" dirty="0" smtClean="0"/>
              <a:t>把握文章说明的顺序。文中决定物候现象来临的因素有纬度、经度、高下差异和古今差异。四个因素的影响程度大小不等</a:t>
            </a:r>
            <a:r>
              <a:rPr lang="en-US" dirty="0" smtClean="0"/>
              <a:t>,</a:t>
            </a:r>
            <a:r>
              <a:rPr lang="zh-CN" altLang="en-US" dirty="0" smtClean="0"/>
              <a:t>由大到小</a:t>
            </a:r>
            <a:r>
              <a:rPr lang="en-US" dirty="0" smtClean="0"/>
              <a:t>,</a:t>
            </a:r>
            <a:r>
              <a:rPr lang="zh-CN" altLang="en-US" dirty="0" smtClean="0"/>
              <a:t>依次排列</a:t>
            </a:r>
            <a:r>
              <a:rPr lang="en-US" dirty="0" smtClean="0"/>
              <a:t>,</a:t>
            </a:r>
            <a:r>
              <a:rPr lang="zh-CN" altLang="en-US" dirty="0" smtClean="0"/>
              <a:t>有条有理。前三者是空间因素</a:t>
            </a:r>
            <a:r>
              <a:rPr lang="en-US" dirty="0" smtClean="0"/>
              <a:t>,</a:t>
            </a:r>
            <a:r>
              <a:rPr lang="zh-CN" altLang="en-US" dirty="0" smtClean="0"/>
              <a:t>最后一个是时间因素</a:t>
            </a:r>
            <a:r>
              <a:rPr lang="en-US" dirty="0" smtClean="0"/>
              <a:t>,</a:t>
            </a:r>
            <a:r>
              <a:rPr lang="zh-CN" altLang="en-US" dirty="0" smtClean="0"/>
              <a:t>从空间到时间又是一种条理。</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请简述本文的说明思路。</a:t>
            </a:r>
          </a:p>
          <a:p>
            <a:pPr indent="446088">
              <a:lnSpc>
                <a:spcPct val="150000"/>
              </a:lnSpc>
            </a:pPr>
            <a:r>
              <a:rPr lang="en-US" dirty="0" smtClean="0"/>
              <a:t>(2)</a:t>
            </a:r>
            <a:r>
              <a:rPr lang="zh-CN" altLang="en-US" dirty="0" smtClean="0"/>
              <a:t>请梳理第</a:t>
            </a:r>
            <a:r>
              <a:rPr lang="en-US" dirty="0" smtClean="0"/>
              <a:t>×</a:t>
            </a:r>
            <a:r>
              <a:rPr lang="zh-CN" altLang="en-US" dirty="0" smtClean="0"/>
              <a:t>段到第</a:t>
            </a:r>
            <a:r>
              <a:rPr lang="en-US" dirty="0" smtClean="0"/>
              <a:t>×</a:t>
            </a:r>
            <a:r>
              <a:rPr lang="zh-CN" altLang="en-US" dirty="0" smtClean="0"/>
              <a:t>段的说明思路。</a:t>
            </a:r>
          </a:p>
          <a:p>
            <a:pPr indent="446088">
              <a:lnSpc>
                <a:spcPct val="150000"/>
              </a:lnSpc>
            </a:pPr>
            <a:r>
              <a:rPr lang="en-US" dirty="0" smtClean="0"/>
              <a:t>(3)</a:t>
            </a:r>
            <a:r>
              <a:rPr lang="zh-CN" altLang="en-US" dirty="0" smtClean="0"/>
              <a:t>文章第</a:t>
            </a:r>
            <a:r>
              <a:rPr lang="en-US" dirty="0" smtClean="0"/>
              <a:t>×</a:t>
            </a:r>
            <a:r>
              <a:rPr lang="zh-CN" altLang="en-US" dirty="0" smtClean="0"/>
              <a:t>段和第</a:t>
            </a:r>
            <a:r>
              <a:rPr lang="en-US" dirty="0" smtClean="0"/>
              <a:t>×</a:t>
            </a:r>
            <a:r>
              <a:rPr lang="zh-CN" altLang="en-US" dirty="0" smtClean="0"/>
              <a:t>段能否调换顺序</a:t>
            </a:r>
            <a:r>
              <a:rPr lang="en-US" dirty="0" smtClean="0"/>
              <a:t>,</a:t>
            </a:r>
            <a:r>
              <a:rPr lang="zh-CN" altLang="en-US" dirty="0" smtClean="0"/>
              <a:t>为什么</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en-US" b="1" dirty="0" smtClean="0"/>
              <a:t>1.</a:t>
            </a:r>
            <a:r>
              <a:rPr lang="zh-CN" altLang="en-US" dirty="0" smtClean="0"/>
              <a:t>理清说明思路是包头中考常考的题型</a:t>
            </a:r>
            <a:r>
              <a:rPr lang="en-US" dirty="0" smtClean="0"/>
              <a:t>,</a:t>
            </a:r>
            <a:r>
              <a:rPr lang="zh-CN" altLang="en-US" dirty="0" smtClean="0"/>
              <a:t>它和议论文的论证思路相似</a:t>
            </a:r>
            <a:r>
              <a:rPr lang="en-US" dirty="0" smtClean="0"/>
              <a:t>,</a:t>
            </a:r>
            <a:r>
              <a:rPr lang="zh-CN" altLang="en-US" dirty="0" smtClean="0"/>
              <a:t>有时结合说明文文章结构考查</a:t>
            </a:r>
            <a:r>
              <a:rPr lang="en-US" dirty="0" smtClean="0"/>
              <a:t>,</a:t>
            </a:r>
            <a:r>
              <a:rPr lang="zh-CN" altLang="en-US" dirty="0" smtClean="0"/>
              <a:t>有时结合说明顺序考查。解答此类试题</a:t>
            </a:r>
            <a:r>
              <a:rPr lang="en-US" dirty="0" smtClean="0"/>
              <a:t>:</a:t>
            </a:r>
            <a:endParaRPr lang="zh-CN" altLang="en-US" dirty="0" smtClean="0"/>
          </a:p>
          <a:p>
            <a:pPr indent="446088">
              <a:lnSpc>
                <a:spcPct val="150000"/>
              </a:lnSpc>
            </a:pPr>
            <a:r>
              <a:rPr lang="zh-CN" altLang="en-US" dirty="0" smtClean="0"/>
              <a:t>第一步</a:t>
            </a:r>
            <a:r>
              <a:rPr lang="en-US" dirty="0" smtClean="0"/>
              <a:t>:</a:t>
            </a:r>
            <a:r>
              <a:rPr lang="zh-CN" altLang="en-US" dirty="0" smtClean="0"/>
              <a:t>仔细阅读题干</a:t>
            </a:r>
            <a:r>
              <a:rPr lang="en-US" dirty="0" smtClean="0"/>
              <a:t>,</a:t>
            </a:r>
            <a:r>
              <a:rPr lang="zh-CN" altLang="en-US" dirty="0" smtClean="0"/>
              <a:t>明确答题的指向和要点</a:t>
            </a:r>
            <a:r>
              <a:rPr lang="en-US" dirty="0" smtClean="0"/>
              <a:t>(</a:t>
            </a:r>
            <a:r>
              <a:rPr lang="zh-CN" altLang="en-US" dirty="0" smtClean="0"/>
              <a:t>是文章结构还是说明顺序</a:t>
            </a:r>
            <a:r>
              <a:rPr lang="en-US" dirty="0" smtClean="0"/>
              <a:t>)</a:t>
            </a:r>
            <a:r>
              <a:rPr lang="zh-CN" altLang="en-US" dirty="0" smtClean="0"/>
              <a:t>。</a:t>
            </a:r>
          </a:p>
          <a:p>
            <a:pPr indent="446088">
              <a:lnSpc>
                <a:spcPct val="150000"/>
              </a:lnSpc>
            </a:pPr>
            <a:r>
              <a:rPr lang="zh-CN" altLang="en-US" dirty="0" smtClean="0"/>
              <a:t>第二步</a:t>
            </a:r>
            <a:r>
              <a:rPr lang="en-US" dirty="0" smtClean="0"/>
              <a:t>:</a:t>
            </a:r>
            <a:r>
              <a:rPr lang="zh-CN" altLang="en-US" dirty="0" smtClean="0"/>
              <a:t>阅读选文</a:t>
            </a:r>
            <a:r>
              <a:rPr lang="en-US" dirty="0" smtClean="0"/>
              <a:t>,</a:t>
            </a:r>
            <a:r>
              <a:rPr lang="zh-CN" altLang="en-US" dirty="0" smtClean="0"/>
              <a:t>找到要分析的段落</a:t>
            </a:r>
            <a:r>
              <a:rPr lang="en-US" dirty="0" smtClean="0"/>
              <a:t>;</a:t>
            </a:r>
            <a:r>
              <a:rPr lang="zh-CN" altLang="en-US" dirty="0" smtClean="0"/>
              <a:t>仔细阅读此段落</a:t>
            </a:r>
            <a:r>
              <a:rPr lang="en-US" dirty="0" smtClean="0"/>
              <a:t>,</a:t>
            </a:r>
            <a:r>
              <a:rPr lang="zh-CN" altLang="en-US" dirty="0" smtClean="0"/>
              <a:t>根据句末符号分别概括每一句的意思</a:t>
            </a:r>
            <a:r>
              <a:rPr lang="en-US" dirty="0" smtClean="0"/>
              <a:t>,</a:t>
            </a:r>
            <a:r>
              <a:rPr lang="zh-CN" altLang="en-US" dirty="0" smtClean="0"/>
              <a:t>然后进行归纳</a:t>
            </a:r>
            <a:r>
              <a:rPr lang="en-US" dirty="0" smtClean="0"/>
              <a:t>,</a:t>
            </a:r>
            <a:r>
              <a:rPr lang="zh-CN" altLang="en-US" dirty="0" smtClean="0"/>
              <a:t>概括出本段的主要内容。</a:t>
            </a:r>
          </a:p>
          <a:p>
            <a:pPr indent="446088">
              <a:lnSpc>
                <a:spcPct val="150000"/>
              </a:lnSpc>
            </a:pPr>
            <a:r>
              <a:rPr lang="zh-CN" altLang="en-US" dirty="0" smtClean="0"/>
              <a:t>第三步</a:t>
            </a:r>
            <a:r>
              <a:rPr lang="en-US" dirty="0" smtClean="0"/>
              <a:t>:</a:t>
            </a:r>
            <a:r>
              <a:rPr lang="zh-CN" altLang="en-US" dirty="0" smtClean="0"/>
              <a:t>再次阅读题干</a:t>
            </a:r>
            <a:r>
              <a:rPr lang="en-US" dirty="0" smtClean="0"/>
              <a:t>,</a:t>
            </a:r>
            <a:r>
              <a:rPr lang="zh-CN" altLang="en-US" dirty="0" smtClean="0"/>
              <a:t>根据问题要求组织答案。</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en-US" b="1" dirty="0" smtClean="0"/>
              <a:t>2.</a:t>
            </a:r>
            <a:r>
              <a:rPr lang="zh-CN" altLang="en-US" b="1" dirty="0" smtClean="0"/>
              <a:t>理解说明顺序。</a:t>
            </a:r>
          </a:p>
          <a:p>
            <a:pPr indent="446088">
              <a:lnSpc>
                <a:spcPct val="150000"/>
              </a:lnSpc>
            </a:pPr>
            <a:r>
              <a:rPr lang="zh-CN" altLang="en-US" dirty="0" smtClean="0"/>
              <a:t>第一步</a:t>
            </a:r>
            <a:r>
              <a:rPr lang="en-US" dirty="0" smtClean="0"/>
              <a:t>:</a:t>
            </a:r>
            <a:r>
              <a:rPr lang="zh-CN" altLang="en-US" dirty="0" smtClean="0"/>
              <a:t>根据说明对象判断。</a:t>
            </a:r>
          </a:p>
          <a:p>
            <a:pPr indent="446088">
              <a:lnSpc>
                <a:spcPct val="150000"/>
              </a:lnSpc>
            </a:pPr>
            <a:r>
              <a:rPr lang="zh-CN" altLang="en-US" dirty="0" smtClean="0"/>
              <a:t>说明实物</a:t>
            </a:r>
            <a:r>
              <a:rPr lang="en-US" dirty="0" smtClean="0"/>
              <a:t>(</a:t>
            </a:r>
            <a:r>
              <a:rPr lang="zh-CN" altLang="en-US" dirty="0" smtClean="0"/>
              <a:t>包括建筑物和名胜古迹</a:t>
            </a:r>
            <a:r>
              <a:rPr lang="en-US" dirty="0" smtClean="0"/>
              <a:t>)</a:t>
            </a:r>
            <a:r>
              <a:rPr lang="zh-CN" altLang="en-US" dirty="0" smtClean="0"/>
              <a:t>的结构布局</a:t>
            </a:r>
            <a:r>
              <a:rPr lang="en-US" dirty="0" smtClean="0"/>
              <a:t>,</a:t>
            </a:r>
            <a:r>
              <a:rPr lang="zh-CN" altLang="en-US" dirty="0" smtClean="0"/>
              <a:t>一般以空间为序</a:t>
            </a:r>
            <a:r>
              <a:rPr lang="en-US" dirty="0" smtClean="0"/>
              <a:t>(</a:t>
            </a:r>
            <a:r>
              <a:rPr lang="zh-CN" altLang="en-US" dirty="0" smtClean="0"/>
              <a:t>由上到下、由左到右、由前到后、由外到内、由中间到两边、由整体到局部等</a:t>
            </a:r>
            <a:r>
              <a:rPr lang="en-US" dirty="0" smtClean="0"/>
              <a:t>)</a:t>
            </a:r>
            <a:r>
              <a:rPr lang="zh-CN" altLang="en-US" dirty="0" smtClean="0"/>
              <a:t>来划分结构层次或排序</a:t>
            </a:r>
            <a:r>
              <a:rPr lang="en-US" dirty="0" smtClean="0"/>
              <a:t>;</a:t>
            </a:r>
            <a:endParaRPr lang="zh-CN" altLang="en-US" dirty="0" smtClean="0"/>
          </a:p>
          <a:p>
            <a:pPr indent="446088">
              <a:lnSpc>
                <a:spcPct val="150000"/>
              </a:lnSpc>
            </a:pPr>
            <a:r>
              <a:rPr lang="zh-CN" altLang="en-US" dirty="0" smtClean="0"/>
              <a:t>说明事物的发展变化</a:t>
            </a:r>
            <a:r>
              <a:rPr lang="en-US" dirty="0" smtClean="0"/>
              <a:t>(</a:t>
            </a:r>
            <a:r>
              <a:rPr lang="zh-CN" altLang="en-US" dirty="0" smtClean="0"/>
              <a:t>农作物的生长、工艺流程、历史演变等</a:t>
            </a:r>
            <a:r>
              <a:rPr lang="en-US" dirty="0" smtClean="0"/>
              <a:t>)</a:t>
            </a:r>
            <a:r>
              <a:rPr lang="zh-CN" altLang="en-US" dirty="0" smtClean="0"/>
              <a:t>一般以时间为序</a:t>
            </a:r>
            <a:r>
              <a:rPr lang="en-US" dirty="0" smtClean="0"/>
              <a:t>(</a:t>
            </a:r>
            <a:r>
              <a:rPr lang="zh-CN" altLang="en-US" dirty="0" smtClean="0"/>
              <a:t>由古到今、从现在到过去等</a:t>
            </a:r>
            <a:r>
              <a:rPr lang="en-US" dirty="0" smtClean="0"/>
              <a:t>)</a:t>
            </a:r>
            <a:r>
              <a:rPr lang="zh-CN" altLang="en-US" dirty="0" smtClean="0"/>
              <a:t>来划分层次结构</a:t>
            </a:r>
            <a:r>
              <a:rPr lang="en-US" dirty="0" smtClean="0"/>
              <a:t>;</a:t>
            </a:r>
            <a:endParaRPr lang="zh-CN" altLang="en-US" dirty="0" smtClean="0"/>
          </a:p>
          <a:p>
            <a:pPr indent="446088">
              <a:lnSpc>
                <a:spcPct val="150000"/>
              </a:lnSpc>
            </a:pPr>
            <a:r>
              <a:rPr lang="zh-CN" altLang="en-US" dirty="0" smtClean="0"/>
              <a:t>阐明事理一般按逻辑顺序</a:t>
            </a:r>
            <a:r>
              <a:rPr lang="en-US" dirty="0" smtClean="0"/>
              <a:t>(</a:t>
            </a:r>
            <a:r>
              <a:rPr lang="zh-CN" altLang="en-US" dirty="0" smtClean="0"/>
              <a:t>由因到果、由现象到本质、由主要到次要、由概括到具体等</a:t>
            </a:r>
            <a:r>
              <a:rPr lang="en-US" dirty="0" smtClean="0"/>
              <a:t>)</a:t>
            </a:r>
            <a:r>
              <a:rPr lang="zh-CN" altLang="en-US" dirty="0" smtClean="0"/>
              <a:t>来划分结构层次或排序。</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indent="446088">
              <a:lnSpc>
                <a:spcPct val="150000"/>
              </a:lnSpc>
            </a:pPr>
            <a:r>
              <a:rPr lang="zh-CN" altLang="en-US" dirty="0" smtClean="0"/>
              <a:t>第二步</a:t>
            </a:r>
            <a:r>
              <a:rPr lang="en-US" dirty="0" smtClean="0"/>
              <a:t>:</a:t>
            </a:r>
            <a:r>
              <a:rPr lang="zh-CN" altLang="en-US" dirty="0" smtClean="0"/>
              <a:t>根据语言标志判断。时间顺序找时间词、空间顺序找方位词、逻辑顺序一般有“因为”“所以”“首先”“其次”“总之”“综上所述”等字眼。也可以使用排除法</a:t>
            </a:r>
            <a:r>
              <a:rPr lang="en-US" dirty="0" smtClean="0"/>
              <a:t>:</a:t>
            </a:r>
            <a:r>
              <a:rPr lang="zh-CN" altLang="en-US" dirty="0" smtClean="0"/>
              <a:t>无时间词、无方位词</a:t>
            </a:r>
            <a:r>
              <a:rPr lang="en-US" dirty="0" smtClean="0"/>
              <a:t>,</a:t>
            </a:r>
            <a:r>
              <a:rPr lang="zh-CN" altLang="en-US" dirty="0" smtClean="0"/>
              <a:t>不是时间或空间顺序</a:t>
            </a:r>
            <a:r>
              <a:rPr lang="en-US" dirty="0" smtClean="0"/>
              <a:t>,</a:t>
            </a:r>
            <a:r>
              <a:rPr lang="zh-CN" altLang="en-US" dirty="0" smtClean="0"/>
              <a:t>那就是逻辑顺序。</a:t>
            </a:r>
          </a:p>
          <a:p>
            <a:pPr indent="446088">
              <a:lnSpc>
                <a:spcPct val="150000"/>
              </a:lnSpc>
            </a:pPr>
            <a:r>
              <a:rPr lang="zh-CN" altLang="en-US" dirty="0" smtClean="0"/>
              <a:t>第三步</a:t>
            </a:r>
            <a:r>
              <a:rPr lang="en-US" dirty="0" smtClean="0"/>
              <a:t>:</a:t>
            </a:r>
            <a:r>
              <a:rPr lang="zh-CN" altLang="en-US" dirty="0" smtClean="0"/>
              <a:t>根据选文大意判断。通读全文</a:t>
            </a:r>
            <a:r>
              <a:rPr lang="en-US" dirty="0" smtClean="0"/>
              <a:t>,</a:t>
            </a:r>
            <a:r>
              <a:rPr lang="zh-CN" altLang="en-US" dirty="0" smtClean="0"/>
              <a:t>概括各个部分的大意</a:t>
            </a:r>
            <a:r>
              <a:rPr lang="en-US" dirty="0" smtClean="0"/>
              <a:t>,</a:t>
            </a:r>
            <a:r>
              <a:rPr lang="zh-CN" altLang="en-US" dirty="0" smtClean="0"/>
              <a:t>理清写作思 路</a:t>
            </a:r>
            <a:r>
              <a:rPr lang="en-US" dirty="0" smtClean="0"/>
              <a:t>,</a:t>
            </a:r>
            <a:r>
              <a:rPr lang="zh-CN" altLang="en-US" dirty="0" smtClean="0"/>
              <a:t>再回头判定说明结构和说明顺序。此法最可靠。</a:t>
            </a:r>
          </a:p>
          <a:p>
            <a:pPr indent="446088">
              <a:lnSpc>
                <a:spcPct val="150000"/>
              </a:lnSpc>
            </a:pPr>
            <a:r>
              <a:rPr lang="zh-CN" altLang="en-US" dirty="0" smtClean="0"/>
              <a:t>注意事项</a:t>
            </a:r>
            <a:r>
              <a:rPr lang="en-US" dirty="0" smtClean="0"/>
              <a:t>:</a:t>
            </a:r>
            <a:r>
              <a:rPr lang="zh-CN" altLang="en-US" dirty="0" smtClean="0"/>
              <a:t>答案时还要注意说明思路与说明顺序的区别</a:t>
            </a:r>
            <a:r>
              <a:rPr lang="en-US" dirty="0" smtClean="0"/>
              <a:t>,</a:t>
            </a:r>
            <a:r>
              <a:rPr lang="zh-CN" altLang="en-US" dirty="0" smtClean="0"/>
              <a:t>思路重点回答先说明了什么后说明了什么</a:t>
            </a:r>
            <a:r>
              <a:rPr lang="en-US" dirty="0" smtClean="0"/>
              <a:t>,</a:t>
            </a:r>
            <a:r>
              <a:rPr lang="zh-CN" altLang="en-US" dirty="0" smtClean="0"/>
              <a:t>顺序重点从时间、空间、逻辑角度回答说明顺序。</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2664000"/>
        </p:xfrm>
        <a:graphic>
          <a:graphicData uri="http://schemas.openxmlformats.org/drawingml/2006/table">
            <a:tbl>
              <a:tblPr/>
              <a:tblGrid>
                <a:gridCol w="595425"/>
                <a:gridCol w="818707"/>
                <a:gridCol w="6358268"/>
              </a:tblGrid>
              <a:tr h="396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900000">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说明</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方法</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及其</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下定义</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常用格式</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“……是什么”或“……是怎样的”。作用</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……是……</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准确揭示了……的本质特征</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分类别</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为了说明……的特征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道理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条理清晰地从……方面分门别类加以说明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使说明更有条理性</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作诠释</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说明对象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浅显易懂</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概念清楚</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a:lnSpc>
                <a:spcPct val="150000"/>
              </a:lnSpc>
            </a:pPr>
            <a:r>
              <a:rPr lang="en-US" b="1" dirty="0" smtClean="0"/>
              <a:t>1.</a:t>
            </a:r>
            <a:r>
              <a:rPr lang="zh-CN" altLang="en-US" b="1" dirty="0" smtClean="0"/>
              <a:t>文章结构类</a:t>
            </a:r>
            <a:r>
              <a:rPr lang="en-US" b="1" dirty="0" smtClean="0"/>
              <a:t>:</a:t>
            </a:r>
            <a:endParaRPr lang="zh-CN" altLang="en-US" b="1" dirty="0" smtClean="0"/>
          </a:p>
          <a:p>
            <a:pPr indent="446088">
              <a:lnSpc>
                <a:spcPct val="150000"/>
              </a:lnSpc>
            </a:pPr>
            <a:r>
              <a:rPr lang="en-US" dirty="0" smtClean="0"/>
              <a:t>(1)</a:t>
            </a:r>
            <a:r>
              <a:rPr lang="zh-CN" altLang="en-US" dirty="0" smtClean="0"/>
              <a:t>本文采用“总分式</a:t>
            </a:r>
            <a:r>
              <a:rPr lang="en-US" dirty="0" smtClean="0"/>
              <a:t>/</a:t>
            </a:r>
            <a:r>
              <a:rPr lang="zh-CN" altLang="en-US" dirty="0" smtClean="0"/>
              <a:t>分总式”结构</a:t>
            </a:r>
            <a:r>
              <a:rPr lang="en-US" dirty="0" smtClean="0"/>
              <a:t>,</a:t>
            </a:r>
            <a:r>
              <a:rPr lang="zh-CN" altLang="en-US" dirty="0" smtClean="0"/>
              <a:t>首先通过</a:t>
            </a:r>
            <a:r>
              <a:rPr lang="en-US" altLang="zh-CN" dirty="0" smtClean="0"/>
              <a:t>……</a:t>
            </a:r>
            <a:r>
              <a:rPr lang="zh-CN" altLang="en-US" dirty="0" smtClean="0"/>
              <a:t>说明</a:t>
            </a:r>
            <a:r>
              <a:rPr lang="en-US" altLang="zh-CN" dirty="0" smtClean="0"/>
              <a:t>……</a:t>
            </a:r>
            <a:r>
              <a:rPr lang="en-US" dirty="0" smtClean="0"/>
              <a:t>,</a:t>
            </a:r>
            <a:r>
              <a:rPr lang="zh-CN" altLang="en-US" dirty="0" smtClean="0"/>
              <a:t>然后</a:t>
            </a:r>
            <a:r>
              <a:rPr lang="en-US" altLang="zh-CN" dirty="0" smtClean="0"/>
              <a:t>……</a:t>
            </a:r>
            <a:r>
              <a:rPr lang="en-US" dirty="0" smtClean="0"/>
              <a:t>,</a:t>
            </a:r>
            <a:r>
              <a:rPr lang="zh-CN" altLang="en-US" dirty="0" smtClean="0"/>
              <a:t>其次</a:t>
            </a:r>
            <a:r>
              <a:rPr lang="en-US" altLang="zh-CN" dirty="0" smtClean="0"/>
              <a:t>……</a:t>
            </a:r>
          </a:p>
          <a:p>
            <a:pPr indent="446088">
              <a:lnSpc>
                <a:spcPct val="150000"/>
              </a:lnSpc>
            </a:pPr>
            <a:r>
              <a:rPr lang="en-US" dirty="0" smtClean="0"/>
              <a:t>(2)</a:t>
            </a:r>
            <a:r>
              <a:rPr lang="zh-CN" altLang="en-US" dirty="0" smtClean="0"/>
              <a:t>本文采用“递进式”的文章结构</a:t>
            </a:r>
            <a:r>
              <a:rPr lang="en-US" dirty="0" smtClean="0"/>
              <a:t>,</a:t>
            </a:r>
            <a:r>
              <a:rPr lang="zh-CN" altLang="en-US" dirty="0" smtClean="0"/>
              <a:t>一层层地剖析</a:t>
            </a:r>
            <a:r>
              <a:rPr lang="en-US" altLang="zh-CN" dirty="0" smtClean="0"/>
              <a:t>……</a:t>
            </a:r>
            <a:r>
              <a:rPr lang="en-US" dirty="0" smtClean="0"/>
              <a:t>,</a:t>
            </a:r>
            <a:r>
              <a:rPr lang="zh-CN" altLang="en-US" dirty="0" smtClean="0"/>
              <a:t>把</a:t>
            </a:r>
            <a:r>
              <a:rPr lang="en-US" altLang="zh-CN" dirty="0" smtClean="0"/>
              <a:t>……</a:t>
            </a:r>
            <a:r>
              <a:rPr lang="zh-CN" altLang="en-US" dirty="0" smtClean="0"/>
              <a:t>说得浅显易懂。</a:t>
            </a:r>
          </a:p>
          <a:p>
            <a:pPr indent="446088">
              <a:lnSpc>
                <a:spcPct val="150000"/>
              </a:lnSpc>
            </a:pPr>
            <a:r>
              <a:rPr lang="en-US" dirty="0" smtClean="0"/>
              <a:t>(3)</a:t>
            </a:r>
            <a:r>
              <a:rPr lang="zh-CN" altLang="en-US" dirty="0" smtClean="0"/>
              <a:t>本文采用“并列式”文章结构</a:t>
            </a:r>
            <a:r>
              <a:rPr lang="en-US" dirty="0" smtClean="0"/>
              <a:t>,</a:t>
            </a:r>
            <a:r>
              <a:rPr lang="zh-CN" altLang="en-US" dirty="0" smtClean="0"/>
              <a:t>先讲了</a:t>
            </a:r>
            <a:r>
              <a:rPr lang="en-US" altLang="zh-CN" dirty="0" smtClean="0"/>
              <a:t>……</a:t>
            </a:r>
            <a:r>
              <a:rPr lang="en-US" dirty="0" smtClean="0"/>
              <a:t>,</a:t>
            </a:r>
            <a:r>
              <a:rPr lang="zh-CN" altLang="en-US" dirty="0" smtClean="0"/>
              <a:t>再讲了</a:t>
            </a:r>
            <a:r>
              <a:rPr lang="en-US" altLang="zh-CN" dirty="0" smtClean="0"/>
              <a:t>……</a:t>
            </a:r>
          </a:p>
          <a:p>
            <a:pPr>
              <a:lnSpc>
                <a:spcPct val="150000"/>
              </a:lnSpc>
            </a:pPr>
            <a:r>
              <a:rPr lang="en-US" b="1" dirty="0" smtClean="0"/>
              <a:t>2.</a:t>
            </a:r>
            <a:r>
              <a:rPr lang="zh-CN" altLang="en-US" b="1" dirty="0" smtClean="0"/>
              <a:t>说明顺序类</a:t>
            </a:r>
            <a:r>
              <a:rPr lang="en-US" b="1" dirty="0" smtClean="0"/>
              <a:t>:</a:t>
            </a:r>
            <a:endParaRPr lang="zh-CN" altLang="en-US" b="1" dirty="0" smtClean="0"/>
          </a:p>
          <a:p>
            <a:pPr indent="446088">
              <a:lnSpc>
                <a:spcPct val="150000"/>
              </a:lnSpc>
            </a:pPr>
            <a:r>
              <a:rPr lang="zh-CN" altLang="en-US" dirty="0" smtClean="0"/>
              <a:t>文章</a:t>
            </a:r>
            <a:r>
              <a:rPr lang="en-US" dirty="0" smtClean="0"/>
              <a:t>(</a:t>
            </a:r>
            <a:r>
              <a:rPr lang="zh-CN" altLang="en-US" dirty="0" smtClean="0"/>
              <a:t>第</a:t>
            </a:r>
            <a:r>
              <a:rPr lang="en-US" dirty="0" smtClean="0"/>
              <a:t>×</a:t>
            </a:r>
            <a:r>
              <a:rPr lang="zh-CN" altLang="en-US" dirty="0" smtClean="0"/>
              <a:t>段</a:t>
            </a:r>
            <a:r>
              <a:rPr lang="en-US" dirty="0" smtClean="0"/>
              <a:t>)</a:t>
            </a:r>
            <a:r>
              <a:rPr lang="zh-CN" altLang="en-US" dirty="0" smtClean="0"/>
              <a:t>采用</a:t>
            </a:r>
            <a:r>
              <a:rPr lang="en-US" altLang="zh-CN" dirty="0" smtClean="0"/>
              <a:t>……</a:t>
            </a:r>
            <a:r>
              <a:rPr lang="zh-CN" altLang="en-US" dirty="0" smtClean="0"/>
              <a:t>的说明顺序</a:t>
            </a:r>
            <a:r>
              <a:rPr lang="en-US" dirty="0" smtClean="0"/>
              <a:t>,</a:t>
            </a:r>
            <a:r>
              <a:rPr lang="zh-CN" altLang="en-US" dirty="0" smtClean="0"/>
              <a:t>先讲了</a:t>
            </a:r>
            <a:r>
              <a:rPr lang="en-US" altLang="zh-CN" dirty="0" smtClean="0"/>
              <a:t>……</a:t>
            </a:r>
            <a:r>
              <a:rPr lang="en-US" dirty="0" smtClean="0"/>
              <a:t>,</a:t>
            </a:r>
            <a:r>
              <a:rPr lang="zh-CN" altLang="en-US" dirty="0" smtClean="0"/>
              <a:t>再讲了</a:t>
            </a:r>
            <a:r>
              <a:rPr lang="en-US" altLang="zh-CN" dirty="0" smtClean="0"/>
              <a:t>……</a:t>
            </a:r>
            <a:r>
              <a:rPr lang="en-US" dirty="0" smtClean="0"/>
              <a:t>,</a:t>
            </a:r>
            <a:r>
              <a:rPr lang="zh-CN" altLang="en-US" dirty="0" smtClean="0"/>
              <a:t>说明了</a:t>
            </a:r>
            <a:r>
              <a:rPr lang="en-US" dirty="0" smtClean="0"/>
              <a:t>××</a:t>
            </a:r>
            <a:r>
              <a:rPr lang="zh-CN" altLang="en-US" dirty="0" smtClean="0"/>
              <a:t>事物</a:t>
            </a:r>
            <a:r>
              <a:rPr lang="en-US" dirty="0" smtClean="0"/>
              <a:t>××</a:t>
            </a:r>
            <a:r>
              <a:rPr lang="zh-CN" altLang="en-US" dirty="0" smtClean="0"/>
              <a:t>特点</a:t>
            </a:r>
            <a:r>
              <a:rPr lang="en-US" dirty="0" smtClean="0"/>
              <a:t>(××</a:t>
            </a:r>
            <a:r>
              <a:rPr lang="zh-CN" altLang="en-US" dirty="0" smtClean="0"/>
              <a:t>事理</a:t>
            </a:r>
            <a:r>
              <a:rPr lang="en-US" dirty="0" smtClean="0"/>
              <a:t>××</a:t>
            </a:r>
            <a:r>
              <a:rPr lang="zh-CN" altLang="en-US" dirty="0" smtClean="0"/>
              <a:t>特点</a:t>
            </a:r>
            <a:r>
              <a:rPr lang="en-US" dirty="0" smtClean="0"/>
              <a:t>)</a:t>
            </a:r>
            <a:r>
              <a:rPr lang="zh-CN" altLang="en-US" dirty="0" smtClean="0"/>
              <a:t>。</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考点四　理解词句含义</a:t>
            </a:r>
            <a:r>
              <a:rPr lang="zh-CN" altLang="en-US" dirty="0" smtClean="0"/>
              <a:t>（</a:t>
            </a:r>
            <a:r>
              <a:rPr lang="en-US" dirty="0" smtClean="0"/>
              <a:t> 5</a:t>
            </a:r>
            <a:r>
              <a:rPr lang="zh-CN" altLang="en-US" dirty="0" smtClean="0"/>
              <a:t>年</a:t>
            </a:r>
            <a:r>
              <a:rPr lang="en-US" dirty="0" smtClean="0"/>
              <a:t>2</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en-US" b="1" dirty="0" smtClean="0"/>
              <a:t>1.</a:t>
            </a:r>
            <a:r>
              <a:rPr lang="zh-CN" altLang="en-US" b="1" dirty="0" smtClean="0"/>
              <a:t>揣摩下列句子中加点的词语</a:t>
            </a:r>
            <a:r>
              <a:rPr lang="en-US" b="1" dirty="0" smtClean="0"/>
              <a:t>,</a:t>
            </a:r>
            <a:r>
              <a:rPr lang="zh-CN" altLang="en-US" b="1" dirty="0" smtClean="0"/>
              <a:t>回答括号里的问题。</a:t>
            </a:r>
            <a:r>
              <a:rPr lang="en-US" dirty="0" smtClean="0"/>
              <a:t>(</a:t>
            </a:r>
            <a:r>
              <a:rPr lang="zh-CN" altLang="en-US" dirty="0" smtClean="0"/>
              <a:t>八上</a:t>
            </a:r>
            <a:r>
              <a:rPr lang="en-US" altLang="zh-CN" dirty="0" smtClean="0"/>
              <a:t>《</a:t>
            </a:r>
            <a:r>
              <a:rPr lang="zh-CN" altLang="en-US" dirty="0" smtClean="0"/>
              <a:t>苏州园林</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t>(1)</a:t>
            </a:r>
            <a:r>
              <a:rPr lang="zh-CN" altLang="en-US" dirty="0" smtClean="0"/>
              <a:t>倘若要我说说总的印象</a:t>
            </a:r>
            <a:r>
              <a:rPr lang="en-US" dirty="0" smtClean="0"/>
              <a:t>,</a:t>
            </a:r>
            <a:r>
              <a:rPr lang="zh-CN" altLang="en-US" dirty="0" smtClean="0"/>
              <a:t>我觉得苏州园林是我国各地园林的标本</a:t>
            </a:r>
            <a:r>
              <a:rPr lang="en-US" altLang="zh-CN" dirty="0" smtClean="0"/>
              <a:t>……</a:t>
            </a:r>
            <a:r>
              <a:rPr lang="en-US" dirty="0" smtClean="0"/>
              <a:t>(</a:t>
            </a:r>
            <a:r>
              <a:rPr lang="zh-CN" altLang="en-US" dirty="0" smtClean="0"/>
              <a:t>“标本”在这里是什么意思</a:t>
            </a:r>
            <a:r>
              <a:rPr lang="en-US" dirty="0" smtClean="0"/>
              <a:t>?)</a:t>
            </a:r>
            <a:endParaRPr lang="zh-CN" altLang="en-US" dirty="0" smtClean="0"/>
          </a:p>
          <a:p>
            <a:pPr>
              <a:lnSpc>
                <a:spcPct val="150000"/>
              </a:lnSpc>
            </a:pPr>
            <a:r>
              <a:rPr lang="en-US" dirty="0" smtClean="0"/>
              <a:t>(2)</a:t>
            </a:r>
            <a:r>
              <a:rPr lang="zh-CN" altLang="en-US" dirty="0" smtClean="0"/>
              <a:t>对称的建筑是图案画</a:t>
            </a:r>
            <a:r>
              <a:rPr lang="en-US" dirty="0" smtClean="0"/>
              <a:t>,</a:t>
            </a:r>
            <a:r>
              <a:rPr lang="zh-CN" altLang="en-US" dirty="0" smtClean="0"/>
              <a:t>不是美术画</a:t>
            </a:r>
            <a:r>
              <a:rPr lang="en-US" dirty="0" smtClean="0"/>
              <a:t>,</a:t>
            </a:r>
            <a:r>
              <a:rPr lang="zh-CN" altLang="en-US" dirty="0" smtClean="0"/>
              <a:t>而园林是美术画</a:t>
            </a:r>
            <a:r>
              <a:rPr lang="en-US" altLang="zh-CN" dirty="0" smtClean="0"/>
              <a:t>……</a:t>
            </a:r>
            <a:r>
              <a:rPr lang="en-US" dirty="0" smtClean="0"/>
              <a:t>(</a:t>
            </a:r>
            <a:r>
              <a:rPr lang="zh-CN" altLang="en-US" dirty="0" smtClean="0"/>
              <a:t>“图案画”和“美术画”有什么区别</a:t>
            </a:r>
            <a:r>
              <a:rPr lang="en-US" dirty="0" smtClean="0"/>
              <a:t>?)</a:t>
            </a:r>
            <a:endParaRPr lang="zh-CN" altLang="en-US" dirty="0" smtClean="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 </a:t>
            </a:r>
            <a:r>
              <a:rPr lang="en-US" dirty="0" smtClean="0"/>
              <a:t>(1)</a:t>
            </a:r>
            <a:r>
              <a:rPr lang="zh-CN" altLang="en-US" dirty="0" smtClean="0"/>
              <a:t>“标本”在这里是样本的意思</a:t>
            </a:r>
            <a:r>
              <a:rPr lang="en-US" dirty="0" smtClean="0"/>
              <a:t>,</a:t>
            </a:r>
            <a:r>
              <a:rPr lang="zh-CN" altLang="en-US" dirty="0" smtClean="0"/>
              <a:t>说明苏州园林具有广泛的代表性。</a:t>
            </a:r>
            <a:r>
              <a:rPr lang="en-US" dirty="0" smtClean="0"/>
              <a:t>(2)</a:t>
            </a:r>
            <a:r>
              <a:rPr lang="zh-CN" altLang="en-US" dirty="0" smtClean="0"/>
              <a:t>图案画更类似数学中的“几何图形”</a:t>
            </a:r>
            <a:r>
              <a:rPr lang="en-US" dirty="0" smtClean="0"/>
              <a:t>,</a:t>
            </a:r>
            <a:r>
              <a:rPr lang="zh-CN" altLang="en-US" dirty="0" smtClean="0"/>
              <a:t>看上去工工整整</a:t>
            </a:r>
            <a:r>
              <a:rPr lang="en-US" dirty="0" smtClean="0"/>
              <a:t>,</a:t>
            </a:r>
            <a:r>
              <a:rPr lang="zh-CN" altLang="en-US" dirty="0" smtClean="0"/>
              <a:t>大部分是对称的</a:t>
            </a:r>
            <a:r>
              <a:rPr lang="en-US" dirty="0" smtClean="0"/>
              <a:t>,</a:t>
            </a:r>
            <a:r>
              <a:rPr lang="zh-CN" altLang="en-US" dirty="0" smtClean="0"/>
              <a:t>比较刻板。而美术画是艺术创造</a:t>
            </a:r>
            <a:r>
              <a:rPr lang="en-US" dirty="0" smtClean="0"/>
              <a:t>,</a:t>
            </a:r>
            <a:r>
              <a:rPr lang="zh-CN" altLang="en-US" dirty="0" smtClean="0"/>
              <a:t>更注重个性</a:t>
            </a:r>
            <a:r>
              <a:rPr lang="en-US" dirty="0" smtClean="0"/>
              <a:t>,</a:t>
            </a:r>
            <a:r>
              <a:rPr lang="zh-CN" altLang="en-US" dirty="0" smtClean="0"/>
              <a:t>不讲究对称</a:t>
            </a:r>
            <a:r>
              <a:rPr lang="en-US" dirty="0" smtClean="0"/>
              <a:t>,</a:t>
            </a:r>
            <a:r>
              <a:rPr lang="zh-CN" altLang="en-US" dirty="0" smtClean="0"/>
              <a:t>有自然之趣和艺术之美。</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怎样理解最后一句话的含义</a:t>
            </a:r>
            <a:r>
              <a:rPr lang="en-US" dirty="0" smtClean="0"/>
              <a:t>? (</a:t>
            </a:r>
            <a:r>
              <a:rPr lang="zh-CN" altLang="en-US" dirty="0" smtClean="0"/>
              <a:t>八下</a:t>
            </a:r>
            <a:r>
              <a:rPr lang="en-US" altLang="zh-CN" dirty="0" smtClean="0"/>
              <a:t>《</a:t>
            </a:r>
            <a:r>
              <a:rPr lang="zh-CN" altLang="en-US" dirty="0" smtClean="0"/>
              <a:t>大雁归来</a:t>
            </a:r>
            <a:r>
              <a:rPr lang="en-US" altLang="zh-CN" dirty="0" smtClean="0"/>
              <a:t>》</a:t>
            </a:r>
            <a:r>
              <a:rPr lang="zh-CN" altLang="en-US" dirty="0" smtClean="0"/>
              <a:t>教材边栏</a:t>
            </a:r>
            <a:r>
              <a:rPr lang="en-US" dirty="0" smtClean="0"/>
              <a:t>)</a:t>
            </a:r>
            <a:endParaRPr lang="zh-CN" altLang="en-US" dirty="0" smtClean="0"/>
          </a:p>
          <a:p>
            <a:pPr>
              <a:lnSpc>
                <a:spcPct val="150000"/>
              </a:lnSpc>
            </a:pPr>
            <a:r>
              <a:rPr lang="zh-CN" altLang="en-US" dirty="0" smtClean="0"/>
              <a:t>　　</a:t>
            </a:r>
            <a:r>
              <a:rPr lang="zh-CN" altLang="en-US" b="1" dirty="0" smtClean="0">
                <a:latin typeface="楷体" pitchFamily="49" charset="-122"/>
                <a:ea typeface="楷体" pitchFamily="49" charset="-122"/>
              </a:rPr>
              <a:t>在这种每年一度的迁徙中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整个大陆所获得的是从</a:t>
            </a:r>
            <a:r>
              <a:rPr lang="en-US" b="1" dirty="0" smtClean="0">
                <a:latin typeface="楷体" pitchFamily="49" charset="-122"/>
                <a:ea typeface="楷体" pitchFamily="49" charset="-122"/>
              </a:rPr>
              <a:t>3</a:t>
            </a:r>
            <a:r>
              <a:rPr lang="zh-CN" altLang="en-US" b="1" dirty="0" smtClean="0">
                <a:latin typeface="楷体" pitchFamily="49" charset="-122"/>
                <a:ea typeface="楷体" pitchFamily="49" charset="-122"/>
              </a:rPr>
              <a:t>月的天空洒下来的一首有益无损的带着野性的诗歌。</a:t>
            </a:r>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本句是抒情句</a:t>
            </a:r>
            <a:r>
              <a:rPr lang="en-US" dirty="0" smtClean="0"/>
              <a:t>,</a:t>
            </a:r>
            <a:r>
              <a:rPr lang="zh-CN" altLang="en-US" dirty="0" smtClean="0"/>
              <a:t>意思是说</a:t>
            </a:r>
            <a:r>
              <a:rPr lang="en-US" dirty="0" smtClean="0"/>
              <a:t>3</a:t>
            </a:r>
            <a:r>
              <a:rPr lang="zh-CN" altLang="en-US" dirty="0" smtClean="0"/>
              <a:t>月大雁的归来</a:t>
            </a:r>
            <a:r>
              <a:rPr lang="en-US" dirty="0" smtClean="0"/>
              <a:t>,</a:t>
            </a:r>
            <a:r>
              <a:rPr lang="zh-CN" altLang="en-US" dirty="0" smtClean="0"/>
              <a:t>是完成其自身生命历程一个不可或缺的部分</a:t>
            </a:r>
            <a:r>
              <a:rPr lang="en-US" dirty="0" smtClean="0"/>
              <a:t>,</a:t>
            </a:r>
            <a:r>
              <a:rPr lang="zh-CN" altLang="en-US" dirty="0" smtClean="0"/>
              <a:t>大雁的生命历程</a:t>
            </a:r>
            <a:r>
              <a:rPr lang="en-US" dirty="0" smtClean="0"/>
              <a:t>,</a:t>
            </a:r>
            <a:r>
              <a:rPr lang="zh-CN" altLang="en-US" dirty="0" smtClean="0"/>
              <a:t>是自然的</a:t>
            </a:r>
            <a:r>
              <a:rPr lang="en-US" dirty="0" smtClean="0"/>
              <a:t>,</a:t>
            </a:r>
            <a:r>
              <a:rPr lang="zh-CN" altLang="en-US" dirty="0" smtClean="0"/>
              <a:t>不像人类那样为文明所规训</a:t>
            </a:r>
            <a:r>
              <a:rPr lang="en-US" dirty="0" smtClean="0"/>
              <a:t>,</a:t>
            </a:r>
            <a:r>
              <a:rPr lang="zh-CN" altLang="en-US" dirty="0" smtClean="0"/>
              <a:t>因此是“带着野性的”</a:t>
            </a:r>
            <a:r>
              <a:rPr lang="en-US" dirty="0" smtClean="0"/>
              <a:t>;</a:t>
            </a:r>
            <a:r>
              <a:rPr lang="zh-CN" altLang="en-US" dirty="0" smtClean="0"/>
              <a:t>在这种自然的过程中又可以发掘出深刻的精神内涵</a:t>
            </a:r>
            <a:r>
              <a:rPr lang="en-US" dirty="0" smtClean="0"/>
              <a:t>,</a:t>
            </a:r>
            <a:r>
              <a:rPr lang="zh-CN" altLang="en-US" dirty="0" smtClean="0"/>
              <a:t>因此又是充满诗意的。</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 </a:t>
            </a:r>
            <a:r>
              <a:rPr lang="en-US" dirty="0" smtClean="0">
                <a:solidFill>
                  <a:srgbClr val="0092D7"/>
                </a:solidFill>
              </a:rPr>
              <a:t>[2018</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18] </a:t>
            </a:r>
            <a:r>
              <a:rPr lang="zh-CN" altLang="en-US" dirty="0" smtClean="0"/>
              <a:t>第</a:t>
            </a:r>
            <a:r>
              <a:rPr lang="en-US" dirty="0" smtClean="0"/>
              <a:t>⑦</a:t>
            </a:r>
            <a:r>
              <a:rPr lang="zh-CN" altLang="en-US" dirty="0" smtClean="0"/>
              <a:t>段加点词“喂养”的具体含义是什么</a:t>
            </a:r>
            <a:r>
              <a:rPr lang="en-US" dirty="0" smtClean="0"/>
              <a:t>?</a:t>
            </a:r>
            <a:endParaRPr lang="zh-CN" altLang="en-US" dirty="0" smtClean="0"/>
          </a:p>
          <a:p>
            <a:pPr>
              <a:lnSpc>
                <a:spcPct val="150000"/>
              </a:lnSpc>
            </a:pPr>
            <a:r>
              <a:rPr lang="en-US" b="1" dirty="0" smtClean="0"/>
              <a:t>2.</a:t>
            </a:r>
            <a:r>
              <a:rPr lang="zh-CN" altLang="en-US" dirty="0" smtClean="0"/>
              <a:t>句中“</a:t>
            </a:r>
            <a:r>
              <a:rPr lang="en-US" dirty="0" smtClean="0"/>
              <a:t>××</a:t>
            </a:r>
            <a:r>
              <a:rPr lang="zh-CN" altLang="en-US" dirty="0" smtClean="0"/>
              <a:t>”的意思是什么</a:t>
            </a:r>
            <a:r>
              <a:rPr lang="en-US" dirty="0" smtClean="0"/>
              <a:t>?</a:t>
            </a:r>
            <a:r>
              <a:rPr lang="zh-CN" altLang="en-US" dirty="0" smtClean="0"/>
              <a:t>有什么表达效果</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说明文中考查的词句的含义</a:t>
            </a:r>
            <a:r>
              <a:rPr lang="en-US" dirty="0" smtClean="0"/>
              <a:t>,</a:t>
            </a:r>
            <a:r>
              <a:rPr lang="zh-CN" altLang="en-US" dirty="0" smtClean="0"/>
              <a:t>通常是那些使说明语言更加生动的词句</a:t>
            </a:r>
            <a:r>
              <a:rPr lang="en-US" dirty="0" smtClean="0"/>
              <a:t>,</a:t>
            </a:r>
            <a:r>
              <a:rPr lang="zh-CN" altLang="en-US" dirty="0" smtClean="0"/>
              <a:t>便于读者理解被说明的对象。可以按照以下步骤来作答</a:t>
            </a:r>
            <a:r>
              <a:rPr lang="en-US" dirty="0" smtClean="0"/>
              <a:t>:</a:t>
            </a:r>
            <a:endParaRPr lang="zh-CN" altLang="en-US" dirty="0" smtClean="0"/>
          </a:p>
          <a:p>
            <a:pPr>
              <a:lnSpc>
                <a:spcPct val="150000"/>
              </a:lnSpc>
            </a:pPr>
            <a:r>
              <a:rPr lang="en-US" b="1" dirty="0" smtClean="0"/>
              <a:t>1.</a:t>
            </a:r>
            <a:r>
              <a:rPr lang="zh-CN" altLang="en-US" b="1" dirty="0" smtClean="0"/>
              <a:t>词语含义</a:t>
            </a:r>
          </a:p>
          <a:p>
            <a:pPr indent="446088">
              <a:lnSpc>
                <a:spcPct val="150000"/>
              </a:lnSpc>
            </a:pPr>
            <a:r>
              <a:rPr lang="en-US" dirty="0" smtClean="0"/>
              <a:t>(1)</a:t>
            </a:r>
            <a:r>
              <a:rPr lang="zh-CN" altLang="en-US" dirty="0" smtClean="0"/>
              <a:t>揣摩词语的本义。</a:t>
            </a:r>
          </a:p>
          <a:p>
            <a:pPr indent="446088">
              <a:lnSpc>
                <a:spcPct val="150000"/>
              </a:lnSpc>
            </a:pPr>
            <a:r>
              <a:rPr lang="en-US" dirty="0" smtClean="0"/>
              <a:t>(2)</a:t>
            </a:r>
            <a:r>
              <a:rPr lang="zh-CN" altLang="en-US" dirty="0" smtClean="0"/>
              <a:t>联系上下文</a:t>
            </a:r>
            <a:r>
              <a:rPr lang="en-US" dirty="0" smtClean="0"/>
              <a:t>,</a:t>
            </a:r>
            <a:r>
              <a:rPr lang="zh-CN" altLang="en-US" dirty="0" smtClean="0"/>
              <a:t>体会词语的语境义 </a:t>
            </a:r>
            <a:r>
              <a:rPr lang="en-US" dirty="0" smtClean="0"/>
              <a:t>(</a:t>
            </a:r>
            <a:r>
              <a:rPr lang="zh-CN" altLang="en-US" dirty="0" smtClean="0"/>
              <a:t>特殊义、临时义</a:t>
            </a:r>
            <a:r>
              <a:rPr lang="en-US" dirty="0" smtClean="0"/>
              <a:t>),</a:t>
            </a:r>
            <a:r>
              <a:rPr lang="zh-CN" altLang="en-US" dirty="0" smtClean="0"/>
              <a:t>结合文章内容具体分析。</a:t>
            </a:r>
          </a:p>
          <a:p>
            <a:pPr indent="446088">
              <a:lnSpc>
                <a:spcPct val="150000"/>
              </a:lnSpc>
            </a:pPr>
            <a:r>
              <a:rPr lang="en-US" dirty="0" smtClean="0"/>
              <a:t>(3)</a:t>
            </a:r>
            <a:r>
              <a:rPr lang="zh-CN" altLang="en-US" dirty="0" smtClean="0"/>
              <a:t>把握词语的修辞义</a:t>
            </a:r>
            <a:r>
              <a:rPr lang="en-US" dirty="0" smtClean="0"/>
              <a:t>:</a:t>
            </a:r>
            <a:r>
              <a:rPr lang="zh-CN" altLang="en-US" dirty="0" smtClean="0"/>
              <a:t>比喻、借代、拟人等</a:t>
            </a:r>
            <a:r>
              <a:rPr lang="en-US" dirty="0" smtClean="0"/>
              <a:t>,</a:t>
            </a:r>
            <a:r>
              <a:rPr lang="zh-CN" altLang="en-US" dirty="0" smtClean="0"/>
              <a:t>都要结合语境</a:t>
            </a:r>
            <a:r>
              <a:rPr lang="en-US" dirty="0" smtClean="0"/>
              <a:t>,</a:t>
            </a:r>
            <a:r>
              <a:rPr lang="zh-CN" altLang="en-US" dirty="0" smtClean="0"/>
              <a:t>寻找本体的含义</a:t>
            </a:r>
            <a:r>
              <a:rPr lang="en-US" dirty="0" smtClean="0"/>
              <a:t>;</a:t>
            </a:r>
            <a:r>
              <a:rPr lang="zh-CN" altLang="en-US" dirty="0" smtClean="0"/>
              <a:t>双关要注意词语的表层含义和深层含义。</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en-US" dirty="0" smtClean="0"/>
              <a:t>(4)</a:t>
            </a:r>
            <a:r>
              <a:rPr lang="zh-CN" altLang="en-US" dirty="0" smtClean="0"/>
              <a:t>把握词语的感情色彩</a:t>
            </a:r>
            <a:r>
              <a:rPr lang="en-US" dirty="0" smtClean="0"/>
              <a:t>:</a:t>
            </a:r>
            <a:r>
              <a:rPr lang="zh-CN" altLang="en-US" dirty="0" smtClean="0"/>
              <a:t>有些词语在具体语境中有词性换用的现象</a:t>
            </a:r>
            <a:r>
              <a:rPr lang="en-US" dirty="0" smtClean="0"/>
              <a:t>,</a:t>
            </a:r>
            <a:r>
              <a:rPr lang="zh-CN" altLang="en-US" dirty="0" smtClean="0"/>
              <a:t>可从中挖掘出作者的感情倾向。</a:t>
            </a:r>
          </a:p>
          <a:p>
            <a:pPr indent="446088">
              <a:lnSpc>
                <a:spcPct val="150000"/>
              </a:lnSpc>
            </a:pPr>
            <a:r>
              <a:rPr lang="zh-CN" altLang="en-US" dirty="0" smtClean="0"/>
              <a:t>如</a:t>
            </a:r>
            <a:r>
              <a:rPr lang="en-US" dirty="0" smtClean="0"/>
              <a:t>,2018</a:t>
            </a:r>
            <a:r>
              <a:rPr lang="zh-CN" altLang="en-US" dirty="0" smtClean="0"/>
              <a:t>年包头第</a:t>
            </a:r>
            <a:r>
              <a:rPr lang="en-US" dirty="0" smtClean="0"/>
              <a:t>18</a:t>
            </a:r>
            <a:r>
              <a:rPr lang="zh-CN" altLang="en-US" dirty="0" smtClean="0"/>
              <a:t>题</a:t>
            </a:r>
            <a:r>
              <a:rPr lang="en-US" dirty="0" smtClean="0"/>
              <a:t>:</a:t>
            </a:r>
            <a:r>
              <a:rPr lang="zh-CN" altLang="en-US" dirty="0" smtClean="0"/>
              <a:t>第</a:t>
            </a:r>
            <a:r>
              <a:rPr lang="en-US" dirty="0" smtClean="0"/>
              <a:t>⑦</a:t>
            </a:r>
            <a:r>
              <a:rPr lang="zh-CN" altLang="en-US" dirty="0" smtClean="0"/>
              <a:t>段加点词“喂养”的具体含义是什么</a:t>
            </a:r>
            <a:r>
              <a:rPr lang="en-US" dirty="0" smtClean="0"/>
              <a:t>?</a:t>
            </a:r>
            <a:endParaRPr lang="zh-CN" altLang="en-US" dirty="0" smtClean="0"/>
          </a:p>
          <a:p>
            <a:pPr indent="446088">
              <a:lnSpc>
                <a:spcPct val="150000"/>
              </a:lnSpc>
            </a:pPr>
            <a:r>
              <a:rPr lang="zh-CN" altLang="en-US" dirty="0" smtClean="0"/>
              <a:t>“喂养”的本义是喂给东西吃</a:t>
            </a:r>
            <a:r>
              <a:rPr lang="en-US" dirty="0" smtClean="0"/>
              <a:t>,</a:t>
            </a:r>
            <a:r>
              <a:rPr lang="zh-CN" altLang="en-US" dirty="0" smtClean="0"/>
              <a:t>使之成长</a:t>
            </a:r>
            <a:r>
              <a:rPr lang="en-US" dirty="0" smtClean="0"/>
              <a:t>,</a:t>
            </a:r>
            <a:r>
              <a:rPr lang="zh-CN" altLang="en-US" dirty="0" smtClean="0"/>
              <a:t>而文中“多年的预报经验”不是食物</a:t>
            </a:r>
            <a:r>
              <a:rPr lang="en-US" dirty="0" smtClean="0"/>
              <a:t>,</a:t>
            </a:r>
            <a:r>
              <a:rPr lang="zh-CN" altLang="en-US" dirty="0" smtClean="0"/>
              <a:t>机器和模型也不能“吃”</a:t>
            </a:r>
            <a:r>
              <a:rPr lang="en-US" dirty="0" smtClean="0"/>
              <a:t>,</a:t>
            </a:r>
            <a:r>
              <a:rPr lang="zh-CN" altLang="en-US" dirty="0" smtClean="0"/>
              <a:t>具体分析第</a:t>
            </a:r>
            <a:r>
              <a:rPr lang="en-US" dirty="0" smtClean="0"/>
              <a:t>⑦</a:t>
            </a:r>
            <a:r>
              <a:rPr lang="zh-CN" altLang="en-US" dirty="0" smtClean="0"/>
              <a:t>段</a:t>
            </a:r>
            <a:r>
              <a:rPr lang="en-US" dirty="0" smtClean="0"/>
              <a:t>,</a:t>
            </a:r>
            <a:r>
              <a:rPr lang="zh-CN" altLang="en-US" dirty="0" smtClean="0"/>
              <a:t>前面有“击败世界围棋排名第一人柯洁的‘阿尔法狗’发展到现在</a:t>
            </a:r>
            <a:r>
              <a:rPr lang="en-US" dirty="0" smtClean="0"/>
              <a:t>,</a:t>
            </a:r>
            <a:r>
              <a:rPr lang="zh-CN" altLang="en-US" dirty="0" smtClean="0"/>
              <a:t>已经脱离了靠大量棋谱来‘喂养’的阶段”</a:t>
            </a:r>
            <a:r>
              <a:rPr lang="en-US" dirty="0" smtClean="0"/>
              <a:t>,</a:t>
            </a:r>
            <a:r>
              <a:rPr lang="zh-CN" altLang="en-US" dirty="0" smtClean="0"/>
              <a:t>这里的“喂养”其实就是靠人类积累的经验使机器人进步</a:t>
            </a:r>
            <a:r>
              <a:rPr lang="en-US" dirty="0" smtClean="0"/>
              <a:t>,</a:t>
            </a:r>
            <a:r>
              <a:rPr lang="zh-CN" altLang="en-US" dirty="0" smtClean="0"/>
              <a:t>同样的道理</a:t>
            </a:r>
            <a:r>
              <a:rPr lang="en-US" dirty="0" smtClean="0"/>
              <a:t>,</a:t>
            </a:r>
            <a:r>
              <a:rPr lang="zh-CN" altLang="en-US" dirty="0" smtClean="0"/>
              <a:t>我们能得到“预报员的优势在于丰富的经验和对关键天气形式的把握”也是人工预报的经验</a:t>
            </a:r>
            <a:r>
              <a:rPr lang="en-US" dirty="0" smtClean="0"/>
              <a:t>,</a:t>
            </a:r>
            <a:r>
              <a:rPr lang="zh-CN" altLang="en-US" dirty="0" smtClean="0"/>
              <a:t>从而得出答案。</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indent="446088">
              <a:lnSpc>
                <a:spcPct val="150000"/>
              </a:lnSpc>
            </a:pPr>
            <a:r>
              <a:rPr lang="zh-CN" altLang="en-US" dirty="0" smtClean="0"/>
              <a:t>需要注意的是</a:t>
            </a:r>
            <a:r>
              <a:rPr lang="en-US" dirty="0" smtClean="0"/>
              <a:t>,</a:t>
            </a:r>
            <a:r>
              <a:rPr lang="zh-CN" altLang="en-US" dirty="0" smtClean="0"/>
              <a:t>有的题目要求找出指示代词指代的内容</a:t>
            </a:r>
            <a:r>
              <a:rPr lang="en-US" dirty="0" smtClean="0"/>
              <a:t>,</a:t>
            </a:r>
            <a:r>
              <a:rPr lang="zh-CN" altLang="en-US" dirty="0" smtClean="0"/>
              <a:t>这些词语中</a:t>
            </a:r>
            <a:r>
              <a:rPr lang="en-US" dirty="0" smtClean="0"/>
              <a:t>, </a:t>
            </a:r>
            <a:r>
              <a:rPr lang="zh-CN" altLang="en-US" dirty="0" smtClean="0"/>
              <a:t>“这”“这个”“这些”是近指代词</a:t>
            </a:r>
            <a:r>
              <a:rPr lang="en-US" dirty="0" smtClean="0"/>
              <a:t>,</a:t>
            </a:r>
            <a:r>
              <a:rPr lang="zh-CN" altLang="en-US" dirty="0" smtClean="0"/>
              <a:t>指代内容一般就是代词前面的话</a:t>
            </a:r>
            <a:r>
              <a:rPr lang="en-US" dirty="0" smtClean="0"/>
              <a:t>; </a:t>
            </a:r>
            <a:r>
              <a:rPr lang="zh-CN" altLang="en-US" dirty="0" smtClean="0"/>
              <a:t>“那” “那个”“那些”是远指代词</a:t>
            </a:r>
            <a:r>
              <a:rPr lang="en-US" dirty="0" smtClean="0"/>
              <a:t>,</a:t>
            </a:r>
            <a:r>
              <a:rPr lang="zh-CN" altLang="en-US" dirty="0" smtClean="0"/>
              <a:t>指代内容一般离代词语远一些</a:t>
            </a:r>
            <a:r>
              <a:rPr lang="en-US" dirty="0" smtClean="0"/>
              <a:t>,</a:t>
            </a:r>
            <a:r>
              <a:rPr lang="zh-CN" altLang="en-US" dirty="0" smtClean="0"/>
              <a:t>在本段较前一些或上面的段落。</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句子含义</a:t>
            </a:r>
          </a:p>
          <a:p>
            <a:pPr indent="446088">
              <a:lnSpc>
                <a:spcPct val="150000"/>
              </a:lnSpc>
            </a:pPr>
            <a:r>
              <a:rPr lang="en-US" dirty="0" smtClean="0"/>
              <a:t>(1)</a:t>
            </a:r>
            <a:r>
              <a:rPr lang="zh-CN" altLang="en-US" dirty="0" smtClean="0"/>
              <a:t>结合上下文语境。</a:t>
            </a:r>
          </a:p>
          <a:p>
            <a:pPr indent="446088">
              <a:lnSpc>
                <a:spcPct val="150000"/>
              </a:lnSpc>
            </a:pPr>
            <a:r>
              <a:rPr lang="en-US" dirty="0" smtClean="0"/>
              <a:t>(2)</a:t>
            </a:r>
            <a:r>
              <a:rPr lang="zh-CN" altLang="en-US" dirty="0" smtClean="0"/>
              <a:t>紧抓关键词</a:t>
            </a:r>
            <a:r>
              <a:rPr lang="en-US" dirty="0" smtClean="0"/>
              <a:t>:</a:t>
            </a:r>
            <a:r>
              <a:rPr lang="zh-CN" altLang="en-US" dirty="0" smtClean="0"/>
              <a:t>如动词、形容词、副词等。</a:t>
            </a:r>
          </a:p>
          <a:p>
            <a:pPr indent="446088">
              <a:lnSpc>
                <a:spcPct val="150000"/>
              </a:lnSpc>
            </a:pPr>
            <a:r>
              <a:rPr lang="en-US" dirty="0" smtClean="0"/>
              <a:t>(3)</a:t>
            </a:r>
            <a:r>
              <a:rPr lang="zh-CN" altLang="en-US" dirty="0" smtClean="0"/>
              <a:t>紧抓修辞手法。</a:t>
            </a:r>
          </a:p>
          <a:p>
            <a:pPr indent="446088">
              <a:lnSpc>
                <a:spcPct val="150000"/>
              </a:lnSpc>
            </a:pPr>
            <a:r>
              <a:rPr lang="en-US" dirty="0" smtClean="0"/>
              <a:t>(4)</a:t>
            </a:r>
            <a:r>
              <a:rPr lang="zh-CN" altLang="en-US" dirty="0" smtClean="0"/>
              <a:t>从表达方式角度入手。描写句</a:t>
            </a:r>
            <a:r>
              <a:rPr lang="en-US" dirty="0" smtClean="0"/>
              <a:t>:</a:t>
            </a:r>
            <a:r>
              <a:rPr lang="zh-CN" altLang="en-US" dirty="0" smtClean="0"/>
              <a:t>根据语境</a:t>
            </a:r>
            <a:r>
              <a:rPr lang="en-US" dirty="0" smtClean="0"/>
              <a:t>,</a:t>
            </a:r>
            <a:r>
              <a:rPr lang="zh-CN" altLang="en-US" dirty="0" smtClean="0"/>
              <a:t>分析出说明对象的特征和意义。抒情句</a:t>
            </a:r>
            <a:r>
              <a:rPr lang="en-US" dirty="0" smtClean="0"/>
              <a:t>:</a:t>
            </a:r>
            <a:r>
              <a:rPr lang="zh-CN" altLang="en-US" dirty="0" smtClean="0"/>
              <a:t>联系全文所表达的情感</a:t>
            </a:r>
            <a:r>
              <a:rPr lang="en-US" dirty="0" smtClean="0"/>
              <a:t>,</a:t>
            </a:r>
            <a:r>
              <a:rPr lang="zh-CN" altLang="en-US" dirty="0" smtClean="0"/>
              <a:t>结合语境</a:t>
            </a:r>
            <a:r>
              <a:rPr lang="en-US" dirty="0" smtClean="0"/>
              <a:t>,</a:t>
            </a:r>
            <a:r>
              <a:rPr lang="zh-CN" altLang="en-US" dirty="0" smtClean="0"/>
              <a:t>分析句子所表达的感情。议论句</a:t>
            </a:r>
            <a:r>
              <a:rPr lang="en-US" dirty="0" smtClean="0"/>
              <a:t>:</a:t>
            </a:r>
            <a:r>
              <a:rPr lang="zh-CN" altLang="en-US" dirty="0" smtClean="0"/>
              <a:t>联系全文主旨</a:t>
            </a:r>
            <a:r>
              <a:rPr lang="en-US" dirty="0" smtClean="0"/>
              <a:t>,</a:t>
            </a:r>
            <a:r>
              <a:rPr lang="zh-CN" altLang="en-US" dirty="0" smtClean="0"/>
              <a:t>结合语境</a:t>
            </a:r>
            <a:r>
              <a:rPr lang="en-US" dirty="0" smtClean="0"/>
              <a:t>,</a:t>
            </a:r>
            <a:r>
              <a:rPr lang="zh-CN" altLang="en-US" dirty="0" smtClean="0"/>
              <a:t>分析出句子所表达的基本意思。</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    </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说明文阅读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096000"/>
        </p:xfrm>
        <a:graphic>
          <a:graphicData uri="http://schemas.openxmlformats.org/drawingml/2006/table">
            <a:tbl>
              <a:tblPr/>
              <a:tblGrid>
                <a:gridCol w="595425"/>
                <a:gridCol w="818707"/>
                <a:gridCol w="6358268"/>
              </a:tblGrid>
              <a:tr h="396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1764000">
                <a:tc rowSpan="3">
                  <a:txBody>
                    <a:bodyPr/>
                    <a:lstStyle/>
                    <a:p>
                      <a:pPr algn="ctr">
                        <a:lnSpc>
                          <a:spcPct val="150000"/>
                        </a:lnSpc>
                        <a:spcAft>
                          <a:spcPts val="0"/>
                        </a:spcAft>
                      </a:pPr>
                      <a:r>
                        <a:rPr lang="zh-CN" sz="1700" kern="100" dirty="0">
                          <a:solidFill>
                            <a:srgbClr val="000000"/>
                          </a:solidFill>
                          <a:latin typeface="NEU-BZ-S92"/>
                          <a:ea typeface="微软雅黑"/>
                          <a:cs typeface="Times New Roman"/>
                        </a:rPr>
                        <a:t>说明</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方法</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及其</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引资料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包括引用具体的事例</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作用同举例子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引用具体的数据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作用同列数字</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引用名言、格言、谚语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使说明更有说服力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以及引用神话传说、新闻报道、谜语、逸事趣闻等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增强说明的趣味性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。引资料在文章开头还有引出说明对象的作用</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摹状貌</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有助于把说明对象写得形象、具体、生动</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列图表</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作用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使说明更简明、更直观</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　分析句段作用　辨析说明方法</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23361"/>
            <a:ext cx="7846830" cy="3396690"/>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包头一模</a:t>
            </a:r>
            <a:r>
              <a:rPr lang="en-US" b="1" dirty="0" smtClean="0"/>
              <a:t>] </a:t>
            </a:r>
            <a:r>
              <a:rPr lang="zh-CN" altLang="en-US" b="1" dirty="0" smtClean="0"/>
              <a:t>阅读下文</a:t>
            </a:r>
            <a:r>
              <a:rPr lang="en-US" b="1" dirty="0" smtClean="0"/>
              <a:t>,</a:t>
            </a:r>
            <a:r>
              <a:rPr lang="zh-CN" altLang="en-US" b="1" dirty="0" smtClean="0"/>
              <a:t>完成</a:t>
            </a:r>
            <a:r>
              <a:rPr lang="en-US" b="1" dirty="0" smtClean="0"/>
              <a:t>1~4</a:t>
            </a:r>
            <a:r>
              <a:rPr lang="zh-CN" altLang="en-US" b="1" dirty="0" smtClean="0"/>
              <a:t>题。</a:t>
            </a:r>
            <a:r>
              <a:rPr lang="en-US" b="1" dirty="0" smtClean="0"/>
              <a:t>(11</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细菌也能“长”出美图</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提到细菌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你第一时间会想起什么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是致人死亡的疾病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还是有益于肠道健康的菌群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然而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在科学家的手中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细菌还可以“长”出色彩绚丽的嫦娥奔月图、特点鲜明的四季美景图</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细菌分为很多种类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如何选择有用的细菌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是让细菌“长”出美图的第一步。“绘图”所选用的细菌主要来源于原始森林植物根部的土壤和部分中药材</a:t>
            </a:r>
            <a:r>
              <a:rPr lang="zh-CN" alt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903288" y="382588"/>
          <a:ext cx="7666037" cy="3487737"/>
        </p:xfrm>
        <a:graphic>
          <a:graphicData uri="http://schemas.openxmlformats.org/presentationml/2006/ole">
            <mc:AlternateContent xmlns:mc="http://schemas.openxmlformats.org/markup-compatibility/2006">
              <mc:Choice xmlns:v="urn:schemas-microsoft-com:vml" Requires="v">
                <p:oleObj spid="_x0000_s235523" name="文档" r:id="rId4" imgW="7840141" imgH="3590769" progId="Word.Document.12">
                  <p:embed/>
                </p:oleObj>
              </mc:Choice>
              <mc:Fallback>
                <p:oleObj name="文档" r:id="rId4" imgW="7840141" imgH="359076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3288" y="382588"/>
                        <a:ext cx="7666037" cy="3487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实验室中各个步骤的无菌操作也是“颜料”提纯的重要保障</a:t>
            </a:r>
            <a:r>
              <a:rPr lang="en-US" b="1" dirty="0" smtClean="0">
                <a:latin typeface="楷体" pitchFamily="49" charset="-122"/>
                <a:ea typeface="楷体" pitchFamily="49" charset="-122"/>
              </a:rPr>
              <a:t>:</a:t>
            </a:r>
            <a:r>
              <a:rPr lang="zh-CN" altLang="en-US" b="1" u="sng" dirty="0" smtClean="0">
                <a:latin typeface="楷体" pitchFamily="49" charset="-122"/>
                <a:ea typeface="楷体" pitchFamily="49" charset="-122"/>
              </a:rPr>
              <a:t>使用的培养皿、竹签等都要先经</a:t>
            </a:r>
            <a:r>
              <a:rPr lang="en-US" b="1" u="sng" dirty="0" smtClean="0">
                <a:latin typeface="楷体" pitchFamily="49" charset="-122"/>
                <a:ea typeface="楷体" pitchFamily="49" charset="-122"/>
              </a:rPr>
              <a:t>121℃</a:t>
            </a:r>
            <a:r>
              <a:rPr lang="zh-CN" altLang="en-US" b="1" u="sng" dirty="0" smtClean="0">
                <a:latin typeface="楷体" pitchFamily="49" charset="-122"/>
                <a:ea typeface="楷体" pitchFamily="49" charset="-122"/>
              </a:rPr>
              <a:t>高温高压湿热灭菌</a:t>
            </a:r>
            <a:r>
              <a:rPr lang="en-US" b="1" u="sng" dirty="0" smtClean="0">
                <a:latin typeface="楷体" pitchFamily="49" charset="-122"/>
                <a:ea typeface="楷体" pitchFamily="49" charset="-122"/>
              </a:rPr>
              <a:t>30</a:t>
            </a:r>
            <a:r>
              <a:rPr lang="zh-CN" altLang="en-US" b="1" u="sng" dirty="0" smtClean="0">
                <a:latin typeface="楷体" pitchFamily="49" charset="-122"/>
                <a:ea typeface="楷体" pitchFamily="49" charset="-122"/>
              </a:rPr>
              <a:t>分钟后才能使用</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操作前要先将工作台空间中的微生物紫外线照射</a:t>
            </a:r>
            <a:r>
              <a:rPr lang="en-US" b="1" u="sng" dirty="0" smtClean="0">
                <a:latin typeface="楷体" pitchFamily="49" charset="-122"/>
                <a:ea typeface="楷体" pitchFamily="49" charset="-122"/>
              </a:rPr>
              <a:t>30</a:t>
            </a:r>
            <a:r>
              <a:rPr lang="zh-CN" altLang="en-US" b="1" u="sng" dirty="0" smtClean="0">
                <a:latin typeface="楷体" pitchFamily="49" charset="-122"/>
                <a:ea typeface="楷体" pitchFamily="49" charset="-122"/>
              </a:rPr>
              <a:t>分钟杀灭</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操作过程中也要避免微生物的侵入</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工作台上一直要吹动过滤过的无菌风</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同时燃着酒精灯形成无菌区域。</a:t>
            </a:r>
            <a:endParaRPr lang="zh-CN" altLang="en-US"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在培养皿里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各种不同的菌株“各显其色”。或是呈现春季鲜艳的“花朵”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或是模仿秋天金黄的落叶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或是凝为冬日洁白的“冰花”</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除了景色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还有九色鹿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甚至蒙娜丽莎</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红色的红球菌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黄色的黄杆菌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橙色的橙色单胞 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白色的芽孢杆菌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有绿色绒毛的青霉菌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还有能产生各种颜色的链霉菌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将艺术之美演绎得淋漓尽致。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细菌虽然个体微小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但生长总是比较规矩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菌种接种在哪里它就生长在哪里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给它一道线条它就长成一条道路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给它一片区域它就长成一座山峰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而真菌个体相对较大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它的孢子能够到处飘扬而不可控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落在这里形成一朵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落在那里形成一片。于是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细菌一般被用来勾勒线条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而真菌孢子则形成锦簇的“花团”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或者波涛汹涌的“云海”。</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从挑选菌种、纯化培养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再到一个个带有颜色的斑点慢慢生长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最终长成一幅色彩斑斓的作品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前后总共需要花费一个多月的时间。</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现在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不少高校和科研单位已能很熟练地“绘图”。科学家们也希望 让更多的人尤其是中小学生尝试参与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这不仅可以激发他们对微生物学科的兴 趣</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同时还能让他们拥有很强的参与感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如果其中有人因此而愿意投身科研事业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更是一举多得。</a:t>
            </a:r>
          </a:p>
          <a:p>
            <a:pPr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作者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杨仑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有改动</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文章首段有何作用</a:t>
            </a:r>
            <a:r>
              <a:rPr lang="en-US" dirty="0" smtClean="0"/>
              <a:t>? </a:t>
            </a:r>
            <a:r>
              <a:rPr lang="en-US" altLang="zh-CN" b="1" dirty="0" smtClean="0"/>
              <a:t>【</a:t>
            </a:r>
            <a:r>
              <a:rPr lang="zh-CN" altLang="en-US" b="1" dirty="0" smtClean="0"/>
              <a:t>考点五　分析句段作用</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18690"/>
            <a:ext cx="7814932"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细菌在人们头脑中的一般印象与细菌可以</a:t>
            </a:r>
            <a:r>
              <a:rPr lang="en-US" dirty="0" smtClean="0">
                <a:solidFill>
                  <a:srgbClr val="C00000"/>
                </a:solidFill>
              </a:rPr>
              <a:t>“</a:t>
            </a:r>
            <a:r>
              <a:rPr lang="zh-CN" altLang="en-US" dirty="0" smtClean="0">
                <a:solidFill>
                  <a:srgbClr val="C00000"/>
                </a:solidFill>
              </a:rPr>
              <a:t>长</a:t>
            </a:r>
            <a:r>
              <a:rPr lang="en-US" dirty="0" smtClean="0">
                <a:solidFill>
                  <a:srgbClr val="C00000"/>
                </a:solidFill>
              </a:rPr>
              <a:t>”</a:t>
            </a:r>
            <a:r>
              <a:rPr lang="zh-CN" altLang="en-US" dirty="0" smtClean="0">
                <a:solidFill>
                  <a:srgbClr val="C00000"/>
                </a:solidFill>
              </a:rPr>
              <a:t>出美图形成反差</a:t>
            </a:r>
            <a:r>
              <a:rPr lang="en-US" dirty="0" smtClean="0">
                <a:solidFill>
                  <a:srgbClr val="C00000"/>
                </a:solidFill>
              </a:rPr>
              <a:t>,</a:t>
            </a:r>
            <a:r>
              <a:rPr lang="zh-CN" altLang="en-US" dirty="0" smtClean="0">
                <a:solidFill>
                  <a:srgbClr val="C00000"/>
                </a:solidFill>
              </a:rPr>
              <a:t>既激发了读者的阅读兴趣</a:t>
            </a:r>
            <a:r>
              <a:rPr lang="en-US" dirty="0" smtClean="0">
                <a:solidFill>
                  <a:srgbClr val="C00000"/>
                </a:solidFill>
              </a:rPr>
              <a:t>,</a:t>
            </a:r>
            <a:r>
              <a:rPr lang="zh-CN" altLang="en-US" dirty="0" smtClean="0">
                <a:solidFill>
                  <a:srgbClr val="C00000"/>
                </a:solidFill>
              </a:rPr>
              <a:t>也巧妙地引出了本文的说明内容。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本题考查说明文段落的作用。说明文首段的作用</a:t>
            </a:r>
            <a:r>
              <a:rPr lang="en-US" dirty="0" smtClean="0">
                <a:solidFill>
                  <a:srgbClr val="C00000"/>
                </a:solidFill>
              </a:rPr>
              <a:t>,</a:t>
            </a:r>
            <a:r>
              <a:rPr lang="zh-CN" altLang="en-US" dirty="0" smtClean="0">
                <a:solidFill>
                  <a:srgbClr val="C00000"/>
                </a:solidFill>
              </a:rPr>
              <a:t>一般是激发读者阅读兴趣</a:t>
            </a:r>
            <a:r>
              <a:rPr lang="en-US" dirty="0" smtClean="0">
                <a:solidFill>
                  <a:srgbClr val="C00000"/>
                </a:solidFill>
              </a:rPr>
              <a:t>,</a:t>
            </a:r>
            <a:r>
              <a:rPr lang="zh-CN" altLang="en-US" dirty="0" smtClean="0">
                <a:solidFill>
                  <a:srgbClr val="C00000"/>
                </a:solidFill>
              </a:rPr>
              <a:t>引出说明内容等。结合文章具体分析即可。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请简述第</a:t>
            </a:r>
            <a:r>
              <a:rPr lang="en-US" dirty="0" smtClean="0"/>
              <a:t>②~⑦</a:t>
            </a:r>
            <a:r>
              <a:rPr lang="zh-CN" altLang="en-US" dirty="0" smtClean="0"/>
              <a:t>段的说明思路。</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a:t>
            </a:r>
            <a:r>
              <a:rPr lang="zh-CN" altLang="en-US" dirty="0" smtClean="0">
                <a:solidFill>
                  <a:srgbClr val="C00000"/>
                </a:solidFill>
              </a:rPr>
              <a:t>说明了细菌</a:t>
            </a:r>
            <a:r>
              <a:rPr lang="en-US" dirty="0" smtClean="0">
                <a:solidFill>
                  <a:srgbClr val="C00000"/>
                </a:solidFill>
              </a:rPr>
              <a:t>“</a:t>
            </a:r>
            <a:r>
              <a:rPr lang="zh-CN" altLang="en-US" dirty="0" smtClean="0">
                <a:solidFill>
                  <a:srgbClr val="C00000"/>
                </a:solidFill>
              </a:rPr>
              <a:t>长</a:t>
            </a:r>
            <a:r>
              <a:rPr lang="en-US" dirty="0" smtClean="0">
                <a:solidFill>
                  <a:srgbClr val="C00000"/>
                </a:solidFill>
              </a:rPr>
              <a:t>”</a:t>
            </a:r>
            <a:r>
              <a:rPr lang="zh-CN" altLang="en-US" dirty="0" smtClean="0">
                <a:solidFill>
                  <a:srgbClr val="C00000"/>
                </a:solidFill>
              </a:rPr>
              <a:t>出美图的第一步是选择有用的细菌</a:t>
            </a:r>
            <a:r>
              <a:rPr lang="en-US" dirty="0" smtClean="0">
                <a:solidFill>
                  <a:srgbClr val="C00000"/>
                </a:solidFill>
              </a:rPr>
              <a:t>;</a:t>
            </a:r>
            <a:r>
              <a:rPr lang="zh-CN" altLang="en-US" dirty="0" smtClean="0">
                <a:solidFill>
                  <a:srgbClr val="C00000"/>
                </a:solidFill>
              </a:rPr>
              <a:t>其次</a:t>
            </a:r>
            <a:r>
              <a:rPr lang="en-US" dirty="0" smtClean="0">
                <a:solidFill>
                  <a:srgbClr val="C00000"/>
                </a:solidFill>
              </a:rPr>
              <a:t>,</a:t>
            </a:r>
            <a:r>
              <a:rPr lang="zh-CN" altLang="en-US" dirty="0" smtClean="0">
                <a:solidFill>
                  <a:srgbClr val="C00000"/>
                </a:solidFill>
              </a:rPr>
              <a:t>说明了按照科学的方法和规范的实验进行</a:t>
            </a:r>
            <a:r>
              <a:rPr lang="en-US" dirty="0" smtClean="0">
                <a:solidFill>
                  <a:srgbClr val="C00000"/>
                </a:solidFill>
              </a:rPr>
              <a:t>“</a:t>
            </a:r>
            <a:r>
              <a:rPr lang="zh-CN" altLang="en-US" dirty="0" smtClean="0">
                <a:solidFill>
                  <a:srgbClr val="C00000"/>
                </a:solidFill>
              </a:rPr>
              <a:t>颜料</a:t>
            </a:r>
            <a:r>
              <a:rPr lang="en-US" dirty="0" smtClean="0">
                <a:solidFill>
                  <a:srgbClr val="C00000"/>
                </a:solidFill>
              </a:rPr>
              <a:t>”</a:t>
            </a:r>
            <a:r>
              <a:rPr lang="zh-CN" altLang="en-US" dirty="0" smtClean="0">
                <a:solidFill>
                  <a:srgbClr val="C00000"/>
                </a:solidFill>
              </a:rPr>
              <a:t>提纯的具体步骤及操作条件</a:t>
            </a:r>
            <a:r>
              <a:rPr lang="en-US" dirty="0" smtClean="0">
                <a:solidFill>
                  <a:srgbClr val="C00000"/>
                </a:solidFill>
              </a:rPr>
              <a:t>;</a:t>
            </a:r>
            <a:r>
              <a:rPr lang="zh-CN" altLang="en-US" dirty="0" smtClean="0">
                <a:solidFill>
                  <a:srgbClr val="C00000"/>
                </a:solidFill>
              </a:rPr>
              <a:t>再次</a:t>
            </a:r>
            <a:r>
              <a:rPr lang="en-US" dirty="0" smtClean="0">
                <a:solidFill>
                  <a:srgbClr val="C00000"/>
                </a:solidFill>
              </a:rPr>
              <a:t>,</a:t>
            </a:r>
            <a:r>
              <a:rPr lang="zh-CN" altLang="en-US" dirty="0" smtClean="0">
                <a:solidFill>
                  <a:srgbClr val="C00000"/>
                </a:solidFill>
              </a:rPr>
              <a:t>说明了细菌生长过程中颜色的丰富性及形状的多样性。</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本题考查说明文的思路。需先读懂原文</a:t>
            </a:r>
            <a:r>
              <a:rPr lang="en-US" dirty="0" smtClean="0">
                <a:solidFill>
                  <a:srgbClr val="C00000"/>
                </a:solidFill>
              </a:rPr>
              <a:t>,</a:t>
            </a:r>
            <a:r>
              <a:rPr lang="zh-CN" altLang="en-US" dirty="0" smtClean="0">
                <a:solidFill>
                  <a:srgbClr val="C00000"/>
                </a:solidFill>
              </a:rPr>
              <a:t>分析说明顺序。第</a:t>
            </a:r>
            <a:r>
              <a:rPr lang="en-US" dirty="0" smtClean="0">
                <a:solidFill>
                  <a:srgbClr val="C00000"/>
                </a:solidFill>
              </a:rPr>
              <a:t>②~⑦</a:t>
            </a:r>
            <a:r>
              <a:rPr lang="zh-CN" altLang="en-US" dirty="0" smtClean="0">
                <a:solidFill>
                  <a:srgbClr val="C00000"/>
                </a:solidFill>
              </a:rPr>
              <a:t>段按照逻辑顺序来说明</a:t>
            </a:r>
            <a:r>
              <a:rPr lang="en-US" dirty="0" smtClean="0">
                <a:solidFill>
                  <a:srgbClr val="C00000"/>
                </a:solidFill>
              </a:rPr>
              <a:t>,</a:t>
            </a:r>
            <a:r>
              <a:rPr lang="zh-CN" altLang="en-US" dirty="0" smtClean="0">
                <a:solidFill>
                  <a:srgbClr val="C00000"/>
                </a:solidFill>
              </a:rPr>
              <a:t>对相关段落内容进行概括作答即可。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(2</a:t>
            </a:r>
            <a:r>
              <a:rPr lang="zh-CN" altLang="en-US" dirty="0" smtClean="0"/>
              <a:t>分</a:t>
            </a:r>
            <a:r>
              <a:rPr lang="en-US" dirty="0" smtClean="0"/>
              <a:t>)</a:t>
            </a:r>
            <a:r>
              <a:rPr lang="zh-CN" altLang="en-US" dirty="0" smtClean="0"/>
              <a:t>如果把第</a:t>
            </a:r>
            <a:r>
              <a:rPr lang="en-US" dirty="0" smtClean="0"/>
              <a:t>④</a:t>
            </a:r>
            <a:r>
              <a:rPr lang="zh-CN" altLang="en-US" dirty="0" smtClean="0"/>
              <a:t>段加点的“才能”去掉</a:t>
            </a:r>
            <a:r>
              <a:rPr lang="en-US" dirty="0" smtClean="0"/>
              <a:t>,</a:t>
            </a:r>
            <a:r>
              <a:rPr lang="zh-CN" altLang="en-US" dirty="0" smtClean="0"/>
              <a:t>表达效果大不如前</a:t>
            </a:r>
            <a:r>
              <a:rPr lang="en-US" dirty="0" smtClean="0"/>
              <a:t>,</a:t>
            </a:r>
            <a:r>
              <a:rPr lang="zh-CN" altLang="en-US" dirty="0" smtClean="0"/>
              <a:t>请分析原因。</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18690"/>
            <a:ext cx="7814932"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才能</a:t>
            </a:r>
            <a:r>
              <a:rPr lang="en-US" dirty="0" smtClean="0">
                <a:solidFill>
                  <a:srgbClr val="C00000"/>
                </a:solidFill>
              </a:rPr>
              <a:t>”</a:t>
            </a:r>
            <a:r>
              <a:rPr lang="zh-CN" altLang="en-US" dirty="0" smtClean="0">
                <a:solidFill>
                  <a:srgbClr val="C00000"/>
                </a:solidFill>
              </a:rPr>
              <a:t>一词强调了</a:t>
            </a:r>
            <a:r>
              <a:rPr lang="en-US" dirty="0" smtClean="0">
                <a:solidFill>
                  <a:srgbClr val="C00000"/>
                </a:solidFill>
              </a:rPr>
              <a:t>“</a:t>
            </a:r>
            <a:r>
              <a:rPr lang="zh-CN" altLang="en-US" dirty="0" smtClean="0">
                <a:solidFill>
                  <a:srgbClr val="C00000"/>
                </a:solidFill>
              </a:rPr>
              <a:t>颜料</a:t>
            </a:r>
            <a:r>
              <a:rPr lang="en-US" dirty="0" smtClean="0">
                <a:solidFill>
                  <a:srgbClr val="C00000"/>
                </a:solidFill>
              </a:rPr>
              <a:t>”</a:t>
            </a:r>
            <a:r>
              <a:rPr lang="zh-CN" altLang="en-US" dirty="0" smtClean="0">
                <a:solidFill>
                  <a:srgbClr val="C00000"/>
                </a:solidFill>
              </a:rPr>
              <a:t>由单独挑出到层层分离再到纯化、扩大这一系列过程的反复性</a:t>
            </a:r>
            <a:r>
              <a:rPr lang="en-US" dirty="0" smtClean="0">
                <a:solidFill>
                  <a:srgbClr val="C00000"/>
                </a:solidFill>
              </a:rPr>
              <a:t>,</a:t>
            </a:r>
            <a:r>
              <a:rPr lang="zh-CN" altLang="en-US" dirty="0" smtClean="0">
                <a:solidFill>
                  <a:srgbClr val="C00000"/>
                </a:solidFill>
              </a:rPr>
              <a:t>也说明了菌株想要长成一幅画</a:t>
            </a:r>
            <a:r>
              <a:rPr lang="en-US" dirty="0" smtClean="0">
                <a:solidFill>
                  <a:srgbClr val="C00000"/>
                </a:solidFill>
              </a:rPr>
              <a:t>,“</a:t>
            </a:r>
            <a:r>
              <a:rPr lang="zh-CN" altLang="en-US" dirty="0" smtClean="0">
                <a:solidFill>
                  <a:srgbClr val="C00000"/>
                </a:solidFill>
              </a:rPr>
              <a:t>颜料</a:t>
            </a:r>
            <a:r>
              <a:rPr lang="en-US" dirty="0" smtClean="0">
                <a:solidFill>
                  <a:srgbClr val="C00000"/>
                </a:solidFill>
              </a:rPr>
              <a:t>”</a:t>
            </a:r>
            <a:r>
              <a:rPr lang="zh-CN" altLang="en-US" dirty="0" smtClean="0">
                <a:solidFill>
                  <a:srgbClr val="C00000"/>
                </a:solidFill>
              </a:rPr>
              <a:t>的提纯难度大、过程复杂。</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本题考查品味说明语言。结合第</a:t>
            </a:r>
            <a:r>
              <a:rPr lang="en-US" dirty="0" smtClean="0">
                <a:solidFill>
                  <a:srgbClr val="C00000"/>
                </a:solidFill>
              </a:rPr>
              <a:t>④</a:t>
            </a:r>
            <a:r>
              <a:rPr lang="zh-CN" altLang="en-US" dirty="0" smtClean="0">
                <a:solidFill>
                  <a:srgbClr val="C00000"/>
                </a:solidFill>
              </a:rPr>
              <a:t>段相关语句和语境</a:t>
            </a:r>
            <a:r>
              <a:rPr lang="en-US" dirty="0" smtClean="0">
                <a:solidFill>
                  <a:srgbClr val="C00000"/>
                </a:solidFill>
              </a:rPr>
              <a:t>,</a:t>
            </a:r>
            <a:r>
              <a:rPr lang="zh-CN" altLang="en-US" dirty="0" smtClean="0">
                <a:solidFill>
                  <a:srgbClr val="C00000"/>
                </a:solidFill>
              </a:rPr>
              <a:t>对</a:t>
            </a:r>
            <a:r>
              <a:rPr lang="en-US" dirty="0" smtClean="0">
                <a:solidFill>
                  <a:srgbClr val="C00000"/>
                </a:solidFill>
              </a:rPr>
              <a:t>“</a:t>
            </a:r>
            <a:r>
              <a:rPr lang="zh-CN" altLang="en-US" dirty="0" smtClean="0">
                <a:solidFill>
                  <a:srgbClr val="C00000"/>
                </a:solidFill>
              </a:rPr>
              <a:t>才能</a:t>
            </a:r>
            <a:r>
              <a:rPr lang="en-US" dirty="0" smtClean="0">
                <a:solidFill>
                  <a:srgbClr val="C00000"/>
                </a:solidFill>
              </a:rPr>
              <a:t>”</a:t>
            </a:r>
            <a:r>
              <a:rPr lang="zh-CN" altLang="en-US" dirty="0" smtClean="0">
                <a:solidFill>
                  <a:srgbClr val="C00000"/>
                </a:solidFill>
              </a:rPr>
              <a:t>一词的作用进行分析即可。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(3</a:t>
            </a:r>
            <a:r>
              <a:rPr lang="zh-CN" altLang="en-US" dirty="0" smtClean="0"/>
              <a:t>分</a:t>
            </a:r>
            <a:r>
              <a:rPr lang="en-US" dirty="0" smtClean="0"/>
              <a:t>)</a:t>
            </a:r>
            <a:r>
              <a:rPr lang="zh-CN" altLang="en-US" dirty="0" smtClean="0"/>
              <a:t>第</a:t>
            </a:r>
            <a:r>
              <a:rPr lang="en-US" dirty="0" smtClean="0"/>
              <a:t>⑤</a:t>
            </a:r>
            <a:r>
              <a:rPr lang="zh-CN" altLang="en-US" dirty="0" smtClean="0"/>
              <a:t>段画线部分主要使用了哪些说明方法</a:t>
            </a:r>
            <a:r>
              <a:rPr lang="en-US" dirty="0" smtClean="0"/>
              <a:t>?</a:t>
            </a:r>
            <a:r>
              <a:rPr lang="zh-CN" altLang="en-US" dirty="0" smtClean="0"/>
              <a:t>有何作用</a:t>
            </a:r>
            <a:r>
              <a:rPr lang="en-US" dirty="0" smtClean="0"/>
              <a:t>? </a:t>
            </a:r>
            <a:r>
              <a:rPr lang="en-US" altLang="zh-CN" b="1" dirty="0" smtClean="0"/>
              <a:t>【</a:t>
            </a:r>
            <a:r>
              <a:rPr lang="zh-CN" altLang="en-US" b="1" dirty="0" smtClean="0"/>
              <a:t>考点六　辨析说明方法</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1222744"/>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分类别、列数字。条理清晰地介绍了实验室中无菌操作的几个条件</a:t>
            </a:r>
            <a:r>
              <a:rPr lang="en-US" dirty="0" smtClean="0">
                <a:solidFill>
                  <a:srgbClr val="C00000"/>
                </a:solidFill>
              </a:rPr>
              <a:t>; “121℃”“30</a:t>
            </a:r>
            <a:r>
              <a:rPr lang="zh-CN" altLang="en-US" dirty="0" smtClean="0">
                <a:solidFill>
                  <a:srgbClr val="C00000"/>
                </a:solidFill>
              </a:rPr>
              <a:t>分钟</a:t>
            </a:r>
            <a:r>
              <a:rPr lang="en-US" dirty="0" smtClean="0">
                <a:solidFill>
                  <a:srgbClr val="C00000"/>
                </a:solidFill>
              </a:rPr>
              <a:t>”</a:t>
            </a:r>
            <a:r>
              <a:rPr lang="zh-CN" altLang="en-US" dirty="0" smtClean="0">
                <a:solidFill>
                  <a:srgbClr val="C00000"/>
                </a:solidFill>
              </a:rPr>
              <a:t>等数据具体准确地说明了</a:t>
            </a:r>
            <a:r>
              <a:rPr lang="en-US" dirty="0" smtClean="0">
                <a:solidFill>
                  <a:srgbClr val="C00000"/>
                </a:solidFill>
              </a:rPr>
              <a:t>“</a:t>
            </a:r>
            <a:r>
              <a:rPr lang="zh-CN" altLang="en-US" dirty="0" smtClean="0">
                <a:solidFill>
                  <a:srgbClr val="C00000"/>
                </a:solidFill>
              </a:rPr>
              <a:t>颜料</a:t>
            </a:r>
            <a:r>
              <a:rPr lang="en-US" dirty="0" smtClean="0">
                <a:solidFill>
                  <a:srgbClr val="C00000"/>
                </a:solidFill>
              </a:rPr>
              <a:t>”</a:t>
            </a:r>
            <a:r>
              <a:rPr lang="zh-CN" altLang="en-US" dirty="0" smtClean="0">
                <a:solidFill>
                  <a:srgbClr val="C00000"/>
                </a:solidFill>
              </a:rPr>
              <a:t>提纯的具体要求和操作方法。</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本题考查说明方法及作用。了解常用说明方法的类别及作用</a:t>
            </a:r>
            <a:r>
              <a:rPr lang="en-US" dirty="0" smtClean="0">
                <a:solidFill>
                  <a:srgbClr val="C00000"/>
                </a:solidFill>
              </a:rPr>
              <a:t>,</a:t>
            </a:r>
            <a:r>
              <a:rPr lang="zh-CN" altLang="en-US" dirty="0" smtClean="0">
                <a:solidFill>
                  <a:srgbClr val="C00000"/>
                </a:solidFill>
              </a:rPr>
              <a:t>结合具体语句分析作答。本题主要运用分类别和列数字的说明方法</a:t>
            </a:r>
            <a:r>
              <a:rPr lang="en-US" dirty="0" smtClean="0">
                <a:solidFill>
                  <a:srgbClr val="C00000"/>
                </a:solidFill>
              </a:rPr>
              <a:t>,</a:t>
            </a:r>
            <a:r>
              <a:rPr lang="zh-CN" altLang="en-US" dirty="0" smtClean="0">
                <a:solidFill>
                  <a:srgbClr val="C00000"/>
                </a:solidFill>
              </a:rPr>
              <a:t>结合具体内容分析作用即可。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381218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考点五　分析句段作用</a:t>
            </a:r>
            <a:r>
              <a:rPr lang="zh-CN" altLang="en-US" dirty="0" smtClean="0"/>
              <a:t>（</a:t>
            </a:r>
            <a:r>
              <a:rPr lang="en-US" dirty="0" smtClean="0"/>
              <a:t> 2015</a:t>
            </a:r>
            <a:r>
              <a:rPr lang="zh-CN" altLang="en-US" dirty="0" smtClean="0"/>
              <a:t>年考查）</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课文多数段的首句是对本段内容的概括</a:t>
            </a:r>
            <a:r>
              <a:rPr lang="en-US" dirty="0" smtClean="0"/>
              <a:t>,</a:t>
            </a:r>
            <a:r>
              <a:rPr lang="zh-CN" altLang="en-US" dirty="0" smtClean="0"/>
              <a:t>说说这种写法的好处。</a:t>
            </a:r>
            <a:r>
              <a:rPr lang="en-US" dirty="0" smtClean="0"/>
              <a:t>(</a:t>
            </a:r>
            <a:r>
              <a:rPr lang="zh-CN" altLang="en-US" dirty="0" smtClean="0"/>
              <a:t>八上</a:t>
            </a:r>
            <a:r>
              <a:rPr lang="en-US" altLang="zh-CN" dirty="0" smtClean="0"/>
              <a:t>《</a:t>
            </a:r>
            <a:r>
              <a:rPr lang="zh-CN" altLang="en-US" dirty="0" smtClean="0"/>
              <a:t>苏州园林</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本题考查段首概括句的作用。说明文作者总是希望读者直接、准确地了解自己所写内容</a:t>
            </a:r>
            <a:r>
              <a:rPr lang="en-US" dirty="0" smtClean="0"/>
              <a:t>,</a:t>
            </a:r>
            <a:r>
              <a:rPr lang="zh-CN" altLang="en-US" dirty="0" smtClean="0"/>
              <a:t>因此说明文常在文章的显要处设路标</a:t>
            </a:r>
            <a:r>
              <a:rPr lang="en-US" dirty="0" smtClean="0"/>
              <a:t>,</a:t>
            </a:r>
            <a:r>
              <a:rPr lang="zh-CN" altLang="en-US" dirty="0" smtClean="0"/>
              <a:t>给提示。本文从第四段开始</a:t>
            </a:r>
            <a:r>
              <a:rPr lang="en-US" dirty="0" smtClean="0"/>
              <a:t>,</a:t>
            </a:r>
            <a:r>
              <a:rPr lang="zh-CN" altLang="en-US" dirty="0" smtClean="0"/>
              <a:t>段首句都是本段的中心句</a:t>
            </a:r>
            <a:r>
              <a:rPr lang="en-US" dirty="0" smtClean="0"/>
              <a:t>,</a:t>
            </a:r>
            <a:r>
              <a:rPr lang="zh-CN" altLang="en-US" dirty="0" smtClean="0"/>
              <a:t>起到了提示层次和角度的作用</a:t>
            </a:r>
            <a:r>
              <a:rPr lang="en-US" dirty="0" smtClean="0"/>
              <a:t>,</a:t>
            </a:r>
            <a:r>
              <a:rPr lang="zh-CN" altLang="en-US" dirty="0" smtClean="0"/>
              <a:t>从游览者无法不关注的主要景物</a:t>
            </a:r>
            <a:r>
              <a:rPr lang="en-US" dirty="0" smtClean="0"/>
              <a:t>(</a:t>
            </a:r>
            <a:r>
              <a:rPr lang="zh-CN" altLang="en-US" dirty="0" smtClean="0"/>
              <a:t>假山池沼、花草树木</a:t>
            </a:r>
            <a:r>
              <a:rPr lang="en-US" dirty="0" smtClean="0"/>
              <a:t>),</a:t>
            </a:r>
            <a:r>
              <a:rPr lang="zh-CN" altLang="en-US" dirty="0" smtClean="0"/>
              <a:t>到游览者比较容易关注的园林建筑</a:t>
            </a:r>
            <a:r>
              <a:rPr lang="en-US" dirty="0" smtClean="0"/>
              <a:t>,</a:t>
            </a:r>
            <a:r>
              <a:rPr lang="zh-CN" altLang="en-US" dirty="0" smtClean="0"/>
              <a:t>再到游览者不容易关注的园林细节</a:t>
            </a:r>
            <a:r>
              <a:rPr lang="en-US" dirty="0" smtClean="0"/>
              <a:t>,</a:t>
            </a:r>
            <a:r>
              <a:rPr lang="zh-CN" altLang="en-US" dirty="0" smtClean="0"/>
              <a:t>条理清晰</a:t>
            </a:r>
            <a:r>
              <a:rPr lang="en-US" dirty="0" smtClean="0"/>
              <a:t>,</a:t>
            </a:r>
            <a:r>
              <a:rPr lang="zh-CN" altLang="en-US" dirty="0" smtClean="0"/>
              <a:t>层次井然。</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492000"/>
        </p:xfrm>
        <a:graphic>
          <a:graphicData uri="http://schemas.openxmlformats.org/drawingml/2006/table">
            <a:tbl>
              <a:tblPr/>
              <a:tblGrid>
                <a:gridCol w="595425"/>
                <a:gridCol w="1020725"/>
                <a:gridCol w="6156250"/>
              </a:tblGrid>
              <a:tr h="396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1296000">
                <a:tc rowSpan="3">
                  <a:txBody>
                    <a:bodyPr/>
                    <a:lstStyle/>
                    <a:p>
                      <a:pPr algn="ctr">
                        <a:lnSpc>
                          <a:spcPct val="150000"/>
                        </a:lnSpc>
                        <a:spcAft>
                          <a:spcPts val="0"/>
                        </a:spcAft>
                      </a:pPr>
                      <a:r>
                        <a:rPr lang="zh-CN" sz="1700" kern="100">
                          <a:solidFill>
                            <a:srgbClr val="000000"/>
                          </a:solidFill>
                          <a:latin typeface="NEU-BZ-S92"/>
                          <a:ea typeface="微软雅黑"/>
                          <a:cs typeface="Times New Roman"/>
                        </a:rPr>
                        <a:t>说明</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顺序</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时间</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顺序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按照事理发展过程的先后来介绍某一事物的变化、发展、成长的过程。具体有历史顺序、年代顺序、四季交替顺序、先后顺序等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空间</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顺序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按照事物空间存在形式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从外到内、从上到下、从整体到</a:t>
                      </a:r>
                      <a:r>
                        <a:rPr lang="zh-CN" sz="1700" kern="100" dirty="0" smtClean="0">
                          <a:solidFill>
                            <a:srgbClr val="000000"/>
                          </a:solidFill>
                          <a:latin typeface="NEU-BZ-S92"/>
                          <a:ea typeface="微软雅黑"/>
                          <a:cs typeface="Times New Roman"/>
                        </a:rPr>
                        <a:t>局</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说明事物的形状、结构特征</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900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逻辑</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顺序</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具体有从主要到次要、从现象到本质、从原因到结果、从整体到局部、从概括到具体、从特点到用途等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开头第</a:t>
            </a:r>
            <a:r>
              <a:rPr lang="en-US" dirty="0" smtClean="0"/>
              <a:t>①</a:t>
            </a:r>
            <a:r>
              <a:rPr lang="zh-CN" altLang="en-US" dirty="0" smtClean="0"/>
              <a:t>段或者几段有什么作用</a:t>
            </a:r>
            <a:r>
              <a:rPr lang="en-US" dirty="0" smtClean="0"/>
              <a:t>?</a:t>
            </a:r>
            <a:endParaRPr lang="zh-CN" altLang="en-US" dirty="0" smtClean="0"/>
          </a:p>
          <a:p>
            <a:pPr indent="446088">
              <a:lnSpc>
                <a:spcPct val="150000"/>
              </a:lnSpc>
            </a:pPr>
            <a:r>
              <a:rPr lang="en-US" dirty="0" smtClean="0"/>
              <a:t>(2)</a:t>
            </a:r>
            <a:r>
              <a:rPr lang="zh-CN" altLang="en-US" dirty="0" smtClean="0"/>
              <a:t>中间画线句在结构上起什么作用</a:t>
            </a:r>
            <a:r>
              <a:rPr lang="en-US" dirty="0" smtClean="0"/>
              <a:t>?</a:t>
            </a:r>
            <a:r>
              <a:rPr lang="zh-CN" altLang="en-US" dirty="0" smtClean="0"/>
              <a:t>或者在某节横线上补写一个承上启下的过渡句。</a:t>
            </a:r>
          </a:p>
          <a:p>
            <a:pPr indent="446088">
              <a:lnSpc>
                <a:spcPct val="150000"/>
              </a:lnSpc>
            </a:pPr>
            <a:r>
              <a:rPr lang="en-US" dirty="0" smtClean="0"/>
              <a:t>(3)</a:t>
            </a:r>
            <a:r>
              <a:rPr lang="zh-CN" altLang="en-US" dirty="0" smtClean="0"/>
              <a:t>选文结尾有什么作用</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en-US" dirty="0" smtClean="0"/>
              <a:t>(1)</a:t>
            </a:r>
            <a:r>
              <a:rPr lang="zh-CN" altLang="en-US" dirty="0" smtClean="0"/>
              <a:t>从内容上考虑</a:t>
            </a:r>
            <a:r>
              <a:rPr lang="en-US" dirty="0" smtClean="0"/>
              <a:t>:</a:t>
            </a:r>
            <a:r>
              <a:rPr lang="zh-CN" altLang="en-US" dirty="0" smtClean="0"/>
              <a:t>联系说明对象及其特点来回答</a:t>
            </a:r>
            <a:r>
              <a:rPr lang="en-US" dirty="0" smtClean="0"/>
              <a:t>,</a:t>
            </a:r>
            <a:r>
              <a:rPr lang="zh-CN" altLang="en-US" dirty="0" smtClean="0"/>
              <a:t>通过什么说明方法</a:t>
            </a:r>
            <a:r>
              <a:rPr lang="en-US" dirty="0" smtClean="0"/>
              <a:t>(</a:t>
            </a:r>
            <a:r>
              <a:rPr lang="zh-CN" altLang="en-US" dirty="0" smtClean="0"/>
              <a:t>举例子、打比方</a:t>
            </a:r>
            <a:r>
              <a:rPr lang="en-US" dirty="0" smtClean="0"/>
              <a:t>),</a:t>
            </a:r>
            <a:r>
              <a:rPr lang="zh-CN" altLang="en-US" dirty="0" smtClean="0"/>
              <a:t>怎样地说明了什么。结合文章内容作具体的分析</a:t>
            </a:r>
            <a:r>
              <a:rPr lang="en-US" dirty="0" smtClean="0"/>
              <a:t>,</a:t>
            </a:r>
            <a:r>
              <a:rPr lang="zh-CN" altLang="en-US" dirty="0" smtClean="0"/>
              <a:t>看语段在整体内容上起什么作用</a:t>
            </a:r>
            <a:r>
              <a:rPr lang="en-US" dirty="0" smtClean="0"/>
              <a:t>,</a:t>
            </a:r>
            <a:r>
              <a:rPr lang="zh-CN" altLang="en-US" dirty="0" smtClean="0"/>
              <a:t>具体说明了什么</a:t>
            </a:r>
            <a:r>
              <a:rPr lang="en-US" dirty="0" smtClean="0"/>
              <a:t>,</a:t>
            </a:r>
            <a:r>
              <a:rPr lang="zh-CN" altLang="en-US" dirty="0" smtClean="0"/>
              <a:t>强调什么意思等。</a:t>
            </a:r>
          </a:p>
          <a:p>
            <a:pPr indent="446088">
              <a:lnSpc>
                <a:spcPct val="150000"/>
              </a:lnSpc>
            </a:pPr>
            <a:r>
              <a:rPr lang="en-US" dirty="0" smtClean="0"/>
              <a:t>(2)</a:t>
            </a:r>
            <a:r>
              <a:rPr lang="zh-CN" altLang="en-US" dirty="0" smtClean="0"/>
              <a:t>从结构上考虑</a:t>
            </a:r>
            <a:r>
              <a:rPr lang="en-US" dirty="0" smtClean="0"/>
              <a:t>:</a:t>
            </a:r>
            <a:endParaRPr lang="zh-CN" altLang="en-US" dirty="0" smtClean="0"/>
          </a:p>
          <a:p>
            <a:pPr indent="446088">
              <a:lnSpc>
                <a:spcPct val="150000"/>
              </a:lnSpc>
            </a:pPr>
            <a:r>
              <a:rPr lang="en-US" dirty="0" smtClean="0"/>
              <a:t>①</a:t>
            </a:r>
            <a:r>
              <a:rPr lang="zh-CN" altLang="en-US" dirty="0" smtClean="0"/>
              <a:t>开头语段的作用</a:t>
            </a:r>
            <a:r>
              <a:rPr lang="en-US" dirty="0" smtClean="0"/>
              <a:t>:A.</a:t>
            </a:r>
            <a:r>
              <a:rPr lang="zh-CN" altLang="en-US" dirty="0" smtClean="0"/>
              <a:t>引出</a:t>
            </a:r>
            <a:r>
              <a:rPr lang="en-US" dirty="0" smtClean="0"/>
              <a:t>(</a:t>
            </a:r>
            <a:r>
              <a:rPr lang="zh-CN" altLang="en-US" dirty="0" smtClean="0"/>
              <a:t>或交代</a:t>
            </a:r>
            <a:r>
              <a:rPr lang="en-US" dirty="0" smtClean="0"/>
              <a:t>)</a:t>
            </a:r>
            <a:r>
              <a:rPr lang="zh-CN" altLang="en-US" dirty="0" smtClean="0"/>
              <a:t>本文的说明对象</a:t>
            </a:r>
            <a:r>
              <a:rPr lang="en-US" dirty="0" smtClean="0"/>
              <a:t>(</a:t>
            </a:r>
            <a:r>
              <a:rPr lang="zh-CN" altLang="en-US" dirty="0" smtClean="0"/>
              <a:t>或说明对象的</a:t>
            </a:r>
            <a:r>
              <a:rPr lang="en-US" dirty="0" smtClean="0"/>
              <a:t>××</a:t>
            </a:r>
            <a:r>
              <a:rPr lang="zh-CN" altLang="en-US" dirty="0" smtClean="0"/>
              <a:t>特 点</a:t>
            </a:r>
            <a:r>
              <a:rPr lang="en-US" dirty="0" smtClean="0"/>
              <a:t>)</a:t>
            </a:r>
            <a:r>
              <a:rPr lang="zh-CN" altLang="en-US" dirty="0" smtClean="0"/>
              <a:t>。</a:t>
            </a:r>
            <a:r>
              <a:rPr lang="en-US" dirty="0" smtClean="0"/>
              <a:t>B.</a:t>
            </a:r>
            <a:r>
              <a:rPr lang="zh-CN" altLang="en-US" dirty="0" smtClean="0"/>
              <a:t>总领全文</a:t>
            </a:r>
            <a:r>
              <a:rPr lang="en-US" dirty="0" smtClean="0"/>
              <a:t>,</a:t>
            </a:r>
            <a:r>
              <a:rPr lang="zh-CN" altLang="en-US" dirty="0" smtClean="0"/>
              <a:t>引起下文。</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indent="446088">
              <a:lnSpc>
                <a:spcPct val="150000"/>
              </a:lnSpc>
            </a:pPr>
            <a:r>
              <a:rPr lang="en-US" dirty="0" smtClean="0"/>
              <a:t>②</a:t>
            </a:r>
            <a:r>
              <a:rPr lang="zh-CN" altLang="en-US" dirty="0" smtClean="0"/>
              <a:t>中间段</a:t>
            </a:r>
            <a:r>
              <a:rPr lang="en-US" dirty="0" smtClean="0"/>
              <a:t>(</a:t>
            </a:r>
            <a:r>
              <a:rPr lang="zh-CN" altLang="en-US" dirty="0" smtClean="0"/>
              <a:t>句</a:t>
            </a:r>
            <a:r>
              <a:rPr lang="en-US" dirty="0" smtClean="0"/>
              <a:t>)</a:t>
            </a:r>
            <a:r>
              <a:rPr lang="zh-CN" altLang="en-US" dirty="0" smtClean="0"/>
              <a:t>的作用</a:t>
            </a:r>
            <a:r>
              <a:rPr lang="en-US" dirty="0" smtClean="0"/>
              <a:t>:</a:t>
            </a:r>
            <a:r>
              <a:rPr lang="zh-CN" altLang="en-US" dirty="0" smtClean="0"/>
              <a:t>引出下文、承上启下、总结全文</a:t>
            </a:r>
            <a:r>
              <a:rPr lang="en-US" dirty="0" smtClean="0"/>
              <a:t>/</a:t>
            </a:r>
            <a:r>
              <a:rPr lang="zh-CN" altLang="en-US" dirty="0" smtClean="0"/>
              <a:t>前文。其中说明文中间句的作用</a:t>
            </a:r>
            <a:r>
              <a:rPr lang="en-US" dirty="0" smtClean="0"/>
              <a:t>:A.</a:t>
            </a:r>
            <a:r>
              <a:rPr lang="zh-CN" altLang="en-US" dirty="0" smtClean="0"/>
              <a:t>引起读者的注意和思考。</a:t>
            </a:r>
            <a:r>
              <a:rPr lang="en-US" dirty="0" smtClean="0"/>
              <a:t>B.</a:t>
            </a:r>
            <a:r>
              <a:rPr lang="zh-CN" altLang="en-US" dirty="0" smtClean="0"/>
              <a:t>引出下文的说明内容。</a:t>
            </a:r>
          </a:p>
          <a:p>
            <a:pPr indent="446088">
              <a:lnSpc>
                <a:spcPct val="150000"/>
              </a:lnSpc>
            </a:pPr>
            <a:r>
              <a:rPr lang="en-US" dirty="0" smtClean="0"/>
              <a:t>③</a:t>
            </a:r>
            <a:r>
              <a:rPr lang="zh-CN" altLang="en-US" dirty="0" smtClean="0"/>
              <a:t>结尾段落的作用</a:t>
            </a:r>
            <a:r>
              <a:rPr lang="en-US" dirty="0" smtClean="0"/>
              <a:t>:</a:t>
            </a:r>
            <a:r>
              <a:rPr lang="zh-CN" altLang="en-US" dirty="0" smtClean="0"/>
              <a:t>一般有总说的作用</a:t>
            </a:r>
            <a:r>
              <a:rPr lang="en-US" dirty="0" smtClean="0"/>
              <a:t>,</a:t>
            </a:r>
            <a:r>
              <a:rPr lang="zh-CN" altLang="en-US" dirty="0" smtClean="0"/>
              <a:t>或与开头的说明相呼应</a:t>
            </a:r>
            <a:r>
              <a:rPr lang="en-US" dirty="0" smtClean="0"/>
              <a:t>,</a:t>
            </a:r>
            <a:r>
              <a:rPr lang="zh-CN" altLang="en-US" dirty="0" smtClean="0"/>
              <a:t>使结构更严谨。</a:t>
            </a:r>
          </a:p>
          <a:p>
            <a:pPr indent="446088">
              <a:lnSpc>
                <a:spcPct val="150000"/>
              </a:lnSpc>
            </a:pPr>
            <a:r>
              <a:rPr lang="en-US" dirty="0" smtClean="0"/>
              <a:t>(3)</a:t>
            </a:r>
            <a:r>
              <a:rPr lang="zh-CN" altLang="en-US" dirty="0" smtClean="0"/>
              <a:t>从效果上考虑</a:t>
            </a:r>
            <a:r>
              <a:rPr lang="en-US" dirty="0" smtClean="0"/>
              <a:t>:</a:t>
            </a:r>
            <a:r>
              <a:rPr lang="zh-CN" altLang="en-US" dirty="0" smtClean="0"/>
              <a:t>若有说明方法</a:t>
            </a:r>
            <a:r>
              <a:rPr lang="en-US" dirty="0" smtClean="0"/>
              <a:t>,</a:t>
            </a:r>
            <a:r>
              <a:rPr lang="zh-CN" altLang="en-US" dirty="0" smtClean="0"/>
              <a:t>则从说明方法及其作用上作答。另外</a:t>
            </a:r>
            <a:r>
              <a:rPr lang="en-US" dirty="0" smtClean="0"/>
              <a:t>,</a:t>
            </a:r>
            <a:r>
              <a:rPr lang="zh-CN" altLang="en-US" dirty="0" smtClean="0"/>
              <a:t>分析句子作用时</a:t>
            </a:r>
            <a:r>
              <a:rPr lang="en-US" dirty="0" smtClean="0"/>
              <a:t>,</a:t>
            </a:r>
            <a:r>
              <a:rPr lang="zh-CN" altLang="en-US" dirty="0" smtClean="0"/>
              <a:t>需观察句子是否使用了修辞手法</a:t>
            </a:r>
            <a:r>
              <a:rPr lang="en-US" dirty="0" smtClean="0"/>
              <a:t>,</a:t>
            </a:r>
            <a:r>
              <a:rPr lang="zh-CN" altLang="en-US" dirty="0" smtClean="0"/>
              <a:t>再回答作用。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indent="446088">
              <a:lnSpc>
                <a:spcPct val="150000"/>
              </a:lnSpc>
            </a:pPr>
            <a:r>
              <a:rPr lang="zh-CN" altLang="en-US" dirty="0" smtClean="0"/>
              <a:t>开头段落</a:t>
            </a:r>
            <a:r>
              <a:rPr lang="en-US" dirty="0" smtClean="0"/>
              <a:t>:</a:t>
            </a:r>
            <a:endParaRPr lang="zh-CN" altLang="en-US" dirty="0" smtClean="0"/>
          </a:p>
          <a:p>
            <a:pPr indent="446088">
              <a:lnSpc>
                <a:spcPct val="150000"/>
              </a:lnSpc>
            </a:pPr>
            <a:r>
              <a:rPr lang="zh-CN" altLang="en-US" dirty="0" smtClean="0"/>
              <a:t>开篇引用</a:t>
            </a:r>
            <a:r>
              <a:rPr lang="en-US" altLang="zh-CN" dirty="0" smtClean="0"/>
              <a:t>……</a:t>
            </a:r>
            <a:r>
              <a:rPr lang="en-US" dirty="0" smtClean="0"/>
              <a:t>,</a:t>
            </a:r>
            <a:r>
              <a:rPr lang="zh-CN" altLang="en-US" dirty="0" smtClean="0"/>
              <a:t>引出</a:t>
            </a:r>
            <a:r>
              <a:rPr lang="en-US" dirty="0" smtClean="0"/>
              <a:t>××</a:t>
            </a:r>
            <a:r>
              <a:rPr lang="zh-CN" altLang="en-US" dirty="0" smtClean="0"/>
              <a:t>说明对象</a:t>
            </a:r>
            <a:r>
              <a:rPr lang="en-US" dirty="0" smtClean="0"/>
              <a:t>(</a:t>
            </a:r>
            <a:r>
              <a:rPr lang="zh-CN" altLang="en-US" dirty="0" smtClean="0"/>
              <a:t>话题</a:t>
            </a:r>
            <a:r>
              <a:rPr lang="en-US" dirty="0" smtClean="0"/>
              <a:t>),</a:t>
            </a:r>
            <a:r>
              <a:rPr lang="zh-CN" altLang="en-US" dirty="0" smtClean="0"/>
              <a:t>吸引读者的阅读兴趣</a:t>
            </a:r>
            <a:r>
              <a:rPr lang="en-US" dirty="0" smtClean="0"/>
              <a:t>(</a:t>
            </a:r>
            <a:r>
              <a:rPr lang="zh-CN" altLang="en-US" dirty="0" smtClean="0"/>
              <a:t>增添文章的文学色彩</a:t>
            </a:r>
            <a:r>
              <a:rPr lang="en-US" dirty="0" smtClean="0"/>
              <a:t>),</a:t>
            </a:r>
            <a:r>
              <a:rPr lang="zh-CN" altLang="en-US" dirty="0" smtClean="0"/>
              <a:t>突出</a:t>
            </a:r>
            <a:r>
              <a:rPr lang="en-US" dirty="0" smtClean="0"/>
              <a:t>××</a:t>
            </a:r>
            <a:r>
              <a:rPr lang="zh-CN" altLang="en-US" dirty="0" smtClean="0"/>
              <a:t>的</a:t>
            </a:r>
            <a:r>
              <a:rPr lang="en-US" dirty="0" smtClean="0"/>
              <a:t>××</a:t>
            </a:r>
            <a:r>
              <a:rPr lang="zh-CN" altLang="en-US" dirty="0" smtClean="0"/>
              <a:t>特征。</a:t>
            </a:r>
          </a:p>
          <a:p>
            <a:pPr indent="446088">
              <a:lnSpc>
                <a:spcPct val="150000"/>
              </a:lnSpc>
            </a:pPr>
            <a:r>
              <a:rPr lang="zh-CN" altLang="en-US" dirty="0" smtClean="0"/>
              <a:t>中间段落</a:t>
            </a:r>
            <a:r>
              <a:rPr lang="en-US" dirty="0" smtClean="0"/>
              <a:t>:</a:t>
            </a:r>
            <a:endParaRPr lang="zh-CN" altLang="en-US" dirty="0" smtClean="0"/>
          </a:p>
          <a:p>
            <a:pPr indent="446088">
              <a:lnSpc>
                <a:spcPct val="150000"/>
              </a:lnSpc>
            </a:pPr>
            <a:r>
              <a:rPr lang="en-US" dirty="0" smtClean="0"/>
              <a:t>(1)</a:t>
            </a:r>
            <a:r>
              <a:rPr lang="zh-CN" altLang="en-US" dirty="0" smtClean="0"/>
              <a:t>设问句</a:t>
            </a:r>
            <a:r>
              <a:rPr lang="en-US" dirty="0" smtClean="0"/>
              <a:t>:</a:t>
            </a:r>
            <a:r>
              <a:rPr lang="zh-CN" altLang="en-US" dirty="0" smtClean="0"/>
              <a:t>吸引读者注意</a:t>
            </a:r>
            <a:r>
              <a:rPr lang="en-US" dirty="0" smtClean="0"/>
              <a:t>,</a:t>
            </a:r>
            <a:r>
              <a:rPr lang="zh-CN" altLang="en-US" dirty="0" smtClean="0"/>
              <a:t>引发读者思考。</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indent="446088">
              <a:lnSpc>
                <a:spcPct val="150000"/>
              </a:lnSpc>
            </a:pPr>
            <a:r>
              <a:rPr lang="en-US" dirty="0" smtClean="0"/>
              <a:t>(2)</a:t>
            </a:r>
            <a:r>
              <a:rPr lang="zh-CN" altLang="en-US" dirty="0" smtClean="0"/>
              <a:t>陈述句</a:t>
            </a:r>
            <a:r>
              <a:rPr lang="en-US" dirty="0" smtClean="0"/>
              <a:t>:</a:t>
            </a:r>
            <a:r>
              <a:rPr lang="zh-CN" altLang="en-US" dirty="0" smtClean="0"/>
              <a:t>内容上概述了哪两方面的内容。</a:t>
            </a:r>
          </a:p>
          <a:p>
            <a:pPr indent="446088">
              <a:lnSpc>
                <a:spcPct val="150000"/>
              </a:lnSpc>
            </a:pPr>
            <a:r>
              <a:rPr lang="zh-CN" altLang="en-US" dirty="0" smtClean="0"/>
              <a:t>结构上承上启下</a:t>
            </a:r>
            <a:r>
              <a:rPr lang="en-US" dirty="0" smtClean="0"/>
              <a:t>,</a:t>
            </a:r>
            <a:r>
              <a:rPr lang="zh-CN" altLang="en-US" dirty="0" smtClean="0"/>
              <a:t>使文章层次清晰</a:t>
            </a:r>
            <a:r>
              <a:rPr lang="en-US" dirty="0" smtClean="0"/>
              <a:t>,</a:t>
            </a:r>
            <a:r>
              <a:rPr lang="zh-CN" altLang="en-US" dirty="0" smtClean="0"/>
              <a:t>脉络分明。</a:t>
            </a:r>
          </a:p>
          <a:p>
            <a:pPr indent="446088">
              <a:lnSpc>
                <a:spcPct val="150000"/>
              </a:lnSpc>
            </a:pPr>
            <a:r>
              <a:rPr lang="zh-CN" altLang="en-US" dirty="0" smtClean="0"/>
              <a:t>结尾段落</a:t>
            </a:r>
            <a:r>
              <a:rPr lang="en-US" dirty="0" smtClean="0"/>
              <a:t>:</a:t>
            </a:r>
            <a:r>
              <a:rPr lang="zh-CN" altLang="en-US" dirty="0" smtClean="0"/>
              <a:t>内容上</a:t>
            </a:r>
            <a:r>
              <a:rPr lang="en-US" dirty="0" smtClean="0"/>
              <a:t>:</a:t>
            </a:r>
            <a:r>
              <a:rPr lang="zh-CN" altLang="en-US" dirty="0" smtClean="0"/>
              <a:t>再次强调了</a:t>
            </a:r>
            <a:r>
              <a:rPr lang="en-US" dirty="0" smtClean="0"/>
              <a:t>××</a:t>
            </a:r>
            <a:r>
              <a:rPr lang="zh-CN" altLang="en-US" dirty="0" smtClean="0"/>
              <a:t>的</a:t>
            </a:r>
            <a:r>
              <a:rPr lang="en-US" altLang="zh-CN" dirty="0" smtClean="0"/>
              <a:t>……</a:t>
            </a:r>
            <a:r>
              <a:rPr lang="en-US" dirty="0" smtClean="0"/>
              <a:t>(</a:t>
            </a:r>
            <a:r>
              <a:rPr lang="zh-CN" altLang="en-US" dirty="0" smtClean="0"/>
              <a:t>或者发出倡议或者号召</a:t>
            </a:r>
            <a:r>
              <a:rPr lang="en-US" dirty="0" smtClean="0"/>
              <a:t>,</a:t>
            </a:r>
            <a:r>
              <a:rPr lang="zh-CN" altLang="en-US" dirty="0" smtClean="0"/>
              <a:t>引发读者思考</a:t>
            </a:r>
            <a:r>
              <a:rPr lang="en-US" dirty="0" smtClean="0"/>
              <a:t>)</a:t>
            </a:r>
            <a:r>
              <a:rPr lang="zh-CN" altLang="en-US" dirty="0" smtClean="0"/>
              <a:t>。</a:t>
            </a:r>
          </a:p>
          <a:p>
            <a:pPr indent="446088">
              <a:lnSpc>
                <a:spcPct val="150000"/>
              </a:lnSpc>
            </a:pPr>
            <a:r>
              <a:rPr lang="zh-CN" altLang="en-US" dirty="0" smtClean="0"/>
              <a:t>结构上</a:t>
            </a:r>
            <a:r>
              <a:rPr lang="en-US" dirty="0" smtClean="0"/>
              <a:t>:</a:t>
            </a:r>
            <a:r>
              <a:rPr lang="zh-CN" altLang="en-US" dirty="0" smtClean="0"/>
              <a:t>总结全文</a:t>
            </a:r>
            <a:r>
              <a:rPr lang="en-US" dirty="0" smtClean="0"/>
              <a:t>(</a:t>
            </a:r>
            <a:r>
              <a:rPr lang="zh-CN" altLang="en-US" dirty="0" smtClean="0"/>
              <a:t>照应题目或者开头</a:t>
            </a:r>
            <a:r>
              <a:rPr lang="en-US" dirty="0" smtClean="0"/>
              <a:t>)</a:t>
            </a:r>
            <a:r>
              <a:rPr lang="zh-CN" alt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考点六　辨析说明方法</a:t>
            </a:r>
            <a:r>
              <a:rPr lang="zh-CN" altLang="en-US" dirty="0" smtClean="0"/>
              <a:t>（</a:t>
            </a:r>
            <a:r>
              <a:rPr lang="en-US" dirty="0" smtClean="0"/>
              <a:t> 5</a:t>
            </a:r>
            <a:r>
              <a:rPr lang="zh-CN" altLang="en-US" dirty="0" smtClean="0"/>
              <a:t>年</a:t>
            </a:r>
            <a:r>
              <a:rPr lang="en-US" dirty="0" smtClean="0"/>
              <a:t>5</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说明文中常用一些说明方法</a:t>
            </a:r>
            <a:r>
              <a:rPr lang="en-US" dirty="0" smtClean="0"/>
              <a:t>,</a:t>
            </a:r>
            <a:r>
              <a:rPr lang="zh-CN" altLang="en-US" dirty="0" smtClean="0"/>
              <a:t>如下定义、举例子、作比较、打比方、分类别、画图表、列数字、引用等。看看本文中用了哪些说明方法</a:t>
            </a:r>
            <a:r>
              <a:rPr lang="en-US" dirty="0" smtClean="0"/>
              <a:t>,</a:t>
            </a:r>
            <a:r>
              <a:rPr lang="zh-CN" altLang="en-US" dirty="0" smtClean="0"/>
              <a:t>找出实例并说说它们的作用。</a:t>
            </a:r>
            <a:r>
              <a:rPr lang="en-US" dirty="0" smtClean="0"/>
              <a:t>(</a:t>
            </a:r>
            <a:r>
              <a:rPr lang="zh-CN" altLang="en-US" dirty="0" smtClean="0"/>
              <a:t>八上</a:t>
            </a:r>
            <a:r>
              <a:rPr lang="en-US" altLang="zh-CN" dirty="0" smtClean="0"/>
              <a:t>《</a:t>
            </a:r>
            <a:r>
              <a:rPr lang="zh-CN" altLang="en-US" dirty="0" smtClean="0"/>
              <a:t>中国石拱桥</a:t>
            </a:r>
            <a:r>
              <a:rPr lang="en-US" altLang="zh-CN" dirty="0" smtClean="0"/>
              <a:t>》“</a:t>
            </a:r>
            <a:r>
              <a:rPr lang="zh-CN" altLang="en-US" dirty="0" smtClean="0"/>
              <a:t>思考探究”</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本题考查常见的说明方法</a:t>
            </a:r>
            <a:r>
              <a:rPr lang="en-US" dirty="0" smtClean="0"/>
              <a:t>,</a:t>
            </a:r>
            <a:r>
              <a:rPr lang="zh-CN" altLang="en-US" dirty="0" smtClean="0"/>
              <a:t>体会不同说明方法的作用与效果。文中用了多种说明方法</a:t>
            </a:r>
            <a:r>
              <a:rPr lang="en-US" dirty="0" smtClean="0"/>
              <a:t>,</a:t>
            </a:r>
            <a:r>
              <a:rPr lang="zh-CN" altLang="en-US" dirty="0" smtClean="0"/>
              <a:t>如</a:t>
            </a:r>
            <a:r>
              <a:rPr lang="en-US" dirty="0" smtClean="0"/>
              <a:t>:</a:t>
            </a:r>
            <a:endParaRPr lang="zh-CN" altLang="en-US" dirty="0" smtClean="0"/>
          </a:p>
          <a:p>
            <a:pPr>
              <a:lnSpc>
                <a:spcPct val="150000"/>
              </a:lnSpc>
            </a:pPr>
            <a:r>
              <a:rPr lang="en-US" b="1" dirty="0" smtClean="0"/>
              <a:t>1.</a:t>
            </a:r>
            <a:r>
              <a:rPr lang="zh-CN" altLang="en-US" b="1" dirty="0" smtClean="0"/>
              <a:t>打比方。</a:t>
            </a:r>
            <a:r>
              <a:rPr lang="zh-CN" altLang="en-US" dirty="0" smtClean="0"/>
              <a:t>“石拱桥的桥洞成弧形</a:t>
            </a:r>
            <a:r>
              <a:rPr lang="en-US" dirty="0" smtClean="0"/>
              <a:t>,</a:t>
            </a:r>
            <a:r>
              <a:rPr lang="zh-CN" altLang="en-US" dirty="0" smtClean="0"/>
              <a:t>就像虹”“桥洞不是普通半圆形</a:t>
            </a:r>
            <a:r>
              <a:rPr lang="en-US" dirty="0" smtClean="0"/>
              <a:t>,</a:t>
            </a:r>
            <a:r>
              <a:rPr lang="zh-CN" altLang="en-US" dirty="0" smtClean="0"/>
              <a:t>而是像一张弓</a:t>
            </a:r>
            <a:r>
              <a:rPr lang="en-US" altLang="zh-CN" dirty="0" smtClean="0"/>
              <a:t>……”</a:t>
            </a:r>
            <a:r>
              <a:rPr lang="en-US" dirty="0" smtClean="0"/>
              <a:t>,</a:t>
            </a:r>
            <a:r>
              <a:rPr lang="zh-CN" altLang="en-US" dirty="0" smtClean="0"/>
              <a:t>用“虹”“弓”作比</a:t>
            </a:r>
            <a:r>
              <a:rPr lang="en-US" dirty="0" smtClean="0"/>
              <a:t>,</a:t>
            </a:r>
            <a:r>
              <a:rPr lang="zh-CN" altLang="en-US" dirty="0" smtClean="0"/>
              <a:t>突出了石拱桥形式上的特征</a:t>
            </a:r>
            <a:r>
              <a:rPr lang="en-US" dirty="0" smtClean="0"/>
              <a:t>,</a:t>
            </a:r>
            <a:r>
              <a:rPr lang="zh-CN" altLang="en-US" dirty="0" smtClean="0"/>
              <a:t>富有形象性。</a:t>
            </a:r>
          </a:p>
          <a:p>
            <a:pPr>
              <a:lnSpc>
                <a:spcPct val="150000"/>
              </a:lnSpc>
            </a:pPr>
            <a:r>
              <a:rPr lang="en-US" b="1" dirty="0" smtClean="0"/>
              <a:t>2.</a:t>
            </a:r>
            <a:r>
              <a:rPr lang="zh-CN" altLang="en-US" b="1" dirty="0" smtClean="0"/>
              <a:t>举例子。</a:t>
            </a:r>
            <a:r>
              <a:rPr lang="zh-CN" altLang="en-US" dirty="0" smtClean="0"/>
              <a:t>作者为了说明中国石拱桥的特点</a:t>
            </a:r>
            <a:r>
              <a:rPr lang="en-US" dirty="0" smtClean="0"/>
              <a:t>,</a:t>
            </a:r>
            <a:r>
              <a:rPr lang="zh-CN" altLang="en-US" dirty="0" smtClean="0"/>
              <a:t>列举了赵州桥和卢沟桥两个例子。具有代表性、典型性。</a:t>
            </a:r>
          </a:p>
          <a:p>
            <a:pPr>
              <a:lnSpc>
                <a:spcPct val="150000"/>
              </a:lnSpc>
            </a:pPr>
            <a:r>
              <a:rPr lang="en-US" b="1" dirty="0" smtClean="0"/>
              <a:t>3.</a:t>
            </a:r>
            <a:r>
              <a:rPr lang="zh-CN" altLang="en-US" b="1" dirty="0" smtClean="0"/>
              <a:t>列数字。</a:t>
            </a:r>
            <a:r>
              <a:rPr lang="zh-CN" altLang="en-US" dirty="0" smtClean="0"/>
              <a:t>如“赵州桥非常雄伟</a:t>
            </a:r>
            <a:r>
              <a:rPr lang="en-US" dirty="0" smtClean="0"/>
              <a:t>,</a:t>
            </a:r>
            <a:r>
              <a:rPr lang="zh-CN" altLang="en-US" dirty="0" smtClean="0"/>
              <a:t>全长</a:t>
            </a:r>
            <a:r>
              <a:rPr lang="en-US" dirty="0" smtClean="0"/>
              <a:t>50.82</a:t>
            </a:r>
            <a:r>
              <a:rPr lang="zh-CN" altLang="en-US" dirty="0" smtClean="0"/>
              <a:t>米</a:t>
            </a:r>
            <a:r>
              <a:rPr lang="en-US" dirty="0" smtClean="0"/>
              <a:t>,</a:t>
            </a:r>
            <a:r>
              <a:rPr lang="zh-CN" altLang="en-US" dirty="0" smtClean="0"/>
              <a:t>两端宽</a:t>
            </a:r>
            <a:r>
              <a:rPr lang="en-US" dirty="0" smtClean="0"/>
              <a:t>9.6</a:t>
            </a:r>
            <a:r>
              <a:rPr lang="zh-CN" altLang="en-US" dirty="0" smtClean="0"/>
              <a:t>米</a:t>
            </a:r>
            <a:r>
              <a:rPr lang="en-US" dirty="0" smtClean="0"/>
              <a:t>,</a:t>
            </a:r>
            <a:r>
              <a:rPr lang="zh-CN" altLang="en-US" dirty="0" smtClean="0"/>
              <a:t>中部略窄</a:t>
            </a:r>
            <a:r>
              <a:rPr lang="en-US" dirty="0" smtClean="0"/>
              <a:t>,</a:t>
            </a:r>
            <a:r>
              <a:rPr lang="zh-CN" altLang="en-US" dirty="0" smtClean="0"/>
              <a:t>宽</a:t>
            </a:r>
            <a:r>
              <a:rPr lang="en-US" dirty="0" smtClean="0"/>
              <a:t>9</a:t>
            </a:r>
            <a:r>
              <a:rPr lang="zh-CN" altLang="en-US" dirty="0" smtClean="0"/>
              <a:t>米”</a:t>
            </a:r>
            <a:r>
              <a:rPr lang="en-US" dirty="0" smtClean="0"/>
              <a:t>,</a:t>
            </a:r>
            <a:r>
              <a:rPr lang="zh-CN" altLang="en-US" dirty="0" smtClean="0"/>
              <a:t>给人以准确鲜明的印象。</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73469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本文最突出的说明方法是什么</a:t>
            </a:r>
            <a:r>
              <a:rPr lang="en-US" dirty="0" smtClean="0"/>
              <a:t>?</a:t>
            </a:r>
            <a:r>
              <a:rPr lang="zh-CN" altLang="en-US" dirty="0" smtClean="0"/>
              <a:t>请指出并举例分析。</a:t>
            </a:r>
          </a:p>
          <a:p>
            <a:pPr indent="446088">
              <a:lnSpc>
                <a:spcPct val="150000"/>
              </a:lnSpc>
            </a:pPr>
            <a:r>
              <a:rPr lang="en-US" dirty="0" smtClean="0"/>
              <a:t>(2)</a:t>
            </a:r>
            <a:r>
              <a:rPr lang="zh-CN" altLang="en-US" dirty="0" smtClean="0"/>
              <a:t>第</a:t>
            </a:r>
            <a:r>
              <a:rPr lang="en-US" dirty="0" smtClean="0"/>
              <a:t>×</a:t>
            </a:r>
            <a:r>
              <a:rPr lang="zh-CN" altLang="en-US" dirty="0" smtClean="0"/>
              <a:t>段主要使用了哪些说明方法</a:t>
            </a:r>
            <a:r>
              <a:rPr lang="en-US" dirty="0" smtClean="0"/>
              <a:t>?</a:t>
            </a:r>
            <a:r>
              <a:rPr lang="zh-CN" altLang="en-US" dirty="0" smtClean="0"/>
              <a:t>有何作用</a:t>
            </a:r>
            <a:r>
              <a:rPr lang="en-US" dirty="0" smtClean="0"/>
              <a:t>?</a:t>
            </a:r>
            <a:endParaRPr lang="zh-CN" altLang="en-US" dirty="0" smtClean="0"/>
          </a:p>
          <a:p>
            <a:pPr indent="446088">
              <a:lnSpc>
                <a:spcPct val="150000"/>
              </a:lnSpc>
            </a:pPr>
            <a:r>
              <a:rPr lang="en-US" dirty="0" smtClean="0"/>
              <a:t>(3)</a:t>
            </a:r>
            <a:r>
              <a:rPr lang="zh-CN" altLang="en-US" dirty="0" smtClean="0"/>
              <a:t>文中画线句使用了什么说明方法</a:t>
            </a:r>
            <a:r>
              <a:rPr lang="en-US" dirty="0" smtClean="0"/>
              <a:t>?</a:t>
            </a:r>
            <a:r>
              <a:rPr lang="zh-CN" altLang="en-US" dirty="0" smtClean="0"/>
              <a:t>作用是什么</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答题步骤</a:t>
            </a:r>
            <a:r>
              <a:rPr lang="en-US" altLang="zh-CN" dirty="0" smtClean="0">
                <a:solidFill>
                  <a:srgbClr val="0092D7"/>
                </a:solidFill>
              </a:rPr>
              <a:t>】</a:t>
            </a:r>
          </a:p>
          <a:p>
            <a:pPr indent="446088">
              <a:lnSpc>
                <a:spcPct val="150000"/>
              </a:lnSpc>
            </a:pPr>
            <a:r>
              <a:rPr lang="zh-CN" altLang="en-US" dirty="0" smtClean="0"/>
              <a:t>第一步</a:t>
            </a:r>
            <a:r>
              <a:rPr lang="en-US" dirty="0" smtClean="0"/>
              <a:t>:</a:t>
            </a:r>
            <a:r>
              <a:rPr lang="zh-CN" altLang="en-US" dirty="0" smtClean="0"/>
              <a:t>细读画线句子或者题干中指明的段落</a:t>
            </a:r>
            <a:r>
              <a:rPr lang="en-US" dirty="0" smtClean="0"/>
              <a:t>,</a:t>
            </a:r>
            <a:r>
              <a:rPr lang="zh-CN" altLang="en-US" dirty="0" smtClean="0"/>
              <a:t>准确判断一种或几种说明方法。</a:t>
            </a:r>
            <a:r>
              <a:rPr lang="en-US" dirty="0" smtClean="0"/>
              <a:t>(</a:t>
            </a:r>
            <a:r>
              <a:rPr lang="zh-CN" altLang="en-US" dirty="0" smtClean="0"/>
              <a:t>举例子的“例”跟“列数字”的“列”莫混淆</a:t>
            </a:r>
            <a:r>
              <a:rPr lang="en-US" dirty="0" smtClean="0"/>
              <a:t>)</a:t>
            </a:r>
            <a:endParaRPr lang="zh-CN" altLang="en-US" dirty="0" smtClean="0"/>
          </a:p>
          <a:p>
            <a:pPr indent="446088">
              <a:lnSpc>
                <a:spcPct val="150000"/>
              </a:lnSpc>
            </a:pPr>
            <a:r>
              <a:rPr lang="zh-CN" altLang="en-US" dirty="0" smtClean="0"/>
              <a:t>第二步</a:t>
            </a:r>
            <a:r>
              <a:rPr lang="en-US" dirty="0" smtClean="0"/>
              <a:t>:</a:t>
            </a:r>
            <a:r>
              <a:rPr lang="zh-CN" altLang="en-US" dirty="0" smtClean="0"/>
              <a:t>在原文中画线句上面或者下面标画出所说明的特点或道理。</a:t>
            </a:r>
            <a:r>
              <a:rPr lang="en-US" dirty="0" smtClean="0"/>
              <a:t>(</a:t>
            </a:r>
            <a:r>
              <a:rPr lang="zh-CN" altLang="en-US" dirty="0" smtClean="0"/>
              <a:t>一般不自己概述</a:t>
            </a:r>
            <a:r>
              <a:rPr lang="en-US" dirty="0" smtClean="0"/>
              <a:t>)</a:t>
            </a:r>
            <a:endParaRPr lang="zh-CN" altLang="en-US" dirty="0" smtClean="0"/>
          </a:p>
          <a:p>
            <a:pPr indent="446088">
              <a:lnSpc>
                <a:spcPct val="150000"/>
              </a:lnSpc>
            </a:pPr>
            <a:r>
              <a:rPr lang="zh-CN" altLang="en-US" dirty="0" smtClean="0"/>
              <a:t>第三步</a:t>
            </a:r>
            <a:r>
              <a:rPr lang="en-US" dirty="0" smtClean="0"/>
              <a:t>:</a:t>
            </a:r>
            <a:r>
              <a:rPr lang="zh-CN" altLang="en-US" dirty="0" smtClean="0"/>
              <a:t>套用“文体知识清单”或“答题模板”里面“说明方法及其作用”的公式</a:t>
            </a:r>
            <a:r>
              <a:rPr lang="en-US" dirty="0" smtClean="0"/>
              <a:t>,</a:t>
            </a:r>
            <a:r>
              <a:rPr lang="zh-CN" altLang="en-US" dirty="0" smtClean="0"/>
              <a:t>准确作答。</a:t>
            </a:r>
            <a:r>
              <a:rPr lang="en-US" dirty="0" smtClean="0"/>
              <a:t>(</a:t>
            </a:r>
            <a:r>
              <a:rPr lang="zh-CN" altLang="en-US" dirty="0" smtClean="0"/>
              <a:t>注意多种说明方法公式的综合性表述</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答题模板</a:t>
            </a:r>
            <a:r>
              <a:rPr lang="en-US" altLang="zh-CN" dirty="0" smtClean="0">
                <a:solidFill>
                  <a:srgbClr val="0092D7"/>
                </a:solidFill>
              </a:rPr>
              <a:t>】</a:t>
            </a:r>
          </a:p>
          <a:p>
            <a:pPr indent="446088">
              <a:lnSpc>
                <a:spcPct val="150000"/>
              </a:lnSpc>
            </a:pPr>
            <a:r>
              <a:rPr lang="zh-CN" altLang="en-US" dirty="0" smtClean="0"/>
              <a:t>运用了</a:t>
            </a:r>
            <a:r>
              <a:rPr lang="en-US" dirty="0" smtClean="0"/>
              <a:t>××</a:t>
            </a:r>
            <a:r>
              <a:rPr lang="zh-CN" altLang="en-US" dirty="0" smtClean="0"/>
              <a:t>说明方法</a:t>
            </a:r>
            <a:r>
              <a:rPr lang="en-US" dirty="0" smtClean="0"/>
              <a:t>,</a:t>
            </a:r>
            <a:r>
              <a:rPr lang="zh-CN" altLang="en-US" dirty="0" smtClean="0"/>
              <a:t>说明了</a:t>
            </a:r>
            <a:r>
              <a:rPr lang="en-US" dirty="0" smtClean="0"/>
              <a:t>××</a:t>
            </a:r>
            <a:r>
              <a:rPr lang="zh-CN" altLang="en-US" dirty="0" smtClean="0"/>
              <a:t>特点或道理</a:t>
            </a:r>
            <a:r>
              <a:rPr lang="en-US" dirty="0" smtClean="0"/>
              <a:t>,</a:t>
            </a:r>
            <a:r>
              <a:rPr lang="zh-CN" altLang="en-US" dirty="0" smtClean="0"/>
              <a:t>使说明的特点或道理怎么样。、</a:t>
            </a:r>
            <a:r>
              <a:rPr lang="en-US" dirty="0" smtClean="0"/>
              <a:t>(</a:t>
            </a:r>
            <a:r>
              <a:rPr lang="zh-CN" altLang="en-US" dirty="0" smtClean="0"/>
              <a:t>公式化表述</a:t>
            </a:r>
            <a:r>
              <a:rPr lang="en-US" dirty="0" smtClean="0"/>
              <a:t>)</a:t>
            </a:r>
            <a:endParaRPr lang="zh-CN" altLang="en-US" dirty="0" smtClean="0"/>
          </a:p>
          <a:p>
            <a:pPr indent="446088">
              <a:lnSpc>
                <a:spcPct val="150000"/>
              </a:lnSpc>
            </a:pPr>
            <a:r>
              <a:rPr lang="zh-CN" altLang="en-US" b="1" dirty="0" smtClean="0"/>
              <a:t>小贴士</a:t>
            </a:r>
            <a:r>
              <a:rPr lang="en-US" b="1" dirty="0" smtClean="0"/>
              <a:t>:</a:t>
            </a:r>
            <a:r>
              <a:rPr lang="zh-CN" altLang="en-US" dirty="0" smtClean="0"/>
              <a:t>常见说明方法及其作用</a:t>
            </a:r>
          </a:p>
          <a:p>
            <a:pPr indent="446088">
              <a:lnSpc>
                <a:spcPct val="150000"/>
              </a:lnSpc>
            </a:pPr>
            <a:r>
              <a:rPr lang="en-US" b="1" dirty="0" smtClean="0"/>
              <a:t>1.</a:t>
            </a:r>
            <a:r>
              <a:rPr lang="zh-CN" altLang="en-US" b="1" dirty="0" smtClean="0"/>
              <a:t>举例子</a:t>
            </a:r>
            <a:r>
              <a:rPr lang="en-US" b="1" dirty="0" smtClean="0"/>
              <a:t>:</a:t>
            </a:r>
            <a:r>
              <a:rPr lang="zh-CN" altLang="en-US" dirty="0" smtClean="0"/>
              <a:t>具体真切地说明了事物的</a:t>
            </a:r>
            <a:r>
              <a:rPr lang="en-US" dirty="0" smtClean="0"/>
              <a:t>××</a:t>
            </a:r>
            <a:r>
              <a:rPr lang="zh-CN" altLang="en-US" dirty="0" smtClean="0"/>
              <a:t>特点。</a:t>
            </a:r>
          </a:p>
          <a:p>
            <a:pPr>
              <a:lnSpc>
                <a:spcPct val="150000"/>
              </a:lnSpc>
            </a:pPr>
            <a:r>
              <a:rPr lang="zh-CN" altLang="en-US" dirty="0" smtClean="0"/>
              <a:t>　　</a:t>
            </a:r>
            <a:r>
              <a:rPr lang="en-US" b="1" dirty="0" smtClean="0"/>
              <a:t>2.</a:t>
            </a:r>
            <a:r>
              <a:rPr lang="zh-CN" altLang="en-US" b="1" dirty="0" smtClean="0"/>
              <a:t>分类别</a:t>
            </a:r>
            <a:r>
              <a:rPr lang="en-US" b="1" dirty="0" smtClean="0"/>
              <a:t>:</a:t>
            </a:r>
            <a:r>
              <a:rPr lang="zh-CN" altLang="en-US" dirty="0" smtClean="0"/>
              <a:t>条理清晰地说明了事物的</a:t>
            </a:r>
            <a:r>
              <a:rPr lang="en-US" dirty="0" smtClean="0"/>
              <a:t>××</a:t>
            </a:r>
            <a:r>
              <a:rPr lang="zh-CN" altLang="en-US" dirty="0" smtClean="0"/>
              <a:t>特点。对事物的特征</a:t>
            </a:r>
            <a:r>
              <a:rPr lang="en-US" dirty="0" smtClean="0"/>
              <a:t>(</a:t>
            </a:r>
            <a:r>
              <a:rPr lang="zh-CN" altLang="en-US" dirty="0" smtClean="0"/>
              <a:t>或事理</a:t>
            </a:r>
            <a:r>
              <a:rPr lang="en-US" dirty="0" smtClean="0"/>
              <a:t>)</a:t>
            </a:r>
            <a:r>
              <a:rPr lang="zh-CN" altLang="en-US" dirty="0" smtClean="0"/>
              <a:t>分门别类加以说明</a:t>
            </a:r>
            <a:r>
              <a:rPr lang="en-US" dirty="0" smtClean="0"/>
              <a:t>,</a:t>
            </a:r>
            <a:r>
              <a:rPr lang="zh-CN" altLang="en-US" dirty="0" smtClean="0"/>
              <a:t>使说明更有条理性。</a:t>
            </a:r>
          </a:p>
          <a:p>
            <a:pPr>
              <a:lnSpc>
                <a:spcPct val="150000"/>
              </a:lnSpc>
            </a:pPr>
            <a:r>
              <a:rPr lang="zh-CN" altLang="en-US" dirty="0" smtClean="0"/>
              <a:t>　　</a:t>
            </a:r>
            <a:r>
              <a:rPr lang="en-US" b="1" dirty="0" smtClean="0"/>
              <a:t>3.</a:t>
            </a:r>
            <a:r>
              <a:rPr lang="zh-CN" altLang="en-US" b="1" dirty="0" smtClean="0"/>
              <a:t>打比方</a:t>
            </a:r>
            <a:r>
              <a:rPr lang="en-US" b="1" dirty="0" smtClean="0"/>
              <a:t>:</a:t>
            </a:r>
            <a:r>
              <a:rPr lang="zh-CN" altLang="en-US" dirty="0" smtClean="0"/>
              <a:t>生动形象地说明该事物的</a:t>
            </a:r>
            <a:r>
              <a:rPr lang="en-US" dirty="0" smtClean="0"/>
              <a:t>××</a:t>
            </a:r>
            <a:r>
              <a:rPr lang="zh-CN" altLang="en-US" dirty="0" smtClean="0"/>
              <a:t>特点</a:t>
            </a:r>
            <a:r>
              <a:rPr lang="en-US" dirty="0" smtClean="0"/>
              <a:t>,</a:t>
            </a:r>
            <a:r>
              <a:rPr lang="zh-CN" altLang="en-US" dirty="0" smtClean="0"/>
              <a:t>增强了文章的趣味性。</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fade">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2628000"/>
        </p:xfrm>
        <a:graphic>
          <a:graphicData uri="http://schemas.openxmlformats.org/drawingml/2006/table">
            <a:tbl>
              <a:tblPr/>
              <a:tblGrid>
                <a:gridCol w="595425"/>
                <a:gridCol w="1020725"/>
                <a:gridCol w="6156250"/>
              </a:tblGrid>
              <a:tr h="396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1296000">
                <a:tc rowSpan="3">
                  <a:txBody>
                    <a:bodyPr/>
                    <a:lstStyle/>
                    <a:p>
                      <a:pPr algn="ctr">
                        <a:lnSpc>
                          <a:spcPct val="150000"/>
                        </a:lnSpc>
                        <a:spcAft>
                          <a:spcPts val="0"/>
                        </a:spcAft>
                      </a:pPr>
                      <a:r>
                        <a:rPr lang="zh-CN" sz="1700" kern="100">
                          <a:solidFill>
                            <a:srgbClr val="000000"/>
                          </a:solidFill>
                          <a:latin typeface="NEU-BZ-S92"/>
                          <a:ea typeface="微软雅黑"/>
                          <a:cs typeface="Times New Roman"/>
                        </a:rPr>
                        <a:t>说明</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语言</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准确性</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表示时间、空间、数量、范围、程度、特征、性质、程序等</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都要求表述准确无误。这体现了说明文语言严谨、周密、科学的特点</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通俗易懂</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深入浅出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帮助读者轻松理解科学知识</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68000">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生动形象</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语言轻松活泼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幽默风趣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具有趣味性</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32268"/>
          </a:xfrm>
          <a:prstGeom prst="rect">
            <a:avLst/>
          </a:prstGeom>
          <a:noFill/>
        </p:spPr>
        <p:txBody>
          <a:bodyPr wrap="square" lIns="36000" tIns="36000" rIns="36000" bIns="36000" rtlCol="0">
            <a:spAutoFit/>
          </a:bodyPr>
          <a:lstStyle/>
          <a:p>
            <a:pPr>
              <a:lnSpc>
                <a:spcPct val="150000"/>
              </a:lnSpc>
            </a:pPr>
            <a:r>
              <a:rPr lang="zh-CN" altLang="en-US" dirty="0" smtClean="0"/>
              <a:t>　　</a:t>
            </a:r>
            <a:r>
              <a:rPr lang="en-US" b="1" dirty="0" smtClean="0"/>
              <a:t>4.</a:t>
            </a:r>
            <a:r>
              <a:rPr lang="zh-CN" altLang="en-US" b="1" dirty="0" smtClean="0"/>
              <a:t>列数字</a:t>
            </a:r>
            <a:r>
              <a:rPr lang="en-US" b="1" dirty="0" smtClean="0"/>
              <a:t>:</a:t>
            </a:r>
            <a:r>
              <a:rPr lang="zh-CN" altLang="en-US" dirty="0" smtClean="0"/>
              <a:t>具体而准确地说明该事物的</a:t>
            </a:r>
            <a:r>
              <a:rPr lang="en-US" dirty="0" smtClean="0"/>
              <a:t>××</a:t>
            </a:r>
            <a:r>
              <a:rPr lang="zh-CN" altLang="en-US" dirty="0" smtClean="0"/>
              <a:t>特点</a:t>
            </a:r>
            <a:r>
              <a:rPr lang="en-US" dirty="0" smtClean="0"/>
              <a:t>,</a:t>
            </a:r>
            <a:r>
              <a:rPr lang="zh-CN" altLang="en-US" dirty="0" smtClean="0"/>
              <a:t>使说明更有说服力。</a:t>
            </a:r>
          </a:p>
          <a:p>
            <a:pPr>
              <a:lnSpc>
                <a:spcPct val="150000"/>
              </a:lnSpc>
            </a:pPr>
            <a:r>
              <a:rPr lang="zh-CN" altLang="en-US" dirty="0" smtClean="0"/>
              <a:t>　　</a:t>
            </a:r>
            <a:r>
              <a:rPr lang="en-US" b="1" dirty="0" smtClean="0"/>
              <a:t>5.</a:t>
            </a:r>
            <a:r>
              <a:rPr lang="zh-CN" altLang="en-US" b="1" dirty="0" smtClean="0"/>
              <a:t>作比较</a:t>
            </a:r>
            <a:r>
              <a:rPr lang="en-US" b="1" dirty="0" smtClean="0"/>
              <a:t>:</a:t>
            </a:r>
            <a:r>
              <a:rPr lang="zh-CN" altLang="en-US" dirty="0" smtClean="0"/>
              <a:t>突出强调了说明对象的</a:t>
            </a:r>
            <a:r>
              <a:rPr lang="en-US" dirty="0" smtClean="0"/>
              <a:t>××</a:t>
            </a:r>
            <a:r>
              <a:rPr lang="zh-CN" altLang="en-US" dirty="0" smtClean="0"/>
              <a:t>特点</a:t>
            </a:r>
            <a:r>
              <a:rPr lang="en-US" dirty="0" smtClean="0"/>
              <a:t>(</a:t>
            </a:r>
            <a:r>
              <a:rPr lang="zh-CN" altLang="en-US" dirty="0" smtClean="0"/>
              <a:t>地位、影响等</a:t>
            </a:r>
            <a:r>
              <a:rPr lang="en-US" dirty="0" smtClean="0"/>
              <a:t>)</a:t>
            </a:r>
            <a:r>
              <a:rPr lang="zh-CN" altLang="en-US" dirty="0" smtClean="0"/>
              <a:t>。</a:t>
            </a:r>
          </a:p>
          <a:p>
            <a:pPr>
              <a:lnSpc>
                <a:spcPct val="150000"/>
              </a:lnSpc>
            </a:pPr>
            <a:r>
              <a:rPr lang="zh-CN" altLang="en-US" dirty="0" smtClean="0"/>
              <a:t>　　</a:t>
            </a:r>
            <a:r>
              <a:rPr lang="en-US" b="1" dirty="0" smtClean="0"/>
              <a:t>6.</a:t>
            </a:r>
            <a:r>
              <a:rPr lang="zh-CN" altLang="en-US" b="1" dirty="0" smtClean="0"/>
              <a:t>下定义</a:t>
            </a:r>
            <a:r>
              <a:rPr lang="en-US" b="1" dirty="0" smtClean="0"/>
              <a:t>:</a:t>
            </a:r>
            <a:r>
              <a:rPr lang="zh-CN" altLang="en-US" dirty="0" smtClean="0"/>
              <a:t>用简明科学的语言对说明对象</a:t>
            </a:r>
            <a:r>
              <a:rPr lang="en-US" dirty="0" smtClean="0"/>
              <a:t>(</a:t>
            </a:r>
            <a:r>
              <a:rPr lang="zh-CN" altLang="en-US" dirty="0" smtClean="0"/>
              <a:t>或科学事理</a:t>
            </a:r>
            <a:r>
              <a:rPr lang="en-US" dirty="0" smtClean="0"/>
              <a:t>)</a:t>
            </a:r>
            <a:r>
              <a:rPr lang="zh-CN" altLang="en-US" dirty="0" smtClean="0"/>
              <a:t>加以揭示</a:t>
            </a:r>
            <a:r>
              <a:rPr lang="en-US" dirty="0" smtClean="0"/>
              <a:t>,</a:t>
            </a:r>
            <a:r>
              <a:rPr lang="zh-CN" altLang="en-US" dirty="0" smtClean="0"/>
              <a:t>从而更科学、更本质、更概括地揭示事物的特征</a:t>
            </a:r>
            <a:r>
              <a:rPr lang="en-US" dirty="0" smtClean="0"/>
              <a:t>(</a:t>
            </a:r>
            <a:r>
              <a:rPr lang="zh-CN" altLang="en-US" dirty="0" smtClean="0"/>
              <a:t>或事理</a:t>
            </a:r>
            <a:r>
              <a:rPr lang="en-US" dirty="0" smtClean="0"/>
              <a:t>)</a:t>
            </a:r>
            <a:r>
              <a:rPr lang="zh-CN" altLang="en-US" dirty="0" smtClean="0"/>
              <a:t>。</a:t>
            </a:r>
          </a:p>
          <a:p>
            <a:pPr>
              <a:lnSpc>
                <a:spcPct val="150000"/>
              </a:lnSpc>
            </a:pPr>
            <a:r>
              <a:rPr lang="zh-CN" altLang="en-US" dirty="0" smtClean="0"/>
              <a:t>　　</a:t>
            </a:r>
            <a:r>
              <a:rPr lang="en-US" b="1" dirty="0" smtClean="0"/>
              <a:t>7.</a:t>
            </a:r>
            <a:r>
              <a:rPr lang="zh-CN" altLang="en-US" b="1" dirty="0" smtClean="0"/>
              <a:t>列图表</a:t>
            </a:r>
            <a:r>
              <a:rPr lang="en-US" b="1" dirty="0" smtClean="0"/>
              <a:t>:</a:t>
            </a:r>
            <a:r>
              <a:rPr lang="zh-CN" altLang="en-US" dirty="0" smtClean="0"/>
              <a:t>直观形象地说明了事物的</a:t>
            </a:r>
            <a:r>
              <a:rPr lang="en-US" dirty="0" smtClean="0"/>
              <a:t>××</a:t>
            </a:r>
            <a:r>
              <a:rPr lang="zh-CN" altLang="en-US" dirty="0" smtClean="0"/>
              <a:t>特点。</a:t>
            </a:r>
          </a:p>
          <a:p>
            <a:pPr>
              <a:lnSpc>
                <a:spcPct val="150000"/>
              </a:lnSpc>
            </a:pPr>
            <a:r>
              <a:rPr lang="zh-CN" altLang="en-US" dirty="0" smtClean="0"/>
              <a:t>　　</a:t>
            </a:r>
            <a:r>
              <a:rPr lang="en-US" b="1" dirty="0" smtClean="0"/>
              <a:t>8.</a:t>
            </a:r>
            <a:r>
              <a:rPr lang="zh-CN" altLang="en-US" b="1" dirty="0" smtClean="0"/>
              <a:t>摹状貌</a:t>
            </a:r>
            <a:r>
              <a:rPr lang="en-US" b="1" dirty="0" smtClean="0"/>
              <a:t>:</a:t>
            </a:r>
            <a:r>
              <a:rPr lang="zh-CN" altLang="en-US" dirty="0" smtClean="0"/>
              <a:t>对事物的特征</a:t>
            </a:r>
            <a:r>
              <a:rPr lang="en-US" dirty="0" smtClean="0"/>
              <a:t>(</a:t>
            </a:r>
            <a:r>
              <a:rPr lang="zh-CN" altLang="en-US" dirty="0" smtClean="0"/>
              <a:t>或事理</a:t>
            </a:r>
            <a:r>
              <a:rPr lang="en-US" dirty="0" smtClean="0"/>
              <a:t>)</a:t>
            </a:r>
            <a:r>
              <a:rPr lang="zh-CN" altLang="en-US" dirty="0" smtClean="0"/>
              <a:t>加以形象化的描摹</a:t>
            </a:r>
            <a:r>
              <a:rPr lang="en-US" dirty="0" smtClean="0"/>
              <a:t>,</a:t>
            </a:r>
            <a:r>
              <a:rPr lang="zh-CN" altLang="en-US" dirty="0" smtClean="0"/>
              <a:t>使说明更具体、生动、形象。</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a:lnSpc>
                <a:spcPct val="150000"/>
              </a:lnSpc>
            </a:pPr>
            <a:r>
              <a:rPr lang="zh-CN" altLang="en-US" dirty="0" smtClean="0"/>
              <a:t>　　</a:t>
            </a:r>
            <a:r>
              <a:rPr lang="en-US" b="1" dirty="0" smtClean="0"/>
              <a:t>9.</a:t>
            </a:r>
            <a:r>
              <a:rPr lang="zh-CN" altLang="en-US" b="1" dirty="0" smtClean="0"/>
              <a:t>作诠释</a:t>
            </a:r>
            <a:r>
              <a:rPr lang="en-US" b="1" dirty="0" smtClean="0"/>
              <a:t>:</a:t>
            </a:r>
            <a:r>
              <a:rPr lang="zh-CN" altLang="en-US" dirty="0" smtClean="0"/>
              <a:t>对事物的特征</a:t>
            </a:r>
            <a:r>
              <a:rPr lang="en-US" dirty="0" smtClean="0"/>
              <a:t>(</a:t>
            </a:r>
            <a:r>
              <a:rPr lang="zh-CN" altLang="en-US" dirty="0" smtClean="0"/>
              <a:t>或事理</a:t>
            </a:r>
            <a:r>
              <a:rPr lang="en-US" dirty="0" smtClean="0"/>
              <a:t>)</a:t>
            </a:r>
            <a:r>
              <a:rPr lang="zh-CN" altLang="en-US" dirty="0" smtClean="0"/>
              <a:t>加以具体的解释说明</a:t>
            </a:r>
            <a:r>
              <a:rPr lang="en-US" dirty="0" smtClean="0"/>
              <a:t>,</a:t>
            </a:r>
            <a:r>
              <a:rPr lang="zh-CN" altLang="en-US" dirty="0" smtClean="0"/>
              <a:t>使说明更通俗易懂。</a:t>
            </a:r>
          </a:p>
          <a:p>
            <a:pPr>
              <a:lnSpc>
                <a:spcPct val="150000"/>
              </a:lnSpc>
            </a:pPr>
            <a:r>
              <a:rPr lang="zh-CN" altLang="en-US" dirty="0" smtClean="0"/>
              <a:t>　　</a:t>
            </a:r>
            <a:r>
              <a:rPr lang="en-US" b="1" dirty="0" smtClean="0"/>
              <a:t>10.</a:t>
            </a:r>
            <a:r>
              <a:rPr lang="zh-CN" altLang="en-US" b="1" dirty="0" smtClean="0"/>
              <a:t>引资料</a:t>
            </a:r>
            <a:r>
              <a:rPr lang="en-US" b="1" dirty="0" smtClean="0"/>
              <a:t>:</a:t>
            </a:r>
            <a:r>
              <a:rPr lang="en-US" dirty="0" smtClean="0"/>
              <a:t>(1)</a:t>
            </a:r>
            <a:r>
              <a:rPr lang="zh-CN" altLang="en-US" dirty="0" smtClean="0"/>
              <a:t>引用具体的事例</a:t>
            </a:r>
            <a:r>
              <a:rPr lang="en-US" dirty="0" smtClean="0"/>
              <a:t>(</a:t>
            </a:r>
            <a:r>
              <a:rPr lang="zh-CN" altLang="en-US" dirty="0" smtClean="0"/>
              <a:t>作用同举例子</a:t>
            </a:r>
            <a:r>
              <a:rPr lang="en-US" dirty="0" smtClean="0"/>
              <a:t>);(2)</a:t>
            </a:r>
            <a:r>
              <a:rPr lang="zh-CN" altLang="en-US" dirty="0" smtClean="0"/>
              <a:t>引用具体的数据</a:t>
            </a:r>
            <a:r>
              <a:rPr lang="en-US" dirty="0" smtClean="0"/>
              <a:t>(</a:t>
            </a:r>
            <a:r>
              <a:rPr lang="zh-CN" altLang="en-US" dirty="0" smtClean="0"/>
              <a:t>作用同列数字</a:t>
            </a:r>
            <a:r>
              <a:rPr lang="en-US" dirty="0" smtClean="0"/>
              <a:t>);(3)</a:t>
            </a:r>
            <a:r>
              <a:rPr lang="zh-CN" altLang="en-US" dirty="0" smtClean="0"/>
              <a:t>引用名言、格言、谚语</a:t>
            </a:r>
            <a:r>
              <a:rPr lang="en-US" dirty="0" smtClean="0"/>
              <a:t>,</a:t>
            </a:r>
            <a:r>
              <a:rPr lang="zh-CN" altLang="en-US" dirty="0" smtClean="0"/>
              <a:t>作用是使说明更有说服力</a:t>
            </a:r>
            <a:r>
              <a:rPr lang="en-US" dirty="0" smtClean="0"/>
              <a:t>;(4)</a:t>
            </a:r>
            <a:r>
              <a:rPr lang="zh-CN" altLang="en-US" dirty="0" smtClean="0"/>
              <a:t>引用神话传说、新闻报道、谜语、逸事趣闻等</a:t>
            </a:r>
            <a:r>
              <a:rPr lang="en-US" dirty="0" smtClean="0"/>
              <a:t>,</a:t>
            </a:r>
            <a:r>
              <a:rPr lang="zh-CN" altLang="en-US" dirty="0" smtClean="0"/>
              <a:t>作用是增强说明的趣味性</a:t>
            </a:r>
            <a:r>
              <a:rPr lang="en-US" dirty="0" smtClean="0"/>
              <a:t>;(5)</a:t>
            </a:r>
            <a:r>
              <a:rPr lang="zh-CN" altLang="en-US" dirty="0" smtClean="0"/>
              <a:t>引用说明在文章开头</a:t>
            </a:r>
            <a:r>
              <a:rPr lang="en-US" dirty="0" smtClean="0"/>
              <a:t>,</a:t>
            </a:r>
            <a:r>
              <a:rPr lang="zh-CN" altLang="en-US" dirty="0" smtClean="0"/>
              <a:t>还有引出说明对象的作用。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11    </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说明文阅读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a16="http://schemas.microsoft.com/office/drawing/2014/main" xmlns=""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4</a:t>
            </a:r>
            <a:r>
              <a:rPr lang="zh-CN" altLang="en-US" sz="2400" b="1" dirty="0" smtClean="0">
                <a:solidFill>
                  <a:srgbClr val="0092D7"/>
                </a:solidFill>
                <a:latin typeface="微软雅黑" pitchFamily="34" charset="-122"/>
                <a:ea typeface="微软雅黑" pitchFamily="34" charset="-122"/>
              </a:rPr>
              <a:t>讲　分析标题作用　品味说明语言</a:t>
            </a:r>
          </a:p>
        </p:txBody>
      </p:sp>
      <p:sp>
        <p:nvSpPr>
          <p:cNvPr id="6" name="文本框 11">
            <a:extLst>
              <a:ext uri="{FF2B5EF4-FFF2-40B4-BE49-F238E27FC236}">
                <a16:creationId xmlns:a16="http://schemas.microsoft.com/office/drawing/2014/main" xmlns="" id="{21D37050-EF62-4E03-9C49-42484A701F06}"/>
              </a:ext>
            </a:extLst>
          </p:cNvPr>
          <p:cNvSpPr txBox="1"/>
          <p:nvPr/>
        </p:nvSpPr>
        <p:spPr>
          <a:xfrm>
            <a:off x="818705" y="923361"/>
            <a:ext cx="7846830" cy="2565693"/>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青山区二模</a:t>
            </a:r>
            <a:r>
              <a:rPr lang="en-US" b="1" dirty="0" smtClean="0"/>
              <a:t>] </a:t>
            </a:r>
            <a:r>
              <a:rPr lang="zh-CN" altLang="en-US" b="1" dirty="0" smtClean="0"/>
              <a:t>阅读下面文章</a:t>
            </a:r>
            <a:r>
              <a:rPr lang="en-US" b="1" dirty="0" smtClean="0"/>
              <a:t>,</a:t>
            </a:r>
            <a:r>
              <a:rPr lang="zh-CN" altLang="en-US" b="1" dirty="0" smtClean="0"/>
              <a:t>完成</a:t>
            </a:r>
            <a:r>
              <a:rPr lang="en-US" b="1" dirty="0" smtClean="0"/>
              <a:t>1~4</a:t>
            </a:r>
            <a:r>
              <a:rPr lang="zh-CN" altLang="en-US" b="1" dirty="0" smtClean="0"/>
              <a:t>题。</a:t>
            </a:r>
            <a:r>
              <a:rPr lang="en-US" b="1" dirty="0" smtClean="0"/>
              <a:t>(10</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蓝莓不是“莓”</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虽说名字里面有个“莓”字 </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但是蓝莓跟草莓可没有半点瓜葛。实际上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蓝莓跟美丽的杜鹃花是同出一门的表兄弟。如果把草莓、蓝莓和杜鹃花的花朵放在一起</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我们就能很清楚地分清它们的亲疏关系了。并且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从蓝莓植株的个头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小灌木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来看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它也显然跟长着草质茎蔓的草莓不是一家子。</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蓝莓英文名是</a:t>
            </a:r>
            <a:r>
              <a:rPr lang="en-US" b="1" dirty="0" smtClean="0">
                <a:latin typeface="楷体" pitchFamily="49" charset="-122"/>
                <a:ea typeface="楷体" pitchFamily="49" charset="-122"/>
              </a:rPr>
              <a:t>Blueberry,</a:t>
            </a:r>
            <a:r>
              <a:rPr lang="zh-CN" altLang="en-US" b="1" dirty="0" smtClean="0">
                <a:latin typeface="楷体" pitchFamily="49" charset="-122"/>
                <a:ea typeface="楷体" pitchFamily="49" charset="-122"/>
              </a:rPr>
              <a:t>意为蓝色浆果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是杜鹃花科越橘属的成员。</a:t>
            </a:r>
            <a:r>
              <a:rPr lang="zh-CN" altLang="en-US" b="1" u="sng" dirty="0" smtClean="0">
                <a:latin typeface="楷体" pitchFamily="49" charset="-122"/>
                <a:ea typeface="楷体" pitchFamily="49" charset="-122"/>
              </a:rPr>
              <a:t>越橘属是一个大家庭</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整个家族有</a:t>
            </a:r>
            <a:r>
              <a:rPr lang="en-US" b="1" u="sng" dirty="0" smtClean="0">
                <a:latin typeface="楷体" pitchFamily="49" charset="-122"/>
                <a:ea typeface="楷体" pitchFamily="49" charset="-122"/>
              </a:rPr>
              <a:t>400</a:t>
            </a:r>
            <a:r>
              <a:rPr lang="zh-CN" altLang="en-US" b="1" u="sng" dirty="0" smtClean="0">
                <a:latin typeface="楷体" pitchFamily="49" charset="-122"/>
                <a:ea typeface="楷体" pitchFamily="49" charset="-122"/>
              </a:rPr>
              <a:t>多位兄弟</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在欧亚大陆和美洲大陆都有它们的身影。</a:t>
            </a:r>
            <a:r>
              <a:rPr lang="zh-CN" altLang="en-US" b="1" dirty="0" smtClean="0">
                <a:latin typeface="楷体" pitchFamily="49" charset="-122"/>
                <a:ea typeface="楷体" pitchFamily="49" charset="-122"/>
              </a:rPr>
              <a:t>而得到“蓝莓”这个通用名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就是因为它们果实的蓝色“外衣”。不过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并不是所有的蓝莓果实都是蓝色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比如广泛栽培的兔眼蓝莓就泛着红色。</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蓝莓的花朵与果子一样颇显精致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就像一串小小的灯笼。在这些花朵的内部有含糖量很高的花蜜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这正是众多蜜蜂、熊蜂所爱好的食物。虽然蓝莓花没有特殊的强烈气味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但是仅凭花蜜就可以吸引大批的传粉者。这些“食客”在聚餐的同时为蓝莓完成了授粉工作。蓝莓蜂蜜的甜度极高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即使稀释数倍仍能甜入人心</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这也从一个侧面说明了为何蜜蜂愿意辛勤工作。</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我们的祖先很早就开始采食蓝莓。据考证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在</a:t>
            </a:r>
            <a:r>
              <a:rPr lang="en-US" b="1" dirty="0" smtClean="0">
                <a:latin typeface="楷体" pitchFamily="49" charset="-122"/>
                <a:ea typeface="楷体" pitchFamily="49" charset="-122"/>
              </a:rPr>
              <a:t>1000</a:t>
            </a:r>
            <a:r>
              <a:rPr lang="zh-CN" altLang="en-US" b="1" dirty="0" smtClean="0">
                <a:latin typeface="楷体" pitchFamily="49" charset="-122"/>
                <a:ea typeface="楷体" pitchFamily="49" charset="-122"/>
              </a:rPr>
              <a:t>多年前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我国就已经有食用野生蓝莓的记录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一些种类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如乌饭树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的枝叶还被用作强身健体的药 物</a:t>
            </a:r>
            <a:r>
              <a:rPr lang="en-US" b="1" dirty="0" smtClean="0">
                <a:latin typeface="楷体" pitchFamily="49" charset="-122"/>
                <a:ea typeface="楷体" pitchFamily="49" charset="-122"/>
              </a:rPr>
              <a:t>,</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本草纲目</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中记载与蓝莓形似且功效相同的苍山越橘具有“顺气、消饱胀、益肾固精、强筋明目”的功效。而在同一时期的欧洲和美洲史料中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也有很多关于蓝莓的记载。在农作物歉收的年份里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蓝莓是重要的救荒食品。到了</a:t>
            </a:r>
            <a:r>
              <a:rPr lang="en-US" b="1" dirty="0" smtClean="0">
                <a:latin typeface="楷体" pitchFamily="49" charset="-122"/>
                <a:ea typeface="楷体" pitchFamily="49" charset="-122"/>
              </a:rPr>
              <a:t>1600</a:t>
            </a:r>
            <a:r>
              <a:rPr lang="zh-CN" altLang="en-US" b="1" dirty="0" smtClean="0">
                <a:latin typeface="楷体" pitchFamily="49" charset="-122"/>
                <a:ea typeface="楷体" pitchFamily="49" charset="-122"/>
              </a:rPr>
              <a:t>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大批来到美洲的欧洲拓荒者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开始大量采摘包括蓝莓在内的各种小浆果。从某种意义上说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蓝莓对于新大陆的开拓做出了重要贡献。后来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拓荒者在野生矮丛蓝莓集中分布的地方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将它们从森林中疏离开来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划分成便于修剪和采摘的地块。</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不过即使在人为呵护的条件下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这些野生蓝莓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矮丛蓝莓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一般每两年才提供一次丰硕的果实。直到</a:t>
            </a:r>
            <a:r>
              <a:rPr lang="en-US" b="1" dirty="0" smtClean="0">
                <a:latin typeface="楷体" pitchFamily="49" charset="-122"/>
                <a:ea typeface="楷体" pitchFamily="49" charset="-122"/>
              </a:rPr>
              <a:t>19</a:t>
            </a:r>
            <a:r>
              <a:rPr lang="zh-CN" altLang="en-US" b="1" dirty="0" smtClean="0">
                <a:latin typeface="楷体" pitchFamily="49" charset="-122"/>
                <a:ea typeface="楷体" pitchFamily="49" charset="-122"/>
              </a:rPr>
              <a:t>世纪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人们还都是依靠野生种植来收获蓝莓果实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而没有人工种植。</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成熟的蓝莓果会由最初的绿色变成蓝色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当然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也有变成红色的种类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如红豆越橘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果实外面还包裹着一层霜状物。采摘蓝莓还要讲究手法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如果是生拉硬扯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果柄处出现破损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就会使蓝莓果快速变质。而轻轻地捏住蓝莓果向顺时针方向一旋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一颗完美的蓝莓果就被摘下来了。</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采摘如此简单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您是不是也想种点蓝莓了呢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种蓝莓可没有那么 简单。</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903288" y="382588"/>
          <a:ext cx="7613650" cy="3476625"/>
        </p:xfrm>
        <a:graphic>
          <a:graphicData uri="http://schemas.openxmlformats.org/presentationml/2006/ole">
            <mc:AlternateContent xmlns:mc="http://schemas.openxmlformats.org/markup-compatibility/2006">
              <mc:Choice xmlns:v="urn:schemas-microsoft-com:vml" Requires="v">
                <p:oleObj spid="_x0000_s256003" name="文档" r:id="rId4" imgW="7850031" imgH="3591129" progId="Word.Document.12">
                  <p:embed/>
                </p:oleObj>
              </mc:Choice>
              <mc:Fallback>
                <p:oleObj name="文档" r:id="rId4" imgW="7850031" imgH="3591129"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3288" y="382588"/>
                        <a:ext cx="7613650" cy="347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1685773"/>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不光是水分和有机质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蓝莓对于土壤的酸碱度也有很高的要求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它一定要在</a:t>
            </a:r>
            <a:r>
              <a:rPr lang="en-US" b="1" dirty="0" smtClean="0">
                <a:latin typeface="楷体" pitchFamily="49" charset="-122"/>
                <a:ea typeface="楷体" pitchFamily="49" charset="-122"/>
              </a:rPr>
              <a:t>pH</a:t>
            </a:r>
            <a:r>
              <a:rPr lang="zh-CN" altLang="en-US" b="1" dirty="0" smtClean="0">
                <a:latin typeface="楷体" pitchFamily="49" charset="-122"/>
                <a:ea typeface="楷体" pitchFamily="49" charset="-122"/>
              </a:rPr>
              <a:t>值低于</a:t>
            </a:r>
            <a:r>
              <a:rPr lang="en-US" b="1" dirty="0" smtClean="0">
                <a:latin typeface="楷体" pitchFamily="49" charset="-122"/>
                <a:ea typeface="楷体" pitchFamily="49" charset="-122"/>
              </a:rPr>
              <a:t>5.5</a:t>
            </a:r>
            <a:r>
              <a:rPr lang="zh-CN" altLang="en-US" b="1" dirty="0" smtClean="0">
                <a:latin typeface="楷体" pitchFamily="49" charset="-122"/>
                <a:ea typeface="楷体" pitchFamily="49" charset="-122"/>
              </a:rPr>
              <a:t>且高于</a:t>
            </a:r>
            <a:r>
              <a:rPr lang="en-US" b="1" dirty="0" smtClean="0">
                <a:latin typeface="楷体" pitchFamily="49" charset="-122"/>
                <a:ea typeface="楷体" pitchFamily="49" charset="-122"/>
              </a:rPr>
              <a:t>4.0</a:t>
            </a:r>
            <a:r>
              <a:rPr lang="zh-CN" altLang="en-US" b="1" dirty="0" smtClean="0">
                <a:latin typeface="楷体" pitchFamily="49" charset="-122"/>
                <a:ea typeface="楷体" pitchFamily="49" charset="-122"/>
              </a:rPr>
              <a:t>的酸性土壤里才能茁壮成长</a:t>
            </a:r>
            <a:r>
              <a:rPr lang="en-US" b="1" dirty="0" smtClean="0">
                <a:latin typeface="楷体" pitchFamily="49" charset="-122"/>
                <a:ea typeface="楷体" pitchFamily="49" charset="-122"/>
              </a:rPr>
              <a:t>,pH</a:t>
            </a:r>
            <a:r>
              <a:rPr lang="zh-CN" altLang="en-US" b="1" dirty="0" smtClean="0">
                <a:latin typeface="楷体" pitchFamily="49" charset="-122"/>
                <a:ea typeface="楷体" pitchFamily="49" charset="-122"/>
              </a:rPr>
              <a:t>值过高或者过低都会影响其正常生长。这种习性可能是因为野生蓝莓多生长在森林边缘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已经习惯了由枯枝落叶形成的酸性土。</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(2</a:t>
            </a:r>
            <a:r>
              <a:rPr lang="zh-CN" altLang="en-US" dirty="0" smtClean="0"/>
              <a:t>分</a:t>
            </a:r>
            <a:r>
              <a:rPr lang="en-US" dirty="0" smtClean="0"/>
              <a:t>)</a:t>
            </a:r>
            <a:r>
              <a:rPr lang="zh-CN" altLang="en-US" dirty="0" smtClean="0"/>
              <a:t>本文的标题有何作用</a:t>
            </a:r>
            <a:r>
              <a:rPr lang="en-US" dirty="0" smtClean="0"/>
              <a:t>? </a:t>
            </a:r>
            <a:r>
              <a:rPr lang="en-US" altLang="zh-CN" b="1" dirty="0" smtClean="0"/>
              <a:t>【</a:t>
            </a:r>
            <a:r>
              <a:rPr lang="zh-CN" altLang="en-US" b="1" dirty="0" smtClean="0"/>
              <a:t>考点七　分析标题作用</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127027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点明本文说明对象</a:t>
            </a:r>
            <a:r>
              <a:rPr lang="en-US" dirty="0" smtClean="0">
                <a:solidFill>
                  <a:srgbClr val="C00000"/>
                </a:solidFill>
              </a:rPr>
              <a:t>——</a:t>
            </a:r>
            <a:r>
              <a:rPr lang="zh-CN" altLang="en-US" dirty="0" smtClean="0">
                <a:solidFill>
                  <a:srgbClr val="C00000"/>
                </a:solidFill>
              </a:rPr>
              <a:t>蓝莓</a:t>
            </a:r>
            <a:r>
              <a:rPr lang="en-US" dirty="0" smtClean="0">
                <a:solidFill>
                  <a:srgbClr val="C00000"/>
                </a:solidFill>
              </a:rPr>
              <a:t>;②</a:t>
            </a:r>
            <a:r>
              <a:rPr lang="zh-CN" altLang="en-US" dirty="0" smtClean="0">
                <a:solidFill>
                  <a:srgbClr val="C00000"/>
                </a:solidFill>
              </a:rPr>
              <a:t>采用否定句式</a:t>
            </a:r>
            <a:r>
              <a:rPr lang="en-US" dirty="0" smtClean="0">
                <a:solidFill>
                  <a:srgbClr val="C00000"/>
                </a:solidFill>
              </a:rPr>
              <a:t>,</a:t>
            </a:r>
            <a:r>
              <a:rPr lang="zh-CN" altLang="en-US" dirty="0" smtClean="0">
                <a:solidFill>
                  <a:srgbClr val="C00000"/>
                </a:solidFill>
              </a:rPr>
              <a:t>激发读者阅读兴趣。</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本题考查说明文标题的作用。本文标题点明了文章的说明对象</a:t>
            </a:r>
            <a:r>
              <a:rPr lang="en-US" dirty="0" smtClean="0">
                <a:solidFill>
                  <a:srgbClr val="C00000"/>
                </a:solidFill>
              </a:rPr>
              <a:t>——</a:t>
            </a:r>
            <a:r>
              <a:rPr lang="zh-CN" altLang="en-US" dirty="0" smtClean="0">
                <a:solidFill>
                  <a:srgbClr val="C00000"/>
                </a:solidFill>
              </a:rPr>
              <a:t>蓝莓</a:t>
            </a:r>
            <a:r>
              <a:rPr lang="en-US" dirty="0" smtClean="0">
                <a:solidFill>
                  <a:srgbClr val="C00000"/>
                </a:solidFill>
              </a:rPr>
              <a:t>,“</a:t>
            </a:r>
            <a:r>
              <a:rPr lang="zh-CN" altLang="en-US" dirty="0" smtClean="0">
                <a:solidFill>
                  <a:srgbClr val="C00000"/>
                </a:solidFill>
              </a:rPr>
              <a:t>不是</a:t>
            </a:r>
            <a:r>
              <a:rPr lang="en-US" dirty="0" smtClean="0">
                <a:solidFill>
                  <a:srgbClr val="C00000"/>
                </a:solidFill>
              </a:rPr>
              <a:t>‘</a:t>
            </a:r>
            <a:r>
              <a:rPr lang="zh-CN" altLang="en-US" dirty="0" smtClean="0">
                <a:solidFill>
                  <a:srgbClr val="C00000"/>
                </a:solidFill>
              </a:rPr>
              <a:t>莓</a:t>
            </a:r>
            <a:r>
              <a:rPr lang="en-US" dirty="0" smtClean="0">
                <a:solidFill>
                  <a:srgbClr val="C00000"/>
                </a:solidFill>
              </a:rPr>
              <a:t>’”</a:t>
            </a:r>
            <a:r>
              <a:rPr lang="zh-CN" altLang="en-US" dirty="0" smtClean="0">
                <a:solidFill>
                  <a:srgbClr val="C00000"/>
                </a:solidFill>
              </a:rPr>
              <a:t>运用否定的句式</a:t>
            </a:r>
            <a:r>
              <a:rPr lang="en-US" dirty="0" smtClean="0">
                <a:solidFill>
                  <a:srgbClr val="C00000"/>
                </a:solidFill>
              </a:rPr>
              <a:t>,</a:t>
            </a:r>
            <a:r>
              <a:rPr lang="zh-CN" altLang="en-US" dirty="0" smtClean="0">
                <a:solidFill>
                  <a:srgbClr val="C00000"/>
                </a:solidFill>
              </a:rPr>
              <a:t>可引起读者的阅读兴趣。</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636000"/>
        </p:xfrm>
        <a:graphic>
          <a:graphicData uri="http://schemas.openxmlformats.org/drawingml/2006/table">
            <a:tbl>
              <a:tblPr/>
              <a:tblGrid>
                <a:gridCol w="595425"/>
                <a:gridCol w="1020725"/>
                <a:gridCol w="6156250"/>
              </a:tblGrid>
              <a:tr h="396000">
                <a:tc gridSpan="3">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r>
              <a:tr h="3240000">
                <a:tc>
                  <a:txBody>
                    <a:bodyPr/>
                    <a:lstStyle/>
                    <a:p>
                      <a:pPr algn="ctr">
                        <a:lnSpc>
                          <a:spcPct val="150000"/>
                        </a:lnSpc>
                        <a:spcAft>
                          <a:spcPts val="0"/>
                        </a:spcAft>
                      </a:pPr>
                      <a:r>
                        <a:rPr lang="zh-CN" sz="1700" kern="100">
                          <a:solidFill>
                            <a:srgbClr val="000000"/>
                          </a:solidFill>
                          <a:latin typeface="NEU-BZ-S92"/>
                          <a:ea typeface="微软雅黑"/>
                          <a:cs typeface="Times New Roman"/>
                        </a:rPr>
                        <a:t>说明</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结构</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四种</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类型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总分式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包括“总—分、分—总、总—分—总”三种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事物说明文多用“总—分”式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其中“分”的部分常按并列方式安排</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递进式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事理说明文多选用递进式结构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一层一层地剖析事理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把道理说深说透</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并列式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文章各部分的内容没有主次之分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没有轻重之别</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是平行式的结构。多用于空间顺序的说明文</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连贯式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各层之间按照事物发展过程安排层次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前后互相承接。多用于时间顺序的说明文</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(2</a:t>
            </a:r>
            <a:r>
              <a:rPr lang="zh-CN" altLang="en-US" dirty="0" smtClean="0"/>
              <a:t>分</a:t>
            </a:r>
            <a:r>
              <a:rPr lang="en-US" dirty="0" smtClean="0"/>
              <a:t>)</a:t>
            </a:r>
            <a:r>
              <a:rPr lang="zh-CN" altLang="en-US" dirty="0" smtClean="0"/>
              <a:t>第</a:t>
            </a:r>
            <a:r>
              <a:rPr lang="en-US" dirty="0" smtClean="0"/>
              <a:t>②</a:t>
            </a:r>
            <a:r>
              <a:rPr lang="zh-CN" altLang="en-US" dirty="0" smtClean="0"/>
              <a:t>段画线句子运用了什么说明方法</a:t>
            </a:r>
            <a:r>
              <a:rPr lang="en-US" dirty="0" smtClean="0"/>
              <a:t>?</a:t>
            </a:r>
            <a:r>
              <a:rPr lang="zh-CN" altLang="en-US" dirty="0" smtClean="0"/>
              <a:t>有何作用</a:t>
            </a:r>
            <a:r>
              <a:rPr lang="en-US" dirty="0" smtClean="0"/>
              <a:t>?</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列数字</a:t>
            </a:r>
            <a:r>
              <a:rPr lang="en-US" dirty="0" smtClean="0">
                <a:solidFill>
                  <a:srgbClr val="C00000"/>
                </a:solidFill>
              </a:rPr>
              <a:t>,</a:t>
            </a:r>
            <a:r>
              <a:rPr lang="zh-CN" altLang="en-US" dirty="0" smtClean="0">
                <a:solidFill>
                  <a:srgbClr val="C00000"/>
                </a:solidFill>
              </a:rPr>
              <a:t>打比方。生动形象地说明了越橘属种类繁多、分布广泛的特点。</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本题考查说明方法及其作用。由</a:t>
            </a:r>
            <a:r>
              <a:rPr lang="en-US" dirty="0" smtClean="0">
                <a:solidFill>
                  <a:srgbClr val="C00000"/>
                </a:solidFill>
              </a:rPr>
              <a:t>“</a:t>
            </a:r>
            <a:r>
              <a:rPr lang="zh-CN" altLang="en-US" dirty="0" smtClean="0">
                <a:solidFill>
                  <a:srgbClr val="C00000"/>
                </a:solidFill>
              </a:rPr>
              <a:t>越橘属是一个大家庭</a:t>
            </a:r>
            <a:r>
              <a:rPr lang="en-US" dirty="0" smtClean="0">
                <a:solidFill>
                  <a:srgbClr val="C00000"/>
                </a:solidFill>
              </a:rPr>
              <a:t>”“</a:t>
            </a:r>
            <a:r>
              <a:rPr lang="zh-CN" altLang="en-US" dirty="0" smtClean="0">
                <a:solidFill>
                  <a:srgbClr val="C00000"/>
                </a:solidFill>
              </a:rPr>
              <a:t>兄弟</a:t>
            </a:r>
            <a:r>
              <a:rPr lang="en-US" dirty="0" smtClean="0">
                <a:solidFill>
                  <a:srgbClr val="C00000"/>
                </a:solidFill>
              </a:rPr>
              <a:t>”</a:t>
            </a:r>
            <a:r>
              <a:rPr lang="zh-CN" altLang="en-US" dirty="0" smtClean="0">
                <a:solidFill>
                  <a:srgbClr val="C00000"/>
                </a:solidFill>
              </a:rPr>
              <a:t>可知</a:t>
            </a:r>
            <a:r>
              <a:rPr lang="en-US" dirty="0" smtClean="0">
                <a:solidFill>
                  <a:srgbClr val="C00000"/>
                </a:solidFill>
              </a:rPr>
              <a:t>,</a:t>
            </a:r>
            <a:r>
              <a:rPr lang="zh-CN" altLang="en-US" dirty="0" smtClean="0">
                <a:solidFill>
                  <a:srgbClr val="C00000"/>
                </a:solidFill>
              </a:rPr>
              <a:t>运用了打比方</a:t>
            </a:r>
            <a:r>
              <a:rPr lang="en-US" dirty="0" smtClean="0">
                <a:solidFill>
                  <a:srgbClr val="C00000"/>
                </a:solidFill>
              </a:rPr>
              <a:t>;</a:t>
            </a:r>
            <a:r>
              <a:rPr lang="zh-CN" altLang="en-US" dirty="0" smtClean="0">
                <a:solidFill>
                  <a:srgbClr val="C00000"/>
                </a:solidFill>
              </a:rPr>
              <a:t>由</a:t>
            </a:r>
            <a:r>
              <a:rPr lang="en-US" dirty="0" smtClean="0">
                <a:solidFill>
                  <a:srgbClr val="C00000"/>
                </a:solidFill>
              </a:rPr>
              <a:t>“400</a:t>
            </a:r>
            <a:r>
              <a:rPr lang="zh-CN" altLang="en-US" dirty="0" smtClean="0">
                <a:solidFill>
                  <a:srgbClr val="C00000"/>
                </a:solidFill>
              </a:rPr>
              <a:t>多位</a:t>
            </a:r>
            <a:r>
              <a:rPr lang="en-US" dirty="0" smtClean="0">
                <a:solidFill>
                  <a:srgbClr val="C00000"/>
                </a:solidFill>
              </a:rPr>
              <a:t>”</a:t>
            </a:r>
            <a:r>
              <a:rPr lang="zh-CN" altLang="en-US" dirty="0" smtClean="0">
                <a:solidFill>
                  <a:srgbClr val="C00000"/>
                </a:solidFill>
              </a:rPr>
              <a:t>可知</a:t>
            </a:r>
            <a:r>
              <a:rPr lang="en-US" dirty="0" smtClean="0">
                <a:solidFill>
                  <a:srgbClr val="C00000"/>
                </a:solidFill>
              </a:rPr>
              <a:t>,</a:t>
            </a:r>
            <a:r>
              <a:rPr lang="zh-CN" altLang="en-US" dirty="0" smtClean="0">
                <a:solidFill>
                  <a:srgbClr val="C00000"/>
                </a:solidFill>
              </a:rPr>
              <a:t>运用了列数字。作用是形象具体地写出了越橘属种类繁多</a:t>
            </a:r>
            <a:r>
              <a:rPr lang="en-US" dirty="0" smtClean="0">
                <a:solidFill>
                  <a:srgbClr val="C00000"/>
                </a:solidFill>
              </a:rPr>
              <a:t>,</a:t>
            </a:r>
            <a:r>
              <a:rPr lang="zh-CN" altLang="en-US" dirty="0" smtClean="0">
                <a:solidFill>
                  <a:srgbClr val="C00000"/>
                </a:solidFill>
              </a:rPr>
              <a:t>分布广泛的特点。</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t>(2</a:t>
            </a:r>
            <a:r>
              <a:rPr lang="zh-CN" altLang="en-US" dirty="0" smtClean="0"/>
              <a:t>分</a:t>
            </a:r>
            <a:r>
              <a:rPr lang="en-US" dirty="0" smtClean="0"/>
              <a:t>)</a:t>
            </a:r>
            <a:r>
              <a:rPr lang="zh-CN" altLang="en-US" dirty="0" smtClean="0"/>
              <a:t>第</a:t>
            </a:r>
            <a:r>
              <a:rPr lang="en-US" dirty="0" smtClean="0"/>
              <a:t>⑦</a:t>
            </a:r>
            <a:r>
              <a:rPr lang="zh-CN" altLang="en-US" dirty="0" smtClean="0"/>
              <a:t>段中加点词“通常”能否去掉</a:t>
            </a:r>
            <a:r>
              <a:rPr lang="en-US" dirty="0" smtClean="0"/>
              <a:t>?</a:t>
            </a:r>
            <a:r>
              <a:rPr lang="zh-CN" altLang="en-US" dirty="0" smtClean="0"/>
              <a:t>为什么</a:t>
            </a:r>
            <a:r>
              <a:rPr lang="en-US" dirty="0" smtClean="0"/>
              <a:t>?</a:t>
            </a:r>
            <a:r>
              <a:rPr lang="en-US" altLang="zh-CN" b="1" dirty="0" smtClean="0"/>
              <a:t>【</a:t>
            </a:r>
            <a:r>
              <a:rPr lang="zh-CN" altLang="en-US" b="1" dirty="0" smtClean="0"/>
              <a:t>考点八　品味说明语言</a:t>
            </a:r>
            <a:r>
              <a:rPr lang="en-US" altLang="zh-CN" b="1" dirty="0" smtClean="0"/>
              <a:t>】</a:t>
            </a:r>
            <a:endParaRPr lang="zh-CN" altLang="en-US" b="1"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339669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不能。</a:t>
            </a:r>
            <a:r>
              <a:rPr lang="en-US" dirty="0" smtClean="0">
                <a:solidFill>
                  <a:srgbClr val="C00000"/>
                </a:solidFill>
              </a:rPr>
              <a:t>“</a:t>
            </a:r>
            <a:r>
              <a:rPr lang="zh-CN" altLang="en-US" dirty="0" smtClean="0">
                <a:solidFill>
                  <a:srgbClr val="C00000"/>
                </a:solidFill>
              </a:rPr>
              <a:t>通常</a:t>
            </a:r>
            <a:r>
              <a:rPr lang="en-US" dirty="0" smtClean="0">
                <a:solidFill>
                  <a:srgbClr val="C00000"/>
                </a:solidFill>
              </a:rPr>
              <a:t>”</a:t>
            </a:r>
            <a:r>
              <a:rPr lang="zh-CN" altLang="en-US" dirty="0" smtClean="0">
                <a:solidFill>
                  <a:srgbClr val="C00000"/>
                </a:solidFill>
              </a:rPr>
              <a:t>是指一般情况下</a:t>
            </a:r>
            <a:r>
              <a:rPr lang="en-US" dirty="0" smtClean="0">
                <a:solidFill>
                  <a:srgbClr val="C00000"/>
                </a:solidFill>
              </a:rPr>
              <a:t>,</a:t>
            </a:r>
            <a:r>
              <a:rPr lang="zh-CN" altLang="en-US" dirty="0" smtClean="0">
                <a:solidFill>
                  <a:srgbClr val="C00000"/>
                </a:solidFill>
              </a:rPr>
              <a:t>表限制</a:t>
            </a:r>
            <a:r>
              <a:rPr lang="en-US" dirty="0" smtClean="0">
                <a:solidFill>
                  <a:srgbClr val="C00000"/>
                </a:solidFill>
              </a:rPr>
              <a:t>,</a:t>
            </a:r>
            <a:r>
              <a:rPr lang="zh-CN" altLang="en-US" dirty="0" smtClean="0">
                <a:solidFill>
                  <a:srgbClr val="C00000"/>
                </a:solidFill>
              </a:rPr>
              <a:t>说明那些多分布于中高纬度或者低纬度的高山地区的北高丛蓝莓</a:t>
            </a:r>
            <a:r>
              <a:rPr lang="en-US" dirty="0" smtClean="0">
                <a:solidFill>
                  <a:srgbClr val="C00000"/>
                </a:solidFill>
              </a:rPr>
              <a:t>,</a:t>
            </a:r>
            <a:r>
              <a:rPr lang="zh-CN" altLang="en-US" dirty="0" smtClean="0">
                <a:solidFill>
                  <a:srgbClr val="C00000"/>
                </a:solidFill>
              </a:rPr>
              <a:t>一般情况下需要在低于</a:t>
            </a:r>
            <a:r>
              <a:rPr lang="en-US" dirty="0" smtClean="0">
                <a:solidFill>
                  <a:srgbClr val="C00000"/>
                </a:solidFill>
              </a:rPr>
              <a:t>7.2℃</a:t>
            </a:r>
            <a:r>
              <a:rPr lang="zh-CN" altLang="en-US" dirty="0" smtClean="0">
                <a:solidFill>
                  <a:srgbClr val="C00000"/>
                </a:solidFill>
              </a:rPr>
              <a:t>的环境中     </a:t>
            </a:r>
            <a:r>
              <a:rPr lang="en-US" dirty="0" smtClean="0">
                <a:solidFill>
                  <a:srgbClr val="C00000"/>
                </a:solidFill>
              </a:rPr>
              <a:t>“</a:t>
            </a:r>
            <a:r>
              <a:rPr lang="zh-CN" altLang="en-US" dirty="0" smtClean="0">
                <a:solidFill>
                  <a:srgbClr val="C00000"/>
                </a:solidFill>
              </a:rPr>
              <a:t>冻</a:t>
            </a:r>
            <a:r>
              <a:rPr lang="en-US" dirty="0" smtClean="0">
                <a:solidFill>
                  <a:srgbClr val="C00000"/>
                </a:solidFill>
              </a:rPr>
              <a:t>”</a:t>
            </a:r>
            <a:r>
              <a:rPr lang="zh-CN" altLang="en-US" dirty="0" smtClean="0">
                <a:solidFill>
                  <a:srgbClr val="C00000"/>
                </a:solidFill>
              </a:rPr>
              <a:t>上</a:t>
            </a:r>
            <a:r>
              <a:rPr lang="en-US" dirty="0" smtClean="0">
                <a:solidFill>
                  <a:srgbClr val="C00000"/>
                </a:solidFill>
              </a:rPr>
              <a:t>800~1200</a:t>
            </a:r>
            <a:r>
              <a:rPr lang="zh-CN" altLang="en-US" dirty="0" smtClean="0">
                <a:solidFill>
                  <a:srgbClr val="C00000"/>
                </a:solidFill>
              </a:rPr>
              <a:t>小时</a:t>
            </a:r>
            <a:r>
              <a:rPr lang="en-US" dirty="0" smtClean="0">
                <a:solidFill>
                  <a:srgbClr val="C00000"/>
                </a:solidFill>
              </a:rPr>
              <a:t>,</a:t>
            </a:r>
            <a:r>
              <a:rPr lang="zh-CN" altLang="en-US" dirty="0" smtClean="0">
                <a:solidFill>
                  <a:srgbClr val="C00000"/>
                </a:solidFill>
              </a:rPr>
              <a:t>去掉后句意变为</a:t>
            </a:r>
            <a:r>
              <a:rPr lang="en-US" dirty="0" smtClean="0">
                <a:solidFill>
                  <a:srgbClr val="C00000"/>
                </a:solidFill>
              </a:rPr>
              <a:t>“</a:t>
            </a:r>
            <a:r>
              <a:rPr lang="zh-CN" altLang="en-US" dirty="0" smtClean="0">
                <a:solidFill>
                  <a:srgbClr val="C00000"/>
                </a:solidFill>
              </a:rPr>
              <a:t>一定需要在低于</a:t>
            </a:r>
            <a:r>
              <a:rPr lang="en-US" dirty="0" smtClean="0">
                <a:solidFill>
                  <a:srgbClr val="C00000"/>
                </a:solidFill>
              </a:rPr>
              <a:t>7.2℃</a:t>
            </a:r>
            <a:r>
              <a:rPr lang="zh-CN" altLang="en-US" dirty="0" smtClean="0">
                <a:solidFill>
                  <a:srgbClr val="C00000"/>
                </a:solidFill>
              </a:rPr>
              <a:t>的环境中</a:t>
            </a:r>
            <a:r>
              <a:rPr lang="en-US" dirty="0" smtClean="0">
                <a:solidFill>
                  <a:srgbClr val="C00000"/>
                </a:solidFill>
              </a:rPr>
              <a:t>‘</a:t>
            </a:r>
            <a:r>
              <a:rPr lang="zh-CN" altLang="en-US" dirty="0" smtClean="0">
                <a:solidFill>
                  <a:srgbClr val="C00000"/>
                </a:solidFill>
              </a:rPr>
              <a:t>冻</a:t>
            </a:r>
            <a:r>
              <a:rPr lang="en-US" dirty="0" smtClean="0">
                <a:solidFill>
                  <a:srgbClr val="C00000"/>
                </a:solidFill>
              </a:rPr>
              <a:t>’</a:t>
            </a:r>
            <a:r>
              <a:rPr lang="zh-CN" altLang="en-US" dirty="0" smtClean="0">
                <a:solidFill>
                  <a:srgbClr val="C00000"/>
                </a:solidFill>
              </a:rPr>
              <a:t>上</a:t>
            </a:r>
            <a:r>
              <a:rPr lang="en-US" dirty="0" smtClean="0">
                <a:solidFill>
                  <a:srgbClr val="C00000"/>
                </a:solidFill>
              </a:rPr>
              <a:t>800~1200</a:t>
            </a:r>
            <a:r>
              <a:rPr lang="zh-CN" altLang="en-US" dirty="0" smtClean="0">
                <a:solidFill>
                  <a:srgbClr val="C00000"/>
                </a:solidFill>
              </a:rPr>
              <a:t>小时</a:t>
            </a:r>
            <a:r>
              <a:rPr lang="en-US" dirty="0" smtClean="0">
                <a:solidFill>
                  <a:srgbClr val="C00000"/>
                </a:solidFill>
              </a:rPr>
              <a:t>”,</a:t>
            </a:r>
            <a:r>
              <a:rPr lang="zh-CN" altLang="en-US" dirty="0" smtClean="0">
                <a:solidFill>
                  <a:srgbClr val="C00000"/>
                </a:solidFill>
              </a:rPr>
              <a:t>与事实不符。</a:t>
            </a:r>
            <a:r>
              <a:rPr lang="en-US" dirty="0" smtClean="0">
                <a:solidFill>
                  <a:srgbClr val="C00000"/>
                </a:solidFill>
              </a:rPr>
              <a:t>“</a:t>
            </a:r>
            <a:r>
              <a:rPr lang="zh-CN" altLang="en-US" dirty="0" smtClean="0">
                <a:solidFill>
                  <a:srgbClr val="C00000"/>
                </a:solidFill>
              </a:rPr>
              <a:t>通常</a:t>
            </a:r>
            <a:r>
              <a:rPr lang="en-US" dirty="0" smtClean="0">
                <a:solidFill>
                  <a:srgbClr val="C00000"/>
                </a:solidFill>
              </a:rPr>
              <a:t>”</a:t>
            </a:r>
            <a:r>
              <a:rPr lang="zh-CN" altLang="en-US" dirty="0" smtClean="0">
                <a:solidFill>
                  <a:srgbClr val="C00000"/>
                </a:solidFill>
              </a:rPr>
              <a:t>一词体现了说明文语言的准确性。</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本题考查说明文的语言。这类题的答题思路一般为</a:t>
            </a:r>
            <a:r>
              <a:rPr lang="en-US" dirty="0" smtClean="0">
                <a:solidFill>
                  <a:srgbClr val="C00000"/>
                </a:solidFill>
              </a:rPr>
              <a:t>:</a:t>
            </a:r>
            <a:r>
              <a:rPr lang="zh-CN" altLang="en-US" dirty="0" smtClean="0">
                <a:solidFill>
                  <a:srgbClr val="C00000"/>
                </a:solidFill>
              </a:rPr>
              <a:t>不能去掉。该词是</a:t>
            </a:r>
            <a:r>
              <a:rPr lang="en-US" dirty="0" smtClean="0">
                <a:solidFill>
                  <a:srgbClr val="C00000"/>
                </a:solidFill>
              </a:rPr>
              <a:t>……</a:t>
            </a:r>
            <a:r>
              <a:rPr lang="zh-CN" altLang="en-US" dirty="0" smtClean="0">
                <a:solidFill>
                  <a:srgbClr val="C00000"/>
                </a:solidFill>
              </a:rPr>
              <a:t>的意思</a:t>
            </a:r>
            <a:r>
              <a:rPr lang="en-US" dirty="0" smtClean="0">
                <a:solidFill>
                  <a:srgbClr val="C00000"/>
                </a:solidFill>
              </a:rPr>
              <a:t>,</a:t>
            </a:r>
            <a:r>
              <a:rPr lang="zh-CN" altLang="en-US" dirty="0" smtClean="0">
                <a:solidFill>
                  <a:srgbClr val="C00000"/>
                </a:solidFill>
              </a:rPr>
              <a:t>在文中表示</a:t>
            </a:r>
            <a:r>
              <a:rPr lang="en-US" dirty="0" smtClean="0">
                <a:solidFill>
                  <a:srgbClr val="C00000"/>
                </a:solidFill>
              </a:rPr>
              <a:t>……,</a:t>
            </a:r>
            <a:r>
              <a:rPr lang="zh-CN" altLang="en-US" dirty="0" smtClean="0">
                <a:solidFill>
                  <a:srgbClr val="C00000"/>
                </a:solidFill>
              </a:rPr>
              <a:t>如果去掉</a:t>
            </a:r>
            <a:r>
              <a:rPr lang="en-US" dirty="0" smtClean="0">
                <a:solidFill>
                  <a:srgbClr val="C00000"/>
                </a:solidFill>
              </a:rPr>
              <a:t>,</a:t>
            </a:r>
            <a:r>
              <a:rPr lang="zh-CN" altLang="en-US" dirty="0" smtClean="0">
                <a:solidFill>
                  <a:srgbClr val="C00000"/>
                </a:solidFill>
              </a:rPr>
              <a:t>与原文意思不符</a:t>
            </a:r>
            <a:r>
              <a:rPr lang="en-US" dirty="0" smtClean="0">
                <a:solidFill>
                  <a:srgbClr val="C00000"/>
                </a:solidFill>
              </a:rPr>
              <a:t>,</a:t>
            </a:r>
            <a:r>
              <a:rPr lang="zh-CN" altLang="en-US" dirty="0" smtClean="0">
                <a:solidFill>
                  <a:srgbClr val="C00000"/>
                </a:solidFill>
              </a:rPr>
              <a:t>这体现了说明文语言的准确性。按此思路</a:t>
            </a:r>
            <a:r>
              <a:rPr lang="en-US" dirty="0" smtClean="0">
                <a:solidFill>
                  <a:srgbClr val="C00000"/>
                </a:solidFill>
              </a:rPr>
              <a:t>,</a:t>
            </a:r>
            <a:r>
              <a:rPr lang="zh-CN" altLang="en-US" dirty="0" smtClean="0">
                <a:solidFill>
                  <a:srgbClr val="C00000"/>
                </a:solidFill>
              </a:rPr>
              <a:t>将</a:t>
            </a:r>
            <a:r>
              <a:rPr lang="en-US" dirty="0" smtClean="0">
                <a:solidFill>
                  <a:srgbClr val="C00000"/>
                </a:solidFill>
              </a:rPr>
              <a:t>“</a:t>
            </a:r>
            <a:r>
              <a:rPr lang="zh-CN" altLang="en-US" dirty="0" smtClean="0">
                <a:solidFill>
                  <a:srgbClr val="C00000"/>
                </a:solidFill>
              </a:rPr>
              <a:t>通常</a:t>
            </a:r>
            <a:r>
              <a:rPr lang="en-US" dirty="0" smtClean="0">
                <a:solidFill>
                  <a:srgbClr val="C00000"/>
                </a:solidFill>
              </a:rPr>
              <a:t>”</a:t>
            </a:r>
            <a:r>
              <a:rPr lang="zh-CN" altLang="en-US" dirty="0" smtClean="0">
                <a:solidFill>
                  <a:srgbClr val="C00000"/>
                </a:solidFill>
              </a:rPr>
              <a:t>结合原文阐述即可。</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(4</a:t>
            </a:r>
            <a:r>
              <a:rPr lang="zh-CN" altLang="en-US" dirty="0" smtClean="0"/>
              <a:t>分</a:t>
            </a:r>
            <a:r>
              <a:rPr lang="en-US" dirty="0" smtClean="0"/>
              <a:t>)</a:t>
            </a:r>
            <a:r>
              <a:rPr lang="zh-CN" altLang="en-US" dirty="0" smtClean="0"/>
              <a:t>简述本文的说明思路。</a:t>
            </a:r>
            <a:endParaRPr lang="zh-CN" altLang="en-US" dirty="0"/>
          </a:p>
        </p:txBody>
      </p:sp>
      <p:sp>
        <p:nvSpPr>
          <p:cNvPr id="4" name="TextBox 15">
            <a:extLst>
              <a:ext uri="{FF2B5EF4-FFF2-40B4-BE49-F238E27FC236}">
                <a16:creationId xmlns="" xmlns:a16="http://schemas.microsoft.com/office/drawing/2014/main" id="{0663CE10-BAAC-47A1-869E-A722179F076F}"/>
              </a:ext>
            </a:extLst>
          </p:cNvPr>
          <p:cNvSpPr txBox="1"/>
          <p:nvPr/>
        </p:nvSpPr>
        <p:spPr>
          <a:xfrm>
            <a:off x="871869" y="861222"/>
            <a:ext cx="7814932"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首先介绍了蓝莓植株、果实和花朵的基本特点</a:t>
            </a:r>
            <a:r>
              <a:rPr lang="en-US" dirty="0" smtClean="0">
                <a:solidFill>
                  <a:srgbClr val="C00000"/>
                </a:solidFill>
              </a:rPr>
              <a:t>,</a:t>
            </a:r>
            <a:r>
              <a:rPr lang="zh-CN" altLang="en-US" dirty="0" smtClean="0">
                <a:solidFill>
                  <a:srgbClr val="C00000"/>
                </a:solidFill>
              </a:rPr>
              <a:t>其次介绍了蓝莓的采食和种植历史</a:t>
            </a:r>
            <a:r>
              <a:rPr lang="en-US" dirty="0" smtClean="0">
                <a:solidFill>
                  <a:srgbClr val="C00000"/>
                </a:solidFill>
              </a:rPr>
              <a:t>,</a:t>
            </a:r>
            <a:r>
              <a:rPr lang="zh-CN" altLang="en-US" dirty="0" smtClean="0">
                <a:solidFill>
                  <a:srgbClr val="C00000"/>
                </a:solidFill>
              </a:rPr>
              <a:t>再次说明蓝莓的采摘方法</a:t>
            </a:r>
            <a:r>
              <a:rPr lang="en-US" dirty="0" smtClean="0">
                <a:solidFill>
                  <a:srgbClr val="C00000"/>
                </a:solidFill>
              </a:rPr>
              <a:t>,</a:t>
            </a:r>
            <a:r>
              <a:rPr lang="zh-CN" altLang="en-US" dirty="0" smtClean="0">
                <a:solidFill>
                  <a:srgbClr val="C00000"/>
                </a:solidFill>
              </a:rPr>
              <a:t>最后说明了蓝莓的种植要求。</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本题考查说明思路。第</a:t>
            </a:r>
            <a:r>
              <a:rPr lang="en-US" dirty="0" smtClean="0">
                <a:solidFill>
                  <a:srgbClr val="C00000"/>
                </a:solidFill>
              </a:rPr>
              <a:t>①~③</a:t>
            </a:r>
            <a:r>
              <a:rPr lang="zh-CN" altLang="en-US" dirty="0" smtClean="0">
                <a:solidFill>
                  <a:srgbClr val="C00000"/>
                </a:solidFill>
              </a:rPr>
              <a:t>段概括了蓝莓植株、果实和花朵的基本特点</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④</a:t>
            </a:r>
            <a:r>
              <a:rPr lang="zh-CN" altLang="en-US" dirty="0" smtClean="0">
                <a:solidFill>
                  <a:srgbClr val="C00000"/>
                </a:solidFill>
              </a:rPr>
              <a:t>段介绍了蓝莓的采食和种植历史</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⑤</a:t>
            </a:r>
            <a:r>
              <a:rPr lang="zh-CN" altLang="en-US" dirty="0" smtClean="0">
                <a:solidFill>
                  <a:srgbClr val="C00000"/>
                </a:solidFill>
              </a:rPr>
              <a:t>段介绍了蓝莓的采摘方法</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⑥~⑨</a:t>
            </a:r>
            <a:r>
              <a:rPr lang="zh-CN" altLang="en-US" dirty="0" smtClean="0">
                <a:solidFill>
                  <a:srgbClr val="C00000"/>
                </a:solidFill>
              </a:rPr>
              <a:t>段介绍了种植蓝莓的要求</a:t>
            </a:r>
            <a:r>
              <a:rPr lang="en-US" dirty="0" smtClean="0">
                <a:solidFill>
                  <a:srgbClr val="C00000"/>
                </a:solidFill>
              </a:rPr>
              <a:t>,</a:t>
            </a:r>
            <a:r>
              <a:rPr lang="zh-CN" altLang="en-US" dirty="0" smtClean="0">
                <a:solidFill>
                  <a:srgbClr val="C00000"/>
                </a:solidFill>
              </a:rPr>
              <a:t>据此梳理即可</a:t>
            </a:r>
            <a:r>
              <a:rPr lang="en-US" dirty="0" smtClean="0">
                <a:solidFill>
                  <a:srgbClr val="C00000"/>
                </a:solidFill>
              </a:rPr>
              <a:t>,</a:t>
            </a:r>
            <a:r>
              <a:rPr lang="zh-CN" altLang="en-US" dirty="0" smtClean="0">
                <a:solidFill>
                  <a:srgbClr val="C00000"/>
                </a:solidFill>
              </a:rPr>
              <a:t>注意用上</a:t>
            </a:r>
            <a:r>
              <a:rPr lang="en-US" dirty="0" smtClean="0">
                <a:solidFill>
                  <a:srgbClr val="C00000"/>
                </a:solidFill>
              </a:rPr>
              <a:t>“</a:t>
            </a:r>
            <a:r>
              <a:rPr lang="zh-CN" altLang="en-US" dirty="0" smtClean="0">
                <a:solidFill>
                  <a:srgbClr val="C00000"/>
                </a:solidFill>
              </a:rPr>
              <a:t>首先</a:t>
            </a:r>
            <a:r>
              <a:rPr lang="en-US" dirty="0" smtClean="0">
                <a:solidFill>
                  <a:srgbClr val="C00000"/>
                </a:solidFill>
              </a:rPr>
              <a:t>”“</a:t>
            </a:r>
            <a:r>
              <a:rPr lang="zh-CN" altLang="en-US" dirty="0" smtClean="0">
                <a:solidFill>
                  <a:srgbClr val="C00000"/>
                </a:solidFill>
              </a:rPr>
              <a:t>其次</a:t>
            </a:r>
            <a:r>
              <a:rPr lang="en-US" dirty="0" smtClean="0">
                <a:solidFill>
                  <a:srgbClr val="C00000"/>
                </a:solidFill>
              </a:rPr>
              <a:t>”“</a:t>
            </a:r>
            <a:r>
              <a:rPr lang="zh-CN" altLang="en-US" dirty="0" smtClean="0">
                <a:solidFill>
                  <a:srgbClr val="C00000"/>
                </a:solidFill>
              </a:rPr>
              <a:t>再  次</a:t>
            </a:r>
            <a:r>
              <a:rPr lang="en-US" dirty="0" smtClean="0">
                <a:solidFill>
                  <a:srgbClr val="C00000"/>
                </a:solidFill>
              </a:rPr>
              <a:t>”“</a:t>
            </a:r>
            <a:r>
              <a:rPr lang="zh-CN" altLang="en-US" dirty="0" smtClean="0">
                <a:solidFill>
                  <a:srgbClr val="C00000"/>
                </a:solidFill>
              </a:rPr>
              <a:t>最后</a:t>
            </a:r>
            <a:r>
              <a:rPr lang="en-US" dirty="0" smtClean="0">
                <a:solidFill>
                  <a:srgbClr val="C00000"/>
                </a:solidFill>
              </a:rPr>
              <a:t>”</a:t>
            </a:r>
            <a:r>
              <a:rPr lang="zh-CN" altLang="en-US" dirty="0" smtClean="0">
                <a:solidFill>
                  <a:srgbClr val="C00000"/>
                </a:solidFill>
              </a:rPr>
              <a:t>等衔接词。</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a16="http://schemas.microsoft.com/office/drawing/2014/main" xmlns=""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a16="http://schemas.microsoft.com/office/drawing/2014/main" xmlns=""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a16="http://schemas.microsoft.com/office/drawing/2014/main" xmlns=""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a16="http://schemas.microsoft.com/office/drawing/2014/main" xmlns="" id="{02136207-C733-452F-A42E-D34ADC8DA827}"/>
              </a:ext>
            </a:extLst>
          </p:cNvPr>
          <p:cNvSpPr txBox="1">
            <a:spLocks noChangeArrowheads="1"/>
          </p:cNvSpPr>
          <p:nvPr/>
        </p:nvSpPr>
        <p:spPr bwMode="auto">
          <a:xfrm>
            <a:off x="860158" y="85011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考点七　分析标题作用</a:t>
            </a:r>
            <a:r>
              <a:rPr lang="zh-CN" altLang="en-US" dirty="0" smtClean="0"/>
              <a:t>（</a:t>
            </a:r>
            <a:r>
              <a:rPr lang="en-US" dirty="0" smtClean="0"/>
              <a:t> 5</a:t>
            </a:r>
            <a:r>
              <a:rPr lang="zh-CN" altLang="en-US" dirty="0" smtClean="0"/>
              <a:t>年未考）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文章以“时间的脚印”为题</a:t>
            </a:r>
            <a:r>
              <a:rPr lang="en-US" dirty="0" smtClean="0"/>
              <a:t>,</a:t>
            </a:r>
            <a:r>
              <a:rPr lang="zh-CN" altLang="en-US" dirty="0" smtClean="0"/>
              <a:t>有何作用</a:t>
            </a:r>
            <a:r>
              <a:rPr lang="en-US" dirty="0" smtClean="0"/>
              <a:t>? (</a:t>
            </a:r>
            <a:r>
              <a:rPr lang="zh-CN" altLang="en-US" dirty="0" smtClean="0"/>
              <a:t>八下</a:t>
            </a:r>
            <a:r>
              <a:rPr lang="en-US" altLang="zh-CN" dirty="0" smtClean="0"/>
              <a:t>《</a:t>
            </a:r>
            <a:r>
              <a:rPr lang="zh-CN" altLang="en-US" dirty="0" smtClean="0"/>
              <a:t>时间的脚印</a:t>
            </a:r>
            <a:r>
              <a:rPr lang="en-US" altLang="zh-CN" dirty="0" smtClean="0"/>
              <a:t>》</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本题考查说明文标题的作用。说时间有脚印是拟人</a:t>
            </a:r>
            <a:r>
              <a:rPr lang="en-US" dirty="0" smtClean="0"/>
              <a:t>,</a:t>
            </a:r>
            <a:r>
              <a:rPr lang="zh-CN" altLang="en-US" dirty="0" smtClean="0"/>
              <a:t>把时间比作脚印是比喻。本文标题运用了拟人、比喻的修辞手法</a:t>
            </a:r>
            <a:r>
              <a:rPr lang="en-US" dirty="0" smtClean="0"/>
              <a:t>,</a:t>
            </a:r>
            <a:r>
              <a:rPr lang="zh-CN" altLang="en-US" dirty="0" smtClean="0"/>
              <a:t>使抽象的时间</a:t>
            </a:r>
            <a:r>
              <a:rPr lang="en-US" dirty="0" smtClean="0"/>
              <a:t>,</a:t>
            </a:r>
            <a:r>
              <a:rPr lang="zh-CN" altLang="en-US" dirty="0" smtClean="0"/>
              <a:t>具体化、形象化</a:t>
            </a:r>
            <a:r>
              <a:rPr lang="en-US" dirty="0" smtClean="0"/>
              <a:t>,</a:t>
            </a:r>
            <a:r>
              <a:rPr lang="zh-CN" altLang="en-US" dirty="0" smtClean="0"/>
              <a:t>能使读者产生阅读兴趣。</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文章以“</a:t>
            </a:r>
            <a:r>
              <a:rPr lang="en-US" dirty="0" smtClean="0"/>
              <a:t>××</a:t>
            </a:r>
            <a:r>
              <a:rPr lang="zh-CN" altLang="en-US" dirty="0" smtClean="0"/>
              <a:t>”为题</a:t>
            </a:r>
            <a:r>
              <a:rPr lang="en-US" dirty="0" smtClean="0"/>
              <a:t>,</a:t>
            </a:r>
            <a:r>
              <a:rPr lang="zh-CN" altLang="en-US" dirty="0" smtClean="0"/>
              <a:t>有什么作用</a:t>
            </a:r>
            <a:r>
              <a:rPr lang="en-US" dirty="0" smtClean="0"/>
              <a:t>?</a:t>
            </a:r>
            <a:endParaRPr lang="zh-CN" altLang="en-US" dirty="0" smtClean="0"/>
          </a:p>
          <a:p>
            <a:pPr indent="446088">
              <a:lnSpc>
                <a:spcPct val="150000"/>
              </a:lnSpc>
            </a:pPr>
            <a:r>
              <a:rPr lang="en-US" dirty="0" smtClean="0"/>
              <a:t>(2)</a:t>
            </a:r>
            <a:r>
              <a:rPr lang="zh-CN" altLang="en-US" dirty="0" smtClean="0"/>
              <a:t>你认为文章的标题好在哪里</a:t>
            </a:r>
            <a:r>
              <a:rPr lang="en-US" dirty="0" smtClean="0"/>
              <a:t>?</a:t>
            </a:r>
            <a:endParaRPr lang="zh-CN" altLang="en-US" dirty="0" smtClean="0"/>
          </a:p>
          <a:p>
            <a:pPr indent="446088">
              <a:lnSpc>
                <a:spcPct val="150000"/>
              </a:lnSpc>
            </a:pPr>
            <a:r>
              <a:rPr lang="en-US" dirty="0" smtClean="0"/>
              <a:t>(3)</a:t>
            </a:r>
            <a:r>
              <a:rPr lang="zh-CN" altLang="en-US" dirty="0" smtClean="0"/>
              <a:t>请分析标题的具体含义并写出表达了怎样的情感。</a:t>
            </a:r>
          </a:p>
          <a:p>
            <a:pPr indent="446088">
              <a:lnSpc>
                <a:spcPct val="150000"/>
              </a:lnSpc>
            </a:pPr>
            <a:r>
              <a:rPr lang="en-US" dirty="0" smtClean="0"/>
              <a:t>(4)</a:t>
            </a:r>
            <a:r>
              <a:rPr lang="zh-CN" altLang="en-US" dirty="0" smtClean="0"/>
              <a:t>请给文章拟一个标题。</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解答说明文的标题含义和作用时</a:t>
            </a:r>
            <a:r>
              <a:rPr lang="en-US" b="1" dirty="0" smtClean="0"/>
              <a:t>,</a:t>
            </a:r>
            <a:r>
              <a:rPr lang="zh-CN" altLang="en-US" b="1" dirty="0" smtClean="0"/>
              <a:t>一般可从内容与表达效果两方面着手。</a:t>
            </a:r>
          </a:p>
          <a:p>
            <a:pPr indent="446088">
              <a:lnSpc>
                <a:spcPct val="150000"/>
              </a:lnSpc>
            </a:pPr>
            <a:r>
              <a:rPr lang="en-US" dirty="0" smtClean="0"/>
              <a:t>(1)</a:t>
            </a:r>
            <a:r>
              <a:rPr lang="zh-CN" altLang="en-US" dirty="0" smtClean="0"/>
              <a:t>内容上</a:t>
            </a:r>
            <a:r>
              <a:rPr lang="en-US" dirty="0" smtClean="0"/>
              <a:t>:</a:t>
            </a:r>
            <a:r>
              <a:rPr lang="zh-CN" altLang="en-US" dirty="0" smtClean="0"/>
              <a:t>交代了文章的说明对象</a:t>
            </a:r>
            <a:r>
              <a:rPr lang="en-US" dirty="0" smtClean="0"/>
              <a:t>,</a:t>
            </a:r>
            <a:r>
              <a:rPr lang="zh-CN" altLang="en-US" dirty="0" smtClean="0"/>
              <a:t>或点明说明对象的特征</a:t>
            </a:r>
            <a:r>
              <a:rPr lang="en-US" dirty="0" smtClean="0"/>
              <a:t>,</a:t>
            </a:r>
            <a:r>
              <a:rPr lang="zh-CN" altLang="en-US" dirty="0" smtClean="0"/>
              <a:t>或表达了作者的思想感情。</a:t>
            </a:r>
          </a:p>
          <a:p>
            <a:pPr indent="446088">
              <a:lnSpc>
                <a:spcPct val="150000"/>
              </a:lnSpc>
            </a:pPr>
            <a:r>
              <a:rPr lang="en-US" dirty="0" smtClean="0"/>
              <a:t>(2)</a:t>
            </a:r>
            <a:r>
              <a:rPr lang="zh-CN" altLang="en-US" dirty="0" smtClean="0"/>
              <a:t>表达效果上主要有三种情况</a:t>
            </a:r>
            <a:r>
              <a:rPr lang="en-US" dirty="0" smtClean="0"/>
              <a:t>:</a:t>
            </a:r>
            <a:r>
              <a:rPr lang="zh-CN" altLang="en-US" dirty="0" smtClean="0"/>
              <a:t>运用比喻、拟人</a:t>
            </a:r>
            <a:r>
              <a:rPr lang="en-US" dirty="0" smtClean="0"/>
              <a:t>,</a:t>
            </a:r>
            <a:r>
              <a:rPr lang="zh-CN" altLang="en-US" dirty="0" smtClean="0"/>
              <a:t>或化用诗句、成语</a:t>
            </a:r>
            <a:r>
              <a:rPr lang="en-US" dirty="0" smtClean="0"/>
              <a:t>,</a:t>
            </a:r>
            <a:r>
              <a:rPr lang="zh-CN" altLang="en-US" dirty="0" smtClean="0"/>
              <a:t>生动、新颖、别致</a:t>
            </a:r>
            <a:r>
              <a:rPr lang="en-US" dirty="0" smtClean="0"/>
              <a:t>;</a:t>
            </a:r>
            <a:r>
              <a:rPr lang="zh-CN" altLang="en-US" dirty="0" smtClean="0"/>
              <a:t>运用问句</a:t>
            </a:r>
            <a:r>
              <a:rPr lang="en-US" dirty="0" smtClean="0"/>
              <a:t>(</a:t>
            </a:r>
            <a:r>
              <a:rPr lang="zh-CN" altLang="en-US" dirty="0" smtClean="0"/>
              <a:t>设问或疑问</a:t>
            </a:r>
            <a:r>
              <a:rPr lang="en-US" dirty="0" smtClean="0"/>
              <a:t>),</a:t>
            </a:r>
            <a:r>
              <a:rPr lang="zh-CN" altLang="en-US" dirty="0" smtClean="0"/>
              <a:t>设置悬念</a:t>
            </a:r>
            <a:r>
              <a:rPr lang="en-US" dirty="0" smtClean="0"/>
              <a:t>,</a:t>
            </a:r>
            <a:r>
              <a:rPr lang="zh-CN" altLang="en-US" dirty="0" smtClean="0"/>
              <a:t>引发思考</a:t>
            </a:r>
            <a:r>
              <a:rPr lang="en-US" dirty="0" smtClean="0"/>
              <a:t>;</a:t>
            </a:r>
            <a:r>
              <a:rPr lang="zh-CN" altLang="en-US" dirty="0" smtClean="0"/>
              <a:t>引用新鲜话题</a:t>
            </a:r>
            <a:r>
              <a:rPr lang="en-US" dirty="0" smtClean="0"/>
              <a:t>,</a:t>
            </a:r>
            <a:r>
              <a:rPr lang="zh-CN" altLang="en-US" dirty="0" smtClean="0"/>
              <a:t>激发阅读兴趣。</a:t>
            </a:r>
          </a:p>
          <a:p>
            <a:pPr indent="446088">
              <a:lnSpc>
                <a:spcPct val="150000"/>
              </a:lnSpc>
            </a:pPr>
            <a:r>
              <a:rPr lang="zh-CN" altLang="en-US" dirty="0" smtClean="0"/>
              <a:t>注意</a:t>
            </a:r>
            <a:r>
              <a:rPr lang="en-US" dirty="0" smtClean="0"/>
              <a:t>:</a:t>
            </a:r>
            <a:r>
              <a:rPr lang="zh-CN" altLang="en-US" dirty="0" smtClean="0"/>
              <a:t>答题时</a:t>
            </a:r>
            <a:r>
              <a:rPr lang="en-US" dirty="0" smtClean="0"/>
              <a:t>,</a:t>
            </a:r>
            <a:r>
              <a:rPr lang="zh-CN" altLang="en-US" dirty="0" smtClean="0"/>
              <a:t>切记不要盲目罗列上述内容</a:t>
            </a:r>
            <a:r>
              <a:rPr lang="en-US" dirty="0" smtClean="0"/>
              <a:t>,</a:t>
            </a:r>
            <a:r>
              <a:rPr lang="zh-CN" altLang="en-US" dirty="0" smtClean="0"/>
              <a:t>要联系具体的说明内容以及标题运用的手法进行分析</a:t>
            </a:r>
            <a:r>
              <a:rPr lang="en-US" dirty="0" smtClean="0"/>
              <a:t>,</a:t>
            </a:r>
            <a:r>
              <a:rPr lang="zh-CN" altLang="en-US" dirty="0" smtClean="0"/>
              <a:t>否则只有空洞的套话</a:t>
            </a:r>
            <a:r>
              <a:rPr lang="en-US" dirty="0" smtClean="0"/>
              <a:t>,</a:t>
            </a:r>
            <a:r>
              <a:rPr lang="zh-CN" altLang="en-US" dirty="0" smtClean="0"/>
              <a:t>会导致严重失分。</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拟写说明文题目。</a:t>
            </a:r>
          </a:p>
          <a:p>
            <a:pPr indent="446088">
              <a:lnSpc>
                <a:spcPct val="150000"/>
              </a:lnSpc>
            </a:pPr>
            <a:r>
              <a:rPr lang="en-US" dirty="0" smtClean="0"/>
              <a:t>(1)</a:t>
            </a:r>
            <a:r>
              <a:rPr lang="zh-CN" altLang="en-US" dirty="0" smtClean="0"/>
              <a:t>细读说明文内容</a:t>
            </a:r>
            <a:r>
              <a:rPr lang="en-US" dirty="0" smtClean="0"/>
              <a:t>,</a:t>
            </a:r>
            <a:r>
              <a:rPr lang="zh-CN" altLang="en-US" dirty="0" smtClean="0"/>
              <a:t>文章是围绕事物或事理进行阐发的</a:t>
            </a:r>
            <a:r>
              <a:rPr lang="en-US" dirty="0" smtClean="0"/>
              <a:t>,</a:t>
            </a:r>
            <a:r>
              <a:rPr lang="zh-CN" altLang="en-US" dirty="0" smtClean="0"/>
              <a:t>所以可以直接以说明对象作为标题。</a:t>
            </a:r>
          </a:p>
          <a:p>
            <a:pPr indent="446088">
              <a:lnSpc>
                <a:spcPct val="150000"/>
              </a:lnSpc>
            </a:pPr>
            <a:r>
              <a:rPr lang="en-US" dirty="0" smtClean="0"/>
              <a:t>(2)</a:t>
            </a:r>
            <a:r>
              <a:rPr lang="zh-CN" altLang="en-US" dirty="0" smtClean="0"/>
              <a:t>可根据题干中的提示或要求</a:t>
            </a:r>
            <a:r>
              <a:rPr lang="en-US" dirty="0" smtClean="0"/>
              <a:t>,</a:t>
            </a:r>
            <a:r>
              <a:rPr lang="zh-CN" altLang="en-US" dirty="0" smtClean="0"/>
              <a:t>以及文中的关键句</a:t>
            </a:r>
            <a:r>
              <a:rPr lang="en-US" dirty="0" smtClean="0"/>
              <a:t>,</a:t>
            </a:r>
            <a:r>
              <a:rPr lang="zh-CN" altLang="en-US" dirty="0" smtClean="0"/>
              <a:t>选用事物的主要特征或事理的关键点</a:t>
            </a:r>
            <a:r>
              <a:rPr lang="en-US" dirty="0" smtClean="0"/>
              <a:t>,</a:t>
            </a:r>
            <a:r>
              <a:rPr lang="zh-CN" altLang="en-US" dirty="0" smtClean="0"/>
              <a:t>运用修辞或含情感的词与说明对象相融合</a:t>
            </a:r>
            <a:r>
              <a:rPr lang="en-US" dirty="0" smtClean="0"/>
              <a:t>,</a:t>
            </a:r>
            <a:r>
              <a:rPr lang="zh-CN" altLang="en-US" dirty="0" smtClean="0"/>
              <a:t>以此作为标题。标题语言力求简洁、生动、新颖。</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考点八　品味说明语言</a:t>
            </a:r>
            <a:r>
              <a:rPr lang="zh-CN" altLang="en-US" dirty="0" smtClean="0"/>
              <a:t>（</a:t>
            </a:r>
            <a:r>
              <a:rPr lang="en-US" dirty="0" smtClean="0"/>
              <a:t> 5</a:t>
            </a:r>
            <a:r>
              <a:rPr lang="zh-CN" altLang="en-US" dirty="0" smtClean="0"/>
              <a:t>年</a:t>
            </a:r>
            <a:r>
              <a:rPr lang="en-US" dirty="0" smtClean="0"/>
              <a:t>2</a:t>
            </a:r>
            <a:r>
              <a:rPr lang="zh-CN" altLang="en-US" dirty="0" smtClean="0"/>
              <a:t>考）</a:t>
            </a:r>
            <a:endParaRPr lang="en-US" altLang="zh-CN" b="1"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p:txBody>
      </p:sp>
      <p:graphicFrame>
        <p:nvGraphicFramePr>
          <p:cNvPr id="4" name="对象 3"/>
          <p:cNvGraphicFramePr>
            <a:graphicFrameLocks noChangeAspect="1"/>
          </p:cNvGraphicFramePr>
          <p:nvPr/>
        </p:nvGraphicFramePr>
        <p:xfrm>
          <a:off x="935038" y="1296988"/>
          <a:ext cx="7699375" cy="3700462"/>
        </p:xfrm>
        <a:graphic>
          <a:graphicData uri="http://schemas.openxmlformats.org/presentationml/2006/ole">
            <mc:AlternateContent xmlns:mc="http://schemas.openxmlformats.org/markup-compatibility/2006">
              <mc:Choice xmlns:v="urn:schemas-microsoft-com:vml" Requires="v">
                <p:oleObj spid="_x0000_s257027" name="文档" r:id="rId4" imgW="7873732" imgH="3767175" progId="Word.Document.12">
                  <p:embed/>
                </p:oleObj>
              </mc:Choice>
              <mc:Fallback>
                <p:oleObj name="文档" r:id="rId4" imgW="7873732" imgH="3767175"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5038" y="1296988"/>
                        <a:ext cx="7699375" cy="3700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dirty="0" smtClean="0"/>
              <a:t>比较下面两段文字的不同特点</a:t>
            </a:r>
            <a:r>
              <a:rPr lang="en-US" dirty="0" smtClean="0"/>
              <a:t>,</a:t>
            </a:r>
            <a:r>
              <a:rPr lang="zh-CN" altLang="en-US" dirty="0" smtClean="0"/>
              <a:t>体会说明语言的生动性和准确性。</a:t>
            </a:r>
            <a:r>
              <a:rPr lang="en-US" dirty="0" smtClean="0"/>
              <a:t>[</a:t>
            </a:r>
            <a:r>
              <a:rPr lang="zh-CN" altLang="en-US" dirty="0" smtClean="0"/>
              <a:t>八下</a:t>
            </a:r>
            <a:r>
              <a:rPr lang="en-US" altLang="zh-CN" dirty="0" smtClean="0"/>
              <a:t>《</a:t>
            </a:r>
            <a:r>
              <a:rPr lang="zh-CN" altLang="en-US" dirty="0" smtClean="0"/>
              <a:t>大自然的语言</a:t>
            </a:r>
            <a:r>
              <a:rPr lang="en-US" altLang="zh-CN" dirty="0" smtClean="0"/>
              <a:t>》“</a:t>
            </a:r>
            <a:r>
              <a:rPr lang="zh-CN" altLang="en-US" dirty="0" smtClean="0"/>
              <a:t>积累拓展”节选</a:t>
            </a:r>
            <a:r>
              <a:rPr lang="en-US" dirty="0" smtClean="0"/>
              <a:t>(</a:t>
            </a:r>
            <a:r>
              <a:rPr lang="zh-CN" altLang="en-US" dirty="0" smtClean="0"/>
              <a:t>生动形象性</a:t>
            </a:r>
            <a:r>
              <a:rPr lang="en-US" dirty="0" smtClean="0"/>
              <a:t>)]</a:t>
            </a:r>
            <a:endParaRPr lang="zh-CN" altLang="en-US" dirty="0" smtClean="0"/>
          </a:p>
          <a:p>
            <a:pPr>
              <a:lnSpc>
                <a:spcPct val="150000"/>
              </a:lnSpc>
            </a:pPr>
            <a:r>
              <a:rPr lang="zh-CN" altLang="en-US" dirty="0" smtClean="0"/>
              <a:t>杏花开了</a:t>
            </a:r>
            <a:r>
              <a:rPr lang="en-US" dirty="0" smtClean="0"/>
              <a:t>,</a:t>
            </a:r>
            <a:r>
              <a:rPr lang="zh-CN" altLang="en-US" dirty="0" smtClean="0"/>
              <a:t>就好像大自然在传语要赶快耕地</a:t>
            </a:r>
            <a:r>
              <a:rPr lang="en-US" dirty="0" smtClean="0"/>
              <a:t>;</a:t>
            </a:r>
            <a:r>
              <a:rPr lang="zh-CN" altLang="en-US" dirty="0" smtClean="0"/>
              <a:t>桃花开了</a:t>
            </a:r>
            <a:r>
              <a:rPr lang="en-US" dirty="0" smtClean="0"/>
              <a:t>,</a:t>
            </a:r>
            <a:r>
              <a:rPr lang="zh-CN" altLang="en-US" dirty="0" smtClean="0"/>
              <a:t>又好像在暗示要赶快种谷子。布谷鸟开始唱歌</a:t>
            </a:r>
            <a:r>
              <a:rPr lang="en-US" dirty="0" smtClean="0"/>
              <a:t>,</a:t>
            </a:r>
            <a:r>
              <a:rPr lang="zh-CN" altLang="en-US" dirty="0" smtClean="0"/>
              <a:t>劳动人民懂得它在唱什么</a:t>
            </a:r>
            <a:r>
              <a:rPr lang="en-US" dirty="0" smtClean="0"/>
              <a:t>:</a:t>
            </a:r>
            <a:r>
              <a:rPr lang="zh-CN" altLang="en-US" dirty="0" smtClean="0"/>
              <a:t>“阿公阿婆</a:t>
            </a:r>
            <a:r>
              <a:rPr lang="en-US" dirty="0" smtClean="0"/>
              <a:t>,</a:t>
            </a:r>
            <a:r>
              <a:rPr lang="zh-CN" altLang="en-US" dirty="0" smtClean="0"/>
              <a:t>割麦插禾。”</a:t>
            </a:r>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连用杏花、桃花、布谷鸟三个例子</a:t>
            </a:r>
            <a:r>
              <a:rPr lang="en-US" dirty="0" smtClean="0"/>
              <a:t>,</a:t>
            </a:r>
            <a:r>
              <a:rPr lang="zh-CN" altLang="en-US" dirty="0" smtClean="0"/>
              <a:t>都扣住“大自然的语言”这一点</a:t>
            </a:r>
            <a:r>
              <a:rPr lang="en-US" dirty="0" smtClean="0"/>
              <a:t>,</a:t>
            </a:r>
            <a:r>
              <a:rPr lang="zh-CN" altLang="en-US" dirty="0" smtClean="0"/>
              <a:t>以灵动的语言表现出物候对气候变化的反映</a:t>
            </a:r>
            <a:r>
              <a:rPr lang="en-US" dirty="0" smtClean="0"/>
              <a:t>,</a:t>
            </a:r>
            <a:r>
              <a:rPr lang="zh-CN" altLang="en-US" dirty="0" smtClean="0"/>
              <a:t>说明其对人们生产生活的重要意义。这一段讲的是人们习见的现象</a:t>
            </a:r>
            <a:r>
              <a:rPr lang="en-US" dirty="0" smtClean="0"/>
              <a:t>,</a:t>
            </a:r>
            <a:r>
              <a:rPr lang="zh-CN" altLang="en-US" dirty="0" smtClean="0"/>
              <a:t>将道理寓于现象之中。</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a16="http://schemas.microsoft.com/office/drawing/2014/main" xmlns=""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indent="446088">
              <a:lnSpc>
                <a:spcPct val="150000"/>
              </a:lnSpc>
            </a:pPr>
            <a:r>
              <a:rPr lang="en-US" dirty="0" smtClean="0"/>
              <a:t>(1)</a:t>
            </a:r>
            <a:r>
              <a:rPr lang="zh-CN" altLang="en-US" dirty="0" smtClean="0"/>
              <a:t>文中加点词“</a:t>
            </a:r>
            <a:r>
              <a:rPr lang="en-US" dirty="0" smtClean="0"/>
              <a:t>××</a:t>
            </a:r>
            <a:r>
              <a:rPr lang="zh-CN" altLang="en-US" dirty="0" smtClean="0"/>
              <a:t>”能否删去</a:t>
            </a:r>
            <a:r>
              <a:rPr lang="en-US" dirty="0" smtClean="0"/>
              <a:t>,</a:t>
            </a:r>
            <a:r>
              <a:rPr lang="zh-CN" altLang="en-US" dirty="0" smtClean="0"/>
              <a:t>为什么</a:t>
            </a:r>
            <a:r>
              <a:rPr lang="en-US" dirty="0" smtClean="0"/>
              <a:t>?</a:t>
            </a:r>
            <a:endParaRPr lang="zh-CN" altLang="en-US" dirty="0" smtClean="0"/>
          </a:p>
          <a:p>
            <a:pPr indent="446088">
              <a:lnSpc>
                <a:spcPct val="150000"/>
              </a:lnSpc>
            </a:pPr>
            <a:r>
              <a:rPr lang="en-US" dirty="0" smtClean="0"/>
              <a:t>(2)</a:t>
            </a:r>
            <a:r>
              <a:rPr lang="zh-CN" altLang="en-US" dirty="0" smtClean="0"/>
              <a:t>加点词能否换成另一个词</a:t>
            </a:r>
            <a:r>
              <a:rPr lang="en-US" dirty="0" smtClean="0"/>
              <a:t>,</a:t>
            </a:r>
            <a:r>
              <a:rPr lang="zh-CN" altLang="en-US" dirty="0" smtClean="0"/>
              <a:t>为什么</a:t>
            </a:r>
            <a:r>
              <a:rPr lang="en-US" dirty="0" smtClean="0"/>
              <a:t>?</a:t>
            </a:r>
            <a:endParaRPr lang="zh-CN" altLang="en-US" dirty="0" smtClean="0"/>
          </a:p>
          <a:p>
            <a:pPr indent="446088">
              <a:lnSpc>
                <a:spcPct val="150000"/>
              </a:lnSpc>
            </a:pPr>
            <a:r>
              <a:rPr lang="en-US" dirty="0" smtClean="0"/>
              <a:t>(3)</a:t>
            </a:r>
            <a:r>
              <a:rPr lang="zh-CN" altLang="en-US" dirty="0" smtClean="0"/>
              <a:t>某两个词能否调换</a:t>
            </a:r>
            <a:r>
              <a:rPr lang="en-US" dirty="0" smtClean="0"/>
              <a:t>,</a:t>
            </a:r>
            <a:r>
              <a:rPr lang="zh-CN" altLang="en-US" dirty="0" smtClean="0"/>
              <a:t>为什么</a:t>
            </a:r>
            <a:r>
              <a:rPr lang="en-US" dirty="0" smtClean="0"/>
              <a:t>?</a:t>
            </a:r>
            <a:endParaRPr lang="zh-CN" altLang="en-US" dirty="0" smtClean="0"/>
          </a:p>
          <a:p>
            <a:pPr indent="446088">
              <a:lnSpc>
                <a:spcPct val="150000"/>
              </a:lnSpc>
            </a:pPr>
            <a:r>
              <a:rPr lang="en-US" dirty="0" smtClean="0"/>
              <a:t>(4)</a:t>
            </a:r>
            <a:r>
              <a:rPr lang="zh-CN" altLang="en-US" dirty="0" smtClean="0"/>
              <a:t>文中加点词具体指什么</a:t>
            </a:r>
            <a:r>
              <a:rPr lang="en-US" dirty="0" smtClean="0"/>
              <a:t>/</a:t>
            </a:r>
            <a:r>
              <a:rPr lang="zh-CN" altLang="en-US" dirty="0" smtClean="0"/>
              <a:t>具体含义是什么</a:t>
            </a:r>
            <a:r>
              <a:rPr lang="en-US" dirty="0" smtClean="0"/>
              <a:t>?</a:t>
            </a:r>
            <a:endParaRPr lang="zh-CN" altLang="en-US" dirty="0" smtClean="0"/>
          </a:p>
          <a:p>
            <a:pPr indent="446088">
              <a:lnSpc>
                <a:spcPct val="150000"/>
              </a:lnSpc>
            </a:pPr>
            <a:r>
              <a:rPr lang="en-US" dirty="0" smtClean="0"/>
              <a:t>(5)</a:t>
            </a:r>
            <a:r>
              <a:rPr lang="zh-CN" altLang="en-US" dirty="0" smtClean="0"/>
              <a:t>文中加点词有什么表达效果</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文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3320</TotalTime>
  <Words>7776</Words>
  <Application>Microsoft Office PowerPoint</Application>
  <PresentationFormat>全屏显示(16:9)</PresentationFormat>
  <Paragraphs>403</Paragraphs>
  <Slides>104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104</vt:i4>
      </vt:variant>
    </vt:vector>
  </HeadingPairs>
  <TitlesOfParts>
    <vt:vector size="106"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465</cp:revision>
  <cp:lastPrinted>2019-07-27T07:43:24Z</cp:lastPrinted>
  <dcterms:created xsi:type="dcterms:W3CDTF">2018-08-24T06:22:56Z</dcterms:created>
  <dcterms:modified xsi:type="dcterms:W3CDTF">2021-08-11T01:35:48Z</dcterms:modified>
</cp:coreProperties>
</file>