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9" r:id="rId1"/>
  </p:sldMasterIdLst>
  <p:notesMasterIdLst>
    <p:notesMasterId r:id="rId41"/>
  </p:notesMasterIdLst>
  <p:sldIdLst>
    <p:sldId id="329" r:id="rId2"/>
    <p:sldId id="328" r:id="rId3"/>
    <p:sldId id="331" r:id="rId4"/>
    <p:sldId id="332" r:id="rId5"/>
    <p:sldId id="333" r:id="rId6"/>
    <p:sldId id="334" r:id="rId7"/>
    <p:sldId id="378" r:id="rId8"/>
    <p:sldId id="387" r:id="rId9"/>
    <p:sldId id="298" r:id="rId10"/>
    <p:sldId id="388" r:id="rId11"/>
    <p:sldId id="336" r:id="rId12"/>
    <p:sldId id="354" r:id="rId13"/>
    <p:sldId id="337" r:id="rId14"/>
    <p:sldId id="351" r:id="rId15"/>
    <p:sldId id="350" r:id="rId16"/>
    <p:sldId id="389" r:id="rId17"/>
    <p:sldId id="390" r:id="rId18"/>
    <p:sldId id="352" r:id="rId19"/>
    <p:sldId id="379" r:id="rId20"/>
    <p:sldId id="380" r:id="rId21"/>
    <p:sldId id="381" r:id="rId22"/>
    <p:sldId id="363" r:id="rId23"/>
    <p:sldId id="391" r:id="rId24"/>
    <p:sldId id="364" r:id="rId25"/>
    <p:sldId id="338" r:id="rId26"/>
    <p:sldId id="365" r:id="rId27"/>
    <p:sldId id="366" r:id="rId28"/>
    <p:sldId id="377" r:id="rId29"/>
    <p:sldId id="382" r:id="rId30"/>
    <p:sldId id="367" r:id="rId31"/>
    <p:sldId id="383" r:id="rId32"/>
    <p:sldId id="368" r:id="rId33"/>
    <p:sldId id="392" r:id="rId34"/>
    <p:sldId id="369" r:id="rId35"/>
    <p:sldId id="370" r:id="rId36"/>
    <p:sldId id="371" r:id="rId37"/>
    <p:sldId id="353" r:id="rId38"/>
    <p:sldId id="373" r:id="rId39"/>
    <p:sldId id="376" r:id="rId40"/>
  </p:sldIdLst>
  <p:sldSz cx="12192000" cy="6858000"/>
  <p:notesSz cx="7104063" cy="10234613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233AE"/>
    <a:srgbClr val="CC6600"/>
    <a:srgbClr val="1E21A2"/>
    <a:srgbClr val="648BAE"/>
    <a:srgbClr val="253B34"/>
    <a:srgbClr val="C1DEF6"/>
    <a:srgbClr val="B4DEFA"/>
    <a:srgbClr val="EA6E7E"/>
    <a:srgbClr val="EFA0A7"/>
    <a:srgbClr val="F3EFE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09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3879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1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1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436DB20-ED0E-48C8-83FD-9B05A434AC43}"/>
              </a:ext>
            </a:extLst>
          </p:cNvPr>
          <p:cNvSpPr txBox="1"/>
          <p:nvPr/>
        </p:nvSpPr>
        <p:spPr>
          <a:xfrm>
            <a:off x="1410965" y="2895846"/>
            <a:ext cx="95795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8000" b="1" dirty="0" smtClean="0">
                <a:solidFill>
                  <a:srgbClr val="00B050"/>
                </a:solidFill>
              </a:rPr>
              <a:t>声声</a:t>
            </a:r>
            <a:r>
              <a:rPr lang="zh-CN" altLang="zh-CN" sz="8000" b="1" dirty="0">
                <a:solidFill>
                  <a:srgbClr val="00B050"/>
                </a:solidFill>
              </a:rPr>
              <a:t>慢</a:t>
            </a:r>
            <a:endParaRPr lang="zh-CN" altLang="en-US" sz="8000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  <a:cs typeface="字魂27号-布丁体" panose="000005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7406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9C501CC-FC7E-4D91-9245-3FB7582844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27125"/>
            <a:ext cx="12191999" cy="5854822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她的词分前期和后期。前期多写其悠闲生活，多描写爱情生活、自然景物，韵调优美。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如《一剪梅·红藕香残玉簟秋》等。</a:t>
            </a:r>
            <a:r>
              <a:rPr lang="zh-CN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后期多慨叹身世，怀乡忆旧，情调悲伤。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如《声声慢·寻寻觅觅》。在同代人中，她的诗歌、散文和词学理论都能高标一帜、卓尔不凡。在词坛中独树一帜，形成了自己独特的艺术风格——“易安体”。她不追求华丽的藻饰，而是提炼富有表现力的“寻常语度八音律”，用白描的手法来表现对周围事物的敏锐感触，刻画细腻、微妙的心理活动，表达丰富多样的感情体验。她将“语尽而意不尽，意尽而情不尽”的婉约风格发展到了顶峰，以致赢得了婉约派词人“宗主”的地位。同时，她词作中的笔力横放、铺叙浑成的豪放风格，又使她在宋代词坛上独树一帜，从而对辛弃疾、陆游以及后世词人有较大影响。后人认为她的词“不徒俯视巾帼，直欲压倒须眉”，她被称为“宋代最伟大的一位女词人，也是中国文学史上最伟大的一位女词人”，有“千古第一才女”之美誉。在中国文学史上享有崇高声誉，“文有李清照，武有秦良玉”。她是中国历史上唯一一位名字被用作外太空环形山的女性。有《易安居士文集》《易安词》，已散佚。后人有《漱玉词》辑本。今有《李清照集校注》。</a:t>
            </a:r>
          </a:p>
          <a:p>
            <a:pPr marL="0" indent="0">
              <a:lnSpc>
                <a:spcPct val="200000"/>
              </a:lnSpc>
              <a:buNone/>
            </a:pPr>
            <a:endParaRPr lang="zh-CN" altLang="en-US" b="1" dirty="0">
              <a:solidFill>
                <a:srgbClr val="240BD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807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095CD66-4882-4D1C-8071-9DB756288C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1485" y="742825"/>
            <a:ext cx="9649030" cy="5372350"/>
          </a:xfrm>
        </p:spPr>
        <p:txBody>
          <a:bodyPr>
            <a:normAutofit fontScale="77500" lnSpcReduction="20000"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李清照和“闺怨词”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唐宋词的创作有一个传统的题材，就是写闺怨，“闺怨词”是专门用来表现妇女的生活和情感的。但其作者基本上都是男性，他们写的词被称为“代言体”，也就是代替妇女说话。李清照是词史上一位重要的女作家，她的“闺怨词”是写自己的真实生活和内心世界，是说自己要说的话。所以，她的出现使词坛放射出了一道新奇的光芒。</a:t>
            </a:r>
          </a:p>
          <a:p>
            <a:pPr>
              <a:lnSpc>
                <a:spcPct val="150000"/>
              </a:lnSpc>
            </a:pPr>
            <a:endParaRPr lang="zh-CN" altLang="zh-CN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11550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998" y="636045"/>
            <a:ext cx="11488993" cy="4316956"/>
          </a:xfrm>
        </p:spPr>
        <p:txBody>
          <a:bodyPr>
            <a:normAutofit fontScale="70000" lnSpcReduction="20000"/>
          </a:bodyPr>
          <a:lstStyle/>
          <a:p>
            <a:pPr algn="ctr"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婉约派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婉约派为中国宋词流派之一。婉约，即婉转含蓄。其特点主要是内容侧重儿女风情，结构深细缜密，音律婉转和谐，语言圆润清丽，有一种柔婉之美。婉约派的代表人物有李煜、柳永、晏殊、欧阳修、秦观、周邦彦、李清照</a:t>
            </a:r>
            <a:r>
              <a:rPr lang="en-US" altLang="zh-CN" b="1" dirty="0"/>
              <a:t>(</a:t>
            </a:r>
            <a:r>
              <a:rPr lang="zh-CN" altLang="zh-CN" b="1" dirty="0"/>
              <a:t>宋代最著名的女词人</a:t>
            </a:r>
            <a:r>
              <a:rPr lang="en-US" altLang="zh-CN" b="1" dirty="0"/>
              <a:t>)</a:t>
            </a:r>
            <a:r>
              <a:rPr lang="zh-CN" altLang="zh-CN" b="1" dirty="0"/>
              <a:t>等。</a:t>
            </a:r>
          </a:p>
          <a:p>
            <a:pPr>
              <a:lnSpc>
                <a:spcPct val="170000"/>
              </a:lnSpc>
            </a:pPr>
            <a:endParaRPr lang="en-US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3333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12058"/>
            <a:ext cx="11871434" cy="4356182"/>
          </a:xfrm>
        </p:spPr>
        <p:txBody>
          <a:bodyPr>
            <a:normAutofit fontScale="70000" lnSpcReduction="20000"/>
          </a:bodyPr>
          <a:lstStyle/>
          <a:p>
            <a:pPr algn="ctr"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易安体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李清照的词一方面继承了婉约派的创作风格和手法，一方面又有所创新和发展。她的词于苏豪、柳俗、周律之外别树一帜，婉约而不流于柔靡，清秀而具逸思，富有真情实感，语言清新自然，流转如珠，音调优美，故名噪一时，号为</a:t>
            </a:r>
            <a:r>
              <a:rPr lang="en-US" altLang="zh-CN" b="1" dirty="0"/>
              <a:t>“</a:t>
            </a:r>
            <a:r>
              <a:rPr lang="zh-CN" altLang="zh-CN" b="1" dirty="0"/>
              <a:t>易安体</a:t>
            </a:r>
            <a:r>
              <a:rPr lang="en-US" altLang="zh-CN" b="1" dirty="0"/>
              <a:t>”</a:t>
            </a:r>
            <a:r>
              <a:rPr lang="zh-CN" altLang="zh-CN" b="1" dirty="0"/>
              <a:t>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8203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4779" y="960120"/>
            <a:ext cx="10862441" cy="4800600"/>
          </a:xfrm>
        </p:spPr>
        <p:txBody>
          <a:bodyPr>
            <a:normAutofit fontScale="62500" lnSpcReduction="20000"/>
          </a:bodyPr>
          <a:lstStyle/>
          <a:p>
            <a:pPr algn="ctr"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叠词：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叠词是指词和词连起来用，叠词在诗词创作中独具魅力，其特殊功能主要表现在如下几个方面：一是形象性；诗词中叠词运用得恰到好处，可使所描绘的自然景色或人物特征更加形象；二是确切性。叠词既可以摹声，又可以摹色，达到摹状的效果，使表达的意象更加确切；三是音乐性。叠词可使诗词的音律和谐，读起来，朗朗上口；听起来，声声悦耳。　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10811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xmlns="" id="{DB5CC752-3517-496B-A99A-329903809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57201"/>
            <a:ext cx="10972800" cy="746759"/>
          </a:xfrm>
        </p:spPr>
        <p:txBody>
          <a:bodyPr>
            <a:normAutofit fontScale="90000"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背景及解题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87" y="1310640"/>
            <a:ext cx="11901948" cy="5547359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FF0000"/>
                </a:solidFill>
                <a:latin typeface="+mn-ea"/>
              </a:rPr>
              <a:t>1.</a:t>
            </a:r>
            <a:r>
              <a:rPr lang="zh-CN" altLang="zh-CN" b="1" dirty="0">
                <a:solidFill>
                  <a:srgbClr val="FF0000"/>
                </a:solidFill>
                <a:latin typeface="+mn-ea"/>
              </a:rPr>
              <a:t>背景：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latin typeface="+mn-ea"/>
              </a:rPr>
              <a:t>《声声慢》是李清照的一首震动词坛的名作。靖康之难以后，词人的丈夫已故，他们精心收集的金石书画，都已散失。飘泊江南，由一个无忧无虑的贵妇人，一变而为流落无依、形影相吊的寡妇。这是女词人在一个秋天的黄昏里的生活感受，一行行写的都是冷冷清清的秋景，一行行反映的都是孤独凄凉的境况。全词所写，不外一个</a:t>
            </a:r>
            <a:r>
              <a:rPr lang="en-US" altLang="zh-CN" b="1" dirty="0">
                <a:latin typeface="+mn-ea"/>
              </a:rPr>
              <a:t>“</a:t>
            </a:r>
            <a:r>
              <a:rPr lang="zh-CN" altLang="zh-CN" b="1" dirty="0">
                <a:latin typeface="+mn-ea"/>
              </a:rPr>
              <a:t>愁</a:t>
            </a:r>
            <a:r>
              <a:rPr lang="en-US" altLang="zh-CN" b="1" dirty="0">
                <a:latin typeface="+mn-ea"/>
              </a:rPr>
              <a:t>”</a:t>
            </a:r>
            <a:r>
              <a:rPr lang="zh-CN" altLang="zh-CN" b="1" dirty="0">
                <a:latin typeface="+mn-ea"/>
              </a:rPr>
              <a:t>字，但与她南渡以前所写的</a:t>
            </a:r>
            <a:r>
              <a:rPr lang="en-US" altLang="zh-CN" b="1" dirty="0">
                <a:latin typeface="+mn-ea"/>
              </a:rPr>
              <a:t>“</a:t>
            </a:r>
            <a:r>
              <a:rPr lang="zh-CN" altLang="zh-CN" b="1" dirty="0">
                <a:latin typeface="+mn-ea"/>
              </a:rPr>
              <a:t>愁</a:t>
            </a:r>
            <a:r>
              <a:rPr lang="en-US" altLang="zh-CN" b="1" dirty="0">
                <a:latin typeface="+mn-ea"/>
              </a:rPr>
              <a:t>”</a:t>
            </a:r>
            <a:r>
              <a:rPr lang="zh-CN" altLang="zh-CN" b="1" dirty="0">
                <a:latin typeface="+mn-ea"/>
              </a:rPr>
              <a:t>相比，有了全新的内容，感情更深沉也更博大。</a:t>
            </a:r>
            <a:endParaRPr lang="en-US" altLang="zh-CN" b="1" dirty="0">
              <a:latin typeface="+mn-ea"/>
            </a:endParaRPr>
          </a:p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FF0000"/>
                </a:solidFill>
                <a:latin typeface="+mn-ea"/>
              </a:rPr>
              <a:t>2.</a:t>
            </a:r>
            <a:r>
              <a:rPr lang="zh-CN" altLang="en-US" b="1" dirty="0">
                <a:solidFill>
                  <a:srgbClr val="FF0000"/>
                </a:solidFill>
                <a:latin typeface="+mn-ea"/>
              </a:rPr>
              <a:t>解题</a:t>
            </a:r>
            <a:r>
              <a:rPr lang="zh-CN" altLang="zh-CN" b="1" dirty="0">
                <a:solidFill>
                  <a:srgbClr val="FF0000"/>
                </a:solidFill>
                <a:latin typeface="+mn-ea"/>
              </a:rPr>
              <a:t>：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latin typeface="+mn-ea"/>
              </a:rPr>
              <a:t>“声声慢”是词牌。</a:t>
            </a:r>
          </a:p>
          <a:p>
            <a:pPr>
              <a:lnSpc>
                <a:spcPct val="170000"/>
              </a:lnSpc>
            </a:pPr>
            <a:endParaRPr lang="zh-CN" altLang="zh-CN" b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744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4779" y="960120"/>
            <a:ext cx="10862441" cy="448056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6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3. </a:t>
            </a:r>
            <a:r>
              <a:rPr lang="zh-CN" altLang="zh-CN" b="1" dirty="0">
                <a:solidFill>
                  <a:srgbClr val="FF0000"/>
                </a:solidFill>
              </a:rPr>
              <a:t>名家评论：</a:t>
            </a:r>
          </a:p>
          <a:p>
            <a:pPr>
              <a:lnSpc>
                <a:spcPct val="160000"/>
              </a:lnSpc>
            </a:pPr>
            <a:r>
              <a:rPr lang="zh-CN" altLang="zh-CN" b="1" dirty="0"/>
              <a:t>宋张端义《贵耳集》卷上：炼句精巧则易，平淡入调者难。且《秋词</a:t>
            </a:r>
            <a:r>
              <a:rPr lang="en-US" altLang="zh-CN" b="1" dirty="0"/>
              <a:t>·</a:t>
            </a:r>
            <a:r>
              <a:rPr lang="zh-CN" altLang="zh-CN" b="1" dirty="0"/>
              <a:t>声声慢》：</a:t>
            </a:r>
            <a:r>
              <a:rPr lang="en-US" altLang="zh-CN" b="1" dirty="0"/>
              <a:t>“</a:t>
            </a:r>
            <a:r>
              <a:rPr lang="zh-CN" altLang="zh-CN" b="1" dirty="0"/>
              <a:t>寻寻觅觅，冷冷清清，凄凄惨惨戚戚。</a:t>
            </a:r>
            <a:r>
              <a:rPr lang="en-US" altLang="zh-CN" b="1" dirty="0"/>
              <a:t>”</a:t>
            </a:r>
            <a:r>
              <a:rPr lang="zh-CN" altLang="zh-CN" b="1" dirty="0"/>
              <a:t>此乃公孙大娘舞剑手。本朝非无能词之士，未曾有一下十四叠字者，用《文选》诸赋格。后叠又云：</a:t>
            </a:r>
            <a:r>
              <a:rPr lang="en-US" altLang="zh-CN" b="1" dirty="0"/>
              <a:t>“</a:t>
            </a:r>
            <a:r>
              <a:rPr lang="zh-CN" altLang="zh-CN" b="1" dirty="0"/>
              <a:t>梧桐更兼细雨，到黄昏、点点滴滴。</a:t>
            </a:r>
            <a:r>
              <a:rPr lang="en-US" altLang="zh-CN" b="1" dirty="0"/>
              <a:t>”</a:t>
            </a:r>
            <a:r>
              <a:rPr lang="zh-CN" altLang="zh-CN" b="1" dirty="0"/>
              <a:t>又使叠字，俱无斧凿痕。更有一奇字云：</a:t>
            </a:r>
            <a:r>
              <a:rPr lang="en-US" altLang="zh-CN" b="1" dirty="0"/>
              <a:t>“</a:t>
            </a:r>
            <a:r>
              <a:rPr lang="zh-CN" altLang="zh-CN" b="1" dirty="0"/>
              <a:t>守定窗儿，独自怎生得黑。</a:t>
            </a:r>
            <a:r>
              <a:rPr lang="en-US" altLang="zh-CN" b="1" dirty="0"/>
              <a:t>”“</a:t>
            </a:r>
            <a:r>
              <a:rPr lang="zh-CN" altLang="zh-CN" b="1" dirty="0"/>
              <a:t>黑</a:t>
            </a:r>
            <a:r>
              <a:rPr lang="en-US" altLang="zh-CN" b="1" dirty="0"/>
              <a:t>”</a:t>
            </a:r>
            <a:r>
              <a:rPr lang="zh-CN" altLang="zh-CN" b="1" dirty="0"/>
              <a:t>字不许第二人押。妇人中有此文笔，殆间气也。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26966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280" y="640080"/>
            <a:ext cx="11490959" cy="518160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 dirty="0"/>
              <a:t>明杨慎《词品》卷二：宋人中填词，李易安亦称冠绝。使在衣冠，当与秦七、黄九争雄，不独雄于闺阁也。其词名《漱玉集》，寻之未得。《声声慢》一词，最为婉妙。其词云（略）</a:t>
            </a:r>
            <a:r>
              <a:rPr lang="en-US" altLang="zh-CN" b="1" dirty="0"/>
              <a:t>……</a:t>
            </a:r>
            <a:r>
              <a:rPr lang="zh-CN" altLang="zh-CN" b="1" dirty="0"/>
              <a:t>山谷所谓以故为新，以俗为雅者，易安先得之矣。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俞平伯《唐宋词选释》：</a:t>
            </a:r>
            <a:r>
              <a:rPr lang="en-US" altLang="zh-CN" b="1" dirty="0"/>
              <a:t>“</a:t>
            </a:r>
            <a:r>
              <a:rPr lang="zh-CN" altLang="zh-CN" b="1" dirty="0"/>
              <a:t>晓来</a:t>
            </a:r>
            <a:r>
              <a:rPr lang="en-US" altLang="zh-CN" b="1" dirty="0"/>
              <a:t>”</a:t>
            </a:r>
            <a:r>
              <a:rPr lang="zh-CN" altLang="zh-CN" b="1" dirty="0"/>
              <a:t>，各本多作</a:t>
            </a:r>
            <a:r>
              <a:rPr lang="en-US" altLang="zh-CN" b="1" dirty="0"/>
              <a:t>“</a:t>
            </a:r>
            <a:r>
              <a:rPr lang="zh-CN" altLang="zh-CN" b="1" dirty="0"/>
              <a:t>晚来</a:t>
            </a:r>
            <a:r>
              <a:rPr lang="en-US" altLang="zh-CN" b="1" dirty="0"/>
              <a:t>”</a:t>
            </a:r>
            <a:r>
              <a:rPr lang="zh-CN" altLang="zh-CN" b="1" dirty="0"/>
              <a:t>，殆因下文</a:t>
            </a:r>
            <a:r>
              <a:rPr lang="en-US" altLang="zh-CN" b="1" dirty="0"/>
              <a:t>“</a:t>
            </a:r>
            <a:r>
              <a:rPr lang="zh-CN" altLang="zh-CN" b="1" dirty="0"/>
              <a:t>黄昏</a:t>
            </a:r>
            <a:r>
              <a:rPr lang="en-US" altLang="zh-CN" b="1" dirty="0"/>
              <a:t>”</a:t>
            </a:r>
            <a:r>
              <a:rPr lang="zh-CN" altLang="zh-CN" b="1" dirty="0"/>
              <a:t>云云。其实词写一整天，非一晚的事。若云</a:t>
            </a:r>
            <a:r>
              <a:rPr lang="en-US" altLang="zh-CN" b="1" dirty="0"/>
              <a:t>“</a:t>
            </a:r>
            <a:r>
              <a:rPr lang="zh-CN" altLang="zh-CN" b="1" dirty="0"/>
              <a:t>晚来风急</a:t>
            </a:r>
            <a:r>
              <a:rPr lang="en-US" altLang="zh-CN" b="1" dirty="0"/>
              <a:t>”</a:t>
            </a:r>
            <a:r>
              <a:rPr lang="zh-CN" altLang="zh-CN" b="1" dirty="0"/>
              <a:t>，则反而重复。上文</a:t>
            </a:r>
            <a:r>
              <a:rPr lang="en-US" altLang="zh-CN" b="1" dirty="0"/>
              <a:t>“</a:t>
            </a:r>
            <a:r>
              <a:rPr lang="zh-CN" altLang="zh-CN" b="1" dirty="0"/>
              <a:t>三杯两盏淡酒</a:t>
            </a:r>
            <a:r>
              <a:rPr lang="en-US" altLang="zh-CN" b="1" dirty="0"/>
              <a:t>”</a:t>
            </a:r>
            <a:r>
              <a:rPr lang="zh-CN" altLang="zh-CN" b="1" dirty="0"/>
              <a:t>是早酒，即</a:t>
            </a:r>
            <a:r>
              <a:rPr lang="en-US" altLang="zh-CN" b="1" dirty="0"/>
              <a:t>……</a:t>
            </a:r>
            <a:r>
              <a:rPr lang="zh-CN" altLang="zh-CN" b="1" dirty="0"/>
              <a:t>《念奴娇》词所谓</a:t>
            </a:r>
            <a:r>
              <a:rPr lang="en-US" altLang="zh-CN" b="1" dirty="0"/>
              <a:t>“</a:t>
            </a:r>
            <a:r>
              <a:rPr lang="zh-CN" altLang="zh-CN" b="1" dirty="0"/>
              <a:t>扶头酒醒</a:t>
            </a:r>
            <a:r>
              <a:rPr lang="en-US" altLang="zh-CN" b="1" dirty="0"/>
              <a:t>”</a:t>
            </a:r>
            <a:r>
              <a:rPr lang="zh-CN" altLang="zh-CN" b="1" dirty="0"/>
              <a:t>；下文</a:t>
            </a:r>
            <a:r>
              <a:rPr lang="en-US" altLang="zh-CN" b="1" dirty="0"/>
              <a:t>“</a:t>
            </a:r>
            <a:r>
              <a:rPr lang="zh-CN" altLang="zh-CN" b="1" dirty="0"/>
              <a:t>雁过也</a:t>
            </a:r>
            <a:r>
              <a:rPr lang="en-US" altLang="zh-CN" b="1" dirty="0"/>
              <a:t>”</a:t>
            </a:r>
            <a:r>
              <a:rPr lang="zh-CN" altLang="zh-CN" b="1" dirty="0"/>
              <a:t>，即彼词</a:t>
            </a:r>
            <a:r>
              <a:rPr lang="en-US" altLang="zh-CN" b="1" dirty="0"/>
              <a:t>“</a:t>
            </a:r>
            <a:r>
              <a:rPr lang="zh-CN" altLang="zh-CN" b="1" dirty="0"/>
              <a:t>征鸿过尽</a:t>
            </a:r>
            <a:r>
              <a:rPr lang="en-US" altLang="zh-CN" b="1" dirty="0"/>
              <a:t>”</a:t>
            </a:r>
            <a:r>
              <a:rPr lang="zh-CN" altLang="zh-CN" b="1" dirty="0"/>
              <a:t>。今从《草堂诗馀》别集、《词综》、张氏《词选》等各本，作</a:t>
            </a:r>
            <a:r>
              <a:rPr lang="en-US" altLang="zh-CN" b="1" dirty="0"/>
              <a:t>“</a:t>
            </a:r>
            <a:r>
              <a:rPr lang="zh-CN" altLang="zh-CN" b="1" dirty="0"/>
              <a:t>晓来</a:t>
            </a:r>
            <a:r>
              <a:rPr lang="en-US" altLang="zh-CN" b="1" dirty="0"/>
              <a:t>”</a:t>
            </a:r>
            <a:r>
              <a:rPr lang="zh-CN" altLang="zh-CN" b="1" dirty="0"/>
              <a:t>。（人民文学出版社</a:t>
            </a:r>
            <a:r>
              <a:rPr lang="en-US" altLang="zh-CN" b="1" dirty="0"/>
              <a:t>1979</a:t>
            </a:r>
            <a:r>
              <a:rPr lang="zh-CN" altLang="zh-CN" b="1" dirty="0"/>
              <a:t>年版）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16512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xmlns="" id="{DB5CC752-3517-496B-A99A-329903809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86697"/>
            <a:ext cx="10972800" cy="930940"/>
          </a:xfrm>
        </p:spPr>
        <p:txBody>
          <a:bodyPr>
            <a:normAutofit fontScale="90000"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内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zh-CN" altLang="zh-CN" b="1" dirty="0">
                <a:solidFill>
                  <a:srgbClr val="FF0000"/>
                </a:solidFill>
              </a:rPr>
              <a:t>容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zh-CN" altLang="zh-CN" b="1" dirty="0">
                <a:solidFill>
                  <a:srgbClr val="FF0000"/>
                </a:solidFill>
              </a:rPr>
              <a:t>研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zh-CN" altLang="zh-CN" b="1" dirty="0">
                <a:solidFill>
                  <a:srgbClr val="FF0000"/>
                </a:solidFill>
              </a:rPr>
              <a:t>读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1297858"/>
            <a:ext cx="12070081" cy="5560141"/>
          </a:xfrm>
        </p:spPr>
        <p:txBody>
          <a:bodyPr>
            <a:normAutofit fontScale="55000" lnSpcReduction="20000"/>
          </a:bodyPr>
          <a:lstStyle/>
          <a:p>
            <a:pPr algn="ctr">
              <a:lnSpc>
                <a:spcPct val="170000"/>
              </a:lnSpc>
            </a:pPr>
            <a:r>
              <a:rPr lang="zh-CN" altLang="zh-CN" b="1" dirty="0">
                <a:solidFill>
                  <a:srgbClr val="C00000"/>
                </a:solidFill>
              </a:rPr>
              <a:t>（一）整体感知：</a:t>
            </a:r>
          </a:p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1233AE"/>
                </a:solidFill>
              </a:rPr>
              <a:t>1.</a:t>
            </a:r>
            <a:r>
              <a:rPr lang="zh-CN" altLang="zh-CN" b="1" dirty="0">
                <a:solidFill>
                  <a:srgbClr val="1233AE"/>
                </a:solidFill>
              </a:rPr>
              <a:t>翻译诗歌：自由朗读诗歌，结合注释翻译全诗。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明确：白话译文：</a:t>
            </a:r>
          </a:p>
          <a:p>
            <a:pPr>
              <a:lnSpc>
                <a:spcPct val="170000"/>
              </a:lnSpc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苦苦地寻寻觅觅，却只见冷冷清清，怎不让人凄惨悲戚。乍暖还寒的时节，最难保养休息。喝三杯两杯淡酒，怎么能抵得住早晨的寒风急袭？一行大雁从眼前飞过，更让人伤心，因为都是旧日的相识。</a:t>
            </a:r>
          </a:p>
          <a:p>
            <a:pPr>
              <a:lnSpc>
                <a:spcPct val="170000"/>
              </a:lnSpc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园中菊花堆积满地，都已经憔悴不堪，如今还有谁来采摘？冷清清地守着窗子，独自一个人怎么熬到天黑？梧桐叶上细雨淋漓，到黄昏时分，还是点点滴滴。这般情景，怎么能用一个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字了结！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46788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4" y="1417319"/>
            <a:ext cx="11518232" cy="3322321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1233AE"/>
                </a:solidFill>
              </a:rPr>
              <a:t>2. </a:t>
            </a:r>
            <a:r>
              <a:rPr lang="zh-CN" altLang="zh-CN" b="1" dirty="0">
                <a:solidFill>
                  <a:srgbClr val="1233AE"/>
                </a:solidFill>
              </a:rPr>
              <a:t>《声声慢》中最能体现作者情感的是哪一个字？抒发了作者怎样的情感？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“</a:t>
            </a:r>
            <a:r>
              <a:rPr lang="zh-CN" altLang="zh-CN" b="1" dirty="0"/>
              <a:t>愁</a:t>
            </a:r>
            <a:r>
              <a:rPr lang="en-US" altLang="zh-CN" b="1" dirty="0"/>
              <a:t>”</a:t>
            </a:r>
            <a:r>
              <a:rPr lang="zh-CN" altLang="zh-CN" b="1" dirty="0"/>
              <a:t>。抒发了作者因国破、家亡、夫死而只身流落江南时的孤苦无依的凄苦之愁。</a:t>
            </a:r>
          </a:p>
        </p:txBody>
      </p:sp>
    </p:spTree>
    <p:extLst>
      <p:ext uri="{BB962C8B-B14F-4D97-AF65-F5344CB8AC3E}">
        <p14:creationId xmlns:p14="http://schemas.microsoft.com/office/powerpoint/2010/main" xmlns="" val="172147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361" y="1536138"/>
            <a:ext cx="10972800" cy="4616087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 dirty="0"/>
              <a:t>《声声慢》是李清照的晚期作品，词情凄清。李清照写这首词时，正值金兵入侵，北宋灭亡，志趣相投的丈夫也病死在任上，南渡避难的过程中夫妻半生收藏的金石文物又丢失殆尽。这一连串的打击使她尝尽了国破家亡、颠沛流离的苦痛。就是在这种背景下，作者写下了</a:t>
            </a:r>
            <a:r>
              <a:rPr lang="en-US" altLang="zh-CN" b="1" dirty="0"/>
              <a:t>“</a:t>
            </a:r>
            <a:r>
              <a:rPr lang="zh-CN" altLang="zh-CN" b="1" dirty="0"/>
              <a:t>声声慢</a:t>
            </a:r>
            <a:r>
              <a:rPr lang="en-US" altLang="zh-CN" b="1" dirty="0"/>
              <a:t>”</a:t>
            </a:r>
            <a:r>
              <a:rPr lang="zh-CN" altLang="zh-CN" b="1" dirty="0"/>
              <a:t>这首词，通过描写残秋所见、所闻、所感，抒发自己孤寂落寞、悲凉愁苦的心绪。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3B5FDBC-B6A9-447C-87B4-ECFB2606822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76" t="22826" r="8018" b="23914"/>
          <a:stretch>
            <a:fillRect/>
          </a:stretch>
        </p:blipFill>
        <p:spPr bwMode="auto">
          <a:xfrm>
            <a:off x="0" y="0"/>
            <a:ext cx="3432534" cy="15361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9860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426720"/>
            <a:ext cx="12192000" cy="6431280"/>
          </a:xfrm>
        </p:spPr>
        <p:txBody>
          <a:bodyPr>
            <a:normAutofit fontScale="62500" lnSpcReduction="20000"/>
          </a:bodyPr>
          <a:lstStyle/>
          <a:p>
            <a:pPr algn="ctr">
              <a:lnSpc>
                <a:spcPct val="170000"/>
              </a:lnSpc>
            </a:pPr>
            <a:r>
              <a:rPr lang="zh-CN" altLang="en-US" b="1" dirty="0">
                <a:solidFill>
                  <a:srgbClr val="C00000"/>
                </a:solidFill>
              </a:rPr>
              <a:t>（二）</a:t>
            </a:r>
            <a:r>
              <a:rPr lang="zh-CN" altLang="zh-CN" b="1" dirty="0">
                <a:solidFill>
                  <a:srgbClr val="C00000"/>
                </a:solidFill>
              </a:rPr>
              <a:t>诵读体味：</a:t>
            </a:r>
            <a:endParaRPr lang="en-US" altLang="zh-CN" b="1" dirty="0">
              <a:solidFill>
                <a:srgbClr val="C00000"/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1233AE"/>
                </a:solidFill>
              </a:rPr>
              <a:t>自由朗读诗歌，把握节奏，画出朗读节奏，体味情感。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明确：朗读节奏</a:t>
            </a:r>
          </a:p>
          <a:p>
            <a:pPr algn="ctr">
              <a:lnSpc>
                <a:spcPct val="170000"/>
              </a:lnSpc>
            </a:pP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声声慢</a:t>
            </a:r>
          </a:p>
          <a:p>
            <a:pPr>
              <a:lnSpc>
                <a:spcPct val="170000"/>
              </a:lnSpc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寻寻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觅觅，冷冷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清清，凄凄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惨惨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戚戚。乍暖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还寒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时候，最难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将息。三杯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两盏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淡酒，怎敌他、晚来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风急！雁过也，正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伤心，却是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旧时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相识。</a:t>
            </a:r>
          </a:p>
          <a:p>
            <a:pPr>
              <a:lnSpc>
                <a:spcPct val="170000"/>
              </a:lnSpc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满地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黄花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堆积，憔悴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损，如今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有谁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堪摘！守着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窗儿，独自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怎生得黑！梧桐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更兼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细雨，到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黄昏、点点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滴滴。这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次第，怎一个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愁字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了得！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7023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09600"/>
            <a:ext cx="12192000" cy="6248400"/>
          </a:xfrm>
        </p:spPr>
        <p:txBody>
          <a:bodyPr>
            <a:normAutofit fontScale="55000" lnSpcReduction="20000"/>
          </a:bodyPr>
          <a:lstStyle/>
          <a:p>
            <a:pPr algn="ctr">
              <a:lnSpc>
                <a:spcPct val="170000"/>
              </a:lnSpc>
            </a:pPr>
            <a:r>
              <a:rPr lang="zh-CN" altLang="zh-CN" b="1" dirty="0">
                <a:solidFill>
                  <a:srgbClr val="C00000"/>
                </a:solidFill>
              </a:rPr>
              <a:t>（三）分析结构：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1233AE"/>
                </a:solidFill>
              </a:rPr>
              <a:t>自读全词，把握全词的感情基调，请简要概括上下片的内容。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 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感情基调：悲凉。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内容：开头为全词奠定了悲凉的基调，接着从秋天气候多变，酒难御寒和北雁南飞等几个角度，写自己滞留南方的孤独生活和悲苦心情。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下片写黄花满地枯萎，再也无人摘取。暗喻岁月流逝，人已衰老、憔悴！再加上白日漫长，她独自一人要怎样熬能到天黑，正值黄昏时候，又有秋雨点滴作响，这种景象，这时的情绪，哪里是一个简单的“愁”字所能概括得尽的！体现作者那种失落、孤单、凄凉、悲哀的心灵世界。</a:t>
            </a:r>
          </a:p>
          <a:p>
            <a:pPr>
              <a:lnSpc>
                <a:spcPct val="150000"/>
              </a:lnSpc>
            </a:pP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xmlns="" val="1551352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63880"/>
            <a:ext cx="11929241" cy="4648200"/>
          </a:xfrm>
        </p:spPr>
        <p:txBody>
          <a:bodyPr>
            <a:normAutofit fontScale="62500" lnSpcReduction="20000"/>
          </a:bodyPr>
          <a:lstStyle/>
          <a:p>
            <a:pPr algn="ctr"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（四）赏析内容：</a:t>
            </a:r>
          </a:p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1233AE"/>
                </a:solidFill>
              </a:rPr>
              <a:t>1.</a:t>
            </a:r>
            <a:r>
              <a:rPr lang="zh-CN" altLang="zh-CN" b="1" dirty="0">
                <a:solidFill>
                  <a:srgbClr val="1233AE"/>
                </a:solidFill>
              </a:rPr>
              <a:t>思考：“寻寻觅觅，冷冷清清，凄凄惨惨戚戚</a:t>
            </a:r>
            <a:r>
              <a:rPr lang="en-US" altLang="zh-CN" b="1" dirty="0">
                <a:solidFill>
                  <a:srgbClr val="1233AE"/>
                </a:solidFill>
              </a:rPr>
              <a:t>”</a:t>
            </a:r>
            <a:r>
              <a:rPr lang="zh-CN" altLang="zh-CN" b="1" dirty="0">
                <a:solidFill>
                  <a:srgbClr val="1233AE"/>
                </a:solidFill>
              </a:rPr>
              <a:t>这几句包含几层意思？在用语上有什么特点？有什么作用？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(1)</a:t>
            </a:r>
            <a:r>
              <a:rPr lang="zh-CN" altLang="zh-CN" b="1" dirty="0"/>
              <a:t>这几句包含三层意思：第一层，写人的动作神态，似在寻找失去的东西，追索过往的痕迹；第二层，写环境的凄凉、寂寞；第三层，写内心世界的愁苦、哀伤。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6865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85800"/>
            <a:ext cx="11929241" cy="501396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/>
              <a:t>(2)</a:t>
            </a:r>
            <a:r>
              <a:rPr lang="zh-CN" altLang="zh-CN" b="1" dirty="0"/>
              <a:t>七组叠词，很好地统领了全词的内容，展示出一种凄凉、萧条的意境；选用叠词，造成一种回环往复的效果，更显示出感情之强烈。</a:t>
            </a:r>
            <a:r>
              <a:rPr lang="en-US" altLang="zh-CN" b="1" dirty="0"/>
              <a:t>“</a:t>
            </a:r>
            <a:r>
              <a:rPr lang="zh-CN" altLang="zh-CN" b="1" dirty="0"/>
              <a:t>寻寻觅觅</a:t>
            </a:r>
            <a:r>
              <a:rPr lang="en-US" altLang="zh-CN" b="1" dirty="0"/>
              <a:t>”</a:t>
            </a:r>
            <a:r>
              <a:rPr lang="zh-CN" altLang="zh-CN" b="1" dirty="0"/>
              <a:t>写动作，写出了寻觅无果，若有所失；</a:t>
            </a:r>
            <a:r>
              <a:rPr lang="en-US" altLang="zh-CN" b="1" dirty="0"/>
              <a:t>“</a:t>
            </a:r>
            <a:r>
              <a:rPr lang="zh-CN" altLang="zh-CN" b="1" dirty="0"/>
              <a:t>冷冷清清</a:t>
            </a:r>
            <a:r>
              <a:rPr lang="en-US" altLang="zh-CN" b="1" dirty="0"/>
              <a:t>”</a:t>
            </a:r>
            <a:r>
              <a:rPr lang="zh-CN" altLang="zh-CN" b="1" dirty="0"/>
              <a:t>写环境，写出了处境的冷清、心境的清冷；</a:t>
            </a:r>
            <a:r>
              <a:rPr lang="en-US" altLang="zh-CN" b="1" dirty="0"/>
              <a:t>“</a:t>
            </a:r>
            <a:r>
              <a:rPr lang="zh-CN" altLang="zh-CN" b="1" dirty="0"/>
              <a:t>凄凄惨惨戚戚</a:t>
            </a:r>
            <a:r>
              <a:rPr lang="en-US" altLang="zh-CN" b="1" dirty="0"/>
              <a:t>”</a:t>
            </a:r>
            <a:r>
              <a:rPr lang="zh-CN" altLang="zh-CN" b="1" dirty="0"/>
              <a:t>写心理，写出了心里的沉痛凄厉。音韵上徘徊婉转，感情上层层递进，使全词顿挫凄绝，如泣如咽。定下了全词悲苦愁绝的基调。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表达效果：①增加形象性；②表达更确切；③音律和谐，声声悦耳。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(3)</a:t>
            </a:r>
            <a:r>
              <a:rPr lang="zh-CN" altLang="zh-CN" b="1" dirty="0"/>
              <a:t>这几句直接抒情，表达的感情哀婉凄切，为全词奠定了凄清的基调。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6205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454" y="773216"/>
            <a:ext cx="11851092" cy="5322784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1233AE"/>
                </a:solidFill>
              </a:rPr>
              <a:t>2.</a:t>
            </a:r>
            <a:r>
              <a:rPr lang="zh-CN" altLang="zh-CN" b="1" dirty="0">
                <a:solidFill>
                  <a:srgbClr val="1233AE"/>
                </a:solidFill>
              </a:rPr>
              <a:t>思考：词人为何说是</a:t>
            </a:r>
            <a:r>
              <a:rPr lang="en-US" altLang="zh-CN" b="1" dirty="0">
                <a:solidFill>
                  <a:srgbClr val="1233AE"/>
                </a:solidFill>
              </a:rPr>
              <a:t>“</a:t>
            </a:r>
            <a:r>
              <a:rPr lang="zh-CN" altLang="zh-CN" b="1" dirty="0">
                <a:solidFill>
                  <a:srgbClr val="1233AE"/>
                </a:solidFill>
              </a:rPr>
              <a:t>淡酒</a:t>
            </a:r>
            <a:r>
              <a:rPr lang="en-US" altLang="zh-CN" b="1" dirty="0">
                <a:solidFill>
                  <a:srgbClr val="1233AE"/>
                </a:solidFill>
              </a:rPr>
              <a:t>”</a:t>
            </a:r>
            <a:r>
              <a:rPr lang="zh-CN" altLang="zh-CN" b="1" dirty="0">
                <a:solidFill>
                  <a:srgbClr val="1233AE"/>
                </a:solidFill>
              </a:rPr>
              <a:t>？为什么词人看到</a:t>
            </a:r>
            <a:r>
              <a:rPr lang="en-US" altLang="zh-CN" b="1" dirty="0">
                <a:solidFill>
                  <a:srgbClr val="1233AE"/>
                </a:solidFill>
              </a:rPr>
              <a:t>“</a:t>
            </a:r>
            <a:r>
              <a:rPr lang="zh-CN" altLang="zh-CN" b="1" dirty="0">
                <a:solidFill>
                  <a:srgbClr val="1233AE"/>
                </a:solidFill>
              </a:rPr>
              <a:t>雁</a:t>
            </a:r>
            <a:r>
              <a:rPr lang="en-US" altLang="zh-CN" b="1" dirty="0">
                <a:solidFill>
                  <a:srgbClr val="1233AE"/>
                </a:solidFill>
              </a:rPr>
              <a:t>”</a:t>
            </a:r>
            <a:r>
              <a:rPr lang="zh-CN" altLang="zh-CN" b="1" dirty="0">
                <a:solidFill>
                  <a:srgbClr val="1233AE"/>
                </a:solidFill>
              </a:rPr>
              <a:t>会伤心？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(1)</a:t>
            </a:r>
            <a:r>
              <a:rPr lang="zh-CN" altLang="zh-CN" b="1" dirty="0"/>
              <a:t>并非酒淡，而是愁情太重、太浓，酒力压不住心愁，自然也就觉得酒味淡，这是一种主观感受。一个</a:t>
            </a:r>
            <a:r>
              <a:rPr lang="en-US" altLang="zh-CN" b="1" dirty="0"/>
              <a:t>“</a:t>
            </a:r>
            <a:r>
              <a:rPr lang="zh-CN" altLang="zh-CN" b="1" dirty="0"/>
              <a:t>淡</a:t>
            </a:r>
            <a:r>
              <a:rPr lang="en-US" altLang="zh-CN" b="1" dirty="0"/>
              <a:t>”</a:t>
            </a:r>
            <a:r>
              <a:rPr lang="zh-CN" altLang="zh-CN" b="1" dirty="0"/>
              <a:t>字表明了作者的晚年生活是何等凄凉惨淡。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(2)</a:t>
            </a:r>
            <a:r>
              <a:rPr lang="zh-CN" altLang="zh-CN" b="1" dirty="0"/>
              <a:t>①睹物思人。此时，那似曾相识的雁儿再度飞过，丈夫却已亡故，物是人非，相思之情已成</a:t>
            </a:r>
            <a:r>
              <a:rPr lang="en-US" altLang="zh-CN" b="1" dirty="0"/>
              <a:t>“</a:t>
            </a:r>
            <a:r>
              <a:rPr lang="zh-CN" altLang="zh-CN" b="1" dirty="0"/>
              <a:t>悼亡之悲</a:t>
            </a:r>
            <a:r>
              <a:rPr lang="en-US" altLang="zh-CN" b="1" dirty="0"/>
              <a:t>”</a:t>
            </a:r>
            <a:r>
              <a:rPr lang="zh-CN" altLang="zh-CN" b="1" dirty="0"/>
              <a:t>。②这也表现了词人天涯沦落之感。此时词人避居江南，远离故土，看到北来的大雁便认为这是家乡来的大雁，因而说是</a:t>
            </a:r>
            <a:r>
              <a:rPr lang="en-US" altLang="zh-CN" b="1" dirty="0"/>
              <a:t>“</a:t>
            </a:r>
            <a:r>
              <a:rPr lang="zh-CN" altLang="zh-CN" b="1" dirty="0"/>
              <a:t>旧时相识</a:t>
            </a:r>
            <a:r>
              <a:rPr lang="en-US" altLang="zh-CN" b="1" dirty="0"/>
              <a:t>”</a:t>
            </a:r>
            <a:r>
              <a:rPr lang="zh-CN" altLang="zh-CN" b="1" dirty="0"/>
              <a:t>，可见，雁儿还勾起了词人的</a:t>
            </a:r>
            <a:r>
              <a:rPr lang="en-US" altLang="zh-CN" b="1" dirty="0"/>
              <a:t>“</a:t>
            </a:r>
            <a:r>
              <a:rPr lang="zh-CN" altLang="zh-CN" b="1" dirty="0"/>
              <a:t>怀乡之思</a:t>
            </a:r>
            <a:r>
              <a:rPr lang="en-US" altLang="zh-CN" b="1" dirty="0"/>
              <a:t>”</a:t>
            </a:r>
            <a:r>
              <a:rPr lang="zh-CN" altLang="zh-CN" b="1" dirty="0"/>
              <a:t>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7986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xmlns="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469" y="1063316"/>
            <a:ext cx="11621729" cy="5032684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1233AE"/>
                </a:solidFill>
              </a:rPr>
              <a:t>3.</a:t>
            </a:r>
            <a:r>
              <a:rPr lang="zh-CN" altLang="zh-CN" b="1" dirty="0">
                <a:solidFill>
                  <a:srgbClr val="1233AE"/>
                </a:solidFill>
              </a:rPr>
              <a:t>思考：如何理解</a:t>
            </a:r>
            <a:r>
              <a:rPr lang="en-US" altLang="zh-CN" b="1" dirty="0">
                <a:solidFill>
                  <a:srgbClr val="1233AE"/>
                </a:solidFill>
              </a:rPr>
              <a:t>“</a:t>
            </a:r>
            <a:r>
              <a:rPr lang="zh-CN" altLang="zh-CN" b="1" dirty="0">
                <a:solidFill>
                  <a:srgbClr val="1233AE"/>
                </a:solidFill>
              </a:rPr>
              <a:t>满地黄花堆积，憔悴损，如今有谁堪摘</a:t>
            </a:r>
            <a:r>
              <a:rPr lang="en-US" altLang="zh-CN" b="1" dirty="0">
                <a:solidFill>
                  <a:srgbClr val="1233AE"/>
                </a:solidFill>
              </a:rPr>
              <a:t>”</a:t>
            </a:r>
            <a:r>
              <a:rPr lang="zh-CN" altLang="zh-CN" b="1" dirty="0">
                <a:solidFill>
                  <a:srgbClr val="1233AE"/>
                </a:solidFill>
              </a:rPr>
              <a:t>这三句词中蕴含的情感？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“</a:t>
            </a:r>
            <a:r>
              <a:rPr lang="zh-CN" altLang="zh-CN" b="1" dirty="0"/>
              <a:t>满地黄花堆积</a:t>
            </a:r>
            <a:r>
              <a:rPr lang="en-US" altLang="zh-CN" b="1" dirty="0"/>
              <a:t>”</a:t>
            </a:r>
            <a:r>
              <a:rPr lang="zh-CN" altLang="zh-CN" b="1" dirty="0"/>
              <a:t>是指菊花盛开，而非残英满地。</a:t>
            </a:r>
            <a:r>
              <a:rPr lang="en-US" altLang="zh-CN" b="1" dirty="0"/>
              <a:t>“</a:t>
            </a:r>
            <a:r>
              <a:rPr lang="zh-CN" altLang="zh-CN" b="1" dirty="0"/>
              <a:t>憔悴损</a:t>
            </a:r>
            <a:r>
              <a:rPr lang="en-US" altLang="zh-CN" b="1" dirty="0"/>
              <a:t>”</a:t>
            </a:r>
            <a:r>
              <a:rPr lang="zh-CN" altLang="zh-CN" b="1" dirty="0"/>
              <a:t>既指菊花枯萎凋谢，又指词人因忧伤而憔悴消瘦。正是因为词人无心赏景，虽是菊花堆满地，却不想去摘赏。然而，人不摘花，花却自己凋谢。等到花自憔悴损，欲摘却不堪摘了。这里既写自己无心摘花的郁闷，又透露了怜惜菊花将谢的情怀，笔意深远，令人回味。</a:t>
            </a:r>
          </a:p>
        </p:txBody>
      </p:sp>
    </p:spTree>
    <p:extLst>
      <p:ext uri="{BB962C8B-B14F-4D97-AF65-F5344CB8AC3E}">
        <p14:creationId xmlns:p14="http://schemas.microsoft.com/office/powerpoint/2010/main" xmlns="" val="184494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75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75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xmlns="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249680"/>
            <a:ext cx="10759440" cy="329184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1233AE"/>
                </a:solidFill>
              </a:rPr>
              <a:t>4</a:t>
            </a:r>
            <a:r>
              <a:rPr lang="zh-CN" altLang="zh-CN" b="1" dirty="0">
                <a:solidFill>
                  <a:srgbClr val="1233AE"/>
                </a:solidFill>
              </a:rPr>
              <a:t>．“梧桐更兼细雨”中“更兼”表明了词人怎样的心境</a:t>
            </a:r>
            <a:r>
              <a:rPr lang="en-US" altLang="zh-CN" b="1" dirty="0">
                <a:solidFill>
                  <a:srgbClr val="1233AE"/>
                </a:solidFill>
              </a:rPr>
              <a:t>?</a:t>
            </a:r>
            <a:endParaRPr lang="zh-CN" altLang="zh-CN" b="1" dirty="0">
              <a:solidFill>
                <a:srgbClr val="1233AE"/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“更兼”表明了词人脆弱不堪的心境。梧桐叶落即已不堪忍受，又加上“细雨”伴唱，秋韵更浓，词人的愁苦也就更深。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38123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xmlns="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59" y="662151"/>
            <a:ext cx="11855669" cy="4763289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1233AE"/>
                </a:solidFill>
              </a:rPr>
              <a:t>5.</a:t>
            </a:r>
            <a:r>
              <a:rPr lang="zh-CN" altLang="zh-CN" b="1" dirty="0">
                <a:solidFill>
                  <a:srgbClr val="1233AE"/>
                </a:solidFill>
              </a:rPr>
              <a:t>思考：“这次第，怎一个愁字了得</a:t>
            </a:r>
            <a:r>
              <a:rPr lang="en-US" altLang="zh-CN" b="1" dirty="0">
                <a:solidFill>
                  <a:srgbClr val="1233AE"/>
                </a:solidFill>
              </a:rPr>
              <a:t>”</a:t>
            </a:r>
            <a:r>
              <a:rPr lang="zh-CN" altLang="zh-CN" b="1" dirty="0">
                <a:solidFill>
                  <a:srgbClr val="1233AE"/>
                </a:solidFill>
              </a:rPr>
              <a:t>中</a:t>
            </a:r>
            <a:r>
              <a:rPr lang="en-US" altLang="zh-CN" b="1" dirty="0">
                <a:solidFill>
                  <a:srgbClr val="1233AE"/>
                </a:solidFill>
              </a:rPr>
              <a:t>“</a:t>
            </a:r>
            <a:r>
              <a:rPr lang="zh-CN" altLang="zh-CN" b="1" dirty="0">
                <a:solidFill>
                  <a:srgbClr val="1233AE"/>
                </a:solidFill>
              </a:rPr>
              <a:t>次第</a:t>
            </a:r>
            <a:r>
              <a:rPr lang="en-US" altLang="zh-CN" b="1" dirty="0">
                <a:solidFill>
                  <a:srgbClr val="1233AE"/>
                </a:solidFill>
              </a:rPr>
              <a:t>”</a:t>
            </a:r>
            <a:r>
              <a:rPr lang="zh-CN" altLang="zh-CN" b="1" dirty="0">
                <a:solidFill>
                  <a:srgbClr val="1233AE"/>
                </a:solidFill>
              </a:rPr>
              <a:t>指哪些</a:t>
            </a:r>
            <a:r>
              <a:rPr lang="en-US" altLang="zh-CN" b="1" dirty="0">
                <a:solidFill>
                  <a:srgbClr val="1233AE"/>
                </a:solidFill>
              </a:rPr>
              <a:t>“</a:t>
            </a:r>
            <a:r>
              <a:rPr lang="zh-CN" altLang="zh-CN" b="1" dirty="0">
                <a:solidFill>
                  <a:srgbClr val="1233AE"/>
                </a:solidFill>
              </a:rPr>
              <a:t>次第</a:t>
            </a:r>
            <a:r>
              <a:rPr lang="en-US" altLang="zh-CN" b="1" dirty="0">
                <a:solidFill>
                  <a:srgbClr val="1233AE"/>
                </a:solidFill>
              </a:rPr>
              <a:t>”</a:t>
            </a:r>
            <a:r>
              <a:rPr lang="zh-CN" altLang="zh-CN" b="1" dirty="0">
                <a:solidFill>
                  <a:srgbClr val="1233AE"/>
                </a:solidFill>
              </a:rPr>
              <a:t>？词人为何说</a:t>
            </a:r>
            <a:r>
              <a:rPr lang="en-US" altLang="zh-CN" b="1" dirty="0">
                <a:solidFill>
                  <a:srgbClr val="1233AE"/>
                </a:solidFill>
              </a:rPr>
              <a:t>“</a:t>
            </a:r>
            <a:r>
              <a:rPr lang="zh-CN" altLang="zh-CN" b="1" dirty="0">
                <a:solidFill>
                  <a:srgbClr val="1233AE"/>
                </a:solidFill>
              </a:rPr>
              <a:t>怎一个愁字了得</a:t>
            </a:r>
            <a:r>
              <a:rPr lang="en-US" altLang="zh-CN" b="1" dirty="0">
                <a:solidFill>
                  <a:srgbClr val="1233AE"/>
                </a:solidFill>
              </a:rPr>
              <a:t>”</a:t>
            </a:r>
            <a:r>
              <a:rPr lang="zh-CN" altLang="zh-CN" b="1" dirty="0">
                <a:solidFill>
                  <a:srgbClr val="1233AE"/>
                </a:solidFill>
              </a:rPr>
              <a:t>？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(1)“</a:t>
            </a:r>
            <a:r>
              <a:rPr lang="zh-CN" altLang="zh-CN" b="1" dirty="0"/>
              <a:t>次第</a:t>
            </a:r>
            <a:r>
              <a:rPr lang="en-US" altLang="zh-CN" b="1" dirty="0"/>
              <a:t>”</a:t>
            </a:r>
            <a:r>
              <a:rPr lang="zh-CN" altLang="zh-CN" b="1" dirty="0"/>
              <a:t>意为光景、状况，指乍暖还寒、晚来风急、旧时雁过、满地黄花、梧桐秋雨等情景。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(2)</a:t>
            </a:r>
            <a:r>
              <a:rPr lang="zh-CN" altLang="zh-CN" b="1" dirty="0"/>
              <a:t>作者的愁太多太多了。颠沛流离之苦、亡夫之痛、家国之恨、孤独之情，等等，仅用一个“愁”字又如何概括得尽呢！</a:t>
            </a:r>
          </a:p>
        </p:txBody>
      </p:sp>
    </p:spTree>
    <p:extLst>
      <p:ext uri="{BB962C8B-B14F-4D97-AF65-F5344CB8AC3E}">
        <p14:creationId xmlns:p14="http://schemas.microsoft.com/office/powerpoint/2010/main" xmlns="" val="3725315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xmlns="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24840"/>
            <a:ext cx="11967411" cy="5758205"/>
          </a:xfrm>
        </p:spPr>
        <p:txBody>
          <a:bodyPr>
            <a:normAutofit fontScale="47500" lnSpcReduction="20000"/>
          </a:bodyPr>
          <a:lstStyle/>
          <a:p>
            <a:pPr algn="ctr"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（五）鉴赏形象：</a:t>
            </a:r>
          </a:p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C00000"/>
                </a:solidFill>
              </a:rPr>
              <a:t>1</a:t>
            </a:r>
            <a:r>
              <a:rPr lang="zh-CN" altLang="zh-CN" b="1" dirty="0">
                <a:solidFill>
                  <a:srgbClr val="C00000"/>
                </a:solidFill>
              </a:rPr>
              <a:t>意象：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1233AE"/>
                </a:solidFill>
              </a:rPr>
              <a:t>思考：词人围绕词眼“愁”字，都写了哪些意象</a:t>
            </a:r>
            <a:r>
              <a:rPr lang="en-US" altLang="zh-CN" b="1" dirty="0">
                <a:solidFill>
                  <a:srgbClr val="1233AE"/>
                </a:solidFill>
              </a:rPr>
              <a:t>?</a:t>
            </a:r>
            <a:r>
              <a:rPr lang="zh-CN" altLang="zh-CN" b="1" dirty="0">
                <a:solidFill>
                  <a:srgbClr val="1233AE"/>
                </a:solidFill>
              </a:rPr>
              <a:t>表达了怎样的情感？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C00000"/>
                </a:solidFill>
              </a:rPr>
              <a:t>黄花：</a:t>
            </a:r>
            <a:endParaRPr lang="en-US" altLang="zh-CN" b="1" dirty="0">
              <a:solidFill>
                <a:srgbClr val="C00000"/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zh-CN" b="1" dirty="0"/>
              <a:t>词中的黄花取其衰败之像，暗喻岁月流逝，人已衰老憔悴之义。表现了词人晚年孤苦飘零的处境，隐含着对生命将逝的悲哀。</a:t>
            </a:r>
          </a:p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C00000"/>
                </a:solidFill>
              </a:rPr>
              <a:t> </a:t>
            </a:r>
            <a:r>
              <a:rPr lang="zh-CN" altLang="zh-CN" b="1" dirty="0">
                <a:solidFill>
                  <a:srgbClr val="C00000"/>
                </a:solidFill>
              </a:rPr>
              <a:t>酒：</a:t>
            </a:r>
            <a:endParaRPr lang="en-US" altLang="zh-CN" b="1" dirty="0">
              <a:solidFill>
                <a:srgbClr val="C00000"/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zh-CN" b="1" dirty="0"/>
              <a:t>词中的酒除此意外还有御寒之意，“淡酒”，并非酒淡，而是因愁情太重，酒力压不住心愁，自然也就觉得酒味淡，这是一种主观感受，一个</a:t>
            </a:r>
            <a:r>
              <a:rPr lang="en-US" altLang="zh-CN" b="1" dirty="0"/>
              <a:t>“</a:t>
            </a:r>
            <a:r>
              <a:rPr lang="zh-CN" altLang="zh-CN" b="1" dirty="0"/>
              <a:t>淡字</a:t>
            </a:r>
            <a:r>
              <a:rPr lang="en-US" altLang="zh-CN" b="1" dirty="0"/>
              <a:t>”</a:t>
            </a:r>
            <a:r>
              <a:rPr lang="zh-CN" altLang="zh-CN" b="1" dirty="0"/>
              <a:t>表明了作者晚年是何等凄凉惨淡。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08880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xmlns="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609600"/>
            <a:ext cx="11967411" cy="6248400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C00000"/>
                </a:solidFill>
              </a:rPr>
              <a:t>风：</a:t>
            </a:r>
            <a:endParaRPr lang="en-US" altLang="zh-CN" b="1" dirty="0">
              <a:solidFill>
                <a:srgbClr val="C00000"/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zh-CN" b="1" dirty="0"/>
              <a:t>词中的风紧急，猛烈，并且是晚上的风。“风急”明写天气恶劣，实写词人愁重。词人六神无主，茫然若失，竭力寻找却遍找不到。亡国之愁，沦落之苦，丧夫之痛，家国之思全部压在一个孤苦伶仃的年老妇人身上。酒入愁肠愁更愁，满心都是愁，致使酒力压不住心愁。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C00000"/>
                </a:solidFill>
              </a:rPr>
              <a:t>雁：</a:t>
            </a:r>
            <a:endParaRPr lang="en-US" altLang="zh-CN" b="1" dirty="0">
              <a:solidFill>
                <a:srgbClr val="C00000"/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zh-CN" b="1" dirty="0"/>
              <a:t>象征悼亡之悲、怀乡之思。雁会联系到诗人对家乡对亲人的思念</a:t>
            </a:r>
            <a:r>
              <a:rPr lang="en-US" altLang="zh-CN" b="1" dirty="0"/>
              <a:t>,</a:t>
            </a:r>
            <a:r>
              <a:rPr lang="zh-CN" altLang="zh-CN" b="1" dirty="0"/>
              <a:t>感叹独自身在异乡的悲凉，作者当时身处南方，看到北雁归来，或许她只是听到了那呼朋引伴的声声雁鸣，不禁想起如今雁在人亡</a:t>
            </a:r>
            <a:r>
              <a:rPr lang="en-US" altLang="zh-CN" b="1" dirty="0"/>
              <a:t>,</a:t>
            </a:r>
            <a:r>
              <a:rPr lang="zh-CN" altLang="zh-CN" b="1" dirty="0"/>
              <a:t>曾经心意相通的夫君早已撒手人寰，无由再寄锦书去，无人再捎锦书来。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C00000"/>
                </a:solidFill>
              </a:rPr>
              <a:t>细雨：</a:t>
            </a:r>
            <a:endParaRPr lang="en-US" altLang="zh-CN" b="1" dirty="0">
              <a:solidFill>
                <a:srgbClr val="C00000"/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zh-CN" b="1" dirty="0"/>
              <a:t>是哀伤、愁丝的象征。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C00000"/>
                </a:solidFill>
              </a:rPr>
              <a:t>梧桐：</a:t>
            </a:r>
            <a:endParaRPr lang="en-US" altLang="zh-CN" b="1" dirty="0">
              <a:solidFill>
                <a:srgbClr val="C00000"/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zh-CN" b="1" dirty="0"/>
              <a:t>本身就是牵愁惹恨的事物，再加上淋淋漓漓的凄苦的秋雨，不仅滴在耳边，更滴向心头。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78374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239" y="1436187"/>
            <a:ext cx="12088761" cy="4955735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/>
              <a:t>1.</a:t>
            </a:r>
            <a:r>
              <a:rPr lang="zh-CN" altLang="zh-CN" b="1" dirty="0"/>
              <a:t>积累基础知识，引领学生品味诗词富有表现力的语言，提高语言的鉴赏能力，培养语言建构与运用素养。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2.</a:t>
            </a:r>
            <a:r>
              <a:rPr lang="zh-CN" altLang="zh-CN" b="1" dirty="0"/>
              <a:t>根据课文内容设置问题，有效提问，理清思路，激发学生思考，促进思维发展，培养学生思维发展与提升素养。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3. </a:t>
            </a:r>
            <a:r>
              <a:rPr lang="zh-CN" altLang="zh-CN" b="1" dirty="0"/>
              <a:t>通过抓关键词和意象来品味词的意境意蕴，掌握鉴赏古典诗歌作品的方法，提高鉴赏能力，培养审美鉴赏与创造素养。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4. </a:t>
            </a:r>
            <a:r>
              <a:rPr lang="zh-CN" altLang="zh-CN" b="1" dirty="0"/>
              <a:t>了解李清照词的特点，领略宋词的艺术美，培养学生对古诗词的热爱及审美情趣，培养学生文化传承与理解素养</a:t>
            </a:r>
            <a:r>
              <a:rPr lang="zh-CN" altLang="zh-CN" dirty="0"/>
              <a:t>。</a:t>
            </a:r>
            <a:endParaRPr lang="zh-CN" altLang="zh-CN" b="1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F526BBC-8ADC-4666-9082-ED18006C0BE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77" t="22826" r="2924" b="22826"/>
          <a:stretch>
            <a:fillRect/>
          </a:stretch>
        </p:blipFill>
        <p:spPr bwMode="auto">
          <a:xfrm>
            <a:off x="0" y="0"/>
            <a:ext cx="4734232" cy="15780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252992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xmlns="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483" y="1010653"/>
            <a:ext cx="11857703" cy="4247147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60000"/>
              </a:lnSpc>
            </a:pPr>
            <a:r>
              <a:rPr lang="en-US" altLang="zh-CN" b="1" dirty="0">
                <a:solidFill>
                  <a:srgbClr val="C00000"/>
                </a:solidFill>
              </a:rPr>
              <a:t>2.</a:t>
            </a:r>
            <a:r>
              <a:rPr lang="zh-CN" altLang="zh-CN" b="1" dirty="0">
                <a:solidFill>
                  <a:srgbClr val="C00000"/>
                </a:solidFill>
              </a:rPr>
              <a:t>意境：</a:t>
            </a:r>
          </a:p>
          <a:p>
            <a:pPr>
              <a:lnSpc>
                <a:spcPct val="160000"/>
              </a:lnSpc>
            </a:pPr>
            <a:r>
              <a:rPr lang="zh-CN" altLang="zh-CN" b="1" dirty="0">
                <a:solidFill>
                  <a:srgbClr val="1233AE"/>
                </a:solidFill>
              </a:rPr>
              <a:t>思考：这首词营造了怎样的意境？</a:t>
            </a:r>
          </a:p>
          <a:p>
            <a:pPr>
              <a:lnSpc>
                <a:spcPct val="16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60000"/>
              </a:lnSpc>
            </a:pPr>
            <a:r>
              <a:rPr lang="zh-CN" altLang="zh-CN" b="1" dirty="0"/>
              <a:t>词中的意象组成的画面是：风急欺人，酒淡难敌寒意，仰望则天空过雁，俯视则满地残花，梧桐落叶，细雨霏霏，伤心人更遇凄凉景，涩景苦情交融在一起，词中则营造的是晚风送寒，黄花零落，北雁南飞的凄惨悲凉意境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59687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xmlns="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483" y="929640"/>
            <a:ext cx="11857703" cy="416052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C00000"/>
                </a:solidFill>
              </a:rPr>
              <a:t>3.</a:t>
            </a:r>
            <a:r>
              <a:rPr lang="zh-CN" altLang="zh-CN" b="1" dirty="0">
                <a:solidFill>
                  <a:srgbClr val="C00000"/>
                </a:solidFill>
              </a:rPr>
              <a:t>词人形象：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1233AE"/>
                </a:solidFill>
              </a:rPr>
              <a:t>思考：词中塑造了怎样的词人形象？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这首词始终紧扣悲秋之意</a:t>
            </a:r>
            <a:r>
              <a:rPr lang="en-US" altLang="zh-CN" b="1" dirty="0"/>
              <a:t>,</a:t>
            </a:r>
            <a:r>
              <a:rPr lang="zh-CN" altLang="zh-CN" b="1" dirty="0"/>
              <a:t>以悲秋入笔</a:t>
            </a:r>
            <a:r>
              <a:rPr lang="en-US" altLang="zh-CN" b="1" dirty="0"/>
              <a:t>,</a:t>
            </a:r>
            <a:r>
              <a:rPr lang="zh-CN" altLang="zh-CN" b="1" dirty="0"/>
              <a:t>与丈夫在一起和丈夫去世的对比</a:t>
            </a:r>
            <a:r>
              <a:rPr lang="en-US" altLang="zh-CN" b="1" dirty="0"/>
              <a:t>,</a:t>
            </a:r>
            <a:r>
              <a:rPr lang="zh-CN" altLang="zh-CN" b="1" dirty="0"/>
              <a:t>反衬自己孤独一人的孤寂</a:t>
            </a:r>
            <a:r>
              <a:rPr lang="en-US" altLang="zh-CN" b="1" dirty="0"/>
              <a:t>,</a:t>
            </a:r>
            <a:r>
              <a:rPr lang="zh-CN" altLang="zh-CN" b="1" dirty="0"/>
              <a:t>离别家园的离别愁苦</a:t>
            </a:r>
            <a:r>
              <a:rPr lang="en-US" altLang="zh-CN" b="1" dirty="0"/>
              <a:t>,</a:t>
            </a:r>
            <a:r>
              <a:rPr lang="zh-CN" altLang="zh-CN" b="1" dirty="0"/>
              <a:t>以及国家衰落</a:t>
            </a:r>
            <a:r>
              <a:rPr lang="en-US" altLang="zh-CN" b="1" dirty="0"/>
              <a:t>,</a:t>
            </a:r>
            <a:r>
              <a:rPr lang="zh-CN" altLang="zh-CN" b="1" dirty="0"/>
              <a:t>民不聊生的悲惨</a:t>
            </a:r>
            <a:r>
              <a:rPr lang="en-US" altLang="zh-CN" b="1" dirty="0"/>
              <a:t>.</a:t>
            </a:r>
            <a:r>
              <a:rPr lang="zh-CN" altLang="zh-CN" b="1" dirty="0"/>
              <a:t>展现了一个的对生活的绝望的落寞孤寂的女词人形象。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03570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xmlns="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717" y="709448"/>
            <a:ext cx="11563243" cy="5599912"/>
          </a:xfrm>
        </p:spPr>
        <p:txBody>
          <a:bodyPr>
            <a:normAutofit fontScale="55000" lnSpcReduction="20000"/>
          </a:bodyPr>
          <a:lstStyle/>
          <a:p>
            <a:pPr algn="ctr"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（六）归纳主题：</a:t>
            </a:r>
          </a:p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1233AE"/>
                </a:solidFill>
              </a:rPr>
              <a:t>1.</a:t>
            </a:r>
            <a:r>
              <a:rPr lang="zh-CN" altLang="zh-CN" b="1" dirty="0">
                <a:solidFill>
                  <a:srgbClr val="1233AE"/>
                </a:solidFill>
              </a:rPr>
              <a:t>联系词人经历及写作背景思考，词人为何生愁？</a:t>
            </a:r>
            <a:endParaRPr lang="en-US" altLang="zh-CN" b="1" dirty="0">
              <a:solidFill>
                <a:srgbClr val="1233AE"/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明确：</a:t>
            </a:r>
            <a:endParaRPr lang="zh-CN" altLang="zh-CN" b="1" dirty="0">
              <a:solidFill>
                <a:srgbClr val="FF0000"/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zh-CN" b="1" dirty="0"/>
              <a:t>《声声慢》是词人后期的作品。李清照早期生活优裕，夫妻和谐，家庭美满。因此词风较明快，即使写愁，也只是“闲愁”。而后期因靖康之变，夫妻仓皇南逃，避居江南，又因丈夫病卒，饱受国破家亡之痛，晚年生活孤独凄苦，因此词风哀婉，凄凉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引入背景资料</a:t>
            </a:r>
            <a:r>
              <a:rPr lang="en-US" altLang="zh-CN" b="1" dirty="0"/>
              <a:t>: </a:t>
            </a:r>
            <a:endParaRPr lang="zh-CN" altLang="zh-CN" b="1" dirty="0"/>
          </a:p>
          <a:p>
            <a:pPr>
              <a:lnSpc>
                <a:spcPct val="170000"/>
              </a:lnSpc>
            </a:pPr>
            <a:r>
              <a:rPr lang="en-US" altLang="zh-CN" b="1" dirty="0"/>
              <a:t>1127</a:t>
            </a:r>
            <a:r>
              <a:rPr lang="zh-CN" altLang="zh-CN" b="1" dirty="0"/>
              <a:t>年：金灭北宋，夫妇所存的十余屋金石书画在战火中焚为灰烬。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811210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xmlns="" id="{F99960CF-1563-4FAE-8BF2-BFD949241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717" y="594360"/>
            <a:ext cx="11563243" cy="626364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/>
              <a:t>1129</a:t>
            </a:r>
            <a:r>
              <a:rPr lang="zh-CN" altLang="zh-CN" b="1" dirty="0"/>
              <a:t>年：赵明诚孤身赴任，身染重病，八月十八日去世。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1132</a:t>
            </a:r>
            <a:r>
              <a:rPr lang="zh-CN" altLang="zh-CN" b="1" dirty="0"/>
              <a:t>年夏：再嫁张汝舟，可惜遇人不淑，</a:t>
            </a:r>
            <a:r>
              <a:rPr lang="en-US" altLang="zh-CN" b="1" dirty="0"/>
              <a:t> 9</a:t>
            </a:r>
            <a:r>
              <a:rPr lang="zh-CN" altLang="zh-CN" b="1" dirty="0"/>
              <a:t>月提出诉讼，与张汝舟离婚。被判刑两年。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1151-1156</a:t>
            </a:r>
            <a:r>
              <a:rPr lang="zh-CN" altLang="zh-CN" b="1" dirty="0"/>
              <a:t>年：李清照没有子嗣，凄然一身，悲苦地离开人世。无人知道死于何时，葬于何处。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情感：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《声声慢》是李清照后期家破夫亡受尽折磨颠沛流离生活的缩影，是一首沉重的哀伤的忧患之愁的生死恋歌，抒发的是家国悲愁，饱含着亡国之恨、丧夫之痛、孀居之哀、颠沛之苦，是绝望的、压抑的、难以诉说的愁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68654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17320"/>
            <a:ext cx="11801253" cy="2773680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2.</a:t>
            </a:r>
            <a:r>
              <a:rPr lang="zh-CN" altLang="zh-CN" b="1" dirty="0">
                <a:solidFill>
                  <a:srgbClr val="FF0000"/>
                </a:solidFill>
              </a:rPr>
              <a:t>归纳主题：</a:t>
            </a:r>
          </a:p>
          <a:p>
            <a:pPr>
              <a:lnSpc>
                <a:spcPct val="150000"/>
              </a:lnSpc>
            </a:pPr>
            <a:r>
              <a:rPr lang="zh-CN" altLang="zh-CN" b="1" dirty="0"/>
              <a:t>本词选取了一系列具有典型意义的景物，通过秋景秋情的描绘，抒发国破家亡、天涯沦落的悲苦。</a:t>
            </a:r>
          </a:p>
        </p:txBody>
      </p:sp>
    </p:spTree>
    <p:extLst>
      <p:ext uri="{BB962C8B-B14F-4D97-AF65-F5344CB8AC3E}">
        <p14:creationId xmlns:p14="http://schemas.microsoft.com/office/powerpoint/2010/main" xmlns="" val="2209664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86" y="579120"/>
            <a:ext cx="11800745" cy="5377797"/>
          </a:xfrm>
        </p:spPr>
        <p:txBody>
          <a:bodyPr>
            <a:normAutofit fontScale="47500" lnSpcReduction="20000"/>
          </a:bodyPr>
          <a:lstStyle/>
          <a:p>
            <a:pPr algn="ctr">
              <a:lnSpc>
                <a:spcPct val="16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（七）总结艺术特色：</a:t>
            </a:r>
          </a:p>
          <a:p>
            <a:pPr>
              <a:lnSpc>
                <a:spcPct val="160000"/>
              </a:lnSpc>
            </a:pPr>
            <a:r>
              <a:rPr lang="zh-CN" altLang="zh-CN" b="1" dirty="0">
                <a:solidFill>
                  <a:srgbClr val="C00000"/>
                </a:solidFill>
              </a:rPr>
              <a:t>（</a:t>
            </a:r>
            <a:r>
              <a:rPr lang="en-US" altLang="zh-CN" b="1" dirty="0">
                <a:solidFill>
                  <a:srgbClr val="C00000"/>
                </a:solidFill>
              </a:rPr>
              <a:t>1</a:t>
            </a:r>
            <a:r>
              <a:rPr lang="zh-CN" altLang="zh-CN" b="1" dirty="0">
                <a:solidFill>
                  <a:srgbClr val="C00000"/>
                </a:solidFill>
              </a:rPr>
              <a:t>）借景抒情：</a:t>
            </a:r>
            <a:endParaRPr lang="en-US" altLang="zh-CN" b="1" dirty="0">
              <a:solidFill>
                <a:srgbClr val="C00000"/>
              </a:solidFill>
            </a:endParaRPr>
          </a:p>
          <a:p>
            <a:pPr>
              <a:lnSpc>
                <a:spcPct val="160000"/>
              </a:lnSpc>
            </a:pPr>
            <a:r>
              <a:rPr lang="zh-CN" altLang="zh-CN" b="1" dirty="0"/>
              <a:t>缘愁选景，将自己伤感，凄苦的愁绪融入到了对淡酒、飞雁、黄花、细雨等这些萧瑟惨淡的意象的描写之中。用哀景引发愁，在哀景中蕴蓄愁，以哀景来烘托愁。充分表现出词人杰出的艺术才华。</a:t>
            </a:r>
          </a:p>
          <a:p>
            <a:pPr>
              <a:lnSpc>
                <a:spcPct val="160000"/>
              </a:lnSpc>
            </a:pPr>
            <a:r>
              <a:rPr lang="zh-CN" altLang="zh-CN" b="1" dirty="0">
                <a:solidFill>
                  <a:srgbClr val="C00000"/>
                </a:solidFill>
              </a:rPr>
              <a:t>（</a:t>
            </a:r>
            <a:r>
              <a:rPr lang="en-US" altLang="zh-CN" b="1" dirty="0">
                <a:solidFill>
                  <a:srgbClr val="C00000"/>
                </a:solidFill>
              </a:rPr>
              <a:t>2</a:t>
            </a:r>
            <a:r>
              <a:rPr lang="zh-CN" altLang="zh-CN" b="1" dirty="0">
                <a:solidFill>
                  <a:srgbClr val="C00000"/>
                </a:solidFill>
              </a:rPr>
              <a:t>）直接抒情：</a:t>
            </a:r>
            <a:endParaRPr lang="en-US" altLang="zh-CN" b="1" dirty="0">
              <a:solidFill>
                <a:srgbClr val="C00000"/>
              </a:solidFill>
            </a:endParaRPr>
          </a:p>
          <a:p>
            <a:pPr>
              <a:lnSpc>
                <a:spcPct val="160000"/>
              </a:lnSpc>
            </a:pPr>
            <a:r>
              <a:rPr lang="zh-CN" altLang="zh-CN" b="1" dirty="0"/>
              <a:t>“这次第，怎一个愁字了得？”难言之痛，欲说又休，全词戛然而止，言有尽而意无穷。</a:t>
            </a:r>
          </a:p>
          <a:p>
            <a:pPr>
              <a:lnSpc>
                <a:spcPct val="160000"/>
              </a:lnSpc>
            </a:pPr>
            <a:r>
              <a:rPr lang="zh-CN" altLang="zh-CN" b="1" dirty="0">
                <a:solidFill>
                  <a:srgbClr val="C00000"/>
                </a:solidFill>
              </a:rPr>
              <a:t>（</a:t>
            </a:r>
            <a:r>
              <a:rPr lang="en-US" altLang="zh-CN" b="1" dirty="0">
                <a:solidFill>
                  <a:srgbClr val="C00000"/>
                </a:solidFill>
              </a:rPr>
              <a:t>3</a:t>
            </a:r>
            <a:r>
              <a:rPr lang="zh-CN" altLang="zh-CN" b="1" dirty="0">
                <a:solidFill>
                  <a:srgbClr val="C00000"/>
                </a:solidFill>
              </a:rPr>
              <a:t>）叠词运用：</a:t>
            </a:r>
            <a:endParaRPr lang="en-US" altLang="zh-CN" b="1" dirty="0">
              <a:solidFill>
                <a:srgbClr val="C00000"/>
              </a:solidFill>
            </a:endParaRPr>
          </a:p>
          <a:p>
            <a:pPr>
              <a:lnSpc>
                <a:spcPct val="160000"/>
              </a:lnSpc>
            </a:pPr>
            <a:r>
              <a:rPr lang="zh-CN" altLang="zh-CN" b="1" dirty="0"/>
              <a:t>开头用七组叠字构成了三句话，奠定了全词哀婉、凄凉、愁苦的感情基调。“寻寻觅觅”写动作，表现出词人茫然无着的心情；“冷冷清清”既写环境，又写出内心的寂寞冷清；“凄凄惨惨戚戚”写出词人凄凉惨淡的内心感受。加强情感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6609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51479"/>
            <a:ext cx="12191999" cy="3471041"/>
          </a:xfrm>
        </p:spPr>
        <p:txBody>
          <a:bodyPr>
            <a:normAutofit fontScale="62500" lnSpcReduction="20000"/>
          </a:bodyPr>
          <a:lstStyle/>
          <a:p>
            <a:pPr algn="ctr"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（八）课堂小结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“一般愁字别样情，半世漂泊感平生”，作为一个女子，李清照何其不幸；作为一个诗人，她又何其伟大。正所谓“国家不幸诗家幸”苦难不停的擦拭着李清照的艺术灵魂，这些经历像重物一样压在他生命的弹簧上，但他们不能压垮李清照，相反，苦难越重，艺术的灵魂飞的越高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6357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xmlns="" id="{DB5CC752-3517-496B-A99A-329903809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89935"/>
            <a:ext cx="10972800" cy="827702"/>
          </a:xfrm>
        </p:spPr>
        <p:txBody>
          <a:bodyPr>
            <a:normAutofit fontScale="90000"/>
          </a:bodyPr>
          <a:lstStyle/>
          <a:p>
            <a:r>
              <a:rPr lang="zh-CN" altLang="zh-CN" b="1" dirty="0">
                <a:solidFill>
                  <a:srgbClr val="FF0000"/>
                </a:solidFill>
              </a:rPr>
              <a:t>拓展探究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17638"/>
            <a:ext cx="12191999" cy="5160715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1233AE"/>
                </a:solidFill>
              </a:rPr>
              <a:t>1. </a:t>
            </a:r>
            <a:r>
              <a:rPr lang="zh-CN" altLang="zh-CN" b="1" dirty="0">
                <a:solidFill>
                  <a:srgbClr val="1233AE"/>
                </a:solidFill>
              </a:rPr>
              <a:t>阅读下面一段关</a:t>
            </a:r>
            <a:r>
              <a:rPr lang="en-US" altLang="zh-CN" b="1" dirty="0">
                <a:solidFill>
                  <a:srgbClr val="1233AE"/>
                </a:solidFill>
              </a:rPr>
              <a:t>“</a:t>
            </a:r>
            <a:r>
              <a:rPr lang="zh-CN" altLang="zh-CN" b="1" dirty="0">
                <a:solidFill>
                  <a:srgbClr val="1233AE"/>
                </a:solidFill>
              </a:rPr>
              <a:t>百脉泉公园</a:t>
            </a:r>
            <a:r>
              <a:rPr lang="en-US" altLang="zh-CN" b="1" dirty="0">
                <a:solidFill>
                  <a:srgbClr val="1233AE"/>
                </a:solidFill>
              </a:rPr>
              <a:t>”</a:t>
            </a:r>
            <a:r>
              <a:rPr lang="zh-CN" altLang="zh-CN" b="1" dirty="0">
                <a:solidFill>
                  <a:srgbClr val="1233AE"/>
                </a:solidFill>
              </a:rPr>
              <a:t>的介绍，请你为其拟一则广告词，不超过</a:t>
            </a:r>
            <a:r>
              <a:rPr lang="en-US" altLang="zh-CN" b="1" dirty="0">
                <a:solidFill>
                  <a:srgbClr val="1233AE"/>
                </a:solidFill>
              </a:rPr>
              <a:t>15</a:t>
            </a:r>
            <a:r>
              <a:rPr lang="zh-CN" altLang="zh-CN" b="1" dirty="0">
                <a:solidFill>
                  <a:srgbClr val="1233AE"/>
                </a:solidFill>
              </a:rPr>
              <a:t>字。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百脉泉公园，位于山东省济南市章丘明水境内，这里是龙山文化的发祥地，一代词宗李清照的故里。景区以群泉自然喷涌成湖而著称。景区内群泉鼎沸，杨柳染烟，画廊奇阁，宛如画卷，其中百脉泉、梅花泉、墨泉、东麻湾（万泉湖）被评为济南新七十二名泉。为纪念生于百脉泉畔的宋代女词人李清照而修建的清照园，以自然景观最美、建筑规模最大、文化品位最高、馆藏资料最全居全国四座李清照纪念馆之首。始建于明景泰元年的龙泉寺内，</a:t>
            </a:r>
            <a:r>
              <a:rPr lang="en-US" altLang="zh-CN" b="1" dirty="0"/>
              <a:t>“</a:t>
            </a:r>
            <a:r>
              <a:rPr lang="zh-CN" altLang="zh-CN" b="1" dirty="0"/>
              <a:t>品</a:t>
            </a:r>
            <a:r>
              <a:rPr lang="en-US" altLang="zh-CN" b="1" dirty="0"/>
              <a:t>”</a:t>
            </a:r>
            <a:r>
              <a:rPr lang="zh-CN" altLang="zh-CN" b="1" dirty="0"/>
              <a:t>形百脉泉涌珠浮翠，梵王宫大殿庄严雄伟，是泉水文化、历史文化、宗教文化有机融合的名胜景点。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示例：品清照婉约词　赏章丘百脉泉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853896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33401"/>
            <a:ext cx="12192000" cy="620268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>
                <a:solidFill>
                  <a:srgbClr val="1233AE"/>
                </a:solidFill>
              </a:rPr>
              <a:t>2</a:t>
            </a:r>
            <a:r>
              <a:rPr lang="zh-CN" altLang="zh-CN" b="1" dirty="0">
                <a:solidFill>
                  <a:srgbClr val="1233AE"/>
                </a:solidFill>
              </a:rPr>
              <a:t>．根据语言环境，用口语方式转述下面书面语材料的内容。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材料：</a:t>
            </a:r>
            <a:r>
              <a:rPr lang="en-US" altLang="zh-CN" b="1" dirty="0"/>
              <a:t>①</a:t>
            </a:r>
            <a:r>
              <a:rPr lang="zh-CN" altLang="zh-CN" b="1" dirty="0"/>
              <a:t>李清照，祖籍山东济南，</a:t>
            </a:r>
            <a:r>
              <a:rPr lang="en-US" altLang="zh-CN" b="1" dirty="0"/>
              <a:t>②</a:t>
            </a:r>
            <a:r>
              <a:rPr lang="zh-CN" altLang="zh-CN" b="1" dirty="0"/>
              <a:t>她是我国文学史上在诗、词、散文方面都很有成就（最擅长词）的杰出女作家。</a:t>
            </a:r>
            <a:r>
              <a:rPr lang="en-US" altLang="zh-CN" b="1" dirty="0"/>
              <a:t>③</a:t>
            </a:r>
            <a:r>
              <a:rPr lang="zh-CN" altLang="zh-CN" b="1" dirty="0"/>
              <a:t>其父李格非乃当时著名的文学家，</a:t>
            </a:r>
            <a:r>
              <a:rPr lang="en-US" altLang="zh-CN" b="1" dirty="0"/>
              <a:t>④</a:t>
            </a:r>
            <a:r>
              <a:rPr lang="zh-CN" altLang="zh-CN" b="1" dirty="0"/>
              <a:t>其配偶赵明诚也是当时很有名气的金石专家。</a:t>
            </a:r>
            <a:endParaRPr lang="en-US" altLang="zh-CN" b="1" dirty="0"/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1233AE"/>
                </a:solidFill>
              </a:rPr>
              <a:t>要求：</a:t>
            </a:r>
            <a:r>
              <a:rPr lang="en-US" altLang="zh-CN" b="1" dirty="0">
                <a:solidFill>
                  <a:srgbClr val="1233AE"/>
                </a:solidFill>
              </a:rPr>
              <a:t>①</a:t>
            </a:r>
            <a:r>
              <a:rPr lang="zh-CN" altLang="zh-CN" b="1" dirty="0">
                <a:solidFill>
                  <a:srgbClr val="1233AE"/>
                </a:solidFill>
              </a:rPr>
              <a:t>内容完整。</a:t>
            </a:r>
            <a:r>
              <a:rPr lang="en-US" altLang="zh-CN" b="1" dirty="0">
                <a:solidFill>
                  <a:srgbClr val="1233AE"/>
                </a:solidFill>
              </a:rPr>
              <a:t>②</a:t>
            </a:r>
            <a:r>
              <a:rPr lang="zh-CN" altLang="zh-CN" b="1" dirty="0">
                <a:solidFill>
                  <a:srgbClr val="1233AE"/>
                </a:solidFill>
              </a:rPr>
              <a:t>表达得体。</a:t>
            </a:r>
            <a:r>
              <a:rPr lang="en-US" altLang="zh-CN" b="1" dirty="0">
                <a:solidFill>
                  <a:srgbClr val="1233AE"/>
                </a:solidFill>
              </a:rPr>
              <a:t>⑧</a:t>
            </a:r>
            <a:r>
              <a:rPr lang="zh-CN" altLang="zh-CN" b="1" dirty="0">
                <a:solidFill>
                  <a:srgbClr val="1233AE"/>
                </a:solidFill>
              </a:rPr>
              <a:t>符合口语特点。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1233AE"/>
                </a:solidFill>
              </a:rPr>
              <a:t>作为导游，你在带领游客参观李清照故居时，向大家介绍说：</a:t>
            </a: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</a:rPr>
              <a:t>明确：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示例：</a:t>
            </a:r>
            <a:r>
              <a:rPr lang="en-US" altLang="zh-CN" b="1" dirty="0"/>
              <a:t>①</a:t>
            </a:r>
            <a:r>
              <a:rPr lang="zh-CN" altLang="zh-CN" b="1" dirty="0"/>
              <a:t>李清照是山东济南人；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②</a:t>
            </a:r>
            <a:r>
              <a:rPr lang="zh-CN" altLang="zh-CN" b="1" dirty="0"/>
              <a:t>她是我国文学史上杰出的女作家，在诗、词、散文方面都很有成就。并且特别擅长写词；</a:t>
            </a:r>
            <a:r>
              <a:rPr lang="en-US" altLang="zh-CN" b="1" dirty="0"/>
              <a:t>③</a:t>
            </a:r>
            <a:r>
              <a:rPr lang="zh-CN" altLang="zh-CN" b="1" dirty="0"/>
              <a:t>她的父亲李格非是当时著名的文学家；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④</a:t>
            </a:r>
            <a:r>
              <a:rPr lang="zh-CN" altLang="zh-CN" b="1" dirty="0"/>
              <a:t>她的丈夫赵明诚也是当时很有名气的金石专家。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5932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xmlns="" id="{DB5CC752-3517-496B-A99A-329903809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89935"/>
            <a:ext cx="10972800" cy="827702"/>
          </a:xfrm>
        </p:spPr>
        <p:txBody>
          <a:bodyPr>
            <a:normAutofit fontScale="90000"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课后作业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55367499-5FF0-4B9B-8847-9B5268AE7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2090" y="1856453"/>
            <a:ext cx="10607820" cy="314509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1233AE"/>
                </a:solidFill>
              </a:rPr>
              <a:t>自读李清照其他词作</a:t>
            </a:r>
            <a:r>
              <a:rPr lang="en-US" altLang="zh-CN" b="1" dirty="0">
                <a:solidFill>
                  <a:srgbClr val="1233AE"/>
                </a:solidFill>
              </a:rPr>
              <a:t>,</a:t>
            </a:r>
            <a:r>
              <a:rPr lang="zh-CN" altLang="zh-CN" b="1" dirty="0">
                <a:solidFill>
                  <a:srgbClr val="1233AE"/>
                </a:solidFill>
              </a:rPr>
              <a:t>自选一篇写出鉴赏体会。不少于</a:t>
            </a:r>
            <a:r>
              <a:rPr lang="en-US" altLang="zh-CN" b="1" dirty="0">
                <a:solidFill>
                  <a:srgbClr val="1233AE"/>
                </a:solidFill>
              </a:rPr>
              <a:t>300</a:t>
            </a:r>
            <a:r>
              <a:rPr lang="zh-CN" altLang="zh-CN" b="1" dirty="0">
                <a:solidFill>
                  <a:srgbClr val="1233AE"/>
                </a:solidFill>
              </a:rPr>
              <a:t>字。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7760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742616"/>
            <a:ext cx="12192000" cy="258080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/>
              <a:t>1.</a:t>
            </a:r>
            <a:r>
              <a:rPr lang="zh-CN" altLang="zh-CN" b="1" dirty="0"/>
              <a:t>了解李清照南渡前后创作风格的变化。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2.</a:t>
            </a:r>
            <a:r>
              <a:rPr lang="zh-CN" altLang="zh-CN" b="1" dirty="0"/>
              <a:t>体味《声声慢》的“愁”情。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52F940A-77F9-4FB6-8300-B0BC9FBFB3E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11" t="23914" r="7327" b="25000"/>
          <a:stretch>
            <a:fillRect/>
          </a:stretch>
        </p:blipFill>
        <p:spPr bwMode="auto">
          <a:xfrm>
            <a:off x="-60377" y="66368"/>
            <a:ext cx="3231280" cy="14697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687552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430594"/>
            <a:ext cx="12192000" cy="343437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/>
              <a:t>1.</a:t>
            </a:r>
            <a:r>
              <a:rPr lang="zh-CN" altLang="zh-CN" b="1" dirty="0"/>
              <a:t>利用网络查资料，了解李清照的生平和在文学史上的地位。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2.</a:t>
            </a:r>
            <a:r>
              <a:rPr lang="zh-CN" altLang="zh-CN" b="1" dirty="0"/>
              <a:t>利用网络查资料，了解李清照词的风格及变化。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3.</a:t>
            </a:r>
            <a:r>
              <a:rPr lang="zh-CN" altLang="zh-CN" b="1" dirty="0"/>
              <a:t>自查资料，了解《声声慢》的创作背景。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4.</a:t>
            </a:r>
            <a:r>
              <a:rPr lang="zh-CN" altLang="zh-CN" b="1" dirty="0"/>
              <a:t>自读课文，读懂大意，梳理字词，积累基础知识。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68B6902-8659-46C8-B953-26C43D042C6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65" t="23912" r="3448" b="22826"/>
          <a:stretch>
            <a:fillRect/>
          </a:stretch>
        </p:blipFill>
        <p:spPr bwMode="auto">
          <a:xfrm>
            <a:off x="-1" y="22122"/>
            <a:ext cx="3303639" cy="14084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31771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0520" y="780849"/>
            <a:ext cx="10896600" cy="5296302"/>
          </a:xfrm>
        </p:spPr>
        <p:txBody>
          <a:bodyPr>
            <a:normAutofit fontScale="62500" lnSpcReduction="20000"/>
          </a:bodyPr>
          <a:lstStyle/>
          <a:p>
            <a:pPr algn="ctr">
              <a:lnSpc>
                <a:spcPct val="170000"/>
              </a:lnSpc>
            </a:pPr>
            <a:r>
              <a:rPr lang="zh-CN" altLang="zh-CN" sz="73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r>
              <a:rPr lang="en-US" altLang="zh-CN" sz="73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73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入</a:t>
            </a:r>
          </a:p>
          <a:p>
            <a:pPr>
              <a:lnSpc>
                <a:spcPct val="170000"/>
              </a:lnSpc>
            </a:pPr>
            <a:r>
              <a:rPr lang="zh-CN" altLang="zh-CN" b="1" dirty="0"/>
              <a:t>积累李清照名句，导入新课。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1</a:t>
            </a:r>
            <a:r>
              <a:rPr lang="zh-CN" altLang="zh-CN" b="1" dirty="0"/>
              <a:t>、花自飘零水自流。一种相思，两处闲愁。</a:t>
            </a:r>
            <a:r>
              <a:rPr lang="en-US" altLang="zh-CN" b="1" dirty="0"/>
              <a:t>——</a:t>
            </a:r>
            <a:r>
              <a:rPr lang="zh-CN" altLang="zh-CN" b="1" dirty="0"/>
              <a:t>《一剪梅》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2</a:t>
            </a:r>
            <a:r>
              <a:rPr lang="zh-CN" altLang="zh-CN" b="1" dirty="0"/>
              <a:t>、此情无计可消除，才下眉头，又上心头。</a:t>
            </a:r>
            <a:r>
              <a:rPr lang="en-US" altLang="zh-CN" b="1" dirty="0"/>
              <a:t>——</a:t>
            </a:r>
            <a:r>
              <a:rPr lang="zh-CN" altLang="zh-CN" b="1" dirty="0"/>
              <a:t>《一剪梅》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3</a:t>
            </a:r>
            <a:r>
              <a:rPr lang="zh-CN" altLang="zh-CN" b="1" dirty="0"/>
              <a:t>、云中谁寄锦书来？雁字回时，月满西楼。</a:t>
            </a:r>
            <a:r>
              <a:rPr lang="en-US" altLang="zh-CN" b="1" dirty="0"/>
              <a:t>——</a:t>
            </a:r>
            <a:r>
              <a:rPr lang="zh-CN" altLang="zh-CN" b="1" dirty="0"/>
              <a:t>《一剪梅》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4</a:t>
            </a:r>
            <a:r>
              <a:rPr lang="zh-CN" altLang="zh-CN" b="1" dirty="0"/>
              <a:t>、物是人非事事休，欲语泪先流。</a:t>
            </a:r>
            <a:r>
              <a:rPr lang="en-US" altLang="zh-CN" b="1" dirty="0"/>
              <a:t> ——</a:t>
            </a:r>
            <a:r>
              <a:rPr lang="zh-CN" altLang="zh-CN" b="1" dirty="0"/>
              <a:t>《武陵春》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5</a:t>
            </a:r>
            <a:r>
              <a:rPr lang="zh-CN" altLang="zh-CN" b="1" dirty="0"/>
              <a:t>、生当作人杰</a:t>
            </a:r>
            <a:r>
              <a:rPr lang="en-US" altLang="zh-CN" b="1" dirty="0"/>
              <a:t>,</a:t>
            </a:r>
            <a:r>
              <a:rPr lang="zh-CN" altLang="zh-CN" b="1" dirty="0"/>
              <a:t>死亦为鬼雄。</a:t>
            </a:r>
            <a:r>
              <a:rPr lang="en-US" altLang="zh-CN" b="1" dirty="0"/>
              <a:t>——</a:t>
            </a:r>
            <a:r>
              <a:rPr lang="zh-CN" altLang="zh-CN" b="1" dirty="0"/>
              <a:t>《夏日绝句》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5BC9ACD-0B4E-4E32-9E02-1EA09924A28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03" t="22826" r="6465" b="25000"/>
          <a:stretch>
            <a:fillRect/>
          </a:stretch>
        </p:blipFill>
        <p:spPr bwMode="auto">
          <a:xfrm>
            <a:off x="-1" y="0"/>
            <a:ext cx="3628103" cy="13273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73243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240" y="1470259"/>
            <a:ext cx="11094720" cy="3391301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60000"/>
              </a:lnSpc>
            </a:pPr>
            <a:r>
              <a:rPr lang="en-US" altLang="zh-CN" b="1" dirty="0"/>
              <a:t>6</a:t>
            </a:r>
            <a:r>
              <a:rPr lang="zh-CN" altLang="zh-CN" b="1" dirty="0"/>
              <a:t>、只恐双溪舴艋舟，载不动许多愁。</a:t>
            </a:r>
            <a:r>
              <a:rPr lang="en-US" altLang="zh-CN" b="1" dirty="0"/>
              <a:t>——</a:t>
            </a:r>
            <a:r>
              <a:rPr lang="zh-CN" altLang="zh-CN" b="1" dirty="0"/>
              <a:t>《武陵春》</a:t>
            </a:r>
          </a:p>
          <a:p>
            <a:pPr>
              <a:lnSpc>
                <a:spcPct val="160000"/>
              </a:lnSpc>
            </a:pPr>
            <a:r>
              <a:rPr lang="en-US" altLang="zh-CN" b="1" dirty="0"/>
              <a:t>7</a:t>
            </a:r>
            <a:r>
              <a:rPr lang="zh-CN" altLang="zh-CN" b="1" dirty="0"/>
              <a:t>、人何处？连天衰草，望断归来路。</a:t>
            </a:r>
            <a:r>
              <a:rPr lang="en-US" altLang="zh-CN" b="1" dirty="0"/>
              <a:t>——</a:t>
            </a:r>
            <a:r>
              <a:rPr lang="zh-CN" altLang="zh-CN" b="1" dirty="0"/>
              <a:t>《点绛唇》</a:t>
            </a:r>
          </a:p>
          <a:p>
            <a:pPr>
              <a:lnSpc>
                <a:spcPct val="160000"/>
              </a:lnSpc>
            </a:pPr>
            <a:r>
              <a:rPr lang="en-US" altLang="zh-CN" b="1" dirty="0"/>
              <a:t>8</a:t>
            </a:r>
            <a:r>
              <a:rPr lang="zh-CN" altLang="zh-CN" b="1" dirty="0"/>
              <a:t>、梧桐更兼细雨，到黄昏、点点滴滴。</a:t>
            </a:r>
            <a:r>
              <a:rPr lang="en-US" altLang="zh-CN" b="1" dirty="0"/>
              <a:t>——</a:t>
            </a:r>
            <a:r>
              <a:rPr lang="zh-CN" altLang="zh-CN" b="1" dirty="0"/>
              <a:t>《声声慢》</a:t>
            </a:r>
          </a:p>
          <a:p>
            <a:pPr>
              <a:lnSpc>
                <a:spcPct val="160000"/>
              </a:lnSpc>
            </a:pPr>
            <a:r>
              <a:rPr lang="en-US" altLang="zh-CN" b="1" dirty="0"/>
              <a:t>9</a:t>
            </a:r>
            <a:r>
              <a:rPr lang="zh-CN" altLang="zh-CN" b="1" dirty="0"/>
              <a:t>、莫道不销魂，帘卷西风，人比黄花瘦。</a:t>
            </a:r>
            <a:r>
              <a:rPr lang="en-US" altLang="zh-CN" b="1" dirty="0"/>
              <a:t>——</a:t>
            </a:r>
            <a:r>
              <a:rPr lang="zh-CN" altLang="zh-CN" b="1" dirty="0"/>
              <a:t>《醉花阴》</a:t>
            </a:r>
          </a:p>
          <a:p>
            <a:pPr>
              <a:lnSpc>
                <a:spcPct val="160000"/>
              </a:lnSpc>
            </a:pPr>
            <a:r>
              <a:rPr lang="en-US" altLang="zh-CN" b="1" dirty="0"/>
              <a:t>10</a:t>
            </a:r>
            <a:r>
              <a:rPr lang="zh-CN" altLang="zh-CN" b="1" dirty="0"/>
              <a:t>、何须浅碧深红色，自是花中第一流。</a:t>
            </a:r>
            <a:r>
              <a:rPr lang="en-US" altLang="zh-CN" b="1" dirty="0"/>
              <a:t>——</a:t>
            </a:r>
            <a:r>
              <a:rPr lang="zh-CN" altLang="zh-CN" b="1" dirty="0"/>
              <a:t>《鹧鸪天》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717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116D57-7641-42DA-83B8-CCEE31B582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420" y="1622659"/>
            <a:ext cx="10805160" cy="3391301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en-US" altLang="zh-CN" b="1" dirty="0"/>
              <a:t>11</a:t>
            </a:r>
            <a:r>
              <a:rPr lang="zh-CN" altLang="zh-CN" b="1" dirty="0"/>
              <a:t>、醉里插花花莫笑，可怜春似人将老。——《蝶恋花》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12</a:t>
            </a:r>
            <a:r>
              <a:rPr lang="zh-CN" altLang="zh-CN" b="1" dirty="0"/>
              <a:t>、旧时天气旧时衣，只有情怀不似旧家时！——《南歌子》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13</a:t>
            </a:r>
            <a:r>
              <a:rPr lang="zh-CN" altLang="zh-CN" b="1" dirty="0"/>
              <a:t>、新来瘦，非干病酒，不是悲秋。——《凤凰台上忆吹箫》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14</a:t>
            </a:r>
            <a:r>
              <a:rPr lang="zh-CN" altLang="zh-CN" b="1" dirty="0"/>
              <a:t>、知否？知否？应是绿肥红瘦。——《如梦令》</a:t>
            </a:r>
          </a:p>
          <a:p>
            <a:pPr>
              <a:lnSpc>
                <a:spcPct val="170000"/>
              </a:lnSpc>
            </a:pPr>
            <a:r>
              <a:rPr lang="en-US" altLang="zh-CN" b="1" dirty="0"/>
              <a:t>15</a:t>
            </a:r>
            <a:r>
              <a:rPr lang="zh-CN" altLang="zh-CN" b="1" dirty="0"/>
              <a:t>、雁字回时，月满西楼。——《一剪梅》</a:t>
            </a:r>
          </a:p>
          <a:p>
            <a:pPr>
              <a:lnSpc>
                <a:spcPct val="170000"/>
              </a:lnSpc>
            </a:pPr>
            <a:endParaRPr lang="zh-CN" altLang="zh-CN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4113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D74C139-2C67-4E90-A33A-6582900A01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0800" y="760713"/>
            <a:ext cx="8059484" cy="5885184"/>
          </a:xfrm>
        </p:spPr>
        <p:txBody>
          <a:bodyPr>
            <a:normAutofit fontScale="55000" lnSpcReduction="20000"/>
          </a:bodyPr>
          <a:lstStyle/>
          <a:p>
            <a:pPr algn="ctr">
              <a:lnSpc>
                <a:spcPct val="170000"/>
              </a:lnSpc>
            </a:pPr>
            <a:r>
              <a:rPr lang="zh-CN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</a:t>
            </a: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者</a:t>
            </a: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</a:t>
            </a: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李清照（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1104</a:t>
            </a:r>
            <a:r>
              <a:rPr lang="zh-CN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1155</a:t>
            </a:r>
            <a:r>
              <a:rPr lang="zh-CN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），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今山东省济南章丘人，</a:t>
            </a:r>
            <a:r>
              <a:rPr lang="zh-CN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号易安居士。宋代女词人，婉约派词宗。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早期生活优裕，其父李格非进士出身，藏书甚富，母亲是状元王拱宸的孙女。与夫赵明诚（吏部侍郎赵挺之子）共同致力于书画金石，编写了《金石录》。李清照是中国古代罕见的才女，她擅长书、画，通晓金石，而尤精诗词。早年还写过一篇《词论》，提出词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别是一家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之说，反对以作诗文之法作词。词作独步一时，流传千古，被誉为“词家一大宗”</a:t>
            </a:r>
            <a:r>
              <a:rPr lang="zh-CN" altLang="zh-CN" dirty="0"/>
              <a:t>。</a:t>
            </a:r>
          </a:p>
          <a:p>
            <a:pPr algn="ctr"/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8D1F89B-6BA0-41E3-A341-05BBBFB735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614598"/>
            <a:ext cx="3860801" cy="626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6376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毕业活动策划"/>
  <p:tag name="KSO_WM_DOC_GUID" val="{42bd8650-b790-4050-be52-eb8cba04ccd4}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4522</Words>
  <Application>Microsoft Office PowerPoint</Application>
  <PresentationFormat>自定义</PresentationFormat>
  <Paragraphs>152</Paragraphs>
  <Slides>39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背景及解题</vt:lpstr>
      <vt:lpstr>幻灯片 16</vt:lpstr>
      <vt:lpstr>幻灯片 17</vt:lpstr>
      <vt:lpstr>内 容 研 读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拓展探究</vt:lpstr>
      <vt:lpstr>幻灯片 38</vt:lpstr>
      <vt:lpstr>课后作业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毕业活动策划</dc:title>
  <dc:creator>Administrator</dc:creator>
  <cp:lastModifiedBy>ProBook</cp:lastModifiedBy>
  <cp:revision>376</cp:revision>
  <dcterms:created xsi:type="dcterms:W3CDTF">2019-01-12T04:39:00Z</dcterms:created>
  <dcterms:modified xsi:type="dcterms:W3CDTF">2019-11-18T07:54:25Z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