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349"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3" r:id="rId48"/>
    <p:sldId id="301" r:id="rId49"/>
    <p:sldId id="304" r:id="rId50"/>
    <p:sldId id="302" r:id="rId51"/>
    <p:sldId id="305" r:id="rId52"/>
    <p:sldId id="306" r:id="rId53"/>
    <p:sldId id="307"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51" r:id="rId67"/>
    <p:sldId id="352" r:id="rId68"/>
    <p:sldId id="353" r:id="rId69"/>
    <p:sldId id="354" r:id="rId70"/>
    <p:sldId id="355" r:id="rId71"/>
    <p:sldId id="356" r:id="rId72"/>
    <p:sldId id="357" r:id="rId73"/>
    <p:sldId id="358" r:id="rId74"/>
    <p:sldId id="359" r:id="rId75"/>
    <p:sldId id="360" r:id="rId76"/>
    <p:sldId id="379" r:id="rId77"/>
    <p:sldId id="380" r:id="rId78"/>
    <p:sldId id="381" r:id="rId79"/>
    <p:sldId id="382" r:id="rId80"/>
    <p:sldId id="383" r:id="rId81"/>
    <p:sldId id="384" r:id="rId82"/>
    <p:sldId id="385" r:id="rId83"/>
    <p:sldId id="386" r:id="rId84"/>
    <p:sldId id="387" r:id="rId85"/>
    <p:sldId id="388" r:id="rId86"/>
    <p:sldId id="389" r:id="rId87"/>
    <p:sldId id="390" r:id="rId88"/>
    <p:sldId id="391" r:id="rId89"/>
    <p:sldId id="392" r:id="rId90"/>
    <p:sldId id="393" r:id="rId91"/>
    <p:sldId id="394" r:id="rId92"/>
    <p:sldId id="395" r:id="rId93"/>
    <p:sldId id="396" r:id="rId94"/>
    <p:sldId id="397" r:id="rId95"/>
    <p:sldId id="398" r:id="rId96"/>
    <p:sldId id="399" r:id="rId97"/>
    <p:sldId id="400" r:id="rId98"/>
    <p:sldId id="401" r:id="rId99"/>
    <p:sldId id="402" r:id="rId100"/>
    <p:sldId id="403" r:id="rId101"/>
    <p:sldId id="404" r:id="rId102"/>
    <p:sldId id="405" r:id="rId103"/>
    <p:sldId id="406" r:id="rId10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522" y="-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53452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257091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088527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1360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724642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66344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2594171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99673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57535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446124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9BB3C5-519C-4941-8050-80A8D5B11A8C}" type="datetimeFigureOut">
              <a:rPr lang="zh-CN" altLang="en-US" smtClean="0"/>
              <a:t>2019/3/6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644583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9BB3C5-519C-4941-8050-80A8D5B11A8C}" type="datetimeFigureOut">
              <a:rPr lang="zh-CN" altLang="en-US" smtClean="0"/>
              <a:t>2019/3/6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515278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extBox 1"/>
          <p:cNvSpPr txBox="1"/>
          <p:nvPr/>
        </p:nvSpPr>
        <p:spPr>
          <a:xfrm>
            <a:off x="323527" y="1116449"/>
            <a:ext cx="8430513" cy="3785652"/>
          </a:xfrm>
          <a:prstGeom prst="rect">
            <a:avLst/>
          </a:prstGeom>
          <a:noFill/>
        </p:spPr>
        <p:txBody>
          <a:bodyPr wrap="none" rtlCol="0">
            <a:spAutoFit/>
          </a:bodyPr>
          <a:lstStyle/>
          <a:p>
            <a:r>
              <a:rPr lang="zh-CN" altLang="en-US" sz="8000" b="1" dirty="0" smtClean="0">
                <a:solidFill>
                  <a:srgbClr val="FF0000"/>
                </a:solidFill>
                <a:latin typeface="楷体" panose="02010609060101010101" pitchFamily="49" charset="-122"/>
                <a:ea typeface="楷体" panose="02010609060101010101" pitchFamily="49" charset="-122"/>
              </a:rPr>
              <a:t>全国卷文言文翻译</a:t>
            </a:r>
            <a:endParaRPr lang="en-US" altLang="zh-CN" sz="8000" b="1" dirty="0" smtClean="0">
              <a:solidFill>
                <a:srgbClr val="FF0000"/>
              </a:solidFill>
              <a:latin typeface="楷体" panose="02010609060101010101" pitchFamily="49" charset="-122"/>
              <a:ea typeface="楷体" panose="02010609060101010101" pitchFamily="49" charset="-122"/>
            </a:endParaRPr>
          </a:p>
          <a:p>
            <a:r>
              <a:rPr lang="zh-CN" altLang="en-US" sz="8000" b="1" dirty="0" smtClean="0">
                <a:solidFill>
                  <a:srgbClr val="FF0000"/>
                </a:solidFill>
                <a:latin typeface="楷体" panose="02010609060101010101" pitchFamily="49" charset="-122"/>
                <a:ea typeface="楷体" panose="02010609060101010101" pitchFamily="49" charset="-122"/>
              </a:rPr>
              <a:t>    </a:t>
            </a:r>
            <a:endParaRPr lang="en-US" altLang="zh-CN" sz="8000" b="1" dirty="0" smtClean="0">
              <a:solidFill>
                <a:srgbClr val="FF0000"/>
              </a:solidFill>
              <a:latin typeface="楷体" panose="02010609060101010101" pitchFamily="49" charset="-122"/>
              <a:ea typeface="楷体" panose="02010609060101010101" pitchFamily="49" charset="-122"/>
            </a:endParaRPr>
          </a:p>
          <a:p>
            <a:r>
              <a:rPr lang="en-US" altLang="zh-CN" sz="8000" b="1" dirty="0">
                <a:solidFill>
                  <a:srgbClr val="FF0000"/>
                </a:solidFill>
                <a:latin typeface="楷体" panose="02010609060101010101" pitchFamily="49" charset="-122"/>
                <a:ea typeface="楷体" panose="02010609060101010101" pitchFamily="49" charset="-122"/>
              </a:rPr>
              <a:t> </a:t>
            </a:r>
            <a:r>
              <a:rPr lang="en-US" altLang="zh-CN" sz="8000" b="1" dirty="0" smtClean="0">
                <a:solidFill>
                  <a:srgbClr val="FF0000"/>
                </a:solidFill>
                <a:latin typeface="楷体" panose="02010609060101010101" pitchFamily="49" charset="-122"/>
                <a:ea typeface="楷体" panose="02010609060101010101" pitchFamily="49" charset="-122"/>
              </a:rPr>
              <a:t>    </a:t>
            </a:r>
            <a:r>
              <a:rPr lang="zh-CN" altLang="en-US" sz="8000" b="1" dirty="0" smtClean="0">
                <a:solidFill>
                  <a:srgbClr val="FF0000"/>
                </a:solidFill>
                <a:latin typeface="楷体" panose="02010609060101010101" pitchFamily="49" charset="-122"/>
                <a:ea typeface="楷体" panose="02010609060101010101" pitchFamily="49" charset="-122"/>
              </a:rPr>
              <a:t>五十练</a:t>
            </a:r>
            <a:endParaRPr lang="zh-CN" altLang="en-US" sz="80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46851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281" y="836712"/>
            <a:ext cx="8568952" cy="230832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郭生</a:t>
            </a:r>
            <a:r>
              <a:rPr lang="zh-CN" altLang="zh-CN" sz="2400" b="1" dirty="0">
                <a:solidFill>
                  <a:srgbClr val="0000FF"/>
                </a:solidFill>
                <a:latin typeface="楷体" panose="02010609060101010101" pitchFamily="49" charset="-122"/>
                <a:ea typeface="楷体" panose="02010609060101010101" pitchFamily="49" charset="-122"/>
              </a:rPr>
              <a:t>，邑之东山人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过数</a:t>
            </a:r>
            <a:r>
              <a:rPr lang="zh-CN" altLang="zh-CN" sz="2400" b="1" dirty="0">
                <a:solidFill>
                  <a:srgbClr val="0000FF"/>
                </a:solidFill>
                <a:latin typeface="楷体" panose="02010609060101010101" pitchFamily="49" charset="-122"/>
                <a:ea typeface="楷体" panose="02010609060101010101" pitchFamily="49" charset="-122"/>
              </a:rPr>
              <a:t>月，回视旧作，顿觉所涂良确。于是改作两题，置案上，以观其异。比晓，又涂之。积年余，不复涂，</a:t>
            </a:r>
            <a:r>
              <a:rPr lang="zh-CN" altLang="zh-CN" sz="2400" b="1" u="sng" dirty="0">
                <a:solidFill>
                  <a:srgbClr val="FF0000"/>
                </a:solidFill>
                <a:latin typeface="楷体" panose="02010609060101010101" pitchFamily="49" charset="-122"/>
                <a:ea typeface="楷体" panose="02010609060101010101" pitchFamily="49" charset="-122"/>
              </a:rPr>
              <a:t>但以浓墨洒作巨点，淋漓满纸。郭异之，持以白王</a:t>
            </a:r>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王阅之曰：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狐真尔师也，佳幅可售矣。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是岁，果入邑库。</a:t>
            </a:r>
            <a:r>
              <a:rPr lang="zh-CN" altLang="zh-CN" sz="2400" b="1" u="sng" dirty="0">
                <a:solidFill>
                  <a:srgbClr val="FF0000"/>
                </a:solidFill>
                <a:latin typeface="楷体" panose="02010609060101010101" pitchFamily="49" charset="-122"/>
                <a:ea typeface="楷体" panose="02010609060101010101" pitchFamily="49" charset="-122"/>
              </a:rPr>
              <a:t>郭以是德狐，恒置鸡黍，备狐啖饮。</a:t>
            </a:r>
            <a:r>
              <a:rPr lang="zh-CN" altLang="zh-CN" sz="2400" b="1" dirty="0">
                <a:solidFill>
                  <a:srgbClr val="0000FF"/>
                </a:solidFill>
                <a:latin typeface="楷体" panose="02010609060101010101" pitchFamily="49" charset="-122"/>
                <a:ea typeface="楷体" panose="02010609060101010101" pitchFamily="49" charset="-122"/>
              </a:rPr>
              <a:t>每市房书名稿，不自选择，但决于狐。由是两试俱列前名，入闱中副车</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432434" y="3861048"/>
            <a:ext cx="8074646" cy="1569660"/>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把文中画横线的句子翻译成现代汉语。（共</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）但以浓墨洒作巨点，淋漓满纸。郭异之，持以白王。</a:t>
            </a:r>
          </a:p>
          <a:p>
            <a:endParaRPr lang="en-US" altLang="zh-CN" sz="2400" b="1" dirty="0" smtClean="0">
              <a:solidFill>
                <a:srgbClr val="0000FF"/>
              </a:solidFill>
              <a:latin typeface="楷体" panose="02010609060101010101" pitchFamily="49" charset="-122"/>
              <a:ea typeface="楷体" panose="02010609060101010101" pitchFamily="49" charset="-122"/>
            </a:endParaRPr>
          </a:p>
          <a:p>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）郭以是德狐，恒置鸡黍，备狐啖饮</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539552" y="259598"/>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练习五</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08912" cy="267765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陈</a:t>
            </a:r>
            <a:r>
              <a:rPr lang="zh-CN" altLang="zh-CN" sz="2400" b="1" dirty="0">
                <a:solidFill>
                  <a:srgbClr val="0000FF"/>
                </a:solidFill>
                <a:latin typeface="楷体" panose="02010609060101010101" pitchFamily="49" charset="-122"/>
                <a:ea typeface="楷体" panose="02010609060101010101" pitchFamily="49" charset="-122"/>
              </a:rPr>
              <a:t>以勤，字选甫，南充人。</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父</a:t>
            </a:r>
            <a:r>
              <a:rPr lang="zh-CN" altLang="zh-CN" sz="2400" b="1" dirty="0">
                <a:solidFill>
                  <a:srgbClr val="0000FF"/>
                </a:solidFill>
                <a:latin typeface="楷体" panose="02010609060101010101" pitchFamily="49" charset="-122"/>
                <a:ea typeface="楷体" panose="02010609060101010101" pitchFamily="49" charset="-122"/>
              </a:rPr>
              <a:t>丧除，还为侍读学士，掌翰林院。穆宗即位，以勤自以潜邸旧臣，条上谨始十事。其言揽权、听言尤切。诏嘉其忠恳。穆宗朝讲稀御，政无所裁决，近幸多缘内降得厚恩。</a:t>
            </a:r>
            <a:r>
              <a:rPr lang="zh-CN" altLang="zh-CN" sz="2400" b="1" u="sng" dirty="0">
                <a:solidFill>
                  <a:srgbClr val="FF0000"/>
                </a:solidFill>
                <a:latin typeface="楷体" panose="02010609060101010101" pitchFamily="49" charset="-122"/>
                <a:ea typeface="楷体" panose="02010609060101010101" pitchFamily="49" charset="-122"/>
              </a:rPr>
              <a:t>以勤移请励精修政，帝心动，欲有所举措，卒为内侍所阻，疏亦留中。</a:t>
            </a:r>
            <a:r>
              <a:rPr lang="zh-CN" altLang="zh-CN" sz="2400" b="1" dirty="0">
                <a:solidFill>
                  <a:srgbClr val="0000FF"/>
                </a:solidFill>
                <a:latin typeface="楷体" panose="02010609060101010101" pitchFamily="49" charset="-122"/>
                <a:ea typeface="楷体" panose="02010609060101010101" pitchFamily="49" charset="-122"/>
              </a:rPr>
              <a:t>四年，条上时务因循之弊，请慎擢用。帝嘉之，下所司议。</a:t>
            </a:r>
            <a:r>
              <a:rPr lang="zh-CN" altLang="zh-CN" sz="2400" b="1" u="sng" dirty="0">
                <a:solidFill>
                  <a:srgbClr val="FF0000"/>
                </a:solidFill>
                <a:latin typeface="楷体" panose="02010609060101010101" pitchFamily="49" charset="-122"/>
                <a:ea typeface="楷体" panose="02010609060101010101" pitchFamily="49" charset="-122"/>
              </a:rPr>
              <a:t>高拱掌吏部，恶所言侵己职，寝其奏，惟都察院以赇议惩赃吏一事而已。</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55577" y="4149080"/>
            <a:ext cx="8136904"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）以勤移请励精修政，帝心动，欲有所举措，卒为内侍所阻，疏亦留中。</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）高拱掌吏部，恶所言侵己职，寝其奏，惟都察院以赇议惩赃吏一事而已</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827584" y="207165"/>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练习五十</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93316708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7920880" cy="415498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父</a:t>
            </a:r>
            <a:r>
              <a:rPr lang="zh-CN" altLang="zh-CN" sz="2400" b="1" dirty="0">
                <a:solidFill>
                  <a:srgbClr val="0000FF"/>
                </a:solidFill>
                <a:latin typeface="楷体" panose="02010609060101010101" pitchFamily="49" charset="-122"/>
                <a:ea typeface="楷体" panose="02010609060101010101" pitchFamily="49" charset="-122"/>
              </a:rPr>
              <a:t>丧期满服除，回来后仍担任侍讲学士，掌管翰林院。穆宗即位，陈以勤以太子旧臣的身份，分条呈上谨慎开始行政的十件事情。他陈述收揽权利、听取谏言尤其恳切。皇帝下诏嘉奖他的忠心诚恳。穆宗朝讲很少驾临，政事无法裁决，身旁受宠的人多因为宫内的降旨获得厚恩。</a:t>
            </a:r>
            <a:r>
              <a:rPr lang="zh-CN" altLang="zh-CN" sz="2400" b="1" u="sng" dirty="0">
                <a:solidFill>
                  <a:srgbClr val="FF0000"/>
                </a:solidFill>
                <a:latin typeface="楷体" panose="02010609060101010101" pitchFamily="49" charset="-122"/>
                <a:ea typeface="楷体" panose="02010609060101010101" pitchFamily="49" charset="-122"/>
              </a:rPr>
              <a:t>陈以</a:t>
            </a:r>
            <a:r>
              <a:rPr lang="zh-CN" altLang="zh-CN" sz="2400" b="1" u="sng" dirty="0" smtClean="0">
                <a:solidFill>
                  <a:srgbClr val="FF0000"/>
                </a:solidFill>
                <a:latin typeface="楷体" panose="02010609060101010101" pitchFamily="49" charset="-122"/>
                <a:ea typeface="楷体" panose="02010609060101010101" pitchFamily="49" charset="-122"/>
              </a:rPr>
              <a:t>勤</a:t>
            </a:r>
            <a:r>
              <a:rPr lang="zh-CN" altLang="zh-CN" sz="2400" b="1" u="sng" dirty="0">
                <a:solidFill>
                  <a:srgbClr val="FF0000"/>
                </a:solidFill>
                <a:latin typeface="楷体" panose="02010609060101010101" pitchFamily="49" charset="-122"/>
                <a:ea typeface="楷体" panose="02010609060101010101" pitchFamily="49" charset="-122"/>
              </a:rPr>
              <a:t>请求皇上振奋精神、修明政教，皇帝内心触动，想有所举动，最终被内侍阻止，奏疏也留在宫中。</a:t>
            </a:r>
            <a:r>
              <a:rPr lang="zh-CN" altLang="zh-CN" sz="2400" b="1" dirty="0">
                <a:solidFill>
                  <a:srgbClr val="0000FF"/>
                </a:solidFill>
                <a:latin typeface="楷体" panose="02010609060101010101" pitchFamily="49" charset="-122"/>
                <a:ea typeface="楷体" panose="02010609060101010101" pitchFamily="49" charset="-122"/>
              </a:rPr>
              <a:t>四年分条呈上时政因循守旧的弊端，请求慎重提升任用。皇帝嘉奖他，下交有关部门商议。</a:t>
            </a:r>
            <a:r>
              <a:rPr lang="zh-CN" altLang="zh-CN" sz="2400" b="1" u="sng" dirty="0">
                <a:solidFill>
                  <a:srgbClr val="FF0000"/>
                </a:solidFill>
                <a:latin typeface="楷体" panose="02010609060101010101" pitchFamily="49" charset="-122"/>
                <a:ea typeface="楷体" panose="02010609060101010101" pitchFamily="49" charset="-122"/>
              </a:rPr>
              <a:t>高拱掌管吏部，厌恶陈以勤说的侵害自己的职分，停止了他的奏疏不用，所用的只有都察院商议施行惩治赃官一事而已。</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55576" y="4941168"/>
            <a:ext cx="7611379"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励精</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每处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分，大意分</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恶</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一句，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寝</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每处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分，大意分</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413327597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92696"/>
            <a:ext cx="8712968"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蒋重珍</a:t>
            </a:r>
            <a:r>
              <a:rPr lang="zh-CN" altLang="zh-CN" sz="2400" b="1" dirty="0">
                <a:solidFill>
                  <a:srgbClr val="0000FF"/>
                </a:solidFill>
                <a:latin typeface="楷体" panose="02010609060101010101" pitchFamily="49" charset="-122"/>
                <a:ea typeface="楷体" panose="02010609060101010101" pitchFamily="49" charset="-122"/>
              </a:rPr>
              <a:t>，字良贵，无锡人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又</a:t>
            </a:r>
            <a:r>
              <a:rPr lang="zh-CN" altLang="zh-CN" sz="2400" b="1" dirty="0">
                <a:solidFill>
                  <a:srgbClr val="0000FF"/>
                </a:solidFill>
                <a:latin typeface="楷体" panose="02010609060101010101" pitchFamily="49" charset="-122"/>
                <a:ea typeface="楷体" panose="02010609060101010101" pitchFamily="49" charset="-122"/>
              </a:rPr>
              <a:t>虑柄臣或果去位，君心易纵，大权旁落，则进《为君难》六箴。召为秘书郎兼庄文府教授。兼崇政殿说书，戒家事勿以白，务积精诚以寤上意。</a:t>
            </a:r>
            <a:r>
              <a:rPr lang="zh-CN" altLang="zh-CN" sz="2400" b="1" u="sng" dirty="0">
                <a:solidFill>
                  <a:srgbClr val="0000FF"/>
                </a:solidFill>
                <a:latin typeface="楷体" panose="02010609060101010101" pitchFamily="49" charset="-122"/>
                <a:ea typeface="楷体" panose="02010609060101010101" pitchFamily="49" charset="-122"/>
              </a:rPr>
              <a:t>每</a:t>
            </a:r>
            <a:r>
              <a:rPr lang="zh-CN" altLang="zh-CN" sz="2400" b="1" u="sng" dirty="0">
                <a:solidFill>
                  <a:srgbClr val="FF0000"/>
                </a:solidFill>
                <a:latin typeface="楷体" panose="02010609060101010101" pitchFamily="49" charset="-122"/>
                <a:ea typeface="楷体" panose="02010609060101010101" pitchFamily="49" charset="-122"/>
              </a:rPr>
              <a:t>草奏，斋心盛服，有密启则手书削稿，帝称其平实</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会</a:t>
            </a:r>
            <a:r>
              <a:rPr lang="zh-CN" altLang="zh-CN" sz="2400" b="1" dirty="0">
                <a:solidFill>
                  <a:srgbClr val="0000FF"/>
                </a:solidFill>
                <a:latin typeface="楷体" panose="02010609060101010101" pitchFamily="49" charset="-122"/>
                <a:ea typeface="楷体" panose="02010609060101010101" pitchFamily="49" charset="-122"/>
              </a:rPr>
              <a:t>边帅义和战不一，复召集议，重珍奏：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曩乞专意备守，不得已则用应兵，今不敢变前说。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不听，关、洛师大衄，复进兵，重珍言：</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若耻败而欲胜之，则心不平而成忿，气不平而成怒，生灵之命，岂可以忿怒用哉！</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又论禁旅贫弱，教习频严，辄不能堪，不稍变通，非消变之道。</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251520" y="4581128"/>
            <a:ext cx="8892480" cy="156966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①</a:t>
            </a:r>
            <a:r>
              <a:rPr lang="zh-CN" altLang="zh-CN" sz="2400" b="1" dirty="0">
                <a:solidFill>
                  <a:srgbClr val="0000FF"/>
                </a:solidFill>
                <a:latin typeface="楷体" panose="02010609060101010101" pitchFamily="49" charset="-122"/>
                <a:ea typeface="楷体" panose="02010609060101010101" pitchFamily="49" charset="-122"/>
              </a:rPr>
              <a:t>每草奏，斋心盛服，有密启则手书削稿，帝称其平实。（</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smtClean="0">
                <a:solidFill>
                  <a:srgbClr val="0000FF"/>
                </a:solidFill>
                <a:latin typeface="楷体" panose="02010609060101010101" pitchFamily="49" charset="-122"/>
                <a:ea typeface="楷体" panose="02010609060101010101" pitchFamily="49" charset="-122"/>
              </a:rPr>
              <a:t>②</a:t>
            </a:r>
            <a:r>
              <a:rPr lang="zh-CN" altLang="zh-CN" sz="2400" b="1" dirty="0">
                <a:solidFill>
                  <a:srgbClr val="0000FF"/>
                </a:solidFill>
                <a:latin typeface="楷体" panose="02010609060101010101" pitchFamily="49" charset="-122"/>
                <a:ea typeface="楷体" panose="02010609060101010101" pitchFamily="49" charset="-122"/>
              </a:rPr>
              <a:t>又论禁旅贫弱，教习频严，辄不能堪，不稍变通，非消变之道。（</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827584" y="259598"/>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练习五十一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8069674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784976" cy="526297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t> </a:t>
            </a:r>
            <a:r>
              <a:rPr lang="en-US" altLang="zh-CN" sz="2400" b="1"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又</a:t>
            </a:r>
            <a:r>
              <a:rPr lang="zh-CN" altLang="zh-CN" sz="2400" b="1" dirty="0">
                <a:solidFill>
                  <a:srgbClr val="0000FF"/>
                </a:solidFill>
                <a:latin typeface="楷体" panose="02010609060101010101" pitchFamily="49" charset="-122"/>
                <a:ea typeface="楷体" panose="02010609060101010101" pitchFamily="49" charset="-122"/>
              </a:rPr>
              <a:t>担心有些执政的大臣果真离职，皇帝放任，大权旁落，于是进献《为君难</a:t>
            </a:r>
            <a:r>
              <a:rPr lang="en-US" altLang="zh-CN" sz="2400" b="1" dirty="0">
                <a:solidFill>
                  <a:srgbClr val="0000FF"/>
                </a:solidFill>
                <a:latin typeface="楷体" panose="02010609060101010101" pitchFamily="49" charset="-122"/>
                <a:ea typeface="楷体" panose="02010609060101010101" pitchFamily="49" charset="-122"/>
              </a:rPr>
              <a:t>&gt;</a:t>
            </a:r>
            <a:r>
              <a:rPr lang="zh-CN" altLang="zh-CN" sz="2400" b="1" dirty="0">
                <a:solidFill>
                  <a:srgbClr val="0000FF"/>
                </a:solidFill>
                <a:latin typeface="楷体" panose="02010609060101010101" pitchFamily="49" charset="-122"/>
                <a:ea typeface="楷体" panose="02010609060101010101" pitchFamily="49" charset="-122"/>
              </a:rPr>
              <a:t>六条规戒。应召成为秘书郎兼庄文府教授。又兼任崇政殿说书，嘱咐不要把家务事告诉自己，他要一心一意地使皇帝明白。</a:t>
            </a:r>
            <a:r>
              <a:rPr lang="zh-CN" altLang="zh-CN" sz="2400" b="1" u="sng" dirty="0">
                <a:solidFill>
                  <a:srgbClr val="FF0000"/>
                </a:solidFill>
                <a:latin typeface="楷体" panose="02010609060101010101" pitchFamily="49" charset="-122"/>
                <a:ea typeface="楷体" panose="02010609060101010101" pitchFamily="49" charset="-122"/>
              </a:rPr>
              <a:t>每次起草奏章，他都会去除心中杂念，穿戴整齐，如果是机密奏章，他就亲自书写，删改定稿，皇帝称赞他公平踏实。</a:t>
            </a:r>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正赶上</a:t>
            </a:r>
            <a:r>
              <a:rPr lang="zh-CN" altLang="zh-CN" sz="2400" b="1" dirty="0">
                <a:solidFill>
                  <a:srgbClr val="0000FF"/>
                </a:solidFill>
                <a:latin typeface="楷体" panose="02010609060101010101" pitchFamily="49" charset="-122"/>
                <a:ea typeface="楷体" panose="02010609060101010101" pitchFamily="49" charset="-122"/>
              </a:rPr>
              <a:t>边防的将领商议是和是战的意见不统一，皇帝再次召集大家商议，蒋重珍上奏说：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从前乞求一心守备，不得已就用兵应战，今天不敢改变上次的主张。</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他的建议没被采纳。出兵关、洛的军队大败，又要进军，蒋重珍说：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如果因为失败感到羞耻而想战胜敌人，内心不平而酿成愤恨，心气不顺而变为恼怒，士兵、百姓的性命，怎么能凭借愤怒来驱使呢！</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又</a:t>
            </a:r>
            <a:r>
              <a:rPr lang="zh-CN" altLang="zh-CN" sz="2400" b="1" u="sng" dirty="0">
                <a:solidFill>
                  <a:srgbClr val="FF0000"/>
                </a:solidFill>
                <a:latin typeface="楷体" panose="02010609060101010101" pitchFamily="49" charset="-122"/>
                <a:ea typeface="楷体" panose="02010609060101010101" pitchFamily="49" charset="-122"/>
              </a:rPr>
              <a:t>论说禁军的军力衰弱，训练频繁而严厉，往往让人难以忍受，如果不稍微有所调整，就不是消除祸患的办法。</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11560" y="5661248"/>
            <a:ext cx="7301999" cy="1107996"/>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草奏</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斋心</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削稿</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频严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堪</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消变</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endParaRPr lang="zh-CN" altLang="en-US" dirty="0"/>
          </a:p>
        </p:txBody>
      </p:sp>
    </p:spTree>
    <p:extLst>
      <p:ext uri="{BB962C8B-B14F-4D97-AF65-F5344CB8AC3E}">
        <p14:creationId xmlns:p14="http://schemas.microsoft.com/office/powerpoint/2010/main" val="25791285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8136904"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过</a:t>
            </a:r>
            <a:r>
              <a:rPr lang="zh-CN" altLang="zh-CN" sz="2400" b="1" dirty="0">
                <a:solidFill>
                  <a:srgbClr val="0000FF"/>
                </a:solidFill>
                <a:latin typeface="楷体" panose="02010609060101010101" pitchFamily="49" charset="-122"/>
                <a:ea typeface="楷体" panose="02010609060101010101" pitchFamily="49" charset="-122"/>
              </a:rPr>
              <a:t>了几个月，郭生回头看自己的旧作，忽然感到狐狸涂得很对。于是修改了两篇放在案上，以观察有什么怪异。到天亮时，又被狐狸涂了。过了一年多，狐狸不再涂，</a:t>
            </a:r>
            <a:r>
              <a:rPr lang="zh-CN" altLang="zh-CN" sz="2400" b="1" u="sng" dirty="0">
                <a:solidFill>
                  <a:srgbClr val="FF0000"/>
                </a:solidFill>
                <a:latin typeface="楷体" panose="02010609060101010101" pitchFamily="49" charset="-122"/>
                <a:ea typeface="楷体" panose="02010609060101010101" pitchFamily="49" charset="-122"/>
              </a:rPr>
              <a:t>只是用浓墨洒洒点点，弄得满卷都是。郭生感到奇怪，拿去告诉王生。</a:t>
            </a:r>
            <a:r>
              <a:rPr lang="zh-CN" altLang="zh-CN" sz="2400" b="1" dirty="0">
                <a:solidFill>
                  <a:srgbClr val="0000FF"/>
                </a:solidFill>
                <a:latin typeface="楷体" panose="02010609060101010101" pitchFamily="49" charset="-122"/>
                <a:ea typeface="楷体" panose="02010609060101010101" pitchFamily="49" charset="-122"/>
              </a:rPr>
              <a:t>王生看了看说：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狐狸真是你的老师啊！这好文章可以入试了。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这一年，郭生果然考上了秀才。</a:t>
            </a:r>
            <a:r>
              <a:rPr lang="zh-CN" altLang="zh-CN" sz="2400" b="1" u="sng" dirty="0">
                <a:solidFill>
                  <a:srgbClr val="FF0000"/>
                </a:solidFill>
                <a:latin typeface="楷体" panose="02010609060101010101" pitchFamily="49" charset="-122"/>
                <a:ea typeface="楷体" panose="02010609060101010101" pitchFamily="49" charset="-122"/>
              </a:rPr>
              <a:t>他从此感激狐狸，常常买些鸡肉黍米，备给狐狸吃。</a:t>
            </a:r>
            <a:r>
              <a:rPr lang="zh-CN" altLang="zh-CN" sz="2400" b="1" dirty="0">
                <a:solidFill>
                  <a:srgbClr val="0000FF"/>
                </a:solidFill>
                <a:latin typeface="楷体" panose="02010609060101010101" pitchFamily="49" charset="-122"/>
                <a:ea typeface="楷体" panose="02010609060101010101" pitchFamily="49" charset="-122"/>
              </a:rPr>
              <a:t>他买了别人名稿，自己不选择，而是让狐狸选择。因此，他在县、府两级考试中都名列前茅</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66944" y="4365104"/>
            <a:ext cx="8640960" cy="1200329"/>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省略主语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狐狸</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但</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异</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白</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分译对大意给</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以是</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德</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黍</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恒</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啖</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1268760"/>
            <a:ext cx="7848872" cy="1200329"/>
          </a:xfrm>
          <a:prstGeom prst="rect">
            <a:avLst/>
          </a:prstGeom>
          <a:noFill/>
        </p:spPr>
        <p:txBody>
          <a:bodyPr wrap="square" rtlCol="0">
            <a:spAutoFit/>
          </a:bodyPr>
          <a:lstStyle/>
          <a:p>
            <a:r>
              <a:rPr lang="en-US" altLang="zh-CN" sz="2400" b="1" smtClean="0">
                <a:solidFill>
                  <a:srgbClr val="0000FF"/>
                </a:solidFill>
                <a:latin typeface="楷体" panose="02010609060101010101" pitchFamily="49" charset="-122"/>
                <a:ea typeface="楷体" panose="02010609060101010101" pitchFamily="49" charset="-122"/>
              </a:rPr>
              <a:t>   </a:t>
            </a:r>
            <a:r>
              <a:rPr lang="zh-CN" altLang="zh-CN" sz="2400" b="1" smtClean="0">
                <a:solidFill>
                  <a:srgbClr val="0000FF"/>
                </a:solidFill>
                <a:latin typeface="楷体" panose="02010609060101010101" pitchFamily="49" charset="-122"/>
                <a:ea typeface="楷体" panose="02010609060101010101" pitchFamily="49" charset="-122"/>
              </a:rPr>
              <a:t>敬</a:t>
            </a:r>
            <a:r>
              <a:rPr lang="zh-CN" altLang="zh-CN" sz="2400" b="1" dirty="0">
                <a:solidFill>
                  <a:srgbClr val="0000FF"/>
                </a:solidFill>
                <a:latin typeface="楷体" panose="02010609060101010101" pitchFamily="49" charset="-122"/>
                <a:ea typeface="楷体" panose="02010609060101010101" pitchFamily="49" charset="-122"/>
              </a:rPr>
              <a:t>俨，字威卿，善属文</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江南</a:t>
            </a:r>
            <a:r>
              <a:rPr lang="zh-CN" altLang="zh-CN" sz="2400" b="1" dirty="0">
                <a:solidFill>
                  <a:srgbClr val="0000FF"/>
                </a:solidFill>
                <a:latin typeface="楷体" panose="02010609060101010101" pitchFamily="49" charset="-122"/>
                <a:ea typeface="楷体" panose="02010609060101010101" pitchFamily="49" charset="-122"/>
              </a:rPr>
              <a:t>行御史台与江浙省争政，事闻，俨曰：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省台政事，风化本原，各宜尽职，顾以小故忿争，而渎上听乎？</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75557" y="2790365"/>
            <a:ext cx="7632848" cy="1200329"/>
          </a:xfrm>
          <a:prstGeom prst="rect">
            <a:avLst/>
          </a:prstGeom>
          <a:noFill/>
        </p:spPr>
        <p:txBody>
          <a:bodyPr wrap="square" rtlCol="0">
            <a:spAutoFit/>
          </a:bodyPr>
          <a:lstStyle/>
          <a:p>
            <a:r>
              <a:rPr lang="en-US" altLang="zh-CN" sz="2400" b="1" dirty="0" smtClean="0">
                <a:solidFill>
                  <a:srgbClr val="0000FF"/>
                </a:solidFill>
              </a:rPr>
              <a:t>        </a:t>
            </a:r>
            <a:r>
              <a:rPr lang="zh-CN" altLang="zh-CN" sz="2400" b="1" dirty="0" smtClean="0">
                <a:solidFill>
                  <a:srgbClr val="0000FF"/>
                </a:solidFill>
                <a:latin typeface="楷体" panose="02010609060101010101" pitchFamily="49" charset="-122"/>
                <a:ea typeface="楷体" panose="02010609060101010101" pitchFamily="49" charset="-122"/>
              </a:rPr>
              <a:t>湖广</a:t>
            </a:r>
            <a:r>
              <a:rPr lang="zh-CN" altLang="zh-CN" sz="2400" b="1" dirty="0">
                <a:solidFill>
                  <a:srgbClr val="0000FF"/>
                </a:solidFill>
                <a:latin typeface="楷体" panose="02010609060101010101" pitchFamily="49" charset="-122"/>
                <a:ea typeface="楷体" panose="02010609060101010101" pitchFamily="49" charset="-122"/>
              </a:rPr>
              <a:t>省臣以赃败，俨一日五奏，卒正其罪。赐《大学衍义》及所服犀带。</a:t>
            </a:r>
            <a:r>
              <a:rPr lang="zh-CN" altLang="zh-CN" sz="2400" b="1" u="sng" dirty="0">
                <a:solidFill>
                  <a:srgbClr val="FF0000"/>
                </a:solidFill>
                <a:latin typeface="楷体" panose="02010609060101010101" pitchFamily="49" charset="-122"/>
                <a:ea typeface="楷体" panose="02010609060101010101" pitchFamily="49" charset="-122"/>
              </a:rPr>
              <a:t>每入见，帝以字呼之，曰威卿而不名，其见礼遇如此。</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323528" y="4293096"/>
            <a:ext cx="8640961"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）省台政事，风化本原，各宜尽职，顾以小故忿争，而渎上听乎？</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）每入见，帝以字呼之，曰威卿而不名，其见礼遇如此。</a:t>
            </a:r>
          </a:p>
          <a:p>
            <a:endParaRPr lang="zh-CN" altLang="en-US" dirty="0"/>
          </a:p>
        </p:txBody>
      </p:sp>
      <p:sp>
        <p:nvSpPr>
          <p:cNvPr id="5" name="TextBox 2"/>
          <p:cNvSpPr txBox="1">
            <a:spLocks noChangeArrowheads="1"/>
          </p:cNvSpPr>
          <p:nvPr/>
        </p:nvSpPr>
        <p:spPr bwMode="auto">
          <a:xfrm>
            <a:off x="539552" y="259598"/>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练习六</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764704"/>
            <a:ext cx="8352928" cy="156966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江南</a:t>
            </a:r>
            <a:r>
              <a:rPr lang="zh-CN" altLang="zh-CN" sz="2400" b="1" dirty="0">
                <a:solidFill>
                  <a:srgbClr val="0000FF"/>
                </a:solidFill>
                <a:latin typeface="楷体" panose="02010609060101010101" pitchFamily="49" charset="-122"/>
                <a:ea typeface="楷体" panose="02010609060101010101" pitchFamily="49" charset="-122"/>
              </a:rPr>
              <a:t>行御史台与江浙行省在一些政务上有争执，上报朝廷，敬俨指责他们：</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行省与御史台的政事，以教化天下为根本，各自应该尽忠职守，怎么反而因为小事忿恨争执，而亵渎皇上的耳朵呢？</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11560" y="3717032"/>
            <a:ext cx="7992889" cy="193899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湖广</a:t>
            </a:r>
            <a:r>
              <a:rPr lang="zh-CN" altLang="zh-CN" sz="2400" b="1" dirty="0">
                <a:solidFill>
                  <a:srgbClr val="0000FF"/>
                </a:solidFill>
                <a:latin typeface="楷体" panose="02010609060101010101" pitchFamily="49" charset="-122"/>
                <a:ea typeface="楷体" panose="02010609060101010101" pitchFamily="49" charset="-122"/>
              </a:rPr>
              <a:t>省臣贪赃枉法，事情败露，敬俨一天五次上书，终使贪赃者认罪伏法。皇帝赏赐他《大学衍义》书一部及犀牛皮带。</a:t>
            </a:r>
            <a:r>
              <a:rPr lang="zh-CN" altLang="zh-CN" sz="2400" b="1" u="sng" dirty="0">
                <a:solidFill>
                  <a:srgbClr val="FF0000"/>
                </a:solidFill>
                <a:latin typeface="楷体" panose="02010609060101010101" pitchFamily="49" charset="-122"/>
                <a:ea typeface="楷体" panose="02010609060101010101" pitchFamily="49" charset="-122"/>
              </a:rPr>
              <a:t>敬俨每次入朝觐见皇帝，皇帝都用他的字称呼他，叫他</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威卿</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而不叫他的名字，敬俨受皇帝礼遇到这样的地步。</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583032" y="2609036"/>
            <a:ext cx="7992889"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顾</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渎</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分，其中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省台政事，风化本原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和</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各宜尽职</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611560" y="5754540"/>
            <a:ext cx="7992889"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（得分点：补充主语、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分，其中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帝以字呼之</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如此</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1" y="476672"/>
            <a:ext cx="8640960"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杨</a:t>
            </a:r>
            <a:r>
              <a:rPr lang="zh-CN" altLang="zh-CN" sz="2400" b="1" dirty="0">
                <a:solidFill>
                  <a:srgbClr val="0000FF"/>
                </a:solidFill>
                <a:latin typeface="楷体" panose="02010609060101010101" pitchFamily="49" charset="-122"/>
                <a:ea typeface="楷体" panose="02010609060101010101" pitchFamily="49" charset="-122"/>
              </a:rPr>
              <a:t>津字罗汉，少端谨。除侍御中散。津以身在禁密，不外交游，至宗族姻表罕相参候。司徒冯诞与津少结交友，而津见其贵宠，每恒退避，及相招命，多辞疾不往。后迁长水校尉，仍直阁。出除岐州刺史。有武功人赍绢三匹，去城十里，为贼所劫。</a:t>
            </a:r>
            <a:r>
              <a:rPr lang="zh-CN" altLang="zh-CN" sz="2400" b="1" u="sng" dirty="0">
                <a:solidFill>
                  <a:srgbClr val="FF0000"/>
                </a:solidFill>
                <a:latin typeface="楷体" panose="02010609060101010101" pitchFamily="49" charset="-122"/>
                <a:ea typeface="楷体" panose="02010609060101010101" pitchFamily="49" charset="-122"/>
              </a:rPr>
              <a:t>时有使者驰驿而至，被劫人因以告之。使者到州，以状白津</a:t>
            </a:r>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津乃下教，云有人着某色衣乘某色马，在城东十里被杀，不知姓名，若有家人，可速收视。有一老母行哭而出，云是己子。于是遣骑追收，并绢俱获。自是阖境畏服。</a:t>
            </a:r>
            <a:r>
              <a:rPr lang="zh-CN" altLang="zh-CN" sz="2400" b="1" u="sng" dirty="0">
                <a:solidFill>
                  <a:srgbClr val="FF0000"/>
                </a:solidFill>
                <a:latin typeface="楷体" panose="02010609060101010101" pitchFamily="49" charset="-122"/>
                <a:ea typeface="楷体" panose="02010609060101010101" pitchFamily="49" charset="-122"/>
              </a:rPr>
              <a:t>至于守令僚佐有浊货者，未曾公言其罪，常以私书切责之。</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179512" y="4221088"/>
            <a:ext cx="9312165" cy="1200329"/>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）时有使者驰驿而至，被劫人因以告之。使者到州，以状白津。</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）至于守令僚佐有浊货者，未曾公言其罪，常以私书切责之</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539552" y="116632"/>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练习七</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36615"/>
            <a:ext cx="8817024" cy="5262979"/>
          </a:xfrm>
          <a:prstGeom prst="rect">
            <a:avLst/>
          </a:prstGeom>
          <a:noFill/>
        </p:spPr>
        <p:txBody>
          <a:bodyPr wrap="square" rtlCol="0">
            <a:spAutoFit/>
          </a:bodyPr>
          <a:lstStyle/>
          <a:p>
            <a:r>
              <a:rPr lang="en-US" altLang="zh-CN" sz="2400" dirty="0" smtClean="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杨</a:t>
            </a:r>
            <a:r>
              <a:rPr lang="zh-CN" altLang="zh-CN" sz="2400" b="1" dirty="0">
                <a:solidFill>
                  <a:srgbClr val="0000FF"/>
                </a:solidFill>
                <a:latin typeface="楷体" panose="02010609060101010101" pitchFamily="49" charset="-122"/>
                <a:ea typeface="楷体" panose="02010609060101010101" pitchFamily="49" charset="-122"/>
              </a:rPr>
              <a:t>津，字罗汉。从小端正谨慎。被任命为侍御中散。杨津因自己处在皇宫禁地，不与别人交游，以致宗族姻亲和朋友都很少见面问候。司徒冯诞与杨津是从小结交的朋友，但杨津见他富贵尊宠，每次遇上总是退后躲避他，等到招呼请他前往，也多以身体不适推辞不去。后来改任长水校尉，仍旧担任直阁事务。外任岐州刺史。有（一个）武功地方的人带了三匹绢，在离城十里远的地方，被强盗抢走。</a:t>
            </a:r>
            <a:r>
              <a:rPr lang="zh-CN" altLang="zh-CN" sz="2400" b="1" u="sng" dirty="0">
                <a:solidFill>
                  <a:srgbClr val="FF0000"/>
                </a:solidFill>
                <a:latin typeface="楷体" panose="02010609060101010101" pitchFamily="49" charset="-122"/>
                <a:ea typeface="楷体" panose="02010609060101010101" pitchFamily="49" charset="-122"/>
              </a:rPr>
              <a:t>当时有位使者骑着驿马急驰到此，被抢的人便把这件事告诉了他。使者来到州府，把情况禀告了杨津。</a:t>
            </a:r>
            <a:r>
              <a:rPr lang="zh-CN" altLang="zh-CN" sz="2400" b="1" dirty="0">
                <a:solidFill>
                  <a:srgbClr val="0000FF"/>
                </a:solidFill>
                <a:latin typeface="楷体" panose="02010609060101010101" pitchFamily="49" charset="-122"/>
                <a:ea typeface="楷体" panose="02010609060101010101" pitchFamily="49" charset="-122"/>
              </a:rPr>
              <a:t>杨津便写下告示，说有人穿着怎样的衣服，乘着怎样的马，在城东面十里远的地方被杀，不知道是谁，如果是谁的家人，可尽早辨认收尸。有一位老母亲边走边哭出城来，说是自己的儿子。杨津于是派骑兵追捕，人赃俱获。从此全境的人都害怕而守法。</a:t>
            </a:r>
            <a:r>
              <a:rPr lang="zh-CN" altLang="zh-CN" sz="2400" b="1" u="sng" dirty="0">
                <a:solidFill>
                  <a:srgbClr val="FF0000"/>
                </a:solidFill>
                <a:latin typeface="楷体" panose="02010609060101010101" pitchFamily="49" charset="-122"/>
                <a:ea typeface="楷体" panose="02010609060101010101" pitchFamily="49" charset="-122"/>
              </a:rPr>
              <a:t>至于说下边的郡守县令及其属官中有贪污受贿的，杨津从来没有公开宣布他们的罪过，总是用写私人信函的方式严厉责备他们。</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39552" y="5589240"/>
            <a:ext cx="7149714" cy="830997"/>
          </a:xfrm>
          <a:prstGeom prst="rect">
            <a:avLst/>
          </a:prstGeom>
          <a:noFill/>
        </p:spPr>
        <p:txBody>
          <a:bodyPr wrap="none" rtlCol="0">
            <a:spAutoFit/>
          </a:bodyPr>
          <a:lstStyle/>
          <a:p>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因</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白</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浊货</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公</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切责</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548680"/>
            <a:ext cx="8136904"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岳飞</a:t>
            </a:r>
            <a:r>
              <a:rPr lang="zh-CN" altLang="zh-CN" sz="2400" b="1" dirty="0">
                <a:solidFill>
                  <a:srgbClr val="0000FF"/>
                </a:solidFill>
                <a:latin typeface="楷体" panose="02010609060101010101" pitchFamily="49" charset="-122"/>
                <a:ea typeface="楷体" panose="02010609060101010101" pitchFamily="49" charset="-122"/>
              </a:rPr>
              <a:t>，字鹏举，相州汤阴人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帝</a:t>
            </a:r>
            <a:r>
              <a:rPr lang="zh-CN" altLang="zh-CN" sz="2400" b="1" u="sng" dirty="0">
                <a:solidFill>
                  <a:srgbClr val="FF0000"/>
                </a:solidFill>
                <a:latin typeface="楷体" panose="02010609060101010101" pitchFamily="49" charset="-122"/>
                <a:ea typeface="楷体" panose="02010609060101010101" pitchFamily="49" charset="-122"/>
              </a:rPr>
              <a:t>初为飞营第，飞辞曰：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敌未灭，何以家为？</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或问天下何时太平，飞曰：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文臣不爱钱，武臣不惜死，天下太平矣。</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师</a:t>
            </a:r>
            <a:r>
              <a:rPr lang="zh-CN" altLang="zh-CN" sz="2400" b="1" dirty="0">
                <a:solidFill>
                  <a:srgbClr val="0000FF"/>
                </a:solidFill>
                <a:latin typeface="楷体" panose="02010609060101010101" pitchFamily="49" charset="-122"/>
                <a:ea typeface="楷体" panose="02010609060101010101" pitchFamily="49" charset="-122"/>
              </a:rPr>
              <a:t>每休舍，课将士注坡跳壕，皆重铠习之。子云尝习注坡，马踬，怒而鞭之。卒有取民麻一缕以束刍者，立斩以徇。卒夜宿，民开门愿纳，无敢入者。军号</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冻死不拆屋，饿死不卤掠</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。卒有疾，躬为调药；</a:t>
            </a:r>
            <a:r>
              <a:rPr lang="zh-CN" altLang="zh-CN" sz="2400" b="1" u="sng" dirty="0">
                <a:solidFill>
                  <a:srgbClr val="FF0000"/>
                </a:solidFill>
                <a:latin typeface="楷体" panose="02010609060101010101" pitchFamily="49" charset="-122"/>
                <a:ea typeface="楷体" panose="02010609060101010101" pitchFamily="49" charset="-122"/>
              </a:rPr>
              <a:t>诸将远戍，遣妻问劳其家；死事者哭之而育其孤，或以子婚其女。</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07536" y="4077072"/>
            <a:ext cx="8640960" cy="2308324"/>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）帝初为飞营第，飞辞曰：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敌未灭，何以家为？</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）诸将远戍，遣妻问劳其家；死事者哭之而育其孤，或以子婚其女。（</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539552" y="116632"/>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练习八</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908719"/>
            <a:ext cx="8496944" cy="4431983"/>
          </a:xfrm>
          <a:prstGeom prst="rect">
            <a:avLst/>
          </a:prstGeom>
          <a:noFill/>
        </p:spPr>
        <p:txBody>
          <a:bodyPr wrap="square" rtlCol="0">
            <a:spAutoFit/>
          </a:bodyPr>
          <a:lstStyle/>
          <a:p>
            <a:r>
              <a:rPr lang="en-US" altLang="zh-CN" dirty="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）皇帝当初想为岳飞建造府第，岳飞推辞说：</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敌人还没有被消灭，怎么能够建立自</a:t>
            </a:r>
          </a:p>
          <a:p>
            <a:r>
              <a:rPr lang="zh-CN" altLang="zh-CN" sz="2400" b="1" dirty="0">
                <a:solidFill>
                  <a:srgbClr val="FF0000"/>
                </a:solidFill>
                <a:latin typeface="楷体" panose="02010609060101010101" pitchFamily="49" charset="-122"/>
                <a:ea typeface="楷体" panose="02010609060101010101" pitchFamily="49" charset="-122"/>
              </a:rPr>
              <a:t>己的府第呢？</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en-US" altLang="zh-CN" sz="2400" b="1" dirty="0">
                <a:solidFill>
                  <a:srgbClr val="FF0000"/>
                </a:solidFill>
                <a:latin typeface="楷体" panose="02010609060101010101" pitchFamily="49" charset="-122"/>
                <a:ea typeface="楷体" panose="02010609060101010101" pitchFamily="49" charset="-122"/>
              </a:rPr>
              <a:t>  </a:t>
            </a:r>
            <a:r>
              <a:rPr lang="en-US" altLang="zh-CN" sz="2400" b="1" dirty="0" smtClean="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，建造；</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，推辞；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何以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，怎么能够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呢？或，要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干什么呢？以上三处各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分，整体大意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zh-CN" altLang="zh-CN" sz="2400" b="1" dirty="0" smtClean="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）各位将领远征，岳飞派自己的妻子慰劳他们的家眷；战死的将领，岳飞为他们哭泣</a:t>
            </a:r>
          </a:p>
          <a:p>
            <a:r>
              <a:rPr lang="zh-CN" altLang="zh-CN" sz="2400" b="1" dirty="0">
                <a:solidFill>
                  <a:srgbClr val="FF0000"/>
                </a:solidFill>
                <a:latin typeface="楷体" panose="02010609060101010101" pitchFamily="49" charset="-122"/>
                <a:ea typeface="楷体" panose="02010609060101010101" pitchFamily="49" charset="-122"/>
              </a:rPr>
              <a:t>并且养育他们的孤儿，或者让儿子娶阵亡将领的女儿为妻。</a:t>
            </a:r>
          </a:p>
          <a:p>
            <a:r>
              <a:rPr lang="en-US" altLang="zh-CN" sz="2400" b="1" dirty="0">
                <a:solidFill>
                  <a:srgbClr val="FF0000"/>
                </a:solidFill>
                <a:latin typeface="楷体" panose="02010609060101010101" pitchFamily="49" charset="-122"/>
                <a:ea typeface="楷体" panose="02010609060101010101" pitchFamily="49" charset="-122"/>
              </a:rPr>
              <a:t> [5</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问劳</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，慰劳；</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哭泣；</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婚</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，娶。以上三处各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分，整体大意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764704"/>
            <a:ext cx="8280920" cy="2677656"/>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谢泌</a:t>
            </a:r>
            <a:r>
              <a:rPr lang="zh-CN" altLang="zh-CN" sz="2400" b="1" dirty="0">
                <a:solidFill>
                  <a:srgbClr val="0000FF"/>
                </a:solidFill>
                <a:latin typeface="楷体" panose="02010609060101010101" pitchFamily="49" charset="-122"/>
                <a:ea typeface="楷体" panose="02010609060101010101" pitchFamily="49" charset="-122"/>
              </a:rPr>
              <a:t>字宗源，歙州歙人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一日</a:t>
            </a:r>
            <a:r>
              <a:rPr lang="zh-CN" altLang="zh-CN" sz="2400" b="1" dirty="0">
                <a:solidFill>
                  <a:srgbClr val="0000FF"/>
                </a:solidFill>
                <a:latin typeface="楷体" panose="02010609060101010101" pitchFamily="49" charset="-122"/>
                <a:ea typeface="楷体" panose="02010609060101010101" pitchFamily="49" charset="-122"/>
              </a:rPr>
              <a:t>，得对便殿，太宗称其任直敢言，泌奏曰：</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陛下从谏如流，故臣得以竭诚，昔唐季孟昌图者，朝疏谏而夕去位。</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太宗动色久之。时，群臣升殿言事者，既可其奏，得专达于有司，颇容巧妄。泌请自今凡政事送中书，机事送枢密，金谷送三司。从之。</a:t>
            </a:r>
            <a:r>
              <a:rPr lang="zh-CN" altLang="zh-CN" sz="2400" b="1" u="sng" dirty="0">
                <a:solidFill>
                  <a:srgbClr val="FF0000"/>
                </a:solidFill>
                <a:latin typeface="楷体" panose="02010609060101010101" pitchFamily="49" charset="-122"/>
                <a:ea typeface="楷体" panose="02010609060101010101" pitchFamily="49" charset="-122"/>
              </a:rPr>
              <a:t>太宗孜孜为治，每御长春殿视事罢，复即崇政殿临决，日旰未进御膳。</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95536" y="3789040"/>
            <a:ext cx="8136903"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 </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）陛下从谏如流，故臣得以竭诚，昔唐季孟昌图者，朝疏谏而夕去位。</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）太宗孜孜为治，每御长春殿视事罢，复即崇政殿临决，日旰未进御膳。</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539552" y="116632"/>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练习九</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764704"/>
            <a:ext cx="8136904" cy="3416320"/>
          </a:xfrm>
          <a:prstGeom prst="rect">
            <a:avLst/>
          </a:prstGeom>
          <a:noFill/>
        </p:spPr>
        <p:txBody>
          <a:bodyPr wrap="square" rtlCol="0">
            <a:spAutoFit/>
          </a:bodyPr>
          <a:lstStyle/>
          <a:p>
            <a:r>
              <a:rPr lang="en-US" altLang="zh-CN" sz="2400" dirty="0"/>
              <a:t> </a:t>
            </a:r>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smtClean="0"/>
              <a:t> </a:t>
            </a:r>
            <a:r>
              <a:rPr lang="zh-CN" altLang="zh-CN" sz="2400" b="1" dirty="0" smtClean="0">
                <a:solidFill>
                  <a:srgbClr val="0000FF"/>
                </a:solidFill>
                <a:latin typeface="楷体" panose="02010609060101010101" pitchFamily="49" charset="-122"/>
                <a:ea typeface="楷体" panose="02010609060101010101" pitchFamily="49" charset="-122"/>
              </a:rPr>
              <a:t>一天</a:t>
            </a:r>
            <a:r>
              <a:rPr lang="zh-CN" altLang="zh-CN" sz="2400" b="1" dirty="0">
                <a:solidFill>
                  <a:srgbClr val="0000FF"/>
                </a:solidFill>
                <a:latin typeface="楷体" panose="02010609060101010101" pitchFamily="49" charset="-122"/>
                <a:ea typeface="楷体" panose="02010609060101010101" pitchFamily="49" charset="-122"/>
              </a:rPr>
              <a:t>，在便殿，谢泌被皇帝召见，太宗称赞他正直敢提意见，谢泌说：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陛下善于倾</a:t>
            </a:r>
            <a:r>
              <a:rPr lang="zh-CN" altLang="zh-CN" sz="2400" b="1" dirty="0">
                <a:solidFill>
                  <a:srgbClr val="FF0000"/>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听意见，所以臣才能竭尽忠诚，从前唐末孟昌图，早上上疏进谏，傍晚就被免职。</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太宗神情感动许久。当时群臣上殿言事的，如果得到批准，可以直接去找有关部门，很有奸巧作伪的空间。谢泌请求从今后凡属政事都送中书省，机密事送枢密院，钱财粮食之事送三司。皇帝同意。</a:t>
            </a:r>
            <a:r>
              <a:rPr lang="zh-CN" altLang="zh-CN" sz="2400" b="1" u="sng" dirty="0">
                <a:solidFill>
                  <a:srgbClr val="FF0000"/>
                </a:solidFill>
                <a:latin typeface="楷体" panose="02010609060101010101" pitchFamily="49" charset="-122"/>
                <a:ea typeface="楷体" panose="02010609060101010101" pitchFamily="49" charset="-122"/>
              </a:rPr>
              <a:t>太宗勤奋理政，常常在长春 殿处理政事之后，又马上到崇政殿处理公务，天色已晚还来不及吃饭。</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55576" y="4725144"/>
            <a:ext cx="7305205"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竭诚</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季</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去位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 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 2 </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孜孜</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临决</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日旰</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 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 2 </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424936" cy="3785652"/>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昉，字显卿，东平汶上人。父汝明，金大安元年经义进士，官至治书侍御史。</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昉</a:t>
            </a:r>
            <a:r>
              <a:rPr lang="zh-CN" altLang="zh-CN" sz="2400" b="1" dirty="0">
                <a:solidFill>
                  <a:srgbClr val="0000FF"/>
                </a:solidFill>
                <a:latin typeface="楷体" panose="02010609060101010101" pitchFamily="49" charset="-122"/>
                <a:ea typeface="楷体" panose="02010609060101010101" pitchFamily="49" charset="-122"/>
              </a:rPr>
              <a:t>性缜密，遇事敢言，确然有守，以任子试补吏部令史。金亡，还乡里。严实行台东平，辟为掾。</a:t>
            </a:r>
            <a:r>
              <a:rPr lang="zh-CN" altLang="zh-CN" sz="2400" b="1" u="sng" dirty="0">
                <a:solidFill>
                  <a:srgbClr val="FF0000"/>
                </a:solidFill>
                <a:latin typeface="楷体" panose="02010609060101010101" pitchFamily="49" charset="-122"/>
                <a:ea typeface="楷体" panose="02010609060101010101" pitchFamily="49" charset="-122"/>
              </a:rPr>
              <a:t>乡人有执左道惑众谋不轨者，事觉逮捕，诖误甚众，诸僚佐莫敢言。</a:t>
            </a:r>
            <a:r>
              <a:rPr lang="zh-CN" altLang="zh-CN" sz="2400" b="1" dirty="0">
                <a:solidFill>
                  <a:srgbClr val="0000FF"/>
                </a:solidFill>
                <a:latin typeface="楷体" panose="02010609060101010101" pitchFamily="49" charset="-122"/>
                <a:ea typeface="楷体" panose="02010609060101010101" pitchFamily="49" charset="-122"/>
              </a:rPr>
              <a:t>昉独别白出数百人，实才之，进幕职。时兵后，吏曹杂进，不习文法，东平辖郡邑五十四，民众事繁，簿书填委，漫无统纪。昉坐曹，躬阅案牍，左酬右答，咸得其当，事无留滞。初，有将校死事，以弟袭其职者，至是革去。</a:t>
            </a:r>
            <a:r>
              <a:rPr lang="zh-CN" altLang="zh-CN" sz="2400" b="1" u="sng" dirty="0">
                <a:solidFill>
                  <a:srgbClr val="FF0000"/>
                </a:solidFill>
                <a:latin typeface="楷体" panose="02010609060101010101" pitchFamily="49" charset="-122"/>
                <a:ea typeface="楷体" panose="02010609060101010101" pitchFamily="49" charset="-122"/>
              </a:rPr>
              <a:t>昉辨明，复之，持金夜馈昉，昉却之，惭谢而去。</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95536" y="4581128"/>
            <a:ext cx="8496944"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）乡人有执左道惑众谋不轨者，事觉逮捕，诖误甚众，诸僚佐莫敢言。</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）昉辨明，复之，持金夜馈昉，昉却之，惭谢而去。</a:t>
            </a:r>
          </a:p>
          <a:p>
            <a:endParaRPr lang="zh-CN" altLang="en-US" dirty="0"/>
          </a:p>
        </p:txBody>
      </p:sp>
      <p:sp>
        <p:nvSpPr>
          <p:cNvPr id="4" name="TextBox 2"/>
          <p:cNvSpPr txBox="1">
            <a:spLocks noChangeArrowheads="1"/>
          </p:cNvSpPr>
          <p:nvPr/>
        </p:nvSpPr>
        <p:spPr bwMode="auto">
          <a:xfrm>
            <a:off x="914051" y="28766"/>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8014275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280920"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邓皇后</a:t>
            </a:r>
            <a:r>
              <a:rPr lang="zh-CN" altLang="zh-CN" sz="2400" b="1" dirty="0">
                <a:solidFill>
                  <a:srgbClr val="0000FF"/>
                </a:solidFill>
                <a:latin typeface="楷体" panose="02010609060101010101" pitchFamily="49" charset="-122"/>
                <a:ea typeface="楷体" panose="02010609060101010101" pitchFamily="49" charset="-122"/>
              </a:rPr>
              <a:t>讳绥，太傅禹之孙也。父训，护羌校尉；母阴氏，光烈皇后从弟女也。后年五岁，太傅夫人爱之，自为剪发。夫人年高目冥，误伤后额，忍痛不言。</a:t>
            </a:r>
            <a:r>
              <a:rPr lang="zh-CN" altLang="zh-CN" sz="2400" b="1" u="sng" dirty="0">
                <a:solidFill>
                  <a:srgbClr val="FF0000"/>
                </a:solidFill>
                <a:latin typeface="楷体" panose="02010609060101010101" pitchFamily="49" charset="-122"/>
                <a:ea typeface="楷体" panose="02010609060101010101" pitchFamily="49" charset="-122"/>
              </a:rPr>
              <a:t>左右见者怪而问之，后曰：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非不痛也，太夫人哀怜为断发，难伤老人意，故忍之耳。</a:t>
            </a:r>
            <a:r>
              <a:rPr lang="en-US" altLang="zh-CN" sz="2400" b="1" u="sng" dirty="0" smtClean="0">
                <a:solidFill>
                  <a:srgbClr val="FF0000"/>
                </a:solidFill>
                <a:latin typeface="楷体" panose="02010609060101010101" pitchFamily="49" charset="-122"/>
                <a:ea typeface="楷体" panose="02010609060101010101" pitchFamily="49" charset="-122"/>
              </a:rPr>
              <a:t>”</a:t>
            </a:r>
          </a:p>
          <a:p>
            <a:endParaRPr lang="en-US" altLang="zh-CN" sz="2400" b="1" u="sng"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宫</a:t>
            </a:r>
            <a:r>
              <a:rPr lang="zh-CN" altLang="zh-CN" sz="2400" b="1" dirty="0">
                <a:solidFill>
                  <a:srgbClr val="0000FF"/>
                </a:solidFill>
                <a:latin typeface="楷体" panose="02010609060101010101" pitchFamily="49" charset="-122"/>
                <a:ea typeface="楷体" panose="02010609060101010101" pitchFamily="49" charset="-122"/>
              </a:rPr>
              <a:t>中亡大珠一箧，太后念，欲考问，必有不辜。</a:t>
            </a:r>
            <a:r>
              <a:rPr lang="zh-CN" altLang="zh-CN" sz="2400" b="1" u="sng" dirty="0">
                <a:solidFill>
                  <a:srgbClr val="FF0000"/>
                </a:solidFill>
                <a:latin typeface="楷体" panose="02010609060101010101" pitchFamily="49" charset="-122"/>
                <a:ea typeface="楷体" panose="02010609060101010101" pitchFamily="49" charset="-122"/>
              </a:rPr>
              <a:t>乃亲阅宫人，观察颜色，即时首服。左右莫不叹服，以为圣明。</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57304" y="3891905"/>
            <a:ext cx="7776864" cy="2677656"/>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）左右见者怪而问之，后曰：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非不痛也，太夫人哀怜为断发，难伤老人意，故忍之耳。</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）乃亲阅宫人，观察颜色，即时首服。左右莫不叹服，以为圣明</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485872" y="31055"/>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76672"/>
            <a:ext cx="8712968" cy="4154984"/>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熹</a:t>
            </a:r>
            <a:r>
              <a:rPr lang="zh-CN" altLang="zh-CN" sz="2400" b="1" dirty="0">
                <a:solidFill>
                  <a:srgbClr val="0000FF"/>
                </a:solidFill>
                <a:latin typeface="楷体" panose="02010609060101010101" pitchFamily="49" charset="-122"/>
                <a:ea typeface="楷体" panose="02010609060101010101" pitchFamily="49" charset="-122"/>
              </a:rPr>
              <a:t>邓皇后邓绥，是太傅邓禹的孙女。父亲邓训，是护羌校尉；母亲阴氏，是光烈皇后堂弟之女。邓皇后五岁时，太傅夫人很疼爱她，亲自为她剪发。夫人年老眼睛看不太清，误伤邓皇后的额头，邓皇后忍住痛苦不吭声。</a:t>
            </a:r>
            <a:r>
              <a:rPr lang="zh-CN" altLang="zh-CN" sz="2400" b="1" u="sng" dirty="0">
                <a:solidFill>
                  <a:srgbClr val="FF0000"/>
                </a:solidFill>
                <a:latin typeface="楷体" panose="02010609060101010101" pitchFamily="49" charset="-122"/>
                <a:ea typeface="楷体" panose="02010609060101010101" pitchFamily="49" charset="-122"/>
              </a:rPr>
              <a:t>身旁看到的人感觉奇怪就问邓皇后，邓皇后说：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不是不痛，太夫人怜爱我为我剪发，不忍伤老人心意，所以忍着不喊痛罢了。</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宫</a:t>
            </a:r>
            <a:r>
              <a:rPr lang="zh-CN" altLang="zh-CN" sz="2400" b="1" dirty="0">
                <a:solidFill>
                  <a:srgbClr val="0000FF"/>
                </a:solidFill>
                <a:latin typeface="楷体" panose="02010609060101010101" pitchFamily="49" charset="-122"/>
                <a:ea typeface="楷体" panose="02010609060101010101" pitchFamily="49" charset="-122"/>
              </a:rPr>
              <a:t>中丢失了一箧大珠，邓太后考虑到，如果加以拷问，必定伤及无辜。</a:t>
            </a:r>
            <a:r>
              <a:rPr lang="zh-CN" altLang="zh-CN" sz="2400" b="1" u="sng" dirty="0">
                <a:solidFill>
                  <a:srgbClr val="FF0000"/>
                </a:solidFill>
                <a:latin typeface="楷体" panose="02010609060101010101" pitchFamily="49" charset="-122"/>
                <a:ea typeface="楷体" panose="02010609060101010101" pitchFamily="49" charset="-122"/>
              </a:rPr>
              <a:t>于是亲自检看所有宫人，观察她们的脸色和神情，偷窃者马上就自首服罪了。左右侍从没有不叹服的，认为邓太后圣英明哲。</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467544" y="5013175"/>
            <a:ext cx="8064896" cy="1200329"/>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关注点：左右见者、怪、哀怜、难各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分，大意对</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a:t>
            </a:r>
            <a:endParaRPr lang="en-US" altLang="zh-CN" sz="2400" b="1" dirty="0">
              <a:solidFill>
                <a:srgbClr val="FF0000"/>
              </a:solidFill>
              <a:latin typeface="楷体" panose="02010609060101010101" pitchFamily="49" charset="-122"/>
              <a:ea typeface="楷体" panose="02010609060101010101" pitchFamily="49" charset="-122"/>
            </a:endParaRPr>
          </a:p>
          <a:p>
            <a:r>
              <a:rPr lang="zh-CN" altLang="zh-CN" sz="2400" b="1" dirty="0">
                <a:solidFill>
                  <a:srgbClr val="FF0000"/>
                </a:solidFill>
                <a:latin typeface="楷体" panose="02010609060101010101" pitchFamily="49" charset="-122"/>
                <a:ea typeface="楷体" panose="02010609060101010101" pitchFamily="49" charset="-122"/>
              </a:rPr>
              <a:t>关注点：亲阅、颜色、首服、以为圣明各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分，大意对</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920879" cy="3046988"/>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皇甫</a:t>
            </a:r>
            <a:r>
              <a:rPr lang="zh-CN" altLang="zh-CN" sz="2400" b="1" dirty="0">
                <a:solidFill>
                  <a:srgbClr val="0000FF"/>
                </a:solidFill>
                <a:latin typeface="楷体" panose="02010609060101010101" pitchFamily="49" charset="-122"/>
                <a:ea typeface="楷体" panose="02010609060101010101" pitchFamily="49" charset="-122"/>
              </a:rPr>
              <a:t>规，字威明，安定朝那人也。祖父棱，度辽将军。父旗，扶风都尉。永和六年，西羌大寇三辅，围安定，征西将军马贤将诸郡兵击之，不能克。</a:t>
            </a:r>
            <a:r>
              <a:rPr lang="zh-CN" altLang="zh-CN" sz="2400" b="1" u="sng" dirty="0">
                <a:solidFill>
                  <a:srgbClr val="FF0000"/>
                </a:solidFill>
                <a:latin typeface="楷体" panose="02010609060101010101" pitchFamily="49" charset="-122"/>
                <a:ea typeface="楷体" panose="02010609060101010101" pitchFamily="49" charset="-122"/>
              </a:rPr>
              <a:t>规虽在布衣，见贤不恤军事，审其必败，乃上书言状</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endParaRPr lang="en-US" altLang="zh-CN" sz="2400" b="1" u="sng" dirty="0" smtClean="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规</a:t>
            </a:r>
            <a:r>
              <a:rPr lang="zh-CN" altLang="zh-CN" sz="2400" b="1" dirty="0">
                <a:solidFill>
                  <a:srgbClr val="0000FF"/>
                </a:solidFill>
                <a:latin typeface="楷体" panose="02010609060101010101" pitchFamily="49" charset="-122"/>
                <a:ea typeface="楷体" panose="02010609060101010101" pitchFamily="49" charset="-122"/>
              </a:rPr>
              <a:t>出身数年，持节为将，拥众立功，还督乡里，既无他私惠，而多所举奏，又恶绝宦官，不与交通，</a:t>
            </a:r>
            <a:r>
              <a:rPr lang="zh-CN" altLang="zh-CN" sz="2400" b="1" u="sng" dirty="0">
                <a:solidFill>
                  <a:srgbClr val="FF0000"/>
                </a:solidFill>
                <a:latin typeface="楷体" panose="02010609060101010101" pitchFamily="49" charset="-122"/>
                <a:ea typeface="楷体" panose="02010609060101010101" pitchFamily="49" charset="-122"/>
              </a:rPr>
              <a:t>于是中外并怨，遂共诬规货赂群羌，令其文降。</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03591" y="4293096"/>
            <a:ext cx="7920880"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）规虽在布衣，见贤不恤军事，审其必败，乃上书言状。（</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）于是中外并怨，遂共诬规货赂群羌，令其文降。（</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433" y="332656"/>
            <a:ext cx="8496943" cy="4154984"/>
          </a:xfrm>
          <a:prstGeom prst="rect">
            <a:avLst/>
          </a:prstGeom>
          <a:noFill/>
        </p:spPr>
        <p:txBody>
          <a:bodyPr wrap="square" rtlCol="0">
            <a:spAutoFit/>
          </a:bodyPr>
          <a:lstStyle/>
          <a:p>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zh-CN" altLang="zh-CN" sz="2400" b="1" dirty="0">
                <a:solidFill>
                  <a:srgbClr val="0000FF"/>
                </a:solidFill>
                <a:latin typeface="楷体" panose="02010609060101010101" pitchFamily="49" charset="-122"/>
                <a:ea typeface="楷体" panose="02010609060101010101" pitchFamily="49" charset="-122"/>
              </a:rPr>
              <a:t>皇甫规，字威明，是安定郡朝那县人。祖父皇甫棱曾任度辽将军，父亲皇甫旗曾任扶风都尉。永和六年，西羌大举侵犯三辅，包围了安定城，征西将军马贤统率各郡部队攻打羌人，没有取胜。</a:t>
            </a:r>
            <a:r>
              <a:rPr lang="zh-CN" altLang="zh-CN" sz="2400" b="1" u="sng" dirty="0">
                <a:solidFill>
                  <a:srgbClr val="FF0000"/>
                </a:solidFill>
                <a:latin typeface="楷体" panose="02010609060101010101" pitchFamily="49" charset="-122"/>
                <a:ea typeface="楷体" panose="02010609060101010101" pitchFamily="49" charset="-122"/>
              </a:rPr>
              <a:t>皇甫规身为平民，但发现马贤对这次战争不担忧，推断他一定会失败，就向朝廷上书说明情况。</a:t>
            </a:r>
            <a:endParaRPr lang="en-US" altLang="zh-CN" sz="2400" b="1" u="sng" dirty="0">
              <a:solidFill>
                <a:srgbClr val="FF0000"/>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皇甫</a:t>
            </a:r>
            <a:r>
              <a:rPr lang="zh-CN" altLang="zh-CN" sz="2400" b="1" dirty="0">
                <a:solidFill>
                  <a:srgbClr val="0000FF"/>
                </a:solidFill>
                <a:latin typeface="楷体" panose="02010609060101010101" pitchFamily="49" charset="-122"/>
                <a:ea typeface="楷体" panose="02010609060101010101" pitchFamily="49" charset="-122"/>
              </a:rPr>
              <a:t>规担任官职多年，手持朝廷符节担任大将，统率大军建立功业。回到故乡督察军政，既没有给别人什么特别的恩惠，又检举揭发了很多人，并且厌恶宦官，不与他们交往联系，</a:t>
            </a:r>
            <a:r>
              <a:rPr lang="zh-CN" altLang="zh-CN" sz="2400" b="1" u="sng" dirty="0">
                <a:solidFill>
                  <a:srgbClr val="FF0000"/>
                </a:solidFill>
                <a:latin typeface="楷体" panose="02010609060101010101" pitchFamily="49" charset="-122"/>
                <a:ea typeface="楷体" panose="02010609060101010101" pitchFamily="49" charset="-122"/>
              </a:rPr>
              <a:t>于是朝廷内外的人都怨恨他，就一同诬陷皇甫规用财物贿赂各支羌人，使他们虚言假意投降。</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539552" y="4797152"/>
            <a:ext cx="6683240"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布衣</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恤</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审</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
            </a:r>
            <a:br>
              <a:rPr lang="en-US" altLang="zh-CN" sz="2400" b="1" dirty="0">
                <a:solidFill>
                  <a:srgbClr val="FF0000"/>
                </a:solidFill>
                <a:latin typeface="楷体" panose="02010609060101010101" pitchFamily="49" charset="-122"/>
                <a:ea typeface="楷体" panose="02010609060101010101" pitchFamily="49" charset="-122"/>
              </a:rPr>
            </a:b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中外</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货贿</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文降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468518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609" y="692696"/>
            <a:ext cx="8352928" cy="267765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贼分两道，一出固关，一趋河间。</a:t>
            </a:r>
            <a:r>
              <a:rPr lang="zh-CN" altLang="zh-CN" sz="2400" b="1" u="sng" dirty="0">
                <a:solidFill>
                  <a:srgbClr val="FF0000"/>
                </a:solidFill>
                <a:latin typeface="楷体" panose="02010609060101010101" pitchFamily="49" charset="-122"/>
                <a:ea typeface="楷体" panose="02010609060101010101" pitchFamily="49" charset="-122"/>
              </a:rPr>
              <a:t>吾当出屯蠡县扼其冲，先杀妻子而后往，其城守悉属公。</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罗彦曰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诺。</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诘旦，岱果杀妻孥十一人，率师去。罗彦等糾乡兵二千分陴守。罗俊守东城，罗彦西北，罗辅为游兵。公廪不足，出私财佐之。贼遣骑呼降，罗俊顾其下曰：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欲降者，取我首去。</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后卫指挥刘忠嗣挺剑曰：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有不从张氏兄弟死守者，齿此剑。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怒目，发上指。闻者咸愤厉，守益坚，贼为引却。</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95536" y="3789040"/>
            <a:ext cx="8693405" cy="1846659"/>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）吾当出屯蠡县扼其冲，先杀妻子而后往，其城守悉属公。</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）怒目，发上指。闻者咸愤厉，守益坚，贼为引却。</a:t>
            </a:r>
          </a:p>
          <a:p>
            <a:endParaRPr lang="zh-CN" altLang="zh-CN" dirty="0"/>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练习十二</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548680"/>
            <a:ext cx="7992887" cy="4154984"/>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流贼</a:t>
            </a:r>
            <a:r>
              <a:rPr lang="zh-CN" altLang="zh-CN" sz="2400" b="1" dirty="0">
                <a:solidFill>
                  <a:srgbClr val="0000FF"/>
                </a:solidFill>
                <a:latin typeface="楷体" panose="02010609060101010101" pitchFamily="49" charset="-122"/>
                <a:ea typeface="楷体" panose="02010609060101010101" pitchFamily="49" charset="-122"/>
              </a:rPr>
              <a:t>兵分两路，一路出固关，一路奔向河间。</a:t>
            </a:r>
            <a:r>
              <a:rPr lang="zh-CN" altLang="zh-CN" sz="2400" b="1" u="sng" dirty="0">
                <a:solidFill>
                  <a:srgbClr val="FF0000"/>
                </a:solidFill>
                <a:latin typeface="楷体" panose="02010609060101010101" pitchFamily="49" charset="-122"/>
                <a:ea typeface="楷体" panose="02010609060101010101" pitchFamily="49" charset="-122"/>
              </a:rPr>
              <a:t>我自当出城屯兵于蠡县扼守流贼必经之路，先杀掉妻子、儿女而后出动</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守城事务全都交给您了。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罗彦说：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可以。</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次日清晨，马岱果然杀死妻儿共十一人，率军前去。罗彦等纠集民兵两千人分守城墙。罗俊守东城，罗彦守西北，罗辅为机动部队。宫府钱粮不足，他们出家产资助。流贼派骑兵呼叫劝降，罗俊回头对部下说：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想投降的人，把我的头拿去。</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后卫指挥刘忠嗣拔剑道：</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有谁不跟随张家兄弟死守的，请尝此剑。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（刘忠嗣）两眼怒视，头发竖起。听到的人都很激愤，防守更坚决，流贼因而后退。</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83568" y="4581128"/>
            <a:ext cx="8077852"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冲</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妻子</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的翻译各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愤厉</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引却</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的翻译各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908720"/>
            <a:ext cx="8352929" cy="2677656"/>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裴怀古</a:t>
            </a:r>
            <a:r>
              <a:rPr lang="zh-CN" altLang="zh-CN" sz="2400" b="1" dirty="0">
                <a:solidFill>
                  <a:srgbClr val="0000FF"/>
                </a:solidFill>
                <a:latin typeface="楷体" panose="02010609060101010101" pitchFamily="49" charset="-122"/>
                <a:ea typeface="楷体" panose="02010609060101010101" pitchFamily="49" charset="-122"/>
              </a:rPr>
              <a:t>，寿州寿春人也</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默</a:t>
            </a:r>
            <a:r>
              <a:rPr lang="zh-CN" altLang="zh-CN" sz="2400" b="1" dirty="0">
                <a:solidFill>
                  <a:srgbClr val="0000FF"/>
                </a:solidFill>
                <a:latin typeface="楷体" panose="02010609060101010101" pitchFamily="49" charset="-122"/>
                <a:ea typeface="楷体" panose="02010609060101010101" pitchFamily="49" charset="-122"/>
              </a:rPr>
              <a:t>啜</a:t>
            </a:r>
            <a:r>
              <a:rPr lang="en-US" altLang="zh-CN" sz="2400" b="1" dirty="0">
                <a:solidFill>
                  <a:srgbClr val="0000FF"/>
                </a:solidFill>
                <a:latin typeface="楷体" panose="02010609060101010101" pitchFamily="49" charset="-122"/>
                <a:ea typeface="楷体" panose="02010609060101010101" pitchFamily="49" charset="-122"/>
              </a:rPr>
              <a:t>①</a:t>
            </a:r>
            <a:r>
              <a:rPr lang="zh-CN" altLang="zh-CN" sz="2400" b="1" dirty="0">
                <a:solidFill>
                  <a:srgbClr val="0000FF"/>
                </a:solidFill>
                <a:latin typeface="楷体" panose="02010609060101010101" pitchFamily="49" charset="-122"/>
                <a:ea typeface="楷体" panose="02010609060101010101" pitchFamily="49" charset="-122"/>
              </a:rPr>
              <a:t>胁知微称可汗，又欲官怀古，不肯拜，将杀之。</a:t>
            </a:r>
            <a:r>
              <a:rPr lang="zh-CN" altLang="zh-CN" sz="2400" b="1" u="sng" dirty="0">
                <a:solidFill>
                  <a:srgbClr val="FF0000"/>
                </a:solidFill>
                <a:latin typeface="楷体" panose="02010609060101010101" pitchFamily="49" charset="-122"/>
                <a:ea typeface="楷体" panose="02010609060101010101" pitchFamily="49" charset="-122"/>
              </a:rPr>
              <a:t>辞曰：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守忠而死与毁节以生孰愈？请就斩，不避也</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遂囚军中，因得亡，而素尪弱，不能骑，宛转山谷间，仅达并州。</a:t>
            </a:r>
            <a:r>
              <a:rPr lang="zh-CN" altLang="zh-CN" sz="2400" b="1" u="sng" dirty="0">
                <a:solidFill>
                  <a:srgbClr val="FF0000"/>
                </a:solidFill>
                <a:latin typeface="楷体" panose="02010609060101010101" pitchFamily="49" charset="-122"/>
                <a:ea typeface="楷体" panose="02010609060101010101" pitchFamily="49" charset="-122"/>
              </a:rPr>
              <a:t>时长史武重规纵暴， 左右妄杀人取赏，见怀古至，急执之</a:t>
            </a:r>
            <a:r>
              <a:rPr lang="zh-CN" altLang="zh-CN" sz="2400" b="1" u="sng" dirty="0" smtClean="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有果毅尝识怀古，疾呼曰：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裴御史也。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遂免。</a:t>
            </a:r>
            <a:endParaRPr lang="en-US"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注：</a:t>
            </a:r>
            <a:r>
              <a:rPr lang="en-US" altLang="zh-CN" sz="2400" b="1" dirty="0">
                <a:solidFill>
                  <a:srgbClr val="0000FF"/>
                </a:solidFill>
                <a:latin typeface="楷体" panose="02010609060101010101" pitchFamily="49" charset="-122"/>
                <a:ea typeface="楷体" panose="02010609060101010101" pitchFamily="49" charset="-122"/>
              </a:rPr>
              <a:t>①</a:t>
            </a:r>
            <a:r>
              <a:rPr lang="zh-CN" altLang="zh-CN" sz="2400" b="1" dirty="0">
                <a:solidFill>
                  <a:srgbClr val="0000FF"/>
                </a:solidFill>
                <a:latin typeface="楷体" panose="02010609060101010101" pitchFamily="49" charset="-122"/>
                <a:ea typeface="楷体" panose="02010609060101010101" pitchFamily="49" charset="-122"/>
              </a:rPr>
              <a:t>默啜：突厥首领名；</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95536" y="3717032"/>
            <a:ext cx="8136905" cy="2585323"/>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）辞曰：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守忠而死与毁节以生孰愈？请就斩，不避也。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）时长史武重规纵暴，左右妄杀人取赏，见怀古至，争执之。（</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dirty="0"/>
              <a:t>）</a:t>
            </a:r>
          </a:p>
          <a:p>
            <a:endParaRPr lang="zh-CN" altLang="en-US" dirty="0"/>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练习十三</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9" y="764704"/>
            <a:ext cx="7848871"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默</a:t>
            </a:r>
            <a:r>
              <a:rPr lang="zh-CN" altLang="zh-CN" sz="2400" b="1" dirty="0">
                <a:solidFill>
                  <a:srgbClr val="0000FF"/>
                </a:solidFill>
                <a:latin typeface="楷体" panose="02010609060101010101" pitchFamily="49" charset="-122"/>
                <a:ea typeface="楷体" panose="02010609060101010101" pitchFamily="49" charset="-122"/>
              </a:rPr>
              <a:t>啜打算杀掉他。</a:t>
            </a:r>
            <a:r>
              <a:rPr lang="zh-CN" altLang="zh-CN" sz="2400" b="1" u="sng" dirty="0">
                <a:solidFill>
                  <a:srgbClr val="FF0000"/>
                </a:solidFill>
                <a:latin typeface="楷体" panose="02010609060101010101" pitchFamily="49" charset="-122"/>
                <a:ea typeface="楷体" panose="02010609060101010101" pitchFamily="49" charset="-122"/>
              </a:rPr>
              <a:t>裴怀古告诉默啜说：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守忠而死和失节而活着相比哪个好？请立即杀死我，决不躲避。</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于是被囚禁在军中，从而趁机逃脱，但他向来瘦小体弱，不能骑马，辗转于山谷之间，勉强到达并州。当时并州长史武重规纵容暴徒，</a:t>
            </a:r>
            <a:r>
              <a:rPr lang="zh-CN" altLang="zh-CN" sz="2400" b="1" u="sng" dirty="0">
                <a:solidFill>
                  <a:srgbClr val="FF0000"/>
                </a:solidFill>
                <a:latin typeface="楷体" panose="02010609060101010101" pitchFamily="49" charset="-122"/>
                <a:ea typeface="楷体" panose="02010609060101010101" pitchFamily="49" charset="-122"/>
              </a:rPr>
              <a:t>他身边的人用胡乱杀人来取赏，看见裴怀古到来，争着去抓他。</a:t>
            </a:r>
            <a:r>
              <a:rPr lang="zh-CN" altLang="zh-CN" sz="2400" b="1" dirty="0">
                <a:solidFill>
                  <a:srgbClr val="0000FF"/>
                </a:solidFill>
                <a:latin typeface="楷体" panose="02010609060101010101" pitchFamily="49" charset="-122"/>
                <a:ea typeface="楷体" panose="02010609060101010101" pitchFamily="49" charset="-122"/>
              </a:rPr>
              <a:t>有位担任果毅的低级军官曾认识裴怀古，大声呼喊说：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他是御史裴怀古。</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于是幸免一死。</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1043608" y="4149080"/>
            <a:ext cx="6683240"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孰愈</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毁节</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纵</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左右</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执</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92696"/>
            <a:ext cx="7920880" cy="2677656"/>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李</a:t>
            </a:r>
            <a:r>
              <a:rPr lang="zh-CN" altLang="zh-CN" sz="2400" b="1" dirty="0">
                <a:solidFill>
                  <a:srgbClr val="0000FF"/>
                </a:solidFill>
                <a:latin typeface="楷体" panose="02010609060101010101" pitchFamily="49" charset="-122"/>
                <a:ea typeface="楷体" panose="02010609060101010101" pitchFamily="49" charset="-122"/>
              </a:rPr>
              <a:t>靖讨吐谷浑，以君集为积石道行军总管。师次鄯州，议所向。君集曰：</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王师已至，而贼不走险，天赞我也。若以精兵掩不备，彼不我虞，必有大利</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dirty="0" smtClean="0"/>
              <a:t>       </a:t>
            </a:r>
            <a:r>
              <a:rPr lang="zh-CN" altLang="zh-CN" sz="2400" b="1" dirty="0" smtClean="0">
                <a:solidFill>
                  <a:srgbClr val="0000FF"/>
                </a:solidFill>
                <a:latin typeface="楷体" panose="02010609060101010101" pitchFamily="49" charset="-122"/>
                <a:ea typeface="楷体" panose="02010609060101010101" pitchFamily="49" charset="-122"/>
              </a:rPr>
              <a:t>君</a:t>
            </a:r>
            <a:r>
              <a:rPr lang="zh-CN" altLang="zh-CN" sz="2400" b="1" dirty="0">
                <a:solidFill>
                  <a:srgbClr val="0000FF"/>
                </a:solidFill>
                <a:latin typeface="楷体" panose="02010609060101010101" pitchFamily="49" charset="-122"/>
                <a:ea typeface="楷体" panose="02010609060101010101" pitchFamily="49" charset="-122"/>
              </a:rPr>
              <a:t>集辞穷不能对。帝语群臣曰：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君集于国有功，朕不忍置诸法，将丐其命，公卿其许我乎？</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君臣皆曰：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君集罪大逆不道，请论如法。</a:t>
            </a:r>
            <a:r>
              <a:rPr lang="en-US" altLang="zh-CN" sz="2400" b="1" dirty="0">
                <a:solidFill>
                  <a:srgbClr val="0000FF"/>
                </a:solidFill>
                <a:latin typeface="楷体" panose="02010609060101010101" pitchFamily="49" charset="-122"/>
                <a:ea typeface="楷体" panose="02010609060101010101" pitchFamily="49" charset="-122"/>
              </a:rPr>
              <a:t>”</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581873" y="4005063"/>
            <a:ext cx="8064896"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）王师已至，而贼不走险，天赞我也。若以精兵掩不备，彼不我虞，必有大利。（</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）君集于国有功，朕不忍置诸法，将丐其命，公卿其许我乎？（</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练习十四</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8460432" cy="378565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李</a:t>
            </a:r>
            <a:r>
              <a:rPr lang="zh-CN" altLang="zh-CN" sz="2400" b="1" dirty="0">
                <a:solidFill>
                  <a:srgbClr val="0000FF"/>
                </a:solidFill>
                <a:latin typeface="楷体" panose="02010609060101010101" pitchFamily="49" charset="-122"/>
                <a:ea typeface="楷体" panose="02010609060101010101" pitchFamily="49" charset="-122"/>
              </a:rPr>
              <a:t>靖征讨吐谷浑时，任用候君集做积石道行军总管。大军停驻在鄯州，商议出击方向。君集说：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大军已到（这里），而贼寇没有跑到险阻之地，这是上天帮助我们。如率精兵攻其不备，他们不会料想到我军（的动态），一定能大获全胜</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君</a:t>
            </a:r>
            <a:r>
              <a:rPr lang="zh-CN" altLang="zh-CN" sz="2400" b="1" dirty="0">
                <a:solidFill>
                  <a:srgbClr val="0000FF"/>
                </a:solidFill>
                <a:latin typeface="楷体" panose="02010609060101010101" pitchFamily="49" charset="-122"/>
                <a:ea typeface="楷体" panose="02010609060101010101" pitchFamily="49" charset="-122"/>
              </a:rPr>
              <a:t>集理屈词穷不能回答。太宗对群臣说：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君集对国家有功，我不忍心用法律处置他，想免其死罪，各位应该会答应我吧？</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群臣都说：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君集之罪，大逆不道，请依照法令处决。</a:t>
            </a:r>
            <a:r>
              <a:rPr lang="en-US" altLang="zh-CN" sz="2400" b="1" dirty="0">
                <a:solidFill>
                  <a:srgbClr val="0000FF"/>
                </a:solidFill>
                <a:latin typeface="楷体" panose="02010609060101010101" pitchFamily="49" charset="-122"/>
                <a:ea typeface="楷体" panose="02010609060101010101" pitchFamily="49" charset="-122"/>
              </a:rPr>
              <a:t>”</a:t>
            </a:r>
          </a:p>
          <a:p>
            <a:r>
              <a:rPr lang="en-US" altLang="zh-CN" sz="2400" b="1" u="sng" dirty="0">
                <a:solidFill>
                  <a:srgbClr val="FF0000"/>
                </a:solidFill>
                <a:latin typeface="楷体" panose="02010609060101010101" pitchFamily="49" charset="-122"/>
                <a:ea typeface="楷体" panose="02010609060101010101" pitchFamily="49" charset="-122"/>
              </a:rPr>
              <a:t> </a:t>
            </a:r>
            <a:r>
              <a:rPr lang="en-US" altLang="zh-CN" sz="2400" b="1" u="sng" dirty="0" smtClean="0">
                <a:solidFill>
                  <a:srgbClr val="FF0000"/>
                </a:solidFill>
                <a:latin typeface="楷体" panose="02010609060101010101" pitchFamily="49" charset="-122"/>
                <a:ea typeface="楷体" panose="02010609060101010101" pitchFamily="49" charset="-122"/>
              </a:rPr>
              <a:t>   </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11560" y="4325040"/>
            <a:ext cx="7148111"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彼不我虞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丐</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其</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乎</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句式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4893647"/>
          </a:xfrm>
          <a:prstGeom prst="rect">
            <a:avLst/>
          </a:prstGeom>
          <a:noFill/>
        </p:spPr>
        <p:txBody>
          <a:bodyPr wrap="square" rtlCol="0">
            <a:spAutoFit/>
          </a:bodyPr>
          <a:lstStyle/>
          <a:p>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昉，字显卿，东平汶上人。父亲张汝明。金朝大安元年经义进士，官至治书侍御史。</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昉生性谨慎周密，遇事敢说话，坚定有操守。靠父荫试任吏部令史。金朝灭亡，返回乡里。严实在东平设临时性政务机构，征召张昉为掾吏。</a:t>
            </a:r>
            <a:r>
              <a:rPr lang="zh-CN" altLang="zh-CN" sz="2400" b="1" u="sng" dirty="0">
                <a:solidFill>
                  <a:srgbClr val="FF0000"/>
                </a:solidFill>
                <a:latin typeface="楷体" panose="02010609060101010101" pitchFamily="49" charset="-122"/>
                <a:ea typeface="楷体" panose="02010609060101010101" pitchFamily="49" charset="-122"/>
              </a:rPr>
              <a:t>有用歪门邪道蛊惑人心图谋不轨的乡里人，事情败露后被捕，牵连的人很多，各位幕僚没有人敢说话。</a:t>
            </a:r>
            <a:r>
              <a:rPr lang="zh-CN" altLang="zh-CN" sz="2400" b="1" dirty="0">
                <a:solidFill>
                  <a:srgbClr val="0000FF"/>
                </a:solidFill>
                <a:latin typeface="楷体" panose="02010609060101010101" pitchFamily="49" charset="-122"/>
                <a:ea typeface="楷体" panose="02010609060101010101" pitchFamily="49" charset="-122"/>
              </a:rPr>
              <a:t>张昉一人分辩放出几百人，严实认为他有才能，升任幕府官员。当时处于战乱之后，小吏杂乱，不熟悉条文法令，东平管辖</a:t>
            </a:r>
            <a:r>
              <a:rPr lang="en-US" altLang="zh-CN" sz="2400" b="1" dirty="0">
                <a:solidFill>
                  <a:srgbClr val="0000FF"/>
                </a:solidFill>
                <a:latin typeface="楷体" panose="02010609060101010101" pitchFamily="49" charset="-122"/>
                <a:ea typeface="楷体" panose="02010609060101010101" pitchFamily="49" charset="-122"/>
              </a:rPr>
              <a:t>54</a:t>
            </a:r>
            <a:r>
              <a:rPr lang="zh-CN" altLang="zh-CN" sz="2400" b="1" dirty="0">
                <a:solidFill>
                  <a:srgbClr val="0000FF"/>
                </a:solidFill>
                <a:latin typeface="楷体" panose="02010609060101010101" pitchFamily="49" charset="-122"/>
                <a:ea typeface="楷体" panose="02010609060101010101" pitchFamily="49" charset="-122"/>
              </a:rPr>
              <a:t>个郡县，人多事多，账簿文书充斥，没有头绪。张访坐镇官署，亲自阅览案宗，左右应答，都很得当，事情没有耽搁受阻的。当初，有个将校死于国事，让他弟弟继任他的职位，这时被革职了。</a:t>
            </a:r>
            <a:r>
              <a:rPr lang="zh-CN" altLang="zh-CN" sz="2400" b="1" u="sng" dirty="0">
                <a:solidFill>
                  <a:srgbClr val="FF0000"/>
                </a:solidFill>
                <a:latin typeface="楷体" panose="02010609060101010101" pitchFamily="49" charset="-122"/>
                <a:ea typeface="楷体" panose="02010609060101010101" pitchFamily="49" charset="-122"/>
              </a:rPr>
              <a:t>张昉辨明原委，恢复死者弟弟的官职，那个人拿着钱夜里来送给张昉，张昉拒绝了他，他惭愧地告辞离去。</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251520" y="5082287"/>
            <a:ext cx="9073009" cy="1569660"/>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乡人有执左道惑众谋不轨者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定语后置，</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事觉逮捕</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被动句，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诖误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，牵连，连累，（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之</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，代指死者弟弟的职位，</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却</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，拒绝，</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谢</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，告辞，</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分。）贻误，</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08720"/>
            <a:ext cx="7488832" cy="3046988"/>
          </a:xfrm>
          <a:prstGeom prst="rect">
            <a:avLst/>
          </a:prstGeom>
          <a:noFill/>
        </p:spPr>
        <p:txBody>
          <a:bodyPr wrap="square" rtlCol="0">
            <a:spAutoFit/>
          </a:bodyPr>
          <a:lstStyle/>
          <a:p>
            <a:r>
              <a:rPr lang="zh-CN" altLang="zh-CN" dirty="0"/>
              <a:t> </a:t>
            </a:r>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林</a:t>
            </a:r>
            <a:r>
              <a:rPr lang="zh-CN" altLang="zh-CN" sz="2400" b="1" dirty="0">
                <a:solidFill>
                  <a:srgbClr val="0000FF"/>
                </a:solidFill>
                <a:latin typeface="楷体" panose="02010609060101010101" pitchFamily="49" charset="-122"/>
                <a:ea typeface="楷体" panose="02010609060101010101" pitchFamily="49" charset="-122"/>
              </a:rPr>
              <a:t>光朝，字谦之，兴化军．莆田人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然</a:t>
            </a:r>
            <a:r>
              <a:rPr lang="zh-CN" altLang="zh-CN" sz="2400" b="1" dirty="0">
                <a:solidFill>
                  <a:srgbClr val="0000FF"/>
                </a:solidFill>
                <a:latin typeface="楷体" panose="02010609060101010101" pitchFamily="49" charset="-122"/>
                <a:ea typeface="楷体" panose="02010609060101010101" pitchFamily="49" charset="-122"/>
              </a:rPr>
              <a:t>未尝著书，惟口授学者，使之心通理解。尝曰：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道之全体，全乎太虚。</a:t>
            </a:r>
            <a:r>
              <a:rPr lang="zh-CN" altLang="zh-CN" sz="2400" b="1" u="sng" dirty="0">
                <a:solidFill>
                  <a:srgbClr val="FF0000"/>
                </a:solidFill>
                <a:latin typeface="楷体" panose="02010609060101010101" pitchFamily="49" charset="-122"/>
                <a:ea typeface="楷体" panose="02010609060101010101" pitchFamily="49" charset="-122"/>
              </a:rPr>
              <a:t>《六经》既发明之，后世注解固已支离，若复增加，道愈远矣。</a:t>
            </a:r>
            <a:r>
              <a:rPr lang="en-US" altLang="zh-CN" sz="2400" b="1" u="sng" dirty="0" smtClean="0">
                <a:solidFill>
                  <a:srgbClr val="FF0000"/>
                </a:solidFill>
                <a:latin typeface="楷体" panose="02010609060101010101" pitchFamily="49" charset="-122"/>
                <a:ea typeface="楷体" panose="02010609060101010101" pitchFamily="49" charset="-122"/>
              </a:rPr>
              <a:t>”</a:t>
            </a:r>
          </a:p>
          <a:p>
            <a:endParaRPr lang="en-US" altLang="zh-CN" sz="2400" b="1" u="sng"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光</a:t>
            </a:r>
            <a:r>
              <a:rPr lang="zh-CN" altLang="zh-CN" sz="2400" b="1" dirty="0">
                <a:solidFill>
                  <a:srgbClr val="0000FF"/>
                </a:solidFill>
                <a:latin typeface="楷体" panose="02010609060101010101" pitchFamily="49" charset="-122"/>
                <a:ea typeface="楷体" panose="02010609060101010101" pitchFamily="49" charset="-122"/>
              </a:rPr>
              <a:t>朝愕曰：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是轻台谏、羞科目也。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立封还词头</a:t>
            </a:r>
            <a:r>
              <a:rPr lang="en-US" altLang="zh-CN" sz="2400" b="1" dirty="0">
                <a:solidFill>
                  <a:srgbClr val="0000FF"/>
                </a:solidFill>
                <a:latin typeface="楷体" panose="02010609060101010101" pitchFamily="49" charset="-122"/>
                <a:ea typeface="楷体" panose="02010609060101010101" pitchFamily="49" charset="-122"/>
              </a:rPr>
              <a:t>②</a:t>
            </a:r>
            <a:r>
              <a:rPr lang="zh-CN"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天子度光朝决不奉诏，改授工部侍郎，不拜，遂以集英殿修撰出知婺州。</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19009" y="4437112"/>
            <a:ext cx="7560840" cy="2215991"/>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）《六经》既发明之，后世注解固已支离，若复增加，道愈远矣。</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）天子度光朝决不奉诏，改授工部侍郎，不拜，遂以集英殿修撰出知婺州。</a:t>
            </a:r>
          </a:p>
          <a:p>
            <a:endParaRPr lang="zh-CN" altLang="en-US" dirty="0"/>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练习十五</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92696"/>
            <a:ext cx="8532440"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然而</a:t>
            </a:r>
            <a:r>
              <a:rPr lang="zh-CN" altLang="zh-CN" sz="2400" b="1" dirty="0">
                <a:solidFill>
                  <a:srgbClr val="0000FF"/>
                </a:solidFill>
                <a:latin typeface="楷体" panose="02010609060101010101" pitchFamily="49" charset="-122"/>
                <a:ea typeface="楷体" panose="02010609060101010101" pitchFamily="49" charset="-122"/>
              </a:rPr>
              <a:t>他不曾著书，只是亲口将学问传授给学生，让他们在心里通晓理解。他曾经说：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道的全部，完备齐全而又博大玄奥。</a:t>
            </a:r>
            <a:r>
              <a:rPr lang="zh-CN" altLang="zh-CN" sz="2400" b="1" u="sng" dirty="0">
                <a:solidFill>
                  <a:srgbClr val="FF0000"/>
                </a:solidFill>
                <a:latin typeface="楷体" panose="02010609060101010101" pitchFamily="49" charset="-122"/>
                <a:ea typeface="楷体" panose="02010609060101010101" pitchFamily="49" charset="-122"/>
              </a:rPr>
              <a:t>《六经》已经阐发清楚，后代的注解本来就已经支离破碎了，如果再增加，距离道的本义就越来越远了。</a:t>
            </a:r>
            <a:r>
              <a:rPr lang="en-US" altLang="zh-CN" sz="2400" b="1" dirty="0" smtClean="0">
                <a:solidFill>
                  <a:srgbClr val="0000FF"/>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诏</a:t>
            </a:r>
            <a:r>
              <a:rPr lang="zh-CN" altLang="zh-CN" sz="2400" b="1" dirty="0">
                <a:solidFill>
                  <a:srgbClr val="0000FF"/>
                </a:solidFill>
                <a:latin typeface="楷体" panose="02010609060101010101" pitchFamily="49" charset="-122"/>
                <a:ea typeface="楷体" panose="02010609060101010101" pitchFamily="49" charset="-122"/>
              </a:rPr>
              <a:t>命从宫中发出，林光朝非常愕然，说：</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这样做是轻视台谏，让科举蒙羞啊。</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立刻封还了诏命。</a:t>
            </a:r>
            <a:r>
              <a:rPr lang="zh-CN" altLang="zh-CN" sz="2400" b="1" u="sng" dirty="0">
                <a:solidFill>
                  <a:srgbClr val="FF0000"/>
                </a:solidFill>
                <a:latin typeface="楷体" panose="02010609060101010101" pitchFamily="49" charset="-122"/>
                <a:ea typeface="楷体" panose="02010609060101010101" pitchFamily="49" charset="-122"/>
              </a:rPr>
              <a:t>皇帝估计林光朝决不会接受诏命，就改任他为工部侍郎，林光朝不就任，于是就让他以集英殿修撰的身份外出担任婺州知州</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11560" y="4509120"/>
            <a:ext cx="8696611" cy="1107996"/>
          </a:xfrm>
          <a:prstGeom prst="rect">
            <a:avLst/>
          </a:prstGeom>
          <a:noFill/>
        </p:spPr>
        <p:txBody>
          <a:bodyPr wrap="none" rtlCol="0">
            <a:spAutoFit/>
          </a:bodyPr>
          <a:lstStyle/>
          <a:p>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分。译出大意给</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发明</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每译对一处给</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分。译出大意给</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度</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知婺州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每译对一处给</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416" y="4077072"/>
            <a:ext cx="8496944" cy="2308324"/>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(1)</a:t>
            </a:r>
            <a:r>
              <a:rPr lang="zh-CN" altLang="zh-CN" sz="2400" b="1" dirty="0">
                <a:solidFill>
                  <a:srgbClr val="0000FF"/>
                </a:solidFill>
                <a:latin typeface="楷体" panose="02010609060101010101" pitchFamily="49" charset="-122"/>
                <a:ea typeface="楷体" panose="02010609060101010101" pitchFamily="49" charset="-122"/>
              </a:rPr>
              <a:t>帝优诏答之，卒不行。迨帝因</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梃击</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之变，召见群臣慈宁宫。（</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(2)</a:t>
            </a:r>
            <a:r>
              <a:rPr lang="zh-CN" altLang="zh-CN" sz="2400" b="1" dirty="0">
                <a:solidFill>
                  <a:srgbClr val="0000FF"/>
                </a:solidFill>
                <a:latin typeface="楷体" panose="02010609060101010101" pitchFamily="49" charset="-122"/>
                <a:ea typeface="楷体" panose="02010609060101010101" pitchFamily="49" charset="-122"/>
              </a:rPr>
              <a:t>台谏劾阁臣，职也，未有肆口谩骂者。臣辱国已甚，请立罢黜。（</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46424" y="692696"/>
            <a:ext cx="8352928"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他</a:t>
            </a:r>
            <a:r>
              <a:rPr lang="zh-CN" altLang="zh-CN" sz="2400" b="1" dirty="0">
                <a:solidFill>
                  <a:srgbClr val="0000FF"/>
                </a:solidFill>
                <a:latin typeface="楷体" panose="02010609060101010101" pitchFamily="49" charset="-122"/>
                <a:ea typeface="楷体" panose="02010609060101010101" pitchFamily="49" charset="-122"/>
              </a:rPr>
              <a:t>若储宫出讲、诸王豫教、简大僚、举遗失、撤税使、补言官诸事，廷臣舌敝以请者，举皆杳然，岂陛下简置臣等意。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帝优诏答之，卒不行。迨帝因</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梃击</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之变，召见群臣慈宁宫。</a:t>
            </a:r>
            <a:r>
              <a:rPr lang="zh-CN" altLang="zh-CN" sz="2400" b="1" dirty="0">
                <a:solidFill>
                  <a:srgbClr val="0000FF"/>
                </a:solidFill>
                <a:latin typeface="楷体" panose="02010609060101010101" pitchFamily="49" charset="-122"/>
                <a:ea typeface="楷体" panose="02010609060101010101" pitchFamily="49" charset="-122"/>
              </a:rPr>
              <a:t>一道南始得面谢，自是不获再见。</a:t>
            </a:r>
          </a:p>
          <a:p>
            <a:endParaRPr lang="en-US" altLang="zh-CN" sz="2400" b="1" dirty="0" smtClean="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文</a:t>
            </a:r>
            <a:r>
              <a:rPr lang="zh-CN" altLang="zh-CN" sz="2400" b="1" dirty="0">
                <a:solidFill>
                  <a:srgbClr val="0000FF"/>
                </a:solidFill>
                <a:latin typeface="楷体" panose="02010609060101010101" pitchFamily="49" charset="-122"/>
                <a:ea typeface="楷体" panose="02010609060101010101" pitchFamily="49" charset="-122"/>
              </a:rPr>
              <a:t>炳遂极诋，御史张至发助之。道南不能堪，</a:t>
            </a:r>
            <a:r>
              <a:rPr lang="zh-CN" altLang="zh-CN" sz="2400" b="1" u="sng" dirty="0">
                <a:solidFill>
                  <a:srgbClr val="FF0000"/>
                </a:solidFill>
                <a:latin typeface="楷体" panose="02010609060101010101" pitchFamily="49" charset="-122"/>
                <a:ea typeface="楷体" panose="02010609060101010101" pitchFamily="49" charset="-122"/>
              </a:rPr>
              <a:t>言：</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台谏劾阁臣，职也，未有肆口谩骂者。臣辱国已甚，请立罢黜。</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a:t>
            </a:r>
            <a:r>
              <a:rPr lang="zh-CN" altLang="en-US" sz="2400" b="1" dirty="0">
                <a:solidFill>
                  <a:srgbClr val="FF0000"/>
                </a:solidFill>
                <a:latin typeface="楷体" pitchFamily="49" charset="-122"/>
                <a:ea typeface="楷体" pitchFamily="49" charset="-122"/>
              </a:rPr>
              <a:t>六</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3" y="692696"/>
            <a:ext cx="8208911" cy="415498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其他</a:t>
            </a:r>
            <a:r>
              <a:rPr lang="zh-CN" altLang="zh-CN" sz="2400" b="1" dirty="0">
                <a:solidFill>
                  <a:srgbClr val="0000FF"/>
                </a:solidFill>
                <a:latin typeface="楷体" panose="02010609060101010101" pitchFamily="49" charset="-122"/>
                <a:ea typeface="楷体" panose="02010609060101010101" pitchFamily="49" charset="-122"/>
              </a:rPr>
              <a:t>如太子出宫讲读、各王事先教导、选任大官员、举荐遗漏的人才，撤销税使、补充谏官这些事，朝廷上的臣子来请求的口舌都说得疲劳了，却全部杳然没有结果。这难道是陛下选用臣等的意思。</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皇帝下嘉奖诏书答复他，结果不实行。等到皇帝因</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梃击</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的变故，在慈宁宫召见群臣，</a:t>
            </a:r>
            <a:r>
              <a:rPr lang="zh-CN" altLang="zh-CN" sz="2400" b="1" dirty="0">
                <a:solidFill>
                  <a:srgbClr val="0000FF"/>
                </a:solidFill>
                <a:latin typeface="楷体" panose="02010609060101010101" pitchFamily="49" charset="-122"/>
                <a:ea typeface="楷体" panose="02010609060101010101" pitchFamily="49" charset="-122"/>
              </a:rPr>
              <a:t>吴道南才得到机会当面感谢，从此就没有机会第二次见到皇上。</a:t>
            </a:r>
            <a:endParaRPr lang="en-US" altLang="zh-CN" sz="2400" b="1" dirty="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刘文炳</a:t>
            </a:r>
            <a:r>
              <a:rPr lang="zh-CN" altLang="zh-CN" sz="2400" b="1" dirty="0">
                <a:solidFill>
                  <a:srgbClr val="0000FF"/>
                </a:solidFill>
                <a:latin typeface="楷体" panose="02010609060101010101" pitchFamily="49" charset="-122"/>
                <a:ea typeface="楷体" panose="02010609060101010101" pitchFamily="49" charset="-122"/>
              </a:rPr>
              <a:t>就极力诋毁，御史张至发帮助他。吴道南不能忍受。进言：</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台谏弹劾内阁臣子，是职责，但没有任意张口辱骂的。已经使国家遭受极其严重的侮辱，请立刻罢黜。</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251520" y="4725144"/>
            <a:ext cx="8712968" cy="2215991"/>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（得分点：卒，</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分。不行，</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召见群臣慈宁宫</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省略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于</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，也是状语后置句，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分。其余两句句意各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（得分点：</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台谏劾阁臣，职也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，判断句，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分。肆，任意，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分。辱，使动用法，</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台谏弹劾内阁臣子</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请立罢黜</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p>
          <a:p>
            <a:endParaRPr lang="zh-CN" altLang="en-US" dirty="0"/>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7" y="764704"/>
            <a:ext cx="8352928" cy="369331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温</a:t>
            </a:r>
            <a:r>
              <a:rPr lang="zh-CN" altLang="zh-CN" sz="2400" b="1" dirty="0">
                <a:solidFill>
                  <a:srgbClr val="0000FF"/>
                </a:solidFill>
                <a:latin typeface="楷体" panose="02010609060101010101" pitchFamily="49" charset="-122"/>
                <a:ea typeface="楷体" panose="02010609060101010101" pitchFamily="49" charset="-122"/>
              </a:rPr>
              <a:t>纯，字希文，三原人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广东</a:t>
            </a:r>
            <a:r>
              <a:rPr lang="zh-CN" altLang="zh-CN" sz="2400" b="1" dirty="0">
                <a:solidFill>
                  <a:srgbClr val="0000FF"/>
                </a:solidFill>
                <a:latin typeface="楷体" panose="02010609060101010101" pitchFamily="49" charset="-122"/>
                <a:ea typeface="楷体" panose="02010609060101010101" pitchFamily="49" charset="-122"/>
              </a:rPr>
              <a:t>李凤等以矿税激民变，纯又抗言：</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税使窃弄陛下威福以十计，参承受凭藉税使声势以百计。</a:t>
            </a:r>
            <a:r>
              <a:rPr lang="zh-CN" altLang="zh-CN" sz="2400" b="1" u="sng" dirty="0">
                <a:solidFill>
                  <a:srgbClr val="FF0000"/>
                </a:solidFill>
                <a:latin typeface="楷体" panose="02010609060101010101" pitchFamily="49" charset="-122"/>
                <a:ea typeface="楷体" panose="02010609060101010101" pitchFamily="49" charset="-122"/>
              </a:rPr>
              <a:t>生灵困于水旱，既嚣然丧其乐生之心，安能复胜此千万虎狼耶！</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御</a:t>
            </a:r>
            <a:r>
              <a:rPr lang="zh-CN" altLang="zh-CN" sz="2400" b="1" dirty="0">
                <a:solidFill>
                  <a:srgbClr val="0000FF"/>
                </a:solidFill>
                <a:latin typeface="楷体" panose="02010609060101010101" pitchFamily="49" charset="-122"/>
                <a:ea typeface="楷体" panose="02010609060101010101" pitchFamily="49" charset="-122"/>
              </a:rPr>
              <a:t>史于永清按陕西贪，惧纯举奏，与都给事中姚文蔚比而倾纯。纯不胜愤，上疏尽发永清交构状，语颇侵首辅沈一贯。一贯等疏辨。帝为下永清、文蔚二疏，而纯劾疏留不下。纯益愤三疏论之因力丐罢乃谪永清纯遂与一贯忤纯求去章二十上杜门者九阅月。</a:t>
            </a:r>
            <a:r>
              <a:rPr lang="zh-CN" altLang="zh-CN" sz="2400" b="1" u="sng" dirty="0">
                <a:solidFill>
                  <a:srgbClr val="FF0000"/>
                </a:solidFill>
                <a:latin typeface="楷体" panose="02010609060101010101" pitchFamily="49" charset="-122"/>
                <a:ea typeface="楷体" panose="02010609060101010101" pitchFamily="49" charset="-122"/>
              </a:rPr>
              <a:t>帝雅重纯，谕留之。纯不得已，强起视事。</a:t>
            </a:r>
          </a:p>
          <a:p>
            <a:endParaRPr lang="zh-CN" altLang="en-US" dirty="0"/>
          </a:p>
        </p:txBody>
      </p:sp>
      <p:sp>
        <p:nvSpPr>
          <p:cNvPr id="3" name="TextBox 2"/>
          <p:cNvSpPr txBox="1"/>
          <p:nvPr/>
        </p:nvSpPr>
        <p:spPr>
          <a:xfrm>
            <a:off x="539552" y="4437112"/>
            <a:ext cx="8460432"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）生灵困于水旱，既嚣然丧其乐生之心，安能复胜此千万虎狼耶！（</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）帝雅重纯，谕留之。纯不得已，强起视事。（</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练习十七</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24" y="260648"/>
            <a:ext cx="8496944" cy="517064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广东</a:t>
            </a:r>
            <a:r>
              <a:rPr lang="zh-CN" altLang="zh-CN" sz="2400" b="1" dirty="0">
                <a:solidFill>
                  <a:srgbClr val="0000FF"/>
                </a:solidFill>
                <a:latin typeface="楷体" panose="02010609060101010101" pitchFamily="49" charset="-122"/>
                <a:ea typeface="楷体" panose="02010609060101010101" pitchFamily="49" charset="-122"/>
              </a:rPr>
              <a:t>李凤等人因矿税激发百姓生事，温纯又直言：</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税使私下玩弄陛下刑赏权力以十人计算，跟随者依靠税使声势的以百人计算。</a:t>
            </a:r>
            <a:r>
              <a:rPr lang="zh-CN" altLang="zh-CN" sz="2400" b="1" u="sng" dirty="0">
                <a:solidFill>
                  <a:srgbClr val="FF0000"/>
                </a:solidFill>
                <a:latin typeface="楷体" panose="02010609060101010101" pitchFamily="49" charset="-122"/>
                <a:ea typeface="楷体" panose="02010609060101010101" pitchFamily="49" charset="-122"/>
              </a:rPr>
              <a:t>百姓被水灾、旱灾困扰，已经发愁到丧失生活下去的意愿，哪能又承受这些如狼似虎的矿税使呢！</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御</a:t>
            </a:r>
            <a:r>
              <a:rPr lang="zh-CN" altLang="zh-CN" sz="2400" b="1" dirty="0">
                <a:solidFill>
                  <a:srgbClr val="0000FF"/>
                </a:solidFill>
                <a:latin typeface="楷体" panose="02010609060101010101" pitchFamily="49" charset="-122"/>
                <a:ea typeface="楷体" panose="02010609060101010101" pitchFamily="49" charset="-122"/>
              </a:rPr>
              <a:t>史于永清担任陕西按察使时贪污，害怕温纯检举上奏，跟都给事中姚文蔚勾结而倾轧温纯。温纯非常愤慨，上疏彻底揭发于永清相互勾结的情况，言语侵犯到首辅沈一贯。沈一贯等人上疏辩解。皇帝为此批下于永清、姚文蔚两人的奏疏，而温纯弹劾的奏疏留住不批下。温纯更加愤慨，三次上疏议论这件事，同时坚持请求罢免他们，朝廷于是贬谪于永清。温纯就跟沈一贯相抵触。温纯请求去职，奏章上了二十次，不出门上班九个月。</a:t>
            </a:r>
            <a:r>
              <a:rPr lang="zh-CN" altLang="zh-CN" sz="2400" b="1" u="sng" dirty="0">
                <a:solidFill>
                  <a:srgbClr val="FF0000"/>
                </a:solidFill>
                <a:latin typeface="楷体" panose="02010609060101010101" pitchFamily="49" charset="-122"/>
                <a:ea typeface="楷体" panose="02010609060101010101" pitchFamily="49" charset="-122"/>
              </a:rPr>
              <a:t>皇帝一向看重温纯，下令挽留他。温纯不得已，勉强上班处理事务。</a:t>
            </a:r>
          </a:p>
          <a:p>
            <a:endParaRPr lang="zh-CN" altLang="en-US" dirty="0"/>
          </a:p>
        </p:txBody>
      </p:sp>
      <p:sp>
        <p:nvSpPr>
          <p:cNvPr id="3" name="TextBox 2"/>
          <p:cNvSpPr txBox="1"/>
          <p:nvPr/>
        </p:nvSpPr>
        <p:spPr>
          <a:xfrm>
            <a:off x="683568" y="5431294"/>
            <a:ext cx="6992620"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（得分点：乐、胜、被动句式，各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（得分点：雅、强、视事，各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548680"/>
            <a:ext cx="8568951" cy="267765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黄</a:t>
            </a:r>
            <a:r>
              <a:rPr lang="zh-CN" altLang="zh-CN" sz="2400" b="1" dirty="0">
                <a:solidFill>
                  <a:srgbClr val="0000FF"/>
                </a:solidFill>
                <a:latin typeface="楷体" panose="02010609060101010101" pitchFamily="49" charset="-122"/>
                <a:ea typeface="楷体" panose="02010609060101010101" pitchFamily="49" charset="-122"/>
              </a:rPr>
              <a:t>宗载，一名垕，字原夫，丰城人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时</a:t>
            </a:r>
            <a:r>
              <a:rPr lang="zh-CN" altLang="zh-CN" sz="2400" b="1" dirty="0">
                <a:solidFill>
                  <a:srgbClr val="0000FF"/>
                </a:solidFill>
                <a:latin typeface="楷体" panose="02010609060101010101" pitchFamily="49" charset="-122"/>
                <a:ea typeface="楷体" panose="02010609060101010101" pitchFamily="49" charset="-122"/>
              </a:rPr>
              <a:t>交阯新定，州县官多用两广、云南举人及岁贡生员之愿仕远方者，皆不善抚字。</a:t>
            </a:r>
            <a:r>
              <a:rPr lang="zh-CN" altLang="zh-CN" sz="2400" b="1" u="sng" dirty="0">
                <a:solidFill>
                  <a:srgbClr val="FF0000"/>
                </a:solidFill>
                <a:latin typeface="楷体" panose="02010609060101010101" pitchFamily="49" charset="-122"/>
                <a:ea typeface="楷体" panose="02010609060101010101" pitchFamily="49" charset="-122"/>
              </a:rPr>
              <a:t>宗载因言：</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有司率不称职。若俟九年黜陟，恐益废弛</a:t>
            </a:r>
            <a:r>
              <a:rPr lang="zh-CN" altLang="zh-CN"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请任二年以上者，巡按御史及两司核实举按以闻。</a:t>
            </a:r>
            <a:r>
              <a:rPr lang="en-US" altLang="zh-CN" sz="2400" b="1" dirty="0">
                <a:solidFill>
                  <a:srgbClr val="0000FF"/>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九年七月</a:t>
            </a:r>
            <a:r>
              <a:rPr lang="zh-CN" altLang="zh-CN" sz="2400" b="1" dirty="0">
                <a:solidFill>
                  <a:srgbClr val="0000FF"/>
                </a:solidFill>
                <a:latin typeface="楷体" panose="02010609060101010101" pitchFamily="49" charset="-122"/>
                <a:ea typeface="楷体" panose="02010609060101010101" pitchFamily="49" charset="-122"/>
              </a:rPr>
              <a:t>卒于家，年七十九。宗载持廉守正，不矫不随，</a:t>
            </a:r>
            <a:r>
              <a:rPr lang="zh-CN" altLang="zh-CN" sz="2400" b="1" u="sng" dirty="0">
                <a:solidFill>
                  <a:srgbClr val="FF0000"/>
                </a:solidFill>
                <a:latin typeface="楷体" panose="02010609060101010101" pitchFamily="49" charset="-122"/>
                <a:ea typeface="楷体" panose="02010609060101010101" pitchFamily="49" charset="-122"/>
              </a:rPr>
              <a:t>学问文章俱负时望，公卿大夫齿德之盛，推宗载云。</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75555" y="3789039"/>
            <a:ext cx="7920880"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）宗载因言：有司率不称职。若俟九年黜陟，恐益废弛。</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）学问文章俱负时望，公卿大夫齿德之盛，推宗载云。</a:t>
            </a:r>
          </a:p>
          <a:p>
            <a:endParaRPr lang="zh-CN" altLang="en-US" dirty="0"/>
          </a:p>
        </p:txBody>
      </p:sp>
      <p:sp>
        <p:nvSpPr>
          <p:cNvPr id="4" name="TextBox 2"/>
          <p:cNvSpPr txBox="1">
            <a:spLocks noChangeArrowheads="1"/>
          </p:cNvSpPr>
          <p:nvPr/>
        </p:nvSpPr>
        <p:spPr bwMode="auto">
          <a:xfrm>
            <a:off x="459632" y="11663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练习十八</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548680"/>
            <a:ext cx="8208912" cy="4062651"/>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当时</a:t>
            </a:r>
            <a:r>
              <a:rPr lang="zh-CN" altLang="zh-CN" sz="2400" b="1" dirty="0">
                <a:solidFill>
                  <a:srgbClr val="0000FF"/>
                </a:solidFill>
                <a:latin typeface="楷体" panose="02010609060101010101" pitchFamily="49" charset="-122"/>
                <a:ea typeface="楷体" panose="02010609060101010101" pitchFamily="49" charset="-122"/>
              </a:rPr>
              <a:t>交肚刚被平定，州县官员多用两广、云南的举人以及愍意往远方任官的岁贡生员，他们都不善于安抚。</a:t>
            </a:r>
            <a:r>
              <a:rPr lang="zh-CN" altLang="zh-CN" sz="2400" b="1" u="sng" dirty="0">
                <a:solidFill>
                  <a:srgbClr val="FF0000"/>
                </a:solidFill>
                <a:latin typeface="楷体" panose="02010609060101010101" pitchFamily="49" charset="-122"/>
                <a:ea typeface="楷体" panose="02010609060101010101" pitchFamily="49" charset="-122"/>
              </a:rPr>
              <a:t>宗载于是说：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主管官员都不称职，如果等九年以后再决定官员的升降，恐怕政事会更加荒废衰败。</a:t>
            </a:r>
            <a:r>
              <a:rPr lang="zh-CN" altLang="zh-CN" sz="2400" b="1" dirty="0">
                <a:solidFill>
                  <a:srgbClr val="0000FF"/>
                </a:solidFill>
                <a:latin typeface="楷体" panose="02010609060101010101" pitchFamily="49" charset="-122"/>
                <a:ea typeface="楷体" panose="02010609060101010101" pitchFamily="49" charset="-122"/>
              </a:rPr>
              <a:t>请求对任职两年以上的，由巡按御史和布政、按察二司进行调查核实上报。</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皇上赞同他的意见</a:t>
            </a:r>
            <a:r>
              <a:rPr lang="zh-CN" altLang="zh-CN" dirty="0" smtClean="0"/>
              <a:t>。</a:t>
            </a:r>
            <a:endParaRPr lang="en-US" altLang="zh-CN" dirty="0" smtClean="0"/>
          </a:p>
          <a:p>
            <a:endParaRPr lang="en-US" altLang="zh-CN" dirty="0"/>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九年</a:t>
            </a:r>
            <a:r>
              <a:rPr lang="en-US" altLang="zh-CN" sz="2400" b="1" dirty="0">
                <a:solidFill>
                  <a:srgbClr val="0000FF"/>
                </a:solidFill>
                <a:latin typeface="楷体" panose="02010609060101010101" pitchFamily="49" charset="-122"/>
                <a:ea typeface="楷体" panose="02010609060101010101" pitchFamily="49" charset="-122"/>
              </a:rPr>
              <a:t>(1444)</a:t>
            </a:r>
            <a:r>
              <a:rPr lang="zh-CN" altLang="zh-CN" sz="2400" b="1" dirty="0">
                <a:solidFill>
                  <a:srgbClr val="0000FF"/>
                </a:solidFill>
                <a:latin typeface="楷体" panose="02010609060101010101" pitchFamily="49" charset="-122"/>
                <a:ea typeface="楷体" panose="02010609060101010101" pitchFamily="49" charset="-122"/>
              </a:rPr>
              <a:t>七月，他于家中去世，终年七十九岁。宗载持糜守正，不矫情不盲从，</a:t>
            </a:r>
            <a:r>
              <a:rPr lang="zh-CN" altLang="zh-CN" sz="2400" b="1" u="sng" dirty="0">
                <a:solidFill>
                  <a:srgbClr val="FF0000"/>
                </a:solidFill>
                <a:latin typeface="楷体" panose="02010609060101010101" pitchFamily="49" charset="-122"/>
                <a:ea typeface="楷体" panose="02010609060101010101" pitchFamily="49" charset="-122"/>
              </a:rPr>
              <a:t>学问和文章在当时都很有声望，公卿大夫中年高德劭的，首推黄宗载。</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899593" y="4611331"/>
            <a:ext cx="7416824" cy="1846659"/>
          </a:xfrm>
          <a:prstGeom prst="rect">
            <a:avLst/>
          </a:prstGeom>
          <a:noFill/>
        </p:spPr>
        <p:txBody>
          <a:bodyPr wrap="square" rtlCol="0">
            <a:spAutoFit/>
          </a:bodyPr>
          <a:lstStyle/>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译出大意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黜陟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废弛</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三处，译对一处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译出大意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齿</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推</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三处，译对一处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79548"/>
            <a:ext cx="8208912" cy="3785652"/>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蔡襄</a:t>
            </a:r>
            <a:r>
              <a:rPr lang="zh-CN" altLang="zh-CN" sz="2400" b="1" dirty="0">
                <a:solidFill>
                  <a:srgbClr val="0000FF"/>
                </a:solidFill>
                <a:latin typeface="楷体" panose="02010609060101010101" pitchFamily="49" charset="-122"/>
                <a:ea typeface="楷体" panose="02010609060101010101" pitchFamily="49" charset="-122"/>
              </a:rPr>
              <a:t>，字君谟，兴化仙游人。举进士，为西京留守推官、馆阁校勘。范仲淹以言事去国，余靖论救之，尹洙请与同贬，欧阳修移书责司谏高若讷，由是三人者皆坐谴。襄作《四贤一不肖诗》，都人士争相传写，</a:t>
            </a:r>
            <a:r>
              <a:rPr lang="zh-CN" altLang="zh-CN" sz="2400" b="1" u="sng" dirty="0">
                <a:solidFill>
                  <a:srgbClr val="FF0000"/>
                </a:solidFill>
                <a:latin typeface="楷体" panose="02010609060101010101" pitchFamily="49" charset="-122"/>
                <a:ea typeface="楷体" panose="02010609060101010101" pitchFamily="49" charset="-122"/>
              </a:rPr>
              <a:t>鬻书者市之，得厚利。契丹使适至，买以归，张于幽州馆。</a:t>
            </a:r>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天下</a:t>
            </a:r>
            <a:r>
              <a:rPr lang="zh-CN" altLang="zh-CN" sz="2400" b="1" dirty="0">
                <a:solidFill>
                  <a:srgbClr val="0000FF"/>
                </a:solidFill>
                <a:latin typeface="楷体" panose="02010609060101010101" pitchFamily="49" charset="-122"/>
                <a:ea typeface="楷体" panose="02010609060101010101" pitchFamily="49" charset="-122"/>
              </a:rPr>
              <a:t>之势，譬犹病者，陛下既得良医矣，信任不疑，非徒愈病，而又寿民。</a:t>
            </a:r>
            <a:r>
              <a:rPr lang="zh-CN" altLang="zh-CN" sz="2400" b="1" u="sng" dirty="0">
                <a:solidFill>
                  <a:srgbClr val="FF0000"/>
                </a:solidFill>
                <a:latin typeface="楷体" panose="02010609060101010101" pitchFamily="49" charset="-122"/>
                <a:ea typeface="楷体" panose="02010609060101010101" pitchFamily="49" charset="-122"/>
              </a:rPr>
              <a:t>医虽良术，不得尽用，则病且日深，虽有和【注】、扁，难责效矣。</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以母老，求知福州，改福建路转运使，开古五塘溉民田，奏减五代时丁口税之半</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【注】和：秦和，古代名医。</a:t>
            </a:r>
          </a:p>
        </p:txBody>
      </p:sp>
      <p:sp>
        <p:nvSpPr>
          <p:cNvPr id="3" name="TextBox 2"/>
          <p:cNvSpPr txBox="1"/>
          <p:nvPr/>
        </p:nvSpPr>
        <p:spPr>
          <a:xfrm>
            <a:off x="395536" y="4221088"/>
            <a:ext cx="8148280" cy="2215991"/>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）鬻书者市之，得厚利。契丹使适至，买以归，张于幽州馆。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）医虽良术，不得尽用，则病且日深，虽有和、扁，难责效矣。</a:t>
            </a:r>
          </a:p>
          <a:p>
            <a:endParaRPr lang="zh-CN" altLang="en-US" dirty="0"/>
          </a:p>
        </p:txBody>
      </p:sp>
      <p:sp>
        <p:nvSpPr>
          <p:cNvPr id="4" name="TextBox 2"/>
          <p:cNvSpPr txBox="1">
            <a:spLocks noChangeArrowheads="1"/>
          </p:cNvSpPr>
          <p:nvPr/>
        </p:nvSpPr>
        <p:spPr bwMode="auto">
          <a:xfrm>
            <a:off x="395536" y="0"/>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练习十九</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88640"/>
            <a:ext cx="7992887" cy="4893647"/>
          </a:xfrm>
          <a:prstGeom prst="rect">
            <a:avLst/>
          </a:prstGeom>
          <a:noFill/>
        </p:spPr>
        <p:txBody>
          <a:bodyPr wrap="square" rtlCol="0">
            <a:spAutoFit/>
          </a:bodyPr>
          <a:lstStyle/>
          <a:p>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smtClean="0"/>
              <a:t> </a:t>
            </a:r>
            <a:r>
              <a:rPr lang="zh-CN" altLang="zh-CN" sz="2400" b="1" dirty="0" smtClean="0">
                <a:solidFill>
                  <a:srgbClr val="0000FF"/>
                </a:solidFill>
                <a:latin typeface="楷体" panose="02010609060101010101" pitchFamily="49" charset="-122"/>
                <a:ea typeface="楷体" panose="02010609060101010101" pitchFamily="49" charset="-122"/>
              </a:rPr>
              <a:t>蔡襄</a:t>
            </a:r>
            <a:r>
              <a:rPr lang="zh-CN" altLang="zh-CN" sz="2400" b="1" dirty="0">
                <a:solidFill>
                  <a:srgbClr val="0000FF"/>
                </a:solidFill>
                <a:latin typeface="楷体" panose="02010609060101010101" pitchFamily="49" charset="-122"/>
                <a:ea typeface="楷体" panose="02010609060101010101" pitchFamily="49" charset="-122"/>
              </a:rPr>
              <a:t>，字君谟，兴化仙游人。科举考中进士，任西京留守推官、馆阁校勘。范仲淹因言事被贬离开京城，余靖争论要救助他，尹洙请求与范仲淹一起贬谪，欧阳修上书责斥司谏高若讷，因此三个人都受牵连被斥责。蔡襄作《四贤一不肖诗》，京城人士争相传送抄写，</a:t>
            </a:r>
            <a:r>
              <a:rPr lang="zh-CN" altLang="zh-CN" sz="2400" b="1" u="sng" dirty="0">
                <a:solidFill>
                  <a:srgbClr val="FF0000"/>
                </a:solidFill>
                <a:latin typeface="楷体" panose="02010609060101010101" pitchFamily="49" charset="-122"/>
                <a:ea typeface="楷体" panose="02010609060101010101" pitchFamily="49" charset="-122"/>
              </a:rPr>
              <a:t>卖书的人买了这首诗，也获得了厚利。契丹使者刚好到宋朝，买了此诗返归，在幽州旅馆张贴。</a:t>
            </a:r>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天下</a:t>
            </a:r>
            <a:r>
              <a:rPr lang="zh-CN" altLang="zh-CN" sz="2400" b="1" dirty="0">
                <a:solidFill>
                  <a:srgbClr val="0000FF"/>
                </a:solidFill>
                <a:latin typeface="楷体" panose="02010609060101010101" pitchFamily="49" charset="-122"/>
                <a:ea typeface="楷体" panose="02010609060101010101" pitchFamily="49" charset="-122"/>
              </a:rPr>
              <a:t>的大势，譬如病人，陛下已经得到良医了，对之信任不疑，不只使病好了，而且还使百姓长寿。</a:t>
            </a:r>
            <a:r>
              <a:rPr lang="zh-CN" altLang="zh-CN" sz="2400" b="1" u="sng" dirty="0">
                <a:solidFill>
                  <a:srgbClr val="FF0000"/>
                </a:solidFill>
                <a:latin typeface="楷体" panose="02010609060101010101" pitchFamily="49" charset="-122"/>
                <a:ea typeface="楷体" panose="02010609060101010101" pitchFamily="49" charset="-122"/>
              </a:rPr>
              <a:t>医生虽然有高明的医术，如果不能尽用，那么病将会日渐加重，即使有秦和与扁鹊这样的名医，也难以取得效果了。</a:t>
            </a:r>
            <a:r>
              <a:rPr lang="zh-CN" altLang="zh-CN" sz="2400" b="1" dirty="0">
                <a:solidFill>
                  <a:srgbClr val="0000FF"/>
                </a:solidFill>
                <a:latin typeface="楷体" panose="02010609060101010101" pitchFamily="49" charset="-122"/>
                <a:ea typeface="楷体" panose="02010609060101010101" pitchFamily="49" charset="-122"/>
              </a:rPr>
              <a:t>因母亲年老，蔡襄请求任福州知州，改任福建路转运使，开拓古五塘灌溉民田，上奏请求减少省五代时丁口税的一半。</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683568" y="5373216"/>
            <a:ext cx="5445722"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（鬻、市、适、句式各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（且、第二个虽、责各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836712"/>
            <a:ext cx="8208912" cy="156966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 陶谐，字世和，会稽人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迁</a:t>
            </a:r>
            <a:r>
              <a:rPr lang="zh-CN" altLang="zh-CN" sz="2400" b="1" dirty="0">
                <a:solidFill>
                  <a:srgbClr val="0000FF"/>
                </a:solidFill>
                <a:latin typeface="楷体" panose="02010609060101010101" pitchFamily="49" charset="-122"/>
                <a:ea typeface="楷体" panose="02010609060101010101" pitchFamily="49" charset="-122"/>
              </a:rPr>
              <a:t>参政，历左、右布政使，皆在河南。久之，擢右副都御史，提督南、赣、汀、漳军务。疏言：</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守令迁太骤，宜以六年为期。</a:t>
            </a:r>
            <a:r>
              <a:rPr lang="zh-CN" altLang="zh-CN" sz="2400" b="1" u="sng" dirty="0">
                <a:solidFill>
                  <a:srgbClr val="FF0000"/>
                </a:solidFill>
                <a:latin typeface="楷体" panose="02010609060101010101" pitchFamily="49" charset="-122"/>
                <a:ea typeface="楷体" panose="02010609060101010101" pitchFamily="49" charset="-122"/>
              </a:rPr>
              <a:t>言官忤旨，当优容。养病官才力堪任者，毋终弃。</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59390" y="2852936"/>
            <a:ext cx="7825219" cy="120032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琼山</a:t>
            </a:r>
            <a:r>
              <a:rPr lang="zh-CN" altLang="zh-CN" sz="2400" b="1" dirty="0">
                <a:solidFill>
                  <a:srgbClr val="0000FF"/>
                </a:solidFill>
                <a:latin typeface="楷体" panose="02010609060101010101" pitchFamily="49" charset="-122"/>
                <a:ea typeface="楷体" panose="02010609060101010101" pitchFamily="49" charset="-122"/>
              </a:rPr>
              <a:t>沙湾洞贼黎佛二等杀典史，谐复剿平。为总督三年，俘斩累万。</a:t>
            </a:r>
            <a:r>
              <a:rPr lang="zh-CN" altLang="zh-CN" sz="2400" b="1" u="sng" dirty="0">
                <a:solidFill>
                  <a:srgbClr val="FF0000"/>
                </a:solidFill>
                <a:latin typeface="楷体" panose="02010609060101010101" pitchFamily="49" charset="-122"/>
                <a:ea typeface="楷体" panose="02010609060101010101" pitchFamily="49" charset="-122"/>
              </a:rPr>
              <a:t>母忧归。起兵部左侍郎。九庙灾，自陈致仕归。</a:t>
            </a:r>
            <a:r>
              <a:rPr lang="zh-CN" altLang="zh-CN" sz="2400" b="1" dirty="0">
                <a:solidFill>
                  <a:srgbClr val="0000FF"/>
                </a:solidFill>
                <a:latin typeface="楷体" panose="02010609060101010101" pitchFamily="49" charset="-122"/>
                <a:ea typeface="楷体" panose="02010609060101010101" pitchFamily="49" charset="-122"/>
              </a:rPr>
              <a:t>卒，赠兵部尚书。隆庆初，谥庄敏</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3"/>
          <p:cNvSpPr txBox="1"/>
          <p:nvPr/>
        </p:nvSpPr>
        <p:spPr>
          <a:xfrm>
            <a:off x="643406" y="4651976"/>
            <a:ext cx="7765267" cy="1938992"/>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．把文中划横线的句子翻译成现代汉语。（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）言官忤旨，当优容。养病官才力堪任者，毋终弃。</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）母忧归。起兵部左侍郎。九庙灾，自陈致仕归。</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5" name="TextBox 2"/>
          <p:cNvSpPr txBox="1">
            <a:spLocks noChangeArrowheads="1"/>
          </p:cNvSpPr>
          <p:nvPr/>
        </p:nvSpPr>
        <p:spPr bwMode="auto">
          <a:xfrm>
            <a:off x="914051" y="28766"/>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8208912" cy="4154984"/>
          </a:xfrm>
          <a:prstGeom prst="rect">
            <a:avLst/>
          </a:prstGeom>
          <a:noFill/>
        </p:spPr>
        <p:txBody>
          <a:bodyPr wrap="square" rtlCol="0">
            <a:spAutoFit/>
          </a:bodyPr>
          <a:lstStyle/>
          <a:p>
            <a:r>
              <a:rPr lang="en-US" altLang="zh-CN" sz="2400" b="1" u="sng" dirty="0" smtClean="0">
                <a:solidFill>
                  <a:srgbClr val="0000FF"/>
                </a:solidFill>
                <a:latin typeface="楷体" panose="02010609060101010101" pitchFamily="49" charset="-122"/>
                <a:ea typeface="楷体" panose="02010609060101010101" pitchFamily="49" charset="-122"/>
              </a:rPr>
              <a:t>    </a:t>
            </a:r>
            <a:r>
              <a:rPr lang="zh-CN" altLang="zh-CN" sz="2400" b="1" u="sng" dirty="0" smtClean="0">
                <a:solidFill>
                  <a:srgbClr val="FF0000"/>
                </a:solidFill>
                <a:latin typeface="楷体" panose="02010609060101010101" pitchFamily="49" charset="-122"/>
                <a:ea typeface="楷体" panose="02010609060101010101" pitchFamily="49" charset="-122"/>
              </a:rPr>
              <a:t>及</a:t>
            </a:r>
            <a:r>
              <a:rPr lang="zh-CN" altLang="zh-CN" sz="2400" b="1" u="sng" dirty="0">
                <a:solidFill>
                  <a:srgbClr val="FF0000"/>
                </a:solidFill>
                <a:latin typeface="楷体" panose="02010609060101010101" pitchFamily="49" charset="-122"/>
                <a:ea typeface="楷体" panose="02010609060101010101" pitchFamily="49" charset="-122"/>
              </a:rPr>
              <a:t>宝卒，岭表大乱，夫人怀集百越，数州晏然。</a:t>
            </a:r>
            <a:r>
              <a:rPr lang="zh-CN" altLang="zh-CN" sz="2400" b="1" dirty="0">
                <a:solidFill>
                  <a:srgbClr val="0000FF"/>
                </a:solidFill>
                <a:latin typeface="楷体" panose="02010609060101010101" pitchFamily="49" charset="-122"/>
                <a:ea typeface="楷体" panose="02010609060101010101" pitchFamily="49" charset="-122"/>
              </a:rPr>
              <a:t>至陈永定二年，其子仆年九岁，遗帅诸首领朝于丹阳，起家拜阳春郡守。后广州刺史欧阳纥谋反，召仆至高安，诱与为乱。仆遣使归告夫人，夫人曰：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我为忠贞，经今两代，不能惜汝，辄负国家。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遂发兵拒境，帅百越酋长迎章昭达。内外逼之，纥徒溃散。仆以夫人之功，封信都侯。</a:t>
            </a: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后</a:t>
            </a:r>
            <a:r>
              <a:rPr lang="zh-CN" altLang="zh-CN" sz="2400" b="1" dirty="0">
                <a:solidFill>
                  <a:srgbClr val="0000FF"/>
                </a:solidFill>
                <a:latin typeface="楷体" panose="02010609060101010101" pitchFamily="49" charset="-122"/>
                <a:ea typeface="楷体" panose="02010609060101010101" pitchFamily="49" charset="-122"/>
              </a:rPr>
              <a:t>遇陈国亡，岭南未有所附，数郡共奉夫人，号为圣母，保境安民。高祖遣总管韦洸安抚岭外，陈将徐璒以南康拒守。洸至岭下，逡巡不敢进。初，夫人以扶南犀杖献于陈主，至此，</a:t>
            </a:r>
            <a:r>
              <a:rPr lang="zh-CN" altLang="zh-CN" sz="2400" b="1" u="sng" dirty="0">
                <a:solidFill>
                  <a:srgbClr val="FF0000"/>
                </a:solidFill>
                <a:latin typeface="楷体" panose="02010609060101010101" pitchFamily="49" charset="-122"/>
                <a:ea typeface="楷体" panose="02010609060101010101" pitchFamily="49" charset="-122"/>
              </a:rPr>
              <a:t>晋王广遣陈后主遗夫人书：谕以国亡，令其归化，并以犀杖及兵符为信。</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77288" y="4581128"/>
            <a:ext cx="8928992"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及宝卒，岭表大乱，夫人怀集百越，数州晏然。（</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晋王广遣陈后主遗夫人书，谕以国亡，令其归化，并以犀杖及兵符为信。（</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0"/>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856984" cy="5632311"/>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等到</a:t>
            </a:r>
            <a:r>
              <a:rPr lang="zh-CN" altLang="zh-CN" sz="2400" b="1" u="sng" dirty="0">
                <a:solidFill>
                  <a:srgbClr val="FF0000"/>
                </a:solidFill>
                <a:latin typeface="楷体" panose="02010609060101010101" pitchFamily="49" charset="-122"/>
                <a:ea typeface="楷体" panose="02010609060101010101" pitchFamily="49" charset="-122"/>
              </a:rPr>
              <a:t>冯宝去世后，岭南大乱，夫人团结百越各部落，几个州都平安无事。</a:t>
            </a:r>
            <a:r>
              <a:rPr lang="zh-CN" altLang="zh-CN" sz="2400" b="1" dirty="0">
                <a:solidFill>
                  <a:srgbClr val="0000FF"/>
                </a:solidFill>
                <a:latin typeface="楷体" panose="02010609060101010101" pitchFamily="49" charset="-122"/>
                <a:ea typeface="楷体" panose="02010609060101010101" pitchFamily="49" charset="-122"/>
              </a:rPr>
              <a:t>到了南朝陈永定二年，她的儿子冯仆九岁时，（她就）派冯仆率领各部首领到丹阳朝拜皇帝，（冯仆）开始被授予阳春郡守。后来广州刺史欧阳纥谋反，把冯仆叫到高安，引诱（冯仆）跟他一起作乱，冯仆派使者回去禀告夫人，夫人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我为人忠贞，经历现在两个朝代，不能因为顾惜你就辜负国家。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于是发兵到边境拒敌，率领南越各部的酋长与陈将章昭达配合，内外相逼，欧阳纥的军队溃败了。冯仆因夫人的功劳被封为信都侯。</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后来</a:t>
            </a:r>
            <a:r>
              <a:rPr lang="zh-CN" altLang="zh-CN" sz="2400" b="1" dirty="0">
                <a:solidFill>
                  <a:srgbClr val="0000FF"/>
                </a:solidFill>
                <a:latin typeface="楷体" panose="02010609060101010101" pitchFamily="49" charset="-122"/>
                <a:ea typeface="楷体" panose="02010609060101010101" pitchFamily="49" charset="-122"/>
              </a:rPr>
              <a:t>又遇到南朝陈亡国，岭南没有所依附的，几个郡共同尊奉夫人，号称圣母，保境安民。隋文帝派总管韦洸安抚岭外，韦洸到了南岭脚下，逡巡不敢向前进。当初，夫人把扶南国产的犀杖献给了陈后主（陈叔宝），到这时候，</a:t>
            </a:r>
            <a:r>
              <a:rPr lang="zh-CN" altLang="zh-CN" sz="2400" b="1" u="sng" dirty="0">
                <a:solidFill>
                  <a:srgbClr val="FF0000"/>
                </a:solidFill>
                <a:latin typeface="楷体" panose="02010609060101010101" pitchFamily="49" charset="-122"/>
                <a:ea typeface="楷体" panose="02010609060101010101" pitchFamily="49" charset="-122"/>
              </a:rPr>
              <a:t>晋王杨广让陈后主写信给夫人，把陈亡国的消息告诉夫人，并且用犀杖和兵符作为凭证（信物）。</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1403648" y="5733256"/>
            <a:ext cx="6837128" cy="1107996"/>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及，卒，怀集，晏然</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，大意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endParaRPr lang="en-US" altLang="zh-CN" sz="2400" b="1" dirty="0">
              <a:solidFill>
                <a:srgbClr val="FF0000"/>
              </a:solidFill>
              <a:latin typeface="楷体" panose="02010609060101010101" pitchFamily="49" charset="-122"/>
              <a:ea typeface="楷体" panose="02010609060101010101" pitchFamily="49" charset="-122"/>
            </a:endParaRPr>
          </a:p>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遣，遗，谕，信</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，大意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endParaRPr lang="zh-CN" altLang="en-US" dirty="0"/>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5008" y="548094"/>
            <a:ext cx="7776864" cy="360098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段</a:t>
            </a:r>
            <a:r>
              <a:rPr lang="zh-CN" altLang="zh-CN" sz="2400" b="1" dirty="0">
                <a:solidFill>
                  <a:srgbClr val="0000FF"/>
                </a:solidFill>
                <a:latin typeface="楷体" panose="02010609060101010101" pitchFamily="49" charset="-122"/>
                <a:ea typeface="楷体" panose="02010609060101010101" pitchFamily="49" charset="-122"/>
              </a:rPr>
              <a:t>文振，北海期原人也</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俄而</a:t>
            </a:r>
            <a:r>
              <a:rPr lang="zh-CN" altLang="zh-CN" sz="2400" b="1" u="sng" dirty="0">
                <a:solidFill>
                  <a:srgbClr val="FF0000"/>
                </a:solidFill>
                <a:latin typeface="楷体" panose="02010609060101010101" pitchFamily="49" charset="-122"/>
                <a:ea typeface="楷体" panose="02010609060101010101" pitchFamily="49" charset="-122"/>
              </a:rPr>
              <a:t>尉迟迥作乱，时文振老母妻子俱在邺城，迥遣人诱之，文振不顾，归于高祖。</a:t>
            </a:r>
            <a:r>
              <a:rPr lang="zh-CN" altLang="zh-CN" sz="2400" b="1" dirty="0">
                <a:solidFill>
                  <a:srgbClr val="0000FF"/>
                </a:solidFill>
                <a:latin typeface="楷体" panose="02010609060101010101" pitchFamily="49" charset="-122"/>
                <a:ea typeface="楷体" panose="02010609060101010101" pitchFamily="49" charset="-122"/>
              </a:rPr>
              <a:t>高祖引为丞相掾，领宿卫骠骑。及平江南，授扬州总管司马。寻转并州总管司马，以母忧去职</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帝</a:t>
            </a:r>
            <a:r>
              <a:rPr lang="zh-CN" altLang="zh-CN" sz="2400" b="1" dirty="0">
                <a:solidFill>
                  <a:srgbClr val="0000FF"/>
                </a:solidFill>
                <a:latin typeface="楷体" panose="02010609060101010101" pitchFamily="49" charset="-122"/>
                <a:ea typeface="楷体" panose="02010609060101010101" pitchFamily="49" charset="-122"/>
              </a:rPr>
              <a:t>省表，悲叹久之，赠光禄大夫，谥曰襄。史臣曰：</a:t>
            </a:r>
            <a:r>
              <a:rPr lang="zh-CN" altLang="zh-CN" sz="2400" b="1" u="sng" dirty="0">
                <a:solidFill>
                  <a:srgbClr val="FF0000"/>
                </a:solidFill>
                <a:latin typeface="楷体" panose="02010609060101010101" pitchFamily="49" charset="-122"/>
                <a:ea typeface="楷体" panose="02010609060101010101" pitchFamily="49" charset="-122"/>
              </a:rPr>
              <a:t>文振少以胆略见重，终怀壮夫之志，时进谠言，其取高位厚秩，良有以也。</a:t>
            </a:r>
          </a:p>
          <a:p>
            <a:endParaRPr lang="zh-CN" altLang="zh-CN" dirty="0"/>
          </a:p>
          <a:p>
            <a:endParaRPr lang="zh-CN" altLang="en-US" dirty="0"/>
          </a:p>
        </p:txBody>
      </p:sp>
      <p:sp>
        <p:nvSpPr>
          <p:cNvPr id="3" name="TextBox 2"/>
          <p:cNvSpPr txBox="1"/>
          <p:nvPr/>
        </p:nvSpPr>
        <p:spPr>
          <a:xfrm>
            <a:off x="625288" y="4149080"/>
            <a:ext cx="8424936" cy="2308324"/>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、把原文中画线的句子翻译成现代汉语。（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）俄而尉迟迥作乱，时文振老母妻子俱在邺城，迥遣人诱之，文振不顾，归于高祖。</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）文振少以胆略见重，终怀壮夫之志，时进谠言，其取高位厚秩，良有以也。</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836712"/>
            <a:ext cx="7920880" cy="378565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不久尉迟迥叛乱，当时段文振老母亲、妻子儿女都在邺城，尉迟迥派人诱逼他，段文振不加理睬，归依了高祖。</a:t>
            </a:r>
            <a:r>
              <a:rPr lang="zh-CN" altLang="zh-CN" sz="2400" b="1" dirty="0">
                <a:solidFill>
                  <a:srgbClr val="0000FF"/>
                </a:solidFill>
                <a:latin typeface="楷体" panose="02010609060101010101" pitchFamily="49" charset="-122"/>
                <a:ea typeface="楷体" panose="02010609060101010101" pitchFamily="49" charset="-122"/>
              </a:rPr>
              <a:t>高祖让段文振任丞相掾，统领警卫骠骑。等到平定了长江以南，段文振被授官为扬州总管司马。不久又转任并州总管司马，因为母亲去世守丧而离职。</a:t>
            </a:r>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皇上</a:t>
            </a:r>
            <a:r>
              <a:rPr lang="zh-CN" altLang="zh-CN" sz="2400" b="1" dirty="0">
                <a:solidFill>
                  <a:srgbClr val="0000FF"/>
                </a:solidFill>
                <a:latin typeface="楷体" panose="02010609060101010101" pitchFamily="49" charset="-122"/>
                <a:ea typeface="楷体" panose="02010609060101010101" pitchFamily="49" charset="-122"/>
              </a:rPr>
              <a:t>看了他的表奏，悲叹了很久，追赠他为光禄大夫，谥号襄。</a:t>
            </a:r>
            <a:r>
              <a:rPr lang="zh-CN" altLang="zh-CN" sz="2400" b="1" u="sng" dirty="0">
                <a:solidFill>
                  <a:srgbClr val="FF0000"/>
                </a:solidFill>
                <a:latin typeface="楷体" panose="02010609060101010101" pitchFamily="49" charset="-122"/>
                <a:ea typeface="楷体" panose="02010609060101010101" pitchFamily="49" charset="-122"/>
              </a:rPr>
              <a:t>史臣说：段文振年轻时就因胆识谋略而被推重，始终怀有壮士的大志</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时常上奏一些正直的话，他能够得到高官厚禄，的确是有原因的。</a:t>
            </a:r>
          </a:p>
          <a:p>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55576" y="4622364"/>
            <a:ext cx="8496945" cy="1200329"/>
          </a:xfrm>
          <a:prstGeom prst="rect">
            <a:avLst/>
          </a:prstGeom>
          <a:noFill/>
        </p:spPr>
        <p:txBody>
          <a:bodyPr wrap="square" rtlCol="0">
            <a:spAutoFit/>
          </a:bodyPr>
          <a:lstStyle/>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俄而</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妻子</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顾</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归</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br>
              <a:rPr lang="en-US" altLang="zh-CN" sz="2400" b="1" dirty="0">
                <a:solidFill>
                  <a:srgbClr val="FF0000"/>
                </a:solidFill>
                <a:latin typeface="楷体" panose="02010609060101010101" pitchFamily="49" charset="-122"/>
                <a:ea typeface="楷体" panose="02010609060101010101" pitchFamily="49" charset="-122"/>
              </a:rPr>
            </a:b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被动句式、</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谠言</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厚秩</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a:p>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2992" y="692696"/>
            <a:ext cx="8589488" cy="3416320"/>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子</a:t>
            </a:r>
            <a:r>
              <a:rPr lang="zh-CN" altLang="zh-CN" sz="2400" b="1" dirty="0">
                <a:solidFill>
                  <a:srgbClr val="0000FF"/>
                </a:solidFill>
                <a:latin typeface="楷体" panose="02010609060101010101" pitchFamily="49" charset="-122"/>
                <a:ea typeface="楷体" panose="02010609060101010101" pitchFamily="49" charset="-122"/>
              </a:rPr>
              <a:t>弋，字绍先，先主末年为太子舍人。后主践阼，除谒者。丞相诸葛亮北驻汉中，请为记室，使与子乔共周旋游处。亮卒，为黄门侍郎。后主立太子璿，以弋为中庶子，璿好骑射，出入无度，弋援引古义，尽言规谏，甚得切磋之体。</a:t>
            </a:r>
            <a:r>
              <a:rPr lang="zh-CN" altLang="zh-CN" sz="2400" b="1" u="sng" dirty="0">
                <a:solidFill>
                  <a:srgbClr val="FF0000"/>
                </a:solidFill>
                <a:latin typeface="楷体" panose="02010609060101010101" pitchFamily="49" charset="-122"/>
                <a:ea typeface="楷体" panose="02010609060101010101" pitchFamily="49" charset="-122"/>
              </a:rPr>
              <a:t>时永昌郡夷獠恃险不宾，数为寇害，乃以弋领永昌太守，率偏军讨之</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endParaRPr lang="en-US" altLang="zh-CN" sz="2400" b="1" dirty="0" smtClean="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得</a:t>
            </a:r>
            <a:r>
              <a:rPr lang="zh-CN" altLang="zh-CN" sz="2400" b="1" dirty="0">
                <a:solidFill>
                  <a:srgbClr val="0000FF"/>
                </a:solidFill>
                <a:latin typeface="楷体" panose="02010609060101010101" pitchFamily="49" charset="-122"/>
                <a:ea typeface="楷体" panose="02010609060101010101" pitchFamily="49" charset="-122"/>
              </a:rPr>
              <a:t>后主东迁之问，始率六郡将守上表曰：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臣闻人生于三，事之如一，惟难所在，则致其命。</a:t>
            </a:r>
            <a:r>
              <a:rPr lang="zh-CN" altLang="zh-CN" sz="2400" b="1" u="sng" dirty="0">
                <a:solidFill>
                  <a:srgbClr val="FF0000"/>
                </a:solidFill>
                <a:latin typeface="楷体" panose="02010609060101010101" pitchFamily="49" charset="-122"/>
                <a:ea typeface="楷体" panose="02010609060101010101" pitchFamily="49" charset="-122"/>
              </a:rPr>
              <a:t>今臣国败主附，守死无所，是以委质，不敢有贰。</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539553" y="4221088"/>
            <a:ext cx="8352928"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把文中划线句子翻译成现代汉语。</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）时永昌郡夷獠恃险不宾，数为寇害，乃以弋领永昌太守，率偏军讨之。</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）今臣国败主附，守死无所，是以委质，不敢有贰。</a:t>
            </a:r>
          </a:p>
          <a:p>
            <a:endParaRPr lang="zh-CN" altLang="en-US" dirty="0"/>
          </a:p>
        </p:txBody>
      </p:sp>
      <p:sp>
        <p:nvSpPr>
          <p:cNvPr id="5"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练习二十二</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9296" y="188640"/>
            <a:ext cx="8280919" cy="4893647"/>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儿子</a:t>
            </a:r>
            <a:r>
              <a:rPr lang="zh-CN" altLang="zh-CN" sz="2400" b="1" dirty="0">
                <a:solidFill>
                  <a:srgbClr val="0000FF"/>
                </a:solidFill>
                <a:latin typeface="楷体" panose="02010609060101010101" pitchFamily="49" charset="-122"/>
                <a:ea typeface="楷体" panose="02010609060101010101" pitchFamily="49" charset="-122"/>
              </a:rPr>
              <a:t>霍弋，字绍先，先主末年为太子舍人。后主登基，任命他做谒者。丞相诸葛亮北驻汉中，让他做记室，让他与自己的儿子诸葛乔一起周游军营各处。诸葛亮死后，担任黄门侍郎。后主立太子刘璿，让霍弋担任中庶子，刘璿爱好骑马射猎，出入没有节制，霍弋引经据典，尽心尽力规劝进谏，非常合乎商讨交流的礼仪。</a:t>
            </a:r>
            <a:r>
              <a:rPr lang="zh-CN" altLang="zh-CN" sz="2400" b="1" u="sng" dirty="0">
                <a:solidFill>
                  <a:srgbClr val="FF0000"/>
                </a:solidFill>
                <a:latin typeface="楷体" panose="02010609060101010101" pitchFamily="49" charset="-122"/>
                <a:ea typeface="楷体" panose="02010609060101010101" pitchFamily="49" charset="-122"/>
              </a:rPr>
              <a:t>当时永昌郡的蛮夷之族依仗险要地势不臣服，多次入侵为害，就让霍弋兼任永昌太守，率领偏军讨伐他们</a:t>
            </a:r>
            <a:r>
              <a:rPr lang="zh-CN" altLang="en-US" sz="2400" b="1" u="sng" dirty="0">
                <a:solidFill>
                  <a:srgbClr val="FF0000"/>
                </a:solidFill>
                <a:latin typeface="楷体" panose="02010609060101010101" pitchFamily="49" charset="-122"/>
                <a:ea typeface="楷体" panose="02010609060101010101" pitchFamily="49" charset="-122"/>
              </a:rPr>
              <a:t>。</a:t>
            </a:r>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得到</a:t>
            </a:r>
            <a:r>
              <a:rPr lang="zh-CN" altLang="zh-CN" sz="2400" b="1" dirty="0">
                <a:solidFill>
                  <a:srgbClr val="0000FF"/>
                </a:solidFill>
                <a:latin typeface="楷体" panose="02010609060101010101" pitchFamily="49" charset="-122"/>
                <a:ea typeface="楷体" panose="02010609060101010101" pitchFamily="49" charset="-122"/>
              </a:rPr>
              <a:t>后主东迁（即投降）的消息，才率领六郡将守上表说：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我听说人的成功得益于三种人（生于父，教于师，食于君），侍奉他们要始终如一，出现危难，就交出生命。</a:t>
            </a:r>
            <a:r>
              <a:rPr lang="zh-CN" altLang="zh-CN" sz="2400" b="1" u="sng" dirty="0">
                <a:solidFill>
                  <a:srgbClr val="FF0000"/>
                </a:solidFill>
                <a:latin typeface="楷体" panose="02010609060101010101" pitchFamily="49" charset="-122"/>
                <a:ea typeface="楷体" panose="02010609060101010101" pitchFamily="49" charset="-122"/>
              </a:rPr>
              <a:t>如今我的国家败亡君主依附于您，坚守下去会死无处所，因此交出自己，不敢有二心。</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11560" y="5661248"/>
            <a:ext cx="7992888" cy="1107996"/>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注意重点词语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恃险</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宾</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委质</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贰</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的翻译。</a:t>
            </a:r>
          </a:p>
          <a:p>
            <a:endParaRPr lang="zh-CN" altLang="en-US" dirty="0"/>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9" y="836712"/>
            <a:ext cx="7848871" cy="2677656"/>
          </a:xfrm>
          <a:prstGeom prst="rect">
            <a:avLst/>
          </a:prstGeom>
          <a:noFill/>
        </p:spPr>
        <p:txBody>
          <a:bodyPr wrap="square" rtlCol="0">
            <a:spAutoFit/>
          </a:bodyPr>
          <a:lstStyle/>
          <a:p>
            <a:r>
              <a:rPr lang="en-US" altLang="zh-CN" sz="2400" b="1" u="sng" dirty="0" smtClean="0">
                <a:solidFill>
                  <a:srgbClr val="0000FF"/>
                </a:solidFill>
                <a:latin typeface="楷体" panose="02010609060101010101" pitchFamily="49" charset="-122"/>
                <a:ea typeface="楷体" panose="02010609060101010101" pitchFamily="49" charset="-122"/>
              </a:rPr>
              <a:t>  </a:t>
            </a:r>
            <a:r>
              <a:rPr lang="zh-CN" altLang="zh-CN" sz="2400" b="1" u="sng" dirty="0" smtClean="0">
                <a:solidFill>
                  <a:srgbClr val="FF0000"/>
                </a:solidFill>
                <a:latin typeface="楷体" panose="02010609060101010101" pitchFamily="49" charset="-122"/>
                <a:ea typeface="楷体" panose="02010609060101010101" pitchFamily="49" charset="-122"/>
              </a:rPr>
              <a:t>正</a:t>
            </a:r>
            <a:r>
              <a:rPr lang="zh-CN" altLang="zh-CN" sz="2400" b="1" u="sng" dirty="0">
                <a:solidFill>
                  <a:srgbClr val="FF0000"/>
                </a:solidFill>
                <a:latin typeface="楷体" panose="02010609060101010101" pitchFamily="49" charset="-122"/>
                <a:ea typeface="楷体" panose="02010609060101010101" pitchFamily="49" charset="-122"/>
              </a:rPr>
              <a:t>木强好凌人，自谓平贼有劳，受人主知，无所顾忌</a:t>
            </a:r>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数面攻两川官吏之短而暴扬之，众积怨怒，多上章诉其不法者</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赐</a:t>
            </a:r>
            <a:r>
              <a:rPr lang="zh-CN" altLang="zh-CN" sz="2400" b="1" dirty="0">
                <a:solidFill>
                  <a:srgbClr val="0000FF"/>
                </a:solidFill>
                <a:latin typeface="楷体" panose="02010609060101010101" pitchFamily="49" charset="-122"/>
                <a:ea typeface="楷体" panose="02010609060101010101" pitchFamily="49" charset="-122"/>
              </a:rPr>
              <a:t>手札戒谕曰：</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言者，君子之枢机，枢机之发，荣辱之主，不可不慎也。夫遇事辄发，悔不可及。</a:t>
            </a:r>
            <a:r>
              <a:rPr lang="zh-CN" altLang="zh-CN" sz="2400" b="1" u="sng" dirty="0">
                <a:solidFill>
                  <a:srgbClr val="FF0000"/>
                </a:solidFill>
                <a:latin typeface="楷体" panose="02010609060101010101" pitchFamily="49" charset="-122"/>
                <a:ea typeface="楷体" panose="02010609060101010101" pitchFamily="49" charset="-122"/>
              </a:rPr>
              <a:t>傥自恃无瑕，而好面攻人之短，岂谓喜怒不形于色耶？</a:t>
            </a:r>
            <a:r>
              <a:rPr lang="zh-CN" altLang="zh-CN" sz="2400" b="1" dirty="0">
                <a:solidFill>
                  <a:srgbClr val="0000FF"/>
                </a:solidFill>
                <a:latin typeface="楷体" panose="02010609060101010101" pitchFamily="49" charset="-122"/>
                <a:ea typeface="楷体" panose="02010609060101010101" pitchFamily="49" charset="-122"/>
              </a:rPr>
              <a:t>当以和辑远民为念，斯尽善矣。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正上表谢。</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95536" y="4149080"/>
            <a:ext cx="8698215" cy="1477328"/>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．把文中画模线的句子翻译成现代汉语。</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(1)</a:t>
            </a:r>
            <a:r>
              <a:rPr lang="zh-CN" altLang="zh-CN" sz="2400" b="1" dirty="0">
                <a:solidFill>
                  <a:srgbClr val="0000FF"/>
                </a:solidFill>
                <a:latin typeface="楷体" panose="02010609060101010101" pitchFamily="49" charset="-122"/>
                <a:ea typeface="楷体" panose="02010609060101010101" pitchFamily="49" charset="-122"/>
              </a:rPr>
              <a:t>正木强好凌人，自谓平贼有劳，受人主知，无所顾忌。</a:t>
            </a:r>
          </a:p>
          <a:p>
            <a:r>
              <a:rPr lang="en-US" altLang="zh-CN" sz="2400" b="1" dirty="0">
                <a:solidFill>
                  <a:srgbClr val="0000FF"/>
                </a:solidFill>
                <a:latin typeface="楷体" panose="02010609060101010101" pitchFamily="49" charset="-122"/>
                <a:ea typeface="楷体" panose="02010609060101010101" pitchFamily="49" charset="-122"/>
              </a:rPr>
              <a:t>    (2)</a:t>
            </a:r>
            <a:r>
              <a:rPr lang="zh-CN" altLang="zh-CN" sz="2400" b="1" dirty="0">
                <a:solidFill>
                  <a:srgbClr val="0000FF"/>
                </a:solidFill>
                <a:latin typeface="楷体" panose="02010609060101010101" pitchFamily="49" charset="-122"/>
                <a:ea typeface="楷体" panose="02010609060101010101" pitchFamily="49" charset="-122"/>
              </a:rPr>
              <a:t>傥自恃无瑕，而好面攻人之短，岂谓喜怒不形于色耶？</a:t>
            </a:r>
          </a:p>
          <a:p>
            <a:endParaRPr lang="zh-CN" altLang="en-US" dirty="0"/>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练习二十三</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1" y="1484784"/>
            <a:ext cx="8352928" cy="3046988"/>
          </a:xfrm>
          <a:prstGeom prst="rect">
            <a:avLst/>
          </a:prstGeom>
          <a:noFill/>
        </p:spPr>
        <p:txBody>
          <a:bodyPr wrap="square" rtlCol="0">
            <a:spAutoFit/>
          </a:bodyPr>
          <a:lstStyle/>
          <a:p>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FF0000"/>
                </a:solidFill>
                <a:latin typeface="楷体" panose="02010609060101010101" pitchFamily="49" charset="-122"/>
                <a:ea typeface="楷体" panose="02010609060101010101" pitchFamily="49" charset="-122"/>
              </a:rPr>
              <a:t>13</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上官正质直刚强，喜欢以势压人；白认为平定贼寇有功劳，受到君王的知遇，</a:t>
            </a:r>
            <a:r>
              <a:rPr lang="zh-CN" altLang="zh-CN" sz="2400" b="1" dirty="0" smtClean="0">
                <a:solidFill>
                  <a:srgbClr val="FF0000"/>
                </a:solidFill>
                <a:latin typeface="楷体" panose="02010609060101010101" pitchFamily="49" charset="-122"/>
                <a:ea typeface="楷体" panose="02010609060101010101" pitchFamily="49" charset="-122"/>
              </a:rPr>
              <a:t>因而</a:t>
            </a:r>
            <a:r>
              <a:rPr lang="zh-CN" altLang="zh-CN" sz="2400" b="1" dirty="0">
                <a:solidFill>
                  <a:srgbClr val="FF0000"/>
                </a:solidFill>
                <a:latin typeface="楷体" panose="02010609060101010101" pitchFamily="49" charset="-122"/>
                <a:ea typeface="楷体" panose="02010609060101010101" pitchFamily="49" charset="-122"/>
              </a:rPr>
              <a:t>没有什么顾忌的。</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（评分要点：木强，质直刚强</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分；白谓，白认为，</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；知</a:t>
            </a:r>
            <a:r>
              <a:rPr lang="zh-CN" altLang="zh-CN" sz="2400" b="1" dirty="0">
                <a:solidFill>
                  <a:srgbClr val="FF0000"/>
                </a:solidFill>
                <a:latin typeface="楷体" panose="02010609060101010101" pitchFamily="49" charset="-122"/>
                <a:ea typeface="楷体" panose="02010609060101010101" pitchFamily="49" charset="-122"/>
              </a:rPr>
              <a:t>，知遇，赏识，</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en-US" altLang="zh-CN" sz="2400" b="1" dirty="0">
                <a:solidFill>
                  <a:srgbClr val="FF0000"/>
                </a:solidFill>
                <a:latin typeface="楷体" panose="02010609060101010101" pitchFamily="49" charset="-122"/>
                <a:ea typeface="楷体" panose="02010609060101010101" pitchFamily="49" charset="-122"/>
              </a:rPr>
              <a:t>  (2)</a:t>
            </a:r>
            <a:r>
              <a:rPr lang="zh-CN" altLang="zh-CN" sz="2400" b="1" dirty="0">
                <a:solidFill>
                  <a:srgbClr val="FF0000"/>
                </a:solidFill>
                <a:latin typeface="楷体" panose="02010609060101010101" pitchFamily="49" charset="-122"/>
                <a:ea typeface="楷体" panose="02010609060101010101" pitchFamily="49" charset="-122"/>
              </a:rPr>
              <a:t>倘若倚仗自己没有任何缺点，而喜欢当面揭发他人的短处，难道这就是欢喜和</a:t>
            </a:r>
            <a:r>
              <a:rPr lang="zh-CN" altLang="zh-CN" sz="2400" b="1" dirty="0" smtClean="0">
                <a:solidFill>
                  <a:srgbClr val="FF0000"/>
                </a:solidFill>
                <a:latin typeface="楷体" panose="02010609060101010101" pitchFamily="49" charset="-122"/>
                <a:ea typeface="楷体" panose="02010609060101010101" pitchFamily="49" charset="-122"/>
              </a:rPr>
              <a:t>愤怒</a:t>
            </a:r>
            <a:r>
              <a:rPr lang="zh-CN" altLang="zh-CN" sz="2400" b="1" dirty="0">
                <a:solidFill>
                  <a:srgbClr val="FF0000"/>
                </a:solidFill>
                <a:latin typeface="楷体" panose="02010609060101010101" pitchFamily="49" charset="-122"/>
                <a:ea typeface="楷体" panose="02010609060101010101" pitchFamily="49" charset="-122"/>
              </a:rPr>
              <a:t>都不表现在脸色上吗？（评分要点：傥，倘若，如果，</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分；面，当面，</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；形</a:t>
            </a:r>
            <a:r>
              <a:rPr lang="zh-CN" altLang="zh-CN" sz="2400" b="1" dirty="0">
                <a:solidFill>
                  <a:srgbClr val="FF0000"/>
                </a:solidFill>
                <a:latin typeface="楷体" panose="02010609060101010101" pitchFamily="49" charset="-122"/>
                <a:ea typeface="楷体" panose="02010609060101010101" pitchFamily="49" charset="-122"/>
              </a:rPr>
              <a:t>，表现，</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3" y="548680"/>
            <a:ext cx="7920879" cy="267765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昭</a:t>
            </a:r>
            <a:r>
              <a:rPr lang="zh-CN" altLang="zh-CN" sz="2400" b="1" dirty="0">
                <a:solidFill>
                  <a:srgbClr val="0000FF"/>
                </a:solidFill>
                <a:latin typeface="楷体" panose="02010609060101010101" pitchFamily="49" charset="-122"/>
                <a:ea typeface="楷体" panose="02010609060101010101" pitchFamily="49" charset="-122"/>
              </a:rPr>
              <a:t>宗幸石门，光逢不从，昭宗遣内养戴知权诏赴行在，称疾解官。驾在华州，拜御史中丞。</a:t>
            </a:r>
            <a:r>
              <a:rPr lang="zh-CN" altLang="zh-CN" sz="2400" b="1" u="sng" dirty="0">
                <a:solidFill>
                  <a:srgbClr val="FF0000"/>
                </a:solidFill>
                <a:latin typeface="楷体" panose="02010609060101010101" pitchFamily="49" charset="-122"/>
                <a:ea typeface="楷体" panose="02010609060101010101" pitchFamily="49" charset="-122"/>
              </a:rPr>
              <a:t>时有道士许岩士、瞽者马道殷出入禁庭，骤至列卿宫相，因此以左道求进者众。</a:t>
            </a:r>
            <a:r>
              <a:rPr lang="zh-CN" altLang="zh-CN" sz="2400" b="1" dirty="0">
                <a:solidFill>
                  <a:srgbClr val="0000FF"/>
                </a:solidFill>
                <a:latin typeface="楷体" panose="02010609060101010101" pitchFamily="49" charset="-122"/>
                <a:ea typeface="楷体" panose="02010609060101010101" pitchFamily="49" charset="-122"/>
              </a:rPr>
              <a:t>光逢持宪纪治之，皆伏法，自是其徒颇息。改礼部侍郎、知贡举。光化中，王道浸衰，南北司为党。</a:t>
            </a:r>
            <a:r>
              <a:rPr lang="zh-CN" altLang="zh-CN" sz="2400" b="1" u="sng" dirty="0">
                <a:solidFill>
                  <a:srgbClr val="FF0000"/>
                </a:solidFill>
                <a:latin typeface="楷体" panose="02010609060101010101" pitchFamily="49" charset="-122"/>
                <a:ea typeface="楷体" panose="02010609060101010101" pitchFamily="49" charset="-122"/>
              </a:rPr>
              <a:t>光逢素惟慎静，虑祸及己，因挂冠伊洛，屏绝交游，凡五六年。</a:t>
            </a:r>
            <a:r>
              <a:rPr lang="zh-CN" altLang="zh-CN" sz="2400" b="1" dirty="0">
                <a:solidFill>
                  <a:srgbClr val="0000FF"/>
                </a:solidFill>
                <a:latin typeface="楷体" panose="02010609060101010101" pitchFamily="49" charset="-122"/>
                <a:ea typeface="楷体" panose="02010609060101010101" pitchFamily="49" charset="-122"/>
              </a:rPr>
              <a:t>门人柳璨登庸，除吏部侍郎、太常卿。</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755576" y="4077072"/>
            <a:ext cx="7704855"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）时有道士许岩士、瞽者马道殷出入禁庭，骤至列卿宫相，因此以左道求进者众。（</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）光逢素惟慎静，虑祸及己，因挂冠伊洛，屏绝交游，凡五六年。（</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练习二十四</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8136904"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昭</a:t>
            </a:r>
            <a:r>
              <a:rPr lang="zh-CN" altLang="zh-CN" sz="2400" b="1" dirty="0">
                <a:solidFill>
                  <a:srgbClr val="0000FF"/>
                </a:solidFill>
                <a:latin typeface="楷体" panose="02010609060101010101" pitchFamily="49" charset="-122"/>
                <a:ea typeface="楷体" panose="02010609060101010101" pitchFamily="49" charset="-122"/>
              </a:rPr>
              <a:t>宗巡幸石门，赵光逢不随从，昭宗派戴知权带诏书命他前往石门，他称病辞职。皇帝到华州，拜为御史中丞。</a:t>
            </a:r>
            <a:r>
              <a:rPr lang="zh-CN" altLang="zh-CN" sz="2400" b="1" u="sng" dirty="0">
                <a:solidFill>
                  <a:srgbClr val="FF0000"/>
                </a:solidFill>
                <a:latin typeface="楷体" panose="02010609060101010101" pitchFamily="49" charset="-122"/>
                <a:ea typeface="楷体" panose="02010609060101010101" pitchFamily="49" charset="-122"/>
              </a:rPr>
              <a:t>这时有道士许岩士、盲人马道殷进出宫廷，很快当上卿相大官，因此用旁门左道求进的人很多。</a:t>
            </a:r>
            <a:r>
              <a:rPr lang="zh-CN" altLang="zh-CN" sz="2400" b="1" dirty="0">
                <a:solidFill>
                  <a:srgbClr val="0000FF"/>
                </a:solidFill>
                <a:latin typeface="楷体" panose="02010609060101010101" pitchFamily="49" charset="-122"/>
                <a:ea typeface="楷体" panose="02010609060101010101" pitchFamily="49" charset="-122"/>
              </a:rPr>
              <a:t>赵光逢依靠宪纪治理此事，都受到法纪制伏，从此这类人渐渐少了。后改任礼部侍郎、主管贡举。光化年中，王道衰退，南北司结党，</a:t>
            </a:r>
            <a:r>
              <a:rPr lang="zh-CN" altLang="zh-CN" sz="2400" b="1" u="sng" dirty="0">
                <a:solidFill>
                  <a:srgbClr val="FF0000"/>
                </a:solidFill>
                <a:latin typeface="楷体" panose="02010609060101010101" pitchFamily="49" charset="-122"/>
                <a:ea typeface="楷体" panose="02010609060101010101" pitchFamily="49" charset="-122"/>
              </a:rPr>
              <a:t>赵光逢一贯谨慎宁静，担心灾祸殃及自己，因而辞官到伊洛隐居，断绝交往，有五六年之久。</a:t>
            </a:r>
            <a:r>
              <a:rPr lang="zh-CN" altLang="zh-CN" sz="2400" b="1" dirty="0">
                <a:solidFill>
                  <a:srgbClr val="0000FF"/>
                </a:solidFill>
                <a:latin typeface="楷体" panose="02010609060101010101" pitchFamily="49" charset="-122"/>
                <a:ea typeface="楷体" panose="02010609060101010101" pitchFamily="49" charset="-122"/>
              </a:rPr>
              <a:t>他的门人柳璨受重用，任吏部侍郎、太常卿。</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827584" y="4365104"/>
            <a:ext cx="7704856" cy="1200329"/>
          </a:xfrm>
          <a:prstGeom prst="rect">
            <a:avLst/>
          </a:prstGeom>
          <a:noFill/>
        </p:spPr>
        <p:txBody>
          <a:bodyPr wrap="square" rtlCol="0">
            <a:spAutoFit/>
          </a:bodyPr>
          <a:lstStyle/>
          <a:p>
            <a:r>
              <a:rPr lang="zh-CN" altLang="zh-CN" dirty="0"/>
              <a:t> </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瞽者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禁廷</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骤</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左道</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素</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及</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挂冠</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屏绝</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6145" y="404664"/>
            <a:ext cx="8352928" cy="1938992"/>
          </a:xfrm>
          <a:prstGeom prst="rect">
            <a:avLst/>
          </a:prstGeom>
          <a:noFill/>
        </p:spPr>
        <p:txBody>
          <a:bodyPr wrap="square" rtlCol="0">
            <a:spAutoFit/>
          </a:bodyPr>
          <a:lstStyle/>
          <a:p>
            <a:r>
              <a:rPr lang="en-US" altLang="zh-CN" sz="2400" dirty="0" smtClean="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提升</a:t>
            </a:r>
            <a:r>
              <a:rPr lang="zh-CN" altLang="zh-CN" sz="2400" b="1" dirty="0">
                <a:solidFill>
                  <a:srgbClr val="0000FF"/>
                </a:solidFill>
                <a:latin typeface="楷体" panose="02010609060101010101" pitchFamily="49" charset="-122"/>
                <a:ea typeface="楷体" panose="02010609060101010101" pitchFamily="49" charset="-122"/>
              </a:rPr>
              <a:t>为参政，历任左、右布政使，其任都在河南</a:t>
            </a:r>
            <a:r>
              <a:rPr lang="zh-CN" altLang="zh-CN" sz="2400" b="1" dirty="0" smtClean="0">
                <a:solidFill>
                  <a:srgbClr val="0000FF"/>
                </a:solidFill>
                <a:latin typeface="楷体" panose="02010609060101010101" pitchFamily="49" charset="-122"/>
                <a:ea typeface="楷体" panose="02010609060101010101" pitchFamily="49" charset="-122"/>
              </a:rPr>
              <a:t>。过</a:t>
            </a:r>
            <a:r>
              <a:rPr lang="zh-CN" altLang="zh-CN" sz="2400" b="1" dirty="0">
                <a:solidFill>
                  <a:srgbClr val="0000FF"/>
                </a:solidFill>
                <a:latin typeface="楷体" panose="02010609060101010101" pitchFamily="49" charset="-122"/>
                <a:ea typeface="楷体" panose="02010609060101010101" pitchFamily="49" charset="-122"/>
              </a:rPr>
              <a:t>了一段时间，提升为右副都御史，提督南、赣、汀、漳军务。陶谐上疏说：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知府、知县官员任命升调太快，任职应以六年为期。</a:t>
            </a:r>
            <a:r>
              <a:rPr lang="zh-CN" altLang="zh-CN" sz="2400" b="1" u="sng" dirty="0">
                <a:solidFill>
                  <a:srgbClr val="FF0000"/>
                </a:solidFill>
                <a:latin typeface="楷体" panose="02010609060101010101" pitchFamily="49" charset="-122"/>
                <a:ea typeface="楷体" panose="02010609060101010101" pitchFamily="49" charset="-122"/>
              </a:rPr>
              <a:t>谏议官违背皇上旨意，应当予以优待宽容。对于有才干能胜任职务在家养病的官员，不要弃之不用。</a:t>
            </a:r>
            <a:r>
              <a:rPr lang="en-US" altLang="zh-CN"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467544" y="3429000"/>
            <a:ext cx="8568952" cy="193899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琼山</a:t>
            </a:r>
            <a:r>
              <a:rPr lang="zh-CN" altLang="zh-CN" sz="2400" b="1" dirty="0">
                <a:solidFill>
                  <a:srgbClr val="0000FF"/>
                </a:solidFill>
                <a:latin typeface="楷体" panose="02010609060101010101" pitchFamily="49" charset="-122"/>
                <a:ea typeface="楷体" panose="02010609060101010101" pitchFamily="49" charset="-122"/>
              </a:rPr>
              <a:t>县沙湾洞贼盗黎佛二等人杀害本县典史，陶谐又前往讨平剿灭盗贼。陶谐任总督两广军务三年，俘获斩杀盗贼累近万名。</a:t>
            </a:r>
            <a:r>
              <a:rPr lang="zh-CN" altLang="zh-CN" sz="2400" b="1" u="sng" dirty="0">
                <a:solidFill>
                  <a:srgbClr val="FF0000"/>
                </a:solidFill>
                <a:latin typeface="楷体" panose="02010609060101010101" pitchFamily="49" charset="-122"/>
                <a:ea typeface="楷体" panose="02010609060101010101" pitchFamily="49" charset="-122"/>
              </a:rPr>
              <a:t>因母亲去世回乡服丧。服满后起用为兵部左侍郎。九庙火灾，陶谐自陈有罪辞官回乡。</a:t>
            </a:r>
            <a:r>
              <a:rPr lang="zh-CN" altLang="zh-CN" sz="2400" b="1" dirty="0">
                <a:solidFill>
                  <a:srgbClr val="0000FF"/>
                </a:solidFill>
                <a:latin typeface="楷体" panose="02010609060101010101" pitchFamily="49" charset="-122"/>
                <a:ea typeface="楷体" panose="02010609060101010101" pitchFamily="49" charset="-122"/>
              </a:rPr>
              <a:t>去世后，追赠兵部尚书。隆庆初年，谥号庄敏</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3"/>
          <p:cNvSpPr txBox="1"/>
          <p:nvPr/>
        </p:nvSpPr>
        <p:spPr>
          <a:xfrm>
            <a:off x="336145" y="2492896"/>
            <a:ext cx="9060391"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smtClean="0">
                <a:solidFill>
                  <a:srgbClr val="FF0000"/>
                </a:solidFill>
                <a:latin typeface="楷体" panose="02010609060101010101" pitchFamily="49" charset="-122"/>
                <a:ea typeface="楷体" panose="02010609060101010101" pitchFamily="49" charset="-122"/>
              </a:rPr>
              <a:t>5</a:t>
            </a:r>
            <a:r>
              <a:rPr lang="zh-CN" altLang="zh-CN" sz="2400" b="1" dirty="0" smtClean="0">
                <a:solidFill>
                  <a:srgbClr val="FF0000"/>
                </a:solidFill>
                <a:latin typeface="楷体" panose="02010609060101010101" pitchFamily="49" charset="-122"/>
                <a:ea typeface="楷体" panose="02010609060101010101" pitchFamily="49" charset="-122"/>
              </a:rPr>
              <a:t>分。</a:t>
            </a:r>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zh-CN" sz="2400" b="1" dirty="0" smtClean="0">
                <a:solidFill>
                  <a:srgbClr val="FF0000"/>
                </a:solidFill>
                <a:latin typeface="楷体" panose="02010609060101010101" pitchFamily="49" charset="-122"/>
                <a:ea typeface="楷体" panose="02010609060101010101" pitchFamily="49" charset="-122"/>
              </a:rPr>
              <a:t>忤</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优容</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养病官才力堪任者</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定语后置句、</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毋</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各</a:t>
            </a:r>
            <a:r>
              <a:rPr lang="en-US" altLang="zh-CN" sz="2400" b="1" dirty="0" smtClean="0">
                <a:solidFill>
                  <a:srgbClr val="FF0000"/>
                </a:solidFill>
                <a:latin typeface="楷体" panose="02010609060101010101" pitchFamily="49" charset="-122"/>
                <a:ea typeface="楷体" panose="02010609060101010101" pitchFamily="49" charset="-122"/>
              </a:rPr>
              <a:t>1</a:t>
            </a:r>
            <a:r>
              <a:rPr lang="zh-CN" altLang="zh-CN" sz="2400" b="1" dirty="0" smtClean="0">
                <a:solidFill>
                  <a:srgbClr val="FF0000"/>
                </a:solidFill>
                <a:latin typeface="楷体" panose="02010609060101010101" pitchFamily="49" charset="-122"/>
                <a:ea typeface="楷体" panose="02010609060101010101" pitchFamily="49" charset="-122"/>
              </a:rPr>
              <a:t>分，句意</a:t>
            </a:r>
            <a:r>
              <a:rPr lang="en-US" altLang="zh-CN" sz="2400" b="1" dirty="0" smtClean="0">
                <a:solidFill>
                  <a:srgbClr val="FF0000"/>
                </a:solidFill>
                <a:latin typeface="楷体" panose="02010609060101010101" pitchFamily="49" charset="-122"/>
                <a:ea typeface="楷体" panose="02010609060101010101" pitchFamily="49" charset="-122"/>
              </a:rPr>
              <a:t>1</a:t>
            </a:r>
            <a:r>
              <a:rPr lang="zh-CN" altLang="zh-CN" sz="2400" b="1" dirty="0" smtClean="0">
                <a:solidFill>
                  <a:srgbClr val="FF0000"/>
                </a:solidFill>
                <a:latin typeface="楷体" panose="02010609060101010101" pitchFamily="49" charset="-122"/>
                <a:ea typeface="楷体" panose="02010609060101010101" pitchFamily="49" charset="-122"/>
              </a:rPr>
              <a:t>分）</a:t>
            </a:r>
          </a:p>
        </p:txBody>
      </p:sp>
      <p:sp>
        <p:nvSpPr>
          <p:cNvPr id="5" name="TextBox 4"/>
          <p:cNvSpPr txBox="1"/>
          <p:nvPr/>
        </p:nvSpPr>
        <p:spPr>
          <a:xfrm>
            <a:off x="155958" y="5805263"/>
            <a:ext cx="9004388" cy="461665"/>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母忧</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起</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灾</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活用、</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致仕</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692696"/>
            <a:ext cx="7848872" cy="230832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江</a:t>
            </a:r>
            <a:r>
              <a:rPr lang="zh-CN" altLang="zh-CN" sz="2400" b="1" dirty="0">
                <a:solidFill>
                  <a:srgbClr val="0000FF"/>
                </a:solidFill>
                <a:latin typeface="楷体" panose="02010609060101010101" pitchFamily="49" charset="-122"/>
                <a:ea typeface="楷体" panose="02010609060101010101" pitchFamily="49" charset="-122"/>
              </a:rPr>
              <a:t>统，字应元，陈留圉人也</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都</a:t>
            </a:r>
            <a:r>
              <a:rPr lang="zh-CN" altLang="zh-CN" sz="2400" b="1" dirty="0">
                <a:solidFill>
                  <a:srgbClr val="0000FF"/>
                </a:solidFill>
                <a:latin typeface="楷体" panose="02010609060101010101" pitchFamily="49" charset="-122"/>
                <a:ea typeface="楷体" panose="02010609060101010101" pitchFamily="49" charset="-122"/>
              </a:rPr>
              <a:t>官从事孙琰说贾谧曰：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所以废徙太子，以为恶故耳。东宫故臣冒罪拜辞，</a:t>
            </a:r>
            <a:r>
              <a:rPr lang="zh-CN" altLang="zh-CN" sz="2400" b="1" u="sng" dirty="0">
                <a:solidFill>
                  <a:srgbClr val="FF0000"/>
                </a:solidFill>
                <a:latin typeface="楷体" panose="02010609060101010101" pitchFamily="49" charset="-122"/>
                <a:ea typeface="楷体" panose="02010609060101010101" pitchFamily="49" charset="-122"/>
              </a:rPr>
              <a:t>涕泣路次，不顾重辟，乃更彰太子之德，不如释之。</a:t>
            </a:r>
            <a:r>
              <a:rPr lang="en-US" altLang="zh-CN" sz="2400" b="1" dirty="0" smtClean="0">
                <a:solidFill>
                  <a:srgbClr val="0000FF"/>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昔</a:t>
            </a:r>
            <a:r>
              <a:rPr lang="zh-CN" altLang="zh-CN" sz="2400" b="1" dirty="0">
                <a:solidFill>
                  <a:srgbClr val="0000FF"/>
                </a:solidFill>
                <a:latin typeface="楷体" panose="02010609060101010101" pitchFamily="49" charset="-122"/>
                <a:ea typeface="楷体" panose="02010609060101010101" pitchFamily="49" charset="-122"/>
              </a:rPr>
              <a:t>王子师为豫州，未下车，辟荀慈明；</a:t>
            </a:r>
            <a:r>
              <a:rPr lang="zh-CN" altLang="zh-CN" sz="2400" b="1" u="sng" dirty="0">
                <a:solidFill>
                  <a:srgbClr val="FF0000"/>
                </a:solidFill>
                <a:latin typeface="楷体" panose="02010609060101010101" pitchFamily="49" charset="-122"/>
                <a:ea typeface="楷体" panose="02010609060101010101" pitchFamily="49" charset="-122"/>
              </a:rPr>
              <a:t>下车，辟孔文举。贵州人士有堪应此者不？</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83568" y="3284984"/>
            <a:ext cx="8136904" cy="2215991"/>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）涕泣路次，不顾重辟，乃更彰太子之德，不如释之。（</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）下车，辟孔文举。贵州人士有堪应此者不？（</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4" name="TextBox 2"/>
          <p:cNvSpPr txBox="1">
            <a:spLocks noChangeArrowheads="1"/>
          </p:cNvSpPr>
          <p:nvPr/>
        </p:nvSpPr>
        <p:spPr bwMode="auto">
          <a:xfrm>
            <a:off x="395536" y="116632"/>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练习二十五</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9" y="620688"/>
            <a:ext cx="7632848"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都</a:t>
            </a:r>
            <a:r>
              <a:rPr lang="zh-CN" altLang="zh-CN" sz="2400" b="1" dirty="0">
                <a:solidFill>
                  <a:srgbClr val="0000FF"/>
                </a:solidFill>
                <a:latin typeface="楷体" panose="02010609060101010101" pitchFamily="49" charset="-122"/>
                <a:ea typeface="楷体" panose="02010609060101010101" pitchFamily="49" charset="-122"/>
              </a:rPr>
              <a:t>官从事孙琰劝说贾谧说：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废除并迁徙太子的原因，是认为他作恶的缘故罢了。东宫原来的属臣冒着罪名拜别，</a:t>
            </a:r>
            <a:r>
              <a:rPr lang="zh-CN" altLang="zh-CN" sz="2400" b="1" u="sng" dirty="0">
                <a:solidFill>
                  <a:srgbClr val="FF0000"/>
                </a:solidFill>
                <a:latin typeface="楷体" panose="02010609060101010101" pitchFamily="49" charset="-122"/>
                <a:ea typeface="楷体" panose="02010609060101010101" pitchFamily="49" charset="-122"/>
              </a:rPr>
              <a:t>在路上哭泣，不顾重罪，反而更彰显太子的美德，不如放了他们。</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过去</a:t>
            </a:r>
            <a:r>
              <a:rPr lang="zh-CN" altLang="zh-CN" sz="2400" b="1" dirty="0">
                <a:solidFill>
                  <a:srgbClr val="0000FF"/>
                </a:solidFill>
                <a:latin typeface="楷体" panose="02010609060101010101" pitchFamily="49" charset="-122"/>
                <a:ea typeface="楷体" panose="02010609060101010101" pitchFamily="49" charset="-122"/>
              </a:rPr>
              <a:t>王子师到豫州当官，还未到任，就征召了荀慈明；</a:t>
            </a:r>
            <a:r>
              <a:rPr lang="zh-CN" altLang="zh-CN" sz="2400" b="1" u="sng" dirty="0">
                <a:solidFill>
                  <a:srgbClr val="FF0000"/>
                </a:solidFill>
                <a:latin typeface="楷体" panose="02010609060101010101" pitchFamily="49" charset="-122"/>
                <a:ea typeface="楷体" panose="02010609060101010101" pitchFamily="49" charset="-122"/>
              </a:rPr>
              <a:t>到任之后，就征召了孔融。你们兖州有没有像和荀慈明孔融一样贤达的人没有？</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95536" y="4221088"/>
            <a:ext cx="8424936" cy="1938992"/>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分，得分点：路次，于路次，在路上，状语后置；辟，刑，法，罪；乃，反而；彰，彰显；释，放，释放。）</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分，得分点：</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下车</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：到任；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：征召；</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贵州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堪</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：能够；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应此者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，直译应当是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符合（像他们一样优秀）这个标准的人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，应，符合，适应，顺应。）</a:t>
            </a: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7" y="692696"/>
            <a:ext cx="8424936" cy="3046988"/>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何</a:t>
            </a:r>
            <a:r>
              <a:rPr lang="zh-CN" altLang="zh-CN" sz="2400" b="1" dirty="0">
                <a:solidFill>
                  <a:srgbClr val="0000FF"/>
                </a:solidFill>
                <a:latin typeface="楷体" panose="02010609060101010101" pitchFamily="49" charset="-122"/>
                <a:ea typeface="楷体" panose="02010609060101010101" pitchFamily="49" charset="-122"/>
              </a:rPr>
              <a:t>执中，字伯通。进士高第，调台、亳二州判官。亳数易守，政不治。曾巩至，颇欲振起之，</a:t>
            </a:r>
            <a:r>
              <a:rPr lang="zh-CN" altLang="zh-CN" sz="2400" b="1" u="sng" dirty="0">
                <a:solidFill>
                  <a:srgbClr val="FF0000"/>
                </a:solidFill>
                <a:latin typeface="楷体" panose="02010609060101010101" pitchFamily="49" charset="-122"/>
                <a:ea typeface="楷体" panose="02010609060101010101" pitchFamily="49" charset="-122"/>
              </a:rPr>
              <a:t>顾诸僚无可仗信者，执中一见合意，事无纤钜，悉委以判决。</a:t>
            </a:r>
            <a:r>
              <a:rPr lang="zh-CN" altLang="zh-CN" sz="2400" b="1" dirty="0">
                <a:solidFill>
                  <a:srgbClr val="0000FF"/>
                </a:solidFill>
                <a:latin typeface="楷体" panose="02010609060101010101" pitchFamily="49" charset="-122"/>
                <a:ea typeface="楷体" panose="02010609060101010101" pitchFamily="49" charset="-122"/>
              </a:rPr>
              <a:t>有妖狱久不竟，株连浸寝多</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执</a:t>
            </a:r>
            <a:r>
              <a:rPr lang="zh-CN" altLang="zh-CN" sz="2400" b="1" dirty="0">
                <a:solidFill>
                  <a:srgbClr val="0000FF"/>
                </a:solidFill>
                <a:latin typeface="楷体" panose="02010609060101010101" pitchFamily="49" charset="-122"/>
                <a:ea typeface="楷体" panose="02010609060101010101" pitchFamily="49" charset="-122"/>
              </a:rPr>
              <a:t>中碌碌庸质，初无过人，致位二府，亦已大幸，遽俾之经体赞元，是犹以蚊负山，多见其不胜任也。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疏奏不省，而眷注益异。初，赐第信陵坊，以为浅隘，更徙金顺坊甲第。</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39552" y="4293096"/>
            <a:ext cx="8136904"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）顾诸僚无可仗信者，执中一见合意，事无纤钜，悉委以判决。（</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）疏奏不省，而眷注益异。初，赐第信陵坊，以为浅隘，更徙金顺坊甲第。（</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116632"/>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练习二十六</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5321" y="260648"/>
            <a:ext cx="7920879" cy="230832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何</a:t>
            </a:r>
            <a:r>
              <a:rPr lang="zh-CN" altLang="zh-CN" sz="2400" b="1" dirty="0">
                <a:solidFill>
                  <a:srgbClr val="0000FF"/>
                </a:solidFill>
                <a:latin typeface="楷体" panose="02010609060101010101" pitchFamily="49" charset="-122"/>
                <a:ea typeface="楷体" panose="02010609060101010101" pitchFamily="49" charset="-122"/>
              </a:rPr>
              <a:t>执中，字伯通。进士考中高名次，调任台、亳二州判官。亳州数次变动知州，政务不能很好的治理。曾巩上任，很想加以整顿，</a:t>
            </a:r>
            <a:r>
              <a:rPr lang="zh-CN" altLang="zh-CN" sz="2400" b="1" u="sng" dirty="0">
                <a:solidFill>
                  <a:srgbClr val="FF0000"/>
                </a:solidFill>
                <a:latin typeface="楷体" panose="02010609060101010101" pitchFamily="49" charset="-122"/>
                <a:ea typeface="楷体" panose="02010609060101010101" pitchFamily="49" charset="-122"/>
              </a:rPr>
              <a:t>观察各位官吏没有一位可以依靠和信赖的，一见到何执中就心中满意，事无巨细，全部交给他裁决。</a:t>
            </a:r>
            <a:r>
              <a:rPr lang="zh-CN" altLang="zh-CN" sz="2400" b="1" dirty="0">
                <a:solidFill>
                  <a:srgbClr val="0000FF"/>
                </a:solidFill>
                <a:latin typeface="楷体" panose="02010609060101010101" pitchFamily="49" charset="-122"/>
                <a:ea typeface="楷体" panose="02010609060101010101" pitchFamily="49" charset="-122"/>
              </a:rPr>
              <a:t>有一起怪异的案件很久解决不了，株连很多人。</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755576" y="2492896"/>
            <a:ext cx="8064895" cy="193899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何</a:t>
            </a:r>
            <a:r>
              <a:rPr lang="zh-CN" altLang="zh-CN" sz="2400" b="1" dirty="0">
                <a:solidFill>
                  <a:srgbClr val="0000FF"/>
                </a:solidFill>
                <a:latin typeface="楷体" panose="02010609060101010101" pitchFamily="49" charset="-122"/>
                <a:ea typeface="楷体" panose="02010609060101010101" pitchFamily="49" charset="-122"/>
              </a:rPr>
              <a:t>执中碌碌无能，原本就没有过人才能，官位到了枢密院和中书省二府，已经是很幸运了，竟然让他辅佐治理国家，这就好像用蚊子背山，实在是难以胜任。</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疏奏没有受到重视，反而更加爱重他。起初，赐给信陵坊的住宅，觉得不宽敞，又迁到金顺坊的豪华宅第。</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755576" y="4941168"/>
            <a:ext cx="6408712"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（句意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分。纤钜，</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分；委，</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（句意</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分。第，</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分；徙，</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 </a:t>
            </a:r>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1280" y="344845"/>
            <a:ext cx="8712968" cy="4524315"/>
          </a:xfrm>
          <a:prstGeom prst="rect">
            <a:avLst/>
          </a:prstGeom>
          <a:noFill/>
        </p:spPr>
        <p:txBody>
          <a:bodyPr wrap="square" rtlCol="0">
            <a:spAutoFit/>
          </a:bodyPr>
          <a:lstStyle/>
          <a:p>
            <a:r>
              <a:rPr lang="en-US" altLang="zh-CN" sz="2400" b="1" dirty="0" smtClean="0">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学颜，字子愚，肥乡人。登嘉靖三十二年进士。辽抚李秋免，大学士高拱欲用学颜，或疑之，拱日：</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张生卓荦倜傥，人未之识也，置诸盘错，利器当见。</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侍郎魏学曾后至，拱迎问日：</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辽抚谁可者？</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学曾思良久，曰：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张学颜可。</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拱喜曰：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得之矣。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遂以其名上，进右佥都御史，巡抚辽东。</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辽</a:t>
            </a:r>
            <a:r>
              <a:rPr lang="zh-CN" altLang="zh-CN" sz="2400" b="1" dirty="0">
                <a:solidFill>
                  <a:srgbClr val="0000FF"/>
                </a:solidFill>
                <a:latin typeface="楷体" panose="02010609060101010101" pitchFamily="49" charset="-122"/>
                <a:ea typeface="楷体" panose="02010609060101010101" pitchFamily="49" charset="-122"/>
              </a:rPr>
              <a:t>镇边长二千余里，城寨一百二十所，三面邻敌。官军七万二千，月给米一石，折银二钱五分，马则冬春给料，月折银一钱八分，即岁稔不足支数日。自嘉靖戊午大饥，士马逃故者三分之二。前抚王之诰、魏学曾相继绥辑，未复全盛之半。继以荒旱，饿莩枕籍。学颜首请振恤，实军伍，招流移，治甲仗，市战马，信赏罚。</a:t>
            </a:r>
            <a:r>
              <a:rPr lang="zh-CN" altLang="zh-CN" sz="2400" b="1" u="sng" dirty="0">
                <a:solidFill>
                  <a:srgbClr val="FF0000"/>
                </a:solidFill>
                <a:latin typeface="楷体" panose="02010609060101010101" pitchFamily="49" charset="-122"/>
                <a:ea typeface="楷体" panose="02010609060101010101" pitchFamily="49" charset="-122"/>
              </a:rPr>
              <a:t>黜懦将数人，创平阳堡以通两河，移游击于正安堡以卫镇城，战守具悉就经画</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zh-CN" altLang="zh-CN"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11120" y="4797152"/>
            <a:ext cx="8797448"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7</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）张生卓荦倜傥，人未之识也，置诸盘错，利器当见。（</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）黜懦将数人，创平阳堡以通两河，移游击于正安堡以卫镇城，战守具悉就经画。（</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4" name="TextBox 2"/>
          <p:cNvSpPr txBox="1">
            <a:spLocks noChangeArrowheads="1"/>
          </p:cNvSpPr>
          <p:nvPr/>
        </p:nvSpPr>
        <p:spPr bwMode="auto">
          <a:xfrm>
            <a:off x="395536" y="-27384"/>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练习二十七</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04664"/>
            <a:ext cx="8767865" cy="526297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7</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）张生卓荦倜傥，人未之识也，置诸盘错，利器当见。（</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FF0000"/>
                </a:solidFill>
                <a:latin typeface="楷体" panose="02010609060101010101" pitchFamily="49" charset="-122"/>
                <a:ea typeface="楷体" panose="02010609060101010101" pitchFamily="49" charset="-122"/>
              </a:rPr>
              <a:t>（答案：张先生卓越出众，人们还没有了解他，把他放到复杂环境中，（他的）杰出的才能就会显露出来。（关键词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卓荦倜傥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人未之识也</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宾语前置、</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利器</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）黜懦将数人，创平阳堡以通两河，移游击于正安堡以卫镇城，战守具悉就经画。（</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答案：罢免几个懦弱的将领，创建平阳堡来沟通两河，把游击巡逻之军迁移到正安堡来保卫镇城，进攻守卫的器械全部加以经营谋划。（关键词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黜</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于正安堡</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状语后置、</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具</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悉</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经画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5536" y="476672"/>
            <a:ext cx="8856984" cy="3416320"/>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步</a:t>
            </a:r>
            <a:r>
              <a:rPr lang="zh-CN" altLang="zh-CN" sz="2400" b="1" dirty="0">
                <a:solidFill>
                  <a:srgbClr val="0000FF"/>
                </a:solidFill>
                <a:latin typeface="楷体" panose="02010609060101010101" pitchFamily="49" charset="-122"/>
                <a:ea typeface="楷体" panose="02010609060101010101" pitchFamily="49" charset="-122"/>
              </a:rPr>
              <a:t>骘字子山，临淮淮阴人也。世乱，避难江东，单身穷困，与广陵卫旌同年相善，俱以种瓜自给，昼勤四体，夜诵经传。</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会</a:t>
            </a:r>
            <a:r>
              <a:rPr lang="zh-CN" altLang="zh-CN" sz="2400" b="1" dirty="0">
                <a:solidFill>
                  <a:srgbClr val="0000FF"/>
                </a:solidFill>
                <a:latin typeface="楷体" panose="02010609060101010101" pitchFamily="49" charset="-122"/>
                <a:ea typeface="楷体" panose="02010609060101010101" pitchFamily="49" charset="-122"/>
              </a:rPr>
              <a:t>稽焦征羌，郡之豪族，门客放纵。骘与旌求食其地，惧为所侵，乃共修刺奉瓜，以献征羌。征羌方在内卧，驻之移时，旌欲委去，骘止之曰：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本所以来，畏其强也；而今舍去，欲以为高，只结怨耳。</a:t>
            </a:r>
            <a:r>
              <a:rPr lang="en-US" altLang="zh-CN" sz="2400" b="1" u="sng" dirty="0" smtClean="0">
                <a:solidFill>
                  <a:srgbClr val="FF0000"/>
                </a:solidFill>
                <a:latin typeface="楷体" panose="02010609060101010101" pitchFamily="49" charset="-122"/>
                <a:ea typeface="楷体" panose="02010609060101010101" pitchFamily="49" charset="-122"/>
              </a:rPr>
              <a:t>”</a:t>
            </a:r>
          </a:p>
          <a:p>
            <a:endParaRPr lang="en-US" altLang="zh-CN" sz="2400" b="1" dirty="0" smtClean="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明年</a:t>
            </a:r>
            <a:r>
              <a:rPr lang="zh-CN" altLang="zh-CN" sz="2400" b="1" dirty="0">
                <a:solidFill>
                  <a:srgbClr val="0000FF"/>
                </a:solidFill>
                <a:latin typeface="楷体" panose="02010609060101010101" pitchFamily="49" charset="-122"/>
                <a:ea typeface="楷体" panose="02010609060101010101" pitchFamily="49" charset="-122"/>
              </a:rPr>
              <a:t>，追拜使持节、征南中郎将。刘表所置苍梧太守吴巨阴怀异心，外附内违。</a:t>
            </a:r>
            <a:r>
              <a:rPr lang="zh-CN" altLang="zh-CN" sz="2400" b="1" u="sng" dirty="0">
                <a:solidFill>
                  <a:srgbClr val="FF0000"/>
                </a:solidFill>
                <a:latin typeface="楷体" panose="02010609060101010101" pitchFamily="49" charset="-122"/>
                <a:ea typeface="楷体" panose="02010609060101010101" pitchFamily="49" charset="-122"/>
              </a:rPr>
              <a:t>骘降意怀诱，请与相见，因斩徇之，威声大震。</a:t>
            </a:r>
          </a:p>
        </p:txBody>
      </p:sp>
      <p:sp>
        <p:nvSpPr>
          <p:cNvPr id="3" name="TextBox 2"/>
          <p:cNvSpPr txBox="1"/>
          <p:nvPr/>
        </p:nvSpPr>
        <p:spPr>
          <a:xfrm>
            <a:off x="312251" y="4365104"/>
            <a:ext cx="8693405" cy="1477328"/>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）本所以来，畏其强也；而今舍去，欲以为高，只结怨耳。</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）骘降意怀诱，请与相见，因斩徇之，威声大震。</a:t>
            </a:r>
          </a:p>
          <a:p>
            <a:endParaRPr lang="zh-CN" altLang="en-US" dirty="0"/>
          </a:p>
        </p:txBody>
      </p:sp>
      <p:sp>
        <p:nvSpPr>
          <p:cNvPr id="4" name="TextBox 2"/>
          <p:cNvSpPr txBox="1">
            <a:spLocks noChangeArrowheads="1"/>
          </p:cNvSpPr>
          <p:nvPr/>
        </p:nvSpPr>
        <p:spPr bwMode="auto">
          <a:xfrm>
            <a:off x="395536" y="-27384"/>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练习二十八</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548680"/>
            <a:ext cx="8640960" cy="4524315"/>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步</a:t>
            </a:r>
            <a:r>
              <a:rPr lang="zh-CN" altLang="zh-CN" sz="2400" b="1" dirty="0">
                <a:solidFill>
                  <a:srgbClr val="0000FF"/>
                </a:solidFill>
                <a:latin typeface="楷体" panose="02010609060101010101" pitchFamily="49" charset="-122"/>
                <a:ea typeface="楷体" panose="02010609060101010101" pitchFamily="49" charset="-122"/>
              </a:rPr>
              <a:t>骘字子山，是临淮郡淮阴人。因世道混乱，他避难到江东，孤身一人穷困潦倒，与广陵人卫旌同年且相互友好，都靠种瓜养活自己，白天劳动，夜间诵读经传。</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会</a:t>
            </a:r>
            <a:r>
              <a:rPr lang="zh-CN" altLang="zh-CN" sz="2400" b="1" dirty="0">
                <a:solidFill>
                  <a:srgbClr val="0000FF"/>
                </a:solidFill>
                <a:latin typeface="楷体" panose="02010609060101010101" pitchFamily="49" charset="-122"/>
                <a:ea typeface="楷体" panose="02010609060101010101" pitchFamily="49" charset="-122"/>
              </a:rPr>
              <a:t>稽人焦征羌，是郡里的豪门大族，他的门客放纵行事。步骘与卫旌在他的地方上谋生，害怕受到他们的侵扰，于是一道写好名帖带着鲜瓜，来献给焦征羌。征羌正在内屋睡觉，步骘与卫旌在外立等多时，卫旌想放下瓜离开，步骘阻止他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我们来的原因，就是畏惧他的强横；如果现在不见他就离开，想以此表示清高，只会与他结下怨仇罢了。</a:t>
            </a:r>
            <a:r>
              <a:rPr lang="en-US" altLang="zh-CN" sz="2400" b="1" dirty="0" smtClean="0">
                <a:solidFill>
                  <a:srgbClr val="0000FF"/>
                </a:solidFill>
                <a:latin typeface="楷体" panose="02010609060101010101" pitchFamily="49" charset="-122"/>
                <a:ea typeface="楷体" panose="02010609060101010101" pitchFamily="49" charset="-122"/>
              </a:rPr>
              <a:t>”</a:t>
            </a:r>
          </a:p>
          <a:p>
            <a:r>
              <a:rPr lang="en-US" altLang="zh-CN" sz="2400" dirty="0" smtClean="0"/>
              <a:t>       </a:t>
            </a:r>
            <a:r>
              <a:rPr lang="zh-CN" altLang="zh-CN" sz="2400" b="1" dirty="0">
                <a:solidFill>
                  <a:srgbClr val="0000FF"/>
                </a:solidFill>
                <a:latin typeface="楷体" panose="02010609060101010101" pitchFamily="49" charset="-122"/>
                <a:ea typeface="楷体" panose="02010609060101010101" pitchFamily="49" charset="-122"/>
              </a:rPr>
              <a:t>第二年，补任使持节、征南中郎将。刘表安置的苍梧太守吴巨暗中怀有异心，外表归附而内心背离。</a:t>
            </a:r>
            <a:r>
              <a:rPr lang="zh-CN" altLang="zh-CN" sz="2400" b="1" u="sng" dirty="0">
                <a:solidFill>
                  <a:srgbClr val="FF0000"/>
                </a:solidFill>
                <a:latin typeface="楷体" panose="02010609060101010101" pitchFamily="49" charset="-122"/>
                <a:ea typeface="楷体" panose="02010609060101010101" pitchFamily="49" charset="-122"/>
              </a:rPr>
              <a:t>步骘屈意利诱吴巨，请吴巨和他相见，趁机杀他示众，威名声望大震。</a:t>
            </a:r>
          </a:p>
        </p:txBody>
      </p:sp>
      <p:sp>
        <p:nvSpPr>
          <p:cNvPr id="3" name="TextBox 2"/>
          <p:cNvSpPr txBox="1"/>
          <p:nvPr/>
        </p:nvSpPr>
        <p:spPr>
          <a:xfrm>
            <a:off x="467544" y="5445224"/>
            <a:ext cx="7848872"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所以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高</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 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 2 </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降意</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怀诱</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斩徇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 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 2 </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8424936" cy="3416320"/>
          </a:xfrm>
          <a:prstGeom prst="rect">
            <a:avLst/>
          </a:prstGeom>
          <a:noFill/>
        </p:spPr>
        <p:txBody>
          <a:bodyPr wrap="square" rtlCol="0">
            <a:spAutoFit/>
          </a:bodyPr>
          <a:lstStyle/>
          <a:p>
            <a:r>
              <a:rPr lang="en-US" altLang="zh-CN" dirty="0"/>
              <a:t>  </a:t>
            </a:r>
            <a:r>
              <a:rPr lang="zh-CN" altLang="zh-CN" sz="2400" b="1" dirty="0">
                <a:solidFill>
                  <a:srgbClr val="0000FF"/>
                </a:solidFill>
                <a:latin typeface="楷体" panose="02010609060101010101" pitchFamily="49" charset="-122"/>
                <a:ea typeface="楷体" panose="02010609060101010101" pitchFamily="49" charset="-122"/>
              </a:rPr>
              <a:t>黄震，字东发，庆元府慈溪人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初</a:t>
            </a:r>
            <a:r>
              <a:rPr lang="zh-CN" altLang="zh-CN" sz="2400" b="1" dirty="0">
                <a:solidFill>
                  <a:srgbClr val="0000FF"/>
                </a:solidFill>
                <a:latin typeface="楷体" panose="02010609060101010101" pitchFamily="49" charset="-122"/>
                <a:ea typeface="楷体" panose="02010609060101010101" pitchFamily="49" charset="-122"/>
              </a:rPr>
              <a:t>，常平有慈幼局，为贫而弃子者设，久而名存实亡。</a:t>
            </a:r>
            <a:r>
              <a:rPr lang="zh-CN" altLang="zh-CN" sz="2400" b="1" u="sng" dirty="0">
                <a:solidFill>
                  <a:srgbClr val="FF0000"/>
                </a:solidFill>
                <a:latin typeface="楷体" panose="02010609060101010101" pitchFamily="49" charset="-122"/>
                <a:ea typeface="楷体" panose="02010609060101010101" pitchFamily="49" charset="-122"/>
              </a:rPr>
              <a:t>震谓收哺于既弃之后，不若先其未弃保全之。乃损益旧法。</a:t>
            </a:r>
            <a:r>
              <a:rPr lang="zh-CN" altLang="zh-CN" sz="2400" b="1" dirty="0">
                <a:solidFill>
                  <a:srgbClr val="0000FF"/>
                </a:solidFill>
                <a:latin typeface="楷体" panose="02010609060101010101" pitchFamily="49" charset="-122"/>
                <a:ea typeface="楷体" panose="02010609060101010101" pitchFamily="49" charset="-122"/>
              </a:rPr>
              <a:t>凡当娩而贫者，里胥请于官赡之，弃者许人收养，官出粟给所收家，成活者众</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u="sng"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尝告人曰：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非圣人之书不可观，无益之诗文不作可也。</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居官恒黎明视事，事至立决。</a:t>
            </a:r>
            <a:r>
              <a:rPr lang="zh-CN" altLang="zh-CN" sz="2400" b="1" dirty="0">
                <a:solidFill>
                  <a:srgbClr val="0000FF"/>
                </a:solidFill>
                <a:latin typeface="楷体" panose="02010609060101010101" pitchFamily="49" charset="-122"/>
                <a:ea typeface="楷体" panose="02010609060101010101" pitchFamily="49" charset="-122"/>
              </a:rPr>
              <a:t>自奉俭，人有急难则周之，不少吝。所著《日抄》一百卷。卒，门人私谥曰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文洁先生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179512" y="4221088"/>
            <a:ext cx="8784976"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）震谓收哺于既弃之后，不若先其未弃保全之。乃损益旧法。</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）尝告人曰：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非圣人之书不可观，无益之诗文不作可也。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居官恒黎明视事，事至立决</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154392"/>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练习二十九</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20688"/>
            <a:ext cx="8424936" cy="4154984"/>
          </a:xfrm>
          <a:prstGeom prst="rect">
            <a:avLst/>
          </a:prstGeom>
          <a:noFill/>
        </p:spPr>
        <p:txBody>
          <a:bodyPr wrap="square" rtlCol="0">
            <a:spAutoFit/>
          </a:bodyPr>
          <a:lstStyle/>
          <a:p>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zh-CN" altLang="zh-CN" sz="2400" b="1" dirty="0" smtClean="0">
                <a:solidFill>
                  <a:srgbClr val="0000FF"/>
                </a:solidFill>
                <a:latin typeface="楷体" panose="02010609060101010101" pitchFamily="49" charset="-122"/>
                <a:ea typeface="楷体" panose="02010609060101010101" pitchFamily="49" charset="-122"/>
              </a:rPr>
              <a:t>起初</a:t>
            </a:r>
            <a:r>
              <a:rPr lang="zh-CN" altLang="zh-CN" sz="2400" b="1" dirty="0">
                <a:solidFill>
                  <a:srgbClr val="0000FF"/>
                </a:solidFill>
                <a:latin typeface="楷体" panose="02010609060101010101" pitchFamily="49" charset="-122"/>
                <a:ea typeface="楷体" panose="02010609060101010101" pitchFamily="49" charset="-122"/>
              </a:rPr>
              <a:t>，常平司下有慈幼局，主要是为了收容哺养那些被遗弃的婴儿与小孩。但是，时间一长，慈幼局便名存实亡</a:t>
            </a:r>
            <a:r>
              <a:rPr lang="zh-CN" altLang="zh-CN" sz="2400" b="1" u="sng"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黄震说，与其在婴孩被遗弃后收养（他们）的，不如在婴孩被遗弃前保全它。于是，修改了原来的法制。</a:t>
            </a:r>
            <a:r>
              <a:rPr lang="zh-CN" altLang="zh-CN" sz="2400" b="1" dirty="0">
                <a:solidFill>
                  <a:srgbClr val="0000FF"/>
                </a:solidFill>
                <a:latin typeface="楷体" panose="02010609060101010101" pitchFamily="49" charset="-122"/>
                <a:ea typeface="楷体" panose="02010609060101010101" pitchFamily="49" charset="-122"/>
              </a:rPr>
              <a:t>对那因贫困而不能哺养孩子的人家，经申请后，由官府帮助赡养，对已遗弃的婴孩，容许由他人收养，官府出粮给收养之家。这些措施使得许多弃儿活了下来。</a:t>
            </a:r>
          </a:p>
          <a:p>
            <a:r>
              <a:rPr lang="en-US" altLang="zh-CN" sz="2400" b="1" u="sng"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黄震曾对人说：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不是圣人的书不要读，没有好处的诗文可以不做。</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他作官，总是天不亮就到职办公，处理事情果断。</a:t>
            </a:r>
            <a:r>
              <a:rPr lang="zh-CN" altLang="zh-CN" sz="2400" b="1" dirty="0">
                <a:solidFill>
                  <a:srgbClr val="0000FF"/>
                </a:solidFill>
                <a:latin typeface="楷体" panose="02010609060101010101" pitchFamily="49" charset="-122"/>
                <a:ea typeface="楷体" panose="02010609060101010101" pitchFamily="49" charset="-122"/>
              </a:rPr>
              <a:t>自奉俭薄，遇人有急难，则慷慨周济，一点都不吝啬。著有《日抄》一百卷，去世后，其门人私谥曰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文洁先生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251520" y="5157168"/>
            <a:ext cx="9005992"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（倒装句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分，固定句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其</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增损</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（句式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恒</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视事</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31099187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980728"/>
            <a:ext cx="8352928" cy="193899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蒲，字玄则，河内修武人，本名谟，后改为蒲</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其</a:t>
            </a:r>
            <a:r>
              <a:rPr lang="zh-CN" altLang="zh-CN" sz="2400" b="1" dirty="0">
                <a:solidFill>
                  <a:srgbClr val="0000FF"/>
                </a:solidFill>
                <a:latin typeface="楷体" panose="02010609060101010101" pitchFamily="49" charset="-122"/>
                <a:ea typeface="楷体" panose="02010609060101010101" pitchFamily="49" charset="-122"/>
              </a:rPr>
              <a:t>变未易图也。</a:t>
            </a:r>
            <a:r>
              <a:rPr lang="zh-CN" altLang="zh-CN" sz="2400" b="1" u="sng" dirty="0">
                <a:solidFill>
                  <a:srgbClr val="FF0000"/>
                </a:solidFill>
                <a:latin typeface="楷体" panose="02010609060101010101" pitchFamily="49" charset="-122"/>
                <a:ea typeface="楷体" panose="02010609060101010101" pitchFamily="49" charset="-122"/>
              </a:rPr>
              <a:t>不如先遣使喻之，使民不与猛雀同谋者无坐，则民必喜而俱降矣。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道生甚以为然，具以奏闻。太宗诏蒲军前慰喻。乃下数千家，还其本属，蒲皆安集之。猛雀与亲党百余人奔逃。蒲与 道生等追斩猛雀首，送京师</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639024" y="2852936"/>
            <a:ext cx="8064896" cy="120032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始</a:t>
            </a:r>
            <a:r>
              <a:rPr lang="zh-CN" altLang="zh-CN" sz="2400" b="1" dirty="0">
                <a:solidFill>
                  <a:srgbClr val="0000FF"/>
                </a:solidFill>
                <a:latin typeface="楷体" panose="02010609060101010101" pitchFamily="49" charset="-122"/>
                <a:ea typeface="楷体" panose="02010609060101010101" pitchFamily="49" charset="-122"/>
              </a:rPr>
              <a:t>光三年卒于州，年七十二。吏民痛惜之。</a:t>
            </a:r>
            <a:r>
              <a:rPr lang="zh-CN" altLang="zh-CN" sz="2400" b="1" u="sng" dirty="0">
                <a:solidFill>
                  <a:srgbClr val="FF0000"/>
                </a:solidFill>
                <a:latin typeface="楷体" panose="02010609060101010101" pitchFamily="49" charset="-122"/>
                <a:ea typeface="楷体" panose="02010609060101010101" pitchFamily="49" charset="-122"/>
              </a:rPr>
              <a:t>蒲在谋臣之列，屡出为将，朝廷清论，常为称首。</a:t>
            </a:r>
            <a:r>
              <a:rPr lang="zh-CN" altLang="zh-CN" sz="2400" b="1" dirty="0">
                <a:solidFill>
                  <a:srgbClr val="0000FF"/>
                </a:solidFill>
                <a:latin typeface="楷体" panose="02010609060101010101" pitchFamily="49" charset="-122"/>
                <a:ea typeface="楷体" panose="02010609060101010101" pitchFamily="49" charset="-122"/>
              </a:rPr>
              <a:t>赠平东将军、广平公，谥曰文恭</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883227" y="332656"/>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
        <p:nvSpPr>
          <p:cNvPr id="5" name="TextBox 4"/>
          <p:cNvSpPr txBox="1"/>
          <p:nvPr/>
        </p:nvSpPr>
        <p:spPr>
          <a:xfrm>
            <a:off x="409268" y="4365104"/>
            <a:ext cx="8397472" cy="2215991"/>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）不如先遣使喻之，使民不与猛雀同谋者无坐，则民必喜而俱降矣。（</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）蒲在谋臣之列，屡出为将，朝廷清论，常为称首。（</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548680"/>
            <a:ext cx="8136904" cy="2677656"/>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于成龙</a:t>
            </a:r>
            <a:r>
              <a:rPr lang="zh-CN" altLang="zh-CN" sz="2400" b="1" dirty="0">
                <a:solidFill>
                  <a:srgbClr val="0000FF"/>
                </a:solidFill>
                <a:latin typeface="楷体" panose="02010609060101010101" pitchFamily="49" charset="-122"/>
                <a:ea typeface="楷体" panose="02010609060101010101" pitchFamily="49" charset="-122"/>
              </a:rPr>
              <a:t>，汉军镶黄旗人。康熙七年，授直隶乐亭知县。八年，署滦州知州。</a:t>
            </a:r>
            <a:r>
              <a:rPr lang="zh-CN" altLang="zh-CN" sz="2400" b="1" u="sng" dirty="0">
                <a:solidFill>
                  <a:srgbClr val="FF0000"/>
                </a:solidFill>
                <a:latin typeface="楷体" panose="02010609060101010101" pitchFamily="49" charset="-122"/>
                <a:ea typeface="楷体" panose="02010609060101010101" pitchFamily="49" charset="-122"/>
              </a:rPr>
              <a:t>以罪囚脱逃降调，乐亭民列其善政，两叩阍吁留，下巡抚金世德勘实，得复任。</a:t>
            </a:r>
            <a:r>
              <a:rPr lang="zh-CN" altLang="zh-CN" sz="2400" b="1" dirty="0">
                <a:solidFill>
                  <a:srgbClr val="0000FF"/>
                </a:solidFill>
                <a:latin typeface="楷体" panose="02010609060101010101" pitchFamily="49" charset="-122"/>
                <a:ea typeface="楷体" panose="02010609060101010101" pitchFamily="49" charset="-122"/>
              </a:rPr>
              <a:t>十八年，擢通州知州</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三十三年</a:t>
            </a:r>
            <a:r>
              <a:rPr lang="zh-CN" altLang="zh-CN" sz="2400" b="1" dirty="0">
                <a:solidFill>
                  <a:srgbClr val="0000FF"/>
                </a:solidFill>
                <a:latin typeface="楷体" panose="02010609060101010101" pitchFamily="49" charset="-122"/>
                <a:ea typeface="楷体" panose="02010609060101010101" pitchFamily="49" charset="-122"/>
              </a:rPr>
              <a:t>，召诣京师。</a:t>
            </a:r>
            <a:r>
              <a:rPr lang="zh-CN" altLang="zh-CN" sz="2400" b="1" u="sng" dirty="0">
                <a:solidFill>
                  <a:srgbClr val="FF0000"/>
                </a:solidFill>
                <a:latin typeface="楷体" panose="02010609060101010101" pitchFamily="49" charset="-122"/>
                <a:ea typeface="楷体" panose="02010609060101010101" pitchFamily="49" charset="-122"/>
              </a:rPr>
              <a:t>疏言运河、黄河堤卑薄者，均宜加筑高厚；河防各设专员，而无顾此失彼之虞。</a:t>
            </a:r>
          </a:p>
        </p:txBody>
      </p:sp>
      <p:sp>
        <p:nvSpPr>
          <p:cNvPr id="3" name="TextBox 2"/>
          <p:cNvSpPr txBox="1"/>
          <p:nvPr/>
        </p:nvSpPr>
        <p:spPr>
          <a:xfrm>
            <a:off x="611561" y="3861048"/>
            <a:ext cx="8280920"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．翻译下面的句子。（</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）以罪囚脱逃降调，乐亭民列其善政，两叩阍吁留，下巡抚金世德勘实，得复任。（</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）疏言运河、黄河堤卑薄者，均宜加筑高厚；河防各设专员，而无顾此失彼之虞。（</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p:txBody>
      </p:sp>
      <p:sp>
        <p:nvSpPr>
          <p:cNvPr id="4" name="TextBox 2"/>
          <p:cNvSpPr txBox="1">
            <a:spLocks noChangeArrowheads="1"/>
          </p:cNvSpPr>
          <p:nvPr/>
        </p:nvSpPr>
        <p:spPr bwMode="auto">
          <a:xfrm>
            <a:off x="395536" y="0"/>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6375668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8064896" cy="3416320"/>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于成龙</a:t>
            </a:r>
            <a:r>
              <a:rPr lang="zh-CN" altLang="zh-CN" sz="2400" b="1" dirty="0">
                <a:solidFill>
                  <a:srgbClr val="0000FF"/>
                </a:solidFill>
                <a:latin typeface="楷体" panose="02010609060101010101" pitchFamily="49" charset="-122"/>
                <a:ea typeface="楷体" panose="02010609060101010101" pitchFamily="49" charset="-122"/>
              </a:rPr>
              <a:t>，汉军镶黄旗人。康熙七年，被任命直隶乐亭知县。八年，代理滦州知州。（于成龙）</a:t>
            </a:r>
            <a:r>
              <a:rPr lang="zh-CN" altLang="zh-CN" sz="2400" b="1" u="sng" dirty="0">
                <a:solidFill>
                  <a:srgbClr val="FF0000"/>
                </a:solidFill>
                <a:latin typeface="楷体" panose="02010609060101010101" pitchFamily="49" charset="-122"/>
                <a:ea typeface="楷体" panose="02010609060101010101" pitchFamily="49" charset="-122"/>
              </a:rPr>
              <a:t>因为罪犯脱逃（将）被降职调走，乐亭百姓列出他良好的政治治理效果，两度向朝廷申诉呼吁挽留（他），（皇上）下旨巡抚金世德调查核实，（于成龙）得以恢复职任。</a:t>
            </a:r>
            <a:r>
              <a:rPr lang="zh-CN" altLang="zh-CN" sz="2400" b="1" dirty="0">
                <a:solidFill>
                  <a:srgbClr val="FF0000"/>
                </a:solidFill>
                <a:latin typeface="楷体" panose="02010609060101010101" pitchFamily="49" charset="-122"/>
                <a:ea typeface="楷体" panose="02010609060101010101" pitchFamily="49" charset="-122"/>
              </a:rPr>
              <a:t>十八年</a:t>
            </a:r>
            <a:r>
              <a:rPr lang="zh-CN" altLang="zh-CN" sz="2400" b="1" dirty="0">
                <a:solidFill>
                  <a:srgbClr val="0000FF"/>
                </a:solidFill>
                <a:latin typeface="楷体" panose="02010609060101010101" pitchFamily="49" charset="-122"/>
                <a:ea typeface="楷体" panose="02010609060101010101" pitchFamily="49" charset="-122"/>
              </a:rPr>
              <a:t>，被提拔做通州知州</a:t>
            </a:r>
            <a:r>
              <a:rPr lang="zh-CN" altLang="zh-CN" sz="2400" b="1" dirty="0" smtClean="0">
                <a:solidFill>
                  <a:srgbClr val="0000FF"/>
                </a:solidFill>
                <a:latin typeface="楷体" panose="02010609060101010101" pitchFamily="49" charset="-122"/>
                <a:ea typeface="楷体" panose="02010609060101010101" pitchFamily="49" charset="-122"/>
              </a:rPr>
              <a:t>。</a:t>
            </a:r>
            <a:endParaRPr lang="en-US" altLang="zh-CN" sz="2400" b="1" dirty="0" smtClean="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三十三年</a:t>
            </a:r>
            <a:r>
              <a:rPr lang="zh-CN" altLang="zh-CN" sz="2400" b="1" dirty="0">
                <a:solidFill>
                  <a:srgbClr val="0000FF"/>
                </a:solidFill>
                <a:latin typeface="楷体" panose="02010609060101010101" pitchFamily="49" charset="-122"/>
                <a:ea typeface="楷体" panose="02010609060101010101" pitchFamily="49" charset="-122"/>
              </a:rPr>
              <a:t>，皇上征召（他）到京师。</a:t>
            </a:r>
            <a:r>
              <a:rPr lang="zh-CN" altLang="zh-CN" sz="2400" b="1" u="sng" dirty="0">
                <a:solidFill>
                  <a:srgbClr val="FF0000"/>
                </a:solidFill>
                <a:latin typeface="楷体" panose="02010609060101010101" pitchFamily="49" charset="-122"/>
                <a:ea typeface="楷体" panose="02010609060101010101" pitchFamily="49" charset="-122"/>
              </a:rPr>
              <a:t>（他）上疏说运河、黄河堤坝低薄的地方，都应筑高加厚；河防各处设置专门的负责人，从而没有顾此失彼的忧患。</a:t>
            </a:r>
          </a:p>
        </p:txBody>
      </p:sp>
      <p:sp>
        <p:nvSpPr>
          <p:cNvPr id="3" name="TextBox 2"/>
          <p:cNvSpPr txBox="1"/>
          <p:nvPr/>
        </p:nvSpPr>
        <p:spPr>
          <a:xfrm>
            <a:off x="827584" y="4365104"/>
            <a:ext cx="8064896" cy="1569660"/>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（“被（降职调走）”被动句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分，“叩阍”</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分，“勘实”</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（“他（于成龙）”主语补充</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分，“卑薄”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分，“虞”</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31388135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280920"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第五</a:t>
            </a:r>
            <a:r>
              <a:rPr lang="zh-CN" altLang="zh-CN" sz="2400" b="1" dirty="0">
                <a:solidFill>
                  <a:srgbClr val="0000FF"/>
                </a:solidFill>
                <a:latin typeface="楷体" panose="02010609060101010101" pitchFamily="49" charset="-122"/>
                <a:ea typeface="楷体" panose="02010609060101010101" pitchFamily="49" charset="-122"/>
              </a:rPr>
              <a:t>琦，京兆长安人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于是</a:t>
            </a:r>
            <a:r>
              <a:rPr lang="zh-CN" altLang="zh-CN" sz="2400" b="1" dirty="0">
                <a:solidFill>
                  <a:srgbClr val="0000FF"/>
                </a:solidFill>
                <a:latin typeface="楷体" panose="02010609060101010101" pitchFamily="49" charset="-122"/>
                <a:ea typeface="楷体" panose="02010609060101010101" pitchFamily="49" charset="-122"/>
              </a:rPr>
              <a:t>创立盐法，就山海井灶收榷其盐，官置吏出粜。其旧业户并浮人愿为业者，免其杂徭，隶盐铁使，盗煮私市罪有差。</a:t>
            </a:r>
            <a:r>
              <a:rPr lang="zh-CN" altLang="zh-CN" sz="2400" b="1" u="sng" dirty="0">
                <a:solidFill>
                  <a:srgbClr val="FF0000"/>
                </a:solidFill>
                <a:latin typeface="楷体" panose="02010609060101010101" pitchFamily="49" charset="-122"/>
                <a:ea typeface="楷体" panose="02010609060101010101" pitchFamily="49" charset="-122"/>
              </a:rPr>
              <a:t>百姓除租庸外，无得横赋，人不益税而上用以饶</a:t>
            </a:r>
            <a:r>
              <a:rPr lang="zh-CN" altLang="zh-CN"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鱼</a:t>
            </a:r>
            <a:r>
              <a:rPr lang="zh-CN" altLang="zh-CN" sz="2400" b="1" dirty="0">
                <a:solidFill>
                  <a:srgbClr val="0000FF"/>
                </a:solidFill>
                <a:latin typeface="楷体" panose="02010609060101010101" pitchFamily="49" charset="-122"/>
                <a:ea typeface="楷体" panose="02010609060101010101" pitchFamily="49" charset="-122"/>
              </a:rPr>
              <a:t>朝恩伏诛，琦坐与款狎，出为处州刺史，历饶、湖二州。</a:t>
            </a:r>
            <a:r>
              <a:rPr lang="zh-CN" altLang="zh-CN" sz="2400" b="1" u="sng" dirty="0">
                <a:solidFill>
                  <a:srgbClr val="FF0000"/>
                </a:solidFill>
                <a:latin typeface="楷体" panose="02010609060101010101" pitchFamily="49" charset="-122"/>
                <a:ea typeface="楷体" panose="02010609060101010101" pitchFamily="49" charset="-122"/>
              </a:rPr>
              <a:t>上以其材，将复任用，召还京师，信宿而卒，</a:t>
            </a:r>
            <a:r>
              <a:rPr lang="zh-CN" altLang="zh-CN" sz="2400" b="1" dirty="0">
                <a:solidFill>
                  <a:srgbClr val="0000FF"/>
                </a:solidFill>
                <a:latin typeface="楷体" panose="02010609060101010101" pitchFamily="49" charset="-122"/>
                <a:ea typeface="楷体" panose="02010609060101010101" pitchFamily="49" charset="-122"/>
              </a:rPr>
              <a:t>年七十，赠太子少保</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683568" y="4005064"/>
            <a:ext cx="8064896" cy="184665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13</a:t>
            </a:r>
            <a:r>
              <a:rPr lang="zh-CN"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12</a:t>
            </a:r>
            <a:r>
              <a:rPr lang="zh-CN" altLang="zh-CN" sz="2400" b="1" dirty="0">
                <a:solidFill>
                  <a:srgbClr val="0000FF"/>
                </a:solidFill>
                <a:latin typeface="楷体" panose="02010609060101010101" pitchFamily="49" charset="-122"/>
                <a:ea typeface="楷体" panose="02010609060101010101" pitchFamily="49" charset="-122"/>
              </a:rPr>
              <a:t>分，每题</a:t>
            </a:r>
            <a:r>
              <a:rPr lang="en-US" altLang="zh-CN" sz="2400" b="1" dirty="0">
                <a:solidFill>
                  <a:srgbClr val="0000FF"/>
                </a:solidFill>
                <a:latin typeface="楷体" panose="02010609060101010101" pitchFamily="49" charset="-122"/>
                <a:ea typeface="楷体" panose="02010609060101010101" pitchFamily="49" charset="-122"/>
              </a:rPr>
              <a:t>6</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）百姓除租庸外，无得横赋，人不益税而上用以饶。</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）上以其材，将复任用，召还京师，信宿而卒。</a:t>
            </a:r>
          </a:p>
          <a:p>
            <a:endParaRPr lang="zh-CN" altLang="en-US" dirty="0"/>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7451846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764704"/>
            <a:ext cx="8280919" cy="3416320"/>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第五</a:t>
            </a:r>
            <a:r>
              <a:rPr lang="zh-CN" altLang="zh-CN" sz="2400" b="1" dirty="0">
                <a:solidFill>
                  <a:srgbClr val="0000FF"/>
                </a:solidFill>
                <a:latin typeface="楷体" panose="02010609060101010101" pitchFamily="49" charset="-122"/>
                <a:ea typeface="楷体" panose="02010609060101010101" pitchFamily="49" charset="-122"/>
              </a:rPr>
              <a:t>琦在此时创建食盐法令，官府到山里海边的盐井盐灶边收取那里的盐专卖，官府派专门的官员出售。旧有以制盐为业和无业游民愿干这行的，免去他们的杂役，受盐铁使管辖，偷制和偷卖的按罪论处。</a:t>
            </a:r>
            <a:r>
              <a:rPr lang="zh-CN" altLang="zh-CN" sz="2400" b="1" u="sng" dirty="0">
                <a:solidFill>
                  <a:srgbClr val="FF0000"/>
                </a:solidFill>
                <a:latin typeface="楷体" panose="02010609060101010101" pitchFamily="49" charset="-122"/>
                <a:ea typeface="楷体" panose="02010609060101010101" pitchFamily="49" charset="-122"/>
              </a:rPr>
              <a:t>老百姓除了租庸以外，不许征其他赋税，人民没增加赋税但皇上用度富足了。</a:t>
            </a:r>
            <a:endParaRPr lang="en-US" altLang="zh-CN" sz="2400" b="1" u="sng" dirty="0">
              <a:solidFill>
                <a:srgbClr val="FF0000"/>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鱼</a:t>
            </a:r>
            <a:r>
              <a:rPr lang="zh-CN" altLang="zh-CN" sz="2400" b="1" dirty="0">
                <a:solidFill>
                  <a:srgbClr val="0000FF"/>
                </a:solidFill>
                <a:latin typeface="楷体" panose="02010609060101010101" pitchFamily="49" charset="-122"/>
                <a:ea typeface="楷体" panose="02010609060101010101" pitchFamily="49" charset="-122"/>
              </a:rPr>
              <a:t>朝恩被杀，第五琦因与他亲近被判罪，出京任处州刺史，后任过饶州、湖州刺史。</a:t>
            </a:r>
            <a:r>
              <a:rPr lang="zh-CN" altLang="zh-CN" sz="2400" b="1" u="sng" dirty="0">
                <a:solidFill>
                  <a:srgbClr val="FF0000"/>
                </a:solidFill>
                <a:latin typeface="楷体" panose="02010609060101010101" pitchFamily="49" charset="-122"/>
                <a:ea typeface="楷体" panose="02010609060101010101" pitchFamily="49" charset="-122"/>
              </a:rPr>
              <a:t>皇帝因为他的才干，将再次重用他，召他回京城，但过了一天他就去世了，</a:t>
            </a:r>
            <a:r>
              <a:rPr lang="zh-CN" altLang="zh-CN" sz="2400" b="1" dirty="0">
                <a:solidFill>
                  <a:srgbClr val="0000FF"/>
                </a:solidFill>
                <a:latin typeface="楷体" panose="02010609060101010101" pitchFamily="49" charset="-122"/>
                <a:ea typeface="楷体" panose="02010609060101010101" pitchFamily="49" charset="-122"/>
              </a:rPr>
              <a:t>享年七十岁，赠官太子少保</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716929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7" y="620688"/>
            <a:ext cx="8352928" cy="2677656"/>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马理</a:t>
            </a:r>
            <a:r>
              <a:rPr lang="zh-CN" altLang="zh-CN" sz="2400" b="1" dirty="0">
                <a:solidFill>
                  <a:srgbClr val="0000FF"/>
                </a:solidFill>
                <a:latin typeface="楷体" panose="02010609060101010101" pitchFamily="49" charset="-122"/>
                <a:ea typeface="楷体" panose="02010609060101010101" pitchFamily="49" charset="-122"/>
              </a:rPr>
              <a:t>，字伯循，三原人。同里尚书王恕家居，讲学著书，理从之游，得其指授。</a:t>
            </a:r>
            <a:r>
              <a:rPr lang="zh-CN" altLang="zh-CN" sz="2400" b="1" u="sng" dirty="0">
                <a:solidFill>
                  <a:srgbClr val="FF0000"/>
                </a:solidFill>
                <a:latin typeface="楷体" panose="02010609060101010101" pitchFamily="49" charset="-122"/>
                <a:ea typeface="楷体" panose="02010609060101010101" pitchFamily="49" charset="-122"/>
              </a:rPr>
              <a:t>杨一</a:t>
            </a:r>
            <a:r>
              <a:rPr lang="zh-CN" altLang="zh-CN" sz="2400" b="1" u="sng" dirty="0" smtClean="0">
                <a:solidFill>
                  <a:srgbClr val="FF0000"/>
                </a:solidFill>
                <a:latin typeface="楷体" panose="02010609060101010101" pitchFamily="49" charset="-122"/>
                <a:ea typeface="楷体" panose="02010609060101010101" pitchFamily="49" charset="-122"/>
              </a:rPr>
              <a:t>清督学</a:t>
            </a:r>
            <a:r>
              <a:rPr lang="zh-CN" altLang="zh-CN" sz="2400" b="1" u="sng" dirty="0">
                <a:solidFill>
                  <a:srgbClr val="FF0000"/>
                </a:solidFill>
                <a:latin typeface="楷体" panose="02010609060101010101" pitchFamily="49" charset="-122"/>
                <a:ea typeface="楷体" panose="02010609060101010101" pitchFamily="49" charset="-122"/>
              </a:rPr>
              <a:t>政，见理与吕柟、康海文，大奇之</a:t>
            </a:r>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康生之文章，马生、吕生之经学，皆天</a:t>
            </a:r>
            <a:r>
              <a:rPr lang="zh-CN" altLang="zh-CN" sz="2400" b="1" dirty="0" smtClean="0">
                <a:solidFill>
                  <a:srgbClr val="0000FF"/>
                </a:solidFill>
                <a:latin typeface="楷体" panose="02010609060101010101" pitchFamily="49" charset="-122"/>
                <a:ea typeface="楷体" panose="02010609060101010101" pitchFamily="49" charset="-122"/>
              </a:rPr>
              <a:t>下士也</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居</a:t>
            </a:r>
            <a:r>
              <a:rPr lang="zh-CN" altLang="zh-CN" sz="2400" b="1" dirty="0">
                <a:solidFill>
                  <a:srgbClr val="0000FF"/>
                </a:solidFill>
                <a:latin typeface="楷体" panose="02010609060101010101" pitchFamily="49" charset="-122"/>
                <a:ea typeface="楷体" panose="02010609060101010101" pitchFamily="49" charset="-122"/>
              </a:rPr>
              <a:t>三年，起光禄卿，未几告归。</a:t>
            </a:r>
            <a:r>
              <a:rPr lang="zh-CN" altLang="zh-CN" sz="2400" b="1" u="sng" dirty="0">
                <a:solidFill>
                  <a:srgbClr val="FF0000"/>
                </a:solidFill>
                <a:latin typeface="楷体" panose="02010609060101010101" pitchFamily="49" charset="-122"/>
                <a:ea typeface="楷体" panose="02010609060101010101" pitchFamily="49" charset="-122"/>
              </a:rPr>
              <a:t>阅十年，复起南京光禄卿，寻引年致仕。</a:t>
            </a:r>
            <a:r>
              <a:rPr lang="zh-CN" altLang="zh-CN" sz="2400" b="1" dirty="0">
                <a:solidFill>
                  <a:srgbClr val="0000FF"/>
                </a:solidFill>
                <a:latin typeface="楷体" panose="02010609060101010101" pitchFamily="49" charset="-122"/>
                <a:ea typeface="楷体" panose="02010609060101010101" pitchFamily="49" charset="-122"/>
              </a:rPr>
              <a:t>三十四年，陕西地震，理与妻皆死。</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683568" y="3933056"/>
            <a:ext cx="7459093" cy="1938992"/>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 </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）杨一清督学政，见理与吕柟、康海文，大奇之。</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）阅十年，复起南京光禄卿，寻引年致仕</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练习三十二</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1811810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764704"/>
            <a:ext cx="8352928" cy="2677656"/>
          </a:xfrm>
          <a:prstGeom prst="rect">
            <a:avLst/>
          </a:prstGeom>
          <a:noFill/>
        </p:spPr>
        <p:txBody>
          <a:bodyPr wrap="square" rtlCol="0">
            <a:spAutoFit/>
          </a:bodyPr>
          <a:lstStyle/>
          <a:p>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zh-CN" altLang="zh-CN" sz="2400" b="1" dirty="0" smtClean="0">
                <a:solidFill>
                  <a:srgbClr val="0000FF"/>
                </a:solidFill>
                <a:latin typeface="楷体" panose="02010609060101010101" pitchFamily="49" charset="-122"/>
                <a:ea typeface="楷体" panose="02010609060101010101" pitchFamily="49" charset="-122"/>
              </a:rPr>
              <a:t>马里</a:t>
            </a:r>
            <a:r>
              <a:rPr lang="zh-CN" altLang="zh-CN" sz="2400" b="1" dirty="0">
                <a:solidFill>
                  <a:srgbClr val="0000FF"/>
                </a:solidFill>
                <a:latin typeface="楷体" panose="02010609060101010101" pitchFamily="49" charset="-122"/>
                <a:ea typeface="楷体" panose="02010609060101010101" pitchFamily="49" charset="-122"/>
              </a:rPr>
              <a:t>，字伯循，三原人。同乡尚书王恕在乡居住，讲学著书，马理跟从他学习，得到他的指教传授。</a:t>
            </a:r>
            <a:r>
              <a:rPr lang="zh-CN" altLang="zh-CN" sz="2400" b="1" u="sng" dirty="0">
                <a:solidFill>
                  <a:srgbClr val="FF0000"/>
                </a:solidFill>
                <a:latin typeface="楷体" panose="02010609060101010101" pitchFamily="49" charset="-122"/>
                <a:ea typeface="楷体" panose="02010609060101010101" pitchFamily="49" charset="-122"/>
              </a:rPr>
              <a:t>杨一清管理学政，见到马理与吕柟、康海的文章，非常惊奇，</a:t>
            </a:r>
            <a:r>
              <a:rPr lang="zh-CN" altLang="zh-CN" sz="2400" b="1" dirty="0">
                <a:solidFill>
                  <a:srgbClr val="0000FF"/>
                </a:solidFill>
                <a:latin typeface="楷体" panose="02010609060101010101" pitchFamily="49" charset="-122"/>
                <a:ea typeface="楷体" panose="02010609060101010101" pitchFamily="49" charset="-122"/>
              </a:rPr>
              <a:t>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康生的文章，马生、吕生的经学，都是天下的才子。</a:t>
            </a:r>
            <a:r>
              <a:rPr lang="en-US" altLang="zh-CN" sz="2400" b="1" dirty="0">
                <a:solidFill>
                  <a:srgbClr val="0000FF"/>
                </a:solidFill>
                <a:latin typeface="楷体" panose="02010609060101010101" pitchFamily="49" charset="-122"/>
                <a:ea typeface="楷体" panose="02010609060101010101" pitchFamily="49" charset="-122"/>
              </a:rPr>
              <a:t>”</a:t>
            </a: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在家</a:t>
            </a:r>
            <a:r>
              <a:rPr lang="zh-CN" altLang="zh-CN" sz="2400" b="1" dirty="0">
                <a:solidFill>
                  <a:srgbClr val="0000FF"/>
                </a:solidFill>
                <a:latin typeface="楷体" panose="02010609060101010101" pitchFamily="49" charset="-122"/>
                <a:ea typeface="楷体" panose="02010609060101010101" pitchFamily="49" charset="-122"/>
              </a:rPr>
              <a:t>住了三年，起用为光禄卿，不久告退回乡。</a:t>
            </a:r>
            <a:r>
              <a:rPr lang="zh-CN" altLang="zh-CN" sz="2400" b="1" u="sng" dirty="0">
                <a:solidFill>
                  <a:srgbClr val="FF0000"/>
                </a:solidFill>
                <a:latin typeface="楷体" panose="02010609060101010101" pitchFamily="49" charset="-122"/>
                <a:ea typeface="楷体" panose="02010609060101010101" pitchFamily="49" charset="-122"/>
              </a:rPr>
              <a:t>过了十年，又起用为南京光禄卿，不久以年老为由退休。</a:t>
            </a:r>
            <a:r>
              <a:rPr lang="zh-CN" altLang="zh-CN" sz="2400" b="1" dirty="0">
                <a:solidFill>
                  <a:srgbClr val="0000FF"/>
                </a:solidFill>
                <a:latin typeface="楷体" panose="02010609060101010101" pitchFamily="49" charset="-122"/>
                <a:ea typeface="楷体" panose="02010609060101010101" pitchFamily="49" charset="-122"/>
              </a:rPr>
              <a:t>三十四年，陕西地震，马理与妻子都死了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539552" y="3861048"/>
            <a:ext cx="8424936" cy="1200329"/>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译出大意给 </a:t>
            </a:r>
            <a:r>
              <a:rPr lang="en-US" altLang="zh-CN" sz="2400" b="1" dirty="0">
                <a:solidFill>
                  <a:srgbClr val="FF0000"/>
                </a:solidFill>
                <a:latin typeface="楷体" panose="02010609060101010101" pitchFamily="49" charset="-122"/>
                <a:ea typeface="楷体" panose="02010609060101010101" pitchFamily="49" charset="-122"/>
              </a:rPr>
              <a:t>3</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督</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两处，每译对一处给</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译出大意给</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起</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致仕</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三处，每译对一处给</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766298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flipH="1">
            <a:off x="395536" y="836712"/>
            <a:ext cx="8024181"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皇甫</a:t>
            </a:r>
            <a:r>
              <a:rPr lang="zh-CN" altLang="zh-CN" sz="2400" b="1" dirty="0">
                <a:solidFill>
                  <a:srgbClr val="0000FF"/>
                </a:solidFill>
                <a:latin typeface="楷体" panose="02010609060101010101" pitchFamily="49" charset="-122"/>
                <a:ea typeface="楷体" panose="02010609060101010101" pitchFamily="49" charset="-122"/>
              </a:rPr>
              <a:t>无逸，字仁俭，京兆万年人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高祖</a:t>
            </a:r>
            <a:r>
              <a:rPr lang="zh-CN" altLang="zh-CN" sz="2400" b="1" dirty="0">
                <a:solidFill>
                  <a:srgbClr val="0000FF"/>
                </a:solidFill>
                <a:latin typeface="楷体" panose="02010609060101010101" pitchFamily="49" charset="-122"/>
                <a:ea typeface="楷体" panose="02010609060101010101" pitchFamily="49" charset="-122"/>
              </a:rPr>
              <a:t>以无逸本隋勋旧，尊遇之，拜刑部尚书，封滑国公。</a:t>
            </a:r>
            <a:r>
              <a:rPr lang="zh-CN" altLang="zh-CN" sz="2400" b="1" u="sng" dirty="0">
                <a:solidFill>
                  <a:srgbClr val="FF0000"/>
                </a:solidFill>
                <a:latin typeface="楷体" panose="02010609060101010101" pitchFamily="49" charset="-122"/>
                <a:ea typeface="楷体" panose="02010609060101010101" pitchFamily="49" charset="-122"/>
              </a:rPr>
              <a:t>时蜀新定，吏多横恣，人不聊生，诏无逸持节巡抚，得承制除吏。</a:t>
            </a:r>
            <a:r>
              <a:rPr lang="zh-CN" altLang="zh-CN" sz="2400" b="1" dirty="0">
                <a:solidFill>
                  <a:srgbClr val="0000FF"/>
                </a:solidFill>
                <a:latin typeface="楷体" panose="02010609060101010101" pitchFamily="49" charset="-122"/>
                <a:ea typeface="楷体" panose="02010609060101010101" pitchFamily="49" charset="-122"/>
              </a:rPr>
              <a:t>既至，黜贪暴，用廉善，法令严明，蜀人以安。</a:t>
            </a:r>
          </a:p>
          <a:p>
            <a:r>
              <a:rPr lang="zh-CN" altLang="zh-CN" sz="2400" b="1" dirty="0">
                <a:solidFill>
                  <a:srgbClr val="0000FF"/>
                </a:solidFill>
                <a:latin typeface="楷体" panose="02010609060101010101" pitchFamily="49" charset="-122"/>
                <a:ea typeface="楷体" panose="02010609060101010101" pitchFamily="49" charset="-122"/>
              </a:rPr>
              <a:t>皇甫希仁，憸人也，诬告无逸为母故阴交世充，帝判其诈，斩希仁，遣给事中李公昌驰谕。又有告无逸交通萧铣者，时无逸与行台仆射窦璡不协，因表自陈，并上璡罪。</a:t>
            </a:r>
            <a:r>
              <a:rPr lang="zh-CN" altLang="zh-CN" sz="2400" b="1" u="sng" dirty="0">
                <a:solidFill>
                  <a:srgbClr val="FF0000"/>
                </a:solidFill>
                <a:latin typeface="楷体" panose="02010609060101010101" pitchFamily="49" charset="-122"/>
                <a:ea typeface="楷体" panose="02010609060101010101" pitchFamily="49" charset="-122"/>
              </a:rPr>
              <a:t>有诏刘世龙、温彦博按之，无状，遂斩告者而黜璡。</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55577" y="4653136"/>
            <a:ext cx="7992888"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p>
          <a:p>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时蜀新定，吏多横恣，人不聊生，诏无逸持节巡抚，得承制除吏。</a:t>
            </a:r>
          </a:p>
          <a:p>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有诏刘世龙、温彦博按之，无状，遂斩告者而黜璡。</a:t>
            </a:r>
          </a:p>
          <a:p>
            <a:endParaRPr lang="zh-CN" altLang="en-US" dirty="0"/>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练习三十三</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9597565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20688"/>
            <a:ext cx="8136904" cy="4893647"/>
          </a:xfrm>
          <a:prstGeom prst="rect">
            <a:avLst/>
          </a:prstGeom>
          <a:noFill/>
        </p:spPr>
        <p:txBody>
          <a:bodyPr wrap="square" rtlCol="0">
            <a:spAutoFit/>
          </a:bodyPr>
          <a:lstStyle/>
          <a:p>
            <a:r>
              <a:rPr lang="en-US" altLang="zh-CN" sz="2400"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zh-CN" altLang="zh-CN" sz="2400" b="1" dirty="0">
                <a:solidFill>
                  <a:srgbClr val="0000FF"/>
                </a:solidFill>
                <a:latin typeface="楷体" panose="02010609060101010101" pitchFamily="49" charset="-122"/>
                <a:ea typeface="楷体" panose="02010609060101010101" pitchFamily="49" charset="-122"/>
              </a:rPr>
              <a:t>唐高祖因皇甫无逸是隋朝的旧功臣，待他非常尊敬，授他为刑部尚书，封为滑国公。</a:t>
            </a:r>
            <a:r>
              <a:rPr lang="zh-CN" altLang="zh-CN" sz="2400" b="1" u="sng" dirty="0">
                <a:solidFill>
                  <a:srgbClr val="FF0000"/>
                </a:solidFill>
                <a:latin typeface="楷体" panose="02010609060101010101" pitchFamily="49" charset="-122"/>
                <a:ea typeface="楷体" panose="02010609060101010101" pitchFamily="49" charset="-122"/>
              </a:rPr>
              <a:t>当时蜀地刚刚平定，官吏大都放肆横行，民不聊生，皇帝下诏让无逸拿着符节前去巡视抚慰，可以承受诏命授任官吏。</a:t>
            </a:r>
            <a:r>
              <a:rPr lang="zh-CN" altLang="zh-CN" sz="2400" b="1" dirty="0">
                <a:solidFill>
                  <a:srgbClr val="0000FF"/>
                </a:solidFill>
                <a:latin typeface="楷体" panose="02010609060101010101" pitchFamily="49" charset="-122"/>
                <a:ea typeface="楷体" panose="02010609060101010101" pitchFamily="49" charset="-122"/>
              </a:rPr>
              <a:t>到了以后，罢黜贪暴，任用廉洁良吏，法令严明，蜀民得以安宁。</a:t>
            </a: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皇甫希仁，是个阴险的小人，诬告皇甫无逸为了母亲暗中句结王世充。皇上判明其中的伪诈，斩杀了皇甫希仁，派遣给事中李公昌乘快马告诉皇甫无逸。又有人告皇甫无逸暗中与萧铣勾结。当时皇甫无逸与行台仆射窦璡不合，因此上表为自己陈述，并奏明窦璡的罪过</a:t>
            </a:r>
            <a:r>
              <a:rPr lang="zh-CN" altLang="zh-CN" sz="2400" b="1" dirty="0" smtClean="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高祖就下诏让刘世龙、沮彦博审察这件事，没有证据。于是斩杀诬告的人并罢免了窦璡。</a:t>
            </a:r>
            <a:endParaRPr lang="zh-CN" altLang="en-US" sz="2400" b="1" u="sng"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050448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4416" y="404664"/>
            <a:ext cx="8352928" cy="415498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裴耀卿，字焕之。</a:t>
            </a:r>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u="sng" dirty="0" smtClean="0">
                <a:solidFill>
                  <a:srgbClr val="FF0000"/>
                </a:solidFill>
                <a:latin typeface="楷体" panose="02010609060101010101" pitchFamily="49" charset="-122"/>
                <a:ea typeface="楷体" panose="02010609060101010101" pitchFamily="49" charset="-122"/>
              </a:rPr>
              <a:t>     </a:t>
            </a:r>
            <a:r>
              <a:rPr lang="zh-CN" altLang="zh-CN" sz="2400" b="1" u="sng" dirty="0" smtClean="0">
                <a:solidFill>
                  <a:srgbClr val="FF0000"/>
                </a:solidFill>
                <a:latin typeface="楷体" panose="02010609060101010101" pitchFamily="49" charset="-122"/>
                <a:ea typeface="楷体" panose="02010609060101010101" pitchFamily="49" charset="-122"/>
              </a:rPr>
              <a:t>明年秋，雨害稼，京师饥，帝将幸东都，召问所以救人者</a:t>
            </a:r>
            <a:r>
              <a:rPr lang="zh-CN"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耀卿曰</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请置仓河口，以纳东租，然后官自顾载，分入河、洛。三门迫险，则旁河凿山，以开车道，运十数里，西仓受之。度宜徐运抵太原仓，趋河入渭，更无留阻，可减费巨万。</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天子然其计，拜黄门侍郎、同中书门下平章事，充转运使。天宝初，进尚书左仆射，俄改右仆射，而李林甫代之，上日，林甫到本省，具朝服佩剑，博士导，郎官唱案，礼毕，就耀卿听事，乃常服，以赞者主事导唱。林甫惊曰</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班爵与公同，而礼数异，何也？</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耀卿曰：</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比苦眩，不堪重衣。又郎、博士纷泊，非病士所宜。</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39552" y="5085184"/>
            <a:ext cx="8064896"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）明年秋，雨害稼，京师饥。帝将幸东都，召问所以救人者。</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）比苦眩，不堪重衣，又郎、博士纷泊，非病士所宜。</a:t>
            </a:r>
          </a:p>
          <a:p>
            <a:endParaRPr lang="zh-CN" altLang="en-US" dirty="0"/>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练习三十四</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350213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548680"/>
            <a:ext cx="7632848" cy="5632311"/>
          </a:xfrm>
          <a:prstGeom prst="rect">
            <a:avLst/>
          </a:prstGeom>
          <a:noFill/>
        </p:spPr>
        <p:txBody>
          <a:bodyPr wrap="square" rtlCol="0">
            <a:spAutoFit/>
          </a:bodyPr>
          <a:lstStyle/>
          <a:p>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u="sng" dirty="0" smtClean="0"/>
              <a:t> </a:t>
            </a:r>
            <a:r>
              <a:rPr lang="zh-CN" altLang="zh-CN" sz="2400" b="1" u="sng" dirty="0">
                <a:solidFill>
                  <a:srgbClr val="FF0000"/>
                </a:solidFill>
                <a:latin typeface="楷体" panose="02010609060101010101" pitchFamily="49" charset="-122"/>
                <a:ea typeface="楷体" panose="02010609060101010101" pitchFamily="49" charset="-122"/>
              </a:rPr>
              <a:t>第二年秋天，下雨淹坏了庄稼，京师也闹饥荒。皇帝将去东都，召裴耀卿询问拯救百姓的办法。</a:t>
            </a:r>
            <a:r>
              <a:rPr lang="zh-CN" altLang="zh-CN" sz="2400" b="1" dirty="0">
                <a:solidFill>
                  <a:srgbClr val="0000FF"/>
                </a:solidFill>
                <a:latin typeface="楷体" panose="02010609060101010101" pitchFamily="49" charset="-122"/>
                <a:ea typeface="楷体" panose="02010609060101010101" pitchFamily="49" charset="-122"/>
              </a:rPr>
              <a:t>裴耀卿说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希望能在河口设仓，来收纳东来的租米，然后分官各载运入黄河、洛河。三门地势险峻，就依傍着河凿山，以开辟车道，运十几里，就可以运入西仓。到适当的时候缓缓运到太原仓，从黄河进入渭水，就没有什么困难了，这样可节省大量费用。</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天子同意他的建议，为黄门侍郎，充任转运使。天宝初年，裴耀卿进任尚书左仆射，不久改任右仆射，由李林甫代任。到任那天，李林甫到本省，穿着朝服佩了剑，由博士导引，郎官唱案。仪式结束后，到裴耀卿办公的地方，裴耀卿则穿平常衣服，由赞者主持导唱。李林甫吃惊地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我的班爵与您一样，可是礼数不同，为什么？</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裴耀卿说：</a:t>
            </a:r>
            <a:r>
              <a:rPr lang="en-US" altLang="zh-CN" sz="2400" b="1" u="sng" dirty="0" smtClean="0">
                <a:solidFill>
                  <a:srgbClr val="FF0000"/>
                </a:solidFill>
                <a:latin typeface="楷体" panose="02010609060101010101" pitchFamily="49" charset="-122"/>
                <a:ea typeface="楷体" panose="02010609060101010101" pitchFamily="49" charset="-122"/>
              </a:rPr>
              <a:t>“</a:t>
            </a:r>
            <a:r>
              <a:rPr lang="zh-CN" altLang="en-US" sz="2400" b="1" u="sng" dirty="0" smtClean="0">
                <a:solidFill>
                  <a:srgbClr val="FF0000"/>
                </a:solidFill>
                <a:latin typeface="楷体" panose="02010609060101010101" pitchFamily="49" charset="-122"/>
                <a:ea typeface="楷体" panose="02010609060101010101" pitchFamily="49" charset="-122"/>
              </a:rPr>
              <a:t>近</a:t>
            </a:r>
            <a:r>
              <a:rPr lang="zh-CN" altLang="zh-CN" sz="2400" b="1" u="sng" dirty="0" smtClean="0">
                <a:solidFill>
                  <a:srgbClr val="FF0000"/>
                </a:solidFill>
                <a:latin typeface="楷体" panose="02010609060101010101" pitchFamily="49" charset="-122"/>
                <a:ea typeface="楷体" panose="02010609060101010101" pitchFamily="49" charset="-122"/>
              </a:rPr>
              <a:t>来</a:t>
            </a:r>
            <a:r>
              <a:rPr lang="zh-CN" altLang="zh-CN" sz="2400" b="1" u="sng" dirty="0">
                <a:solidFill>
                  <a:srgbClr val="FF0000"/>
                </a:solidFill>
                <a:latin typeface="楷体" panose="02010609060101010101" pitchFamily="49" charset="-122"/>
                <a:ea typeface="楷体" panose="02010609060101010101" pitchFamily="49" charset="-122"/>
              </a:rPr>
              <a:t>我苦于头晕眩，承受不了那规矩的礼服。而且郎官、博士相连而来，不是病人所相宜的。</a:t>
            </a:r>
            <a:r>
              <a:rPr lang="en-US" altLang="zh-CN" sz="2400" b="1" dirty="0">
                <a:solidFill>
                  <a:srgbClr val="0000FF"/>
                </a:solidFill>
                <a:latin typeface="楷体" panose="02010609060101010101" pitchFamily="49" charset="-122"/>
                <a:ea typeface="楷体" panose="02010609060101010101" pitchFamily="49" charset="-122"/>
              </a:rPr>
              <a:t>”</a:t>
            </a:r>
            <a:endParaRPr lang="zh-CN" altLang="en-US"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042969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0648"/>
            <a:ext cx="8424936" cy="230832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这</a:t>
            </a:r>
            <a:r>
              <a:rPr lang="zh-CN" altLang="zh-CN" sz="2400" b="1" dirty="0">
                <a:solidFill>
                  <a:srgbClr val="0000FF"/>
                </a:solidFill>
                <a:latin typeface="楷体" panose="02010609060101010101" pitchFamily="49" charset="-122"/>
                <a:ea typeface="楷体" panose="02010609060101010101" pitchFamily="49" charset="-122"/>
              </a:rPr>
              <a:t>场变乱就难以处理了。</a:t>
            </a:r>
            <a:r>
              <a:rPr lang="zh-CN" altLang="zh-CN" sz="2400" b="1" u="sng" dirty="0">
                <a:solidFill>
                  <a:srgbClr val="FF0000"/>
                </a:solidFill>
                <a:latin typeface="楷体" panose="02010609060101010101" pitchFamily="49" charset="-122"/>
                <a:ea typeface="楷体" panose="02010609060101010101" pitchFamily="49" charset="-122"/>
              </a:rPr>
              <a:t>不如先派遣使者劝告百姓，使不与猛雀同谋的</a:t>
            </a:r>
            <a:r>
              <a:rPr lang="zh-CN" altLang="zh-CN" sz="2400" b="1" u="sng" dirty="0" smtClean="0">
                <a:solidFill>
                  <a:srgbClr val="FF0000"/>
                </a:solidFill>
                <a:latin typeface="楷体" panose="02010609060101010101" pitchFamily="49" charset="-122"/>
                <a:ea typeface="楷体" panose="02010609060101010101" pitchFamily="49" charset="-122"/>
              </a:rPr>
              <a:t>百姓</a:t>
            </a:r>
            <a:r>
              <a:rPr lang="zh-CN" altLang="zh-CN" sz="2400" b="1" u="sng" dirty="0">
                <a:solidFill>
                  <a:srgbClr val="FF0000"/>
                </a:solidFill>
                <a:latin typeface="楷体" panose="02010609060101010101" pitchFamily="49" charset="-122"/>
                <a:ea typeface="楷体" panose="02010609060101010101" pitchFamily="49" charset="-122"/>
              </a:rPr>
              <a:t>无罪，那么百姓一定欢喜而都投降啊！</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道生以为很有道理，详细地向皇上报告。太宗诏令张蒲到前沿阵地抚慰晓喻。于是有几千家投降，返回他们的本部，张蒲使他们都安定和睦。翟猛雀与亲信一百多人奔逃。张蒲与道生等追击斩杀了翟猛雀，将首级送往京城</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467545" y="4221088"/>
            <a:ext cx="8280920" cy="147732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始</a:t>
            </a:r>
            <a:r>
              <a:rPr lang="zh-CN" altLang="zh-CN" sz="2400" b="1" dirty="0">
                <a:solidFill>
                  <a:srgbClr val="0000FF"/>
                </a:solidFill>
                <a:latin typeface="楷体" panose="02010609060101010101" pitchFamily="49" charset="-122"/>
                <a:ea typeface="楷体" panose="02010609060101010101" pitchFamily="49" charset="-122"/>
              </a:rPr>
              <a:t>光三年在州中去世，终年七十二岁。官员和百姓为他感到痛心惋惜。</a:t>
            </a:r>
            <a:r>
              <a:rPr lang="zh-CN" altLang="zh-CN" sz="2400" b="1" u="sng" dirty="0">
                <a:solidFill>
                  <a:srgbClr val="FF0000"/>
                </a:solidFill>
                <a:latin typeface="楷体" panose="02010609060101010101" pitchFamily="49" charset="-122"/>
                <a:ea typeface="楷体" panose="02010609060101010101" pitchFamily="49" charset="-122"/>
              </a:rPr>
              <a:t>张蒲属于谋臣</a:t>
            </a:r>
            <a:r>
              <a:rPr lang="zh-CN" altLang="zh-CN" sz="2400" b="1" u="sng" dirty="0" smtClean="0">
                <a:solidFill>
                  <a:srgbClr val="FF0000"/>
                </a:solidFill>
                <a:latin typeface="楷体" panose="02010609060101010101" pitchFamily="49" charset="-122"/>
                <a:ea typeface="楷体" panose="02010609060101010101" pitchFamily="49" charset="-122"/>
              </a:rPr>
              <a:t>之列</a:t>
            </a:r>
            <a:r>
              <a:rPr lang="zh-CN" altLang="zh-CN" sz="2400" b="1" u="sng" dirty="0">
                <a:solidFill>
                  <a:srgbClr val="FF0000"/>
                </a:solidFill>
                <a:latin typeface="楷体" panose="02010609060101010101" pitchFamily="49" charset="-122"/>
                <a:ea typeface="楷体" panose="02010609060101010101" pitchFamily="49" charset="-122"/>
              </a:rPr>
              <a:t>，多次出任将帅，朝廷公论，常为第一。</a:t>
            </a:r>
            <a:r>
              <a:rPr lang="zh-CN" altLang="zh-CN" sz="2400" b="1" dirty="0">
                <a:solidFill>
                  <a:srgbClr val="0000FF"/>
                </a:solidFill>
                <a:latin typeface="楷体" panose="02010609060101010101" pitchFamily="49" charset="-122"/>
                <a:ea typeface="楷体" panose="02010609060101010101" pitchFamily="49" charset="-122"/>
              </a:rPr>
              <a:t>被追赠平东将军、广平公，谥号为文恭。</a:t>
            </a:r>
          </a:p>
          <a:p>
            <a:endParaRPr lang="zh-CN" altLang="en-US" dirty="0"/>
          </a:p>
        </p:txBody>
      </p:sp>
      <p:sp>
        <p:nvSpPr>
          <p:cNvPr id="4" name="TextBox 3"/>
          <p:cNvSpPr txBox="1"/>
          <p:nvPr/>
        </p:nvSpPr>
        <p:spPr>
          <a:xfrm>
            <a:off x="611560" y="3068960"/>
            <a:ext cx="7992888" cy="830997"/>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民不与猛雀同谋者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句式、无坐各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683568" y="5877272"/>
            <a:ext cx="6992620" cy="738664"/>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屡</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称首</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分，大意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endParaRPr lang="zh-CN" altLang="en-US" dirty="0"/>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6424" y="476672"/>
            <a:ext cx="7992888" cy="415498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白</a:t>
            </a:r>
            <a:r>
              <a:rPr lang="zh-CN" altLang="zh-CN" sz="2400" b="1" dirty="0">
                <a:solidFill>
                  <a:srgbClr val="0000FF"/>
                </a:solidFill>
                <a:latin typeface="楷体" panose="02010609060101010101" pitchFamily="49" charset="-122"/>
                <a:ea typeface="楷体" panose="02010609060101010101" pitchFamily="49" charset="-122"/>
              </a:rPr>
              <a:t>重赞，宪州楼烦人，其先沙陀部族</a:t>
            </a:r>
            <a:r>
              <a:rPr lang="zh-CN"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 。</a:t>
            </a:r>
            <a:r>
              <a:rPr lang="en-US" altLang="zh-CN" sz="2400" b="1" dirty="0">
                <a:solidFill>
                  <a:srgbClr val="0000FF"/>
                </a:solidFill>
                <a:latin typeface="楷体" panose="02010609060101010101" pitchFamily="49" charset="-122"/>
                <a:ea typeface="楷体" panose="02010609060101010101" pitchFamily="49" charset="-122"/>
              </a:rPr>
              <a:t> …… </a:t>
            </a:r>
            <a:r>
              <a:rPr lang="zh-CN" altLang="zh-CN" sz="2400" b="1" dirty="0" smtClean="0">
                <a:solidFill>
                  <a:srgbClr val="0000FF"/>
                </a:solidFill>
                <a:latin typeface="楷体" panose="02010609060101010101" pitchFamily="49" charset="-122"/>
                <a:ea typeface="楷体" panose="02010609060101010101" pitchFamily="49" charset="-122"/>
              </a:rPr>
              <a:t>宋</a:t>
            </a:r>
            <a:r>
              <a:rPr lang="zh-CN" altLang="zh-CN" sz="2400" b="1" dirty="0">
                <a:solidFill>
                  <a:srgbClr val="0000FF"/>
                </a:solidFill>
                <a:latin typeface="楷体" panose="02010609060101010101" pitchFamily="49" charset="-122"/>
                <a:ea typeface="楷体" panose="02010609060101010101" pitchFamily="49" charset="-122"/>
              </a:rPr>
              <a:t>初，加检校太师，改镇泾州。有马步军教练使李玉，本燕人，凶狡，与重赞有隙。遂与部下阎承恕谋害重赞，</a:t>
            </a:r>
            <a:r>
              <a:rPr lang="zh-CN" altLang="zh-CN" sz="2400" b="1" u="sng" dirty="0">
                <a:solidFill>
                  <a:srgbClr val="FF0000"/>
                </a:solidFill>
                <a:latin typeface="楷体" panose="02010609060101010101" pitchFamily="49" charset="-122"/>
                <a:ea typeface="楷体" panose="02010609060101010101" pitchFamily="49" charset="-122"/>
              </a:rPr>
              <a:t>密遣人市马缨，伪造制</a:t>
            </a:r>
            <a:r>
              <a:rPr lang="zh-CN" altLang="zh-CN" sz="2400" b="1" u="sng" dirty="0" smtClean="0">
                <a:solidFill>
                  <a:srgbClr val="FF0000"/>
                </a:solidFill>
                <a:latin typeface="楷体" panose="02010609060101010101" pitchFamily="49" charset="-122"/>
                <a:ea typeface="楷体" panose="02010609060101010101" pitchFamily="49" charset="-122"/>
              </a:rPr>
              <a:t>书云</a:t>
            </a:r>
            <a:r>
              <a:rPr lang="zh-CN" altLang="zh-CN" sz="2400" b="1" u="sng" dirty="0">
                <a:solidFill>
                  <a:srgbClr val="FF0000"/>
                </a:solidFill>
                <a:latin typeface="楷体" panose="02010609060101010101" pitchFamily="49" charset="-122"/>
                <a:ea typeface="楷体" panose="02010609060101010101" pitchFamily="49" charset="-122"/>
              </a:rPr>
              <a:t>重赞构逆，令夷其族。</a:t>
            </a:r>
            <a:r>
              <a:rPr lang="zh-CN" altLang="zh-CN" sz="2400" b="1" dirty="0">
                <a:solidFill>
                  <a:srgbClr val="0000FF"/>
                </a:solidFill>
                <a:latin typeface="楷体" panose="02010609060101010101" pitchFamily="49" charset="-122"/>
                <a:ea typeface="楷体" panose="02010609060101010101" pitchFamily="49" charset="-122"/>
              </a:rPr>
              <a:t>乃自持伪制并马缨，以告都校陈延正曰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使者致而去矣。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延正具白重赞，重赞封其书以闻。太祖大骇，令验视之，率皆诞谬，</a:t>
            </a:r>
            <a:r>
              <a:rPr lang="zh-CN" altLang="zh-CN" sz="2400" b="1" u="sng" dirty="0">
                <a:solidFill>
                  <a:srgbClr val="FF0000"/>
                </a:solidFill>
                <a:latin typeface="楷体" panose="02010609060101010101" pitchFamily="49" charset="-122"/>
                <a:ea typeface="楷体" panose="02010609060101010101" pitchFamily="49" charset="-122"/>
              </a:rPr>
              <a:t>遂命六宅使陈思诲驰赴泾州，禽玉及承恕鞫问，伏罪弃</a:t>
            </a:r>
            <a:r>
              <a:rPr lang="zh-CN" altLang="zh-CN" sz="2400" b="1" u="sng" dirty="0" smtClean="0">
                <a:solidFill>
                  <a:srgbClr val="FF0000"/>
                </a:solidFill>
                <a:latin typeface="楷体" panose="02010609060101010101" pitchFamily="49" charset="-122"/>
                <a:ea typeface="楷体" panose="02010609060101010101" pitchFamily="49" charset="-122"/>
              </a:rPr>
              <a:t>市。</a:t>
            </a:r>
            <a:r>
              <a:rPr lang="en-US" altLang="zh-CN" sz="2400" b="1" dirty="0" smtClean="0">
                <a:solidFill>
                  <a:srgbClr val="0000FF"/>
                </a:solidFill>
                <a:latin typeface="楷体" panose="02010609060101010101" pitchFamily="49" charset="-122"/>
                <a:ea typeface="楷体" panose="02010609060101010101" pitchFamily="49" charset="-122"/>
              </a:rPr>
              <a:t>②</a:t>
            </a:r>
            <a:endParaRPr lang="en-US" altLang="zh-CN" sz="2400" b="1" u="sng" dirty="0" smtClean="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弃</a:t>
            </a:r>
            <a:r>
              <a:rPr lang="zh-CN" altLang="zh-CN" sz="2400" b="1" dirty="0">
                <a:solidFill>
                  <a:srgbClr val="0000FF"/>
                </a:solidFill>
                <a:latin typeface="楷体" panose="02010609060101010101" pitchFamily="49" charset="-122"/>
                <a:ea typeface="楷体" panose="02010609060101010101" pitchFamily="49" charset="-122"/>
              </a:rPr>
              <a:t>市</a:t>
            </a:r>
            <a:r>
              <a:rPr lang="en-US" altLang="zh-CN" sz="2400" b="1" dirty="0">
                <a:solidFill>
                  <a:srgbClr val="0000FF"/>
                </a:solidFill>
                <a:latin typeface="楷体" panose="02010609060101010101" pitchFamily="49" charset="-122"/>
                <a:ea typeface="楷体" panose="02010609060101010101" pitchFamily="49" charset="-122"/>
              </a:rPr>
              <a:t>②,</a:t>
            </a:r>
            <a:r>
              <a:rPr lang="zh-CN" altLang="zh-CN" sz="2400" b="1" dirty="0">
                <a:solidFill>
                  <a:srgbClr val="0000FF"/>
                </a:solidFill>
                <a:latin typeface="楷体" panose="02010609060101010101" pitchFamily="49" charset="-122"/>
                <a:ea typeface="楷体" panose="02010609060101010101" pitchFamily="49" charset="-122"/>
              </a:rPr>
              <a:t>为死刑的一种，自商周即有。《礼记》：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刑人于市，与众弃之。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即在人众聚集的闹市，对犯人执行死刑，用于处决某些罪大恶极者</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95536" y="4869160"/>
            <a:ext cx="8352928" cy="156966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．把文中加横线的句子翻译成现代汉语。（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⑴</a:t>
            </a:r>
            <a:r>
              <a:rPr lang="zh-CN" altLang="zh-CN" sz="2400" b="1" dirty="0">
                <a:solidFill>
                  <a:srgbClr val="0000FF"/>
                </a:solidFill>
                <a:latin typeface="楷体" panose="02010609060101010101" pitchFamily="49" charset="-122"/>
                <a:ea typeface="楷体" panose="02010609060101010101" pitchFamily="49" charset="-122"/>
              </a:rPr>
              <a:t>密遣人市马缨，伪造制书云重赞构逆，令夷其族。（</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⑵</a:t>
            </a:r>
            <a:r>
              <a:rPr lang="zh-CN" altLang="zh-CN" sz="2400" b="1" dirty="0">
                <a:solidFill>
                  <a:srgbClr val="0000FF"/>
                </a:solidFill>
                <a:latin typeface="楷体" panose="02010609060101010101" pitchFamily="49" charset="-122"/>
                <a:ea typeface="楷体" panose="02010609060101010101" pitchFamily="49" charset="-122"/>
              </a:rPr>
              <a:t>遂命六宅使陈思诲驰赴泾州，禽玉及承恕鞫问，伏罪弃市。（</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练习三十五</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7940676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980728"/>
            <a:ext cx="8280919" cy="3785652"/>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宋</a:t>
            </a:r>
            <a:r>
              <a:rPr lang="zh-CN" altLang="zh-CN" sz="2400" b="1" dirty="0">
                <a:solidFill>
                  <a:srgbClr val="0000FF"/>
                </a:solidFill>
                <a:latin typeface="楷体" panose="02010609060101010101" pitchFamily="49" charset="-122"/>
                <a:ea typeface="楷体" panose="02010609060101010101" pitchFamily="49" charset="-122"/>
              </a:rPr>
              <a:t>初，白重赞被加授检校太师，改任泾州节度使。马步军教练使李玉，本是燕州人，性情凶悍狡诈，与重赞有些小矛盾，便与他的部下阎承恕陷害白重赞。</a:t>
            </a:r>
            <a:r>
              <a:rPr lang="zh-CN" altLang="zh-CN" sz="2400" b="1" u="sng" dirty="0">
                <a:solidFill>
                  <a:srgbClr val="FF0000"/>
                </a:solidFill>
                <a:latin typeface="楷体" panose="02010609060101010101" pitchFamily="49" charset="-122"/>
                <a:ea typeface="楷体" panose="02010609060101010101" pitchFamily="49" charset="-122"/>
              </a:rPr>
              <a:t>李玉暗中派人购买马缨，伪造制书说白重赞谋反，下令诛杀他的家族。</a:t>
            </a:r>
            <a:r>
              <a:rPr lang="zh-CN" altLang="zh-CN" sz="2400" b="1" dirty="0">
                <a:solidFill>
                  <a:srgbClr val="0000FF"/>
                </a:solidFill>
                <a:latin typeface="楷体" panose="02010609060101010101" pitchFamily="49" charset="-122"/>
                <a:ea typeface="楷体" panose="02010609060101010101" pitchFamily="49" charset="-122"/>
              </a:rPr>
              <a:t>李玉拿着伪造的制书和马缨去见都校陈延正，说：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朝廷的使者将此送来后便走了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。陈延正把情况汇报了白重赞，重赞不置一词，将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制书</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和马缨密封起来，并使皇上知晓此事。宋太祖大为惊骇，命拆封验看，发现全都是伪造的。</a:t>
            </a:r>
            <a:r>
              <a:rPr lang="zh-CN" altLang="zh-CN" sz="2400" b="1" u="sng" dirty="0">
                <a:solidFill>
                  <a:srgbClr val="FF0000"/>
                </a:solidFill>
                <a:latin typeface="楷体" panose="02010609060101010101" pitchFamily="49" charset="-122"/>
                <a:ea typeface="楷体" panose="02010609060101010101" pitchFamily="49" charset="-122"/>
              </a:rPr>
              <a:t>太祖于是命令六宅使陈思诲快马赶往泾州，擒获李玉及阎承恕进行审问，李玉及阎承恕认罪后被处死</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zh-CN" altLang="en-US"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522711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9512" y="692696"/>
            <a:ext cx="8712968" cy="4524315"/>
          </a:xfrm>
          <a:prstGeom prst="rect">
            <a:avLst/>
          </a:prstGeom>
          <a:noFill/>
        </p:spPr>
        <p:txBody>
          <a:bodyPr wrap="square" rtlCol="0">
            <a:spAutoFit/>
          </a:bodyPr>
          <a:lstStyle/>
          <a:p>
            <a:r>
              <a:rPr lang="en-US" altLang="zh-CN" dirty="0" smtClean="0"/>
              <a:t>             </a:t>
            </a:r>
            <a:r>
              <a:rPr lang="zh-CN" altLang="zh-CN" sz="2400" b="1" dirty="0" smtClean="0">
                <a:solidFill>
                  <a:srgbClr val="0000FF"/>
                </a:solidFill>
                <a:latin typeface="楷体" panose="02010609060101010101" pitchFamily="49" charset="-122"/>
                <a:ea typeface="楷体" panose="02010609060101010101" pitchFamily="49" charset="-122"/>
              </a:rPr>
              <a:t>尹</a:t>
            </a:r>
            <a:r>
              <a:rPr lang="zh-CN" altLang="zh-CN" sz="2400" b="1" dirty="0">
                <a:solidFill>
                  <a:srgbClr val="0000FF"/>
                </a:solidFill>
                <a:latin typeface="楷体" panose="02010609060101010101" pitchFamily="49" charset="-122"/>
                <a:ea typeface="楷体" panose="02010609060101010101" pitchFamily="49" charset="-122"/>
              </a:rPr>
              <a:t>焞字彦明。少师事程颐，尝应举，发策有诛元祐诸臣</a:t>
            </a:r>
            <a:r>
              <a:rPr lang="en-US" altLang="zh-CN" sz="2400" b="1" dirty="0">
                <a:solidFill>
                  <a:srgbClr val="0000FF"/>
                </a:solidFill>
                <a:latin typeface="楷体" panose="02010609060101010101" pitchFamily="49" charset="-122"/>
                <a:ea typeface="楷体" panose="02010609060101010101" pitchFamily="49" charset="-122"/>
              </a:rPr>
              <a:t>①</a:t>
            </a:r>
            <a:r>
              <a:rPr lang="zh-CN" altLang="zh-CN" sz="2400" b="1" dirty="0">
                <a:solidFill>
                  <a:srgbClr val="0000FF"/>
                </a:solidFill>
                <a:latin typeface="楷体" panose="02010609060101010101" pitchFamily="49" charset="-122"/>
                <a:ea typeface="楷体" panose="02010609060101010101" pitchFamily="49" charset="-122"/>
              </a:rPr>
              <a:t>议，焞曰：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噫，尚可以干禄乎哉！</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不对而出，告颐曰：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焞不复应进士举矣。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于是终身不就举。</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靖康</a:t>
            </a:r>
            <a:r>
              <a:rPr lang="zh-CN" altLang="zh-CN" sz="2400" b="1" dirty="0">
                <a:solidFill>
                  <a:srgbClr val="0000FF"/>
                </a:solidFill>
                <a:latin typeface="楷体" panose="02010609060101010101" pitchFamily="49" charset="-122"/>
                <a:ea typeface="楷体" panose="02010609060101010101" pitchFamily="49" charset="-122"/>
              </a:rPr>
              <a:t>初，种师道荐焞德行可备劝讲，召至京师，不欲留，赐号和靖处士。户部尚书梅执礼等人合奏：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河南布衣尹焞学穷根本，德备中和，近世招延之士无出其右者。朝廷特召，而命处士以归，</a:t>
            </a:r>
            <a:r>
              <a:rPr lang="zh-CN" altLang="zh-CN" sz="2400" b="1" u="sng" dirty="0">
                <a:solidFill>
                  <a:srgbClr val="FF0000"/>
                </a:solidFill>
                <a:latin typeface="楷体" panose="02010609060101010101" pitchFamily="49" charset="-122"/>
                <a:ea typeface="楷体" panose="02010609060101010101" pitchFamily="49" charset="-122"/>
              </a:rPr>
              <a:t>使焞韬藏国器，不为时用，未副陛下侧席求贤之意</a:t>
            </a:r>
            <a:r>
              <a:rPr lang="zh-CN" altLang="zh-CN"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时</a:t>
            </a:r>
            <a:r>
              <a:rPr lang="zh-CN" altLang="zh-CN" sz="2400" b="1" dirty="0">
                <a:solidFill>
                  <a:srgbClr val="0000FF"/>
                </a:solidFill>
                <a:latin typeface="楷体" panose="02010609060101010101" pitchFamily="49" charset="-122"/>
                <a:ea typeface="楷体" panose="02010609060101010101" pitchFamily="49" charset="-122"/>
              </a:rPr>
              <a:t>金人遣张通古、萧哲来议和，焞上疏曰：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臣伏见本朝有辽、金之祸，亘古未闻，中国无人，致其猾乱。今又为此议，则人心日去。</a:t>
            </a:r>
            <a:r>
              <a:rPr lang="zh-CN" altLang="zh-CN" sz="2400" b="1" u="sng" dirty="0">
                <a:solidFill>
                  <a:srgbClr val="FF0000"/>
                </a:solidFill>
                <a:latin typeface="楷体" panose="02010609060101010101" pitchFamily="49" charset="-122"/>
                <a:ea typeface="楷体" panose="02010609060101010101" pitchFamily="49" charset="-122"/>
              </a:rPr>
              <a:t>不识陛下未尝深谋而熟虑乎，抑在廷之臣不以告也？</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172688" y="5373216"/>
            <a:ext cx="9158276" cy="1200329"/>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）使焞韬藏国器，不为时用，未副陛下侧席求贤之意。（</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）不识陛下未尝深谋而熟虑乎，抑在廷之臣不以告也？（</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5" name="TextBox 2"/>
          <p:cNvSpPr txBox="1">
            <a:spLocks noChangeArrowheads="1"/>
          </p:cNvSpPr>
          <p:nvPr/>
        </p:nvSpPr>
        <p:spPr bwMode="auto">
          <a:xfrm>
            <a:off x="395536" y="0"/>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练习三十六</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8709442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4408" y="116632"/>
            <a:ext cx="8496943" cy="4524315"/>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尹</a:t>
            </a:r>
            <a:r>
              <a:rPr lang="zh-CN" altLang="zh-CN" sz="2400" b="1" dirty="0">
                <a:solidFill>
                  <a:srgbClr val="0000FF"/>
                </a:solidFill>
                <a:latin typeface="楷体" panose="02010609060101010101" pitchFamily="49" charset="-122"/>
                <a:ea typeface="楷体" panose="02010609060101010101" pitchFamily="49" charset="-122"/>
              </a:rPr>
              <a:t>焞字彦明。年少时拜程颐为师，曾参加进士考试，发出的策问有诛杀元祐党人的议题，尹焞说：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唉，还可以凭借这求得俸禄吗！</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没有答题就走了出来，告诉程颐说：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我不再参加进士考试了。</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于是尹焞终身不再参加科举考试。</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靖康</a:t>
            </a:r>
            <a:r>
              <a:rPr lang="zh-CN" altLang="zh-CN" sz="2400" b="1" dirty="0">
                <a:solidFill>
                  <a:srgbClr val="0000FF"/>
                </a:solidFill>
                <a:latin typeface="楷体" panose="02010609060101010101" pitchFamily="49" charset="-122"/>
                <a:ea typeface="楷体" panose="02010609060101010101" pitchFamily="49" charset="-122"/>
              </a:rPr>
              <a:t>初年，种师道推荐尹焞，说他德行高尚可以安置在皇帝身边以备劝勉讲论，皇帝将他召到京城，但他不想留下，皇帝赐号</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和靖处士</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。户部尚书梅执礼等人联合上奏：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河南平民人士尹焞学问穷究事物的根源本质，品德具备中正平和的特点，近年招募延揽的士人没有能够超过他的。朝廷特意征召，却只是赐号</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处士</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让他回去，</a:t>
            </a:r>
            <a:r>
              <a:rPr lang="zh-CN" altLang="zh-CN" sz="2400" b="1" u="sng" dirty="0">
                <a:solidFill>
                  <a:srgbClr val="FF0000"/>
                </a:solidFill>
                <a:latin typeface="楷体" panose="02010609060101010101" pitchFamily="49" charset="-122"/>
                <a:ea typeface="楷体" panose="02010609060101010101" pitchFamily="49" charset="-122"/>
              </a:rPr>
              <a:t>致使尹焞隐藏了治国才能，不能被当时朝廷任用，不符合陛下急切求贤的本意。</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23528" y="4640947"/>
            <a:ext cx="8280920" cy="193899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这时</a:t>
            </a:r>
            <a:r>
              <a:rPr lang="zh-CN" altLang="zh-CN" sz="2400" b="1" dirty="0">
                <a:solidFill>
                  <a:srgbClr val="0000FF"/>
                </a:solidFill>
                <a:latin typeface="楷体" panose="02010609060101010101" pitchFamily="49" charset="-122"/>
                <a:ea typeface="楷体" panose="02010609060101010101" pitchFamily="49" charset="-122"/>
              </a:rPr>
              <a:t>金国派遣张通古、萧哲来与宋朝议和，尹焞上奏章说：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我看到本朝遭遇辽、金战祸，自古以来未曾听闻，中原地区没有能人，导致他们侵扰我国。如今又要进行和议，那么人心将一天天远离。</a:t>
            </a:r>
            <a:r>
              <a:rPr lang="zh-CN" altLang="zh-CN" sz="2400" b="1" u="sng" dirty="0">
                <a:solidFill>
                  <a:srgbClr val="FF0000"/>
                </a:solidFill>
                <a:latin typeface="楷体" panose="02010609060101010101" pitchFamily="49" charset="-122"/>
                <a:ea typeface="楷体" panose="02010609060101010101" pitchFamily="49" charset="-122"/>
              </a:rPr>
              <a:t>不知道是陛下未曾深入谋划仔细考虑呢，还是朝中的大臣没有把其中的利害告诉您呢？</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504207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8568952" cy="4154984"/>
          </a:xfrm>
          <a:prstGeom prst="rect">
            <a:avLst/>
          </a:prstGeom>
          <a:noFill/>
        </p:spPr>
        <p:txBody>
          <a:bodyPr wrap="square" rtlCol="0">
            <a:spAutoFit/>
          </a:bodyPr>
          <a:lstStyle/>
          <a:p>
            <a:r>
              <a:rPr lang="en-US" altLang="zh-CN" sz="2400" b="1" dirty="0" smtClean="0"/>
              <a:t>        </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练习三十七</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刘</a:t>
            </a:r>
            <a:r>
              <a:rPr lang="zh-CN" altLang="zh-CN" sz="2400" b="1" dirty="0">
                <a:solidFill>
                  <a:srgbClr val="0000FF"/>
                </a:solidFill>
                <a:latin typeface="楷体" panose="02010609060101010101" pitchFamily="49" charset="-122"/>
                <a:ea typeface="楷体" panose="02010609060101010101" pitchFamily="49" charset="-122"/>
              </a:rPr>
              <a:t>隆字元伯</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南阳安众侯宗室也</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十五年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诏下州郡检覈其事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而刺史太守多不平均</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或优饶豪右</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侵刻羸弱</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百姓嗟怨</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遮道号呼。时诸郡各遣使奏事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帝见陈留吏牍上有书</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视之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颍川、弘农可问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河南、南阳不可问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帝诘吏由趣</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吏不肯服</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抵言于长寿街上得之。帝怒。</a:t>
            </a:r>
            <a:r>
              <a:rPr lang="zh-CN" altLang="zh-CN" sz="2400" b="1" dirty="0">
                <a:solidFill>
                  <a:srgbClr val="0000FF"/>
                </a:solidFill>
                <a:latin typeface="楷体" panose="02010609060101010101" pitchFamily="49" charset="-122"/>
                <a:ea typeface="楷体" panose="02010609060101010101" pitchFamily="49" charset="-122"/>
              </a:rPr>
              <a:t>时显宗为东海公</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年十二</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在幄后言曰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吏受郡敕</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当欲以垦田相方耳。</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帝曰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即如此</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何故言河南、南阳不可问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对曰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河南帝城</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多近臣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南阳帝乡</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多近亲</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田宅逾制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不可为准。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帝令虎贲将诘问吏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吏乃实首服</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如显宗对。于是遣谒者考实</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具知奸状。</a:t>
            </a:r>
            <a:r>
              <a:rPr lang="zh-CN" altLang="zh-CN" sz="2400" b="1" u="sng" dirty="0">
                <a:solidFill>
                  <a:srgbClr val="FF0000"/>
                </a:solidFill>
                <a:latin typeface="楷体" panose="02010609060101010101" pitchFamily="49" charset="-122"/>
                <a:ea typeface="楷体" panose="02010609060101010101" pitchFamily="49" charset="-122"/>
              </a:rPr>
              <a:t>明年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隆坐征下狱</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其畴辈十余人皆死。帝以隆功臣</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特免为庶人</a:t>
            </a:r>
            <a:r>
              <a:rPr lang="zh-CN" altLang="zh-CN" sz="2400" b="1" u="sng" dirty="0" smtClean="0">
                <a:solidFill>
                  <a:srgbClr val="FF0000"/>
                </a:solidFill>
                <a:latin typeface="楷体" panose="02010609060101010101" pitchFamily="49" charset="-122"/>
                <a:ea typeface="楷体" panose="02010609060101010101" pitchFamily="49" charset="-122"/>
              </a:rPr>
              <a:t>。</a:t>
            </a:r>
            <a:endParaRPr lang="zh-CN" altLang="zh-CN" sz="2400" b="1" u="sng"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251521" y="4693786"/>
            <a:ext cx="8784976" cy="156966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）帝诘吏由趣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吏不肯服</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抵言于长寿街上得之。帝怒。</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）明年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隆坐征下狱</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其畴辈十余人皆死。帝以隆功臣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特免为庶人</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3409476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20688"/>
            <a:ext cx="8424936" cy="6001643"/>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smtClean="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十五年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有诏令各州郡考察核实这件事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但刺史太守多不一样</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有些厚待豪门大族</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欺凌贫弱</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百姓哀怨</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拦路呼号。当时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各郡各自派使者上朝禀报政事</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皇上看到陈留官吏文书上的字</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看那字</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写的是</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颍川、弘农可以查问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河南、南阳不可查问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皇上追问小官这字的来历</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小官不肯承认</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抵赖说在长寿街上得到的。皇上愤怒。</a:t>
            </a:r>
            <a:r>
              <a:rPr lang="zh-CN" altLang="zh-CN" sz="2400" b="1" dirty="0">
                <a:solidFill>
                  <a:srgbClr val="0000FF"/>
                </a:solidFill>
                <a:latin typeface="楷体" panose="02010609060101010101" pitchFamily="49" charset="-122"/>
                <a:ea typeface="楷体" panose="02010609060101010101" pitchFamily="49" charset="-122"/>
              </a:rPr>
              <a:t>当时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显宗做东海公</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十二岁</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在帷幕后面说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小官受郡守命令</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应该是想拿开垦的土地来举个例子。</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皇上说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假如是这样</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为什么说河南、南阳不可以追究呢</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东海公回答说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河南是皇城</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有很多皇上身边的臣子</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南阳是皇帝的故乡</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有很多皇家亲戚</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田地房宅超过规定</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不能按标准。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皇上命令虎贲将盘问小官</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小官这才从实招认</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正如东海公所回答的。于是派谒者考察核实</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全部获知欺骗作假的情况。</a:t>
            </a:r>
            <a:r>
              <a:rPr lang="zh-CN" altLang="zh-CN" sz="2400" b="1" u="sng" dirty="0">
                <a:solidFill>
                  <a:srgbClr val="FF0000"/>
                </a:solidFill>
                <a:latin typeface="楷体" panose="02010609060101010101" pitchFamily="49" charset="-122"/>
                <a:ea typeface="楷体" panose="02010609060101010101" pitchFamily="49" charset="-122"/>
              </a:rPr>
              <a:t>第二年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刘隆因犯罪被召回关进监狱</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他的同辈十多人都被处死。皇上因为刘隆是功臣</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只特地把他免官</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成为平民。</a:t>
            </a:r>
          </a:p>
          <a:p>
            <a:endParaRPr lang="zh-CN" altLang="en-US"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4635633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20688"/>
            <a:ext cx="8712967" cy="3785652"/>
          </a:xfrm>
          <a:prstGeom prst="rect">
            <a:avLst/>
          </a:prstGeom>
          <a:noFill/>
        </p:spPr>
        <p:txBody>
          <a:bodyPr wrap="square" rtlCol="0">
            <a:spAutoFit/>
          </a:bodyPr>
          <a:lstStyle/>
          <a:p>
            <a:r>
              <a:rPr lang="en-US" altLang="zh-CN" dirty="0" smtClean="0"/>
              <a:t>      </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练习三十八</a:t>
            </a:r>
            <a:r>
              <a:rPr lang="en-US" altLang="zh-CN" sz="2400" b="1" dirty="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卢柔</a:t>
            </a:r>
            <a:r>
              <a:rPr lang="zh-CN" altLang="zh-CN" sz="2400" b="1" dirty="0">
                <a:solidFill>
                  <a:srgbClr val="0000FF"/>
                </a:solidFill>
                <a:latin typeface="楷体" panose="02010609060101010101" pitchFamily="49" charset="-122"/>
                <a:ea typeface="楷体" panose="02010609060101010101" pitchFamily="49" charset="-122"/>
              </a:rPr>
              <a:t>字子刚。少孤，为叔母所养，抚视甚于其子。柔尽心温清，亦同己亲。宗族叹重之。性聪敏，好学，未弱冠，解属文。司徒、临淮王或见而器之，以女妻焉。及魏孝武与齐神武有隙，</a:t>
            </a:r>
            <a:r>
              <a:rPr lang="zh-CN" altLang="zh-CN" sz="2400" b="1" u="sng" dirty="0">
                <a:solidFill>
                  <a:srgbClr val="FF0000"/>
                </a:solidFill>
                <a:latin typeface="楷体" panose="02010609060101010101" pitchFamily="49" charset="-122"/>
                <a:ea typeface="楷体" panose="02010609060101010101" pitchFamily="49" charset="-122"/>
              </a:rPr>
              <a:t>诏贺拔胜出牧荆州，柔谓因此可著功绩，遂从胜之荆州。</a:t>
            </a:r>
            <a:endParaRPr lang="en-US" altLang="zh-CN" sz="2400" b="1" u="sng" dirty="0">
              <a:solidFill>
                <a:srgbClr val="FF0000"/>
              </a:solidFill>
              <a:latin typeface="楷体" panose="02010609060101010101" pitchFamily="49" charset="-122"/>
              <a:ea typeface="楷体" panose="02010609060101010101" pitchFamily="49" charset="-122"/>
            </a:endParaRPr>
          </a:p>
          <a:p>
            <a:endParaRPr lang="en-US" altLang="zh-CN" sz="2400" b="1" u="sng"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既</a:t>
            </a:r>
            <a:r>
              <a:rPr lang="zh-CN" altLang="zh-CN" sz="2400" b="1" dirty="0">
                <a:solidFill>
                  <a:srgbClr val="0000FF"/>
                </a:solidFill>
                <a:latin typeface="楷体" panose="02010609060101010101" pitchFamily="49" charset="-122"/>
                <a:ea typeface="楷体" panose="02010609060101010101" pitchFamily="49" charset="-122"/>
              </a:rPr>
              <a:t>知柔所制，因遣舍人劳问，并遗缣锦。后与胜俱还，行至襄阳，齐神武惧胜西入，遣侯景以轻骑要之。胜及柔惧，乃弃船山行。</a:t>
            </a:r>
            <a:r>
              <a:rPr lang="zh-CN" altLang="zh-CN" sz="2400" b="1" u="sng" dirty="0">
                <a:solidFill>
                  <a:srgbClr val="FF0000"/>
                </a:solidFill>
                <a:latin typeface="楷体" panose="02010609060101010101" pitchFamily="49" charset="-122"/>
                <a:ea typeface="楷体" panose="02010609060101010101" pitchFamily="49" charset="-122"/>
              </a:rPr>
              <a:t>赢粮冒险，经数百里。时属秋霖，士卒冻馁，死者大半。</a:t>
            </a:r>
            <a:r>
              <a:rPr lang="en-US" altLang="zh-CN" sz="2400" b="1" u="sng" dirty="0">
                <a:solidFill>
                  <a:srgbClr val="FF0000"/>
                </a:solidFill>
                <a:latin typeface="楷体" panose="02010609060101010101" pitchFamily="49" charset="-122"/>
                <a:ea typeface="楷体" panose="02010609060101010101" pitchFamily="49" charset="-122"/>
              </a:rPr>
              <a:t> </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323528" y="4581112"/>
            <a:ext cx="8693405" cy="1477328"/>
          </a:xfrm>
          <a:prstGeom prst="rect">
            <a:avLst/>
          </a:prstGeom>
          <a:noFill/>
        </p:spPr>
        <p:txBody>
          <a:bodyPr wrap="non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）诏贺拔胜出牧荆州，柔谓因此可著功绩，遂从胜之荆州。</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）赢粮冒险，经数百里。时属秋霖，士卒冻馁，死者大半。</a:t>
            </a:r>
          </a:p>
          <a:p>
            <a:endParaRPr lang="zh-CN" altLang="en-US" dirty="0"/>
          </a:p>
        </p:txBody>
      </p:sp>
    </p:spTree>
    <p:extLst>
      <p:ext uri="{BB962C8B-B14F-4D97-AF65-F5344CB8AC3E}">
        <p14:creationId xmlns:p14="http://schemas.microsoft.com/office/powerpoint/2010/main" val="120954844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332656"/>
            <a:ext cx="8784976" cy="4524315"/>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卢柔</a:t>
            </a:r>
            <a:r>
              <a:rPr lang="zh-CN" altLang="zh-CN" sz="2400" b="1" dirty="0">
                <a:solidFill>
                  <a:srgbClr val="0000FF"/>
                </a:solidFill>
                <a:latin typeface="楷体" panose="02010609060101010101" pitchFamily="49" charset="-122"/>
                <a:ea typeface="楷体" panose="02010609060101010101" pitchFamily="49" charset="-122"/>
              </a:rPr>
              <a:t>字子刚。幼年时父母去世，被叔母收养，叔母抚养看待他比亲生儿子还好。卢柔尽心孝顺叔母，也同自己的母亲一样。宗族的人都感叹看重他。他性格聪明机敏，喜爱学习，不到二十岁，懂得撰写文章。司徒、临淮王元彧见到他而器重他，把女儿嫁给他。等到魏孝武与齐神武有嫌怨，</a:t>
            </a:r>
            <a:r>
              <a:rPr lang="zh-CN" altLang="zh-CN" sz="2400" b="1" u="sng" dirty="0">
                <a:solidFill>
                  <a:srgbClr val="FF0000"/>
                </a:solidFill>
                <a:latin typeface="楷体" panose="02010609060101010101" pitchFamily="49" charset="-122"/>
                <a:ea typeface="楷体" panose="02010609060101010101" pitchFamily="49" charset="-122"/>
              </a:rPr>
              <a:t>下诏令贺拔胜担任荆州刺史，卢柔认为可趁此建立功业，于是跟随贺拔胜到荆州去。</a:t>
            </a:r>
            <a:endParaRPr lang="en-US" altLang="zh-CN" sz="2400" b="1" u="sng" dirty="0">
              <a:solidFill>
                <a:srgbClr val="FF0000"/>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后来</a:t>
            </a:r>
            <a:r>
              <a:rPr lang="zh-CN" altLang="zh-CN" sz="2400" b="1" dirty="0">
                <a:solidFill>
                  <a:srgbClr val="0000FF"/>
                </a:solidFill>
                <a:latin typeface="楷体" panose="02010609060101010101" pitchFamily="49" charset="-122"/>
                <a:ea typeface="楷体" panose="02010609060101010101" pitchFamily="49" charset="-122"/>
              </a:rPr>
              <a:t>知道是卢柔所撰写，就派遣舍人慰劳存问，并送给丝绸锦缎。后来卢柔与贺拔胜一起返回，走到襄阳，齐神武帝害怕贺拔胜从西进入，派遣侯景率领轻锐的骑兵拦截他。贺拔胜和卢柔很恐惧，就舍弃船只，爬山而走，</a:t>
            </a:r>
            <a:r>
              <a:rPr lang="zh-CN" altLang="zh-CN" sz="2400" b="1" u="sng" dirty="0">
                <a:solidFill>
                  <a:srgbClr val="FF0000"/>
                </a:solidFill>
                <a:latin typeface="楷体" panose="02010609060101010101" pitchFamily="49" charset="-122"/>
                <a:ea typeface="楷体" panose="02010609060101010101" pitchFamily="49" charset="-122"/>
              </a:rPr>
              <a:t>带着干粮，冒着危险，行走数百里。当时适逢秋雨连绵，同行之人又冻又饿，死了一大半。</a:t>
            </a:r>
          </a:p>
        </p:txBody>
      </p:sp>
      <p:sp>
        <p:nvSpPr>
          <p:cNvPr id="3" name="TextBox 2"/>
          <p:cNvSpPr txBox="1"/>
          <p:nvPr/>
        </p:nvSpPr>
        <p:spPr>
          <a:xfrm>
            <a:off x="539552" y="5229200"/>
            <a:ext cx="4515980"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（得分点：出、牧、因此、之）</a:t>
            </a:r>
          </a:p>
          <a:p>
            <a:r>
              <a:rPr lang="zh-CN" altLang="zh-CN" sz="2400" b="1" dirty="0">
                <a:solidFill>
                  <a:srgbClr val="FF0000"/>
                </a:solidFill>
                <a:latin typeface="楷体" panose="02010609060101010101" pitchFamily="49" charset="-122"/>
                <a:ea typeface="楷体" panose="02010609060101010101" pitchFamily="49" charset="-122"/>
              </a:rPr>
              <a:t>（得分点：赢、属、秋霖、馁）</a:t>
            </a:r>
          </a:p>
        </p:txBody>
      </p:sp>
    </p:spTree>
    <p:extLst>
      <p:ext uri="{BB962C8B-B14F-4D97-AF65-F5344CB8AC3E}">
        <p14:creationId xmlns:p14="http://schemas.microsoft.com/office/powerpoint/2010/main" val="352857182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240" y="373517"/>
            <a:ext cx="8712968" cy="4893647"/>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练习三十九</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明山宾</a:t>
            </a:r>
            <a:r>
              <a:rPr lang="zh-CN" altLang="zh-CN" sz="2400" b="1" dirty="0">
                <a:solidFill>
                  <a:srgbClr val="0000FF"/>
                </a:solidFill>
                <a:latin typeface="楷体" panose="02010609060101010101" pitchFamily="49" charset="-122"/>
                <a:ea typeface="楷体" panose="02010609060101010101" pitchFamily="49" charset="-122"/>
              </a:rPr>
              <a:t>，字孝若，平原鬲人也。父僧绍，隐居不仕，宋末国子博士征，不就。</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山</a:t>
            </a:r>
            <a:r>
              <a:rPr lang="zh-CN" altLang="zh-CN" sz="2400" b="1" dirty="0">
                <a:solidFill>
                  <a:srgbClr val="0000FF"/>
                </a:solidFill>
                <a:latin typeface="楷体" panose="02010609060101010101" pitchFamily="49" charset="-122"/>
                <a:ea typeface="楷体" panose="02010609060101010101" pitchFamily="49" charset="-122"/>
              </a:rPr>
              <a:t>宾七岁能言名理，十三博通经传，居丧尽札。</a:t>
            </a:r>
            <a:r>
              <a:rPr lang="zh-CN" altLang="zh-CN" sz="2400" b="1" u="sng" dirty="0">
                <a:solidFill>
                  <a:srgbClr val="FF0000"/>
                </a:solidFill>
                <a:latin typeface="楷体" panose="02010609060101010101" pitchFamily="49" charset="-122"/>
                <a:ea typeface="楷体" panose="02010609060101010101" pitchFamily="49" charset="-122"/>
              </a:rPr>
              <a:t>服阕，州辟从事史；兄仲璋婴痼疾，家道屡空，山宾乃行干禄。</a:t>
            </a:r>
            <a:r>
              <a:rPr lang="zh-CN" altLang="zh-CN" sz="2400" b="1" dirty="0">
                <a:solidFill>
                  <a:srgbClr val="0000FF"/>
                </a:solidFill>
                <a:latin typeface="楷体" panose="02010609060101010101" pitchFamily="49" charset="-122"/>
                <a:ea typeface="楷体" panose="02010609060101010101" pitchFamily="49" charset="-122"/>
              </a:rPr>
              <a:t>齐始安王萧遥光引为抚军行参军，后为广阳令，顷之去官。义师至，高祖引为相府田曹参军。梁台建，迁治书侍御史，掌治吉礼。时初置五经博士，山宾首膺其选。迁北中郎谘议参军，侍皇太子读。天监十五年，出为持节、督缘淮诸军事、征远将军、北兖州刺史。普通二年，征为太子右卫率，加给事中，迁御史中丞。四年，迁散骑常侍，领青、冀二州大中正。东宫新置学士，又以山宾居之，俄以本官兼国子祭酒。</a:t>
            </a:r>
          </a:p>
          <a:p>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smtClean="0">
                <a:solidFill>
                  <a:srgbClr val="FF0000"/>
                </a:solidFill>
                <a:latin typeface="楷体" panose="02010609060101010101" pitchFamily="49" charset="-122"/>
                <a:ea typeface="楷体" panose="02010609060101010101" pitchFamily="49" charset="-122"/>
              </a:rPr>
              <a:t>初</a:t>
            </a:r>
            <a:r>
              <a:rPr lang="zh-CN" altLang="zh-CN" sz="2400" b="1" u="sng" dirty="0">
                <a:solidFill>
                  <a:srgbClr val="FF0000"/>
                </a:solidFill>
                <a:latin typeface="楷体" panose="02010609060101010101" pitchFamily="49" charset="-122"/>
                <a:ea typeface="楷体" panose="02010609060101010101" pitchFamily="49" charset="-122"/>
              </a:rPr>
              <a:t>，山宾在州，所部平陆县不稔，启出仓米以赡人。</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107504" y="5267164"/>
            <a:ext cx="8822704" cy="156966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p>
          <a:p>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服阕，州辟从事史；兄仲璋婴瘸疾，家道屡空，山宾乃行干禄。</a:t>
            </a:r>
          </a:p>
          <a:p>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初，山宾在州，所部平陆县不稔，启出仓米以赡人</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130593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92" y="188640"/>
            <a:ext cx="9073008" cy="5632311"/>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山</a:t>
            </a:r>
            <a:r>
              <a:rPr lang="zh-CN" altLang="zh-CN" sz="2400" b="1" dirty="0">
                <a:solidFill>
                  <a:srgbClr val="0000FF"/>
                </a:solidFill>
                <a:latin typeface="楷体" panose="02010609060101010101" pitchFamily="49" charset="-122"/>
                <a:ea typeface="楷体" panose="02010609060101010101" pitchFamily="49" charset="-122"/>
              </a:rPr>
              <a:t>宾累居学官，甚有训导之益，然性颇疏通，接于诸生，多所狎比，人皆爱之</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明山宾</a:t>
            </a:r>
            <a:r>
              <a:rPr lang="zh-CN" altLang="zh-CN" sz="2400" b="1" dirty="0">
                <a:solidFill>
                  <a:srgbClr val="0000FF"/>
                </a:solidFill>
                <a:latin typeface="楷体" panose="02010609060101010101" pitchFamily="49" charset="-122"/>
                <a:ea typeface="楷体" panose="02010609060101010101" pitchFamily="49" charset="-122"/>
              </a:rPr>
              <a:t>字孝若，是平原鬲人。父亲僧韶，隐居不出仕，宋末被征为国子博士，不就任。</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山</a:t>
            </a:r>
            <a:r>
              <a:rPr lang="zh-CN" altLang="zh-CN" sz="2400" b="1" dirty="0">
                <a:solidFill>
                  <a:srgbClr val="0000FF"/>
                </a:solidFill>
                <a:latin typeface="楷体" panose="02010609060101010101" pitchFamily="49" charset="-122"/>
                <a:ea typeface="楷体" panose="02010609060101010101" pitchFamily="49" charset="-122"/>
              </a:rPr>
              <a:t>宾七岁时能谈事物的是非道理，十三岁时博通经书传注，服丧恪尽礼节。</a:t>
            </a:r>
            <a:r>
              <a:rPr lang="zh-CN" altLang="zh-CN" sz="2400" b="1" u="sng" dirty="0">
                <a:solidFill>
                  <a:srgbClr val="FF0000"/>
                </a:solidFill>
                <a:latin typeface="楷体" panose="02010609060101010101" pitchFamily="49" charset="-122"/>
                <a:ea typeface="楷体" panose="02010609060101010101" pitchFamily="49" charset="-122"/>
              </a:rPr>
              <a:t>服丧期满，州中征用为从事史。哥哥仲璋患难治的病，家中空虚，山宾于是求取官职。</a:t>
            </a:r>
            <a:r>
              <a:rPr lang="zh-CN" altLang="zh-CN" sz="2400" b="1" dirty="0">
                <a:solidFill>
                  <a:srgbClr val="0000FF"/>
                </a:solidFill>
                <a:latin typeface="楷体" panose="02010609060101010101" pitchFamily="49" charset="-122"/>
                <a:ea typeface="楷体" panose="02010609060101010101" pitchFamily="49" charset="-122"/>
              </a:rPr>
              <a:t>齐朝始室王萧遥光召为抚军行参军，后来担任广阳令，不久离职。起义军队到来，高祖延聘为相府田曹参军。梁朝台阁建立，山宾调任治书侍御史，掌管修订吉礼。当时开始设置《五经》博士，山宾最先接受这一职位。调任北中郎谘议参军，侍奉皇太子读书。天监十五年，外出任持节、督缘淮诸军事、征远将军、北兖州刺史。普通二年，征入任太子右卫率，加授给事中，调任御史中丞。四年，调任散骑常侍，兼青、冀二州大中正。东宫新设学士，又委任山宾担当，不久以本身职位兼任国子祭酒。</a:t>
            </a:r>
          </a:p>
          <a:p>
            <a:r>
              <a:rPr lang="zh-CN" altLang="zh-CN" sz="2400" b="1" u="sng" dirty="0">
                <a:solidFill>
                  <a:srgbClr val="FF0000"/>
                </a:solidFill>
                <a:latin typeface="楷体" panose="02010609060101010101" pitchFamily="49" charset="-122"/>
                <a:ea typeface="楷体" panose="02010609060101010101" pitchFamily="49" charset="-122"/>
              </a:rPr>
              <a:t>当初，山宾在州中，所管辖的平陆县歉收，业宾启奏放出仓中粮食来赈济</a:t>
            </a:r>
            <a:r>
              <a:rPr lang="zh-CN" altLang="zh-CN" sz="2400" b="1" u="sng" dirty="0" smtClean="0">
                <a:solidFill>
                  <a:srgbClr val="FF0000"/>
                </a:solidFill>
                <a:latin typeface="楷体" panose="02010609060101010101" pitchFamily="49" charset="-122"/>
                <a:ea typeface="楷体" panose="02010609060101010101" pitchFamily="49" charset="-122"/>
              </a:rPr>
              <a:t>民众</a:t>
            </a:r>
            <a:r>
              <a:rPr lang="zh-CN" altLang="en-US" sz="2400" b="1" u="sng" dirty="0" smtClean="0">
                <a:solidFill>
                  <a:srgbClr val="FF0000"/>
                </a:solidFill>
                <a:latin typeface="楷体" panose="02010609060101010101" pitchFamily="49" charset="-122"/>
                <a:ea typeface="楷体" panose="02010609060101010101" pitchFamily="49" charset="-122"/>
              </a:rPr>
              <a:t>。</a:t>
            </a:r>
            <a:endParaRPr lang="zh-CN" altLang="en-US" sz="2400" b="1" u="sng"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488937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539552" y="259598"/>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
        <p:nvSpPr>
          <p:cNvPr id="3" name="TextBox 2"/>
          <p:cNvSpPr txBox="1"/>
          <p:nvPr/>
        </p:nvSpPr>
        <p:spPr>
          <a:xfrm>
            <a:off x="688152" y="1052736"/>
            <a:ext cx="7988304" cy="1200329"/>
          </a:xfrm>
          <a:prstGeom prst="rect">
            <a:avLst/>
          </a:prstGeom>
          <a:noFill/>
        </p:spPr>
        <p:txBody>
          <a:bodyPr wrap="square" rtlCol="0">
            <a:spAutoFit/>
          </a:bodyPr>
          <a:lstStyle/>
          <a:p>
            <a:r>
              <a:rPr lang="zh-CN" altLang="zh-CN" sz="2400" b="1" dirty="0">
                <a:solidFill>
                  <a:srgbClr val="0000FF"/>
                </a:solidFill>
                <a:latin typeface="楷体" panose="02010609060101010101" pitchFamily="49" charset="-122"/>
                <a:ea typeface="楷体" panose="02010609060101010101" pitchFamily="49" charset="-122"/>
              </a:rPr>
              <a:t>常遇春，字伯仁、怀远人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惊</a:t>
            </a:r>
            <a:r>
              <a:rPr lang="zh-CN" altLang="zh-CN" sz="2400" b="1" dirty="0">
                <a:solidFill>
                  <a:srgbClr val="0000FF"/>
                </a:solidFill>
                <a:latin typeface="楷体" panose="02010609060101010101" pitchFamily="49" charset="-122"/>
                <a:ea typeface="楷体" panose="02010609060101010101" pitchFamily="49" charset="-122"/>
              </a:rPr>
              <a:t>寤，而太祖适至，即迎拜。时至正十五年四月也。无何，自请为前锋。</a:t>
            </a:r>
            <a:r>
              <a:rPr lang="zh-CN" altLang="zh-CN" sz="2400" b="1" u="sng" dirty="0">
                <a:solidFill>
                  <a:srgbClr val="FF0000"/>
                </a:solidFill>
                <a:latin typeface="楷体" panose="02010609060101010101" pitchFamily="49" charset="-122"/>
                <a:ea typeface="楷体" panose="02010609060101010101" pitchFamily="49" charset="-122"/>
              </a:rPr>
              <a:t>太祖曰：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汝特饥来就食耳，吾安得汝留也</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遇春固请。</a:t>
            </a:r>
            <a:endParaRPr lang="zh-CN" altLang="en-US" sz="2400" dirty="0">
              <a:solidFill>
                <a:srgbClr val="FF0000"/>
              </a:solidFill>
            </a:endParaRPr>
          </a:p>
        </p:txBody>
      </p:sp>
      <p:sp>
        <p:nvSpPr>
          <p:cNvPr id="4" name="TextBox 3"/>
          <p:cNvSpPr txBox="1"/>
          <p:nvPr/>
        </p:nvSpPr>
        <p:spPr>
          <a:xfrm>
            <a:off x="323528" y="2564904"/>
            <a:ext cx="8280920" cy="120032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先是</a:t>
            </a:r>
            <a:r>
              <a:rPr lang="zh-CN" altLang="zh-CN" sz="2400" b="1" dirty="0">
                <a:solidFill>
                  <a:srgbClr val="0000FF"/>
                </a:solidFill>
                <a:latin typeface="楷体" panose="02010609060101010101" pitchFamily="49" charset="-122"/>
                <a:ea typeface="楷体" panose="02010609060101010101" pitchFamily="49" charset="-122"/>
              </a:rPr>
              <a:t>，太祖所任将帅最著者，平章邵荣、右丞徐达与遇春为三</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u="sng"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而荣尤宿将善战，至是骄蹇有异志，与参政赵继祖谋伏兵为变。</a:t>
            </a:r>
            <a:endParaRPr lang="zh-CN" altLang="en-US" sz="2400" dirty="0">
              <a:solidFill>
                <a:srgbClr val="FF0000"/>
              </a:solidFill>
            </a:endParaRPr>
          </a:p>
        </p:txBody>
      </p:sp>
      <p:sp>
        <p:nvSpPr>
          <p:cNvPr id="5" name="TextBox 4"/>
          <p:cNvSpPr txBox="1"/>
          <p:nvPr/>
        </p:nvSpPr>
        <p:spPr>
          <a:xfrm>
            <a:off x="179512" y="4149080"/>
            <a:ext cx="8820473"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太祖曰：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汝特饥來就食耳，吾安得汝留也。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遇春固请。</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而荣尤宿将善战，至是轿蹇有异志，与参政赵继祖谋伏兵为变。</a:t>
            </a:r>
          </a:p>
          <a:p>
            <a:endParaRPr lang="zh-CN" altLang="en-US" dirty="0"/>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476672"/>
            <a:ext cx="9145016" cy="3785652"/>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严</a:t>
            </a:r>
            <a:r>
              <a:rPr lang="zh-CN" altLang="zh-CN" sz="2400" b="1" dirty="0">
                <a:solidFill>
                  <a:srgbClr val="0000FF"/>
                </a:solidFill>
                <a:latin typeface="楷体" panose="02010609060101010101" pitchFamily="49" charset="-122"/>
                <a:ea typeface="楷体" panose="02010609060101010101" pitchFamily="49" charset="-122"/>
              </a:rPr>
              <a:t>起恒，浙江山阴人。崇祯四年进士。历广州知府，迁衡永兵备副使。十六年，</a:t>
            </a:r>
            <a:r>
              <a:rPr lang="zh-CN" altLang="zh-CN" sz="2400" b="1" u="sng" dirty="0">
                <a:solidFill>
                  <a:srgbClr val="FF0000"/>
                </a:solidFill>
                <a:latin typeface="楷体" panose="02010609060101010101" pitchFamily="49" charset="-122"/>
                <a:ea typeface="楷体" panose="02010609060101010101" pitchFamily="49" charset="-122"/>
              </a:rPr>
              <a:t>张献忠躏湖南，吏民</a:t>
            </a:r>
            <a:r>
              <a:rPr lang="zh-CN" altLang="zh-CN" sz="2400" b="1" u="sng" dirty="0" smtClean="0">
                <a:solidFill>
                  <a:srgbClr val="FF0000"/>
                </a:solidFill>
                <a:latin typeface="楷体" panose="02010609060101010101" pitchFamily="49" charset="-122"/>
                <a:ea typeface="楷体" panose="02010609060101010101" pitchFamily="49" charset="-122"/>
              </a:rPr>
              <a:t>悉</a:t>
            </a:r>
            <a:r>
              <a:rPr lang="zh-CN" altLang="zh-CN" sz="2400" b="1" u="sng" dirty="0">
                <a:solidFill>
                  <a:srgbClr val="FF0000"/>
                </a:solidFill>
                <a:latin typeface="楷体" panose="02010609060101010101" pitchFamily="49" charset="-122"/>
                <a:ea typeface="楷体" panose="02010609060101010101" pitchFamily="49" charset="-122"/>
              </a:rPr>
              <a:t>逋</a:t>
            </a:r>
            <a:r>
              <a:rPr lang="zh-CN" altLang="zh-CN" sz="2400" b="1" u="sng" dirty="0" smtClean="0">
                <a:solidFill>
                  <a:srgbClr val="FF0000"/>
                </a:solidFill>
                <a:latin typeface="楷体" panose="02010609060101010101" pitchFamily="49" charset="-122"/>
                <a:ea typeface="楷体" panose="02010609060101010101" pitchFamily="49" charset="-122"/>
              </a:rPr>
              <a:t>窜</a:t>
            </a:r>
            <a:r>
              <a:rPr lang="zh-CN" altLang="zh-CN" sz="2400" b="1" u="sng" dirty="0">
                <a:solidFill>
                  <a:srgbClr val="FF0000"/>
                </a:solidFill>
                <a:latin typeface="楷体" panose="02010609060101010101" pitchFamily="49" charset="-122"/>
                <a:ea typeface="楷体" panose="02010609060101010101" pitchFamily="49" charset="-122"/>
              </a:rPr>
              <a:t>，起恒独守永州，贼亦不至</a:t>
            </a:r>
            <a:r>
              <a:rPr lang="zh-CN" altLang="zh-CN" sz="2400" b="1" dirty="0">
                <a:solidFill>
                  <a:srgbClr val="FF0000"/>
                </a:solidFill>
                <a:latin typeface="楷体" panose="02010609060101010101" pitchFamily="49" charset="-122"/>
                <a:ea typeface="楷体" panose="02010609060101010101" pitchFamily="49" charset="-122"/>
              </a:rPr>
              <a:t>。永明王立，</a:t>
            </a:r>
            <a:r>
              <a:rPr lang="zh-CN" altLang="zh-CN" sz="2400" b="1" dirty="0">
                <a:solidFill>
                  <a:srgbClr val="0000FF"/>
                </a:solidFill>
                <a:latin typeface="楷体" panose="02010609060101010101" pitchFamily="49" charset="-122"/>
                <a:ea typeface="楷体" panose="02010609060101010101" pitchFamily="49" charset="-122"/>
              </a:rPr>
              <a:t>令兼督湖南军饷。顺治四年，王驻武冈，拜起恒礼部尚书兼东阁大学士。王走靖州，起恒从不及，避难万村。已知王在柳州，闲道往从之。从返桂林，复从至柳州、南宁。李成栋叛大清，以广东附于王。起恒从王至肇庆，与王化澄、朱天麟同入直。</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时</a:t>
            </a:r>
            <a:r>
              <a:rPr lang="zh-CN" altLang="zh-CN" sz="2400" b="1" dirty="0">
                <a:solidFill>
                  <a:srgbClr val="0000FF"/>
                </a:solidFill>
                <a:latin typeface="楷体" panose="02010609060101010101" pitchFamily="49" charset="-122"/>
                <a:ea typeface="楷体" panose="02010609060101010101" pitchFamily="49" charset="-122"/>
              </a:rPr>
              <a:t>朝政决于成栋子元胤，少詹事刘湘客等五人附之，揽权植党，人目为五虎。起恒居其间，不能有所匡正。然起恒洁廉，遇事持平。</a:t>
            </a:r>
            <a:r>
              <a:rPr lang="zh-CN" altLang="zh-CN" sz="2400" b="1" u="sng" dirty="0">
                <a:solidFill>
                  <a:srgbClr val="FF0000"/>
                </a:solidFill>
                <a:latin typeface="楷体" panose="02010609060101010101" pitchFamily="49" charset="-122"/>
                <a:ea typeface="楷体" panose="02010609060101010101" pitchFamily="49" charset="-122"/>
              </a:rPr>
              <a:t>与文安侯马吉翔共患难久，无所忤，而五虎憾起恒，竞诋为邪党。</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539552" y="4653136"/>
            <a:ext cx="8352928"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）张献忠躏湖南，吏民悉逋窜，起恒独守永州，贼亦不至。</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）与文安侯马吉翔共患难久，无所忤，而五虎憾起恒，竞诋为邪党。</a:t>
            </a:r>
          </a:p>
          <a:p>
            <a:endParaRPr lang="zh-CN" altLang="en-US" dirty="0"/>
          </a:p>
        </p:txBody>
      </p:sp>
      <p:sp>
        <p:nvSpPr>
          <p:cNvPr id="4" name="TextBox 2"/>
          <p:cNvSpPr txBox="1">
            <a:spLocks noChangeArrowheads="1"/>
          </p:cNvSpPr>
          <p:nvPr/>
        </p:nvSpPr>
        <p:spPr bwMode="auto">
          <a:xfrm>
            <a:off x="914051" y="28766"/>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131127000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260648"/>
            <a:ext cx="8928992" cy="526297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严</a:t>
            </a:r>
            <a:r>
              <a:rPr lang="zh-CN" altLang="zh-CN" sz="2400" b="1" dirty="0">
                <a:solidFill>
                  <a:srgbClr val="0000FF"/>
                </a:solidFill>
                <a:latin typeface="楷体" panose="02010609060101010101" pitchFamily="49" charset="-122"/>
                <a:ea typeface="楷体" panose="02010609060101010101" pitchFamily="49" charset="-122"/>
              </a:rPr>
              <a:t>起恒，浙江山阴人。崇祯四年进士。曾任广州知府，升迁为衡永兵备副使。崇祯十六年，</a:t>
            </a:r>
            <a:r>
              <a:rPr lang="zh-CN" altLang="zh-CN" sz="2400" b="1" u="sng" dirty="0">
                <a:solidFill>
                  <a:srgbClr val="FF0000"/>
                </a:solidFill>
                <a:latin typeface="楷体" panose="02010609060101010101" pitchFamily="49" charset="-122"/>
                <a:ea typeface="楷体" panose="02010609060101010101" pitchFamily="49" charset="-122"/>
              </a:rPr>
              <a:t>张献忠蹂躏（欺压）湖南，官民都纷纷逃窜，严起恒独自坚守永州，贼寇也没有到达（永州）。</a:t>
            </a:r>
            <a:r>
              <a:rPr lang="zh-CN" altLang="zh-CN" sz="2400" b="1" dirty="0">
                <a:solidFill>
                  <a:srgbClr val="0000FF"/>
                </a:solidFill>
                <a:latin typeface="楷体" panose="02010609060101010101" pitchFamily="49" charset="-122"/>
                <a:ea typeface="楷体" panose="02010609060101010101" pitchFamily="49" charset="-122"/>
              </a:rPr>
              <a:t>永明王登基，命令他兼管湖南的军饷。顺治四年，永明王驻在武冈，拜严起恒为礼部尚书兼东阁大学士。永明王逃往靖州，严起恒来不及跟随，在万村避难。随后得知永明王在柳州，取道偏僻的小路前去投奔。跟随永明王返回桂林，又跟随永明王到达柳州、南宁。李成栋叛离大清，率领广东归顺永明王。严起恒跟着永明王到达肇庆，与王化澄、朱天麟一起进入内阁。</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那时</a:t>
            </a:r>
            <a:r>
              <a:rPr lang="zh-CN" altLang="zh-CN" sz="2400" b="1" dirty="0">
                <a:solidFill>
                  <a:srgbClr val="0000FF"/>
                </a:solidFill>
                <a:latin typeface="楷体" panose="02010609060101010101" pitchFamily="49" charset="-122"/>
                <a:ea typeface="楷体" panose="02010609060101010101" pitchFamily="49" charset="-122"/>
              </a:rPr>
              <a:t>朝廷的政治和事务取决于李成栋的儿子李元胤，少詹事刘湘客等五人依附他，独揽大权，培植私党，人们将他们视为五虎。严起恒居于他们中间，不能有所匡正。然而严起恒清白廉洁，遇事主持公正，</a:t>
            </a:r>
            <a:r>
              <a:rPr lang="zh-CN" altLang="zh-CN" sz="2400" b="1" u="sng" dirty="0">
                <a:solidFill>
                  <a:srgbClr val="FF0000"/>
                </a:solidFill>
                <a:latin typeface="楷体" panose="02010609060101010101" pitchFamily="49" charset="-122"/>
                <a:ea typeface="楷体" panose="02010609060101010101" pitchFamily="49" charset="-122"/>
              </a:rPr>
              <a:t>与文安侯马吉翔共患难很长时间了，没有矛盾（抵触），但是五虎怨恨严起恒，争相毁谤他是邪党。</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107504" y="5530451"/>
            <a:ext cx="8604955" cy="1200329"/>
          </a:xfrm>
          <a:prstGeom prst="rect">
            <a:avLst/>
          </a:prstGeom>
          <a:noFill/>
        </p:spPr>
        <p:txBody>
          <a:bodyPr wrap="square" rtlCol="0">
            <a:spAutoFit/>
          </a:bodyPr>
          <a:lstStyle/>
          <a:p>
            <a:r>
              <a:rPr lang="en-US" altLang="zh-CN" b="1" dirty="0">
                <a:solidFill>
                  <a:srgbClr val="FF0000"/>
                </a:solidFill>
                <a:latin typeface="楷体" panose="02010609060101010101" pitchFamily="49" charset="-122"/>
                <a:ea typeface="楷体" panose="02010609060101010101" pitchFamily="49" charset="-122"/>
              </a:rPr>
              <a:t>13.</a:t>
            </a:r>
            <a:r>
              <a:rPr lang="zh-CN" altLang="zh-CN"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1</a:t>
            </a:r>
            <a:r>
              <a:rPr lang="zh-CN" altLang="zh-CN"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5</a:t>
            </a:r>
            <a:r>
              <a:rPr lang="zh-CN" altLang="zh-CN" b="1" dirty="0">
                <a:solidFill>
                  <a:srgbClr val="FF0000"/>
                </a:solidFill>
                <a:latin typeface="楷体" panose="02010609060101010101" pitchFamily="49" charset="-122"/>
                <a:ea typeface="楷体" panose="02010609060101010101" pitchFamily="49" charset="-122"/>
              </a:rPr>
              <a:t>分）张献忠蹂躏（欺压）湖南，官员百姓都纷纷逃窜，严起恒独自坚守永州，贼寇也没有到达（永州）。</a:t>
            </a:r>
            <a:r>
              <a:rPr lang="en-US" altLang="zh-CN" b="1" dirty="0">
                <a:solidFill>
                  <a:srgbClr val="FF0000"/>
                </a:solidFill>
                <a:latin typeface="楷体" panose="02010609060101010101" pitchFamily="49" charset="-122"/>
                <a:ea typeface="楷体" panose="02010609060101010101" pitchFamily="49" charset="-122"/>
              </a:rPr>
              <a:t>                     </a:t>
            </a:r>
            <a:r>
              <a:rPr lang="zh-CN" altLang="zh-CN" b="1" dirty="0">
                <a:solidFill>
                  <a:srgbClr val="FF0000"/>
                </a:solidFill>
                <a:latin typeface="楷体" panose="02010609060101010101" pitchFamily="49" charset="-122"/>
                <a:ea typeface="楷体" panose="02010609060101010101" pitchFamily="49" charset="-122"/>
              </a:rPr>
              <a:t>（划线处各</a:t>
            </a:r>
            <a:r>
              <a:rPr lang="en-US" altLang="zh-CN" b="1" dirty="0">
                <a:solidFill>
                  <a:srgbClr val="FF0000"/>
                </a:solidFill>
                <a:latin typeface="楷体" panose="02010609060101010101" pitchFamily="49" charset="-122"/>
                <a:ea typeface="楷体" panose="02010609060101010101" pitchFamily="49" charset="-122"/>
              </a:rPr>
              <a:t>1</a:t>
            </a:r>
            <a:r>
              <a:rPr lang="zh-CN" altLang="zh-CN" b="1" dirty="0">
                <a:solidFill>
                  <a:srgbClr val="FF0000"/>
                </a:solidFill>
                <a:latin typeface="楷体" panose="02010609060101010101" pitchFamily="49" charset="-122"/>
                <a:ea typeface="楷体" panose="02010609060101010101" pitchFamily="49" charset="-122"/>
              </a:rPr>
              <a:t>分，大意</a:t>
            </a:r>
            <a:r>
              <a:rPr lang="en-US" altLang="zh-CN" b="1" dirty="0">
                <a:solidFill>
                  <a:srgbClr val="FF0000"/>
                </a:solidFill>
                <a:latin typeface="楷体" panose="02010609060101010101" pitchFamily="49" charset="-122"/>
                <a:ea typeface="楷体" panose="02010609060101010101" pitchFamily="49" charset="-122"/>
              </a:rPr>
              <a:t>1</a:t>
            </a:r>
            <a:r>
              <a:rPr lang="zh-CN" altLang="zh-CN" b="1" dirty="0">
                <a:solidFill>
                  <a:srgbClr val="FF0000"/>
                </a:solidFill>
                <a:latin typeface="楷体" panose="02010609060101010101" pitchFamily="49" charset="-122"/>
                <a:ea typeface="楷体" panose="02010609060101010101" pitchFamily="49" charset="-122"/>
              </a:rPr>
              <a:t>分）</a:t>
            </a:r>
          </a:p>
          <a:p>
            <a:r>
              <a:rPr lang="zh-CN" altLang="zh-CN"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2</a:t>
            </a:r>
            <a:r>
              <a:rPr lang="zh-CN" altLang="zh-CN" b="1" dirty="0">
                <a:solidFill>
                  <a:srgbClr val="FF0000"/>
                </a:solidFill>
                <a:latin typeface="楷体" panose="02010609060101010101" pitchFamily="49" charset="-122"/>
                <a:ea typeface="楷体" panose="02010609060101010101" pitchFamily="49" charset="-122"/>
              </a:rPr>
              <a:t>）（</a:t>
            </a:r>
            <a:r>
              <a:rPr lang="en-US" altLang="zh-CN" b="1" dirty="0">
                <a:solidFill>
                  <a:srgbClr val="FF0000"/>
                </a:solidFill>
                <a:latin typeface="楷体" panose="02010609060101010101" pitchFamily="49" charset="-122"/>
                <a:ea typeface="楷体" panose="02010609060101010101" pitchFamily="49" charset="-122"/>
              </a:rPr>
              <a:t>5</a:t>
            </a:r>
            <a:r>
              <a:rPr lang="zh-CN" altLang="zh-CN" b="1" dirty="0">
                <a:solidFill>
                  <a:srgbClr val="FF0000"/>
                </a:solidFill>
                <a:latin typeface="楷体" panose="02010609060101010101" pitchFamily="49" charset="-122"/>
                <a:ea typeface="楷体" panose="02010609060101010101" pitchFamily="49" charset="-122"/>
              </a:rPr>
              <a:t>分）（严起恒）与文安侯马吉翔共患难很长时间了，没有矛盾（抵触），但是五虎怨恨严起恒，争相毁谤（他）是邪党。</a:t>
            </a:r>
            <a:r>
              <a:rPr lang="en-US" altLang="zh-CN" b="1" dirty="0">
                <a:solidFill>
                  <a:srgbClr val="FF0000"/>
                </a:solidFill>
                <a:latin typeface="楷体" panose="02010609060101010101" pitchFamily="49" charset="-122"/>
                <a:ea typeface="楷体" panose="02010609060101010101" pitchFamily="49" charset="-122"/>
              </a:rPr>
              <a:t>         </a:t>
            </a:r>
            <a:r>
              <a:rPr lang="zh-CN" altLang="zh-CN" b="1" dirty="0">
                <a:solidFill>
                  <a:srgbClr val="FF0000"/>
                </a:solidFill>
                <a:latin typeface="楷体" panose="02010609060101010101" pitchFamily="49" charset="-122"/>
                <a:ea typeface="楷体" panose="02010609060101010101" pitchFamily="49" charset="-122"/>
              </a:rPr>
              <a:t>（划线处各</a:t>
            </a:r>
            <a:r>
              <a:rPr lang="en-US" altLang="zh-CN" b="1" dirty="0">
                <a:solidFill>
                  <a:srgbClr val="FF0000"/>
                </a:solidFill>
                <a:latin typeface="楷体" panose="02010609060101010101" pitchFamily="49" charset="-122"/>
                <a:ea typeface="楷体" panose="02010609060101010101" pitchFamily="49" charset="-122"/>
              </a:rPr>
              <a:t>1</a:t>
            </a:r>
            <a:r>
              <a:rPr lang="zh-CN" altLang="zh-CN" b="1" dirty="0">
                <a:solidFill>
                  <a:srgbClr val="FF0000"/>
                </a:solidFill>
                <a:latin typeface="楷体" panose="02010609060101010101" pitchFamily="49" charset="-122"/>
                <a:ea typeface="楷体" panose="02010609060101010101" pitchFamily="49" charset="-122"/>
              </a:rPr>
              <a:t>分，大意</a:t>
            </a:r>
            <a:r>
              <a:rPr lang="en-US" altLang="zh-CN" b="1" dirty="0">
                <a:solidFill>
                  <a:srgbClr val="FF0000"/>
                </a:solidFill>
                <a:latin typeface="楷体" panose="02010609060101010101" pitchFamily="49" charset="-122"/>
                <a:ea typeface="楷体" panose="02010609060101010101" pitchFamily="49" charset="-122"/>
              </a:rPr>
              <a:t>1</a:t>
            </a:r>
            <a:r>
              <a:rPr lang="zh-CN" altLang="zh-CN" b="1" dirty="0">
                <a:solidFill>
                  <a:srgbClr val="FF0000"/>
                </a:solidFill>
                <a:latin typeface="楷体" panose="02010609060101010101" pitchFamily="49" charset="-122"/>
                <a:ea typeface="楷体" panose="02010609060101010101" pitchFamily="49" charset="-122"/>
              </a:rPr>
              <a:t>分</a:t>
            </a:r>
            <a:r>
              <a:rPr lang="zh-CN" altLang="zh-CN" b="1" dirty="0" smtClean="0">
                <a:solidFill>
                  <a:srgbClr val="FF0000"/>
                </a:solidFill>
                <a:latin typeface="楷体" panose="02010609060101010101" pitchFamily="49" charset="-122"/>
                <a:ea typeface="楷体" panose="02010609060101010101" pitchFamily="49" charset="-122"/>
              </a:rPr>
              <a:t>）</a:t>
            </a:r>
            <a:endParaRPr lang="zh-CN" altLang="zh-CN"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2250622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920" y="548680"/>
            <a:ext cx="8352928" cy="3323987"/>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萧劢</a:t>
            </a:r>
            <a:r>
              <a:rPr lang="en-US" altLang="zh-CN" sz="2400" b="1" dirty="0">
                <a:solidFill>
                  <a:srgbClr val="0000FF"/>
                </a:solidFill>
                <a:latin typeface="楷体" panose="02010609060101010101" pitchFamily="49" charset="-122"/>
                <a:ea typeface="楷体" panose="02010609060101010101" pitchFamily="49" charset="-122"/>
              </a:rPr>
              <a:t>[</a:t>
            </a:r>
            <a:r>
              <a:rPr lang="en-US" altLang="zh-CN" sz="2400" b="1" dirty="0" err="1">
                <a:solidFill>
                  <a:srgbClr val="0000FF"/>
                </a:solidFill>
                <a:latin typeface="楷体" panose="02010609060101010101" pitchFamily="49" charset="-122"/>
                <a:ea typeface="楷体" panose="02010609060101010101" pitchFamily="49" charset="-122"/>
              </a:rPr>
              <a:t>mài</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字</a:t>
            </a:r>
            <a:r>
              <a:rPr lang="zh-CN" altLang="zh-CN" sz="2400" b="1" dirty="0">
                <a:solidFill>
                  <a:srgbClr val="0000FF"/>
                </a:solidFill>
                <a:latin typeface="楷体" panose="02010609060101010101" pitchFamily="49" charset="-122"/>
                <a:ea typeface="楷体" panose="02010609060101010101" pitchFamily="49" charset="-122"/>
              </a:rPr>
              <a:t>文约，喜愠不形于色。位太子洗马，母忧去职，殆不胜丧。每一思至，必徒步之墓。或遇风雨，仆卧中路，坐地号恸，起而复前，家人不能禁。景特所钟爱，曰：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吾百年后，其无此子乎。</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使左右节哭。服阕，除太子中舍人。</a:t>
            </a:r>
            <a:r>
              <a:rPr lang="zh-CN" altLang="zh-CN" sz="2400" b="1" u="sng" dirty="0">
                <a:solidFill>
                  <a:srgbClr val="FF0000"/>
                </a:solidFill>
                <a:latin typeface="楷体" panose="02010609060101010101" pitchFamily="49" charset="-122"/>
                <a:ea typeface="楷体" panose="02010609060101010101" pitchFamily="49" charset="-122"/>
              </a:rPr>
              <a:t>景薨于郢镇，或以路远，秘其凶问，以疾渐为辞。</a:t>
            </a:r>
            <a:endParaRPr lang="en-US" altLang="zh-CN" sz="2400" b="1" u="sng" dirty="0">
              <a:solidFill>
                <a:srgbClr val="FF0000"/>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广州边海，旧饶，外国舶至，多为刺史所侵，每年舶至不过三数。</a:t>
            </a:r>
            <a:r>
              <a:rPr lang="zh-CN" altLang="zh-CN" sz="2400" b="1" dirty="0">
                <a:solidFill>
                  <a:srgbClr val="0000FF"/>
                </a:solidFill>
                <a:latin typeface="楷体" panose="02010609060101010101" pitchFamily="49" charset="-122"/>
                <a:ea typeface="楷体" panose="02010609060101010101" pitchFamily="49" charset="-122"/>
              </a:rPr>
              <a:t>及劢至，纤豪不犯，岁十余至。</a:t>
            </a:r>
            <a:endParaRPr lang="en-US" altLang="zh-CN" sz="2400" b="1" dirty="0">
              <a:solidFill>
                <a:srgbClr val="0000FF"/>
              </a:solidFill>
              <a:latin typeface="楷体" panose="02010609060101010101" pitchFamily="49" charset="-122"/>
              <a:ea typeface="楷体" panose="02010609060101010101" pitchFamily="49" charset="-122"/>
            </a:endParaRPr>
          </a:p>
          <a:p>
            <a:endParaRPr lang="zh-CN" altLang="en-US" dirty="0"/>
          </a:p>
        </p:txBody>
      </p:sp>
      <p:sp>
        <p:nvSpPr>
          <p:cNvPr id="3" name="TextBox 2"/>
          <p:cNvSpPr txBox="1"/>
          <p:nvPr/>
        </p:nvSpPr>
        <p:spPr>
          <a:xfrm>
            <a:off x="323528" y="4077072"/>
            <a:ext cx="8460432"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）景薨于郢镇，或以路远，秘其凶问，以疾渐为辞。（</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）广州边海，旧饶，外国舶至，多为刺史所侵，每年舶至不过三数。（</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练习四十一</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9237413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7" y="332656"/>
            <a:ext cx="8352928" cy="1938992"/>
          </a:xfrm>
          <a:prstGeom prst="rect">
            <a:avLst/>
          </a:prstGeom>
          <a:noFill/>
        </p:spPr>
        <p:txBody>
          <a:bodyPr wrap="square" rtlCol="0">
            <a:spAutoFit/>
          </a:bodyPr>
          <a:lstStyle/>
          <a:p>
            <a:r>
              <a:rPr lang="en-US" altLang="zh-CN" sz="2400" b="1" dirty="0" smtClean="0">
                <a:solidFill>
                  <a:srgbClr val="FF0000"/>
                </a:solidFill>
                <a:latin typeface="楷体" panose="02010609060101010101" pitchFamily="49" charset="-122"/>
                <a:ea typeface="楷体" panose="02010609060101010101" pitchFamily="49" charset="-122"/>
              </a:rPr>
              <a:t>   13</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萧景在郢州去世，有人因为路远，就对他隐瞒了凶讯，而用病重作为托词</a:t>
            </a:r>
          </a:p>
          <a:p>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zh-CN" sz="2400" b="1" dirty="0" smtClean="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）广州地处沿海，向来是富庶地区，外国商船到此，多被当地刺史盘剥侵夺，所以每年来船不过三几次。</a:t>
            </a:r>
          </a:p>
          <a:p>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269849" y="2295016"/>
            <a:ext cx="8640960" cy="4154984"/>
          </a:xfrm>
          <a:prstGeom prst="rect">
            <a:avLst/>
          </a:prstGeom>
          <a:noFill/>
        </p:spPr>
        <p:txBody>
          <a:bodyPr wrap="square" rtlCol="0">
            <a:spAutoFit/>
          </a:bodyPr>
          <a:lstStyle/>
          <a:p>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smtClean="0">
                <a:solidFill>
                  <a:srgbClr val="0000FF"/>
                </a:solidFill>
                <a:latin typeface="楷体" panose="02010609060101010101" pitchFamily="49" charset="-122"/>
                <a:ea typeface="楷体" panose="02010609060101010101" pitchFamily="49" charset="-122"/>
              </a:rPr>
              <a:t>劢</a:t>
            </a:r>
            <a:r>
              <a:rPr lang="zh-CN" altLang="en-US" sz="2400" b="1" dirty="0">
                <a:solidFill>
                  <a:srgbClr val="0000FF"/>
                </a:solidFill>
                <a:latin typeface="楷体" panose="02010609060101010101" pitchFamily="49" charset="-122"/>
                <a:ea typeface="楷体" panose="02010609060101010101" pitchFamily="49" charset="-122"/>
              </a:rPr>
              <a:t>字文约，喜怒不形于色。位居太子洗马时，因母去世而辞官，由于悲痛伤身几乎难以操办丧事。每当想到母亲，必定要徒步到墓上去。有时遇到风雨，摔倒在半路上，便坐在地上痛哭，然后起来再往前走，家里人也阻拦不住。父亲萧景特别喜爱他，曾说：“我百年之后，怎能少了这样的儿子呢。”吩咐左右人关照他节哀。服丧期满后，被任为太子中舍人。</a:t>
            </a:r>
            <a:r>
              <a:rPr lang="zh-CN" altLang="en-US" sz="2400" b="1" u="sng" dirty="0">
                <a:solidFill>
                  <a:srgbClr val="FF0000"/>
                </a:solidFill>
                <a:latin typeface="楷体" panose="02010609060101010101" pitchFamily="49" charset="-122"/>
                <a:ea typeface="楷体" panose="02010609060101010101" pitchFamily="49" charset="-122"/>
              </a:rPr>
              <a:t>萧景在郢州去世，有人因为路远，就对他隐瞒了凶讯，而用病重作为托词</a:t>
            </a:r>
            <a:r>
              <a:rPr lang="zh-CN" altLang="en-US" sz="2400" b="1" u="sng" dirty="0" smtClean="0">
                <a:solidFill>
                  <a:srgbClr val="FF0000"/>
                </a:solidFill>
                <a:latin typeface="楷体" panose="02010609060101010101" pitchFamily="49" charset="-122"/>
                <a:ea typeface="楷体" panose="02010609060101010101" pitchFamily="49" charset="-122"/>
              </a:rPr>
              <a:t>。</a:t>
            </a:r>
            <a:endParaRPr lang="en-US" altLang="zh-CN" sz="2400" b="1" u="sng" dirty="0" smtClean="0">
              <a:solidFill>
                <a:srgbClr val="FF0000"/>
              </a:solidFill>
              <a:latin typeface="楷体" panose="02010609060101010101" pitchFamily="49" charset="-122"/>
              <a:ea typeface="楷体" panose="02010609060101010101" pitchFamily="49" charset="-122"/>
            </a:endParaRPr>
          </a:p>
          <a:p>
            <a:r>
              <a:rPr lang="zh-CN" altLang="en-US" sz="2400" b="1" u="sng" dirty="0">
                <a:solidFill>
                  <a:srgbClr val="FF0000"/>
                </a:solidFill>
                <a:latin typeface="楷体" panose="02010609060101010101" pitchFamily="49" charset="-122"/>
                <a:ea typeface="楷体" panose="02010609060101010101" pitchFamily="49" charset="-122"/>
              </a:rPr>
              <a:t>广州地处沿海，向来是富庶地区，外国商船到此，多被当地刺史盘剥侵夺，所以每年来船不过三几次。</a:t>
            </a:r>
            <a:r>
              <a:rPr lang="zh-CN" altLang="en-US" sz="2400" b="1" dirty="0">
                <a:solidFill>
                  <a:srgbClr val="0000FF"/>
                </a:solidFill>
                <a:latin typeface="楷体" panose="02010609060101010101" pitchFamily="49" charset="-122"/>
                <a:ea typeface="楷体" panose="02010609060101010101" pitchFamily="49" charset="-122"/>
              </a:rPr>
              <a:t>自萧劢到此，对他们秋毫无犯，于是一年就有十几趟到来</a:t>
            </a:r>
            <a:r>
              <a:rPr lang="zh-CN" altLang="en-US" sz="2400" b="1" dirty="0" smtClean="0">
                <a:solidFill>
                  <a:srgbClr val="0000FF"/>
                </a:solidFill>
                <a:latin typeface="楷体" panose="02010609060101010101" pitchFamily="49" charset="-122"/>
                <a:ea typeface="楷体" panose="02010609060101010101" pitchFamily="49" charset="-122"/>
              </a:rPr>
              <a:t>。</a:t>
            </a:r>
            <a:endParaRPr lang="zh-CN" altLang="en-US" sz="24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1836574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256" y="404664"/>
            <a:ext cx="8352928" cy="3416320"/>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丁宝桢</a:t>
            </a:r>
            <a:r>
              <a:rPr lang="zh-CN" altLang="zh-CN" sz="2400" b="1" dirty="0">
                <a:solidFill>
                  <a:srgbClr val="0000FF"/>
                </a:solidFill>
                <a:latin typeface="楷体" panose="02010609060101010101" pitchFamily="49" charset="-122"/>
                <a:ea typeface="楷体" panose="02010609060101010101" pitchFamily="49" charset="-122"/>
              </a:rPr>
              <a:t>，字稚璜，贵州平远人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其</a:t>
            </a:r>
            <a:r>
              <a:rPr lang="zh-CN" altLang="zh-CN" sz="2400" b="1" u="sng" dirty="0">
                <a:solidFill>
                  <a:srgbClr val="FF0000"/>
                </a:solidFill>
                <a:latin typeface="楷体" panose="02010609060101010101" pitchFamily="49" charset="-122"/>
                <a:ea typeface="楷体" panose="02010609060101010101" pitchFamily="49" charset="-122"/>
              </a:rPr>
              <a:t>诛安得海事尤著人口。安得海者，以奄人侍慈禧太后，颇用事</a:t>
            </a:r>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八年秋，乘楼船缘运河南下，旗缯殊异，称有密遣。所过招纳权贿，无敢发者。至泰安，宝桢先已入告，使骑捕而守之。安得海犹大言，谓：</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汝辈自速辜耳！</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传送济南，宝桢曰：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宦竖私出，非制。且大臣未闻有命，必诈无疑。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奏上，遂正法</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p>
          <a:p>
            <a:r>
              <a:rPr lang="zh-CN" altLang="zh-CN" sz="2400" b="1" dirty="0">
                <a:solidFill>
                  <a:srgbClr val="0000FF"/>
                </a:solidFill>
                <a:latin typeface="楷体" panose="02010609060101010101" pitchFamily="49" charset="-122"/>
                <a:ea typeface="楷体" panose="02010609060101010101" pitchFamily="49" charset="-122"/>
              </a:rPr>
              <a:t>光绪二年，代吴棠署四川总督。成都将军恒训覈覆堤工，亦摭及盐运病商民、流弊大，宝桢抗辩。</a:t>
            </a:r>
            <a:r>
              <a:rPr lang="zh-CN" altLang="zh-CN" sz="2400" b="1" u="sng" dirty="0">
                <a:solidFill>
                  <a:srgbClr val="FF0000"/>
                </a:solidFill>
                <a:latin typeface="楷体" panose="02010609060101010101" pitchFamily="49" charset="-122"/>
                <a:ea typeface="楷体" panose="02010609060101010101" pitchFamily="49" charset="-122"/>
              </a:rPr>
              <a:t>上虑宝桢惑浮言，敕勿易初念。寻予实授。</a:t>
            </a:r>
            <a:r>
              <a:rPr lang="zh-CN" altLang="zh-CN" sz="2400" b="1" dirty="0">
                <a:solidFill>
                  <a:srgbClr val="0000FF"/>
                </a:solidFill>
                <a:latin typeface="楷体" panose="02010609060101010101" pitchFamily="49" charset="-122"/>
                <a:ea typeface="楷体" panose="02010609060101010101" pitchFamily="49" charset="-122"/>
              </a:rPr>
              <a:t>宝桢弥自警勖，益兴积谷，严督捕。</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204696" y="4509120"/>
            <a:ext cx="8687784"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）其诛安得海事尤著人口。得海以奄人侍</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慈禧太后，颇用事。</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）上虑宝桢惑浮言，敕勿易初念。寻予实授。（</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练习四十二</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75657236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84" y="116632"/>
            <a:ext cx="8928992" cy="5262979"/>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而他杀掉安德海的事件尤其被民众称道，安德海，以太监身份侍奉慈禧太后多年，颇为擅权，</a:t>
            </a:r>
            <a:r>
              <a:rPr lang="zh-CN" altLang="zh-CN" sz="2400" b="1" dirty="0" smtClean="0">
                <a:solidFill>
                  <a:srgbClr val="0000FF"/>
                </a:solidFill>
                <a:latin typeface="楷体" panose="02010609060101010101" pitchFamily="49" charset="-122"/>
                <a:ea typeface="楷体" panose="02010609060101010101" pitchFamily="49" charset="-122"/>
              </a:rPr>
              <a:t>同治</a:t>
            </a:r>
            <a:r>
              <a:rPr lang="zh-CN" altLang="zh-CN" sz="2400" b="1" dirty="0">
                <a:solidFill>
                  <a:srgbClr val="0000FF"/>
                </a:solidFill>
                <a:latin typeface="楷体" panose="02010609060101010101" pitchFamily="49" charset="-122"/>
                <a:ea typeface="楷体" panose="02010609060101010101" pitchFamily="49" charset="-122"/>
              </a:rPr>
              <a:t>八年秋天，安德海乘坐楼船沿着运河南下，旗帜与众不同，自称有秘密的派遣，所过之处，结交权贵，收取贿赂，没有人敢告发，到了泰安，宝桢已经先入朝告发，派遣骑兵逮捕安德海并看押起。安德海还说大话，说道：</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你们这些人是自己招祸端罢了！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传递解送到济南，丁宝桢说：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太监私自出京，是不符合祖制的。况且大臣们没有听说有这样的（秘密派遣的）命令，一定有诈没确定无疑。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禀明皇帝，于是将安德海就地正法。</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光绪</a:t>
            </a:r>
            <a:r>
              <a:rPr lang="zh-CN" altLang="zh-CN" sz="2400" b="1" dirty="0">
                <a:solidFill>
                  <a:srgbClr val="0000FF"/>
                </a:solidFill>
                <a:latin typeface="楷体" panose="02010609060101010101" pitchFamily="49" charset="-122"/>
                <a:ea typeface="楷体" panose="02010609060101010101" pitchFamily="49" charset="-122"/>
              </a:rPr>
              <a:t>二年，代替吴棠担任四川总督。成都将军恒训再次核查堤防工程，又挑剔指摘到盐运祸害商贾民众，流弊很大，拒绝责难，进行争辩。</a:t>
            </a:r>
            <a:r>
              <a:rPr lang="zh-CN" altLang="zh-CN" sz="2400" b="1" u="sng" dirty="0">
                <a:solidFill>
                  <a:srgbClr val="FF0000"/>
                </a:solidFill>
                <a:latin typeface="楷体" panose="02010609060101010101" pitchFamily="49" charset="-122"/>
                <a:ea typeface="楷体" panose="02010609060101010101" pitchFamily="49" charset="-122"/>
              </a:rPr>
              <a:t>皇帝担心丁宝桢被流言困扰，亲自下令告诉丁宝桢不要改变当初的想法</a:t>
            </a:r>
            <a:r>
              <a:rPr lang="zh-CN" altLang="zh-CN" sz="2400" b="1" u="sng" dirty="0" smtClean="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不久就正式授予他实职</a:t>
            </a:r>
            <a:r>
              <a:rPr lang="zh-CN" altLang="zh-CN" sz="2400" b="1" u="sng"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丁宝桢</a:t>
            </a:r>
            <a:r>
              <a:rPr lang="zh-CN" altLang="zh-CN" sz="2400" b="1" dirty="0">
                <a:solidFill>
                  <a:srgbClr val="0000FF"/>
                </a:solidFill>
                <a:latin typeface="楷体" panose="02010609060101010101" pitchFamily="49" charset="-122"/>
                <a:ea typeface="楷体" panose="02010609060101010101" pitchFamily="49" charset="-122"/>
              </a:rPr>
              <a:t>也更加自我警惕勉励，更加注重储存粮食，从严进行督责搜捕工作。</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90384" y="5517232"/>
            <a:ext cx="9159880" cy="1200329"/>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人口</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奄人</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用事</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惑浮言</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译为被动句</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敕</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寻</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a:p>
            <a:endParaRPr lang="zh-CN" altLang="en-US"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6112261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725144"/>
            <a:ext cx="8712969" cy="2215991"/>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）胄遣使抚之，其魁曰：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是前唐使君令吾子入学者。</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即解甲。（</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）帝大怒，下诏狱拷掠，削籍归。遇赦复冠带，卒。（</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3" name="TextBox 2"/>
          <p:cNvSpPr txBox="1"/>
          <p:nvPr/>
        </p:nvSpPr>
        <p:spPr>
          <a:xfrm>
            <a:off x="179511" y="188640"/>
            <a:ext cx="8856985" cy="4062651"/>
          </a:xfrm>
          <a:prstGeom prst="rect">
            <a:avLst/>
          </a:prstGeom>
          <a:noFill/>
        </p:spPr>
        <p:txBody>
          <a:bodyPr wrap="square" rtlCol="0">
            <a:spAutoFit/>
          </a:bodyPr>
          <a:lstStyle/>
          <a:p>
            <a:r>
              <a:rPr lang="en-US" altLang="zh-CN" dirty="0" smtClean="0"/>
              <a:t>     </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唐胄</a:t>
            </a:r>
            <a:r>
              <a:rPr lang="zh-CN" altLang="zh-CN" sz="2400" b="1" dirty="0">
                <a:solidFill>
                  <a:srgbClr val="0000FF"/>
                </a:solidFill>
                <a:latin typeface="楷体" panose="02010609060101010101" pitchFamily="49" charset="-122"/>
                <a:ea typeface="楷体" panose="02010609060101010101" pitchFamily="49" charset="-122"/>
              </a:rPr>
              <a:t>，字平侯，琼山人。弘治十五年进士。授户部主事。以忧归。刘瑾斥诸服除久不赴官者，坐夺职。瑾诛，召用，以母老不出。嘉靖初，起故官，请为宋死节臣赵与珞追谥立祠。进员外郎，迁广西提学佥事。令土官及瑶、蛮悉遣子入学。土酋莽信虐，计擒之。木邦、孟养构兵，胄遣使宣谕，木邦遂献地。屡迁广西左布政使。官军讨古田贼，久无功。</a:t>
            </a:r>
            <a:r>
              <a:rPr lang="zh-CN" altLang="zh-CN" sz="2400" b="1" u="sng" dirty="0">
                <a:solidFill>
                  <a:srgbClr val="FF0000"/>
                </a:solidFill>
                <a:latin typeface="楷体" panose="02010609060101010101" pitchFamily="49" charset="-122"/>
                <a:ea typeface="楷体" panose="02010609060101010101" pitchFamily="49" charset="-122"/>
              </a:rPr>
              <a:t>胄遣使抚之，其魁曰：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是前唐使君令吾子入学者。</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即解甲。</a:t>
            </a:r>
            <a:r>
              <a:rPr lang="zh-CN" altLang="zh-CN" sz="2400" b="1" dirty="0">
                <a:solidFill>
                  <a:srgbClr val="0000FF"/>
                </a:solidFill>
                <a:latin typeface="楷体" panose="02010609060101010101" pitchFamily="49" charset="-122"/>
                <a:ea typeface="楷体" panose="02010609060101010101" pitchFamily="49" charset="-122"/>
              </a:rPr>
              <a:t>十五年进左侍郎。</a:t>
            </a:r>
            <a:endParaRPr lang="en-US" altLang="zh-CN" sz="2400" b="1" dirty="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郭勋为</a:t>
            </a:r>
            <a:r>
              <a:rPr lang="zh-CN" altLang="zh-CN" sz="2400" b="1" dirty="0">
                <a:solidFill>
                  <a:srgbClr val="0000FF"/>
                </a:solidFill>
                <a:latin typeface="楷体" panose="02010609060101010101" pitchFamily="49" charset="-122"/>
                <a:ea typeface="楷体" panose="02010609060101010101" pitchFamily="49" charset="-122"/>
              </a:rPr>
              <a:t>祖英请配享，胄疏争。帝欲祀献皇帝明堂，配上帝，胄力言不可。</a:t>
            </a:r>
            <a:r>
              <a:rPr lang="zh-CN" altLang="zh-CN" sz="2400" b="1" u="sng" dirty="0">
                <a:solidFill>
                  <a:srgbClr val="FF0000"/>
                </a:solidFill>
                <a:latin typeface="楷体" panose="02010609060101010101" pitchFamily="49" charset="-122"/>
                <a:ea typeface="楷体" panose="02010609060101010101" pitchFamily="49" charset="-122"/>
              </a:rPr>
              <a:t>帝大怒，下诏狱拷掠，削籍归。遇赦复冠带，卒。</a:t>
            </a: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练习四十三</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08441196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496" y="116632"/>
            <a:ext cx="9108504" cy="5262979"/>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唐胄</a:t>
            </a:r>
            <a:r>
              <a:rPr lang="zh-CN" altLang="zh-CN" sz="2400" b="1" dirty="0">
                <a:solidFill>
                  <a:srgbClr val="0000FF"/>
                </a:solidFill>
                <a:latin typeface="楷体" panose="02010609060101010101" pitchFamily="49" charset="-122"/>
                <a:ea typeface="楷体" panose="02010609060101010101" pitchFamily="49" charset="-122"/>
              </a:rPr>
              <a:t>，字平侯，琼山人。弘治十五年（</a:t>
            </a:r>
            <a:r>
              <a:rPr lang="en-US" altLang="zh-CN" sz="2400" b="1" dirty="0">
                <a:solidFill>
                  <a:srgbClr val="0000FF"/>
                </a:solidFill>
                <a:latin typeface="楷体" panose="02010609060101010101" pitchFamily="49" charset="-122"/>
                <a:ea typeface="楷体" panose="02010609060101010101" pitchFamily="49" charset="-122"/>
              </a:rPr>
              <a:t>1502</a:t>
            </a:r>
            <a:r>
              <a:rPr lang="zh-CN" altLang="zh-CN" sz="2400" b="1" dirty="0">
                <a:solidFill>
                  <a:srgbClr val="0000FF"/>
                </a:solidFill>
                <a:latin typeface="楷体" panose="02010609060101010101" pitchFamily="49" charset="-122"/>
                <a:ea typeface="楷体" panose="02010609060101010101" pitchFamily="49" charset="-122"/>
              </a:rPr>
              <a:t>）进士。授官户部主事。因父丧回家乡。刘瑾指斥诸位服丧期满而不赴任者，因此剥夺他的官职。刘瑾被诛，朝廷召用唐胄，唐胄因母亲老衰而不出任官职。嘉靖初年，唐胄以故官起用。他疏谏内官织造事，请求为宋朝死节臣赵与珞追封谥号并为他立祠。进而升为员外郎，又升任广西提学佥事。命令土官和瑶、蛮等都送子入学。升为金腾副使。土著莽信残暴，唐胄用计将他擒获。木邦、孟养交兵，</a:t>
            </a:r>
            <a:r>
              <a:rPr lang="zh-CN" altLang="zh-CN" sz="2400" b="1" u="sng" dirty="0">
                <a:solidFill>
                  <a:srgbClr val="FF0000"/>
                </a:solidFill>
                <a:latin typeface="楷体" panose="02010609060101010101" pitchFamily="49" charset="-122"/>
                <a:ea typeface="楷体" panose="02010609060101010101" pitchFamily="49" charset="-122"/>
              </a:rPr>
              <a:t>唐胄遣派使者前往宣谕，贼寇首领说：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是前唐使君让我的孩子入学的。</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于是自动解除了武装。</a:t>
            </a:r>
            <a:r>
              <a:rPr lang="zh-CN" altLang="zh-CN" sz="2400" b="1" dirty="0">
                <a:solidFill>
                  <a:srgbClr val="0000FF"/>
                </a:solidFill>
                <a:latin typeface="楷体" panose="02010609060101010101" pitchFamily="49" charset="-122"/>
                <a:ea typeface="楷体" panose="02010609060101010101" pitchFamily="49" charset="-122"/>
              </a:rPr>
              <a:t>他升为右副都御使，巡抚南、赣，转到山东。迁为南京户部右侍郎。十五年（</a:t>
            </a:r>
            <a:r>
              <a:rPr lang="en-US" altLang="zh-CN" sz="2400" b="1" dirty="0">
                <a:solidFill>
                  <a:srgbClr val="0000FF"/>
                </a:solidFill>
                <a:latin typeface="楷体" panose="02010609060101010101" pitchFamily="49" charset="-122"/>
                <a:ea typeface="楷体" panose="02010609060101010101" pitchFamily="49" charset="-122"/>
              </a:rPr>
              <a:t>1536</a:t>
            </a:r>
            <a:r>
              <a:rPr lang="zh-CN" altLang="zh-CN" sz="2400" b="1" dirty="0">
                <a:solidFill>
                  <a:srgbClr val="0000FF"/>
                </a:solidFill>
                <a:latin typeface="楷体" panose="02010609060101010101" pitchFamily="49" charset="-122"/>
                <a:ea typeface="楷体" panose="02010609060101010101" pitchFamily="49" charset="-122"/>
              </a:rPr>
              <a:t>）改派到北部，升为左侍郎。</a:t>
            </a:r>
          </a:p>
          <a:p>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郭勋请求让他的祖父郭英入功臣庙同受祭飨，唐胄上疏力争。皇上意欲在明堂祭祀天帝时附祭献皇帝，唐胄极力谏言不可行。</a:t>
            </a:r>
            <a:r>
              <a:rPr lang="zh-CN" altLang="zh-CN" sz="2400" b="1" u="sng" dirty="0">
                <a:solidFill>
                  <a:srgbClr val="FF0000"/>
                </a:solidFill>
                <a:latin typeface="楷体" panose="02010609060101010101" pitchFamily="49" charset="-122"/>
                <a:ea typeface="楷体" panose="02010609060101010101" pitchFamily="49" charset="-122"/>
              </a:rPr>
              <a:t>皇帝大怒，将他下诏狱进行拷问，削去他的官籍后让他回到家乡。后遇赦复官，不久死去。</a:t>
            </a:r>
            <a:endParaRPr lang="zh-CN" altLang="en-US" sz="2400" b="1" u="sng"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1771379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894" y="332656"/>
            <a:ext cx="8208913" cy="4431983"/>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张</a:t>
            </a:r>
            <a:r>
              <a:rPr lang="zh-CN" altLang="zh-CN" sz="2400" b="1" dirty="0">
                <a:solidFill>
                  <a:srgbClr val="0000FF"/>
                </a:solidFill>
                <a:latin typeface="楷体" panose="02010609060101010101" pitchFamily="49" charset="-122"/>
                <a:ea typeface="楷体" panose="02010609060101010101" pitchFamily="49" charset="-122"/>
              </a:rPr>
              <a:t>士逊，字顺之，阴城人。</a:t>
            </a:r>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士逊视濒河数州方艰食，即计余以贷贫者，期来岁输阳信，公私利之。曹汭狱事起，宦者罗崇勋、江德明方用事，因谮利用</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注</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帝</a:t>
            </a:r>
            <a:r>
              <a:rPr lang="zh-CN" altLang="zh-CN" sz="2400" b="1" dirty="0">
                <a:solidFill>
                  <a:srgbClr val="0000FF"/>
                </a:solidFill>
                <a:latin typeface="楷体" panose="02010609060101010101" pitchFamily="49" charset="-122"/>
                <a:ea typeface="楷体" panose="02010609060101010101" pitchFamily="49" charset="-122"/>
              </a:rPr>
              <a:t>疑之，问执政，众顾望未有对者，</a:t>
            </a:r>
            <a:r>
              <a:rPr lang="zh-CN" altLang="zh-CN" sz="2400" b="1" u="sng" dirty="0">
                <a:solidFill>
                  <a:srgbClr val="FF0000"/>
                </a:solidFill>
                <a:latin typeface="楷体" panose="02010609060101010101" pitchFamily="49" charset="-122"/>
                <a:ea typeface="楷体" panose="02010609060101010101" pitchFamily="49" charset="-122"/>
              </a:rPr>
              <a:t>士逊徐曰：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此独不肖子为之，利用</a:t>
            </a:r>
            <a:r>
              <a:rPr lang="zh-CN" altLang="zh-CN" sz="2400" b="1" u="sng" dirty="0" smtClean="0">
                <a:solidFill>
                  <a:srgbClr val="FF0000"/>
                </a:solidFill>
                <a:latin typeface="楷体" panose="02010609060101010101" pitchFamily="49" charset="-122"/>
                <a:ea typeface="楷体" panose="02010609060101010101" pitchFamily="49" charset="-122"/>
              </a:rPr>
              <a:t>大</a:t>
            </a:r>
            <a:r>
              <a:rPr lang="zh-CN" altLang="en-US" sz="2400" b="1" u="sng" dirty="0" smtClean="0">
                <a:solidFill>
                  <a:srgbClr val="FF0000"/>
                </a:solidFill>
                <a:latin typeface="楷体" panose="02010609060101010101" pitchFamily="49" charset="-122"/>
                <a:ea typeface="楷体" panose="02010609060101010101" pitchFamily="49" charset="-122"/>
              </a:rPr>
              <a:t>臣</a:t>
            </a:r>
            <a:r>
              <a:rPr lang="zh-CN" altLang="zh-CN" sz="2400" b="1" u="sng" dirty="0" smtClean="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宜不知状，</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太后怒，将罢士逊。</a:t>
            </a:r>
          </a:p>
          <a:p>
            <a:r>
              <a:rPr lang="en-US" altLang="zh-TW" sz="2400" b="1" dirty="0">
                <a:solidFill>
                  <a:srgbClr val="FF0000"/>
                </a:solidFill>
                <a:latin typeface="楷体" pitchFamily="49" charset="-122"/>
                <a:ea typeface="楷体" pitchFamily="49" charset="-122"/>
              </a:rPr>
              <a:t>【</a:t>
            </a:r>
            <a:r>
              <a:rPr lang="zh-TW" altLang="en-US" sz="2400" b="1" dirty="0">
                <a:solidFill>
                  <a:srgbClr val="FF0000"/>
                </a:solidFill>
                <a:latin typeface="楷体" pitchFamily="49" charset="-122"/>
                <a:ea typeface="楷体" pitchFamily="49" charset="-122"/>
              </a:rPr>
              <a:t>注</a:t>
            </a:r>
            <a:r>
              <a:rPr lang="en-US" altLang="zh-TW" sz="2400" b="1" dirty="0">
                <a:solidFill>
                  <a:srgbClr val="FF0000"/>
                </a:solidFill>
                <a:latin typeface="楷体" pitchFamily="49" charset="-122"/>
                <a:ea typeface="楷体" pitchFamily="49" charset="-122"/>
              </a:rPr>
              <a:t>】</a:t>
            </a:r>
            <a:r>
              <a:rPr lang="zh-TW" altLang="en-US" sz="2400" b="1" dirty="0">
                <a:solidFill>
                  <a:srgbClr val="FF0000"/>
                </a:solidFill>
                <a:latin typeface="楷体" pitchFamily="49" charset="-122"/>
                <a:ea typeface="楷体" pitchFamily="49" charset="-122"/>
              </a:rPr>
              <a:t>利用，指曹利用，曹汭</a:t>
            </a:r>
            <a:r>
              <a:rPr lang="en-US" altLang="zh-CN" sz="2400" b="1" dirty="0">
                <a:solidFill>
                  <a:srgbClr val="FF0000"/>
                </a:solidFill>
                <a:latin typeface="楷体" pitchFamily="49" charset="-122"/>
                <a:ea typeface="楷体" pitchFamily="49" charset="-122"/>
              </a:rPr>
              <a:t>[</a:t>
            </a:r>
            <a:r>
              <a:rPr lang="en-US" altLang="zh-CN" sz="2400" b="1" dirty="0" err="1">
                <a:solidFill>
                  <a:srgbClr val="FF0000"/>
                </a:solidFill>
                <a:latin typeface="楷体" pitchFamily="49" charset="-122"/>
                <a:ea typeface="楷体" pitchFamily="49" charset="-122"/>
              </a:rPr>
              <a:t>ruì</a:t>
            </a:r>
            <a:r>
              <a:rPr lang="en-US" altLang="zh-CN" sz="2400" b="1" dirty="0">
                <a:solidFill>
                  <a:srgbClr val="FF0000"/>
                </a:solidFill>
                <a:latin typeface="楷体" pitchFamily="49" charset="-122"/>
                <a:ea typeface="楷体" pitchFamily="49" charset="-122"/>
              </a:rPr>
              <a:t>]</a:t>
            </a:r>
            <a:r>
              <a:rPr lang="zh-TW" altLang="en-US" sz="2400" b="1" dirty="0">
                <a:solidFill>
                  <a:srgbClr val="FF0000"/>
                </a:solidFill>
                <a:latin typeface="楷体" pitchFamily="49" charset="-122"/>
                <a:ea typeface="楷体" pitchFamily="49" charset="-122"/>
              </a:rPr>
              <a:t>是其侄子。</a:t>
            </a:r>
            <a:endParaRPr lang="en-US" altLang="zh-CN" sz="2400" b="1" dirty="0">
              <a:solidFill>
                <a:srgbClr val="FF0000"/>
              </a:solidFill>
              <a:latin typeface="楷体" pitchFamily="49" charset="-122"/>
              <a:ea typeface="楷体"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宝</a:t>
            </a:r>
            <a:r>
              <a:rPr lang="zh-CN" altLang="zh-CN" sz="2400" b="1" dirty="0">
                <a:solidFill>
                  <a:srgbClr val="0000FF"/>
                </a:solidFill>
                <a:latin typeface="楷体" panose="02010609060101010101" pitchFamily="49" charset="-122"/>
                <a:ea typeface="楷体" panose="02010609060101010101" pitchFamily="49" charset="-122"/>
              </a:rPr>
              <a:t>元初，士逊与辅臣奏事，帝从容曰：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朕</a:t>
            </a:r>
            <a:r>
              <a:rPr lang="zh-CN" altLang="en-US" sz="2400" b="1" dirty="0" smtClean="0">
                <a:solidFill>
                  <a:srgbClr val="0000FF"/>
                </a:solidFill>
                <a:latin typeface="楷体" panose="02010609060101010101" pitchFamily="49" charset="-122"/>
                <a:ea typeface="楷体" panose="02010609060101010101" pitchFamily="49" charset="-122"/>
              </a:rPr>
              <a:t>昨</a:t>
            </a:r>
            <a:r>
              <a:rPr lang="zh-CN" altLang="zh-CN" sz="2400" b="1" dirty="0" smtClean="0">
                <a:solidFill>
                  <a:srgbClr val="0000FF"/>
                </a:solidFill>
                <a:latin typeface="楷体" panose="02010609060101010101" pitchFamily="49" charset="-122"/>
                <a:ea typeface="楷体" panose="02010609060101010101" pitchFamily="49" charset="-122"/>
              </a:rPr>
              <a:t>放</a:t>
            </a:r>
            <a:r>
              <a:rPr lang="zh-CN" altLang="zh-CN" sz="2400" b="1" dirty="0">
                <a:solidFill>
                  <a:srgbClr val="0000FF"/>
                </a:solidFill>
                <a:latin typeface="楷体" panose="02010609060101010101" pitchFamily="49" charset="-122"/>
                <a:ea typeface="楷体" panose="02010609060101010101" pitchFamily="49" charset="-122"/>
              </a:rPr>
              <a:t>宫人，不独闵幽闭，亦省浮费也。近复有献孪女者，朕却而弗受</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士逊曰：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此盛德事也，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帝曰；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君子小人各有党乎？</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士逊曰：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有之，第公私不同尔。</a:t>
            </a:r>
            <a:r>
              <a:rPr lang="en-US" altLang="zh-CN" sz="2400" b="1" u="sng" dirty="0">
                <a:solidFill>
                  <a:srgbClr val="FF0000"/>
                </a:solidFill>
                <a:latin typeface="楷体" panose="02010609060101010101" pitchFamily="49" charset="-122"/>
                <a:ea typeface="楷体" panose="02010609060101010101" pitchFamily="49" charset="-122"/>
              </a:rPr>
              <a:t>”</a:t>
            </a:r>
            <a:endParaRPr lang="zh-CN" altLang="zh-CN" sz="2400" b="1" u="sng" dirty="0">
              <a:solidFill>
                <a:srgbClr val="FF0000"/>
              </a:solidFill>
              <a:latin typeface="楷体" panose="02010609060101010101" pitchFamily="49" charset="-122"/>
              <a:ea typeface="楷体" panose="02010609060101010101" pitchFamily="49" charset="-122"/>
            </a:endParaRPr>
          </a:p>
          <a:p>
            <a:endParaRPr lang="zh-CN" altLang="en-US" dirty="0"/>
          </a:p>
        </p:txBody>
      </p:sp>
      <p:sp>
        <p:nvSpPr>
          <p:cNvPr id="3" name="TextBox 2"/>
          <p:cNvSpPr txBox="1"/>
          <p:nvPr/>
        </p:nvSpPr>
        <p:spPr>
          <a:xfrm>
            <a:off x="304848" y="4653136"/>
            <a:ext cx="8587631"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）士逊徐曰：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此独不肖子为之，利用大臣，宜不知状。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）帝曰：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君子小人各有党乎？</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士逊曰：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有之，第公私不同尔。</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练习四十四</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33055483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548680"/>
            <a:ext cx="8568952" cy="4431983"/>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zh-CN" altLang="zh-CN" sz="2400" b="1" dirty="0" smtClean="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仁宗）皇帝对这件事感到疑惑，询问执政大臣，大家都回头相望没有回答。</a:t>
            </a:r>
            <a:r>
              <a:rPr lang="zh-CN" altLang="zh-CN" sz="2400" b="1" u="sng" dirty="0">
                <a:solidFill>
                  <a:srgbClr val="FF0000"/>
                </a:solidFill>
                <a:latin typeface="楷体" panose="02010609060101010101" pitchFamily="49" charset="-122"/>
                <a:ea typeface="楷体" panose="02010609060101010101" pitchFamily="49" charset="-122"/>
              </a:rPr>
              <a:t>张士逊慢慢地说：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这只是不成才的侄子做的事情，曹利用是朝廷大臣，应该不了解具体情况。</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太后大怒，打算要罢免张士逊。</a:t>
            </a:r>
            <a:endParaRPr lang="en-US" altLang="zh-CN" sz="2400" b="1" dirty="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宝</a:t>
            </a:r>
            <a:r>
              <a:rPr lang="zh-CN" altLang="zh-CN" sz="2400" b="1" dirty="0">
                <a:solidFill>
                  <a:srgbClr val="0000FF"/>
                </a:solidFill>
                <a:latin typeface="楷体" panose="02010609060101010101" pitchFamily="49" charset="-122"/>
                <a:ea typeface="楷体" panose="02010609060101010101" pitchFamily="49" charset="-122"/>
              </a:rPr>
              <a:t>元初年，张士逊与辅臣们向皇帝禀奏朝事，皇帝随口说：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我前段时间放还了（部分）宫女，不只是怜悯他们被幽禁，也是为了省下一些不必要的开支。近来又有人献宫女，我推却了，没有接受。</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张土逊说：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这是品德高尚的事啊。</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皇帝说：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君子和小人都各有自己的朋党（团体）吗？</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张士逊说：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都有，只不过有为公还是为私的不同罢了。</a:t>
            </a:r>
          </a:p>
          <a:p>
            <a:endParaRPr lang="zh-CN" altLang="en-US" dirty="0"/>
          </a:p>
        </p:txBody>
      </p:sp>
      <p:sp>
        <p:nvSpPr>
          <p:cNvPr id="3" name="TextBox 2"/>
          <p:cNvSpPr txBox="1"/>
          <p:nvPr/>
        </p:nvSpPr>
        <p:spPr>
          <a:xfrm>
            <a:off x="611561" y="4980663"/>
            <a:ext cx="7992888" cy="1477328"/>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建议采分点</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徐</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独</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不肖</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为</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宜</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状</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以及判断句式）</a:t>
            </a:r>
          </a:p>
          <a:p>
            <a:r>
              <a:rPr lang="zh-CN" altLang="zh-CN" sz="2400" b="1" dirty="0" smtClean="0">
                <a:solidFill>
                  <a:srgbClr val="FF0000"/>
                </a:solidFill>
                <a:latin typeface="楷体" panose="02010609060101010101" pitchFamily="49" charset="-122"/>
                <a:ea typeface="楷体" panose="02010609060101010101" pitchFamily="49" charset="-122"/>
              </a:rPr>
              <a:t>（建议采分点</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党</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第</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耳</a:t>
            </a:r>
            <a:r>
              <a:rPr lang="en-US" altLang="zh-CN" sz="2400" b="1" dirty="0" smtClean="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rPr>
              <a:t>）</a:t>
            </a:r>
          </a:p>
          <a:p>
            <a:endParaRPr lang="zh-CN" altLang="en-US" dirty="0"/>
          </a:p>
        </p:txBody>
      </p:sp>
    </p:spTree>
    <p:extLst>
      <p:ext uri="{BB962C8B-B14F-4D97-AF65-F5344CB8AC3E}">
        <p14:creationId xmlns:p14="http://schemas.microsoft.com/office/powerpoint/2010/main" val="2390945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7704856" cy="1569660"/>
          </a:xfrm>
          <a:prstGeom prst="rect">
            <a:avLst/>
          </a:prstGeom>
          <a:noFill/>
        </p:spPr>
        <p:txBody>
          <a:bodyPr wrap="square" rtlCol="0">
            <a:spAutoFit/>
          </a:bodyPr>
          <a:lstStyle/>
          <a:p>
            <a:r>
              <a:rPr lang="zh-CN" altLang="en-US" sz="2400" b="1" dirty="0" smtClean="0">
                <a:solidFill>
                  <a:srgbClr val="0000FF"/>
                </a:solidFill>
                <a:latin typeface="楷体" panose="02010609060101010101" pitchFamily="49" charset="-122"/>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smtClean="0">
                <a:solidFill>
                  <a:srgbClr val="0000FF"/>
                </a:solidFill>
                <a:latin typeface="楷体" panose="02010609060101010101" pitchFamily="49" charset="-122"/>
                <a:ea typeface="楷体" panose="02010609060101010101" pitchFamily="49" charset="-122"/>
              </a:rPr>
              <a:t>惊醒</a:t>
            </a:r>
            <a:r>
              <a:rPr lang="zh-CN" altLang="en-US" sz="2400" b="1" dirty="0">
                <a:solidFill>
                  <a:srgbClr val="0000FF"/>
                </a:solidFill>
                <a:latin typeface="楷体" panose="02010609060101010101" pitchFamily="49" charset="-122"/>
                <a:ea typeface="楷体" panose="02010609060101010101" pitchFamily="49" charset="-122"/>
              </a:rPr>
              <a:t>，而太祖恰巧到达，于是迎上前跪拜。当时是至正十五年四月。不久，自己请求作前锋。</a:t>
            </a:r>
            <a:r>
              <a:rPr lang="zh-CN" altLang="en-US" sz="2400" b="1" u="sng" dirty="0" smtClean="0">
                <a:solidFill>
                  <a:srgbClr val="FF0000"/>
                </a:solidFill>
                <a:latin typeface="楷体" panose="02010609060101010101" pitchFamily="49" charset="-122"/>
                <a:ea typeface="楷体" panose="02010609060101010101" pitchFamily="49" charset="-122"/>
              </a:rPr>
              <a:t>太祖说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en-US" sz="2400" b="1" u="sng" dirty="0">
                <a:solidFill>
                  <a:srgbClr val="FF0000"/>
                </a:solidFill>
                <a:latin typeface="楷体" panose="02010609060101010101" pitchFamily="49" charset="-122"/>
                <a:ea typeface="楷体" panose="02010609060101010101" pitchFamily="49" charset="-122"/>
              </a:rPr>
              <a:t>你不过因饥饿来找口饭吃罢了，我怎么能留你呢。”常遇春坚决请求。</a:t>
            </a:r>
          </a:p>
        </p:txBody>
      </p:sp>
      <p:sp>
        <p:nvSpPr>
          <p:cNvPr id="4" name="TextBox 3"/>
          <p:cNvSpPr txBox="1"/>
          <p:nvPr/>
        </p:nvSpPr>
        <p:spPr>
          <a:xfrm>
            <a:off x="395536" y="3083824"/>
            <a:ext cx="8064896" cy="1569660"/>
          </a:xfrm>
          <a:prstGeom prst="rect">
            <a:avLst/>
          </a:prstGeom>
          <a:noFill/>
        </p:spPr>
        <p:txBody>
          <a:bodyPr wrap="square" rtlCol="0">
            <a:spAutoFit/>
          </a:bodyPr>
          <a:lstStyle/>
          <a:p>
            <a:r>
              <a:rPr lang="zh-CN" altLang="en-US" b="1" dirty="0" smtClean="0">
                <a:solidFill>
                  <a:srgbClr val="FF0000"/>
                </a:solidFill>
                <a:latin typeface="楷体" pitchFamily="49" charset="-122"/>
                <a:ea typeface="楷体" pitchFamily="49" charset="-122"/>
              </a:rPr>
              <a:t>  </a:t>
            </a:r>
            <a:r>
              <a:rPr lang="zh-CN" altLang="en-US" sz="2400" b="1" dirty="0">
                <a:solidFill>
                  <a:srgbClr val="0000FF"/>
                </a:solidFill>
                <a:latin typeface="楷体" panose="02010609060101010101" pitchFamily="49" charset="-122"/>
                <a:ea typeface="楷体" panose="02010609060101010101" pitchFamily="49" charset="-122"/>
              </a:rPr>
              <a:t>在此之前，太祖所任用的将帅中最著名的，是平章邵荣、右丞徐达和常遇春三位。</a:t>
            </a:r>
            <a:r>
              <a:rPr lang="zh-CN" altLang="en-US" sz="2400" b="1" u="sng" dirty="0">
                <a:solidFill>
                  <a:srgbClr val="FF0000"/>
                </a:solidFill>
                <a:latin typeface="楷体" panose="02010609060101010101" pitchFamily="49" charset="-122"/>
                <a:ea typeface="楷体" panose="02010609060101010101" pitchFamily="49" charset="-122"/>
              </a:rPr>
              <a:t>而邵荣尤其是位善战的老将，到这时傲慢不逊有了二心，和参政赵继祖密谋埋伏军队发动兵变。</a:t>
            </a:r>
            <a:endParaRPr lang="zh-CN" altLang="zh-CN" sz="2400" b="1" u="sng"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827584" y="2492896"/>
            <a:ext cx="7457491" cy="738664"/>
          </a:xfrm>
          <a:prstGeom prst="rect">
            <a:avLst/>
          </a:prstGeom>
          <a:noFill/>
        </p:spPr>
        <p:txBody>
          <a:bodyPr wrap="none" rtlCol="0">
            <a:spAutoFit/>
          </a:bodyPr>
          <a:lstStyle/>
          <a:p>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特</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就</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固</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各</a:t>
            </a:r>
            <a:r>
              <a:rPr lang="en-US" altLang="zh-CN" sz="2400" b="1" dirty="0">
                <a:solidFill>
                  <a:srgbClr val="FF0000"/>
                </a:solidFill>
                <a:latin typeface="楷体" pitchFamily="49" charset="-122"/>
                <a:ea typeface="楷体" pitchFamily="49" charset="-122"/>
              </a:rPr>
              <a:t>1</a:t>
            </a:r>
            <a:r>
              <a:rPr lang="zh-CN" altLang="zh-CN" sz="2400" b="1" dirty="0">
                <a:solidFill>
                  <a:srgbClr val="FF0000"/>
                </a:solidFill>
                <a:latin typeface="楷体" pitchFamily="49" charset="-122"/>
                <a:ea typeface="楷体" pitchFamily="49" charset="-122"/>
              </a:rPr>
              <a:t>分，</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汝留</a:t>
            </a:r>
            <a:r>
              <a:rPr lang="en-US" altLang="zh-CN" sz="2400" b="1" dirty="0">
                <a:solidFill>
                  <a:srgbClr val="FF0000"/>
                </a:solidFill>
                <a:latin typeface="楷体" pitchFamily="49" charset="-122"/>
                <a:ea typeface="楷体" pitchFamily="49" charset="-122"/>
              </a:rPr>
              <a:t>”1</a:t>
            </a:r>
            <a:r>
              <a:rPr lang="zh-CN" altLang="zh-CN" sz="2400" b="1" dirty="0">
                <a:solidFill>
                  <a:srgbClr val="FF0000"/>
                </a:solidFill>
                <a:latin typeface="楷体" pitchFamily="49" charset="-122"/>
                <a:ea typeface="楷体" pitchFamily="49" charset="-122"/>
              </a:rPr>
              <a:t>分，句意</a:t>
            </a:r>
            <a:r>
              <a:rPr lang="en-US" altLang="zh-CN" sz="2400" b="1" dirty="0">
                <a:solidFill>
                  <a:srgbClr val="FF0000"/>
                </a:solidFill>
                <a:latin typeface="楷体" pitchFamily="49" charset="-122"/>
                <a:ea typeface="楷体" pitchFamily="49" charset="-122"/>
              </a:rPr>
              <a:t>1</a:t>
            </a:r>
            <a:r>
              <a:rPr lang="zh-CN" altLang="zh-CN" sz="2400" b="1" dirty="0">
                <a:solidFill>
                  <a:srgbClr val="FF0000"/>
                </a:solidFill>
                <a:latin typeface="楷体" pitchFamily="49" charset="-122"/>
                <a:ea typeface="楷体" pitchFamily="49" charset="-122"/>
              </a:rPr>
              <a:t>分）</a:t>
            </a:r>
          </a:p>
          <a:p>
            <a:endParaRPr lang="zh-CN" altLang="en-US" dirty="0"/>
          </a:p>
        </p:txBody>
      </p:sp>
      <p:sp>
        <p:nvSpPr>
          <p:cNvPr id="6" name="TextBox 5"/>
          <p:cNvSpPr txBox="1"/>
          <p:nvPr/>
        </p:nvSpPr>
        <p:spPr>
          <a:xfrm>
            <a:off x="827584" y="5373216"/>
            <a:ext cx="6992620" cy="461665"/>
          </a:xfrm>
          <a:prstGeom prst="rect">
            <a:avLst/>
          </a:prstGeom>
          <a:noFill/>
        </p:spPr>
        <p:txBody>
          <a:bodyPr wrap="none" rtlCol="0">
            <a:spAutoFit/>
          </a:bodyPr>
          <a:lstStyle/>
          <a:p>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尤</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宿</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骄蹇</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异志</a:t>
            </a:r>
            <a:r>
              <a:rPr lang="en-US" altLang="zh-CN" sz="2400" b="1" dirty="0">
                <a:solidFill>
                  <a:srgbClr val="FF0000"/>
                </a:solidFill>
                <a:latin typeface="楷体" pitchFamily="49" charset="-122"/>
                <a:ea typeface="楷体" pitchFamily="49" charset="-122"/>
              </a:rPr>
              <a:t>”</a:t>
            </a:r>
            <a:r>
              <a:rPr lang="zh-CN" altLang="zh-CN" sz="2400" b="1" dirty="0">
                <a:solidFill>
                  <a:srgbClr val="FF0000"/>
                </a:solidFill>
                <a:latin typeface="楷体" pitchFamily="49" charset="-122"/>
                <a:ea typeface="楷体" pitchFamily="49" charset="-122"/>
              </a:rPr>
              <a:t>各</a:t>
            </a:r>
            <a:r>
              <a:rPr lang="en-US" altLang="zh-CN" sz="2400" b="1" dirty="0">
                <a:solidFill>
                  <a:srgbClr val="FF0000"/>
                </a:solidFill>
                <a:latin typeface="楷体" pitchFamily="49" charset="-122"/>
                <a:ea typeface="楷体" pitchFamily="49" charset="-122"/>
              </a:rPr>
              <a:t>1</a:t>
            </a:r>
            <a:r>
              <a:rPr lang="zh-CN" altLang="zh-CN" sz="2400" b="1" dirty="0">
                <a:solidFill>
                  <a:srgbClr val="FF0000"/>
                </a:solidFill>
                <a:latin typeface="楷体" pitchFamily="49" charset="-122"/>
                <a:ea typeface="楷体" pitchFamily="49" charset="-122"/>
              </a:rPr>
              <a:t>分，句意</a:t>
            </a:r>
            <a:r>
              <a:rPr lang="en-US" altLang="zh-CN" sz="2400" b="1" dirty="0">
                <a:solidFill>
                  <a:srgbClr val="FF0000"/>
                </a:solidFill>
                <a:latin typeface="楷体" pitchFamily="49" charset="-122"/>
                <a:ea typeface="楷体" pitchFamily="49" charset="-122"/>
              </a:rPr>
              <a:t>1</a:t>
            </a:r>
            <a:r>
              <a:rPr lang="zh-CN" altLang="zh-CN" sz="2400" b="1" dirty="0">
                <a:solidFill>
                  <a:srgbClr val="FF0000"/>
                </a:solidFill>
                <a:latin typeface="楷体" pitchFamily="49" charset="-122"/>
                <a:ea typeface="楷体" pitchFamily="49" charset="-122"/>
              </a:rPr>
              <a:t>分</a:t>
            </a:r>
            <a:r>
              <a:rPr lang="zh-CN" altLang="zh-CN" sz="2400" b="1" dirty="0" smtClean="0">
                <a:solidFill>
                  <a:srgbClr val="FF0000"/>
                </a:solidFill>
                <a:latin typeface="楷体" pitchFamily="49" charset="-122"/>
                <a:ea typeface="楷体" pitchFamily="49" charset="-122"/>
              </a:rPr>
              <a:t>）</a:t>
            </a:r>
            <a:endParaRPr lang="zh-CN" altLang="zh-CN" sz="24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780" y="4581128"/>
            <a:ext cx="9001000" cy="1846659"/>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 </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）灵宝见要，正当欲与其姊集聚耳，我不能为桓氏赘婿。（</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）六年，迁尚书令，敬弘固让，表求还东，上不能夺。（</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dirty="0"/>
          </a:p>
        </p:txBody>
      </p:sp>
      <p:sp>
        <p:nvSpPr>
          <p:cNvPr id="3" name="TextBox 2"/>
          <p:cNvSpPr txBox="1"/>
          <p:nvPr/>
        </p:nvSpPr>
        <p:spPr>
          <a:xfrm>
            <a:off x="333808" y="836712"/>
            <a:ext cx="8496944"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王</a:t>
            </a:r>
            <a:r>
              <a:rPr lang="zh-CN" altLang="zh-CN" sz="2400" b="1" dirty="0">
                <a:solidFill>
                  <a:srgbClr val="0000FF"/>
                </a:solidFill>
                <a:latin typeface="楷体" panose="02010609060101010101" pitchFamily="49" charset="-122"/>
                <a:ea typeface="楷体" panose="02010609060101010101" pitchFamily="49" charset="-122"/>
              </a:rPr>
              <a:t>敬弘，琅邪临沂人也。</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敬弘妻，桓玄</a:t>
            </a:r>
            <a:r>
              <a:rPr lang="en-US" altLang="zh-CN" sz="2400" b="1" dirty="0">
                <a:solidFill>
                  <a:srgbClr val="0000FF"/>
                </a:solidFill>
                <a:latin typeface="楷体" panose="02010609060101010101" pitchFamily="49" charset="-122"/>
                <a:ea typeface="楷体" panose="02010609060101010101" pitchFamily="49" charset="-122"/>
              </a:rPr>
              <a:t>②</a:t>
            </a:r>
            <a:r>
              <a:rPr lang="zh-CN" altLang="zh-CN" sz="2400" b="1" dirty="0">
                <a:solidFill>
                  <a:srgbClr val="0000FF"/>
                </a:solidFill>
                <a:latin typeface="楷体" panose="02010609060101010101" pitchFamily="49" charset="-122"/>
                <a:ea typeface="楷体" panose="02010609060101010101" pitchFamily="49" charset="-122"/>
              </a:rPr>
              <a:t>姊也。敬弘之郡，玄时为荆州，遣信要令过。敬弘至巴陵，谓人曰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灵宝见要，正当欲与其姊集聚耳，我不能为桓氏赘婿。</a:t>
            </a:r>
            <a:r>
              <a:rPr lang="en-US" altLang="zh-CN" sz="2400" b="1" dirty="0">
                <a:solidFill>
                  <a:srgbClr val="0000FF"/>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元</a:t>
            </a:r>
            <a:r>
              <a:rPr lang="zh-CN" altLang="zh-CN" sz="2400" b="1" dirty="0">
                <a:solidFill>
                  <a:srgbClr val="0000FF"/>
                </a:solidFill>
                <a:latin typeface="楷体" panose="02010609060101010101" pitchFamily="49" charset="-122"/>
                <a:ea typeface="楷体" panose="02010609060101010101" pitchFamily="49" charset="-122"/>
              </a:rPr>
              <a:t>嘉三年，为尚书仆射。关署文案，初不省读。尝豫听讼，上问以疑狱，敬弘不对。上变色，问左右</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何故不以讯牒副仆射</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敬弘曰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臣乃得讯牒读之，政自不解。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上甚不悦。</a:t>
            </a:r>
            <a:r>
              <a:rPr lang="zh-CN" altLang="zh-CN" sz="2400" b="1" u="sng" dirty="0">
                <a:solidFill>
                  <a:srgbClr val="FF0000"/>
                </a:solidFill>
                <a:latin typeface="楷体" panose="02010609060101010101" pitchFamily="49" charset="-122"/>
                <a:ea typeface="楷体" panose="02010609060101010101" pitchFamily="49" charset="-122"/>
              </a:rPr>
              <a:t>六年，迁尚书令，敬弘固让，表求还东，上不能夺。</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练习四十五</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88508058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24744"/>
            <a:ext cx="7776863" cy="2954655"/>
          </a:xfrm>
          <a:prstGeom prst="rect">
            <a:avLst/>
          </a:prstGeom>
          <a:noFill/>
        </p:spPr>
        <p:txBody>
          <a:bodyPr wrap="square" rtlCol="0">
            <a:spAutoFit/>
          </a:bodyPr>
          <a:lstStyle/>
          <a:p>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dirty="0"/>
              <a:t> </a:t>
            </a:r>
            <a:r>
              <a:rPr lang="en-US" altLang="zh-CN" sz="2400" b="1" dirty="0" smtClean="0">
                <a:solidFill>
                  <a:srgbClr val="FF0000"/>
                </a:solidFill>
                <a:latin typeface="楷体" panose="02010609060101010101" pitchFamily="49" charset="-122"/>
                <a:ea typeface="楷体" panose="02010609060101010101" pitchFamily="49" charset="-122"/>
              </a:rPr>
              <a:t>13 </a:t>
            </a:r>
            <a:r>
              <a:rPr lang="en-US" altLang="zh-CN" sz="2400" b="1" dirty="0">
                <a:solidFill>
                  <a:srgbClr val="FF0000"/>
                </a:solidFill>
                <a:latin typeface="楷体" panose="02010609060101010101" pitchFamily="49" charset="-122"/>
                <a:ea typeface="楷体" panose="02010609060101010101" pitchFamily="49" charset="-122"/>
              </a:rPr>
              <a:t>. ( l </a:t>
            </a:r>
            <a:r>
              <a:rPr lang="zh-CN" altLang="zh-CN" sz="2400" b="1" dirty="0">
                <a:solidFill>
                  <a:srgbClr val="FF0000"/>
                </a:solidFill>
                <a:latin typeface="楷体" panose="02010609060101010101" pitchFamily="49" charset="-122"/>
                <a:ea typeface="楷体" panose="02010609060101010101" pitchFamily="49" charset="-122"/>
              </a:rPr>
              <a:t>）灵宝（桓玄）邀请我，只是想和他姐姐相聚罢了，我不能做桓家的入赘女婿。</a:t>
            </a:r>
            <a:r>
              <a:rPr lang="en-US" altLang="zh-CN" sz="2400" b="1" dirty="0">
                <a:solidFill>
                  <a:srgbClr val="FF0000"/>
                </a:solidFill>
                <a:latin typeface="楷体" panose="02010609060101010101" pitchFamily="49" charset="-122"/>
                <a:ea typeface="楷体" panose="02010609060101010101" pitchFamily="49" charset="-122"/>
              </a:rPr>
              <a:t>( 5 </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赘婿</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 </a:t>
            </a:r>
            <a:r>
              <a:rPr lang="zh-CN" altLang="zh-CN" sz="2400" b="1" dirty="0">
                <a:solidFill>
                  <a:srgbClr val="FF0000"/>
                </a:solidFill>
                <a:latin typeface="楷体" panose="02010609060101010101" pitchFamily="49" charset="-122"/>
                <a:ea typeface="楷体" panose="02010609060101010101" pitchFamily="49" charset="-122"/>
              </a:rPr>
              <a:t>分）</a:t>
            </a:r>
          </a:p>
          <a:p>
            <a:r>
              <a:rPr lang="en-US" altLang="zh-CN" sz="2400" b="1" dirty="0">
                <a:solidFill>
                  <a:srgbClr val="FF0000"/>
                </a:solidFill>
                <a:latin typeface="楷体" panose="02010609060101010101" pitchFamily="49" charset="-122"/>
                <a:ea typeface="楷体" panose="02010609060101010101" pitchFamily="49" charset="-122"/>
              </a:rPr>
              <a:t>( 2 ) </a:t>
            </a:r>
            <a:r>
              <a:rPr lang="zh-CN" altLang="zh-CN" sz="2400" b="1" dirty="0">
                <a:solidFill>
                  <a:srgbClr val="FF0000"/>
                </a:solidFill>
                <a:latin typeface="楷体" panose="02010609060101010101" pitchFamily="49" charset="-122"/>
                <a:ea typeface="楷体" panose="02010609060101010101" pitchFamily="49" charset="-122"/>
              </a:rPr>
              <a:t>（元嘉）六年，升任（他为）尚书令，敬弘坚决辞谢，上表（给皇上）请求回到东部，皇上难以改变他的想法。（</a:t>
            </a:r>
            <a:r>
              <a:rPr lang="en-US" altLang="zh-CN" sz="2400" b="1" dirty="0">
                <a:solidFill>
                  <a:srgbClr val="FF0000"/>
                </a:solidFill>
                <a:latin typeface="楷体" panose="02010609060101010101" pitchFamily="49" charset="-122"/>
                <a:ea typeface="楷体" panose="02010609060101010101" pitchFamily="49" charset="-122"/>
              </a:rPr>
              <a:t>5 </a:t>
            </a:r>
            <a:r>
              <a:rPr lang="zh-CN" altLang="zh-CN" sz="2400" b="1" dirty="0">
                <a:solidFill>
                  <a:srgbClr val="FF0000"/>
                </a:solidFill>
                <a:latin typeface="楷体" panose="02010609060101010101" pitchFamily="49" charset="-122"/>
                <a:ea typeface="楷体" panose="02010609060101010101" pitchFamily="49" charset="-122"/>
              </a:rPr>
              <a:t>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让</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 </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 </a:t>
            </a:r>
            <a:r>
              <a:rPr lang="zh-CN" altLang="zh-CN" sz="2400" b="1" dirty="0">
                <a:solidFill>
                  <a:srgbClr val="FF0000"/>
                </a:solidFill>
                <a:latin typeface="楷体" panose="02010609060101010101" pitchFamily="49" charset="-122"/>
                <a:ea typeface="楷体" panose="02010609060101010101" pitchFamily="49" charset="-122"/>
              </a:rPr>
              <a:t>分）</a:t>
            </a:r>
          </a:p>
          <a:p>
            <a:endParaRPr lang="zh-CN" altLang="en-US" dirty="0"/>
          </a:p>
        </p:txBody>
      </p:sp>
    </p:spTree>
    <p:extLst>
      <p:ext uri="{BB962C8B-B14F-4D97-AF65-F5344CB8AC3E}">
        <p14:creationId xmlns:p14="http://schemas.microsoft.com/office/powerpoint/2010/main" val="4592541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92696"/>
            <a:ext cx="8280920" cy="4062651"/>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刘</a:t>
            </a:r>
            <a:r>
              <a:rPr lang="zh-CN" altLang="zh-CN" sz="2400" b="1" dirty="0">
                <a:solidFill>
                  <a:srgbClr val="0000FF"/>
                </a:solidFill>
                <a:latin typeface="楷体" panose="02010609060101010101" pitchFamily="49" charset="-122"/>
                <a:ea typeface="楷体" panose="02010609060101010101" pitchFamily="49" charset="-122"/>
              </a:rPr>
              <a:t>长佑，字印渠，湖南新宁人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七年</a:t>
            </a:r>
            <a:r>
              <a:rPr lang="zh-CN" altLang="zh-CN" sz="2400" b="1" dirty="0">
                <a:solidFill>
                  <a:srgbClr val="0000FF"/>
                </a:solidFill>
                <a:latin typeface="楷体" panose="02010609060101010101" pitchFamily="49" charset="-122"/>
                <a:ea typeface="楷体" panose="02010609060101010101" pitchFamily="49" charset="-122"/>
              </a:rPr>
              <a:t>，法兵窥越南东京。长佑疏言：</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与其既失越境，为守边之计，不若乘其始动，为弭衅之谋。</a:t>
            </a:r>
            <a:r>
              <a:rPr lang="zh-CN" altLang="zh-CN" sz="2400" b="1" dirty="0">
                <a:solidFill>
                  <a:srgbClr val="0000FF"/>
                </a:solidFill>
                <a:latin typeface="楷体" panose="02010609060101010101" pitchFamily="49" charset="-122"/>
                <a:ea typeface="楷体" panose="02010609060101010101" pitchFamily="49" charset="-122"/>
              </a:rPr>
              <a:t>请以广西兵二万为中路，广东、云南各以万人相犄角。广东之兵自钦、连而入，云南之兵出洮江而东。别以轮船守广东顺化港口，断其首尾，法人必无自全之理。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又力言刘永福可御敌，请密谕越王给其兵食。疏入，诏下廷议。</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寻</a:t>
            </a:r>
            <a:r>
              <a:rPr lang="zh-CN" altLang="zh-CN" sz="2400" b="1" dirty="0">
                <a:solidFill>
                  <a:srgbClr val="0000FF"/>
                </a:solidFill>
                <a:latin typeface="楷体" panose="02010609060101010101" pitchFamily="49" charset="-122"/>
                <a:ea typeface="楷体" panose="02010609060101010101" pitchFamily="49" charset="-122"/>
              </a:rPr>
              <a:t>坐云南报销失察，降三级。十三年，卒於家。</a:t>
            </a:r>
            <a:r>
              <a:rPr lang="zh-CN" altLang="zh-CN" sz="2400" b="1" u="sng" dirty="0">
                <a:solidFill>
                  <a:srgbClr val="FF0000"/>
                </a:solidFill>
                <a:latin typeface="楷体" panose="02010609060101010101" pitchFamily="49" charset="-122"/>
                <a:ea typeface="楷体" panose="02010609060101010101" pitchFamily="49" charset="-122"/>
              </a:rPr>
              <a:t>诏念前功，嘉其端谨老成，开复处分，仍依总督例议恤，谥武慎。</a:t>
            </a:r>
            <a:r>
              <a:rPr lang="zh-CN" altLang="zh-CN" sz="2400" b="1" dirty="0">
                <a:solidFill>
                  <a:srgbClr val="0000FF"/>
                </a:solidFill>
                <a:latin typeface="楷体" panose="02010609060101010101" pitchFamily="49" charset="-122"/>
                <a:ea typeface="楷体" panose="02010609060101010101" pitchFamily="49" charset="-122"/>
              </a:rPr>
              <a:t>广西、云南、湖南并立专祠。</a:t>
            </a:r>
          </a:p>
          <a:p>
            <a:endParaRPr lang="zh-CN" altLang="en-US" dirty="0"/>
          </a:p>
        </p:txBody>
      </p:sp>
      <p:sp>
        <p:nvSpPr>
          <p:cNvPr id="3" name="TextBox 2"/>
          <p:cNvSpPr txBox="1"/>
          <p:nvPr/>
        </p:nvSpPr>
        <p:spPr>
          <a:xfrm>
            <a:off x="323528" y="4581128"/>
            <a:ext cx="8473703" cy="1938992"/>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与其既失越境，为守边之计，不若乘其始动，为弭衅之谋。（</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诏念前功，嘉其端谨老成，开复处分，仍依总督例议恤，谥武慎。（</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r>
              <a:rPr lang="zh-CN" altLang="zh-CN" sz="2400" b="1" dirty="0" smtClean="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练习四十六</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65879690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8120" y="332656"/>
            <a:ext cx="8784976" cy="517064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七年</a:t>
            </a:r>
            <a:r>
              <a:rPr lang="zh-CN" altLang="zh-CN" sz="2400" b="1" dirty="0">
                <a:solidFill>
                  <a:srgbClr val="0000FF"/>
                </a:solidFill>
                <a:latin typeface="楷体" panose="02010609060101010101" pitchFamily="49" charset="-122"/>
                <a:ea typeface="楷体" panose="02010609060101010101" pitchFamily="49" charset="-122"/>
              </a:rPr>
              <a:t>，法国军队窥视越南东京。刘长佑上疏说：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与其在失去越南边境后，再作守边考虑，不如趁法国军队才开始行动，就做好消除边境争端的谋划。</a:t>
            </a:r>
            <a:r>
              <a:rPr lang="zh-CN" altLang="zh-CN" sz="2400" b="1" dirty="0">
                <a:solidFill>
                  <a:srgbClr val="0000FF"/>
                </a:solidFill>
                <a:latin typeface="楷体" panose="02010609060101010101" pitchFamily="49" charset="-122"/>
                <a:ea typeface="楷体" panose="02010609060101010101" pitchFamily="49" charset="-122"/>
              </a:rPr>
              <a:t>请用广西二万兵作为中路，广东、云南各用一万兵来牵制夹击敌人，互相支援。广东的军队从钦、连进入，云南的军队过洮江向东推进。另外用轮船守住广东顺化港口，切断法军的后路，法军一定没有自我保全的道理。</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又极力进言刘永福能够抵御敌军，请求秘密告诉越王供给刘永福军粮。奏疏呈上，皇帝下诏在朝廷上讨论。</a:t>
            </a: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不久</a:t>
            </a:r>
            <a:r>
              <a:rPr lang="zh-CN" altLang="zh-CN" sz="2400" b="1" dirty="0">
                <a:solidFill>
                  <a:srgbClr val="0000FF"/>
                </a:solidFill>
                <a:latin typeface="楷体" panose="02010609060101010101" pitchFamily="49" charset="-122"/>
                <a:ea typeface="楷体" panose="02010609060101010101" pitchFamily="49" charset="-122"/>
              </a:rPr>
              <a:t>，刘长佑因为被云南军费报销舞弊案牵连，降了三级官。十三年，刘长佑在家里去世。</a:t>
            </a:r>
            <a:r>
              <a:rPr lang="zh-CN" altLang="zh-CN" sz="2400" b="1" u="sng" dirty="0">
                <a:solidFill>
                  <a:srgbClr val="FF0000"/>
                </a:solidFill>
                <a:latin typeface="楷体" panose="02010609060101010101" pitchFamily="49" charset="-122"/>
                <a:ea typeface="楷体" panose="02010609060101010101" pitchFamily="49" charset="-122"/>
              </a:rPr>
              <a:t>皇帝下诏追念他从前的功劳，表彰他的端正谨慎稳重，免除他过去的处分，仍旧依照总督先例评定功绩，褒赠抚恤，封他谥号为武慎。</a:t>
            </a:r>
            <a:r>
              <a:rPr lang="zh-CN" altLang="zh-CN" sz="2400" b="1" dirty="0">
                <a:solidFill>
                  <a:srgbClr val="0000FF"/>
                </a:solidFill>
                <a:latin typeface="楷体" panose="02010609060101010101" pitchFamily="49" charset="-122"/>
                <a:ea typeface="楷体" panose="02010609060101010101" pitchFamily="49" charset="-122"/>
              </a:rPr>
              <a:t>广西、云南、湖南都为他建立专祠。</a:t>
            </a:r>
          </a:p>
          <a:p>
            <a:endParaRPr lang="zh-CN" altLang="en-US" dirty="0"/>
          </a:p>
        </p:txBody>
      </p:sp>
      <p:sp>
        <p:nvSpPr>
          <p:cNvPr id="3" name="TextBox 2"/>
          <p:cNvSpPr txBox="1"/>
          <p:nvPr/>
        </p:nvSpPr>
        <p:spPr>
          <a:xfrm>
            <a:off x="467544" y="5373216"/>
            <a:ext cx="7148111" cy="830997"/>
          </a:xfrm>
          <a:prstGeom prst="rect">
            <a:avLst/>
          </a:prstGeom>
          <a:noFill/>
        </p:spPr>
        <p:txBody>
          <a:bodyPr wrap="non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既</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a:t>
            </a:r>
          </a:p>
          <a:p>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嘉</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开复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议恤</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各</a:t>
            </a:r>
            <a:r>
              <a:rPr lang="en-US" altLang="zh-CN" sz="2400" b="1" dirty="0">
                <a:solidFill>
                  <a:srgbClr val="FF0000"/>
                </a:solidFill>
                <a:latin typeface="楷体" panose="02010609060101010101" pitchFamily="49" charset="-122"/>
                <a:ea typeface="楷体" panose="02010609060101010101" pitchFamily="49" charset="-122"/>
              </a:rPr>
              <a:t>1</a:t>
            </a:r>
            <a:r>
              <a:rPr lang="zh-CN" altLang="zh-CN" sz="2400" b="1" dirty="0">
                <a:solidFill>
                  <a:srgbClr val="FF0000"/>
                </a:solidFill>
                <a:latin typeface="楷体" panose="02010609060101010101" pitchFamily="49" charset="-122"/>
                <a:ea typeface="楷体" panose="02010609060101010101" pitchFamily="49" charset="-122"/>
              </a:rPr>
              <a:t>分，句意</a:t>
            </a:r>
            <a:r>
              <a:rPr lang="en-US" altLang="zh-CN" sz="2400" b="1" dirty="0">
                <a:solidFill>
                  <a:srgbClr val="FF0000"/>
                </a:solidFill>
                <a:latin typeface="楷体" panose="02010609060101010101" pitchFamily="49" charset="-122"/>
                <a:ea typeface="楷体" panose="02010609060101010101" pitchFamily="49" charset="-122"/>
              </a:rPr>
              <a:t>2</a:t>
            </a:r>
            <a:r>
              <a:rPr lang="zh-CN" altLang="zh-CN" sz="2400" b="1" dirty="0">
                <a:solidFill>
                  <a:srgbClr val="FF0000"/>
                </a:solidFill>
                <a:latin typeface="楷体" panose="02010609060101010101" pitchFamily="49" charset="-122"/>
                <a:ea typeface="楷体" panose="02010609060101010101" pitchFamily="49" charset="-122"/>
              </a:rPr>
              <a:t>分）</a:t>
            </a:r>
          </a:p>
        </p:txBody>
      </p:sp>
    </p:spTree>
    <p:extLst>
      <p:ext uri="{BB962C8B-B14F-4D97-AF65-F5344CB8AC3E}">
        <p14:creationId xmlns:p14="http://schemas.microsoft.com/office/powerpoint/2010/main" val="385373186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9" y="764704"/>
            <a:ext cx="8136904" cy="360098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韩</a:t>
            </a:r>
            <a:r>
              <a:rPr lang="zh-CN" altLang="zh-CN" sz="2400" b="1" dirty="0">
                <a:solidFill>
                  <a:srgbClr val="0000FF"/>
                </a:solidFill>
                <a:latin typeface="楷体" panose="02010609060101010101" pitchFamily="49" charset="-122"/>
                <a:ea typeface="楷体" panose="02010609060101010101" pitchFamily="49" charset="-122"/>
              </a:rPr>
              <a:t>爌</a:t>
            </a:r>
            <a:r>
              <a:rPr lang="en-US" altLang="zh-CN" sz="2400" b="1" dirty="0">
                <a:solidFill>
                  <a:srgbClr val="0000FF"/>
                </a:solidFill>
                <a:latin typeface="楷体" panose="02010609060101010101" pitchFamily="49" charset="-122"/>
                <a:ea typeface="楷体" panose="02010609060101010101" pitchFamily="49" charset="-122"/>
              </a:rPr>
              <a:t>[</a:t>
            </a:r>
            <a:r>
              <a:rPr lang="en-US" altLang="zh-CN" sz="2400" b="1" dirty="0" err="1">
                <a:solidFill>
                  <a:srgbClr val="0000FF"/>
                </a:solidFill>
                <a:latin typeface="楷体" panose="02010609060101010101" pitchFamily="49" charset="-122"/>
                <a:ea typeface="楷体" panose="02010609060101010101" pitchFamily="49" charset="-122"/>
              </a:rPr>
              <a:t>kuàng</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，字象云，蒲州人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u="sng" dirty="0" smtClean="0">
                <a:solidFill>
                  <a:srgbClr val="FF0000"/>
                </a:solidFill>
                <a:latin typeface="楷体" panose="02010609060101010101" pitchFamily="49" charset="-122"/>
                <a:ea typeface="楷体" panose="02010609060101010101" pitchFamily="49" charset="-122"/>
              </a:rPr>
              <a:t>崇祯</a:t>
            </a:r>
            <a:r>
              <a:rPr lang="zh-CN" altLang="zh-CN" sz="2400" b="1" u="sng" dirty="0">
                <a:solidFill>
                  <a:srgbClr val="FF0000"/>
                </a:solidFill>
                <a:latin typeface="楷体" panose="02010609060101010101" pitchFamily="49" charset="-122"/>
                <a:ea typeface="楷体" panose="02010609060101010101" pitchFamily="49" charset="-122"/>
              </a:rPr>
              <a:t>元年，言者争请召用，为逆党杨维垣等所扼，但赐敕存问，官其一子。</a:t>
            </a:r>
            <a:r>
              <a:rPr lang="zh-CN" altLang="zh-CN" sz="2400" b="1" dirty="0">
                <a:solidFill>
                  <a:srgbClr val="0000FF"/>
                </a:solidFill>
                <a:latin typeface="楷体" panose="02010609060101010101" pitchFamily="49" charset="-122"/>
                <a:ea typeface="楷体" panose="02010609060101010101" pitchFamily="49" charset="-122"/>
              </a:rPr>
              <a:t>至五月，始遣行人召之。十二月还朝，复为首辅。</a:t>
            </a:r>
            <a:endParaRPr lang="en-US" altLang="zh-CN" sz="2400" b="1" dirty="0">
              <a:solidFill>
                <a:srgbClr val="0000FF"/>
              </a:solidFill>
              <a:latin typeface="楷体" panose="02010609060101010101" pitchFamily="49" charset="-122"/>
              <a:ea typeface="楷体" panose="02010609060101010101" pitchFamily="49" charset="-122"/>
            </a:endParaRP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爌先后作相，老成慎重。引正人，抑邪党，天下称其贤。</a:t>
            </a:r>
            <a:r>
              <a:rPr lang="zh-CN" altLang="zh-CN" sz="2400" b="1" dirty="0">
                <a:solidFill>
                  <a:srgbClr val="0000FF"/>
                </a:solidFill>
                <a:latin typeface="楷体" panose="02010609060101010101" pitchFamily="49" charset="-122"/>
                <a:ea typeface="楷体" panose="02010609060101010101" pitchFamily="49" charset="-122"/>
              </a:rPr>
              <a:t>十七年春，李自成陷蒲州，迫爌出见，不从。贼执其孙以胁。爌止一孙，乃出见，贼释其孙。爌归，愤郁而卒，年八十矣。</a:t>
            </a:r>
          </a:p>
          <a:p>
            <a:endParaRPr lang="zh-CN" altLang="zh-CN" dirty="0"/>
          </a:p>
          <a:p>
            <a:endParaRPr lang="zh-CN" altLang="en-US" dirty="0"/>
          </a:p>
        </p:txBody>
      </p:sp>
      <p:sp>
        <p:nvSpPr>
          <p:cNvPr id="3" name="TextBox 2"/>
          <p:cNvSpPr txBox="1"/>
          <p:nvPr/>
        </p:nvSpPr>
        <p:spPr>
          <a:xfrm>
            <a:off x="611560" y="4221088"/>
            <a:ext cx="8091549" cy="2308324"/>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 </a:t>
            </a:r>
            <a:r>
              <a:rPr lang="zh-CN" altLang="zh-CN" sz="2400" b="1" dirty="0">
                <a:solidFill>
                  <a:srgbClr val="0000FF"/>
                </a:solidFill>
                <a:latin typeface="楷体" panose="02010609060101010101" pitchFamily="49" charset="-122"/>
                <a:ea typeface="楷体" panose="02010609060101010101" pitchFamily="49" charset="-122"/>
              </a:rPr>
              <a:t>把文中划横线的句子翻译成现代汉语。</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）崇祯元年，言者争请召用，为逆党杨维垣等所扼，但赐敕存问，官其一子。</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）爌先后作相，老成慎重。引正人，抑邪党，天下称其贤。</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练习四十七</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7744369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352928" cy="4431983"/>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u="sng" dirty="0" smtClean="0">
                <a:solidFill>
                  <a:srgbClr val="FF0000"/>
                </a:solidFill>
                <a:latin typeface="楷体" panose="02010609060101010101" pitchFamily="49" charset="-122"/>
                <a:ea typeface="楷体" panose="02010609060101010101" pitchFamily="49" charset="-122"/>
              </a:rPr>
              <a:t>崇祯</a:t>
            </a:r>
            <a:r>
              <a:rPr lang="zh-CN" altLang="zh-CN" sz="2400" b="1" u="sng" dirty="0">
                <a:solidFill>
                  <a:srgbClr val="FF0000"/>
                </a:solidFill>
                <a:latin typeface="楷体" panose="02010609060101010101" pitchFamily="49" charset="-122"/>
                <a:ea typeface="楷体" panose="02010609060101010101" pitchFamily="49" charset="-122"/>
              </a:rPr>
              <a:t>元年，言官争相请求皇上征召任用韩爌，被逆党杨维垣等人压制了，只是赐圣旨慰问他，让他的一个儿子做官。</a:t>
            </a:r>
            <a:r>
              <a:rPr lang="zh-CN" altLang="zh-CN" sz="2400" b="1" dirty="0">
                <a:solidFill>
                  <a:srgbClr val="0000FF"/>
                </a:solidFill>
                <a:latin typeface="楷体" panose="02010609060101010101" pitchFamily="49" charset="-122"/>
                <a:ea typeface="楷体" panose="02010609060101010101" pitchFamily="49" charset="-122"/>
              </a:rPr>
              <a:t>到了五月，才派遣行人召用他。十二月二十六日，他回到朝廷，重任首辅。</a:t>
            </a:r>
            <a:r>
              <a:rPr lang="en-US" altLang="zh-CN" sz="2400" b="1" dirty="0">
                <a:solidFill>
                  <a:srgbClr val="0000FF"/>
                </a:solidFill>
                <a:latin typeface="楷体" panose="02010609060101010101" pitchFamily="49" charset="-122"/>
                <a:ea typeface="楷体" panose="02010609060101010101" pitchFamily="49" charset="-122"/>
              </a:rPr>
              <a:t>  </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韩爌接连为相，为人老成谨慎稳重，推荐正直的人才，抑制奸邪的团伙，天下人都称赞他的贤德。</a:t>
            </a:r>
            <a:r>
              <a:rPr lang="zh-CN" altLang="zh-CN" sz="2400" b="1" dirty="0">
                <a:solidFill>
                  <a:srgbClr val="0000FF"/>
                </a:solidFill>
                <a:latin typeface="楷体" panose="02010609060101010101" pitchFamily="49" charset="-122"/>
                <a:ea typeface="楷体" panose="02010609060101010101" pitchFamily="49" charset="-122"/>
              </a:rPr>
              <a:t>崇祯十七年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公元</a:t>
            </a:r>
            <a:r>
              <a:rPr lang="en-US" altLang="zh-CN" sz="2400" b="1" dirty="0">
                <a:solidFill>
                  <a:srgbClr val="0000FF"/>
                </a:solidFill>
                <a:latin typeface="楷体" panose="02010609060101010101" pitchFamily="49" charset="-122"/>
                <a:ea typeface="楷体" panose="02010609060101010101" pitchFamily="49" charset="-122"/>
              </a:rPr>
              <a:t>1644</a:t>
            </a:r>
            <a:r>
              <a:rPr lang="zh-CN" altLang="zh-CN" sz="2400" b="1" dirty="0">
                <a:solidFill>
                  <a:srgbClr val="0000FF"/>
                </a:solidFill>
                <a:latin typeface="楷体" panose="02010609060101010101" pitchFamily="49" charset="-122"/>
                <a:ea typeface="楷体" panose="02010609060101010101" pitchFamily="49" charset="-122"/>
              </a:rPr>
              <a:t>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，李自成攻陷蒲州，逼迫韩爌出来相见，韩爌不从，贼兵便抓住韩爌的孙子进行威胁。韩爌只有一个孙子，于是只好出来拜见李自成，贼兵放了他的孙子。韩爌回家后，愤郁而死，终年八十岁。</a:t>
            </a:r>
          </a:p>
          <a:p>
            <a:endParaRPr lang="zh-CN" altLang="en-US" dirty="0"/>
          </a:p>
        </p:txBody>
      </p:sp>
      <p:sp>
        <p:nvSpPr>
          <p:cNvPr id="3" name="TextBox 2"/>
          <p:cNvSpPr txBox="1"/>
          <p:nvPr/>
        </p:nvSpPr>
        <p:spPr>
          <a:xfrm>
            <a:off x="683568" y="5301208"/>
            <a:ext cx="7920880" cy="1107996"/>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注意重点词语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但</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官</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引</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抑</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称</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和被动句的翻译。</a:t>
            </a:r>
          </a:p>
          <a:p>
            <a:endParaRPr lang="zh-CN" altLang="en-US" dirty="0"/>
          </a:p>
        </p:txBody>
      </p:sp>
    </p:spTree>
    <p:extLst>
      <p:ext uri="{BB962C8B-B14F-4D97-AF65-F5344CB8AC3E}">
        <p14:creationId xmlns:p14="http://schemas.microsoft.com/office/powerpoint/2010/main" val="67934458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4077072"/>
            <a:ext cx="8280920" cy="2308324"/>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．把文言文阅读材料中的句子翻译成现代汉语。（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）帝指二人谓群臣曰：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高皇帝养贤以贻朕。欲观古名臣，此其人矣。</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）原吉虽居户部，国家大事辄令详议。帝每御便殿阙门，召语移时，左右莫得闻。（</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395537" y="404664"/>
            <a:ext cx="8352928" cy="2677656"/>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夏</a:t>
            </a:r>
            <a:r>
              <a:rPr lang="zh-CN" altLang="zh-CN" sz="2400" b="1" dirty="0">
                <a:solidFill>
                  <a:srgbClr val="0000FF"/>
                </a:solidFill>
                <a:latin typeface="楷体" panose="02010609060101010101" pitchFamily="49" charset="-122"/>
                <a:ea typeface="楷体" panose="02010609060101010101" pitchFamily="49" charset="-122"/>
              </a:rPr>
              <a:t>原吉，字维喆，其先德兴人。寻从还南京，命侍太孙周行乡落，观民间疾苦。原吉取齑黍以进，曰：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愿殿下食此，知民艰。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九载满，与蹇义皆宴便殿，</a:t>
            </a:r>
            <a:r>
              <a:rPr lang="zh-CN" altLang="zh-CN" sz="2400" b="1" u="sng" dirty="0">
                <a:solidFill>
                  <a:srgbClr val="FF0000"/>
                </a:solidFill>
                <a:latin typeface="楷体" panose="02010609060101010101" pitchFamily="49" charset="-122"/>
                <a:ea typeface="楷体" panose="02010609060101010101" pitchFamily="49" charset="-122"/>
              </a:rPr>
              <a:t>帝指二人谓群臣曰：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高皇帝养贤以贻朕。欲观古名臣，此其人矣。</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原吉虽居户部，国家大事辄令详议。帝每御便殿阙门，召语移时</a:t>
            </a:r>
            <a:r>
              <a:rPr lang="en-US" altLang="zh-CN" sz="2400" b="1" u="sng" dirty="0">
                <a:solidFill>
                  <a:srgbClr val="FF0000"/>
                </a:solidFill>
                <a:latin typeface="楷体" panose="02010609060101010101" pitchFamily="49" charset="-122"/>
                <a:ea typeface="楷体" panose="02010609060101010101" pitchFamily="49" charset="-122"/>
              </a:rPr>
              <a:t>③</a:t>
            </a:r>
            <a:r>
              <a:rPr lang="zh-CN" altLang="zh-CN" sz="2400" b="1" u="sng" dirty="0">
                <a:solidFill>
                  <a:srgbClr val="FF0000"/>
                </a:solidFill>
                <a:latin typeface="楷体" panose="02010609060101010101" pitchFamily="49" charset="-122"/>
                <a:ea typeface="楷体" panose="02010609060101010101" pitchFamily="49" charset="-122"/>
              </a:rPr>
              <a:t>，左右莫得闻。</a:t>
            </a:r>
            <a:r>
              <a:rPr lang="zh-CN" altLang="zh-CN" sz="2400" b="1" dirty="0">
                <a:solidFill>
                  <a:srgbClr val="0000FF"/>
                </a:solidFill>
                <a:latin typeface="楷体" panose="02010609060101010101" pitchFamily="49" charset="-122"/>
                <a:ea typeface="楷体" panose="02010609060101010101" pitchFamily="49" charset="-122"/>
              </a:rPr>
              <a:t>退则恂恂若无预者。</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914051" y="28766"/>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练习四十八</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330910492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352927" cy="4154984"/>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不久</a:t>
            </a:r>
            <a:r>
              <a:rPr lang="zh-CN" altLang="zh-CN" sz="2400" b="1" dirty="0">
                <a:solidFill>
                  <a:srgbClr val="0000FF"/>
                </a:solidFill>
                <a:latin typeface="楷体" panose="02010609060101010101" pitchFamily="49" charset="-122"/>
                <a:ea typeface="楷体" panose="02010609060101010101" pitchFamily="49" charset="-122"/>
              </a:rPr>
              <a:t>随皇上回南京，受命侍从太孙周游乡里村落，考察民间疾苦。夏原吉拿了一些粘黄米粉进呈给太孙，说：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请殿下将它吃了，以了解百姓生活的艰辛。</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九年任满，皇上在便殿设宴，款待夏原吉和蹇义等人，</a:t>
            </a:r>
            <a:r>
              <a:rPr lang="zh-CN" altLang="zh-CN" sz="2400" b="1" u="sng" dirty="0">
                <a:solidFill>
                  <a:srgbClr val="FF0000"/>
                </a:solidFill>
                <a:latin typeface="楷体" panose="02010609060101010101" pitchFamily="49" charset="-122"/>
                <a:ea typeface="楷体" panose="02010609060101010101" pitchFamily="49" charset="-122"/>
              </a:rPr>
              <a:t>皇上指着两人对群臣说：</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高皇帝培养贤才留给我使用。各位想看古代名臣，这两位便是。</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u="sng" dirty="0">
                <a:solidFill>
                  <a:srgbClr val="FF0000"/>
                </a:solidFill>
                <a:latin typeface="楷体" panose="02010609060101010101" pitchFamily="49" charset="-122"/>
                <a:ea typeface="楷体" panose="02010609060101010101" pitchFamily="49" charset="-122"/>
              </a:rPr>
              <a:t>夏原吉虽然任户部尚书，国家大事总是被皇上召去详加议论。皇上每次御临便殿门口，总是召夏原吉来谈话一段时间，左右的人都不得听闻</a:t>
            </a:r>
            <a:r>
              <a:rPr lang="zh-CN" altLang="zh-CN" sz="2400" b="1" u="sng" dirty="0" smtClean="0">
                <a:solidFill>
                  <a:srgbClr val="FF0000"/>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原吉退下后，总是恭恭敬敬的，就像什么都没有参预一样。</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 name="TextBox 2"/>
          <p:cNvSpPr txBox="1"/>
          <p:nvPr/>
        </p:nvSpPr>
        <p:spPr>
          <a:xfrm>
            <a:off x="287523" y="4869160"/>
            <a:ext cx="8568952" cy="1938992"/>
          </a:xfrm>
          <a:prstGeom prst="rect">
            <a:avLst/>
          </a:prstGeom>
          <a:noFill/>
        </p:spPr>
        <p:txBody>
          <a:bodyPr wrap="square" rtlCol="0">
            <a:spAutoFit/>
          </a:bodyPr>
          <a:lstStyle/>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贤</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贤才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留下来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欲</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想要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a:p>
            <a:r>
              <a:rPr lang="zh-CN" altLang="zh-CN" sz="2400" b="1" dirty="0">
                <a:solidFill>
                  <a:srgbClr val="FF0000"/>
                </a:solidFill>
                <a:latin typeface="楷体" panose="02010609060101010101" pitchFamily="49" charset="-122"/>
                <a:ea typeface="楷体" panose="02010609060101010101" pitchFamily="49" charset="-122"/>
              </a:rPr>
              <a:t>关键词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居</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担任</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辄</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总是</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御</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御临</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召语</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召夏原吉来谈话</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得</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译为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能够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翻译时，直译为主意译为辅</a:t>
            </a:r>
            <a:r>
              <a:rPr lang="zh-CN" altLang="zh-CN" sz="2400" b="1" dirty="0" smtClean="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72230474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365104"/>
            <a:ext cx="8352928" cy="2492990"/>
          </a:xfrm>
          <a:prstGeom prst="rect">
            <a:avLst/>
          </a:prstGeom>
          <a:noFill/>
        </p:spPr>
        <p:txBody>
          <a:bodyPr wrap="square" rtlCol="0">
            <a:spAutoFit/>
          </a:bodyPr>
          <a:lstStyle/>
          <a:p>
            <a:r>
              <a:rPr lang="en-US" altLang="zh-CN" sz="2400" b="1" dirty="0">
                <a:solidFill>
                  <a:srgbClr val="0000FF"/>
                </a:solidFill>
                <a:latin typeface="楷体" panose="02010609060101010101" pitchFamily="49" charset="-122"/>
                <a:ea typeface="楷体" panose="02010609060101010101" pitchFamily="49" charset="-122"/>
              </a:rPr>
              <a:t>13.</a:t>
            </a:r>
            <a:r>
              <a:rPr lang="zh-CN" altLang="zh-CN" sz="2400" b="1" dirty="0">
                <a:solidFill>
                  <a:srgbClr val="0000FF"/>
                </a:solidFill>
                <a:latin typeface="楷体" panose="02010609060101010101" pitchFamily="49" charset="-122"/>
                <a:ea typeface="楷体" panose="02010609060101010101" pitchFamily="49" charset="-122"/>
              </a:rPr>
              <a:t>把文中画横线的句子翻译成现代汉语。（</a:t>
            </a:r>
            <a:r>
              <a:rPr lang="en-US" altLang="zh-CN" sz="2400" b="1" dirty="0">
                <a:solidFill>
                  <a:srgbClr val="0000FF"/>
                </a:solidFill>
                <a:latin typeface="楷体" panose="02010609060101010101" pitchFamily="49" charset="-122"/>
                <a:ea typeface="楷体" panose="02010609060101010101" pitchFamily="49" charset="-122"/>
              </a:rPr>
              <a:t>10</a:t>
            </a:r>
            <a:r>
              <a:rPr lang="zh-CN" altLang="zh-CN" sz="2400" b="1" dirty="0">
                <a:solidFill>
                  <a:srgbClr val="0000FF"/>
                </a:solidFill>
                <a:latin typeface="楷体" panose="02010609060101010101" pitchFamily="49" charset="-122"/>
                <a:ea typeface="楷体" panose="02010609060101010101" pitchFamily="49" charset="-122"/>
              </a:rPr>
              <a:t>分）</a:t>
            </a: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1</a:t>
            </a:r>
            <a:r>
              <a:rPr lang="zh-CN" altLang="zh-CN" sz="2400" b="1" dirty="0">
                <a:solidFill>
                  <a:srgbClr val="0000FF"/>
                </a:solidFill>
                <a:latin typeface="楷体" panose="02010609060101010101" pitchFamily="49" charset="-122"/>
                <a:ea typeface="楷体" panose="02010609060101010101" pitchFamily="49" charset="-122"/>
              </a:rPr>
              <a:t>）公受命犒师，不受命督战，他人坏之，公任其咎乎？（</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sz="2400" b="1" dirty="0">
                <a:solidFill>
                  <a:srgbClr val="0000FF"/>
                </a:solidFill>
                <a:latin typeface="楷体" panose="02010609060101010101" pitchFamily="49" charset="-122"/>
                <a:ea typeface="楷体" panose="02010609060101010101" pitchFamily="49" charset="-122"/>
              </a:rPr>
              <a:t> </a:t>
            </a:r>
            <a:endParaRPr lang="zh-CN"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2</a:t>
            </a:r>
            <a:r>
              <a:rPr lang="zh-CN" altLang="zh-CN" sz="2400" b="1" dirty="0">
                <a:solidFill>
                  <a:srgbClr val="0000FF"/>
                </a:solidFill>
                <a:latin typeface="楷体" panose="02010609060101010101" pitchFamily="49" charset="-122"/>
                <a:ea typeface="楷体" panose="02010609060101010101" pitchFamily="49" charset="-122"/>
              </a:rPr>
              <a:t>）允文言之敏端方，请如归以辟言路。（</a:t>
            </a:r>
            <a:r>
              <a:rPr lang="en-US" altLang="zh-CN" sz="2400" b="1" dirty="0">
                <a:solidFill>
                  <a:srgbClr val="0000FF"/>
                </a:solidFill>
                <a:latin typeface="楷体" panose="02010609060101010101" pitchFamily="49" charset="-122"/>
                <a:ea typeface="楷体" panose="02010609060101010101" pitchFamily="49" charset="-122"/>
              </a:rPr>
              <a:t>5</a:t>
            </a:r>
            <a:r>
              <a:rPr lang="zh-CN" altLang="zh-CN" sz="2400" b="1" dirty="0">
                <a:solidFill>
                  <a:srgbClr val="0000FF"/>
                </a:solidFill>
                <a:latin typeface="楷体" panose="02010609060101010101" pitchFamily="49" charset="-122"/>
                <a:ea typeface="楷体" panose="02010609060101010101" pitchFamily="49" charset="-122"/>
              </a:rPr>
              <a:t>分）</a:t>
            </a:r>
          </a:p>
          <a:p>
            <a:r>
              <a:rPr lang="en-US" altLang="zh-CN" dirty="0"/>
              <a:t> </a:t>
            </a:r>
            <a:endParaRPr lang="zh-CN" altLang="zh-CN" dirty="0"/>
          </a:p>
          <a:p>
            <a:endParaRPr lang="zh-CN" altLang="en-US" dirty="0"/>
          </a:p>
        </p:txBody>
      </p:sp>
      <p:sp>
        <p:nvSpPr>
          <p:cNvPr id="3" name="TextBox 2"/>
          <p:cNvSpPr txBox="1"/>
          <p:nvPr/>
        </p:nvSpPr>
        <p:spPr>
          <a:xfrm>
            <a:off x="467544" y="836712"/>
            <a:ext cx="8208912" cy="3046988"/>
          </a:xfrm>
          <a:prstGeom prst="rect">
            <a:avLst/>
          </a:prstGeom>
          <a:noFill/>
        </p:spPr>
        <p:txBody>
          <a:bodyPr wrap="square" rtlCol="0">
            <a:spAutoFit/>
          </a:bodyPr>
          <a:lstStyle/>
          <a:p>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smtClean="0">
                <a:solidFill>
                  <a:srgbClr val="0000FF"/>
                </a:solidFill>
                <a:latin typeface="楷体" panose="02010609060101010101" pitchFamily="49" charset="-122"/>
                <a:ea typeface="楷体" panose="02010609060101010101" pitchFamily="49" charset="-122"/>
              </a:rPr>
              <a:t>虞</a:t>
            </a:r>
            <a:r>
              <a:rPr lang="zh-CN" altLang="zh-CN" sz="2400" b="1" dirty="0">
                <a:solidFill>
                  <a:srgbClr val="0000FF"/>
                </a:solidFill>
                <a:latin typeface="楷体" panose="02010609060101010101" pitchFamily="49" charset="-122"/>
                <a:ea typeface="楷体" panose="02010609060101010101" pitchFamily="49" charset="-122"/>
              </a:rPr>
              <a:t>允文，字彬甫，隆州仁寿人</a:t>
            </a:r>
            <a:r>
              <a:rPr lang="zh-CN" altLang="zh-CN" sz="2400" b="1" dirty="0" smtClean="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en-US" altLang="zh-CN" sz="2400" b="1" dirty="0" smtClean="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允文谓坐待显忠则误国事，遂立招诸将，勉以忠义，众曰：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今既有主，请死战。</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或曰：</a:t>
            </a:r>
            <a:r>
              <a:rPr lang="en-US" altLang="zh-CN" sz="2400" b="1" u="sng" dirty="0">
                <a:solidFill>
                  <a:srgbClr val="FF0000"/>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公受命犒师，不受命督战，他人坏之，公任其咎乎？</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御史萧之敏劾允文，上过德寿宫，太上曰：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采石之功，之敏在何许？毋听其去。</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上为出之敏，且书扇制诗以留之。</a:t>
            </a:r>
            <a:r>
              <a:rPr lang="zh-CN" altLang="zh-CN" sz="2400" b="1" u="sng" dirty="0">
                <a:solidFill>
                  <a:srgbClr val="FF0000"/>
                </a:solidFill>
                <a:latin typeface="楷体" panose="02010609060101010101" pitchFamily="49" charset="-122"/>
                <a:ea typeface="楷体" panose="02010609060101010101" pitchFamily="49" charset="-122"/>
              </a:rPr>
              <a:t>允文言之敏端方，请如归以辟言路。</a:t>
            </a:r>
            <a:endParaRPr lang="zh-CN" altLang="en-US" sz="2400" b="1" u="sng" dirty="0">
              <a:solidFill>
                <a:srgbClr val="FF0000"/>
              </a:solidFill>
              <a:latin typeface="楷体" panose="02010609060101010101" pitchFamily="49" charset="-122"/>
              <a:ea typeface="楷体" panose="02010609060101010101" pitchFamily="49" charset="-122"/>
            </a:endParaRPr>
          </a:p>
        </p:txBody>
      </p:sp>
      <p:sp>
        <p:nvSpPr>
          <p:cNvPr id="4" name="TextBox 2"/>
          <p:cNvSpPr txBox="1">
            <a:spLocks noChangeArrowheads="1"/>
          </p:cNvSpPr>
          <p:nvPr/>
        </p:nvSpPr>
        <p:spPr bwMode="auto">
          <a:xfrm>
            <a:off x="827584" y="259598"/>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练习四十九</a:t>
            </a:r>
            <a:r>
              <a:rPr lang="en-US" altLang="zh-CN" sz="2400" b="1" dirty="0" smtClean="0">
                <a:solidFill>
                  <a:srgbClr val="FF0000"/>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28732407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424936" cy="4154984"/>
          </a:xfrm>
          <a:prstGeom prst="rect">
            <a:avLst/>
          </a:prstGeom>
          <a:noFill/>
        </p:spPr>
        <p:txBody>
          <a:bodyPr wrap="square" rtlCol="0">
            <a:spAutoFit/>
          </a:bodyPr>
          <a:lstStyle/>
          <a:p>
            <a:r>
              <a:rPr lang="en-US" altLang="zh-CN" dirty="0" smtClean="0"/>
              <a:t>    </a:t>
            </a:r>
            <a:r>
              <a:rPr lang="en-US" altLang="zh-CN" sz="2400" dirty="0"/>
              <a:t> </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参考译文</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smtClean="0">
                <a:solidFill>
                  <a:srgbClr val="0000FF"/>
                </a:solidFill>
                <a:latin typeface="楷体" panose="02010609060101010101" pitchFamily="49" charset="-122"/>
                <a:ea typeface="楷体" panose="02010609060101010101" pitchFamily="49" charset="-122"/>
              </a:rPr>
              <a:t>虞</a:t>
            </a:r>
            <a:r>
              <a:rPr lang="zh-CN" altLang="zh-CN" sz="2400" b="1" dirty="0">
                <a:solidFill>
                  <a:srgbClr val="0000FF"/>
                </a:solidFill>
                <a:latin typeface="楷体" panose="02010609060101010101" pitchFamily="49" charset="-122"/>
                <a:ea typeface="楷体" panose="02010609060101010101" pitchFamily="49" charset="-122"/>
              </a:rPr>
              <a:t>允文考虑到坐以等待李显忠到来必将贻误国家大事，毅然招来诸将，勉励他们为国尽忠尽义，众将士回答：</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现在既然有了统帅，我们愿意与金人决一死战。</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有人问：</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u="sng" dirty="0">
                <a:solidFill>
                  <a:srgbClr val="FF0000"/>
                </a:solidFill>
                <a:latin typeface="楷体" panose="02010609060101010101" pitchFamily="49" charset="-122"/>
                <a:ea typeface="楷体" panose="02010609060101010101" pitchFamily="49" charset="-122"/>
              </a:rPr>
              <a:t>你是受命前来犒劳部队的，并没有受命督战，如有人告发你，你难道会任凭他们责难吗？</a:t>
            </a:r>
            <a:r>
              <a:rPr lang="en-US" altLang="zh-CN" sz="2400" b="1" u="sng" dirty="0">
                <a:solidFill>
                  <a:srgbClr val="FF0000"/>
                </a:solidFill>
                <a:latin typeface="楷体" panose="02010609060101010101" pitchFamily="49" charset="-122"/>
                <a:ea typeface="楷体" panose="02010609060101010101" pitchFamily="49" charset="-122"/>
              </a:rPr>
              <a:t>”</a:t>
            </a:r>
          </a:p>
          <a:p>
            <a:endParaRPr lang="en-US" altLang="zh-CN" sz="2400" b="1" dirty="0">
              <a:solidFill>
                <a:srgbClr val="0000FF"/>
              </a:solidFill>
              <a:latin typeface="楷体" panose="02010609060101010101" pitchFamily="49" charset="-122"/>
              <a:ea typeface="楷体" panose="02010609060101010101" pitchFamily="49" charset="-122"/>
            </a:endParaRPr>
          </a:p>
          <a:p>
            <a:r>
              <a:rPr lang="zh-CN" altLang="zh-CN" sz="2400" b="1" dirty="0">
                <a:solidFill>
                  <a:srgbClr val="0000FF"/>
                </a:solidFill>
                <a:latin typeface="楷体" panose="02010609060101010101" pitchFamily="49" charset="-122"/>
                <a:ea typeface="楷体" panose="02010609060101010101" pitchFamily="49" charset="-122"/>
              </a:rPr>
              <a:t>御史萧之敏上书弹劾虞允文，皇上去德寿宫拜见高宗，太上皇说：</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采石大捷时，萧之敏在哪里？不要听从他的意见，将萧之敏罢官赶走。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孝宗因这件事罢黜萧之敏，并在折扇上题诗以挽留虞允文。</a:t>
            </a:r>
            <a:r>
              <a:rPr lang="zh-CN" altLang="zh-CN" sz="2400" b="1" u="sng" dirty="0">
                <a:solidFill>
                  <a:srgbClr val="FF0000"/>
                </a:solidFill>
                <a:latin typeface="楷体" panose="02010609060101010101" pitchFamily="49" charset="-122"/>
                <a:ea typeface="楷体" panose="02010609060101010101" pitchFamily="49" charset="-122"/>
              </a:rPr>
              <a:t>虞允文认为萧之敏品行端正，请求皇上将其召回宫中以广开言路。</a:t>
            </a:r>
            <a:endParaRPr lang="zh-CN" altLang="en-US" sz="2400" b="1" u="sng"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3708146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794</TotalTime>
  <Words>22102</Words>
  <Application>Microsoft Office PowerPoint</Application>
  <PresentationFormat>全屏显示(4:3)</PresentationFormat>
  <Paragraphs>533</Paragraphs>
  <Slides>103</Slides>
  <Notes>0</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135</cp:revision>
  <dcterms:created xsi:type="dcterms:W3CDTF">2018-01-14T13:41:00Z</dcterms:created>
  <dcterms:modified xsi:type="dcterms:W3CDTF">2019-03-06T00:12:43Z</dcterms:modified>
</cp:coreProperties>
</file>