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64" r:id="rId3"/>
    <p:sldId id="284" r:id="rId4"/>
    <p:sldId id="315" r:id="rId5"/>
    <p:sldId id="316" r:id="rId6"/>
    <p:sldId id="317" r:id="rId7"/>
    <p:sldId id="318" r:id="rId8"/>
    <p:sldId id="282" r:id="rId9"/>
    <p:sldId id="319" r:id="rId10"/>
    <p:sldId id="283" r:id="rId11"/>
    <p:sldId id="285" r:id="rId12"/>
    <p:sldId id="286" r:id="rId13"/>
    <p:sldId id="287" r:id="rId14"/>
    <p:sldId id="321" r:id="rId15"/>
    <p:sldId id="288" r:id="rId16"/>
    <p:sldId id="289" r:id="rId17"/>
    <p:sldId id="290" r:id="rId18"/>
    <p:sldId id="291" r:id="rId19"/>
    <p:sldId id="292" r:id="rId20"/>
    <p:sldId id="293" r:id="rId21"/>
    <p:sldId id="302" r:id="rId22"/>
    <p:sldId id="294" r:id="rId23"/>
    <p:sldId id="295" r:id="rId24"/>
    <p:sldId id="296" r:id="rId25"/>
    <p:sldId id="303" r:id="rId26"/>
    <p:sldId id="297" r:id="rId27"/>
    <p:sldId id="298" r:id="rId2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5E604"/>
    <a:srgbClr val="FBF8EF"/>
    <a:srgbClr val="FF0000"/>
    <a:srgbClr val="A71A55"/>
    <a:srgbClr val="D8B6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100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a:latin typeface="Calibri" panose="020F0502020204030204" pitchFamily="34" charset="0"/>
                <a:ea typeface="宋体" panose="02010600030101010101" pitchFamily="2" charset="-122"/>
              </a:defRPr>
            </a:lvl1pPr>
          </a:lstStyle>
          <a:p>
            <a:pPr>
              <a:defRPr/>
            </a:pPr>
            <a:fld id="{9669FC82-8642-4CBA-A2F5-8F122EC8BE51}"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371725" y="2803525"/>
            <a:ext cx="647700" cy="647700"/>
          </a:xfrm>
          <a:prstGeom prst="ellipse">
            <a:avLst/>
          </a:prstGeom>
          <a:solidFill>
            <a:srgbClr val="D8B6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10" name="标题 2"/>
          <p:cNvSpPr>
            <a:spLocks noGrp="1"/>
          </p:cNvSpPr>
          <p:nvPr>
            <p:ph type="title"/>
          </p:nvPr>
        </p:nvSpPr>
        <p:spPr bwMode="auto">
          <a:xfrm>
            <a:off x="2371725" y="2514600"/>
            <a:ext cx="6551613" cy="1223963"/>
          </a:xfrm>
          <a:noFill/>
          <a:ln>
            <a:miter lim="800000"/>
          </a:ln>
        </p:spPr>
        <p:txBody>
          <a:bodyPr vert="horz" wrap="square" lIns="91440" tIns="45720" rIns="91440" bIns="45720" numCol="1" anchorCtr="0" compatLnSpc="1"/>
          <a:lstStyle/>
          <a:p>
            <a:pPr eaLnBrk="1" hangingPunct="1"/>
            <a:r>
              <a:rPr lang="en-US" altLang="zh-CN" smtClean="0">
                <a:solidFill>
                  <a:srgbClr val="A71A55"/>
                </a:solidFill>
              </a:rPr>
              <a:t>19</a:t>
            </a:r>
            <a:r>
              <a:rPr lang="en-US" altLang="zh-CN" smtClean="0"/>
              <a:t>   </a:t>
            </a:r>
            <a:r>
              <a:rPr lang="zh-CN" altLang="en-US" smtClean="0"/>
              <a:t>登勃朗峰</a:t>
            </a:r>
            <a:endParaRPr lang="zh-CN" altLang="en-US" smtClean="0"/>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2"/>
          <p:cNvSpPr txBox="1">
            <a:spLocks noChangeArrowheads="1"/>
          </p:cNvSpPr>
          <p:nvPr/>
        </p:nvSpPr>
        <p:spPr bwMode="auto">
          <a:xfrm>
            <a:off x="1403350" y="620713"/>
            <a:ext cx="6481763" cy="762000"/>
          </a:xfrm>
          <a:prstGeom prst="rect">
            <a:avLst/>
          </a:prstGeom>
          <a:noFill/>
          <a:ln w="9525">
            <a:noFill/>
            <a:miter lim="800000"/>
          </a:ln>
        </p:spPr>
        <p:txBody>
          <a:bodyPr>
            <a:spAutoFit/>
          </a:bodyPr>
          <a:lstStyle/>
          <a:p>
            <a:pPr algn="ctr"/>
            <a:r>
              <a:rPr lang="zh-CN" altLang="en-US" sz="4400" b="1"/>
              <a:t>速读课文，感知旅行路线</a:t>
            </a:r>
            <a:endParaRPr lang="zh-CN" altLang="en-US" sz="4400" b="1"/>
          </a:p>
        </p:txBody>
      </p:sp>
      <p:sp>
        <p:nvSpPr>
          <p:cNvPr id="26626" name="文本框 1"/>
          <p:cNvSpPr txBox="1">
            <a:spLocks noChangeArrowheads="1"/>
          </p:cNvSpPr>
          <p:nvPr/>
        </p:nvSpPr>
        <p:spPr bwMode="auto">
          <a:xfrm>
            <a:off x="323850" y="1557338"/>
            <a:ext cx="8640763" cy="1190625"/>
          </a:xfrm>
          <a:prstGeom prst="rect">
            <a:avLst/>
          </a:prstGeom>
          <a:noFill/>
          <a:ln w="9525">
            <a:noFill/>
            <a:miter lim="800000"/>
          </a:ln>
        </p:spPr>
        <p:txBody>
          <a:bodyPr>
            <a:spAutoFit/>
          </a:bodyPr>
          <a:lstStyle/>
          <a:p>
            <a:r>
              <a:rPr lang="zh-CN" altLang="en-US" sz="3600" b="1"/>
              <a:t>找一找地名，看一看作者的行踪怎样，体会本文行文线索。</a:t>
            </a:r>
            <a:endParaRPr lang="zh-CN" altLang="en-US" sz="3600" b="1"/>
          </a:p>
        </p:txBody>
      </p:sp>
      <p:sp>
        <p:nvSpPr>
          <p:cNvPr id="26627" name="文本框 3"/>
          <p:cNvSpPr txBox="1">
            <a:spLocks noChangeArrowheads="1"/>
          </p:cNvSpPr>
          <p:nvPr/>
        </p:nvSpPr>
        <p:spPr bwMode="auto">
          <a:xfrm>
            <a:off x="539750" y="2997200"/>
            <a:ext cx="8208963" cy="579438"/>
          </a:xfrm>
          <a:prstGeom prst="rect">
            <a:avLst/>
          </a:prstGeom>
          <a:noFill/>
          <a:ln w="9525">
            <a:noFill/>
            <a:miter lim="800000"/>
          </a:ln>
        </p:spPr>
        <p:txBody>
          <a:bodyPr>
            <a:spAutoFit/>
          </a:bodyPr>
          <a:lstStyle/>
          <a:p>
            <a:r>
              <a:rPr lang="zh-CN" altLang="en-US" sz="3200" b="1">
                <a:solidFill>
                  <a:srgbClr val="FF0000"/>
                </a:solidFill>
              </a:rPr>
              <a:t>马蒂尼→阿冉提村→勃朗峰→沙蒙尼旅馆</a:t>
            </a:r>
            <a:endParaRPr lang="zh-CN" altLang="en-US" sz="3200" b="1">
              <a:solidFill>
                <a:srgbClr val="FF0000"/>
              </a:solidFill>
            </a:endParaRPr>
          </a:p>
        </p:txBody>
      </p:sp>
      <p:sp>
        <p:nvSpPr>
          <p:cNvPr id="26628" name="文本框 4"/>
          <p:cNvSpPr txBox="1">
            <a:spLocks noChangeArrowheads="1"/>
          </p:cNvSpPr>
          <p:nvPr/>
        </p:nvSpPr>
        <p:spPr bwMode="auto">
          <a:xfrm>
            <a:off x="539750" y="4221163"/>
            <a:ext cx="7561263" cy="1066800"/>
          </a:xfrm>
          <a:prstGeom prst="rect">
            <a:avLst/>
          </a:prstGeom>
          <a:noFill/>
          <a:ln w="9525">
            <a:noFill/>
            <a:miter lim="800000"/>
          </a:ln>
        </p:spPr>
        <p:txBody>
          <a:bodyPr>
            <a:spAutoFit/>
          </a:bodyPr>
          <a:lstStyle/>
          <a:p>
            <a:r>
              <a:rPr lang="zh-CN" altLang="en-US" sz="3200" b="1">
                <a:solidFill>
                  <a:srgbClr val="FF0000"/>
                </a:solidFill>
              </a:rPr>
              <a:t>本文以作者的行踪为线索来展现作者旅行的所见所遇所感。</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5"/>
                                        </p:tgtEl>
                                        <p:attrNameLst>
                                          <p:attrName>style.visibility</p:attrName>
                                        </p:attrNameLst>
                                      </p:cBhvr>
                                      <p:to>
                                        <p:strVal val="visible"/>
                                      </p:to>
                                    </p:set>
                                    <p:anim calcmode="lin" valueType="num">
                                      <p:cBhvr>
                                        <p:cTn id="7" dur="500" fill="hold"/>
                                        <p:tgtEl>
                                          <p:spTgt spid="26625"/>
                                        </p:tgtEl>
                                        <p:attrNameLst>
                                          <p:attrName>ppt_x</p:attrName>
                                        </p:attrNameLst>
                                      </p:cBhvr>
                                      <p:tavLst>
                                        <p:tav tm="0">
                                          <p:val>
                                            <p:strVal val="#ppt_x"/>
                                          </p:val>
                                        </p:tav>
                                        <p:tav tm="100000">
                                          <p:val>
                                            <p:strVal val="#ppt_x"/>
                                          </p:val>
                                        </p:tav>
                                      </p:tavLst>
                                    </p:anim>
                                    <p:anim calcmode="lin" valueType="num">
                                      <p:cBhvr>
                                        <p:cTn id="8" dur="500" fill="hold"/>
                                        <p:tgtEl>
                                          <p:spTgt spid="266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6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66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P spid="26627" grpId="0"/>
      <p:bldP spid="266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
          <p:cNvSpPr txBox="1">
            <a:spLocks noChangeArrowheads="1"/>
          </p:cNvSpPr>
          <p:nvPr/>
        </p:nvSpPr>
        <p:spPr bwMode="auto">
          <a:xfrm>
            <a:off x="323850" y="620713"/>
            <a:ext cx="8640763" cy="1190625"/>
          </a:xfrm>
          <a:prstGeom prst="rect">
            <a:avLst/>
          </a:prstGeom>
          <a:noFill/>
          <a:ln w="9525">
            <a:noFill/>
            <a:miter lim="800000"/>
          </a:ln>
        </p:spPr>
        <p:txBody>
          <a:bodyPr>
            <a:spAutoFit/>
          </a:bodyPr>
          <a:lstStyle/>
          <a:p>
            <a:r>
              <a:rPr lang="zh-CN" altLang="en-US" sz="3600" b="1"/>
              <a:t>速读课文，列举作者旅行途中的所见所遇所感。</a:t>
            </a:r>
            <a:endParaRPr lang="zh-CN" altLang="en-US" sz="3600" b="1"/>
          </a:p>
        </p:txBody>
      </p:sp>
      <p:sp>
        <p:nvSpPr>
          <p:cNvPr id="27650" name="文本框 3"/>
          <p:cNvSpPr txBox="1">
            <a:spLocks noChangeArrowheads="1"/>
          </p:cNvSpPr>
          <p:nvPr/>
        </p:nvSpPr>
        <p:spPr bwMode="auto">
          <a:xfrm>
            <a:off x="971550" y="1949450"/>
            <a:ext cx="7848600" cy="1554163"/>
          </a:xfrm>
          <a:prstGeom prst="rect">
            <a:avLst/>
          </a:prstGeom>
          <a:noFill/>
          <a:ln w="9525">
            <a:noFill/>
            <a:miter lim="800000"/>
          </a:ln>
        </p:spPr>
        <p:txBody>
          <a:bodyPr>
            <a:spAutoFit/>
          </a:bodyPr>
          <a:lstStyle/>
          <a:p>
            <a:r>
              <a:rPr lang="zh-CN" altLang="en-US" sz="3200" b="1">
                <a:solidFill>
                  <a:srgbClr val="FF0000"/>
                </a:solidFill>
              </a:rPr>
              <a:t>上山 （徒步登山） 1－6段描写了勃朗峰美丽景色，抒发了作者对美景的惊叹 ，引发了好联想。</a:t>
            </a:r>
            <a:endParaRPr lang="zh-CN" altLang="en-US" sz="3200" b="1">
              <a:solidFill>
                <a:srgbClr val="FF0000"/>
              </a:solidFill>
            </a:endParaRPr>
          </a:p>
        </p:txBody>
      </p:sp>
      <p:sp>
        <p:nvSpPr>
          <p:cNvPr id="27651" name="文本框 1"/>
          <p:cNvSpPr txBox="1">
            <a:spLocks noChangeArrowheads="1"/>
          </p:cNvSpPr>
          <p:nvPr/>
        </p:nvSpPr>
        <p:spPr bwMode="auto">
          <a:xfrm>
            <a:off x="971550" y="3838575"/>
            <a:ext cx="7848600" cy="2041525"/>
          </a:xfrm>
          <a:prstGeom prst="rect">
            <a:avLst/>
          </a:prstGeom>
          <a:noFill/>
          <a:ln w="9525">
            <a:noFill/>
            <a:miter lim="800000"/>
          </a:ln>
        </p:spPr>
        <p:txBody>
          <a:bodyPr>
            <a:spAutoFit/>
          </a:bodyPr>
          <a:lstStyle/>
          <a:p>
            <a:r>
              <a:rPr lang="zh-CN" altLang="en-US" sz="3200" b="1">
                <a:solidFill>
                  <a:srgbClr val="FF0000"/>
                </a:solidFill>
              </a:rPr>
              <a:t>下山 （雇车旅行）7－11 段刻画了幽默风趣的“车夫之王”， 抒发了作者为能够赏如此美景、遇如此传奇人物的幸运以及轻松愉快的心情。</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2"/>
          <p:cNvSpPr txBox="1">
            <a:spLocks noChangeArrowheads="1"/>
          </p:cNvSpPr>
          <p:nvPr/>
        </p:nvSpPr>
        <p:spPr bwMode="auto">
          <a:xfrm>
            <a:off x="1116013" y="692150"/>
            <a:ext cx="6696075" cy="762000"/>
          </a:xfrm>
          <a:prstGeom prst="rect">
            <a:avLst/>
          </a:prstGeom>
          <a:noFill/>
          <a:ln w="9525">
            <a:noFill/>
            <a:miter lim="800000"/>
          </a:ln>
        </p:spPr>
        <p:txBody>
          <a:bodyPr>
            <a:spAutoFit/>
          </a:bodyPr>
          <a:lstStyle/>
          <a:p>
            <a:pPr algn="ctr"/>
            <a:r>
              <a:rPr lang="zh-CN" altLang="en-US" sz="4400" b="1"/>
              <a:t>赏读课文，感受景与人物</a:t>
            </a:r>
            <a:endParaRPr lang="zh-CN" altLang="en-US" sz="4400" b="1"/>
          </a:p>
        </p:txBody>
      </p:sp>
      <p:sp>
        <p:nvSpPr>
          <p:cNvPr id="28674" name="文本框 1"/>
          <p:cNvSpPr txBox="1">
            <a:spLocks noChangeArrowheads="1"/>
          </p:cNvSpPr>
          <p:nvPr/>
        </p:nvSpPr>
        <p:spPr bwMode="auto">
          <a:xfrm>
            <a:off x="468313" y="1628775"/>
            <a:ext cx="8496300" cy="4487863"/>
          </a:xfrm>
          <a:prstGeom prst="rect">
            <a:avLst/>
          </a:prstGeom>
          <a:noFill/>
          <a:ln w="9525">
            <a:solidFill>
              <a:srgbClr val="D8B665"/>
            </a:solidFill>
            <a:miter lim="800000"/>
          </a:ln>
        </p:spPr>
        <p:txBody>
          <a:bodyPr>
            <a:spAutoFit/>
          </a:bodyPr>
          <a:lstStyle/>
          <a:p>
            <a:pPr algn="ctr"/>
            <a:r>
              <a:rPr lang="zh-CN" altLang="en-US" sz="3200" b="1"/>
              <a:t>活动主题：旅行路上</a:t>
            </a:r>
            <a:endParaRPr lang="zh-CN" altLang="en-US" sz="3200" b="1"/>
          </a:p>
          <a:p>
            <a:r>
              <a:rPr lang="zh-CN" altLang="en-US" sz="3200" b="1"/>
              <a:t>活动要求</a:t>
            </a:r>
            <a:r>
              <a:rPr lang="en-US" altLang="zh-CN" sz="3200" b="1"/>
              <a:t>:</a:t>
            </a:r>
            <a:r>
              <a:rPr lang="zh-CN" altLang="en-US" sz="3200" b="1"/>
              <a:t>把以作者马克</a:t>
            </a:r>
            <a:r>
              <a:rPr lang="en-US" altLang="zh-CN" sz="3200" b="1"/>
              <a:t>•</a:t>
            </a:r>
            <a:r>
              <a:rPr lang="zh-CN" altLang="en-US" sz="3200" b="1"/>
              <a:t>吐温为导游的所有游客分成两个小组，搜索“上山路上”和“下山路上”的所见所闻所感。</a:t>
            </a:r>
            <a:endParaRPr lang="zh-CN" altLang="en-US" sz="3200" b="1"/>
          </a:p>
          <a:p>
            <a:endParaRPr lang="zh-CN" altLang="en-US" sz="3200" b="1"/>
          </a:p>
          <a:p>
            <a:r>
              <a:rPr lang="zh-CN" altLang="en-US" sz="3200" b="1"/>
              <a:t>（全班同学分成两个小组赏读课文，小组成员合作交流，分别探究“上山路上”和“下山路上”不同的见闻，体会作者的思想情感，并把探究结果展示给其他同学 </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3"/>
                                        </p:tgtEl>
                                        <p:attrNameLst>
                                          <p:attrName>style.visibility</p:attrName>
                                        </p:attrNameLst>
                                      </p:cBhvr>
                                      <p:to>
                                        <p:strVal val="visible"/>
                                      </p:to>
                                    </p:set>
                                    <p:anim calcmode="lin" valueType="num">
                                      <p:cBhvr>
                                        <p:cTn id="7" dur="500" fill="hold"/>
                                        <p:tgtEl>
                                          <p:spTgt spid="28673"/>
                                        </p:tgtEl>
                                        <p:attrNameLst>
                                          <p:attrName>ppt_x</p:attrName>
                                        </p:attrNameLst>
                                      </p:cBhvr>
                                      <p:tavLst>
                                        <p:tav tm="0">
                                          <p:val>
                                            <p:strVal val="#ppt_x"/>
                                          </p:val>
                                        </p:tav>
                                        <p:tav tm="100000">
                                          <p:val>
                                            <p:strVal val="#ppt_x"/>
                                          </p:val>
                                        </p:tav>
                                      </p:tavLst>
                                    </p:anim>
                                    <p:anim calcmode="lin" valueType="num">
                                      <p:cBhvr>
                                        <p:cTn id="8" dur="500" fill="hold"/>
                                        <p:tgtEl>
                                          <p:spTgt spid="286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1"/>
          <p:cNvSpPr txBox="1">
            <a:spLocks noChangeArrowheads="1"/>
          </p:cNvSpPr>
          <p:nvPr/>
        </p:nvSpPr>
        <p:spPr bwMode="auto">
          <a:xfrm>
            <a:off x="468313" y="1628775"/>
            <a:ext cx="8061325" cy="1190625"/>
          </a:xfrm>
          <a:prstGeom prst="rect">
            <a:avLst/>
          </a:prstGeom>
          <a:noFill/>
          <a:ln w="9525">
            <a:noFill/>
            <a:miter lim="800000"/>
          </a:ln>
        </p:spPr>
        <p:txBody>
          <a:bodyPr>
            <a:spAutoFit/>
          </a:bodyPr>
          <a:lstStyle/>
          <a:p>
            <a:r>
              <a:rPr lang="zh-CN" altLang="en-US" sz="3600" b="1"/>
              <a:t>你找出的描写所见景物的语句，分别写了什么地方的什么景物。</a:t>
            </a:r>
            <a:endParaRPr lang="zh-CN" altLang="en-US" sz="3600" b="1"/>
          </a:p>
        </p:txBody>
      </p:sp>
      <p:sp>
        <p:nvSpPr>
          <p:cNvPr id="47108" name="文本框 4"/>
          <p:cNvSpPr txBox="1">
            <a:spLocks noChangeArrowheads="1"/>
          </p:cNvSpPr>
          <p:nvPr/>
        </p:nvSpPr>
        <p:spPr bwMode="auto">
          <a:xfrm>
            <a:off x="539750" y="2924175"/>
            <a:ext cx="8280400" cy="3503613"/>
          </a:xfrm>
          <a:prstGeom prst="rect">
            <a:avLst/>
          </a:prstGeom>
          <a:noFill/>
          <a:ln w="9525">
            <a:noFill/>
            <a:miter lim="800000"/>
          </a:ln>
        </p:spPr>
        <p:txBody>
          <a:bodyPr>
            <a:spAutoFit/>
          </a:bodyPr>
          <a:lstStyle/>
          <a:p>
            <a:r>
              <a:rPr lang="zh-CN" altLang="en-US" sz="3200" b="1">
                <a:solidFill>
                  <a:srgbClr val="FF0000"/>
                </a:solidFill>
              </a:rPr>
              <a:t>第2自然段，写脚下峡谷：清流瀑布；</a:t>
            </a:r>
            <a:endParaRPr lang="zh-CN" altLang="en-US" sz="3200" b="1">
              <a:solidFill>
                <a:srgbClr val="FF0000"/>
              </a:solidFill>
            </a:endParaRPr>
          </a:p>
          <a:p>
            <a:r>
              <a:rPr lang="zh-CN" altLang="en-US" sz="3200" b="1">
                <a:solidFill>
                  <a:srgbClr val="FF0000"/>
                </a:solidFill>
              </a:rPr>
              <a:t>第3自然段，写勃朗峰：白雪覆盖，日照其上，光艳耀目；</a:t>
            </a:r>
            <a:endParaRPr lang="zh-CN" altLang="en-US" sz="3200" b="1">
              <a:solidFill>
                <a:srgbClr val="FF0000"/>
              </a:solidFill>
            </a:endParaRPr>
          </a:p>
          <a:p>
            <a:r>
              <a:rPr lang="zh-CN" altLang="en-US" sz="3200" b="1">
                <a:solidFill>
                  <a:srgbClr val="FF0000"/>
                </a:solidFill>
              </a:rPr>
              <a:t>第4自然段，写勃朗峰周围的山峰：浅棕色的光秃尖岩；</a:t>
            </a:r>
            <a:endParaRPr lang="zh-CN" altLang="en-US" sz="3200" b="1">
              <a:solidFill>
                <a:srgbClr val="FF0000"/>
              </a:solidFill>
            </a:endParaRPr>
          </a:p>
          <a:p>
            <a:r>
              <a:rPr lang="zh-CN" altLang="en-US" sz="3200" b="1">
                <a:solidFill>
                  <a:srgbClr val="FF0000"/>
                </a:solidFill>
              </a:rPr>
              <a:t>第5—6自然段，写勃朗峰附近的一座峰巅：色彩斑斓，彩霞满天，白云缭绕，变幻无穷。</a:t>
            </a:r>
            <a:endParaRPr lang="zh-CN" altLang="en-US" sz="3200" b="1">
              <a:solidFill>
                <a:srgbClr val="FF0000"/>
              </a:solidFill>
            </a:endParaRPr>
          </a:p>
        </p:txBody>
      </p:sp>
      <p:sp>
        <p:nvSpPr>
          <p:cNvPr id="29699" name="Text Box 5"/>
          <p:cNvSpPr txBox="1">
            <a:spLocks noChangeArrowheads="1"/>
          </p:cNvSpPr>
          <p:nvPr/>
        </p:nvSpPr>
        <p:spPr bwMode="auto">
          <a:xfrm>
            <a:off x="2771775" y="620713"/>
            <a:ext cx="4752975" cy="650875"/>
          </a:xfrm>
          <a:prstGeom prst="rect">
            <a:avLst/>
          </a:prstGeom>
          <a:solidFill>
            <a:schemeClr val="bg2"/>
          </a:solidFill>
          <a:ln w="9525">
            <a:solidFill>
              <a:srgbClr val="D8B665"/>
            </a:solidFill>
            <a:miter lim="800000"/>
          </a:ln>
        </p:spPr>
        <p:txBody>
          <a:bodyPr>
            <a:spAutoFit/>
          </a:bodyPr>
          <a:lstStyle/>
          <a:p>
            <a:pPr>
              <a:spcBef>
                <a:spcPct val="50000"/>
              </a:spcBef>
            </a:pPr>
            <a:r>
              <a:rPr lang="zh-CN" altLang="en-US" sz="3600" b="1"/>
              <a:t>上山路上（徒步登山）</a:t>
            </a:r>
            <a:r>
              <a:rPr lang="zh-CN" altLang="en-US" sz="3600"/>
              <a:t> </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1"/>
          <p:cNvSpPr txBox="1">
            <a:spLocks noChangeArrowheads="1"/>
          </p:cNvSpPr>
          <p:nvPr/>
        </p:nvSpPr>
        <p:spPr bwMode="auto">
          <a:xfrm>
            <a:off x="755650" y="836613"/>
            <a:ext cx="7480300" cy="1739900"/>
          </a:xfrm>
          <a:prstGeom prst="rect">
            <a:avLst/>
          </a:prstGeom>
          <a:noFill/>
          <a:ln w="9525">
            <a:noFill/>
            <a:miter lim="800000"/>
          </a:ln>
        </p:spPr>
        <p:txBody>
          <a:bodyPr>
            <a:spAutoFit/>
          </a:bodyPr>
          <a:lstStyle/>
          <a:p>
            <a:r>
              <a:rPr lang="zh-CN" altLang="en-US" sz="3600" b="1"/>
              <a:t>一切景语皆情语，作者从中感受到景物怎样的特点？产生了怎样的联想？</a:t>
            </a:r>
            <a:endParaRPr lang="zh-CN" altLang="en-US" sz="3600" b="1"/>
          </a:p>
        </p:txBody>
      </p:sp>
      <p:sp>
        <p:nvSpPr>
          <p:cNvPr id="29698" name="文本框 4"/>
          <p:cNvSpPr txBox="1">
            <a:spLocks noChangeArrowheads="1"/>
          </p:cNvSpPr>
          <p:nvPr/>
        </p:nvSpPr>
        <p:spPr bwMode="auto">
          <a:xfrm>
            <a:off x="831850" y="3073400"/>
            <a:ext cx="7988300" cy="2041525"/>
          </a:xfrm>
          <a:prstGeom prst="rect">
            <a:avLst/>
          </a:prstGeom>
          <a:noFill/>
          <a:ln w="9525">
            <a:noFill/>
            <a:miter lim="800000"/>
          </a:ln>
        </p:spPr>
        <p:txBody>
          <a:bodyPr>
            <a:spAutoFit/>
          </a:bodyPr>
          <a:lstStyle/>
          <a:p>
            <a:r>
              <a:rPr lang="zh-CN" altLang="en-US" sz="3200" b="1">
                <a:solidFill>
                  <a:srgbClr val="FF0000"/>
                </a:solidFill>
              </a:rPr>
              <a:t>第一处景物：（2段）美不胜收。</a:t>
            </a:r>
            <a:endParaRPr lang="zh-CN" altLang="en-US" sz="3200" b="1">
              <a:solidFill>
                <a:srgbClr val="FF0000"/>
              </a:solidFill>
            </a:endParaRPr>
          </a:p>
          <a:p>
            <a:r>
              <a:rPr lang="zh-CN" altLang="en-US" sz="3200" b="1">
                <a:solidFill>
                  <a:srgbClr val="FF0000"/>
                </a:solidFill>
              </a:rPr>
              <a:t>第二处景物：（3段））威严，独踞苍穹。</a:t>
            </a:r>
            <a:endParaRPr lang="zh-CN" altLang="en-US" sz="3200" b="1">
              <a:solidFill>
                <a:srgbClr val="FF0000"/>
              </a:solidFill>
            </a:endParaRPr>
          </a:p>
          <a:p>
            <a:r>
              <a:rPr lang="zh-CN" altLang="en-US" sz="3200" b="1">
                <a:solidFill>
                  <a:srgbClr val="FF0000"/>
                </a:solidFill>
              </a:rPr>
              <a:t>第三处景物：（4段奇特。</a:t>
            </a:r>
            <a:endParaRPr lang="zh-CN" altLang="en-US" sz="3200" b="1">
              <a:solidFill>
                <a:srgbClr val="FF0000"/>
              </a:solidFill>
            </a:endParaRPr>
          </a:p>
          <a:p>
            <a:r>
              <a:rPr lang="zh-CN" altLang="en-US" sz="3200" b="1">
                <a:solidFill>
                  <a:srgbClr val="FF0000"/>
                </a:solidFill>
              </a:rPr>
              <a:t>第四处景物：（5-6段）轻柔，美丽。</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文本框 1"/>
          <p:cNvSpPr txBox="1">
            <a:spLocks noChangeArrowheads="1"/>
          </p:cNvSpPr>
          <p:nvPr/>
        </p:nvSpPr>
        <p:spPr bwMode="auto">
          <a:xfrm>
            <a:off x="250825" y="620713"/>
            <a:ext cx="8424863" cy="641350"/>
          </a:xfrm>
          <a:prstGeom prst="rect">
            <a:avLst/>
          </a:prstGeom>
          <a:noFill/>
          <a:ln w="9525">
            <a:noFill/>
            <a:miter lim="800000"/>
          </a:ln>
        </p:spPr>
        <p:txBody>
          <a:bodyPr>
            <a:spAutoFit/>
          </a:bodyPr>
          <a:lstStyle/>
          <a:p>
            <a:r>
              <a:rPr lang="zh-CN" altLang="en-US" sz="3600" b="1"/>
              <a:t>作者是如何将景物的特点描绘出来的？</a:t>
            </a:r>
            <a:endParaRPr lang="zh-CN" altLang="en-US" sz="3600" b="1"/>
          </a:p>
        </p:txBody>
      </p:sp>
      <p:sp>
        <p:nvSpPr>
          <p:cNvPr id="30722" name="文本框 4"/>
          <p:cNvSpPr txBox="1">
            <a:spLocks noChangeArrowheads="1"/>
          </p:cNvSpPr>
          <p:nvPr/>
        </p:nvSpPr>
        <p:spPr bwMode="auto">
          <a:xfrm>
            <a:off x="468313" y="1628775"/>
            <a:ext cx="8064500" cy="3016250"/>
          </a:xfrm>
          <a:prstGeom prst="rect">
            <a:avLst/>
          </a:prstGeom>
          <a:noFill/>
          <a:ln w="9525">
            <a:noFill/>
            <a:miter lim="800000"/>
          </a:ln>
        </p:spPr>
        <p:txBody>
          <a:bodyPr>
            <a:spAutoFit/>
          </a:bodyPr>
          <a:lstStyle/>
          <a:p>
            <a:r>
              <a:rPr lang="zh-CN" altLang="en-US" sz="3200" b="1">
                <a:solidFill>
                  <a:srgbClr val="FF0000"/>
                </a:solidFill>
              </a:rPr>
              <a:t>作者主要是通过视觉和听觉来描绘勃朗峰美景的。远望勃朗峰，穹山顶呈V字形，耸入蓝天，巍峨壮观；登上勃朗峰：望周围的峰奇形怪状，侧面衬托了勃朗峰的雄伟；逗留高地，仰面遥望美景独特，满目华彩，变幻无穷，如同肥皂泡(仙境)。</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1"/>
          <p:cNvSpPr txBox="1">
            <a:spLocks noChangeArrowheads="1"/>
          </p:cNvSpPr>
          <p:nvPr/>
        </p:nvSpPr>
        <p:spPr bwMode="auto">
          <a:xfrm>
            <a:off x="250825" y="620713"/>
            <a:ext cx="8642350" cy="1190625"/>
          </a:xfrm>
          <a:prstGeom prst="rect">
            <a:avLst/>
          </a:prstGeom>
          <a:noFill/>
          <a:ln w="9525">
            <a:noFill/>
            <a:miter lim="800000"/>
          </a:ln>
        </p:spPr>
        <p:txBody>
          <a:bodyPr>
            <a:spAutoFit/>
          </a:bodyPr>
          <a:lstStyle/>
          <a:p>
            <a:r>
              <a:rPr lang="zh-CN" altLang="en-US" sz="3600" b="1"/>
              <a:t>作者由勃朗峰奇幻的景象联想到什么？抒发了怎样的感慨？</a:t>
            </a:r>
            <a:endParaRPr lang="zh-CN" altLang="en-US" sz="3600" b="1"/>
          </a:p>
        </p:txBody>
      </p:sp>
      <p:sp>
        <p:nvSpPr>
          <p:cNvPr id="31746" name="文本框 4"/>
          <p:cNvSpPr txBox="1">
            <a:spLocks noChangeArrowheads="1"/>
          </p:cNvSpPr>
          <p:nvPr/>
        </p:nvSpPr>
        <p:spPr bwMode="auto">
          <a:xfrm>
            <a:off x="539750" y="2133600"/>
            <a:ext cx="7988300" cy="3990975"/>
          </a:xfrm>
          <a:prstGeom prst="rect">
            <a:avLst/>
          </a:prstGeom>
          <a:noFill/>
          <a:ln w="9525">
            <a:noFill/>
            <a:miter lim="800000"/>
          </a:ln>
        </p:spPr>
        <p:txBody>
          <a:bodyPr>
            <a:spAutoFit/>
          </a:bodyPr>
          <a:lstStyle/>
          <a:p>
            <a:r>
              <a:rPr lang="zh-CN" altLang="en-US" sz="3200" b="1">
                <a:solidFill>
                  <a:srgbClr val="FF0000"/>
                </a:solidFill>
              </a:rPr>
              <a:t>肥皂泡的色彩也是变幻无穷的，且转瞬即逝，这和作者在勃朗峰上见到的奇美景象相似。作者这种特别联想，一方面表达了对大自然创造如勃朗峰这样神奇美丽的景观的赞叹；一方面也感慨如此的美景转瞬即逝，快乐的时光总是短暂，人们应好好珍惜吉时美景，也应积极投身大自然，纵享大自然的馈赠。</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
          <p:cNvSpPr txBox="1">
            <a:spLocks noChangeArrowheads="1"/>
          </p:cNvSpPr>
          <p:nvPr/>
        </p:nvSpPr>
        <p:spPr bwMode="auto">
          <a:xfrm>
            <a:off x="501650" y="1268413"/>
            <a:ext cx="8642350" cy="2289175"/>
          </a:xfrm>
          <a:prstGeom prst="rect">
            <a:avLst/>
          </a:prstGeom>
          <a:noFill/>
          <a:ln w="9525">
            <a:noFill/>
            <a:miter lim="800000"/>
          </a:ln>
        </p:spPr>
        <p:txBody>
          <a:bodyPr>
            <a:spAutoFit/>
          </a:bodyPr>
          <a:lstStyle/>
          <a:p>
            <a:r>
              <a:rPr lang="zh-CN" altLang="en-US" sz="3600" b="1"/>
              <a:t>再读课文，找出描写车夫的句子，思考作者是从哪些方面描写车夫的？写出了车夫怎样的特点？(读第7—11自然段，标出描写车夫的句子。)</a:t>
            </a:r>
            <a:endParaRPr lang="zh-CN" altLang="en-US" sz="3600" b="1"/>
          </a:p>
        </p:txBody>
      </p:sp>
      <p:sp>
        <p:nvSpPr>
          <p:cNvPr id="32770" name="文本框 4"/>
          <p:cNvSpPr txBox="1">
            <a:spLocks noChangeArrowheads="1"/>
          </p:cNvSpPr>
          <p:nvPr/>
        </p:nvSpPr>
        <p:spPr bwMode="auto">
          <a:xfrm>
            <a:off x="468313" y="5373688"/>
            <a:ext cx="8280400" cy="1066800"/>
          </a:xfrm>
          <a:prstGeom prst="rect">
            <a:avLst/>
          </a:prstGeom>
          <a:noFill/>
          <a:ln w="9525">
            <a:noFill/>
            <a:miter lim="800000"/>
          </a:ln>
        </p:spPr>
        <p:txBody>
          <a:bodyPr>
            <a:spAutoFit/>
          </a:bodyPr>
          <a:lstStyle/>
          <a:p>
            <a:r>
              <a:rPr lang="zh-CN" altLang="en-US" sz="3200" b="1">
                <a:solidFill>
                  <a:srgbClr val="FF0000"/>
                </a:solidFill>
              </a:rPr>
              <a:t>通过写行车的惊险，“车夫之王”却气定神闲，突出“车夫之王”驾车技术的高超。</a:t>
            </a:r>
            <a:endParaRPr lang="zh-CN" altLang="en-US" sz="3200" b="1">
              <a:solidFill>
                <a:srgbClr val="FF0000"/>
              </a:solidFill>
            </a:endParaRPr>
          </a:p>
        </p:txBody>
      </p:sp>
      <p:sp>
        <p:nvSpPr>
          <p:cNvPr id="33795" name="Text Box 4"/>
          <p:cNvSpPr txBox="1">
            <a:spLocks noChangeArrowheads="1"/>
          </p:cNvSpPr>
          <p:nvPr/>
        </p:nvSpPr>
        <p:spPr bwMode="auto">
          <a:xfrm>
            <a:off x="2484438" y="620713"/>
            <a:ext cx="4752975" cy="650875"/>
          </a:xfrm>
          <a:prstGeom prst="rect">
            <a:avLst/>
          </a:prstGeom>
          <a:solidFill>
            <a:schemeClr val="bg2"/>
          </a:solidFill>
          <a:ln w="9525">
            <a:solidFill>
              <a:srgbClr val="D8B665"/>
            </a:solidFill>
            <a:miter lim="800000"/>
          </a:ln>
        </p:spPr>
        <p:txBody>
          <a:bodyPr>
            <a:spAutoFit/>
          </a:bodyPr>
          <a:lstStyle/>
          <a:p>
            <a:pPr>
              <a:spcBef>
                <a:spcPct val="50000"/>
              </a:spcBef>
            </a:pPr>
            <a:r>
              <a:rPr lang="zh-CN" altLang="en-US" sz="3600" b="1">
                <a:ea typeface="黑体" panose="02010609060101010101" pitchFamily="2" charset="-122"/>
              </a:rPr>
              <a:t>下山路上（雇车旅行）</a:t>
            </a:r>
            <a:endParaRPr lang="zh-CN" altLang="en-US" sz="3600" b="1">
              <a:ea typeface="黑体" panose="02010609060101010101" pitchFamily="2" charset="-122"/>
            </a:endParaRPr>
          </a:p>
        </p:txBody>
      </p:sp>
      <p:sp>
        <p:nvSpPr>
          <p:cNvPr id="32773" name="文本框 4"/>
          <p:cNvSpPr txBox="1">
            <a:spLocks noChangeArrowheads="1"/>
          </p:cNvSpPr>
          <p:nvPr/>
        </p:nvSpPr>
        <p:spPr bwMode="auto">
          <a:xfrm>
            <a:off x="539750" y="3644900"/>
            <a:ext cx="8280400" cy="1554163"/>
          </a:xfrm>
          <a:prstGeom prst="rect">
            <a:avLst/>
          </a:prstGeom>
          <a:solidFill>
            <a:schemeClr val="bg2"/>
          </a:solidFill>
          <a:ln w="9525">
            <a:noFill/>
            <a:miter lim="800000"/>
          </a:ln>
        </p:spPr>
        <p:txBody>
          <a:bodyPr>
            <a:spAutoFit/>
          </a:bodyPr>
          <a:lstStyle/>
          <a:p>
            <a:r>
              <a:rPr lang="zh-CN" altLang="en-US" sz="3200" b="1"/>
              <a:t>行车情景：“有时一两个轮子着地，但大多数时候腾空而起。”这种情况下“车夫之王”还“时不时地掉转头来”。</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4"/>
          <p:cNvSpPr txBox="1">
            <a:spLocks noChangeArrowheads="1"/>
          </p:cNvSpPr>
          <p:nvPr/>
        </p:nvSpPr>
        <p:spPr bwMode="auto">
          <a:xfrm>
            <a:off x="395288" y="1038225"/>
            <a:ext cx="8424862" cy="3935413"/>
          </a:xfrm>
          <a:prstGeom prst="rect">
            <a:avLst/>
          </a:prstGeom>
          <a:solidFill>
            <a:schemeClr val="bg2"/>
          </a:solidFill>
          <a:ln w="9525">
            <a:noFill/>
            <a:miter lim="800000"/>
          </a:ln>
        </p:spPr>
        <p:txBody>
          <a:bodyPr>
            <a:spAutoFit/>
          </a:bodyPr>
          <a:lstStyle/>
          <a:p>
            <a:r>
              <a:rPr lang="zh-CN" altLang="en-US" sz="2800" b="1"/>
              <a:t>语言描写：“不必为此烦恼——静下心来——不要浮躁——他们虽已扬尘远去，可不久就会消失在我们身后的。你就放下心坐好吧，一切包在我身上——我是车夫之王啊。你看着吧！”</a:t>
            </a:r>
            <a:endParaRPr lang="zh-CN" altLang="en-US" sz="2800" b="1"/>
          </a:p>
          <a:p>
            <a:r>
              <a:rPr lang="zh-CN" altLang="en-US" sz="2800" b="1"/>
              <a:t>　　“哈，看到了吗？如我所说吧——我可是名副其实的车夫之王啊。”</a:t>
            </a:r>
            <a:endParaRPr lang="zh-CN" altLang="en-US" sz="2800" b="1"/>
          </a:p>
          <a:p>
            <a:r>
              <a:rPr lang="zh-CN" altLang="en-US" sz="2800" b="1"/>
              <a:t>“只当是种乐趣吧，先生们，这种情况不常见，但很不寻常——能坐上车王的车的人，可是少之又少啊——看到了吧，真如我说的，我就是车王。”</a:t>
            </a:r>
            <a:endParaRPr lang="zh-CN" altLang="en-US" sz="2800" b="1"/>
          </a:p>
        </p:txBody>
      </p:sp>
      <p:sp>
        <p:nvSpPr>
          <p:cNvPr id="34818" name="Text Box 3"/>
          <p:cNvSpPr txBox="1">
            <a:spLocks noChangeArrowheads="1"/>
          </p:cNvSpPr>
          <p:nvPr/>
        </p:nvSpPr>
        <p:spPr bwMode="auto">
          <a:xfrm>
            <a:off x="179388" y="5157788"/>
            <a:ext cx="8351837" cy="1066800"/>
          </a:xfrm>
          <a:prstGeom prst="rect">
            <a:avLst/>
          </a:prstGeom>
          <a:noFill/>
          <a:ln w="9525">
            <a:noFill/>
            <a:miter lim="800000"/>
          </a:ln>
        </p:spPr>
        <p:txBody>
          <a:bodyPr>
            <a:spAutoFit/>
          </a:bodyPr>
          <a:lstStyle/>
          <a:p>
            <a:r>
              <a:rPr lang="zh-CN" altLang="en-US" sz="3200" b="1">
                <a:solidFill>
                  <a:srgbClr val="FF0000"/>
                </a:solidFill>
              </a:rPr>
              <a:t>通过语言描写，写出了“车夫之王”驾车本领高超，自信自得，为人热情，乐于与人交谈。</a:t>
            </a:r>
            <a:endParaRPr lang="zh-CN" altLang="en-US" sz="320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4"/>
          <p:cNvSpPr txBox="1">
            <a:spLocks noChangeArrowheads="1"/>
          </p:cNvSpPr>
          <p:nvPr/>
        </p:nvSpPr>
        <p:spPr bwMode="auto">
          <a:xfrm>
            <a:off x="684213" y="836613"/>
            <a:ext cx="7200900" cy="1554162"/>
          </a:xfrm>
          <a:prstGeom prst="rect">
            <a:avLst/>
          </a:prstGeom>
          <a:solidFill>
            <a:schemeClr val="bg2"/>
          </a:solidFill>
          <a:ln w="9525">
            <a:noFill/>
            <a:miter lim="800000"/>
          </a:ln>
        </p:spPr>
        <p:txBody>
          <a:bodyPr>
            <a:spAutoFit/>
          </a:bodyPr>
          <a:lstStyle/>
          <a:p>
            <a:r>
              <a:rPr lang="zh-CN" altLang="en-US" sz="3200" b="1">
                <a:solidFill>
                  <a:srgbClr val="FF0000"/>
                </a:solidFill>
              </a:rPr>
              <a:t>神态描写：出发前，“把握十足”；途中飞速行车时“神情威严”；险遭不测时，“面不改色，和颜悦色”。</a:t>
            </a:r>
            <a:endParaRPr lang="zh-CN" altLang="en-US" sz="3200" b="1"/>
          </a:p>
        </p:txBody>
      </p:sp>
      <p:sp>
        <p:nvSpPr>
          <p:cNvPr id="5" name="文本框 4"/>
          <p:cNvSpPr txBox="1">
            <a:spLocks noChangeArrowheads="1"/>
          </p:cNvSpPr>
          <p:nvPr/>
        </p:nvSpPr>
        <p:spPr bwMode="auto">
          <a:xfrm>
            <a:off x="900113" y="3357563"/>
            <a:ext cx="7200900" cy="1554162"/>
          </a:xfrm>
          <a:prstGeom prst="rect">
            <a:avLst/>
          </a:prstGeom>
          <a:noFill/>
          <a:ln w="9525">
            <a:noFill/>
            <a:miter lim="800000"/>
          </a:ln>
        </p:spPr>
        <p:txBody>
          <a:bodyPr>
            <a:spAutoFit/>
          </a:bodyPr>
          <a:lstStyle/>
          <a:p>
            <a:r>
              <a:rPr lang="zh-CN" altLang="en-US" sz="3200" b="1">
                <a:solidFill>
                  <a:srgbClr val="FF0000"/>
                </a:solidFill>
              </a:rPr>
              <a:t> 通过神态描写，写出了“车夫之王”相信自己高超的驾车本领，飞速行车时的全神贯注、镇定，关心他人心理。</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8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2"/>
          <p:cNvSpPr txBox="1">
            <a:spLocks noChangeArrowheads="1"/>
          </p:cNvSpPr>
          <p:nvPr/>
        </p:nvSpPr>
        <p:spPr bwMode="auto">
          <a:xfrm>
            <a:off x="1547813" y="908050"/>
            <a:ext cx="6119812" cy="641350"/>
          </a:xfrm>
          <a:prstGeom prst="rect">
            <a:avLst/>
          </a:prstGeom>
          <a:noFill/>
          <a:ln w="9525">
            <a:noFill/>
            <a:miter lim="800000"/>
          </a:ln>
        </p:spPr>
        <p:txBody>
          <a:bodyPr>
            <a:spAutoFit/>
          </a:bodyPr>
          <a:lstStyle/>
          <a:p>
            <a:pPr algn="ctr"/>
            <a:r>
              <a:rPr lang="zh-CN" altLang="en-US" sz="3600" b="1"/>
              <a:t>读准下列加点字的注音</a:t>
            </a:r>
            <a:endParaRPr lang="zh-CN" altLang="en-US" sz="3600" b="1"/>
          </a:p>
        </p:txBody>
      </p:sp>
      <p:sp>
        <p:nvSpPr>
          <p:cNvPr id="18434" name="文本框 1"/>
          <p:cNvSpPr txBox="1">
            <a:spLocks noChangeArrowheads="1"/>
          </p:cNvSpPr>
          <p:nvPr/>
        </p:nvSpPr>
        <p:spPr bwMode="auto">
          <a:xfrm>
            <a:off x="539750" y="2133600"/>
            <a:ext cx="8280400" cy="3503613"/>
          </a:xfrm>
          <a:prstGeom prst="rect">
            <a:avLst/>
          </a:prstGeom>
          <a:noFill/>
          <a:ln w="9525">
            <a:noFill/>
            <a:miter lim="800000"/>
          </a:ln>
        </p:spPr>
        <p:txBody>
          <a:bodyPr>
            <a:spAutoFit/>
          </a:bodyPr>
          <a:lstStyle/>
          <a:p>
            <a:r>
              <a:rPr lang="zh-CN" altLang="en-US" sz="3200" b="1">
                <a:solidFill>
                  <a:srgbClr val="FF0000"/>
                </a:solidFill>
              </a:rPr>
              <a:t>翌</a:t>
            </a:r>
            <a:r>
              <a:rPr lang="zh-CN" altLang="en-US" sz="3200" b="1"/>
              <a:t>日（yì）    </a:t>
            </a:r>
            <a:r>
              <a:rPr lang="zh-CN" altLang="en-US" sz="3200" b="1">
                <a:solidFill>
                  <a:srgbClr val="FF0000"/>
                </a:solidFill>
              </a:rPr>
              <a:t>隧</a:t>
            </a:r>
            <a:r>
              <a:rPr lang="zh-CN" altLang="en-US" sz="3200" b="1"/>
              <a:t>道（suì）      俯</a:t>
            </a:r>
            <a:r>
              <a:rPr lang="zh-CN" altLang="en-US" sz="3200" b="1">
                <a:solidFill>
                  <a:srgbClr val="FF0000"/>
                </a:solidFill>
              </a:rPr>
              <a:t>瞰</a:t>
            </a:r>
            <a:r>
              <a:rPr lang="zh-CN" altLang="en-US" sz="3200" b="1"/>
              <a:t>（kàn）</a:t>
            </a:r>
            <a:endParaRPr lang="zh-CN" altLang="en-US" sz="3200" b="1"/>
          </a:p>
          <a:p>
            <a:endParaRPr lang="zh-CN" altLang="en-US" sz="3200" b="1"/>
          </a:p>
          <a:p>
            <a:r>
              <a:rPr lang="zh-CN" altLang="en-US" sz="3200" b="1"/>
              <a:t>独</a:t>
            </a:r>
            <a:r>
              <a:rPr lang="zh-CN" altLang="en-US" sz="3200" b="1">
                <a:solidFill>
                  <a:srgbClr val="FF0000"/>
                </a:solidFill>
              </a:rPr>
              <a:t>踞</a:t>
            </a:r>
            <a:r>
              <a:rPr lang="zh-CN" altLang="en-US" sz="3200" b="1"/>
              <a:t>（jù）     </a:t>
            </a:r>
            <a:r>
              <a:rPr lang="zh-CN" altLang="en-US" sz="3200" b="1">
                <a:solidFill>
                  <a:srgbClr val="FF0000"/>
                </a:solidFill>
              </a:rPr>
              <a:t>霓</a:t>
            </a:r>
            <a:r>
              <a:rPr lang="zh-CN" altLang="en-US" sz="3200" b="1"/>
              <a:t>裳（ní）       无</a:t>
            </a:r>
            <a:r>
              <a:rPr lang="zh-CN" altLang="en-US" sz="3200" b="1">
                <a:solidFill>
                  <a:srgbClr val="FF0000"/>
                </a:solidFill>
              </a:rPr>
              <a:t>暇</a:t>
            </a:r>
            <a:r>
              <a:rPr lang="zh-CN" altLang="en-US" sz="3200" b="1"/>
              <a:t>（xiá）</a:t>
            </a:r>
            <a:endParaRPr lang="zh-CN" altLang="en-US" sz="3200" b="1"/>
          </a:p>
          <a:p>
            <a:endParaRPr lang="zh-CN" altLang="en-US" sz="3200" b="1"/>
          </a:p>
          <a:p>
            <a:r>
              <a:rPr lang="zh-CN" altLang="en-US" sz="3200" b="1"/>
              <a:t>颠</a:t>
            </a:r>
            <a:r>
              <a:rPr lang="zh-CN" altLang="en-US" sz="3200" b="1">
                <a:solidFill>
                  <a:srgbClr val="FF0000"/>
                </a:solidFill>
              </a:rPr>
              <a:t>簸</a:t>
            </a:r>
            <a:r>
              <a:rPr lang="zh-CN" altLang="en-US" sz="3200" b="1"/>
              <a:t>（bǒ）    打</a:t>
            </a:r>
            <a:r>
              <a:rPr lang="zh-CN" altLang="en-US" sz="3200" b="1">
                <a:solidFill>
                  <a:srgbClr val="FF0000"/>
                </a:solidFill>
              </a:rPr>
              <a:t>嗝</a:t>
            </a:r>
            <a:r>
              <a:rPr lang="zh-CN" altLang="en-US" sz="3200" b="1"/>
              <a:t>（gé）      醺</a:t>
            </a:r>
            <a:r>
              <a:rPr lang="zh-CN" altLang="en-US" sz="3200" b="1">
                <a:solidFill>
                  <a:srgbClr val="FF0000"/>
                </a:solidFill>
              </a:rPr>
              <a:t>醺</a:t>
            </a:r>
            <a:r>
              <a:rPr lang="zh-CN" altLang="en-US" sz="3200" b="1"/>
              <a:t>（xūn）</a:t>
            </a:r>
            <a:endParaRPr lang="zh-CN" altLang="en-US" sz="3200" b="1"/>
          </a:p>
          <a:p>
            <a:endParaRPr lang="zh-CN" altLang="en-US" sz="3200" b="1"/>
          </a:p>
          <a:p>
            <a:r>
              <a:rPr lang="zh-CN" altLang="en-US" sz="3200" b="1"/>
              <a:t>沟</a:t>
            </a:r>
            <a:r>
              <a:rPr lang="zh-CN" altLang="en-US" sz="3200" b="1">
                <a:solidFill>
                  <a:srgbClr val="FF0000"/>
                </a:solidFill>
              </a:rPr>
              <a:t>壑</a:t>
            </a:r>
            <a:r>
              <a:rPr lang="zh-CN" altLang="en-US" sz="3200" b="1"/>
              <a:t>（hè）     皑</a:t>
            </a:r>
            <a:r>
              <a:rPr lang="zh-CN" altLang="en-US" sz="3200" b="1">
                <a:solidFill>
                  <a:srgbClr val="FF0000"/>
                </a:solidFill>
              </a:rPr>
              <a:t>皑</a:t>
            </a:r>
            <a:r>
              <a:rPr lang="zh-CN" altLang="en-US" sz="3200" b="1"/>
              <a:t>（ái）      络</a:t>
            </a:r>
            <a:r>
              <a:rPr lang="zh-CN" altLang="en-US" sz="3200" b="1">
                <a:solidFill>
                  <a:srgbClr val="FF0000"/>
                </a:solidFill>
              </a:rPr>
              <a:t>绎</a:t>
            </a:r>
            <a:r>
              <a:rPr lang="zh-CN" altLang="en-US" sz="3200" b="1"/>
              <a:t>不绝（yì）</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 calcmode="lin" valueType="num">
                                      <p:cBhvr>
                                        <p:cTn id="7" dur="500" fill="hold"/>
                                        <p:tgtEl>
                                          <p:spTgt spid="18433"/>
                                        </p:tgtEl>
                                        <p:attrNameLst>
                                          <p:attrName>ppt_x</p:attrName>
                                        </p:attrNameLst>
                                      </p:cBhvr>
                                      <p:tavLst>
                                        <p:tav tm="0">
                                          <p:val>
                                            <p:strVal val="#ppt_x"/>
                                          </p:val>
                                        </p:tav>
                                        <p:tav tm="100000">
                                          <p:val>
                                            <p:strVal val="#ppt_x"/>
                                          </p:val>
                                        </p:tav>
                                      </p:tavLst>
                                    </p:anim>
                                    <p:anim calcmode="lin" valueType="num">
                                      <p:cBhvr>
                                        <p:cTn id="8" dur="500" fill="hold"/>
                                        <p:tgtEl>
                                          <p:spTgt spid="184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1"/>
          <p:cNvSpPr txBox="1">
            <a:spLocks noChangeArrowheads="1"/>
          </p:cNvSpPr>
          <p:nvPr/>
        </p:nvSpPr>
        <p:spPr bwMode="auto">
          <a:xfrm>
            <a:off x="684213" y="908050"/>
            <a:ext cx="8280400" cy="1190625"/>
          </a:xfrm>
          <a:prstGeom prst="rect">
            <a:avLst/>
          </a:prstGeom>
          <a:noFill/>
          <a:ln w="9525">
            <a:noFill/>
            <a:miter lim="800000"/>
          </a:ln>
        </p:spPr>
        <p:txBody>
          <a:bodyPr>
            <a:spAutoFit/>
          </a:bodyPr>
          <a:lstStyle/>
          <a:p>
            <a:r>
              <a:rPr lang="zh-CN" altLang="en-US" sz="3600" b="1"/>
              <a:t>写“车夫之王”与写其朋友笔法不同，试具体分析。</a:t>
            </a:r>
            <a:endParaRPr lang="zh-CN" altLang="en-US" sz="3600" b="1"/>
          </a:p>
        </p:txBody>
      </p:sp>
      <p:sp>
        <p:nvSpPr>
          <p:cNvPr id="35842" name="文本框 4"/>
          <p:cNvSpPr txBox="1">
            <a:spLocks noChangeArrowheads="1"/>
          </p:cNvSpPr>
          <p:nvPr/>
        </p:nvSpPr>
        <p:spPr bwMode="auto">
          <a:xfrm>
            <a:off x="684213" y="2492375"/>
            <a:ext cx="7777162" cy="3016250"/>
          </a:xfrm>
          <a:prstGeom prst="rect">
            <a:avLst/>
          </a:prstGeom>
          <a:noFill/>
          <a:ln w="9525">
            <a:noFill/>
            <a:miter lim="800000"/>
          </a:ln>
        </p:spPr>
        <p:txBody>
          <a:bodyPr>
            <a:spAutoFit/>
          </a:bodyPr>
          <a:lstStyle/>
          <a:p>
            <a:r>
              <a:rPr lang="zh-CN" altLang="en-US" sz="3200" b="1">
                <a:solidFill>
                  <a:srgbClr val="FF0000"/>
                </a:solidFill>
              </a:rPr>
              <a:t>写“车夫之王”是浓墨重彩，从多角度展开描写，突出“车夫之王”是本领高超的传奇人物，写其朋友是简笔勾勒，朋友作为“勃朗队长”，爬山次数和向导水平更高。可见这里的奇人奇事还有许多，“人外有人，天外有天”，给读者丰富的联想和想象。</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2"/>
          <p:cNvSpPr txBox="1">
            <a:spLocks noChangeArrowheads="1"/>
          </p:cNvSpPr>
          <p:nvPr/>
        </p:nvSpPr>
        <p:spPr bwMode="auto">
          <a:xfrm>
            <a:off x="1187450" y="908050"/>
            <a:ext cx="6769100" cy="762000"/>
          </a:xfrm>
          <a:prstGeom prst="rect">
            <a:avLst/>
          </a:prstGeom>
          <a:noFill/>
          <a:ln w="9525">
            <a:noFill/>
            <a:miter lim="800000"/>
          </a:ln>
        </p:spPr>
        <p:txBody>
          <a:bodyPr>
            <a:spAutoFit/>
          </a:bodyPr>
          <a:lstStyle/>
          <a:p>
            <a:pPr algn="ctr"/>
            <a:r>
              <a:rPr lang="zh-CN" altLang="en-US" sz="4400" b="1"/>
              <a:t>赏析句子，品析幽默语言</a:t>
            </a:r>
            <a:endParaRPr lang="zh-CN" altLang="en-US" sz="4400" b="1"/>
          </a:p>
        </p:txBody>
      </p:sp>
      <p:sp>
        <p:nvSpPr>
          <p:cNvPr id="37890" name="文本框 99"/>
          <p:cNvSpPr txBox="1">
            <a:spLocks noChangeArrowheads="1"/>
          </p:cNvSpPr>
          <p:nvPr/>
        </p:nvSpPr>
        <p:spPr bwMode="auto">
          <a:xfrm>
            <a:off x="871538" y="2736850"/>
            <a:ext cx="7400925" cy="2289175"/>
          </a:xfrm>
          <a:prstGeom prst="rect">
            <a:avLst/>
          </a:prstGeom>
          <a:solidFill>
            <a:schemeClr val="bg2"/>
          </a:solidFill>
          <a:ln w="9525">
            <a:noFill/>
            <a:miter lim="800000"/>
          </a:ln>
        </p:spPr>
        <p:txBody>
          <a:bodyPr>
            <a:spAutoFit/>
          </a:bodyPr>
          <a:lstStyle/>
          <a:p>
            <a:r>
              <a:rPr lang="en-US" altLang="zh-CN" sz="3600" b="1">
                <a:latin typeface="宋体" panose="02010600030101010101" pitchFamily="2" charset="-122"/>
              </a:rPr>
              <a:t>“</a:t>
            </a:r>
            <a:r>
              <a:rPr lang="zh-CN" altLang="en-US" sz="3600" b="1">
                <a:latin typeface="宋体" panose="02010600030101010101" pitchFamily="2" charset="-122"/>
              </a:rPr>
              <a:t>天气灼热难当，乘坐在缓慢爬行的骡背之上和辚辚前进的马车里的男男女女，焦炙于火辣辣的艳阳之下，真是可怜可悯。”</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5"/>
                                        </p:tgtEl>
                                        <p:attrNameLst>
                                          <p:attrName>style.visibility</p:attrName>
                                        </p:attrNameLst>
                                      </p:cBhvr>
                                      <p:to>
                                        <p:strVal val="visible"/>
                                      </p:to>
                                    </p:set>
                                    <p:anim calcmode="lin" valueType="num">
                                      <p:cBhvr>
                                        <p:cTn id="7" dur="500" fill="hold"/>
                                        <p:tgtEl>
                                          <p:spTgt spid="36865"/>
                                        </p:tgtEl>
                                        <p:attrNameLst>
                                          <p:attrName>ppt_x</p:attrName>
                                        </p:attrNameLst>
                                      </p:cBhvr>
                                      <p:tavLst>
                                        <p:tav tm="0">
                                          <p:val>
                                            <p:strVal val="#ppt_x"/>
                                          </p:val>
                                        </p:tav>
                                        <p:tav tm="100000">
                                          <p:val>
                                            <p:strVal val="#ppt_x"/>
                                          </p:val>
                                        </p:tav>
                                      </p:tavLst>
                                    </p:anim>
                                    <p:anim calcmode="lin" valueType="num">
                                      <p:cBhvr>
                                        <p:cTn id="8" dur="500" fill="hold"/>
                                        <p:tgtEl>
                                          <p:spTgt spid="368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1"/>
          <p:cNvSpPr txBox="1">
            <a:spLocks noChangeArrowheads="1"/>
          </p:cNvSpPr>
          <p:nvPr/>
        </p:nvSpPr>
        <p:spPr bwMode="auto">
          <a:xfrm>
            <a:off x="831850" y="1344613"/>
            <a:ext cx="7480300" cy="1066800"/>
          </a:xfrm>
          <a:prstGeom prst="rect">
            <a:avLst/>
          </a:prstGeom>
          <a:noFill/>
          <a:ln w="9525">
            <a:noFill/>
            <a:miter lim="800000"/>
          </a:ln>
        </p:spPr>
        <p:txBody>
          <a:bodyPr>
            <a:spAutoFit/>
          </a:bodyPr>
          <a:lstStyle/>
          <a:p>
            <a:r>
              <a:rPr lang="zh-CN" altLang="en-US" sz="3200" b="1"/>
              <a:t>为什么作者认为乘车骑骡的游客“可怜可悯”？</a:t>
            </a:r>
            <a:endParaRPr lang="zh-CN" altLang="en-US" sz="3200" b="1"/>
          </a:p>
        </p:txBody>
      </p:sp>
      <p:sp>
        <p:nvSpPr>
          <p:cNvPr id="37890" name="文本框 4"/>
          <p:cNvSpPr txBox="1">
            <a:spLocks noChangeArrowheads="1"/>
          </p:cNvSpPr>
          <p:nvPr/>
        </p:nvSpPr>
        <p:spPr bwMode="auto">
          <a:xfrm>
            <a:off x="971550" y="2511425"/>
            <a:ext cx="7488238" cy="2528888"/>
          </a:xfrm>
          <a:prstGeom prst="rect">
            <a:avLst/>
          </a:prstGeom>
          <a:noFill/>
          <a:ln w="9525">
            <a:noFill/>
            <a:miter lim="800000"/>
          </a:ln>
        </p:spPr>
        <p:txBody>
          <a:bodyPr>
            <a:spAutoFit/>
          </a:bodyPr>
          <a:lstStyle/>
          <a:p>
            <a:r>
              <a:rPr lang="zh-CN" altLang="en-US" sz="3200" b="1">
                <a:solidFill>
                  <a:srgbClr val="FF0000"/>
                </a:solidFill>
              </a:rPr>
              <a:t>因为他们是花了钱坐车的，要让钱花得值，如果他们下车来就觉得钱白花了，所以不会像我们那样在树林中避暑纳凉，稍作歇息。含蓄地写出了他们被金钱所束缚住了，迷失了人的自然天性。</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框 99"/>
          <p:cNvSpPr txBox="1">
            <a:spLocks noChangeArrowheads="1"/>
          </p:cNvSpPr>
          <p:nvPr/>
        </p:nvSpPr>
        <p:spPr bwMode="auto">
          <a:xfrm>
            <a:off x="468313" y="765175"/>
            <a:ext cx="7400925" cy="2041525"/>
          </a:xfrm>
          <a:prstGeom prst="rect">
            <a:avLst/>
          </a:prstGeom>
          <a:noFill/>
          <a:ln w="9525">
            <a:noFill/>
            <a:miter lim="800000"/>
          </a:ln>
        </p:spPr>
        <p:txBody>
          <a:bodyPr>
            <a:spAutoFit/>
          </a:bodyPr>
          <a:lstStyle/>
          <a:p>
            <a:r>
              <a:rPr lang="zh-CN" altLang="en-US" sz="3200" b="1">
                <a:latin typeface="宋体" panose="02010600030101010101" pitchFamily="2" charset="-122"/>
              </a:rPr>
              <a:t>“如果这位王爷的车技略欠敏捷</a:t>
            </a:r>
            <a:r>
              <a:rPr lang="en-US" altLang="zh-CN" sz="3200" b="1">
                <a:latin typeface="宋体" panose="02010600030101010101" pitchFamily="2" charset="-122"/>
              </a:rPr>
              <a:t>——</a:t>
            </a:r>
            <a:r>
              <a:rPr lang="zh-CN" altLang="en-US" sz="3200" b="1">
                <a:latin typeface="宋体" panose="02010600030101010101" pitchFamily="2" charset="-122"/>
              </a:rPr>
              <a:t>或者说，不是老天有意安排，在他离开阿冉提时喝得酒气醺醺</a:t>
            </a:r>
            <a:r>
              <a:rPr lang="en-US" altLang="zh-CN" sz="3200" b="1">
                <a:latin typeface="宋体" panose="02010600030101010101" pitchFamily="2" charset="-122"/>
              </a:rPr>
              <a:t>——</a:t>
            </a:r>
            <a:r>
              <a:rPr lang="zh-CN" altLang="en-US" sz="3200" b="1">
                <a:latin typeface="宋体" panose="02010600030101010101" pitchFamily="2" charset="-122"/>
              </a:rPr>
              <a:t>结果就不会是这样的了。”</a:t>
            </a:r>
            <a:r>
              <a:rPr lang="zh-CN" altLang="en-US" sz="3200" b="1"/>
              <a:t>你如何理解这句话？</a:t>
            </a:r>
            <a:r>
              <a:rPr lang="zh-CN" altLang="en-US" sz="3200"/>
              <a:t> </a:t>
            </a:r>
            <a:endParaRPr lang="zh-CN" altLang="en-US" sz="3200"/>
          </a:p>
        </p:txBody>
      </p:sp>
      <p:sp>
        <p:nvSpPr>
          <p:cNvPr id="38916" name="Text Box 4"/>
          <p:cNvSpPr txBox="1">
            <a:spLocks noChangeArrowheads="1"/>
          </p:cNvSpPr>
          <p:nvPr/>
        </p:nvSpPr>
        <p:spPr bwMode="auto">
          <a:xfrm>
            <a:off x="684213" y="3068638"/>
            <a:ext cx="7704137" cy="3016250"/>
          </a:xfrm>
          <a:prstGeom prst="rect">
            <a:avLst/>
          </a:prstGeom>
          <a:noFill/>
          <a:ln w="9525">
            <a:noFill/>
            <a:miter lim="800000"/>
          </a:ln>
        </p:spPr>
        <p:txBody>
          <a:bodyPr>
            <a:spAutoFit/>
          </a:bodyPr>
          <a:lstStyle/>
          <a:p>
            <a:pPr>
              <a:spcBef>
                <a:spcPct val="50000"/>
              </a:spcBef>
            </a:pPr>
            <a:r>
              <a:rPr lang="zh-CN" altLang="en-US" sz="3200" b="1">
                <a:solidFill>
                  <a:srgbClr val="FF0000"/>
                </a:solidFill>
              </a:rPr>
              <a:t>作者认为，车王能超过游客车队，我们住进上等的房间，一是因为车王车技非常敏捷，二是因为“喝得酒气醺醺”，借着酒的力量，车才驾驶得又快又好，而这些冥冥之中，仿佛又是上天的有意安排。语言幽默诙谐。</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6">
                                            <p:txEl>
                                              <p:pRg st="0" end="0"/>
                                            </p:txEl>
                                          </p:spTgt>
                                        </p:tgtEl>
                                        <p:attrNameLst>
                                          <p:attrName>style.visibility</p:attrName>
                                        </p:attrNameLst>
                                      </p:cBhvr>
                                      <p:to>
                                        <p:strVal val="visible"/>
                                      </p:to>
                                    </p:set>
                                    <p:animEffect transition="in" filter="blinds(horizontal)">
                                      <p:cBhvr>
                                        <p:cTn id="7" dur="500"/>
                                        <p:tgtEl>
                                          <p:spTgt spid="389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2"/>
          <p:cNvSpPr txBox="1">
            <a:spLocks noChangeArrowheads="1"/>
          </p:cNvSpPr>
          <p:nvPr/>
        </p:nvSpPr>
        <p:spPr bwMode="auto">
          <a:xfrm>
            <a:off x="1331913" y="836613"/>
            <a:ext cx="6554787" cy="762000"/>
          </a:xfrm>
          <a:prstGeom prst="rect">
            <a:avLst/>
          </a:prstGeom>
          <a:noFill/>
          <a:ln w="9525">
            <a:noFill/>
            <a:miter lim="800000"/>
          </a:ln>
        </p:spPr>
        <p:txBody>
          <a:bodyPr>
            <a:spAutoFit/>
          </a:bodyPr>
          <a:lstStyle/>
          <a:p>
            <a:pPr algn="ctr"/>
            <a:r>
              <a:rPr lang="zh-CN" altLang="en-US" sz="4400" b="1"/>
              <a:t>回读课文，清点旅行收获</a:t>
            </a:r>
            <a:endParaRPr lang="zh-CN" altLang="en-US" sz="4400" b="1"/>
          </a:p>
        </p:txBody>
      </p:sp>
      <p:sp>
        <p:nvSpPr>
          <p:cNvPr id="40962" name="文本框 99"/>
          <p:cNvSpPr txBox="1">
            <a:spLocks noChangeArrowheads="1"/>
          </p:cNvSpPr>
          <p:nvPr/>
        </p:nvSpPr>
        <p:spPr bwMode="auto">
          <a:xfrm>
            <a:off x="1042988" y="2133600"/>
            <a:ext cx="7466012" cy="2538413"/>
          </a:xfrm>
          <a:prstGeom prst="rect">
            <a:avLst/>
          </a:prstGeom>
          <a:solidFill>
            <a:schemeClr val="bg2"/>
          </a:solidFill>
          <a:ln w="9525">
            <a:solidFill>
              <a:srgbClr val="D8B665"/>
            </a:solidFill>
            <a:miter lim="800000"/>
          </a:ln>
        </p:spPr>
        <p:txBody>
          <a:bodyPr>
            <a:spAutoFit/>
          </a:bodyPr>
          <a:lstStyle/>
          <a:p>
            <a:pPr indent="266700"/>
            <a:r>
              <a:rPr lang="zh-CN" altLang="en-US" sz="2800" b="1">
                <a:latin typeface="宋体" panose="02010600030101010101" pitchFamily="2" charset="-122"/>
              </a:rPr>
              <a:t>   </a:t>
            </a:r>
            <a:r>
              <a:rPr lang="zh-CN" altLang="en-US" sz="3200" b="1">
                <a:latin typeface="宋体" panose="02010600030101010101" pitchFamily="2" charset="-122"/>
              </a:rPr>
              <a:t>这篇游记运用写景叙事相结合的写法，作者为我们描绘了如此美景，展现了如此奇人，我们是不是可以仿照这种写法，描绘一下你所见到的美景或描写一个你所熟悉的人。</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1"/>
                                        </p:tgtEl>
                                        <p:attrNameLst>
                                          <p:attrName>style.visibility</p:attrName>
                                        </p:attrNameLst>
                                      </p:cBhvr>
                                      <p:to>
                                        <p:strVal val="visible"/>
                                      </p:to>
                                    </p:set>
                                    <p:anim calcmode="lin" valueType="num">
                                      <p:cBhvr>
                                        <p:cTn id="7" dur="500" fill="hold"/>
                                        <p:tgtEl>
                                          <p:spTgt spid="40961"/>
                                        </p:tgtEl>
                                        <p:attrNameLst>
                                          <p:attrName>ppt_x</p:attrName>
                                        </p:attrNameLst>
                                      </p:cBhvr>
                                      <p:tavLst>
                                        <p:tav tm="0">
                                          <p:val>
                                            <p:strVal val="#ppt_x"/>
                                          </p:val>
                                        </p:tav>
                                        <p:tav tm="100000">
                                          <p:val>
                                            <p:strVal val="#ppt_x"/>
                                          </p:val>
                                        </p:tav>
                                      </p:tavLst>
                                    </p:anim>
                                    <p:anim calcmode="lin" valueType="num">
                                      <p:cBhvr>
                                        <p:cTn id="8" dur="500" fill="hold"/>
                                        <p:tgtEl>
                                          <p:spTgt spid="409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文本框 99"/>
          <p:cNvSpPr txBox="1">
            <a:spLocks noChangeArrowheads="1"/>
          </p:cNvSpPr>
          <p:nvPr/>
        </p:nvSpPr>
        <p:spPr bwMode="auto">
          <a:xfrm>
            <a:off x="482600" y="754063"/>
            <a:ext cx="8337550" cy="3508375"/>
          </a:xfrm>
          <a:prstGeom prst="rect">
            <a:avLst/>
          </a:prstGeom>
          <a:solidFill>
            <a:schemeClr val="bg2"/>
          </a:solidFill>
          <a:ln w="9525">
            <a:noFill/>
            <a:miter lim="800000"/>
          </a:ln>
        </p:spPr>
        <p:txBody>
          <a:bodyPr>
            <a:spAutoFit/>
          </a:bodyPr>
          <a:lstStyle/>
          <a:p>
            <a:pPr indent="266700"/>
            <a:r>
              <a:rPr lang="zh-CN" altLang="en-US" sz="2600" b="1">
                <a:latin typeface="宋体" panose="02010600030101010101" pitchFamily="2" charset="-122"/>
              </a:rPr>
              <a:t>   </a:t>
            </a:r>
            <a:r>
              <a:rPr lang="zh-CN" altLang="en-US" sz="2800" b="1">
                <a:latin typeface="宋体" panose="02010600030101010101" pitchFamily="2" charset="-122"/>
              </a:rPr>
              <a:t>通过这篇文章，我们跟随作者欣赏了勃朗峰的雄伟奇幻的美景，认识了带给我们愉悦刺激的“奇人车夫”， 感受了作者对大自然美景的无限热爱以及旅行途中历险的轻松愉快之情。同学们，让我们一起感谢马克•吐温给予我们的这次旅行机会，感谢山中奇景给予我们的美好轻松的享受，感谢“奇人车夫”给予我们的刺激愉悦的生活体验，好好珍惜这次旅行带给我们的美好回忆吧！</a:t>
            </a:r>
            <a:endParaRPr lang="zh-CN" altLang="en-US" sz="2800" b="1">
              <a:latin typeface="宋体" panose="02010600030101010101" pitchFamily="2" charset="-122"/>
            </a:endParaRPr>
          </a:p>
        </p:txBody>
      </p:sp>
      <p:pic>
        <p:nvPicPr>
          <p:cNvPr id="41986" name="图片 1" descr="01300000478705126347133668216"/>
          <p:cNvPicPr>
            <a:picLocks noChangeAspect="1"/>
          </p:cNvPicPr>
          <p:nvPr/>
        </p:nvPicPr>
        <p:blipFill>
          <a:blip r:embed="rId1"/>
          <a:srcRect/>
          <a:stretch>
            <a:fillRect/>
          </a:stretch>
        </p:blipFill>
        <p:spPr bwMode="auto">
          <a:xfrm>
            <a:off x="395288" y="4508500"/>
            <a:ext cx="8459787" cy="201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2411413" y="765175"/>
            <a:ext cx="4467225" cy="1190625"/>
          </a:xfrm>
          <a:prstGeom prst="rect">
            <a:avLst/>
          </a:prstGeom>
          <a:noFill/>
          <a:ln w="9525">
            <a:noFill/>
            <a:miter lim="800000"/>
          </a:ln>
        </p:spPr>
        <p:txBody>
          <a:bodyPr>
            <a:spAutoFit/>
          </a:bodyPr>
          <a:lstStyle/>
          <a:p>
            <a:pPr algn="ctr"/>
            <a:r>
              <a:rPr lang="zh-CN" altLang="en-US" sz="3600" b="1"/>
              <a:t>登勃朗峰</a:t>
            </a:r>
            <a:endParaRPr lang="zh-CN" altLang="en-US" sz="3600" b="1"/>
          </a:p>
          <a:p>
            <a:pPr algn="ctr"/>
            <a:r>
              <a:rPr lang="zh-CN" altLang="en-US" sz="3600" b="1"/>
              <a:t>马克•吐温</a:t>
            </a:r>
            <a:endParaRPr lang="zh-CN" altLang="en-US" sz="3600" b="1"/>
          </a:p>
        </p:txBody>
      </p:sp>
      <p:sp>
        <p:nvSpPr>
          <p:cNvPr id="2" name="圆角矩形 1"/>
          <p:cNvSpPr/>
          <p:nvPr/>
        </p:nvSpPr>
        <p:spPr>
          <a:xfrm>
            <a:off x="323850" y="2133600"/>
            <a:ext cx="3744913" cy="57626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3600" b="1">
                <a:solidFill>
                  <a:srgbClr val="000000"/>
                </a:solidFill>
              </a:rPr>
              <a:t>雄伟奇幻的美景</a:t>
            </a:r>
            <a:endParaRPr lang="zh-CN" altLang="en-US" sz="3600" b="1">
              <a:solidFill>
                <a:srgbClr val="000000"/>
              </a:solidFill>
            </a:endParaRPr>
          </a:p>
        </p:txBody>
      </p:sp>
      <p:sp>
        <p:nvSpPr>
          <p:cNvPr id="4" name="圆角矩形 3"/>
          <p:cNvSpPr/>
          <p:nvPr/>
        </p:nvSpPr>
        <p:spPr>
          <a:xfrm>
            <a:off x="323850" y="3979863"/>
            <a:ext cx="3765550" cy="576262"/>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3600" b="1">
                <a:solidFill>
                  <a:srgbClr val="000000"/>
                </a:solidFill>
              </a:rPr>
              <a:t>愉悦刺激的历险</a:t>
            </a:r>
            <a:endParaRPr lang="zh-CN" altLang="en-US" sz="3600" b="1">
              <a:solidFill>
                <a:srgbClr val="000000"/>
              </a:solidFill>
            </a:endParaRPr>
          </a:p>
        </p:txBody>
      </p:sp>
      <p:sp>
        <p:nvSpPr>
          <p:cNvPr id="5" name="圆角矩形 4"/>
          <p:cNvSpPr/>
          <p:nvPr/>
        </p:nvSpPr>
        <p:spPr>
          <a:xfrm>
            <a:off x="5059363" y="3140075"/>
            <a:ext cx="3833812" cy="576263"/>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3600" b="1">
                <a:solidFill>
                  <a:srgbClr val="000000"/>
                </a:solidFill>
              </a:rPr>
              <a:t>热爱大自然</a:t>
            </a:r>
            <a:endParaRPr lang="zh-CN" altLang="en-US" sz="3600" b="1">
              <a:solidFill>
                <a:srgbClr val="000000"/>
              </a:solidFill>
            </a:endParaRPr>
          </a:p>
        </p:txBody>
      </p:sp>
      <p:sp>
        <p:nvSpPr>
          <p:cNvPr id="6" name="右大括号 5"/>
          <p:cNvSpPr/>
          <p:nvPr/>
        </p:nvSpPr>
        <p:spPr>
          <a:xfrm>
            <a:off x="4248150" y="2528888"/>
            <a:ext cx="647700" cy="1800225"/>
          </a:xfrm>
          <a:prstGeom prst="rightBrace">
            <a:avLst/>
          </a:prstGeom>
        </p:spPr>
        <p:style>
          <a:lnRef idx="2">
            <a:schemeClr val="accent5"/>
          </a:lnRef>
          <a:fillRef idx="0">
            <a:schemeClr val="accent5"/>
          </a:fillRef>
          <a:effectRef idx="1">
            <a:schemeClr val="accent5"/>
          </a:effectRef>
          <a:fontRef idx="minor">
            <a:schemeClr val="tx1"/>
          </a:fontRef>
        </p:style>
        <p:txBody>
          <a:bodyPr anchor="ctr"/>
          <a:lstStyle/>
          <a:p>
            <a:pPr algn="ctr">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2268538" y="765175"/>
            <a:ext cx="4467225" cy="641350"/>
          </a:xfrm>
          <a:prstGeom prst="rect">
            <a:avLst/>
          </a:prstGeom>
          <a:noFill/>
          <a:ln w="9525">
            <a:noFill/>
            <a:miter lim="800000"/>
          </a:ln>
        </p:spPr>
        <p:txBody>
          <a:bodyPr>
            <a:spAutoFit/>
          </a:bodyPr>
          <a:lstStyle/>
          <a:p>
            <a:pPr algn="ctr"/>
            <a:r>
              <a:rPr lang="zh-CN" altLang="en-US" sz="3600" b="1"/>
              <a:t>区分形近字</a:t>
            </a:r>
            <a:endParaRPr lang="zh-CN" altLang="en-US" sz="3600" b="1"/>
          </a:p>
        </p:txBody>
      </p:sp>
      <p:sp>
        <p:nvSpPr>
          <p:cNvPr id="19458" name="文本框 1"/>
          <p:cNvSpPr txBox="1">
            <a:spLocks noChangeArrowheads="1"/>
          </p:cNvSpPr>
          <p:nvPr/>
        </p:nvSpPr>
        <p:spPr bwMode="auto">
          <a:xfrm>
            <a:off x="900113" y="1844675"/>
            <a:ext cx="7920037" cy="3503613"/>
          </a:xfrm>
          <a:prstGeom prst="rect">
            <a:avLst/>
          </a:prstGeom>
          <a:noFill/>
          <a:ln w="9525">
            <a:noFill/>
            <a:miter lim="800000"/>
          </a:ln>
        </p:spPr>
        <p:txBody>
          <a:bodyPr>
            <a:spAutoFit/>
          </a:bodyPr>
          <a:lstStyle/>
          <a:p>
            <a:r>
              <a:rPr lang="zh-CN" altLang="en-US" sz="3200" b="1">
                <a:solidFill>
                  <a:srgbClr val="FF0000"/>
                </a:solidFill>
              </a:rPr>
              <a:t>缭</a:t>
            </a:r>
            <a:r>
              <a:rPr lang="zh-CN" altLang="en-US" sz="3200" b="1"/>
              <a:t>（liáo）缭绕     </a:t>
            </a:r>
            <a:r>
              <a:rPr lang="zh-CN" altLang="en-US" sz="3200" b="1">
                <a:solidFill>
                  <a:srgbClr val="FF0000"/>
                </a:solidFill>
              </a:rPr>
              <a:t>撩</a:t>
            </a:r>
            <a:r>
              <a:rPr lang="zh-CN" altLang="en-US" sz="3200" b="1"/>
              <a:t>（liáo）撩拨</a:t>
            </a:r>
            <a:endParaRPr lang="zh-CN" altLang="en-US" sz="3200" b="1"/>
          </a:p>
          <a:p>
            <a:endParaRPr lang="zh-CN" altLang="en-US" sz="3200" b="1"/>
          </a:p>
          <a:p>
            <a:r>
              <a:rPr lang="zh-CN" altLang="en-US" sz="3200" b="1">
                <a:solidFill>
                  <a:srgbClr val="FF0000"/>
                </a:solidFill>
              </a:rPr>
              <a:t>暇</a:t>
            </a:r>
            <a:r>
              <a:rPr lang="zh-CN" altLang="en-US" sz="3200" b="1"/>
              <a:t>（xiá）无暇      </a:t>
            </a:r>
            <a:r>
              <a:rPr lang="zh-CN" altLang="en-US" sz="3200" b="1">
                <a:solidFill>
                  <a:srgbClr val="FF0000"/>
                </a:solidFill>
              </a:rPr>
              <a:t>瑕</a:t>
            </a:r>
            <a:r>
              <a:rPr lang="zh-CN" altLang="en-US" sz="3200" b="1"/>
              <a:t>（xiá）瑕疵</a:t>
            </a:r>
            <a:endParaRPr lang="zh-CN" altLang="en-US" sz="3200" b="1"/>
          </a:p>
          <a:p>
            <a:endParaRPr lang="zh-CN" altLang="en-US" sz="3200" b="1"/>
          </a:p>
          <a:p>
            <a:r>
              <a:rPr lang="zh-CN" altLang="en-US" sz="3200" b="1">
                <a:solidFill>
                  <a:srgbClr val="FF0000"/>
                </a:solidFill>
              </a:rPr>
              <a:t>嗝</a:t>
            </a:r>
            <a:r>
              <a:rPr lang="zh-CN" altLang="en-US" sz="3200" b="1"/>
              <a:t>（gé）打嗝       </a:t>
            </a:r>
            <a:r>
              <a:rPr lang="zh-CN" altLang="en-US" sz="3200" b="1">
                <a:solidFill>
                  <a:srgbClr val="FF0000"/>
                </a:solidFill>
              </a:rPr>
              <a:t>隔</a:t>
            </a:r>
            <a:r>
              <a:rPr lang="zh-CN" altLang="en-US" sz="3200" b="1"/>
              <a:t>（gé）隔开</a:t>
            </a:r>
            <a:endParaRPr lang="zh-CN" altLang="en-US" sz="3200" b="1"/>
          </a:p>
          <a:p>
            <a:endParaRPr lang="zh-CN" altLang="en-US" sz="3200" b="1"/>
          </a:p>
          <a:p>
            <a:r>
              <a:rPr lang="zh-CN" altLang="en-US" sz="3200" b="1">
                <a:solidFill>
                  <a:srgbClr val="FF0000"/>
                </a:solidFill>
              </a:rPr>
              <a:t>沓</a:t>
            </a:r>
            <a:r>
              <a:rPr lang="zh-CN" altLang="en-US" sz="3200" b="1"/>
              <a:t>（tà）纷至沓来     </a:t>
            </a:r>
            <a:r>
              <a:rPr lang="zh-CN" altLang="en-US" sz="3200" b="1">
                <a:solidFill>
                  <a:srgbClr val="FF0000"/>
                </a:solidFill>
              </a:rPr>
              <a:t>杳</a:t>
            </a:r>
            <a:r>
              <a:rPr lang="zh-CN" altLang="en-US" sz="3200" b="1"/>
              <a:t>（yǎo）杳无音信</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2"/>
          <p:cNvSpPr txBox="1">
            <a:spLocks noChangeArrowheads="1"/>
          </p:cNvSpPr>
          <p:nvPr/>
        </p:nvSpPr>
        <p:spPr bwMode="auto">
          <a:xfrm>
            <a:off x="2051050" y="692150"/>
            <a:ext cx="6192838" cy="641350"/>
          </a:xfrm>
          <a:prstGeom prst="rect">
            <a:avLst/>
          </a:prstGeom>
          <a:noFill/>
          <a:ln w="9525">
            <a:noFill/>
            <a:miter lim="800000"/>
          </a:ln>
        </p:spPr>
        <p:txBody>
          <a:bodyPr>
            <a:spAutoFit/>
          </a:bodyPr>
          <a:lstStyle/>
          <a:p>
            <a:pPr algn="ctr"/>
            <a:r>
              <a:rPr lang="zh-CN" altLang="en-US" sz="3600" b="1"/>
              <a:t>理解重点词语的意思</a:t>
            </a:r>
            <a:endParaRPr lang="zh-CN" altLang="en-US" sz="3600" b="1"/>
          </a:p>
        </p:txBody>
      </p:sp>
      <p:sp>
        <p:nvSpPr>
          <p:cNvPr id="20482" name="文本框 1"/>
          <p:cNvSpPr txBox="1">
            <a:spLocks noChangeArrowheads="1"/>
          </p:cNvSpPr>
          <p:nvPr/>
        </p:nvSpPr>
        <p:spPr bwMode="auto">
          <a:xfrm>
            <a:off x="755650" y="1557338"/>
            <a:ext cx="7921625" cy="4789487"/>
          </a:xfrm>
          <a:prstGeom prst="rect">
            <a:avLst/>
          </a:prstGeom>
          <a:noFill/>
          <a:ln w="9525">
            <a:noFill/>
            <a:miter lim="800000"/>
          </a:ln>
        </p:spPr>
        <p:txBody>
          <a:bodyPr>
            <a:spAutoFit/>
          </a:bodyPr>
          <a:lstStyle/>
          <a:p>
            <a:r>
              <a:rPr lang="zh-CN" altLang="en-US" sz="2800" b="1"/>
              <a:t>翌日：</a:t>
            </a:r>
            <a:r>
              <a:rPr lang="zh-CN" altLang="en-US" sz="2800" b="1">
                <a:solidFill>
                  <a:srgbClr val="A71A55"/>
                </a:solidFill>
              </a:rPr>
              <a:t>次日。</a:t>
            </a:r>
            <a:endParaRPr lang="zh-CN" altLang="en-US" sz="2800" b="1">
              <a:solidFill>
                <a:srgbClr val="A71A55"/>
              </a:solidFill>
            </a:endParaRPr>
          </a:p>
          <a:p>
            <a:r>
              <a:rPr lang="zh-CN" altLang="en-US" sz="2800" b="1"/>
              <a:t>焦炙：</a:t>
            </a:r>
            <a:r>
              <a:rPr lang="zh-CN" altLang="en-US" sz="2800" b="1">
                <a:solidFill>
                  <a:srgbClr val="A71A55"/>
                </a:solidFill>
              </a:rPr>
              <a:t>形容心里十分焦急、如同火烤一样。</a:t>
            </a:r>
            <a:endParaRPr lang="zh-CN" altLang="en-US" sz="2800" b="1">
              <a:solidFill>
                <a:srgbClr val="A71A55"/>
              </a:solidFill>
            </a:endParaRPr>
          </a:p>
          <a:p>
            <a:r>
              <a:rPr lang="zh-CN" altLang="en-US" sz="2800" b="1"/>
              <a:t>俯瞰：</a:t>
            </a:r>
            <a:r>
              <a:rPr lang="zh-CN" altLang="en-US" sz="2800" b="1">
                <a:solidFill>
                  <a:srgbClr val="A71A55"/>
                </a:solidFill>
              </a:rPr>
              <a:t>俯视,从高处往下看。穹顶：悬垂的半球体空间或面积。</a:t>
            </a:r>
            <a:endParaRPr lang="zh-CN" altLang="en-US" sz="2800" b="1">
              <a:solidFill>
                <a:srgbClr val="A71A55"/>
              </a:solidFill>
            </a:endParaRPr>
          </a:p>
          <a:p>
            <a:r>
              <a:rPr lang="zh-CN" altLang="en-US" sz="2800" b="1"/>
              <a:t>拾级：</a:t>
            </a:r>
            <a:r>
              <a:rPr lang="zh-CN" altLang="en-US" sz="2800" b="1">
                <a:solidFill>
                  <a:srgbClr val="A71A55"/>
                </a:solidFill>
              </a:rPr>
              <a:t>逐步登阶。拾，轻步而上。</a:t>
            </a:r>
            <a:endParaRPr lang="zh-CN" altLang="en-US" sz="2800" b="1">
              <a:solidFill>
                <a:srgbClr val="A71A55"/>
              </a:solidFill>
            </a:endParaRPr>
          </a:p>
          <a:p>
            <a:r>
              <a:rPr lang="zh-CN" altLang="en-US" sz="2800" b="1"/>
              <a:t>皑皑：</a:t>
            </a:r>
            <a:r>
              <a:rPr lang="zh-CN" altLang="en-US" sz="2800" b="1">
                <a:solidFill>
                  <a:srgbClr val="A71A55"/>
                </a:solidFill>
              </a:rPr>
              <a:t>形容洁白的样子。常用来形容雪和为雪所覆盖的事物。</a:t>
            </a:r>
            <a:endParaRPr lang="zh-CN" altLang="en-US" sz="2800" b="1">
              <a:solidFill>
                <a:srgbClr val="A71A55"/>
              </a:solidFill>
            </a:endParaRPr>
          </a:p>
          <a:p>
            <a:r>
              <a:rPr lang="zh-CN" altLang="en-US" sz="2800" b="1"/>
              <a:t>缭绕：</a:t>
            </a:r>
            <a:r>
              <a:rPr lang="zh-CN" altLang="en-US" sz="2800" b="1">
                <a:solidFill>
                  <a:srgbClr val="A71A55"/>
                </a:solidFill>
              </a:rPr>
              <a:t>一般指云和雾把山遮住,并一圈圈向上飘起,多比喻事物上有遮蔽或障碍的东西,让人看不清本质。</a:t>
            </a:r>
            <a:endParaRPr lang="zh-CN" altLang="en-US" sz="2800" b="1">
              <a:solidFill>
                <a:srgbClr val="A71A55"/>
              </a:solidFill>
            </a:endParaRPr>
          </a:p>
          <a:p>
            <a:endParaRPr lang="zh-CN" altLang="en-US" sz="2800" b="1">
              <a:solidFill>
                <a:srgbClr val="A71A55"/>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1"/>
                                        </p:tgtEl>
                                        <p:attrNameLst>
                                          <p:attrName>style.visibility</p:attrName>
                                        </p:attrNameLst>
                                      </p:cBhvr>
                                      <p:to>
                                        <p:strVal val="visible"/>
                                      </p:to>
                                    </p:set>
                                    <p:anim calcmode="lin" valueType="num">
                                      <p:cBhvr>
                                        <p:cTn id="7" dur="500" fill="hold"/>
                                        <p:tgtEl>
                                          <p:spTgt spid="20481"/>
                                        </p:tgtEl>
                                        <p:attrNameLst>
                                          <p:attrName>ppt_x</p:attrName>
                                        </p:attrNameLst>
                                      </p:cBhvr>
                                      <p:tavLst>
                                        <p:tav tm="0">
                                          <p:val>
                                            <p:strVal val="#ppt_x"/>
                                          </p:val>
                                        </p:tav>
                                        <p:tav tm="100000">
                                          <p:val>
                                            <p:strVal val="#ppt_x"/>
                                          </p:val>
                                        </p:tav>
                                      </p:tavLst>
                                    </p:anim>
                                    <p:anim calcmode="lin" valueType="num">
                                      <p:cBhvr>
                                        <p:cTn id="8" dur="500" fill="hold"/>
                                        <p:tgtEl>
                                          <p:spTgt spid="204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1"/>
          <p:cNvSpPr txBox="1">
            <a:spLocks noChangeArrowheads="1"/>
          </p:cNvSpPr>
          <p:nvPr/>
        </p:nvSpPr>
        <p:spPr bwMode="auto">
          <a:xfrm>
            <a:off x="323850" y="1412875"/>
            <a:ext cx="8569325" cy="4789488"/>
          </a:xfrm>
          <a:prstGeom prst="rect">
            <a:avLst/>
          </a:prstGeom>
          <a:noFill/>
          <a:ln w="9525">
            <a:noFill/>
            <a:miter lim="800000"/>
          </a:ln>
        </p:spPr>
        <p:txBody>
          <a:bodyPr>
            <a:spAutoFit/>
          </a:bodyPr>
          <a:lstStyle/>
          <a:p>
            <a:r>
              <a:rPr lang="zh-CN" altLang="en-US" sz="2800" b="1">
                <a:sym typeface="+mn-ea"/>
              </a:rPr>
              <a:t>颠簸：</a:t>
            </a:r>
            <a:r>
              <a:rPr lang="zh-CN" altLang="en-US" sz="2800" b="1">
                <a:solidFill>
                  <a:srgbClr val="A71A55"/>
                </a:solidFill>
                <a:sym typeface="+mn-ea"/>
              </a:rPr>
              <a:t>一连串的突上突下的上下震荡。</a:t>
            </a:r>
            <a:endParaRPr lang="zh-CN" altLang="en-US" sz="2800" b="1">
              <a:solidFill>
                <a:srgbClr val="A71A55"/>
              </a:solidFill>
              <a:sym typeface="+mn-ea"/>
            </a:endParaRPr>
          </a:p>
          <a:p>
            <a:endParaRPr lang="zh-CN" altLang="en-US" sz="2800" b="1">
              <a:solidFill>
                <a:srgbClr val="A71A55"/>
              </a:solidFill>
            </a:endParaRPr>
          </a:p>
          <a:p>
            <a:r>
              <a:rPr lang="zh-CN" altLang="en-US" sz="2800" b="1">
                <a:sym typeface="+mn-ea"/>
              </a:rPr>
              <a:t>络绎不绝：</a:t>
            </a:r>
            <a:r>
              <a:rPr lang="zh-CN" altLang="en-US" sz="2800" b="1">
                <a:solidFill>
                  <a:srgbClr val="A71A55"/>
                </a:solidFill>
                <a:sym typeface="+mn-ea"/>
              </a:rPr>
              <a:t>形容人、马、车、船等连续不断。</a:t>
            </a:r>
            <a:endParaRPr lang="zh-CN" altLang="en-US" sz="2800" b="1">
              <a:solidFill>
                <a:srgbClr val="A71A55"/>
              </a:solidFill>
              <a:sym typeface="+mn-ea"/>
            </a:endParaRPr>
          </a:p>
          <a:p>
            <a:endParaRPr lang="zh-CN" altLang="en-US" sz="2800" b="1">
              <a:solidFill>
                <a:srgbClr val="A71A55"/>
              </a:solidFill>
            </a:endParaRPr>
          </a:p>
          <a:p>
            <a:r>
              <a:rPr lang="zh-CN" altLang="en-US" sz="2800" b="1">
                <a:sym typeface="+mn-ea"/>
              </a:rPr>
              <a:t>美不胜收：</a:t>
            </a:r>
            <a:r>
              <a:rPr lang="zh-CN" altLang="en-US" sz="2800" b="1">
                <a:solidFill>
                  <a:srgbClr val="A71A55"/>
                </a:solidFill>
                <a:sym typeface="+mn-ea"/>
              </a:rPr>
              <a:t>美好的东西很多，一时看不过来。胜，尽。</a:t>
            </a:r>
            <a:endParaRPr lang="zh-CN" altLang="en-US" sz="2800" b="1">
              <a:solidFill>
                <a:srgbClr val="A71A55"/>
              </a:solidFill>
              <a:sym typeface="+mn-ea"/>
            </a:endParaRPr>
          </a:p>
          <a:p>
            <a:endParaRPr lang="zh-CN" altLang="en-US" sz="2800" b="1">
              <a:solidFill>
                <a:srgbClr val="A71A55"/>
              </a:solidFill>
            </a:endParaRPr>
          </a:p>
          <a:p>
            <a:r>
              <a:rPr lang="zh-CN" altLang="en-US" sz="2800" b="1">
                <a:sym typeface="+mn-ea"/>
              </a:rPr>
              <a:t>色彩斑斓：</a:t>
            </a:r>
            <a:r>
              <a:rPr lang="zh-CN" altLang="en-US" sz="2800" b="1">
                <a:solidFill>
                  <a:srgbClr val="A71A55"/>
                </a:solidFill>
                <a:sym typeface="+mn-ea"/>
              </a:rPr>
              <a:t>形容色彩灿烂的样子或形容生活或文学作品等所包含的内容丰富多彩。</a:t>
            </a:r>
            <a:endParaRPr lang="zh-CN" altLang="en-US" sz="2800" b="1">
              <a:solidFill>
                <a:srgbClr val="A71A55"/>
              </a:solidFill>
              <a:sym typeface="+mn-ea"/>
            </a:endParaRPr>
          </a:p>
          <a:p>
            <a:endParaRPr lang="zh-CN" altLang="en-US" sz="2800" b="1">
              <a:solidFill>
                <a:srgbClr val="A71A55"/>
              </a:solidFill>
            </a:endParaRPr>
          </a:p>
          <a:p>
            <a:r>
              <a:rPr lang="zh-CN" altLang="en-US" sz="2800" b="1">
                <a:sym typeface="+mn-ea"/>
              </a:rPr>
              <a:t>轻歌曼舞：</a:t>
            </a:r>
            <a:r>
              <a:rPr lang="zh-CN" altLang="en-US" sz="2800" b="1">
                <a:solidFill>
                  <a:srgbClr val="A71A55"/>
                </a:solidFill>
                <a:sym typeface="+mn-ea"/>
              </a:rPr>
              <a:t>音乐轻快，舞姿优美。</a:t>
            </a:r>
            <a:endParaRPr lang="zh-CN" altLang="en-US" sz="2800" b="1">
              <a:solidFill>
                <a:srgbClr val="A71A55"/>
              </a:solidFill>
            </a:endParaRPr>
          </a:p>
          <a:p>
            <a:endParaRPr lang="zh-CN" altLang="en-US" sz="2800">
              <a:solidFill>
                <a:srgbClr val="A71A55"/>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1"/>
          <p:cNvSpPr txBox="1">
            <a:spLocks noChangeArrowheads="1"/>
          </p:cNvSpPr>
          <p:nvPr/>
        </p:nvSpPr>
        <p:spPr bwMode="auto">
          <a:xfrm>
            <a:off x="395288" y="549275"/>
            <a:ext cx="8424862" cy="5940425"/>
          </a:xfrm>
          <a:prstGeom prst="rect">
            <a:avLst/>
          </a:prstGeom>
          <a:noFill/>
          <a:ln w="9525">
            <a:noFill/>
            <a:miter lim="800000"/>
          </a:ln>
        </p:spPr>
        <p:txBody>
          <a:bodyPr>
            <a:spAutoFit/>
          </a:bodyPr>
          <a:lstStyle/>
          <a:p>
            <a:r>
              <a:rPr lang="zh-CN" altLang="en-US" sz="3200" b="1">
                <a:sym typeface="+mn-ea"/>
              </a:rPr>
              <a:t>交相辉映：</a:t>
            </a:r>
            <a:r>
              <a:rPr lang="zh-CN" altLang="en-US" sz="3200" b="1">
                <a:solidFill>
                  <a:srgbClr val="A71A55"/>
                </a:solidFill>
                <a:sym typeface="+mn-ea"/>
              </a:rPr>
              <a:t>各种光亮、色彩等互相映照。</a:t>
            </a:r>
            <a:endParaRPr lang="zh-CN" altLang="en-US" sz="3200" b="1">
              <a:solidFill>
                <a:srgbClr val="A71A55"/>
              </a:solidFill>
              <a:sym typeface="+mn-ea"/>
            </a:endParaRPr>
          </a:p>
          <a:p>
            <a:endParaRPr lang="zh-CN" altLang="en-US" sz="3200" b="1">
              <a:solidFill>
                <a:srgbClr val="A71A55"/>
              </a:solidFill>
            </a:endParaRPr>
          </a:p>
          <a:p>
            <a:r>
              <a:rPr lang="zh-CN" altLang="en-US" sz="3200" b="1">
                <a:sym typeface="+mn-ea"/>
              </a:rPr>
              <a:t>纷至沓来：</a:t>
            </a:r>
            <a:r>
              <a:rPr lang="zh-CN" altLang="en-US" sz="3200" b="1">
                <a:solidFill>
                  <a:srgbClr val="A71A55"/>
                </a:solidFill>
                <a:sym typeface="+mn-ea"/>
              </a:rPr>
              <a:t>形容接连不断地到来。纷，众多，</a:t>
            </a:r>
            <a:endParaRPr lang="zh-CN" altLang="en-US" sz="3200" b="1">
              <a:solidFill>
                <a:srgbClr val="A71A55"/>
              </a:solidFill>
              <a:sym typeface="+mn-ea"/>
            </a:endParaRPr>
          </a:p>
          <a:p>
            <a:r>
              <a:rPr lang="zh-CN" altLang="en-US" sz="3200" b="1">
                <a:solidFill>
                  <a:srgbClr val="A71A55"/>
                </a:solidFill>
                <a:sym typeface="+mn-ea"/>
              </a:rPr>
              <a:t>                  杂乱；沓，多，重复。</a:t>
            </a:r>
            <a:endParaRPr lang="zh-CN" altLang="en-US" sz="3200" b="1">
              <a:solidFill>
                <a:srgbClr val="A71A55"/>
              </a:solidFill>
              <a:sym typeface="+mn-ea"/>
            </a:endParaRPr>
          </a:p>
          <a:p>
            <a:endParaRPr lang="zh-CN" altLang="en-US" sz="3200" b="1">
              <a:solidFill>
                <a:srgbClr val="A71A55"/>
              </a:solidFill>
            </a:endParaRPr>
          </a:p>
          <a:p>
            <a:r>
              <a:rPr lang="zh-CN" altLang="en-US" sz="3200" b="1">
                <a:sym typeface="+mn-ea"/>
              </a:rPr>
              <a:t>一如既往：</a:t>
            </a:r>
            <a:r>
              <a:rPr lang="zh-CN" altLang="en-US" sz="3200" b="1">
                <a:solidFill>
                  <a:srgbClr val="A71A55"/>
                </a:solidFill>
                <a:sym typeface="+mn-ea"/>
              </a:rPr>
              <a:t>指态度没有变化，完全像从前一样。</a:t>
            </a:r>
            <a:endParaRPr lang="zh-CN" altLang="en-US" sz="3200" b="1">
              <a:solidFill>
                <a:srgbClr val="A71A55"/>
              </a:solidFill>
              <a:sym typeface="+mn-ea"/>
            </a:endParaRPr>
          </a:p>
          <a:p>
            <a:r>
              <a:rPr lang="zh-CN" altLang="en-US" sz="3200" b="1">
                <a:solidFill>
                  <a:srgbClr val="A71A55"/>
                </a:solidFill>
                <a:sym typeface="+mn-ea"/>
              </a:rPr>
              <a:t>                   一，完全；既往，从前，已往。</a:t>
            </a:r>
            <a:endParaRPr lang="zh-CN" altLang="en-US" sz="3200" b="1">
              <a:solidFill>
                <a:srgbClr val="A71A55"/>
              </a:solidFill>
            </a:endParaRPr>
          </a:p>
          <a:p>
            <a:endParaRPr lang="zh-CN" altLang="en-US" sz="3200" b="1">
              <a:solidFill>
                <a:srgbClr val="A71A55"/>
              </a:solidFill>
            </a:endParaRPr>
          </a:p>
          <a:p>
            <a:r>
              <a:rPr lang="zh-CN" altLang="en-US" sz="3200" b="1">
                <a:sym typeface="+mn-ea"/>
              </a:rPr>
              <a:t>名副其实：</a:t>
            </a:r>
            <a:r>
              <a:rPr lang="zh-CN" altLang="en-US" sz="3200" b="1">
                <a:solidFill>
                  <a:srgbClr val="A71A55"/>
                </a:solidFill>
                <a:sym typeface="+mn-ea"/>
              </a:rPr>
              <a:t>名声或名义和实际相符。</a:t>
            </a:r>
            <a:endParaRPr lang="zh-CN" altLang="en-US" sz="3200" b="1">
              <a:solidFill>
                <a:srgbClr val="A71A55"/>
              </a:solidFill>
              <a:sym typeface="+mn-ea"/>
            </a:endParaRPr>
          </a:p>
          <a:p>
            <a:endParaRPr lang="zh-CN" altLang="en-US" sz="3200" b="1">
              <a:solidFill>
                <a:srgbClr val="A71A55"/>
              </a:solidFill>
            </a:endParaRPr>
          </a:p>
          <a:p>
            <a:r>
              <a:rPr lang="zh-CN" altLang="en-US" sz="3200" b="1">
                <a:sym typeface="+mn-ea"/>
              </a:rPr>
              <a:t>和颜悦色：</a:t>
            </a:r>
            <a:r>
              <a:rPr lang="zh-CN" altLang="en-US" sz="3200" b="1">
                <a:solidFill>
                  <a:srgbClr val="A71A55"/>
                </a:solidFill>
                <a:sym typeface="+mn-ea"/>
              </a:rPr>
              <a:t>脸色和蔼喜悦。形容和善可亲。</a:t>
            </a:r>
            <a:endParaRPr lang="zh-CN" altLang="en-US" sz="3200" b="1">
              <a:solidFill>
                <a:srgbClr val="A71A55"/>
              </a:solidFill>
              <a:sym typeface="+mn-ea"/>
            </a:endParaRPr>
          </a:p>
          <a:p>
            <a:r>
              <a:rPr lang="zh-CN" altLang="en-US" sz="3200" b="1">
                <a:solidFill>
                  <a:srgbClr val="A71A55"/>
                </a:solidFill>
                <a:sym typeface="+mn-ea"/>
              </a:rPr>
              <a:t>                  颜，面容；悦，愉快；色，脸色。</a:t>
            </a:r>
            <a:endParaRPr lang="zh-CN" altLang="en-US" sz="3200">
              <a:solidFill>
                <a:srgbClr val="A71A55"/>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1"/>
          <p:cNvSpPr txBox="1">
            <a:spLocks noChangeArrowheads="1"/>
          </p:cNvSpPr>
          <p:nvPr/>
        </p:nvSpPr>
        <p:spPr bwMode="auto">
          <a:xfrm>
            <a:off x="2771775" y="836613"/>
            <a:ext cx="6154738" cy="5260975"/>
          </a:xfrm>
          <a:prstGeom prst="rect">
            <a:avLst/>
          </a:prstGeom>
          <a:solidFill>
            <a:srgbClr val="FBF8EF"/>
          </a:solidFill>
          <a:ln w="9525">
            <a:solidFill>
              <a:srgbClr val="D8B665"/>
            </a:solidFill>
            <a:miter lim="800000"/>
          </a:ln>
        </p:spPr>
        <p:txBody>
          <a:bodyPr>
            <a:spAutoFit/>
          </a:bodyPr>
          <a:lstStyle/>
          <a:p>
            <a:r>
              <a:rPr lang="zh-CN" altLang="en-US" sz="2600" b="1"/>
              <a:t>马克•吐温，美国幽默大师、小说家、著名演说家、19世纪后期美国现实主义文学的杰出代表之一。主要的代表作品有《百万英镑》(短篇)等。此外，马克•吐温还有自己的四大名著：《哈克贝利•费恩历险记》《汤姆•索亚历险记》《败坏了哈德莱堡的人》《苦行记》等。作品风格以幽默和讽刺为主，既富于独特的个人机智与妙语，又不乏深刻的社会洞察与剖析。从《登勃朗峰》这篇游记可以看出，马克•吐温不仅是一位杰出的幽默作家，同时也是一位笔下极富诗意和擅长写景状物的文章妙手。</a:t>
            </a:r>
            <a:endParaRPr lang="zh-CN" altLang="en-US" sz="2600" b="1"/>
          </a:p>
        </p:txBody>
      </p:sp>
      <p:pic>
        <p:nvPicPr>
          <p:cNvPr id="23554" name="图片 1" descr="s_60fae32880658eda72a4fa346c2df70c416916"/>
          <p:cNvPicPr>
            <a:picLocks noChangeAspect="1"/>
          </p:cNvPicPr>
          <p:nvPr/>
        </p:nvPicPr>
        <p:blipFill>
          <a:blip r:embed="rId1"/>
          <a:srcRect/>
          <a:stretch>
            <a:fillRect/>
          </a:stretch>
        </p:blipFill>
        <p:spPr bwMode="auto">
          <a:xfrm>
            <a:off x="250825" y="1052513"/>
            <a:ext cx="2376488" cy="446405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1" descr="201109271536081406"/>
          <p:cNvPicPr>
            <a:picLocks noChangeAspect="1"/>
          </p:cNvPicPr>
          <p:nvPr/>
        </p:nvPicPr>
        <p:blipFill>
          <a:blip r:embed="rId1"/>
          <a:srcRect/>
          <a:stretch>
            <a:fillRect/>
          </a:stretch>
        </p:blipFill>
        <p:spPr bwMode="auto">
          <a:xfrm>
            <a:off x="536575" y="523875"/>
            <a:ext cx="8070850" cy="605313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1"/>
          <p:cNvSpPr txBox="1">
            <a:spLocks noChangeArrowheads="1"/>
          </p:cNvSpPr>
          <p:nvPr/>
        </p:nvSpPr>
        <p:spPr bwMode="auto">
          <a:xfrm>
            <a:off x="161925" y="684213"/>
            <a:ext cx="8970963" cy="5648325"/>
          </a:xfrm>
          <a:prstGeom prst="rect">
            <a:avLst/>
          </a:prstGeom>
          <a:noFill/>
          <a:ln w="9525">
            <a:noFill/>
            <a:miter lim="800000"/>
          </a:ln>
        </p:spPr>
        <p:txBody>
          <a:bodyPr>
            <a:spAutoFit/>
          </a:bodyPr>
          <a:lstStyle/>
          <a:p>
            <a:r>
              <a:rPr lang="zh-CN" altLang="en-US" sz="2600" b="1"/>
              <a:t>         勃朗峰是阿尔卑斯山脉最高峰，也是西欧第一高峰，海拔4807米，法语意为“银白色山峰”， 位于法国的上萨瓦省和意大利的瓦莱达奥斯塔的交界处。勃朗峰地势高耸，常年受西风影响，降水丰富。冬季积雪，夏不融化，白雪皑皑，山体约有200平方公里为冰川覆盖。勃朗峰设有空中缆车和冬季体育设施，为登山运动胜地，也是第一届冬季奥运会的举办地区。山峰雄伟，风光旖旎，为阿尔卑斯山最大旅游中心。因此，勃朗峰每年都能够吸引大量的游客前来滑雪、登山，附近最有名的两个城镇是意大利瓦莱达奥斯塔的库马耶与法国罗纳-阿尔卑斯大区上萨瓦省的霞慕尼，这里游客可以搭乘缆车上山，路线会经过库马耶与霞慕尼。勃朗峰下筑有公路隧道，起自法国的沙漠尼山谷到意大利的库马约尔，长11.6公里，1965年建成通车，使巴黎到罗马的里程缩短了约220公里。</a:t>
            </a:r>
            <a:endParaRPr lang="zh-CN" altLang="en-US" sz="2600" b="1"/>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优秀教案模板(课时)低版本</Template>
  <TotalTime>0</TotalTime>
  <Words>3388</Words>
  <Application>WPS 演示</Application>
  <PresentationFormat>全屏显示(4:3)</PresentationFormat>
  <Paragraphs>154</Paragraphs>
  <Slides>26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vt:lpstr>
      <vt:lpstr>宋体</vt:lpstr>
      <vt:lpstr>Wingdings</vt:lpstr>
      <vt:lpstr>Calibri</vt:lpstr>
      <vt:lpstr>黑体</vt:lpstr>
      <vt:lpstr>微软雅黑</vt:lpstr>
      <vt:lpstr>Century Gothic</vt:lpstr>
      <vt:lpstr>Arial Unicode MS</vt:lpstr>
      <vt:lpstr>Calibri Light</vt:lpstr>
      <vt:lpstr>MingLiU</vt:lpstr>
      <vt:lpstr>自定义设计方案</vt:lpstr>
      <vt:lpstr>19   登勃朗峰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散 步</dc:title>
  <dc:creator>Lenovo User</dc:creator>
  <cp:lastModifiedBy>编辑资料 李倩倩</cp:lastModifiedBy>
  <cp:revision>29</cp:revision>
  <dcterms:created xsi:type="dcterms:W3CDTF">2014-04-05T06:19:00Z</dcterms:created>
  <dcterms:modified xsi:type="dcterms:W3CDTF">2018-04-17T01:48:07Z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