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3"/>
    <p:sldId id="320" r:id="rId4"/>
    <p:sldId id="321" r:id="rId5"/>
    <p:sldId id="324" r:id="rId6"/>
    <p:sldId id="327" r:id="rId7"/>
    <p:sldId id="326" r:id="rId8"/>
    <p:sldId id="325" r:id="rId9"/>
    <p:sldId id="323" r:id="rId10"/>
    <p:sldId id="328" r:id="rId11"/>
    <p:sldId id="329" r:id="rId12"/>
    <p:sldId id="313" r:id="rId14"/>
    <p:sldId id="330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Administrator\Desktop\u=2543767188,293182383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2492896"/>
            <a:ext cx="5328591" cy="291995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39752" y="90872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叶圣陶先生的二三事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4128" y="17008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张中行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551723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3568" y="1412776"/>
            <a:ext cx="7920880" cy="44590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本文是记人散文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为什么用很多篇幅记述叶圣陶先生语文方面的主张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表现叶圣陶先生的过人品性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努力求完美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并且以身作则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鞠躬尽瘁。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作者写叶先生语文方面的主张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对刻画叶先生的形象有何好处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体现了叶圣陶先生律己严的优秀品格。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734022">
            <a:off x="57593" y="3055290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896645" y="3764132"/>
            <a:ext cx="7403976" cy="482353"/>
          </a:xfrm>
          <a:custGeom>
            <a:avLst/>
            <a:gdLst>
              <a:gd name="connsiteX0" fmla="*/ 0 w 7403976"/>
              <a:gd name="connsiteY0" fmla="*/ 0 h 482353"/>
              <a:gd name="connsiteX1" fmla="*/ 1429305 w 7403976"/>
              <a:gd name="connsiteY1" fmla="*/ 479394 h 482353"/>
              <a:gd name="connsiteX2" fmla="*/ 3719743 w 7403976"/>
              <a:gd name="connsiteY2" fmla="*/ 17755 h 482353"/>
              <a:gd name="connsiteX3" fmla="*/ 7403976 w 7403976"/>
              <a:gd name="connsiteY3" fmla="*/ 443884 h 48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03976" h="482353">
                <a:moveTo>
                  <a:pt x="0" y="0"/>
                </a:moveTo>
                <a:cubicBezTo>
                  <a:pt x="404674" y="238217"/>
                  <a:pt x="809348" y="476435"/>
                  <a:pt x="1429305" y="479394"/>
                </a:cubicBezTo>
                <a:cubicBezTo>
                  <a:pt x="2049262" y="482353"/>
                  <a:pt x="2723965" y="23673"/>
                  <a:pt x="3719743" y="17755"/>
                </a:cubicBezTo>
                <a:cubicBezTo>
                  <a:pt x="4715521" y="11837"/>
                  <a:pt x="6059748" y="227860"/>
                  <a:pt x="7403976" y="443884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755576" y="2636912"/>
            <a:ext cx="7632848" cy="1080120"/>
          </a:xfrm>
          <a:prstGeom prst="wedgeRoundRectCallout">
            <a:avLst>
              <a:gd name="adj1" fmla="val -5015"/>
              <a:gd name="adj2" fmla="val -6160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899592" y="5301208"/>
            <a:ext cx="5616624" cy="720080"/>
          </a:xfrm>
          <a:prstGeom prst="wedgeRoundRectCallout">
            <a:avLst>
              <a:gd name="adj1" fmla="val -2340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5" name="Picture 1" descr="C:\Users\Administrator\课件图12\花边21\u=1720859410,4012157539&amp;fm=21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725144"/>
            <a:ext cx="2057400" cy="1447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27584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文段探究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Desktop\课件图片\654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628800"/>
            <a:ext cx="8280920" cy="3744416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691680" y="1722874"/>
            <a:ext cx="608416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本自然段反映了叶先生什么品德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待人宽厚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为人正直。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本自然段主要写了一件什么事情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刻画人物运用了怎样的表现手法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复信。用具体的典型事例进行叙述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以小见大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体现了人物的精神风貌。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3" name="Picture 3" descr="C:\Users\Administrator\Desktop\QQ截图201612070957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43013" y="1052513"/>
            <a:ext cx="6657975" cy="4752975"/>
          </a:xfrm>
          <a:prstGeom prst="rect">
            <a:avLst/>
          </a:prstGeo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483768" y="1988840"/>
            <a:ext cx="345638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通过网络或其他方式了解叶圣陶先生和张中行先生的作品。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AppData\Roaming\Tencent\Users\1037696216\QQ\WinTemp\RichOle\3U}M[[}8%TV7Y229RD39KOG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5656" y="2204864"/>
            <a:ext cx="6120680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196752"/>
            <a:ext cx="7920880" cy="4608512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71600" y="1340768"/>
            <a:ext cx="7560840" cy="424847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1412776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“教是为了不教”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这是当前大多教育者追求的一个终极目标。同学们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你们对这句话也很熟悉吧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那么你们知道这一观点是谁提出来的吗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他就是我国著名的文学家、儿童教育学家叶圣陶老先生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他影响了无数教育工作者的教育理念。你想更多地了解他的处事、生活、工作的点滴吗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让我们一起走进《叶圣陶先生二三事》。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Desktop\u=2860393490,410724891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60032" y="4797152"/>
            <a:ext cx="2743200" cy="15194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7128792" cy="417646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699792" y="1889645"/>
            <a:ext cx="558011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易错字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丁卯年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躬行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商酌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草率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生疏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恳切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譬如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朦胧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累赘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别扭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拖沓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妥帖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诲人不倦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不耻下问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颠沛流离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修润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31840" y="2780928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76056" y="28529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76256" y="28529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31840" y="32849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364088" y="32849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32240" y="32849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915816" y="378904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419872" y="2348880"/>
            <a:ext cx="54726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gōng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shu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kěn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méng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lóng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biè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tuǒ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di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ā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pèi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rùn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16016" y="371703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932040" y="371703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876256" y="371703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915816" y="46531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15816" y="4221088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20072" y="414908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660232" y="4149080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580112" y="4653136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915816" y="515719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131840" y="5157192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580112" y="5085184"/>
            <a:ext cx="45719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3528" y="1196752"/>
            <a:ext cx="8568952" cy="4745682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39552" y="1241574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解释下列词语。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躬行君子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则吾未之有得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不耻下问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诲人不倦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妥帖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拖沓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修润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颠沛流离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商酌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以身作则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115616" y="1268760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做一个身体力行的君子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那我还没有做到。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不以向地位比自己低、知识比自己少的人请教为可耻。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乐于教诲人而不知疲倦。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稳当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形容做事拖拉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不爽利。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修改润色。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生活艰难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四处流浪。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商量斟酌。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用自己的行动做出榜样。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91" name="Picture 3" descr="C:\Users\Administrator\课件图12\花边21\u=1642004379,213225570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EF8"/>
              </a:clrFrom>
              <a:clrTo>
                <a:srgbClr val="FFFE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60232" y="3861048"/>
            <a:ext cx="2232248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11560" y="1529605"/>
            <a:ext cx="676875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张中行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(1909—2006),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河北香河人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著名学者、散文家。主要从事语文、古典文学及思想史的研究。曾参加编写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汉语课本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古代散文选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等。合作编著有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文言文选读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文言读本续编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编著有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文言常识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文言津逮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佛教与中国文学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负暄琐话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等。是二十世纪末未名湖畔三雅士之一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与季羡林、金克木合称“燕园三老”。季羡林先生称赞他为“高人、逸人、至人、超人”。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484784"/>
            <a:ext cx="8352928" cy="352839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u=1061062744,118939217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80312" y="1844824"/>
            <a:ext cx="142875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49" name="Picture 1" descr="C:\Users\Administrator\课件图12\图片4896310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412776"/>
            <a:ext cx="7848872" cy="3456384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403648" y="1700808"/>
            <a:ext cx="658822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叶圣陶是我国现代著名作家、教育家。本文作者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年代曾在叶先生领导下从事人民教育出版社语文教科书的编写工作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与叶先生有着长期的交往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情同师友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关系密切。这篇文章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是作者在叶先生去世三个月后的悼念追怀之作。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836712"/>
            <a:ext cx="8568952" cy="5256584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971600" y="1772816"/>
            <a:ext cx="727280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略读就是一个人可能达到的最大速度来进行的一种阅读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也是提纲挈领地把握阅读材料的基本内容、主要思想和技法的阅读方式。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略读的作用在于用极短的时间迅速浏览全篇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掌握其梗概。略读的要领很简单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只要在书中找寻出“路标”即可。一般教科书或技术性书籍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路标”由章节大小标题所构成。读者只需要把它们过目一遍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全书的大意就能略知一二了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无标题的书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可读每章中的第一段和每段的第一句。此外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也可一页页地扫描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注意力集中于重要字眼如斜体字或粗体字等。如此就能很快地看完全篇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获得完整印象。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略读的程序是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首先以普通速度阅读开头的一二段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应做到一字不漏。阅读开头几段是为了解一下全文的大意、背景、文体风格、口吻语气等。中间段落只需要阅读关键句子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当然要抓住段落大意。如果能做到这一点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有时只需要用眼睛粗略地扫一下全段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挑出一两个重要的词、词组就可以了。结尾的几段因为经常含有总结性的内容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恐怕要读得更充分些。略读的重要性在于要以最快的速度获得作者想要表达的主要观念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而不应对故事情节发生兴趣。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6" name="Picture 2" descr="C:\Users\Administrator\课件图12\图片29685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340768"/>
            <a:ext cx="8496944" cy="417646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187624" y="1484784"/>
            <a:ext cx="720080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文章层次清晰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标注好段落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划分文章结构。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第一部分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谈写作本文的缘由和选材。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第二部分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总写叶圣陶先生的品德有过人之处。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第三部分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3~5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详写叶圣陶先生为人宽厚的一面。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第四部分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从语文方面详写叶圣陶先生为人的另一面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律己严。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第五部分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7~9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谈学习和仿效叶先生品德的思考。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971600" y="1052736"/>
            <a:ext cx="748883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本文记叙了叶圣陶先生的哪些品德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分别用了哪些事例来进行说明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待人宽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修改文章、送客、复信、会上发言。律己严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作文、做人力求完美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并且以身作则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鞠躬尽瘁。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叶先生“写话”主张的内容是什么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平易自然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鲜明简洁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细致恳切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顺口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悦耳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说像话还不够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22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734022">
            <a:off x="165096" y="2695250"/>
            <a:ext cx="615950" cy="609600"/>
          </a:xfrm>
          <a:prstGeom prst="rect">
            <a:avLst/>
          </a:prstGeom>
          <a:noFill/>
        </p:spPr>
      </p:pic>
      <p:sp>
        <p:nvSpPr>
          <p:cNvPr id="9" name="任意多边形 8"/>
          <p:cNvSpPr/>
          <p:nvPr/>
        </p:nvSpPr>
        <p:spPr>
          <a:xfrm>
            <a:off x="887767" y="3346882"/>
            <a:ext cx="6640497" cy="727968"/>
          </a:xfrm>
          <a:custGeom>
            <a:avLst/>
            <a:gdLst>
              <a:gd name="connsiteX0" fmla="*/ 0 w 6640497"/>
              <a:gd name="connsiteY0" fmla="*/ 0 h 727968"/>
              <a:gd name="connsiteX1" fmla="*/ 1171852 w 6640497"/>
              <a:gd name="connsiteY1" fmla="*/ 452761 h 727968"/>
              <a:gd name="connsiteX2" fmla="*/ 2814221 w 6640497"/>
              <a:gd name="connsiteY2" fmla="*/ 390617 h 727968"/>
              <a:gd name="connsiteX3" fmla="*/ 6640497 w 6640497"/>
              <a:gd name="connsiteY3" fmla="*/ 727968 h 727968"/>
              <a:gd name="connsiteX4" fmla="*/ 6640497 w 6640497"/>
              <a:gd name="connsiteY4" fmla="*/ 727968 h 727968"/>
              <a:gd name="connsiteX5" fmla="*/ 6640497 w 6640497"/>
              <a:gd name="connsiteY5" fmla="*/ 727968 h 72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0497" h="727968">
                <a:moveTo>
                  <a:pt x="0" y="0"/>
                </a:moveTo>
                <a:cubicBezTo>
                  <a:pt x="351407" y="193829"/>
                  <a:pt x="702815" y="387658"/>
                  <a:pt x="1171852" y="452761"/>
                </a:cubicBezTo>
                <a:cubicBezTo>
                  <a:pt x="1640889" y="517864"/>
                  <a:pt x="1902780" y="344749"/>
                  <a:pt x="2814221" y="390617"/>
                </a:cubicBezTo>
                <a:cubicBezTo>
                  <a:pt x="3725662" y="436485"/>
                  <a:pt x="6640497" y="727968"/>
                  <a:pt x="6640497" y="727968"/>
                </a:cubicBezTo>
                <a:lnTo>
                  <a:pt x="6640497" y="727968"/>
                </a:lnTo>
                <a:lnTo>
                  <a:pt x="6640497" y="727968"/>
                </a:ln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1043608" y="2276872"/>
            <a:ext cx="7200800" cy="1080120"/>
          </a:xfrm>
          <a:prstGeom prst="wedgeRoundRectCallout">
            <a:avLst>
              <a:gd name="adj1" fmla="val -5792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043608" y="4509120"/>
            <a:ext cx="7344816" cy="1080120"/>
          </a:xfrm>
          <a:prstGeom prst="wedgeRoundRectCallout">
            <a:avLst>
              <a:gd name="adj1" fmla="val -4636"/>
              <a:gd name="adj2" fmla="val -5914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697" name="Picture 1" descr="C:\Users\Administrator\课件图12\花边21\u=895646504,407910831&amp;fm=21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2564904"/>
            <a:ext cx="1514475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2365</Words>
  <Application>Kingsoft Office WPP</Application>
  <PresentationFormat>全屏显示(4:3)</PresentationFormat>
  <Paragraphs>105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叶圣陶先生二三事1</dc:title>
  <cp:lastModifiedBy>Administrator</cp:lastModifiedBy>
  <cp:revision>87</cp:revision>
  <dcterms:created xsi:type="dcterms:W3CDTF">2015-11-21T07:20:00Z</dcterms:created>
  <dcterms:modified xsi:type="dcterms:W3CDTF">2017-02-07T02:44:23Z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