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306"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339" r:id="rId40"/>
    <p:sldId id="340" r:id="rId41"/>
    <p:sldId id="293" r:id="rId42"/>
    <p:sldId id="294" r:id="rId43"/>
    <p:sldId id="295" r:id="rId44"/>
    <p:sldId id="296" r:id="rId45"/>
    <p:sldId id="297" r:id="rId46"/>
    <p:sldId id="298" r:id="rId47"/>
    <p:sldId id="299" r:id="rId48"/>
    <p:sldId id="307" r:id="rId49"/>
    <p:sldId id="300" r:id="rId50"/>
    <p:sldId id="301" r:id="rId51"/>
    <p:sldId id="302" r:id="rId52"/>
    <p:sldId id="342" r:id="rId53"/>
    <p:sldId id="304" r:id="rId54"/>
    <p:sldId id="341"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5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68"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669"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670"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671"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1048672"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673"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588"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1048589"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1048590" name="Date Placeholder 3"/>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591" name="Footer Placeholder 4"/>
          <p:cNvSpPr>
            <a:spLocks noGrp="1"/>
          </p:cNvSpPr>
          <p:nvPr>
            <p:ph type="ftr" sz="quarter" idx="11"/>
          </p:nvPr>
        </p:nvSpPr>
        <p:spPr/>
        <p:txBody>
          <a:bodyPr/>
          <a:lstStyle/>
          <a:p>
            <a:endParaRPr lang="zh-CN" altLang="en-US"/>
          </a:p>
        </p:txBody>
      </p:sp>
      <p:sp>
        <p:nvSpPr>
          <p:cNvPr id="1048592" name="Slide Number Placeholder 5"/>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48657" name="Title 1"/>
          <p:cNvSpPr>
            <a:spLocks noGrp="1"/>
          </p:cNvSpPr>
          <p:nvPr>
            <p:ph type="title"/>
          </p:nvPr>
        </p:nvSpPr>
        <p:spPr/>
        <p:txBody>
          <a:bodyPr/>
          <a:lstStyle/>
          <a:p>
            <a:r>
              <a:rPr lang="zh-CN" altLang="en-US" smtClean="0"/>
              <a:t>单击此处编辑母版标题样式</a:t>
            </a:r>
            <a:endParaRPr lang="en-US" dirty="0"/>
          </a:p>
        </p:txBody>
      </p:sp>
      <p:sp>
        <p:nvSpPr>
          <p:cNvPr id="1048658"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59" name="Date Placeholder 3"/>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60" name="Footer Placeholder 4"/>
          <p:cNvSpPr>
            <a:spLocks noGrp="1"/>
          </p:cNvSpPr>
          <p:nvPr>
            <p:ph type="ftr" sz="quarter" idx="11"/>
          </p:nvPr>
        </p:nvSpPr>
        <p:spPr/>
        <p:txBody>
          <a:bodyPr/>
          <a:lstStyle/>
          <a:p>
            <a:endParaRPr lang="zh-CN" altLang="en-US"/>
          </a:p>
        </p:txBody>
      </p:sp>
      <p:sp>
        <p:nvSpPr>
          <p:cNvPr id="1048661" name="Slide Number Placeholder 5"/>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 文本">
    <p:spTree>
      <p:nvGrpSpPr>
        <p:cNvPr id="1" name=""/>
        <p:cNvGrpSpPr/>
        <p:nvPr/>
      </p:nvGrpSpPr>
      <p:grpSpPr>
        <a:xfrm>
          <a:off x="0" y="0"/>
          <a:ext cx="0" cy="0"/>
          <a:chOff x="0" y="0"/>
          <a:chExt cx="0" cy="0"/>
        </a:xfrm>
      </p:grpSpPr>
      <p:sp>
        <p:nvSpPr>
          <p:cNvPr id="1048641"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1048642"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43" name="Date Placeholder 3"/>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44" name="Footer Placeholder 4"/>
          <p:cNvSpPr>
            <a:spLocks noGrp="1"/>
          </p:cNvSpPr>
          <p:nvPr>
            <p:ph type="ftr" sz="quarter" idx="11"/>
          </p:nvPr>
        </p:nvSpPr>
        <p:spPr/>
        <p:txBody>
          <a:bodyPr/>
          <a:lstStyle/>
          <a:p>
            <a:endParaRPr lang="zh-CN" altLang="en-US"/>
          </a:p>
        </p:txBody>
      </p:sp>
      <p:sp>
        <p:nvSpPr>
          <p:cNvPr id="1048645" name="Slide Number Placeholder 5"/>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636" name="Title 1"/>
          <p:cNvSpPr>
            <a:spLocks noGrp="1"/>
          </p:cNvSpPr>
          <p:nvPr>
            <p:ph type="title"/>
          </p:nvPr>
        </p:nvSpPr>
        <p:spPr/>
        <p:txBody>
          <a:bodyPr/>
          <a:lstStyle/>
          <a:p>
            <a:r>
              <a:rPr lang="zh-CN" altLang="en-US" smtClean="0"/>
              <a:t>单击此处编辑母版标题样式</a:t>
            </a:r>
            <a:endParaRPr lang="en-US" dirty="0"/>
          </a:p>
        </p:txBody>
      </p:sp>
      <p:sp>
        <p:nvSpPr>
          <p:cNvPr id="1048637"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38" name="Date Placeholder 3"/>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39" name="Footer Placeholder 4"/>
          <p:cNvSpPr>
            <a:spLocks noGrp="1"/>
          </p:cNvSpPr>
          <p:nvPr>
            <p:ph type="ftr" sz="quarter" idx="11"/>
          </p:nvPr>
        </p:nvSpPr>
        <p:spPr/>
        <p:txBody>
          <a:bodyPr/>
          <a:lstStyle/>
          <a:p>
            <a:endParaRPr lang="zh-CN" altLang="en-US"/>
          </a:p>
        </p:txBody>
      </p:sp>
      <p:sp>
        <p:nvSpPr>
          <p:cNvPr id="1048640" name="Slide Number Placeholder 5"/>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65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104865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1048654" name="Date Placeholder 3"/>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55" name="Footer Placeholder 4"/>
          <p:cNvSpPr>
            <a:spLocks noGrp="1"/>
          </p:cNvSpPr>
          <p:nvPr>
            <p:ph type="ftr" sz="quarter" idx="11"/>
          </p:nvPr>
        </p:nvSpPr>
        <p:spPr/>
        <p:txBody>
          <a:bodyPr/>
          <a:lstStyle/>
          <a:p>
            <a:endParaRPr lang="zh-CN" altLang="en-US"/>
          </a:p>
        </p:txBody>
      </p:sp>
      <p:sp>
        <p:nvSpPr>
          <p:cNvPr id="1048656" name="Slide Number Placeholder 5"/>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622" name="Title 1"/>
          <p:cNvSpPr>
            <a:spLocks noGrp="1"/>
          </p:cNvSpPr>
          <p:nvPr>
            <p:ph type="title"/>
          </p:nvPr>
        </p:nvSpPr>
        <p:spPr/>
        <p:txBody>
          <a:bodyPr/>
          <a:lstStyle/>
          <a:p>
            <a:r>
              <a:rPr lang="zh-CN" altLang="en-US" smtClean="0"/>
              <a:t>单击此处编辑母版标题样式</a:t>
            </a:r>
            <a:endParaRPr lang="en-US" dirty="0"/>
          </a:p>
        </p:txBody>
      </p:sp>
      <p:sp>
        <p:nvSpPr>
          <p:cNvPr id="104862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2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25" name="Date Placeholder 4"/>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26" name="Footer Placeholder 5"/>
          <p:cNvSpPr>
            <a:spLocks noGrp="1"/>
          </p:cNvSpPr>
          <p:nvPr>
            <p:ph type="ftr" sz="quarter" idx="11"/>
          </p:nvPr>
        </p:nvSpPr>
        <p:spPr/>
        <p:txBody>
          <a:bodyPr/>
          <a:lstStyle/>
          <a:p>
            <a:endParaRPr lang="zh-CN" altLang="en-US"/>
          </a:p>
        </p:txBody>
      </p:sp>
      <p:sp>
        <p:nvSpPr>
          <p:cNvPr id="1048627" name="Slide Number Placeholder 6"/>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628"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1048629"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630"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31"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1048632"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33" name="Date Placeholder 6"/>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34" name="Footer Placeholder 7"/>
          <p:cNvSpPr>
            <a:spLocks noGrp="1"/>
          </p:cNvSpPr>
          <p:nvPr>
            <p:ph type="ftr" sz="quarter" idx="11"/>
          </p:nvPr>
        </p:nvSpPr>
        <p:spPr/>
        <p:txBody>
          <a:bodyPr/>
          <a:lstStyle/>
          <a:p>
            <a:endParaRPr lang="zh-CN" altLang="en-US"/>
          </a:p>
        </p:txBody>
      </p:sp>
      <p:sp>
        <p:nvSpPr>
          <p:cNvPr id="1048635" name="Slide Number Placeholder 8"/>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608" name="Title 1"/>
          <p:cNvSpPr>
            <a:spLocks noGrp="1"/>
          </p:cNvSpPr>
          <p:nvPr>
            <p:ph type="title"/>
          </p:nvPr>
        </p:nvSpPr>
        <p:spPr/>
        <p:txBody>
          <a:bodyPr/>
          <a:lstStyle/>
          <a:p>
            <a:r>
              <a:rPr lang="zh-CN" altLang="en-US" smtClean="0"/>
              <a:t>单击此处编辑母版标题样式</a:t>
            </a:r>
            <a:endParaRPr lang="en-US" dirty="0"/>
          </a:p>
        </p:txBody>
      </p:sp>
      <p:sp>
        <p:nvSpPr>
          <p:cNvPr id="1048609" name="Date Placeholder 2"/>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10" name="Footer Placeholder 3"/>
          <p:cNvSpPr>
            <a:spLocks noGrp="1"/>
          </p:cNvSpPr>
          <p:nvPr>
            <p:ph type="ftr" sz="quarter" idx="11"/>
          </p:nvPr>
        </p:nvSpPr>
        <p:spPr/>
        <p:txBody>
          <a:bodyPr/>
          <a:lstStyle/>
          <a:p>
            <a:endParaRPr lang="zh-CN" altLang="en-US"/>
          </a:p>
        </p:txBody>
      </p:sp>
      <p:sp>
        <p:nvSpPr>
          <p:cNvPr id="1048611" name="Slide Number Placeholder 4"/>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581" name="Date Placeholder 1"/>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582" name="Footer Placeholder 2"/>
          <p:cNvSpPr>
            <a:spLocks noGrp="1"/>
          </p:cNvSpPr>
          <p:nvPr>
            <p:ph type="ftr" sz="quarter" idx="11"/>
          </p:nvPr>
        </p:nvSpPr>
        <p:spPr/>
        <p:txBody>
          <a:bodyPr/>
          <a:lstStyle/>
          <a:p>
            <a:endParaRPr lang="zh-CN" altLang="en-US"/>
          </a:p>
        </p:txBody>
      </p:sp>
      <p:sp>
        <p:nvSpPr>
          <p:cNvPr id="1048583" name="Slide Number Placeholder 3"/>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4866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104866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66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048665" name="Date Placeholder 4"/>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66" name="Footer Placeholder 5"/>
          <p:cNvSpPr>
            <a:spLocks noGrp="1"/>
          </p:cNvSpPr>
          <p:nvPr>
            <p:ph type="ftr" sz="quarter" idx="11"/>
          </p:nvPr>
        </p:nvSpPr>
        <p:spPr/>
        <p:txBody>
          <a:bodyPr/>
          <a:lstStyle/>
          <a:p>
            <a:endParaRPr lang="zh-CN" altLang="en-US"/>
          </a:p>
        </p:txBody>
      </p:sp>
      <p:sp>
        <p:nvSpPr>
          <p:cNvPr id="1048667" name="Slide Number Placeholder 6"/>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646"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1048647"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1048648"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1048649" name="Date Placeholder 4"/>
          <p:cNvSpPr>
            <a:spLocks noGrp="1"/>
          </p:cNvSpPr>
          <p:nvPr>
            <p:ph type="dt" sz="half" idx="10"/>
          </p:nvPr>
        </p:nvSpPr>
        <p:spPr/>
        <p:txBody>
          <a:bodyPr/>
          <a:lstStyle/>
          <a:p>
            <a:fld id="{E335F522-6256-461E-A79F-4037A6D0C8F9}" type="datetimeFigureOut">
              <a:rPr lang="zh-CN" altLang="en-US" smtClean="0"/>
            </a:fld>
            <a:endParaRPr lang="zh-CN" altLang="en-US"/>
          </a:p>
        </p:txBody>
      </p:sp>
      <p:sp>
        <p:nvSpPr>
          <p:cNvPr id="1048650" name="Footer Placeholder 5"/>
          <p:cNvSpPr>
            <a:spLocks noGrp="1"/>
          </p:cNvSpPr>
          <p:nvPr>
            <p:ph type="ftr" sz="quarter" idx="11"/>
          </p:nvPr>
        </p:nvSpPr>
        <p:spPr/>
        <p:txBody>
          <a:bodyPr/>
          <a:lstStyle/>
          <a:p>
            <a:endParaRPr lang="zh-CN" altLang="en-US"/>
          </a:p>
        </p:txBody>
      </p:sp>
      <p:sp>
        <p:nvSpPr>
          <p:cNvPr id="1048651" name="Slide Number Placeholder 6"/>
          <p:cNvSpPr>
            <a:spLocks noGrp="1"/>
          </p:cNvSpPr>
          <p:nvPr>
            <p:ph type="sldNum" sz="quarter" idx="12"/>
          </p:nvPr>
        </p:nvSpPr>
        <p:spPr/>
        <p:txBody>
          <a:bodyPr/>
          <a:lstStyle/>
          <a:p>
            <a:fld id="{1C1A564D-84E6-4D0E-9D2B-1519760DAFC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1048577"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04857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35F522-6256-461E-A79F-4037A6D0C8F9}" type="datetimeFigureOut">
              <a:rPr lang="zh-CN" altLang="en-US" smtClean="0"/>
            </a:fld>
            <a:endParaRPr lang="zh-CN" altLang="en-US"/>
          </a:p>
        </p:txBody>
      </p:sp>
      <p:sp>
        <p:nvSpPr>
          <p:cNvPr id="104857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1A564D-84E6-4D0E-9D2B-1519760DAFC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2.png"/><Relationship Id="rId2" Type="http://schemas.microsoft.com/office/2007/relationships/media" Target="file:///D:\360&#23433;&#20840;&#27983;&#35272;&#22120;&#19979;&#36733;\&#26032;&#31062;&#22269;&#22312;&#25105;&#24515;&#20013;\3110a0e821cbf30aad04983c8bea0ac7.mp4" TargetMode="External"/><Relationship Id="rId1" Type="http://schemas.openxmlformats.org/officeDocument/2006/relationships/video" Target="file:///D:\360&#23433;&#20840;&#27983;&#35272;&#22120;&#19979;&#36733;\&#26032;&#31062;&#22269;&#22312;&#25105;&#24515;&#20013;\3110a0e821cbf30aad04983c8bea0ac7.mp4"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microsoft.com/office/2007/relationships/media" Target="../media/media1.mp4"/><Relationship Id="rId1" Type="http://schemas.openxmlformats.org/officeDocument/2006/relationships/video" Target="../media/media1.mp4"/></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1.png"/><Relationship Id="rId2" Type="http://schemas.microsoft.com/office/2007/relationships/media" Target="../media/media2.mp4"/><Relationship Id="rId1" Type="http://schemas.openxmlformats.org/officeDocument/2006/relationships/video" Target="../media/media2.mp4"/></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44.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3" name="标题 1"/>
          <p:cNvSpPr>
            <a:spLocks noGrp="1"/>
          </p:cNvSpPr>
          <p:nvPr>
            <p:ph type="ctrTitle"/>
          </p:nvPr>
        </p:nvSpPr>
        <p:spPr>
          <a:noFill/>
        </p:spPr>
        <p:txBody>
          <a:bodyPr/>
          <a:lstStyle/>
          <a:p>
            <a:r>
              <a:rPr lang="en-US" altLang="en-US" sz="6900" b="1">
                <a:solidFill>
                  <a:srgbClr val="36363D"/>
                </a:solidFill>
              </a:rPr>
              <a:t>祖国在我心中</a:t>
            </a:r>
            <a:endParaRPr lang="zh-CN" altLang="en-US" sz="6900" b="1">
              <a:solidFill>
                <a:srgbClr val="36363D"/>
              </a:solidFill>
            </a:endParaRPr>
          </a:p>
        </p:txBody>
      </p:sp>
      <p:pic>
        <p:nvPicPr>
          <p:cNvPr id="2097159" name="图片 2097158"/>
          <p:cNvPicPr/>
          <p:nvPr/>
        </p:nvPicPr>
        <p:blipFill>
          <a:blip r:embed="rId1"/>
          <a:stretch>
            <a:fillRect/>
          </a:stretch>
        </p:blipFill>
        <p:spPr>
          <a:xfrm>
            <a:off x="-8890" y="-41275"/>
            <a:ext cx="9326890" cy="6940284"/>
          </a:xfrm>
          <a:prstGeom prst="rect">
            <a:avLst/>
          </a:prstGeom>
        </p:spPr>
      </p:pic>
      <p:sp>
        <p:nvSpPr>
          <p:cNvPr id="1048594" name="副标题 2"/>
          <p:cNvSpPr>
            <a:spLocks noGrp="1"/>
          </p:cNvSpPr>
          <p:nvPr>
            <p:ph type="subTitle" idx="1"/>
          </p:nvPr>
        </p:nvSpPr>
        <p:spPr>
          <a:xfrm>
            <a:off x="3068955" y="4194493"/>
            <a:ext cx="6858000" cy="1655762"/>
          </a:xfrm>
        </p:spPr>
        <p:txBody>
          <a:bodyPr/>
          <a:lstStyle/>
          <a:p>
            <a:r>
              <a:rPr lang="en-US" altLang="zh-CN"/>
              <a:t>——</a:t>
            </a:r>
            <a:r>
              <a:rPr lang="zh-CN" altLang="zh-CN"/>
              <a:t>高一（</a:t>
            </a:r>
            <a:r>
              <a:rPr lang="en-US" altLang="zh-CN"/>
              <a:t>1</a:t>
            </a:r>
            <a:r>
              <a:rPr lang="zh-CN" altLang="en-US"/>
              <a:t>）班</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4" name="图片 2097173"/>
          <p:cNvPicPr/>
          <p:nvPr/>
        </p:nvPicPr>
        <p:blipFill>
          <a:blip r:embed="rId1"/>
          <a:stretch>
            <a:fillRect/>
          </a:stretch>
        </p:blipFill>
        <p:spPr>
          <a:xfrm>
            <a:off x="0" y="0"/>
            <a:ext cx="9114393" cy="7014090"/>
          </a:xfrm>
          <a:prstGeom prst="rect">
            <a:avLst/>
          </a:prstGeom>
        </p:spPr>
      </p:pic>
      <p:pic>
        <p:nvPicPr>
          <p:cNvPr id="2097175" name="图片 2097174"/>
          <p:cNvPicPr/>
          <p:nvPr/>
        </p:nvPicPr>
        <p:blipFill>
          <a:blip r:embed="rId2"/>
          <a:srcRect l="23847" r="23847"/>
          <a:stretch>
            <a:fillRect/>
          </a:stretch>
        </p:blipFill>
        <p:spPr>
          <a:xfrm>
            <a:off x="0" y="859089"/>
            <a:ext cx="2438104" cy="2783604"/>
          </a:xfrm>
          <a:prstGeom prst="rect">
            <a:avLst/>
          </a:prstGeom>
        </p:spPr>
      </p:pic>
      <p:sp>
        <p:nvSpPr>
          <p:cNvPr id="1048601" name="TextBox 1048600"/>
          <p:cNvSpPr txBox="1"/>
          <p:nvPr/>
        </p:nvSpPr>
        <p:spPr>
          <a:xfrm>
            <a:off x="2438103" y="859089"/>
            <a:ext cx="6051427" cy="5958841"/>
          </a:xfrm>
          <a:prstGeom prst="rect">
            <a:avLst/>
          </a:prstGeom>
        </p:spPr>
        <p:txBody>
          <a:bodyPr wrap="square" rtlCol="0">
            <a:spAutoFit/>
          </a:bodyPr>
          <a:lstStyle/>
          <a:p>
            <a:r>
              <a:rPr lang="en-US" sz="2800">
                <a:solidFill>
                  <a:srgbClr val="000000"/>
                </a:solidFill>
              </a:rPr>
              <a:t>                    </a:t>
            </a:r>
            <a:r>
              <a:rPr lang="zh-CN" sz="2800">
                <a:solidFill>
                  <a:srgbClr val="000000"/>
                </a:solidFill>
              </a:rPr>
              <a:t>爱国小故事</a:t>
            </a:r>
            <a:endParaRPr lang="zh-CN" sz="2800">
              <a:solidFill>
                <a:srgbClr val="000000"/>
              </a:solidFill>
            </a:endParaRPr>
          </a:p>
          <a:p>
            <a:r>
              <a:rPr lang="en-US" sz="2800">
                <a:solidFill>
                  <a:srgbClr val="000000"/>
                </a:solidFill>
              </a:rPr>
              <a:t>      </a:t>
            </a:r>
            <a:r>
              <a:rPr lang="zh-CN" sz="2800">
                <a:solidFill>
                  <a:srgbClr val="000000"/>
                </a:solidFill>
              </a:rPr>
              <a:t>1955年初冬， 刚刚冲破美国当局阻挠回到祖国的钱学森，来到哈尔滨军事工程学院参观。院长陈赓大将问他:“中国人 能不能搞导弹?”钱学森说:“外国人能干的，中国人为什么不能干?难道中国人比外国人矮一截? !”</a:t>
            </a:r>
            <a:endParaRPr lang="zh-CN" sz="2800">
              <a:solidFill>
                <a:srgbClr val="000000"/>
              </a:solidFill>
            </a:endParaRPr>
          </a:p>
          <a:p>
            <a:r>
              <a:rPr lang="en-US" sz="2800">
                <a:solidFill>
                  <a:srgbClr val="000000"/>
                </a:solidFill>
              </a:rPr>
              <a:t>       </a:t>
            </a:r>
            <a:r>
              <a:rPr lang="zh-CN" sz="2800">
                <a:solidFill>
                  <a:srgbClr val="000000"/>
                </a:solidFill>
              </a:rPr>
              <a:t>就这一句话， 决定了钱学森从事火箭、导弹和航天事业的生涯</a:t>
            </a:r>
            <a:r>
              <a:rPr lang="zh-CN" altLang="zh-CN" sz="2800">
                <a:solidFill>
                  <a:srgbClr val="000000"/>
                </a:solidFill>
              </a:rPr>
              <a:t>。</a:t>
            </a:r>
            <a:r>
              <a:rPr lang="zh-CN" sz="2800">
                <a:solidFill>
                  <a:srgbClr val="000000"/>
                </a:solidFill>
              </a:rPr>
              <a:t>他以其对中国火箭导弹技术、航天技术乃至整个国防高科技事业的奠基性贡献，为我军武器装备现代化建设写下了精彩绚丽的篇章。</a:t>
            </a:r>
            <a:endParaRPr lang="zh-CN" sz="2800">
              <a:solidFill>
                <a:srgbClr val="000000"/>
              </a:solidFill>
            </a:endParaRPr>
          </a:p>
          <a:p>
            <a:endParaRPr lang="zh-CN" sz="280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6" name="图片 2097175"/>
          <p:cNvPicPr/>
          <p:nvPr/>
        </p:nvPicPr>
        <p:blipFill>
          <a:blip r:embed="rId1"/>
          <a:stretch>
            <a:fillRect/>
          </a:stretch>
        </p:blipFill>
        <p:spPr>
          <a:xfrm>
            <a:off x="0" y="0"/>
            <a:ext cx="9114393" cy="7014090"/>
          </a:xfrm>
          <a:prstGeom prst="rect">
            <a:avLst/>
          </a:prstGeom>
        </p:spPr>
      </p:pic>
      <p:pic>
        <p:nvPicPr>
          <p:cNvPr id="2097177" name="图片 2097176"/>
          <p:cNvPicPr/>
          <p:nvPr/>
        </p:nvPicPr>
        <p:blipFill>
          <a:blip r:embed="rId2"/>
          <a:srcRect l="23847" r="23847"/>
          <a:stretch>
            <a:fillRect/>
          </a:stretch>
        </p:blipFill>
        <p:spPr>
          <a:xfrm>
            <a:off x="0" y="859089"/>
            <a:ext cx="2438104" cy="2783604"/>
          </a:xfrm>
          <a:prstGeom prst="rect">
            <a:avLst/>
          </a:prstGeom>
        </p:spPr>
      </p:pic>
      <p:sp>
        <p:nvSpPr>
          <p:cNvPr id="1048602" name="TextBox 1048601"/>
          <p:cNvSpPr txBox="1"/>
          <p:nvPr/>
        </p:nvSpPr>
        <p:spPr>
          <a:xfrm>
            <a:off x="1508175" y="0"/>
            <a:ext cx="7398589" cy="7216139"/>
          </a:xfrm>
          <a:prstGeom prst="rect">
            <a:avLst/>
          </a:prstGeom>
        </p:spPr>
        <p:txBody>
          <a:bodyPr wrap="square" rtlCol="0">
            <a:spAutoFit/>
          </a:bodyPr>
          <a:lstStyle/>
          <a:p>
            <a:r>
              <a:rPr lang="zh-CN" sz="2800">
                <a:solidFill>
                  <a:srgbClr val="000000"/>
                </a:solidFill>
              </a:rPr>
              <a:t>      1956年2月17日，钱学森经过深思熟虑，  提出了关于《建立我国国防航空工业的意见书》，就我国火箭、导弹事业的组织方案、发展计划和具体措施发表了精辟的见解。  《意见书》受到党中央高度重视。不久，钱学森受命负责组建我国第一一个火箭、导弹研究机构一国防部第五研究院。  10月8日这正是钱学森回国一~周年的日子，国防部五院宣布成立，钱学森被任命为院长。新中国的火箭、导弹和航天事业由此开始了艰难的征程。新事业起步，千头万绪。钱学森首先给刚刚分配来的156名大学生讲授《导弹概论》，让这些从未见过导弹的技术人员了解最基本的专业知识。他拟定了空气动力学、发动机等有关专业的学习计划，并指导建立了导弹总体、空气动力学、发动机、弹体结构等研究室。</a:t>
            </a:r>
            <a:endParaRPr lang="zh-CN" sz="2800">
              <a:solidFill>
                <a:srgbClr val="000000"/>
              </a:solidFill>
            </a:endParaRPr>
          </a:p>
          <a:p>
            <a:r>
              <a:rPr lang="zh-CN" sz="2800">
                <a:solidFill>
                  <a:srgbClr val="000000"/>
                </a:solidFill>
              </a:rPr>
              <a:t>      </a:t>
            </a:r>
            <a:endParaRPr lang="zh-CN" sz="28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8" name="图片 2097177"/>
          <p:cNvPicPr/>
          <p:nvPr/>
        </p:nvPicPr>
        <p:blipFill>
          <a:blip r:embed="rId1"/>
          <a:stretch>
            <a:fillRect/>
          </a:stretch>
        </p:blipFill>
        <p:spPr>
          <a:xfrm>
            <a:off x="0" y="0"/>
            <a:ext cx="9114393" cy="7014090"/>
          </a:xfrm>
          <a:prstGeom prst="rect">
            <a:avLst/>
          </a:prstGeom>
        </p:spPr>
      </p:pic>
      <p:pic>
        <p:nvPicPr>
          <p:cNvPr id="2097179" name="图片 2097178"/>
          <p:cNvPicPr/>
          <p:nvPr/>
        </p:nvPicPr>
        <p:blipFill>
          <a:blip r:embed="rId2"/>
          <a:srcRect l="23847" r="23847"/>
          <a:stretch>
            <a:fillRect/>
          </a:stretch>
        </p:blipFill>
        <p:spPr>
          <a:xfrm>
            <a:off x="0" y="859089"/>
            <a:ext cx="2438104" cy="2783604"/>
          </a:xfrm>
          <a:prstGeom prst="rect">
            <a:avLst/>
          </a:prstGeom>
        </p:spPr>
      </p:pic>
      <p:sp>
        <p:nvSpPr>
          <p:cNvPr id="1048603" name="TextBox 1048602"/>
          <p:cNvSpPr txBox="1"/>
          <p:nvPr/>
        </p:nvSpPr>
        <p:spPr>
          <a:xfrm>
            <a:off x="1430315" y="659130"/>
            <a:ext cx="7398589" cy="5539740"/>
          </a:xfrm>
          <a:prstGeom prst="rect">
            <a:avLst/>
          </a:prstGeom>
        </p:spPr>
        <p:txBody>
          <a:bodyPr wrap="square" rtlCol="0">
            <a:spAutoFit/>
          </a:bodyPr>
          <a:lstStyle/>
          <a:p>
            <a:r>
              <a:rPr lang="zh-CN" sz="2800">
                <a:solidFill>
                  <a:srgbClr val="000000"/>
                </a:solidFill>
              </a:rPr>
              <a:t>酒泉发射场。钱学森和普通科技人员一样，睡帐篷、吃粗粮，组织导弹试验的测试、计算、分析、研究。在前苏联突然撤走全部专家的困难条件下，  他带领着中国科学家们攻克了一道道难关，于1960年11月5日，成功进行了我国第一枚导弹飞行试验。在现场的聂荣臻高兴地说:“ 这是我国军事装备史上一个重要的转折点。”1966年10月27日，钱学森又参与组织了我国第一 枚装有核弹头的中近程地地导弹飞行爆炸试验，即原子弹、导弹“两弹结合”试验。核弹头在预定地点上空成功实现了核爆炸，此举震惊了世界。我国的国防现代化建设又一次实现了历史性跨越。</a:t>
            </a:r>
            <a:endParaRPr lang="zh-CN" sz="280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0" name="图片 2097179"/>
          <p:cNvPicPr/>
          <p:nvPr/>
        </p:nvPicPr>
        <p:blipFill>
          <a:blip r:embed="rId1"/>
          <a:srcRect t="8973" b="8973"/>
          <a:stretch>
            <a:fillRect/>
          </a:stretch>
        </p:blipFill>
        <p:spPr>
          <a:xfrm>
            <a:off x="0" y="1099055"/>
            <a:ext cx="3916426" cy="4659891"/>
          </a:xfrm>
          <a:prstGeom prst="rect">
            <a:avLst/>
          </a:prstGeom>
        </p:spPr>
      </p:pic>
      <p:pic>
        <p:nvPicPr>
          <p:cNvPr id="2097181" name="图片 2097180"/>
          <p:cNvPicPr/>
          <p:nvPr/>
        </p:nvPicPr>
        <p:blipFill>
          <a:blip r:embed="rId1"/>
          <a:stretch>
            <a:fillRect/>
          </a:stretch>
        </p:blipFill>
        <p:spPr>
          <a:xfrm>
            <a:off x="3914613" y="1021452"/>
            <a:ext cx="5229386" cy="2785451"/>
          </a:xfrm>
          <a:prstGeom prst="rect">
            <a:avLst/>
          </a:prstGeom>
        </p:spPr>
      </p:pic>
      <p:pic>
        <p:nvPicPr>
          <p:cNvPr id="2097182" name="图片 2097181"/>
          <p:cNvPicPr/>
          <p:nvPr/>
        </p:nvPicPr>
        <p:blipFill>
          <a:blip r:embed="rId1"/>
          <a:stretch>
            <a:fillRect/>
          </a:stretch>
        </p:blipFill>
        <p:spPr>
          <a:xfrm>
            <a:off x="3916426" y="3806902"/>
            <a:ext cx="5731882" cy="30510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3" name="图片 2097182"/>
          <p:cNvPicPr/>
          <p:nvPr/>
        </p:nvPicPr>
        <p:blipFill>
          <a:blip r:embed="rId1"/>
          <a:srcRect t="8973" b="8973"/>
          <a:stretch>
            <a:fillRect/>
          </a:stretch>
        </p:blipFill>
        <p:spPr>
          <a:xfrm>
            <a:off x="0" y="1099055"/>
            <a:ext cx="3916426" cy="4659891"/>
          </a:xfrm>
          <a:prstGeom prst="rect">
            <a:avLst/>
          </a:prstGeom>
        </p:spPr>
      </p:pic>
      <p:sp>
        <p:nvSpPr>
          <p:cNvPr id="1048604" name="TextBox 1048603"/>
          <p:cNvSpPr txBox="1"/>
          <p:nvPr/>
        </p:nvSpPr>
        <p:spPr>
          <a:xfrm rot="10800000" flipV="1">
            <a:off x="1670368" y="2609850"/>
            <a:ext cx="5913038" cy="583565"/>
          </a:xfrm>
          <a:prstGeom prst="rect">
            <a:avLst/>
          </a:prstGeom>
        </p:spPr>
        <p:txBody>
          <a:bodyPr wrap="square" rtlCol="0">
            <a:spAutoFit/>
          </a:bodyPr>
          <a:lstStyle/>
          <a:p>
            <a:r>
              <a:rPr lang="zh-CN" altLang="zh-CN" sz="3200" b="1">
                <a:solidFill>
                  <a:srgbClr val="000000"/>
                </a:solidFill>
              </a:rPr>
              <a:t>这部电影相信同学们都听说过吧</a:t>
            </a:r>
            <a:endParaRPr lang="zh-CN" sz="3200" b="1">
              <a:solidFill>
                <a:srgbClr val="000000"/>
              </a:solidFill>
            </a:endParaRPr>
          </a:p>
        </p:txBody>
      </p:sp>
      <p:pic>
        <p:nvPicPr>
          <p:cNvPr id="2097184" name="图片 2097183"/>
          <p:cNvPicPr/>
          <p:nvPr/>
        </p:nvPicPr>
        <p:blipFill>
          <a:blip r:embed="rId1"/>
          <a:stretch>
            <a:fillRect/>
          </a:stretch>
        </p:blipFill>
        <p:spPr>
          <a:xfrm>
            <a:off x="3914613" y="1021452"/>
            <a:ext cx="5229386" cy="2785451"/>
          </a:xfrm>
          <a:prstGeom prst="rect">
            <a:avLst/>
          </a:prstGeom>
        </p:spPr>
      </p:pic>
      <p:pic>
        <p:nvPicPr>
          <p:cNvPr id="2097185" name="图片 2097184"/>
          <p:cNvPicPr/>
          <p:nvPr/>
        </p:nvPicPr>
        <p:blipFill>
          <a:blip r:embed="rId1"/>
          <a:stretch>
            <a:fillRect/>
          </a:stretch>
        </p:blipFill>
        <p:spPr>
          <a:xfrm>
            <a:off x="3916426" y="3806902"/>
            <a:ext cx="5731882" cy="305109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6" name="图片 2097185"/>
          <p:cNvPicPr/>
          <p:nvPr/>
        </p:nvPicPr>
        <p:blipFill>
          <a:blip r:embed="rId1"/>
          <a:stretch>
            <a:fillRect/>
          </a:stretch>
        </p:blipFill>
        <p:spPr>
          <a:xfrm>
            <a:off x="0" y="0"/>
            <a:ext cx="9144000" cy="6979698"/>
          </a:xfrm>
          <a:prstGeom prst="rect">
            <a:avLst/>
          </a:prstGeom>
        </p:spPr>
      </p:pic>
      <p:sp>
        <p:nvSpPr>
          <p:cNvPr id="1048605" name="TextBox 1048604"/>
          <p:cNvSpPr txBox="1"/>
          <p:nvPr/>
        </p:nvSpPr>
        <p:spPr>
          <a:xfrm>
            <a:off x="831850" y="1784985"/>
            <a:ext cx="7480168" cy="3025140"/>
          </a:xfrm>
          <a:prstGeom prst="rect">
            <a:avLst/>
          </a:prstGeom>
        </p:spPr>
        <p:txBody>
          <a:bodyPr wrap="square" rtlCol="0">
            <a:spAutoFit/>
          </a:bodyPr>
          <a:lstStyle/>
          <a:p>
            <a:r>
              <a:rPr lang="zh-CN" sz="2800" b="1">
                <a:solidFill>
                  <a:srgbClr val="000000"/>
                </a:solidFill>
              </a:rPr>
              <a:t>《厉害了，我的国》是由中央电视台、中国电影股份有限公司联合出品的电影。</a:t>
            </a:r>
            <a:endParaRPr lang="zh-CN" sz="2800" b="1">
              <a:solidFill>
                <a:srgbClr val="000000"/>
              </a:solidFill>
            </a:endParaRPr>
          </a:p>
          <a:p>
            <a:r>
              <a:rPr lang="en-US" sz="2800" b="1">
                <a:solidFill>
                  <a:srgbClr val="000000"/>
                </a:solidFill>
              </a:rPr>
              <a:t>  </a:t>
            </a:r>
            <a:r>
              <a:rPr lang="zh-CN" sz="2800" b="1">
                <a:solidFill>
                  <a:srgbClr val="000000"/>
                </a:solidFill>
              </a:rPr>
              <a:t>该片将党的十八大以来中国的发展和成就，以及十九大报告中习近平总书记提出的中国特色社会主义进入新时代这一重大论述，以纪录片的形式首次呈现在大银幕上。</a:t>
            </a:r>
            <a:endParaRPr lang="zh-CN" sz="2800" b="1">
              <a:solidFill>
                <a:srgbClr val="000000"/>
              </a:solidFill>
            </a:endParaRPr>
          </a:p>
          <a:p>
            <a:r>
              <a:rPr lang="en-US" sz="2800" b="1">
                <a:solidFill>
                  <a:srgbClr val="000000"/>
                </a:solidFill>
              </a:rPr>
              <a:t>  </a:t>
            </a:r>
            <a:r>
              <a:rPr lang="zh-CN" sz="2800" b="1">
                <a:solidFill>
                  <a:srgbClr val="000000"/>
                </a:solidFill>
              </a:rPr>
              <a:t>该片于2018年3月2日在中国大陆上映。</a:t>
            </a:r>
            <a:endParaRPr lang="zh-CN" sz="2800" b="1">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7" name="图片 2097186"/>
          <p:cNvPicPr/>
          <p:nvPr/>
        </p:nvPicPr>
        <p:blipFill>
          <a:blip r:embed="rId1"/>
          <a:stretch>
            <a:fillRect/>
          </a:stretch>
        </p:blipFill>
        <p:spPr>
          <a:xfrm>
            <a:off x="0" y="0"/>
            <a:ext cx="9144000" cy="6979698"/>
          </a:xfrm>
          <a:prstGeom prst="rect">
            <a:avLst/>
          </a:prstGeom>
        </p:spPr>
      </p:pic>
      <p:sp>
        <p:nvSpPr>
          <p:cNvPr id="1048606" name="TextBox 1048605"/>
          <p:cNvSpPr txBox="1"/>
          <p:nvPr/>
        </p:nvSpPr>
        <p:spPr>
          <a:xfrm>
            <a:off x="831850" y="2156460"/>
            <a:ext cx="7480168" cy="1767840"/>
          </a:xfrm>
          <a:prstGeom prst="rect">
            <a:avLst/>
          </a:prstGeom>
        </p:spPr>
        <p:txBody>
          <a:bodyPr wrap="square" rtlCol="0">
            <a:spAutoFit/>
          </a:bodyPr>
          <a:lstStyle/>
          <a:p>
            <a:r>
              <a:rPr lang="zh-CN" altLang="zh-CN" sz="2800" b="1">
                <a:solidFill>
                  <a:srgbClr val="000000"/>
                </a:solidFill>
              </a:rPr>
              <a:t>《厉害了我的国》是一部我国现代在各种领域取得历史性成就的纪录片</a:t>
            </a:r>
            <a:endParaRPr lang="zh-CN" sz="2800" b="1">
              <a:solidFill>
                <a:srgbClr val="000000"/>
              </a:solidFill>
            </a:endParaRPr>
          </a:p>
          <a:p>
            <a:r>
              <a:rPr lang="en-US" altLang="zh-CN" sz="2800" b="1">
                <a:solidFill>
                  <a:srgbClr val="000000"/>
                </a:solidFill>
              </a:rPr>
              <a:t>   </a:t>
            </a:r>
            <a:r>
              <a:rPr lang="zh-CN" altLang="en-US" sz="2800" b="1">
                <a:solidFill>
                  <a:srgbClr val="000000"/>
                </a:solidFill>
              </a:rPr>
              <a:t>下面</a:t>
            </a:r>
            <a:r>
              <a:rPr lang="en-US" altLang="en-US" sz="2800" b="1">
                <a:solidFill>
                  <a:srgbClr val="000000"/>
                </a:solidFill>
              </a:rPr>
              <a:t>让我们一起看看这让国人为之自豪的成就吧</a:t>
            </a:r>
            <a:endParaRPr lang="zh-CN" sz="2800" b="1">
              <a:solidFill>
                <a:srgbClr val="00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8" name="图片 2097187"/>
          <p:cNvPicPr/>
          <p:nvPr/>
        </p:nvPicPr>
        <p:blipFill>
          <a:blip r:embed="rId1"/>
          <a:stretch>
            <a:fillRect/>
          </a:stretch>
        </p:blipFill>
        <p:spPr>
          <a:xfrm>
            <a:off x="138545" y="482206"/>
            <a:ext cx="8866909" cy="589358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9" name="图片 2097188"/>
          <p:cNvPicPr/>
          <p:nvPr/>
        </p:nvPicPr>
        <p:blipFill>
          <a:blip r:embed="rId1"/>
          <a:stretch>
            <a:fillRect/>
          </a:stretch>
        </p:blipFill>
        <p:spPr>
          <a:xfrm>
            <a:off x="138545" y="482206"/>
            <a:ext cx="8866909" cy="5893587"/>
          </a:xfrm>
          <a:prstGeom prst="rect">
            <a:avLst/>
          </a:prstGeom>
        </p:spPr>
      </p:pic>
      <p:sp>
        <p:nvSpPr>
          <p:cNvPr id="1048607" name="TextBox 1048606"/>
          <p:cNvSpPr txBox="1"/>
          <p:nvPr/>
        </p:nvSpPr>
        <p:spPr>
          <a:xfrm>
            <a:off x="421503" y="4874166"/>
            <a:ext cx="8722496" cy="1107440"/>
          </a:xfrm>
          <a:prstGeom prst="rect">
            <a:avLst/>
          </a:prstGeom>
        </p:spPr>
        <p:txBody>
          <a:bodyPr wrap="square" rtlCol="0">
            <a:spAutoFit/>
          </a:bodyPr>
          <a:lstStyle/>
          <a:p>
            <a:r>
              <a:rPr lang="zh-CN" altLang="zh-CN" sz="3400" b="1">
                <a:solidFill>
                  <a:srgbClr val="0000FF"/>
                </a:solidFill>
              </a:rPr>
              <a:t>这是什么？</a:t>
            </a:r>
            <a:endParaRPr lang="zh-CN" sz="3400" b="1">
              <a:solidFill>
                <a:srgbClr val="0000FF"/>
              </a:solidFill>
            </a:endParaRPr>
          </a:p>
          <a:p>
            <a:r>
              <a:rPr lang="zh-CN" altLang="zh-CN" sz="3400" b="1">
                <a:solidFill>
                  <a:srgbClr val="0000FF"/>
                </a:solidFill>
              </a:rPr>
              <a:t>相信同学们一看到图片就知道了</a:t>
            </a:r>
            <a:endParaRPr lang="zh-CN" sz="3400" b="1">
              <a:solidFill>
                <a:srgbClr val="0000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0" name="图片 2097189"/>
          <p:cNvPicPr/>
          <p:nvPr/>
        </p:nvPicPr>
        <p:blipFill>
          <a:blip r:embed="rId1"/>
          <a:stretch>
            <a:fillRect/>
          </a:stretch>
        </p:blipFill>
        <p:spPr>
          <a:xfrm>
            <a:off x="0" y="0"/>
            <a:ext cx="3321565" cy="2212011"/>
          </a:xfrm>
          <a:prstGeom prst="rect">
            <a:avLst/>
          </a:prstGeom>
        </p:spPr>
      </p:pic>
      <p:sp>
        <p:nvSpPr>
          <p:cNvPr id="1048612" name="TextBox 1048611"/>
          <p:cNvSpPr txBox="1"/>
          <p:nvPr/>
        </p:nvSpPr>
        <p:spPr>
          <a:xfrm>
            <a:off x="558927" y="449579"/>
            <a:ext cx="8585073" cy="5958840"/>
          </a:xfrm>
          <a:prstGeom prst="rect">
            <a:avLst/>
          </a:prstGeom>
        </p:spPr>
        <p:txBody>
          <a:bodyPr wrap="square" rtlCol="0">
            <a:spAutoFit/>
          </a:bodyPr>
          <a:lstStyle/>
          <a:p>
            <a:r>
              <a:rPr lang="en-US" altLang="zh-CN" sz="2800" b="1">
                <a:solidFill>
                  <a:srgbClr val="000000"/>
                </a:solidFill>
              </a:rPr>
              <a:t>     </a:t>
            </a:r>
            <a:r>
              <a:rPr lang="zh-CN" altLang="zh-CN" sz="2800" b="1">
                <a:solidFill>
                  <a:srgbClr val="000000"/>
                </a:solidFill>
              </a:rPr>
              <a:t>这</a:t>
            </a:r>
            <a:r>
              <a:rPr lang="zh-CN" sz="2800" b="1">
                <a:solidFill>
                  <a:srgbClr val="000000"/>
                </a:solidFill>
              </a:rPr>
              <a:t>是中国</a:t>
            </a:r>
            <a:r>
              <a:rPr lang="zh-CN" altLang="zh-CN" sz="2800" b="1">
                <a:solidFill>
                  <a:srgbClr val="000000"/>
                </a:solidFill>
              </a:rPr>
              <a:t>的</a:t>
            </a:r>
            <a:r>
              <a:rPr lang="zh-CN" sz="2800" b="1">
                <a:solidFill>
                  <a:srgbClr val="000000"/>
                </a:solidFill>
              </a:rPr>
              <a:t>标准动车组“复兴号”。一列标准动车的组装分为车体，转向架，总装三部分。三条生产线上，一万四千名工人要安装列车上七千一百多种，总计五十五万多个零部件。他们能做到零差错。“复兴号”涉及的高速动车组，二百五十四项重要标准中，中国标准占到了8</a:t>
            </a:r>
            <a:r>
              <a:rPr lang="en-US" sz="2800" b="1">
                <a:solidFill>
                  <a:srgbClr val="000000"/>
                </a:solidFill>
              </a:rPr>
              <a:t>4</a:t>
            </a:r>
            <a:r>
              <a:rPr lang="en-US" altLang="en-US" sz="2800" b="1">
                <a:solidFill>
                  <a:srgbClr val="000000"/>
                </a:solidFill>
              </a:rPr>
              <a:t>％。</a:t>
            </a:r>
            <a:endParaRPr lang="zh-CN" sz="2800" b="1">
              <a:solidFill>
                <a:srgbClr val="000000"/>
              </a:solidFill>
            </a:endParaRPr>
          </a:p>
          <a:p>
            <a:r>
              <a:rPr lang="en-US" sz="2800" b="1">
                <a:solidFill>
                  <a:srgbClr val="000000"/>
                </a:solidFill>
              </a:rPr>
              <a:t>    </a:t>
            </a:r>
            <a:r>
              <a:rPr lang="zh-CN" sz="2800" b="1">
                <a:solidFill>
                  <a:srgbClr val="000000"/>
                </a:solidFill>
              </a:rPr>
              <a:t>中国高铁的研发，至少拉动着三十万家零部件企业的发展。中国标准的意义就在于每一项核心的突破，拉动的都是整个体系的升级</a:t>
            </a:r>
            <a:r>
              <a:rPr lang="zh-CN" altLang="zh-CN" sz="2800" b="1">
                <a:solidFill>
                  <a:srgbClr val="000000"/>
                </a:solidFill>
              </a:rPr>
              <a:t>。</a:t>
            </a:r>
            <a:endParaRPr lang="zh-CN" sz="2800" b="1">
              <a:solidFill>
                <a:srgbClr val="000000"/>
              </a:solidFill>
            </a:endParaRPr>
          </a:p>
          <a:p>
            <a:r>
              <a:rPr lang="en-US" sz="2800" b="1">
                <a:solidFill>
                  <a:srgbClr val="000000"/>
                </a:solidFill>
              </a:rPr>
              <a:t>     </a:t>
            </a:r>
            <a:r>
              <a:rPr lang="zh-CN" sz="2800" b="1">
                <a:solidFill>
                  <a:srgbClr val="000000"/>
                </a:solidFill>
              </a:rPr>
              <a:t>穿越繁华都市，纵横田野阡陌。二万五千公里的中国高铁总里程超过第二至第十位国家的总和，其中近六成都是这五年建成的。</a:t>
            </a:r>
            <a:endParaRPr lang="zh-CN" sz="2800" b="1">
              <a:solidFill>
                <a:srgbClr val="000000"/>
              </a:solidFill>
            </a:endParaRPr>
          </a:p>
          <a:p>
            <a:r>
              <a:rPr lang="en-US" sz="2800" b="1">
                <a:solidFill>
                  <a:srgbClr val="000000"/>
                </a:solidFill>
              </a:rPr>
              <a:t>     </a:t>
            </a:r>
            <a:r>
              <a:rPr lang="zh-CN" sz="2800" b="1">
                <a:solidFill>
                  <a:srgbClr val="000000"/>
                </a:solidFill>
              </a:rPr>
              <a:t>2030年，一个八纵八横，总规模约四万五千公里的高速铁路网，将彰显中国铁路建设的新骄傲。</a:t>
            </a:r>
            <a:endParaRPr lang="zh-CN" sz="2800" b="1">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0" name="图片 2097159"/>
          <p:cNvPicPr/>
          <p:nvPr/>
        </p:nvPicPr>
        <p:blipFill>
          <a:blip r:embed="rId1"/>
          <a:stretch>
            <a:fillRect/>
          </a:stretch>
        </p:blipFill>
        <p:spPr>
          <a:xfrm>
            <a:off x="0" y="0"/>
            <a:ext cx="9124646" cy="6966197"/>
          </a:xfrm>
          <a:prstGeom prst="rect">
            <a:avLst/>
          </a:prstGeom>
        </p:spPr>
      </p:pic>
      <p:sp>
        <p:nvSpPr>
          <p:cNvPr id="1048595" name="TextBox 1048594"/>
          <p:cNvSpPr txBox="1"/>
          <p:nvPr/>
        </p:nvSpPr>
        <p:spPr>
          <a:xfrm>
            <a:off x="2572000" y="3219450"/>
            <a:ext cx="4000000" cy="624839"/>
          </a:xfrm>
          <a:prstGeom prst="rect">
            <a:avLst/>
          </a:prstGeom>
        </p:spPr>
        <p:txBody>
          <a:bodyPr wrap="square" rtlCol="0">
            <a:spAutoFit/>
          </a:bodyPr>
          <a:lstStyle/>
          <a:p>
            <a:pPr algn="ctr"/>
            <a:r>
              <a:rPr lang="en-US" altLang="zh-CN" sz="3700" b="1">
                <a:solidFill>
                  <a:srgbClr val="000000"/>
                </a:solidFill>
              </a:rPr>
              <a:t>回顾</a:t>
            </a:r>
            <a:r>
              <a:rPr lang="zh-CN" altLang="en-US" sz="3700" b="1">
                <a:solidFill>
                  <a:srgbClr val="000000"/>
                </a:solidFill>
              </a:rPr>
              <a:t>历史</a:t>
            </a:r>
            <a:endParaRPr lang="zh-CN" sz="3700" b="1">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110a0e821cbf30aad04983c8bea0ac7.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1956179" y="1276066"/>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1" name="图片 2097190"/>
          <p:cNvPicPr/>
          <p:nvPr/>
        </p:nvPicPr>
        <p:blipFill>
          <a:blip r:embed="rId1"/>
          <a:srcRect l="3608" r="3608"/>
          <a:stretch>
            <a:fillRect/>
          </a:stretch>
        </p:blipFill>
        <p:spPr>
          <a:xfrm>
            <a:off x="0" y="654680"/>
            <a:ext cx="9144000" cy="554863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2" name="图片 2097191"/>
          <p:cNvPicPr/>
          <p:nvPr/>
        </p:nvPicPr>
        <p:blipFill>
          <a:blip r:embed="rId1"/>
          <a:stretch>
            <a:fillRect/>
          </a:stretch>
        </p:blipFill>
        <p:spPr>
          <a:xfrm>
            <a:off x="0" y="654680"/>
            <a:ext cx="9144000" cy="5548639"/>
          </a:xfrm>
          <a:prstGeom prst="rect">
            <a:avLst/>
          </a:prstGeom>
        </p:spPr>
      </p:pic>
      <p:sp>
        <p:nvSpPr>
          <p:cNvPr id="1048613" name="TextBox 1048612"/>
          <p:cNvSpPr txBox="1"/>
          <p:nvPr/>
        </p:nvSpPr>
        <p:spPr>
          <a:xfrm>
            <a:off x="411858" y="274167"/>
            <a:ext cx="4000000" cy="2186939"/>
          </a:xfrm>
          <a:prstGeom prst="rect">
            <a:avLst/>
          </a:prstGeom>
        </p:spPr>
        <p:txBody>
          <a:bodyPr wrap="square" rtlCol="0">
            <a:spAutoFit/>
          </a:bodyPr>
          <a:lstStyle/>
          <a:p>
            <a:r>
              <a:rPr lang="zh-CN" sz="2800">
                <a:solidFill>
                  <a:srgbClr val="000000"/>
                </a:solidFill>
              </a:rPr>
              <a:t>C919大型客机，全称COMAC C919，是中国首款按照最新国际适航标准，具有自主知识产权的干线民用飞机</a:t>
            </a:r>
            <a:r>
              <a:rPr lang="zh-CN" altLang="zh-CN" sz="2800">
                <a:solidFill>
                  <a:srgbClr val="000000"/>
                </a:solidFill>
              </a:rPr>
              <a:t>。</a:t>
            </a:r>
            <a:endParaRPr lang="zh-CN" sz="2800">
              <a:solidFill>
                <a:srgbClr val="0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3" name="图片 2097192"/>
          <p:cNvPicPr/>
          <p:nvPr/>
        </p:nvPicPr>
        <p:blipFill>
          <a:blip r:embed="rId1"/>
          <a:stretch>
            <a:fillRect/>
          </a:stretch>
        </p:blipFill>
        <p:spPr>
          <a:xfrm>
            <a:off x="0" y="654680"/>
            <a:ext cx="9144000" cy="5548639"/>
          </a:xfrm>
          <a:prstGeom prst="rect">
            <a:avLst/>
          </a:prstGeom>
        </p:spPr>
      </p:pic>
      <p:sp>
        <p:nvSpPr>
          <p:cNvPr id="1048614" name="TextBox 1048613"/>
          <p:cNvSpPr txBox="1"/>
          <p:nvPr/>
        </p:nvSpPr>
        <p:spPr>
          <a:xfrm>
            <a:off x="261" y="-41275"/>
            <a:ext cx="7426092" cy="3025140"/>
          </a:xfrm>
          <a:prstGeom prst="rect">
            <a:avLst/>
          </a:prstGeom>
        </p:spPr>
        <p:txBody>
          <a:bodyPr wrap="square" rtlCol="0">
            <a:spAutoFit/>
          </a:bodyPr>
          <a:lstStyle/>
          <a:p>
            <a:r>
              <a:rPr lang="zh-CN" sz="2800" b="0">
                <a:solidFill>
                  <a:srgbClr val="000000"/>
                </a:solidFill>
              </a:rPr>
              <a:t>(中国飞机史上)大飞机重大专项是党中央、国务院建设创新型国家，提高我国自主创新能力和增强国家核心竞争力的重大战略决策，是《国家中长期科学与技术发展规划纲(2006-2020)》确定的16个重大专项之一。让中国的大飞机飞上蓝天，是国家的意志，人民的意志。</a:t>
            </a:r>
            <a:endParaRPr lang="zh-CN" sz="2800" b="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4" name="图片 2097193"/>
          <p:cNvPicPr/>
          <p:nvPr/>
        </p:nvPicPr>
        <p:blipFill>
          <a:blip r:embed="rId1"/>
          <a:stretch>
            <a:fillRect/>
          </a:stretch>
        </p:blipFill>
        <p:spPr>
          <a:xfrm>
            <a:off x="0" y="662888"/>
            <a:ext cx="9264528" cy="547468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5" name="图片 2097194"/>
          <p:cNvPicPr/>
          <p:nvPr/>
        </p:nvPicPr>
        <p:blipFill>
          <a:blip r:embed="rId1"/>
          <a:stretch>
            <a:fillRect/>
          </a:stretch>
        </p:blipFill>
        <p:spPr>
          <a:xfrm>
            <a:off x="3504510" y="2954771"/>
            <a:ext cx="5760018" cy="3182802"/>
          </a:xfrm>
          <a:prstGeom prst="rect">
            <a:avLst/>
          </a:prstGeom>
        </p:spPr>
      </p:pic>
      <p:sp>
        <p:nvSpPr>
          <p:cNvPr id="1048615" name="TextBox 1048614"/>
          <p:cNvSpPr txBox="1"/>
          <p:nvPr/>
        </p:nvSpPr>
        <p:spPr>
          <a:xfrm>
            <a:off x="4127" y="-27219"/>
            <a:ext cx="6597134" cy="4091940"/>
          </a:xfrm>
          <a:prstGeom prst="rect">
            <a:avLst/>
          </a:prstGeom>
        </p:spPr>
        <p:txBody>
          <a:bodyPr wrap="square" rtlCol="0">
            <a:spAutoFit/>
          </a:bodyPr>
          <a:lstStyle/>
          <a:p>
            <a:r>
              <a:rPr lang="zh-CN" sz="3000" b="1">
                <a:solidFill>
                  <a:srgbClr val="000000"/>
                </a:solidFill>
              </a:rPr>
              <a:t>001A型航空母舰属于中型滑跃起飞常规动力航母。001A型航母是中国真正意义上的第一艘国产航空母舰。2016年8月5日，我国第一艘国产航母全甲板合拢，中国首艘国产航母完成了最后一个滑跃甲板模块的吊装作业。至此，国产首艘航母的飞行甲板施工已经全部完成，标志着国产航母的建造取得了阶段性胜利。</a:t>
            </a:r>
            <a:endParaRPr lang="zh-CN" sz="3000" b="1">
              <a:solidFill>
                <a:srgbClr val="0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6" name="图片 2097195"/>
          <p:cNvPicPr/>
          <p:nvPr/>
        </p:nvPicPr>
        <p:blipFill>
          <a:blip r:embed="rId1"/>
          <a:stretch>
            <a:fillRect/>
          </a:stretch>
        </p:blipFill>
        <p:spPr>
          <a:xfrm>
            <a:off x="0" y="404437"/>
            <a:ext cx="9144000" cy="5148222"/>
          </a:xfrm>
          <a:prstGeom prst="rect">
            <a:avLst/>
          </a:prstGeom>
        </p:spPr>
      </p:pic>
      <p:sp>
        <p:nvSpPr>
          <p:cNvPr id="1048616" name="TextBox 1048615"/>
          <p:cNvSpPr txBox="1"/>
          <p:nvPr/>
        </p:nvSpPr>
        <p:spPr>
          <a:xfrm>
            <a:off x="1743925" y="5552659"/>
            <a:ext cx="6294221" cy="510541"/>
          </a:xfrm>
          <a:prstGeom prst="rect">
            <a:avLst/>
          </a:prstGeom>
        </p:spPr>
        <p:txBody>
          <a:bodyPr wrap="square" rtlCol="0">
            <a:spAutoFit/>
          </a:bodyPr>
          <a:lstStyle/>
          <a:p>
            <a:r>
              <a:rPr lang="zh-CN" altLang="zh-CN" sz="2800">
                <a:solidFill>
                  <a:srgbClr val="000000"/>
                </a:solidFill>
              </a:rPr>
              <a:t>世界上最大的起重船，中国自主建造</a:t>
            </a:r>
            <a:endParaRPr lang="zh-CN" sz="2800">
              <a:solidFill>
                <a:srgbClr val="0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8" name="图片 2097157"/>
          <p:cNvPicPr/>
          <p:nvPr/>
        </p:nvPicPr>
        <p:blipFill>
          <a:blip r:embed="rId1"/>
          <a:stretch>
            <a:fillRect/>
          </a:stretch>
        </p:blipFill>
        <p:spPr>
          <a:xfrm>
            <a:off x="138545" y="577544"/>
            <a:ext cx="8866909" cy="5702912"/>
          </a:xfrm>
          <a:prstGeom prst="rect">
            <a:avLst/>
          </a:prstGeom>
        </p:spPr>
      </p:pic>
      <p:sp>
        <p:nvSpPr>
          <p:cNvPr id="1048587" name="TextBox 1048586"/>
          <p:cNvSpPr txBox="1"/>
          <p:nvPr/>
        </p:nvSpPr>
        <p:spPr>
          <a:xfrm>
            <a:off x="2409193" y="169874"/>
            <a:ext cx="4000000" cy="815340"/>
          </a:xfrm>
          <a:prstGeom prst="rect">
            <a:avLst/>
          </a:prstGeom>
        </p:spPr>
        <p:txBody>
          <a:bodyPr wrap="square" rtlCol="0">
            <a:spAutoFit/>
          </a:bodyPr>
          <a:lstStyle/>
          <a:p>
            <a:pPr algn="ctr"/>
            <a:r>
              <a:rPr lang="zh-CN" altLang="zh-CN" sz="4900" b="1">
                <a:solidFill>
                  <a:srgbClr val="993300"/>
                </a:solidFill>
              </a:rPr>
              <a:t>超级工程</a:t>
            </a:r>
            <a:endParaRPr lang="zh-CN" sz="4900" b="1">
              <a:solidFill>
                <a:srgbClr val="9933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图片 2097155"/>
          <p:cNvPicPr/>
          <p:nvPr/>
        </p:nvPicPr>
        <p:blipFill>
          <a:blip r:embed="rId1"/>
          <a:stretch>
            <a:fillRect/>
          </a:stretch>
        </p:blipFill>
        <p:spPr>
          <a:xfrm>
            <a:off x="138545" y="577544"/>
            <a:ext cx="8866909" cy="5702912"/>
          </a:xfrm>
          <a:prstGeom prst="rect">
            <a:avLst/>
          </a:prstGeom>
        </p:spPr>
      </p:pic>
      <p:sp>
        <p:nvSpPr>
          <p:cNvPr id="1048585" name="TextBox 1048584"/>
          <p:cNvSpPr txBox="1"/>
          <p:nvPr/>
        </p:nvSpPr>
        <p:spPr>
          <a:xfrm>
            <a:off x="380463" y="193964"/>
            <a:ext cx="7734589" cy="2606040"/>
          </a:xfrm>
          <a:prstGeom prst="rect">
            <a:avLst/>
          </a:prstGeom>
        </p:spPr>
        <p:txBody>
          <a:bodyPr wrap="square" rtlCol="0">
            <a:spAutoFit/>
          </a:bodyPr>
          <a:lstStyle/>
          <a:p>
            <a:r>
              <a:rPr lang="en-US" sz="2800" b="1">
                <a:solidFill>
                  <a:srgbClr val="000000"/>
                </a:solidFill>
              </a:rPr>
              <a:t>        </a:t>
            </a:r>
            <a:r>
              <a:rPr lang="zh-CN" sz="2800" b="1">
                <a:solidFill>
                  <a:srgbClr val="000000"/>
                </a:solidFill>
              </a:rPr>
              <a:t>这是世界最长的跨海大桥，全长５５公里。</a:t>
            </a:r>
            <a:endParaRPr lang="zh-CN" sz="2800" b="1">
              <a:solidFill>
                <a:srgbClr val="000000"/>
              </a:solidFill>
            </a:endParaRPr>
          </a:p>
          <a:p>
            <a:r>
              <a:rPr lang="zh-CN" sz="2800" b="1">
                <a:solidFill>
                  <a:srgbClr val="000000"/>
                </a:solidFill>
              </a:rPr>
              <a:t>　　这是拥有世界最长的海底隧道的大桥，隧道全长６．７公里，全部采用沉箱预制搭建。</a:t>
            </a:r>
            <a:endParaRPr lang="zh-CN" sz="2800" b="1">
              <a:solidFill>
                <a:srgbClr val="000000"/>
              </a:solidFill>
            </a:endParaRPr>
          </a:p>
          <a:p>
            <a:r>
              <a:rPr lang="zh-CN" sz="2800" b="1">
                <a:solidFill>
                  <a:srgbClr val="000000"/>
                </a:solidFill>
              </a:rPr>
              <a:t>　　这是世界上最长的钢结构桥梁，仅主梁钢板用量就达到４２万吨，相当于建６０座埃菲尔铁塔的重量</a:t>
            </a:r>
            <a:endParaRPr lang="zh-CN" sz="2800" b="1">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4" name="图片 2097153"/>
          <p:cNvPicPr/>
          <p:nvPr>
            <a:videoFile r:link="rId1"/>
            <p:extLst>
              <p:ext uri="{DAA4B4D4-6D71-4841-9C94-3DE7FCFB9230}">
                <p14:media xmlns:p14="http://schemas.microsoft.com/office/powerpoint/2010/main" r:embed="rId2"/>
              </p:ext>
            </p:extLst>
          </p:nvPr>
        </p:nvPicPr>
        <p:blipFill>
          <a:blip r:embed="rId3"/>
          <a:stretch>
            <a:fillRect/>
          </a:stretch>
        </p:blipFill>
        <p:spPr>
          <a:xfrm>
            <a:off x="2644957" y="0"/>
            <a:ext cx="3854086"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9715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97154"/>
                                        </p:tgtEl>
                                      </p:cBhvr>
                                    </p:cmd>
                                  </p:childTnLst>
                                </p:cTn>
                              </p:par>
                            </p:childTnLst>
                          </p:cTn>
                        </p:par>
                      </p:childTnLst>
                    </p:cTn>
                  </p:par>
                </p:childTnLst>
              </p:cTn>
              <p:nextCondLst>
                <p:cond evt="onClick" delay="0">
                  <p:tgtEl>
                    <p:spTgt spid="2097154"/>
                  </p:tgtEl>
                </p:cond>
              </p:nextCondLst>
            </p:seq>
            <p:video>
              <p:cMediaNode vol="80000">
                <p:cTn id="7" fill="hold" display="0">
                  <p:stCondLst>
                    <p:cond delay="indefinite"/>
                  </p:stCondLst>
                </p:cTn>
                <p:tgtEl>
                  <p:spTgt spid="209715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1" name="图片 2097160"/>
          <p:cNvPicPr/>
          <p:nvPr/>
        </p:nvPicPr>
        <p:blipFill>
          <a:blip r:embed="rId1"/>
          <a:stretch>
            <a:fillRect/>
          </a:stretch>
        </p:blipFill>
        <p:spPr>
          <a:xfrm>
            <a:off x="0" y="0"/>
            <a:ext cx="9132016" cy="6888433"/>
          </a:xfrm>
          <a:prstGeom prst="rect">
            <a:avLst/>
          </a:prstGeom>
        </p:spPr>
      </p:pic>
      <p:sp>
        <p:nvSpPr>
          <p:cNvPr id="1048596" name="TextBox 1048595"/>
          <p:cNvSpPr txBox="1"/>
          <p:nvPr/>
        </p:nvSpPr>
        <p:spPr>
          <a:xfrm>
            <a:off x="-37905" y="234701"/>
            <a:ext cx="9169921" cy="7000239"/>
          </a:xfrm>
          <a:prstGeom prst="rect">
            <a:avLst/>
          </a:prstGeom>
          <a:noFill/>
        </p:spPr>
        <p:txBody>
          <a:bodyPr wrap="square" rtlCol="0">
            <a:spAutoFit/>
          </a:bodyPr>
          <a:lstStyle/>
          <a:p>
            <a:pPr marL="457200" indent="-457200">
              <a:buFont typeface="Arial" panose="020B0604020202020204"/>
              <a:buChar char="•"/>
            </a:pPr>
            <a:r>
              <a:rPr lang="zh-CN" sz="2700" b="1">
                <a:solidFill>
                  <a:srgbClr val="330066"/>
                </a:solidFill>
              </a:rPr>
              <a:t>1921年7月，中国共产党第一次全国代表大会 在上海举行，后转移至嘉兴南湖，会议标志着中国共产党的诞生</a:t>
            </a:r>
            <a:endParaRPr lang="zh-CN" sz="2700" b="1">
              <a:solidFill>
                <a:srgbClr val="330066"/>
              </a:solidFill>
            </a:endParaRPr>
          </a:p>
          <a:p>
            <a:pPr marL="457200" indent="-457200">
              <a:buFont typeface="Arial" panose="020B0604020202020204"/>
              <a:buChar char="•"/>
            </a:pPr>
            <a:r>
              <a:rPr lang="zh-CN" sz="2700" b="1">
                <a:solidFill>
                  <a:srgbClr val="330066"/>
                </a:solidFill>
              </a:rPr>
              <a:t>1927年8月1日，南昌起义打响了反抗国民党反动派的第一枪，是中国共产党独立领导革命战争和创立人民军队的伟大开端。</a:t>
            </a:r>
            <a:endParaRPr lang="zh-CN" sz="2700" b="1">
              <a:solidFill>
                <a:srgbClr val="330066"/>
              </a:solidFill>
            </a:endParaRPr>
          </a:p>
          <a:p>
            <a:pPr marL="457200" indent="-457200">
              <a:buFont typeface="Arial" panose="020B0604020202020204"/>
              <a:buChar char="•"/>
            </a:pPr>
            <a:r>
              <a:rPr lang="zh-CN" sz="2700" b="1">
                <a:solidFill>
                  <a:srgbClr val="330066"/>
                </a:solidFill>
              </a:rPr>
              <a:t> 1927年8月7日，中共中央在湖北汉口召开“八七会议”，正式举起土地革命的旗帜，明确提出“枪杆子里面出政权”，中国革命转入土地革命战争的新时期。</a:t>
            </a:r>
            <a:endParaRPr lang="zh-CN" sz="2700" b="1">
              <a:solidFill>
                <a:srgbClr val="330066"/>
              </a:solidFill>
            </a:endParaRPr>
          </a:p>
          <a:p>
            <a:pPr marL="457200" indent="-457200">
              <a:buFont typeface="Arial" panose="020B0604020202020204"/>
              <a:buChar char="•"/>
            </a:pPr>
            <a:r>
              <a:rPr lang="zh-CN" sz="2700" b="1">
                <a:solidFill>
                  <a:srgbClr val="330066"/>
                </a:solidFill>
              </a:rPr>
              <a:t>1927年9月9日，毛泽东领导湘赣边界秋收起义，10月开创中国共产党领导的第一块农村革命根据地:井冈山革命根据地。</a:t>
            </a:r>
            <a:endParaRPr lang="zh-CN" sz="2700" b="1">
              <a:solidFill>
                <a:srgbClr val="330066"/>
              </a:solidFill>
            </a:endParaRPr>
          </a:p>
          <a:p>
            <a:pPr marL="457200" indent="-457200">
              <a:buFont typeface="Arial" panose="020B0604020202020204"/>
              <a:buChar char="•"/>
            </a:pPr>
            <a:r>
              <a:rPr lang="zh-CN" sz="2700" b="1">
                <a:solidFill>
                  <a:srgbClr val="330066"/>
                </a:solidFill>
              </a:rPr>
              <a:t>1931年11月，中华苏维埃共和国临时政府在江西瑞金成立。</a:t>
            </a:r>
            <a:endParaRPr lang="zh-CN" sz="2700" b="1">
              <a:solidFill>
                <a:srgbClr val="330066"/>
              </a:solidFill>
            </a:endParaRPr>
          </a:p>
          <a:p>
            <a:pPr marL="457200" indent="-457200">
              <a:buFont typeface="Arial" panose="020B0604020202020204"/>
              <a:buChar char="•"/>
            </a:pPr>
            <a:r>
              <a:rPr lang="zh-CN" sz="2700" b="1">
                <a:solidFill>
                  <a:srgbClr val="330066"/>
                </a:solidFill>
              </a:rPr>
              <a:t> 1935年1月召开的遵义会议确定了以毛泽东同志为核心的党中央正确领导，是党在政治上走向成熟的标志，是探索中国革命道路上的历史转折点。</a:t>
            </a:r>
            <a:endParaRPr lang="zh-CN" sz="2700" b="1">
              <a:solidFill>
                <a:srgbClr val="330066"/>
              </a:solidFill>
            </a:endParaRPr>
          </a:p>
          <a:p>
            <a:endParaRPr lang="zh-CN" sz="2700" b="1">
              <a:solidFill>
                <a:srgbClr val="330066"/>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2" name="图片 2097151"/>
          <p:cNvPicPr/>
          <p:nvPr/>
        </p:nvPicPr>
        <p:blipFill>
          <a:blip r:embed="rId1"/>
          <a:stretch>
            <a:fillRect/>
          </a:stretch>
        </p:blipFill>
        <p:spPr>
          <a:xfrm>
            <a:off x="0" y="378201"/>
            <a:ext cx="9144000" cy="6101597"/>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3" name="图片 2097152"/>
          <p:cNvPicPr/>
          <p:nvPr/>
        </p:nvPicPr>
        <p:blipFill>
          <a:blip r:embed="rId1"/>
          <a:stretch>
            <a:fillRect/>
          </a:stretch>
        </p:blipFill>
        <p:spPr>
          <a:xfrm>
            <a:off x="0" y="378201"/>
            <a:ext cx="9144000" cy="6101597"/>
          </a:xfrm>
          <a:prstGeom prst="rect">
            <a:avLst/>
          </a:prstGeom>
        </p:spPr>
      </p:pic>
      <p:sp>
        <p:nvSpPr>
          <p:cNvPr id="1048584" name="TextBox 1048583"/>
          <p:cNvSpPr txBox="1"/>
          <p:nvPr/>
        </p:nvSpPr>
        <p:spPr>
          <a:xfrm>
            <a:off x="1159777" y="378201"/>
            <a:ext cx="6824446" cy="2504440"/>
          </a:xfrm>
          <a:prstGeom prst="rect">
            <a:avLst/>
          </a:prstGeom>
        </p:spPr>
        <p:txBody>
          <a:bodyPr wrap="square" rtlCol="0">
            <a:spAutoFit/>
          </a:bodyPr>
          <a:lstStyle/>
          <a:p>
            <a:r>
              <a:rPr lang="zh-CN" sz="3200" b="1">
                <a:solidFill>
                  <a:srgbClr val="000000"/>
                </a:solidFill>
              </a:rPr>
              <a:t>南水北调，这个世界上最大的水利工程。从南到北，搬运了七百七十个西湖。已有超过一亿人受益。地下水开采，因此减少八亿立方米。北京地下水16年来首次出现回升。</a:t>
            </a:r>
            <a:endParaRPr lang="zh-CN" sz="3200" b="1">
              <a:solidFill>
                <a:srgbClr val="00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图片 2097154"/>
          <p:cNvPicPr/>
          <p:nvPr/>
        </p:nvPicPr>
        <p:blipFill>
          <a:blip r:embed="rId1"/>
          <a:stretch>
            <a:fillRect/>
          </a:stretch>
        </p:blipFill>
        <p:spPr>
          <a:xfrm>
            <a:off x="138545" y="863556"/>
            <a:ext cx="8866909" cy="513088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7" name="图片 2097156"/>
          <p:cNvPicPr/>
          <p:nvPr/>
        </p:nvPicPr>
        <p:blipFill>
          <a:blip r:embed="rId1"/>
          <a:stretch>
            <a:fillRect/>
          </a:stretch>
        </p:blipFill>
        <p:spPr>
          <a:xfrm>
            <a:off x="138545" y="863556"/>
            <a:ext cx="8866909" cy="5130888"/>
          </a:xfrm>
          <a:prstGeom prst="rect">
            <a:avLst/>
          </a:prstGeom>
        </p:spPr>
      </p:pic>
      <p:sp>
        <p:nvSpPr>
          <p:cNvPr id="1048586" name="TextBox 1048585"/>
          <p:cNvSpPr txBox="1"/>
          <p:nvPr/>
        </p:nvSpPr>
        <p:spPr>
          <a:xfrm>
            <a:off x="1376674" y="0"/>
            <a:ext cx="6101150" cy="3114040"/>
          </a:xfrm>
          <a:prstGeom prst="rect">
            <a:avLst/>
          </a:prstGeom>
        </p:spPr>
        <p:txBody>
          <a:bodyPr wrap="square" rtlCol="0">
            <a:spAutoFit/>
          </a:bodyPr>
          <a:lstStyle/>
          <a:p>
            <a:r>
              <a:rPr lang="zh-CN" sz="2900" b="1">
                <a:solidFill>
                  <a:srgbClr val="000000"/>
                </a:solidFill>
              </a:rPr>
              <a:t>西气东输二线已经全线投产.近两万公里的天然气管网，覆盖全球十七个省区市和香港特别行政区。  四亿中国百姓用上了清洁能源。凌空走钢丝的工人们正在建设着一个伏特高压工程，连接着上千公里外的西部大型清洁能源基地。</a:t>
            </a:r>
            <a:endParaRPr lang="zh-CN" sz="2900" b="1">
              <a:solidFill>
                <a:srgbClr val="00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7" name="图片 2097196"/>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8" name="图片 2097197"/>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9" name="图片 2097198"/>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0" name="图片 2097199"/>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Q_4Q43ICD5}4@}HJ2D%[V"/>
          <p:cNvPicPr>
            <a:picLocks noChangeAspect="1"/>
          </p:cNvPicPr>
          <p:nvPr/>
        </p:nvPicPr>
        <p:blipFill>
          <a:blip r:embed="rId1"/>
          <a:stretch>
            <a:fillRect/>
          </a:stretch>
        </p:blipFill>
        <p:spPr>
          <a:xfrm>
            <a:off x="-75565" y="-83185"/>
            <a:ext cx="4340860" cy="2348865"/>
          </a:xfrm>
          <a:prstGeom prst="rect">
            <a:avLst/>
          </a:prstGeom>
        </p:spPr>
      </p:pic>
      <p:pic>
        <p:nvPicPr>
          <p:cNvPr id="5" name="图片 4" descr="@1@5T`XFWV@1JE7)[XL5UKT"/>
          <p:cNvPicPr>
            <a:picLocks noChangeAspect="1"/>
          </p:cNvPicPr>
          <p:nvPr/>
        </p:nvPicPr>
        <p:blipFill>
          <a:blip r:embed="rId2"/>
          <a:stretch>
            <a:fillRect/>
          </a:stretch>
        </p:blipFill>
        <p:spPr>
          <a:xfrm>
            <a:off x="4265295" y="-83185"/>
            <a:ext cx="4869815" cy="2356485"/>
          </a:xfrm>
          <a:prstGeom prst="rect">
            <a:avLst/>
          </a:prstGeom>
        </p:spPr>
      </p:pic>
      <p:pic>
        <p:nvPicPr>
          <p:cNvPr id="6" name="图片 5" descr="$6{8WG925C{JUEDSSK19K80"/>
          <p:cNvPicPr>
            <a:picLocks noChangeAspect="1"/>
          </p:cNvPicPr>
          <p:nvPr/>
        </p:nvPicPr>
        <p:blipFill>
          <a:blip r:embed="rId3"/>
          <a:stretch>
            <a:fillRect/>
          </a:stretch>
        </p:blipFill>
        <p:spPr>
          <a:xfrm>
            <a:off x="-31115" y="2216150"/>
            <a:ext cx="4296410" cy="2325370"/>
          </a:xfrm>
          <a:prstGeom prst="rect">
            <a:avLst/>
          </a:prstGeom>
        </p:spPr>
      </p:pic>
      <p:pic>
        <p:nvPicPr>
          <p:cNvPr id="7" name="图片 6" descr=")8(JN[@9$H5P~9]NSR16@25"/>
          <p:cNvPicPr>
            <a:picLocks noChangeAspect="1"/>
          </p:cNvPicPr>
          <p:nvPr/>
        </p:nvPicPr>
        <p:blipFill>
          <a:blip r:embed="rId4"/>
          <a:stretch>
            <a:fillRect/>
          </a:stretch>
        </p:blipFill>
        <p:spPr>
          <a:xfrm>
            <a:off x="4265295" y="2149475"/>
            <a:ext cx="4869180" cy="2391410"/>
          </a:xfrm>
          <a:prstGeom prst="rect">
            <a:avLst/>
          </a:prstGeom>
        </p:spPr>
      </p:pic>
      <p:pic>
        <p:nvPicPr>
          <p:cNvPr id="8" name="图片 7" descr="QSQTZ](JS38OR%M[NQ)N[XA"/>
          <p:cNvPicPr>
            <a:picLocks noChangeAspect="1"/>
          </p:cNvPicPr>
          <p:nvPr/>
        </p:nvPicPr>
        <p:blipFill>
          <a:blip r:embed="rId5"/>
          <a:stretch>
            <a:fillRect/>
          </a:stretch>
        </p:blipFill>
        <p:spPr>
          <a:xfrm>
            <a:off x="2479675" y="4452620"/>
            <a:ext cx="4297045" cy="2475865"/>
          </a:xfrm>
          <a:prstGeom prst="rect">
            <a:avLst/>
          </a:prstGeom>
        </p:spPr>
      </p:pic>
      <p:sp>
        <p:nvSpPr>
          <p:cNvPr id="2" name="标题 1"/>
          <p:cNvSpPr>
            <a:spLocks noGrp="1"/>
          </p:cNvSpPr>
          <p:nvPr>
            <p:ph type="ctrTitle"/>
          </p:nvPr>
        </p:nvSpPr>
        <p:spPr>
          <a:xfrm>
            <a:off x="685800" y="2392363"/>
            <a:ext cx="7772400" cy="2387600"/>
          </a:xfrm>
        </p:spPr>
        <p:txBody>
          <a:bodyPr>
            <a:noAutofit/>
          </a:bodyPr>
          <a:p>
            <a:r>
              <a:rPr lang="zh-CN" altLang="en-US" sz="1800">
                <a:solidFill>
                  <a:schemeClr val="bg1"/>
                </a:solidFill>
              </a:rPr>
              <a:t>中国的湿地自然保护区已经从五年前的五百五十三个增加到六百零二个。全国性的湿地保护体系初见规模。这五年，中国85%的野生动物种群，65%的高等植物群落都得到了有效保护。</a:t>
            </a:r>
            <a:br>
              <a:rPr lang="zh-CN" altLang="en-US" sz="1800">
                <a:solidFill>
                  <a:schemeClr val="bg1"/>
                </a:solidFill>
              </a:rPr>
            </a:br>
            <a:br>
              <a:rPr lang="zh-CN" altLang="en-US" sz="1800">
                <a:solidFill>
                  <a:schemeClr val="bg1"/>
                </a:solidFill>
              </a:rPr>
            </a:br>
            <a:r>
              <a:rPr lang="zh-CN" altLang="en-US" sz="1800">
                <a:solidFill>
                  <a:schemeClr val="bg1"/>
                </a:solidFill>
              </a:rPr>
              <a:t>绿色，让生命跳动。巴音布鲁克草原上曾一度面临退化危机的草场正在变绿。青藏高原腹地七千二百多名牧民组成专职管护员守护的三江源，雪豹，猞猁，这些高原精灵又回来了。</a:t>
            </a:r>
            <a:br>
              <a:rPr lang="zh-CN" altLang="en-US" sz="1800">
                <a:solidFill>
                  <a:schemeClr val="bg1"/>
                </a:solidFill>
              </a:rPr>
            </a:br>
            <a:br>
              <a:rPr lang="zh-CN" altLang="en-US" sz="1800">
                <a:solidFill>
                  <a:schemeClr val="bg1"/>
                </a:solidFill>
              </a:rPr>
            </a:br>
            <a:r>
              <a:rPr lang="zh-CN" altLang="en-US" sz="1800">
                <a:solidFill>
                  <a:schemeClr val="bg1"/>
                </a:solidFill>
              </a:rPr>
              <a:t>长江，黄河，澜沧江流淌过的这片土地，水资源量增加八十四亿立方米。湿地面积增加一百零四平方公里，长白山珲春的森林里，远红外线相机捕捉到一只成年东北豹带着幼豹活动的影像。</a:t>
            </a:r>
            <a:br>
              <a:rPr lang="zh-CN" altLang="en-US" sz="1800">
                <a:solidFill>
                  <a:schemeClr val="bg1"/>
                </a:solidFill>
              </a:rPr>
            </a:br>
            <a:endParaRPr lang="zh-CN" altLang="en-US" sz="1800">
              <a:solidFill>
                <a:schemeClr val="bg1"/>
              </a:solidFill>
            </a:endParaRPr>
          </a:p>
        </p:txBody>
      </p:sp>
      <p:sp>
        <p:nvSpPr>
          <p:cNvPr id="3" name="副标题 2"/>
          <p:cNvSpPr>
            <a:spLocks noGrp="1"/>
          </p:cNvSpPr>
          <p:nvPr>
            <p:ph type="subTitle" idx="1"/>
          </p:nvPr>
        </p:nvSpPr>
        <p:spPr/>
        <p:txBody>
          <a:bodyPr/>
          <a:p>
            <a:r>
              <a:rPr lang="en-US" altLang="zh-CN"/>
              <a:t> </a:t>
            </a:r>
            <a:endParaRPr lang="en-US" altLang="zh-CN"/>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Y1RTDP6B$)KC]XML_@]FYB5"/>
          <p:cNvPicPr>
            <a:picLocks noChangeAspect="1"/>
          </p:cNvPicPr>
          <p:nvPr/>
        </p:nvPicPr>
        <p:blipFill>
          <a:blip r:embed="rId1"/>
          <a:stretch>
            <a:fillRect/>
          </a:stretch>
        </p:blipFill>
        <p:spPr>
          <a:xfrm>
            <a:off x="4780280" y="-47625"/>
            <a:ext cx="4556125" cy="2781935"/>
          </a:xfrm>
          <a:prstGeom prst="rect">
            <a:avLst/>
          </a:prstGeom>
        </p:spPr>
      </p:pic>
      <p:pic>
        <p:nvPicPr>
          <p:cNvPr id="4" name="图片 3" descr="M9PUZBNQ)R8DK35E]54[1{4"/>
          <p:cNvPicPr>
            <a:picLocks noChangeAspect="1"/>
          </p:cNvPicPr>
          <p:nvPr/>
        </p:nvPicPr>
        <p:blipFill>
          <a:blip r:embed="rId2"/>
          <a:stretch>
            <a:fillRect/>
          </a:stretch>
        </p:blipFill>
        <p:spPr>
          <a:xfrm>
            <a:off x="-34290" y="-47625"/>
            <a:ext cx="5163820" cy="2782570"/>
          </a:xfrm>
          <a:prstGeom prst="rect">
            <a:avLst/>
          </a:prstGeom>
        </p:spPr>
      </p:pic>
      <p:sp>
        <p:nvSpPr>
          <p:cNvPr id="2" name="标题 1"/>
          <p:cNvSpPr>
            <a:spLocks noGrp="1"/>
          </p:cNvSpPr>
          <p:nvPr>
            <p:ph type="ctrTitle"/>
          </p:nvPr>
        </p:nvSpPr>
        <p:spPr>
          <a:xfrm>
            <a:off x="899795" y="1444943"/>
            <a:ext cx="7772400" cy="2387600"/>
          </a:xfrm>
        </p:spPr>
        <p:txBody>
          <a:bodyPr>
            <a:normAutofit fontScale="90000"/>
          </a:bodyPr>
          <a:p>
            <a:br>
              <a:rPr lang="zh-CN" altLang="en-US" sz="3200">
                <a:solidFill>
                  <a:schemeClr val="bg1"/>
                </a:solidFill>
                <a:sym typeface="+mn-ea"/>
              </a:rPr>
            </a:br>
            <a:r>
              <a:rPr lang="zh-CN" altLang="en-US" sz="3200">
                <a:solidFill>
                  <a:schemeClr val="bg1"/>
                </a:solidFill>
                <a:sym typeface="+mn-ea"/>
              </a:rPr>
              <a:t>秦岭山脉，野生大熊猫的乐园。三百多只野生大熊猫，在这里生活。姚明在这里发现了目前全球唯一一只野生棕色大熊猫。</a:t>
            </a:r>
            <a:br>
              <a:rPr lang="zh-CN" altLang="en-US" sz="3200">
                <a:solidFill>
                  <a:schemeClr val="tx1"/>
                </a:solidFill>
                <a:sym typeface="+mn-ea"/>
              </a:rPr>
            </a:br>
            <a:br>
              <a:rPr lang="zh-CN" altLang="en-US" sz="3200">
                <a:solidFill>
                  <a:schemeClr val="tx1"/>
                </a:solidFill>
                <a:sym typeface="+mn-ea"/>
              </a:rPr>
            </a:br>
            <a:r>
              <a:rPr lang="zh-CN" altLang="en-US" sz="3200" b="1">
                <a:solidFill>
                  <a:srgbClr val="C00000"/>
                </a:solidFill>
                <a:sym typeface="+mn-ea"/>
              </a:rPr>
              <a:t>万物各得其和以生，各得其养以成。</a:t>
            </a:r>
            <a:br>
              <a:rPr lang="zh-CN" altLang="en-US" sz="1800">
                <a:solidFill>
                  <a:schemeClr val="tx1"/>
                </a:solidFill>
              </a:rPr>
            </a:br>
            <a:endParaRPr lang="zh-CN" altLang="en-US" sz="1800">
              <a:solidFill>
                <a:schemeClr val="tx1"/>
              </a:solidFill>
            </a:endParaRPr>
          </a:p>
        </p:txBody>
      </p:sp>
      <p:sp>
        <p:nvSpPr>
          <p:cNvPr id="3" name="副标题 2"/>
          <p:cNvSpPr>
            <a:spLocks noGrp="1"/>
          </p:cNvSpPr>
          <p:nvPr>
            <p:ph type="subTitle" idx="1"/>
          </p:nvPr>
        </p:nvSpPr>
        <p:spPr/>
        <p:txBody>
          <a:bodyPr/>
          <a:p>
            <a:r>
              <a:rPr lang="en-US" altLang="zh-CN"/>
              <a:t> </a:t>
            </a:r>
            <a:endParaRPr lang="en-US" altLang="zh-CN"/>
          </a:p>
        </p:txBody>
      </p:sp>
      <p:pic>
        <p:nvPicPr>
          <p:cNvPr id="6" name="图片 5" descr="6~7VI@)QHXB~8)(4@$JZQME"/>
          <p:cNvPicPr>
            <a:picLocks noChangeAspect="1"/>
          </p:cNvPicPr>
          <p:nvPr/>
        </p:nvPicPr>
        <p:blipFill>
          <a:blip r:embed="rId3"/>
          <a:stretch>
            <a:fillRect/>
          </a:stretch>
        </p:blipFill>
        <p:spPr>
          <a:xfrm>
            <a:off x="4780280" y="4584065"/>
            <a:ext cx="4404995" cy="2288540"/>
          </a:xfrm>
          <a:prstGeom prst="rect">
            <a:avLst/>
          </a:prstGeom>
        </p:spPr>
      </p:pic>
      <p:pic>
        <p:nvPicPr>
          <p:cNvPr id="5" name="图片 4" descr="SVMR99{V]V%6C()B3YRR3VL"/>
          <p:cNvPicPr>
            <a:picLocks noChangeAspect="1"/>
          </p:cNvPicPr>
          <p:nvPr/>
        </p:nvPicPr>
        <p:blipFill>
          <a:blip r:embed="rId4"/>
          <a:stretch>
            <a:fillRect/>
          </a:stretch>
        </p:blipFill>
        <p:spPr>
          <a:xfrm>
            <a:off x="-34290" y="4584065"/>
            <a:ext cx="4863465" cy="260223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2" name="图片 2097161"/>
          <p:cNvPicPr/>
          <p:nvPr/>
        </p:nvPicPr>
        <p:blipFill>
          <a:blip r:embed="rId1"/>
          <a:stretch>
            <a:fillRect/>
          </a:stretch>
        </p:blipFill>
        <p:spPr>
          <a:xfrm>
            <a:off x="0" y="0"/>
            <a:ext cx="9132016" cy="6888433"/>
          </a:xfrm>
          <a:prstGeom prst="rect">
            <a:avLst/>
          </a:prstGeom>
        </p:spPr>
      </p:pic>
      <p:sp>
        <p:nvSpPr>
          <p:cNvPr id="1048597" name="TextBox 1048596"/>
          <p:cNvSpPr txBox="1"/>
          <p:nvPr/>
        </p:nvSpPr>
        <p:spPr>
          <a:xfrm>
            <a:off x="-37905" y="234701"/>
            <a:ext cx="9169921" cy="6568440"/>
          </a:xfrm>
          <a:prstGeom prst="rect">
            <a:avLst/>
          </a:prstGeom>
          <a:noFill/>
        </p:spPr>
        <p:txBody>
          <a:bodyPr wrap="square" rtlCol="0">
            <a:spAutoFit/>
          </a:bodyPr>
          <a:lstStyle/>
          <a:p>
            <a:pPr marL="457200" indent="-457200">
              <a:buFont typeface="Arial" panose="020B0604020202020204"/>
              <a:buChar char="•"/>
            </a:pPr>
            <a:r>
              <a:rPr lang="zh-CN" sz="2600" b="1">
                <a:solidFill>
                  <a:srgbClr val="330066"/>
                </a:solidFill>
              </a:rPr>
              <a:t> 1936年10月8日， 中国工农红军一、二、四方面军在会甘肃宁会师，</a:t>
            </a:r>
            <a:r>
              <a:rPr lang="zh-CN" altLang="zh-CN" sz="2600" b="1">
                <a:solidFill>
                  <a:srgbClr val="330066"/>
                </a:solidFill>
              </a:rPr>
              <a:t>红军二万五千里长征胜利</a:t>
            </a:r>
            <a:r>
              <a:rPr lang="zh-CN" sz="2600" b="1">
                <a:solidFill>
                  <a:srgbClr val="330066"/>
                </a:solidFill>
              </a:rPr>
              <a:t>结束。</a:t>
            </a:r>
            <a:endParaRPr lang="zh-CN" sz="2600" b="1">
              <a:solidFill>
                <a:srgbClr val="330066"/>
              </a:solidFill>
            </a:endParaRPr>
          </a:p>
          <a:p>
            <a:pPr marL="457200" indent="-457200">
              <a:buFont typeface="Arial" panose="020B0604020202020204"/>
              <a:buChar char="•"/>
            </a:pPr>
            <a:r>
              <a:rPr lang="zh-CN" sz="2600" b="1">
                <a:solidFill>
                  <a:srgbClr val="330066"/>
                </a:solidFill>
              </a:rPr>
              <a:t>1937年8月，中共中央在陕北洛川举行政治局扩大会议，通过《</a:t>
            </a:r>
            <a:r>
              <a:rPr lang="zh-CN" altLang="zh-CN" sz="2600" b="1">
                <a:solidFill>
                  <a:srgbClr val="330066"/>
                </a:solidFill>
              </a:rPr>
              <a:t>关于</a:t>
            </a:r>
            <a:r>
              <a:rPr lang="zh-CN" sz="2600" b="1">
                <a:solidFill>
                  <a:srgbClr val="330066"/>
                </a:solidFill>
              </a:rPr>
              <a:t>目前形势与党的任务的决定》和《抗日救国十大纲领》，确定了全面抗战的方针。</a:t>
            </a:r>
            <a:endParaRPr lang="zh-CN" sz="2600" b="1">
              <a:solidFill>
                <a:srgbClr val="330066"/>
              </a:solidFill>
            </a:endParaRPr>
          </a:p>
          <a:p>
            <a:pPr marL="457200" indent="-457200">
              <a:buFont typeface="Arial" panose="020B0604020202020204"/>
              <a:buChar char="•"/>
            </a:pPr>
            <a:r>
              <a:rPr lang="zh-CN" sz="2600" b="1">
                <a:solidFill>
                  <a:srgbClr val="330066"/>
                </a:solidFill>
              </a:rPr>
              <a:t>1948年5月1日， 党中央在西柏坡开始办公。西柏坡成为当时中国革命的领导中心。它是我党撤离延安后武装夺取全国政权的最后一一个农村指挥所，党中央在这里召开了七届二中全会、全国土地会议等具有伟大历史意义的重要会议，提出了“两个务必”。1949年3月23日，中共中央、中央军委和中国人民解放军总部由西柏坡出发，挺进北平。</a:t>
            </a:r>
            <a:endParaRPr lang="zh-CN" sz="2600" b="1">
              <a:solidFill>
                <a:srgbClr val="330066"/>
              </a:solidFill>
            </a:endParaRPr>
          </a:p>
          <a:p>
            <a:pPr marL="457200" indent="-457200">
              <a:buFont typeface="Arial" panose="020B0604020202020204"/>
              <a:buChar char="•"/>
            </a:pPr>
            <a:r>
              <a:rPr lang="zh-CN" sz="2600" b="1">
                <a:solidFill>
                  <a:srgbClr val="330066"/>
                </a:solidFill>
              </a:rPr>
              <a:t>1949年2月3日，人民解放军举行了盛大的进驻北平入城式; 9月21日，中国人民政治协商会议第一 届全体会议在北平隆重开幕，会议通过了《中国人民政治协商会议共同纲领》、《中华人民共和国人民政府组织法》，会议决定了国旗、国歌、国徽，定都北平，改北平为北京。1949年10月1日，中华人民共和国宣告成立。</a:t>
            </a:r>
            <a:endParaRPr lang="zh-CN" sz="2600" b="1">
              <a:solidFill>
                <a:srgbClr val="330066"/>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1" name="图片 2097200"/>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2" name="图片 2097201"/>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3" name="图片 2097202"/>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4" name="图片 2097203"/>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5" name="图片 2097204"/>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6" name="图片 2097205"/>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7" name="图片 2097206"/>
          <p:cNvPicPr/>
          <p:nvPr/>
        </p:nvPicPr>
        <p:blipFill>
          <a:blip r:embed="rId1"/>
          <a:stretch>
            <a:fillRect/>
          </a:stretch>
        </p:blipFill>
        <p:spPr>
          <a:xfrm>
            <a:off x="0" y="854889"/>
            <a:ext cx="9144000" cy="5148222"/>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19" name="图片 2097218"/>
          <p:cNvPicPr/>
          <p:nvPr>
            <a:videoFile r:link="rId1"/>
            <p:extLst>
              <p:ext uri="{DAA4B4D4-6D71-4841-9C94-3DE7FCFB9230}">
                <p14:media xmlns:p14="http://schemas.microsoft.com/office/powerpoint/2010/main" r:embed="rId2"/>
              </p:ext>
            </p:extLst>
          </p:nvPr>
        </p:nvPicPr>
        <p:blipFill>
          <a:blip r:embed="rId3"/>
          <a:stretch>
            <a:fillRect/>
          </a:stretch>
        </p:blipFill>
        <p:spPr>
          <a:xfrm rot="16196261">
            <a:off x="1036555" y="-1030341"/>
            <a:ext cx="7098765" cy="916416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9721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97219"/>
                                        </p:tgtEl>
                                      </p:cBhvr>
                                    </p:cmd>
                                  </p:childTnLst>
                                </p:cTn>
                              </p:par>
                            </p:childTnLst>
                          </p:cTn>
                        </p:par>
                      </p:childTnLst>
                    </p:cTn>
                  </p:par>
                </p:childTnLst>
              </p:cTn>
              <p:nextCondLst>
                <p:cond evt="onClick" delay="0">
                  <p:tgtEl>
                    <p:spTgt spid="2097219"/>
                  </p:tgtEl>
                </p:cond>
              </p:nextCondLst>
            </p:seq>
            <p:video>
              <p:cMediaNode vol="80000">
                <p:cTn id="7" fill="hold" display="0">
                  <p:stCondLst>
                    <p:cond delay="indefinite"/>
                  </p:stCondLst>
                </p:cTn>
                <p:tgtEl>
                  <p:spTgt spid="2097219"/>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8" name="图片 2097207"/>
          <p:cNvPicPr/>
          <p:nvPr/>
        </p:nvPicPr>
        <p:blipFill>
          <a:blip r:embed="rId1"/>
          <a:stretch>
            <a:fillRect/>
          </a:stretch>
        </p:blipFill>
        <p:spPr>
          <a:xfrm>
            <a:off x="-135814" y="0"/>
            <a:ext cx="9259907" cy="6922442"/>
          </a:xfrm>
          <a:prstGeom prst="rect">
            <a:avLst/>
          </a:prstGeom>
        </p:spPr>
      </p:pic>
      <p:sp>
        <p:nvSpPr>
          <p:cNvPr id="1048617" name="TextBox 1048616"/>
          <p:cNvSpPr txBox="1"/>
          <p:nvPr/>
        </p:nvSpPr>
        <p:spPr>
          <a:xfrm>
            <a:off x="2571671" y="2676402"/>
            <a:ext cx="4000000" cy="624839"/>
          </a:xfrm>
          <a:prstGeom prst="rect">
            <a:avLst/>
          </a:prstGeom>
        </p:spPr>
        <p:txBody>
          <a:bodyPr wrap="square" rtlCol="0">
            <a:spAutoFit/>
          </a:bodyPr>
          <a:lstStyle/>
          <a:p>
            <a:pPr algn="ctr"/>
            <a:r>
              <a:rPr lang="zh-CN" altLang="zh-CN" sz="3700" b="1">
                <a:solidFill>
                  <a:srgbClr val="000000"/>
                </a:solidFill>
              </a:rPr>
              <a:t>信息技术</a:t>
            </a:r>
            <a:endParaRPr lang="zh-CN" sz="3700" b="1">
              <a:solidFill>
                <a:srgbClr val="00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9" name="图片 2097208"/>
          <p:cNvPicPr/>
          <p:nvPr/>
        </p:nvPicPr>
        <p:blipFill>
          <a:blip r:embed="rId1"/>
          <a:stretch>
            <a:fillRect/>
          </a:stretch>
        </p:blipFill>
        <p:spPr>
          <a:xfrm>
            <a:off x="-213891" y="0"/>
            <a:ext cx="3983181" cy="3033464"/>
          </a:xfrm>
          <a:prstGeom prst="rect">
            <a:avLst/>
          </a:prstGeom>
        </p:spPr>
      </p:pic>
      <p:sp>
        <p:nvSpPr>
          <p:cNvPr id="1048618" name="TextBox 1048617"/>
          <p:cNvSpPr txBox="1"/>
          <p:nvPr/>
        </p:nvSpPr>
        <p:spPr>
          <a:xfrm>
            <a:off x="3394676" y="2675652"/>
            <a:ext cx="5280359" cy="3444241"/>
          </a:xfrm>
          <a:prstGeom prst="rect">
            <a:avLst/>
          </a:prstGeom>
        </p:spPr>
        <p:txBody>
          <a:bodyPr wrap="square" rtlCol="0">
            <a:spAutoFit/>
          </a:bodyPr>
          <a:lstStyle/>
          <a:p>
            <a:r>
              <a:rPr lang="zh-CN" sz="2800">
                <a:solidFill>
                  <a:srgbClr val="000000"/>
                </a:solidFill>
              </a:rPr>
              <a:t>进入二十一世纪，信息资源日益成为重要的生产要素和社会财富。中国提出了网络强国战略。二百九十九万个基站，8.9亿用户，中国已经建成全球规模最大的4G网络。电缆线路总长已达到三千零四十一万公里，其中有百分之六十都是这五年铺设的。</a:t>
            </a:r>
            <a:endParaRPr lang="zh-CN" sz="280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3" name="图片 2097162"/>
          <p:cNvPicPr/>
          <p:nvPr/>
        </p:nvPicPr>
        <p:blipFill>
          <a:blip r:embed="rId1"/>
          <a:stretch>
            <a:fillRect/>
          </a:stretch>
        </p:blipFill>
        <p:spPr>
          <a:xfrm>
            <a:off x="0" y="0"/>
            <a:ext cx="9124646" cy="6966197"/>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10" name="图片 2097209"/>
          <p:cNvPicPr/>
          <p:nvPr/>
        </p:nvPicPr>
        <p:blipFill>
          <a:blip r:embed="rId1"/>
          <a:stretch>
            <a:fillRect/>
          </a:stretch>
        </p:blipFill>
        <p:spPr>
          <a:xfrm>
            <a:off x="-222540" y="0"/>
            <a:ext cx="3983181" cy="2461439"/>
          </a:xfrm>
          <a:prstGeom prst="rect">
            <a:avLst/>
          </a:prstGeom>
        </p:spPr>
      </p:pic>
      <p:sp>
        <p:nvSpPr>
          <p:cNvPr id="1048619" name="TextBox 1048618"/>
          <p:cNvSpPr txBox="1"/>
          <p:nvPr/>
        </p:nvSpPr>
        <p:spPr>
          <a:xfrm>
            <a:off x="2623906" y="2724950"/>
            <a:ext cx="6221113" cy="612140"/>
          </a:xfrm>
          <a:prstGeom prst="rect">
            <a:avLst/>
          </a:prstGeom>
        </p:spPr>
        <p:txBody>
          <a:bodyPr wrap="square" rtlCol="0">
            <a:spAutoFit/>
          </a:bodyPr>
          <a:lstStyle/>
          <a:p>
            <a:pPr algn="ctr"/>
            <a:r>
              <a:rPr lang="zh-CN" altLang="zh-CN" sz="3500" b="1">
                <a:solidFill>
                  <a:srgbClr val="000000"/>
                </a:solidFill>
              </a:rPr>
              <a:t>如今，</a:t>
            </a:r>
            <a:r>
              <a:rPr lang="en-US" altLang="zh-CN" sz="3500" b="1">
                <a:solidFill>
                  <a:srgbClr val="000000"/>
                </a:solidFill>
              </a:rPr>
              <a:t>5G</a:t>
            </a:r>
            <a:r>
              <a:rPr lang="zh-CN" altLang="en-US" sz="3500" b="1">
                <a:solidFill>
                  <a:srgbClr val="000000"/>
                </a:solidFill>
              </a:rPr>
              <a:t>时代</a:t>
            </a:r>
            <a:r>
              <a:rPr lang="en-US" altLang="en-US" sz="3500" b="1">
                <a:solidFill>
                  <a:srgbClr val="000000"/>
                </a:solidFill>
              </a:rPr>
              <a:t>也快要到来了</a:t>
            </a:r>
            <a:endParaRPr lang="zh-CN" sz="3500" b="1">
              <a:solidFill>
                <a:srgbClr val="000000"/>
              </a:solidFill>
            </a:endParaRPr>
          </a:p>
        </p:txBody>
      </p:sp>
      <p:sp>
        <p:nvSpPr>
          <p:cNvPr id="1048620" name="TextBox 1048619"/>
          <p:cNvSpPr txBox="1"/>
          <p:nvPr/>
        </p:nvSpPr>
        <p:spPr>
          <a:xfrm>
            <a:off x="3163491" y="3337089"/>
            <a:ext cx="5141942" cy="1767841"/>
          </a:xfrm>
          <a:prstGeom prst="rect">
            <a:avLst/>
          </a:prstGeom>
        </p:spPr>
        <p:txBody>
          <a:bodyPr wrap="square" rtlCol="0">
            <a:spAutoFit/>
          </a:bodyPr>
          <a:lstStyle/>
          <a:p>
            <a:r>
              <a:rPr lang="zh-CN" sz="2800">
                <a:solidFill>
                  <a:srgbClr val="000000"/>
                </a:solidFill>
              </a:rPr>
              <a:t>2018年8月13日，北京联通正式发布了“5G NEXT”计划，北京市首批5G站点同步正式启动，这标志着首都正迈进5G时代。​</a:t>
            </a:r>
            <a:endParaRPr lang="zh-CN" sz="2800">
              <a:solidFill>
                <a:srgbClr val="00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QQ图片20180917100759"/>
          <p:cNvPicPr>
            <a:picLocks noChangeAspect="1"/>
          </p:cNvPicPr>
          <p:nvPr/>
        </p:nvPicPr>
        <p:blipFill>
          <a:blip r:embed="rId1"/>
          <a:stretch>
            <a:fillRect/>
          </a:stretch>
        </p:blipFill>
        <p:spPr>
          <a:xfrm>
            <a:off x="-14605" y="-20955"/>
            <a:ext cx="9173210" cy="6899910"/>
          </a:xfrm>
          <a:prstGeom prst="rect">
            <a:avLst/>
          </a:prstGeom>
        </p:spPr>
      </p:pic>
      <p:sp>
        <p:nvSpPr>
          <p:cNvPr id="2" name="标题 1"/>
          <p:cNvSpPr>
            <a:spLocks noGrp="1"/>
          </p:cNvSpPr>
          <p:nvPr>
            <p:ph type="ctrTitle"/>
          </p:nvPr>
        </p:nvSpPr>
        <p:spPr>
          <a:xfrm>
            <a:off x="796290" y="3334703"/>
            <a:ext cx="7772400" cy="2387600"/>
          </a:xfrm>
          <a:solidFill>
            <a:schemeClr val="bg1">
              <a:lumMod val="95000"/>
            </a:schemeClr>
          </a:solidFill>
        </p:spPr>
        <p:txBody>
          <a:bodyPr>
            <a:normAutofit fontScale="90000"/>
          </a:bodyPr>
          <a:p>
            <a:r>
              <a:rPr lang="zh-CN" altLang="en-US">
                <a:latin typeface="黑体" panose="02010609060101010101" charset="-122"/>
                <a:ea typeface="黑体" panose="02010609060101010101" charset="-122"/>
                <a:cs typeface="黑体" panose="02010609060101010101" charset="-122"/>
              </a:rPr>
              <a:t>讨论：</a:t>
            </a:r>
            <a:br>
              <a:rPr lang="zh-CN" altLang="en-US">
                <a:latin typeface="黑体" panose="02010609060101010101" charset="-122"/>
                <a:ea typeface="黑体" panose="02010609060101010101" charset="-122"/>
                <a:cs typeface="黑体" panose="02010609060101010101" charset="-122"/>
              </a:rPr>
            </a:br>
            <a:r>
              <a:rPr lang="zh-CN" altLang="en-US">
                <a:latin typeface="黑体" panose="02010609060101010101" charset="-122"/>
                <a:ea typeface="黑体" panose="02010609060101010101" charset="-122"/>
                <a:cs typeface="黑体" panose="02010609060101010101" charset="-122"/>
              </a:rPr>
              <a:t>看了这么多令我们为之自豪的成就，那么接下来请同学们想一想。</a:t>
            </a:r>
            <a:br>
              <a:rPr lang="zh-CN" altLang="en-US">
                <a:latin typeface="黑体" panose="02010609060101010101" charset="-122"/>
                <a:ea typeface="黑体" panose="02010609060101010101" charset="-122"/>
                <a:cs typeface="黑体" panose="02010609060101010101" charset="-122"/>
              </a:rPr>
            </a:br>
            <a:r>
              <a:rPr lang="zh-CN" altLang="en-US">
                <a:solidFill>
                  <a:srgbClr val="FF0000"/>
                </a:solidFill>
                <a:latin typeface="黑体" panose="02010609060101010101" charset="-122"/>
                <a:ea typeface="黑体" panose="02010609060101010101" charset="-122"/>
                <a:cs typeface="黑体" panose="02010609060101010101" charset="-122"/>
              </a:rPr>
              <a:t>你以什么方式去表达对祖国的热爱之情，又做出了什么样的行动呢？</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3" name="副标题 2"/>
          <p:cNvSpPr>
            <a:spLocks noGrp="1"/>
          </p:cNvSpPr>
          <p:nvPr>
            <p:ph type="subTitle" idx="1"/>
          </p:nvPr>
        </p:nvSpPr>
        <p:spPr/>
        <p:txBody>
          <a:bodyPr/>
          <a:p>
            <a:r>
              <a:rPr lang="en-US" altLang="zh-CN"/>
              <a:t> </a:t>
            </a:r>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11" name="图片 2097210"/>
          <p:cNvPicPr/>
          <p:nvPr/>
        </p:nvPicPr>
        <p:blipFill>
          <a:blip r:embed="rId1"/>
          <a:stretch>
            <a:fillRect/>
          </a:stretch>
        </p:blipFill>
        <p:spPr>
          <a:xfrm>
            <a:off x="0" y="0"/>
            <a:ext cx="9227285" cy="6969757"/>
          </a:xfrm>
          <a:prstGeom prst="rect">
            <a:avLst/>
          </a:prstGeom>
        </p:spPr>
      </p:pic>
      <p:pic>
        <p:nvPicPr>
          <p:cNvPr id="2097212" name="图片 2097211"/>
          <p:cNvPicPr/>
          <p:nvPr/>
        </p:nvPicPr>
        <p:blipFill>
          <a:blip r:embed="rId2"/>
          <a:stretch>
            <a:fillRect/>
          </a:stretch>
        </p:blipFill>
        <p:spPr>
          <a:xfrm>
            <a:off x="612733" y="775606"/>
            <a:ext cx="3340996" cy="2716042"/>
          </a:xfrm>
          <a:prstGeom prst="rect">
            <a:avLst/>
          </a:prstGeom>
        </p:spPr>
      </p:pic>
      <p:sp>
        <p:nvSpPr>
          <p:cNvPr id="1048621" name="TextBox 1048620"/>
          <p:cNvSpPr txBox="1"/>
          <p:nvPr/>
        </p:nvSpPr>
        <p:spPr>
          <a:xfrm>
            <a:off x="4276670" y="512227"/>
            <a:ext cx="4000000" cy="6123940"/>
          </a:xfrm>
          <a:prstGeom prst="rect">
            <a:avLst/>
          </a:prstGeom>
        </p:spPr>
        <p:txBody>
          <a:bodyPr wrap="square" rtlCol="0">
            <a:spAutoFit/>
          </a:bodyPr>
          <a:lstStyle/>
          <a:p>
            <a:r>
              <a:rPr lang="zh-CN" sz="2800">
                <a:solidFill>
                  <a:srgbClr val="000000"/>
                </a:solidFill>
              </a:rPr>
              <a:t>习主席:  同志们，十八大以来的五年，是党和国家发展进程中不平凡的五年。  五年来的成就是全方位的，开创性的。五年来的变革是深层次的，根本性的。经过长期的努力中国特色社会主义进入了新时代。这是我国发展的新历史方位。</a:t>
            </a:r>
            <a:endParaRPr lang="zh-CN" sz="2800">
              <a:solidFill>
                <a:srgbClr val="000000"/>
              </a:solidFill>
            </a:endParaRPr>
          </a:p>
          <a:p>
            <a:r>
              <a:rPr lang="zh-CN" sz="2800">
                <a:solidFill>
                  <a:srgbClr val="000000"/>
                </a:solidFill>
              </a:rPr>
              <a:t>这是砥砺奋进的五年，这也是取得历史性成就的五年。</a:t>
            </a:r>
            <a:endParaRPr lang="zh-CN" sz="2800">
              <a:solidFill>
                <a:srgbClr val="00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pic>
        <p:nvPicPr>
          <p:cNvPr id="4" name="图片 3" descr="QQ图片20180917100759"/>
          <p:cNvPicPr>
            <a:picLocks noChangeAspect="1"/>
          </p:cNvPicPr>
          <p:nvPr/>
        </p:nvPicPr>
        <p:blipFill>
          <a:blip r:embed="rId1"/>
          <a:stretch>
            <a:fillRect/>
          </a:stretch>
        </p:blipFill>
        <p:spPr>
          <a:xfrm>
            <a:off x="-17145" y="-4445"/>
            <a:ext cx="9196070" cy="6866255"/>
          </a:xfrm>
          <a:prstGeom prst="rect">
            <a:avLst/>
          </a:prstGeom>
        </p:spPr>
      </p:pic>
      <p:sp>
        <p:nvSpPr>
          <p:cNvPr id="3" name="副标题 2"/>
          <p:cNvSpPr>
            <a:spLocks noGrp="1"/>
          </p:cNvSpPr>
          <p:nvPr>
            <p:ph type="subTitle" idx="1"/>
          </p:nvPr>
        </p:nvSpPr>
        <p:spPr>
          <a:xfrm>
            <a:off x="-1367790" y="5333048"/>
            <a:ext cx="6858000" cy="1655762"/>
          </a:xfrm>
        </p:spPr>
        <p:txBody>
          <a:bodyPr/>
          <a:p>
            <a:r>
              <a:rPr lang="zh-CN" altLang="en-US" sz="9600" b="1">
                <a:solidFill>
                  <a:srgbClr val="FF0000"/>
                </a:solidFill>
                <a:latin typeface="凌氏随手体" panose="02010600010101010101" charset="-122"/>
                <a:ea typeface="凌氏随手体" panose="02010600010101010101" charset="-122"/>
              </a:rPr>
              <a:t>谢谢！</a:t>
            </a:r>
            <a:endParaRPr lang="zh-CN" altLang="en-US" sz="9600" b="1">
              <a:solidFill>
                <a:srgbClr val="FF0000"/>
              </a:solidFill>
              <a:latin typeface="凌氏随手体" panose="02010600010101010101" charset="-122"/>
              <a:ea typeface="凌氏随手体" panose="0201060001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4" name="图片 2097163"/>
          <p:cNvPicPr/>
          <p:nvPr/>
        </p:nvPicPr>
        <p:blipFill>
          <a:blip r:embed="rId1"/>
          <a:stretch>
            <a:fillRect/>
          </a:stretch>
        </p:blipFill>
        <p:spPr>
          <a:xfrm>
            <a:off x="0" y="0"/>
            <a:ext cx="9124646" cy="6966197"/>
          </a:xfrm>
          <a:prstGeom prst="rect">
            <a:avLst/>
          </a:prstGeom>
        </p:spPr>
      </p:pic>
      <p:sp>
        <p:nvSpPr>
          <p:cNvPr id="1048598" name="TextBox 1048597"/>
          <p:cNvSpPr txBox="1"/>
          <p:nvPr/>
        </p:nvSpPr>
        <p:spPr>
          <a:xfrm>
            <a:off x="2572000" y="3219450"/>
            <a:ext cx="4000000" cy="624839"/>
          </a:xfrm>
          <a:prstGeom prst="rect">
            <a:avLst/>
          </a:prstGeom>
        </p:spPr>
        <p:txBody>
          <a:bodyPr wrap="square" rtlCol="0">
            <a:spAutoFit/>
          </a:bodyPr>
          <a:lstStyle/>
          <a:p>
            <a:pPr algn="ctr"/>
            <a:r>
              <a:rPr lang="en-US" altLang="zh-CN" sz="3700" b="1">
                <a:solidFill>
                  <a:srgbClr val="000000"/>
                </a:solidFill>
              </a:rPr>
              <a:t>爱国</a:t>
            </a:r>
            <a:r>
              <a:rPr lang="zh-CN" altLang="en-US" sz="3700" b="1">
                <a:solidFill>
                  <a:srgbClr val="000000"/>
                </a:solidFill>
              </a:rPr>
              <a:t>故事</a:t>
            </a:r>
            <a:endParaRPr lang="zh-CN" sz="3700" b="1">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5" name="图片 2097164"/>
          <p:cNvPicPr/>
          <p:nvPr/>
        </p:nvPicPr>
        <p:blipFill>
          <a:blip r:embed="rId1"/>
          <a:stretch>
            <a:fillRect/>
          </a:stretch>
        </p:blipFill>
        <p:spPr>
          <a:xfrm>
            <a:off x="-264536" y="0"/>
            <a:ext cx="9434483" cy="6975140"/>
          </a:xfrm>
          <a:prstGeom prst="rect">
            <a:avLst/>
          </a:prstGeom>
        </p:spPr>
      </p:pic>
      <p:pic>
        <p:nvPicPr>
          <p:cNvPr id="2097166" name="图片 2097165"/>
          <p:cNvPicPr/>
          <p:nvPr/>
        </p:nvPicPr>
        <p:blipFill>
          <a:blip r:embed="rId2"/>
          <a:stretch>
            <a:fillRect/>
          </a:stretch>
        </p:blipFill>
        <p:spPr>
          <a:xfrm>
            <a:off x="433154" y="1770031"/>
            <a:ext cx="3222206" cy="2357768"/>
          </a:xfrm>
          <a:prstGeom prst="rect">
            <a:avLst/>
          </a:prstGeom>
        </p:spPr>
      </p:pic>
      <p:pic>
        <p:nvPicPr>
          <p:cNvPr id="2097167" name="图片 2097166"/>
          <p:cNvPicPr/>
          <p:nvPr/>
        </p:nvPicPr>
        <p:blipFill>
          <a:blip r:embed="rId3"/>
          <a:stretch>
            <a:fillRect/>
          </a:stretch>
        </p:blipFill>
        <p:spPr>
          <a:xfrm>
            <a:off x="5395849" y="1226680"/>
            <a:ext cx="3222437" cy="2522370"/>
          </a:xfrm>
          <a:prstGeom prst="rect">
            <a:avLst/>
          </a:prstGeom>
        </p:spPr>
      </p:pic>
      <p:pic>
        <p:nvPicPr>
          <p:cNvPr id="2097168" name="图片 2097167"/>
          <p:cNvPicPr/>
          <p:nvPr/>
        </p:nvPicPr>
        <p:blipFill>
          <a:blip r:embed="rId4"/>
          <a:stretch>
            <a:fillRect/>
          </a:stretch>
        </p:blipFill>
        <p:spPr>
          <a:xfrm>
            <a:off x="722087" y="4127799"/>
            <a:ext cx="2933273" cy="2566016"/>
          </a:xfrm>
          <a:prstGeom prst="rect">
            <a:avLst/>
          </a:prstGeom>
        </p:spPr>
      </p:pic>
      <p:pic>
        <p:nvPicPr>
          <p:cNvPr id="2097169" name="图片 2097168"/>
          <p:cNvPicPr/>
          <p:nvPr/>
        </p:nvPicPr>
        <p:blipFill>
          <a:blip r:embed="rId5"/>
          <a:stretch>
            <a:fillRect/>
          </a:stretch>
        </p:blipFill>
        <p:spPr>
          <a:xfrm>
            <a:off x="5395849" y="3749050"/>
            <a:ext cx="2254982" cy="3226090"/>
          </a:xfrm>
          <a:prstGeom prst="rect">
            <a:avLst/>
          </a:prstGeom>
        </p:spPr>
      </p:pic>
      <p:sp>
        <p:nvSpPr>
          <p:cNvPr id="1048599" name="TextBox 1048598"/>
          <p:cNvSpPr txBox="1"/>
          <p:nvPr/>
        </p:nvSpPr>
        <p:spPr>
          <a:xfrm>
            <a:off x="136326" y="926960"/>
            <a:ext cx="4858659" cy="599440"/>
          </a:xfrm>
          <a:prstGeom prst="rect">
            <a:avLst/>
          </a:prstGeom>
        </p:spPr>
        <p:txBody>
          <a:bodyPr wrap="square" rtlCol="0">
            <a:spAutoFit/>
          </a:bodyPr>
          <a:lstStyle/>
          <a:p>
            <a:r>
              <a:rPr lang="zh-CN" altLang="zh-CN" sz="3400" b="1">
                <a:solidFill>
                  <a:srgbClr val="000000"/>
                </a:solidFill>
              </a:rPr>
              <a:t>有同学知道他是谁么？</a:t>
            </a:r>
            <a:endParaRPr lang="zh-CN" sz="3400" b="1">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0" name="图片 2097169"/>
          <p:cNvPicPr/>
          <p:nvPr/>
        </p:nvPicPr>
        <p:blipFill>
          <a:blip r:embed="rId1"/>
          <a:stretch>
            <a:fillRect/>
          </a:stretch>
        </p:blipFill>
        <p:spPr>
          <a:xfrm>
            <a:off x="0" y="0"/>
            <a:ext cx="9114393" cy="7014090"/>
          </a:xfrm>
          <a:prstGeom prst="rect">
            <a:avLst/>
          </a:prstGeom>
        </p:spPr>
      </p:pic>
      <p:pic>
        <p:nvPicPr>
          <p:cNvPr id="2097171" name="图片 2097170"/>
          <p:cNvPicPr/>
          <p:nvPr/>
        </p:nvPicPr>
        <p:blipFill>
          <a:blip r:embed="rId2"/>
          <a:stretch>
            <a:fillRect/>
          </a:stretch>
        </p:blipFill>
        <p:spPr>
          <a:xfrm>
            <a:off x="536154" y="911063"/>
            <a:ext cx="3484886" cy="442082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2" name="图片 2097171"/>
          <p:cNvPicPr/>
          <p:nvPr/>
        </p:nvPicPr>
        <p:blipFill>
          <a:blip r:embed="rId1"/>
          <a:stretch>
            <a:fillRect/>
          </a:stretch>
        </p:blipFill>
        <p:spPr>
          <a:xfrm>
            <a:off x="0" y="0"/>
            <a:ext cx="9114393" cy="7014090"/>
          </a:xfrm>
          <a:prstGeom prst="rect">
            <a:avLst/>
          </a:prstGeom>
        </p:spPr>
      </p:pic>
      <p:pic>
        <p:nvPicPr>
          <p:cNvPr id="2097173" name="图片 2097172"/>
          <p:cNvPicPr/>
          <p:nvPr/>
        </p:nvPicPr>
        <p:blipFill>
          <a:blip r:embed="rId2"/>
          <a:stretch>
            <a:fillRect/>
          </a:stretch>
        </p:blipFill>
        <p:spPr>
          <a:xfrm>
            <a:off x="536154" y="911063"/>
            <a:ext cx="3484886" cy="4420823"/>
          </a:xfrm>
          <a:prstGeom prst="rect">
            <a:avLst/>
          </a:prstGeom>
        </p:spPr>
      </p:pic>
      <p:sp>
        <p:nvSpPr>
          <p:cNvPr id="1048600" name="TextBox 1048599"/>
          <p:cNvSpPr txBox="1"/>
          <p:nvPr/>
        </p:nvSpPr>
        <p:spPr>
          <a:xfrm>
            <a:off x="4231984" y="1049444"/>
            <a:ext cx="4882409" cy="4282441"/>
          </a:xfrm>
          <a:prstGeom prst="rect">
            <a:avLst/>
          </a:prstGeom>
        </p:spPr>
        <p:txBody>
          <a:bodyPr wrap="square" rtlCol="0">
            <a:spAutoFit/>
          </a:bodyPr>
          <a:lstStyle/>
          <a:p>
            <a:r>
              <a:rPr lang="zh-CN" sz="2800">
                <a:solidFill>
                  <a:srgbClr val="000000"/>
                </a:solidFill>
              </a:rPr>
              <a:t>钱学森（1911.12.11－2009.10.31），汉族，吴越王钱镠第33世孙，生于上海，祖籍浙江省杭州市临安。世界著名科学家，空气动力学家，中国载人航天奠基人，“中国科制之父”和“火箭之王”，由于钱学森回国效力，中国导弹、原子弹的发射向前推进了至少20年。</a:t>
            </a:r>
            <a:endParaRPr lang="zh-CN" sz="2800">
              <a:solidFill>
                <a:srgbClr val="000000"/>
              </a:solidFill>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3616</Words>
  <Application>WPS 演示</Application>
  <PresentationFormat>全屏显示(4:3)</PresentationFormat>
  <Paragraphs>95</Paragraphs>
  <Slides>53</Slides>
  <Notes>0</Notes>
  <HiddenSlides>0</HiddenSlides>
  <MMClips>3</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53</vt:i4>
      </vt:variant>
    </vt:vector>
  </HeadingPairs>
  <TitlesOfParts>
    <vt:vector size="69" baseType="lpstr">
      <vt:lpstr>Arial</vt:lpstr>
      <vt:lpstr>宋体</vt:lpstr>
      <vt:lpstr>Wingdings</vt:lpstr>
      <vt:lpstr>Arial</vt:lpstr>
      <vt:lpstr>Calibri Light</vt:lpstr>
      <vt:lpstr>Calibri</vt:lpstr>
      <vt:lpstr>微软雅黑</vt:lpstr>
      <vt:lpstr>Arial Unicode MS</vt:lpstr>
      <vt:lpstr>伯乐小清新</vt:lpstr>
      <vt:lpstr>凌氏随手体</vt:lpstr>
      <vt:lpstr>罗西钢笔行楷</vt:lpstr>
      <vt:lpstr>黑体-繁</vt:lpstr>
      <vt:lpstr>仿宋</vt:lpstr>
      <vt:lpstr>新宋体</vt:lpstr>
      <vt:lpstr>黑体</vt:lpstr>
      <vt:lpstr>Office 主题</vt:lpstr>
      <vt:lpstr>祖国在我心中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祖国在我心中</dc:title>
  <dc:creator>M2 E</dc:creator>
  <cp:lastModifiedBy>Administrator</cp:lastModifiedBy>
  <cp:revision>3</cp:revision>
  <dcterms:created xsi:type="dcterms:W3CDTF">2015-05-01T17:24:00Z</dcterms:created>
  <dcterms:modified xsi:type="dcterms:W3CDTF">2018-09-24T12:00:23Z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2052-10.1.0.7566</vt:lpwstr>
  </property>
</Properties>
</file>