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Default Extension="wdp" ContentType="image/vnd.ms-photo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 saveSubsetFonts="1">
  <p:sldMasterIdLst>
    <p:sldMasterId id="2147483648" r:id="rId1"/>
    <p:sldMasterId id="2147483676" r:id="rId2"/>
    <p:sldMasterId id="2147483679" r:id="rId3"/>
    <p:sldMasterId id="2147483682" r:id="rId4"/>
  </p:sldMasterIdLst>
  <p:notesMasterIdLst>
    <p:notesMasterId r:id="rId5"/>
  </p:notesMasterIdLst>
  <p:sldIdLst>
    <p:sldId id="256" r:id="rId6"/>
    <p:sldId id="257" r:id="rId7"/>
    <p:sldId id="297" r:id="rId8"/>
    <p:sldId id="298" r:id="rId9"/>
    <p:sldId id="327" r:id="rId10"/>
    <p:sldId id="328" r:id="rId11"/>
    <p:sldId id="330" r:id="rId12"/>
    <p:sldId id="331" r:id="rId13"/>
    <p:sldId id="295" r:id="rId14"/>
    <p:sldId id="264" r:id="rId15"/>
    <p:sldId id="278" r:id="rId16"/>
    <p:sldId id="270" r:id="rId17"/>
    <p:sldId id="265" r:id="rId18"/>
    <p:sldId id="300" r:id="rId19"/>
    <p:sldId id="272" r:id="rId20"/>
    <p:sldId id="299" r:id="rId21"/>
    <p:sldId id="266" r:id="rId22"/>
    <p:sldId id="267" r:id="rId23"/>
    <p:sldId id="262" r:id="rId24"/>
    <p:sldId id="305" r:id="rId25"/>
    <p:sldId id="303" r:id="rId26"/>
    <p:sldId id="316" r:id="rId27"/>
    <p:sldId id="301" r:id="rId28"/>
    <p:sldId id="258" r:id="rId29"/>
    <p:sldId id="263" r:id="rId30"/>
    <p:sldId id="307" r:id="rId31"/>
    <p:sldId id="320" r:id="rId32"/>
    <p:sldId id="317" r:id="rId33"/>
    <p:sldId id="318" r:id="rId34"/>
    <p:sldId id="260" r:id="rId35"/>
    <p:sldId id="333" r:id="rId36"/>
    <p:sldId id="322" r:id="rId37"/>
    <p:sldId id="323" r:id="rId38"/>
    <p:sldId id="325" r:id="rId39"/>
  </p:sldIdLst>
  <p:sldSz cx="9144000" cy="5143500" type="screen16x9"/>
  <p:notesSz cx="6858000" cy="9144000"/>
  <p:custDataLst>
    <p:tags r:id="rId4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0" d="100"/>
          <a:sy n="90" d="100"/>
        </p:scale>
        <p:origin x="816" y="7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5.xml" /><Relationship Id="rId11" Type="http://schemas.openxmlformats.org/officeDocument/2006/relationships/slide" Target="slides/slide6.xml" /><Relationship Id="rId12" Type="http://schemas.openxmlformats.org/officeDocument/2006/relationships/slide" Target="slides/slide7.xml" /><Relationship Id="rId13" Type="http://schemas.openxmlformats.org/officeDocument/2006/relationships/slide" Target="slides/slide8.xml" /><Relationship Id="rId14" Type="http://schemas.openxmlformats.org/officeDocument/2006/relationships/slide" Target="slides/slide9.xml" /><Relationship Id="rId15" Type="http://schemas.openxmlformats.org/officeDocument/2006/relationships/slide" Target="slides/slide10.xml" /><Relationship Id="rId16" Type="http://schemas.openxmlformats.org/officeDocument/2006/relationships/slide" Target="slides/slide11.xml" /><Relationship Id="rId17" Type="http://schemas.openxmlformats.org/officeDocument/2006/relationships/slide" Target="slides/slide12.xml" /><Relationship Id="rId18" Type="http://schemas.openxmlformats.org/officeDocument/2006/relationships/slide" Target="slides/slide13.xml" /><Relationship Id="rId19" Type="http://schemas.openxmlformats.org/officeDocument/2006/relationships/slide" Target="slides/slide14.xml" /><Relationship Id="rId2" Type="http://schemas.openxmlformats.org/officeDocument/2006/relationships/slideMaster" Target="slideMasters/slideMaster2.xml" /><Relationship Id="rId20" Type="http://schemas.openxmlformats.org/officeDocument/2006/relationships/slide" Target="slides/slide15.xml" /><Relationship Id="rId21" Type="http://schemas.openxmlformats.org/officeDocument/2006/relationships/slide" Target="slides/slide16.xml" /><Relationship Id="rId22" Type="http://schemas.openxmlformats.org/officeDocument/2006/relationships/slide" Target="slides/slide17.xml" /><Relationship Id="rId23" Type="http://schemas.openxmlformats.org/officeDocument/2006/relationships/slide" Target="slides/slide18.xml" /><Relationship Id="rId24" Type="http://schemas.openxmlformats.org/officeDocument/2006/relationships/slide" Target="slides/slide19.xml" /><Relationship Id="rId25" Type="http://schemas.openxmlformats.org/officeDocument/2006/relationships/slide" Target="slides/slide20.xml" /><Relationship Id="rId26" Type="http://schemas.openxmlformats.org/officeDocument/2006/relationships/slide" Target="slides/slide21.xml" /><Relationship Id="rId27" Type="http://schemas.openxmlformats.org/officeDocument/2006/relationships/slide" Target="slides/slide22.xml" /><Relationship Id="rId28" Type="http://schemas.openxmlformats.org/officeDocument/2006/relationships/slide" Target="slides/slide23.xml" /><Relationship Id="rId29" Type="http://schemas.openxmlformats.org/officeDocument/2006/relationships/slide" Target="slides/slide24.xml" /><Relationship Id="rId3" Type="http://schemas.openxmlformats.org/officeDocument/2006/relationships/slideMaster" Target="slideMasters/slideMaster3.xml" /><Relationship Id="rId30" Type="http://schemas.openxmlformats.org/officeDocument/2006/relationships/slide" Target="slides/slide25.xml" /><Relationship Id="rId31" Type="http://schemas.openxmlformats.org/officeDocument/2006/relationships/slide" Target="slides/slide26.xml" /><Relationship Id="rId32" Type="http://schemas.openxmlformats.org/officeDocument/2006/relationships/slide" Target="slides/slide27.xml" /><Relationship Id="rId33" Type="http://schemas.openxmlformats.org/officeDocument/2006/relationships/slide" Target="slides/slide28.xml" /><Relationship Id="rId34" Type="http://schemas.openxmlformats.org/officeDocument/2006/relationships/slide" Target="slides/slide29.xml" /><Relationship Id="rId35" Type="http://schemas.openxmlformats.org/officeDocument/2006/relationships/slide" Target="slides/slide30.xml" /><Relationship Id="rId36" Type="http://schemas.openxmlformats.org/officeDocument/2006/relationships/slide" Target="slides/slide31.xml" /><Relationship Id="rId37" Type="http://schemas.openxmlformats.org/officeDocument/2006/relationships/slide" Target="slides/slide32.xml" /><Relationship Id="rId38" Type="http://schemas.openxmlformats.org/officeDocument/2006/relationships/slide" Target="slides/slide33.xml" /><Relationship Id="rId39" Type="http://schemas.openxmlformats.org/officeDocument/2006/relationships/slide" Target="slides/slide34.xml" /><Relationship Id="rId4" Type="http://schemas.openxmlformats.org/officeDocument/2006/relationships/slideMaster" Target="slideMasters/slideMaster4.xml" /><Relationship Id="rId40" Type="http://schemas.openxmlformats.org/officeDocument/2006/relationships/tags" Target="tags/tag1.xml" /><Relationship Id="rId41" Type="http://schemas.openxmlformats.org/officeDocument/2006/relationships/presProps" Target="presProps.xml" /><Relationship Id="rId42" Type="http://schemas.openxmlformats.org/officeDocument/2006/relationships/viewProps" Target="viewProps.xml" /><Relationship Id="rId43" Type="http://schemas.openxmlformats.org/officeDocument/2006/relationships/theme" Target="theme/theme1.xml" /><Relationship Id="rId44" Type="http://schemas.openxmlformats.org/officeDocument/2006/relationships/tableStyles" Target="tableStyles.xml" /><Relationship Id="rId5" Type="http://schemas.openxmlformats.org/officeDocument/2006/relationships/notesMaster" Target="notesMasters/notesMaster1.xml" /><Relationship Id="rId6" Type="http://schemas.openxmlformats.org/officeDocument/2006/relationships/slide" Target="slides/slide1.xml" /><Relationship Id="rId7" Type="http://schemas.openxmlformats.org/officeDocument/2006/relationships/slide" Target="slides/slide2.xml" /><Relationship Id="rId8" Type="http://schemas.openxmlformats.org/officeDocument/2006/relationships/slide" Target="slides/slide3.xml" /><Relationship Id="rId9" Type="http://schemas.openxmlformats.org/officeDocument/2006/relationships/slide" Target="slides/slide4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5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5CE5DE-7342-41F7-87B1-EF8C875CD528}" type="datetimeFigureOut">
              <a:rPr lang="zh-CN" altLang="en-US" smtClean="0"/>
              <a:t>2019/12/10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D9E84F-CDFB-4D59-BBF8-F03EAAC1139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02450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_rels/notesSlide1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5.xml" /><Relationship Id="rId2" Type="http://schemas.openxmlformats.org/officeDocument/2006/relationships/notesMaster" Target="../notesMasters/notesMaster1.xml" /></Relationships>
</file>

<file path=ppt/notesSlides/_rels/notesSlide1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6.xml" /><Relationship Id="rId2" Type="http://schemas.openxmlformats.org/officeDocument/2006/relationships/notesMaster" Target="../notesMasters/notesMaster1.xml" /></Relationships>
</file>

<file path=ppt/notesSlides/_rels/notesSlide1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7.xml" /><Relationship Id="rId2" Type="http://schemas.openxmlformats.org/officeDocument/2006/relationships/notesMaster" Target="../notesMasters/notesMaster1.xml" /></Relationships>
</file>

<file path=ppt/notesSlides/_rels/notesSlide1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8.xml" /><Relationship Id="rId2" Type="http://schemas.openxmlformats.org/officeDocument/2006/relationships/notesMaster" Target="../notesMasters/notesMaster1.xml" /></Relationships>
</file>

<file path=ppt/notesSlides/_rels/notesSlide1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9.xml" /><Relationship Id="rId2" Type="http://schemas.openxmlformats.org/officeDocument/2006/relationships/notesMaster" Target="../notesMasters/notesMaster1.xml" /></Relationships>
</file>

<file path=ppt/notesSlides/_rels/notesSlide1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0.xml" /><Relationship Id="rId2" Type="http://schemas.openxmlformats.org/officeDocument/2006/relationships/notesMaster" Target="../notesMasters/notesMaster1.xml" /></Relationships>
</file>

<file path=ppt/notesSlides/_rels/notesSlide1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1.xml" /><Relationship Id="rId2" Type="http://schemas.openxmlformats.org/officeDocument/2006/relationships/notesMaster" Target="../notesMasters/notesMaster1.xml" /></Relationships>
</file>

<file path=ppt/notesSlides/_rels/notesSlide1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3.xml" /><Relationship Id="rId2" Type="http://schemas.openxmlformats.org/officeDocument/2006/relationships/notesMaster" Target="../notesMasters/notesMaster1.xml" /></Relationships>
</file>

<file path=ppt/notesSlides/_rels/notesSlide1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4.xml" /><Relationship Id="rId2" Type="http://schemas.openxmlformats.org/officeDocument/2006/relationships/notesMaster" Target="../notesMasters/notesMaster1.xml" /></Relationships>
</file>

<file path=ppt/notesSlides/_rels/notesSlide1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5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.xml" /><Relationship Id="rId2" Type="http://schemas.openxmlformats.org/officeDocument/2006/relationships/notesMaster" Target="../notesMasters/notesMaster1.xml" /></Relationships>
</file>

<file path=ppt/notesSlides/_rels/notesSlide2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6.xml" /><Relationship Id="rId2" Type="http://schemas.openxmlformats.org/officeDocument/2006/relationships/notesMaster" Target="../notesMasters/notesMaster1.xml" /></Relationships>
</file>

<file path=ppt/notesSlides/_rels/notesSlide2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7.xml" /><Relationship Id="rId2" Type="http://schemas.openxmlformats.org/officeDocument/2006/relationships/notesMaster" Target="../notesMasters/notesMaster1.xml" /></Relationships>
</file>

<file path=ppt/notesSlides/_rels/notesSlide2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8.xml" /><Relationship Id="rId2" Type="http://schemas.openxmlformats.org/officeDocument/2006/relationships/notesMaster" Target="../notesMasters/notesMaster1.xml" /></Relationships>
</file>

<file path=ppt/notesSlides/_rels/notesSlide2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9.xml" /><Relationship Id="rId2" Type="http://schemas.openxmlformats.org/officeDocument/2006/relationships/notesMaster" Target="../notesMasters/notesMaster1.xml" /></Relationships>
</file>

<file path=ppt/notesSlides/_rels/notesSlide2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0.xml" /><Relationship Id="rId2" Type="http://schemas.openxmlformats.org/officeDocument/2006/relationships/notesMaster" Target="../notesMasters/notesMaster1.xml" /></Relationships>
</file>

<file path=ppt/notesSlides/_rels/notesSlide2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1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.xml" /><Relationship Id="rId2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.xml" /><Relationship Id="rId2" Type="http://schemas.openxmlformats.org/officeDocument/2006/relationships/notesMaster" Target="../notesMasters/notesMaster1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0.xml" /><Relationship Id="rId2" Type="http://schemas.openxmlformats.org/officeDocument/2006/relationships/notesMaster" Target="../notesMasters/notesMaster1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1.xml" /><Relationship Id="rId2" Type="http://schemas.openxmlformats.org/officeDocument/2006/relationships/notesMaster" Target="../notesMasters/notesMaster1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2.xml" /><Relationship Id="rId2" Type="http://schemas.openxmlformats.org/officeDocument/2006/relationships/notesMaster" Target="../notesMasters/notesMaster1.xml" /></Relationships>
</file>

<file path=ppt/notesSlides/_rels/notesSlide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3.xml" /><Relationship Id="rId2" Type="http://schemas.openxmlformats.org/officeDocument/2006/relationships/notesMaster" Target="../notesMasters/notesMaster1.xml" /></Relationships>
</file>

<file path=ppt/notesSlides/_rels/notesSlide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4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D9E84F-CDFB-4D59-BBF8-F03EAAC11395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399528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D9E84F-CDFB-4D59-BBF8-F03EAAC11395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0527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D9E84F-CDFB-4D59-BBF8-F03EAAC11395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93282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D9E84F-CDFB-4D59-BBF8-F03EAAC11395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479561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D9E84F-CDFB-4D59-BBF8-F03EAAC11395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823940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D9E84F-CDFB-4D59-BBF8-F03EAAC11395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724575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D9E84F-CDFB-4D59-BBF8-F03EAAC11395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368681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D9E84F-CDFB-4D59-BBF8-F03EAAC11395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1051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D9E84F-CDFB-4D59-BBF8-F03EAAC11395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740573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D9E84F-CDFB-4D59-BBF8-F03EAAC11395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847343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D9E84F-CDFB-4D59-BBF8-F03EAAC11395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25121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D9E84F-CDFB-4D59-BBF8-F03EAAC11395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694963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D9E84F-CDFB-4D59-BBF8-F03EAAC11395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501852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D9E84F-CDFB-4D59-BBF8-F03EAAC11395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014708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D9E84F-CDFB-4D59-BBF8-F03EAAC11395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970885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D9E84F-CDFB-4D59-BBF8-F03EAAC11395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57725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D9E84F-CDFB-4D59-BBF8-F03EAAC11395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937496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D9E84F-CDFB-4D59-BBF8-F03EAAC11395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610746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D9E84F-CDFB-4D59-BBF8-F03EAAC11395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090019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D9E84F-CDFB-4D59-BBF8-F03EAAC11395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17599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D9E84F-CDFB-4D59-BBF8-F03EAAC11395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440976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D9E84F-CDFB-4D59-BBF8-F03EAAC11395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67585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D9E84F-CDFB-4D59-BBF8-F03EAAC11395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285153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D9E84F-CDFB-4D59-BBF8-F03EAAC11395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704918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D9E84F-CDFB-4D59-BBF8-F03EAAC11395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3506019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A4F503-60F6-4CC2-9E70-F15F62FD0C45}" type="datetimeFigureOut">
              <a:rPr lang="zh-CN" altLang="en-US" smtClean="0"/>
              <a:t>2019/12/10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E0E917-2B26-4C24-BADC-626B1D94F10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9591749"/>
      </p:ext>
    </p:extLst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A4F503-60F6-4CC2-9E70-F15F62FD0C45}" type="datetimeFigureOut">
              <a:rPr lang="zh-CN" altLang="en-US" smtClean="0"/>
              <a:t>2019/12/10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E0E917-2B26-4C24-BADC-626B1D94F10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1813367"/>
      </p:ext>
    </p:extLst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A4F503-60F6-4CC2-9E70-F15F62FD0C45}" type="datetimeFigureOut">
              <a:rPr lang="zh-CN" altLang="en-US" smtClean="0"/>
              <a:t>2019/12/10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E0E917-2B26-4C24-BADC-626B1D94F10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0446989"/>
      </p:ext>
    </p:extLst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defTabSz="68580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 sz="1050">
              <a:solidFill>
                <a:srgbClr val="0033CC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defTabSz="68580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 sz="1050">
              <a:solidFill>
                <a:srgbClr val="0033CC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defTabSz="685800" fontAlgn="base">
              <a:spcBef>
                <a:spcPct val="0"/>
              </a:spcBef>
              <a:spcAft>
                <a:spcPct val="0"/>
              </a:spcAft>
              <a:defRPr/>
            </a:pPr>
            <a:fld id="{30402224-6FA7-4A17-8C19-73670CCE6DC7}" type="slidenum">
              <a:rPr lang="en-US" altLang="zh-CN" sz="1050" smtClean="0">
                <a:solidFill>
                  <a:srgbClr val="0033CC"/>
                </a:solidFill>
              </a:rPr>
              <a:pPr defTabSz="68580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zh-CN" sz="1050">
              <a:solidFill>
                <a:srgbClr val="0033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6532877"/>
      </p:ext>
    </p:extLst>
  </p:cSld>
  <p:clrMapOvr>
    <a:masterClrMapping/>
  </p:clrMapOvr>
  <p:transition advClick="0" advTm="2000"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defTabSz="68580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defTabSz="68580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defTabSz="685800" fontAlgn="base">
              <a:spcBef>
                <a:spcPct val="0"/>
              </a:spcBef>
              <a:spcAft>
                <a:spcPct val="0"/>
              </a:spcAft>
              <a:defRPr/>
            </a:pPr>
            <a:fld id="{60AAA027-8073-4946-A812-718C247DF5BC}" type="slidenum">
              <a:rPr lang="en-US" altLang="zh-CN" smtClean="0">
                <a:solidFill>
                  <a:srgbClr val="000000"/>
                </a:solidFill>
              </a:rPr>
              <a:pPr defTabSz="68580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0632407"/>
      </p:ext>
    </p:extLst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defTabSz="68580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 sz="1050">
              <a:solidFill>
                <a:srgbClr val="0033CC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defTabSz="68580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 sz="1050">
              <a:solidFill>
                <a:srgbClr val="0033CC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defTabSz="685800" fontAlgn="base">
              <a:spcBef>
                <a:spcPct val="0"/>
              </a:spcBef>
              <a:spcAft>
                <a:spcPct val="0"/>
              </a:spcAft>
              <a:defRPr/>
            </a:pPr>
            <a:fld id="{6702CBB5-D321-44D5-A640-6CF824B2B4CA}" type="slidenum">
              <a:rPr lang="en-US" altLang="zh-CN" sz="1050" smtClean="0">
                <a:solidFill>
                  <a:srgbClr val="0033CC"/>
                </a:solidFill>
              </a:rPr>
              <a:pPr defTabSz="68580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zh-CN" sz="1050">
              <a:solidFill>
                <a:srgbClr val="0033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5917159"/>
      </p:ext>
    </p:extLst>
  </p:cSld>
  <p:clrMapOvr>
    <a:masterClrMapping/>
  </p:clrMapOvr>
  <p:transition advClick="0" advTm="2000"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A4F503-60F6-4CC2-9E70-F15F62FD0C45}" type="datetimeFigureOut">
              <a:rPr lang="zh-CN" altLang="en-US" smtClean="0"/>
              <a:t>2019/12/10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E0E917-2B26-4C24-BADC-626B1D94F10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1675735"/>
      </p:ext>
    </p:extLst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A4F503-60F6-4CC2-9E70-F15F62FD0C45}" type="datetimeFigureOut">
              <a:rPr lang="zh-CN" altLang="en-US" smtClean="0"/>
              <a:t>2019/12/10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E0E917-2B26-4C24-BADC-626B1D94F10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966506"/>
      </p:ext>
    </p:extLst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A4F503-60F6-4CC2-9E70-F15F62FD0C45}" type="datetimeFigureOut">
              <a:rPr lang="zh-CN" altLang="en-US" smtClean="0"/>
              <a:t>2019/12/10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E0E917-2B26-4C24-BADC-626B1D94F10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4362366"/>
      </p:ext>
    </p:extLst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A4F503-60F6-4CC2-9E70-F15F62FD0C45}" type="datetimeFigureOut">
              <a:rPr lang="zh-CN" altLang="en-US" smtClean="0"/>
              <a:t>2019/12/10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E0E917-2B26-4C24-BADC-626B1D94F10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7432507"/>
      </p:ext>
    </p:extLst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A4F503-60F6-4CC2-9E70-F15F62FD0C45}" type="datetimeFigureOut">
              <a:rPr lang="zh-CN" altLang="en-US" smtClean="0"/>
              <a:t>2019/12/10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E0E917-2B26-4C24-BADC-626B1D94F10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6416704"/>
      </p:ext>
    </p:extLst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A4F503-60F6-4CC2-9E70-F15F62FD0C45}" type="datetimeFigureOut">
              <a:rPr lang="zh-CN" altLang="en-US" smtClean="0"/>
              <a:t>2019/12/10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E0E917-2B26-4C24-BADC-626B1D94F10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3904894"/>
      </p:ext>
    </p:extLst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A4F503-60F6-4CC2-9E70-F15F62FD0C45}" type="datetimeFigureOut">
              <a:rPr lang="zh-CN" altLang="en-US" smtClean="0"/>
              <a:t>2019/12/10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E0E917-2B26-4C24-BADC-626B1D94F10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7473569"/>
      </p:ext>
    </p:extLst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A4F503-60F6-4CC2-9E70-F15F62FD0C45}" type="datetimeFigureOut">
              <a:rPr lang="zh-CN" altLang="en-US" smtClean="0"/>
              <a:t>2019/12/10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E0E917-2B26-4C24-BADC-626B1D94F10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8645408"/>
      </p:ext>
    </p:extLst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image" Target="../media/image1.png" /><Relationship Id="rId13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1.png" /><Relationship Id="rId3" Type="http://schemas.openxmlformats.org/officeDocument/2006/relationships/theme" Target="../theme/theme2.xml" /></Relationships>
</file>

<file path=ppt/slideMasters/_rels/slideMaster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1.png" /><Relationship Id="rId3" Type="http://schemas.openxmlformats.org/officeDocument/2006/relationships/theme" Target="../theme/theme3.xml" /></Relationships>
</file>

<file path=ppt/slideMasters/_rels/slideMaster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Relationship Id="rId2" Type="http://schemas.openxmlformats.org/officeDocument/2006/relationships/image" Target="../media/image2.jpeg" /><Relationship Id="rId3" Type="http://schemas.openxmlformats.org/officeDocument/2006/relationships/theme" Target="../theme/theme4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12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A4F503-60F6-4CC2-9E70-F15F62FD0C45}" type="datetimeFigureOut">
              <a:rPr lang="zh-CN" altLang="en-US" smtClean="0"/>
              <a:t>2019/12/10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E0E917-2B26-4C24-BADC-626B1D94F10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096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 bwMode="auto">
      <p:bgPr>
        <a:blipFill dpi="0" rotWithShape="1">
          <a:blip r:embed="rId2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50" name="Rectangle 2"/>
          <p:cNvSpPr>
            <a:spLocks noGrp="1" noRot="1" noChangeArrowheads="1"/>
          </p:cNvSpPr>
          <p:nvPr>
            <p:ph type="title" idx="4294967295"/>
          </p:nvPr>
        </p:nvSpPr>
        <p:spPr bwMode="auto">
          <a:xfrm>
            <a:off x="301625" y="514350"/>
            <a:ext cx="854075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Rectangle 3"/>
          <p:cNvSpPr>
            <a:spLocks noGrp="1" noRot="1" noChangeArrowheads="1"/>
          </p:cNvSpPr>
          <p:nvPr>
            <p:ph type="body" idx="5"/>
          </p:nvPr>
        </p:nvSpPr>
        <p:spPr bwMode="auto">
          <a:xfrm>
            <a:off x="304800" y="1485900"/>
            <a:ext cx="8540750" cy="2914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614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1626" y="4514850"/>
            <a:ext cx="2289175" cy="3571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buFontTx/>
              <a:buNone/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14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514850"/>
            <a:ext cx="2895600" cy="3571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buFontTx/>
              <a:buNone/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1" y="4514850"/>
            <a:ext cx="2289175" cy="3571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buFont typeface="Arial" panose="020b0604020202020204" pitchFamily="34" charset="0"/>
              <a:buNone/>
              <a:defRPr noProof="1">
                <a:cs typeface="+mn-ea"/>
              </a:defRPr>
            </a:lvl1pPr>
          </a:lstStyle>
          <a:p>
            <a:pPr>
              <a:defRPr/>
            </a:pPr>
            <a:fld id="{86AC924C-4461-44E1-A0CE-4BC21D16066A}" type="slidenum">
              <a:rPr lang="en-US" altLang="zh-CN"/>
              <a:pPr>
                <a:defRPr/>
              </a:pPr>
              <a:t>‹#›</a:t>
            </a:fld>
            <a:endParaRPr lang="en-US" altLang="zh-CN"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780628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</p:sldLayoutIdLst>
  <p:transition advClick="0" advTm="2000"/>
  <p:timing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3429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6858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0287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3716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257175" indent="-257175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anose="05000000000000000000" pitchFamily="2" charset="2"/>
        <a:buChar char="v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Wingdings" panose="05000000000000000000" pitchFamily="2" charset="2"/>
        <a:buChar char=""/>
        <a:defRPr sz="2100">
          <a:solidFill>
            <a:schemeClr val="tx1"/>
          </a:solidFill>
          <a:latin typeface="+mn-lt"/>
          <a:ea typeface="+mn-ea"/>
        </a:defRPr>
      </a:lvl2pPr>
      <a:lvl3pPr marL="857250" indent="-1714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anose="05000000000000000000" pitchFamily="2" charset="2"/>
        <a:buChar char="v"/>
        <a:defRPr sz="1800">
          <a:solidFill>
            <a:schemeClr val="tx1"/>
          </a:solidFill>
          <a:latin typeface="+mn-lt"/>
          <a:ea typeface="+mn-ea"/>
        </a:defRPr>
      </a:lvl3pPr>
      <a:lvl4pPr marL="1200150" indent="-1714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anose="05000000000000000000" pitchFamily="2" charset="2"/>
        <a:buChar char=""/>
        <a:defRPr sz="1500">
          <a:solidFill>
            <a:schemeClr val="tx1"/>
          </a:solidFill>
          <a:latin typeface="+mn-lt"/>
          <a:ea typeface="+mn-ea"/>
        </a:defRPr>
      </a:lvl4pPr>
      <a:lvl5pPr marL="1543050" indent="-1714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1500">
          <a:solidFill>
            <a:schemeClr val="tx1"/>
          </a:solidFill>
          <a:latin typeface="+mn-lt"/>
          <a:ea typeface="+mn-ea"/>
        </a:defRPr>
      </a:lvl5pPr>
      <a:lvl6pPr marL="1885950" indent="-17145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1500">
          <a:solidFill>
            <a:schemeClr val="tx1"/>
          </a:solidFill>
          <a:latin typeface="+mn-lt"/>
          <a:ea typeface="+mn-ea"/>
        </a:defRPr>
      </a:lvl6pPr>
      <a:lvl7pPr marL="2228850" indent="-17145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1500">
          <a:solidFill>
            <a:schemeClr val="tx1"/>
          </a:solidFill>
          <a:latin typeface="+mn-lt"/>
          <a:ea typeface="+mn-ea"/>
        </a:defRPr>
      </a:lvl7pPr>
      <a:lvl8pPr marL="2571750" indent="-17145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1500">
          <a:solidFill>
            <a:schemeClr val="tx1"/>
          </a:solidFill>
          <a:latin typeface="+mn-lt"/>
          <a:ea typeface="+mn-ea"/>
        </a:defRPr>
      </a:lvl8pPr>
      <a:lvl9pPr marL="2914650" indent="-17145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15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2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00151"/>
            <a:ext cx="8229600" cy="3394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683919"/>
            <a:ext cx="2133600" cy="3571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50">
                <a:latin typeface="Arial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683919"/>
            <a:ext cx="2895600" cy="3571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50">
                <a:latin typeface="Arial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683919"/>
            <a:ext cx="2133600" cy="3571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50" smtClean="0"/>
            </a:lvl1pPr>
          </a:lstStyle>
          <a:p>
            <a:pPr>
              <a:defRPr/>
            </a:pPr>
            <a:fld id="{4FF92086-8319-4479-99BA-24CC4B5C049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561831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</p:sldLayoutIdLst>
  <p:transition/>
  <p:timing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/>
          <a:ea typeface="宋体" panose="02010600030101010101" pitchFamily="2" charset="-122"/>
        </a:defRPr>
      </a:lvl5pPr>
      <a:lvl6pPr marL="3429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/>
          <a:ea typeface="宋体" panose="02010600030101010101" pitchFamily="2" charset="-122"/>
        </a:defRPr>
      </a:lvl6pPr>
      <a:lvl7pPr marL="6858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/>
          <a:ea typeface="宋体" panose="02010600030101010101" pitchFamily="2" charset="-122"/>
        </a:defRPr>
      </a:lvl7pPr>
      <a:lvl8pPr marL="10287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/>
          <a:ea typeface="宋体" panose="02010600030101010101" pitchFamily="2" charset="-122"/>
        </a:defRPr>
      </a:lvl8pPr>
      <a:lvl9pPr marL="13716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/>
          <a:ea typeface="宋体" panose="02010600030101010101" pitchFamily="2" charset="-122"/>
        </a:defRPr>
      </a:lvl9pPr>
    </p:titleStyle>
    <p:bodyStyle>
      <a:lvl1pPr marL="257175" indent="-257175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rtl="0" eaLnBrk="0" fontAlgn="base" hangingPunct="0">
        <a:spcBef>
          <a:spcPct val="20000"/>
        </a:spcBef>
        <a:spcAft>
          <a:spcPct val="0"/>
        </a:spcAft>
        <a:buChar char="–"/>
        <a:defRPr sz="2100">
          <a:solidFill>
            <a:schemeClr val="tx1"/>
          </a:solidFill>
          <a:latin typeface="+mn-lt"/>
          <a:ea typeface="+mn-ea"/>
        </a:defRPr>
      </a:lvl2pPr>
      <a:lvl3pPr marL="857250" indent="-171450" algn="l" rtl="0" eaLnBrk="0" fontAlgn="base" hangingPunct="0">
        <a:spcBef>
          <a:spcPct val="20000"/>
        </a:spcBef>
        <a:spcAft>
          <a:spcPct val="0"/>
        </a:spcAft>
        <a:buChar char="•"/>
        <a:defRPr sz="1800">
          <a:solidFill>
            <a:schemeClr val="tx1"/>
          </a:solidFill>
          <a:latin typeface="+mn-lt"/>
          <a:ea typeface="+mn-ea"/>
        </a:defRPr>
      </a:lvl3pPr>
      <a:lvl4pPr marL="1200150" indent="-171450" algn="l" rtl="0" eaLnBrk="0" fontAlgn="base" hangingPunct="0">
        <a:spcBef>
          <a:spcPct val="20000"/>
        </a:spcBef>
        <a:spcAft>
          <a:spcPct val="0"/>
        </a:spcAft>
        <a:buChar char="–"/>
        <a:defRPr sz="1500">
          <a:solidFill>
            <a:schemeClr val="tx1"/>
          </a:solidFill>
          <a:latin typeface="+mn-lt"/>
          <a:ea typeface="+mn-ea"/>
        </a:defRPr>
      </a:lvl4pPr>
      <a:lvl5pPr marL="1543050" indent="-171450" algn="l" rtl="0" eaLnBrk="0" fontAlgn="base" hangingPunct="0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  <a:ea typeface="+mn-ea"/>
        </a:defRPr>
      </a:lvl5pPr>
      <a:lvl6pPr marL="1885950" indent="-171450" algn="l" rtl="0" fontAlgn="base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  <a:ea typeface="+mn-ea"/>
        </a:defRPr>
      </a:lvl6pPr>
      <a:lvl7pPr marL="2228850" indent="-171450" algn="l" rtl="0" fontAlgn="base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  <a:ea typeface="+mn-ea"/>
        </a:defRPr>
      </a:lvl7pPr>
      <a:lvl8pPr marL="2571750" indent="-171450" algn="l" rtl="0" fontAlgn="base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  <a:ea typeface="+mn-ea"/>
        </a:defRPr>
      </a:lvl8pPr>
      <a:lvl9pPr marL="2914650" indent="-171450" algn="l" rtl="0" fontAlgn="base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 bwMode="auto">
      <p:bgPr>
        <a:blipFill dpi="0"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50" name="Rectangle 2"/>
          <p:cNvSpPr>
            <a:spLocks noGrp="1" noRot="1" noChangeArrowheads="1"/>
          </p:cNvSpPr>
          <p:nvPr>
            <p:ph type="title" idx="4294967295"/>
          </p:nvPr>
        </p:nvSpPr>
        <p:spPr bwMode="auto">
          <a:xfrm>
            <a:off x="301625" y="514350"/>
            <a:ext cx="854075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Rectangle 3"/>
          <p:cNvSpPr>
            <a:spLocks noGrp="1" noRot="1" noChangeArrowheads="1"/>
          </p:cNvSpPr>
          <p:nvPr>
            <p:ph type="body" idx="5"/>
          </p:nvPr>
        </p:nvSpPr>
        <p:spPr bwMode="auto">
          <a:xfrm>
            <a:off x="304800" y="1485900"/>
            <a:ext cx="8540750" cy="2914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614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1626" y="4514850"/>
            <a:ext cx="2289175" cy="3571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buFontTx/>
              <a:buNone/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14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514850"/>
            <a:ext cx="2895600" cy="3571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buFontTx/>
              <a:buNone/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1" y="4514850"/>
            <a:ext cx="2289175" cy="3571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buFont typeface="Arial" panose="020b0604020202020204" pitchFamily="34" charset="0"/>
              <a:buNone/>
              <a:defRPr noProof="1">
                <a:cs typeface="+mn-ea"/>
              </a:defRPr>
            </a:lvl1pPr>
          </a:lstStyle>
          <a:p>
            <a:pPr>
              <a:defRPr/>
            </a:pPr>
            <a:fld id="{F47526FF-26C9-49C1-BB02-57277ACCAC3B}" type="slidenum">
              <a:rPr lang="en-US" altLang="zh-CN"/>
              <a:pPr>
                <a:defRPr/>
              </a:pPr>
              <a:t>‹#›</a:t>
            </a:fld>
            <a:endParaRPr lang="en-US" altLang="zh-CN"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175707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</p:sldLayoutIdLst>
  <p:transition advClick="0" advTm="2000"/>
  <p:timing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3429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6858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0287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3716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257175" indent="-257175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anose="05000000000000000000" pitchFamily="2" charset="2"/>
        <a:buChar char="v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Wingdings" panose="05000000000000000000" pitchFamily="2" charset="2"/>
        <a:buChar char=""/>
        <a:defRPr sz="2100">
          <a:solidFill>
            <a:schemeClr val="tx1"/>
          </a:solidFill>
          <a:latin typeface="+mn-lt"/>
          <a:ea typeface="+mn-ea"/>
        </a:defRPr>
      </a:lvl2pPr>
      <a:lvl3pPr marL="857250" indent="-1714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anose="05000000000000000000" pitchFamily="2" charset="2"/>
        <a:buChar char="v"/>
        <a:defRPr sz="1800">
          <a:solidFill>
            <a:schemeClr val="tx1"/>
          </a:solidFill>
          <a:latin typeface="+mn-lt"/>
          <a:ea typeface="+mn-ea"/>
        </a:defRPr>
      </a:lvl3pPr>
      <a:lvl4pPr marL="1200150" indent="-1714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anose="05000000000000000000" pitchFamily="2" charset="2"/>
        <a:buChar char=""/>
        <a:defRPr sz="1500">
          <a:solidFill>
            <a:schemeClr val="tx1"/>
          </a:solidFill>
          <a:latin typeface="+mn-lt"/>
          <a:ea typeface="+mn-ea"/>
        </a:defRPr>
      </a:lvl4pPr>
      <a:lvl5pPr marL="1543050" indent="-1714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1500">
          <a:solidFill>
            <a:schemeClr val="tx1"/>
          </a:solidFill>
          <a:latin typeface="+mn-lt"/>
          <a:ea typeface="+mn-ea"/>
        </a:defRPr>
      </a:lvl5pPr>
      <a:lvl6pPr marL="1885950" indent="-17145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1500">
          <a:solidFill>
            <a:schemeClr val="tx1"/>
          </a:solidFill>
          <a:latin typeface="+mn-lt"/>
          <a:ea typeface="+mn-ea"/>
        </a:defRPr>
      </a:lvl6pPr>
      <a:lvl7pPr marL="2228850" indent="-17145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1500">
          <a:solidFill>
            <a:schemeClr val="tx1"/>
          </a:solidFill>
          <a:latin typeface="+mn-lt"/>
          <a:ea typeface="+mn-ea"/>
        </a:defRPr>
      </a:lvl7pPr>
      <a:lvl8pPr marL="2571750" indent="-17145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1500">
          <a:solidFill>
            <a:schemeClr val="tx1"/>
          </a:solidFill>
          <a:latin typeface="+mn-lt"/>
          <a:ea typeface="+mn-ea"/>
        </a:defRPr>
      </a:lvl8pPr>
      <a:lvl9pPr marL="2914650" indent="-17145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15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3.pn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5.xml" /><Relationship Id="rId3" Type="http://schemas.openxmlformats.org/officeDocument/2006/relationships/image" Target="../media/image12.jpe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6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7.xml" /><Relationship Id="rId3" Type="http://schemas.openxmlformats.org/officeDocument/2006/relationships/image" Target="../media/image13.pn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8.xml" /><Relationship Id="rId3" Type="http://schemas.openxmlformats.org/officeDocument/2006/relationships/image" Target="../media/image14.jpeg" /><Relationship Id="rId4" Type="http://schemas.openxmlformats.org/officeDocument/2006/relationships/hyperlink" Target="file:///E:\&#38472;&#20122;&#33673;\&#25196;&#24030;&#24930;.rm" TargetMode="Externa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9.xml" /><Relationship Id="rId3" Type="http://schemas.openxmlformats.org/officeDocument/2006/relationships/image" Target="../media/image14.jpeg" /><Relationship Id="rId4" Type="http://schemas.openxmlformats.org/officeDocument/2006/relationships/hyperlink" Target="file:///E:\&#38472;&#20122;&#33673;\&#25196;&#24030;&#24930;.rm" TargetMode="Externa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10.xml" /><Relationship Id="rId3" Type="http://schemas.openxmlformats.org/officeDocument/2006/relationships/image" Target="../media/image13.pn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11.xml" /><Relationship Id="rId3" Type="http://schemas.openxmlformats.org/officeDocument/2006/relationships/image" Target="../media/image13.pn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12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13.xml" /><Relationship Id="rId3" Type="http://schemas.openxmlformats.org/officeDocument/2006/relationships/image" Target="../media/image15.png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14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2.xml" /><Relationship Id="rId3" Type="http://schemas.openxmlformats.org/officeDocument/2006/relationships/image" Target="../media/image4.jpe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15.xml" /><Relationship Id="rId3" Type="http://schemas.openxmlformats.org/officeDocument/2006/relationships/image" Target="../media/image16.jpeg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16.xml" /><Relationship Id="rId3" Type="http://schemas.openxmlformats.org/officeDocument/2006/relationships/image" Target="../media/image16.jpeg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17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18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19.xml" /><Relationship Id="rId3" Type="http://schemas.openxmlformats.org/officeDocument/2006/relationships/image" Target="../media/image13.png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20.xml" /><Relationship Id="rId3" Type="http://schemas.openxmlformats.org/officeDocument/2006/relationships/image" Target="../media/image13.png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21.xml" /><Relationship Id="rId3" Type="http://schemas.openxmlformats.org/officeDocument/2006/relationships/image" Target="../media/image13.png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22.xml" /><Relationship Id="rId3" Type="http://schemas.openxmlformats.org/officeDocument/2006/relationships/image" Target="../media/image13.png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23.xml" /><Relationship Id="rId3" Type="http://schemas.openxmlformats.org/officeDocument/2006/relationships/image" Target="../media/image13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3.xml" /><Relationship Id="rId3" Type="http://schemas.openxmlformats.org/officeDocument/2006/relationships/image" Target="../media/image5.jpeg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24.xml" /><Relationship Id="rId3" Type="http://schemas.openxmlformats.org/officeDocument/2006/relationships/image" Target="../media/image17.png" /><Relationship Id="rId4" Type="http://schemas.microsoft.com/office/2007/relationships/hdphoto" Target="../media/image18.wdp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25.xm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9.jpeg" /><Relationship Id="rId3" Type="http://schemas.openxmlformats.org/officeDocument/2006/relationships/image" Target="../media/image20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4.xml" /><Relationship Id="rId3" Type="http://schemas.openxmlformats.org/officeDocument/2006/relationships/image" Target="../media/image6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Relationship Id="rId2" Type="http://schemas.openxmlformats.org/officeDocument/2006/relationships/image" Target="../media/image7.jpe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Relationship Id="rId2" Type="http://schemas.openxmlformats.org/officeDocument/2006/relationships/image" Target="../media/image8.jpe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Relationship Id="rId2" Type="http://schemas.openxmlformats.org/officeDocument/2006/relationships/image" Target="../media/image9.jpe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Relationship Id="rId2" Type="http://schemas.openxmlformats.org/officeDocument/2006/relationships/image" Target="../media/image10.jpe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11.jpe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5157474" cy="5164038"/>
          </a:xfrm>
          <a:prstGeom prst="rect">
            <a:avLst/>
          </a:prstGeom>
          <a:solidFill>
            <a:srgbClr val="D3CD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" name="矩形 2"/>
          <p:cNvSpPr/>
          <p:nvPr/>
        </p:nvSpPr>
        <p:spPr>
          <a:xfrm>
            <a:off x="5157474" y="0"/>
            <a:ext cx="4023038" cy="5143500"/>
          </a:xfrm>
          <a:prstGeom prst="rect">
            <a:avLst/>
          </a:prstGeom>
          <a:solidFill>
            <a:srgbClr val="2C3F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D3CDB7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xmlns:d3p1="http://schemas.openxmlformats.org/officeDocument/2006/relationships" d3p1:embed="">
                    <a14:imgEffect>
                      <a14:colorTemperature colorTemp="10375"/>
                    </a14:imgEffect>
                    <a14:imgEffect>
                      <a14:saturation sat="5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0095" y="380128"/>
            <a:ext cx="2794758" cy="3991822"/>
          </a:xfrm>
          <a:prstGeom prst="rect">
            <a:avLst/>
          </a:prstGeom>
        </p:spPr>
      </p:pic>
      <p:cxnSp>
        <p:nvCxnSpPr>
          <p:cNvPr id="8" name="line01" hidden="1"/>
          <p:cNvCxnSpPr/>
          <p:nvPr/>
        </p:nvCxnSpPr>
        <p:spPr>
          <a:xfrm flipH="1">
            <a:off x="3493008" y="-20538"/>
            <a:ext cx="0" cy="5164038"/>
          </a:xfrm>
          <a:prstGeom prst="line">
            <a:avLst/>
          </a:prstGeom>
          <a:ln>
            <a:solidFill>
              <a:srgbClr val="FFFF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line01" hidden="1"/>
          <p:cNvCxnSpPr/>
          <p:nvPr/>
        </p:nvCxnSpPr>
        <p:spPr>
          <a:xfrm>
            <a:off x="-756592" y="1952124"/>
            <a:ext cx="9144000" cy="0"/>
          </a:xfrm>
          <a:prstGeom prst="line">
            <a:avLst/>
          </a:prstGeom>
          <a:ln>
            <a:solidFill>
              <a:srgbClr val="FFFF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1761751" y="549136"/>
            <a:ext cx="1366250" cy="1446550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vert="horz" wrap="square" rtlCol="0">
            <a:spAutoFit/>
          </a:bodyPr>
          <a:lstStyle/>
          <a:p>
            <a:r>
              <a:rPr lang="zh-CN" altLang="en-US" sz="8800" b="1">
                <a:solidFill>
                  <a:schemeClr val="tx1">
                    <a:lumMod val="85000"/>
                    <a:lumOff val="15000"/>
                  </a:schemeClr>
                </a:solidFill>
                <a:latin typeface="叶根友行书繁" panose="02010601030101010101" pitchFamily="2" charset="-122"/>
                <a:ea typeface="叶根友行书繁" panose="02010601030101010101" pitchFamily="2" charset="-122"/>
              </a:rPr>
              <a:t>扬</a:t>
            </a:r>
          </a:p>
        </p:txBody>
      </p:sp>
      <p:sp>
        <p:nvSpPr>
          <p:cNvPr id="13" name="矩形 12"/>
          <p:cNvSpPr/>
          <p:nvPr/>
        </p:nvSpPr>
        <p:spPr>
          <a:xfrm>
            <a:off x="1732324" y="2340600"/>
            <a:ext cx="1031051" cy="1107996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zh-CN" altLang="en-US" sz="6600" b="1">
                <a:solidFill>
                  <a:schemeClr val="tx1">
                    <a:lumMod val="85000"/>
                    <a:lumOff val="15000"/>
                  </a:schemeClr>
                </a:solidFill>
                <a:latin typeface="叶根友行书繁" panose="02010601030101010101" pitchFamily="2" charset="-122"/>
                <a:ea typeface="叶根友行书繁" panose="02010601030101010101" pitchFamily="2" charset="-122"/>
              </a:rPr>
              <a:t>慢</a:t>
            </a:r>
          </a:p>
        </p:txBody>
      </p:sp>
      <p:sp>
        <p:nvSpPr>
          <p:cNvPr id="14" name="矩形 13"/>
          <p:cNvSpPr/>
          <p:nvPr/>
        </p:nvSpPr>
        <p:spPr>
          <a:xfrm>
            <a:off x="2249452" y="1642717"/>
            <a:ext cx="1031051" cy="1107996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zh-CN" altLang="en-US" sz="6600" b="1">
                <a:solidFill>
                  <a:schemeClr val="tx1">
                    <a:lumMod val="85000"/>
                    <a:lumOff val="15000"/>
                  </a:schemeClr>
                </a:solidFill>
                <a:ea typeface="叶根友行书繁" panose="02010601030101010101" pitchFamily="2" charset="-122"/>
              </a:rPr>
              <a:t>州</a:t>
            </a:r>
            <a:endParaRPr lang="zh-CN" altLang="en-US" sz="660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756751" y="3328630"/>
            <a:ext cx="123918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姜夔</a:t>
            </a:r>
            <a:endParaRPr lang="zh-CN" altLang="en-US" sz="400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46637333"/>
      </p:ext>
    </p:extLst>
  </p:cSld>
  <p:clrMapOvr>
    <a:masterClrMapping/>
  </p:clrMapOvr>
  <mc:AlternateContent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D3CDB7"/>
          </a:solidFill>
          <a:ln>
            <a:solidFill>
              <a:srgbClr val="D3CDB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107504" y="379612"/>
            <a:ext cx="3816424" cy="4384275"/>
            <a:chOff x="504056" y="243809"/>
            <a:chExt cx="3816424" cy="4384275"/>
          </a:xfrm>
        </p:grpSpPr>
        <p:sp>
          <p:nvSpPr>
            <p:cNvPr id="4" name="图文框 3"/>
            <p:cNvSpPr/>
            <p:nvPr/>
          </p:nvSpPr>
          <p:spPr>
            <a:xfrm>
              <a:off x="504056" y="243809"/>
              <a:ext cx="3816424" cy="4384275"/>
            </a:xfrm>
            <a:prstGeom prst="frame">
              <a:avLst>
                <a:gd name="adj1" fmla="val 3482"/>
              </a:avLst>
            </a:prstGeom>
            <a:solidFill>
              <a:srgbClr val="2C3F46"/>
            </a:solidFill>
            <a:ln>
              <a:noFill/>
            </a:ln>
            <a:effectLst>
              <a:outerShdw blurRad="63500" dist="50800" dir="2052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pic>
          <p:nvPicPr>
            <p:cNvPr id="14" name="Picture 2" descr="图片6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611560" y="339502"/>
              <a:ext cx="3564904" cy="41764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5" name="Text Box 4"/>
          <p:cNvSpPr txBox="1">
            <a:spLocks noChangeArrowheads="1"/>
          </p:cNvSpPr>
          <p:nvPr/>
        </p:nvSpPr>
        <p:spPr bwMode="auto">
          <a:xfrm>
            <a:off x="3833664" y="1240098"/>
            <a:ext cx="5400600" cy="132343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1" lang="zh-CN" altLang="en-US" sz="3200" b="1">
                <a:effectLst>
                  <a:outerShdw blurRad="38100" dist="38100" dir="2700000" algn="tl">
                    <a:srgbClr val="C0C0C0"/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扬州地当要冲，多富商大贾。 </a:t>
            </a:r>
          </a:p>
          <a:p>
            <a:pPr>
              <a:spcBef>
                <a:spcPct val="50000"/>
              </a:spcBef>
              <a:defRPr/>
            </a:pPr>
            <a:r>
              <a:rPr kumimoji="1" lang="zh-CN" altLang="en-US" sz="3200" b="1">
                <a:effectLst>
                  <a:outerShdw blurRad="38100" dist="38100" dir="2700000" algn="tl">
                    <a:srgbClr val="C0C0C0"/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                 </a:t>
            </a:r>
            <a:r>
              <a:rPr kumimoji="1" lang="en-US" altLang="zh-CN" sz="3200" b="1">
                <a:effectLst>
                  <a:outerShdw blurRad="38100" dist="38100" dir="2700000" algn="tl">
                    <a:srgbClr val="C0C0C0"/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《</a:t>
            </a:r>
            <a:r>
              <a:rPr kumimoji="1" lang="zh-CN" altLang="en-US" sz="3200" b="1">
                <a:effectLst>
                  <a:outerShdw blurRad="38100" dist="38100" dir="2700000" algn="tl">
                    <a:srgbClr val="C0C0C0"/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旧唐书</a:t>
            </a:r>
            <a:r>
              <a:rPr kumimoji="1" lang="en-US" altLang="zh-CN" sz="3200" b="1">
                <a:effectLst>
                  <a:outerShdw blurRad="38100" dist="38100" dir="2700000" algn="tl">
                    <a:srgbClr val="C0C0C0"/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·</a:t>
            </a:r>
            <a:r>
              <a:rPr kumimoji="1" lang="zh-CN" altLang="en-US" sz="3200" b="1">
                <a:effectLst>
                  <a:outerShdw blurRad="38100" dist="38100" dir="2700000" algn="tl">
                    <a:srgbClr val="C0C0C0"/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地理志</a:t>
            </a:r>
            <a:r>
              <a:rPr kumimoji="1" lang="en-US" altLang="zh-CN" sz="3200" b="1">
                <a:effectLst>
                  <a:outerShdw blurRad="38100" dist="38100" dir="2700000" algn="tl">
                    <a:srgbClr val="C0C0C0"/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》</a:t>
            </a:r>
          </a:p>
        </p:txBody>
      </p:sp>
      <p:sp>
        <p:nvSpPr>
          <p:cNvPr id="21" name="Text Box 5"/>
          <p:cNvSpPr txBox="1">
            <a:spLocks noChangeArrowheads="1"/>
          </p:cNvSpPr>
          <p:nvPr/>
        </p:nvSpPr>
        <p:spPr bwMode="auto">
          <a:xfrm>
            <a:off x="4283968" y="3193344"/>
            <a:ext cx="4824660" cy="107721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kumimoji="1" lang="zh-CN" altLang="en-US" sz="3200" b="1">
                <a:effectLst>
                  <a:outerShdw blurRad="38100" dist="38100" dir="2700000" algn="tl">
                    <a:srgbClr val="C0C0C0"/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扬州富庶甲天下。</a:t>
            </a:r>
          </a:p>
          <a:p>
            <a:pPr eaLnBrk="1" hangingPunct="1">
              <a:defRPr/>
            </a:pPr>
            <a:r>
              <a:rPr kumimoji="1" lang="zh-CN" altLang="en-US" sz="3200" b="1">
                <a:effectLst>
                  <a:outerShdw blurRad="38100" dist="38100" dir="2700000" algn="tl">
                    <a:srgbClr val="C0C0C0"/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                        </a:t>
            </a:r>
            <a:r>
              <a:rPr kumimoji="1" lang="en-US" altLang="zh-CN" sz="3200" b="1">
                <a:effectLst>
                  <a:outerShdw blurRad="38100" dist="38100" dir="2700000" algn="tl">
                    <a:srgbClr val="C0C0C0"/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《</a:t>
            </a:r>
            <a:r>
              <a:rPr kumimoji="1" lang="zh-CN" altLang="en-US" sz="3200" b="1">
                <a:effectLst>
                  <a:outerShdw blurRad="38100" dist="38100" dir="2700000" algn="tl">
                    <a:srgbClr val="C0C0C0"/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资治通鉴</a:t>
            </a:r>
            <a:r>
              <a:rPr kumimoji="1" lang="en-US" altLang="zh-CN" sz="3200" b="1">
                <a:effectLst>
                  <a:outerShdw blurRad="38100" dist="38100" dir="2700000" algn="tl">
                    <a:srgbClr val="C0C0C0"/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》</a:t>
            </a:r>
          </a:p>
        </p:txBody>
      </p:sp>
    </p:spTree>
    <p:extLst>
      <p:ext uri="{BB962C8B-B14F-4D97-AF65-F5344CB8AC3E}">
        <p14:creationId xmlns:p14="http://schemas.microsoft.com/office/powerpoint/2010/main" val="239681772"/>
      </p:ext>
    </p:extLst>
  </p:cSld>
  <p:clrMapOvr>
    <a:masterClrMapping/>
  </p:clrMapOvr>
  <p:transition spd="slow">
    <p:push dir="d"/>
  </p:transition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-324544" y="-393630"/>
            <a:ext cx="10081120" cy="5760640"/>
          </a:xfrm>
          <a:prstGeom prst="rect">
            <a:avLst/>
          </a:prstGeom>
          <a:solidFill>
            <a:srgbClr val="2C3F4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95536" y="267494"/>
            <a:ext cx="8424936" cy="4536504"/>
          </a:xfrm>
          <a:prstGeom prst="rect">
            <a:avLst/>
          </a:prstGeom>
          <a:solidFill>
            <a:srgbClr val="D3CD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zh-CN" altLang="en-US" sz="3200">
                <a:solidFill>
                  <a:schemeClr val="tx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扬州是我国的历史文化名城之一，素有“</a:t>
            </a:r>
            <a:r>
              <a:rPr lang="zh-CN" altLang="en-US" sz="3200">
                <a:solidFill>
                  <a:srgbClr val="C0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淮左名都</a:t>
            </a:r>
            <a:r>
              <a:rPr lang="zh-CN" altLang="en-US" sz="3200">
                <a:solidFill>
                  <a:schemeClr val="tx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”之誉，至今已有</a:t>
            </a:r>
            <a:r>
              <a:rPr lang="en-US" altLang="zh-CN" sz="3200">
                <a:solidFill>
                  <a:schemeClr val="tx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2480</a:t>
            </a:r>
            <a:r>
              <a:rPr lang="zh-CN" altLang="en-US" sz="3200">
                <a:solidFill>
                  <a:schemeClr val="tx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余年的历史。扬州地处江淮要冲，早在东汉时便是政治军事基地，也是重要港口 。早在六朝时，就有“腰缠十万贯，骑鹤上扬州”之说。扬州的古代文明和灿烂文化，也牵动了帝王的情怀和游兴，隋炀帝三下扬州看琼花，给扬州留下了众多的历史古迹。 </a:t>
            </a:r>
          </a:p>
        </p:txBody>
      </p:sp>
    </p:spTree>
    <p:extLst>
      <p:ext uri="{BB962C8B-B14F-4D97-AF65-F5344CB8AC3E}">
        <p14:creationId xmlns:p14="http://schemas.microsoft.com/office/powerpoint/2010/main" val="1183386836"/>
      </p:ext>
    </p:extLst>
  </p:cSld>
  <p:clrMapOvr>
    <a:masterClrMapping/>
  </p:clrMapOvr>
  <mc:AlternateContent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4" name="组合 13"/>
          <p:cNvGrpSpPr/>
          <p:nvPr/>
        </p:nvGrpSpPr>
        <p:grpSpPr>
          <a:xfrm>
            <a:off x="-90128" y="-20538"/>
            <a:ext cx="9342648" cy="5328592"/>
            <a:chOff x="-36512" y="-164554"/>
            <a:chExt cx="9342648" cy="5328592"/>
          </a:xfrm>
        </p:grpSpPr>
        <p:sp>
          <p:nvSpPr>
            <p:cNvPr id="2" name="矩形 1"/>
            <p:cNvSpPr/>
            <p:nvPr/>
          </p:nvSpPr>
          <p:spPr>
            <a:xfrm>
              <a:off x="0" y="-164554"/>
              <a:ext cx="9144000" cy="5308054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3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4054" r="14096" b="21112"/>
            <a:stretch>
              <a:fillRect/>
            </a:stretch>
          </p:blipFill>
          <p:spPr bwMode="auto">
            <a:xfrm>
              <a:off x="-36512" y="-164554"/>
              <a:ext cx="9342648" cy="5328592"/>
            </a:xfrm>
            <a:prstGeom prst="rect">
              <a:avLst/>
            </a:prstGeom>
            <a:solidFill>
              <a:srgbClr val="2C3F4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4" name="组合 3"/>
          <p:cNvGrpSpPr/>
          <p:nvPr/>
        </p:nvGrpSpPr>
        <p:grpSpPr>
          <a:xfrm>
            <a:off x="179512" y="653919"/>
            <a:ext cx="1728192" cy="1696600"/>
            <a:chOff x="1331640" y="957427"/>
            <a:chExt cx="2014780" cy="2014780"/>
          </a:xfrm>
        </p:grpSpPr>
        <p:sp>
          <p:nvSpPr>
            <p:cNvPr id="3" name="椭圆 2"/>
            <p:cNvSpPr/>
            <p:nvPr/>
          </p:nvSpPr>
          <p:spPr>
            <a:xfrm>
              <a:off x="1331640" y="957427"/>
              <a:ext cx="2014780" cy="2014780"/>
            </a:xfrm>
            <a:prstGeom prst="ellipse">
              <a:avLst/>
            </a:prstGeom>
            <a:noFill/>
            <a:ln>
              <a:solidFill>
                <a:srgbClr val="2C3F46"/>
              </a:solidFill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Rectangle 3"/>
            <p:cNvSpPr txBox="1">
              <a:spLocks noChangeArrowheads="1"/>
            </p:cNvSpPr>
            <p:nvPr/>
          </p:nvSpPr>
          <p:spPr>
            <a:xfrm>
              <a:off x="1474934" y="1248156"/>
              <a:ext cx="1728192" cy="864096"/>
            </a:xfrm>
            <a:prstGeom prst="rect">
              <a:avLst/>
            </a:prstGeom>
          </p:spPr>
          <p:txBody>
            <a:bodyPr/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zh-CN" altLang="en-US" smtClean="0">
                  <a:latin typeface="华文行楷" panose="02010800040101010101" pitchFamily="2" charset="-122"/>
                  <a:ea typeface="华文行楷" panose="02010800040101010101" pitchFamily="2" charset="-122"/>
                </a:rPr>
                <a:t>慢词介绍</a:t>
              </a:r>
            </a:p>
          </p:txBody>
        </p:sp>
      </p:grpSp>
      <p:sp>
        <p:nvSpPr>
          <p:cNvPr id="16" name="Rectangle 4"/>
          <p:cNvSpPr txBox="1">
            <a:spLocks noChangeArrowheads="1"/>
          </p:cNvSpPr>
          <p:nvPr/>
        </p:nvSpPr>
        <p:spPr>
          <a:xfrm>
            <a:off x="2048408" y="627534"/>
            <a:ext cx="6484032" cy="3384376"/>
          </a:xfrm>
          <a:prstGeom prst="rect">
            <a:avLst/>
          </a:prstGeom>
          <a:solidFill>
            <a:schemeClr val="bg1">
              <a:alpha val="67058"/>
            </a:schemeClr>
          </a:solidFill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fontAlgn="base">
              <a:spcAft>
                <a:spcPct val="0"/>
              </a:spcAft>
              <a:buFontTx/>
              <a:buChar char="•"/>
              <a:defRPr/>
            </a:pPr>
            <a:r>
              <a:rPr lang="zh-CN" altLang="en-US" b="1">
                <a:solidFill>
                  <a:srgbClr val="00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慢词</a:t>
            </a:r>
            <a:r>
              <a:rPr lang="zh-CN" altLang="en-US">
                <a:solidFill>
                  <a:srgbClr val="00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是依据曲调舒缓的慢曲填写的词，重抒情，一般都比较长。</a:t>
            </a:r>
            <a:endParaRPr lang="en-US" altLang="zh-CN">
              <a:solidFill>
                <a:srgbClr val="000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 lvl="0" fontAlgn="base">
              <a:spcAft>
                <a:spcPct val="0"/>
              </a:spcAft>
              <a:buFontTx/>
              <a:buChar char="•"/>
              <a:defRPr/>
            </a:pPr>
            <a:r>
              <a:rPr lang="zh-CN" altLang="en-US">
                <a:solidFill>
                  <a:srgbClr val="00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姜夔精通音律，“扬州慢</a:t>
            </a:r>
            <a:r>
              <a:rPr lang="en-US" altLang="zh-CN">
                <a:solidFill>
                  <a:srgbClr val="00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”</a:t>
            </a:r>
            <a:r>
              <a:rPr lang="zh-CN" altLang="en-US">
                <a:solidFill>
                  <a:srgbClr val="00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是他自创词调和乐曲之一。</a:t>
            </a:r>
            <a:r>
              <a:rPr lang="zh-CN" altLang="en-US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扬州慢是词牌，也是题目</a:t>
            </a:r>
            <a:r>
              <a:rPr lang="zh-CN" altLang="en-US" smtClean="0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。</a:t>
            </a:r>
            <a:endParaRPr lang="en-US" altLang="zh-CN">
              <a:solidFill>
                <a:srgbClr val="000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 lvl="0" fontAlgn="base">
              <a:spcAft>
                <a:spcPct val="0"/>
              </a:spcAft>
              <a:buFontTx/>
              <a:buChar char="•"/>
              <a:defRPr/>
            </a:pPr>
            <a:r>
              <a:rPr lang="zh-CN" altLang="en-US">
                <a:solidFill>
                  <a:srgbClr val="00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朗诵技巧：语速慢而</a:t>
            </a:r>
            <a:r>
              <a:rPr lang="zh-CN" altLang="en-US" smtClean="0">
                <a:solidFill>
                  <a:srgbClr val="00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舒缓</a:t>
            </a:r>
            <a:endParaRPr lang="en-US" altLang="zh-CN" smtClean="0">
              <a:solidFill>
                <a:srgbClr val="000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40243921"/>
      </p:ext>
    </p:extLst>
  </p:cSld>
  <p:clrMapOvr>
    <a:masterClrMapping/>
  </p:clrMapOvr>
  <p:transition spd="slow">
    <p:randomBar/>
  </p:transition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3" name="矩形 3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D3CDB7"/>
          </a:solidFill>
          <a:ln>
            <a:solidFill>
              <a:srgbClr val="D3CDB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" name="line01" hidden="1"/>
          <p:cNvCxnSpPr/>
          <p:nvPr/>
        </p:nvCxnSpPr>
        <p:spPr>
          <a:xfrm>
            <a:off x="0" y="3178683"/>
            <a:ext cx="9144000" cy="0"/>
          </a:xfrm>
          <a:prstGeom prst="line">
            <a:avLst/>
          </a:prstGeom>
          <a:ln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" name="line01" hidden="1"/>
          <p:cNvCxnSpPr/>
          <p:nvPr/>
        </p:nvCxnSpPr>
        <p:spPr>
          <a:xfrm flipH="1">
            <a:off x="5650992" y="0"/>
            <a:ext cx="0" cy="5143500"/>
          </a:xfrm>
          <a:prstGeom prst="line">
            <a:avLst/>
          </a:prstGeom>
          <a:ln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107504" y="45904"/>
            <a:ext cx="2627874" cy="1229702"/>
            <a:chOff x="2989399" y="420588"/>
            <a:chExt cx="2627874" cy="1229702"/>
          </a:xfrm>
        </p:grpSpPr>
        <p:grpSp>
          <p:nvGrpSpPr>
            <p:cNvPr id="21" name="组合 20"/>
            <p:cNvGrpSpPr/>
            <p:nvPr/>
          </p:nvGrpSpPr>
          <p:grpSpPr>
            <a:xfrm>
              <a:off x="2989399" y="420588"/>
              <a:ext cx="2627874" cy="1229702"/>
              <a:chOff x="3707148" y="1614701"/>
              <a:chExt cx="3024336" cy="1901953"/>
            </a:xfrm>
          </p:grpSpPr>
          <p:sp>
            <p:nvSpPr>
              <p:cNvPr id="15" name="矩形 14"/>
              <p:cNvSpPr/>
              <p:nvPr/>
            </p:nvSpPr>
            <p:spPr>
              <a:xfrm>
                <a:off x="3707148" y="2157617"/>
                <a:ext cx="3024336" cy="370629"/>
              </a:xfrm>
              <a:prstGeom prst="rect">
                <a:avLst/>
              </a:prstGeom>
              <a:solidFill>
                <a:srgbClr val="2C3F46"/>
              </a:solidFill>
              <a:ln w="0" cap="flat" cmpd="sng" algn="ctr">
                <a:solidFill>
                  <a:srgbClr val="2C3F46"/>
                </a:solidFill>
                <a:prstDash val="soli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椭圆 15"/>
              <p:cNvSpPr/>
              <p:nvPr/>
            </p:nvSpPr>
            <p:spPr>
              <a:xfrm>
                <a:off x="3959944" y="1614701"/>
                <a:ext cx="2518742" cy="1901953"/>
              </a:xfrm>
              <a:prstGeom prst="ellipse">
                <a:avLst/>
              </a:prstGeom>
              <a:solidFill>
                <a:srgbClr val="D3CDB7"/>
              </a:solidFill>
              <a:ln>
                <a:solidFill>
                  <a:srgbClr val="D3CDB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7" name="TextBox 16"/>
            <p:cNvSpPr txBox="1"/>
            <p:nvPr/>
          </p:nvSpPr>
          <p:spPr>
            <a:xfrm>
              <a:off x="3196336" y="554568"/>
              <a:ext cx="237183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smtClean="0">
                  <a:latin typeface="华文行楷" panose="02010800040101010101" pitchFamily="2" charset="-122"/>
                  <a:ea typeface="华文行楷" panose="02010800040101010101" pitchFamily="2" charset="-122"/>
                </a:rPr>
                <a:t>作者介绍</a:t>
              </a:r>
              <a:endParaRPr lang="zh-CN" altLang="en-US" sz="4000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0" y="742295"/>
            <a:ext cx="6156176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>
                <a:latin typeface="幼圆" panose="02010509060101010101" pitchFamily="49" charset="-122"/>
                <a:ea typeface="幼圆" panose="02010509060101010101" pitchFamily="49" charset="-122"/>
              </a:rPr>
              <a:t> </a:t>
            </a:r>
            <a:r>
              <a:rPr lang="zh-CN" altLang="en-US" sz="2800" b="1">
                <a:latin typeface="幼圆" panose="02010509060101010101" pitchFamily="49" charset="-122"/>
                <a:ea typeface="幼圆" panose="02010509060101010101" pitchFamily="49" charset="-122"/>
              </a:rPr>
              <a:t>姜夔，字尧章，号</a:t>
            </a:r>
            <a:r>
              <a:rPr lang="zh-CN" altLang="en-US" sz="2800" b="1">
                <a:solidFill>
                  <a:srgbClr val="C0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白石道人</a:t>
            </a:r>
            <a:r>
              <a:rPr lang="zh-CN" altLang="en-US" sz="2800" b="1" smtClean="0">
                <a:latin typeface="幼圆" panose="02010509060101010101" pitchFamily="49" charset="-122"/>
                <a:ea typeface="幼圆" panose="02010509060101010101" pitchFamily="49" charset="-122"/>
              </a:rPr>
              <a:t>，饶州鄱阳</a:t>
            </a:r>
            <a:r>
              <a:rPr lang="zh-CN" altLang="en-US" sz="2800" b="1">
                <a:latin typeface="幼圆" panose="02010509060101010101" pitchFamily="49" charset="-122"/>
                <a:ea typeface="幼圆" panose="02010509060101010101" pitchFamily="49" charset="-122"/>
              </a:rPr>
              <a:t>（</a:t>
            </a:r>
            <a:r>
              <a:rPr lang="zh-CN" altLang="en-US" sz="2800" b="1" smtClean="0">
                <a:latin typeface="幼圆" panose="02010509060101010101" pitchFamily="49" charset="-122"/>
                <a:ea typeface="幼圆" panose="02010509060101010101" pitchFamily="49" charset="-122"/>
              </a:rPr>
              <a:t>今属江西）</a:t>
            </a:r>
            <a:r>
              <a:rPr lang="zh-CN" altLang="en-US" sz="2800" b="1">
                <a:latin typeface="幼圆" panose="02010509060101010101" pitchFamily="49" charset="-122"/>
                <a:ea typeface="幼圆" panose="02010509060101010101" pitchFamily="49" charset="-122"/>
              </a:rPr>
              <a:t>人，生卒年不详。</a:t>
            </a:r>
            <a:r>
              <a:rPr lang="zh-CN" altLang="en-US" sz="2800" b="1">
                <a:solidFill>
                  <a:srgbClr val="C0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南宋中期向后期过渡时期的代表词人</a:t>
            </a:r>
            <a:r>
              <a:rPr lang="zh-CN" altLang="en-US" sz="2800" b="1">
                <a:latin typeface="幼圆" panose="02010509060101010101" pitchFamily="49" charset="-122"/>
                <a:ea typeface="幼圆" panose="02010509060101010101" pitchFamily="49" charset="-122"/>
              </a:rPr>
              <a:t>，一生未入仕途，以布衣出入于公卿之门，善书法、精音乐、能自度曲。诗词俱工，词尤负盛名。是继苏轼之后又一难得的</a:t>
            </a:r>
            <a:r>
              <a:rPr lang="zh-CN" altLang="en-US" sz="2800" b="1">
                <a:solidFill>
                  <a:srgbClr val="C0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艺术全才</a:t>
            </a:r>
            <a:r>
              <a:rPr lang="zh-CN" altLang="en-US" sz="2800" b="1">
                <a:latin typeface="幼圆" panose="02010509060101010101" pitchFamily="49" charset="-122"/>
                <a:ea typeface="幼圆" panose="02010509060101010101" pitchFamily="49" charset="-122"/>
              </a:rPr>
              <a:t>。词多纪游、咏物、感叹身世飘零，亦有寄寓忧国伤时之作。有</a:t>
            </a:r>
            <a:r>
              <a:rPr lang="en-US" altLang="zh-CN" sz="2800" b="1">
                <a:latin typeface="幼圆" panose="02010509060101010101" pitchFamily="49" charset="-122"/>
                <a:ea typeface="幼圆" panose="02010509060101010101" pitchFamily="49" charset="-122"/>
              </a:rPr>
              <a:t>《</a:t>
            </a:r>
            <a:r>
              <a:rPr lang="zh-CN" altLang="en-US" sz="2800" b="1">
                <a:latin typeface="幼圆" panose="02010509060101010101" pitchFamily="49" charset="-122"/>
                <a:ea typeface="幼圆" panose="02010509060101010101" pitchFamily="49" charset="-122"/>
              </a:rPr>
              <a:t>白石道人诗集</a:t>
            </a:r>
            <a:r>
              <a:rPr lang="en-US" altLang="zh-CN" sz="2800" b="1">
                <a:latin typeface="幼圆" panose="02010509060101010101" pitchFamily="49" charset="-122"/>
                <a:ea typeface="幼圆" panose="02010509060101010101" pitchFamily="49" charset="-122"/>
              </a:rPr>
              <a:t>》</a:t>
            </a:r>
            <a:r>
              <a:rPr lang="zh-CN" altLang="en-US" sz="2800" b="1">
                <a:latin typeface="幼圆" panose="02010509060101010101" pitchFamily="49" charset="-122"/>
                <a:ea typeface="幼圆" panose="02010509060101010101" pitchFamily="49" charset="-122"/>
              </a:rPr>
              <a:t>、</a:t>
            </a:r>
            <a:r>
              <a:rPr lang="en-US" altLang="zh-CN" sz="2800" b="1">
                <a:latin typeface="幼圆" panose="02010509060101010101" pitchFamily="49" charset="-122"/>
                <a:ea typeface="幼圆" panose="02010509060101010101" pitchFamily="49" charset="-122"/>
              </a:rPr>
              <a:t>《</a:t>
            </a:r>
            <a:r>
              <a:rPr lang="zh-CN" altLang="en-US" sz="2800" b="1">
                <a:latin typeface="幼圆" panose="02010509060101010101" pitchFamily="49" charset="-122"/>
                <a:ea typeface="幼圆" panose="02010509060101010101" pitchFamily="49" charset="-122"/>
              </a:rPr>
              <a:t>白石道人歌曲</a:t>
            </a:r>
            <a:r>
              <a:rPr lang="en-US" altLang="zh-CN" sz="2800" b="1" smtClean="0">
                <a:latin typeface="幼圆" panose="02010509060101010101" pitchFamily="49" charset="-122"/>
                <a:ea typeface="幼圆" panose="02010509060101010101" pitchFamily="49" charset="-122"/>
              </a:rPr>
              <a:t>》</a:t>
            </a:r>
            <a:r>
              <a:rPr lang="zh-CN" altLang="en-US" sz="2800" b="1" smtClean="0">
                <a:latin typeface="幼圆" panose="02010509060101010101" pitchFamily="49" charset="-122"/>
                <a:ea typeface="幼圆" panose="02010509060101010101" pitchFamily="49" charset="-122"/>
              </a:rPr>
              <a:t>。</a:t>
            </a:r>
            <a:endParaRPr lang="zh-CN" altLang="en-US" sz="2800" b="1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9" name="Picture 2" descr="qiuy-gd-lb">
            <a:hlinkClick r:id="rId4" action="ppaction://hlinkfile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9608" y="0"/>
            <a:ext cx="31242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5523109"/>
      </p:ext>
    </p:extLst>
  </p:cSld>
  <p:clrMapOvr>
    <a:masterClrMapping/>
  </p:clrMapOvr>
  <mc:AlternateContent>
    <mc:Choice xmlns:p14="http://schemas.microsoft.com/office/powerpoint/2010/main" Requires="p14">
      <p:transition spd="slow" p14:dur="1500">
        <p:strips dir="rd"/>
      </p:transition>
    </mc:Choice>
    <mc:Fallback>
      <p:transition spd="slow">
        <p:strips dir="rd"/>
      </p:transition>
    </mc:Fallback>
  </mc:AlternateContent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3" name="矩形 3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D3CDB7"/>
          </a:solidFill>
          <a:ln>
            <a:solidFill>
              <a:srgbClr val="D3CDB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" name="line01" hidden="1"/>
          <p:cNvCxnSpPr/>
          <p:nvPr/>
        </p:nvCxnSpPr>
        <p:spPr>
          <a:xfrm>
            <a:off x="0" y="3178683"/>
            <a:ext cx="9144000" cy="0"/>
          </a:xfrm>
          <a:prstGeom prst="line">
            <a:avLst/>
          </a:prstGeom>
          <a:ln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" name="line01" hidden="1"/>
          <p:cNvCxnSpPr/>
          <p:nvPr/>
        </p:nvCxnSpPr>
        <p:spPr>
          <a:xfrm flipH="1">
            <a:off x="5650992" y="0"/>
            <a:ext cx="0" cy="5143500"/>
          </a:xfrm>
          <a:prstGeom prst="line">
            <a:avLst/>
          </a:prstGeom>
          <a:ln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107504" y="45904"/>
            <a:ext cx="2627874" cy="1229702"/>
            <a:chOff x="2989399" y="420588"/>
            <a:chExt cx="2627874" cy="1229702"/>
          </a:xfrm>
        </p:grpSpPr>
        <p:grpSp>
          <p:nvGrpSpPr>
            <p:cNvPr id="21" name="组合 20"/>
            <p:cNvGrpSpPr/>
            <p:nvPr/>
          </p:nvGrpSpPr>
          <p:grpSpPr>
            <a:xfrm>
              <a:off x="2989399" y="420588"/>
              <a:ext cx="2627874" cy="1229702"/>
              <a:chOff x="3707148" y="1614701"/>
              <a:chExt cx="3024336" cy="1901953"/>
            </a:xfrm>
          </p:grpSpPr>
          <p:sp>
            <p:nvSpPr>
              <p:cNvPr id="15" name="矩形 14"/>
              <p:cNvSpPr/>
              <p:nvPr/>
            </p:nvSpPr>
            <p:spPr>
              <a:xfrm>
                <a:off x="3707148" y="2157617"/>
                <a:ext cx="3024336" cy="370629"/>
              </a:xfrm>
              <a:prstGeom prst="rect">
                <a:avLst/>
              </a:prstGeom>
              <a:solidFill>
                <a:srgbClr val="2C3F46"/>
              </a:solidFill>
              <a:ln w="0" cap="flat" cmpd="sng" algn="ctr">
                <a:solidFill>
                  <a:srgbClr val="2C3F46"/>
                </a:solidFill>
                <a:prstDash val="soli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椭圆 15"/>
              <p:cNvSpPr/>
              <p:nvPr/>
            </p:nvSpPr>
            <p:spPr>
              <a:xfrm>
                <a:off x="3959944" y="1614701"/>
                <a:ext cx="2518742" cy="1901953"/>
              </a:xfrm>
              <a:prstGeom prst="ellipse">
                <a:avLst/>
              </a:prstGeom>
              <a:solidFill>
                <a:srgbClr val="D3CDB7"/>
              </a:solidFill>
              <a:ln>
                <a:solidFill>
                  <a:srgbClr val="D3CDB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7" name="TextBox 16"/>
            <p:cNvSpPr txBox="1"/>
            <p:nvPr/>
          </p:nvSpPr>
          <p:spPr>
            <a:xfrm>
              <a:off x="3196336" y="554568"/>
              <a:ext cx="237183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>
                  <a:latin typeface="华文行楷" panose="02010800040101010101" pitchFamily="2" charset="-122"/>
                  <a:ea typeface="华文行楷" panose="02010800040101010101" pitchFamily="2" charset="-122"/>
                </a:rPr>
                <a:t>写作背景</a:t>
              </a:r>
            </a:p>
          </p:txBody>
        </p:sp>
      </p:grpSp>
      <p:sp>
        <p:nvSpPr>
          <p:cNvPr id="5" name="矩形 4"/>
          <p:cNvSpPr/>
          <p:nvPr/>
        </p:nvSpPr>
        <p:spPr>
          <a:xfrm>
            <a:off x="0" y="742295"/>
            <a:ext cx="6156176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2800" b="1" smtClean="0">
                <a:latin typeface="幼圆" panose="02010509060101010101" pitchFamily="49" charset="-122"/>
                <a:ea typeface="幼圆" panose="02010509060101010101" pitchFamily="49" charset="-122"/>
              </a:rPr>
              <a:t>在</a:t>
            </a:r>
            <a:r>
              <a:rPr lang="zh-CN" altLang="en-US" sz="2800" b="1">
                <a:latin typeface="幼圆" panose="02010509060101010101" pitchFamily="49" charset="-122"/>
                <a:ea typeface="幼圆" panose="02010509060101010101" pitchFamily="49" charset="-122"/>
              </a:rPr>
              <a:t>南宋时，金兵频频南侵，扬州屡遭兵火，如今映入作者视野的却是一片荒芜，满目疮痍，词人顿生山河破碎之感。作者写本词时，宋金隆兴和议已达</a:t>
            </a:r>
            <a:r>
              <a:rPr lang="en-US" altLang="zh-CN" sz="2800" b="1">
                <a:latin typeface="幼圆" panose="02010509060101010101" pitchFamily="49" charset="-122"/>
                <a:ea typeface="幼圆" panose="02010509060101010101" pitchFamily="49" charset="-122"/>
              </a:rPr>
              <a:t>12</a:t>
            </a:r>
            <a:r>
              <a:rPr lang="zh-CN" altLang="en-US" sz="2800" b="1">
                <a:latin typeface="幼圆" panose="02010509060101010101" pitchFamily="49" charset="-122"/>
                <a:ea typeface="幼圆" panose="02010509060101010101" pitchFamily="49" charset="-122"/>
              </a:rPr>
              <a:t>年之久。南宋朝廷苟安半壁，朝纲废弛。词人目睹当年经强敌侵凌后扬州城的累累伤痕和苦难频仍的现实，岂能无动于衷？因而</a:t>
            </a:r>
            <a:r>
              <a:rPr lang="zh-CN" altLang="en-US" sz="2800" b="1">
                <a:solidFill>
                  <a:srgbClr val="C0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追怀丧乱，感慨今昔，写下了这首词，抒发了</a:t>
            </a:r>
            <a:r>
              <a:rPr lang="en-US" altLang="zh-CN" sz="2800" b="1">
                <a:solidFill>
                  <a:srgbClr val="C0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《</a:t>
            </a:r>
            <a:r>
              <a:rPr lang="zh-CN" altLang="en-US" sz="2800" b="1">
                <a:solidFill>
                  <a:srgbClr val="C0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黍离</a:t>
            </a:r>
            <a:r>
              <a:rPr lang="en-US" altLang="zh-CN" sz="2800" b="1">
                <a:solidFill>
                  <a:srgbClr val="C0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》</a:t>
            </a:r>
            <a:r>
              <a:rPr lang="zh-CN" altLang="en-US" sz="2800" b="1">
                <a:solidFill>
                  <a:srgbClr val="C0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之悲</a:t>
            </a:r>
            <a:r>
              <a:rPr lang="zh-CN" altLang="en-US" sz="2800" b="1" smtClean="0">
                <a:latin typeface="幼圆" panose="02010509060101010101" pitchFamily="49" charset="-122"/>
                <a:ea typeface="幼圆" panose="02010509060101010101" pitchFamily="49" charset="-122"/>
              </a:rPr>
              <a:t>。</a:t>
            </a:r>
            <a:endParaRPr lang="zh-CN" altLang="en-US" sz="2800" b="1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9" name="Picture 2" descr="qiuy-gd-lb">
            <a:hlinkClick r:id="rId4" action="ppaction://hlinkfile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8896" y="0"/>
            <a:ext cx="2974912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3613440"/>
      </p:ext>
    </p:extLst>
  </p:cSld>
  <p:clrMapOvr>
    <a:masterClrMapping/>
  </p:clrMapOvr>
  <mc:AlternateContent>
    <mc:Choice xmlns:p14="http://schemas.microsoft.com/office/powerpoint/2010/main" Requires="p14">
      <p:transition spd="slow" p14:dur="1500">
        <p:strips dir="rd"/>
      </p:transition>
    </mc:Choice>
    <mc:Fallback>
      <p:transition spd="slow">
        <p:strips dir="rd"/>
      </p:transition>
    </mc:Fallback>
  </mc:AlternateContent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4" name="组合 13"/>
          <p:cNvGrpSpPr/>
          <p:nvPr/>
        </p:nvGrpSpPr>
        <p:grpSpPr>
          <a:xfrm>
            <a:off x="-184279" y="-92546"/>
            <a:ext cx="9342648" cy="5328592"/>
            <a:chOff x="-36512" y="-164554"/>
            <a:chExt cx="9342648" cy="5328592"/>
          </a:xfrm>
        </p:grpSpPr>
        <p:sp>
          <p:nvSpPr>
            <p:cNvPr id="2" name="矩形 1"/>
            <p:cNvSpPr/>
            <p:nvPr/>
          </p:nvSpPr>
          <p:spPr>
            <a:xfrm>
              <a:off x="0" y="-164554"/>
              <a:ext cx="9144000" cy="5308054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3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4054" r="14096" b="21112"/>
            <a:stretch>
              <a:fillRect/>
            </a:stretch>
          </p:blipFill>
          <p:spPr bwMode="auto">
            <a:xfrm>
              <a:off x="-36512" y="-164554"/>
              <a:ext cx="9342648" cy="5328592"/>
            </a:xfrm>
            <a:prstGeom prst="rect">
              <a:avLst/>
            </a:prstGeom>
            <a:solidFill>
              <a:srgbClr val="2C3F4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3" name="椭圆 2"/>
          <p:cNvSpPr/>
          <p:nvPr/>
        </p:nvSpPr>
        <p:spPr>
          <a:xfrm>
            <a:off x="755576" y="267494"/>
            <a:ext cx="1296144" cy="1254283"/>
          </a:xfrm>
          <a:prstGeom prst="ellipse">
            <a:avLst/>
          </a:prstGeom>
          <a:noFill/>
          <a:ln>
            <a:solidFill>
              <a:srgbClr val="2C3F46"/>
            </a:solidFill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6600" smtClean="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序</a:t>
            </a:r>
            <a:endParaRPr lang="zh-CN" altLang="en-US" sz="6600">
              <a:solidFill>
                <a:schemeClr val="tx1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0" y="1635646"/>
            <a:ext cx="8598657" cy="2123658"/>
          </a:xfrm>
          <a:prstGeom prst="rect">
            <a:avLst/>
          </a:prstGeom>
          <a:solidFill>
            <a:schemeClr val="bg1">
              <a:alpha val="65097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kumimoji="1" lang="en-US" altLang="zh-CN" sz="2800" b="1">
                <a:solidFill>
                  <a:srgbClr val="00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     </a:t>
            </a:r>
            <a:r>
              <a:rPr kumimoji="1" lang="zh-CN" altLang="en-US" b="1">
                <a:solidFill>
                  <a:srgbClr val="00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淳熙丙申至日，</a:t>
            </a:r>
            <a:r>
              <a:rPr kumimoji="1" lang="zh-CN" altLang="en-US" b="1">
                <a:latin typeface="幼圆" panose="02010509060101010101" pitchFamily="49" charset="-122"/>
                <a:ea typeface="幼圆" panose="02010509060101010101" pitchFamily="49" charset="-122"/>
              </a:rPr>
              <a:t>余过维扬</a:t>
            </a:r>
            <a:r>
              <a:rPr kumimoji="1" lang="zh-CN" altLang="en-US" b="1">
                <a:solidFill>
                  <a:srgbClr val="00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。夜雪初霁，</a:t>
            </a:r>
            <a:r>
              <a:rPr kumimoji="1" lang="zh-CN" altLang="en-US" b="1">
                <a:latin typeface="幼圆" panose="02010509060101010101" pitchFamily="49" charset="-122"/>
                <a:ea typeface="幼圆" panose="02010509060101010101" pitchFamily="49" charset="-122"/>
              </a:rPr>
              <a:t>荠麦弥望</a:t>
            </a:r>
            <a:r>
              <a:rPr kumimoji="1" lang="zh-CN" altLang="en-US" b="1">
                <a:solidFill>
                  <a:srgbClr val="00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。入其城</a:t>
            </a:r>
            <a:r>
              <a:rPr kumimoji="1" lang="en-US" altLang="zh-CN" b="1">
                <a:solidFill>
                  <a:srgbClr val="00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,</a:t>
            </a:r>
            <a:r>
              <a:rPr kumimoji="1" lang="zh-CN" altLang="en-US" b="1">
                <a:solidFill>
                  <a:srgbClr val="00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则</a:t>
            </a:r>
            <a:r>
              <a:rPr kumimoji="1" lang="zh-CN" altLang="en-US" b="1">
                <a:latin typeface="幼圆" panose="02010509060101010101" pitchFamily="49" charset="-122"/>
                <a:ea typeface="幼圆" panose="02010509060101010101" pitchFamily="49" charset="-122"/>
              </a:rPr>
              <a:t>四顾萧条</a:t>
            </a:r>
            <a:r>
              <a:rPr kumimoji="1" lang="zh-CN" altLang="en-US" b="1">
                <a:solidFill>
                  <a:srgbClr val="00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，寒水自碧，</a:t>
            </a:r>
            <a:r>
              <a:rPr kumimoji="1" lang="zh-CN" altLang="en-US" b="1">
                <a:latin typeface="幼圆" panose="02010509060101010101" pitchFamily="49" charset="-122"/>
                <a:ea typeface="幼圆" panose="02010509060101010101" pitchFamily="49" charset="-122"/>
              </a:rPr>
              <a:t>暮色渐起，戍角悲吟</a:t>
            </a:r>
            <a:r>
              <a:rPr kumimoji="1" lang="zh-CN" altLang="en-US" b="1">
                <a:solidFill>
                  <a:srgbClr val="00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。予怀怆然，感慨今昔，因自度此曲。千岩老人以为有</a:t>
            </a:r>
            <a:r>
              <a:rPr kumimoji="1" lang="en-US" altLang="zh-CN" b="1">
                <a:latin typeface="幼圆" panose="02010509060101010101" pitchFamily="49" charset="-122"/>
                <a:ea typeface="幼圆" panose="02010509060101010101" pitchFamily="49" charset="-122"/>
              </a:rPr>
              <a:t>《</a:t>
            </a:r>
            <a:r>
              <a:rPr kumimoji="1" lang="zh-CN" altLang="en-US" b="1">
                <a:latin typeface="幼圆" panose="02010509060101010101" pitchFamily="49" charset="-122"/>
                <a:ea typeface="幼圆" panose="02010509060101010101" pitchFamily="49" charset="-122"/>
              </a:rPr>
              <a:t>黍离</a:t>
            </a:r>
            <a:r>
              <a:rPr kumimoji="1" lang="en-US" altLang="zh-CN" b="1">
                <a:latin typeface="幼圆" panose="02010509060101010101" pitchFamily="49" charset="-122"/>
                <a:ea typeface="幼圆" panose="02010509060101010101" pitchFamily="49" charset="-122"/>
              </a:rPr>
              <a:t>》</a:t>
            </a:r>
            <a:r>
              <a:rPr kumimoji="1" lang="zh-CN" altLang="en-US" b="1">
                <a:solidFill>
                  <a:srgbClr val="00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之悲也</a:t>
            </a:r>
            <a:r>
              <a:rPr kumimoji="1" lang="zh-CN" altLang="en-US" sz="3600" b="1">
                <a:solidFill>
                  <a:srgbClr val="00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3251857292"/>
      </p:ext>
    </p:extLst>
  </p:cSld>
  <p:clrMapOvr>
    <a:masterClrMapping/>
  </p:clrMapOvr>
  <p:transition spd="slow"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4" name="组合 13"/>
          <p:cNvGrpSpPr/>
          <p:nvPr/>
        </p:nvGrpSpPr>
        <p:grpSpPr>
          <a:xfrm>
            <a:off x="-198648" y="-164554"/>
            <a:ext cx="9342648" cy="5328592"/>
            <a:chOff x="-36512" y="-164554"/>
            <a:chExt cx="9342648" cy="5328592"/>
          </a:xfrm>
        </p:grpSpPr>
        <p:sp>
          <p:nvSpPr>
            <p:cNvPr id="2" name="矩形 1"/>
            <p:cNvSpPr/>
            <p:nvPr/>
          </p:nvSpPr>
          <p:spPr>
            <a:xfrm>
              <a:off x="0" y="-164554"/>
              <a:ext cx="9144000" cy="5308054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3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4054" r="14096" b="21112"/>
            <a:stretch>
              <a:fillRect/>
            </a:stretch>
          </p:blipFill>
          <p:spPr bwMode="auto">
            <a:xfrm>
              <a:off x="-36512" y="-164554"/>
              <a:ext cx="9342648" cy="5328592"/>
            </a:xfrm>
            <a:prstGeom prst="rect">
              <a:avLst/>
            </a:prstGeom>
            <a:solidFill>
              <a:srgbClr val="2C3F4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3" name="椭圆 2"/>
          <p:cNvSpPr/>
          <p:nvPr/>
        </p:nvSpPr>
        <p:spPr>
          <a:xfrm>
            <a:off x="7740352" y="-20538"/>
            <a:ext cx="1296144" cy="1254283"/>
          </a:xfrm>
          <a:prstGeom prst="ellipse">
            <a:avLst/>
          </a:prstGeom>
          <a:noFill/>
          <a:ln>
            <a:solidFill>
              <a:srgbClr val="2C3F46"/>
            </a:solidFill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6600" smtClean="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序</a:t>
            </a:r>
            <a:endParaRPr lang="zh-CN" altLang="en-US" sz="6600">
              <a:solidFill>
                <a:schemeClr val="tx1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8" name="Rectangle 4"/>
          <p:cNvSpPr txBox="1">
            <a:spLocks noChangeArrowheads="1"/>
          </p:cNvSpPr>
          <p:nvPr/>
        </p:nvSpPr>
        <p:spPr>
          <a:xfrm>
            <a:off x="179513" y="555526"/>
            <a:ext cx="2130896" cy="629131"/>
          </a:xfrm>
          <a:prstGeom prst="roundRect">
            <a:avLst/>
          </a:prstGeom>
          <a:solidFill>
            <a:schemeClr val="bg1">
              <a:lumMod val="85000"/>
              <a:alpha val="79999"/>
            </a:schemeClr>
          </a:solidFill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80000"/>
              </a:lnSpc>
              <a:buFontTx/>
              <a:buNone/>
              <a:defRPr/>
            </a:pPr>
            <a:r>
              <a:rPr lang="zh-CN" altLang="en-US" sz="360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写作时间</a:t>
            </a:r>
            <a:r>
              <a:rPr lang="zh-CN" altLang="en-US" sz="4400" b="1" smtClean="0"/>
              <a:t> </a:t>
            </a:r>
            <a:endParaRPr lang="en-US" altLang="zh-CN" sz="4400" b="1"/>
          </a:p>
        </p:txBody>
      </p:sp>
      <p:sp>
        <p:nvSpPr>
          <p:cNvPr id="9" name="Rectangle 4"/>
          <p:cNvSpPr txBox="1">
            <a:spLocks noChangeArrowheads="1"/>
          </p:cNvSpPr>
          <p:nvPr/>
        </p:nvSpPr>
        <p:spPr bwMode="auto">
          <a:xfrm>
            <a:off x="179512" y="1470868"/>
            <a:ext cx="2130897" cy="524818"/>
          </a:xfrm>
          <a:prstGeom prst="roundRect">
            <a:avLst/>
          </a:prstGeom>
          <a:solidFill>
            <a:schemeClr val="bg1">
              <a:lumMod val="85000"/>
              <a:alpha val="79999"/>
            </a:schemeClr>
          </a:solidFill>
          <a:ln>
            <a:noFill/>
          </a:ln>
          <a:effectLst/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lnSpc>
                <a:spcPct val="80000"/>
              </a:lnSpc>
              <a:buNone/>
              <a:defRPr/>
            </a:pPr>
            <a:r>
              <a:rPr lang="zh-CN" altLang="en-US" sz="3600">
                <a:latin typeface="华文行楷" panose="02010800040101010101" pitchFamily="2" charset="-122"/>
                <a:ea typeface="华文行楷" panose="02010800040101010101" pitchFamily="2" charset="-122"/>
              </a:rPr>
              <a:t>所见所闻</a:t>
            </a:r>
            <a:endParaRPr lang="en-US" altLang="zh-CN" sz="360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10" name="Rectangle 4"/>
          <p:cNvSpPr txBox="1">
            <a:spLocks noChangeArrowheads="1"/>
          </p:cNvSpPr>
          <p:nvPr/>
        </p:nvSpPr>
        <p:spPr bwMode="auto">
          <a:xfrm>
            <a:off x="179512" y="2305590"/>
            <a:ext cx="2130897" cy="482184"/>
          </a:xfrm>
          <a:prstGeom prst="roundRect">
            <a:avLst/>
          </a:prstGeom>
          <a:solidFill>
            <a:schemeClr val="bg1">
              <a:lumMod val="85000"/>
              <a:alpha val="79999"/>
            </a:schemeClr>
          </a:solidFill>
          <a:ln>
            <a:noFill/>
          </a:ln>
          <a:effectLst/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lnSpc>
                <a:spcPct val="80000"/>
              </a:lnSpc>
              <a:buNone/>
              <a:defRPr/>
            </a:pPr>
            <a:r>
              <a:rPr lang="zh-CN" altLang="en-US" sz="3600">
                <a:latin typeface="华文行楷" panose="02010800040101010101" pitchFamily="2" charset="-122"/>
                <a:ea typeface="华文行楷" panose="02010800040101010101" pitchFamily="2" charset="-122"/>
              </a:rPr>
              <a:t>写作缘由</a:t>
            </a:r>
            <a:endParaRPr lang="en-US" altLang="zh-CN" sz="360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2862639" y="483518"/>
            <a:ext cx="296078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3600" b="1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zh-CN" altLang="en-US" b="1">
                <a:solidFill>
                  <a:srgbClr val="00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淳熙丙申至日</a:t>
            </a:r>
            <a:endParaRPr lang="zh-CN" altLang="en-US" sz="3600" b="1">
              <a:solidFill>
                <a:srgbClr val="000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2988311" y="1131590"/>
            <a:ext cx="5979272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b="1">
                <a:solidFill>
                  <a:srgbClr val="00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夜雪初霁，荠麦弥望。四顾萧条，寒水自碧。暮色渐起，戍角悲吟。</a:t>
            </a: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3004301" y="2211710"/>
            <a:ext cx="612541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b="1" smtClean="0">
                <a:solidFill>
                  <a:srgbClr val="00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感慨今昔</a:t>
            </a:r>
            <a:endParaRPr lang="zh-CN" altLang="en-US" b="1">
              <a:solidFill>
                <a:srgbClr val="000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7" name="Rectangle 4"/>
          <p:cNvSpPr txBox="1">
            <a:spLocks noChangeArrowheads="1"/>
          </p:cNvSpPr>
          <p:nvPr/>
        </p:nvSpPr>
        <p:spPr bwMode="auto">
          <a:xfrm>
            <a:off x="179512" y="3003905"/>
            <a:ext cx="2130897" cy="482184"/>
          </a:xfrm>
          <a:prstGeom prst="roundRect">
            <a:avLst/>
          </a:prstGeom>
          <a:solidFill>
            <a:schemeClr val="bg1">
              <a:lumMod val="85000"/>
              <a:alpha val="79999"/>
            </a:schemeClr>
          </a:solidFill>
          <a:ln>
            <a:noFill/>
          </a:ln>
          <a:effectLst/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lnSpc>
                <a:spcPct val="80000"/>
              </a:lnSpc>
              <a:buNone/>
              <a:defRPr/>
            </a:pPr>
            <a:r>
              <a:rPr lang="zh-CN" altLang="en-US" sz="3600">
                <a:latin typeface="华文行楷" panose="02010800040101010101" pitchFamily="2" charset="-122"/>
                <a:ea typeface="华文行楷" panose="02010800040101010101" pitchFamily="2" charset="-122"/>
              </a:rPr>
              <a:t>他人评价</a:t>
            </a:r>
            <a:endParaRPr lang="en-US" altLang="zh-CN" sz="360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4" name="右箭头 3"/>
          <p:cNvSpPr/>
          <p:nvPr/>
        </p:nvSpPr>
        <p:spPr>
          <a:xfrm>
            <a:off x="2425775" y="736416"/>
            <a:ext cx="609305" cy="288032"/>
          </a:xfrm>
          <a:prstGeom prst="rightArrow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右箭头 17"/>
          <p:cNvSpPr/>
          <p:nvPr/>
        </p:nvSpPr>
        <p:spPr>
          <a:xfrm>
            <a:off x="2425775" y="1581352"/>
            <a:ext cx="609305" cy="288032"/>
          </a:xfrm>
          <a:prstGeom prst="rightArrow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右箭头 18"/>
          <p:cNvSpPr/>
          <p:nvPr/>
        </p:nvSpPr>
        <p:spPr>
          <a:xfrm>
            <a:off x="2425775" y="2427734"/>
            <a:ext cx="609305" cy="288032"/>
          </a:xfrm>
          <a:prstGeom prst="rightArrow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右箭头 19"/>
          <p:cNvSpPr/>
          <p:nvPr/>
        </p:nvSpPr>
        <p:spPr>
          <a:xfrm>
            <a:off x="2427542" y="3117046"/>
            <a:ext cx="609305" cy="288032"/>
          </a:xfrm>
          <a:prstGeom prst="rightArrow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035080" y="2923079"/>
            <a:ext cx="599766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0"/>
              </a:spcBef>
            </a:pPr>
            <a:r>
              <a:rPr lang="zh-CN" altLang="en-US" sz="3200" b="1">
                <a:solidFill>
                  <a:srgbClr val="00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千岩老人以为有</a:t>
            </a:r>
            <a:r>
              <a:rPr lang="en-US" altLang="zh-CN" sz="3200" b="1">
                <a:solidFill>
                  <a:srgbClr val="00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《</a:t>
            </a:r>
            <a:r>
              <a:rPr lang="zh-CN" altLang="en-US" sz="3200" b="1">
                <a:solidFill>
                  <a:srgbClr val="00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黍离</a:t>
            </a:r>
            <a:r>
              <a:rPr lang="en-US" altLang="zh-CN" sz="3200" b="1">
                <a:solidFill>
                  <a:srgbClr val="00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》</a:t>
            </a:r>
            <a:r>
              <a:rPr lang="zh-CN" altLang="en-US" sz="3200" b="1">
                <a:solidFill>
                  <a:srgbClr val="00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之悲</a:t>
            </a:r>
            <a:r>
              <a:rPr lang="zh-CN" altLang="en-US" sz="3200" b="1" smtClean="0">
                <a:solidFill>
                  <a:srgbClr val="00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也</a:t>
            </a:r>
            <a:endParaRPr lang="zh-CN" altLang="en-US" sz="3200" b="1">
              <a:solidFill>
                <a:srgbClr val="000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1" name="Rectangle 4"/>
          <p:cNvSpPr txBox="1">
            <a:spLocks noChangeArrowheads="1"/>
          </p:cNvSpPr>
          <p:nvPr/>
        </p:nvSpPr>
        <p:spPr bwMode="auto">
          <a:xfrm>
            <a:off x="178195" y="3633275"/>
            <a:ext cx="2130897" cy="482184"/>
          </a:xfrm>
          <a:prstGeom prst="roundRect">
            <a:avLst/>
          </a:prstGeom>
          <a:solidFill>
            <a:schemeClr val="bg1">
              <a:lumMod val="85000"/>
              <a:alpha val="79999"/>
            </a:schemeClr>
          </a:solidFill>
          <a:ln>
            <a:noFill/>
          </a:ln>
          <a:effectLst/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lnSpc>
                <a:spcPct val="80000"/>
              </a:lnSpc>
              <a:buNone/>
              <a:defRPr/>
            </a:pPr>
            <a:r>
              <a:rPr lang="zh-CN" altLang="en-US" sz="360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主题</a:t>
            </a:r>
            <a:endParaRPr lang="en-US" altLang="zh-CN" sz="360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3035080" y="3579862"/>
            <a:ext cx="599766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0"/>
              </a:spcBef>
            </a:pPr>
            <a:r>
              <a:rPr lang="zh-CN" altLang="en-US" sz="3200" b="1" smtClean="0">
                <a:solidFill>
                  <a:srgbClr val="00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对国家昔盛今衰的痛惜伤感之情</a:t>
            </a:r>
            <a:endParaRPr lang="zh-CN" altLang="en-US" sz="3200" b="1">
              <a:solidFill>
                <a:srgbClr val="000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3" name="右箭头 22"/>
          <p:cNvSpPr/>
          <p:nvPr/>
        </p:nvSpPr>
        <p:spPr>
          <a:xfrm>
            <a:off x="2425775" y="3758324"/>
            <a:ext cx="609305" cy="288032"/>
          </a:xfrm>
          <a:prstGeom prst="rightArrow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Rectangle 4"/>
          <p:cNvSpPr txBox="1">
            <a:spLocks noChangeArrowheads="1"/>
          </p:cNvSpPr>
          <p:nvPr/>
        </p:nvSpPr>
        <p:spPr bwMode="auto">
          <a:xfrm>
            <a:off x="178194" y="4315356"/>
            <a:ext cx="2130897" cy="482184"/>
          </a:xfrm>
          <a:prstGeom prst="roundRect">
            <a:avLst/>
          </a:prstGeom>
          <a:solidFill>
            <a:schemeClr val="bg1">
              <a:lumMod val="85000"/>
              <a:alpha val="79999"/>
            </a:schemeClr>
          </a:solidFill>
          <a:ln>
            <a:noFill/>
          </a:ln>
          <a:effectLst/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lnSpc>
                <a:spcPct val="80000"/>
              </a:lnSpc>
              <a:buNone/>
              <a:defRPr/>
            </a:pPr>
            <a:r>
              <a:rPr lang="zh-CN" altLang="en-US" sz="360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感情基调</a:t>
            </a:r>
            <a:endParaRPr lang="en-US" altLang="zh-CN" sz="360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25" name="右箭头 24"/>
          <p:cNvSpPr/>
          <p:nvPr/>
        </p:nvSpPr>
        <p:spPr>
          <a:xfrm>
            <a:off x="2425775" y="4383851"/>
            <a:ext cx="609305" cy="288032"/>
          </a:xfrm>
          <a:prstGeom prst="rightArrow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3054591" y="4233988"/>
            <a:ext cx="202146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0"/>
              </a:spcBef>
            </a:pPr>
            <a:r>
              <a:rPr lang="zh-CN" altLang="en-US" sz="3200" b="1" smtClean="0">
                <a:solidFill>
                  <a:srgbClr val="00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低沉悲哀</a:t>
            </a:r>
            <a:endParaRPr lang="zh-CN" altLang="en-US" sz="3200" b="1">
              <a:solidFill>
                <a:srgbClr val="000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01646105"/>
      </p:ext>
    </p:extLst>
  </p:cSld>
  <p:clrMapOvr>
    <a:masterClrMapping/>
  </p:clrMapOvr>
  <p:transition spd="slow"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  <p:cond evt="onBegin" delay="0">
                          <p:tn val="16"/>
                        </p:cond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  <p:cond evt="onBegin" delay="0">
                          <p:tn val="21"/>
                        </p:cond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  <p:cond evt="onBegin" delay="0">
                          <p:tn val="26"/>
                        </p:cond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  <p:cond evt="onBegin" delay="0">
                          <p:tn val="31"/>
                        </p:cond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  <p:cond evt="onBegin" delay="0">
                          <p:tn val="36"/>
                        </p:cond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  <p:cond evt="onBegin" delay="0">
                          <p:tn val="41"/>
                        </p:cond>
                      </p:stCondLst>
                      <p:childTnLst>
                        <p:par>
                          <p:cTn id="4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  <p:cond evt="onBegin" delay="0">
                          <p:tn val="46"/>
                        </p:cond>
                      </p:stCondLst>
                      <p:childTnLst>
                        <p:par>
                          <p:cTn id="4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  <p:cond evt="onBegin" delay="0">
                          <p:tn val="51"/>
                        </p:cond>
                      </p:stCondLst>
                      <p:childTnLst>
                        <p:par>
                          <p:cTn id="5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  <p:cond evt="onBegin" delay="0">
                          <p:tn val="56"/>
                        </p:cond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  <p:cond evt="onBegin" delay="0">
                          <p:tn val="61"/>
                        </p:cond>
                      </p:stCondLst>
                      <p:childTnLst>
                        <p:par>
                          <p:cTn id="6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  <p:cond evt="onBegin" delay="0">
                          <p:tn val="66"/>
                        </p:cond>
                      </p:stCondLst>
                      <p:childTnLst>
                        <p:par>
                          <p:cTn id="6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 nodeType="clickPar">
                      <p:stCondLst>
                        <p:cond delay="indefinite"/>
                        <p:cond evt="onBegin" delay="0">
                          <p:tn val="71"/>
                        </p:cond>
                      </p:stCondLst>
                      <p:childTnLst>
                        <p:par>
                          <p:cTn id="7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 nodeType="clickPar">
                      <p:stCondLst>
                        <p:cond delay="indefinite"/>
                        <p:cond evt="onBegin" delay="0">
                          <p:tn val="76"/>
                        </p:cond>
                      </p:stCondLst>
                      <p:childTnLst>
                        <p:par>
                          <p:cTn id="7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 nodeType="clickPar">
                      <p:stCondLst>
                        <p:cond delay="indefinite"/>
                        <p:cond evt="onBegin" delay="0">
                          <p:tn val="81"/>
                        </p:cond>
                      </p:stCondLst>
                      <p:childTnLst>
                        <p:par>
                          <p:cTn id="8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 nodeType="clickPar">
                      <p:stCondLst>
                        <p:cond delay="indefinite"/>
                        <p:cond evt="onBegin" delay="0">
                          <p:tn val="86"/>
                        </p:cond>
                      </p:stCondLst>
                      <p:childTnLst>
                        <p:par>
                          <p:cTn id="8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 nodeType="clickPar">
                      <p:stCondLst>
                        <p:cond delay="indefinite"/>
                        <p:cond evt="onBegin" delay="0">
                          <p:tn val="91"/>
                        </p:cond>
                      </p:stCondLst>
                      <p:childTnLst>
                        <p:par>
                          <p:cTn id="9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9" grpId="0"/>
      <p:bldP spid="10" grpId="0"/>
      <p:bldP spid="11" grpId="0"/>
      <p:bldP spid="12" grpId="0"/>
      <p:bldP spid="16" grpId="0"/>
      <p:bldP spid="17" grpId="0"/>
      <p:bldP spid="4" grpId="0"/>
      <p:bldP spid="18" grpId="0"/>
      <p:bldP spid="19" grpId="0"/>
      <p:bldP spid="20" grpId="0"/>
      <p:bldP spid="5" grpId="0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8" name="矩形 47"/>
          <p:cNvSpPr/>
          <p:nvPr/>
        </p:nvSpPr>
        <p:spPr>
          <a:xfrm>
            <a:off x="1963440" y="745876"/>
            <a:ext cx="228253" cy="1748732"/>
          </a:xfrm>
          <a:prstGeom prst="rect">
            <a:avLst/>
          </a:prstGeom>
          <a:solidFill>
            <a:srgbClr val="FFFFFF">
              <a:alpha val="0"/>
            </a:srgbClr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矩形 46"/>
          <p:cNvSpPr/>
          <p:nvPr/>
        </p:nvSpPr>
        <p:spPr>
          <a:xfrm>
            <a:off x="2871676" y="277824"/>
            <a:ext cx="228253" cy="3620940"/>
          </a:xfrm>
          <a:prstGeom prst="rect">
            <a:avLst/>
          </a:prstGeom>
          <a:solidFill>
            <a:srgbClr val="FFFFFF">
              <a:alpha val="0"/>
            </a:srgbClr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矩形 45"/>
          <p:cNvSpPr/>
          <p:nvPr/>
        </p:nvSpPr>
        <p:spPr>
          <a:xfrm>
            <a:off x="3807780" y="601860"/>
            <a:ext cx="228253" cy="2324796"/>
          </a:xfrm>
          <a:prstGeom prst="rect">
            <a:avLst/>
          </a:prstGeom>
          <a:solidFill>
            <a:srgbClr val="FFFFFF">
              <a:alpha val="0"/>
            </a:srgbClr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矩形 44"/>
          <p:cNvSpPr/>
          <p:nvPr/>
        </p:nvSpPr>
        <p:spPr>
          <a:xfrm>
            <a:off x="4671876" y="61800"/>
            <a:ext cx="228253" cy="4485036"/>
          </a:xfrm>
          <a:prstGeom prst="rect">
            <a:avLst/>
          </a:prstGeom>
          <a:solidFill>
            <a:srgbClr val="FFFFFF">
              <a:alpha val="0"/>
            </a:srgbClr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矩形 43"/>
          <p:cNvSpPr/>
          <p:nvPr/>
        </p:nvSpPr>
        <p:spPr>
          <a:xfrm>
            <a:off x="5580112" y="745876"/>
            <a:ext cx="228253" cy="1748732"/>
          </a:xfrm>
          <a:prstGeom prst="rect">
            <a:avLst/>
          </a:prstGeom>
          <a:solidFill>
            <a:srgbClr val="FFFFFF">
              <a:alpha val="0"/>
            </a:srgbClr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矩形 42"/>
          <p:cNvSpPr/>
          <p:nvPr/>
        </p:nvSpPr>
        <p:spPr>
          <a:xfrm>
            <a:off x="6516216" y="421840"/>
            <a:ext cx="228253" cy="3044876"/>
          </a:xfrm>
          <a:prstGeom prst="rect">
            <a:avLst/>
          </a:prstGeom>
          <a:solidFill>
            <a:srgbClr val="FFFFFF">
              <a:alpha val="0"/>
            </a:srgbClr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D3CDB7"/>
          </a:solidFill>
          <a:ln>
            <a:solidFill>
              <a:srgbClr val="D3CDB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" name="line01" hidden="1"/>
          <p:cNvCxnSpPr/>
          <p:nvPr/>
        </p:nvCxnSpPr>
        <p:spPr>
          <a:xfrm flipH="1">
            <a:off x="3493008" y="0"/>
            <a:ext cx="0" cy="5143500"/>
          </a:xfrm>
          <a:prstGeom prst="line">
            <a:avLst/>
          </a:prstGeom>
          <a:ln>
            <a:solidFill>
              <a:srgbClr val="FFFF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line01" hidden="1"/>
          <p:cNvCxnSpPr/>
          <p:nvPr/>
        </p:nvCxnSpPr>
        <p:spPr>
          <a:xfrm>
            <a:off x="0" y="1964817"/>
            <a:ext cx="9144000" cy="0"/>
          </a:xfrm>
          <a:prstGeom prst="line">
            <a:avLst/>
          </a:prstGeom>
          <a:ln>
            <a:solidFill>
              <a:srgbClr val="FFFF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图文框 102"/>
          <p:cNvSpPr/>
          <p:nvPr/>
        </p:nvSpPr>
        <p:spPr>
          <a:xfrm>
            <a:off x="0" y="3950232"/>
            <a:ext cx="908499" cy="1193268"/>
          </a:xfrm>
          <a:custGeom>
            <a:rect l="l" t="t" r="r" b="b"/>
            <a:pathLst>
              <a:path w="908498" h="1193268">
                <a:moveTo>
                  <a:pt x="0" y="0"/>
                </a:moveTo>
                <a:lnTo>
                  <a:pt x="908499" y="0"/>
                </a:lnTo>
                <a:lnTo>
                  <a:pt x="908499" y="1193268"/>
                </a:lnTo>
                <a:lnTo>
                  <a:pt x="746970" y="1193268"/>
                </a:lnTo>
                <a:lnTo>
                  <a:pt x="746970" y="161529"/>
                </a:lnTo>
                <a:lnTo>
                  <a:pt x="0" y="161529"/>
                </a:lnTo>
                <a:close/>
              </a:path>
            </a:pathLst>
          </a:custGeom>
          <a:solidFill>
            <a:srgbClr val="2C3F46"/>
          </a:solidFill>
          <a:ln>
            <a:solidFill>
              <a:srgbClr val="2C3F46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8352928" y="4780414"/>
            <a:ext cx="827584" cy="383624"/>
          </a:xfrm>
          <a:custGeom>
            <a:rect l="l" t="t" r="r" b="b"/>
            <a:pathLst>
              <a:path w="827584" h="383624">
                <a:moveTo>
                  <a:pt x="0" y="0"/>
                </a:moveTo>
                <a:lnTo>
                  <a:pt x="827584" y="0"/>
                </a:lnTo>
                <a:lnTo>
                  <a:pt x="827584" y="161529"/>
                </a:lnTo>
                <a:lnTo>
                  <a:pt x="161529" y="161529"/>
                </a:lnTo>
                <a:lnTo>
                  <a:pt x="161529" y="383624"/>
                </a:lnTo>
                <a:lnTo>
                  <a:pt x="0" y="383624"/>
                </a:lnTo>
                <a:close/>
              </a:path>
            </a:pathLst>
          </a:custGeom>
          <a:solidFill>
            <a:srgbClr val="2C3F46"/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Rectangle 3"/>
          <p:cNvSpPr txBox="1">
            <a:spLocks noChangeArrowheads="1"/>
          </p:cNvSpPr>
          <p:nvPr/>
        </p:nvSpPr>
        <p:spPr>
          <a:xfrm>
            <a:off x="106680" y="152400"/>
            <a:ext cx="8686800" cy="6858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4400" b="1">
                <a:latin typeface="幼圆" panose="02010509060101010101" pitchFamily="49" charset="-122"/>
                <a:ea typeface="幼圆" panose="02010509060101010101" pitchFamily="49" charset="-122"/>
              </a:rPr>
              <a:t>黍离</a:t>
            </a:r>
          </a:p>
          <a:p>
            <a:r>
              <a:rPr lang="zh-CN" altLang="en-US" b="1">
                <a:latin typeface="幼圆" panose="02010509060101010101" pitchFamily="49" charset="-122"/>
                <a:ea typeface="幼圆" panose="02010509060101010101" pitchFamily="49" charset="-122"/>
              </a:rPr>
              <a:t>周幽王残暴无道，犬戎攻破</a:t>
            </a:r>
            <a:r>
              <a:rPr lang="zh-CN" altLang="en-US" b="1" smtClean="0">
                <a:latin typeface="幼圆" panose="02010509060101010101" pitchFamily="49" charset="-122"/>
                <a:ea typeface="幼圆" panose="02010509060101010101" pitchFamily="49" charset="-122"/>
              </a:rPr>
              <a:t>镐京</a:t>
            </a:r>
            <a:r>
              <a:rPr lang="zh-CN" altLang="en-US" b="1">
                <a:latin typeface="幼圆" panose="02010509060101010101" pitchFamily="49" charset="-122"/>
                <a:ea typeface="幼圆" panose="02010509060101010101" pitchFamily="49" charset="-122"/>
              </a:rPr>
              <a:t>，杀死周幽王。周平王东迁洛邑，是为东周。东周初年，有王朝大夫到镐京去，看到宗庙宫殿均已毁坏，长了庄稼，不胜感慨，因作此诗</a:t>
            </a:r>
            <a:r>
              <a:rPr lang="zh-CN" altLang="en-US" b="1" smtClean="0">
                <a:latin typeface="幼圆" panose="02010509060101010101" pitchFamily="49" charset="-122"/>
                <a:ea typeface="幼圆" panose="02010509060101010101" pitchFamily="49" charset="-122"/>
              </a:rPr>
              <a:t>。</a:t>
            </a:r>
            <a:r>
              <a:rPr kumimoji="1" lang="zh-CN" altLang="en-US" b="1" smtClean="0">
                <a:solidFill>
                  <a:srgbClr val="0000CC"/>
                </a:solidFill>
              </a:rPr>
              <a:t>                              </a:t>
            </a:r>
            <a:endParaRPr lang="zh-CN" altLang="en-US" b="1" smtClean="0"/>
          </a:p>
        </p:txBody>
      </p:sp>
      <p:sp>
        <p:nvSpPr>
          <p:cNvPr id="41" name="Rectangle 4"/>
          <p:cNvSpPr>
            <a:spLocks noChangeArrowheads="1"/>
          </p:cNvSpPr>
          <p:nvPr/>
        </p:nvSpPr>
        <p:spPr bwMode="auto">
          <a:xfrm>
            <a:off x="944880" y="3106691"/>
            <a:ext cx="8305800" cy="18468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b="1">
                <a:latin typeface="幼圆" panose="02010509060101010101" pitchFamily="49" charset="-122"/>
                <a:ea typeface="幼圆" panose="02010509060101010101" pitchFamily="49" charset="-122"/>
              </a:rPr>
              <a:t>“</a:t>
            </a:r>
            <a:r>
              <a:rPr lang="zh-CN" altLang="en-US" b="1">
                <a:solidFill>
                  <a:srgbClr val="C0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黍离之悲</a:t>
            </a:r>
            <a:r>
              <a:rPr lang="zh-CN" altLang="en-US" b="1" smtClean="0">
                <a:latin typeface="幼圆" panose="02010509060101010101" pitchFamily="49" charset="-122"/>
                <a:ea typeface="幼圆" panose="02010509060101010101" pitchFamily="49" charset="-122"/>
              </a:rPr>
              <a:t>”</a:t>
            </a:r>
            <a:endParaRPr lang="en-US" altLang="zh-CN" b="1" smtClean="0"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r>
              <a:rPr lang="zh-CN" altLang="en-US" b="1">
                <a:latin typeface="幼圆" panose="02010509060101010101" pitchFamily="49" charset="-122"/>
                <a:ea typeface="幼圆" panose="02010509060101010101" pitchFamily="49" charset="-122"/>
              </a:rPr>
              <a:t>表示国家残破、山河破碎之痛。</a:t>
            </a:r>
          </a:p>
          <a:p>
            <a:r>
              <a:rPr lang="zh-CN" altLang="en-US" b="1" smtClean="0">
                <a:latin typeface="幼圆" panose="02010509060101010101" pitchFamily="49" charset="-122"/>
                <a:ea typeface="幼圆" panose="02010509060101010101" pitchFamily="49" charset="-122"/>
              </a:rPr>
              <a:t>国家</a:t>
            </a:r>
            <a:r>
              <a:rPr lang="zh-CN" altLang="en-US" b="1">
                <a:latin typeface="幼圆" panose="02010509060101010101" pitchFamily="49" charset="-122"/>
                <a:ea typeface="幼圆" panose="02010509060101010101" pitchFamily="49" charset="-122"/>
              </a:rPr>
              <a:t>沦亡的悲痛，后代指故国之思</a:t>
            </a:r>
            <a:r>
              <a:rPr lang="zh-CN" altLang="en-US" b="1" smtClean="0">
                <a:latin typeface="幼圆" panose="02010509060101010101" pitchFamily="49" charset="-122"/>
                <a:ea typeface="幼圆" panose="02010509060101010101" pitchFamily="49" charset="-122"/>
              </a:rPr>
              <a:t>。</a:t>
            </a:r>
            <a:endParaRPr lang="zh-CN" altLang="en-US" b="1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85042533"/>
      </p:ext>
    </p:extLst>
  </p:cSld>
  <p:clrMapOvr>
    <a:masterClrMapping/>
  </p:clrMapOvr>
  <mc:AlternateContent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uiExpand="1" build="p"/>
      <p:bldP spid="4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D3CD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" name="line01" hidden="1"/>
          <p:cNvCxnSpPr/>
          <p:nvPr/>
        </p:nvCxnSpPr>
        <p:spPr>
          <a:xfrm>
            <a:off x="0" y="3178683"/>
            <a:ext cx="9144000" cy="0"/>
          </a:xfrm>
          <a:prstGeom prst="line">
            <a:avLst/>
          </a:prstGeom>
          <a:ln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" name="line01" hidden="1"/>
          <p:cNvCxnSpPr/>
          <p:nvPr/>
        </p:nvCxnSpPr>
        <p:spPr>
          <a:xfrm flipH="1">
            <a:off x="5650992" y="0"/>
            <a:ext cx="0" cy="5143500"/>
          </a:xfrm>
          <a:prstGeom prst="line">
            <a:avLst/>
          </a:prstGeom>
          <a:ln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line01" hidden="1"/>
          <p:cNvCxnSpPr/>
          <p:nvPr/>
        </p:nvCxnSpPr>
        <p:spPr>
          <a:xfrm flipH="1">
            <a:off x="3492313" y="0"/>
            <a:ext cx="0" cy="5143500"/>
          </a:xfrm>
          <a:prstGeom prst="line">
            <a:avLst/>
          </a:prstGeom>
          <a:ln>
            <a:solidFill>
              <a:srgbClr val="FFFF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line01" hidden="1"/>
          <p:cNvCxnSpPr/>
          <p:nvPr/>
        </p:nvCxnSpPr>
        <p:spPr>
          <a:xfrm>
            <a:off x="0" y="3178683"/>
            <a:ext cx="5650992" cy="0"/>
          </a:xfrm>
          <a:prstGeom prst="line">
            <a:avLst/>
          </a:prstGeom>
          <a:ln>
            <a:solidFill>
              <a:srgbClr val="FFFF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图片 9" hidden="1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xmlns:d3p1="http://schemas.openxmlformats.org/officeDocument/2006/relationships" d3p1:embed="">
                    <a14:imgEffect>
                      <a14:colorTemperature colorTemp="10500"/>
                    </a14:imgEffect>
                    <a14:imgEffect>
                      <a14:saturation sat="5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434520" flipH="1">
            <a:off x="5111456" y="22415"/>
            <a:ext cx="4857143" cy="3276191"/>
          </a:xfrm>
          <a:prstGeom prst="rect">
            <a:avLst/>
          </a:prstGeom>
        </p:spPr>
      </p:pic>
      <p:sp>
        <p:nvSpPr>
          <p:cNvPr id="18" name="AutoShape 3"/>
          <p:cNvSpPr>
            <a:spLocks noChangeArrowheads="1"/>
          </p:cNvSpPr>
          <p:nvPr/>
        </p:nvSpPr>
        <p:spPr bwMode="auto">
          <a:xfrm>
            <a:off x="266700" y="400467"/>
            <a:ext cx="8610600" cy="4560540"/>
          </a:xfrm>
          <a:prstGeom prst="horizontalScroll">
            <a:avLst>
              <a:gd name="adj" fmla="val 12778"/>
            </a:avLst>
          </a:prstGeom>
          <a:solidFill>
            <a:schemeClr val="bg1">
              <a:lumMod val="85000"/>
            </a:schemeClr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>
              <a:spcBef>
                <a:spcPct val="0"/>
              </a:spcBef>
              <a:buNone/>
            </a:pPr>
            <a:r>
              <a:rPr lang="en-US" altLang="zh-CN" sz="3600">
                <a:solidFill>
                  <a:prstClr val="black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 </a:t>
            </a:r>
            <a:r>
              <a:rPr lang="zh-CN" altLang="en-US" sz="2800" b="1">
                <a:solidFill>
                  <a:prstClr val="black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淮左名都，竹西佳处，解鞍少驻初程</a:t>
            </a:r>
            <a:r>
              <a:rPr lang="zh-CN" altLang="en-US" sz="2800" b="1" smtClean="0">
                <a:solidFill>
                  <a:prstClr val="black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。过春风十</a:t>
            </a:r>
            <a:endParaRPr lang="en-US" altLang="zh-CN" sz="2800" b="1" smtClean="0">
              <a:solidFill>
                <a:prstClr val="black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 lvl="0">
              <a:spcBef>
                <a:spcPct val="0"/>
              </a:spcBef>
              <a:buNone/>
            </a:pPr>
            <a:r>
              <a:rPr lang="zh-CN" altLang="en-US" sz="2800" b="1" smtClean="0">
                <a:solidFill>
                  <a:prstClr val="black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里</a:t>
            </a:r>
            <a:r>
              <a:rPr lang="zh-CN" altLang="en-US" sz="2800" b="1">
                <a:solidFill>
                  <a:prstClr val="black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，尽荠麦青青。自胡马窥江去后</a:t>
            </a:r>
            <a:r>
              <a:rPr lang="zh-CN" altLang="en-US" sz="2800" b="1" smtClean="0">
                <a:solidFill>
                  <a:prstClr val="black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，废</a:t>
            </a:r>
            <a:r>
              <a:rPr lang="zh-CN" altLang="en-US" sz="2800" b="1">
                <a:solidFill>
                  <a:prstClr val="black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池</a:t>
            </a:r>
            <a:r>
              <a:rPr lang="zh-CN" altLang="en-US" sz="2800" b="1" smtClean="0">
                <a:solidFill>
                  <a:prstClr val="black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乔木，</a:t>
            </a:r>
            <a:endParaRPr lang="en-US" altLang="zh-CN" sz="2800" b="1">
              <a:solidFill>
                <a:prstClr val="black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 lvl="0">
              <a:spcBef>
                <a:spcPct val="0"/>
              </a:spcBef>
              <a:buNone/>
            </a:pPr>
            <a:r>
              <a:rPr lang="zh-CN" altLang="en-US" sz="2800" b="1" smtClean="0">
                <a:solidFill>
                  <a:prstClr val="black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犹</a:t>
            </a:r>
            <a:r>
              <a:rPr lang="zh-CN" altLang="en-US" sz="2800" b="1">
                <a:solidFill>
                  <a:prstClr val="black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厌言兵。渐黄昏，清角吹寒</a:t>
            </a:r>
            <a:r>
              <a:rPr lang="zh-CN" altLang="en-US" sz="2800" b="1" smtClean="0">
                <a:solidFill>
                  <a:prstClr val="black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，都</a:t>
            </a:r>
            <a:r>
              <a:rPr lang="zh-CN" altLang="en-US" sz="2800" b="1">
                <a:solidFill>
                  <a:prstClr val="black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在空城</a:t>
            </a:r>
            <a:r>
              <a:rPr lang="zh-CN" altLang="en-US" sz="2800" b="1" smtClean="0">
                <a:solidFill>
                  <a:prstClr val="black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。</a:t>
            </a:r>
            <a:endParaRPr lang="en-US" altLang="zh-CN" sz="2800" b="1" smtClean="0">
              <a:solidFill>
                <a:prstClr val="black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 lvl="0">
              <a:spcBef>
                <a:spcPct val="0"/>
              </a:spcBef>
              <a:buNone/>
            </a:pPr>
            <a:r>
              <a:rPr lang="zh-CN" altLang="en-US" sz="2800" b="1" smtClean="0">
                <a:solidFill>
                  <a:prstClr val="black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杜郎俊</a:t>
            </a:r>
            <a:r>
              <a:rPr lang="zh-CN" altLang="en-US" sz="2800" b="1">
                <a:solidFill>
                  <a:prstClr val="black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赏，算而今重到须惊。纵豆蔻词工</a:t>
            </a:r>
            <a:r>
              <a:rPr lang="zh-CN" altLang="en-US" sz="2800" b="1" smtClean="0">
                <a:solidFill>
                  <a:prstClr val="black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，青楼</a:t>
            </a:r>
            <a:endParaRPr lang="en-US" altLang="zh-CN" sz="2800" b="1" smtClean="0">
              <a:solidFill>
                <a:prstClr val="black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 lvl="0">
              <a:spcBef>
                <a:spcPct val="0"/>
              </a:spcBef>
              <a:buNone/>
            </a:pPr>
            <a:r>
              <a:rPr lang="zh-CN" altLang="en-US" sz="2800" b="1" smtClean="0">
                <a:solidFill>
                  <a:prstClr val="black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梦</a:t>
            </a:r>
            <a:r>
              <a:rPr lang="zh-CN" altLang="en-US" sz="2800" b="1">
                <a:solidFill>
                  <a:prstClr val="black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好</a:t>
            </a:r>
            <a:r>
              <a:rPr lang="zh-CN" altLang="en-US" sz="2800" b="1" smtClean="0">
                <a:solidFill>
                  <a:prstClr val="black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，难</a:t>
            </a:r>
            <a:r>
              <a:rPr lang="zh-CN" altLang="en-US" sz="2800" b="1">
                <a:solidFill>
                  <a:prstClr val="black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赋深情。二十四桥仍在</a:t>
            </a:r>
            <a:r>
              <a:rPr lang="en-US" altLang="zh-CN" sz="2800" b="1">
                <a:solidFill>
                  <a:prstClr val="black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,</a:t>
            </a:r>
            <a:r>
              <a:rPr lang="zh-CN" altLang="en-US" sz="2800" b="1">
                <a:solidFill>
                  <a:prstClr val="black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波心荡</a:t>
            </a:r>
            <a:r>
              <a:rPr lang="zh-CN" altLang="en-US" sz="2800" b="1" smtClean="0">
                <a:solidFill>
                  <a:prstClr val="black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，冷月无</a:t>
            </a:r>
            <a:endParaRPr lang="en-US" altLang="zh-CN" sz="2800" b="1" smtClean="0">
              <a:solidFill>
                <a:prstClr val="black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 lvl="0">
              <a:spcBef>
                <a:spcPct val="0"/>
              </a:spcBef>
              <a:buNone/>
            </a:pPr>
            <a:r>
              <a:rPr lang="zh-CN" altLang="en-US" sz="2800" b="1" smtClean="0">
                <a:solidFill>
                  <a:prstClr val="black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声</a:t>
            </a:r>
            <a:r>
              <a:rPr lang="zh-CN" altLang="en-US" sz="2800" b="1">
                <a:solidFill>
                  <a:prstClr val="black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。</a:t>
            </a:r>
            <a:r>
              <a:rPr lang="zh-CN" altLang="en-US" sz="2800" b="1" smtClean="0">
                <a:solidFill>
                  <a:prstClr val="black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念桥</a:t>
            </a:r>
            <a:r>
              <a:rPr lang="zh-CN" altLang="en-US" sz="2800" b="1">
                <a:solidFill>
                  <a:prstClr val="black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边红药，年年知为谁生。 </a:t>
            </a:r>
            <a:endParaRPr lang="en-US" altLang="zh-CN" sz="2800">
              <a:solidFill>
                <a:schemeClr val="accent1"/>
              </a:solidFill>
              <a:latin typeface="Times New Roman" panose="02020603050405020304" pitchFamily="18" charset="0"/>
            </a:endParaRPr>
          </a:p>
        </p:txBody>
      </p:sp>
      <p:sp>
        <p:nvSpPr>
          <p:cNvPr id="20" name="Text Box 5"/>
          <p:cNvSpPr txBox="1">
            <a:spLocks noChangeArrowheads="1"/>
          </p:cNvSpPr>
          <p:nvPr/>
        </p:nvSpPr>
        <p:spPr bwMode="auto">
          <a:xfrm>
            <a:off x="2843808" y="240060"/>
            <a:ext cx="399323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 b="1">
                <a:ea typeface="隶书" panose="02010509060101010101" pitchFamily="49" charset="-122"/>
              </a:rPr>
              <a:t>扬州</a:t>
            </a:r>
            <a:r>
              <a:rPr lang="zh-CN" altLang="en-US" sz="4000" b="1" smtClean="0">
                <a:ea typeface="隶书" panose="02010509060101010101" pitchFamily="49" charset="-122"/>
              </a:rPr>
              <a:t>慢  </a:t>
            </a:r>
            <a:r>
              <a:rPr lang="zh-CN" altLang="en-US" b="1" smtClean="0">
                <a:ea typeface="隶书" panose="02010509060101010101" pitchFamily="49" charset="-122"/>
              </a:rPr>
              <a:t>姜夔</a:t>
            </a:r>
            <a:endParaRPr lang="zh-CN" altLang="en-US" sz="2000" b="1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43590487"/>
      </p:ext>
    </p:extLst>
  </p:cSld>
  <p:clrMapOvr>
    <a:masterClrMapping/>
  </p:clrMapOvr>
  <p:transition spd="slow"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3" name="TextBox 22"/>
          <p:cNvSpPr txBox="1"/>
          <p:nvPr/>
        </p:nvSpPr>
        <p:spPr>
          <a:xfrm>
            <a:off x="462554" y="1202330"/>
            <a:ext cx="88538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800" spc="400">
                <a:latin typeface="幼圆" panose="02010509060101010101" pitchFamily="49" charset="-122"/>
                <a:ea typeface="幼圆" panose="02010509060101010101" pitchFamily="49" charset="-122"/>
              </a:rPr>
              <a:t>上一片有哪个词可以来概括今日的扬州城特点</a:t>
            </a:r>
            <a:r>
              <a:rPr lang="zh-CN" altLang="en-US" sz="2800" spc="400" smtClean="0">
                <a:latin typeface="幼圆" panose="02010509060101010101" pitchFamily="49" charset="-122"/>
                <a:ea typeface="幼圆" panose="02010509060101010101" pitchFamily="49" charset="-122"/>
              </a:rPr>
              <a:t>？</a:t>
            </a:r>
            <a:endParaRPr lang="zh-CN" altLang="en-US" sz="2800" spc="400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0" name="剪去单角的矩形 9"/>
          <p:cNvSpPr/>
          <p:nvPr/>
        </p:nvSpPr>
        <p:spPr>
          <a:xfrm>
            <a:off x="629665" y="697778"/>
            <a:ext cx="1512168" cy="452478"/>
          </a:xfrm>
          <a:prstGeom prst="snip1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smtClean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设问一</a:t>
            </a:r>
            <a:endParaRPr lang="zh-CN" altLang="en-US" sz="3200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34" name="剪去单角的矩形 33"/>
          <p:cNvSpPr/>
          <p:nvPr/>
        </p:nvSpPr>
        <p:spPr>
          <a:xfrm>
            <a:off x="629665" y="1991227"/>
            <a:ext cx="1512168" cy="452478"/>
          </a:xfrm>
          <a:prstGeom prst="snip1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smtClean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设问二</a:t>
            </a:r>
            <a:endParaRPr lang="zh-CN" altLang="en-US" sz="3200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35" name="TextBox 22"/>
          <p:cNvSpPr txBox="1"/>
          <p:nvPr/>
        </p:nvSpPr>
        <p:spPr>
          <a:xfrm>
            <a:off x="462554" y="2381121"/>
            <a:ext cx="88538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800" spc="400">
                <a:latin typeface="幼圆" panose="02010509060101010101" pitchFamily="49" charset="-122"/>
                <a:ea typeface="幼圆" panose="02010509060101010101" pitchFamily="49" charset="-122"/>
              </a:rPr>
              <a:t>昔日的扬州城是怎么样的呢？请用红笔画出来。</a:t>
            </a:r>
          </a:p>
        </p:txBody>
      </p:sp>
      <p:sp>
        <p:nvSpPr>
          <p:cNvPr id="36" name="剪去单角的矩形 35"/>
          <p:cNvSpPr/>
          <p:nvPr/>
        </p:nvSpPr>
        <p:spPr>
          <a:xfrm>
            <a:off x="629665" y="3096869"/>
            <a:ext cx="1512168" cy="452478"/>
          </a:xfrm>
          <a:prstGeom prst="snip1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smtClean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设问三</a:t>
            </a:r>
            <a:endParaRPr lang="zh-CN" altLang="en-US" sz="3200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37" name="TextBox 22"/>
          <p:cNvSpPr txBox="1"/>
          <p:nvPr/>
        </p:nvSpPr>
        <p:spPr>
          <a:xfrm>
            <a:off x="542667" y="3579862"/>
            <a:ext cx="88538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800" spc="400">
                <a:latin typeface="幼圆" panose="02010509060101010101" pitchFamily="49" charset="-122"/>
                <a:ea typeface="幼圆" panose="02010509060101010101" pitchFamily="49" charset="-122"/>
              </a:rPr>
              <a:t>造成这种现象的原因是什么呢？</a:t>
            </a:r>
          </a:p>
        </p:txBody>
      </p:sp>
    </p:spTree>
    <p:extLst>
      <p:ext uri="{BB962C8B-B14F-4D97-AF65-F5344CB8AC3E}">
        <p14:creationId xmlns:p14="http://schemas.microsoft.com/office/powerpoint/2010/main" val="3466312147"/>
      </p:ext>
    </p:extLst>
  </p:cSld>
  <p:clrMapOvr>
    <a:masterClrMapping/>
  </p:clrMapOvr>
  <p:transition spd="slow">
    <p:push dir="d"/>
  </p:transition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9" name="矩形 28"/>
          <p:cNvSpPr/>
          <p:nvPr/>
        </p:nvSpPr>
        <p:spPr>
          <a:xfrm>
            <a:off x="4326" y="-1"/>
            <a:ext cx="9144000" cy="5117257"/>
          </a:xfrm>
          <a:prstGeom prst="rect">
            <a:avLst/>
          </a:prstGeom>
          <a:solidFill>
            <a:srgbClr val="2C3F4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395536" y="267494"/>
            <a:ext cx="8424936" cy="4536504"/>
          </a:xfrm>
          <a:prstGeom prst="rect">
            <a:avLst/>
          </a:prstGeom>
          <a:solidFill>
            <a:srgbClr val="D3CD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>
                <a:solidFill>
                  <a:srgbClr val="D3CDB7"/>
                </a:solidFill>
              </a:rPr>
              <a:t> </a:t>
            </a:r>
            <a:endParaRPr lang="zh-CN" altLang="en-US">
              <a:solidFill>
                <a:srgbClr val="D3CDB7"/>
              </a:solidFill>
            </a:endParaRPr>
          </a:p>
        </p:txBody>
      </p:sp>
      <p:pic>
        <p:nvPicPr>
          <p:cNvPr id="33" name="Picture 5" descr="图片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95536" y="267494"/>
            <a:ext cx="8424936" cy="4536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" name="Text Box 6"/>
          <p:cNvSpPr txBox="1">
            <a:spLocks noChangeArrowheads="1"/>
          </p:cNvSpPr>
          <p:nvPr/>
        </p:nvSpPr>
        <p:spPr bwMode="auto">
          <a:xfrm>
            <a:off x="1403648" y="339502"/>
            <a:ext cx="6057900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685800" fontAlgn="base">
              <a:spcBef>
                <a:spcPct val="50000"/>
              </a:spcBef>
              <a:spcAft>
                <a:spcPct val="0"/>
              </a:spcAft>
              <a:buNone/>
            </a:pPr>
            <a:r>
              <a:rPr lang="zh-CN" altLang="en-US" sz="6000" b="1">
                <a:ea typeface="楷体_GB2312" pitchFamily="49" charset="-122"/>
              </a:rPr>
              <a:t>瘦西湖的五亭桥</a:t>
            </a:r>
          </a:p>
        </p:txBody>
      </p:sp>
    </p:spTree>
    <p:extLst>
      <p:ext uri="{BB962C8B-B14F-4D97-AF65-F5344CB8AC3E}">
        <p14:creationId xmlns:p14="http://schemas.microsoft.com/office/powerpoint/2010/main" val="706963753"/>
      </p:ext>
    </p:extLst>
  </p:cSld>
  <p:clrMapOvr>
    <a:masterClrMapping/>
  </p:clrMapOvr>
  <mc:AlternateContent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D3CDB7"/>
          </a:solidFill>
          <a:ln>
            <a:solidFill>
              <a:srgbClr val="D3CDB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2800" spc="400">
              <a:solidFill>
                <a:schemeClr val="tx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8" name="Picture 3" descr="slide0003_image011'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4EEE2"/>
              </a:clrFrom>
              <a:clrTo>
                <a:srgbClr val="F4EEE2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-92546"/>
            <a:ext cx="154305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AutoShape 4"/>
          <p:cNvSpPr/>
          <p:nvPr/>
        </p:nvSpPr>
        <p:spPr bwMode="auto">
          <a:xfrm>
            <a:off x="3124643" y="1838458"/>
            <a:ext cx="342900" cy="1600200"/>
          </a:xfrm>
          <a:prstGeom prst="leftBrace">
            <a:avLst>
              <a:gd name="adj1" fmla="val 25688"/>
              <a:gd name="adj2" fmla="val 50000"/>
            </a:avLst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350"/>
          </a:p>
        </p:txBody>
      </p:sp>
      <p:sp>
        <p:nvSpPr>
          <p:cNvPr id="24" name="TextBox 10"/>
          <p:cNvSpPr txBox="1">
            <a:spLocks noChangeArrowheads="1"/>
          </p:cNvSpPr>
          <p:nvPr/>
        </p:nvSpPr>
        <p:spPr bwMode="auto">
          <a:xfrm>
            <a:off x="2016464" y="2317834"/>
            <a:ext cx="880369" cy="50783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700" b="1">
                <a:solidFill>
                  <a:srgbClr val="C00000"/>
                </a:solidFill>
              </a:rPr>
              <a:t>所见</a:t>
            </a:r>
          </a:p>
        </p:txBody>
      </p:sp>
      <p:sp>
        <p:nvSpPr>
          <p:cNvPr id="25" name="TextBox 11"/>
          <p:cNvSpPr txBox="1">
            <a:spLocks noChangeArrowheads="1"/>
          </p:cNvSpPr>
          <p:nvPr/>
        </p:nvSpPr>
        <p:spPr bwMode="auto">
          <a:xfrm>
            <a:off x="2016464" y="3952101"/>
            <a:ext cx="880369" cy="50783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700" b="1">
                <a:solidFill>
                  <a:srgbClr val="C00000"/>
                </a:solidFill>
              </a:rPr>
              <a:t>所闻</a:t>
            </a:r>
          </a:p>
        </p:txBody>
      </p:sp>
      <p:sp>
        <p:nvSpPr>
          <p:cNvPr id="26" name="TextBox 12"/>
          <p:cNvSpPr txBox="1">
            <a:spLocks noChangeArrowheads="1"/>
          </p:cNvSpPr>
          <p:nvPr/>
        </p:nvSpPr>
        <p:spPr bwMode="auto">
          <a:xfrm>
            <a:off x="3567594" y="1491028"/>
            <a:ext cx="1627369" cy="2246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>
                <a:latin typeface="幼圆" panose="02010509060101010101" pitchFamily="49" charset="-122"/>
                <a:ea typeface="幼圆" panose="02010509060101010101" pitchFamily="49" charset="-122"/>
              </a:rPr>
              <a:t>荠麦青青</a:t>
            </a:r>
            <a:endParaRPr lang="en-US" altLang="zh-CN" sz="2800" b="1"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>
                <a:latin typeface="幼圆" panose="02010509060101010101" pitchFamily="49" charset="-122"/>
                <a:ea typeface="幼圆" panose="02010509060101010101" pitchFamily="49" charset="-122"/>
              </a:rPr>
              <a:t>废池乔木</a:t>
            </a:r>
            <a:endParaRPr lang="en-US" altLang="zh-CN" sz="2800" b="1"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>
                <a:latin typeface="幼圆" panose="02010509060101010101" pitchFamily="49" charset="-122"/>
                <a:ea typeface="幼圆" panose="02010509060101010101" pitchFamily="49" charset="-122"/>
              </a:rPr>
              <a:t>二十四桥</a:t>
            </a:r>
            <a:endParaRPr lang="en-US" altLang="zh-CN" sz="2800" b="1"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>
                <a:latin typeface="幼圆" panose="02010509060101010101" pitchFamily="49" charset="-122"/>
                <a:ea typeface="幼圆" panose="02010509060101010101" pitchFamily="49" charset="-122"/>
              </a:rPr>
              <a:t>冷月无声</a:t>
            </a:r>
            <a:endParaRPr lang="en-US" altLang="zh-CN" sz="2800" b="1"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>
                <a:latin typeface="幼圆" panose="02010509060101010101" pitchFamily="49" charset="-122"/>
                <a:ea typeface="幼圆" panose="02010509060101010101" pitchFamily="49" charset="-122"/>
              </a:rPr>
              <a:t>桥边红药</a:t>
            </a:r>
          </a:p>
        </p:txBody>
      </p:sp>
      <p:sp>
        <p:nvSpPr>
          <p:cNvPr id="27" name="矩形 13"/>
          <p:cNvSpPr>
            <a:spLocks noChangeArrowheads="1"/>
          </p:cNvSpPr>
          <p:nvPr/>
        </p:nvSpPr>
        <p:spPr bwMode="auto">
          <a:xfrm>
            <a:off x="1210444" y="215325"/>
            <a:ext cx="381875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b="1" smtClean="0">
                <a:latin typeface="华文新魏" panose="02010800040101010101" pitchFamily="2" charset="-122"/>
                <a:ea typeface="华文新魏" panose="02010800040101010101" pitchFamily="2" charset="-122"/>
              </a:rPr>
              <a:t>今日</a:t>
            </a:r>
            <a:r>
              <a:rPr lang="zh-CN" altLang="en-US" b="1">
                <a:latin typeface="华文新魏" panose="02010800040101010101" pitchFamily="2" charset="-122"/>
                <a:ea typeface="华文新魏" panose="02010800040101010101" pitchFamily="2" charset="-122"/>
              </a:rPr>
              <a:t>的扬州城</a:t>
            </a:r>
            <a:r>
              <a:rPr lang="zh-CN" altLang="en-US" b="1" smtClean="0">
                <a:latin typeface="华文新魏" panose="02010800040101010101" pitchFamily="2" charset="-122"/>
                <a:ea typeface="华文新魏" panose="02010800040101010101" pitchFamily="2" charset="-122"/>
              </a:rPr>
              <a:t>特点</a:t>
            </a:r>
            <a:endParaRPr lang="zh-CN" altLang="en-US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9" name="矩形 28"/>
          <p:cNvSpPr>
            <a:spLocks noChangeArrowheads="1"/>
          </p:cNvSpPr>
          <p:nvPr/>
        </p:nvSpPr>
        <p:spPr bwMode="auto">
          <a:xfrm>
            <a:off x="3567593" y="3909970"/>
            <a:ext cx="162736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800" b="1">
                <a:latin typeface="幼圆" panose="02010509060101010101" pitchFamily="49" charset="-122"/>
                <a:ea typeface="幼圆" panose="02010509060101010101" pitchFamily="49" charset="-122"/>
              </a:rPr>
              <a:t>清角吹寒</a:t>
            </a:r>
          </a:p>
        </p:txBody>
      </p:sp>
      <p:sp>
        <p:nvSpPr>
          <p:cNvPr id="3" name="右箭头 2"/>
          <p:cNvSpPr/>
          <p:nvPr/>
        </p:nvSpPr>
        <p:spPr>
          <a:xfrm>
            <a:off x="3119822" y="4083918"/>
            <a:ext cx="447772" cy="288032"/>
          </a:xfrm>
          <a:prstGeom prst="rightArrow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2538465" y="877553"/>
            <a:ext cx="368562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>
                <a:solidFill>
                  <a:srgbClr val="C0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“空城”</a:t>
            </a:r>
            <a:r>
              <a:rPr lang="en-US" altLang="zh-CN" sz="2400" b="1">
                <a:solidFill>
                  <a:srgbClr val="C00000"/>
                </a:solidFill>
              </a:rPr>
              <a:t>——</a:t>
            </a:r>
            <a:r>
              <a:rPr lang="zh-CN" altLang="en-US" sz="2800" b="1">
                <a:solidFill>
                  <a:srgbClr val="C0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破败</a:t>
            </a:r>
            <a:r>
              <a:rPr lang="zh-CN" altLang="en-US" sz="2800" b="1" smtClean="0">
                <a:solidFill>
                  <a:srgbClr val="C0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荒凉</a:t>
            </a:r>
            <a:endParaRPr lang="zh-CN" altLang="en-US" sz="2800" b="1">
              <a:solidFill>
                <a:srgbClr val="C00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94843020"/>
      </p:ext>
    </p:extLst>
  </p:cSld>
  <p:clrMapOvr>
    <a:masterClrMapping/>
  </p:clrMapOvr>
  <p:transition spd="slow"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4" grpId="0"/>
      <p:bldP spid="25" grpId="0"/>
      <p:bldP spid="26" grpId="0"/>
      <p:bldP spid="27" grpId="0"/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D3CDB7"/>
          </a:solidFill>
          <a:ln>
            <a:solidFill>
              <a:srgbClr val="D3CDB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2800" spc="400">
              <a:solidFill>
                <a:schemeClr val="tx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8" name="Picture 3" descr="slide0003_image011'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4EEE2"/>
              </a:clrFrom>
              <a:clrTo>
                <a:srgbClr val="F4EEE2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-92546"/>
            <a:ext cx="154305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AutoShape 4"/>
          <p:cNvSpPr/>
          <p:nvPr/>
        </p:nvSpPr>
        <p:spPr bwMode="auto">
          <a:xfrm>
            <a:off x="2788940" y="1669140"/>
            <a:ext cx="342900" cy="806363"/>
          </a:xfrm>
          <a:prstGeom prst="leftBrace">
            <a:avLst>
              <a:gd name="adj1" fmla="val 25688"/>
              <a:gd name="adj2" fmla="val 50000"/>
            </a:avLst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350"/>
          </a:p>
        </p:txBody>
      </p:sp>
      <p:sp>
        <p:nvSpPr>
          <p:cNvPr id="26" name="TextBox 12"/>
          <p:cNvSpPr txBox="1">
            <a:spLocks noChangeArrowheads="1"/>
          </p:cNvSpPr>
          <p:nvPr/>
        </p:nvSpPr>
        <p:spPr bwMode="auto">
          <a:xfrm>
            <a:off x="3119822" y="1563638"/>
            <a:ext cx="1988045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smtClean="0">
                <a:latin typeface="幼圆" panose="02010509060101010101" pitchFamily="49" charset="-122"/>
                <a:ea typeface="幼圆" panose="02010509060101010101" pitchFamily="49" charset="-122"/>
              </a:rPr>
              <a:t>淮左名都</a:t>
            </a:r>
            <a:endParaRPr lang="en-US" altLang="zh-CN" sz="2800" b="1" smtClean="0"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>
                <a:latin typeface="幼圆" panose="02010509060101010101" pitchFamily="49" charset="-122"/>
                <a:ea typeface="幼圆" panose="02010509060101010101" pitchFamily="49" charset="-122"/>
              </a:rPr>
              <a:t>过春风十</a:t>
            </a:r>
            <a:r>
              <a:rPr lang="zh-CN" altLang="en-US" sz="2800" b="1" smtClean="0">
                <a:latin typeface="幼圆" panose="02010509060101010101" pitchFamily="49" charset="-122"/>
                <a:ea typeface="幼圆" panose="02010509060101010101" pitchFamily="49" charset="-122"/>
              </a:rPr>
              <a:t>里</a:t>
            </a:r>
            <a:endParaRPr lang="en-US" altLang="zh-CN" sz="2800" b="1" smtClean="0"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2800" b="1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7" name="矩形 13"/>
          <p:cNvSpPr>
            <a:spLocks noChangeArrowheads="1"/>
          </p:cNvSpPr>
          <p:nvPr/>
        </p:nvSpPr>
        <p:spPr bwMode="auto">
          <a:xfrm>
            <a:off x="1210444" y="215325"/>
            <a:ext cx="381875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b="1" smtClean="0">
                <a:latin typeface="华文新魏" panose="02010800040101010101" pitchFamily="2" charset="-122"/>
                <a:ea typeface="华文新魏" panose="02010800040101010101" pitchFamily="2" charset="-122"/>
              </a:rPr>
              <a:t>昔日</a:t>
            </a:r>
            <a:r>
              <a:rPr lang="zh-CN" altLang="en-US" b="1">
                <a:latin typeface="华文新魏" panose="02010800040101010101" pitchFamily="2" charset="-122"/>
                <a:ea typeface="华文新魏" panose="02010800040101010101" pitchFamily="2" charset="-122"/>
              </a:rPr>
              <a:t>的扬州城</a:t>
            </a:r>
            <a:r>
              <a:rPr lang="zh-CN" altLang="en-US" b="1" smtClean="0">
                <a:latin typeface="华文新魏" panose="02010800040101010101" pitchFamily="2" charset="-122"/>
                <a:ea typeface="华文新魏" panose="02010800040101010101" pitchFamily="2" charset="-122"/>
              </a:rPr>
              <a:t>特点</a:t>
            </a:r>
            <a:endParaRPr lang="zh-CN" altLang="en-US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30" name="矩形 29"/>
          <p:cNvSpPr>
            <a:spLocks noChangeArrowheads="1"/>
          </p:cNvSpPr>
          <p:nvPr/>
        </p:nvSpPr>
        <p:spPr bwMode="auto">
          <a:xfrm>
            <a:off x="2608232" y="795635"/>
            <a:ext cx="368562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smtClean="0">
                <a:solidFill>
                  <a:srgbClr val="C0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“名都”</a:t>
            </a:r>
            <a:r>
              <a:rPr lang="en-US" altLang="zh-CN" sz="2400" b="1" smtClean="0">
                <a:solidFill>
                  <a:srgbClr val="C00000"/>
                </a:solidFill>
              </a:rPr>
              <a:t>——</a:t>
            </a:r>
            <a:r>
              <a:rPr lang="zh-CN" altLang="en-US" sz="2800" b="1" smtClean="0">
                <a:solidFill>
                  <a:srgbClr val="C0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繁华富丽</a:t>
            </a:r>
            <a:endParaRPr lang="zh-CN" altLang="en-US" sz="2800" b="1">
              <a:solidFill>
                <a:srgbClr val="C00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31" name="矩形 30"/>
          <p:cNvSpPr>
            <a:spLocks noChangeArrowheads="1"/>
          </p:cNvSpPr>
          <p:nvPr/>
        </p:nvSpPr>
        <p:spPr bwMode="auto">
          <a:xfrm>
            <a:off x="1070247" y="3152921"/>
            <a:ext cx="8075240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3600" b="1">
                <a:latin typeface="华文新魏" panose="02010800040101010101" pitchFamily="2" charset="-122"/>
                <a:ea typeface="华文新魏" panose="02010800040101010101" pitchFamily="2" charset="-122"/>
              </a:rPr>
              <a:t>小结</a:t>
            </a:r>
            <a:r>
              <a:rPr lang="zh-CN" altLang="en-US" sz="3600" b="1" smtClean="0">
                <a:latin typeface="华文新魏" panose="02010800040101010101" pitchFamily="2" charset="-122"/>
                <a:ea typeface="华文新魏" panose="02010800040101010101" pitchFamily="2" charset="-122"/>
              </a:rPr>
              <a:t>：“名都”</a:t>
            </a:r>
            <a:r>
              <a:rPr lang="en-US" altLang="zh-CN" sz="3600" b="1">
                <a:latin typeface="华文新魏" panose="02010800040101010101" pitchFamily="2" charset="-122"/>
                <a:ea typeface="华文新魏" panose="02010800040101010101" pitchFamily="2" charset="-122"/>
              </a:rPr>
              <a:t>——</a:t>
            </a:r>
            <a:r>
              <a:rPr lang="zh-CN" altLang="en-US" sz="3600" b="1" smtClean="0">
                <a:latin typeface="华文新魏" panose="02010800040101010101" pitchFamily="2" charset="-122"/>
                <a:ea typeface="华文新魏" panose="02010800040101010101" pitchFamily="2" charset="-122"/>
              </a:rPr>
              <a:t>“空城”</a:t>
            </a:r>
            <a:endParaRPr lang="en-US" altLang="zh-CN" sz="3600" b="1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3600" b="1">
                <a:latin typeface="华文新魏" panose="02010800040101010101" pitchFamily="2" charset="-122"/>
                <a:ea typeface="华文新魏" panose="02010800040101010101" pitchFamily="2" charset="-122"/>
              </a:rPr>
              <a:t>两幅对比鲜明的图景寄寓着词人昔盛今衰的感慨和感时伤世的意绪。</a:t>
            </a:r>
          </a:p>
        </p:txBody>
      </p:sp>
    </p:spTree>
    <p:extLst>
      <p:ext uri="{BB962C8B-B14F-4D97-AF65-F5344CB8AC3E}">
        <p14:creationId xmlns:p14="http://schemas.microsoft.com/office/powerpoint/2010/main" val="1117049520"/>
      </p:ext>
    </p:extLst>
  </p:cSld>
  <p:clrMapOvr>
    <a:masterClrMapping/>
  </p:clrMapOvr>
  <p:transition spd="slow"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6" grpId="0"/>
      <p:bldP spid="27" grpId="0"/>
      <p:bldP spid="3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87105" name="Group 6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88186687"/>
              </p:ext>
            </p:extLst>
          </p:nvPr>
        </p:nvGraphicFramePr>
        <p:xfrm>
          <a:off x="652308" y="1083569"/>
          <a:ext cx="7416824" cy="3888433"/>
        </p:xfrm>
        <a:graphic>
          <a:graphicData uri="http://schemas.openxmlformats.org/drawingml/2006/table">
            <a:tbl>
              <a:tblPr/>
              <a:tblGrid>
                <a:gridCol w="8064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1158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8070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5180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625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06408">
                <a:tc rowSpan="3">
                  <a:txBody>
                    <a:bodyPr vert="horz"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1" lang="zh-CN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marL="68580" marR="68580" marT="34292" marB="3429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 rowSpan="3">
                  <a:txBody>
                    <a:bodyPr vert="horz"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1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7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1" lang="zh-CN" altLang="zh-CN" sz="27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 rowSpan="3">
                  <a:txBody>
                    <a:bodyPr vert="horz"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7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 rowSpan="6">
                  <a:txBody>
                    <a:bodyPr vert="horz"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7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6437">
                <a:tc vMerge="1">
                  <a:txBody>
                    <a:bodyPr vert="horz" wrap="square"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 vert="horz" wrap="square"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7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 vMerge="1">
                  <a:txBody>
                    <a:bodyPr vert="horz" wrap="square"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 vert="horz" wrap="square"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49375">
                <a:tc vMerge="1">
                  <a:txBody>
                    <a:bodyPr vert="horz" wrap="square"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 vert="horz" wrap="square"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7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 vMerge="1">
                  <a:txBody>
                    <a:bodyPr vert="horz" wrap="square"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 vert="horz" wrap="square"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06437">
                <a:tc rowSpan="3">
                  <a:txBody>
                    <a:bodyPr vert="horz"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1" lang="zh-CN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marL="68580" marR="68580" marT="34292" marB="3429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 rowSpan="3">
                  <a:txBody>
                    <a:bodyPr vert="horz"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1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7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1" lang="zh-CN" altLang="zh-CN" sz="27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 rowSpan="3">
                  <a:txBody>
                    <a:bodyPr vert="horz"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7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 vMerge="1">
                  <a:txBody>
                    <a:bodyPr vert="horz" wrap="square"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6437">
                <a:tc vMerge="1">
                  <a:txBody>
                    <a:bodyPr vert="horz" wrap="square"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 vert="horz" wrap="square"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7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 vMerge="1">
                  <a:txBody>
                    <a:bodyPr vert="horz" wrap="square"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 vert="horz" wrap="square"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87829">
                <a:tc vMerge="1">
                  <a:txBody>
                    <a:bodyPr vert="horz" wrap="square"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 vert="horz" wrap="square"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7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 vMerge="1">
                  <a:txBody>
                    <a:bodyPr vert="horz" wrap="square"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 vert="horz" wrap="square"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25510">
                <a:tc gridSpan="5">
                  <a:txBody>
                    <a:bodyPr vert="horz"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panose="020b0604020202020204" pitchFamily="34" charset="0"/>
                        <a:ea typeface="楷体_GB2312" pitchFamily="49" charset="-122"/>
                      </a:endParaRPr>
                    </a:p>
                  </a:txBody>
                  <a:tcPr marL="68580" marR="68580" marT="34292" marB="3429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 hMerge="1">
                  <a:txBody>
                    <a:bodyPr vert="horz" wrap="square"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 vert="horz" wrap="square"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 vert="horz" wrap="square"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 vert="horz" wrap="square"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87083" name="Rectangle 43"/>
          <p:cNvSpPr>
            <a:spLocks noChangeArrowheads="1"/>
          </p:cNvSpPr>
          <p:nvPr/>
        </p:nvSpPr>
        <p:spPr bwMode="auto">
          <a:xfrm>
            <a:off x="725859" y="2855218"/>
            <a:ext cx="585539" cy="120032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zh-CN" altLang="en-US" sz="3600" b="1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实写</a:t>
            </a:r>
          </a:p>
        </p:txBody>
      </p:sp>
      <p:sp>
        <p:nvSpPr>
          <p:cNvPr id="87084" name="Rectangle 44"/>
          <p:cNvSpPr>
            <a:spLocks noChangeArrowheads="1"/>
          </p:cNvSpPr>
          <p:nvPr/>
        </p:nvSpPr>
        <p:spPr bwMode="auto">
          <a:xfrm>
            <a:off x="3552860" y="2697312"/>
            <a:ext cx="2387292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</a:rPr>
              <a:t>荠</a:t>
            </a:r>
            <a:r>
              <a:rPr lang="zh-CN" altLang="en-US" sz="3200" b="1">
                <a:effectLst>
                  <a:outerShdw blurRad="38100" dist="38100" dir="2700000" algn="tl">
                    <a:srgbClr val="C0C0C0"/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</a:rPr>
              <a:t>麦</a:t>
            </a:r>
            <a:r>
              <a:rPr lang="zh-CN" altLang="en-US" sz="32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</a:rPr>
              <a:t>青青</a:t>
            </a:r>
            <a:endParaRPr lang="zh-CN" altLang="en-US" sz="2700" b="1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87085" name="Rectangle 45"/>
          <p:cNvSpPr>
            <a:spLocks noChangeArrowheads="1"/>
          </p:cNvSpPr>
          <p:nvPr/>
        </p:nvSpPr>
        <p:spPr bwMode="auto">
          <a:xfrm>
            <a:off x="3542206" y="3198118"/>
            <a:ext cx="2387292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</a:rPr>
              <a:t>废</a:t>
            </a:r>
            <a:r>
              <a:rPr lang="zh-CN" altLang="en-US" sz="3200" b="1">
                <a:effectLst>
                  <a:outerShdw blurRad="38100" dist="38100" dir="2700000" algn="tl">
                    <a:srgbClr val="C0C0C0"/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</a:rPr>
              <a:t>池</a:t>
            </a:r>
            <a:r>
              <a:rPr lang="zh-CN" altLang="en-US" sz="32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</a:rPr>
              <a:t>乔木</a:t>
            </a:r>
            <a:endParaRPr lang="zh-CN" altLang="en-US" sz="2700" b="1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87086" name="Rectangle 46"/>
          <p:cNvSpPr>
            <a:spLocks noChangeArrowheads="1"/>
          </p:cNvSpPr>
          <p:nvPr/>
        </p:nvSpPr>
        <p:spPr bwMode="auto">
          <a:xfrm>
            <a:off x="3512486" y="3770110"/>
            <a:ext cx="2144584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defTabSz="685800" fontAlgn="base">
              <a:spcBef>
                <a:spcPct val="20000"/>
              </a:spcBef>
              <a:spcAft>
                <a:spcPct val="0"/>
              </a:spcAft>
              <a:defRPr/>
            </a:pPr>
            <a:r>
              <a:rPr lang="zh-CN" altLang="en-US" sz="32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</a:rPr>
              <a:t>清</a:t>
            </a:r>
            <a:r>
              <a:rPr lang="zh-CN" altLang="en-US" sz="3200" b="1">
                <a:effectLst>
                  <a:outerShdw blurRad="38100" dist="38100" dir="2700000" algn="tl">
                    <a:srgbClr val="C0C0C0"/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</a:rPr>
              <a:t>角吹</a:t>
            </a:r>
            <a:r>
              <a:rPr lang="zh-CN" altLang="en-US" sz="32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</a:rPr>
              <a:t>寒</a:t>
            </a:r>
            <a:endParaRPr kumimoji="1" lang="zh-CN" altLang="en-US" sz="1050" b="1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7087" name="Rectangle 47"/>
          <p:cNvSpPr>
            <a:spLocks noChangeArrowheads="1"/>
          </p:cNvSpPr>
          <p:nvPr/>
        </p:nvSpPr>
        <p:spPr bwMode="auto">
          <a:xfrm>
            <a:off x="725859" y="1312168"/>
            <a:ext cx="585539" cy="120032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zh-CN" altLang="en-US" sz="3600" b="1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虚写</a:t>
            </a:r>
          </a:p>
        </p:txBody>
      </p:sp>
      <p:sp>
        <p:nvSpPr>
          <p:cNvPr id="87088" name="Rectangle 48"/>
          <p:cNvSpPr>
            <a:spLocks noChangeArrowheads="1"/>
          </p:cNvSpPr>
          <p:nvPr/>
        </p:nvSpPr>
        <p:spPr bwMode="auto">
          <a:xfrm>
            <a:off x="1629152" y="1559446"/>
            <a:ext cx="1595300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</a:rPr>
              <a:t>名都</a:t>
            </a:r>
            <a:endParaRPr lang="zh-CN" altLang="en-US" sz="3200" b="1">
              <a:effectLst>
                <a:outerShdw blurRad="38100" dist="38100" dir="2700000" algn="tl">
                  <a:srgbClr val="C0C0C0"/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87089" name="Rectangle 49"/>
          <p:cNvSpPr>
            <a:spLocks noChangeArrowheads="1"/>
          </p:cNvSpPr>
          <p:nvPr/>
        </p:nvSpPr>
        <p:spPr bwMode="auto">
          <a:xfrm>
            <a:off x="3542206" y="1048357"/>
            <a:ext cx="2387292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</a:rPr>
              <a:t>竹</a:t>
            </a:r>
            <a:r>
              <a:rPr lang="zh-CN" altLang="en-US" sz="3200" b="1">
                <a:effectLst>
                  <a:outerShdw blurRad="38100" dist="38100" dir="2700000" algn="tl">
                    <a:srgbClr val="C0C0C0"/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</a:rPr>
              <a:t>西佳</a:t>
            </a:r>
            <a:r>
              <a:rPr lang="zh-CN" altLang="en-US" sz="32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</a:rPr>
              <a:t>处</a:t>
            </a:r>
            <a:endParaRPr lang="zh-CN" altLang="en-US" sz="2700" b="1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87090" name="Rectangle 50"/>
          <p:cNvSpPr>
            <a:spLocks noChangeArrowheads="1"/>
          </p:cNvSpPr>
          <p:nvPr/>
        </p:nvSpPr>
        <p:spPr bwMode="auto">
          <a:xfrm>
            <a:off x="3542206" y="1520857"/>
            <a:ext cx="2387292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</a:rPr>
              <a:t>春风</a:t>
            </a:r>
            <a:r>
              <a:rPr lang="zh-CN" altLang="en-US" sz="3200" b="1">
                <a:effectLst>
                  <a:outerShdw blurRad="38100" dist="38100" dir="2700000" algn="tl">
                    <a:srgbClr val="C0C0C0"/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</a:rPr>
              <a:t>十</a:t>
            </a:r>
            <a:r>
              <a:rPr lang="zh-CN" altLang="en-US" sz="32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</a:rPr>
              <a:t>里</a:t>
            </a:r>
            <a:endParaRPr lang="zh-CN" altLang="en-US" sz="2700" b="1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87091" name="Rectangle 51"/>
          <p:cNvSpPr>
            <a:spLocks noChangeArrowheads="1"/>
          </p:cNvSpPr>
          <p:nvPr/>
        </p:nvSpPr>
        <p:spPr bwMode="auto">
          <a:xfrm>
            <a:off x="3542206" y="2078370"/>
            <a:ext cx="2387292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</a:rPr>
              <a:t>青楼</a:t>
            </a:r>
            <a:r>
              <a:rPr lang="zh-CN" altLang="en-US" sz="3200" b="1">
                <a:effectLst>
                  <a:outerShdw blurRad="38100" dist="38100" dir="2700000" algn="tl">
                    <a:srgbClr val="C0C0C0"/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</a:rPr>
              <a:t>梦</a:t>
            </a:r>
            <a:r>
              <a:rPr lang="zh-CN" altLang="en-US" sz="32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</a:rPr>
              <a:t>好</a:t>
            </a:r>
            <a:endParaRPr lang="zh-CN" altLang="en-US" sz="3200" b="1">
              <a:effectLst>
                <a:outerShdw blurRad="38100" dist="38100" dir="2700000" algn="tl">
                  <a:srgbClr val="C0C0C0"/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87092" name="Rectangle 52"/>
          <p:cNvSpPr>
            <a:spLocks noChangeArrowheads="1"/>
          </p:cNvSpPr>
          <p:nvPr/>
        </p:nvSpPr>
        <p:spPr bwMode="auto">
          <a:xfrm>
            <a:off x="5667724" y="1312168"/>
            <a:ext cx="1106018" cy="107721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>
                <a:effectLst>
                  <a:outerShdw blurRad="38100" dist="38100" dir="2700000" algn="tl">
                    <a:srgbClr val="C0C0C0"/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</a:rPr>
              <a:t>繁华</a:t>
            </a:r>
          </a:p>
          <a:p>
            <a:pPr defTabSz="6858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>
                <a:effectLst>
                  <a:outerShdw blurRad="38100" dist="38100" dir="2700000" algn="tl">
                    <a:srgbClr val="C0C0C0"/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</a:rPr>
              <a:t>热闹</a:t>
            </a:r>
          </a:p>
        </p:txBody>
      </p:sp>
      <p:sp>
        <p:nvSpPr>
          <p:cNvPr id="87093" name="Rectangle 53"/>
          <p:cNvSpPr>
            <a:spLocks noChangeArrowheads="1"/>
          </p:cNvSpPr>
          <p:nvPr/>
        </p:nvSpPr>
        <p:spPr bwMode="auto">
          <a:xfrm>
            <a:off x="5667724" y="2951897"/>
            <a:ext cx="1040958" cy="107721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>
                <a:effectLst>
                  <a:outerShdw blurRad="38100" dist="38100" dir="2700000" algn="tl">
                    <a:srgbClr val="C0C0C0"/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</a:rPr>
              <a:t>破败</a:t>
            </a:r>
          </a:p>
          <a:p>
            <a:pPr defTabSz="6858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>
                <a:effectLst>
                  <a:outerShdw blurRad="38100" dist="38100" dir="2700000" algn="tl">
                    <a:srgbClr val="C0C0C0"/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</a:rPr>
              <a:t>荒凉</a:t>
            </a:r>
          </a:p>
        </p:txBody>
      </p:sp>
      <p:sp>
        <p:nvSpPr>
          <p:cNvPr id="87095" name="Rectangle 55"/>
          <p:cNvSpPr>
            <a:spLocks noChangeArrowheads="1"/>
          </p:cNvSpPr>
          <p:nvPr/>
        </p:nvSpPr>
        <p:spPr bwMode="auto">
          <a:xfrm>
            <a:off x="6822788" y="1687408"/>
            <a:ext cx="1197298" cy="206210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>
                <a:effectLst>
                  <a:outerShdw blurRad="38100" dist="38100" dir="2700000" algn="tl">
                    <a:srgbClr val="C0C0C0"/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</a:rPr>
              <a:t>昔盛今衰的感伤</a:t>
            </a:r>
          </a:p>
        </p:txBody>
      </p:sp>
      <p:sp>
        <p:nvSpPr>
          <p:cNvPr id="87096" name="Rectangle 56"/>
          <p:cNvSpPr>
            <a:spLocks noChangeArrowheads="1"/>
          </p:cNvSpPr>
          <p:nvPr/>
        </p:nvSpPr>
        <p:spPr bwMode="auto">
          <a:xfrm>
            <a:off x="993104" y="4413342"/>
            <a:ext cx="6728649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defTabSz="685800" fontAlgn="base">
              <a:spcBef>
                <a:spcPct val="20000"/>
              </a:spcBef>
              <a:spcAft>
                <a:spcPct val="0"/>
              </a:spcAft>
              <a:defRPr/>
            </a:pPr>
            <a:r>
              <a:rPr lang="zh-CN" altLang="en-US" sz="2800" b="1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虚实相生</a:t>
            </a:r>
            <a:r>
              <a:rPr lang="en-US" altLang="zh-CN" sz="2800" b="1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,</a:t>
            </a:r>
            <a:r>
              <a:rPr lang="zh-CN" altLang="en-US" sz="2800" b="1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化用诗句</a:t>
            </a:r>
            <a:r>
              <a:rPr lang="en-US" altLang="zh-CN" sz="2800" b="1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,</a:t>
            </a:r>
            <a:r>
              <a:rPr lang="zh-CN" altLang="en-US" sz="2800" b="1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对比鲜明</a:t>
            </a:r>
            <a:r>
              <a:rPr lang="en-US" altLang="zh-CN" sz="2800" b="1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,</a:t>
            </a:r>
            <a:r>
              <a:rPr lang="zh-CN" altLang="en-US" sz="2800" b="1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借景抒情。</a:t>
            </a:r>
          </a:p>
        </p:txBody>
      </p:sp>
      <p:sp>
        <p:nvSpPr>
          <p:cNvPr id="45108" name="Text Box 66"/>
          <p:cNvSpPr txBox="1">
            <a:spLocks noChangeArrowheads="1"/>
          </p:cNvSpPr>
          <p:nvPr/>
        </p:nvSpPr>
        <p:spPr bwMode="auto">
          <a:xfrm>
            <a:off x="-180975" y="303610"/>
            <a:ext cx="1323975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685800" fontAlgn="base">
              <a:spcBef>
                <a:spcPct val="50000"/>
              </a:spcBef>
              <a:spcAft>
                <a:spcPct val="0"/>
              </a:spcAft>
              <a:buNone/>
            </a:pPr>
            <a:endParaRPr lang="zh-CN" altLang="zh-CN" sz="1350">
              <a:solidFill>
                <a:srgbClr val="000000"/>
              </a:solidFill>
            </a:endParaRPr>
          </a:p>
        </p:txBody>
      </p:sp>
      <p:sp>
        <p:nvSpPr>
          <p:cNvPr id="87107" name="Rectangle 67"/>
          <p:cNvSpPr>
            <a:spLocks noChangeArrowheads="1"/>
          </p:cNvSpPr>
          <p:nvPr/>
        </p:nvSpPr>
        <p:spPr bwMode="auto">
          <a:xfrm>
            <a:off x="1614292" y="3051668"/>
            <a:ext cx="1595300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</a:rPr>
              <a:t>空城</a:t>
            </a:r>
            <a:endParaRPr lang="zh-CN" altLang="en-US" sz="2700" b="1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046232" y="289074"/>
            <a:ext cx="1826141" cy="584775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none">
            <a:spAutoFit/>
          </a:bodyPr>
          <a:lstStyle/>
          <a:p>
            <a:r>
              <a:rPr lang="zh-CN" altLang="en-US" sz="3200" b="1" smtClean="0">
                <a:latin typeface="华文新魏" panose="02010800040101010101" pitchFamily="2" charset="-122"/>
                <a:ea typeface="华文新魏" panose="02010800040101010101" pitchFamily="2" charset="-122"/>
              </a:rPr>
              <a:t>艺术特色</a:t>
            </a:r>
            <a:endParaRPr lang="zh-CN" altLang="en-US" sz="320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77961442"/>
      </p:ext>
    </p:extLst>
  </p:cSld>
  <p:clrMapOvr>
    <a:masterClrMapping/>
  </p:clrMapOvr>
  <p:transition/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1" name="矩形 20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D3CDB7"/>
          </a:solidFill>
          <a:ln>
            <a:solidFill>
              <a:srgbClr val="D3CDB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2800" spc="400">
              <a:solidFill>
                <a:schemeClr val="tx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2" name="Rectangle 2"/>
          <p:cNvSpPr txBox="1">
            <a:spLocks noChangeArrowheads="1"/>
          </p:cNvSpPr>
          <p:nvPr/>
        </p:nvSpPr>
        <p:spPr>
          <a:xfrm>
            <a:off x="1543050" y="0"/>
            <a:ext cx="6172200" cy="85725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4500" b="1" smtClean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胡马窥江去后</a:t>
            </a:r>
            <a:endParaRPr lang="zh-CN" altLang="en-US" sz="4500" b="1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30" name="Rectangle 3"/>
          <p:cNvSpPr txBox="1">
            <a:spLocks noChangeArrowheads="1"/>
          </p:cNvSpPr>
          <p:nvPr/>
        </p:nvSpPr>
        <p:spPr>
          <a:xfrm>
            <a:off x="359532" y="1203598"/>
            <a:ext cx="8424936" cy="3394472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buFontTx/>
              <a:buNone/>
            </a:pPr>
            <a:r>
              <a:rPr lang="en-US" altLang="zh-CN" sz="2800" smtClean="0">
                <a:latin typeface="幼圆" panose="02010509060101010101" pitchFamily="49" charset="-122"/>
                <a:ea typeface="幼圆" panose="02010509060101010101" pitchFamily="49" charset="-122"/>
              </a:rPr>
              <a:t>      </a:t>
            </a:r>
            <a:r>
              <a:rPr lang="zh-CN" altLang="en-US" sz="2800" smtClean="0">
                <a:latin typeface="幼圆" panose="02010509060101010101" pitchFamily="49" charset="-122"/>
                <a:ea typeface="幼圆" panose="02010509060101010101" pitchFamily="49" charset="-122"/>
              </a:rPr>
              <a:t>南宋王朝南渡后，金人屡次渡淮，扬州变得残破不堪。绍兴三十一年 </a:t>
            </a:r>
            <a:r>
              <a:rPr lang="en-US" altLang="zh-CN" sz="2800" smtClean="0">
                <a:latin typeface="幼圆" panose="02010509060101010101" pitchFamily="49" charset="-122"/>
                <a:ea typeface="幼圆" panose="02010509060101010101" pitchFamily="49" charset="-122"/>
              </a:rPr>
              <a:t>(</a:t>
            </a:r>
            <a:r>
              <a:rPr lang="zh-CN" altLang="en-US" sz="2800" smtClean="0">
                <a:latin typeface="幼圆" panose="02010509060101010101" pitchFamily="49" charset="-122"/>
                <a:ea typeface="幼圆" panose="02010509060101010101" pitchFamily="49" charset="-122"/>
              </a:rPr>
              <a:t>公元</a:t>
            </a:r>
            <a:r>
              <a:rPr lang="en-US" altLang="zh-CN" sz="2800" smtClean="0">
                <a:latin typeface="幼圆" panose="02010509060101010101" pitchFamily="49" charset="-122"/>
                <a:ea typeface="幼圆" panose="02010509060101010101" pitchFamily="49" charset="-122"/>
              </a:rPr>
              <a:t>1161</a:t>
            </a:r>
            <a:r>
              <a:rPr lang="zh-CN" altLang="en-US" sz="2800" smtClean="0">
                <a:latin typeface="幼圆" panose="02010509060101010101" pitchFamily="49" charset="-122"/>
                <a:ea typeface="幼圆" panose="02010509060101010101" pitchFamily="49" charset="-122"/>
              </a:rPr>
              <a:t>年</a:t>
            </a:r>
            <a:r>
              <a:rPr lang="en-US" altLang="zh-CN" sz="2800" smtClean="0">
                <a:latin typeface="幼圆" panose="02010509060101010101" pitchFamily="49" charset="-122"/>
                <a:ea typeface="幼圆" panose="02010509060101010101" pitchFamily="49" charset="-122"/>
              </a:rPr>
              <a:t>)</a:t>
            </a:r>
            <a:r>
              <a:rPr lang="zh-CN" altLang="en-US" sz="2800" smtClean="0">
                <a:latin typeface="幼圆" panose="02010509060101010101" pitchFamily="49" charset="-122"/>
                <a:ea typeface="幼圆" panose="02010509060101010101" pitchFamily="49" charset="-122"/>
              </a:rPr>
              <a:t>，金人十万铁骑破扬州，大肆掳掠，“横尸二十里”，破坏极其惨重。虽已时隔十五年了，但作者经过扬州时依然“荠麦青青”，疮痍满目，不禁追忆丧乱，“感慨今昔”。</a:t>
            </a:r>
            <a:endParaRPr lang="zh-CN" altLang="en-US" sz="2800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78613261"/>
      </p:ext>
    </p:extLst>
  </p:cSld>
  <p:clrMapOvr>
    <a:masterClrMapping/>
  </p:clrMapOvr>
  <p:transition spd="slow"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3" name="TextBox 32" hidden="1"/>
          <p:cNvSpPr txBox="1"/>
          <p:nvPr/>
        </p:nvSpPr>
        <p:spPr>
          <a:xfrm>
            <a:off x="7287399" y="1623875"/>
            <a:ext cx="615553" cy="188397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400">
                <a:solidFill>
                  <a:srgbClr val="2C3F46"/>
                </a:solidFill>
              </a:rPr>
              <a:t>春路雨添花</a:t>
            </a:r>
          </a:p>
          <a:p>
            <a:r>
              <a:rPr lang="zh-CN" altLang="en-US" sz="1400">
                <a:solidFill>
                  <a:srgbClr val="2C3F46"/>
                </a:solidFill>
              </a:rPr>
              <a:t>花动一山春色</a:t>
            </a:r>
          </a:p>
        </p:txBody>
      </p:sp>
      <p:sp>
        <p:nvSpPr>
          <p:cNvPr id="12" name="矩形 11"/>
          <p:cNvSpPr/>
          <p:nvPr/>
        </p:nvSpPr>
        <p:spPr>
          <a:xfrm>
            <a:off x="0" y="1"/>
            <a:ext cx="9144000" cy="91556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杜郎俊赏，算而今重到须惊</a:t>
            </a:r>
            <a:r>
              <a:rPr lang="zh-CN" altLang="en-US" sz="2800" smtClean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。</a:t>
            </a:r>
            <a:endParaRPr lang="en-US" altLang="zh-CN" sz="2800" smtClean="0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algn="ctr"/>
            <a:r>
              <a:rPr lang="zh-CN" altLang="en-US" sz="2800" smtClean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纵</a:t>
            </a:r>
            <a:r>
              <a:rPr lang="zh-CN" altLang="en-US" sz="280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豆蔻词工，青楼梦好，难赋深情</a:t>
            </a:r>
            <a:r>
              <a:rPr lang="zh-CN" altLang="en-US" sz="2800" smtClean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。</a:t>
            </a:r>
            <a:endParaRPr lang="zh-CN" altLang="en-US" sz="2800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4" name="下箭头 3"/>
          <p:cNvSpPr/>
          <p:nvPr/>
        </p:nvSpPr>
        <p:spPr>
          <a:xfrm>
            <a:off x="4254825" y="928332"/>
            <a:ext cx="333751" cy="432048"/>
          </a:xfrm>
          <a:prstGeom prst="downArrow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Rectangle 4"/>
          <p:cNvSpPr txBox="1">
            <a:spLocks noChangeArrowheads="1"/>
          </p:cNvSpPr>
          <p:nvPr/>
        </p:nvSpPr>
        <p:spPr>
          <a:xfrm>
            <a:off x="3491880" y="1292696"/>
            <a:ext cx="1919668" cy="630982"/>
          </a:xfrm>
          <a:prstGeom prst="rect">
            <a:avLst/>
          </a:prstGeom>
          <a:solidFill>
            <a:schemeClr val="bg1">
              <a:alpha val="85097"/>
            </a:schemeClr>
          </a:solidFill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Tx/>
              <a:buNone/>
            </a:pPr>
            <a:r>
              <a:rPr lang="zh-CN" altLang="en-US" b="1" smtClean="0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间接抒情  </a:t>
            </a:r>
          </a:p>
        </p:txBody>
      </p:sp>
      <p:sp>
        <p:nvSpPr>
          <p:cNvPr id="15" name="Rectangle 4"/>
          <p:cNvSpPr txBox="1">
            <a:spLocks noChangeArrowheads="1"/>
          </p:cNvSpPr>
          <p:nvPr/>
        </p:nvSpPr>
        <p:spPr>
          <a:xfrm>
            <a:off x="41198" y="2017823"/>
            <a:ext cx="9061604" cy="1368152"/>
          </a:xfrm>
          <a:prstGeom prst="rect">
            <a:avLst/>
          </a:prstGeom>
          <a:solidFill>
            <a:schemeClr val="bg1">
              <a:alpha val="85097"/>
            </a:schemeClr>
          </a:solidFill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spcBef>
                <a:spcPct val="0"/>
              </a:spcBef>
              <a:buFontTx/>
              <a:buNone/>
            </a:pPr>
            <a:r>
              <a:rPr lang="zh-CN" altLang="en-US" sz="2800" smtClean="0">
                <a:latin typeface="幼圆" panose="02010509060101010101" pitchFamily="49" charset="-122"/>
                <a:ea typeface="幼圆" panose="02010509060101010101" pitchFamily="49" charset="-122"/>
              </a:rPr>
              <a:t>曾经在杜牧笔下流淌过无数赞美扬州诗文，可是面对今日的扬州，杜牧极度的惊讶，再有才华也难赋深情的诗文来了。</a:t>
            </a:r>
            <a:endParaRPr lang="en-US" altLang="zh-CN" sz="2800" smtClean="0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1198" y="3507854"/>
            <a:ext cx="921132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>
                <a:solidFill>
                  <a:srgbClr val="070709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词人以“豆蔻词”“青楼梦”这些象征扬州繁华的艳句，在设想杜牧“重到须惊”“难赋深情”的衬托下，使劫后扬州的荒凉更加突出，当然说它带有自况的意味也未尝不可。</a:t>
            </a:r>
            <a:r>
              <a:rPr lang="zh-CN" altLang="en-US" sz="2400" b="1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衬托，有时比直抒胸臆感时伤乱，更为含蓄有致。</a:t>
            </a:r>
          </a:p>
        </p:txBody>
      </p:sp>
    </p:spTree>
    <p:extLst>
      <p:ext uri="{BB962C8B-B14F-4D97-AF65-F5344CB8AC3E}">
        <p14:creationId xmlns:p14="http://schemas.microsoft.com/office/powerpoint/2010/main" val="3431855342"/>
      </p:ext>
    </p:extLst>
  </p:cSld>
  <p:clrMapOvr>
    <a:masterClrMapping/>
  </p:clrMapOvr>
  <mc:AlternateContent>
    <mc:Choice xmlns:p14="http://schemas.microsoft.com/office/powerpoint/2010/main" Requires="p14">
      <p:transition spd="slow" p14:dur="1500">
        <p:push dir="d"/>
      </p:transition>
    </mc:Choice>
    <mc:Fallback>
      <p:transition spd="slow">
        <p:push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4" grpId="0"/>
      <p:bldP spid="1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2" name="line01"/>
          <p:cNvCxnSpPr/>
          <p:nvPr/>
        </p:nvCxnSpPr>
        <p:spPr>
          <a:xfrm flipH="1">
            <a:off x="5650992" y="0"/>
            <a:ext cx="0" cy="5143500"/>
          </a:xfrm>
          <a:prstGeom prst="line">
            <a:avLst/>
          </a:prstGeom>
          <a:ln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line01"/>
          <p:cNvCxnSpPr/>
          <p:nvPr/>
        </p:nvCxnSpPr>
        <p:spPr>
          <a:xfrm>
            <a:off x="0" y="3178683"/>
            <a:ext cx="9144000" cy="0"/>
          </a:xfrm>
          <a:prstGeom prst="line">
            <a:avLst/>
          </a:prstGeom>
          <a:ln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/>
          <p:nvPr/>
        </p:nvSpPr>
        <p:spPr>
          <a:xfrm>
            <a:off x="-36512" y="0"/>
            <a:ext cx="9289032" cy="5143500"/>
          </a:xfrm>
          <a:prstGeom prst="rect">
            <a:avLst/>
          </a:prstGeom>
          <a:solidFill>
            <a:srgbClr val="2C3F46"/>
          </a:solidFill>
          <a:ln>
            <a:solidFill>
              <a:srgbClr val="2C3F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54" r="14096" b="21112"/>
          <a:stretch>
            <a:fillRect/>
          </a:stretch>
        </p:blipFill>
        <p:spPr bwMode="auto">
          <a:xfrm>
            <a:off x="-36512" y="-236562"/>
            <a:ext cx="9342648" cy="540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9" name="TextBox 28"/>
          <p:cNvSpPr txBox="1"/>
          <p:nvPr/>
        </p:nvSpPr>
        <p:spPr>
          <a:xfrm>
            <a:off x="706843" y="-47124"/>
            <a:ext cx="145628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>
                <a:solidFill>
                  <a:schemeClr val="tx1">
                    <a:lumMod val="75000"/>
                    <a:lumOff val="2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赏析</a:t>
            </a:r>
          </a:p>
        </p:txBody>
      </p:sp>
      <p:sp>
        <p:nvSpPr>
          <p:cNvPr id="30" name="矩形 29"/>
          <p:cNvSpPr/>
          <p:nvPr/>
        </p:nvSpPr>
        <p:spPr>
          <a:xfrm>
            <a:off x="305730" y="267494"/>
            <a:ext cx="377838" cy="360040"/>
          </a:xfrm>
          <a:prstGeom prst="rect">
            <a:avLst/>
          </a:prstGeom>
          <a:solidFill>
            <a:srgbClr val="2C3F46"/>
          </a:solidFill>
          <a:ln>
            <a:solidFill>
              <a:srgbClr val="2C3F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内容占位符 90114"/>
          <p:cNvSpPr txBox="1">
            <a:spLocks noChangeArrowheads="1"/>
          </p:cNvSpPr>
          <p:nvPr/>
        </p:nvSpPr>
        <p:spPr>
          <a:xfrm>
            <a:off x="2163125" y="79453"/>
            <a:ext cx="5361203" cy="70442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Tx/>
              <a:buNone/>
            </a:pPr>
            <a:r>
              <a:rPr lang="zh-CN" altLang="en-US" sz="3600" b="1" smtClean="0">
                <a:latin typeface="华文新魏" panose="02010800040101010101" pitchFamily="2" charset="-122"/>
                <a:ea typeface="华文新魏" panose="02010800040101010101" pitchFamily="2" charset="-122"/>
              </a:rPr>
              <a:t>过春风十里，尽荠麦青青</a:t>
            </a:r>
          </a:p>
          <a:p>
            <a:pPr>
              <a:buFontTx/>
              <a:buNone/>
            </a:pPr>
            <a:r>
              <a:rPr lang="zh-CN" altLang="en-US" sz="3600" b="1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      </a:t>
            </a:r>
            <a:endParaRPr lang="zh-CN" altLang="en-US" sz="3600" b="1" smtClean="0">
              <a:solidFill>
                <a:srgbClr val="0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23528" y="1995686"/>
            <a:ext cx="8496944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>
                <a:latin typeface="幼圆" panose="02010509060101010101" pitchFamily="49" charset="-122"/>
                <a:ea typeface="幼圆" panose="02010509060101010101" pitchFamily="49" charset="-122"/>
              </a:rPr>
              <a:t>“春风十里”是从杜牧</a:t>
            </a:r>
            <a:r>
              <a:rPr lang="en-US" altLang="zh-CN" sz="2800">
                <a:latin typeface="幼圆" panose="02010509060101010101" pitchFamily="49" charset="-122"/>
                <a:ea typeface="幼圆" panose="02010509060101010101" pitchFamily="49" charset="-122"/>
              </a:rPr>
              <a:t>《</a:t>
            </a:r>
            <a:r>
              <a:rPr lang="zh-CN" altLang="en-US" sz="2800">
                <a:latin typeface="幼圆" panose="02010509060101010101" pitchFamily="49" charset="-122"/>
                <a:ea typeface="幼圆" panose="02010509060101010101" pitchFamily="49" charset="-122"/>
              </a:rPr>
              <a:t>赠别</a:t>
            </a:r>
            <a:r>
              <a:rPr lang="en-US" altLang="zh-CN" sz="2800">
                <a:latin typeface="幼圆" panose="02010509060101010101" pitchFamily="49" charset="-122"/>
                <a:ea typeface="幼圆" panose="02010509060101010101" pitchFamily="49" charset="-122"/>
              </a:rPr>
              <a:t>》</a:t>
            </a:r>
            <a:r>
              <a:rPr lang="zh-CN" altLang="en-US" sz="2800">
                <a:latin typeface="幼圆" panose="02010509060101010101" pitchFamily="49" charset="-122"/>
                <a:ea typeface="幼圆" panose="02010509060101010101" pitchFamily="49" charset="-122"/>
              </a:rPr>
              <a:t>中“春风十里扬州路，卷上珠帘总不如”诗句化出，杜牧诗句极言扬州之</a:t>
            </a:r>
            <a:r>
              <a:rPr lang="zh-CN" altLang="en-US" sz="2800" smtClean="0">
                <a:latin typeface="幼圆" panose="02010509060101010101" pitchFamily="49" charset="-122"/>
                <a:ea typeface="幼圆" panose="02010509060101010101" pitchFamily="49" charset="-122"/>
              </a:rPr>
              <a:t>美。所以</a:t>
            </a:r>
            <a:r>
              <a:rPr lang="zh-CN" altLang="en-US" sz="2800">
                <a:latin typeface="幼圆" panose="02010509060101010101" pitchFamily="49" charset="-122"/>
                <a:ea typeface="幼圆" panose="02010509060101010101" pitchFamily="49" charset="-122"/>
              </a:rPr>
              <a:t>词人化用来作了一个对比：听说扬州繁华富丽、但一路之上，触目之处，却尽是青青的野生荞麦，一片荒凉景象</a:t>
            </a:r>
            <a:r>
              <a:rPr lang="zh-CN" altLang="en-US" sz="2800" smtClean="0">
                <a:latin typeface="幼圆" panose="02010509060101010101" pitchFamily="49" charset="-122"/>
                <a:ea typeface="幼圆" panose="02010509060101010101" pitchFamily="49" charset="-122"/>
              </a:rPr>
              <a:t>。反衬如今的荒凉破败。</a:t>
            </a:r>
            <a:endParaRPr lang="zh-CN" altLang="en-US" sz="2800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4" name="下箭头 23"/>
          <p:cNvSpPr/>
          <p:nvPr/>
        </p:nvSpPr>
        <p:spPr>
          <a:xfrm>
            <a:off x="4670297" y="771551"/>
            <a:ext cx="333751" cy="576063"/>
          </a:xfrm>
          <a:prstGeom prst="downArrow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Rectangle 4"/>
          <p:cNvSpPr txBox="1">
            <a:spLocks noChangeArrowheads="1"/>
          </p:cNvSpPr>
          <p:nvPr/>
        </p:nvSpPr>
        <p:spPr>
          <a:xfrm>
            <a:off x="4210097" y="1343253"/>
            <a:ext cx="1254150" cy="630982"/>
          </a:xfrm>
          <a:prstGeom prst="rect">
            <a:avLst/>
          </a:prstGeom>
          <a:solidFill>
            <a:schemeClr val="bg1">
              <a:alpha val="85097"/>
            </a:schemeClr>
          </a:solidFill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Tx/>
              <a:buNone/>
            </a:pPr>
            <a:r>
              <a:rPr lang="zh-CN" altLang="en-US" b="1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对比</a:t>
            </a:r>
            <a:r>
              <a:rPr lang="zh-CN" altLang="en-US" b="1" smtClean="0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3820901618"/>
      </p:ext>
    </p:extLst>
  </p:cSld>
  <p:clrMapOvr>
    <a:masterClrMapping/>
  </p:clrMapOvr>
  <mc:AlternateContent>
    <mc:Choice xmlns:p14="http://schemas.microsoft.com/office/powerpoint/2010/main" Requires="p14">
      <p:transition spd="slow" p14:dur="1250">
        <p:strips/>
      </p:transition>
    </mc:Choice>
    <mc:Fallback>
      <p:transition spd="slow">
        <p:strip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6" grpId="0"/>
      <p:bldP spid="24" grpId="0"/>
      <p:bldP spid="2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2" name="line01"/>
          <p:cNvCxnSpPr/>
          <p:nvPr/>
        </p:nvCxnSpPr>
        <p:spPr>
          <a:xfrm flipH="1">
            <a:off x="5650992" y="0"/>
            <a:ext cx="0" cy="5143500"/>
          </a:xfrm>
          <a:prstGeom prst="line">
            <a:avLst/>
          </a:prstGeom>
          <a:ln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line01"/>
          <p:cNvCxnSpPr/>
          <p:nvPr/>
        </p:nvCxnSpPr>
        <p:spPr>
          <a:xfrm>
            <a:off x="0" y="3178683"/>
            <a:ext cx="9144000" cy="0"/>
          </a:xfrm>
          <a:prstGeom prst="line">
            <a:avLst/>
          </a:prstGeom>
          <a:ln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/>
          <p:nvPr/>
        </p:nvSpPr>
        <p:spPr>
          <a:xfrm>
            <a:off x="-36512" y="0"/>
            <a:ext cx="9289032" cy="5143500"/>
          </a:xfrm>
          <a:prstGeom prst="rect">
            <a:avLst/>
          </a:prstGeom>
          <a:solidFill>
            <a:srgbClr val="2C3F46"/>
          </a:solidFill>
          <a:ln>
            <a:solidFill>
              <a:srgbClr val="2C3F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54" r="14096" b="21112"/>
          <a:stretch>
            <a:fillRect/>
          </a:stretch>
        </p:blipFill>
        <p:spPr bwMode="auto">
          <a:xfrm>
            <a:off x="-36512" y="-236562"/>
            <a:ext cx="9342648" cy="540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9" name="TextBox 28"/>
          <p:cNvSpPr txBox="1"/>
          <p:nvPr/>
        </p:nvSpPr>
        <p:spPr>
          <a:xfrm>
            <a:off x="706843" y="-47124"/>
            <a:ext cx="145628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>
                <a:solidFill>
                  <a:schemeClr val="tx1">
                    <a:lumMod val="75000"/>
                    <a:lumOff val="2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赏析</a:t>
            </a:r>
          </a:p>
        </p:txBody>
      </p:sp>
      <p:sp>
        <p:nvSpPr>
          <p:cNvPr id="30" name="矩形 29"/>
          <p:cNvSpPr/>
          <p:nvPr/>
        </p:nvSpPr>
        <p:spPr>
          <a:xfrm>
            <a:off x="305730" y="267494"/>
            <a:ext cx="377838" cy="360040"/>
          </a:xfrm>
          <a:prstGeom prst="rect">
            <a:avLst/>
          </a:prstGeom>
          <a:solidFill>
            <a:srgbClr val="2C3F46"/>
          </a:solidFill>
          <a:ln>
            <a:solidFill>
              <a:srgbClr val="2C3F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内容占位符 90114"/>
          <p:cNvSpPr txBox="1">
            <a:spLocks noChangeArrowheads="1"/>
          </p:cNvSpPr>
          <p:nvPr/>
        </p:nvSpPr>
        <p:spPr>
          <a:xfrm>
            <a:off x="567732" y="725846"/>
            <a:ext cx="8134160" cy="70442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Tx/>
              <a:buNone/>
            </a:pPr>
            <a:r>
              <a:rPr lang="zh-CN" altLang="en-US" sz="3600" b="1">
                <a:latin typeface="华文新魏" panose="02010800040101010101" pitchFamily="2" charset="-122"/>
                <a:ea typeface="华文新魏" panose="02010800040101010101" pitchFamily="2" charset="-122"/>
              </a:rPr>
              <a:t>自胡马窥江去后，废池乔木，犹厌言兵</a:t>
            </a:r>
            <a:endParaRPr lang="zh-CN" altLang="en-US" sz="3600" b="1" smtClean="0">
              <a:solidFill>
                <a:srgbClr val="0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05730" y="2351454"/>
            <a:ext cx="8496944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>
                <a:solidFill>
                  <a:srgbClr val="C0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废池、乔木是没有知觉的东西，词人将它们人格化，</a:t>
            </a:r>
            <a:r>
              <a:rPr lang="zh-CN" altLang="en-US" sz="2800" b="1">
                <a:latin typeface="幼圆" panose="02010509060101010101" pitchFamily="49" charset="-122"/>
                <a:ea typeface="幼圆" panose="02010509060101010101" pitchFamily="49" charset="-122"/>
              </a:rPr>
              <a:t>意即它们是</a:t>
            </a:r>
            <a:r>
              <a:rPr lang="en-US" altLang="zh-CN" sz="2800" b="1">
                <a:latin typeface="幼圆" panose="02010509060101010101" pitchFamily="49" charset="-122"/>
                <a:ea typeface="幼圆" panose="02010509060101010101" pitchFamily="49" charset="-122"/>
              </a:rPr>
              <a:t>15</a:t>
            </a:r>
            <a:r>
              <a:rPr lang="zh-CN" altLang="en-US" sz="2800" b="1">
                <a:latin typeface="幼圆" panose="02010509060101010101" pitchFamily="49" charset="-122"/>
                <a:ea typeface="幼圆" panose="02010509060101010101" pitchFamily="49" charset="-122"/>
              </a:rPr>
              <a:t>年前那场浩劫的目击者，战争的恐怖、敌人的凶残，种种景象仍然留在它们心中；它们“犹厌言兵”，更何况当地的人民呢？这样写，深刻地反映了</a:t>
            </a:r>
            <a:r>
              <a:rPr lang="zh-CN" altLang="en-US" sz="2800" b="1">
                <a:solidFill>
                  <a:srgbClr val="C0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人民对侵略战争的极端痛恨</a:t>
            </a:r>
            <a:r>
              <a:rPr lang="zh-CN" altLang="en-US" sz="2800" b="1" smtClean="0">
                <a:latin typeface="幼圆" panose="02010509060101010101" pitchFamily="49" charset="-122"/>
                <a:ea typeface="幼圆" panose="02010509060101010101" pitchFamily="49" charset="-122"/>
              </a:rPr>
              <a:t>。</a:t>
            </a:r>
            <a:endParaRPr lang="zh-CN" altLang="en-US" sz="2800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4" name="下箭头 23"/>
          <p:cNvSpPr/>
          <p:nvPr/>
        </p:nvSpPr>
        <p:spPr>
          <a:xfrm>
            <a:off x="4043221" y="1189358"/>
            <a:ext cx="333751" cy="576063"/>
          </a:xfrm>
          <a:prstGeom prst="downArrow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Rectangle 4"/>
          <p:cNvSpPr txBox="1">
            <a:spLocks noChangeArrowheads="1"/>
          </p:cNvSpPr>
          <p:nvPr/>
        </p:nvSpPr>
        <p:spPr>
          <a:xfrm>
            <a:off x="3589747" y="1746780"/>
            <a:ext cx="1254150" cy="630982"/>
          </a:xfrm>
          <a:prstGeom prst="rect">
            <a:avLst/>
          </a:prstGeom>
          <a:solidFill>
            <a:schemeClr val="bg1">
              <a:alpha val="85097"/>
            </a:schemeClr>
          </a:solidFill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Tx/>
              <a:buNone/>
            </a:pPr>
            <a:r>
              <a:rPr lang="zh-CN" altLang="en-US" b="1" smtClean="0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拟人 </a:t>
            </a:r>
          </a:p>
        </p:txBody>
      </p:sp>
    </p:spTree>
    <p:extLst>
      <p:ext uri="{BB962C8B-B14F-4D97-AF65-F5344CB8AC3E}">
        <p14:creationId xmlns:p14="http://schemas.microsoft.com/office/powerpoint/2010/main" val="2541577182"/>
      </p:ext>
    </p:extLst>
  </p:cSld>
  <p:clrMapOvr>
    <a:masterClrMapping/>
  </p:clrMapOvr>
  <mc:AlternateContent>
    <mc:Choice xmlns:p14="http://schemas.microsoft.com/office/powerpoint/2010/main" Requires="p14">
      <p:transition spd="slow" p14:dur="1250">
        <p:strips/>
      </p:transition>
    </mc:Choice>
    <mc:Fallback>
      <p:transition spd="slow">
        <p:strip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6" grpId="0"/>
      <p:bldP spid="2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2" name="line01"/>
          <p:cNvCxnSpPr/>
          <p:nvPr/>
        </p:nvCxnSpPr>
        <p:spPr>
          <a:xfrm flipH="1">
            <a:off x="5650992" y="0"/>
            <a:ext cx="0" cy="5143500"/>
          </a:xfrm>
          <a:prstGeom prst="line">
            <a:avLst/>
          </a:prstGeom>
          <a:ln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line01"/>
          <p:cNvCxnSpPr/>
          <p:nvPr/>
        </p:nvCxnSpPr>
        <p:spPr>
          <a:xfrm>
            <a:off x="0" y="3178683"/>
            <a:ext cx="9144000" cy="0"/>
          </a:xfrm>
          <a:prstGeom prst="line">
            <a:avLst/>
          </a:prstGeom>
          <a:ln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/>
          <p:nvPr/>
        </p:nvSpPr>
        <p:spPr>
          <a:xfrm>
            <a:off x="-36512" y="0"/>
            <a:ext cx="9289032" cy="5143500"/>
          </a:xfrm>
          <a:prstGeom prst="rect">
            <a:avLst/>
          </a:prstGeom>
          <a:solidFill>
            <a:srgbClr val="2C3F46"/>
          </a:solidFill>
          <a:ln>
            <a:solidFill>
              <a:srgbClr val="2C3F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54" r="14096" b="21112"/>
          <a:stretch>
            <a:fillRect/>
          </a:stretch>
        </p:blipFill>
        <p:spPr bwMode="auto">
          <a:xfrm>
            <a:off x="-36512" y="-236562"/>
            <a:ext cx="9342648" cy="540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9" name="TextBox 28"/>
          <p:cNvSpPr txBox="1"/>
          <p:nvPr/>
        </p:nvSpPr>
        <p:spPr>
          <a:xfrm>
            <a:off x="706843" y="-47124"/>
            <a:ext cx="145628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>
                <a:solidFill>
                  <a:schemeClr val="tx1">
                    <a:lumMod val="75000"/>
                    <a:lumOff val="2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赏析</a:t>
            </a:r>
          </a:p>
        </p:txBody>
      </p:sp>
      <p:sp>
        <p:nvSpPr>
          <p:cNvPr id="30" name="矩形 29"/>
          <p:cNvSpPr/>
          <p:nvPr/>
        </p:nvSpPr>
        <p:spPr>
          <a:xfrm>
            <a:off x="305730" y="267494"/>
            <a:ext cx="377838" cy="360040"/>
          </a:xfrm>
          <a:prstGeom prst="rect">
            <a:avLst/>
          </a:prstGeom>
          <a:solidFill>
            <a:srgbClr val="2C3F46"/>
          </a:solidFill>
          <a:ln>
            <a:solidFill>
              <a:srgbClr val="2C3F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内容占位符 90114"/>
          <p:cNvSpPr txBox="1">
            <a:spLocks noChangeArrowheads="1"/>
          </p:cNvSpPr>
          <p:nvPr/>
        </p:nvSpPr>
        <p:spPr>
          <a:xfrm>
            <a:off x="1263248" y="621101"/>
            <a:ext cx="6524548" cy="70442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Tx/>
              <a:buNone/>
            </a:pPr>
            <a:r>
              <a:rPr lang="zh-CN" altLang="en-US" sz="3600" b="1">
                <a:latin typeface="华文新魏" panose="02010800040101010101" pitchFamily="2" charset="-122"/>
                <a:ea typeface="华文新魏" panose="02010800040101010101" pitchFamily="2" charset="-122"/>
              </a:rPr>
              <a:t>渐黄昏、清角吹寒，都在空城</a:t>
            </a:r>
            <a:endParaRPr lang="zh-CN" altLang="en-US" sz="3600" b="1" smtClean="0">
              <a:solidFill>
                <a:srgbClr val="0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23528" y="1707654"/>
            <a:ext cx="849694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>
                <a:latin typeface="幼圆" panose="02010509060101010101" pitchFamily="49" charset="-122"/>
                <a:ea typeface="幼圆" panose="02010509060101010101" pitchFamily="49" charset="-122"/>
              </a:rPr>
              <a:t>暮色降临后，军营中传出阵阵凄厉的号角声，在空城的上空回荡。唐朝，扬州有内城和外城，商业繁华、景致优美，杜牧曾赞美道：“街垂千步柳。霞映两重城。天碧台阁丽，风凉歌管清”，而今仅剩一座空城，满目疮痍，军号凄厉，不由人不生感慨。</a:t>
            </a:r>
            <a:br>
              <a:rPr lang="zh-CN" altLang="en-US" sz="2800" b="1">
                <a:latin typeface="幼圆" panose="02010509060101010101" pitchFamily="49" charset="-122"/>
                <a:ea typeface="幼圆" panose="02010509060101010101" pitchFamily="49" charset="-122"/>
              </a:rPr>
            </a:br>
            <a:endParaRPr lang="zh-CN" altLang="en-US" sz="2800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16679997"/>
      </p:ext>
    </p:extLst>
  </p:cSld>
  <p:clrMapOvr>
    <a:masterClrMapping/>
  </p:clrMapOvr>
  <mc:AlternateContent>
    <mc:Choice xmlns:p14="http://schemas.microsoft.com/office/powerpoint/2010/main" Requires="p14">
      <p:transition spd="slow" p14:dur="1250">
        <p:strips/>
      </p:transition>
    </mc:Choice>
    <mc:Fallback>
      <p:transition spd="slow">
        <p:strip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2" name="line01"/>
          <p:cNvCxnSpPr/>
          <p:nvPr/>
        </p:nvCxnSpPr>
        <p:spPr>
          <a:xfrm flipH="1">
            <a:off x="5650992" y="0"/>
            <a:ext cx="0" cy="5143500"/>
          </a:xfrm>
          <a:prstGeom prst="line">
            <a:avLst/>
          </a:prstGeom>
          <a:ln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line01"/>
          <p:cNvCxnSpPr/>
          <p:nvPr/>
        </p:nvCxnSpPr>
        <p:spPr>
          <a:xfrm>
            <a:off x="0" y="3178683"/>
            <a:ext cx="9144000" cy="0"/>
          </a:xfrm>
          <a:prstGeom prst="line">
            <a:avLst/>
          </a:prstGeom>
          <a:ln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/>
          <p:nvPr/>
        </p:nvSpPr>
        <p:spPr>
          <a:xfrm>
            <a:off x="-36512" y="0"/>
            <a:ext cx="9289032" cy="5143500"/>
          </a:xfrm>
          <a:prstGeom prst="rect">
            <a:avLst/>
          </a:prstGeom>
          <a:solidFill>
            <a:srgbClr val="2C3F46"/>
          </a:solidFill>
          <a:ln>
            <a:solidFill>
              <a:srgbClr val="2C3F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54" r="14096" b="21112"/>
          <a:stretch>
            <a:fillRect/>
          </a:stretch>
        </p:blipFill>
        <p:spPr bwMode="auto">
          <a:xfrm>
            <a:off x="-54343" y="-128550"/>
            <a:ext cx="9342648" cy="540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9" name="TextBox 28"/>
          <p:cNvSpPr txBox="1"/>
          <p:nvPr/>
        </p:nvSpPr>
        <p:spPr>
          <a:xfrm>
            <a:off x="706843" y="-47124"/>
            <a:ext cx="145628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>
                <a:solidFill>
                  <a:schemeClr val="tx1">
                    <a:lumMod val="75000"/>
                    <a:lumOff val="2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赏析</a:t>
            </a:r>
          </a:p>
        </p:txBody>
      </p:sp>
      <p:sp>
        <p:nvSpPr>
          <p:cNvPr id="30" name="矩形 29"/>
          <p:cNvSpPr/>
          <p:nvPr/>
        </p:nvSpPr>
        <p:spPr>
          <a:xfrm>
            <a:off x="305730" y="267494"/>
            <a:ext cx="377838" cy="360040"/>
          </a:xfrm>
          <a:prstGeom prst="rect">
            <a:avLst/>
          </a:prstGeom>
          <a:solidFill>
            <a:srgbClr val="2C3F46"/>
          </a:solidFill>
          <a:ln>
            <a:solidFill>
              <a:srgbClr val="2C3F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内容占位符 90114"/>
          <p:cNvSpPr txBox="1">
            <a:spLocks noChangeArrowheads="1"/>
          </p:cNvSpPr>
          <p:nvPr/>
        </p:nvSpPr>
        <p:spPr>
          <a:xfrm>
            <a:off x="2100128" y="57693"/>
            <a:ext cx="7100612" cy="70442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Tx/>
              <a:buNone/>
            </a:pPr>
            <a:r>
              <a:rPr lang="zh-CN" altLang="en-US" sz="3600" b="1">
                <a:latin typeface="华文新魏" panose="02010800040101010101" pitchFamily="2" charset="-122"/>
                <a:ea typeface="华文新魏" panose="02010800040101010101" pitchFamily="2" charset="-122"/>
              </a:rPr>
              <a:t>二十四桥仍在，波心荡、冷月无声</a:t>
            </a:r>
            <a:endParaRPr lang="zh-CN" altLang="en-US" sz="3600" b="1" smtClean="0">
              <a:solidFill>
                <a:srgbClr val="0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51520" y="2571750"/>
            <a:ext cx="849694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smtClean="0">
                <a:latin typeface="幼圆" panose="02010509060101010101" pitchFamily="49" charset="-122"/>
                <a:ea typeface="幼圆" panose="02010509060101010101" pitchFamily="49" charset="-122"/>
              </a:rPr>
              <a:t>月亮</a:t>
            </a:r>
            <a:r>
              <a:rPr lang="zh-CN" altLang="en-US" sz="2400" b="1">
                <a:latin typeface="幼圆" panose="02010509060101010101" pitchFamily="49" charset="-122"/>
                <a:ea typeface="幼圆" panose="02010509060101010101" pitchFamily="49" charset="-122"/>
              </a:rPr>
              <a:t>本</a:t>
            </a:r>
            <a:r>
              <a:rPr lang="zh-CN" altLang="en-US" sz="2400" b="1" smtClean="0">
                <a:latin typeface="幼圆" panose="02010509060101010101" pitchFamily="49" charset="-122"/>
                <a:ea typeface="幼圆" panose="02010509060101010101" pitchFamily="49" charset="-122"/>
              </a:rPr>
              <a:t>“无声”</a:t>
            </a:r>
            <a:r>
              <a:rPr lang="zh-CN" altLang="en-US" sz="2400" b="1">
                <a:latin typeface="幼圆" panose="02010509060101010101" pitchFamily="49" charset="-122"/>
                <a:ea typeface="幼圆" panose="02010509060101010101" pitchFamily="49" charset="-122"/>
              </a:rPr>
              <a:t>，也无冷暖之别，</a:t>
            </a:r>
            <a:r>
              <a:rPr lang="zh-CN" altLang="en-US" sz="2400" b="1" smtClean="0">
                <a:latin typeface="幼圆" panose="02010509060101010101" pitchFamily="49" charset="-122"/>
                <a:ea typeface="幼圆" panose="02010509060101010101" pitchFamily="49" charset="-122"/>
              </a:rPr>
              <a:t>但</a:t>
            </a:r>
            <a:r>
              <a:rPr lang="zh-CN" altLang="en-US" sz="2400" b="1">
                <a:latin typeface="幼圆" panose="02010509060101010101" pitchFamily="49" charset="-122"/>
                <a:ea typeface="幼圆" panose="02010509060101010101" pitchFamily="49" charset="-122"/>
              </a:rPr>
              <a:t>作者</a:t>
            </a:r>
            <a:r>
              <a:rPr lang="zh-CN" altLang="en-US" sz="2400" b="1" smtClean="0">
                <a:latin typeface="幼圆" panose="02010509060101010101" pitchFamily="49" charset="-122"/>
                <a:ea typeface="幼圆" panose="02010509060101010101" pitchFamily="49" charset="-122"/>
              </a:rPr>
              <a:t>却</a:t>
            </a:r>
            <a:r>
              <a:rPr lang="zh-CN" altLang="en-US" sz="2400" b="1">
                <a:latin typeface="幼圆" panose="02010509060101010101" pitchFamily="49" charset="-122"/>
                <a:ea typeface="幼圆" panose="02010509060101010101" pitchFamily="49" charset="-122"/>
              </a:rPr>
              <a:t>借助“通感”手法，用触觉感受之“冷”与听觉感受之“无声”来展示视觉所见之“月”，移人情于物象，似乎明月也有情，为昔盛今衰之</a:t>
            </a:r>
            <a:r>
              <a:rPr lang="zh-CN" altLang="en-US" sz="2400" b="1" smtClean="0">
                <a:latin typeface="幼圆" panose="02010509060101010101" pitchFamily="49" charset="-122"/>
                <a:ea typeface="幼圆" panose="02010509060101010101" pitchFamily="49" charset="-122"/>
              </a:rPr>
              <a:t>扬州伤感沉默。作者</a:t>
            </a:r>
            <a:r>
              <a:rPr lang="zh-CN" altLang="en-US" sz="2400" b="1">
                <a:latin typeface="幼圆" panose="02010509060101010101" pitchFamily="49" charset="-122"/>
                <a:ea typeface="幼圆" panose="02010509060101010101" pitchFamily="49" charset="-122"/>
              </a:rPr>
              <a:t>借月这一意象营造凄清、感伤气氛，寄托悲怆之情。 </a:t>
            </a:r>
          </a:p>
        </p:txBody>
      </p:sp>
      <p:sp>
        <p:nvSpPr>
          <p:cNvPr id="25" name="Rectangle 4"/>
          <p:cNvSpPr txBox="1">
            <a:spLocks noChangeArrowheads="1"/>
          </p:cNvSpPr>
          <p:nvPr/>
        </p:nvSpPr>
        <p:spPr>
          <a:xfrm>
            <a:off x="467544" y="1029606"/>
            <a:ext cx="8280920" cy="1207457"/>
          </a:xfrm>
          <a:prstGeom prst="rect">
            <a:avLst/>
          </a:prstGeom>
          <a:solidFill>
            <a:schemeClr val="bg1">
              <a:alpha val="85097"/>
            </a:schemeClr>
          </a:solidFill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spcBef>
                <a:spcPct val="0"/>
              </a:spcBef>
              <a:buNone/>
            </a:pPr>
            <a:r>
              <a:rPr lang="zh-CN" altLang="en-US" sz="2400" b="1">
                <a:latin typeface="幼圆" panose="02010509060101010101" pitchFamily="49" charset="-122"/>
                <a:ea typeface="幼圆" panose="02010509060101010101" pitchFamily="49" charset="-122"/>
              </a:rPr>
              <a:t>杜牧</a:t>
            </a:r>
            <a:r>
              <a:rPr lang="en-US" altLang="zh-CN" sz="2400" b="1">
                <a:latin typeface="幼圆" panose="02010509060101010101" pitchFamily="49" charset="-122"/>
                <a:ea typeface="幼圆" panose="02010509060101010101" pitchFamily="49" charset="-122"/>
              </a:rPr>
              <a:t>《</a:t>
            </a:r>
            <a:r>
              <a:rPr lang="zh-CN" altLang="en-US" sz="2400" b="1">
                <a:latin typeface="幼圆" panose="02010509060101010101" pitchFamily="49" charset="-122"/>
                <a:ea typeface="幼圆" panose="02010509060101010101" pitchFamily="49" charset="-122"/>
              </a:rPr>
              <a:t>寄扬州韩绰判官</a:t>
            </a:r>
            <a:r>
              <a:rPr lang="en-US" altLang="zh-CN" sz="2400" b="1">
                <a:latin typeface="幼圆" panose="02010509060101010101" pitchFamily="49" charset="-122"/>
                <a:ea typeface="幼圆" panose="02010509060101010101" pitchFamily="49" charset="-122"/>
              </a:rPr>
              <a:t>》</a:t>
            </a:r>
            <a:r>
              <a:rPr lang="zh-CN" altLang="en-US" sz="2400" b="1">
                <a:latin typeface="幼圆" panose="02010509060101010101" pitchFamily="49" charset="-122"/>
                <a:ea typeface="幼圆" panose="02010509060101010101" pitchFamily="49" charset="-122"/>
              </a:rPr>
              <a:t>诗有“二十四桥明月夜，玉人何处教吹萧”句，因相传古代有二十四个美人吹萧于桥上，所以有此句。</a:t>
            </a:r>
            <a:endParaRPr lang="en-US" altLang="zh-CN" sz="2400" b="1"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 marL="0" indent="0" algn="just">
              <a:spcBef>
                <a:spcPct val="0"/>
              </a:spcBef>
              <a:buFontTx/>
              <a:buNone/>
            </a:pPr>
            <a:r>
              <a:rPr lang="zh-CN" altLang="en-US" sz="2400" b="1" smtClean="0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041237928"/>
      </p:ext>
    </p:extLst>
  </p:cSld>
  <p:clrMapOvr>
    <a:masterClrMapping/>
  </p:clrMapOvr>
  <mc:AlternateContent>
    <mc:Choice xmlns:p14="http://schemas.microsoft.com/office/powerpoint/2010/main" Requires="p14">
      <p:transition spd="slow" p14:dur="1250">
        <p:strips/>
      </p:transition>
    </mc:Choice>
    <mc:Fallback>
      <p:transition spd="slow">
        <p:strip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6" grpId="0"/>
      <p:bldP spid="2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2" name="line01"/>
          <p:cNvCxnSpPr/>
          <p:nvPr/>
        </p:nvCxnSpPr>
        <p:spPr>
          <a:xfrm flipH="1">
            <a:off x="5650992" y="0"/>
            <a:ext cx="0" cy="5143500"/>
          </a:xfrm>
          <a:prstGeom prst="line">
            <a:avLst/>
          </a:prstGeom>
          <a:ln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line01"/>
          <p:cNvCxnSpPr/>
          <p:nvPr/>
        </p:nvCxnSpPr>
        <p:spPr>
          <a:xfrm>
            <a:off x="0" y="3178683"/>
            <a:ext cx="9144000" cy="0"/>
          </a:xfrm>
          <a:prstGeom prst="line">
            <a:avLst/>
          </a:prstGeom>
          <a:ln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/>
          <p:nvPr/>
        </p:nvSpPr>
        <p:spPr>
          <a:xfrm>
            <a:off x="-36512" y="0"/>
            <a:ext cx="9289032" cy="5143500"/>
          </a:xfrm>
          <a:prstGeom prst="rect">
            <a:avLst/>
          </a:prstGeom>
          <a:solidFill>
            <a:srgbClr val="2C3F46"/>
          </a:solidFill>
          <a:ln>
            <a:solidFill>
              <a:srgbClr val="2C3F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54" r="14096" b="21112"/>
          <a:stretch>
            <a:fillRect/>
          </a:stretch>
        </p:blipFill>
        <p:spPr bwMode="auto">
          <a:xfrm>
            <a:off x="-54343" y="-128550"/>
            <a:ext cx="9342648" cy="540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9" name="TextBox 28"/>
          <p:cNvSpPr txBox="1"/>
          <p:nvPr/>
        </p:nvSpPr>
        <p:spPr>
          <a:xfrm>
            <a:off x="706843" y="-47124"/>
            <a:ext cx="145628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>
                <a:solidFill>
                  <a:schemeClr val="tx1">
                    <a:lumMod val="75000"/>
                    <a:lumOff val="2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赏析</a:t>
            </a:r>
          </a:p>
        </p:txBody>
      </p:sp>
      <p:sp>
        <p:nvSpPr>
          <p:cNvPr id="30" name="矩形 29"/>
          <p:cNvSpPr/>
          <p:nvPr/>
        </p:nvSpPr>
        <p:spPr>
          <a:xfrm>
            <a:off x="305730" y="267494"/>
            <a:ext cx="377838" cy="360040"/>
          </a:xfrm>
          <a:prstGeom prst="rect">
            <a:avLst/>
          </a:prstGeom>
          <a:solidFill>
            <a:srgbClr val="2C3F46"/>
          </a:solidFill>
          <a:ln>
            <a:solidFill>
              <a:srgbClr val="2C3F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内容占位符 90114"/>
          <p:cNvSpPr txBox="1">
            <a:spLocks noChangeArrowheads="1"/>
          </p:cNvSpPr>
          <p:nvPr/>
        </p:nvSpPr>
        <p:spPr>
          <a:xfrm>
            <a:off x="2100128" y="57693"/>
            <a:ext cx="6072272" cy="70442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Tx/>
              <a:buNone/>
            </a:pPr>
            <a:r>
              <a:rPr lang="zh-CN" altLang="en-US" sz="3600" b="1">
                <a:latin typeface="华文新魏" panose="02010800040101010101" pitchFamily="2" charset="-122"/>
                <a:ea typeface="华文新魏" panose="02010800040101010101" pitchFamily="2" charset="-122"/>
              </a:rPr>
              <a:t>念桥边红药，年年知为谁生？</a:t>
            </a:r>
            <a:endParaRPr lang="zh-CN" altLang="en-US" sz="3600" b="1" smtClean="0">
              <a:solidFill>
                <a:srgbClr val="0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23528" y="1903139"/>
            <a:ext cx="849694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>
                <a:latin typeface="幼圆" panose="02010509060101010101" pitchFamily="49" charset="-122"/>
                <a:ea typeface="幼圆" panose="02010509060101010101" pitchFamily="49" charset="-122"/>
              </a:rPr>
              <a:t>作者面对清冷的景色，看到桥边依然盛开的红花，不禁悲从中来，向芍药发问：你们寂寞地开在这里，无人来观赏，你们为谁而开呢？这里将无情的花儿赋予了情感，意蕴至深、悲痛已极。花且如此，人何以</a:t>
            </a:r>
            <a:r>
              <a:rPr lang="zh-CN" altLang="en-US" sz="2800" b="1" smtClean="0">
                <a:latin typeface="幼圆" panose="02010509060101010101" pitchFamily="49" charset="-122"/>
                <a:ea typeface="幼圆" panose="02010509060101010101" pitchFamily="49" charset="-122"/>
              </a:rPr>
              <a:t>堪。</a:t>
            </a:r>
            <a:endParaRPr lang="zh-CN" altLang="en-US" sz="2800" b="1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5" name="Rectangle 4"/>
          <p:cNvSpPr txBox="1">
            <a:spLocks noChangeArrowheads="1"/>
          </p:cNvSpPr>
          <p:nvPr/>
        </p:nvSpPr>
        <p:spPr>
          <a:xfrm>
            <a:off x="971600" y="1065610"/>
            <a:ext cx="6696744" cy="534032"/>
          </a:xfrm>
          <a:prstGeom prst="rect">
            <a:avLst/>
          </a:prstGeom>
          <a:solidFill>
            <a:schemeClr val="bg1">
              <a:alpha val="85097"/>
            </a:schemeClr>
          </a:solidFill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spcBef>
                <a:spcPct val="0"/>
              </a:spcBef>
              <a:buNone/>
            </a:pPr>
            <a:r>
              <a:rPr lang="zh-CN" altLang="en-US" sz="2400" b="1">
                <a:latin typeface="幼圆" panose="02010509060101010101" pitchFamily="49" charset="-122"/>
                <a:ea typeface="幼圆" panose="02010509060101010101" pitchFamily="49" charset="-122"/>
              </a:rPr>
              <a:t>二十四桥因桥边盛产红芍药花，故又称红药桥。</a:t>
            </a:r>
            <a:r>
              <a:rPr lang="zh-CN" altLang="en-US" sz="2400" b="1" smtClean="0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17904201"/>
      </p:ext>
    </p:extLst>
  </p:cSld>
  <p:clrMapOvr>
    <a:masterClrMapping/>
  </p:clrMapOvr>
  <mc:AlternateContent>
    <mc:Choice xmlns:p14="http://schemas.microsoft.com/office/powerpoint/2010/main" Requires="p14">
      <p:transition spd="slow" p14:dur="1250">
        <p:strips/>
      </p:transition>
    </mc:Choice>
    <mc:Fallback>
      <p:transition spd="slow">
        <p:strip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6" grpId="0"/>
      <p:bldP spid="2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9" name="矩形 28"/>
          <p:cNvSpPr/>
          <p:nvPr/>
        </p:nvSpPr>
        <p:spPr>
          <a:xfrm>
            <a:off x="4326" y="-1"/>
            <a:ext cx="9144000" cy="5117257"/>
          </a:xfrm>
          <a:prstGeom prst="rect">
            <a:avLst/>
          </a:prstGeom>
          <a:solidFill>
            <a:srgbClr val="2C3F4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395536" y="267494"/>
            <a:ext cx="8424936" cy="4536504"/>
          </a:xfrm>
          <a:prstGeom prst="rect">
            <a:avLst/>
          </a:prstGeom>
          <a:solidFill>
            <a:srgbClr val="D3CD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>
                <a:solidFill>
                  <a:srgbClr val="D3CDB7"/>
                </a:solidFill>
              </a:rPr>
              <a:t> </a:t>
            </a:r>
            <a:endParaRPr lang="zh-CN" altLang="en-US">
              <a:solidFill>
                <a:srgbClr val="D3CDB7"/>
              </a:solidFill>
            </a:endParaRPr>
          </a:p>
        </p:txBody>
      </p:sp>
      <p:pic>
        <p:nvPicPr>
          <p:cNvPr id="6" name="Picture 4" descr="65c763fb0f368b77024f56d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98470" y="267495"/>
            <a:ext cx="8422002" cy="4536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 Box 6"/>
          <p:cNvSpPr txBox="1">
            <a:spLocks noChangeArrowheads="1"/>
          </p:cNvSpPr>
          <p:nvPr/>
        </p:nvSpPr>
        <p:spPr bwMode="auto">
          <a:xfrm>
            <a:off x="1371600" y="342901"/>
            <a:ext cx="6057900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685800" fontAlgn="base">
              <a:spcBef>
                <a:spcPct val="50000"/>
              </a:spcBef>
              <a:spcAft>
                <a:spcPct val="0"/>
              </a:spcAft>
              <a:buNone/>
            </a:pPr>
            <a:r>
              <a:rPr lang="zh-CN" altLang="en-US" sz="6000" b="1" smtClean="0">
                <a:ea typeface="楷体_GB2312" pitchFamily="49" charset="-122"/>
              </a:rPr>
              <a:t>二十四桥</a:t>
            </a:r>
            <a:endParaRPr lang="zh-CN" altLang="en-US" sz="6000" b="1">
              <a:ea typeface="楷体_GB2312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62251056"/>
      </p:ext>
    </p:extLst>
  </p:cSld>
  <p:clrMapOvr>
    <a:masterClrMapping/>
  </p:clrMapOvr>
  <mc:AlternateContent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500"/>
                    </a14:imgEffect>
                    <a14:imgEffect>
                      <a14:saturation sat="5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8994" y="0"/>
            <a:ext cx="1848709" cy="51435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3563888" y="-20538"/>
            <a:ext cx="2646878" cy="584775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none">
            <a:spAutoFit/>
          </a:bodyPr>
          <a:lstStyle/>
          <a:p>
            <a:r>
              <a:rPr lang="en-US" altLang="zh-CN" sz="3200" b="1">
                <a:latin typeface="华文新魏" panose="02010800040101010101" pitchFamily="2" charset="-122"/>
                <a:ea typeface="华文新魏" panose="02010800040101010101" pitchFamily="2" charset="-122"/>
              </a:rPr>
              <a:t>“</a:t>
            </a:r>
            <a:r>
              <a:rPr lang="zh-CN" altLang="en-US" sz="3200" b="1">
                <a:latin typeface="华文新魏" panose="02010800040101010101" pitchFamily="2" charset="-122"/>
                <a:ea typeface="华文新魏" panose="02010800040101010101" pitchFamily="2" charset="-122"/>
              </a:rPr>
              <a:t>红药”意象</a:t>
            </a:r>
            <a:endParaRPr lang="zh-CN" altLang="en-US" sz="320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475656" y="537680"/>
            <a:ext cx="7632848" cy="46597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zh-CN" altLang="en-US" sz="2800" b="1">
                <a:latin typeface="幼圆" panose="02010509060101010101" pitchFamily="49" charset="-122"/>
                <a:ea typeface="幼圆" panose="02010509060101010101" pitchFamily="49" charset="-122"/>
              </a:rPr>
              <a:t>红药，也称为芍药，芍药花作为一种意象符号</a:t>
            </a:r>
            <a:r>
              <a:rPr lang="en-US" altLang="zh-CN" sz="2800" b="1">
                <a:latin typeface="幼圆" panose="02010509060101010101" pitchFamily="49" charset="-122"/>
                <a:ea typeface="幼圆" panose="02010509060101010101" pitchFamily="49" charset="-122"/>
              </a:rPr>
              <a:t>,</a:t>
            </a:r>
            <a:r>
              <a:rPr lang="zh-CN" altLang="en-US" sz="2800" b="1">
                <a:latin typeface="幼圆" panose="02010509060101010101" pitchFamily="49" charset="-122"/>
                <a:ea typeface="幼圆" panose="02010509060101010101" pitchFamily="49" charset="-122"/>
              </a:rPr>
              <a:t>最早见于</a:t>
            </a:r>
            <a:r>
              <a:rPr lang="en-US" altLang="zh-CN" sz="2800" b="1">
                <a:latin typeface="幼圆" panose="02010509060101010101" pitchFamily="49" charset="-122"/>
                <a:ea typeface="幼圆" panose="02010509060101010101" pitchFamily="49" charset="-122"/>
              </a:rPr>
              <a:t>《</a:t>
            </a:r>
            <a:r>
              <a:rPr lang="zh-CN" altLang="en-US" sz="2800" b="1">
                <a:latin typeface="幼圆" panose="02010509060101010101" pitchFamily="49" charset="-122"/>
                <a:ea typeface="幼圆" panose="02010509060101010101" pitchFamily="49" charset="-122"/>
              </a:rPr>
              <a:t>诗经</a:t>
            </a:r>
            <a:r>
              <a:rPr lang="en-US" altLang="zh-CN" sz="2800" b="1">
                <a:latin typeface="幼圆" panose="02010509060101010101" pitchFamily="49" charset="-122"/>
                <a:ea typeface="幼圆" panose="02010509060101010101" pitchFamily="49" charset="-122"/>
              </a:rPr>
              <a:t>》:“</a:t>
            </a:r>
            <a:r>
              <a:rPr lang="zh-CN" altLang="en-US" sz="2800" b="1">
                <a:latin typeface="幼圆" panose="02010509060101010101" pitchFamily="49" charset="-122"/>
                <a:ea typeface="幼圆" panose="02010509060101010101" pitchFamily="49" charset="-122"/>
              </a:rPr>
              <a:t>维士与女，伊其相谑，赠之以芍药</a:t>
            </a:r>
            <a:r>
              <a:rPr lang="en-US" altLang="zh-CN" sz="2800" b="1">
                <a:latin typeface="幼圆" panose="02010509060101010101" pitchFamily="49" charset="-122"/>
                <a:ea typeface="幼圆" panose="02010509060101010101" pitchFamily="49" charset="-122"/>
              </a:rPr>
              <a:t>",</a:t>
            </a:r>
            <a:r>
              <a:rPr lang="zh-CN" altLang="en-US" sz="2800" b="1">
                <a:solidFill>
                  <a:srgbClr val="C0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古代男女交往</a:t>
            </a:r>
            <a:r>
              <a:rPr lang="en-US" altLang="zh-CN" sz="2800" b="1">
                <a:solidFill>
                  <a:srgbClr val="C0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,</a:t>
            </a:r>
            <a:r>
              <a:rPr lang="zh-CN" altLang="en-US" sz="2800" b="1">
                <a:solidFill>
                  <a:srgbClr val="C0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以芍药相赠表达结情之约或惜别之情</a:t>
            </a:r>
            <a:r>
              <a:rPr lang="zh-CN" altLang="en-US" sz="2800" b="1">
                <a:latin typeface="幼圆" panose="02010509060101010101" pitchFamily="49" charset="-122"/>
                <a:ea typeface="幼圆" panose="02010509060101010101" pitchFamily="49" charset="-122"/>
              </a:rPr>
              <a:t>。</a:t>
            </a:r>
          </a:p>
          <a:p>
            <a:r>
              <a:rPr lang="zh-CN" altLang="en-US" sz="2800" b="1" smtClean="0">
                <a:latin typeface="幼圆" panose="02010509060101010101" pitchFamily="49" charset="-122"/>
                <a:ea typeface="幼圆" panose="02010509060101010101" pitchFamily="49" charset="-122"/>
              </a:rPr>
              <a:t>魏</a:t>
            </a:r>
            <a:r>
              <a:rPr lang="zh-CN" altLang="en-US" sz="2800" b="1">
                <a:latin typeface="幼圆" panose="02010509060101010101" pitchFamily="49" charset="-122"/>
                <a:ea typeface="幼圆" panose="02010509060101010101" pitchFamily="49" charset="-122"/>
              </a:rPr>
              <a:t>晋南北朝可以说是芍药文学意象的另一个源起，以拟人化的手法，</a:t>
            </a:r>
            <a:r>
              <a:rPr lang="zh-CN" altLang="en-US" sz="2800" b="1">
                <a:solidFill>
                  <a:srgbClr val="C0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将芍药喻作风情万种的美人</a:t>
            </a:r>
            <a:r>
              <a:rPr lang="zh-CN" altLang="en-US" sz="2800" b="1">
                <a:latin typeface="幼圆" panose="02010509060101010101" pitchFamily="49" charset="-122"/>
                <a:ea typeface="幼圆" panose="02010509060101010101" pitchFamily="49" charset="-122"/>
              </a:rPr>
              <a:t>，以致后人用“芍药笼烟”来形容美人的娇媚</a:t>
            </a:r>
            <a:r>
              <a:rPr lang="zh-CN" altLang="en-US" sz="2800" b="1" smtClean="0">
                <a:latin typeface="幼圆" panose="02010509060101010101" pitchFamily="49" charset="-122"/>
                <a:ea typeface="幼圆" panose="02010509060101010101" pitchFamily="49" charset="-122"/>
              </a:rPr>
              <a:t>。又</a:t>
            </a:r>
            <a:r>
              <a:rPr lang="zh-CN" altLang="en-US" sz="2800" b="1">
                <a:latin typeface="幼圆" panose="02010509060101010101" pitchFamily="49" charset="-122"/>
                <a:ea typeface="幼圆" panose="02010509060101010101" pitchFamily="49" charset="-122"/>
              </a:rPr>
              <a:t>因为芍药开于</a:t>
            </a:r>
            <a:r>
              <a:rPr lang="zh-CN" altLang="en-US" sz="2800" b="1">
                <a:solidFill>
                  <a:srgbClr val="C0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暮春</a:t>
            </a:r>
            <a:r>
              <a:rPr lang="zh-CN" altLang="en-US" sz="2800" b="1">
                <a:latin typeface="幼圆" panose="02010509060101010101" pitchFamily="49" charset="-122"/>
                <a:ea typeface="幼圆" panose="02010509060101010101" pitchFamily="49" charset="-122"/>
              </a:rPr>
              <a:t>时节，当它开始绽放时，百花已开始凋谢，有</a:t>
            </a:r>
            <a:r>
              <a:rPr lang="zh-CN" altLang="en-US" sz="2800" b="1">
                <a:solidFill>
                  <a:srgbClr val="C0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寂寞之情</a:t>
            </a:r>
            <a:r>
              <a:rPr lang="zh-CN" altLang="en-US" sz="2800" b="1">
                <a:latin typeface="幼圆" panose="02010509060101010101" pitchFamily="49" charset="-122"/>
                <a:ea typeface="幼圆" panose="02010509060101010101" pitchFamily="49" charset="-122"/>
              </a:rPr>
              <a:t>。因此往往又成为</a:t>
            </a:r>
            <a:r>
              <a:rPr lang="zh-CN" altLang="en-US" sz="2800" b="1">
                <a:solidFill>
                  <a:srgbClr val="C0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落寞、凄凉之境的反衬，令人感慨昔日美好时光的不再</a:t>
            </a:r>
            <a:r>
              <a:rPr lang="zh-CN" altLang="en-US" sz="2800" b="1">
                <a:latin typeface="幼圆" panose="02010509060101010101" pitchFamily="49" charset="-122"/>
                <a:ea typeface="幼圆" panose="02010509060101010101" pitchFamily="49" charset="-122"/>
              </a:rPr>
              <a:t>。</a:t>
            </a:r>
            <a:endParaRPr lang="zh-CN" altLang="en-US" sz="2800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12183144"/>
      </p:ext>
    </p:extLst>
  </p:cSld>
  <p:clrMapOvr>
    <a:masterClrMapping/>
  </p:clrMapOvr>
  <mc:AlternateContent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9476845"/>
              </p:ext>
            </p:extLst>
          </p:nvPr>
        </p:nvGraphicFramePr>
        <p:xfrm>
          <a:off x="179512" y="267494"/>
          <a:ext cx="8640960" cy="4723021"/>
        </p:xfrm>
        <a:graphic>
          <a:graphicData uri="http://schemas.openxmlformats.org/drawingml/2006/table">
            <a:tbl>
              <a:tblPr/>
              <a:tblGrid>
                <a:gridCol w="15841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4644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8854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2037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668795">
                <a:tc>
                  <a:txBody>
                    <a:bodyPr vert="horz" wrap="square"/>
                    <a:lstStyle/>
                    <a:p>
                      <a:pPr lvl="0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en-US" altLang="zh-CN" sz="2400" b="1">
                          <a:effectLst>
                            <a:outerShdw blurRad="38100" dist="38100" dir="2700000">
                              <a:srgbClr val="FFFFFF"/>
                            </a:outerShdw>
                          </a:effectLst>
                          <a:latin typeface="楷体_GB2312" pitchFamily="49" charset="-122"/>
                          <a:ea typeface="楷体_GB2312" pitchFamily="49" charset="-122"/>
                        </a:rPr>
                        <a:t>《</a:t>
                      </a:r>
                      <a:r>
                        <a:rPr lang="zh-CN" altLang="en-US" sz="2400" b="1">
                          <a:effectLst>
                            <a:outerShdw blurRad="38100" dist="38100" dir="2700000">
                              <a:srgbClr val="FFFFFF"/>
                            </a:outerShdw>
                          </a:effectLst>
                          <a:latin typeface="楷体_GB2312" pitchFamily="49" charset="-122"/>
                          <a:ea typeface="楷体_GB2312" pitchFamily="49" charset="-122"/>
                        </a:rPr>
                        <a:t>扬州慢</a:t>
                      </a:r>
                      <a:r>
                        <a:rPr lang="en-US" altLang="zh-CN" sz="2400" b="1">
                          <a:effectLst>
                            <a:outerShdw blurRad="38100" dist="38100" dir="2700000">
                              <a:srgbClr val="FFFFFF"/>
                            </a:outerShdw>
                          </a:effectLst>
                          <a:latin typeface="楷体_GB2312" pitchFamily="49" charset="-122"/>
                          <a:ea typeface="楷体_GB2312" pitchFamily="49" charset="-122"/>
                        </a:rPr>
                        <a:t>》</a:t>
                      </a: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195"/>
                      </a:schemeClr>
                    </a:solidFill>
                  </a:tcPr>
                </a:tc>
                <a:tc gridSpan="2">
                  <a:txBody>
                    <a:bodyPr vert="horz" wrap="square"/>
                    <a:lstStyle/>
                    <a:p>
                      <a:pPr lvl="0" algn="ctr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3200" b="1">
                          <a:solidFill>
                            <a:schemeClr val="tx1"/>
                          </a:solidFill>
                          <a:effectLst>
                            <a:outerShdw blurRad="38100" dist="38100" dir="2700000">
                              <a:srgbClr val="000000"/>
                            </a:outerShdw>
                          </a:effectLst>
                          <a:latin typeface="楷体_GB2312" pitchFamily="49" charset="-122"/>
                          <a:ea typeface="楷体_GB2312" pitchFamily="49" charset="-122"/>
                        </a:rPr>
                        <a:t>原句、出处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195"/>
                      </a:schemeClr>
                    </a:solidFill>
                  </a:tcPr>
                </a:tc>
                <a:tc h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lvl="0" algn="ctr" eaLnBrk="1" hangingPunct="1">
                        <a:spcBef>
                          <a:spcPct val="50000"/>
                        </a:spcBef>
                        <a:buNone/>
                      </a:pPr>
                      <a:r>
                        <a:rPr lang="zh-CN" altLang="en-US" sz="3200" b="1">
                          <a:solidFill>
                            <a:srgbClr val="006600"/>
                          </a:solidFill>
                          <a:effectLst>
                            <a:outerShdw blurRad="38100" dist="38100" dir="2700000">
                              <a:srgbClr val="000000"/>
                            </a:outerShdw>
                          </a:effectLst>
                          <a:latin typeface="楷体_GB2312" pitchFamily="49" charset="-122"/>
                          <a:ea typeface="楷体_GB2312" pitchFamily="49" charset="-122"/>
                        </a:rPr>
                        <a:t>作用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195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313">
                <a:tc>
                  <a:txBody>
                    <a:bodyPr vert="horz" wrap="square"/>
                    <a:lstStyle/>
                    <a:p>
                      <a:pPr lvl="0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2400" b="1">
                          <a:effectLst>
                            <a:outerShdw blurRad="38100" dist="38100" dir="2700000">
                              <a:srgbClr val="FFFFFF"/>
                            </a:outerShdw>
                          </a:effectLst>
                          <a:latin typeface="楷体_GB2312" pitchFamily="49" charset="-122"/>
                          <a:ea typeface="楷体_GB2312" pitchFamily="49" charset="-122"/>
                        </a:rPr>
                        <a:t>竹西佳处</a:t>
                      </a: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195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lvl="0" eaLnBrk="1" hangingPunct="1">
                        <a:spcBef>
                          <a:spcPct val="20000"/>
                        </a:spcBef>
                        <a:buNone/>
                      </a:pPr>
                      <a:endParaRPr lang="zh-CN" altLang="zh-CN" sz="2800" b="1">
                        <a:solidFill>
                          <a:srgbClr val="0000FF"/>
                        </a:solidFill>
                        <a:effectLst>
                          <a:outerShdw blurRad="38100" dist="38100" dir="2700000">
                            <a:srgbClr val="000000"/>
                          </a:outerShdw>
                        </a:effectLst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195"/>
                      </a:schemeClr>
                    </a:solidFill>
                  </a:tcPr>
                </a:tc>
                <a:tc rowSpan="4" gridSpan="2">
                  <a:txBody>
                    <a:bodyPr vert="horz" wrap="square"/>
                    <a:lstStyle/>
                    <a:p>
                      <a:pPr lvl="0" eaLnBrk="1" hangingPunct="1">
                        <a:spcBef>
                          <a:spcPct val="50000"/>
                        </a:spcBef>
                        <a:buNone/>
                      </a:pPr>
                      <a:endParaRPr lang="zh-CN" altLang="zh-CN" sz="2800" b="1">
                        <a:solidFill>
                          <a:srgbClr val="FF0000"/>
                        </a:solidFill>
                        <a:effectLst>
                          <a:outerShdw blurRad="38100" dist="38100" dir="2700000">
                            <a:srgbClr val="000000"/>
                          </a:outerShdw>
                        </a:effectLst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195"/>
                      </a:schemeClr>
                    </a:solidFill>
                  </a:tcPr>
                </a:tc>
                <a:tc rowSpan="4" h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6772">
                <a:tc>
                  <a:txBody>
                    <a:bodyPr vert="horz" wrap="square"/>
                    <a:lstStyle/>
                    <a:p>
                      <a:pPr lvl="0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2400" b="1">
                          <a:effectLst>
                            <a:outerShdw blurRad="38100" dist="38100" dir="2700000">
                              <a:srgbClr val="FFFFFF"/>
                            </a:outerShdw>
                          </a:effectLst>
                          <a:latin typeface="楷体_GB2312" pitchFamily="49" charset="-122"/>
                          <a:ea typeface="楷体_GB2312" pitchFamily="49" charset="-122"/>
                        </a:rPr>
                        <a:t>过春风十里</a:t>
                      </a: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195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lvl="0" eaLnBrk="1" hangingPunct="1">
                        <a:spcBef>
                          <a:spcPct val="50000"/>
                        </a:spcBef>
                        <a:buNone/>
                      </a:pPr>
                      <a:endParaRPr lang="zh-CN" altLang="zh-CN" sz="2800" b="1">
                        <a:solidFill>
                          <a:srgbClr val="0000FF"/>
                        </a:solidFill>
                        <a:effectLst>
                          <a:outerShdw blurRad="38100" dist="38100" dir="2700000">
                            <a:srgbClr val="000000"/>
                          </a:outerShdw>
                        </a:effectLst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195"/>
                      </a:schemeClr>
                    </a:solidFill>
                  </a:tcPr>
                </a:tc>
                <a:tc gridSpan="2" v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</a:tcPr>
                </a:tc>
                <a:tc hMerge="1" v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370816">
                <a:tc>
                  <a:txBody>
                    <a:bodyPr vert="horz" wrap="square"/>
                    <a:lstStyle/>
                    <a:p>
                      <a:pPr lvl="0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2400" b="1">
                          <a:effectLst>
                            <a:outerShdw blurRad="38100" dist="38100" dir="2700000">
                              <a:srgbClr val="FFFFFF"/>
                            </a:outerShdw>
                          </a:effectLst>
                          <a:latin typeface="楷体_GB2312" pitchFamily="49" charset="-122"/>
                          <a:ea typeface="楷体_GB2312" pitchFamily="49" charset="-122"/>
                        </a:rPr>
                        <a:t>纵豆蔻词工，</a:t>
                      </a:r>
                    </a:p>
                    <a:p>
                      <a:pPr lvl="0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2400" b="1">
                          <a:effectLst>
                            <a:outerShdw blurRad="38100" dist="38100" dir="2700000">
                              <a:srgbClr val="FFFFFF"/>
                            </a:outerShdw>
                          </a:effectLst>
                          <a:latin typeface="楷体_GB2312" pitchFamily="49" charset="-122"/>
                          <a:ea typeface="楷体_GB2312" pitchFamily="49" charset="-122"/>
                        </a:rPr>
                        <a:t>青楼梦好</a:t>
                      </a: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195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lvl="0" eaLnBrk="1" hangingPunct="1">
                        <a:spcBef>
                          <a:spcPct val="20000"/>
                        </a:spcBef>
                        <a:buNone/>
                      </a:pPr>
                      <a:endParaRPr lang="zh-CN" altLang="zh-CN" sz="2800" b="1">
                        <a:solidFill>
                          <a:srgbClr val="0000FF"/>
                        </a:solidFill>
                        <a:effectLst>
                          <a:outerShdw blurRad="38100" dist="38100" dir="2700000">
                            <a:srgbClr val="000000"/>
                          </a:outerShdw>
                        </a:effectLst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195"/>
                      </a:schemeClr>
                    </a:solidFill>
                  </a:tcPr>
                </a:tc>
                <a:tc gridSpan="2" v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</a:tcPr>
                </a:tc>
                <a:tc hMerge="1" v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84972">
                <a:tc>
                  <a:txBody>
                    <a:bodyPr vert="horz" wrap="square"/>
                    <a:lstStyle/>
                    <a:p>
                      <a:pPr lvl="0" eaLnBrk="1" hangingPunct="1">
                        <a:spcBef>
                          <a:spcPct val="50000"/>
                        </a:spcBef>
                        <a:buNone/>
                      </a:pPr>
                      <a:r>
                        <a:rPr lang="zh-CN" altLang="en-US" sz="2400" b="1">
                          <a:effectLst>
                            <a:outerShdw blurRad="38100" dist="38100" dir="2700000">
                              <a:srgbClr val="FFFFFF"/>
                            </a:outerShdw>
                          </a:effectLst>
                          <a:latin typeface="楷体_GB2312" pitchFamily="49" charset="-122"/>
                          <a:ea typeface="楷体_GB2312" pitchFamily="49" charset="-122"/>
                        </a:rPr>
                        <a:t>二十四桥仍在</a:t>
                      </a: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195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lvl="0" eaLnBrk="1" hangingPunct="1">
                        <a:spcBef>
                          <a:spcPct val="50000"/>
                        </a:spcBef>
                        <a:buNone/>
                      </a:pPr>
                      <a:endParaRPr lang="zh-CN" altLang="zh-CN" sz="2800" b="1">
                        <a:solidFill>
                          <a:srgbClr val="0000FF"/>
                        </a:solidFill>
                        <a:effectLst>
                          <a:outerShdw blurRad="38100" dist="38100" dir="2700000">
                            <a:srgbClr val="000000"/>
                          </a:outerShdw>
                        </a:effectLst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195"/>
                      </a:schemeClr>
                    </a:solidFill>
                  </a:tcPr>
                </a:tc>
                <a:tc gridSpan="2" v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7" name="Rectangle 26"/>
          <p:cNvSpPr>
            <a:spLocks noChangeArrowheads="1"/>
          </p:cNvSpPr>
          <p:nvPr/>
        </p:nvSpPr>
        <p:spPr bwMode="auto">
          <a:xfrm>
            <a:off x="6183188" y="1059582"/>
            <a:ext cx="2819400" cy="34163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>
            <a:lvl1pPr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2400" b="1">
                <a:solidFill>
                  <a:schemeClr val="tx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①</a:t>
            </a:r>
            <a:r>
              <a:rPr lang="zh-CN" altLang="en-US" sz="2400" b="1">
                <a:solidFill>
                  <a:schemeClr val="tx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表崇拜之情</a:t>
            </a:r>
          </a:p>
          <a:p>
            <a:pPr>
              <a:buFont typeface="Arial" panose="020b0604020202020204" pitchFamily="34" charset="0"/>
              <a:buNone/>
              <a:defRPr/>
            </a:pPr>
            <a:r>
              <a:rPr lang="zh-CN" altLang="zh-CN" sz="2400" b="1">
                <a:solidFill>
                  <a:schemeClr val="tx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②</a:t>
            </a:r>
            <a:r>
              <a:rPr lang="zh-CN" altLang="en-US" sz="2400" b="1">
                <a:solidFill>
                  <a:schemeClr val="tx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形象更加鲜明，增加了文采 。</a:t>
            </a:r>
          </a:p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2400" b="1">
                <a:solidFill>
                  <a:schemeClr val="tx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③又以昔日的繁华，反衬了今日的荒凉，反而使词更沉郁，内容更丰厚。有力地表达了作者对扬州昔盛今衰的感伤。</a:t>
            </a:r>
          </a:p>
        </p:txBody>
      </p:sp>
      <p:sp>
        <p:nvSpPr>
          <p:cNvPr id="8" name="Rectangle 27"/>
          <p:cNvSpPr>
            <a:spLocks noChangeArrowheads="1"/>
          </p:cNvSpPr>
          <p:nvPr/>
        </p:nvSpPr>
        <p:spPr bwMode="auto">
          <a:xfrm>
            <a:off x="1907704" y="907031"/>
            <a:ext cx="4572000" cy="83099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zh-CN" altLang="en-US" sz="2400" b="1">
                <a:effectLst>
                  <a:outerShdw blurRad="38100" dist="38100" dir="2700000" algn="tl">
                    <a:srgbClr val="C0C0C0"/>
                  </a:outerShdw>
                </a:effectLst>
              </a:rPr>
              <a:t>谁知竹西路，歌吹是扬州。</a:t>
            </a:r>
          </a:p>
          <a:p>
            <a:pPr eaLnBrk="1" hangingPunct="1">
              <a:defRPr/>
            </a:pPr>
            <a:r>
              <a:rPr lang="zh-CN" altLang="en-US" sz="2400" b="1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 </a:t>
            </a:r>
            <a:r>
              <a:rPr lang="en-US" altLang="zh-CN" sz="2400" b="1">
                <a:effectLst>
                  <a:outerShdw blurRad="38100" dist="38100" dir="2700000" algn="tl">
                    <a:srgbClr val="C0C0C0"/>
                  </a:outerShdw>
                </a:effectLst>
              </a:rPr>
              <a:t>——《</a:t>
            </a:r>
            <a:r>
              <a:rPr lang="zh-CN" altLang="en-US" sz="2400" b="1">
                <a:effectLst>
                  <a:outerShdw blurRad="38100" dist="38100" dir="2700000" algn="tl">
                    <a:srgbClr val="C0C0C0"/>
                  </a:outerShdw>
                </a:effectLst>
              </a:rPr>
              <a:t>题扬州禅智寺</a:t>
            </a:r>
            <a:r>
              <a:rPr lang="en-US" altLang="zh-CN" sz="2400" b="1">
                <a:effectLst>
                  <a:outerShdw blurRad="38100" dist="38100" dir="2700000" algn="tl">
                    <a:srgbClr val="C0C0C0"/>
                  </a:outerShdw>
                </a:effectLst>
              </a:rPr>
              <a:t>》</a:t>
            </a:r>
          </a:p>
        </p:txBody>
      </p:sp>
      <p:sp>
        <p:nvSpPr>
          <p:cNvPr id="9" name="Rectangle 28"/>
          <p:cNvSpPr>
            <a:spLocks noChangeArrowheads="1"/>
          </p:cNvSpPr>
          <p:nvPr/>
        </p:nvSpPr>
        <p:spPr bwMode="auto">
          <a:xfrm>
            <a:off x="1743338" y="1685655"/>
            <a:ext cx="4556854" cy="83099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 b="1">
                <a:effectLst>
                  <a:outerShdw blurRad="38100" dist="38100" dir="2700000" algn="tl">
                    <a:srgbClr val="C0C0C0"/>
                  </a:outerShdw>
                </a:effectLst>
              </a:rPr>
              <a:t>春风十里扬州路，卷起珠帘总不如</a:t>
            </a:r>
            <a:r>
              <a:rPr lang="zh-CN" altLang="en-US" sz="24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。                        </a:t>
            </a:r>
            <a:r>
              <a:rPr lang="en-US" altLang="zh-CN" sz="24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——《</a:t>
            </a:r>
            <a:r>
              <a:rPr lang="zh-CN" altLang="en-US" sz="2400" b="1">
                <a:effectLst>
                  <a:outerShdw blurRad="38100" dist="38100" dir="2700000" algn="tl">
                    <a:srgbClr val="C0C0C0"/>
                  </a:outerShdw>
                </a:effectLst>
              </a:rPr>
              <a:t>赠别</a:t>
            </a:r>
            <a:r>
              <a:rPr lang="en-US" altLang="zh-CN" sz="2400" b="1">
                <a:effectLst>
                  <a:outerShdw blurRad="38100" dist="38100" dir="2700000" algn="tl">
                    <a:srgbClr val="C0C0C0"/>
                  </a:outerShdw>
                </a:effectLst>
              </a:rPr>
              <a:t>》</a:t>
            </a:r>
          </a:p>
        </p:txBody>
      </p:sp>
      <p:sp>
        <p:nvSpPr>
          <p:cNvPr id="10" name="Rectangle 29"/>
          <p:cNvSpPr>
            <a:spLocks noChangeArrowheads="1"/>
          </p:cNvSpPr>
          <p:nvPr/>
        </p:nvSpPr>
        <p:spPr bwMode="auto">
          <a:xfrm>
            <a:off x="1944078" y="2581182"/>
            <a:ext cx="5867400" cy="132343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000" b="1">
                <a:effectLst>
                  <a:outerShdw blurRad="38100" dist="38100" dir="2700000" algn="tl">
                    <a:srgbClr val="C0C0C0"/>
                  </a:outerShdw>
                </a:effectLst>
              </a:rPr>
              <a:t>娉娉袅袅十三余，豆蔻梢头二月初。</a:t>
            </a:r>
          </a:p>
          <a:p>
            <a:pPr>
              <a:defRPr/>
            </a:pPr>
            <a:r>
              <a:rPr lang="zh-CN" altLang="en-US" sz="2000" b="1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                    </a:t>
            </a:r>
            <a:r>
              <a:rPr lang="en-US" altLang="zh-CN" sz="2000" b="1">
                <a:effectLst>
                  <a:outerShdw blurRad="38100" dist="38100" dir="2700000" algn="tl">
                    <a:srgbClr val="C0C0C0"/>
                  </a:outerShdw>
                </a:effectLst>
              </a:rPr>
              <a:t>——《</a:t>
            </a:r>
            <a:r>
              <a:rPr lang="zh-CN" altLang="en-US" sz="2000" b="1">
                <a:effectLst>
                  <a:outerShdw blurRad="38100" dist="38100" dir="2700000" algn="tl">
                    <a:srgbClr val="C0C0C0"/>
                  </a:outerShdw>
                </a:effectLst>
              </a:rPr>
              <a:t>赠别</a:t>
            </a:r>
            <a:r>
              <a:rPr lang="en-US" altLang="zh-CN" sz="2000" b="1">
                <a:effectLst>
                  <a:outerShdw blurRad="38100" dist="38100" dir="2700000" algn="tl">
                    <a:srgbClr val="C0C0C0"/>
                  </a:outerShdw>
                </a:effectLst>
              </a:rPr>
              <a:t>》</a:t>
            </a:r>
          </a:p>
          <a:p>
            <a:pPr>
              <a:defRPr/>
            </a:pPr>
            <a:r>
              <a:rPr lang="zh-CN" altLang="en-US" sz="2000" b="1">
                <a:effectLst>
                  <a:outerShdw blurRad="38100" dist="38100" dir="2700000" algn="tl">
                    <a:srgbClr val="C0C0C0"/>
                  </a:outerShdw>
                </a:effectLst>
              </a:rPr>
              <a:t>十年一觉扬州梦，赢得青楼薄幸名。</a:t>
            </a:r>
          </a:p>
          <a:p>
            <a:pPr>
              <a:defRPr/>
            </a:pPr>
            <a:r>
              <a:rPr lang="zh-CN" altLang="en-US" sz="2000" b="1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                   </a:t>
            </a:r>
            <a:r>
              <a:rPr lang="en-US" altLang="zh-CN" sz="2000" b="1">
                <a:effectLst>
                  <a:outerShdw blurRad="38100" dist="38100" dir="2700000" algn="tl">
                    <a:srgbClr val="C0C0C0"/>
                  </a:outerShdw>
                </a:effectLst>
              </a:rPr>
              <a:t>——《</a:t>
            </a:r>
            <a:r>
              <a:rPr lang="zh-CN" altLang="en-US" sz="2000" b="1">
                <a:effectLst>
                  <a:outerShdw blurRad="38100" dist="38100" dir="2700000" algn="tl">
                    <a:srgbClr val="C0C0C0"/>
                  </a:outerShdw>
                </a:effectLst>
              </a:rPr>
              <a:t>遣怀</a:t>
            </a:r>
            <a:r>
              <a:rPr lang="en-US" altLang="zh-CN" sz="2000" b="1">
                <a:effectLst>
                  <a:outerShdw blurRad="38100" dist="38100" dir="2700000" algn="tl">
                    <a:srgbClr val="C0C0C0"/>
                  </a:outerShdw>
                </a:effectLst>
              </a:rPr>
              <a:t>》</a:t>
            </a:r>
          </a:p>
        </p:txBody>
      </p:sp>
      <p:sp>
        <p:nvSpPr>
          <p:cNvPr id="11" name="Rectangle 30"/>
          <p:cNvSpPr>
            <a:spLocks noChangeArrowheads="1"/>
          </p:cNvSpPr>
          <p:nvPr/>
        </p:nvSpPr>
        <p:spPr bwMode="auto">
          <a:xfrm>
            <a:off x="1907704" y="4038252"/>
            <a:ext cx="5105400" cy="70788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000" b="1">
                <a:effectLst>
                  <a:outerShdw blurRad="38100" dist="38100" dir="2700000" algn="tl">
                    <a:srgbClr val="C0C0C0"/>
                  </a:outerShdw>
                </a:effectLst>
              </a:rPr>
              <a:t>二十四桥明月夜，玉人何处教吹萧？</a:t>
            </a:r>
          </a:p>
          <a:p>
            <a:pPr>
              <a:defRPr/>
            </a:pPr>
            <a:r>
              <a:rPr lang="zh-CN" altLang="en-US" sz="2000" b="1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   </a:t>
            </a:r>
            <a:r>
              <a:rPr lang="en-US" altLang="zh-CN" sz="2000" b="1">
                <a:effectLst>
                  <a:outerShdw blurRad="38100" dist="38100" dir="2700000" algn="tl">
                    <a:srgbClr val="C0C0C0"/>
                  </a:outerShdw>
                </a:effectLst>
              </a:rPr>
              <a:t>——《</a:t>
            </a:r>
            <a:r>
              <a:rPr lang="zh-CN" altLang="en-US" sz="2000" b="1">
                <a:effectLst>
                  <a:outerShdw blurRad="38100" dist="38100" dir="2700000" algn="tl">
                    <a:srgbClr val="C0C0C0"/>
                  </a:outerShdw>
                </a:effectLst>
              </a:rPr>
              <a:t>寄扬州韩绰判官</a:t>
            </a:r>
            <a:r>
              <a:rPr lang="en-US" altLang="zh-CN" sz="2000" b="1">
                <a:effectLst>
                  <a:outerShdw blurRad="38100" dist="38100" dir="2700000" algn="tl">
                    <a:srgbClr val="C0C0C0"/>
                  </a:outerShdw>
                </a:effectLst>
              </a:rPr>
              <a:t>》</a:t>
            </a:r>
          </a:p>
        </p:txBody>
      </p:sp>
    </p:spTree>
    <p:extLst>
      <p:ext uri="{BB962C8B-B14F-4D97-AF65-F5344CB8AC3E}">
        <p14:creationId xmlns:p14="http://schemas.microsoft.com/office/powerpoint/2010/main" val="1568121946"/>
      </p:ext>
    </p:extLst>
  </p:cSld>
  <p:clrMapOvr>
    <a:masterClrMapping/>
  </p:clrMapOvr>
  <mc:AlternateContent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uiExpand="1" build="allAtOnce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387" name="Text Box 3"/>
          <p:cNvSpPr txBox="1">
            <a:spLocks noChangeArrowheads="1"/>
          </p:cNvSpPr>
          <p:nvPr/>
        </p:nvSpPr>
        <p:spPr bwMode="auto">
          <a:xfrm>
            <a:off x="3086100" y="627534"/>
            <a:ext cx="2796258" cy="41549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>
            <a:lvl1pPr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en-US" altLang="zh-CN" sz="2100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隶书" panose="02010509060101010101" pitchFamily="49" charset="-122"/>
              </a:rPr>
              <a:t>  </a:t>
            </a:r>
            <a:r>
              <a:rPr lang="zh-CN" altLang="en-US" sz="2100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隶书" panose="02010509060101010101" pitchFamily="49" charset="-122"/>
              </a:rPr>
              <a:t>昔日：名都、佳处</a:t>
            </a:r>
          </a:p>
        </p:txBody>
      </p:sp>
      <p:sp>
        <p:nvSpPr>
          <p:cNvPr id="16388" name="Text Box 4"/>
          <p:cNvSpPr txBox="1">
            <a:spLocks noChangeArrowheads="1"/>
          </p:cNvSpPr>
          <p:nvPr/>
        </p:nvSpPr>
        <p:spPr bwMode="auto">
          <a:xfrm>
            <a:off x="3200400" y="1256184"/>
            <a:ext cx="4015738" cy="41549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>
            <a:lvl1pPr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2100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隶书" panose="02010509060101010101" pitchFamily="49" charset="-122"/>
              </a:rPr>
              <a:t>今日：</a:t>
            </a:r>
          </a:p>
        </p:txBody>
      </p:sp>
      <p:sp>
        <p:nvSpPr>
          <p:cNvPr id="75781" name="AutoShape 5"/>
          <p:cNvSpPr/>
          <p:nvPr/>
        </p:nvSpPr>
        <p:spPr bwMode="auto">
          <a:xfrm>
            <a:off x="3086100" y="741834"/>
            <a:ext cx="124278" cy="896532"/>
          </a:xfrm>
          <a:prstGeom prst="leftBrace">
            <a:avLst>
              <a:gd name="adj1" fmla="val 58301"/>
              <a:gd name="adj2" fmla="val 50000"/>
            </a:avLst>
          </a:prstGeom>
          <a:noFill/>
          <a:ln w="38100">
            <a:solidFill>
              <a:srgbClr val="9933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050"/>
          </a:p>
        </p:txBody>
      </p:sp>
      <p:sp>
        <p:nvSpPr>
          <p:cNvPr id="16390" name="Text Box 6"/>
          <p:cNvSpPr txBox="1">
            <a:spLocks noChangeArrowheads="1"/>
          </p:cNvSpPr>
          <p:nvPr/>
        </p:nvSpPr>
        <p:spPr bwMode="auto">
          <a:xfrm>
            <a:off x="2041493" y="970434"/>
            <a:ext cx="1107996" cy="64038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eaVert" wrap="square">
            <a:spAutoFit/>
          </a:bodyPr>
          <a:lstStyle>
            <a:lvl1pPr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24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比</a:t>
            </a:r>
          </a:p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24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对</a:t>
            </a:r>
          </a:p>
        </p:txBody>
      </p:sp>
      <p:sp>
        <p:nvSpPr>
          <p:cNvPr id="16391" name="Text Box 7"/>
          <p:cNvSpPr txBox="1">
            <a:spLocks noChangeArrowheads="1"/>
          </p:cNvSpPr>
          <p:nvPr/>
        </p:nvSpPr>
        <p:spPr bwMode="auto">
          <a:xfrm>
            <a:off x="4057649" y="1313334"/>
            <a:ext cx="1802033" cy="41549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>
            <a:lvl1pPr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2100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隶书" panose="02010509060101010101" pitchFamily="49" charset="-122"/>
              </a:rPr>
              <a:t>清角吹寒</a:t>
            </a:r>
          </a:p>
        </p:txBody>
      </p:sp>
      <p:sp>
        <p:nvSpPr>
          <p:cNvPr id="16392" name="Text Box 8"/>
          <p:cNvSpPr txBox="1">
            <a:spLocks noChangeArrowheads="1"/>
          </p:cNvSpPr>
          <p:nvPr/>
        </p:nvSpPr>
        <p:spPr bwMode="auto">
          <a:xfrm>
            <a:off x="1885950" y="1541934"/>
            <a:ext cx="2174868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>
            <a:lvl1pPr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24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正面渲染</a:t>
            </a:r>
          </a:p>
        </p:txBody>
      </p:sp>
      <p:sp>
        <p:nvSpPr>
          <p:cNvPr id="16393" name="Text Box 9"/>
          <p:cNvSpPr txBox="1">
            <a:spLocks noChangeArrowheads="1"/>
          </p:cNvSpPr>
          <p:nvPr/>
        </p:nvSpPr>
        <p:spPr bwMode="auto">
          <a:xfrm>
            <a:off x="3714750" y="2056284"/>
            <a:ext cx="4039040" cy="41549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>
            <a:lvl1pPr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2100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废池乔木、犹厌言兵</a:t>
            </a:r>
          </a:p>
        </p:txBody>
      </p:sp>
      <p:sp>
        <p:nvSpPr>
          <p:cNvPr id="16394" name="Text Box 10"/>
          <p:cNvSpPr txBox="1">
            <a:spLocks noChangeArrowheads="1"/>
          </p:cNvSpPr>
          <p:nvPr/>
        </p:nvSpPr>
        <p:spPr bwMode="auto">
          <a:xfrm>
            <a:off x="3714750" y="2456334"/>
            <a:ext cx="3790484" cy="41549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>
            <a:lvl1pPr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2100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隶书" panose="02010509060101010101" pitchFamily="49" charset="-122"/>
              </a:rPr>
              <a:t>杜郎重到须惊</a:t>
            </a:r>
          </a:p>
        </p:txBody>
      </p:sp>
      <p:sp>
        <p:nvSpPr>
          <p:cNvPr id="16395" name="Text Box 11"/>
          <p:cNvSpPr txBox="1">
            <a:spLocks noChangeArrowheads="1"/>
          </p:cNvSpPr>
          <p:nvPr/>
        </p:nvSpPr>
        <p:spPr bwMode="auto">
          <a:xfrm>
            <a:off x="3714749" y="2856384"/>
            <a:ext cx="3728345" cy="41549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>
            <a:lvl1pPr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2100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隶书" panose="02010509060101010101" pitchFamily="49" charset="-122"/>
              </a:rPr>
              <a:t>冷月无声</a:t>
            </a:r>
          </a:p>
        </p:txBody>
      </p:sp>
      <p:sp>
        <p:nvSpPr>
          <p:cNvPr id="75788" name="AutoShape 12"/>
          <p:cNvSpPr/>
          <p:nvPr/>
        </p:nvSpPr>
        <p:spPr bwMode="auto">
          <a:xfrm>
            <a:off x="3314700" y="2227734"/>
            <a:ext cx="372834" cy="1344798"/>
          </a:xfrm>
          <a:prstGeom prst="leftBrace">
            <a:avLst>
              <a:gd name="adj1" fmla="val 29150"/>
              <a:gd name="adj2" fmla="val 50000"/>
            </a:avLst>
          </a:prstGeom>
          <a:noFill/>
          <a:ln w="38100">
            <a:solidFill>
              <a:srgbClr val="9933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050"/>
          </a:p>
        </p:txBody>
      </p:sp>
      <p:sp>
        <p:nvSpPr>
          <p:cNvPr id="16397" name="Text Box 13"/>
          <p:cNvSpPr txBox="1">
            <a:spLocks noChangeArrowheads="1"/>
          </p:cNvSpPr>
          <p:nvPr/>
        </p:nvSpPr>
        <p:spPr bwMode="auto">
          <a:xfrm>
            <a:off x="1943099" y="2570634"/>
            <a:ext cx="1926311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>
            <a:lvl1pPr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24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侧面烘托</a:t>
            </a:r>
          </a:p>
        </p:txBody>
      </p:sp>
      <p:sp>
        <p:nvSpPr>
          <p:cNvPr id="75790" name="AutoShape 14"/>
          <p:cNvSpPr/>
          <p:nvPr/>
        </p:nvSpPr>
        <p:spPr bwMode="auto">
          <a:xfrm>
            <a:off x="1657349" y="1199034"/>
            <a:ext cx="310695" cy="1857102"/>
          </a:xfrm>
          <a:prstGeom prst="leftBrace">
            <a:avLst>
              <a:gd name="adj1" fmla="val 48306"/>
              <a:gd name="adj2" fmla="val 50000"/>
            </a:avLst>
          </a:prstGeom>
          <a:noFill/>
          <a:ln w="38100">
            <a:solidFill>
              <a:srgbClr val="9933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050"/>
          </a:p>
        </p:txBody>
      </p:sp>
      <p:sp>
        <p:nvSpPr>
          <p:cNvPr id="16399" name="Text Box 15"/>
          <p:cNvSpPr txBox="1">
            <a:spLocks noChangeArrowheads="1"/>
          </p:cNvSpPr>
          <p:nvPr/>
        </p:nvSpPr>
        <p:spPr bwMode="auto">
          <a:xfrm>
            <a:off x="1157467" y="1484784"/>
            <a:ext cx="692497" cy="128076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eaVert" wrap="square">
            <a:spAutoFit/>
          </a:bodyPr>
          <a:lstStyle>
            <a:lvl1pPr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3300" b="1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扬州</a:t>
            </a:r>
          </a:p>
        </p:txBody>
      </p:sp>
      <p:sp>
        <p:nvSpPr>
          <p:cNvPr id="16400" name="Text Box 16"/>
          <p:cNvSpPr txBox="1">
            <a:spLocks noChangeArrowheads="1"/>
          </p:cNvSpPr>
          <p:nvPr/>
        </p:nvSpPr>
        <p:spPr bwMode="auto">
          <a:xfrm>
            <a:off x="4057650" y="913284"/>
            <a:ext cx="2599485" cy="41549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>
            <a:lvl1pPr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2100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隶书" panose="02010509060101010101" pitchFamily="49" charset="-122"/>
              </a:rPr>
              <a:t>春风十里</a:t>
            </a:r>
          </a:p>
        </p:txBody>
      </p:sp>
      <p:sp>
        <p:nvSpPr>
          <p:cNvPr id="75793" name="AutoShape 17"/>
          <p:cNvSpPr/>
          <p:nvPr/>
        </p:nvSpPr>
        <p:spPr bwMode="auto">
          <a:xfrm>
            <a:off x="5486399" y="627534"/>
            <a:ext cx="310695" cy="1216722"/>
          </a:xfrm>
          <a:prstGeom prst="rightBrace">
            <a:avLst>
              <a:gd name="adj1" fmla="val 31649"/>
              <a:gd name="adj2" fmla="val 50000"/>
            </a:avLst>
          </a:prstGeom>
          <a:noFill/>
          <a:ln w="38100">
            <a:solidFill>
              <a:srgbClr val="9933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050"/>
          </a:p>
        </p:txBody>
      </p:sp>
      <p:sp>
        <p:nvSpPr>
          <p:cNvPr id="16402" name="Text Box 18"/>
          <p:cNvSpPr txBox="1">
            <a:spLocks noChangeArrowheads="1"/>
          </p:cNvSpPr>
          <p:nvPr/>
        </p:nvSpPr>
        <p:spPr bwMode="auto">
          <a:xfrm>
            <a:off x="5792366" y="684684"/>
            <a:ext cx="830997" cy="102460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eaVert" wrap="square">
            <a:spAutoFit/>
          </a:bodyPr>
          <a:lstStyle>
            <a:lvl1pPr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21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劫后萧</a:t>
            </a: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21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条景象</a:t>
            </a:r>
          </a:p>
        </p:txBody>
      </p:sp>
      <p:sp>
        <p:nvSpPr>
          <p:cNvPr id="75795" name="AutoShape 19"/>
          <p:cNvSpPr/>
          <p:nvPr/>
        </p:nvSpPr>
        <p:spPr bwMode="auto">
          <a:xfrm>
            <a:off x="6286500" y="2513484"/>
            <a:ext cx="248556" cy="1280760"/>
          </a:xfrm>
          <a:prstGeom prst="rightBrace">
            <a:avLst>
              <a:gd name="adj1" fmla="val 41644"/>
              <a:gd name="adj2" fmla="val 50000"/>
            </a:avLst>
          </a:prstGeom>
          <a:noFill/>
          <a:ln w="38100">
            <a:solidFill>
              <a:srgbClr val="9933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050"/>
          </a:p>
        </p:txBody>
      </p:sp>
      <p:sp>
        <p:nvSpPr>
          <p:cNvPr id="16404" name="Text Box 20"/>
          <p:cNvSpPr txBox="1">
            <a:spLocks noChangeArrowheads="1"/>
          </p:cNvSpPr>
          <p:nvPr/>
        </p:nvSpPr>
        <p:spPr bwMode="auto">
          <a:xfrm>
            <a:off x="7215367" y="1084734"/>
            <a:ext cx="692497" cy="275363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eaVert" wrap="square">
            <a:spAutoFit/>
          </a:bodyPr>
          <a:lstStyle>
            <a:lvl1pPr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33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黍离之悲</a:t>
            </a:r>
          </a:p>
        </p:txBody>
      </p:sp>
      <p:sp>
        <p:nvSpPr>
          <p:cNvPr id="16405" name="Text Box 21"/>
          <p:cNvSpPr txBox="1">
            <a:spLocks noChangeArrowheads="1"/>
          </p:cNvSpPr>
          <p:nvPr/>
        </p:nvSpPr>
        <p:spPr bwMode="auto">
          <a:xfrm>
            <a:off x="3429000" y="3542184"/>
            <a:ext cx="3231232" cy="106182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>
            <a:lvl1pPr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zh-CN" sz="2100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1.</a:t>
            </a:r>
            <a:r>
              <a:rPr lang="zh-CN" altLang="en-US" sz="2100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情景交融  </a:t>
            </a: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zh-CN" sz="2100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2.</a:t>
            </a:r>
            <a:r>
              <a:rPr lang="zh-CN" altLang="en-US" sz="2100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对比、拟人</a:t>
            </a: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zh-CN" sz="2100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3.</a:t>
            </a:r>
            <a:r>
              <a:rPr lang="zh-CN" altLang="en-US" sz="2100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使用典故、以动衬静</a:t>
            </a:r>
          </a:p>
        </p:txBody>
      </p:sp>
      <p:sp>
        <p:nvSpPr>
          <p:cNvPr id="16406" name="Text Box 22"/>
          <p:cNvSpPr txBox="1">
            <a:spLocks noChangeArrowheads="1"/>
          </p:cNvSpPr>
          <p:nvPr/>
        </p:nvSpPr>
        <p:spPr bwMode="auto">
          <a:xfrm>
            <a:off x="2228850" y="3656484"/>
            <a:ext cx="932086" cy="83099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24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写作手法</a:t>
            </a:r>
          </a:p>
        </p:txBody>
      </p:sp>
      <p:sp>
        <p:nvSpPr>
          <p:cNvPr id="16407" name="Rectangle 23"/>
          <p:cNvSpPr>
            <a:spLocks noChangeArrowheads="1"/>
          </p:cNvSpPr>
          <p:nvPr/>
        </p:nvSpPr>
        <p:spPr bwMode="auto">
          <a:xfrm>
            <a:off x="3429000" y="3199284"/>
            <a:ext cx="2290084" cy="41549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>
            <a:lvl1pPr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2100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隶书" panose="02010509060101010101" pitchFamily="49" charset="-122"/>
              </a:rPr>
              <a:t>红药为谁生</a:t>
            </a:r>
          </a:p>
        </p:txBody>
      </p:sp>
      <p:sp>
        <p:nvSpPr>
          <p:cNvPr id="75800" name="WordArt 24"/>
          <p:cNvSpPr>
            <a:spLocks noChangeArrowheads="1" noChangeShapeType="1" noTextEdit="1"/>
          </p:cNvSpPr>
          <p:nvPr/>
        </p:nvSpPr>
        <p:spPr bwMode="auto">
          <a:xfrm rot="5400000">
            <a:off x="5859287" y="1854847"/>
            <a:ext cx="1985178" cy="559252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auto"/>
            <a:r>
              <a:rPr lang="zh-CN" altLang="en-US" sz="2700" kern="10">
                <a:ln w="9525">
                  <a:solidFill>
                    <a:schemeClr val="tx2"/>
                  </a:solidFill>
                  <a:round/>
                </a:ln>
                <a:solidFill>
                  <a:srgbClr val="005800"/>
                </a:solidFill>
                <a:latin typeface="宋体" panose="02010600030101010101" pitchFamily="2" charset="-122"/>
              </a:rPr>
              <a:t>空城</a:t>
            </a:r>
          </a:p>
        </p:txBody>
      </p:sp>
      <p:sp>
        <p:nvSpPr>
          <p:cNvPr id="75801" name="AutoShape 25"/>
          <p:cNvSpPr>
            <a:spLocks noChangeArrowheads="1"/>
          </p:cNvSpPr>
          <p:nvPr/>
        </p:nvSpPr>
        <p:spPr bwMode="auto">
          <a:xfrm>
            <a:off x="1828799" y="1999134"/>
            <a:ext cx="5716795" cy="64038"/>
          </a:xfrm>
          <a:prstGeom prst="rightArrow">
            <a:avLst>
              <a:gd name="adj1" fmla="val 50000"/>
              <a:gd name="adj2" fmla="val 2099389"/>
            </a:avLst>
          </a:prstGeom>
          <a:solidFill>
            <a:srgbClr val="005800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050"/>
          </a:p>
        </p:txBody>
      </p:sp>
      <p:sp>
        <p:nvSpPr>
          <p:cNvPr id="75802" name="AutoShape 26"/>
          <p:cNvSpPr/>
          <p:nvPr/>
        </p:nvSpPr>
        <p:spPr bwMode="auto">
          <a:xfrm>
            <a:off x="5200650" y="2913534"/>
            <a:ext cx="124278" cy="640380"/>
          </a:xfrm>
          <a:prstGeom prst="rightBrace">
            <a:avLst>
              <a:gd name="adj1" fmla="val 41644"/>
              <a:gd name="adj2" fmla="val 50000"/>
            </a:avLst>
          </a:prstGeom>
          <a:noFill/>
          <a:ln w="38100">
            <a:solidFill>
              <a:srgbClr val="9933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050"/>
          </a:p>
        </p:txBody>
      </p:sp>
      <p:sp>
        <p:nvSpPr>
          <p:cNvPr id="75803" name="Text Box 27"/>
          <p:cNvSpPr txBox="1">
            <a:spLocks noChangeArrowheads="1"/>
          </p:cNvSpPr>
          <p:nvPr/>
        </p:nvSpPr>
        <p:spPr bwMode="auto">
          <a:xfrm>
            <a:off x="5314950" y="2970684"/>
            <a:ext cx="124278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1800" b="1">
                <a:solidFill>
                  <a:srgbClr val="000000"/>
                </a:solidFill>
                <a:ea typeface="隶书" panose="02010509060101010101" pitchFamily="49" charset="-122"/>
              </a:rPr>
              <a:t>物是人非</a:t>
            </a:r>
          </a:p>
        </p:txBody>
      </p:sp>
    </p:spTree>
    <p:extLst>
      <p:ext uri="{BB962C8B-B14F-4D97-AF65-F5344CB8AC3E}">
        <p14:creationId xmlns:p14="http://schemas.microsoft.com/office/powerpoint/2010/main" val="2382776833"/>
      </p:ext>
    </p:extLst>
  </p:cSld>
  <p:clrMapOvr>
    <a:masterClrMapping/>
  </p:clrMapOvr>
  <mc:AlternateContent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4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405" grpId="0"/>
      <p:bldP spid="16406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9636" name="Rectangle 4"/>
          <p:cNvSpPr>
            <a:spLocks noGrp="1" noRot="1" noChangeArrowheads="1"/>
          </p:cNvSpPr>
          <p:nvPr>
            <p:ph sz="half" idx="1"/>
          </p:nvPr>
        </p:nvSpPr>
        <p:spPr>
          <a:xfrm>
            <a:off x="35496" y="987574"/>
            <a:ext cx="8928992" cy="2119114"/>
          </a:xfrm>
        </p:spPr>
        <p:txBody>
          <a:bodyPr>
            <a:noAutofit/>
          </a:bodyPr>
          <a:lstStyle/>
          <a:p>
            <a:pPr marL="0" indent="0" eaLnBrk="1" hangingPunct="1">
              <a:lnSpc>
                <a:spcPct val="120000"/>
              </a:lnSpc>
              <a:spcBef>
                <a:spcPct val="0"/>
              </a:spcBef>
            </a:pPr>
            <a:r>
              <a:rPr lang="zh-CN" altLang="en-US" b="1" smtClean="0">
                <a:latin typeface="幼圆" panose="02010509060101010101" pitchFamily="49" charset="-122"/>
                <a:ea typeface="幼圆" panose="02010509060101010101" pitchFamily="49" charset="-122"/>
              </a:rPr>
              <a:t>上阕写眼前实景，纪行写景，以对比起笔，概写劫后扬州的荒凉、萧条景象。</a:t>
            </a:r>
          </a:p>
          <a:p>
            <a:pPr marL="0" indent="0" eaLnBrk="1" hangingPunct="1">
              <a:lnSpc>
                <a:spcPct val="120000"/>
              </a:lnSpc>
              <a:spcBef>
                <a:spcPct val="0"/>
              </a:spcBef>
            </a:pPr>
            <a:r>
              <a:rPr lang="zh-CN" altLang="en-US" b="1" smtClean="0">
                <a:latin typeface="幼圆" panose="02010509060101010101" pitchFamily="49" charset="-122"/>
                <a:ea typeface="幼圆" panose="02010509060101010101" pitchFamily="49" charset="-122"/>
              </a:rPr>
              <a:t>作者怀念故国，憎恨战争的爱国之情从中自然流露出来。</a:t>
            </a:r>
          </a:p>
          <a:p>
            <a:pPr eaLnBrk="1" hangingPunct="1">
              <a:lnSpc>
                <a:spcPct val="90000"/>
              </a:lnSpc>
            </a:pPr>
            <a:endParaRPr lang="en-US" altLang="zh-CN" sz="800" b="1"/>
          </a:p>
        </p:txBody>
      </p:sp>
      <p:sp>
        <p:nvSpPr>
          <p:cNvPr id="7" name="矩形 6"/>
          <p:cNvSpPr/>
          <p:nvPr/>
        </p:nvSpPr>
        <p:spPr>
          <a:xfrm>
            <a:off x="1046232" y="289074"/>
            <a:ext cx="1005403" cy="584775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none">
            <a:spAutoFit/>
          </a:bodyPr>
          <a:lstStyle/>
          <a:p>
            <a:r>
              <a:rPr lang="zh-CN" altLang="en-US" sz="3200" b="1" smtClean="0">
                <a:latin typeface="华文新魏" panose="02010800040101010101" pitchFamily="2" charset="-122"/>
                <a:ea typeface="华文新魏" panose="02010800040101010101" pitchFamily="2" charset="-122"/>
              </a:rPr>
              <a:t>总结</a:t>
            </a:r>
            <a:endParaRPr lang="zh-CN" altLang="en-US" sz="320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9" name="Rectangle 4"/>
          <p:cNvSpPr>
            <a:spLocks noGrp="1" noRot="1" noChangeArrowheads="1"/>
          </p:cNvSpPr>
          <p:nvPr>
            <p:ph sz="half" idx="1"/>
          </p:nvPr>
        </p:nvSpPr>
        <p:spPr>
          <a:xfrm>
            <a:off x="0" y="2715766"/>
            <a:ext cx="8928992" cy="2119114"/>
          </a:xfrm>
        </p:spPr>
        <p:txBody>
          <a:bodyPr>
            <a:noAutofit/>
          </a:bodyPr>
          <a:lstStyle/>
          <a:p>
            <a:pPr marL="0" indent="0">
              <a:lnSpc>
                <a:spcPct val="120000"/>
              </a:lnSpc>
              <a:spcBef>
                <a:spcPct val="0"/>
              </a:spcBef>
            </a:pPr>
            <a:r>
              <a:rPr lang="zh-CN" altLang="en-US" b="1">
                <a:latin typeface="幼圆" panose="02010509060101010101" pitchFamily="49" charset="-122"/>
                <a:ea typeface="幼圆" panose="02010509060101010101" pitchFamily="49" charset="-122"/>
              </a:rPr>
              <a:t>下阙伤今怀古，运用联想。以杜牧当年扬州诗之胜况，反衬现在扬州之冷清萧条。令人产生“物是人非”的怅惘之情。</a:t>
            </a:r>
          </a:p>
        </p:txBody>
      </p:sp>
    </p:spTree>
    <p:extLst>
      <p:ext uri="{BB962C8B-B14F-4D97-AF65-F5344CB8AC3E}">
        <p14:creationId xmlns:p14="http://schemas.microsoft.com/office/powerpoint/2010/main" val="1750438376"/>
      </p:ext>
    </p:extLst>
  </p:cSld>
  <p:clrMapOvr>
    <a:masterClrMapping/>
  </p:clrMapOvr>
  <mc:AlternateContent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96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96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96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96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6" grpId="0" uiExpand="1" build="p"/>
      <p:bldP spid="7" grpId="0"/>
      <p:bldP spid="9" grpId="0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7826" name="图片 161793" descr="无标题'j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BCCACA"/>
              </a:clrFrom>
              <a:clrTo>
                <a:srgbClr val="BCCAC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43000" y="3651648"/>
            <a:ext cx="6858000" cy="14918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1799" name="文本框 161798"/>
          <p:cNvSpPr txBox="1">
            <a:spLocks noChangeArrowheads="1"/>
          </p:cNvSpPr>
          <p:nvPr/>
        </p:nvSpPr>
        <p:spPr bwMode="auto">
          <a:xfrm>
            <a:off x="971600" y="1059582"/>
            <a:ext cx="7533456" cy="2123658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en-US" altLang="zh-CN" sz="3000">
                <a:solidFill>
                  <a:srgbClr val="A5002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      </a:t>
            </a:r>
            <a:r>
              <a:rPr lang="zh-CN" altLang="en-US" sz="4400">
                <a:latin typeface="华文新魏" panose="02010800040101010101" pitchFamily="2" charset="-122"/>
                <a:ea typeface="华文新魏" panose="02010800040101010101" pitchFamily="2" charset="-122"/>
              </a:rPr>
              <a:t>抒发了他对战争的厌恶与痛恨，对昔日繁华的追忆和怀念，对今日山河残破的哀思。</a:t>
            </a:r>
            <a:r>
              <a:rPr lang="zh-CN" altLang="en-US" sz="2400">
                <a:latin typeface="华文新魏" panose="02010800040101010101" pitchFamily="2" charset="-122"/>
                <a:ea typeface="华文新魏" panose="02010800040101010101" pitchFamily="2" charset="-122"/>
              </a:rPr>
              <a:t> </a:t>
            </a:r>
          </a:p>
        </p:txBody>
      </p:sp>
      <p:pic>
        <p:nvPicPr>
          <p:cNvPr id="161800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0896600" y="11455400"/>
            <a:ext cx="317500" cy="241300"/>
          </a:xfrm>
          <a:prstGeom prst="cube">
            <a:avLst/>
          </a:prstGeom>
        </p:spPr>
      </p:pic>
    </p:spTree>
    <p:extLst>
      <p:ext uri="{BB962C8B-B14F-4D97-AF65-F5344CB8AC3E}">
        <p14:creationId xmlns:p14="http://schemas.microsoft.com/office/powerpoint/2010/main" val="2733057543"/>
      </p:ext>
    </p:extLst>
  </p:cSld>
  <p:clrMapOvr>
    <a:masterClrMapping/>
  </p:clrMapOvr>
  <mc:AlternateContent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17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9" name="矩形 28"/>
          <p:cNvSpPr/>
          <p:nvPr/>
        </p:nvSpPr>
        <p:spPr>
          <a:xfrm>
            <a:off x="4326" y="-1"/>
            <a:ext cx="9144000" cy="5117257"/>
          </a:xfrm>
          <a:prstGeom prst="rect">
            <a:avLst/>
          </a:prstGeom>
          <a:solidFill>
            <a:srgbClr val="2C3F4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395536" y="267494"/>
            <a:ext cx="8424936" cy="4536504"/>
          </a:xfrm>
          <a:prstGeom prst="rect">
            <a:avLst/>
          </a:prstGeom>
          <a:solidFill>
            <a:srgbClr val="D3CD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>
                <a:solidFill>
                  <a:srgbClr val="D3CDB7"/>
                </a:solidFill>
              </a:rPr>
              <a:t> </a:t>
            </a:r>
            <a:endParaRPr lang="zh-CN" altLang="en-US">
              <a:solidFill>
                <a:srgbClr val="D3CDB7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536" y="267494"/>
            <a:ext cx="8424936" cy="4536504"/>
          </a:xfrm>
          <a:prstGeom prst="rect">
            <a:avLst/>
          </a:prstGeom>
        </p:spPr>
      </p:pic>
      <p:sp>
        <p:nvSpPr>
          <p:cNvPr id="9" name="Text Box 6"/>
          <p:cNvSpPr txBox="1">
            <a:spLocks noChangeArrowheads="1"/>
          </p:cNvSpPr>
          <p:nvPr/>
        </p:nvSpPr>
        <p:spPr bwMode="auto">
          <a:xfrm>
            <a:off x="1371600" y="342901"/>
            <a:ext cx="6057900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685800" fontAlgn="base">
              <a:spcBef>
                <a:spcPct val="50000"/>
              </a:spcBef>
              <a:spcAft>
                <a:spcPct val="0"/>
              </a:spcAft>
              <a:buNone/>
            </a:pPr>
            <a:r>
              <a:rPr lang="zh-CN" altLang="en-US" sz="6000" b="1" smtClean="0">
                <a:ea typeface="楷体_GB2312" pitchFamily="49" charset="-122"/>
              </a:rPr>
              <a:t>二十四桥</a:t>
            </a:r>
            <a:endParaRPr lang="zh-CN" altLang="en-US" sz="6000" b="1">
              <a:ea typeface="楷体_GB2312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75129476"/>
      </p:ext>
    </p:extLst>
  </p:cSld>
  <p:clrMapOvr>
    <a:masterClrMapping/>
  </p:clrMapOvr>
  <mc:AlternateContent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 bwMode="auto">
      <p:bgPr>
        <a:blipFill dpi="0"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  <p:extLst>
      <p:ext uri="{BB962C8B-B14F-4D97-AF65-F5344CB8AC3E}">
        <p14:creationId xmlns:p14="http://schemas.microsoft.com/office/powerpoint/2010/main" val="697017462"/>
      </p:ext>
    </p:extLst>
  </p:cSld>
  <p:clrMapOvr>
    <a:masterClrMapping/>
  </p:clrMapOvr>
  <p:transition advClick="0" advTm="5000"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 bwMode="auto">
      <p:bgPr>
        <a:blipFill dpi="0"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  <p:extLst>
      <p:ext uri="{BB962C8B-B14F-4D97-AF65-F5344CB8AC3E}">
        <p14:creationId xmlns:p14="http://schemas.microsoft.com/office/powerpoint/2010/main" val="1489491818"/>
      </p:ext>
    </p:extLst>
  </p:cSld>
  <p:clrMapOvr>
    <a:masterClrMapping/>
  </p:clrMapOvr>
  <p:transition advClick="0" advTm="5000"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 bwMode="auto">
      <p:bgPr>
        <a:blipFill dpi="0"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  <p:extLst>
      <p:ext uri="{BB962C8B-B14F-4D97-AF65-F5344CB8AC3E}">
        <p14:creationId xmlns:p14="http://schemas.microsoft.com/office/powerpoint/2010/main" val="275055031"/>
      </p:ext>
    </p:extLst>
  </p:cSld>
  <p:clrMapOvr>
    <a:masterClrMapping/>
  </p:clrMapOvr>
  <p:transition spd="med" advClick="0" advTm="5000"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 bwMode="auto">
      <p:bgPr>
        <a:blipFill dpi="0" rotWithShape="0">
          <a:blip r:embed="rId2">
            <a:lum/>
          </a:blip>
          <a:stretch>
            <a:fillRect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9506" name="Text Box 2"/>
          <p:cNvSpPr txBox="1">
            <a:spLocks noChangeArrowheads="1"/>
          </p:cNvSpPr>
          <p:nvPr/>
        </p:nvSpPr>
        <p:spPr bwMode="auto">
          <a:xfrm>
            <a:off x="1485900" y="285750"/>
            <a:ext cx="1771650" cy="60016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>
            <a:lvl1pPr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685800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zh-CN" altLang="en-US" sz="3300" b="1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楷体_GB2312" pitchFamily="49" charset="-122"/>
              </a:rPr>
              <a:t>文昌阁</a:t>
            </a:r>
          </a:p>
        </p:txBody>
      </p:sp>
    </p:spTree>
    <p:extLst>
      <p:ext uri="{BB962C8B-B14F-4D97-AF65-F5344CB8AC3E}">
        <p14:creationId xmlns:p14="http://schemas.microsoft.com/office/powerpoint/2010/main" val="3631973273"/>
      </p:ext>
    </p:extLst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9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950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7106" name="Picture 4" descr="扬州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331119" y="250032"/>
            <a:ext cx="6210300" cy="41267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7107" name="Text Box 5"/>
          <p:cNvSpPr txBox="1">
            <a:spLocks noChangeArrowheads="1"/>
          </p:cNvSpPr>
          <p:nvPr/>
        </p:nvSpPr>
        <p:spPr bwMode="auto">
          <a:xfrm>
            <a:off x="3347864" y="4527412"/>
            <a:ext cx="2376488" cy="600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685800" fontAlgn="base">
              <a:spcBef>
                <a:spcPct val="50000"/>
              </a:spcBef>
              <a:spcAft>
                <a:spcPct val="0"/>
              </a:spcAft>
              <a:buClrTx/>
              <a:buSzTx/>
              <a:buNone/>
              <a:defRPr/>
            </a:pPr>
            <a:r>
              <a:rPr lang="zh-CN" altLang="en-US" sz="3300" b="1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楷体_GB2312" pitchFamily="49" charset="-122"/>
              </a:rPr>
              <a:t>扬州炒饭</a:t>
            </a:r>
          </a:p>
        </p:txBody>
      </p:sp>
    </p:spTree>
    <p:extLst>
      <p:ext uri="{BB962C8B-B14F-4D97-AF65-F5344CB8AC3E}">
        <p14:creationId xmlns:p14="http://schemas.microsoft.com/office/powerpoint/2010/main" val="3467571650"/>
      </p:ext>
    </p:extLst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ISPRING_PRESENTATION_TITLE" val="PowerPoint 演示文稿"/>
  <p:tag name="ISPRING_SCORM_RATE_SLIDES" val="0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</a:theme>
</file>

<file path=ppt/theme/theme2.xml><?xml version="1.0" encoding="utf-8"?>
<a:theme xmlns:r="http://schemas.openxmlformats.org/officeDocument/2006/relationships" xmlns:a="http://schemas.openxmlformats.org/drawingml/2006/main" name="古瓶荷花">
  <a:themeElements>
    <a:clrScheme name="古瓶荷花 1">
      <a:dk1>
        <a:srgbClr val="0033CC"/>
      </a:dk1>
      <a:lt1>
        <a:srgbClr val="FFFFFF"/>
      </a:lt1>
      <a:dk2>
        <a:srgbClr val="007572"/>
      </a:dk2>
      <a:lt2>
        <a:srgbClr val="C0C0C0"/>
      </a:lt2>
      <a:accent1>
        <a:srgbClr val="CCECFF"/>
      </a:accent1>
      <a:accent2>
        <a:srgbClr val="3399FF"/>
      </a:accent2>
      <a:accent3>
        <a:srgbClr val="FFFFFF"/>
      </a:accent3>
      <a:accent4>
        <a:srgbClr val="002AAE"/>
      </a:accent4>
      <a:accent5>
        <a:srgbClr val="E2F4FF"/>
      </a:accent5>
      <a:accent6>
        <a:srgbClr val="2D8AE7"/>
      </a:accent6>
      <a:hlink>
        <a:srgbClr val="CC0066"/>
      </a:hlink>
      <a:folHlink>
        <a:srgbClr val="7D7DA9"/>
      </a:folHlink>
    </a:clrScheme>
    <a:fontScheme name="古瓶荷花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古瓶荷花 1">
        <a:dk1>
          <a:srgbClr val="0033CC"/>
        </a:dk1>
        <a:lt1>
          <a:srgbClr val="FFFFFF"/>
        </a:lt1>
        <a:dk2>
          <a:srgbClr val="007572"/>
        </a:dk2>
        <a:lt2>
          <a:srgbClr val="C0C0C0"/>
        </a:lt2>
        <a:accent1>
          <a:srgbClr val="CCECFF"/>
        </a:accent1>
        <a:accent2>
          <a:srgbClr val="3399FF"/>
        </a:accent2>
        <a:accent3>
          <a:srgbClr val="FFFFFF"/>
        </a:accent3>
        <a:accent4>
          <a:srgbClr val="002AAE"/>
        </a:accent4>
        <a:accent5>
          <a:srgbClr val="E2F4FF"/>
        </a:accent5>
        <a:accent6>
          <a:srgbClr val="2D8AE7"/>
        </a:accent6>
        <a:hlink>
          <a:srgbClr val="CC0066"/>
        </a:hlink>
        <a:folHlink>
          <a:srgbClr val="7D7DA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2">
        <a:dk1>
          <a:srgbClr val="007A77"/>
        </a:dk1>
        <a:lt1>
          <a:srgbClr val="EFF6EE"/>
        </a:lt1>
        <a:dk2>
          <a:srgbClr val="0066CC"/>
        </a:dk2>
        <a:lt2>
          <a:srgbClr val="C0C0C0"/>
        </a:lt2>
        <a:accent1>
          <a:srgbClr val="E7EEE6"/>
        </a:accent1>
        <a:accent2>
          <a:srgbClr val="FF9933"/>
        </a:accent2>
        <a:accent3>
          <a:srgbClr val="F6FAF5"/>
        </a:accent3>
        <a:accent4>
          <a:srgbClr val="006765"/>
        </a:accent4>
        <a:accent5>
          <a:srgbClr val="F1F5F0"/>
        </a:accent5>
        <a:accent6>
          <a:srgbClr val="E78A2D"/>
        </a:accent6>
        <a:hlink>
          <a:srgbClr val="636395"/>
        </a:hlink>
        <a:folHlink>
          <a:srgbClr val="CC33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3">
        <a:dk1>
          <a:srgbClr val="000000"/>
        </a:dk1>
        <a:lt1>
          <a:srgbClr val="CCFFCC"/>
        </a:lt1>
        <a:dk2>
          <a:srgbClr val="E88A00"/>
        </a:dk2>
        <a:lt2>
          <a:srgbClr val="C0C0C0"/>
        </a:lt2>
        <a:accent1>
          <a:srgbClr val="CCECFF"/>
        </a:accent1>
        <a:accent2>
          <a:srgbClr val="336600"/>
        </a:accent2>
        <a:accent3>
          <a:srgbClr val="E2FFE2"/>
        </a:accent3>
        <a:accent4>
          <a:srgbClr val="000000"/>
        </a:accent4>
        <a:accent5>
          <a:srgbClr val="E2F4FF"/>
        </a:accent5>
        <a:accent6>
          <a:srgbClr val="2D5C00"/>
        </a:accent6>
        <a:hlink>
          <a:srgbClr val="3333CC"/>
        </a:hlink>
        <a:folHlink>
          <a:srgbClr val="33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4">
        <a:dk1>
          <a:srgbClr val="000000"/>
        </a:dk1>
        <a:lt1>
          <a:srgbClr val="FFFFCC"/>
        </a:lt1>
        <a:dk2>
          <a:srgbClr val="CC3300"/>
        </a:dk2>
        <a:lt2>
          <a:srgbClr val="C0C0C0"/>
        </a:lt2>
        <a:accent1>
          <a:srgbClr val="FFFFCC"/>
        </a:accent1>
        <a:accent2>
          <a:srgbClr val="339933"/>
        </a:accent2>
        <a:accent3>
          <a:srgbClr val="FFFFE2"/>
        </a:accent3>
        <a:accent4>
          <a:srgbClr val="000000"/>
        </a:accent4>
        <a:accent5>
          <a:srgbClr val="FFFFE2"/>
        </a:accent5>
        <a:accent6>
          <a:srgbClr val="2D8A2D"/>
        </a:accent6>
        <a:hlink>
          <a:srgbClr val="0066FF"/>
        </a:hlink>
        <a:folHlink>
          <a:srgbClr val="6F6F9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5">
        <a:dk1>
          <a:srgbClr val="636395"/>
        </a:dk1>
        <a:lt1>
          <a:srgbClr val="FFE2C5"/>
        </a:lt1>
        <a:dk2>
          <a:srgbClr val="000000"/>
        </a:dk2>
        <a:lt2>
          <a:srgbClr val="C0C0C0"/>
        </a:lt2>
        <a:accent1>
          <a:srgbClr val="FFE1E1"/>
        </a:accent1>
        <a:accent2>
          <a:srgbClr val="FF9933"/>
        </a:accent2>
        <a:accent3>
          <a:srgbClr val="FFEEDF"/>
        </a:accent3>
        <a:accent4>
          <a:srgbClr val="53537E"/>
        </a:accent4>
        <a:accent5>
          <a:srgbClr val="FFEEEE"/>
        </a:accent5>
        <a:accent6>
          <a:srgbClr val="E78A2D"/>
        </a:accent6>
        <a:hlink>
          <a:srgbClr val="008080"/>
        </a:hlink>
        <a:folHlink>
          <a:srgbClr val="33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6">
        <a:dk1>
          <a:srgbClr val="626292"/>
        </a:dk1>
        <a:lt1>
          <a:srgbClr val="CCECFF"/>
        </a:lt1>
        <a:dk2>
          <a:srgbClr val="3333CC"/>
        </a:dk2>
        <a:lt2>
          <a:srgbClr val="C0C0C0"/>
        </a:lt2>
        <a:accent1>
          <a:srgbClr val="D9F1FF"/>
        </a:accent1>
        <a:accent2>
          <a:srgbClr val="FF9900"/>
        </a:accent2>
        <a:accent3>
          <a:srgbClr val="E2F4FF"/>
        </a:accent3>
        <a:accent4>
          <a:srgbClr val="53537C"/>
        </a:accent4>
        <a:accent5>
          <a:srgbClr val="E9F7FF"/>
        </a:accent5>
        <a:accent6>
          <a:srgbClr val="E78A00"/>
        </a:accent6>
        <a:hlink>
          <a:srgbClr val="CC0066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7">
        <a:dk1>
          <a:srgbClr val="0066CC"/>
        </a:dk1>
        <a:lt1>
          <a:srgbClr val="FFE1E1"/>
        </a:lt1>
        <a:dk2>
          <a:srgbClr val="006600"/>
        </a:dk2>
        <a:lt2>
          <a:srgbClr val="C0C0C0"/>
        </a:lt2>
        <a:accent1>
          <a:srgbClr val="FFFFCC"/>
        </a:accent1>
        <a:accent2>
          <a:srgbClr val="009999"/>
        </a:accent2>
        <a:accent3>
          <a:srgbClr val="FFEEEE"/>
        </a:accent3>
        <a:accent4>
          <a:srgbClr val="0056AE"/>
        </a:accent4>
        <a:accent5>
          <a:srgbClr val="FFFFE2"/>
        </a:accent5>
        <a:accent6>
          <a:srgbClr val="008A8A"/>
        </a:accent6>
        <a:hlink>
          <a:srgbClr val="EC0000"/>
        </a:hlink>
        <a:folHlink>
          <a:srgbClr val="00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8">
        <a:dk1>
          <a:srgbClr val="292929"/>
        </a:dk1>
        <a:lt1>
          <a:srgbClr val="DDDDDD"/>
        </a:lt1>
        <a:dk2>
          <a:srgbClr val="0066CC"/>
        </a:dk2>
        <a:lt2>
          <a:srgbClr val="B2B2B2"/>
        </a:lt2>
        <a:accent1>
          <a:srgbClr val="CACADC"/>
        </a:accent1>
        <a:accent2>
          <a:srgbClr val="FFCC00"/>
        </a:accent2>
        <a:accent3>
          <a:srgbClr val="EBEBEB"/>
        </a:accent3>
        <a:accent4>
          <a:srgbClr val="212121"/>
        </a:accent4>
        <a:accent5>
          <a:srgbClr val="E1E1EB"/>
        </a:accent5>
        <a:accent6>
          <a:srgbClr val="E7B900"/>
        </a:accent6>
        <a:hlink>
          <a:srgbClr val="008080"/>
        </a:hlink>
        <a:folHlink>
          <a:srgbClr val="7D7DA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r="http://schemas.openxmlformats.org/officeDocument/2006/relationships" xmlns:a="http://schemas.openxmlformats.org/drawingml/2006/main" name="1_古瓶荷花">
  <a:themeElements>
    <a:clrScheme name="古瓶荷花 1">
      <a:dk1>
        <a:srgbClr val="0033CC"/>
      </a:dk1>
      <a:lt1>
        <a:srgbClr val="FFFFFF"/>
      </a:lt1>
      <a:dk2>
        <a:srgbClr val="007572"/>
      </a:dk2>
      <a:lt2>
        <a:srgbClr val="C0C0C0"/>
      </a:lt2>
      <a:accent1>
        <a:srgbClr val="CCECFF"/>
      </a:accent1>
      <a:accent2>
        <a:srgbClr val="3399FF"/>
      </a:accent2>
      <a:accent3>
        <a:srgbClr val="FFFFFF"/>
      </a:accent3>
      <a:accent4>
        <a:srgbClr val="002AAE"/>
      </a:accent4>
      <a:accent5>
        <a:srgbClr val="E2F4FF"/>
      </a:accent5>
      <a:accent6>
        <a:srgbClr val="2D8AE7"/>
      </a:accent6>
      <a:hlink>
        <a:srgbClr val="CC0066"/>
      </a:hlink>
      <a:folHlink>
        <a:srgbClr val="7D7DA9"/>
      </a:folHlink>
    </a:clrScheme>
    <a:fontScheme name="古瓶荷花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古瓶荷花 1">
        <a:dk1>
          <a:srgbClr val="0033CC"/>
        </a:dk1>
        <a:lt1>
          <a:srgbClr val="FFFFFF"/>
        </a:lt1>
        <a:dk2>
          <a:srgbClr val="007572"/>
        </a:dk2>
        <a:lt2>
          <a:srgbClr val="C0C0C0"/>
        </a:lt2>
        <a:accent1>
          <a:srgbClr val="CCECFF"/>
        </a:accent1>
        <a:accent2>
          <a:srgbClr val="3399FF"/>
        </a:accent2>
        <a:accent3>
          <a:srgbClr val="FFFFFF"/>
        </a:accent3>
        <a:accent4>
          <a:srgbClr val="002AAE"/>
        </a:accent4>
        <a:accent5>
          <a:srgbClr val="E2F4FF"/>
        </a:accent5>
        <a:accent6>
          <a:srgbClr val="2D8AE7"/>
        </a:accent6>
        <a:hlink>
          <a:srgbClr val="CC0066"/>
        </a:hlink>
        <a:folHlink>
          <a:srgbClr val="7D7DA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2">
        <a:dk1>
          <a:srgbClr val="007A77"/>
        </a:dk1>
        <a:lt1>
          <a:srgbClr val="EFF6EE"/>
        </a:lt1>
        <a:dk2>
          <a:srgbClr val="0066CC"/>
        </a:dk2>
        <a:lt2>
          <a:srgbClr val="C0C0C0"/>
        </a:lt2>
        <a:accent1>
          <a:srgbClr val="E7EEE6"/>
        </a:accent1>
        <a:accent2>
          <a:srgbClr val="FF9933"/>
        </a:accent2>
        <a:accent3>
          <a:srgbClr val="F6FAF5"/>
        </a:accent3>
        <a:accent4>
          <a:srgbClr val="006765"/>
        </a:accent4>
        <a:accent5>
          <a:srgbClr val="F1F5F0"/>
        </a:accent5>
        <a:accent6>
          <a:srgbClr val="E78A2D"/>
        </a:accent6>
        <a:hlink>
          <a:srgbClr val="636395"/>
        </a:hlink>
        <a:folHlink>
          <a:srgbClr val="CC33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3">
        <a:dk1>
          <a:srgbClr val="000000"/>
        </a:dk1>
        <a:lt1>
          <a:srgbClr val="CCFFCC"/>
        </a:lt1>
        <a:dk2>
          <a:srgbClr val="E88A00"/>
        </a:dk2>
        <a:lt2>
          <a:srgbClr val="C0C0C0"/>
        </a:lt2>
        <a:accent1>
          <a:srgbClr val="CCECFF"/>
        </a:accent1>
        <a:accent2>
          <a:srgbClr val="336600"/>
        </a:accent2>
        <a:accent3>
          <a:srgbClr val="E2FFE2"/>
        </a:accent3>
        <a:accent4>
          <a:srgbClr val="000000"/>
        </a:accent4>
        <a:accent5>
          <a:srgbClr val="E2F4FF"/>
        </a:accent5>
        <a:accent6>
          <a:srgbClr val="2D5C00"/>
        </a:accent6>
        <a:hlink>
          <a:srgbClr val="3333CC"/>
        </a:hlink>
        <a:folHlink>
          <a:srgbClr val="33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4">
        <a:dk1>
          <a:srgbClr val="000000"/>
        </a:dk1>
        <a:lt1>
          <a:srgbClr val="FFFFCC"/>
        </a:lt1>
        <a:dk2>
          <a:srgbClr val="CC3300"/>
        </a:dk2>
        <a:lt2>
          <a:srgbClr val="C0C0C0"/>
        </a:lt2>
        <a:accent1>
          <a:srgbClr val="FFFFCC"/>
        </a:accent1>
        <a:accent2>
          <a:srgbClr val="339933"/>
        </a:accent2>
        <a:accent3>
          <a:srgbClr val="FFFFE2"/>
        </a:accent3>
        <a:accent4>
          <a:srgbClr val="000000"/>
        </a:accent4>
        <a:accent5>
          <a:srgbClr val="FFFFE2"/>
        </a:accent5>
        <a:accent6>
          <a:srgbClr val="2D8A2D"/>
        </a:accent6>
        <a:hlink>
          <a:srgbClr val="0066FF"/>
        </a:hlink>
        <a:folHlink>
          <a:srgbClr val="6F6F9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5">
        <a:dk1>
          <a:srgbClr val="636395"/>
        </a:dk1>
        <a:lt1>
          <a:srgbClr val="FFE2C5"/>
        </a:lt1>
        <a:dk2>
          <a:srgbClr val="000000"/>
        </a:dk2>
        <a:lt2>
          <a:srgbClr val="C0C0C0"/>
        </a:lt2>
        <a:accent1>
          <a:srgbClr val="FFE1E1"/>
        </a:accent1>
        <a:accent2>
          <a:srgbClr val="FF9933"/>
        </a:accent2>
        <a:accent3>
          <a:srgbClr val="FFEEDF"/>
        </a:accent3>
        <a:accent4>
          <a:srgbClr val="53537E"/>
        </a:accent4>
        <a:accent5>
          <a:srgbClr val="FFEEEE"/>
        </a:accent5>
        <a:accent6>
          <a:srgbClr val="E78A2D"/>
        </a:accent6>
        <a:hlink>
          <a:srgbClr val="008080"/>
        </a:hlink>
        <a:folHlink>
          <a:srgbClr val="33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6">
        <a:dk1>
          <a:srgbClr val="626292"/>
        </a:dk1>
        <a:lt1>
          <a:srgbClr val="CCECFF"/>
        </a:lt1>
        <a:dk2>
          <a:srgbClr val="3333CC"/>
        </a:dk2>
        <a:lt2>
          <a:srgbClr val="C0C0C0"/>
        </a:lt2>
        <a:accent1>
          <a:srgbClr val="D9F1FF"/>
        </a:accent1>
        <a:accent2>
          <a:srgbClr val="FF9900"/>
        </a:accent2>
        <a:accent3>
          <a:srgbClr val="E2F4FF"/>
        </a:accent3>
        <a:accent4>
          <a:srgbClr val="53537C"/>
        </a:accent4>
        <a:accent5>
          <a:srgbClr val="E9F7FF"/>
        </a:accent5>
        <a:accent6>
          <a:srgbClr val="E78A00"/>
        </a:accent6>
        <a:hlink>
          <a:srgbClr val="CC0066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7">
        <a:dk1>
          <a:srgbClr val="0066CC"/>
        </a:dk1>
        <a:lt1>
          <a:srgbClr val="FFE1E1"/>
        </a:lt1>
        <a:dk2>
          <a:srgbClr val="006600"/>
        </a:dk2>
        <a:lt2>
          <a:srgbClr val="C0C0C0"/>
        </a:lt2>
        <a:accent1>
          <a:srgbClr val="FFFFCC"/>
        </a:accent1>
        <a:accent2>
          <a:srgbClr val="009999"/>
        </a:accent2>
        <a:accent3>
          <a:srgbClr val="FFEEEE"/>
        </a:accent3>
        <a:accent4>
          <a:srgbClr val="0056AE"/>
        </a:accent4>
        <a:accent5>
          <a:srgbClr val="FFFFE2"/>
        </a:accent5>
        <a:accent6>
          <a:srgbClr val="008A8A"/>
        </a:accent6>
        <a:hlink>
          <a:srgbClr val="EC0000"/>
        </a:hlink>
        <a:folHlink>
          <a:srgbClr val="00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8">
        <a:dk1>
          <a:srgbClr val="292929"/>
        </a:dk1>
        <a:lt1>
          <a:srgbClr val="DDDDDD"/>
        </a:lt1>
        <a:dk2>
          <a:srgbClr val="0066CC"/>
        </a:dk2>
        <a:lt2>
          <a:srgbClr val="B2B2B2"/>
        </a:lt2>
        <a:accent1>
          <a:srgbClr val="CACADC"/>
        </a:accent1>
        <a:accent2>
          <a:srgbClr val="FFCC00"/>
        </a:accent2>
        <a:accent3>
          <a:srgbClr val="EBEBEB"/>
        </a:accent3>
        <a:accent4>
          <a:srgbClr val="212121"/>
        </a:accent4>
        <a:accent5>
          <a:srgbClr val="E1E1EB"/>
        </a:accent5>
        <a:accent6>
          <a:srgbClr val="E7B900"/>
        </a:accent6>
        <a:hlink>
          <a:srgbClr val="008080"/>
        </a:hlink>
        <a:folHlink>
          <a:srgbClr val="7D7DA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resentationFormat>On-screen Show (16:9)</PresentationFormat>
  <Paragraphs>163</Paragraphs>
  <Slides>34</Slides>
  <Notes>25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baseType="lpstr" size="47">
      <vt:lpstr>Arial</vt:lpstr>
      <vt:lpstr>Calibri</vt:lpstr>
      <vt:lpstr>宋体</vt:lpstr>
      <vt:lpstr>Wingdings</vt:lpstr>
      <vt:lpstr>叶根友行书繁</vt:lpstr>
      <vt:lpstr>华文行楷</vt:lpstr>
      <vt:lpstr>楷体_GB2312</vt:lpstr>
      <vt:lpstr>幼圆</vt:lpstr>
      <vt:lpstr>华文楷体</vt:lpstr>
      <vt:lpstr>Times New Roman</vt:lpstr>
      <vt:lpstr>隶书</vt:lpstr>
      <vt:lpstr>华文新魏</vt:lpstr>
      <vt:lpstr>Office 主题​​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2022-01-05T10:04:16.764</cp:lastPrinted>
  <dcterms:created xsi:type="dcterms:W3CDTF">2022-01-05T10:04:16Z</dcterms:created>
  <dcterms:modified xsi:type="dcterms:W3CDTF">2022-01-05T02:04:23Z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