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328" r:id="rId5"/>
    <p:sldId id="258" r:id="rId6"/>
    <p:sldId id="307" r:id="rId7"/>
    <p:sldId id="259" r:id="rId8"/>
    <p:sldId id="327" r:id="rId9"/>
    <p:sldId id="260" r:id="rId10"/>
    <p:sldId id="326" r:id="rId11"/>
    <p:sldId id="325" r:id="rId12"/>
    <p:sldId id="261" r:id="rId13"/>
    <p:sldId id="323" r:id="rId14"/>
    <p:sldId id="262" r:id="rId15"/>
    <p:sldId id="324" r:id="rId16"/>
    <p:sldId id="306" r:id="rId17"/>
    <p:sldId id="263" r:id="rId18"/>
    <p:sldId id="322" r:id="rId19"/>
    <p:sldId id="264" r:id="rId20"/>
    <p:sldId id="266" r:id="rId21"/>
    <p:sldId id="308" r:id="rId22"/>
    <p:sldId id="267" r:id="rId23"/>
    <p:sldId id="270" r:id="rId24"/>
    <p:sldId id="268" r:id="rId25"/>
    <p:sldId id="321" r:id="rId26"/>
    <p:sldId id="269" r:id="rId27"/>
    <p:sldId id="271" r:id="rId28"/>
    <p:sldId id="320" r:id="rId29"/>
    <p:sldId id="272" r:id="rId30"/>
    <p:sldId id="273" r:id="rId31"/>
    <p:sldId id="319" r:id="rId32"/>
    <p:sldId id="274" r:id="rId33"/>
    <p:sldId id="318" r:id="rId34"/>
    <p:sldId id="305" r:id="rId35"/>
    <p:sldId id="275" r:id="rId36"/>
    <p:sldId id="276" r:id="rId37"/>
    <p:sldId id="304" r:id="rId38"/>
    <p:sldId id="277" r:id="rId39"/>
    <p:sldId id="278" r:id="rId40"/>
    <p:sldId id="317" r:id="rId41"/>
    <p:sldId id="279" r:id="rId42"/>
    <p:sldId id="280" r:id="rId43"/>
    <p:sldId id="281" r:id="rId44"/>
    <p:sldId id="309" r:id="rId45"/>
    <p:sldId id="282" r:id="rId46"/>
    <p:sldId id="303" r:id="rId47"/>
    <p:sldId id="283" r:id="rId48"/>
    <p:sldId id="284" r:id="rId49"/>
    <p:sldId id="302" r:id="rId50"/>
    <p:sldId id="285" r:id="rId51"/>
    <p:sldId id="301" r:id="rId52"/>
    <p:sldId id="286" r:id="rId53"/>
    <p:sldId id="295" r:id="rId54"/>
    <p:sldId id="287" r:id="rId55"/>
    <p:sldId id="310" r:id="rId56"/>
    <p:sldId id="288" r:id="rId57"/>
    <p:sldId id="311" r:id="rId58"/>
    <p:sldId id="289" r:id="rId59"/>
    <p:sldId id="312" r:id="rId60"/>
    <p:sldId id="290" r:id="rId61"/>
    <p:sldId id="291" r:id="rId62"/>
    <p:sldId id="292" r:id="rId63"/>
    <p:sldId id="316" r:id="rId64"/>
    <p:sldId id="293" r:id="rId65"/>
    <p:sldId id="315" r:id="rId66"/>
    <p:sldId id="294" r:id="rId67"/>
    <p:sldId id="313" r:id="rId68"/>
    <p:sldId id="296" r:id="rId69"/>
    <p:sldId id="297" r:id="rId70"/>
    <p:sldId id="314" r:id="rId71"/>
    <p:sldId id="298" r:id="rId72"/>
    <p:sldId id="299" r:id="rId73"/>
    <p:sldId id="300" r:id="rId74"/>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88" d="100"/>
          <a:sy n="88" d="100"/>
        </p:scale>
        <p:origin x="-126" y="-51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7" Type="http://schemas.openxmlformats.org/officeDocument/2006/relationships/tableStyles" Target="tableStyles.xml"/><Relationship Id="rId76" Type="http://schemas.openxmlformats.org/officeDocument/2006/relationships/viewProps" Target="viewProps.xml"/><Relationship Id="rId75" Type="http://schemas.openxmlformats.org/officeDocument/2006/relationships/presProps" Target="presProps.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1026"/>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endParaRPr lang="zh-CN" altLang="en-US" dirty="0">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altLang="en-US" dirty="0">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hyperlink" Target="http://zhidao.baidu.com/search?word=%E5%86%9C%E6%9D%91%E5%8C%85%E5%9B%B4%E5%9F%8E%E5%B8%82&amp;fr=qb_search_exp&amp;ie=utf8" TargetMode="External"/><Relationship Id="rId5" Type="http://schemas.openxmlformats.org/officeDocument/2006/relationships/hyperlink" Target="http://zhidao.baidu.com/search?word=%E4%BA%95%E5%86%88%E5%B1%B1&amp;fr=qb_search_exp&amp;ie=utf8" TargetMode="External"/><Relationship Id="rId4" Type="http://schemas.openxmlformats.org/officeDocument/2006/relationships/hyperlink" Target="http://zhidao.baidu.com/search?word=%E7%A7%8B%E6%94%B6%E8%B5%B7%E4%B9%89&amp;fr=qb_search_exp&amp;ie=utf8" TargetMode="External"/><Relationship Id="rId3" Type="http://schemas.openxmlformats.org/officeDocument/2006/relationships/hyperlink" Target="http://zhidao.baidu.com/search?word=%E9%9D%A9%E5%91%BD%E6%A0%B9%E6%8D%AE%E5%9C%B0&amp;fr=qb_search_exp&amp;ie=utf8" TargetMode="External"/><Relationship Id="rId2" Type="http://schemas.openxmlformats.org/officeDocument/2006/relationships/hyperlink" Target="http://zhidao.baidu.com/search?word=%E6%B8%B8%E5%87%BB%E6%88%98&amp;fr=qb_search_exp&amp;ie=utf8" TargetMode="External"/><Relationship Id="rId1" Type="http://schemas.openxmlformats.org/officeDocument/2006/relationships/hyperlink" Target="http://zhidao.baidu.com/search?word=%E9%9D%A9%E5%91%BD%E5%86%9B&amp;fr=qb_search_exp&amp;ie=utf8"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http://miaoxierenwu.unjs.com/" TargetMode="Externa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hyperlink" Target="http://zhidao.baidu.com/search?word=%E9%9D%A9%E5%91%BD%E6%A0%B9%E6%8D%AE%E5%9C%B0&amp;fr=qb_search_exp&amp;ie=utf8" TargetMode="External"/><Relationship Id="rId1" Type="http://schemas.openxmlformats.org/officeDocument/2006/relationships/hyperlink" Target="http://zhidao.baidu.com/search?word=%E7%BA%AA%E5%AE%9E&amp;fr=qb_search_exp&amp;ie=utf8" TargetMode="Externa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http://zhidao.baidu.com/search?word=%E5%88%9D%E7%89%88&amp;fr=qb_search_exp&amp;ie=utf8"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0" name="标题 2049"/>
          <p:cNvSpPr>
            <a:spLocks noGrp="1"/>
          </p:cNvSpPr>
          <p:nvPr>
            <p:ph type="ctrTitle"/>
          </p:nvPr>
        </p:nvSpPr>
        <p:spPr>
          <a:xfrm>
            <a:off x="685800" y="2130425"/>
            <a:ext cx="7772400" cy="1470025"/>
          </a:xfrm>
          <a:ln/>
        </p:spPr>
        <p:txBody>
          <a:bodyPr anchor="ctr"/>
          <a:p>
            <a:pPr defTabSz="914400">
              <a:buSzPct val="100000"/>
            </a:pPr>
            <a:r>
              <a:rPr lang="zh-CN" altLang="en-US" sz="4800" b="1" kern="1200" baseline="0" dirty="0">
                <a:solidFill>
                  <a:schemeClr val="accent2"/>
                </a:solidFill>
                <a:latin typeface="Arial" panose="020B0604020202020204" pitchFamily="34" charset="0"/>
                <a:ea typeface="宋体" panose="02010600030101010101" pitchFamily="2" charset="-122"/>
              </a:rPr>
              <a:t>名著导读优秀课件</a:t>
            </a:r>
            <a:endParaRPr lang="zh-CN" altLang="en-US" sz="4800" b="1" kern="1200" baseline="0" dirty="0">
              <a:solidFill>
                <a:schemeClr val="accent2"/>
              </a:solidFill>
              <a:latin typeface="Arial" panose="020B0604020202020204" pitchFamily="34" charset="0"/>
              <a:ea typeface="宋体" panose="02010600030101010101" pitchFamily="2" charset="-122"/>
            </a:endParaRPr>
          </a:p>
        </p:txBody>
      </p:sp>
      <p:sp>
        <p:nvSpPr>
          <p:cNvPr id="2051" name="副标题 2050"/>
          <p:cNvSpPr>
            <a:spLocks noGrp="1"/>
          </p:cNvSpPr>
          <p:nvPr>
            <p:ph type="subTitle" idx="1"/>
          </p:nvPr>
        </p:nvSpPr>
        <p:spPr>
          <a:xfrm>
            <a:off x="1371600" y="3886200"/>
            <a:ext cx="6400800" cy="1752600"/>
          </a:xfrm>
          <a:ln/>
        </p:spPr>
        <p:txBody>
          <a:bodyPr/>
          <a:p>
            <a:pPr defTabSz="914400">
              <a:buSzPct val="100000"/>
            </a:pPr>
            <a:r>
              <a:rPr lang="zh-CN" altLang="en-US" sz="6000" b="1" kern="1200" baseline="0" dirty="0">
                <a:solidFill>
                  <a:srgbClr val="FF0000"/>
                </a:solidFill>
                <a:latin typeface="Arial" panose="020B0604020202020204" pitchFamily="34" charset="0"/>
                <a:ea typeface="宋体" panose="02010600030101010101" pitchFamily="2" charset="-122"/>
              </a:rPr>
              <a:t>红星照耀中国</a:t>
            </a:r>
            <a:endParaRPr lang="zh-CN" altLang="en-US" sz="6000" b="1" kern="1200" baseline="0" dirty="0">
              <a:solidFill>
                <a:srgbClr val="FF0000"/>
              </a:solidFill>
              <a:latin typeface="Arial" panose="020B0604020202020204" pitchFamily="34" charset="0"/>
              <a:ea typeface="宋体" panose="0201060003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标题 74753"/>
          <p:cNvSpPr>
            <a:spLocks noGrp="1"/>
          </p:cNvSpPr>
          <p:nvPr>
            <p:ph type="title"/>
          </p:nvPr>
        </p:nvSpPr>
        <p:spPr>
          <a:ln/>
        </p:spPr>
        <p:txBody>
          <a:bodyPr anchor="ctr"/>
          <a:p>
            <a:endParaRPr dirty="0"/>
          </a:p>
        </p:txBody>
      </p:sp>
      <p:sp>
        <p:nvSpPr>
          <p:cNvPr id="74755" name="文本占位符 74754"/>
          <p:cNvSpPr>
            <a:spLocks noGrp="1"/>
          </p:cNvSpPr>
          <p:nvPr>
            <p:ph type="body" idx="1"/>
          </p:nvPr>
        </p:nvSpPr>
        <p:spPr>
          <a:xfrm>
            <a:off x="250825" y="188913"/>
            <a:ext cx="8893175" cy="6669087"/>
          </a:xfrm>
          <a:ln/>
        </p:spPr>
        <p:txBody>
          <a:bodyPr/>
          <a:p>
            <a:r>
              <a:rPr lang="en-US" altLang="zh-CN" b="1" dirty="0">
                <a:solidFill>
                  <a:srgbClr val="FF0000"/>
                </a:solidFill>
              </a:rPr>
              <a:t>14</a:t>
            </a:r>
            <a:r>
              <a:rPr lang="zh-CN" altLang="en-US" b="1" dirty="0">
                <a:solidFill>
                  <a:srgbClr val="FF0000"/>
                </a:solidFill>
              </a:rPr>
              <a:t>、简述</a:t>
            </a:r>
            <a:r>
              <a:rPr lang="en-US" altLang="zh-CN" b="1" dirty="0">
                <a:solidFill>
                  <a:srgbClr val="FF0000"/>
                </a:solidFill>
              </a:rPr>
              <a:t>《</a:t>
            </a:r>
            <a:r>
              <a:rPr lang="zh-CN" altLang="en-US" b="1" dirty="0">
                <a:solidFill>
                  <a:srgbClr val="FF0000"/>
                </a:solidFill>
              </a:rPr>
              <a:t>西行漫记</a:t>
            </a:r>
            <a:r>
              <a:rPr lang="en-US" altLang="zh-CN" b="1" dirty="0">
                <a:solidFill>
                  <a:srgbClr val="FF0000"/>
                </a:solidFill>
              </a:rPr>
              <a:t>》</a:t>
            </a:r>
            <a:r>
              <a:rPr lang="zh-CN" altLang="en-US" b="1" dirty="0">
                <a:solidFill>
                  <a:srgbClr val="FF0000"/>
                </a:solidFill>
              </a:rPr>
              <a:t>一书中斯诺的彭德怀印象。</a:t>
            </a:r>
            <a:endParaRPr lang="zh-CN" altLang="en-US" b="1" dirty="0">
              <a:solidFill>
                <a:srgbClr val="FF0000"/>
              </a:solidFill>
            </a:endParaRPr>
          </a:p>
          <a:p>
            <a:r>
              <a:rPr lang="zh-CN" altLang="en-US" b="1" dirty="0"/>
              <a:t>答：</a:t>
            </a:r>
            <a:r>
              <a:rPr lang="en-US" altLang="zh-CN" b="1" dirty="0"/>
              <a:t>①</a:t>
            </a:r>
            <a:r>
              <a:rPr lang="zh-CN" altLang="en-US" b="1" dirty="0"/>
              <a:t>乐观、豁达、勇敢的精神品质。</a:t>
            </a:r>
            <a:r>
              <a:rPr lang="en-US" altLang="zh-CN" b="1" dirty="0"/>
              <a:t>②</a:t>
            </a:r>
            <a:r>
              <a:rPr lang="zh-CN" altLang="en-US" b="1" dirty="0"/>
              <a:t>彭德怀大公无私，他唯一的个人衣服，就是这件用缴获的降落伞做成的背心。他为这件战利品而孩子气地得意，表现了他率真的个性，作者是很欣赏的。</a:t>
            </a:r>
            <a:r>
              <a:rPr lang="en-US" altLang="zh-CN" b="1" dirty="0"/>
              <a:t>③“</a:t>
            </a:r>
            <a:r>
              <a:rPr lang="zh-CN" altLang="en-US" b="1" dirty="0"/>
              <a:t>兔子一般窜了出去”，抢先到达山顶，不仅表现彭德怀身体健康、动作敏捷，还体现了他作为一名统率大军的指挥员不失活泼、天真的个性。</a:t>
            </a:r>
            <a:endParaRPr lang="zh-CN" altLang="en-US" b="1" dirty="0"/>
          </a:p>
          <a:p>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标题 7169"/>
          <p:cNvSpPr>
            <a:spLocks noGrp="1"/>
          </p:cNvSpPr>
          <p:nvPr>
            <p:ph type="title"/>
          </p:nvPr>
        </p:nvSpPr>
        <p:spPr>
          <a:ln/>
        </p:spPr>
        <p:txBody>
          <a:bodyPr anchor="ctr"/>
          <a:p>
            <a:endParaRPr dirty="0"/>
          </a:p>
        </p:txBody>
      </p:sp>
      <p:sp>
        <p:nvSpPr>
          <p:cNvPr id="7171" name="文本占位符 7170"/>
          <p:cNvSpPr>
            <a:spLocks noGrp="1"/>
          </p:cNvSpPr>
          <p:nvPr>
            <p:ph type="body" idx="1"/>
          </p:nvPr>
        </p:nvSpPr>
        <p:spPr>
          <a:xfrm>
            <a:off x="107950" y="0"/>
            <a:ext cx="9036050" cy="6858000"/>
          </a:xfrm>
          <a:ln/>
        </p:spPr>
        <p:txBody>
          <a:bodyPr/>
          <a:p>
            <a:r>
              <a:rPr lang="en-US" altLang="zh-CN" b="1" dirty="0">
                <a:solidFill>
                  <a:srgbClr val="FF0000"/>
                </a:solidFill>
              </a:rPr>
              <a:t>15</a:t>
            </a:r>
            <a:r>
              <a:rPr lang="zh-CN" altLang="en-US" b="1" dirty="0">
                <a:solidFill>
                  <a:srgbClr val="FF0000"/>
                </a:solidFill>
              </a:rPr>
              <a:t>、朱德妻子康克清眼中的丈夫的性格是什么？</a:t>
            </a:r>
            <a:endParaRPr lang="zh-CN" altLang="en-US" b="1" dirty="0">
              <a:solidFill>
                <a:srgbClr val="FF0000"/>
              </a:solidFill>
            </a:endParaRPr>
          </a:p>
          <a:p>
            <a:r>
              <a:rPr lang="zh-CN" altLang="en-US" b="1" dirty="0"/>
              <a:t>答：一、天性极端温和；二、对一切大小事情都十分负责；三、喜欢跟一般战斗员生活打成一片，经常和他们谈话。</a:t>
            </a:r>
            <a:endParaRPr lang="zh-CN" altLang="en-US" b="1" dirty="0"/>
          </a:p>
          <a:p>
            <a:r>
              <a:rPr lang="en-US" altLang="zh-CN" b="1" dirty="0">
                <a:solidFill>
                  <a:srgbClr val="FF0000"/>
                </a:solidFill>
              </a:rPr>
              <a:t>16</a:t>
            </a:r>
            <a:r>
              <a:rPr lang="zh-CN" altLang="en-US" b="1" dirty="0">
                <a:solidFill>
                  <a:srgbClr val="FF0000"/>
                </a:solidFill>
              </a:rPr>
              <a:t>、简要回答张学良在南方同红军打仗以后，对红军以及战斗的认识。</a:t>
            </a:r>
            <a:endParaRPr lang="zh-CN" altLang="en-US" b="1" dirty="0">
              <a:solidFill>
                <a:srgbClr val="FF0000"/>
              </a:solidFill>
            </a:endParaRPr>
          </a:p>
          <a:p>
            <a:r>
              <a:rPr lang="zh-CN" altLang="en-US" b="1" dirty="0"/>
              <a:t>答：</a:t>
            </a:r>
            <a:r>
              <a:rPr lang="en-US" altLang="zh-CN" b="1" dirty="0"/>
              <a:t>①.</a:t>
            </a:r>
            <a:r>
              <a:rPr lang="zh-CN" altLang="en-US" b="1" dirty="0"/>
              <a:t>他们所打的“土匪”实际上是由抗日爱国的能干指挥员领导的；</a:t>
            </a:r>
            <a:r>
              <a:rPr lang="en-US" altLang="zh-CN" b="1" dirty="0"/>
              <a:t>②“</a:t>
            </a:r>
            <a:r>
              <a:rPr lang="zh-CN" altLang="en-US" b="1" dirty="0"/>
              <a:t>剿共”这件事情可能要继续好几年；</a:t>
            </a:r>
            <a:r>
              <a:rPr lang="en-US" altLang="zh-CN" b="1" dirty="0"/>
              <a:t>③ </a:t>
            </a:r>
            <a:r>
              <a:rPr lang="zh-CN" altLang="en-US" b="1" dirty="0"/>
              <a:t>一边同红军打仗，一边要抗日是不可能的；</a:t>
            </a:r>
            <a:r>
              <a:rPr lang="en-US" altLang="zh-CN" b="1" dirty="0"/>
              <a:t>④ </a:t>
            </a:r>
            <a:r>
              <a:rPr lang="zh-CN" altLang="en-US" b="1" dirty="0"/>
              <a:t>而在这期间东北军却在同自己毫不相干的战事中很快消耗兵力，土崩瓦解。</a:t>
            </a:r>
            <a:endParaRPr lang="zh-CN" altLang="en-US" b="1"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6" name="标题 72705"/>
          <p:cNvSpPr>
            <a:spLocks noGrp="1"/>
          </p:cNvSpPr>
          <p:nvPr>
            <p:ph type="title"/>
          </p:nvPr>
        </p:nvSpPr>
        <p:spPr>
          <a:ln/>
        </p:spPr>
        <p:txBody>
          <a:bodyPr anchor="ctr"/>
          <a:p>
            <a:endParaRPr dirty="0"/>
          </a:p>
        </p:txBody>
      </p:sp>
      <p:sp>
        <p:nvSpPr>
          <p:cNvPr id="72707" name="文本占位符 72706"/>
          <p:cNvSpPr>
            <a:spLocks noGrp="1"/>
          </p:cNvSpPr>
          <p:nvPr>
            <p:ph type="body" idx="1"/>
          </p:nvPr>
        </p:nvSpPr>
        <p:spPr>
          <a:ln/>
        </p:spPr>
        <p:txBody>
          <a:bodyPr/>
          <a:p>
            <a:r>
              <a:rPr lang="en-US" altLang="zh-CN" b="1" dirty="0">
                <a:solidFill>
                  <a:srgbClr val="FF0000"/>
                </a:solidFill>
              </a:rPr>
              <a:t>17</a:t>
            </a:r>
            <a:r>
              <a:rPr lang="zh-CN" altLang="en-US" b="1" dirty="0">
                <a:solidFill>
                  <a:srgbClr val="FF0000"/>
                </a:solidFill>
              </a:rPr>
              <a:t>、红军的</a:t>
            </a:r>
            <a:r>
              <a:rPr lang="en-US" altLang="zh-CN" b="1" dirty="0">
                <a:solidFill>
                  <a:srgbClr val="FF0000"/>
                </a:solidFill>
              </a:rPr>
              <a:t>11</a:t>
            </a:r>
            <a:r>
              <a:rPr lang="zh-CN" altLang="en-US" b="1" dirty="0">
                <a:solidFill>
                  <a:srgbClr val="FF0000"/>
                </a:solidFill>
              </a:rPr>
              <a:t>项纪律有哪些？</a:t>
            </a:r>
            <a:r>
              <a:rPr lang="zh-CN" altLang="en-US" b="1" dirty="0"/>
              <a:t>	</a:t>
            </a:r>
            <a:endParaRPr lang="zh-CN" altLang="en-US" b="1" dirty="0"/>
          </a:p>
          <a:p>
            <a:r>
              <a:rPr lang="zh-CN" altLang="en-US" b="1" dirty="0"/>
              <a:t>答：</a:t>
            </a:r>
            <a:r>
              <a:rPr lang="en-US" altLang="zh-CN" b="1" dirty="0"/>
              <a:t>1.</a:t>
            </a:r>
            <a:r>
              <a:rPr lang="zh-CN" altLang="en-US" b="1" dirty="0"/>
              <a:t>行动听指挥；</a:t>
            </a:r>
            <a:r>
              <a:rPr lang="en-US" altLang="zh-CN" b="1" dirty="0"/>
              <a:t>2</a:t>
            </a:r>
            <a:r>
              <a:rPr lang="zh-CN" altLang="en-US" b="1" dirty="0"/>
              <a:t>不拿贫民一点东西；</a:t>
            </a:r>
            <a:r>
              <a:rPr lang="en-US" altLang="zh-CN" b="1" dirty="0"/>
              <a:t>3</a:t>
            </a:r>
            <a:r>
              <a:rPr lang="zh-CN" altLang="en-US" b="1" dirty="0"/>
              <a:t>打土豪要归公；</a:t>
            </a:r>
            <a:r>
              <a:rPr lang="en-US" altLang="zh-CN" b="1" dirty="0"/>
              <a:t>4</a:t>
            </a:r>
            <a:r>
              <a:rPr lang="zh-CN" altLang="en-US" b="1" dirty="0"/>
              <a:t>上门板；</a:t>
            </a:r>
            <a:r>
              <a:rPr lang="en-US" altLang="zh-CN" b="1" dirty="0"/>
              <a:t>5</a:t>
            </a:r>
            <a:r>
              <a:rPr lang="zh-CN" altLang="en-US" b="1" dirty="0"/>
              <a:t>捆铺草；</a:t>
            </a:r>
            <a:r>
              <a:rPr lang="en-US" altLang="zh-CN" b="1" dirty="0"/>
              <a:t>6</a:t>
            </a:r>
            <a:r>
              <a:rPr lang="zh-CN" altLang="en-US" b="1" dirty="0"/>
              <a:t>对老百姓要和气，要随时帮助他们；</a:t>
            </a:r>
            <a:r>
              <a:rPr lang="en-US" altLang="zh-CN" b="1" dirty="0"/>
              <a:t>7</a:t>
            </a:r>
            <a:r>
              <a:rPr lang="zh-CN" altLang="en-US" b="1" dirty="0"/>
              <a:t>借东西要还；</a:t>
            </a:r>
            <a:r>
              <a:rPr lang="en-US" altLang="zh-CN" b="1" dirty="0"/>
              <a:t>8</a:t>
            </a:r>
            <a:r>
              <a:rPr lang="zh-CN" altLang="en-US" b="1" dirty="0"/>
              <a:t>损坏东西要赔；</a:t>
            </a:r>
            <a:r>
              <a:rPr lang="en-US" altLang="zh-CN" b="1" dirty="0"/>
              <a:t>9</a:t>
            </a:r>
            <a:r>
              <a:rPr lang="zh-CN" altLang="en-US" b="1" dirty="0"/>
              <a:t>和农民买卖要公平；</a:t>
            </a:r>
            <a:r>
              <a:rPr lang="en-US" altLang="zh-CN" b="1" dirty="0"/>
              <a:t>10</a:t>
            </a:r>
            <a:r>
              <a:rPr lang="zh-CN" altLang="en-US" b="1" dirty="0"/>
              <a:t>买东西要付钱；</a:t>
            </a:r>
            <a:r>
              <a:rPr lang="en-US" altLang="zh-CN" b="1" dirty="0"/>
              <a:t>11</a:t>
            </a:r>
            <a:r>
              <a:rPr lang="zh-CN" altLang="en-US" b="1" dirty="0"/>
              <a:t>要讲卫生，盖厕所离住家要远。</a:t>
            </a:r>
            <a:endParaRPr lang="zh-CN" altLang="en-US" b="1" dirty="0"/>
          </a:p>
          <a:p>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8193"/>
          <p:cNvSpPr>
            <a:spLocks noGrp="1"/>
          </p:cNvSpPr>
          <p:nvPr>
            <p:ph type="title"/>
          </p:nvPr>
        </p:nvSpPr>
        <p:spPr>
          <a:ln/>
        </p:spPr>
        <p:txBody>
          <a:bodyPr anchor="ctr"/>
          <a:p>
            <a:endParaRPr dirty="0"/>
          </a:p>
        </p:txBody>
      </p:sp>
      <p:sp>
        <p:nvSpPr>
          <p:cNvPr id="8195" name="文本占位符 8194"/>
          <p:cNvSpPr>
            <a:spLocks noGrp="1"/>
          </p:cNvSpPr>
          <p:nvPr>
            <p:ph type="body" idx="1"/>
          </p:nvPr>
        </p:nvSpPr>
        <p:spPr>
          <a:xfrm>
            <a:off x="0" y="0"/>
            <a:ext cx="9144000" cy="6858000"/>
          </a:xfrm>
          <a:ln/>
        </p:spPr>
        <p:txBody>
          <a:bodyPr/>
          <a:p>
            <a:r>
              <a:rPr lang="en-US" altLang="zh-CN" b="1" dirty="0">
                <a:solidFill>
                  <a:srgbClr val="FF0000"/>
                </a:solidFill>
              </a:rPr>
              <a:t>18</a:t>
            </a:r>
            <a:r>
              <a:rPr lang="zh-CN" altLang="en-US" b="1" dirty="0">
                <a:solidFill>
                  <a:srgbClr val="FF0000"/>
                </a:solidFill>
              </a:rPr>
              <a:t>、红军如何改变佃农、贫农、中农以及所有“贫农”成分的处境。</a:t>
            </a:r>
            <a:endParaRPr lang="zh-CN" altLang="en-US" b="1" dirty="0">
              <a:solidFill>
                <a:srgbClr val="FF0000"/>
              </a:solidFill>
            </a:endParaRPr>
          </a:p>
          <a:p>
            <a:r>
              <a:rPr lang="zh-CN" altLang="en-US" b="1" dirty="0"/>
              <a:t>答：</a:t>
            </a:r>
            <a:r>
              <a:rPr lang="en-US" altLang="zh-CN" b="1" dirty="0"/>
              <a:t>1.</a:t>
            </a:r>
            <a:r>
              <a:rPr lang="zh-CN" altLang="en-US" b="1" dirty="0"/>
              <a:t>在新区中第一年就取消了一切租税，使农民们有透口气的机会，在老区里，只保留一种单一的累进土地税和一种单一的小额营业税；</a:t>
            </a:r>
            <a:r>
              <a:rPr lang="en-US" altLang="zh-CN" b="1" dirty="0"/>
              <a:t>2.</a:t>
            </a:r>
            <a:r>
              <a:rPr lang="zh-CN" altLang="en-US" b="1" dirty="0"/>
              <a:t>他们把土地分给缺地农民，大片大片地开“荒”</a:t>
            </a:r>
            <a:r>
              <a:rPr lang="en-US" altLang="zh-CN" b="1">
                <a:latin typeface="Arial" panose="020B0604020202020204" pitchFamily="34" charset="0"/>
              </a:rPr>
              <a:t>—</a:t>
            </a:r>
            <a:r>
              <a:rPr lang="zh-CN" altLang="en-US" b="1" dirty="0"/>
              <a:t>多数是在外或在逃地主的土地；</a:t>
            </a:r>
            <a:r>
              <a:rPr lang="en-US" altLang="zh-CN" b="1" dirty="0"/>
              <a:t>3.</a:t>
            </a:r>
            <a:r>
              <a:rPr lang="zh-CN" altLang="en-US" b="1" dirty="0"/>
              <a:t>他们没收有钱阶级的土地和牲口，分配给穷人。</a:t>
            </a:r>
            <a:endParaRPr lang="zh-CN" altLang="en-US" b="1" dirty="0"/>
          </a:p>
          <a:p>
            <a:endParaRPr lang="zh-CN" altLang="en-US" b="1"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标题 73729"/>
          <p:cNvSpPr>
            <a:spLocks noGrp="1"/>
          </p:cNvSpPr>
          <p:nvPr>
            <p:ph type="title"/>
          </p:nvPr>
        </p:nvSpPr>
        <p:spPr>
          <a:ln/>
        </p:spPr>
        <p:txBody>
          <a:bodyPr anchor="ctr"/>
          <a:p>
            <a:endParaRPr dirty="0"/>
          </a:p>
        </p:txBody>
      </p:sp>
      <p:sp>
        <p:nvSpPr>
          <p:cNvPr id="73731" name="文本占位符 73730"/>
          <p:cNvSpPr>
            <a:spLocks noGrp="1"/>
          </p:cNvSpPr>
          <p:nvPr>
            <p:ph type="body" idx="1"/>
          </p:nvPr>
        </p:nvSpPr>
        <p:spPr>
          <a:ln/>
        </p:spPr>
        <p:txBody>
          <a:bodyPr/>
          <a:p>
            <a:r>
              <a:rPr lang="en-US" altLang="zh-CN" b="1" dirty="0">
                <a:solidFill>
                  <a:srgbClr val="FF0000"/>
                </a:solidFill>
              </a:rPr>
              <a:t>19</a:t>
            </a:r>
            <a:r>
              <a:rPr lang="zh-CN" altLang="en-US" b="1" dirty="0">
                <a:solidFill>
                  <a:srgbClr val="FF0000"/>
                </a:solidFill>
              </a:rPr>
              <a:t>、共产党认为合作社是“抵制私人资本主义和发展新的经济制度的工具”他们规定它的五项主要任务有哪些？</a:t>
            </a:r>
            <a:endParaRPr lang="zh-CN" altLang="en-US" b="1" dirty="0">
              <a:solidFill>
                <a:srgbClr val="FF0000"/>
              </a:solidFill>
            </a:endParaRPr>
          </a:p>
          <a:p>
            <a:r>
              <a:rPr lang="zh-CN" altLang="en-US" b="1" dirty="0"/>
              <a:t>答：</a:t>
            </a:r>
            <a:r>
              <a:rPr lang="en-US" altLang="zh-CN" b="1" dirty="0"/>
              <a:t>1.</a:t>
            </a:r>
            <a:r>
              <a:rPr lang="zh-CN" altLang="en-US" b="1" dirty="0"/>
              <a:t>制止商人对群众的剥削；</a:t>
            </a:r>
            <a:r>
              <a:rPr lang="en-US" altLang="zh-CN" b="1" dirty="0"/>
              <a:t>2.</a:t>
            </a:r>
            <a:r>
              <a:rPr lang="zh-CN" altLang="en-US" b="1" dirty="0"/>
              <a:t>克服敌人的封锁；</a:t>
            </a:r>
            <a:r>
              <a:rPr lang="en-US" altLang="zh-CN" b="1" dirty="0"/>
              <a:t>3.</a:t>
            </a:r>
            <a:r>
              <a:rPr lang="zh-CN" altLang="en-US" b="1" dirty="0"/>
              <a:t>发展苏区国民经济；</a:t>
            </a:r>
            <a:r>
              <a:rPr lang="en-US" altLang="zh-CN" b="1" dirty="0"/>
              <a:t>4.</a:t>
            </a:r>
            <a:r>
              <a:rPr lang="zh-CN" altLang="en-US" b="1" dirty="0"/>
              <a:t>提高群众经济政治水平；</a:t>
            </a:r>
            <a:r>
              <a:rPr lang="en-US" altLang="zh-CN" b="1" dirty="0"/>
              <a:t>5.</a:t>
            </a:r>
            <a:r>
              <a:rPr lang="zh-CN" altLang="en-US" b="1" dirty="0"/>
              <a:t>为社会主义建设准备条件。</a:t>
            </a:r>
            <a:endParaRPr lang="zh-CN" altLang="en-US" b="1"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标题 55297"/>
          <p:cNvSpPr>
            <a:spLocks noGrp="1"/>
          </p:cNvSpPr>
          <p:nvPr>
            <p:ph type="title"/>
          </p:nvPr>
        </p:nvSpPr>
        <p:spPr>
          <a:ln/>
        </p:spPr>
        <p:txBody>
          <a:bodyPr anchor="ctr"/>
          <a:p>
            <a:endParaRPr dirty="0"/>
          </a:p>
        </p:txBody>
      </p:sp>
      <p:sp>
        <p:nvSpPr>
          <p:cNvPr id="55299" name="文本占位符 55298"/>
          <p:cNvSpPr>
            <a:spLocks noGrp="1"/>
          </p:cNvSpPr>
          <p:nvPr>
            <p:ph type="body" idx="1"/>
          </p:nvPr>
        </p:nvSpPr>
        <p:spPr>
          <a:xfrm>
            <a:off x="0" y="0"/>
            <a:ext cx="9144000" cy="6858000"/>
          </a:xfrm>
          <a:ln/>
        </p:spPr>
        <p:txBody>
          <a:bodyPr/>
          <a:p>
            <a:r>
              <a:rPr lang="en-US" altLang="zh-CN" b="1" dirty="0">
                <a:solidFill>
                  <a:srgbClr val="FF0000"/>
                </a:solidFill>
              </a:rPr>
              <a:t>20</a:t>
            </a:r>
            <a:r>
              <a:rPr lang="zh-CN" altLang="en-US" b="1" dirty="0">
                <a:solidFill>
                  <a:srgbClr val="FF0000"/>
                </a:solidFill>
              </a:rPr>
              <a:t>、游击战为什么在有些地方发展很快，成为了政治力量，而在别的地方却很容易遭到迅速的镇压？</a:t>
            </a:r>
            <a:endParaRPr lang="zh-CN" altLang="en-US" b="1" dirty="0">
              <a:solidFill>
                <a:srgbClr val="FF0000"/>
              </a:solidFill>
            </a:endParaRPr>
          </a:p>
          <a:p>
            <a:r>
              <a:rPr lang="zh-CN" altLang="en-US" b="1" dirty="0"/>
              <a:t>答：</a:t>
            </a:r>
            <a:r>
              <a:rPr lang="en-US" altLang="zh-CN" b="1" dirty="0"/>
              <a:t>1.</a:t>
            </a:r>
            <a:r>
              <a:rPr lang="zh-CN" altLang="en-US" b="1" dirty="0"/>
              <a:t>中国的游击战只有在共产党的革命领导下才能取胜，因为只有共产党有决心、有能力满足农民的要求，了解在农民中间进行深入、广泛、经常的政治和组织工作的必要性，能够实现它宣传的诺言。</a:t>
            </a:r>
            <a:endParaRPr lang="zh-CN" altLang="en-US" b="1" dirty="0"/>
          </a:p>
          <a:p>
            <a:r>
              <a:rPr lang="en-US" altLang="zh-CN" b="1" dirty="0">
                <a:solidFill>
                  <a:srgbClr val="FF0000"/>
                </a:solidFill>
              </a:rPr>
              <a:t>21</a:t>
            </a:r>
            <a:r>
              <a:rPr lang="zh-CN" altLang="en-US" b="1" dirty="0">
                <a:solidFill>
                  <a:srgbClr val="FF0000"/>
                </a:solidFill>
              </a:rPr>
              <a:t>、游击队的实际战地领导必须坚决果断、勇敢无畏。</a:t>
            </a:r>
            <a:r>
              <a:rPr lang="zh-CN" altLang="en-US" b="1" dirty="0"/>
              <a:t>没有这些领导品质，游击战不但不能发展，而且在反动派的进攻下一定会衰亡。</a:t>
            </a:r>
            <a:endParaRPr lang="zh-CN" altLang="en-US" b="1" dirty="0"/>
          </a:p>
          <a:p>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标题 9217"/>
          <p:cNvSpPr>
            <a:spLocks noGrp="1"/>
          </p:cNvSpPr>
          <p:nvPr>
            <p:ph type="title"/>
          </p:nvPr>
        </p:nvSpPr>
        <p:spPr>
          <a:ln/>
        </p:spPr>
        <p:txBody>
          <a:bodyPr anchor="ctr"/>
          <a:p>
            <a:endParaRPr dirty="0"/>
          </a:p>
        </p:txBody>
      </p:sp>
      <p:sp>
        <p:nvSpPr>
          <p:cNvPr id="9219" name="文本占位符 9218"/>
          <p:cNvSpPr>
            <a:spLocks noGrp="1"/>
          </p:cNvSpPr>
          <p:nvPr>
            <p:ph type="body" idx="1"/>
          </p:nvPr>
        </p:nvSpPr>
        <p:spPr>
          <a:xfrm>
            <a:off x="0" y="0"/>
            <a:ext cx="9144000" cy="7100888"/>
          </a:xfrm>
          <a:ln/>
        </p:spPr>
        <p:txBody>
          <a:bodyPr/>
          <a:p>
            <a:pPr>
              <a:lnSpc>
                <a:spcPct val="90000"/>
              </a:lnSpc>
            </a:pPr>
            <a:r>
              <a:rPr lang="en-US" altLang="zh-CN" b="1" dirty="0">
                <a:solidFill>
                  <a:srgbClr val="FF0000"/>
                </a:solidFill>
              </a:rPr>
              <a:t>22</a:t>
            </a:r>
            <a:r>
              <a:rPr lang="zh-CN" altLang="en-US" b="1" dirty="0">
                <a:solidFill>
                  <a:srgbClr val="FF0000"/>
                </a:solidFill>
              </a:rPr>
              <a:t>、第一次国共合作的基础是什么？</a:t>
            </a:r>
            <a:endParaRPr lang="zh-CN" altLang="en-US" b="1" dirty="0">
              <a:solidFill>
                <a:srgbClr val="FF0000"/>
              </a:solidFill>
            </a:endParaRPr>
          </a:p>
          <a:p>
            <a:pPr>
              <a:lnSpc>
                <a:spcPct val="90000"/>
              </a:lnSpc>
            </a:pPr>
            <a:r>
              <a:rPr lang="zh-CN" altLang="en-US" b="1" dirty="0"/>
              <a:t>答：第一次国共合作的基础，就共产党人而论，可以归结为孙逸仙博士和国民党接受两大革命原则。第一个原则承认有必要采取反帝政策</a:t>
            </a:r>
            <a:r>
              <a:rPr lang="en-US" altLang="zh-CN" b="1">
                <a:latin typeface="Arial" panose="020B0604020202020204" pitchFamily="34" charset="0"/>
              </a:rPr>
              <a:t>—</a:t>
            </a:r>
            <a:r>
              <a:rPr lang="zh-CN" altLang="en-US" b="1" dirty="0"/>
              <a:t>用革命行动收复政治上、领土上和经济上的全部民权。第二个原则要求在国内实行反封建反军阀政策</a:t>
            </a:r>
            <a:r>
              <a:rPr lang="en-US" altLang="zh-CN" b="1">
                <a:latin typeface="Arial" panose="020B0604020202020204" pitchFamily="34" charset="0"/>
              </a:rPr>
              <a:t>—</a:t>
            </a:r>
            <a:r>
              <a:rPr lang="zh-CN" altLang="en-US" b="1" dirty="0"/>
              <a:t>对地主军阀实现民主革命，建设新式的社会、经济、政治生活，共产党和国民党都认为这必须是民主性质的。</a:t>
            </a:r>
            <a:endParaRPr lang="zh-CN" altLang="en-US" b="1" dirty="0"/>
          </a:p>
          <a:p>
            <a:pPr>
              <a:lnSpc>
                <a:spcPct val="90000"/>
              </a:lnSpc>
            </a:pPr>
            <a:r>
              <a:rPr lang="en-US" altLang="zh-CN" b="1" dirty="0">
                <a:solidFill>
                  <a:srgbClr val="FF0000"/>
                </a:solidFill>
              </a:rPr>
              <a:t>23</a:t>
            </a:r>
            <a:r>
              <a:rPr lang="zh-CN" altLang="en-US" b="1" dirty="0">
                <a:solidFill>
                  <a:srgbClr val="FF0000"/>
                </a:solidFill>
              </a:rPr>
              <a:t>、中国人民在什么条件下才能够消耗和打败日本的军队？</a:t>
            </a:r>
            <a:endParaRPr lang="zh-CN" altLang="en-US" b="1" dirty="0">
              <a:solidFill>
                <a:srgbClr val="FF0000"/>
              </a:solidFill>
            </a:endParaRPr>
          </a:p>
          <a:p>
            <a:pPr>
              <a:lnSpc>
                <a:spcPct val="90000"/>
              </a:lnSpc>
            </a:pPr>
            <a:r>
              <a:rPr lang="zh-CN" altLang="en-US" b="1" dirty="0"/>
              <a:t>答：第一，中国结成抗日民族统一战线；第二，全世界结成反日统一战线；第三，目前在日本帝国主义势力下受苦的被压迫各国人民采取革命行动。</a:t>
            </a:r>
            <a:endParaRPr lang="zh-CN" altLang="en-US" b="1"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标题 71681"/>
          <p:cNvSpPr>
            <a:spLocks noGrp="1"/>
          </p:cNvSpPr>
          <p:nvPr>
            <p:ph type="title"/>
          </p:nvPr>
        </p:nvSpPr>
        <p:spPr>
          <a:ln/>
        </p:spPr>
        <p:txBody>
          <a:bodyPr anchor="ctr"/>
          <a:p>
            <a:endParaRPr dirty="0"/>
          </a:p>
        </p:txBody>
      </p:sp>
      <p:sp>
        <p:nvSpPr>
          <p:cNvPr id="71683" name="文本占位符 71682"/>
          <p:cNvSpPr>
            <a:spLocks noGrp="1"/>
          </p:cNvSpPr>
          <p:nvPr>
            <p:ph type="body" idx="1"/>
          </p:nvPr>
        </p:nvSpPr>
        <p:spPr>
          <a:xfrm>
            <a:off x="250825" y="260350"/>
            <a:ext cx="8893175" cy="6597650"/>
          </a:xfrm>
          <a:ln/>
        </p:spPr>
        <p:txBody>
          <a:bodyPr/>
          <a:p>
            <a:r>
              <a:rPr lang="en-US" altLang="zh-CN" b="1" dirty="0">
                <a:solidFill>
                  <a:srgbClr val="FF0000"/>
                </a:solidFill>
              </a:rPr>
              <a:t>24</a:t>
            </a:r>
            <a:r>
              <a:rPr lang="zh-CN" altLang="en-US" b="1" dirty="0">
                <a:solidFill>
                  <a:srgbClr val="FF0000"/>
                </a:solidFill>
              </a:rPr>
              <a:t>、红军在井冈山运动时期采取的四个口号是什么？</a:t>
            </a:r>
            <a:endParaRPr lang="zh-CN" altLang="en-US" b="1" dirty="0">
              <a:solidFill>
                <a:srgbClr val="FF0000"/>
              </a:solidFill>
            </a:endParaRPr>
          </a:p>
          <a:p>
            <a:r>
              <a:rPr lang="zh-CN" altLang="en-US" b="1" dirty="0"/>
              <a:t>敌进我退；敌驻我扰；敌疲我打；敌退我追。</a:t>
            </a:r>
            <a:endParaRPr lang="zh-CN" altLang="en-US" b="1" dirty="0"/>
          </a:p>
          <a:p>
            <a:r>
              <a:rPr lang="en-US" altLang="zh-CN" b="1" dirty="0">
                <a:solidFill>
                  <a:srgbClr val="FF0000"/>
                </a:solidFill>
              </a:rPr>
              <a:t>25</a:t>
            </a:r>
            <a:r>
              <a:rPr lang="zh-CN" altLang="en-US" b="1" dirty="0">
                <a:solidFill>
                  <a:srgbClr val="FF0000"/>
                </a:solidFill>
              </a:rPr>
              <a:t>、“秋收起义”运动的五大纲领是什么？</a:t>
            </a:r>
            <a:endParaRPr lang="zh-CN" altLang="en-US" b="1" dirty="0">
              <a:solidFill>
                <a:srgbClr val="FF0000"/>
              </a:solidFill>
            </a:endParaRPr>
          </a:p>
          <a:p>
            <a:r>
              <a:rPr lang="zh-CN" altLang="en-US" b="1" dirty="0"/>
              <a:t>一、省的党组织同国民党完全脱离；二、组织工农革命军；三、除了大地主以外也没收中、小地主的财产；四、在湖南建立独立于国民党的共产党政权；五、组织苏维埃。</a:t>
            </a:r>
            <a:endParaRPr lang="zh-CN" altLang="en-US" b="1" dirty="0"/>
          </a:p>
          <a:p>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标题 10241"/>
          <p:cNvSpPr>
            <a:spLocks noGrp="1"/>
          </p:cNvSpPr>
          <p:nvPr>
            <p:ph type="title"/>
          </p:nvPr>
        </p:nvSpPr>
        <p:spPr>
          <a:ln/>
        </p:spPr>
        <p:txBody>
          <a:bodyPr anchor="ctr"/>
          <a:p>
            <a:endParaRPr dirty="0"/>
          </a:p>
        </p:txBody>
      </p:sp>
      <p:sp>
        <p:nvSpPr>
          <p:cNvPr id="10243" name="文本占位符 10242"/>
          <p:cNvSpPr>
            <a:spLocks noGrp="1"/>
          </p:cNvSpPr>
          <p:nvPr>
            <p:ph type="body" idx="1"/>
          </p:nvPr>
        </p:nvSpPr>
        <p:spPr>
          <a:xfrm>
            <a:off x="179388" y="0"/>
            <a:ext cx="8964612" cy="6858000"/>
          </a:xfrm>
          <a:ln/>
        </p:spPr>
        <p:txBody>
          <a:bodyPr/>
          <a:p>
            <a:r>
              <a:rPr lang="en-US" altLang="zh-CN" b="1" dirty="0">
                <a:solidFill>
                  <a:srgbClr val="FF0000"/>
                </a:solidFill>
              </a:rPr>
              <a:t>26</a:t>
            </a:r>
            <a:r>
              <a:rPr lang="zh-CN" altLang="en-US" b="1" dirty="0">
                <a:solidFill>
                  <a:srgbClr val="FF0000"/>
                </a:solidFill>
              </a:rPr>
              <a:t>为什么说红军的西北长征是撤退而不能说是溃退？</a:t>
            </a:r>
            <a:endParaRPr lang="zh-CN" altLang="en-US" b="1" dirty="0">
              <a:solidFill>
                <a:srgbClr val="FF0000"/>
              </a:solidFill>
            </a:endParaRPr>
          </a:p>
          <a:p>
            <a:r>
              <a:rPr lang="zh-CN" altLang="en-US" b="1" dirty="0"/>
              <a:t>答：红军的西北长征是一场战略撤退而不能说是溃退，因为红军终于到达了目的地，其核心力量仍完整无损，其军心士气和政治意志的坚强显然一如往昔。共产党人认为，而且显然也这么相信，他们是在向抗日前线进军，而这是一个非常重要的心里因素。这帮助他们把原来可能是军心涣散的溃退变成一场精神抖擞的胜利进军。进军到战略要地西北去，无疑是他们大转移的第二个基本原因，他们正确地预见到这个地区要对中、日、苏的当前命运将起决定性的作用。</a:t>
            </a:r>
            <a:endParaRPr lang="zh-CN" altLang="en-US" b="1" dirty="0"/>
          </a:p>
          <a:p>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标题 12289"/>
          <p:cNvSpPr>
            <a:spLocks noGrp="1"/>
          </p:cNvSpPr>
          <p:nvPr>
            <p:ph type="title"/>
          </p:nvPr>
        </p:nvSpPr>
        <p:spPr>
          <a:ln/>
        </p:spPr>
        <p:txBody>
          <a:bodyPr anchor="ctr"/>
          <a:p>
            <a:endParaRPr dirty="0"/>
          </a:p>
        </p:txBody>
      </p:sp>
      <p:sp>
        <p:nvSpPr>
          <p:cNvPr id="12291" name="文本占位符 12290"/>
          <p:cNvSpPr>
            <a:spLocks noGrp="1"/>
          </p:cNvSpPr>
          <p:nvPr>
            <p:ph type="body" idx="1"/>
          </p:nvPr>
        </p:nvSpPr>
        <p:spPr>
          <a:xfrm>
            <a:off x="0" y="0"/>
            <a:ext cx="9144000" cy="6858000"/>
          </a:xfrm>
          <a:ln/>
        </p:spPr>
        <p:txBody>
          <a:bodyPr/>
          <a:p>
            <a:pPr>
              <a:lnSpc>
                <a:spcPct val="90000"/>
              </a:lnSpc>
            </a:pPr>
            <a:r>
              <a:rPr lang="en-US" altLang="zh-CN" b="1" dirty="0">
                <a:solidFill>
                  <a:srgbClr val="FF0000"/>
                </a:solidFill>
              </a:rPr>
              <a:t>27</a:t>
            </a:r>
            <a:r>
              <a:rPr lang="zh-CN" altLang="en-US" b="1" dirty="0">
                <a:solidFill>
                  <a:srgbClr val="FF0000"/>
                </a:solidFill>
              </a:rPr>
              <a:t>、简述斯诺说：“总司令被逮这一惊人事件把中国历史引导到了新的方向”，你是怎么理解的？</a:t>
            </a:r>
            <a:endParaRPr lang="zh-CN" altLang="en-US" b="1" dirty="0">
              <a:solidFill>
                <a:srgbClr val="FF0000"/>
              </a:solidFill>
            </a:endParaRPr>
          </a:p>
          <a:p>
            <a:pPr>
              <a:lnSpc>
                <a:spcPct val="90000"/>
              </a:lnSpc>
            </a:pPr>
            <a:r>
              <a:rPr lang="zh-CN" altLang="en-US" b="1" dirty="0"/>
              <a:t>答：斯诺所说的“总司令被逮这一惊人事件”实际上就是说的历史上有名的西安事变，又称双十二事变，是当时任职西北剿匪副总司令、东北军领袖张学良和当时任职国民革命军第十七路总指挥、西北军领袖杨虎城于</a:t>
            </a:r>
            <a:r>
              <a:rPr lang="en-US" altLang="zh-CN" b="1" dirty="0"/>
              <a:t>1936</a:t>
            </a:r>
            <a:r>
              <a:rPr lang="zh-CN" altLang="en-US" b="1" dirty="0"/>
              <a:t>年</a:t>
            </a:r>
            <a:r>
              <a:rPr lang="en-US" altLang="zh-CN" b="1" dirty="0"/>
              <a:t>12</a:t>
            </a:r>
            <a:r>
              <a:rPr lang="zh-CN" altLang="en-US" b="1" dirty="0"/>
              <a:t>月</a:t>
            </a:r>
            <a:r>
              <a:rPr lang="en-US" altLang="zh-CN" b="1" dirty="0"/>
              <a:t>12</a:t>
            </a:r>
            <a:r>
              <a:rPr lang="zh-CN" altLang="en-US" b="1" dirty="0"/>
              <a:t>日，在西安发动的直接军事监禁事件，扣留了当时任职国民政府军事委员会委员长和西北剿匪总司令的蒋中正，目的是“停止剿共，改组政府，出兵抗日”，西安事变最终以蒋中正被迫接受停止剿共一致抗日的主张，导致了第二次国共合作而和平解决。</a:t>
            </a:r>
            <a:endParaRPr lang="zh-CN" altLang="en-US"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标题 3073"/>
          <p:cNvSpPr>
            <a:spLocks noGrp="1"/>
          </p:cNvSpPr>
          <p:nvPr>
            <p:ph type="title"/>
          </p:nvPr>
        </p:nvSpPr>
        <p:spPr>
          <a:ln/>
        </p:spPr>
        <p:txBody>
          <a:bodyPr anchor="ctr"/>
          <a:p>
            <a:r>
              <a:rPr lang="en-US" altLang="zh-CN" b="1" dirty="0"/>
              <a:t>《</a:t>
            </a:r>
            <a:r>
              <a:rPr lang="zh-CN" altLang="en-US" b="1" dirty="0"/>
              <a:t>西行漫记</a:t>
            </a:r>
            <a:r>
              <a:rPr lang="en-US" altLang="zh-CN" b="1" dirty="0"/>
              <a:t>》</a:t>
            </a:r>
            <a:r>
              <a:rPr lang="zh-CN" altLang="en-US" b="1" dirty="0"/>
              <a:t>简答题</a:t>
            </a:r>
            <a:endParaRPr lang="zh-CN" altLang="en-US" b="1" dirty="0"/>
          </a:p>
        </p:txBody>
      </p:sp>
      <p:sp>
        <p:nvSpPr>
          <p:cNvPr id="3075" name="文本占位符 3074"/>
          <p:cNvSpPr>
            <a:spLocks noGrp="1"/>
          </p:cNvSpPr>
          <p:nvPr>
            <p:ph type="body" idx="1"/>
          </p:nvPr>
        </p:nvSpPr>
        <p:spPr>
          <a:xfrm>
            <a:off x="0" y="1196975"/>
            <a:ext cx="9144000" cy="5661025"/>
          </a:xfrm>
          <a:ln/>
        </p:spPr>
        <p:txBody>
          <a:bodyPr/>
          <a:p>
            <a:r>
              <a:rPr lang="en-US" altLang="zh-CN" b="1" dirty="0">
                <a:solidFill>
                  <a:srgbClr val="FF0000"/>
                </a:solidFill>
              </a:rPr>
              <a:t>1</a:t>
            </a:r>
            <a:r>
              <a:rPr lang="zh-CN" altLang="en-US" b="1" dirty="0">
                <a:solidFill>
                  <a:srgbClr val="FF0000"/>
                </a:solidFill>
              </a:rPr>
              <a:t>、苏维埃政府对农民最有重要意义四项举措</a:t>
            </a:r>
            <a:r>
              <a:rPr lang="en-US" altLang="zh-CN" b="1">
                <a:solidFill>
                  <a:srgbClr val="FF0000"/>
                </a:solidFill>
              </a:rPr>
              <a:t>.</a:t>
            </a:r>
            <a:endParaRPr lang="en-US" altLang="zh-CN" b="1">
              <a:solidFill>
                <a:srgbClr val="FF0000"/>
              </a:solidFill>
            </a:endParaRPr>
          </a:p>
          <a:p>
            <a:r>
              <a:rPr lang="zh-CN" altLang="en-US" b="1" dirty="0"/>
              <a:t>重新分配土地，取消高利贷，取消苛捐杂税，消灭特权阶级。</a:t>
            </a:r>
            <a:endParaRPr lang="zh-CN" altLang="en-US" b="1" dirty="0"/>
          </a:p>
          <a:p>
            <a:r>
              <a:rPr lang="en-US" altLang="zh-CN" b="1" dirty="0">
                <a:solidFill>
                  <a:srgbClr val="FF0000"/>
                </a:solidFill>
              </a:rPr>
              <a:t>2</a:t>
            </a:r>
            <a:r>
              <a:rPr lang="zh-CN" altLang="en-US" b="1" dirty="0">
                <a:solidFill>
                  <a:srgbClr val="FF0000"/>
                </a:solidFill>
              </a:rPr>
              <a:t>、代议制苏维埃政府结构是怎样的？</a:t>
            </a:r>
            <a:endParaRPr lang="zh-CN" altLang="en-US" b="1" dirty="0">
              <a:solidFill>
                <a:srgbClr val="FF0000"/>
              </a:solidFill>
            </a:endParaRPr>
          </a:p>
          <a:p>
            <a:r>
              <a:rPr lang="zh-CN" altLang="en-US" b="1" dirty="0">
                <a:solidFill>
                  <a:schemeClr val="accent2"/>
                </a:solidFill>
              </a:rPr>
              <a:t>答：从最小的单位村苏维埃开始建立的，上面是乡苏维埃、县苏维埃、省苏维埃，最后是中央苏维埃。每村各选代表若干人参加上级苏维埃，依此类推，一直到苏维埃代表大会的代表。凡年满十六岁的，普遍有选举权。</a:t>
            </a:r>
            <a:endParaRPr lang="zh-CN" altLang="en-US" b="1" dirty="0">
              <a:solidFill>
                <a:schemeClr val="accent2"/>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标题 57345"/>
          <p:cNvSpPr>
            <a:spLocks noGrp="1"/>
          </p:cNvSpPr>
          <p:nvPr>
            <p:ph type="title"/>
          </p:nvPr>
        </p:nvSpPr>
        <p:spPr>
          <a:ln/>
        </p:spPr>
        <p:txBody>
          <a:bodyPr anchor="ctr"/>
          <a:p>
            <a:endParaRPr dirty="0"/>
          </a:p>
        </p:txBody>
      </p:sp>
      <p:sp>
        <p:nvSpPr>
          <p:cNvPr id="57347" name="文本占位符 57346"/>
          <p:cNvSpPr>
            <a:spLocks noGrp="1"/>
          </p:cNvSpPr>
          <p:nvPr>
            <p:ph type="body" idx="1"/>
          </p:nvPr>
        </p:nvSpPr>
        <p:spPr>
          <a:xfrm>
            <a:off x="0" y="115888"/>
            <a:ext cx="8964613" cy="6742112"/>
          </a:xfrm>
          <a:ln/>
        </p:spPr>
        <p:txBody>
          <a:bodyPr/>
          <a:p>
            <a:r>
              <a:rPr lang="en-US" altLang="zh-CN" b="1" dirty="0">
                <a:solidFill>
                  <a:srgbClr val="FF0000"/>
                </a:solidFill>
              </a:rPr>
              <a:t>28</a:t>
            </a:r>
            <a:r>
              <a:rPr lang="zh-CN" altLang="en-US" b="1" dirty="0">
                <a:solidFill>
                  <a:srgbClr val="FF0000"/>
                </a:solidFill>
              </a:rPr>
              <a:t>、简述斯诺怎样看待杨虎城的当过土匪的经历？</a:t>
            </a:r>
            <a:endParaRPr lang="zh-CN" altLang="en-US" b="1" dirty="0">
              <a:solidFill>
                <a:srgbClr val="FF0000"/>
              </a:solidFill>
            </a:endParaRPr>
          </a:p>
          <a:p>
            <a:r>
              <a:rPr lang="zh-CN" altLang="en-US" b="1" dirty="0"/>
              <a:t>答：绝不要以为杨虎城将军早年当过土匪，就必然没有资格做领袖了。这样的假定在中国式不适用的。因为在中国，一个人青年时当过土匪，往往表示他有坚强的性格和意志。翻翻中国的历史，就可以发现中国有些极能干的爱国志士，都曾一度被人贴上土匪的标签。杨将军反正在大多数外国传教士中间名声不佳，因此他不可能真的是一个坏人。他的革命历史，说明他原来是个粗鲁的农民，可能一度有过崇高的梦想，要大大改变自己的世界，但是他掌握了权利以后，却也没有找到什么办法。</a:t>
            </a:r>
            <a:endParaRPr lang="zh-CN" altLang="en-US" b="1" dirty="0"/>
          </a:p>
          <a:p>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标题 13313"/>
          <p:cNvSpPr>
            <a:spLocks noGrp="1"/>
          </p:cNvSpPr>
          <p:nvPr>
            <p:ph type="title"/>
          </p:nvPr>
        </p:nvSpPr>
        <p:spPr>
          <a:ln/>
        </p:spPr>
        <p:txBody>
          <a:bodyPr anchor="ctr"/>
          <a:p>
            <a:endParaRPr dirty="0"/>
          </a:p>
        </p:txBody>
      </p:sp>
      <p:sp>
        <p:nvSpPr>
          <p:cNvPr id="13315" name="文本占位符 13314"/>
          <p:cNvSpPr>
            <a:spLocks noGrp="1"/>
          </p:cNvSpPr>
          <p:nvPr>
            <p:ph type="body" idx="1"/>
          </p:nvPr>
        </p:nvSpPr>
        <p:spPr>
          <a:xfrm>
            <a:off x="0" y="0"/>
            <a:ext cx="9324975" cy="7461250"/>
          </a:xfrm>
          <a:ln/>
        </p:spPr>
        <p:txBody>
          <a:bodyPr/>
          <a:p>
            <a:pPr>
              <a:lnSpc>
                <a:spcPct val="90000"/>
              </a:lnSpc>
            </a:pPr>
            <a:r>
              <a:rPr lang="en-US" altLang="zh-CN" sz="2800" b="1" dirty="0">
                <a:solidFill>
                  <a:srgbClr val="FF0000"/>
                </a:solidFill>
              </a:rPr>
              <a:t>29</a:t>
            </a:r>
            <a:r>
              <a:rPr lang="zh-CN" altLang="en-US" sz="2800" b="1" dirty="0">
                <a:solidFill>
                  <a:srgbClr val="FF0000"/>
                </a:solidFill>
              </a:rPr>
              <a:t>、简述一下“白匪”与“赤匪”的含义？</a:t>
            </a:r>
            <a:endParaRPr lang="zh-CN" altLang="en-US" sz="2800" b="1" dirty="0">
              <a:solidFill>
                <a:srgbClr val="FF0000"/>
              </a:solidFill>
            </a:endParaRPr>
          </a:p>
          <a:p>
            <a:pPr>
              <a:lnSpc>
                <a:spcPct val="90000"/>
              </a:lnSpc>
            </a:pPr>
            <a:r>
              <a:rPr lang="zh-CN" altLang="en-US" sz="2800" b="1" dirty="0"/>
              <a:t>答案：白匪，用国民党的名词来说就是民团，国民党为了要镇压农民起义，纷纷组织民团。就是作为保甲制度的一个有机部分进行活动的。赤匪用苏维埃的名词来说就是游击队，赤匪是国民党对游击队的敌视称呼。</a:t>
            </a:r>
            <a:endParaRPr lang="zh-CN" altLang="en-US" sz="2800" b="1" dirty="0"/>
          </a:p>
          <a:p>
            <a:pPr>
              <a:lnSpc>
                <a:spcPct val="90000"/>
              </a:lnSpc>
            </a:pPr>
            <a:r>
              <a:rPr lang="en-US" altLang="zh-CN" sz="2800" b="1" dirty="0">
                <a:solidFill>
                  <a:srgbClr val="FF0000"/>
                </a:solidFill>
              </a:rPr>
              <a:t>30</a:t>
            </a:r>
            <a:r>
              <a:rPr lang="zh-CN" altLang="en-US" sz="2800" b="1" dirty="0">
                <a:solidFill>
                  <a:srgbClr val="FF0000"/>
                </a:solidFill>
              </a:rPr>
              <a:t>、简述一下周恩来走上革命的历程？</a:t>
            </a:r>
            <a:endParaRPr lang="zh-CN" altLang="en-US" sz="2800" b="1" dirty="0">
              <a:solidFill>
                <a:srgbClr val="FF0000"/>
              </a:solidFill>
            </a:endParaRPr>
          </a:p>
          <a:p>
            <a:pPr>
              <a:lnSpc>
                <a:spcPct val="90000"/>
              </a:lnSpc>
            </a:pPr>
            <a:r>
              <a:rPr lang="zh-CN" altLang="en-US" sz="2800" b="1" dirty="0"/>
              <a:t>答：周恩来是一个大官僚家庭的儿子，从小就表现出突出的文学天赋，。但他在民族觉醒的时期里受的教育，使他的兴趣从文学转到了别的地方去了。第一次革命以后，周恩来便被卷到了社会革命运动中去。他在南开大学学会了英语，受到了“开明的”教育，</a:t>
            </a:r>
            <a:r>
              <a:rPr lang="en-US" altLang="zh-CN" sz="2800" b="1" dirty="0"/>
              <a:t>1919</a:t>
            </a:r>
            <a:r>
              <a:rPr lang="zh-CN" altLang="en-US" sz="2800" b="1" dirty="0"/>
              <a:t>年学生运动中，他作为学生领袖，遭到逮捕。后来他去了法国，回国后与孙中山会和，准备发动国民革命。并与</a:t>
            </a:r>
            <a:r>
              <a:rPr lang="en-US" altLang="zh-CN" sz="2800" b="1" dirty="0"/>
              <a:t>26</a:t>
            </a:r>
            <a:r>
              <a:rPr lang="zh-CN" altLang="en-US" sz="2800" b="1" dirty="0"/>
              <a:t>岁被任命为著名黄埔军校的秘书。</a:t>
            </a:r>
            <a:r>
              <a:rPr lang="en-US" altLang="zh-CN" sz="2800" b="1" dirty="0"/>
              <a:t>1925.1926.1927</a:t>
            </a:r>
            <a:r>
              <a:rPr lang="zh-CN" altLang="en-US" sz="2800" b="1" dirty="0"/>
              <a:t>年进行了北伐，</a:t>
            </a:r>
            <a:r>
              <a:rPr lang="en-US" altLang="zh-CN" sz="2800" b="1" dirty="0"/>
              <a:t>1927</a:t>
            </a:r>
            <a:r>
              <a:rPr lang="zh-CN" altLang="en-US" sz="2800" b="1" dirty="0"/>
              <a:t>年以后蒋介石发动了他自己的右派政变，开始杀害激进分子，周恩来被列入头号黑名单。几经周折，</a:t>
            </a:r>
            <a:r>
              <a:rPr lang="en-US" altLang="zh-CN" sz="2800" b="1" dirty="0"/>
              <a:t>1931</a:t>
            </a:r>
            <a:r>
              <a:rPr lang="zh-CN" altLang="en-US" sz="2800" b="1" dirty="0"/>
              <a:t>年后他终于“闯破封锁”，加入红色队伍。</a:t>
            </a:r>
            <a:endParaRPr lang="zh-CN" altLang="en-US" sz="2800" b="1"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标题 16385"/>
          <p:cNvSpPr>
            <a:spLocks noGrp="1"/>
          </p:cNvSpPr>
          <p:nvPr>
            <p:ph type="title"/>
          </p:nvPr>
        </p:nvSpPr>
        <p:spPr>
          <a:ln/>
        </p:spPr>
        <p:txBody>
          <a:bodyPr anchor="ctr"/>
          <a:p>
            <a:endParaRPr dirty="0"/>
          </a:p>
        </p:txBody>
      </p:sp>
      <p:sp>
        <p:nvSpPr>
          <p:cNvPr id="16387" name="文本占位符 16386"/>
          <p:cNvSpPr>
            <a:spLocks noGrp="1"/>
          </p:cNvSpPr>
          <p:nvPr>
            <p:ph type="body" idx="1"/>
          </p:nvPr>
        </p:nvSpPr>
        <p:spPr>
          <a:xfrm>
            <a:off x="179388" y="115888"/>
            <a:ext cx="8964612" cy="6742112"/>
          </a:xfrm>
          <a:ln/>
        </p:spPr>
        <p:txBody>
          <a:bodyPr/>
          <a:p>
            <a:r>
              <a:rPr lang="en-US" altLang="zh-CN" b="1" dirty="0">
                <a:solidFill>
                  <a:srgbClr val="FF0000"/>
                </a:solidFill>
              </a:rPr>
              <a:t>31</a:t>
            </a:r>
            <a:r>
              <a:rPr lang="zh-CN" altLang="en-US" b="1" dirty="0">
                <a:solidFill>
                  <a:srgbClr val="FF0000"/>
                </a:solidFill>
              </a:rPr>
              <a:t>、简述斯诺听到的的贺龙的革命经历？</a:t>
            </a:r>
            <a:endParaRPr lang="zh-CN" altLang="en-US" b="1" dirty="0">
              <a:solidFill>
                <a:srgbClr val="FF0000"/>
              </a:solidFill>
            </a:endParaRPr>
          </a:p>
          <a:p>
            <a:r>
              <a:rPr lang="zh-CN" altLang="en-US" b="1" dirty="0"/>
              <a:t>答：他是个大个子，像只老虎一样强壮有力。他已年过半百，但是仍很健康，他不知疲倦。他性格急躁，但是他很谦虚。贺龙在当时是一个土匪头子，在哥老会中的名声遍及全国。红军说，他可以手无寸铁地到全国任何哪个村子里去。贺龙是</a:t>
            </a:r>
            <a:r>
              <a:rPr lang="en-US" altLang="zh-CN" b="1" dirty="0"/>
              <a:t>1927</a:t>
            </a:r>
            <a:r>
              <a:rPr lang="zh-CN" altLang="en-US" b="1" dirty="0"/>
              <a:t>年南昌八一起义后才参加共产党，在这以前不久，他还效忠于汪精卫的武汉政府。但是唐生智等镇压打倒地主的运动，开始著名的“农民大屠杀”后，激起了他的愤怒，贺龙在湖南建立了一个苏区。</a:t>
            </a:r>
            <a:endParaRPr lang="zh-CN" altLang="en-US" b="1" dirty="0"/>
          </a:p>
          <a:p>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标题 14337"/>
          <p:cNvSpPr>
            <a:spLocks noGrp="1"/>
          </p:cNvSpPr>
          <p:nvPr>
            <p:ph type="title"/>
          </p:nvPr>
        </p:nvSpPr>
        <p:spPr>
          <a:ln/>
        </p:spPr>
        <p:txBody>
          <a:bodyPr anchor="ctr"/>
          <a:p>
            <a:endParaRPr dirty="0"/>
          </a:p>
        </p:txBody>
      </p:sp>
      <p:sp>
        <p:nvSpPr>
          <p:cNvPr id="14339" name="文本占位符 14338"/>
          <p:cNvSpPr>
            <a:spLocks noGrp="1"/>
          </p:cNvSpPr>
          <p:nvPr>
            <p:ph type="body" idx="1"/>
          </p:nvPr>
        </p:nvSpPr>
        <p:spPr>
          <a:xfrm>
            <a:off x="0" y="0"/>
            <a:ext cx="9144000" cy="6858000"/>
          </a:xfrm>
          <a:ln/>
        </p:spPr>
        <p:txBody>
          <a:bodyPr/>
          <a:p>
            <a:r>
              <a:rPr lang="en-US" altLang="zh-CN" b="1" dirty="0">
                <a:solidFill>
                  <a:srgbClr val="FF0000"/>
                </a:solidFill>
              </a:rPr>
              <a:t>32</a:t>
            </a:r>
            <a:r>
              <a:rPr lang="zh-CN" altLang="en-US" b="1" dirty="0">
                <a:solidFill>
                  <a:srgbClr val="FF0000"/>
                </a:solidFill>
              </a:rPr>
              <a:t>、在紧急状态下，苏区教育制度分为哪三部分？</a:t>
            </a:r>
            <a:endParaRPr lang="zh-CN" altLang="en-US" b="1" dirty="0">
              <a:solidFill>
                <a:srgbClr val="FF0000"/>
              </a:solidFill>
            </a:endParaRPr>
          </a:p>
          <a:p>
            <a:r>
              <a:rPr lang="zh-CN" altLang="en-US" b="1" dirty="0"/>
              <a:t>答：第一部分是学校，都是苏维埃办的；</a:t>
            </a:r>
            <a:endParaRPr lang="zh-CN" altLang="en-US" b="1" dirty="0"/>
          </a:p>
          <a:p>
            <a:r>
              <a:rPr lang="zh-CN" altLang="en-US" b="1" dirty="0"/>
              <a:t>第二部分是军队，是红军办的；第三部分是社会，是共产党各组织办的。</a:t>
            </a:r>
            <a:endParaRPr lang="zh-CN" altLang="en-US" b="1" dirty="0"/>
          </a:p>
          <a:p>
            <a:r>
              <a:rPr lang="en-US" altLang="zh-CN" b="1" dirty="0">
                <a:solidFill>
                  <a:srgbClr val="FF0000"/>
                </a:solidFill>
              </a:rPr>
              <a:t>33</a:t>
            </a:r>
            <a:r>
              <a:rPr lang="zh-CN" altLang="en-US" b="1" dirty="0">
                <a:solidFill>
                  <a:srgbClr val="FF0000"/>
                </a:solidFill>
              </a:rPr>
              <a:t>、朱德的特殊战术。</a:t>
            </a:r>
            <a:endParaRPr lang="zh-CN" altLang="en-US" b="1" dirty="0">
              <a:solidFill>
                <a:srgbClr val="FF0000"/>
              </a:solidFill>
            </a:endParaRPr>
          </a:p>
          <a:p>
            <a:r>
              <a:rPr lang="zh-CN" altLang="en-US" b="1" dirty="0"/>
              <a:t>答：</a:t>
            </a:r>
            <a:r>
              <a:rPr lang="en-US" altLang="zh-CN" b="1" dirty="0"/>
              <a:t>1</a:t>
            </a:r>
            <a:r>
              <a:rPr lang="zh-CN" altLang="en-US" b="1" dirty="0"/>
              <a:t>）能跟战士共同生活，密切接触，因而获得他们的信任；</a:t>
            </a:r>
            <a:r>
              <a:rPr lang="en-US" altLang="zh-CN" b="1" dirty="0"/>
              <a:t>2</a:t>
            </a:r>
            <a:r>
              <a:rPr lang="zh-CN" altLang="en-US" b="1" dirty="0"/>
              <a:t>）作战不管大小，事前要查勘地形，精密计划一切；</a:t>
            </a:r>
            <a:r>
              <a:rPr lang="en-US" altLang="zh-CN" b="1" dirty="0"/>
              <a:t>3</a:t>
            </a:r>
            <a:r>
              <a:rPr lang="zh-CN" altLang="en-US" b="1" dirty="0"/>
              <a:t>）细心处理一切，亲自领导部队；</a:t>
            </a:r>
            <a:r>
              <a:rPr lang="en-US" altLang="zh-CN" b="1" dirty="0"/>
              <a:t>4</a:t>
            </a:r>
            <a:r>
              <a:rPr lang="zh-CN" altLang="en-US" b="1" dirty="0"/>
              <a:t>）坚持要从一切角度对敌人的阵地有清楚的了解。</a:t>
            </a:r>
            <a:endParaRPr lang="zh-CN" altLang="en-US" b="1"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8" name="标题 70657"/>
          <p:cNvSpPr>
            <a:spLocks noGrp="1"/>
          </p:cNvSpPr>
          <p:nvPr>
            <p:ph type="title"/>
          </p:nvPr>
        </p:nvSpPr>
        <p:spPr>
          <a:ln/>
        </p:spPr>
        <p:txBody>
          <a:bodyPr anchor="ctr"/>
          <a:p>
            <a:endParaRPr dirty="0"/>
          </a:p>
        </p:txBody>
      </p:sp>
      <p:sp>
        <p:nvSpPr>
          <p:cNvPr id="70659" name="文本占位符 70658"/>
          <p:cNvSpPr>
            <a:spLocks noGrp="1"/>
          </p:cNvSpPr>
          <p:nvPr>
            <p:ph type="body" idx="1"/>
          </p:nvPr>
        </p:nvSpPr>
        <p:spPr>
          <a:xfrm>
            <a:off x="0" y="0"/>
            <a:ext cx="9144000" cy="6858000"/>
          </a:xfrm>
          <a:ln/>
        </p:spPr>
        <p:txBody>
          <a:bodyPr/>
          <a:p>
            <a:r>
              <a:rPr lang="en-US" altLang="zh-CN" b="1" dirty="0">
                <a:solidFill>
                  <a:srgbClr val="FF0000"/>
                </a:solidFill>
              </a:rPr>
              <a:t>34</a:t>
            </a:r>
            <a:r>
              <a:rPr lang="zh-CN" altLang="en-US" b="1" dirty="0">
                <a:solidFill>
                  <a:srgbClr val="FF0000"/>
                </a:solidFill>
              </a:rPr>
              <a:t>、简答：</a:t>
            </a:r>
            <a:r>
              <a:rPr lang="en-US" altLang="zh-CN" b="1" dirty="0">
                <a:solidFill>
                  <a:srgbClr val="FF0000"/>
                </a:solidFill>
              </a:rPr>
              <a:t>1936</a:t>
            </a:r>
            <a:r>
              <a:rPr lang="zh-CN" altLang="en-US" b="1" dirty="0">
                <a:solidFill>
                  <a:srgbClr val="FF0000"/>
                </a:solidFill>
              </a:rPr>
              <a:t>年</a:t>
            </a:r>
            <a:r>
              <a:rPr lang="en-US" altLang="zh-CN" b="1" dirty="0">
                <a:solidFill>
                  <a:srgbClr val="FF0000"/>
                </a:solidFill>
              </a:rPr>
              <a:t>9</a:t>
            </a:r>
            <a:r>
              <a:rPr lang="zh-CN" altLang="en-US" b="1" dirty="0">
                <a:solidFill>
                  <a:srgbClr val="FF0000"/>
                </a:solidFill>
              </a:rPr>
              <a:t>月彭德怀部队向黄河西移的原因</a:t>
            </a:r>
            <a:r>
              <a:rPr lang="en-US" altLang="zh-CN" b="1">
                <a:solidFill>
                  <a:srgbClr val="FF0000"/>
                </a:solidFill>
              </a:rPr>
              <a:t>.</a:t>
            </a:r>
            <a:endParaRPr lang="en-US" altLang="zh-CN" b="1">
              <a:solidFill>
                <a:srgbClr val="FF0000"/>
              </a:solidFill>
            </a:endParaRPr>
          </a:p>
          <a:p>
            <a:r>
              <a:rPr lang="zh-CN" altLang="en-US" b="1" dirty="0"/>
              <a:t>答：首先是扩大和发展我们的苏区；第二是配合二、四方面军的调动和前进；第三是消除马鸿逵和马鸿斌在地方的影响，同他们的部队直接形成统一战线。</a:t>
            </a:r>
            <a:endParaRPr lang="zh-CN" altLang="en-US" b="1" dirty="0"/>
          </a:p>
          <a:p>
            <a:r>
              <a:rPr lang="en-US" altLang="zh-CN" b="1" dirty="0">
                <a:solidFill>
                  <a:srgbClr val="FF0000"/>
                </a:solidFill>
              </a:rPr>
              <a:t>35</a:t>
            </a:r>
            <a:r>
              <a:rPr lang="zh-CN" altLang="en-US" b="1" dirty="0">
                <a:solidFill>
                  <a:srgbClr val="FF0000"/>
                </a:solidFill>
              </a:rPr>
              <a:t>、简答：</a:t>
            </a:r>
            <a:r>
              <a:rPr lang="en-US" altLang="zh-CN" b="1" dirty="0">
                <a:solidFill>
                  <a:srgbClr val="FF0000"/>
                </a:solidFill>
              </a:rPr>
              <a:t>19</a:t>
            </a:r>
            <a:r>
              <a:rPr lang="zh-CN" altLang="en-US" b="1" dirty="0">
                <a:solidFill>
                  <a:srgbClr val="FF0000"/>
                </a:solidFill>
              </a:rPr>
              <a:t>世纪回民两次争夺政权。</a:t>
            </a:r>
            <a:endParaRPr lang="zh-CN" altLang="en-US" b="1" dirty="0">
              <a:solidFill>
                <a:srgbClr val="FF0000"/>
              </a:solidFill>
            </a:endParaRPr>
          </a:p>
          <a:p>
            <a:r>
              <a:rPr lang="zh-CN" altLang="en-US" b="1" dirty="0"/>
              <a:t>答：一次是杜文秀在云南一度立国，自称苏丹王苏莱曼；</a:t>
            </a:r>
            <a:endParaRPr lang="zh-CN" altLang="en-US" b="1" dirty="0"/>
          </a:p>
          <a:p>
            <a:r>
              <a:rPr lang="zh-CN" altLang="en-US" b="1" dirty="0"/>
              <a:t>一次是在</a:t>
            </a:r>
            <a:r>
              <a:rPr lang="en-US" altLang="zh-CN" b="1" dirty="0"/>
              <a:t>1864</a:t>
            </a:r>
            <a:r>
              <a:rPr lang="zh-CN" altLang="en-US" b="1" dirty="0"/>
              <a:t>年回民控制了西北全境，甚至进犯湖北。</a:t>
            </a:r>
            <a:endParaRPr lang="zh-CN" altLang="en-US" b="1" dirty="0"/>
          </a:p>
          <a:p>
            <a:endParaRPr lang="zh-CN" altLang="en-US" b="1" dirty="0"/>
          </a:p>
          <a:p>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标题 15361"/>
          <p:cNvSpPr>
            <a:spLocks noGrp="1"/>
          </p:cNvSpPr>
          <p:nvPr>
            <p:ph type="title"/>
          </p:nvPr>
        </p:nvSpPr>
        <p:spPr>
          <a:ln/>
        </p:spPr>
        <p:txBody>
          <a:bodyPr anchor="ctr"/>
          <a:p>
            <a:endParaRPr dirty="0"/>
          </a:p>
        </p:txBody>
      </p:sp>
      <p:sp>
        <p:nvSpPr>
          <p:cNvPr id="15363" name="文本占位符 15362"/>
          <p:cNvSpPr>
            <a:spLocks noGrp="1"/>
          </p:cNvSpPr>
          <p:nvPr>
            <p:ph type="body" idx="1"/>
          </p:nvPr>
        </p:nvSpPr>
        <p:spPr>
          <a:xfrm>
            <a:off x="0" y="115888"/>
            <a:ext cx="9144000" cy="6742112"/>
          </a:xfrm>
          <a:ln/>
        </p:spPr>
        <p:txBody>
          <a:bodyPr/>
          <a:p>
            <a:pPr>
              <a:lnSpc>
                <a:spcPct val="90000"/>
              </a:lnSpc>
            </a:pPr>
            <a:r>
              <a:rPr lang="en-US" altLang="zh-CN" sz="2800" b="1" dirty="0">
                <a:solidFill>
                  <a:srgbClr val="FF0000"/>
                </a:solidFill>
              </a:rPr>
              <a:t>36</a:t>
            </a:r>
            <a:r>
              <a:rPr lang="zh-CN" altLang="en-US" sz="2800" b="1" dirty="0">
                <a:solidFill>
                  <a:srgbClr val="FF0000"/>
                </a:solidFill>
              </a:rPr>
              <a:t>、共产党鼓动推翻“国民党走狗”和“伊斯兰教叛徒”向回民提出的诺言</a:t>
            </a:r>
            <a:r>
              <a:rPr lang="en-US" altLang="zh-CN" sz="2800" b="1"/>
              <a:t>.</a:t>
            </a:r>
            <a:endParaRPr lang="en-US" altLang="zh-CN" sz="2800" b="1"/>
          </a:p>
          <a:p>
            <a:pPr>
              <a:lnSpc>
                <a:spcPct val="90000"/>
              </a:lnSpc>
            </a:pPr>
            <a:r>
              <a:rPr lang="zh-CN" altLang="en-US" sz="2800" b="1" dirty="0"/>
              <a:t>取消一切苛捐杂税；协助成立回民自治政府；取缔征兵；取消欠债；保护回族文化；保证各派宗教自由；协助创建和武装回民抗日军。</a:t>
            </a:r>
            <a:r>
              <a:rPr lang="zh-CN" altLang="en-US" sz="2800" b="1"/>
              <a:t> </a:t>
            </a:r>
            <a:endParaRPr lang="zh-CN" altLang="en-US" sz="2800" b="1"/>
          </a:p>
          <a:p>
            <a:pPr>
              <a:lnSpc>
                <a:spcPct val="90000"/>
              </a:lnSpc>
            </a:pPr>
            <a:r>
              <a:rPr lang="en-US" altLang="zh-CN" sz="2800" b="1" dirty="0">
                <a:solidFill>
                  <a:srgbClr val="FF0000"/>
                </a:solidFill>
              </a:rPr>
              <a:t>37</a:t>
            </a:r>
            <a:r>
              <a:rPr lang="zh-CN" altLang="en-US" sz="2800" b="1" dirty="0">
                <a:solidFill>
                  <a:srgbClr val="FF0000"/>
                </a:solidFill>
              </a:rPr>
              <a:t>、</a:t>
            </a:r>
            <a:r>
              <a:rPr lang="en-US" altLang="zh-CN" sz="2800" b="1" dirty="0">
                <a:solidFill>
                  <a:srgbClr val="FF0000"/>
                </a:solidFill>
              </a:rPr>
              <a:t>《</a:t>
            </a:r>
            <a:r>
              <a:rPr lang="zh-CN" altLang="en-US" sz="2800" b="1" dirty="0">
                <a:solidFill>
                  <a:srgbClr val="FF0000"/>
                </a:solidFill>
              </a:rPr>
              <a:t>西行漫记</a:t>
            </a:r>
            <a:r>
              <a:rPr lang="en-US" altLang="zh-CN" sz="2800" b="1" dirty="0">
                <a:solidFill>
                  <a:srgbClr val="FF0000"/>
                </a:solidFill>
              </a:rPr>
              <a:t>》</a:t>
            </a:r>
            <a:r>
              <a:rPr lang="zh-CN" altLang="en-US" sz="2800" b="1" dirty="0">
                <a:solidFill>
                  <a:srgbClr val="FF0000"/>
                </a:solidFill>
              </a:rPr>
              <a:t>又译名为什么？为什么中译名不选</a:t>
            </a:r>
            <a:r>
              <a:rPr lang="en-US" altLang="zh-CN" sz="2800" b="1" dirty="0">
                <a:solidFill>
                  <a:srgbClr val="FF0000"/>
                </a:solidFill>
              </a:rPr>
              <a:t>《</a:t>
            </a:r>
            <a:r>
              <a:rPr lang="zh-CN" altLang="en-US" sz="2800" b="1" dirty="0">
                <a:solidFill>
                  <a:srgbClr val="FF0000"/>
                </a:solidFill>
              </a:rPr>
              <a:t>西行漫记</a:t>
            </a:r>
            <a:r>
              <a:rPr lang="en-US" altLang="zh-CN" sz="2800" b="1" dirty="0">
                <a:solidFill>
                  <a:srgbClr val="FF0000"/>
                </a:solidFill>
              </a:rPr>
              <a:t>》</a:t>
            </a:r>
            <a:r>
              <a:rPr lang="zh-CN" altLang="en-US" sz="2800" b="1" dirty="0">
                <a:solidFill>
                  <a:srgbClr val="FF0000"/>
                </a:solidFill>
              </a:rPr>
              <a:t>？</a:t>
            </a:r>
            <a:endParaRPr lang="zh-CN" altLang="en-US" sz="2800" b="1" dirty="0">
              <a:solidFill>
                <a:srgbClr val="FF0000"/>
              </a:solidFill>
            </a:endParaRPr>
          </a:p>
          <a:p>
            <a:pPr>
              <a:lnSpc>
                <a:spcPct val="90000"/>
              </a:lnSpc>
            </a:pPr>
            <a:r>
              <a:rPr lang="zh-CN" altLang="en-US" sz="2800" b="1" dirty="0"/>
              <a:t>答：</a:t>
            </a:r>
            <a:r>
              <a:rPr lang="en-US" altLang="zh-CN" sz="2800" b="1" dirty="0"/>
              <a:t>《</a:t>
            </a:r>
            <a:r>
              <a:rPr lang="zh-CN" altLang="en-US" sz="2800" b="1" dirty="0"/>
              <a:t>西行漫记</a:t>
            </a:r>
            <a:r>
              <a:rPr lang="en-US" altLang="zh-CN" sz="2800" b="1" dirty="0"/>
              <a:t>》</a:t>
            </a:r>
            <a:r>
              <a:rPr lang="zh-CN" altLang="en-US" sz="2800" b="1" dirty="0"/>
              <a:t>又译名为</a:t>
            </a:r>
            <a:r>
              <a:rPr lang="en-US" altLang="zh-CN" sz="2800" b="1" dirty="0"/>
              <a:t>《</a:t>
            </a:r>
            <a:r>
              <a:rPr lang="zh-CN" altLang="en-US" sz="2800" b="1" dirty="0"/>
              <a:t>红星照耀中国</a:t>
            </a:r>
            <a:r>
              <a:rPr lang="en-US" altLang="zh-CN" sz="2800" b="1" dirty="0"/>
              <a:t>》</a:t>
            </a:r>
            <a:r>
              <a:rPr lang="zh-CN" altLang="en-US" sz="2800" b="1" dirty="0"/>
              <a:t>。当时中国正处于日本的侵略，同时国民也对共产党进行镇压。在如此白色世界中，</a:t>
            </a:r>
            <a:r>
              <a:rPr lang="en-US" altLang="zh-CN" sz="2800" b="1" dirty="0"/>
              <a:t>《</a:t>
            </a:r>
            <a:r>
              <a:rPr lang="zh-CN" altLang="en-US" sz="2800" b="1" dirty="0"/>
              <a:t>红星照耀中国</a:t>
            </a:r>
            <a:r>
              <a:rPr lang="en-US" altLang="zh-CN" sz="2800" b="1" dirty="0"/>
              <a:t>》</a:t>
            </a:r>
            <a:r>
              <a:rPr lang="zh-CN" altLang="en-US" sz="2800" b="1" dirty="0"/>
              <a:t>要在中国流传的话必须用一个隐蔽的名称，因此选择了</a:t>
            </a:r>
            <a:r>
              <a:rPr lang="en-US" altLang="zh-CN" sz="2800" b="1" dirty="0"/>
              <a:t>《</a:t>
            </a:r>
            <a:r>
              <a:rPr lang="zh-CN" altLang="en-US" sz="2800" b="1" dirty="0"/>
              <a:t>西行漫记</a:t>
            </a:r>
            <a:r>
              <a:rPr lang="en-US" altLang="zh-CN" sz="2800" b="1" dirty="0"/>
              <a:t>》</a:t>
            </a:r>
            <a:r>
              <a:rPr lang="zh-CN" altLang="en-US" sz="2800" b="1" dirty="0"/>
              <a:t>作为掩护。</a:t>
            </a:r>
            <a:endParaRPr lang="zh-CN" altLang="en-US" sz="2800" b="1" dirty="0"/>
          </a:p>
          <a:p>
            <a:pPr>
              <a:lnSpc>
                <a:spcPct val="90000"/>
              </a:lnSpc>
            </a:pPr>
            <a:r>
              <a:rPr lang="en-US" altLang="zh-CN" sz="2800" b="1" dirty="0">
                <a:solidFill>
                  <a:srgbClr val="FF0000"/>
                </a:solidFill>
              </a:rPr>
              <a:t>38</a:t>
            </a:r>
            <a:r>
              <a:rPr lang="zh-CN" altLang="en-US" sz="2800" b="1" dirty="0">
                <a:solidFill>
                  <a:srgbClr val="FF0000"/>
                </a:solidFill>
              </a:rPr>
              <a:t>、斯诺出发去中国前做了什么预防准备工作？</a:t>
            </a:r>
            <a:endParaRPr lang="zh-CN" altLang="en-US" sz="2800" b="1" dirty="0">
              <a:solidFill>
                <a:srgbClr val="FF0000"/>
              </a:solidFill>
            </a:endParaRPr>
          </a:p>
          <a:p>
            <a:pPr>
              <a:lnSpc>
                <a:spcPct val="90000"/>
              </a:lnSpc>
            </a:pPr>
            <a:r>
              <a:rPr lang="zh-CN" altLang="en-US" sz="2800" b="1" dirty="0"/>
              <a:t>答：当时在西北天花、霍乱、伤寒、斑疹伤寒和鼠疫流行，因此斯诺出发前在臂部和腿部注射了这些传染病的疫苗。</a:t>
            </a:r>
            <a:endParaRPr lang="zh-CN" altLang="en-US" sz="2800" b="1" dirty="0"/>
          </a:p>
          <a:p>
            <a:pPr>
              <a:lnSpc>
                <a:spcPct val="90000"/>
              </a:lnSpc>
            </a:pPr>
            <a:endParaRPr lang="zh-CN" altLang="en-US" sz="28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标题 17409"/>
          <p:cNvSpPr>
            <a:spLocks noGrp="1"/>
          </p:cNvSpPr>
          <p:nvPr>
            <p:ph type="title"/>
          </p:nvPr>
        </p:nvSpPr>
        <p:spPr>
          <a:ln/>
        </p:spPr>
        <p:txBody>
          <a:bodyPr anchor="ctr"/>
          <a:p>
            <a:endParaRPr dirty="0"/>
          </a:p>
        </p:txBody>
      </p:sp>
      <p:sp>
        <p:nvSpPr>
          <p:cNvPr id="17411" name="文本占位符 17410"/>
          <p:cNvSpPr>
            <a:spLocks noGrp="1"/>
          </p:cNvSpPr>
          <p:nvPr>
            <p:ph type="body" idx="1"/>
          </p:nvPr>
        </p:nvSpPr>
        <p:spPr>
          <a:xfrm>
            <a:off x="0" y="0"/>
            <a:ext cx="9324975" cy="7316788"/>
          </a:xfrm>
          <a:ln/>
        </p:spPr>
        <p:txBody>
          <a:bodyPr/>
          <a:p>
            <a:r>
              <a:rPr lang="en-US" altLang="zh-CN" b="1" dirty="0">
                <a:solidFill>
                  <a:srgbClr val="FF0000"/>
                </a:solidFill>
              </a:rPr>
              <a:t>39</a:t>
            </a:r>
            <a:r>
              <a:rPr lang="zh-CN" altLang="en-US" b="1" dirty="0">
                <a:solidFill>
                  <a:srgbClr val="FF0000"/>
                </a:solidFill>
              </a:rPr>
              <a:t>、陕西曾以盛产什么闻名？西北发生过大饥荒的原因是什么？</a:t>
            </a:r>
            <a:r>
              <a:rPr lang="zh-CN" altLang="en-US" b="1" dirty="0"/>
              <a:t>答：陕西长期以来就以盛产鸦片闻名。西北曾经的大饥荒也和鸦片的种植有关。当时军阀强迫农民种植鸦片，最好的土地都种上了鸦片，一遇到干旱的年头，西北主要的粮食作物就严重短缺，饥荒就不可避免。</a:t>
            </a:r>
            <a:endParaRPr lang="zh-CN" altLang="en-US" b="1" dirty="0"/>
          </a:p>
          <a:p>
            <a:r>
              <a:rPr lang="en-US" altLang="zh-CN" b="1" dirty="0">
                <a:solidFill>
                  <a:srgbClr val="FF0000"/>
                </a:solidFill>
              </a:rPr>
              <a:t>40</a:t>
            </a:r>
            <a:r>
              <a:rPr lang="zh-CN" altLang="en-US" b="1" dirty="0">
                <a:solidFill>
                  <a:srgbClr val="FF0000"/>
                </a:solidFill>
              </a:rPr>
              <a:t>、介绍下“白匪”。</a:t>
            </a:r>
            <a:endParaRPr lang="zh-CN" altLang="en-US" b="1" dirty="0">
              <a:solidFill>
                <a:srgbClr val="FF0000"/>
              </a:solidFill>
            </a:endParaRPr>
          </a:p>
          <a:p>
            <a:r>
              <a:rPr lang="zh-CN" altLang="en-US" b="1" dirty="0"/>
              <a:t>答：白匪，用国民党的名词来说就是民团，国民党为了镇压农民起义，纷纷组织民团。</a:t>
            </a:r>
            <a:endParaRPr lang="zh-CN" altLang="en-US" b="1" dirty="0"/>
          </a:p>
          <a:p>
            <a:endParaRPr lang="zh-CN" altLang="en-US" b="1"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标题 69633"/>
          <p:cNvSpPr>
            <a:spLocks noGrp="1"/>
          </p:cNvSpPr>
          <p:nvPr>
            <p:ph type="title"/>
          </p:nvPr>
        </p:nvSpPr>
        <p:spPr>
          <a:ln/>
        </p:spPr>
        <p:txBody>
          <a:bodyPr anchor="ctr"/>
          <a:p>
            <a:endParaRPr dirty="0"/>
          </a:p>
        </p:txBody>
      </p:sp>
      <p:sp>
        <p:nvSpPr>
          <p:cNvPr id="69635" name="文本占位符 69634"/>
          <p:cNvSpPr>
            <a:spLocks noGrp="1"/>
          </p:cNvSpPr>
          <p:nvPr>
            <p:ph type="body" idx="1"/>
          </p:nvPr>
        </p:nvSpPr>
        <p:spPr>
          <a:ln/>
        </p:spPr>
        <p:txBody>
          <a:bodyPr/>
          <a:p>
            <a:r>
              <a:rPr lang="en-US" altLang="zh-CN" b="1" dirty="0">
                <a:solidFill>
                  <a:srgbClr val="FF0000"/>
                </a:solidFill>
              </a:rPr>
              <a:t>41</a:t>
            </a:r>
            <a:r>
              <a:rPr lang="zh-CN" altLang="en-US" b="1" dirty="0">
                <a:solidFill>
                  <a:srgbClr val="FF0000"/>
                </a:solidFill>
              </a:rPr>
              <a:t>、第一次国共合作的基础是什么？</a:t>
            </a:r>
            <a:endParaRPr lang="zh-CN" altLang="en-US" b="1" dirty="0">
              <a:solidFill>
                <a:srgbClr val="FF0000"/>
              </a:solidFill>
            </a:endParaRPr>
          </a:p>
          <a:p>
            <a:r>
              <a:rPr lang="zh-CN" altLang="en-US" b="1" dirty="0"/>
              <a:t>答：第一次国共合作的基础是国民党必须接受两大革命原则。第一原则是承认有必要采取反帝政策</a:t>
            </a:r>
            <a:r>
              <a:rPr lang="en-US" altLang="zh-CN" b="1">
                <a:latin typeface="Arial" panose="020B0604020202020204" pitchFamily="34" charset="0"/>
              </a:rPr>
              <a:t>—</a:t>
            </a:r>
            <a:r>
              <a:rPr lang="zh-CN" altLang="en-US" b="1" dirty="0"/>
              <a:t>用革命行动收复政治上、领土上和经济上的全部主权。第二原则是要求在国内实行反封建反军阀政策</a:t>
            </a:r>
            <a:r>
              <a:rPr lang="en-US" altLang="zh-CN" b="1">
                <a:latin typeface="Arial" panose="020B0604020202020204" pitchFamily="34" charset="0"/>
              </a:rPr>
              <a:t>—</a:t>
            </a:r>
            <a:r>
              <a:rPr lang="zh-CN" altLang="en-US" b="1" dirty="0"/>
              <a:t>对地主军阀实现民主革命，建设新式的社会、经济、政治生活。</a:t>
            </a:r>
            <a:endParaRPr lang="zh-CN" altLang="en-US" b="1" dirty="0"/>
          </a:p>
          <a:p>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18433"/>
          <p:cNvSpPr>
            <a:spLocks noGrp="1"/>
          </p:cNvSpPr>
          <p:nvPr>
            <p:ph type="title"/>
          </p:nvPr>
        </p:nvSpPr>
        <p:spPr>
          <a:ln/>
        </p:spPr>
        <p:txBody>
          <a:bodyPr anchor="ctr"/>
          <a:p>
            <a:endParaRPr dirty="0"/>
          </a:p>
        </p:txBody>
      </p:sp>
      <p:sp>
        <p:nvSpPr>
          <p:cNvPr id="18435" name="文本占位符 18434"/>
          <p:cNvSpPr>
            <a:spLocks noGrp="1"/>
          </p:cNvSpPr>
          <p:nvPr>
            <p:ph type="body" idx="1"/>
          </p:nvPr>
        </p:nvSpPr>
        <p:spPr>
          <a:xfrm>
            <a:off x="179388" y="188913"/>
            <a:ext cx="8964612" cy="6669087"/>
          </a:xfrm>
          <a:ln/>
        </p:spPr>
        <p:txBody>
          <a:bodyPr/>
          <a:p>
            <a:r>
              <a:rPr lang="en-US" altLang="zh-CN" sz="2800" b="1" dirty="0">
                <a:solidFill>
                  <a:srgbClr val="FF0000"/>
                </a:solidFill>
              </a:rPr>
              <a:t>42</a:t>
            </a:r>
            <a:r>
              <a:rPr lang="zh-CN" altLang="en-US" sz="2800" b="1" dirty="0">
                <a:solidFill>
                  <a:srgbClr val="FF0000"/>
                </a:solidFill>
              </a:rPr>
              <a:t>、介绍</a:t>
            </a:r>
            <a:r>
              <a:rPr lang="en-US" altLang="zh-CN" sz="2800" b="1" dirty="0">
                <a:solidFill>
                  <a:srgbClr val="FF0000"/>
                </a:solidFill>
              </a:rPr>
              <a:t>《</a:t>
            </a:r>
            <a:r>
              <a:rPr lang="zh-CN" altLang="en-US" sz="2800" b="1" dirty="0">
                <a:solidFill>
                  <a:srgbClr val="FF0000"/>
                </a:solidFill>
              </a:rPr>
              <a:t>西行漫记</a:t>
            </a:r>
            <a:r>
              <a:rPr lang="en-US" altLang="zh-CN" sz="2800" b="1" dirty="0">
                <a:solidFill>
                  <a:srgbClr val="FF0000"/>
                </a:solidFill>
              </a:rPr>
              <a:t>》</a:t>
            </a:r>
            <a:r>
              <a:rPr lang="zh-CN" altLang="en-US" sz="2800" b="1" dirty="0">
                <a:solidFill>
                  <a:srgbClr val="FF0000"/>
                </a:solidFill>
              </a:rPr>
              <a:t>的作者埃德加</a:t>
            </a:r>
            <a:r>
              <a:rPr lang="en-US" altLang="zh-CN" sz="2800" b="1" dirty="0">
                <a:solidFill>
                  <a:srgbClr val="FF0000"/>
                </a:solidFill>
              </a:rPr>
              <a:t>.</a:t>
            </a:r>
            <a:r>
              <a:rPr lang="zh-CN" altLang="en-US" sz="2800" b="1" dirty="0">
                <a:solidFill>
                  <a:srgbClr val="FF0000"/>
                </a:solidFill>
              </a:rPr>
              <a:t>斯诺。</a:t>
            </a:r>
            <a:endParaRPr lang="zh-CN" altLang="en-US" sz="2800" b="1" dirty="0">
              <a:solidFill>
                <a:srgbClr val="FF0000"/>
              </a:solidFill>
            </a:endParaRPr>
          </a:p>
          <a:p>
            <a:r>
              <a:rPr lang="zh-CN" altLang="en-US" sz="2800" b="1" dirty="0"/>
              <a:t>答：埃德加</a:t>
            </a:r>
            <a:r>
              <a:rPr lang="en-US" altLang="zh-CN" sz="2800" b="1" dirty="0"/>
              <a:t>.</a:t>
            </a:r>
            <a:r>
              <a:rPr lang="zh-CN" altLang="en-US" sz="2800" b="1" dirty="0"/>
              <a:t>斯诺（</a:t>
            </a:r>
            <a:r>
              <a:rPr lang="en-US" altLang="zh-CN" sz="2800" b="1" dirty="0"/>
              <a:t>1905-1972</a:t>
            </a:r>
            <a:r>
              <a:rPr lang="zh-CN" altLang="en-US" sz="2800" b="1" dirty="0"/>
              <a:t>）于</a:t>
            </a:r>
            <a:r>
              <a:rPr lang="en-US" altLang="zh-CN" sz="2800" b="1" dirty="0"/>
              <a:t>1905</a:t>
            </a:r>
            <a:r>
              <a:rPr lang="zh-CN" altLang="en-US" sz="2800" b="1" dirty="0"/>
              <a:t>年出生于美国堪萨斯城的一个贫苦家庭，年轻时当过农民，铁路工人和印刷学徒，大学毕业时开始从事新闻工作。</a:t>
            </a:r>
            <a:r>
              <a:rPr lang="en-US" altLang="zh-CN" sz="2800" b="1" dirty="0"/>
              <a:t>1928</a:t>
            </a:r>
            <a:r>
              <a:rPr lang="zh-CN" altLang="en-US" sz="2800" b="1" dirty="0"/>
              <a:t>年到达中国的上海，担任</a:t>
            </a:r>
            <a:r>
              <a:rPr lang="en-US" altLang="zh-CN" sz="2800" b="1" dirty="0"/>
              <a:t>《</a:t>
            </a:r>
            <a:r>
              <a:rPr lang="zh-CN" altLang="en-US" sz="2800" b="1" dirty="0"/>
              <a:t>密勒氏评论报</a:t>
            </a:r>
            <a:r>
              <a:rPr lang="en-US" altLang="zh-CN" sz="2800" b="1" dirty="0"/>
              <a:t>》</a:t>
            </a:r>
            <a:r>
              <a:rPr lang="zh-CN" altLang="en-US" sz="2800" b="1" dirty="0"/>
              <a:t>的助理编辑，以后兼任纽约</a:t>
            </a:r>
            <a:r>
              <a:rPr lang="en-US" altLang="zh-CN" sz="2800" b="1" dirty="0"/>
              <a:t>《</a:t>
            </a:r>
            <a:r>
              <a:rPr lang="zh-CN" altLang="en-US" sz="2800" b="1" dirty="0"/>
              <a:t>太阳报</a:t>
            </a:r>
            <a:r>
              <a:rPr lang="en-US" altLang="zh-CN" sz="2800" b="1" dirty="0"/>
              <a:t>》</a:t>
            </a:r>
            <a:r>
              <a:rPr lang="zh-CN" altLang="en-US" sz="2800" b="1" dirty="0"/>
              <a:t>和伦敦</a:t>
            </a:r>
            <a:r>
              <a:rPr lang="en-US" altLang="zh-CN" sz="2800" b="1" dirty="0"/>
              <a:t>《</a:t>
            </a:r>
            <a:r>
              <a:rPr lang="zh-CN" altLang="en-US" sz="2800" b="1" dirty="0"/>
              <a:t>每日先驱报</a:t>
            </a:r>
            <a:r>
              <a:rPr lang="en-US" altLang="zh-CN" sz="2800" b="1" dirty="0"/>
              <a:t>》</a:t>
            </a:r>
            <a:r>
              <a:rPr lang="zh-CN" altLang="en-US" sz="2800" b="1" dirty="0"/>
              <a:t>的特约通讯员。</a:t>
            </a:r>
            <a:r>
              <a:rPr lang="en-US" altLang="zh-CN" sz="2800" b="1" dirty="0"/>
              <a:t>1930</a:t>
            </a:r>
            <a:r>
              <a:rPr lang="zh-CN" altLang="en-US" sz="2800" b="1" dirty="0"/>
              <a:t>年以后，为采集新闻，遍访中国主要城市和东三省、内蒙、台湾及日本、朝鲜、荷属东印度。他是首先把鲁迅著作介绍到西方的人之一，也是在红色区域进行采访的第一个西方新闻记者。 在他的一生中，除了为欧美报刊写作通讯稿以外，他完成了</a:t>
            </a:r>
            <a:r>
              <a:rPr lang="en-US" altLang="zh-CN" sz="2800" b="1" dirty="0"/>
              <a:t>11</a:t>
            </a:r>
            <a:r>
              <a:rPr lang="zh-CN" altLang="en-US" sz="2800" b="1" dirty="0"/>
              <a:t>本著作，其中极大部分是和中国问题有关。他所写的</a:t>
            </a:r>
            <a:r>
              <a:rPr lang="en-US" altLang="zh-CN" sz="2800" b="1" dirty="0"/>
              <a:t>《</a:t>
            </a:r>
            <a:r>
              <a:rPr lang="zh-CN" altLang="en-US" sz="2800" b="1" dirty="0"/>
              <a:t>西行漫记</a:t>
            </a:r>
            <a:r>
              <a:rPr lang="en-US" altLang="zh-CN" sz="2800" b="1" dirty="0"/>
              <a:t>》</a:t>
            </a:r>
            <a:r>
              <a:rPr lang="zh-CN" altLang="en-US" sz="2800" b="1" dirty="0"/>
              <a:t>始终是许多国家的畅销书。</a:t>
            </a:r>
            <a:endParaRPr lang="zh-CN" altLang="en-US" sz="2800" b="1"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标题 19457"/>
          <p:cNvSpPr>
            <a:spLocks noGrp="1"/>
          </p:cNvSpPr>
          <p:nvPr>
            <p:ph type="title"/>
          </p:nvPr>
        </p:nvSpPr>
        <p:spPr>
          <a:ln/>
        </p:spPr>
        <p:txBody>
          <a:bodyPr anchor="ctr"/>
          <a:p>
            <a:endParaRPr dirty="0"/>
          </a:p>
        </p:txBody>
      </p:sp>
      <p:sp>
        <p:nvSpPr>
          <p:cNvPr id="19459" name="文本占位符 19458"/>
          <p:cNvSpPr>
            <a:spLocks noGrp="1"/>
          </p:cNvSpPr>
          <p:nvPr>
            <p:ph type="body" idx="1"/>
          </p:nvPr>
        </p:nvSpPr>
        <p:spPr>
          <a:xfrm>
            <a:off x="0" y="0"/>
            <a:ext cx="9144000" cy="6858000"/>
          </a:xfrm>
          <a:ln/>
        </p:spPr>
        <p:txBody>
          <a:bodyPr/>
          <a:p>
            <a:r>
              <a:rPr lang="en-US" altLang="zh-CN" b="1" dirty="0">
                <a:solidFill>
                  <a:srgbClr val="FF0000"/>
                </a:solidFill>
              </a:rPr>
              <a:t>43</a:t>
            </a:r>
            <a:r>
              <a:rPr lang="zh-CN" altLang="en-US" b="1" dirty="0">
                <a:solidFill>
                  <a:srgbClr val="FF0000"/>
                </a:solidFill>
              </a:rPr>
              <a:t>、为什么</a:t>
            </a:r>
            <a:r>
              <a:rPr lang="en-US" altLang="zh-CN" b="1" dirty="0">
                <a:solidFill>
                  <a:srgbClr val="FF0000"/>
                </a:solidFill>
              </a:rPr>
              <a:t>《</a:t>
            </a:r>
            <a:r>
              <a:rPr lang="zh-CN" altLang="en-US" b="1" dirty="0">
                <a:solidFill>
                  <a:srgbClr val="FF0000"/>
                </a:solidFill>
              </a:rPr>
              <a:t>西行漫记</a:t>
            </a:r>
            <a:r>
              <a:rPr lang="en-US" altLang="zh-CN" b="1" dirty="0">
                <a:solidFill>
                  <a:srgbClr val="FF0000"/>
                </a:solidFill>
              </a:rPr>
              <a:t>》</a:t>
            </a:r>
            <a:r>
              <a:rPr lang="zh-CN" altLang="en-US" b="1" dirty="0">
                <a:solidFill>
                  <a:srgbClr val="FF0000"/>
                </a:solidFill>
              </a:rPr>
              <a:t>是许多国家的畅销书？</a:t>
            </a:r>
            <a:endParaRPr lang="zh-CN" altLang="en-US" b="1" dirty="0">
              <a:solidFill>
                <a:srgbClr val="FF0000"/>
              </a:solidFill>
            </a:endParaRPr>
          </a:p>
          <a:p>
            <a:r>
              <a:rPr lang="zh-CN" altLang="en-US" b="1" dirty="0"/>
              <a:t>答：</a:t>
            </a:r>
            <a:r>
              <a:rPr lang="en-US" altLang="zh-CN" b="1" dirty="0"/>
              <a:t>《</a:t>
            </a:r>
            <a:r>
              <a:rPr lang="zh-CN" altLang="en-US" b="1" dirty="0"/>
              <a:t>西行漫记</a:t>
            </a:r>
            <a:r>
              <a:rPr lang="en-US" altLang="zh-CN" b="1" dirty="0"/>
              <a:t>》</a:t>
            </a:r>
            <a:r>
              <a:rPr lang="zh-CN" altLang="en-US" b="1" dirty="0"/>
              <a:t>是忠实描绘中国红色区域的第一本著作，初版除了有关西安事变和</a:t>
            </a:r>
            <a:r>
              <a:rPr lang="en-US" altLang="zh-CN" b="1" dirty="0"/>
              <a:t>《</a:t>
            </a:r>
            <a:r>
              <a:rPr lang="zh-CN" altLang="en-US" b="1" dirty="0"/>
              <a:t>关于朱德</a:t>
            </a:r>
            <a:r>
              <a:rPr lang="en-US" altLang="zh-CN" b="1" dirty="0"/>
              <a:t>》</a:t>
            </a:r>
            <a:r>
              <a:rPr lang="zh-CN" altLang="en-US" b="1" dirty="0"/>
              <a:t>部分引用了尼姆</a:t>
            </a:r>
            <a:r>
              <a:rPr lang="en-US" altLang="zh-CN" b="1" dirty="0"/>
              <a:t>.</a:t>
            </a:r>
            <a:r>
              <a:rPr lang="zh-CN" altLang="en-US" b="1" dirty="0"/>
              <a:t>威尔斯的笔记材料外</a:t>
            </a:r>
            <a:r>
              <a:rPr lang="en-US" altLang="zh-CN" b="1" dirty="0"/>
              <a:t>,</a:t>
            </a:r>
            <a:r>
              <a:rPr lang="zh-CN" altLang="en-US" b="1" dirty="0"/>
              <a:t>都是他亲自采访的第一手资料</a:t>
            </a:r>
            <a:r>
              <a:rPr lang="en-US" altLang="zh-CN" b="1" dirty="0"/>
              <a:t>.</a:t>
            </a:r>
            <a:r>
              <a:rPr lang="zh-CN" altLang="en-US" b="1" dirty="0"/>
              <a:t>更重要的是斯诺西北之行</a:t>
            </a:r>
            <a:r>
              <a:rPr lang="en-US" altLang="zh-CN" b="1" dirty="0"/>
              <a:t>,</a:t>
            </a:r>
            <a:r>
              <a:rPr lang="zh-CN" altLang="en-US" b="1" dirty="0"/>
              <a:t>正值中国和世界局势大转变的开端。由于斯诺的惊人的洞察力和锐敏的分析力，才使他认识了问题的本质。正如他自己所说，从最实际的意义来说，这些故事是中国革命青年们所创造，所写下。这些是人类历史本身的丰富而灿烂的精华。</a:t>
            </a:r>
            <a:endParaRPr lang="zh-CN" altLang="en-US"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6" name="标题 77825"/>
          <p:cNvSpPr>
            <a:spLocks noGrp="1"/>
          </p:cNvSpPr>
          <p:nvPr>
            <p:ph type="title"/>
          </p:nvPr>
        </p:nvSpPr>
        <p:spPr>
          <a:ln/>
        </p:spPr>
        <p:txBody>
          <a:bodyPr anchor="ctr"/>
          <a:p>
            <a:endParaRPr dirty="0"/>
          </a:p>
        </p:txBody>
      </p:sp>
      <p:sp>
        <p:nvSpPr>
          <p:cNvPr id="77827" name="文本占位符 77826"/>
          <p:cNvSpPr>
            <a:spLocks noGrp="1"/>
          </p:cNvSpPr>
          <p:nvPr>
            <p:ph type="body" idx="1"/>
          </p:nvPr>
        </p:nvSpPr>
        <p:spPr>
          <a:ln/>
        </p:spPr>
        <p:txBody>
          <a:bodyPr/>
          <a:p>
            <a:pPr>
              <a:lnSpc>
                <a:spcPct val="90000"/>
              </a:lnSpc>
            </a:pPr>
            <a:r>
              <a:rPr lang="en-US" altLang="zh-CN" b="1" dirty="0">
                <a:solidFill>
                  <a:srgbClr val="FF0000"/>
                </a:solidFill>
              </a:rPr>
              <a:t>3</a:t>
            </a:r>
            <a:r>
              <a:rPr lang="zh-CN" altLang="en-US" b="1" dirty="0">
                <a:solidFill>
                  <a:srgbClr val="FF0000"/>
                </a:solidFill>
              </a:rPr>
              <a:t>、苏维埃革命委员会的权利有哪些？</a:t>
            </a:r>
            <a:endParaRPr lang="zh-CN" altLang="en-US" b="1" dirty="0">
              <a:solidFill>
                <a:srgbClr val="FF0000"/>
              </a:solidFill>
            </a:endParaRPr>
          </a:p>
          <a:p>
            <a:pPr>
              <a:lnSpc>
                <a:spcPct val="90000"/>
              </a:lnSpc>
            </a:pPr>
            <a:r>
              <a:rPr lang="zh-CN" altLang="en-US" b="1" dirty="0"/>
              <a:t>答：它有决定选举或改选权，同共产党合作紧密。乡苏维埃下面设教育、合作社、军训、政训、土地、卫生、游击队训练、革命防御、扩大红军、农业互助、红军耕田等等委员会，由乡苏维埃指派。苏维埃的每一分支机构中都有这种委员会，一直到负责统一各项政策和作出全国性决策的中央政府。</a:t>
            </a:r>
            <a:endParaRPr lang="zh-CN" altLang="en-US" b="1" dirty="0"/>
          </a:p>
          <a:p>
            <a:pPr>
              <a:lnSpc>
                <a:spcPct val="90000"/>
              </a:lnSpc>
            </a:pP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0" name="标题 68609"/>
          <p:cNvSpPr>
            <a:spLocks noGrp="1"/>
          </p:cNvSpPr>
          <p:nvPr>
            <p:ph type="title"/>
          </p:nvPr>
        </p:nvSpPr>
        <p:spPr>
          <a:ln/>
        </p:spPr>
        <p:txBody>
          <a:bodyPr anchor="ctr"/>
          <a:p>
            <a:endParaRPr dirty="0"/>
          </a:p>
        </p:txBody>
      </p:sp>
      <p:sp>
        <p:nvSpPr>
          <p:cNvPr id="68611" name="文本占位符 68610"/>
          <p:cNvSpPr>
            <a:spLocks noGrp="1"/>
          </p:cNvSpPr>
          <p:nvPr>
            <p:ph type="body" idx="1"/>
          </p:nvPr>
        </p:nvSpPr>
        <p:spPr>
          <a:xfrm>
            <a:off x="179388" y="188913"/>
            <a:ext cx="8964612" cy="6669087"/>
          </a:xfrm>
          <a:ln/>
        </p:spPr>
        <p:txBody>
          <a:bodyPr/>
          <a:p>
            <a:r>
              <a:rPr lang="en-US" altLang="zh-CN" b="1" dirty="0">
                <a:solidFill>
                  <a:srgbClr val="FF0000"/>
                </a:solidFill>
              </a:rPr>
              <a:t>44</a:t>
            </a:r>
            <a:r>
              <a:rPr lang="zh-CN" altLang="en-US" b="1" dirty="0">
                <a:solidFill>
                  <a:srgbClr val="FF0000"/>
                </a:solidFill>
              </a:rPr>
              <a:t>、张学良是如何改变思想，相信国内统一战线建议的合理可行的？</a:t>
            </a:r>
            <a:endParaRPr lang="zh-CN" altLang="en-US" b="1" dirty="0">
              <a:solidFill>
                <a:srgbClr val="FF0000"/>
              </a:solidFill>
            </a:endParaRPr>
          </a:p>
          <a:p>
            <a:r>
              <a:rPr lang="zh-CN" altLang="en-US" b="1" dirty="0"/>
              <a:t>答：（</a:t>
            </a:r>
            <a:r>
              <a:rPr lang="en-US" altLang="zh-CN" b="1" dirty="0"/>
              <a:t>1</a:t>
            </a:r>
            <a:r>
              <a:rPr lang="zh-CN" altLang="en-US" b="1" dirty="0"/>
              <a:t>）被共产党打了败仗后，成千上万的东北兵投向了红军，被俘虏的东北军将领被释放后，对红军有诚意要停止内战，用和平民主方法统一中国的想法很赞赏；（</a:t>
            </a:r>
            <a:r>
              <a:rPr lang="en-US" altLang="zh-CN" b="1" dirty="0"/>
              <a:t>2</a:t>
            </a:r>
            <a:r>
              <a:rPr lang="zh-CN" altLang="en-US" b="1" dirty="0"/>
              <a:t>）东北军全军都有反对与红军作战的情绪；（</a:t>
            </a:r>
            <a:r>
              <a:rPr lang="en-US" altLang="zh-CN" b="1" dirty="0"/>
              <a:t>3</a:t>
            </a:r>
            <a:r>
              <a:rPr lang="zh-CN" altLang="en-US" b="1" dirty="0"/>
              <a:t>）张学良本人也受到强烈的左倾影响； （</a:t>
            </a:r>
            <a:r>
              <a:rPr lang="en-US" altLang="zh-CN" b="1" dirty="0"/>
              <a:t>4</a:t>
            </a:r>
            <a:r>
              <a:rPr lang="zh-CN" altLang="en-US" b="1" dirty="0"/>
              <a:t>）王牧师给张学良带了一个谈判方案，张学良又见了周恩来，经过长时间的详细讨论，张学良相信了红军的诚意，相信国内统一战线建议的合理可行。</a:t>
            </a:r>
            <a:endParaRPr lang="zh-CN" altLang="en-US" b="1" dirty="0"/>
          </a:p>
          <a:p>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标题 20481"/>
          <p:cNvSpPr>
            <a:spLocks noGrp="1"/>
          </p:cNvSpPr>
          <p:nvPr>
            <p:ph type="title"/>
          </p:nvPr>
        </p:nvSpPr>
        <p:spPr>
          <a:ln/>
        </p:spPr>
        <p:txBody>
          <a:bodyPr anchor="ctr"/>
          <a:p>
            <a:endParaRPr dirty="0"/>
          </a:p>
        </p:txBody>
      </p:sp>
      <p:sp>
        <p:nvSpPr>
          <p:cNvPr id="20483" name="文本占位符 20482"/>
          <p:cNvSpPr>
            <a:spLocks noGrp="1"/>
          </p:cNvSpPr>
          <p:nvPr>
            <p:ph type="body" idx="1"/>
          </p:nvPr>
        </p:nvSpPr>
        <p:spPr>
          <a:xfrm>
            <a:off x="0" y="0"/>
            <a:ext cx="9144000" cy="6858000"/>
          </a:xfrm>
          <a:ln/>
        </p:spPr>
        <p:txBody>
          <a:bodyPr/>
          <a:p>
            <a:r>
              <a:rPr lang="en-US" altLang="zh-CN" b="1" dirty="0">
                <a:solidFill>
                  <a:srgbClr val="FF0000"/>
                </a:solidFill>
              </a:rPr>
              <a:t>45</a:t>
            </a:r>
            <a:r>
              <a:rPr lang="zh-CN" altLang="en-US" b="1" dirty="0">
                <a:solidFill>
                  <a:srgbClr val="FF0000"/>
                </a:solidFill>
              </a:rPr>
              <a:t>、西安事变时</a:t>
            </a:r>
            <a:r>
              <a:rPr lang="en-US" altLang="zh-CN" b="1" dirty="0">
                <a:solidFill>
                  <a:srgbClr val="FF0000"/>
                </a:solidFill>
              </a:rPr>
              <a:t>,</a:t>
            </a:r>
            <a:r>
              <a:rPr lang="zh-CN" altLang="en-US" b="1" dirty="0">
                <a:solidFill>
                  <a:srgbClr val="FF0000"/>
                </a:solidFill>
              </a:rPr>
              <a:t>东北军和西北军的师以上将领联名 通电中央政府</a:t>
            </a:r>
            <a:r>
              <a:rPr lang="en-US" altLang="zh-CN" b="1" dirty="0">
                <a:solidFill>
                  <a:srgbClr val="FF0000"/>
                </a:solidFill>
              </a:rPr>
              <a:t>,</a:t>
            </a:r>
            <a:r>
              <a:rPr lang="zh-CN" altLang="en-US" b="1" dirty="0">
                <a:solidFill>
                  <a:srgbClr val="FF0000"/>
                </a:solidFill>
              </a:rPr>
              <a:t>提出的著名的八点要求是什么</a:t>
            </a:r>
            <a:r>
              <a:rPr lang="en-US" altLang="zh-CN" b="1">
                <a:solidFill>
                  <a:srgbClr val="FF0000"/>
                </a:solidFill>
              </a:rPr>
              <a:t>?</a:t>
            </a:r>
            <a:endParaRPr lang="en-US" altLang="zh-CN" b="1">
              <a:solidFill>
                <a:srgbClr val="FF0000"/>
              </a:solidFill>
            </a:endParaRPr>
          </a:p>
          <a:p>
            <a:r>
              <a:rPr lang="zh-CN" altLang="en-US" b="1" dirty="0"/>
              <a:t>答</a:t>
            </a:r>
            <a:r>
              <a:rPr lang="en-US" altLang="zh-CN" b="1" dirty="0"/>
              <a:t>:(1) </a:t>
            </a:r>
            <a:r>
              <a:rPr lang="zh-CN" altLang="en-US" b="1" dirty="0"/>
              <a:t>改组南京政府的</a:t>
            </a:r>
            <a:r>
              <a:rPr lang="en-US" altLang="zh-CN" b="1" dirty="0"/>
              <a:t>,</a:t>
            </a:r>
            <a:r>
              <a:rPr lang="zh-CN" altLang="en-US" b="1" dirty="0"/>
              <a:t>容纳各党派共同负责救国</a:t>
            </a:r>
            <a:r>
              <a:rPr lang="en-US" altLang="zh-CN" b="1" dirty="0"/>
              <a:t>, (2) </a:t>
            </a:r>
            <a:r>
              <a:rPr lang="zh-CN" altLang="en-US" b="1" dirty="0"/>
              <a:t>立即停止内战</a:t>
            </a:r>
            <a:r>
              <a:rPr lang="en-US" altLang="zh-CN" b="1" dirty="0"/>
              <a:t>,</a:t>
            </a:r>
            <a:r>
              <a:rPr lang="zh-CN" altLang="en-US" b="1" dirty="0"/>
              <a:t>采取武装抗日政策</a:t>
            </a:r>
            <a:r>
              <a:rPr lang="en-US" altLang="zh-CN" b="1" dirty="0"/>
              <a:t>.(3) </a:t>
            </a:r>
            <a:r>
              <a:rPr lang="zh-CN" altLang="en-US" b="1" dirty="0"/>
              <a:t>释放上海爱国七领袖，（</a:t>
            </a:r>
            <a:r>
              <a:rPr lang="en-US" altLang="zh-CN" b="1" dirty="0"/>
              <a:t>4</a:t>
            </a:r>
            <a:r>
              <a:rPr lang="zh-CN" altLang="en-US" b="1" dirty="0"/>
              <a:t>）大赦政治犯，（</a:t>
            </a:r>
            <a:r>
              <a:rPr lang="en-US" altLang="zh-CN" b="1" dirty="0"/>
              <a:t>5</a:t>
            </a:r>
            <a:r>
              <a:rPr lang="zh-CN" altLang="en-US" b="1" dirty="0"/>
              <a:t>）保证人民集会自由（</a:t>
            </a:r>
            <a:r>
              <a:rPr lang="en-US" altLang="zh-CN" b="1" dirty="0"/>
              <a:t>6</a:t>
            </a:r>
            <a:r>
              <a:rPr lang="zh-CN" altLang="en-US" b="1" dirty="0"/>
              <a:t>）保障人民组织爱国团体的权利和政治自由。（</a:t>
            </a:r>
            <a:r>
              <a:rPr lang="en-US" altLang="zh-CN" b="1" dirty="0"/>
              <a:t>7</a:t>
            </a:r>
            <a:r>
              <a:rPr lang="zh-CN" altLang="en-US" b="1" dirty="0"/>
              <a:t>）实行孙中山遗嘱 （</a:t>
            </a:r>
            <a:r>
              <a:rPr lang="en-US" altLang="zh-CN" b="1" dirty="0"/>
              <a:t>8</a:t>
            </a:r>
            <a:r>
              <a:rPr lang="zh-CN" altLang="en-US" b="1" dirty="0"/>
              <a:t>）立即召开救国会议</a:t>
            </a:r>
            <a:r>
              <a:rPr lang="en-US" altLang="zh-CN" b="1"/>
              <a:t>.</a:t>
            </a:r>
            <a:endParaRPr lang="en-US" altLang="zh-CN" b="1"/>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标题 67585"/>
          <p:cNvSpPr>
            <a:spLocks noGrp="1"/>
          </p:cNvSpPr>
          <p:nvPr>
            <p:ph type="title"/>
          </p:nvPr>
        </p:nvSpPr>
        <p:spPr>
          <a:ln/>
        </p:spPr>
        <p:txBody>
          <a:bodyPr anchor="ctr"/>
          <a:p>
            <a:endParaRPr dirty="0"/>
          </a:p>
        </p:txBody>
      </p:sp>
      <p:sp>
        <p:nvSpPr>
          <p:cNvPr id="67587" name="文本占位符 67586"/>
          <p:cNvSpPr>
            <a:spLocks noGrp="1"/>
          </p:cNvSpPr>
          <p:nvPr>
            <p:ph type="body" idx="1"/>
          </p:nvPr>
        </p:nvSpPr>
        <p:spPr>
          <a:xfrm>
            <a:off x="0" y="115888"/>
            <a:ext cx="9144000" cy="6742112"/>
          </a:xfrm>
          <a:ln/>
        </p:spPr>
        <p:txBody>
          <a:bodyPr/>
          <a:p>
            <a:r>
              <a:rPr lang="en-US" altLang="zh-CN" b="1" dirty="0">
                <a:solidFill>
                  <a:srgbClr val="FF0000"/>
                </a:solidFill>
              </a:rPr>
              <a:t>46</a:t>
            </a:r>
            <a:r>
              <a:rPr lang="zh-CN" altLang="en-US" b="1" dirty="0">
                <a:solidFill>
                  <a:srgbClr val="FF0000"/>
                </a:solidFill>
              </a:rPr>
              <a:t>、毛泽东认为，</a:t>
            </a:r>
            <a:r>
              <a:rPr lang="en-US" altLang="zh-CN" b="1" dirty="0">
                <a:solidFill>
                  <a:srgbClr val="FF0000"/>
                </a:solidFill>
              </a:rPr>
              <a:t>1935</a:t>
            </a:r>
            <a:r>
              <a:rPr lang="zh-CN" altLang="en-US" b="1" dirty="0">
                <a:solidFill>
                  <a:srgbClr val="FF0000"/>
                </a:solidFill>
              </a:rPr>
              <a:t>年红军胜利完成长征，胜利到过甘、陕，而其有生力量依然完整无损的原因是什么？</a:t>
            </a:r>
            <a:endParaRPr lang="zh-CN" altLang="en-US" b="1" dirty="0">
              <a:solidFill>
                <a:srgbClr val="FF0000"/>
              </a:solidFill>
            </a:endParaRPr>
          </a:p>
          <a:p>
            <a:r>
              <a:rPr lang="zh-CN" altLang="en-US" b="1" dirty="0"/>
              <a:t>答： 首先是由于共产党的正确领导，其次是由于苏维埃人民的基本干部的伟大的才能、勇气、决心以及几乎是超人的吃苦耐劳的革命热情。中国共产党过去、现在、将来都忠于马列主义，并将继续进行斗争反对一切机会主义倾向。它之所以不可战胜，所以一定取得最后的胜利，其原因之一就在于这种决心。</a:t>
            </a:r>
            <a:endParaRPr lang="zh-CN" altLang="en-US" b="1" dirty="0"/>
          </a:p>
          <a:p>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标题 54273"/>
          <p:cNvSpPr>
            <a:spLocks noGrp="1"/>
          </p:cNvSpPr>
          <p:nvPr>
            <p:ph type="title"/>
          </p:nvPr>
        </p:nvSpPr>
        <p:spPr>
          <a:ln/>
        </p:spPr>
        <p:txBody>
          <a:bodyPr anchor="ctr"/>
          <a:p>
            <a:endParaRPr dirty="0"/>
          </a:p>
        </p:txBody>
      </p:sp>
      <p:sp>
        <p:nvSpPr>
          <p:cNvPr id="54275" name="文本占位符 54274"/>
          <p:cNvSpPr>
            <a:spLocks noGrp="1"/>
          </p:cNvSpPr>
          <p:nvPr>
            <p:ph type="body" idx="1"/>
          </p:nvPr>
        </p:nvSpPr>
        <p:spPr>
          <a:xfrm>
            <a:off x="0" y="0"/>
            <a:ext cx="9144000" cy="6858000"/>
          </a:xfrm>
          <a:ln/>
        </p:spPr>
        <p:txBody>
          <a:bodyPr/>
          <a:p>
            <a:pPr>
              <a:lnSpc>
                <a:spcPct val="90000"/>
              </a:lnSpc>
            </a:pPr>
            <a:r>
              <a:rPr lang="en-US" altLang="zh-CN" b="1" dirty="0">
                <a:solidFill>
                  <a:srgbClr val="FF0000"/>
                </a:solidFill>
              </a:rPr>
              <a:t>47</a:t>
            </a:r>
            <a:r>
              <a:rPr lang="zh-CN" altLang="en-US" b="1" dirty="0">
                <a:solidFill>
                  <a:srgbClr val="FF0000"/>
                </a:solidFill>
              </a:rPr>
              <a:t>、</a:t>
            </a:r>
            <a:r>
              <a:rPr lang="en-US" altLang="zh-CN" b="1" dirty="0">
                <a:solidFill>
                  <a:srgbClr val="FF0000"/>
                </a:solidFill>
              </a:rPr>
              <a:t>《</a:t>
            </a:r>
            <a:r>
              <a:rPr lang="zh-CN" altLang="en-US" b="1" dirty="0">
                <a:solidFill>
                  <a:srgbClr val="FF0000"/>
                </a:solidFill>
              </a:rPr>
              <a:t>西行漫记</a:t>
            </a:r>
            <a:r>
              <a:rPr lang="en-US" altLang="zh-CN" b="1" dirty="0">
                <a:solidFill>
                  <a:srgbClr val="FF0000"/>
                </a:solidFill>
              </a:rPr>
              <a:t>》</a:t>
            </a:r>
            <a:r>
              <a:rPr lang="zh-CN" altLang="en-US" b="1" dirty="0">
                <a:solidFill>
                  <a:srgbClr val="FF0000"/>
                </a:solidFill>
              </a:rPr>
              <a:t>全书共</a:t>
            </a:r>
            <a:r>
              <a:rPr lang="en-US" altLang="zh-CN" b="1" dirty="0">
                <a:solidFill>
                  <a:srgbClr val="FF0000"/>
                </a:solidFill>
              </a:rPr>
              <a:t>12</a:t>
            </a:r>
            <a:r>
              <a:rPr lang="zh-CN" altLang="en-US" b="1" dirty="0">
                <a:solidFill>
                  <a:srgbClr val="FF0000"/>
                </a:solidFill>
              </a:rPr>
              <a:t>篇，请罗列出其主要内容包括哪些？</a:t>
            </a:r>
            <a:endParaRPr lang="zh-CN" altLang="en-US" b="1" dirty="0">
              <a:solidFill>
                <a:srgbClr val="FF0000"/>
              </a:solidFill>
            </a:endParaRPr>
          </a:p>
          <a:p>
            <a:pPr>
              <a:lnSpc>
                <a:spcPct val="90000"/>
              </a:lnSpc>
            </a:pPr>
            <a:r>
              <a:rPr lang="zh-CN" altLang="en-US" b="1" dirty="0"/>
              <a:t>答：第一：关于红军长征的介绍；第二：对中国共产党和红军主要领导人的采访；第三：介绍中国共产党的抗日政策、红军的军事策略；第四：作者的整个采访经历和感受等。</a:t>
            </a:r>
            <a:endParaRPr lang="zh-CN" altLang="en-US" b="1" dirty="0"/>
          </a:p>
          <a:p>
            <a:pPr>
              <a:lnSpc>
                <a:spcPct val="90000"/>
              </a:lnSpc>
            </a:pPr>
            <a:r>
              <a:rPr lang="zh-CN" altLang="en-US" b="1" dirty="0"/>
              <a:t> </a:t>
            </a:r>
            <a:r>
              <a:rPr lang="en-US" altLang="zh-CN" b="1" dirty="0">
                <a:solidFill>
                  <a:srgbClr val="FF0000"/>
                </a:solidFill>
              </a:rPr>
              <a:t>48</a:t>
            </a:r>
            <a:r>
              <a:rPr lang="zh-CN" altLang="en-US" b="1" dirty="0">
                <a:solidFill>
                  <a:srgbClr val="FF0000"/>
                </a:solidFill>
              </a:rPr>
              <a:t>、在斯诺的笔下，毛泽东是什么样的人？</a:t>
            </a:r>
            <a:endParaRPr lang="zh-CN" altLang="en-US" b="1" dirty="0">
              <a:solidFill>
                <a:srgbClr val="FF0000"/>
              </a:solidFill>
            </a:endParaRPr>
          </a:p>
          <a:p>
            <a:pPr>
              <a:lnSpc>
                <a:spcPct val="90000"/>
              </a:lnSpc>
            </a:pPr>
            <a:r>
              <a:rPr lang="zh-CN" altLang="en-US" b="1" dirty="0"/>
              <a:t>答：第一：毛主席是个非常精明而又博学多才的知识分子；第二：毛主席是个天才的军事家和政治战略家；第三：毛主席代表了中国人民大众的迫切要求；第四：毛主席是个苏区人民拥护他，南京政府却对他恨之入骨的人；第五：毛主席生活简朴，廉洁奉公，能吃苦耐劳，身体像铁打的。</a:t>
            </a:r>
            <a:endParaRPr lang="zh-CN" altLang="en-US" b="1" dirty="0"/>
          </a:p>
          <a:p>
            <a:pPr>
              <a:lnSpc>
                <a:spcPct val="90000"/>
              </a:lnSpc>
            </a:pPr>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标题 21505"/>
          <p:cNvSpPr>
            <a:spLocks noGrp="1"/>
          </p:cNvSpPr>
          <p:nvPr>
            <p:ph type="title"/>
          </p:nvPr>
        </p:nvSpPr>
        <p:spPr>
          <a:ln/>
        </p:spPr>
        <p:txBody>
          <a:bodyPr anchor="ctr"/>
          <a:p>
            <a:endParaRPr dirty="0"/>
          </a:p>
        </p:txBody>
      </p:sp>
      <p:sp>
        <p:nvSpPr>
          <p:cNvPr id="21507" name="文本占位符 21506"/>
          <p:cNvSpPr>
            <a:spLocks noGrp="1"/>
          </p:cNvSpPr>
          <p:nvPr>
            <p:ph type="body" idx="1"/>
          </p:nvPr>
        </p:nvSpPr>
        <p:spPr>
          <a:xfrm>
            <a:off x="0" y="0"/>
            <a:ext cx="9144000" cy="6858000"/>
          </a:xfrm>
          <a:ln/>
        </p:spPr>
        <p:txBody>
          <a:bodyPr/>
          <a:p>
            <a:endParaRPr lang="en-US" altLang="zh-CN" sz="2800" b="1" dirty="0"/>
          </a:p>
          <a:p>
            <a:r>
              <a:rPr lang="en-US" altLang="zh-CN" sz="2800" b="1" dirty="0">
                <a:solidFill>
                  <a:srgbClr val="FF0000"/>
                </a:solidFill>
              </a:rPr>
              <a:t>49</a:t>
            </a:r>
            <a:r>
              <a:rPr lang="zh-CN" altLang="en-US" sz="2800" b="1" dirty="0">
                <a:solidFill>
                  <a:srgbClr val="FF0000"/>
                </a:solidFill>
              </a:rPr>
              <a:t>、斯诺认为“毛主席及其指挥下的红军之所以能克服重重困难，杀出一条血路胜利到达陕北”的原因是什么？</a:t>
            </a:r>
            <a:endParaRPr lang="zh-CN" altLang="en-US" sz="2800" b="1" dirty="0">
              <a:solidFill>
                <a:srgbClr val="FF0000"/>
              </a:solidFill>
            </a:endParaRPr>
          </a:p>
          <a:p>
            <a:r>
              <a:rPr lang="zh-CN" altLang="en-US" sz="2800" b="1" dirty="0"/>
              <a:t>答：第一：是因为共产党的正确领导；第二：是因为苏维埃人民及其基本干部的伟大的技巧、英勇、坚决和几乎是超人的忍耐力和革命的热忱；第三：革命干部中的人才特别精干、英勇和忠诚。</a:t>
            </a:r>
            <a:endParaRPr lang="zh-CN" altLang="en-US" sz="2800" b="1" dirty="0"/>
          </a:p>
          <a:p>
            <a:r>
              <a:rPr lang="en-US" altLang="zh-CN" sz="2800" b="1" dirty="0">
                <a:solidFill>
                  <a:srgbClr val="FF0000"/>
                </a:solidFill>
              </a:rPr>
              <a:t>50</a:t>
            </a:r>
            <a:r>
              <a:rPr lang="zh-CN" altLang="en-US" sz="2800" b="1" dirty="0">
                <a:solidFill>
                  <a:srgbClr val="FF0000"/>
                </a:solidFill>
              </a:rPr>
              <a:t>、斯诺第一次由周恩来引见毛泽东之后，对毛泽东的第一印象是什么？</a:t>
            </a:r>
            <a:endParaRPr lang="zh-CN" altLang="en-US" sz="2800" b="1" dirty="0">
              <a:solidFill>
                <a:srgbClr val="FF0000"/>
              </a:solidFill>
            </a:endParaRPr>
          </a:p>
          <a:p>
            <a:r>
              <a:rPr lang="zh-CN" altLang="en-US" sz="2800" b="1" dirty="0"/>
              <a:t>答：毛主席“是个面容瘦削、看上去很像林肯的人物。个子高出一般的中国人，背有些驼，一头浓密的黑发留得很长，双眼炯炯有神，鼻梁很高，颧骨突出。我在一刹那间所得的印象，这是一个非常精明的知识分子的面孔</a:t>
            </a:r>
            <a:r>
              <a:rPr lang="en-US" altLang="zh-CN" sz="2800" b="1">
                <a:latin typeface="Arial" panose="020B0604020202020204" pitchFamily="34" charset="0"/>
              </a:rPr>
              <a:t>……</a:t>
            </a:r>
            <a:r>
              <a:rPr lang="en-US" altLang="zh-CN" sz="2800" b="1" dirty="0"/>
              <a:t>”</a:t>
            </a:r>
            <a:endParaRPr lang="en-US" altLang="zh-CN" sz="2800" b="1"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标题 22529"/>
          <p:cNvSpPr>
            <a:spLocks noGrp="1"/>
          </p:cNvSpPr>
          <p:nvPr>
            <p:ph type="title"/>
          </p:nvPr>
        </p:nvSpPr>
        <p:spPr>
          <a:ln/>
        </p:spPr>
        <p:txBody>
          <a:bodyPr anchor="ctr"/>
          <a:p>
            <a:endParaRPr dirty="0"/>
          </a:p>
        </p:txBody>
      </p:sp>
      <p:sp>
        <p:nvSpPr>
          <p:cNvPr id="22531" name="文本占位符 22530"/>
          <p:cNvSpPr>
            <a:spLocks noGrp="1"/>
          </p:cNvSpPr>
          <p:nvPr>
            <p:ph type="body" idx="1"/>
          </p:nvPr>
        </p:nvSpPr>
        <p:spPr>
          <a:xfrm>
            <a:off x="0" y="0"/>
            <a:ext cx="9144000" cy="6858000"/>
          </a:xfrm>
          <a:ln/>
        </p:spPr>
        <p:txBody>
          <a:bodyPr/>
          <a:p>
            <a:pPr>
              <a:lnSpc>
                <a:spcPct val="80000"/>
              </a:lnSpc>
            </a:pPr>
            <a:r>
              <a:rPr lang="en-US" altLang="zh-CN" sz="2800" b="1" dirty="0">
                <a:solidFill>
                  <a:srgbClr val="FF0000"/>
                </a:solidFill>
              </a:rPr>
              <a:t>51</a:t>
            </a:r>
            <a:r>
              <a:rPr lang="zh-CN" altLang="en-US" sz="2800" b="1" dirty="0">
                <a:solidFill>
                  <a:srgbClr val="FF0000"/>
                </a:solidFill>
              </a:rPr>
              <a:t>、简述</a:t>
            </a:r>
            <a:r>
              <a:rPr lang="en-US" altLang="zh-CN" sz="2800" b="1" dirty="0">
                <a:solidFill>
                  <a:srgbClr val="FF0000"/>
                </a:solidFill>
              </a:rPr>
              <a:t>《</a:t>
            </a:r>
            <a:r>
              <a:rPr lang="zh-CN" altLang="en-US" sz="2800" b="1" dirty="0">
                <a:solidFill>
                  <a:srgbClr val="FF0000"/>
                </a:solidFill>
              </a:rPr>
              <a:t>西行漫记</a:t>
            </a:r>
            <a:r>
              <a:rPr lang="en-US" altLang="zh-CN" sz="2800" b="1" dirty="0">
                <a:solidFill>
                  <a:srgbClr val="FF0000"/>
                </a:solidFill>
              </a:rPr>
              <a:t>》</a:t>
            </a:r>
            <a:r>
              <a:rPr lang="zh-CN" altLang="en-US" sz="2800" b="1" dirty="0">
                <a:solidFill>
                  <a:srgbClr val="FF0000"/>
                </a:solidFill>
              </a:rPr>
              <a:t>畅销的原因？</a:t>
            </a:r>
            <a:endParaRPr lang="zh-CN" altLang="en-US" sz="2800" b="1" dirty="0">
              <a:solidFill>
                <a:srgbClr val="FF0000"/>
              </a:solidFill>
            </a:endParaRPr>
          </a:p>
          <a:p>
            <a:pPr>
              <a:lnSpc>
                <a:spcPct val="80000"/>
              </a:lnSpc>
            </a:pPr>
            <a:r>
              <a:rPr lang="zh-CN" altLang="en-US" sz="2800" b="1" dirty="0"/>
              <a:t>答：第一</a:t>
            </a:r>
            <a:r>
              <a:rPr lang="en-US" altLang="zh-CN" sz="2800" b="1" dirty="0"/>
              <a:t>:《</a:t>
            </a:r>
            <a:r>
              <a:rPr lang="zh-CN" altLang="en-US" sz="2800" b="1" dirty="0"/>
              <a:t>西行漫记</a:t>
            </a:r>
            <a:r>
              <a:rPr lang="en-US" altLang="zh-CN" sz="2800" b="1" dirty="0"/>
              <a:t>》</a:t>
            </a:r>
            <a:r>
              <a:rPr lang="zh-CN" altLang="en-US" sz="2800" b="1" dirty="0"/>
              <a:t>是一部具有新闻报道性的作品，是公认的国际报告文学佳作。真实是他畅销不衰富有魅力的首要和基本因素；第二：</a:t>
            </a:r>
            <a:r>
              <a:rPr lang="en-US" altLang="zh-CN" sz="2800" b="1" dirty="0"/>
              <a:t>《</a:t>
            </a:r>
            <a:r>
              <a:rPr lang="zh-CN" altLang="en-US" sz="2800" b="1" dirty="0"/>
              <a:t>西行漫记</a:t>
            </a:r>
            <a:r>
              <a:rPr lang="en-US" altLang="zh-CN" sz="2800" b="1" dirty="0"/>
              <a:t>》</a:t>
            </a:r>
            <a:r>
              <a:rPr lang="zh-CN" altLang="en-US" sz="2800" b="1" dirty="0"/>
              <a:t>以作者自己陕北之行的经历为线索，用丰富的事实材料进行全面综合的报道，具有强烈的可读性和引人入胜的能力；第三：</a:t>
            </a:r>
            <a:r>
              <a:rPr lang="en-US" altLang="zh-CN" sz="2800" b="1" dirty="0"/>
              <a:t>《</a:t>
            </a:r>
            <a:r>
              <a:rPr lang="zh-CN" altLang="en-US" sz="2800" b="1" dirty="0"/>
              <a:t>西行漫记</a:t>
            </a:r>
            <a:r>
              <a:rPr lang="en-US" altLang="zh-CN" sz="2800" b="1" dirty="0"/>
              <a:t>》</a:t>
            </a:r>
            <a:r>
              <a:rPr lang="zh-CN" altLang="en-US" sz="2800" b="1" dirty="0"/>
              <a:t>是一部忠于客观事实的综合报道，具有“事实胜于雄辩”的威力。书中充满激情的政论是他富有魅力畅销不衰的另一因素；第四：</a:t>
            </a:r>
            <a:r>
              <a:rPr lang="en-US" altLang="zh-CN" sz="2800" b="1" dirty="0"/>
              <a:t>《</a:t>
            </a:r>
            <a:r>
              <a:rPr lang="zh-CN" altLang="en-US" sz="2800" b="1" dirty="0"/>
              <a:t>西行漫记</a:t>
            </a:r>
            <a:r>
              <a:rPr lang="en-US" altLang="zh-CN" sz="2800" b="1" dirty="0"/>
              <a:t>》</a:t>
            </a:r>
            <a:r>
              <a:rPr lang="zh-CN" altLang="en-US" sz="2800" b="1" dirty="0"/>
              <a:t>所特有的文学手法及由此产生的艺术感染力也使得其畅销不衰。</a:t>
            </a:r>
            <a:endParaRPr lang="zh-CN" altLang="en-US" sz="2800" b="1" dirty="0"/>
          </a:p>
          <a:p>
            <a:pPr>
              <a:lnSpc>
                <a:spcPct val="80000"/>
              </a:lnSpc>
            </a:pPr>
            <a:r>
              <a:rPr lang="en-US" altLang="zh-CN" sz="2800" b="1" dirty="0">
                <a:solidFill>
                  <a:srgbClr val="FF0000"/>
                </a:solidFill>
              </a:rPr>
              <a:t>52</a:t>
            </a:r>
            <a:r>
              <a:rPr lang="zh-CN" altLang="en-US" sz="2800" b="1" dirty="0">
                <a:solidFill>
                  <a:srgbClr val="FF0000"/>
                </a:solidFill>
              </a:rPr>
              <a:t>、</a:t>
            </a:r>
            <a:r>
              <a:rPr lang="en-US" altLang="zh-CN" sz="2800" b="1" dirty="0">
                <a:solidFill>
                  <a:srgbClr val="FF0000"/>
                </a:solidFill>
              </a:rPr>
              <a:t>《</a:t>
            </a:r>
            <a:r>
              <a:rPr lang="zh-CN" altLang="en-US" sz="2800" b="1" dirty="0">
                <a:solidFill>
                  <a:srgbClr val="FF0000"/>
                </a:solidFill>
              </a:rPr>
              <a:t>西行漫记</a:t>
            </a:r>
            <a:r>
              <a:rPr lang="en-US" altLang="zh-CN" sz="2800" b="1" dirty="0">
                <a:solidFill>
                  <a:srgbClr val="FF0000"/>
                </a:solidFill>
              </a:rPr>
              <a:t>》</a:t>
            </a:r>
            <a:r>
              <a:rPr lang="zh-CN" altLang="en-US" sz="2800" b="1" dirty="0">
                <a:solidFill>
                  <a:srgbClr val="FF0000"/>
                </a:solidFill>
              </a:rPr>
              <a:t>这本书的总结？</a:t>
            </a:r>
            <a:endParaRPr lang="zh-CN" altLang="en-US" sz="2800" b="1" dirty="0">
              <a:solidFill>
                <a:srgbClr val="FF0000"/>
              </a:solidFill>
            </a:endParaRPr>
          </a:p>
          <a:p>
            <a:pPr>
              <a:lnSpc>
                <a:spcPct val="80000"/>
              </a:lnSpc>
            </a:pPr>
            <a:r>
              <a:rPr lang="zh-CN" altLang="en-US" sz="2800" b="1" dirty="0"/>
              <a:t>答：千百万人民群众</a:t>
            </a:r>
            <a:r>
              <a:rPr lang="en-US" altLang="zh-CN" sz="2800" b="1">
                <a:latin typeface="Arial" panose="020B0604020202020204" pitchFamily="34" charset="0"/>
              </a:rPr>
              <a:t>——</a:t>
            </a:r>
            <a:r>
              <a:rPr lang="zh-CN" altLang="en-US" sz="2800" b="1" dirty="0"/>
              <a:t>不是少数领袖们</a:t>
            </a:r>
            <a:r>
              <a:rPr lang="en-US" altLang="zh-CN" sz="2800" b="1">
                <a:latin typeface="Arial" panose="020B0604020202020204" pitchFamily="34" charset="0"/>
              </a:rPr>
              <a:t>——</a:t>
            </a:r>
            <a:r>
              <a:rPr lang="zh-CN" altLang="en-US" sz="2800" b="1" dirty="0"/>
              <a:t>的革命实践才是检验真理的惟一标准。</a:t>
            </a:r>
            <a:endParaRPr lang="zh-CN" altLang="en-US" sz="2800" b="1" dirty="0"/>
          </a:p>
          <a:p>
            <a:pPr>
              <a:lnSpc>
                <a:spcPct val="80000"/>
              </a:lnSpc>
            </a:pPr>
            <a:r>
              <a:rPr lang="en-US" altLang="zh-CN" sz="2800" b="1" dirty="0">
                <a:solidFill>
                  <a:srgbClr val="FF0000"/>
                </a:solidFill>
              </a:rPr>
              <a:t>53</a:t>
            </a:r>
            <a:r>
              <a:rPr lang="zh-CN" altLang="en-US" sz="2800" b="1" dirty="0">
                <a:solidFill>
                  <a:srgbClr val="FF0000"/>
                </a:solidFill>
              </a:rPr>
              <a:t>、东北军与共产党之间的协议的第一步执行是什么？</a:t>
            </a:r>
            <a:endParaRPr lang="zh-CN" altLang="en-US" sz="2800" b="1" dirty="0">
              <a:solidFill>
                <a:srgbClr val="FF0000"/>
              </a:solidFill>
            </a:endParaRPr>
          </a:p>
          <a:p>
            <a:pPr>
              <a:lnSpc>
                <a:spcPct val="80000"/>
              </a:lnSpc>
            </a:pPr>
            <a:r>
              <a:rPr lang="zh-CN" altLang="en-US" sz="2800" b="1" dirty="0"/>
              <a:t>答：停止陕西境内的战事，双方未经通知对方都不得调动兵力。</a:t>
            </a:r>
            <a:endParaRPr lang="zh-CN" altLang="en-US" sz="2800" b="1" dirty="0"/>
          </a:p>
          <a:p>
            <a:pPr>
              <a:lnSpc>
                <a:spcPct val="80000"/>
              </a:lnSpc>
            </a:pPr>
            <a:endParaRPr lang="zh-CN" altLang="en-US" sz="28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标题 53249"/>
          <p:cNvSpPr>
            <a:spLocks noGrp="1"/>
          </p:cNvSpPr>
          <p:nvPr>
            <p:ph type="title"/>
          </p:nvPr>
        </p:nvSpPr>
        <p:spPr>
          <a:ln/>
        </p:spPr>
        <p:txBody>
          <a:bodyPr anchor="ctr"/>
          <a:p>
            <a:endParaRPr dirty="0"/>
          </a:p>
        </p:txBody>
      </p:sp>
      <p:sp>
        <p:nvSpPr>
          <p:cNvPr id="53251" name="文本占位符 53250"/>
          <p:cNvSpPr>
            <a:spLocks noGrp="1"/>
          </p:cNvSpPr>
          <p:nvPr>
            <p:ph type="body" idx="1"/>
          </p:nvPr>
        </p:nvSpPr>
        <p:spPr>
          <a:xfrm>
            <a:off x="179388" y="0"/>
            <a:ext cx="8964612" cy="6858000"/>
          </a:xfrm>
          <a:ln/>
        </p:spPr>
        <p:txBody>
          <a:bodyPr/>
          <a:p>
            <a:r>
              <a:rPr lang="en-US" altLang="zh-CN" b="1" dirty="0">
                <a:solidFill>
                  <a:srgbClr val="FF0000"/>
                </a:solidFill>
              </a:rPr>
              <a:t>54</a:t>
            </a:r>
            <a:r>
              <a:rPr lang="zh-CN" altLang="en-US" b="1" dirty="0">
                <a:solidFill>
                  <a:srgbClr val="FF0000"/>
                </a:solidFill>
              </a:rPr>
              <a:t>、 中国红军服从并遵守一个统一的纲领是什么？</a:t>
            </a:r>
            <a:endParaRPr lang="zh-CN" altLang="en-US" b="1" dirty="0">
              <a:solidFill>
                <a:srgbClr val="FF0000"/>
              </a:solidFill>
            </a:endParaRPr>
          </a:p>
          <a:p>
            <a:r>
              <a:rPr lang="zh-CN" altLang="en-US" b="1" dirty="0"/>
              <a:t>答：为实现土地革命，为反对帝国主义、为争取苏维埃民主和民族解放而斗争。</a:t>
            </a:r>
            <a:endParaRPr lang="zh-CN" altLang="en-US" b="1" dirty="0"/>
          </a:p>
          <a:p>
            <a:r>
              <a:rPr lang="en-US" altLang="zh-CN" b="1" dirty="0">
                <a:solidFill>
                  <a:srgbClr val="FF0000"/>
                </a:solidFill>
              </a:rPr>
              <a:t>55</a:t>
            </a:r>
            <a:r>
              <a:rPr lang="zh-CN" altLang="en-US" b="1" dirty="0">
                <a:solidFill>
                  <a:srgbClr val="FF0000"/>
                </a:solidFill>
              </a:rPr>
              <a:t>、</a:t>
            </a:r>
            <a:r>
              <a:rPr lang="en-US" altLang="zh-CN" b="1" dirty="0">
                <a:solidFill>
                  <a:srgbClr val="FF0000"/>
                </a:solidFill>
              </a:rPr>
              <a:t>1927-1937</a:t>
            </a:r>
            <a:r>
              <a:rPr lang="zh-CN" altLang="en-US" b="1" dirty="0">
                <a:solidFill>
                  <a:srgbClr val="FF0000"/>
                </a:solidFill>
              </a:rPr>
              <a:t>年的十年历史充分证明了共产党的什么论点？</a:t>
            </a:r>
            <a:endParaRPr lang="zh-CN" altLang="en-US" b="1" dirty="0">
              <a:solidFill>
                <a:srgbClr val="FF0000"/>
              </a:solidFill>
            </a:endParaRPr>
          </a:p>
          <a:p>
            <a:r>
              <a:rPr lang="zh-CN" altLang="en-US" b="1" dirty="0"/>
              <a:t>答：对外不实行反帝政策，对内不实行土地革命，中国的民族独立和民主政治是无法实现的。</a:t>
            </a:r>
            <a:endParaRPr lang="zh-CN" altLang="en-US" b="1"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标题 23553"/>
          <p:cNvSpPr>
            <a:spLocks noGrp="1"/>
          </p:cNvSpPr>
          <p:nvPr>
            <p:ph type="title"/>
          </p:nvPr>
        </p:nvSpPr>
        <p:spPr>
          <a:ln/>
        </p:spPr>
        <p:txBody>
          <a:bodyPr anchor="ctr"/>
          <a:p>
            <a:endParaRPr dirty="0"/>
          </a:p>
        </p:txBody>
      </p:sp>
      <p:sp>
        <p:nvSpPr>
          <p:cNvPr id="23555" name="文本占位符 23554"/>
          <p:cNvSpPr>
            <a:spLocks noGrp="1"/>
          </p:cNvSpPr>
          <p:nvPr>
            <p:ph type="body" idx="1"/>
          </p:nvPr>
        </p:nvSpPr>
        <p:spPr>
          <a:xfrm>
            <a:off x="0" y="0"/>
            <a:ext cx="9144000" cy="6858000"/>
          </a:xfrm>
          <a:ln/>
        </p:spPr>
        <p:txBody>
          <a:bodyPr/>
          <a:p>
            <a:r>
              <a:rPr lang="en-US" altLang="zh-CN" sz="2800" b="1" dirty="0">
                <a:solidFill>
                  <a:srgbClr val="FF0000"/>
                </a:solidFill>
              </a:rPr>
              <a:t>56</a:t>
            </a:r>
            <a:r>
              <a:rPr lang="zh-CN" altLang="en-US" sz="2800" b="1" dirty="0">
                <a:solidFill>
                  <a:srgbClr val="FF0000"/>
                </a:solidFill>
              </a:rPr>
              <a:t>、</a:t>
            </a:r>
            <a:r>
              <a:rPr lang="en-US" altLang="zh-CN" sz="2800" b="1" dirty="0">
                <a:solidFill>
                  <a:srgbClr val="FF0000"/>
                </a:solidFill>
              </a:rPr>
              <a:t>1924</a:t>
            </a:r>
            <a:r>
              <a:rPr lang="zh-CN" altLang="en-US" sz="2800" b="1" dirty="0">
                <a:solidFill>
                  <a:srgbClr val="FF0000"/>
                </a:solidFill>
              </a:rPr>
              <a:t>年国共合作的基础是什么？</a:t>
            </a:r>
            <a:endParaRPr lang="zh-CN" altLang="en-US" sz="2800" b="1" dirty="0">
              <a:solidFill>
                <a:srgbClr val="FF0000"/>
              </a:solidFill>
            </a:endParaRPr>
          </a:p>
          <a:p>
            <a:r>
              <a:rPr lang="zh-CN" altLang="en-US" sz="2800" b="1" dirty="0"/>
              <a:t>答：一是承认有必要采取反帝政策</a:t>
            </a:r>
            <a:r>
              <a:rPr lang="en-US" altLang="zh-CN" sz="2800" b="1">
                <a:latin typeface="Arial" panose="020B0604020202020204" pitchFamily="34" charset="0"/>
              </a:rPr>
              <a:t>——</a:t>
            </a:r>
            <a:r>
              <a:rPr lang="zh-CN" altLang="en-US" sz="2800" b="1" dirty="0"/>
              <a:t>用革命行动收复政治上、领土上、和经济上的全部主权。二是要求在国内实行反封建反军阀政策</a:t>
            </a:r>
            <a:r>
              <a:rPr lang="en-US" altLang="zh-CN" sz="2800" b="1">
                <a:latin typeface="Arial" panose="020B0604020202020204" pitchFamily="34" charset="0"/>
              </a:rPr>
              <a:t>——</a:t>
            </a:r>
            <a:r>
              <a:rPr lang="zh-CN" altLang="en-US" sz="2800" b="1" dirty="0"/>
              <a:t>对地主军阀实现民主革命，建设新式的社会、经济、政治生活。</a:t>
            </a:r>
            <a:endParaRPr lang="zh-CN" altLang="en-US" sz="2800" b="1" dirty="0"/>
          </a:p>
          <a:p>
            <a:r>
              <a:rPr lang="en-US" altLang="zh-CN" sz="2800" b="1" dirty="0">
                <a:solidFill>
                  <a:srgbClr val="FF0000"/>
                </a:solidFill>
              </a:rPr>
              <a:t>57</a:t>
            </a:r>
            <a:r>
              <a:rPr lang="zh-CN" altLang="en-US" sz="2800" b="1" dirty="0">
                <a:solidFill>
                  <a:srgbClr val="FF0000"/>
                </a:solidFill>
              </a:rPr>
              <a:t>、秋收起义的意义是什么</a:t>
            </a:r>
            <a:r>
              <a:rPr lang="en-US" altLang="zh-CN" sz="2800" b="1">
                <a:solidFill>
                  <a:srgbClr val="FF0000"/>
                </a:solidFill>
              </a:rPr>
              <a:t>?</a:t>
            </a:r>
            <a:endParaRPr lang="en-US" altLang="zh-CN" sz="2800" b="1">
              <a:solidFill>
                <a:srgbClr val="FF0000"/>
              </a:solidFill>
            </a:endParaRPr>
          </a:p>
          <a:p>
            <a:r>
              <a:rPr lang="zh-CN" altLang="en-US" sz="2800" b="1" dirty="0"/>
              <a:t>答：它不仅是军队的行动，而且有数量众多的工农武装参加，并公开打出了工农</a:t>
            </a:r>
            <a:r>
              <a:rPr lang="zh-CN" altLang="en-US" sz="2800" b="1" u="sng" dirty="0">
                <a:hlinkClick r:id="rId1"/>
              </a:rPr>
              <a:t>革命军</a:t>
            </a:r>
            <a:r>
              <a:rPr lang="zh-CN" altLang="en-US" sz="2800" b="1" dirty="0"/>
              <a:t>的旗号。这次起义虽然在开始时也是以攻占大城市为目标，但在起义遭到严重挫折后，及时从进攻大城市转到向农村进军，这是人民革命史中具有决定意义的新起点。起义部队在农村中从小到大地开展</a:t>
            </a:r>
            <a:r>
              <a:rPr lang="zh-CN" altLang="en-US" sz="2800" b="1" u="sng" dirty="0">
                <a:solidFill>
                  <a:srgbClr val="FF0000"/>
                </a:solidFill>
                <a:hlinkClick r:id="rId2"/>
              </a:rPr>
              <a:t>游击战</a:t>
            </a:r>
            <a:r>
              <a:rPr lang="zh-CN" altLang="en-US" sz="2800" b="1" dirty="0">
                <a:solidFill>
                  <a:srgbClr val="FF0000"/>
                </a:solidFill>
              </a:rPr>
              <a:t>争</a:t>
            </a:r>
            <a:r>
              <a:rPr lang="zh-CN" altLang="en-US" sz="2800" b="1" dirty="0"/>
              <a:t>，为后来各地工农红军和农村</a:t>
            </a:r>
            <a:r>
              <a:rPr lang="zh-CN" altLang="en-US" sz="2800" b="1" u="sng" dirty="0">
                <a:hlinkClick r:id="rId3"/>
              </a:rPr>
              <a:t>革命根据地</a:t>
            </a:r>
            <a:r>
              <a:rPr lang="zh-CN" altLang="en-US" sz="2800" b="1" dirty="0"/>
              <a:t>的大规模发展奠定了基础。</a:t>
            </a:r>
            <a:r>
              <a:rPr lang="zh-CN" altLang="en-US" sz="2800" b="1" u="sng" dirty="0">
                <a:hlinkClick r:id="rId4"/>
              </a:rPr>
              <a:t>秋收起义</a:t>
            </a:r>
            <a:r>
              <a:rPr lang="zh-CN" altLang="en-US" sz="2800" b="1" dirty="0"/>
              <a:t>和</a:t>
            </a:r>
            <a:r>
              <a:rPr lang="zh-CN" altLang="en-US" sz="2800" b="1" u="sng" dirty="0">
                <a:hlinkClick r:id="rId5"/>
              </a:rPr>
              <a:t>井冈山</a:t>
            </a:r>
            <a:r>
              <a:rPr lang="zh-CN" altLang="en-US" sz="2800" b="1" dirty="0"/>
              <a:t>道路，是毛泽东的</a:t>
            </a:r>
            <a:r>
              <a:rPr lang="zh-CN" altLang="en-US" sz="2800" b="1" u="sng" dirty="0">
                <a:hlinkClick r:id="rId6"/>
              </a:rPr>
              <a:t>农村包围城市</a:t>
            </a:r>
            <a:r>
              <a:rPr lang="zh-CN" altLang="en-US" sz="2800" b="1" dirty="0"/>
              <a:t>思想的起点。</a:t>
            </a:r>
            <a:endParaRPr lang="zh-CN" altLang="en-US" sz="2800" b="1"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标题 24577"/>
          <p:cNvSpPr>
            <a:spLocks noGrp="1"/>
          </p:cNvSpPr>
          <p:nvPr>
            <p:ph type="title"/>
          </p:nvPr>
        </p:nvSpPr>
        <p:spPr>
          <a:ln/>
        </p:spPr>
        <p:txBody>
          <a:bodyPr anchor="ctr"/>
          <a:p>
            <a:endParaRPr dirty="0"/>
          </a:p>
        </p:txBody>
      </p:sp>
      <p:sp>
        <p:nvSpPr>
          <p:cNvPr id="24579" name="文本占位符 24578"/>
          <p:cNvSpPr>
            <a:spLocks noGrp="1"/>
          </p:cNvSpPr>
          <p:nvPr>
            <p:ph type="body" idx="1"/>
          </p:nvPr>
        </p:nvSpPr>
        <p:spPr>
          <a:xfrm>
            <a:off x="0" y="0"/>
            <a:ext cx="9144000" cy="6858000"/>
          </a:xfrm>
          <a:ln/>
        </p:spPr>
        <p:txBody>
          <a:bodyPr/>
          <a:p>
            <a:r>
              <a:rPr lang="en-US" altLang="zh-CN" b="1" dirty="0">
                <a:solidFill>
                  <a:srgbClr val="FF0000"/>
                </a:solidFill>
              </a:rPr>
              <a:t>58</a:t>
            </a:r>
            <a:r>
              <a:rPr lang="zh-CN" altLang="en-US" b="1" dirty="0">
                <a:solidFill>
                  <a:srgbClr val="FF0000"/>
                </a:solidFill>
              </a:rPr>
              <a:t>、石达开在大渡河失败的主要原因是什么？</a:t>
            </a:r>
            <a:endParaRPr lang="zh-CN" altLang="en-US" b="1" dirty="0">
              <a:solidFill>
                <a:srgbClr val="FF0000"/>
              </a:solidFill>
            </a:endParaRPr>
          </a:p>
          <a:p>
            <a:r>
              <a:rPr lang="zh-CN" altLang="en-US" b="1" dirty="0"/>
              <a:t>答：主要原因是贻误战机。原因是石达开到达大渡河后，因为生子，全军大庆</a:t>
            </a:r>
            <a:r>
              <a:rPr lang="en-US" altLang="zh-CN" b="1" dirty="0"/>
              <a:t>3</a:t>
            </a:r>
            <a:r>
              <a:rPr lang="zh-CN" altLang="en-US" b="1" dirty="0"/>
              <a:t>天，再加上辎重在后头，没能及时渡河，等到他发现时已经晚了，结果贻误战机。</a:t>
            </a:r>
            <a:endParaRPr lang="zh-CN" altLang="en-US" b="1" dirty="0"/>
          </a:p>
          <a:p>
            <a:r>
              <a:rPr lang="en-US" altLang="zh-CN" b="1" dirty="0">
                <a:solidFill>
                  <a:srgbClr val="FF0000"/>
                </a:solidFill>
              </a:rPr>
              <a:t>59</a:t>
            </a:r>
            <a:r>
              <a:rPr lang="zh-CN" altLang="en-US" b="1" dirty="0">
                <a:solidFill>
                  <a:srgbClr val="FF0000"/>
                </a:solidFill>
              </a:rPr>
              <a:t>、红军游击战的口号？</a:t>
            </a:r>
            <a:endParaRPr lang="zh-CN" altLang="en-US" b="1" dirty="0">
              <a:solidFill>
                <a:srgbClr val="FF0000"/>
              </a:solidFill>
            </a:endParaRPr>
          </a:p>
          <a:p>
            <a:r>
              <a:rPr lang="zh-CN" altLang="en-US" b="1" dirty="0"/>
              <a:t>答：敌进我退，敌驻我扰，敌疲我打，敌退我追</a:t>
            </a:r>
            <a:endParaRPr lang="zh-CN" altLang="en-US" b="1" dirty="0"/>
          </a:p>
          <a:p>
            <a:r>
              <a:rPr lang="en-US" altLang="zh-CN" b="1" dirty="0">
                <a:solidFill>
                  <a:srgbClr val="FF0000"/>
                </a:solidFill>
              </a:rPr>
              <a:t>60</a:t>
            </a:r>
            <a:r>
              <a:rPr lang="zh-CN" altLang="en-US" b="1" dirty="0">
                <a:solidFill>
                  <a:srgbClr val="FF0000"/>
                </a:solidFill>
              </a:rPr>
              <a:t>、在井刚山时的“三项纪律”是什么？</a:t>
            </a:r>
            <a:r>
              <a:rPr lang="zh-CN" altLang="en-US" b="1" dirty="0"/>
              <a:t>答：第一、行动听指挥；第二，打土豪款子要归公；第三，不拿老百姓一个红薯。</a:t>
            </a:r>
            <a:endParaRPr lang="zh-CN" altLang="en-US" b="1"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标题 66561"/>
          <p:cNvSpPr>
            <a:spLocks noGrp="1"/>
          </p:cNvSpPr>
          <p:nvPr>
            <p:ph type="title"/>
          </p:nvPr>
        </p:nvSpPr>
        <p:spPr>
          <a:ln/>
        </p:spPr>
        <p:txBody>
          <a:bodyPr anchor="ctr"/>
          <a:p>
            <a:endParaRPr dirty="0"/>
          </a:p>
        </p:txBody>
      </p:sp>
      <p:sp>
        <p:nvSpPr>
          <p:cNvPr id="66563" name="文本占位符 66562"/>
          <p:cNvSpPr>
            <a:spLocks noGrp="1"/>
          </p:cNvSpPr>
          <p:nvPr>
            <p:ph type="body" idx="1"/>
          </p:nvPr>
        </p:nvSpPr>
        <p:spPr>
          <a:xfrm>
            <a:off x="179388" y="115888"/>
            <a:ext cx="8964612" cy="6742112"/>
          </a:xfrm>
          <a:ln/>
        </p:spPr>
        <p:txBody>
          <a:bodyPr/>
          <a:p>
            <a:r>
              <a:rPr lang="en-US" altLang="zh-CN" b="1" dirty="0">
                <a:solidFill>
                  <a:srgbClr val="FF0000"/>
                </a:solidFill>
              </a:rPr>
              <a:t>61</a:t>
            </a:r>
            <a:r>
              <a:rPr lang="zh-CN" altLang="en-US" b="1" dirty="0">
                <a:solidFill>
                  <a:srgbClr val="FF0000"/>
                </a:solidFill>
              </a:rPr>
              <a:t>、</a:t>
            </a:r>
            <a:r>
              <a:rPr lang="en-US" altLang="zh-CN" b="1" dirty="0">
                <a:solidFill>
                  <a:srgbClr val="FF0000"/>
                </a:solidFill>
              </a:rPr>
              <a:t>1928</a:t>
            </a:r>
            <a:r>
              <a:rPr lang="zh-CN" altLang="en-US" b="1" dirty="0">
                <a:solidFill>
                  <a:srgbClr val="FF0000"/>
                </a:solidFill>
              </a:rPr>
              <a:t>年，毛泽东针对部队存在的问题又添了八项是什么？</a:t>
            </a:r>
            <a:r>
              <a:rPr lang="zh-CN" altLang="en-US" b="1" dirty="0"/>
              <a:t>答：一、上门板；二、捆铺草；三、说话和气；四、买卖公平；五、借东西要还：六、损坏东西要赔。  七、买东西要付钱 八、 要讲卫生，盖厕所离家要远。</a:t>
            </a:r>
            <a:endParaRPr lang="zh-CN" altLang="en-US" b="1" dirty="0"/>
          </a:p>
          <a:p>
            <a:r>
              <a:rPr lang="en-US" altLang="zh-CN" b="1" dirty="0">
                <a:solidFill>
                  <a:srgbClr val="FF0000"/>
                </a:solidFill>
              </a:rPr>
              <a:t>62</a:t>
            </a:r>
            <a:r>
              <a:rPr lang="zh-CN" altLang="en-US" b="1" dirty="0">
                <a:solidFill>
                  <a:srgbClr val="FF0000"/>
                </a:solidFill>
              </a:rPr>
              <a:t>、什么是“保甲制度”？</a:t>
            </a:r>
            <a:endParaRPr lang="zh-CN" altLang="en-US" b="1" dirty="0">
              <a:solidFill>
                <a:srgbClr val="FF0000"/>
              </a:solidFill>
            </a:endParaRPr>
          </a:p>
          <a:p>
            <a:r>
              <a:rPr lang="zh-CN" altLang="en-US" b="1" dirty="0"/>
              <a:t>答：保甲制度是中国封建王朝长期延续的一种社会统治手段。保甲的字面含义就是“保证盔甲”。这个制度规定</a:t>
            </a:r>
            <a:r>
              <a:rPr lang="en-US" altLang="zh-CN" b="1" dirty="0"/>
              <a:t>10</a:t>
            </a:r>
            <a:r>
              <a:rPr lang="zh-CN" altLang="en-US" b="1" dirty="0"/>
              <a:t>户农民必须有一个甲长，保证他们循规蹈矩，使当地县长满意。这是一种联保制度，一个保甲里的任何一个人如果犯了罪，整个保甲的人都要负责任。</a:t>
            </a:r>
            <a:endParaRPr lang="zh-CN" altLang="en-US" b="1" dirty="0"/>
          </a:p>
          <a:p>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标题 4097"/>
          <p:cNvSpPr>
            <a:spLocks noGrp="1"/>
          </p:cNvSpPr>
          <p:nvPr>
            <p:ph type="title"/>
          </p:nvPr>
        </p:nvSpPr>
        <p:spPr>
          <a:ln/>
        </p:spPr>
        <p:txBody>
          <a:bodyPr anchor="ctr"/>
          <a:p>
            <a:endParaRPr dirty="0"/>
          </a:p>
        </p:txBody>
      </p:sp>
      <p:sp>
        <p:nvSpPr>
          <p:cNvPr id="4099" name="文本占位符 4098"/>
          <p:cNvSpPr>
            <a:spLocks noGrp="1"/>
          </p:cNvSpPr>
          <p:nvPr>
            <p:ph type="body" idx="1"/>
          </p:nvPr>
        </p:nvSpPr>
        <p:spPr>
          <a:xfrm>
            <a:off x="179388" y="188913"/>
            <a:ext cx="8964612" cy="6669087"/>
          </a:xfrm>
          <a:ln/>
        </p:spPr>
        <p:txBody>
          <a:bodyPr/>
          <a:p>
            <a:r>
              <a:rPr lang="en-US" altLang="zh-CN" sz="2800" b="1" dirty="0">
                <a:solidFill>
                  <a:srgbClr val="FF0000"/>
                </a:solidFill>
              </a:rPr>
              <a:t>4</a:t>
            </a:r>
            <a:r>
              <a:rPr lang="zh-CN" altLang="en-US" sz="2800" b="1" dirty="0">
                <a:solidFill>
                  <a:srgbClr val="FF0000"/>
                </a:solidFill>
              </a:rPr>
              <a:t>、苏维埃政府对春耕工作做怎样的批示？</a:t>
            </a:r>
            <a:endParaRPr lang="zh-CN" altLang="en-US" sz="2800" b="1" dirty="0">
              <a:solidFill>
                <a:srgbClr val="FF0000"/>
              </a:solidFill>
            </a:endParaRPr>
          </a:p>
          <a:p>
            <a:r>
              <a:rPr lang="zh-CN" altLang="en-US" sz="2800" b="1" dirty="0">
                <a:solidFill>
                  <a:schemeClr val="accent2"/>
                </a:solidFill>
              </a:rPr>
              <a:t>答：进行广泛的宣传，争取农民自愿参加，不要有任何强迫命令。</a:t>
            </a:r>
            <a:endParaRPr lang="zh-CN" altLang="en-US" sz="2800" b="1" dirty="0">
              <a:solidFill>
                <a:schemeClr val="accent2"/>
              </a:solidFill>
            </a:endParaRPr>
          </a:p>
          <a:p>
            <a:r>
              <a:rPr lang="en-US" altLang="zh-CN" sz="2800" b="1" dirty="0">
                <a:solidFill>
                  <a:srgbClr val="FF0000"/>
                </a:solidFill>
              </a:rPr>
              <a:t>5</a:t>
            </a:r>
            <a:r>
              <a:rPr lang="zh-CN" altLang="en-US" sz="2800" b="1" dirty="0">
                <a:solidFill>
                  <a:srgbClr val="FF0000"/>
                </a:solidFill>
              </a:rPr>
              <a:t>、</a:t>
            </a:r>
            <a:r>
              <a:rPr lang="zh-CN" altLang="en-US" sz="2800" dirty="0"/>
              <a:t> </a:t>
            </a:r>
            <a:r>
              <a:rPr lang="zh-CN" altLang="en-US" sz="2800" b="1" dirty="0">
                <a:solidFill>
                  <a:srgbClr val="FF0000"/>
                </a:solidFill>
              </a:rPr>
              <a:t>苏区合作社运动的主要任务是什么？</a:t>
            </a:r>
            <a:endParaRPr lang="zh-CN" altLang="en-US" sz="2800" b="1" dirty="0">
              <a:solidFill>
                <a:srgbClr val="FF0000"/>
              </a:solidFill>
            </a:endParaRPr>
          </a:p>
          <a:p>
            <a:r>
              <a:rPr lang="zh-CN" altLang="en-US" sz="2800" b="1" dirty="0"/>
              <a:t>答：它的五项主要任务如下：“制止商人对群众的剥削；克服敌人的封锁；发展苏区国民经济；提高群众经济政治水平；为社会主义建设准备条件”。</a:t>
            </a:r>
            <a:endParaRPr lang="zh-CN" altLang="en-US" sz="2800" b="1" dirty="0"/>
          </a:p>
          <a:p>
            <a:r>
              <a:rPr lang="en-US" altLang="zh-CN" sz="2800" b="1" dirty="0">
                <a:solidFill>
                  <a:srgbClr val="FF0000"/>
                </a:solidFill>
              </a:rPr>
              <a:t>6</a:t>
            </a:r>
            <a:r>
              <a:rPr lang="zh-CN" altLang="en-US" sz="2800" b="1" dirty="0">
                <a:solidFill>
                  <a:srgbClr val="FF0000"/>
                </a:solidFill>
              </a:rPr>
              <a:t>、在来到中国进行国际援助的众多国际友人中最杰出的三位美国记者是谁？他们记录中国历史的著作是什么？</a:t>
            </a:r>
            <a:endParaRPr lang="zh-CN" altLang="en-US" sz="2800" b="1" dirty="0">
              <a:solidFill>
                <a:srgbClr val="FF0000"/>
              </a:solidFill>
            </a:endParaRPr>
          </a:p>
          <a:p>
            <a:r>
              <a:rPr lang="zh-CN" altLang="en-US" sz="2800" b="1" dirty="0"/>
              <a:t>答：埃德加</a:t>
            </a:r>
            <a:r>
              <a:rPr lang="zh-CN" altLang="en-US" sz="2800" dirty="0"/>
              <a:t> </a:t>
            </a:r>
            <a:r>
              <a:rPr lang="zh-CN" altLang="en-US" sz="2800" b="1" dirty="0"/>
              <a:t>斯诺</a:t>
            </a:r>
            <a:r>
              <a:rPr lang="en-US" altLang="zh-CN" sz="2800" b="1" dirty="0"/>
              <a:t>《</a:t>
            </a:r>
            <a:r>
              <a:rPr lang="zh-CN" altLang="en-US" sz="2800" b="1" dirty="0"/>
              <a:t>西行漫记</a:t>
            </a:r>
            <a:r>
              <a:rPr lang="en-US" altLang="zh-CN" sz="2800" b="1" dirty="0"/>
              <a:t>》</a:t>
            </a:r>
            <a:r>
              <a:rPr lang="zh-CN" altLang="en-US" sz="2800" b="1" dirty="0"/>
              <a:t>，尼姆</a:t>
            </a:r>
            <a:r>
              <a:rPr lang="zh-CN" altLang="en-US" sz="2800" dirty="0"/>
              <a:t> </a:t>
            </a:r>
            <a:r>
              <a:rPr lang="zh-CN" altLang="en-US" sz="2800" b="1" dirty="0"/>
              <a:t>威尔斯</a:t>
            </a:r>
            <a:r>
              <a:rPr lang="en-US" altLang="zh-CN" sz="2800" b="1" dirty="0"/>
              <a:t>《</a:t>
            </a:r>
            <a:r>
              <a:rPr lang="zh-CN" altLang="en-US" sz="2800" b="1" dirty="0"/>
              <a:t>续西行漫记</a:t>
            </a:r>
            <a:r>
              <a:rPr lang="en-US" altLang="zh-CN" sz="2800" b="1" dirty="0"/>
              <a:t>》</a:t>
            </a:r>
            <a:r>
              <a:rPr lang="zh-CN" altLang="en-US" sz="2800" b="1" dirty="0"/>
              <a:t>，哈里森</a:t>
            </a:r>
            <a:r>
              <a:rPr lang="zh-CN" altLang="en-US" sz="2800" dirty="0"/>
              <a:t> </a:t>
            </a:r>
            <a:r>
              <a:rPr lang="zh-CN" altLang="en-US" sz="2800" b="1" dirty="0"/>
              <a:t>福尔曼</a:t>
            </a:r>
            <a:r>
              <a:rPr lang="en-US" altLang="zh-CN" sz="2800" b="1" dirty="0"/>
              <a:t>《</a:t>
            </a:r>
            <a:r>
              <a:rPr lang="zh-CN" altLang="en-US" sz="2800" b="1" dirty="0"/>
              <a:t>北行漫记</a:t>
            </a:r>
            <a:r>
              <a:rPr lang="en-US" altLang="zh-CN" sz="2800" b="1" dirty="0"/>
              <a:t>》</a:t>
            </a:r>
            <a:r>
              <a:rPr lang="zh-CN" altLang="en-US" sz="2800" b="1" dirty="0"/>
              <a:t>。</a:t>
            </a:r>
            <a:endParaRPr lang="zh-CN" altLang="en-US" sz="2800"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标题 25601"/>
          <p:cNvSpPr>
            <a:spLocks noGrp="1"/>
          </p:cNvSpPr>
          <p:nvPr>
            <p:ph type="title"/>
          </p:nvPr>
        </p:nvSpPr>
        <p:spPr>
          <a:ln/>
        </p:spPr>
        <p:txBody>
          <a:bodyPr anchor="ctr"/>
          <a:p>
            <a:endParaRPr dirty="0"/>
          </a:p>
        </p:txBody>
      </p:sp>
      <p:sp>
        <p:nvSpPr>
          <p:cNvPr id="25603" name="文本占位符 25602"/>
          <p:cNvSpPr>
            <a:spLocks noGrp="1"/>
          </p:cNvSpPr>
          <p:nvPr>
            <p:ph type="body" idx="1"/>
          </p:nvPr>
        </p:nvSpPr>
        <p:spPr>
          <a:xfrm>
            <a:off x="0" y="0"/>
            <a:ext cx="9144000" cy="6858000"/>
          </a:xfrm>
          <a:ln/>
        </p:spPr>
        <p:txBody>
          <a:bodyPr/>
          <a:p>
            <a:pPr>
              <a:lnSpc>
                <a:spcPct val="90000"/>
              </a:lnSpc>
            </a:pPr>
            <a:r>
              <a:rPr lang="en-US" altLang="zh-CN" sz="2800" b="1" dirty="0">
                <a:solidFill>
                  <a:srgbClr val="FF0000"/>
                </a:solidFill>
              </a:rPr>
              <a:t>63</a:t>
            </a:r>
            <a:r>
              <a:rPr lang="zh-CN" altLang="en-US" sz="2800" b="1" dirty="0">
                <a:solidFill>
                  <a:srgbClr val="FF0000"/>
                </a:solidFill>
              </a:rPr>
              <a:t>、中国人民消耗和打败日军的主要条件是什么？</a:t>
            </a:r>
            <a:endParaRPr lang="zh-CN" altLang="en-US" sz="2800" b="1" dirty="0">
              <a:solidFill>
                <a:srgbClr val="FF0000"/>
              </a:solidFill>
            </a:endParaRPr>
          </a:p>
          <a:p>
            <a:pPr>
              <a:lnSpc>
                <a:spcPct val="90000"/>
              </a:lnSpc>
            </a:pPr>
            <a:r>
              <a:rPr lang="zh-CN" altLang="en-US" sz="2800" b="1" dirty="0"/>
              <a:t>答：中国结成抗日民族统一战线</a:t>
            </a:r>
            <a:r>
              <a:rPr lang="en-US" altLang="zh-CN" sz="2800" b="1" dirty="0"/>
              <a:t>.</a:t>
            </a:r>
            <a:r>
              <a:rPr lang="zh-CN" altLang="en-US" sz="2800" b="1" dirty="0"/>
              <a:t>全世界结成反日统一战线目前在日本帝国主义势力下受苦的被压迫的各国人民采取革命行动。</a:t>
            </a:r>
            <a:endParaRPr lang="zh-CN" altLang="en-US" sz="2800" b="1" dirty="0"/>
          </a:p>
          <a:p>
            <a:pPr>
              <a:lnSpc>
                <a:spcPct val="90000"/>
              </a:lnSpc>
            </a:pPr>
            <a:r>
              <a:rPr lang="en-US" altLang="zh-CN" sz="2800" b="1" dirty="0">
                <a:solidFill>
                  <a:srgbClr val="FF0000"/>
                </a:solidFill>
              </a:rPr>
              <a:t>64</a:t>
            </a:r>
            <a:r>
              <a:rPr lang="zh-CN" altLang="en-US" sz="2800" b="1" dirty="0">
                <a:solidFill>
                  <a:srgbClr val="FF0000"/>
                </a:solidFill>
              </a:rPr>
              <a:t>、红军在“第一次围剿”开始时创造了哪些条件才得到这次胜利的？</a:t>
            </a:r>
            <a:endParaRPr lang="zh-CN" altLang="en-US" sz="2800" b="1" dirty="0">
              <a:solidFill>
                <a:srgbClr val="FF0000"/>
              </a:solidFill>
            </a:endParaRPr>
          </a:p>
          <a:p>
            <a:pPr>
              <a:lnSpc>
                <a:spcPct val="90000"/>
              </a:lnSpc>
            </a:pPr>
            <a:r>
              <a:rPr lang="zh-CN" altLang="en-US" sz="2800" b="1" dirty="0"/>
              <a:t>答：一军团和三军团在集中的指挥下统一起来了。清算了李立三路线。党战胜了红军内和苏区内的</a:t>
            </a:r>
            <a:r>
              <a:rPr lang="en-US" altLang="zh-CN" sz="2800" b="1" dirty="0"/>
              <a:t>AB</a:t>
            </a:r>
            <a:r>
              <a:rPr lang="zh-CN" altLang="en-US" sz="2800" b="1" dirty="0"/>
              <a:t>团（刘铁超）及其他现行反革命分子。</a:t>
            </a:r>
            <a:endParaRPr lang="zh-CN" altLang="en-US" sz="2800" b="1" dirty="0"/>
          </a:p>
          <a:p>
            <a:pPr>
              <a:lnSpc>
                <a:spcPct val="90000"/>
              </a:lnSpc>
            </a:pPr>
            <a:r>
              <a:rPr lang="en-US" altLang="zh-CN" sz="2800" b="1" dirty="0">
                <a:solidFill>
                  <a:srgbClr val="FF0000"/>
                </a:solidFill>
              </a:rPr>
              <a:t>65</a:t>
            </a:r>
            <a:r>
              <a:rPr lang="zh-CN" altLang="en-US" sz="2800" b="1" dirty="0">
                <a:solidFill>
                  <a:srgbClr val="FF0000"/>
                </a:solidFill>
              </a:rPr>
              <a:t>、蒋介石对红军进行了几次“围剿”，战绩如何？</a:t>
            </a:r>
            <a:endParaRPr lang="zh-CN" altLang="en-US" sz="2800" b="1" dirty="0">
              <a:solidFill>
                <a:srgbClr val="FF0000"/>
              </a:solidFill>
            </a:endParaRPr>
          </a:p>
          <a:p>
            <a:pPr>
              <a:lnSpc>
                <a:spcPct val="90000"/>
              </a:lnSpc>
            </a:pPr>
            <a:r>
              <a:rPr lang="zh-CN" altLang="en-US" sz="2800" b="1" dirty="0"/>
              <a:t>答：五次，前四次失败，第五次胜利。</a:t>
            </a:r>
            <a:endParaRPr lang="zh-CN" altLang="en-US" sz="2800" b="1" dirty="0"/>
          </a:p>
          <a:p>
            <a:pPr>
              <a:lnSpc>
                <a:spcPct val="90000"/>
              </a:lnSpc>
            </a:pPr>
            <a:r>
              <a:rPr lang="en-US" altLang="zh-CN" sz="2800" b="1" dirty="0">
                <a:solidFill>
                  <a:srgbClr val="FF0000"/>
                </a:solidFill>
              </a:rPr>
              <a:t>66</a:t>
            </a:r>
            <a:r>
              <a:rPr lang="zh-CN" altLang="en-US" sz="2800" b="1" dirty="0">
                <a:solidFill>
                  <a:srgbClr val="FF0000"/>
                </a:solidFill>
              </a:rPr>
              <a:t>、国共第一次合作的时间是哪年到哪年？政治基础是什么？</a:t>
            </a:r>
            <a:endParaRPr lang="zh-CN" altLang="en-US" sz="2800" b="1" dirty="0">
              <a:solidFill>
                <a:srgbClr val="FF0000"/>
              </a:solidFill>
            </a:endParaRPr>
          </a:p>
          <a:p>
            <a:pPr>
              <a:lnSpc>
                <a:spcPct val="90000"/>
              </a:lnSpc>
            </a:pPr>
            <a:r>
              <a:rPr lang="zh-CN" altLang="en-US" sz="2800" b="1" dirty="0"/>
              <a:t>答：</a:t>
            </a:r>
            <a:r>
              <a:rPr lang="en-US" altLang="zh-CN" sz="2800" b="1"/>
              <a:t>1924</a:t>
            </a:r>
            <a:r>
              <a:rPr lang="en-US" altLang="zh-CN" sz="2800" b="1">
                <a:latin typeface="Arial" panose="020B0604020202020204" pitchFamily="34" charset="0"/>
              </a:rPr>
              <a:t>—</a:t>
            </a:r>
            <a:r>
              <a:rPr lang="en-US" altLang="zh-CN" sz="2800" b="1" dirty="0"/>
              <a:t>1927</a:t>
            </a:r>
            <a:r>
              <a:rPr lang="zh-CN" altLang="en-US" sz="2800" b="1" dirty="0"/>
              <a:t>年，政治基础是孙中山提出的“联俄，联共，扶助农工”的新三民主义。</a:t>
            </a:r>
            <a:endParaRPr lang="zh-CN" altLang="en-US" sz="2800" b="1"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标题 26625"/>
          <p:cNvSpPr>
            <a:spLocks noGrp="1"/>
          </p:cNvSpPr>
          <p:nvPr>
            <p:ph type="title"/>
          </p:nvPr>
        </p:nvSpPr>
        <p:spPr>
          <a:ln/>
        </p:spPr>
        <p:txBody>
          <a:bodyPr anchor="ctr"/>
          <a:p>
            <a:endParaRPr dirty="0"/>
          </a:p>
        </p:txBody>
      </p:sp>
      <p:sp>
        <p:nvSpPr>
          <p:cNvPr id="26627" name="文本占位符 26626"/>
          <p:cNvSpPr>
            <a:spLocks noGrp="1"/>
          </p:cNvSpPr>
          <p:nvPr>
            <p:ph type="body" idx="1"/>
          </p:nvPr>
        </p:nvSpPr>
        <p:spPr>
          <a:xfrm>
            <a:off x="0" y="0"/>
            <a:ext cx="9144000" cy="6858000"/>
          </a:xfrm>
          <a:ln/>
        </p:spPr>
        <p:txBody>
          <a:bodyPr/>
          <a:p>
            <a:pPr>
              <a:lnSpc>
                <a:spcPct val="90000"/>
              </a:lnSpc>
            </a:pPr>
            <a:r>
              <a:rPr lang="en-US" altLang="zh-CN" b="1" dirty="0">
                <a:solidFill>
                  <a:srgbClr val="FF0000"/>
                </a:solidFill>
              </a:rPr>
              <a:t>67</a:t>
            </a:r>
            <a:r>
              <a:rPr lang="zh-CN" altLang="en-US" b="1" dirty="0">
                <a:solidFill>
                  <a:srgbClr val="FF0000"/>
                </a:solidFill>
              </a:rPr>
              <a:t>、为什么斯诺认为红军是中国唯一的一支从政治上来说是铁打的军队？</a:t>
            </a:r>
            <a:endParaRPr lang="zh-CN" altLang="en-US" b="1" dirty="0">
              <a:solidFill>
                <a:srgbClr val="FF0000"/>
              </a:solidFill>
            </a:endParaRPr>
          </a:p>
          <a:p>
            <a:pPr>
              <a:lnSpc>
                <a:spcPct val="90000"/>
              </a:lnSpc>
            </a:pPr>
            <a:r>
              <a:rPr lang="zh-CN" altLang="en-US" b="1" dirty="0"/>
              <a:t>答：首先，红军的大部分是青年农民和工人，他们认为自己是为家庭、土地和国家而战斗；</a:t>
            </a:r>
            <a:r>
              <a:rPr lang="en-US" altLang="zh-CN" b="1" dirty="0"/>
              <a:t>60%</a:t>
            </a:r>
            <a:r>
              <a:rPr lang="zh-CN" altLang="en-US" b="1" dirty="0"/>
              <a:t>到</a:t>
            </a:r>
            <a:r>
              <a:rPr lang="en-US" altLang="zh-CN" b="1" dirty="0"/>
              <a:t>70%</a:t>
            </a:r>
            <a:r>
              <a:rPr lang="zh-CN" altLang="en-US" b="1" dirty="0"/>
              <a:t>的士兵是有文化的；红军士兵是没有正规薪饷的。但每一个士兵都有权取得一份土地和这块土地上的一些收入。红军都以尊重的态度对待农村妇女和姑娘。红军的指挥员向来都同士兵并肩作战，团长以下都这样。从最高级指挥员到普通士兵，吃的穿的都一样。红军的</a:t>
            </a:r>
            <a:r>
              <a:rPr lang="en-US" altLang="zh-CN" b="1" dirty="0"/>
              <a:t>80%</a:t>
            </a:r>
            <a:r>
              <a:rPr lang="zh-CN" altLang="en-US" b="1" dirty="0"/>
              <a:t>以上枪械和</a:t>
            </a:r>
            <a:r>
              <a:rPr lang="en-US" altLang="zh-CN" b="1" dirty="0"/>
              <a:t>70%</a:t>
            </a:r>
            <a:r>
              <a:rPr lang="zh-CN" altLang="en-US" b="1" dirty="0"/>
              <a:t>以上的弹药是从敌军那里多来的。</a:t>
            </a:r>
            <a:endParaRPr lang="zh-CN" altLang="en-US" b="1" dirty="0"/>
          </a:p>
          <a:p>
            <a:pPr>
              <a:lnSpc>
                <a:spcPct val="90000"/>
              </a:lnSpc>
            </a:pPr>
            <a:r>
              <a:rPr lang="zh-CN" altLang="en-US" b="1" dirty="0"/>
              <a:t>第二，共产党没有高薪和贪污的官员和将军，在军队和苏区中厉行节约。此外，他们的内在的精神、士气斗志、训练方法及他们的政治和军事领导都有严明的纪律和管理。</a:t>
            </a:r>
            <a:endParaRPr lang="zh-CN" altLang="en-US" b="1" dirty="0"/>
          </a:p>
          <a:p>
            <a:pPr>
              <a:lnSpc>
                <a:spcPct val="90000"/>
              </a:lnSpc>
            </a:pPr>
            <a:endParaRPr lang="zh-CN" altLang="en-US" b="1"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标题 27649"/>
          <p:cNvSpPr>
            <a:spLocks noGrp="1"/>
          </p:cNvSpPr>
          <p:nvPr>
            <p:ph type="title"/>
          </p:nvPr>
        </p:nvSpPr>
        <p:spPr>
          <a:ln/>
        </p:spPr>
        <p:txBody>
          <a:bodyPr anchor="ctr"/>
          <a:p>
            <a:endParaRPr dirty="0"/>
          </a:p>
        </p:txBody>
      </p:sp>
      <p:sp>
        <p:nvSpPr>
          <p:cNvPr id="27651" name="文本占位符 27650"/>
          <p:cNvSpPr>
            <a:spLocks noGrp="1"/>
          </p:cNvSpPr>
          <p:nvPr>
            <p:ph type="body" idx="1"/>
          </p:nvPr>
        </p:nvSpPr>
        <p:spPr>
          <a:xfrm>
            <a:off x="0" y="0"/>
            <a:ext cx="9144000" cy="6858000"/>
          </a:xfrm>
          <a:ln/>
        </p:spPr>
        <p:txBody>
          <a:bodyPr/>
          <a:p>
            <a:r>
              <a:rPr lang="en-US" altLang="zh-CN" b="1" dirty="0">
                <a:solidFill>
                  <a:srgbClr val="FF0000"/>
                </a:solidFill>
              </a:rPr>
              <a:t>68</a:t>
            </a:r>
            <a:r>
              <a:rPr lang="zh-CN" altLang="en-US" b="1" dirty="0">
                <a:solidFill>
                  <a:srgbClr val="FF0000"/>
                </a:solidFill>
              </a:rPr>
              <a:t>、简述西安事变的过程及意义。</a:t>
            </a:r>
            <a:endParaRPr lang="zh-CN" altLang="en-US" b="1" dirty="0">
              <a:solidFill>
                <a:srgbClr val="FF0000"/>
              </a:solidFill>
            </a:endParaRPr>
          </a:p>
          <a:p>
            <a:r>
              <a:rPr lang="zh-CN" altLang="en-US" b="1" dirty="0"/>
              <a:t>答：过程：在劝说蒋介石联共抗日遭拒绝的情况下</a:t>
            </a:r>
            <a:r>
              <a:rPr lang="en-US" altLang="zh-CN" b="1" dirty="0"/>
              <a:t>,</a:t>
            </a:r>
            <a:r>
              <a:rPr lang="zh-CN" altLang="en-US" b="1" dirty="0"/>
              <a:t>张学良</a:t>
            </a:r>
            <a:r>
              <a:rPr lang="en-US" altLang="zh-CN" b="1" dirty="0"/>
              <a:t>,</a:t>
            </a:r>
            <a:r>
              <a:rPr lang="zh-CN" altLang="en-US" b="1" dirty="0"/>
              <a:t>杨虎城两位将军，于</a:t>
            </a:r>
            <a:r>
              <a:rPr lang="en-US" altLang="zh-CN" b="1" dirty="0"/>
              <a:t>1936</a:t>
            </a:r>
            <a:r>
              <a:rPr lang="zh-CN" altLang="en-US" b="1" dirty="0"/>
              <a:t>年</a:t>
            </a:r>
            <a:r>
              <a:rPr lang="en-US" altLang="zh-CN" b="1" dirty="0"/>
              <a:t>12</a:t>
            </a:r>
            <a:r>
              <a:rPr lang="zh-CN" altLang="en-US" b="1" dirty="0"/>
              <a:t>月</a:t>
            </a:r>
            <a:r>
              <a:rPr lang="en-US" altLang="zh-CN" b="1" dirty="0"/>
              <a:t>12</a:t>
            </a:r>
            <a:r>
              <a:rPr lang="zh-CN" altLang="en-US" b="1" dirty="0"/>
              <a:t>日，发动</a:t>
            </a:r>
            <a:r>
              <a:rPr lang="en-US" altLang="zh-CN" b="1" dirty="0"/>
              <a:t>"</a:t>
            </a:r>
            <a:r>
              <a:rPr lang="zh-CN" altLang="en-US" b="1" dirty="0"/>
              <a:t>兵谏</a:t>
            </a:r>
            <a:r>
              <a:rPr lang="en-US" altLang="zh-CN" b="1" dirty="0"/>
              <a:t>"</a:t>
            </a:r>
            <a:r>
              <a:rPr lang="zh-CN" altLang="en-US" b="1" dirty="0"/>
              <a:t>，在西安拘捕蒋介石，并通电全国，提出改组南京政府，停止一切内战等八项主张。中共中央以民族大义为重，派周恩来赴西安，与张学良、杨虎城合作，迫使蒋介石接受联共抗日条件，使事变得以和平解决。</a:t>
            </a:r>
            <a:endParaRPr lang="zh-CN" altLang="en-US" b="1" dirty="0"/>
          </a:p>
          <a:p>
            <a:r>
              <a:rPr lang="zh-CN" altLang="en-US" b="1" dirty="0"/>
              <a:t>意义：西安事变的和平解决标志着十年内战的结束，对国共两党再次合作，团结抗日起了巨大的促进作用。</a:t>
            </a:r>
            <a:endParaRPr lang="zh-CN" altLang="en-US" b="1"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标题 58369"/>
          <p:cNvSpPr>
            <a:spLocks noGrp="1"/>
          </p:cNvSpPr>
          <p:nvPr>
            <p:ph type="title"/>
          </p:nvPr>
        </p:nvSpPr>
        <p:spPr>
          <a:ln/>
        </p:spPr>
        <p:txBody>
          <a:bodyPr anchor="ctr"/>
          <a:p>
            <a:endParaRPr dirty="0"/>
          </a:p>
        </p:txBody>
      </p:sp>
      <p:sp>
        <p:nvSpPr>
          <p:cNvPr id="58371" name="文本占位符 58370"/>
          <p:cNvSpPr>
            <a:spLocks noGrp="1"/>
          </p:cNvSpPr>
          <p:nvPr>
            <p:ph type="body" idx="1"/>
          </p:nvPr>
        </p:nvSpPr>
        <p:spPr>
          <a:xfrm>
            <a:off x="0" y="0"/>
            <a:ext cx="9144000" cy="6858000"/>
          </a:xfrm>
          <a:ln/>
        </p:spPr>
        <p:txBody>
          <a:bodyPr/>
          <a:p>
            <a:r>
              <a:rPr lang="en-US" altLang="zh-CN" b="1" dirty="0">
                <a:solidFill>
                  <a:srgbClr val="FF0000"/>
                </a:solidFill>
              </a:rPr>
              <a:t>69</a:t>
            </a:r>
            <a:r>
              <a:rPr lang="zh-CN" altLang="en-US" b="1" dirty="0">
                <a:solidFill>
                  <a:srgbClr val="FF0000"/>
                </a:solidFill>
              </a:rPr>
              <a:t>、中国人民能够打败日本军队的条件是什么？</a:t>
            </a:r>
            <a:endParaRPr lang="zh-CN" altLang="en-US" b="1" dirty="0">
              <a:solidFill>
                <a:srgbClr val="FF0000"/>
              </a:solidFill>
            </a:endParaRPr>
          </a:p>
          <a:p>
            <a:r>
              <a:rPr lang="en-US" altLang="zh-CN" b="1" dirty="0"/>
              <a:t>1</a:t>
            </a:r>
            <a:r>
              <a:rPr lang="zh-CN" altLang="en-US" b="1" dirty="0"/>
              <a:t>中国结成抗日民族统一战线；</a:t>
            </a:r>
            <a:r>
              <a:rPr lang="en-US" altLang="zh-CN" b="1" dirty="0"/>
              <a:t>2</a:t>
            </a:r>
            <a:r>
              <a:rPr lang="zh-CN" altLang="en-US" b="1" dirty="0"/>
              <a:t>全世界结成反日统一战线；</a:t>
            </a:r>
            <a:r>
              <a:rPr lang="en-US" altLang="zh-CN" b="1" dirty="0"/>
              <a:t>(3) </a:t>
            </a:r>
            <a:r>
              <a:rPr lang="zh-CN" altLang="en-US" b="1" dirty="0"/>
              <a:t>在日本帝国主义势力下受苦的被压迫各国人民采取革命行动；</a:t>
            </a:r>
            <a:r>
              <a:rPr lang="en-US" altLang="zh-CN" b="1" dirty="0"/>
              <a:t>(4) </a:t>
            </a:r>
            <a:r>
              <a:rPr lang="zh-CN" altLang="en-US" b="1" dirty="0"/>
              <a:t>主要条件是中国人民自己的团结。</a:t>
            </a:r>
            <a:endParaRPr lang="zh-CN" altLang="en-US" b="1" dirty="0"/>
          </a:p>
          <a:p>
            <a:r>
              <a:rPr lang="en-US" altLang="zh-CN" b="1" dirty="0">
                <a:solidFill>
                  <a:srgbClr val="FF0000"/>
                </a:solidFill>
              </a:rPr>
              <a:t>70</a:t>
            </a:r>
            <a:r>
              <a:rPr lang="zh-CN" altLang="en-US" b="1" dirty="0">
                <a:solidFill>
                  <a:srgbClr val="FF0000"/>
                </a:solidFill>
              </a:rPr>
              <a:t>、在当时的苏维埃社会中，中国共产党在教育方面采取了什么样的政策，取得了哪些成效？</a:t>
            </a:r>
            <a:endParaRPr lang="zh-CN" altLang="en-US" b="1" dirty="0">
              <a:solidFill>
                <a:srgbClr val="FF0000"/>
              </a:solidFill>
            </a:endParaRPr>
          </a:p>
          <a:p>
            <a:r>
              <a:rPr lang="zh-CN" altLang="en-US" b="1" dirty="0"/>
              <a:t>答：解放思想，消除愚昧无知；培训教师，组建学校，实施大众化的教育；建立专业的学学校；编著字典成效，使苏区的文盲大幅降低；使苏区人民的思想有很大的转变，提高。培养了不同方面的人才，加强了苏区后方的活动，为红军供应干部。</a:t>
            </a:r>
            <a:endParaRPr lang="zh-CN" altLang="en-US" b="1" dirty="0"/>
          </a:p>
          <a:p>
            <a:endParaRPr lang="zh-CN" altLang="en-US" b="1"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标题 28673"/>
          <p:cNvSpPr>
            <a:spLocks noGrp="1"/>
          </p:cNvSpPr>
          <p:nvPr>
            <p:ph type="title"/>
          </p:nvPr>
        </p:nvSpPr>
        <p:spPr>
          <a:ln/>
        </p:spPr>
        <p:txBody>
          <a:bodyPr anchor="ctr"/>
          <a:p>
            <a:endParaRPr dirty="0"/>
          </a:p>
        </p:txBody>
      </p:sp>
      <p:sp>
        <p:nvSpPr>
          <p:cNvPr id="28675" name="文本占位符 28674"/>
          <p:cNvSpPr>
            <a:spLocks noGrp="1"/>
          </p:cNvSpPr>
          <p:nvPr>
            <p:ph type="body" idx="1"/>
          </p:nvPr>
        </p:nvSpPr>
        <p:spPr>
          <a:xfrm>
            <a:off x="0" y="0"/>
            <a:ext cx="9144000" cy="6858000"/>
          </a:xfrm>
          <a:ln/>
        </p:spPr>
        <p:txBody>
          <a:bodyPr/>
          <a:p>
            <a:r>
              <a:rPr lang="en-US" altLang="zh-CN" sz="2800" b="1" dirty="0">
                <a:solidFill>
                  <a:srgbClr val="FF0000"/>
                </a:solidFill>
              </a:rPr>
              <a:t>71</a:t>
            </a:r>
            <a:r>
              <a:rPr lang="zh-CN" altLang="en-US" sz="2800" b="1" dirty="0">
                <a:solidFill>
                  <a:srgbClr val="FF0000"/>
                </a:solidFill>
              </a:rPr>
              <a:t>、红军为什么能在陕西苏区得到发展？</a:t>
            </a:r>
            <a:endParaRPr lang="zh-CN" altLang="en-US" sz="2800" b="1" dirty="0">
              <a:solidFill>
                <a:srgbClr val="FF0000"/>
              </a:solidFill>
            </a:endParaRPr>
          </a:p>
          <a:p>
            <a:r>
              <a:rPr lang="zh-CN" altLang="en-US" sz="2800" b="1" dirty="0"/>
              <a:t>答：（</a:t>
            </a:r>
            <a:r>
              <a:rPr lang="en-US" altLang="zh-CN" sz="2800" b="1" dirty="0"/>
              <a:t>1</a:t>
            </a:r>
            <a:r>
              <a:rPr lang="zh-CN" altLang="en-US" sz="2800" b="1" dirty="0"/>
              <a:t>）西北地区正持续三年饥荒（死亡和高税收笼罩整个地区），严重贫富不均造成社会动荡不安，人民对现存政府不满，迫切希望有人带领他们走出饥荒，走向光明和自由。（</a:t>
            </a:r>
            <a:r>
              <a:rPr lang="en-US" altLang="zh-CN" sz="2800" b="1" dirty="0"/>
              <a:t>2</a:t>
            </a:r>
            <a:r>
              <a:rPr lang="zh-CN" altLang="en-US" sz="2800" b="1" dirty="0"/>
              <a:t>）苏维埃的出现解决了农民最迫切的问题：土地和税收。分配土地（取消高利贷，取消苛捐杂税，消灭特权阶级）取得农民的信任，建立了强大的群众基础，为革命的发展提供了保障。（</a:t>
            </a:r>
            <a:r>
              <a:rPr lang="en-US" altLang="zh-CN" sz="2800" b="1" dirty="0"/>
              <a:t>3</a:t>
            </a:r>
            <a:r>
              <a:rPr lang="zh-CN" altLang="en-US" sz="2800" b="1" dirty="0"/>
              <a:t>）在西北苏区各种机构不断完善，建立自己军队、学校、医院，并发行了能够在苏区流通的货币，大大稳定了市场经济，为红军的发展提供经济基础。</a:t>
            </a:r>
            <a:endParaRPr lang="zh-CN" altLang="en-US" sz="2800" b="1" dirty="0"/>
          </a:p>
          <a:p>
            <a:r>
              <a:rPr lang="en-US" altLang="zh-CN" sz="2800" b="1" dirty="0">
                <a:solidFill>
                  <a:srgbClr val="FF0000"/>
                </a:solidFill>
              </a:rPr>
              <a:t>72</a:t>
            </a:r>
            <a:r>
              <a:rPr lang="zh-CN" altLang="en-US" sz="2800" b="1" dirty="0">
                <a:solidFill>
                  <a:srgbClr val="FF0000"/>
                </a:solidFill>
              </a:rPr>
              <a:t>、斯诺第一次见到毛泽东时的印象？</a:t>
            </a:r>
            <a:endParaRPr lang="zh-CN" altLang="en-US" sz="2800" b="1" dirty="0">
              <a:solidFill>
                <a:srgbClr val="FF0000"/>
              </a:solidFill>
            </a:endParaRPr>
          </a:p>
          <a:p>
            <a:r>
              <a:rPr lang="zh-CN" altLang="en-US" sz="2800" b="1" dirty="0"/>
              <a:t>答：他是个面容瘦削、看上去很像林肯的人物，各子高出一般的中国人，背有些驼，一头浓密的黑发留的很长，双眼炯炯有神，鼻梁很高，颧骨突出。</a:t>
            </a:r>
            <a:endParaRPr lang="zh-CN" altLang="en-US" sz="2800" b="1"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标题 52225"/>
          <p:cNvSpPr>
            <a:spLocks noGrp="1"/>
          </p:cNvSpPr>
          <p:nvPr>
            <p:ph type="title"/>
          </p:nvPr>
        </p:nvSpPr>
        <p:spPr>
          <a:ln/>
        </p:spPr>
        <p:txBody>
          <a:bodyPr anchor="ctr"/>
          <a:p>
            <a:endParaRPr dirty="0"/>
          </a:p>
        </p:txBody>
      </p:sp>
      <p:sp>
        <p:nvSpPr>
          <p:cNvPr id="52227" name="文本占位符 52226"/>
          <p:cNvSpPr>
            <a:spLocks noGrp="1"/>
          </p:cNvSpPr>
          <p:nvPr>
            <p:ph type="body" idx="1"/>
          </p:nvPr>
        </p:nvSpPr>
        <p:spPr>
          <a:xfrm>
            <a:off x="0" y="0"/>
            <a:ext cx="9144000" cy="6858000"/>
          </a:xfrm>
          <a:ln/>
        </p:spPr>
        <p:txBody>
          <a:bodyPr/>
          <a:p>
            <a:pPr>
              <a:lnSpc>
                <a:spcPct val="90000"/>
              </a:lnSpc>
            </a:pPr>
            <a:r>
              <a:rPr lang="en-US" altLang="zh-CN" b="1" dirty="0">
                <a:solidFill>
                  <a:srgbClr val="FF0000"/>
                </a:solidFill>
              </a:rPr>
              <a:t>75</a:t>
            </a:r>
            <a:r>
              <a:rPr lang="zh-CN" altLang="en-US" b="1" dirty="0">
                <a:solidFill>
                  <a:srgbClr val="FF0000"/>
                </a:solidFill>
              </a:rPr>
              <a:t>、在什么条件下，中国人民才能够消耗和打败日本的军队？</a:t>
            </a:r>
            <a:r>
              <a:rPr lang="zh-CN" altLang="en-US" b="1" dirty="0"/>
              <a:t>答：（</a:t>
            </a:r>
            <a:r>
              <a:rPr lang="en-US" altLang="zh-CN" b="1" dirty="0"/>
              <a:t>1</a:t>
            </a:r>
            <a:r>
              <a:rPr lang="zh-CN" altLang="en-US" b="1" dirty="0"/>
              <a:t>）中国结成抗日民族统一战线，（</a:t>
            </a:r>
            <a:r>
              <a:rPr lang="en-US" altLang="zh-CN" b="1" dirty="0"/>
              <a:t>2</a:t>
            </a:r>
            <a:r>
              <a:rPr lang="zh-CN" altLang="en-US" b="1" dirty="0"/>
              <a:t>）全世界结成反日统一战线，（</a:t>
            </a:r>
            <a:r>
              <a:rPr lang="en-US" altLang="zh-CN" b="1" dirty="0"/>
              <a:t>3</a:t>
            </a:r>
            <a:r>
              <a:rPr lang="zh-CN" altLang="en-US" b="1" dirty="0"/>
              <a:t>）目前在日本帝国主义势力下受苦的被压迫的各国人民才去。</a:t>
            </a:r>
            <a:endParaRPr lang="zh-CN" altLang="en-US" b="1" dirty="0"/>
          </a:p>
          <a:p>
            <a:pPr>
              <a:lnSpc>
                <a:spcPct val="90000"/>
              </a:lnSpc>
            </a:pPr>
            <a:r>
              <a:rPr lang="en-US" altLang="zh-CN" b="1" dirty="0">
                <a:solidFill>
                  <a:srgbClr val="FF0000"/>
                </a:solidFill>
              </a:rPr>
              <a:t>73</a:t>
            </a:r>
            <a:r>
              <a:rPr lang="zh-CN" altLang="en-US" b="1" dirty="0">
                <a:solidFill>
                  <a:srgbClr val="FF0000"/>
                </a:solidFill>
              </a:rPr>
              <a:t>、在井冈山时期，红军给战士规定的三条简明的纪律是什么？</a:t>
            </a:r>
            <a:r>
              <a:rPr lang="zh-CN" altLang="en-US" b="1" dirty="0"/>
              <a:t>答：（</a:t>
            </a:r>
            <a:r>
              <a:rPr lang="en-US" altLang="zh-CN" b="1" dirty="0"/>
              <a:t>1</a:t>
            </a:r>
            <a:r>
              <a:rPr lang="zh-CN" altLang="en-US" b="1" dirty="0"/>
              <a:t>）行动听指挥，（</a:t>
            </a:r>
            <a:r>
              <a:rPr lang="en-US" altLang="zh-CN" b="1" dirty="0"/>
              <a:t>2</a:t>
            </a:r>
            <a:r>
              <a:rPr lang="zh-CN" altLang="en-US" b="1" dirty="0"/>
              <a:t>）不拿贫农一点东西，（</a:t>
            </a:r>
            <a:r>
              <a:rPr lang="en-US" altLang="zh-CN" b="1" dirty="0"/>
              <a:t>3</a:t>
            </a:r>
            <a:r>
              <a:rPr lang="zh-CN" altLang="en-US" b="1" dirty="0"/>
              <a:t>）打土豪要归公。</a:t>
            </a:r>
            <a:endParaRPr lang="zh-CN" altLang="en-US" b="1" dirty="0"/>
          </a:p>
          <a:p>
            <a:pPr>
              <a:lnSpc>
                <a:spcPct val="90000"/>
              </a:lnSpc>
            </a:pPr>
            <a:r>
              <a:rPr lang="en-US" altLang="zh-CN" b="1" dirty="0">
                <a:solidFill>
                  <a:srgbClr val="FF0000"/>
                </a:solidFill>
              </a:rPr>
              <a:t>74</a:t>
            </a:r>
            <a:r>
              <a:rPr lang="zh-CN" altLang="en-US" b="1" dirty="0">
                <a:solidFill>
                  <a:srgbClr val="FF0000"/>
                </a:solidFill>
              </a:rPr>
              <a:t>、在井冈山进行游击战时采取的四个口号？</a:t>
            </a:r>
            <a:r>
              <a:rPr lang="en-US" altLang="zh-CN" b="1" dirty="0"/>
              <a:t>1</a:t>
            </a:r>
            <a:r>
              <a:rPr lang="zh-CN" altLang="en-US" b="1" dirty="0"/>
              <a:t>）敌进我退，（</a:t>
            </a:r>
            <a:r>
              <a:rPr lang="en-US" altLang="zh-CN" b="1" dirty="0"/>
              <a:t>2</a:t>
            </a:r>
            <a:r>
              <a:rPr lang="zh-CN" altLang="en-US" b="1" dirty="0"/>
              <a:t>）敌驻我扰，（</a:t>
            </a:r>
            <a:r>
              <a:rPr lang="en-US" altLang="zh-CN" b="1" dirty="0"/>
              <a:t>3</a:t>
            </a:r>
            <a:r>
              <a:rPr lang="zh-CN" altLang="en-US" b="1" dirty="0"/>
              <a:t>）敌疲我打，（</a:t>
            </a:r>
            <a:r>
              <a:rPr lang="en-US" altLang="zh-CN" b="1" dirty="0"/>
              <a:t>4</a:t>
            </a:r>
            <a:r>
              <a:rPr lang="zh-CN" altLang="en-US" b="1" dirty="0"/>
              <a:t>）敌退我追。</a:t>
            </a:r>
            <a:endParaRPr lang="zh-CN" altLang="en-US" b="1" dirty="0"/>
          </a:p>
          <a:p>
            <a:pPr>
              <a:lnSpc>
                <a:spcPct val="90000"/>
              </a:lnSpc>
            </a:pPr>
            <a:r>
              <a:rPr lang="en-US" altLang="zh-CN" b="1" dirty="0">
                <a:solidFill>
                  <a:srgbClr val="FF0000"/>
                </a:solidFill>
              </a:rPr>
              <a:t>75</a:t>
            </a:r>
            <a:r>
              <a:rPr lang="zh-CN" altLang="en-US" b="1" dirty="0">
                <a:solidFill>
                  <a:srgbClr val="FF0000"/>
                </a:solidFill>
              </a:rPr>
              <a:t>、游击战取得成功需要的基本条件？</a:t>
            </a:r>
            <a:r>
              <a:rPr lang="zh-CN" altLang="en-US" b="1" dirty="0"/>
              <a:t>无畏、迅速、计划周密、机动、保密、行动神出鬼没和坚决果断。</a:t>
            </a:r>
            <a:endParaRPr lang="zh-CN" altLang="en-US" b="1" dirty="0"/>
          </a:p>
          <a:p>
            <a:pPr>
              <a:lnSpc>
                <a:spcPct val="90000"/>
              </a:lnSpc>
            </a:pPr>
            <a:endParaRPr lang="zh-CN" alt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标题 29697"/>
          <p:cNvSpPr>
            <a:spLocks noGrp="1"/>
          </p:cNvSpPr>
          <p:nvPr>
            <p:ph type="title"/>
          </p:nvPr>
        </p:nvSpPr>
        <p:spPr>
          <a:ln/>
        </p:spPr>
        <p:txBody>
          <a:bodyPr anchor="ctr"/>
          <a:p>
            <a:endParaRPr dirty="0"/>
          </a:p>
        </p:txBody>
      </p:sp>
      <p:sp>
        <p:nvSpPr>
          <p:cNvPr id="29699" name="文本占位符 29698"/>
          <p:cNvSpPr>
            <a:spLocks noGrp="1"/>
          </p:cNvSpPr>
          <p:nvPr>
            <p:ph type="body" idx="1"/>
          </p:nvPr>
        </p:nvSpPr>
        <p:spPr>
          <a:xfrm>
            <a:off x="0" y="0"/>
            <a:ext cx="8964613" cy="6858000"/>
          </a:xfrm>
          <a:ln/>
        </p:spPr>
        <p:txBody>
          <a:bodyPr/>
          <a:p>
            <a:pPr>
              <a:lnSpc>
                <a:spcPct val="90000"/>
              </a:lnSpc>
            </a:pPr>
            <a:r>
              <a:rPr lang="en-US" altLang="zh-CN" sz="2800" b="1" dirty="0">
                <a:solidFill>
                  <a:srgbClr val="FF0000"/>
                </a:solidFill>
              </a:rPr>
              <a:t>76</a:t>
            </a:r>
            <a:r>
              <a:rPr lang="zh-CN" altLang="en-US" sz="2800" b="1" dirty="0">
                <a:solidFill>
                  <a:srgbClr val="FF0000"/>
                </a:solidFill>
              </a:rPr>
              <a:t>、</a:t>
            </a:r>
            <a:r>
              <a:rPr lang="en-US" altLang="zh-CN" sz="2800" b="1" dirty="0">
                <a:solidFill>
                  <a:srgbClr val="FF0000"/>
                </a:solidFill>
              </a:rPr>
              <a:t>《</a:t>
            </a:r>
            <a:r>
              <a:rPr lang="zh-CN" altLang="en-US" sz="2800" b="1" dirty="0">
                <a:solidFill>
                  <a:srgbClr val="FF0000"/>
                </a:solidFill>
              </a:rPr>
              <a:t>西行漫记</a:t>
            </a:r>
            <a:r>
              <a:rPr lang="en-US" altLang="zh-CN" sz="2800" b="1" dirty="0">
                <a:solidFill>
                  <a:srgbClr val="FF0000"/>
                </a:solidFill>
              </a:rPr>
              <a:t>》</a:t>
            </a:r>
            <a:r>
              <a:rPr lang="zh-CN" altLang="en-US" sz="2800" b="1" dirty="0">
                <a:solidFill>
                  <a:srgbClr val="FF0000"/>
                </a:solidFill>
              </a:rPr>
              <a:t>为什么不因时过境迁、依然具有强大的生命力、影响力？</a:t>
            </a:r>
            <a:endParaRPr lang="zh-CN" altLang="en-US" sz="2800" b="1" dirty="0">
              <a:solidFill>
                <a:srgbClr val="FF0000"/>
              </a:solidFill>
            </a:endParaRPr>
          </a:p>
          <a:p>
            <a:pPr>
              <a:lnSpc>
                <a:spcPct val="90000"/>
              </a:lnSpc>
            </a:pPr>
            <a:r>
              <a:rPr lang="zh-CN" altLang="en-US" sz="2800" b="1" dirty="0"/>
              <a:t>答案：（</a:t>
            </a:r>
            <a:r>
              <a:rPr lang="en-US" altLang="zh-CN" sz="2800" b="1" dirty="0"/>
              <a:t>1</a:t>
            </a:r>
            <a:r>
              <a:rPr lang="zh-CN" altLang="en-US" sz="2800" b="1" dirty="0"/>
              <a:t>）在新闻领域里，失真导致失信，失信必然失败，古今中外，概莫能外。也就是说，真实性乃是报告文学的生命。</a:t>
            </a:r>
            <a:r>
              <a:rPr lang="en-US" altLang="zh-CN" sz="2800" b="1" dirty="0"/>
              <a:t>《</a:t>
            </a:r>
            <a:r>
              <a:rPr lang="zh-CN" altLang="en-US" sz="2800" b="1" dirty="0"/>
              <a:t>西行漫记</a:t>
            </a:r>
            <a:r>
              <a:rPr lang="en-US" altLang="zh-CN" sz="2800" b="1" dirty="0"/>
              <a:t>》</a:t>
            </a:r>
            <a:r>
              <a:rPr lang="zh-CN" altLang="en-US" sz="2800" b="1" dirty="0"/>
              <a:t>是一部具有新闻报道性的作品，是公认的国际报告文学佳作。无疑，它有着保持时代特征的强烈的新闻性。真实是它富有特殊魅力的一个首要的和基本的因素。</a:t>
            </a:r>
            <a:r>
              <a:rPr lang="en-US" altLang="zh-CN" sz="2800" b="1" dirty="0"/>
              <a:t>《</a:t>
            </a:r>
            <a:r>
              <a:rPr lang="zh-CN" altLang="en-US" sz="2800" b="1" dirty="0"/>
              <a:t>西行漫记</a:t>
            </a:r>
            <a:r>
              <a:rPr lang="en-US" altLang="zh-CN" sz="2800" b="1" dirty="0"/>
              <a:t>》</a:t>
            </a:r>
            <a:r>
              <a:rPr lang="zh-CN" altLang="en-US" sz="2800" b="1" dirty="0"/>
              <a:t>以作者自己扇贝执行的经历为线索，用具体丰富的真实材料，向全世界实事求是地报告了“红色中国”的真相。</a:t>
            </a:r>
            <a:r>
              <a:rPr lang="en-US" altLang="zh-CN" sz="2800" b="1" dirty="0"/>
              <a:t>《</a:t>
            </a:r>
            <a:r>
              <a:rPr lang="zh-CN" altLang="en-US" sz="2800" b="1" dirty="0"/>
              <a:t>西行漫记</a:t>
            </a:r>
            <a:r>
              <a:rPr lang="en-US" altLang="zh-CN" sz="2800" b="1" dirty="0"/>
              <a:t>》</a:t>
            </a:r>
            <a:r>
              <a:rPr lang="zh-CN" altLang="en-US" sz="2800" b="1" dirty="0"/>
              <a:t>是一部忠于客观事实的综合报道，具有“事实胜于雄辩”的威力；</a:t>
            </a:r>
            <a:endParaRPr lang="zh-CN" altLang="en-US" sz="2800" b="1" dirty="0"/>
          </a:p>
          <a:p>
            <a:pPr>
              <a:lnSpc>
                <a:spcPct val="90000"/>
              </a:lnSpc>
            </a:pPr>
            <a:r>
              <a:rPr lang="zh-CN" altLang="en-US" sz="2800" b="1" dirty="0"/>
              <a:t>（</a:t>
            </a:r>
            <a:r>
              <a:rPr lang="en-US" altLang="zh-CN" sz="2800" b="1" dirty="0"/>
              <a:t>2</a:t>
            </a:r>
            <a:r>
              <a:rPr lang="zh-CN" altLang="en-US" sz="2800" b="1" dirty="0"/>
              <a:t>）</a:t>
            </a:r>
            <a:r>
              <a:rPr lang="en-US" altLang="zh-CN" sz="2800" b="1" dirty="0"/>
              <a:t>《</a:t>
            </a:r>
            <a:r>
              <a:rPr lang="zh-CN" altLang="en-US" sz="2800" b="1" dirty="0"/>
              <a:t>西行漫记</a:t>
            </a:r>
            <a:r>
              <a:rPr lang="en-US" altLang="zh-CN" sz="2800" b="1" dirty="0"/>
              <a:t>》</a:t>
            </a:r>
            <a:r>
              <a:rPr lang="zh-CN" altLang="en-US" sz="2800" b="1" dirty="0"/>
              <a:t>的作者斯诺很擅长在叙事中穿插自己的评述和议论，调动各种文学手法对人物和事件做异常生动的描述，</a:t>
            </a:r>
            <a:r>
              <a:rPr lang="en-US" altLang="zh-CN" sz="2800" b="1" dirty="0"/>
              <a:t>《</a:t>
            </a:r>
            <a:r>
              <a:rPr lang="zh-CN" altLang="en-US" sz="2800" b="1" dirty="0"/>
              <a:t>西行漫记</a:t>
            </a:r>
            <a:r>
              <a:rPr lang="en-US" altLang="zh-CN" sz="2800" b="1" dirty="0"/>
              <a:t>》</a:t>
            </a:r>
            <a:r>
              <a:rPr lang="zh-CN" altLang="en-US" sz="2800" b="1" dirty="0"/>
              <a:t>就十分注意形象化的描述，善于捕捉生动的细节；</a:t>
            </a:r>
            <a:endParaRPr lang="zh-CN" altLang="en-US" sz="2800" b="1"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标题 30721"/>
          <p:cNvSpPr>
            <a:spLocks noGrp="1"/>
          </p:cNvSpPr>
          <p:nvPr>
            <p:ph type="title"/>
          </p:nvPr>
        </p:nvSpPr>
        <p:spPr>
          <a:ln/>
        </p:spPr>
        <p:txBody>
          <a:bodyPr anchor="ctr"/>
          <a:p>
            <a:endParaRPr dirty="0"/>
          </a:p>
        </p:txBody>
      </p:sp>
      <p:sp>
        <p:nvSpPr>
          <p:cNvPr id="30723" name="文本占位符 30722"/>
          <p:cNvSpPr>
            <a:spLocks noGrp="1"/>
          </p:cNvSpPr>
          <p:nvPr>
            <p:ph type="body" idx="1"/>
          </p:nvPr>
        </p:nvSpPr>
        <p:spPr>
          <a:xfrm>
            <a:off x="0" y="0"/>
            <a:ext cx="9144000" cy="7245350"/>
          </a:xfrm>
          <a:ln/>
        </p:spPr>
        <p:txBody>
          <a:bodyPr/>
          <a:p>
            <a:r>
              <a:rPr lang="en-US" altLang="zh-CN" sz="2800" b="1" dirty="0">
                <a:solidFill>
                  <a:srgbClr val="FF0000"/>
                </a:solidFill>
              </a:rPr>
              <a:t>77</a:t>
            </a:r>
            <a:r>
              <a:rPr lang="zh-CN" altLang="en-US" sz="2800" b="1" dirty="0">
                <a:solidFill>
                  <a:srgbClr val="FF0000"/>
                </a:solidFill>
              </a:rPr>
              <a:t>、简述</a:t>
            </a:r>
            <a:r>
              <a:rPr lang="en-US" altLang="zh-CN" sz="2800" b="1" dirty="0">
                <a:solidFill>
                  <a:srgbClr val="FF0000"/>
                </a:solidFill>
              </a:rPr>
              <a:t>《</a:t>
            </a:r>
            <a:r>
              <a:rPr lang="zh-CN" altLang="en-US" sz="2800" b="1" dirty="0">
                <a:solidFill>
                  <a:srgbClr val="FF0000"/>
                </a:solidFill>
              </a:rPr>
              <a:t>西行漫记</a:t>
            </a:r>
            <a:r>
              <a:rPr lang="en-US" altLang="zh-CN" sz="2800" b="1" dirty="0">
                <a:solidFill>
                  <a:srgbClr val="FF0000"/>
                </a:solidFill>
              </a:rPr>
              <a:t>》</a:t>
            </a:r>
            <a:r>
              <a:rPr lang="zh-CN" altLang="en-US" sz="2800" b="1" dirty="0">
                <a:solidFill>
                  <a:srgbClr val="FF0000"/>
                </a:solidFill>
              </a:rPr>
              <a:t>中的红军精神。</a:t>
            </a:r>
            <a:endParaRPr lang="zh-CN" altLang="en-US" sz="2800" b="1" dirty="0">
              <a:solidFill>
                <a:srgbClr val="FF0000"/>
              </a:solidFill>
            </a:endParaRPr>
          </a:p>
          <a:p>
            <a:r>
              <a:rPr lang="zh-CN" altLang="en-US" sz="2800" b="1" dirty="0"/>
              <a:t>答：</a:t>
            </a:r>
            <a:r>
              <a:rPr lang="en-US" altLang="zh-CN" sz="2800" b="1" dirty="0"/>
              <a:t>① </a:t>
            </a:r>
            <a:r>
              <a:rPr lang="zh-CN" altLang="en-US" sz="2800" b="1" dirty="0"/>
              <a:t>把广大人民的根本利益看得高于一切，坚定革命的理想和信念，坚信正义事业必然胜利的精神；</a:t>
            </a:r>
            <a:endParaRPr lang="zh-CN" altLang="en-US" sz="2800" b="1" dirty="0"/>
          </a:p>
          <a:p>
            <a:r>
              <a:rPr lang="en-US" altLang="zh-CN" sz="2800" b="1" dirty="0"/>
              <a:t>② </a:t>
            </a:r>
            <a:r>
              <a:rPr lang="zh-CN" altLang="en-US" sz="2800" b="1" dirty="0"/>
              <a:t>为了救国救民、不怕任何艰难险阻，不惜付出一切牺牲的精神；</a:t>
            </a:r>
            <a:r>
              <a:rPr lang="en-US" altLang="zh-CN" sz="2800" b="1" dirty="0"/>
              <a:t>③ </a:t>
            </a:r>
            <a:r>
              <a:rPr lang="zh-CN" altLang="en-US" sz="2800" b="1" dirty="0"/>
              <a:t>坚持独立自主，实事求是，一切从实际出发的精神；</a:t>
            </a:r>
            <a:r>
              <a:rPr lang="en-US" altLang="zh-CN" sz="2800" b="1" dirty="0"/>
              <a:t>④ </a:t>
            </a:r>
            <a:r>
              <a:rPr lang="zh-CN" altLang="en-US" sz="2800" b="1" dirty="0"/>
              <a:t>顾全大局、严守纪律、紧密团结的精神；</a:t>
            </a:r>
            <a:r>
              <a:rPr lang="en-US" altLang="zh-CN" sz="2800" b="1" dirty="0"/>
              <a:t>⑤ </a:t>
            </a:r>
            <a:r>
              <a:rPr lang="zh-CN" altLang="en-US" sz="2800" b="1" dirty="0"/>
              <a:t>紧紧依靠人民群众，同人民群众生死相依、患难与共、艰苦奋斗的精神。</a:t>
            </a:r>
            <a:endParaRPr lang="zh-CN" altLang="en-US" sz="2800" b="1" dirty="0"/>
          </a:p>
          <a:p>
            <a:r>
              <a:rPr lang="en-US" altLang="zh-CN" sz="2800" b="1" dirty="0">
                <a:solidFill>
                  <a:srgbClr val="FF0000"/>
                </a:solidFill>
              </a:rPr>
              <a:t>78</a:t>
            </a:r>
            <a:r>
              <a:rPr lang="zh-CN" altLang="en-US" sz="2800" b="1" dirty="0">
                <a:solidFill>
                  <a:srgbClr val="FF0000"/>
                </a:solidFill>
              </a:rPr>
              <a:t>、红军胜利的渡过大渡河，采取了哪些措施？</a:t>
            </a:r>
            <a:endParaRPr lang="zh-CN" altLang="en-US" sz="2800" b="1" dirty="0">
              <a:solidFill>
                <a:srgbClr val="FF0000"/>
              </a:solidFill>
            </a:endParaRPr>
          </a:p>
          <a:p>
            <a:r>
              <a:rPr lang="zh-CN" altLang="en-US" sz="2800" b="1" dirty="0"/>
              <a:t>答：（</a:t>
            </a:r>
            <a:r>
              <a:rPr lang="en-US" altLang="zh-CN" sz="2800" b="1" dirty="0"/>
              <a:t>1</a:t>
            </a:r>
            <a:r>
              <a:rPr lang="zh-CN" altLang="en-US" sz="2800" b="1" dirty="0"/>
              <a:t>）吸收历史经验，石达开在渡河时贻误战机，红军抢夺先机。（</a:t>
            </a:r>
            <a:r>
              <a:rPr lang="en-US" altLang="zh-CN" sz="2800" b="1" dirty="0"/>
              <a:t>2</a:t>
            </a:r>
            <a:r>
              <a:rPr lang="zh-CN" altLang="en-US" sz="2800" b="1" dirty="0"/>
              <a:t>）军民一心，和彝族，苗族建立良好的关系，得到他们的帮助。</a:t>
            </a:r>
            <a:endParaRPr lang="zh-CN" altLang="en-US" sz="2800" b="1" dirty="0"/>
          </a:p>
          <a:p>
            <a:r>
              <a:rPr lang="zh-CN" altLang="en-US" sz="2800" b="1" dirty="0"/>
              <a:t>（</a:t>
            </a:r>
            <a:r>
              <a:rPr lang="en-US" altLang="zh-CN" sz="2800" b="1" dirty="0"/>
              <a:t>3</a:t>
            </a:r>
            <a:r>
              <a:rPr lang="zh-CN" altLang="en-US" sz="2800" b="1" dirty="0"/>
              <a:t>）红军探查地形，发现渡船，作战英勇，击退敌军，到达彼岸。（</a:t>
            </a:r>
            <a:r>
              <a:rPr lang="en-US" altLang="zh-CN" sz="2800" b="1" dirty="0"/>
              <a:t>4</a:t>
            </a:r>
            <a:r>
              <a:rPr lang="zh-CN" altLang="en-US" sz="2800" b="1" dirty="0"/>
              <a:t>）红军信心坚定，行动迅速，强夺泸定桥，使红军过了大渡河，跳出国民党的包围圈。</a:t>
            </a:r>
            <a:endParaRPr lang="zh-CN" altLang="en-US" sz="2800" b="1"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标题 51201"/>
          <p:cNvSpPr>
            <a:spLocks noGrp="1"/>
          </p:cNvSpPr>
          <p:nvPr>
            <p:ph type="title"/>
          </p:nvPr>
        </p:nvSpPr>
        <p:spPr>
          <a:ln/>
        </p:spPr>
        <p:txBody>
          <a:bodyPr anchor="ctr"/>
          <a:p>
            <a:endParaRPr dirty="0"/>
          </a:p>
        </p:txBody>
      </p:sp>
      <p:sp>
        <p:nvSpPr>
          <p:cNvPr id="51203" name="文本占位符 51202"/>
          <p:cNvSpPr>
            <a:spLocks noGrp="1"/>
          </p:cNvSpPr>
          <p:nvPr>
            <p:ph type="body" idx="1"/>
          </p:nvPr>
        </p:nvSpPr>
        <p:spPr>
          <a:ln/>
        </p:spPr>
        <p:txBody>
          <a:bodyPr/>
          <a:p>
            <a:r>
              <a:rPr lang="en-US" altLang="zh-CN" sz="2800" b="1" dirty="0">
                <a:solidFill>
                  <a:srgbClr val="FF0000"/>
                </a:solidFill>
              </a:rPr>
              <a:t>79</a:t>
            </a:r>
            <a:r>
              <a:rPr lang="zh-CN" altLang="en-US" sz="2800" b="1" dirty="0">
                <a:solidFill>
                  <a:srgbClr val="FF0000"/>
                </a:solidFill>
              </a:rPr>
              <a:t>、红军长征的主要原因是什么？</a:t>
            </a:r>
            <a:endParaRPr lang="zh-CN" altLang="en-US" sz="2800" b="1" dirty="0">
              <a:solidFill>
                <a:srgbClr val="FF0000"/>
              </a:solidFill>
            </a:endParaRPr>
          </a:p>
          <a:p>
            <a:r>
              <a:rPr lang="zh-CN" altLang="en-US" sz="2800" b="1" dirty="0"/>
              <a:t>答：红军长征的原因主要有三点：一是苏区地盘缩小，到</a:t>
            </a:r>
            <a:r>
              <a:rPr lang="en-US" altLang="zh-CN" sz="2800" b="1" dirty="0"/>
              <a:t>1934</a:t>
            </a:r>
            <a:r>
              <a:rPr lang="zh-CN" altLang="en-US" sz="2800" b="1" dirty="0"/>
              <a:t>年</a:t>
            </a:r>
            <a:r>
              <a:rPr lang="en-US" altLang="zh-CN" sz="2800" b="1" dirty="0"/>
              <a:t>9</a:t>
            </a:r>
            <a:r>
              <a:rPr lang="zh-CN" altLang="en-US" sz="2800" b="1" dirty="0"/>
              <a:t>月，中央根据地由原来的</a:t>
            </a:r>
            <a:r>
              <a:rPr lang="en-US" altLang="zh-CN" sz="2800" b="1" dirty="0"/>
              <a:t>35</a:t>
            </a:r>
            <a:r>
              <a:rPr lang="zh-CN" altLang="en-US" sz="2800" b="1" dirty="0"/>
              <a:t>个县缩小到只剩瑞金、兴国等几个县，面积由五万多平方千米减至一万平方千米左右，这就使红军没有回旋的余地；二是由于敌人的经济封锁和王明的“左”倾经济政策，导致根据地经济濒临崩溃的境地，使红军缺乏在根据地继续坚持斗争的物质条件；三是由于苏区面积缩小和人口锐减，使红军兵员得不到补充，只有突围向外发展。</a:t>
            </a:r>
            <a:endParaRPr lang="zh-CN" altLang="en-US" sz="2800" b="1" dirty="0"/>
          </a:p>
          <a:p>
            <a:endParaRPr lang="zh-CN" altLang="en-US" sz="2800"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标题 31745"/>
          <p:cNvSpPr>
            <a:spLocks noGrp="1"/>
          </p:cNvSpPr>
          <p:nvPr>
            <p:ph type="title"/>
          </p:nvPr>
        </p:nvSpPr>
        <p:spPr>
          <a:ln/>
        </p:spPr>
        <p:txBody>
          <a:bodyPr anchor="ctr"/>
          <a:p>
            <a:endParaRPr dirty="0"/>
          </a:p>
        </p:txBody>
      </p:sp>
      <p:sp>
        <p:nvSpPr>
          <p:cNvPr id="31747" name="文本占位符 31746"/>
          <p:cNvSpPr>
            <a:spLocks noGrp="1"/>
          </p:cNvSpPr>
          <p:nvPr>
            <p:ph type="body" idx="1"/>
          </p:nvPr>
        </p:nvSpPr>
        <p:spPr>
          <a:xfrm>
            <a:off x="0" y="0"/>
            <a:ext cx="9144000" cy="6858000"/>
          </a:xfrm>
          <a:ln/>
        </p:spPr>
        <p:txBody>
          <a:bodyPr/>
          <a:p>
            <a:r>
              <a:rPr lang="en-US" altLang="zh-CN" b="1" dirty="0">
                <a:solidFill>
                  <a:srgbClr val="FF0000"/>
                </a:solidFill>
              </a:rPr>
              <a:t>80</a:t>
            </a:r>
            <a:r>
              <a:rPr lang="zh-CN" altLang="en-US" b="1" dirty="0">
                <a:solidFill>
                  <a:srgbClr val="FF0000"/>
                </a:solidFill>
              </a:rPr>
              <a:t>、红军胜利的渡过大渡河，采取了哪些措施？</a:t>
            </a:r>
            <a:endParaRPr lang="zh-CN" altLang="en-US" b="1" dirty="0">
              <a:solidFill>
                <a:srgbClr val="FF0000"/>
              </a:solidFill>
            </a:endParaRPr>
          </a:p>
          <a:p>
            <a:r>
              <a:rPr lang="zh-CN" altLang="en-US" b="1" dirty="0"/>
              <a:t>答：</a:t>
            </a:r>
            <a:r>
              <a:rPr lang="en-US" altLang="zh-CN" b="1" dirty="0"/>
              <a:t>1935</a:t>
            </a:r>
            <a:r>
              <a:rPr lang="zh-CN" altLang="en-US" b="1" dirty="0"/>
              <a:t>年</a:t>
            </a:r>
            <a:r>
              <a:rPr lang="en-US" altLang="zh-CN" b="1" dirty="0"/>
              <a:t>5</a:t>
            </a:r>
            <a:r>
              <a:rPr lang="zh-CN" altLang="en-US" b="1" dirty="0"/>
              <a:t>月下旬</a:t>
            </a:r>
            <a:r>
              <a:rPr lang="en-US" altLang="zh-CN" b="1" dirty="0"/>
              <a:t>,</a:t>
            </a:r>
            <a:r>
              <a:rPr lang="zh-CN" altLang="en-US" b="1" dirty="0"/>
              <a:t>长征中的中央红军战胜敌人和天险</a:t>
            </a:r>
            <a:r>
              <a:rPr lang="en-US" altLang="zh-CN" b="1" dirty="0"/>
              <a:t>,</a:t>
            </a:r>
            <a:r>
              <a:rPr lang="zh-CN" altLang="en-US" b="1" dirty="0"/>
              <a:t>从安顺场和沪定桥两处渡过敌人把中严密的大渡河</a:t>
            </a:r>
            <a:r>
              <a:rPr lang="en-US" altLang="zh-CN" b="1" dirty="0"/>
              <a:t>,</a:t>
            </a:r>
            <a:r>
              <a:rPr lang="zh-CN" altLang="en-US" b="1" dirty="0"/>
              <a:t>时红军的胜利前进具有很大意义。</a:t>
            </a:r>
            <a:endParaRPr lang="zh-CN" altLang="en-US" b="1" dirty="0"/>
          </a:p>
          <a:p>
            <a:r>
              <a:rPr lang="zh-CN" altLang="en-US" b="1" dirty="0"/>
              <a:t>（</a:t>
            </a:r>
            <a:r>
              <a:rPr lang="en-US" altLang="zh-CN" b="1" dirty="0"/>
              <a:t>1</a:t>
            </a:r>
            <a:r>
              <a:rPr lang="zh-CN" altLang="en-US" b="1" dirty="0"/>
              <a:t>）吸收历史经验，石达开在渡河时贻误战机，红军抢夺先机。（</a:t>
            </a:r>
            <a:r>
              <a:rPr lang="en-US" altLang="zh-CN" b="1" dirty="0"/>
              <a:t>2</a:t>
            </a:r>
            <a:r>
              <a:rPr lang="zh-CN" altLang="en-US" b="1" dirty="0"/>
              <a:t>）军民一心，和彝族，苗族建立良好的关系，得到他们的帮助。（</a:t>
            </a:r>
            <a:r>
              <a:rPr lang="en-US" altLang="zh-CN" b="1" dirty="0"/>
              <a:t>3</a:t>
            </a:r>
            <a:r>
              <a:rPr lang="zh-CN" altLang="en-US" b="1" dirty="0"/>
              <a:t>）红军探查地形，发现渡船，作战英勇，击退敌军，到达彼岸。（</a:t>
            </a:r>
            <a:r>
              <a:rPr lang="en-US" altLang="zh-CN" b="1" dirty="0"/>
              <a:t>4</a:t>
            </a:r>
            <a:r>
              <a:rPr lang="zh-CN" altLang="en-US" b="1" dirty="0"/>
              <a:t>）红军信心坚定，行动迅速，强夺泸定桥，使红军过了大渡河，跳出国民党的包围圈。</a:t>
            </a:r>
            <a:endParaRPr lang="zh-CN" altLang="en-US" b="1"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标题 56321"/>
          <p:cNvSpPr>
            <a:spLocks noGrp="1"/>
          </p:cNvSpPr>
          <p:nvPr>
            <p:ph type="title"/>
          </p:nvPr>
        </p:nvSpPr>
        <p:spPr>
          <a:ln/>
        </p:spPr>
        <p:txBody>
          <a:bodyPr anchor="ctr"/>
          <a:p>
            <a:endParaRPr dirty="0"/>
          </a:p>
        </p:txBody>
      </p:sp>
      <p:sp>
        <p:nvSpPr>
          <p:cNvPr id="56323" name="文本占位符 56322"/>
          <p:cNvSpPr>
            <a:spLocks noGrp="1"/>
          </p:cNvSpPr>
          <p:nvPr>
            <p:ph type="body" idx="1"/>
          </p:nvPr>
        </p:nvSpPr>
        <p:spPr>
          <a:xfrm>
            <a:off x="0" y="0"/>
            <a:ext cx="9144000" cy="6858000"/>
          </a:xfrm>
          <a:ln/>
        </p:spPr>
        <p:txBody>
          <a:bodyPr/>
          <a:p>
            <a:r>
              <a:rPr lang="en-US" altLang="zh-CN" b="1" dirty="0">
                <a:solidFill>
                  <a:srgbClr val="FF0000"/>
                </a:solidFill>
              </a:rPr>
              <a:t>7</a:t>
            </a:r>
            <a:r>
              <a:rPr lang="zh-CN" altLang="en-US" b="1" dirty="0">
                <a:solidFill>
                  <a:srgbClr val="FF0000"/>
                </a:solidFill>
              </a:rPr>
              <a:t>、毛泽东认为中国人民能够消耗和打败日本军队的三个条件是什么？</a:t>
            </a:r>
            <a:endParaRPr lang="zh-CN" altLang="en-US" b="1" dirty="0">
              <a:solidFill>
                <a:srgbClr val="FF0000"/>
              </a:solidFill>
            </a:endParaRPr>
          </a:p>
          <a:p>
            <a:r>
              <a:rPr lang="zh-CN" altLang="en-US" b="1" dirty="0"/>
              <a:t>一，中国结成抗日民族统一战线；第二，全世界结成反日统一战线；第三，目前在日本帝国主义势力下受苦的被压迫各国人民采取革命行动。</a:t>
            </a:r>
            <a:endParaRPr lang="zh-CN" altLang="en-US" b="1" dirty="0"/>
          </a:p>
          <a:p>
            <a:r>
              <a:rPr lang="en-US" altLang="zh-CN" b="1" dirty="0">
                <a:solidFill>
                  <a:srgbClr val="FF0000"/>
                </a:solidFill>
              </a:rPr>
              <a:t>8</a:t>
            </a:r>
            <a:r>
              <a:rPr lang="zh-CN" altLang="en-US" b="1" dirty="0">
                <a:solidFill>
                  <a:srgbClr val="FF0000"/>
                </a:solidFill>
              </a:rPr>
              <a:t>、简要叙述红军长征的经过。</a:t>
            </a:r>
            <a:endParaRPr lang="zh-CN" altLang="en-US" b="1" dirty="0">
              <a:solidFill>
                <a:srgbClr val="FF0000"/>
              </a:solidFill>
            </a:endParaRPr>
          </a:p>
          <a:p>
            <a:r>
              <a:rPr lang="zh-CN" altLang="en-US" b="1" dirty="0"/>
              <a:t>答：红军一共爬过</a:t>
            </a:r>
            <a:r>
              <a:rPr lang="en-US" altLang="zh-CN" b="1" dirty="0"/>
              <a:t>18</a:t>
            </a:r>
            <a:r>
              <a:rPr lang="zh-CN" altLang="en-US" b="1" dirty="0"/>
              <a:t>座山脉，渡过</a:t>
            </a:r>
            <a:r>
              <a:rPr lang="en-US" altLang="zh-CN" b="1" dirty="0"/>
              <a:t>24</a:t>
            </a:r>
            <a:r>
              <a:rPr lang="zh-CN" altLang="en-US" b="1" dirty="0"/>
              <a:t>条河流，经过</a:t>
            </a:r>
            <a:r>
              <a:rPr lang="en-US" altLang="zh-CN" b="1" dirty="0"/>
              <a:t>12</a:t>
            </a:r>
            <a:r>
              <a:rPr lang="zh-CN" altLang="en-US" b="1" dirty="0"/>
              <a:t>个省份，占领过</a:t>
            </a:r>
            <a:r>
              <a:rPr lang="en-US" altLang="zh-CN" b="1" dirty="0"/>
              <a:t>62</a:t>
            </a:r>
            <a:r>
              <a:rPr lang="zh-CN" altLang="en-US" b="1" dirty="0"/>
              <a:t>座大小城市，突破</a:t>
            </a:r>
            <a:r>
              <a:rPr lang="en-US" altLang="zh-CN" b="1" dirty="0"/>
              <a:t>10</a:t>
            </a:r>
            <a:r>
              <a:rPr lang="zh-CN" altLang="en-US" b="1" dirty="0"/>
              <a:t>个地方军阀军队的包围，开进和顺利穿过</a:t>
            </a:r>
            <a:r>
              <a:rPr lang="en-US" altLang="zh-CN" b="1" dirty="0"/>
              <a:t>6</a:t>
            </a:r>
            <a:r>
              <a:rPr lang="zh-CN" altLang="en-US" b="1" dirty="0"/>
              <a:t>个不同的少数民族地区。</a:t>
            </a:r>
            <a:endParaRPr lang="zh-CN" altLang="en-US" b="1" dirty="0"/>
          </a:p>
          <a:p>
            <a:endParaRPr lang="zh-CN" alt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标题 50177"/>
          <p:cNvSpPr>
            <a:spLocks noGrp="1"/>
          </p:cNvSpPr>
          <p:nvPr>
            <p:ph type="title"/>
          </p:nvPr>
        </p:nvSpPr>
        <p:spPr>
          <a:ln/>
        </p:spPr>
        <p:txBody>
          <a:bodyPr anchor="ctr"/>
          <a:p>
            <a:endParaRPr dirty="0"/>
          </a:p>
        </p:txBody>
      </p:sp>
      <p:sp>
        <p:nvSpPr>
          <p:cNvPr id="50179" name="文本占位符 50178"/>
          <p:cNvSpPr>
            <a:spLocks noGrp="1"/>
          </p:cNvSpPr>
          <p:nvPr>
            <p:ph type="body" idx="1"/>
          </p:nvPr>
        </p:nvSpPr>
        <p:spPr>
          <a:xfrm>
            <a:off x="0" y="0"/>
            <a:ext cx="9144000" cy="6858000"/>
          </a:xfrm>
          <a:ln/>
        </p:spPr>
        <p:txBody>
          <a:bodyPr/>
          <a:p>
            <a:r>
              <a:rPr lang="en-US" altLang="zh-CN" b="1" dirty="0">
                <a:solidFill>
                  <a:srgbClr val="FF0000"/>
                </a:solidFill>
              </a:rPr>
              <a:t>81</a:t>
            </a:r>
            <a:r>
              <a:rPr lang="zh-CN" altLang="en-US" b="1" dirty="0">
                <a:solidFill>
                  <a:srgbClr val="FF0000"/>
                </a:solidFill>
              </a:rPr>
              <a:t>、红军在第一次“围剿”时取得了巨大的胜利，这要归功于红军在“围剿”前创造了哪些条件？</a:t>
            </a:r>
            <a:endParaRPr lang="zh-CN" altLang="en-US" b="1" dirty="0">
              <a:solidFill>
                <a:srgbClr val="FF0000"/>
              </a:solidFill>
            </a:endParaRPr>
          </a:p>
          <a:p>
            <a:r>
              <a:rPr lang="zh-CN" altLang="en-US" b="1" dirty="0"/>
              <a:t>答：第一，一军团和三军团在集中的指挥下统一起来了；第二，清算了李立三路线；第三，党战胜了红军内和苏区内的</a:t>
            </a:r>
            <a:r>
              <a:rPr lang="en-US" altLang="zh-CN" b="1" dirty="0"/>
              <a:t>AB</a:t>
            </a:r>
            <a:r>
              <a:rPr lang="zh-CN" altLang="en-US" b="1" dirty="0"/>
              <a:t>团（刘铁超）及其他现行反革命分子。</a:t>
            </a:r>
            <a:endParaRPr lang="zh-CN" altLang="en-US" b="1" dirty="0"/>
          </a:p>
          <a:p>
            <a:r>
              <a:rPr lang="en-US" altLang="zh-CN" b="1" dirty="0">
                <a:solidFill>
                  <a:srgbClr val="FF0000"/>
                </a:solidFill>
              </a:rPr>
              <a:t>82</a:t>
            </a:r>
            <a:r>
              <a:rPr lang="zh-CN" altLang="en-US" b="1" dirty="0">
                <a:solidFill>
                  <a:srgbClr val="FF0000"/>
                </a:solidFill>
              </a:rPr>
              <a:t>、红军在第五次“围剿”时犯了哪些重大错误？</a:t>
            </a:r>
            <a:endParaRPr lang="zh-CN" altLang="en-US" b="1" dirty="0">
              <a:solidFill>
                <a:srgbClr val="FF0000"/>
              </a:solidFill>
            </a:endParaRPr>
          </a:p>
          <a:p>
            <a:r>
              <a:rPr lang="zh-CN" altLang="en-US" b="1" dirty="0"/>
              <a:t>答：红军在这个时期，犯了两个重大的错误。其一是在</a:t>
            </a:r>
            <a:r>
              <a:rPr lang="en-US" altLang="zh-CN" b="1" dirty="0"/>
              <a:t>1933</a:t>
            </a:r>
            <a:r>
              <a:rPr lang="zh-CN" altLang="en-US" b="1" dirty="0"/>
              <a:t>年福建事变中没有能同蔡廷锴的部队联合。其二是放弃了我们以前的运动战术，而采用错误的单纯防御战略。用阵地战对付占巨大优势的南京军队，是一个严重的错误，因为红军无论在技术上或者在精神上都不适合于阵地战。</a:t>
            </a:r>
            <a:endParaRPr lang="zh-CN" altLang="en-US" b="1" dirty="0"/>
          </a:p>
          <a:p>
            <a:endParaRPr lang="zh-CN" alt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标题 32769"/>
          <p:cNvSpPr>
            <a:spLocks noGrp="1"/>
          </p:cNvSpPr>
          <p:nvPr>
            <p:ph type="title"/>
          </p:nvPr>
        </p:nvSpPr>
        <p:spPr>
          <a:ln/>
        </p:spPr>
        <p:txBody>
          <a:bodyPr anchor="ctr"/>
          <a:p>
            <a:endParaRPr dirty="0"/>
          </a:p>
        </p:txBody>
      </p:sp>
      <p:sp>
        <p:nvSpPr>
          <p:cNvPr id="32771" name="文本占位符 32770"/>
          <p:cNvSpPr>
            <a:spLocks noGrp="1"/>
          </p:cNvSpPr>
          <p:nvPr>
            <p:ph type="body" idx="1"/>
          </p:nvPr>
        </p:nvSpPr>
        <p:spPr>
          <a:xfrm>
            <a:off x="0" y="0"/>
            <a:ext cx="9396413" cy="7750175"/>
          </a:xfrm>
          <a:ln/>
        </p:spPr>
        <p:txBody>
          <a:bodyPr/>
          <a:p>
            <a:r>
              <a:rPr lang="en-US" altLang="zh-CN" b="1" dirty="0">
                <a:solidFill>
                  <a:srgbClr val="FF0000"/>
                </a:solidFill>
              </a:rPr>
              <a:t>83</a:t>
            </a:r>
            <a:r>
              <a:rPr lang="zh-CN" altLang="en-US" b="1" dirty="0">
                <a:solidFill>
                  <a:srgbClr val="FF0000"/>
                </a:solidFill>
              </a:rPr>
              <a:t>、朱德与毛泽东在井冈山胜利会师后，在军队内部，他们要与哪两种错误倾向作斗争？</a:t>
            </a:r>
            <a:endParaRPr lang="zh-CN" altLang="en-US" b="1" dirty="0">
              <a:solidFill>
                <a:srgbClr val="FF0000"/>
              </a:solidFill>
            </a:endParaRPr>
          </a:p>
          <a:p>
            <a:r>
              <a:rPr lang="zh-CN" altLang="en-US" b="1" dirty="0"/>
              <a:t>答：第一个倾向是要立即进攻长沙，这是冒险主义；第二个倾向是要撤退到广东边界以南去，这是退却主义。</a:t>
            </a:r>
            <a:endParaRPr lang="zh-CN" altLang="en-US" b="1" dirty="0"/>
          </a:p>
          <a:p>
            <a:r>
              <a:rPr lang="en-US" altLang="zh-CN" b="1" dirty="0">
                <a:solidFill>
                  <a:srgbClr val="FF0000"/>
                </a:solidFill>
              </a:rPr>
              <a:t>84</a:t>
            </a:r>
            <a:r>
              <a:rPr lang="zh-CN" altLang="en-US" b="1" dirty="0">
                <a:solidFill>
                  <a:srgbClr val="FF0000"/>
                </a:solidFill>
              </a:rPr>
              <a:t>、中国共产党政策的最重大的变化是什么？</a:t>
            </a:r>
            <a:r>
              <a:rPr lang="zh-CN" altLang="en-US" b="1" dirty="0"/>
              <a:t>答：停止实行没收地主土地，停止反对南京和反对国民党宣传，答应给一切公民平等权利和选举权，不论他们阶级成分如何。其中最直接影响到红色经济的，自然是停止没收土地。这并不意味着在已重新分配土地的地方把土地还给地主，而是同意在共产党新控制的地区放弃这种做法。</a:t>
            </a:r>
            <a:endParaRPr lang="zh-CN" altLang="en-US" b="1"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标题 41985"/>
          <p:cNvSpPr>
            <a:spLocks noGrp="1"/>
          </p:cNvSpPr>
          <p:nvPr>
            <p:ph type="title"/>
          </p:nvPr>
        </p:nvSpPr>
        <p:spPr>
          <a:ln/>
        </p:spPr>
        <p:txBody>
          <a:bodyPr anchor="ctr"/>
          <a:p>
            <a:endParaRPr dirty="0"/>
          </a:p>
        </p:txBody>
      </p:sp>
      <p:sp>
        <p:nvSpPr>
          <p:cNvPr id="41987" name="文本占位符 41986"/>
          <p:cNvSpPr>
            <a:spLocks noGrp="1"/>
          </p:cNvSpPr>
          <p:nvPr>
            <p:ph type="body" idx="1"/>
          </p:nvPr>
        </p:nvSpPr>
        <p:spPr>
          <a:xfrm>
            <a:off x="179388" y="0"/>
            <a:ext cx="8964612" cy="6858000"/>
          </a:xfrm>
          <a:ln/>
        </p:spPr>
        <p:txBody>
          <a:bodyPr/>
          <a:p>
            <a:pPr>
              <a:lnSpc>
                <a:spcPct val="90000"/>
              </a:lnSpc>
            </a:pPr>
            <a:r>
              <a:rPr lang="en-US" altLang="zh-CN" b="1" dirty="0">
                <a:solidFill>
                  <a:srgbClr val="FF0000"/>
                </a:solidFill>
              </a:rPr>
              <a:t>85</a:t>
            </a:r>
            <a:r>
              <a:rPr lang="zh-CN" altLang="en-US" b="1" dirty="0">
                <a:solidFill>
                  <a:srgbClr val="FF0000"/>
                </a:solidFill>
              </a:rPr>
              <a:t>、南京的九年反共战争的结果是什么？</a:t>
            </a:r>
            <a:endParaRPr lang="zh-CN" altLang="en-US" b="1" dirty="0">
              <a:solidFill>
                <a:srgbClr val="FF0000"/>
              </a:solidFill>
            </a:endParaRPr>
          </a:p>
          <a:p>
            <a:pPr>
              <a:lnSpc>
                <a:spcPct val="90000"/>
              </a:lnSpc>
            </a:pPr>
            <a:r>
              <a:rPr lang="zh-CN" altLang="en-US" b="1" dirty="0"/>
              <a:t>答：第一次“清剿”运动时，满洲落入日本的手里，第二次上海遭到侵犯，第三次放弃了热河，第四次失去了冀东，而第五次“肃清残匪”运动中，冀、察的主权又受到了很大的损害。</a:t>
            </a:r>
            <a:endParaRPr lang="zh-CN" altLang="en-US" b="1" dirty="0"/>
          </a:p>
          <a:p>
            <a:pPr>
              <a:lnSpc>
                <a:spcPct val="90000"/>
              </a:lnSpc>
            </a:pPr>
            <a:r>
              <a:rPr lang="en-US" altLang="zh-CN" b="1" dirty="0">
                <a:solidFill>
                  <a:srgbClr val="FF0000"/>
                </a:solidFill>
              </a:rPr>
              <a:t>86</a:t>
            </a:r>
            <a:r>
              <a:rPr lang="zh-CN" altLang="en-US" b="1" dirty="0">
                <a:solidFill>
                  <a:srgbClr val="FF0000"/>
                </a:solidFill>
              </a:rPr>
              <a:t>、在红白战争中，民团以最富于破坏性著称。它的主要任务是什么？</a:t>
            </a:r>
            <a:endParaRPr lang="zh-CN" altLang="en-US" b="1" dirty="0">
              <a:solidFill>
                <a:srgbClr val="FF0000"/>
              </a:solidFill>
            </a:endParaRPr>
          </a:p>
          <a:p>
            <a:pPr>
              <a:lnSpc>
                <a:spcPct val="90000"/>
              </a:lnSpc>
            </a:pPr>
            <a:r>
              <a:rPr lang="zh-CN" altLang="en-US" b="1" dirty="0"/>
              <a:t>答：反对共产主义；帮助收租交谷；包讨欠债本息；帮助县长勒索苛捐杂税。</a:t>
            </a:r>
            <a:endParaRPr lang="zh-CN" altLang="en-US" b="1" dirty="0"/>
          </a:p>
          <a:p>
            <a:pPr>
              <a:lnSpc>
                <a:spcPct val="90000"/>
              </a:lnSpc>
            </a:pPr>
            <a:r>
              <a:rPr lang="en-US" altLang="zh-CN" b="1" dirty="0">
                <a:solidFill>
                  <a:srgbClr val="FF0000"/>
                </a:solidFill>
              </a:rPr>
              <a:t>87</a:t>
            </a:r>
            <a:r>
              <a:rPr lang="zh-CN" altLang="en-US" b="1" dirty="0">
                <a:solidFill>
                  <a:srgbClr val="FF0000"/>
                </a:solidFill>
              </a:rPr>
              <a:t>、斯诺人文周恩来是个“狂热”分子的原因是什么？</a:t>
            </a:r>
            <a:endParaRPr lang="zh-CN" altLang="en-US" b="1" dirty="0">
              <a:solidFill>
                <a:srgbClr val="FF0000"/>
              </a:solidFill>
            </a:endParaRPr>
          </a:p>
          <a:p>
            <a:pPr>
              <a:lnSpc>
                <a:spcPct val="90000"/>
              </a:lnSpc>
            </a:pPr>
            <a:r>
              <a:rPr lang="zh-CN" altLang="en-US" b="1" dirty="0"/>
              <a:t>答：背弃古代中国的基本哲学，中庸和面子哲学；无可比拟的吃苦耐劳的精神；无私的忠于一种思想；从不承认失败的不屈不挠的精神。</a:t>
            </a:r>
            <a:endParaRPr lang="zh-CN" altLang="en-US" b="1" dirty="0"/>
          </a:p>
          <a:p>
            <a:pPr>
              <a:lnSpc>
                <a:spcPct val="90000"/>
              </a:lnSpc>
            </a:pPr>
            <a:endParaRPr lang="zh-CN" alt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标题 33793"/>
          <p:cNvSpPr>
            <a:spLocks noGrp="1"/>
          </p:cNvSpPr>
          <p:nvPr>
            <p:ph type="title"/>
          </p:nvPr>
        </p:nvSpPr>
        <p:spPr>
          <a:ln/>
        </p:spPr>
        <p:txBody>
          <a:bodyPr anchor="ctr"/>
          <a:p>
            <a:endParaRPr dirty="0"/>
          </a:p>
        </p:txBody>
      </p:sp>
      <p:sp>
        <p:nvSpPr>
          <p:cNvPr id="33795" name="文本占位符 33794"/>
          <p:cNvSpPr>
            <a:spLocks noGrp="1"/>
          </p:cNvSpPr>
          <p:nvPr>
            <p:ph type="body" idx="1"/>
          </p:nvPr>
        </p:nvSpPr>
        <p:spPr>
          <a:xfrm>
            <a:off x="0" y="115888"/>
            <a:ext cx="9144000" cy="6913562"/>
          </a:xfrm>
          <a:ln/>
        </p:spPr>
        <p:txBody>
          <a:bodyPr/>
          <a:p>
            <a:r>
              <a:rPr lang="en-US" altLang="zh-CN" b="1" dirty="0">
                <a:solidFill>
                  <a:srgbClr val="FF0000"/>
                </a:solidFill>
              </a:rPr>
              <a:t>88</a:t>
            </a:r>
            <a:r>
              <a:rPr lang="zh-CN" altLang="en-US" b="1" dirty="0">
                <a:solidFill>
                  <a:srgbClr val="FF0000"/>
                </a:solidFill>
              </a:rPr>
              <a:t>、在斯诺看来，毛泽东是个“令人感兴趣而复杂的人”。主要表现在哪里？</a:t>
            </a:r>
            <a:endParaRPr lang="zh-CN" altLang="en-US" b="1" dirty="0">
              <a:solidFill>
                <a:srgbClr val="FF0000"/>
              </a:solidFill>
            </a:endParaRPr>
          </a:p>
          <a:p>
            <a:r>
              <a:rPr lang="zh-CN" altLang="en-US" b="1" dirty="0"/>
              <a:t>答：有着中国农民质朴纯真的性格；幽默；坚定的内心信念；说话平易，生活简朴；机智和老练、世故。</a:t>
            </a:r>
            <a:endParaRPr lang="zh-CN" altLang="en-US" b="1" dirty="0"/>
          </a:p>
          <a:p>
            <a:r>
              <a:rPr lang="zh-CN" altLang="en-US" b="1" dirty="0"/>
              <a:t>在斯诺眼中毛泽东是什么样的人？答：</a:t>
            </a:r>
            <a:r>
              <a:rPr lang="en-US" altLang="zh-CN" b="1" dirty="0"/>
              <a:t>1.</a:t>
            </a:r>
            <a:r>
              <a:rPr lang="zh-CN" altLang="en-US" b="1" dirty="0"/>
              <a:t>他有着中国农民的质朴纯真的性格，颇有幽默感，喜欢憨笑。</a:t>
            </a:r>
            <a:r>
              <a:rPr lang="en-US" altLang="zh-CN" b="1" dirty="0"/>
              <a:t>2.</a:t>
            </a:r>
            <a:r>
              <a:rPr lang="zh-CN" altLang="en-US" b="1" dirty="0"/>
              <a:t>他有着南方人“爱辣”的癖好。</a:t>
            </a:r>
            <a:r>
              <a:rPr lang="en-US" altLang="zh-CN" b="1" dirty="0"/>
              <a:t>3.</a:t>
            </a:r>
            <a:r>
              <a:rPr lang="zh-CN" altLang="en-US" b="1" dirty="0"/>
              <a:t>个人自尊心强，有必要时候当机立断的魄力。</a:t>
            </a:r>
            <a:r>
              <a:rPr lang="en-US" altLang="zh-CN" b="1" dirty="0"/>
              <a:t>4.</a:t>
            </a:r>
            <a:r>
              <a:rPr lang="zh-CN" altLang="en-US" b="1" dirty="0"/>
              <a:t>毛泽东熟读世界历史，对世界政治惊人的熟悉。</a:t>
            </a:r>
            <a:r>
              <a:rPr lang="en-US" altLang="zh-CN" b="1" dirty="0"/>
              <a:t>5.</a:t>
            </a:r>
            <a:r>
              <a:rPr lang="zh-CN" altLang="en-US" b="1" dirty="0"/>
              <a:t>毛泽东是个认真研究哲学的人。</a:t>
            </a:r>
            <a:r>
              <a:rPr lang="en-US" altLang="zh-CN" b="1" dirty="0"/>
              <a:t>6.</a:t>
            </a:r>
            <a:r>
              <a:rPr lang="zh-CN" altLang="en-US" b="1" dirty="0"/>
              <a:t>他身上没有可以称为宗教感情的东西。</a:t>
            </a:r>
            <a:r>
              <a:rPr lang="en-US" altLang="zh-CN" b="1" dirty="0"/>
              <a:t>7</a:t>
            </a:r>
            <a:r>
              <a:rPr lang="zh-CN" altLang="en-US" b="1" dirty="0"/>
              <a:t>热爱工作且有强健的体魄。</a:t>
            </a:r>
            <a:r>
              <a:rPr lang="en-US" altLang="zh-CN" b="1" dirty="0"/>
              <a:t>8.</a:t>
            </a:r>
            <a:r>
              <a:rPr lang="zh-CN" altLang="en-US" b="1" dirty="0"/>
              <a:t>有深邃感情的人。</a:t>
            </a:r>
            <a:r>
              <a:rPr lang="en-US" altLang="zh-CN" b="1" dirty="0"/>
              <a:t>9</a:t>
            </a:r>
            <a:r>
              <a:rPr lang="zh-CN" altLang="en-US" b="1" dirty="0"/>
              <a:t>他的话真诚老实。</a:t>
            </a:r>
            <a:endParaRPr lang="zh-CN" altLang="en-US" b="1"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标题 59393"/>
          <p:cNvSpPr>
            <a:spLocks noGrp="1"/>
          </p:cNvSpPr>
          <p:nvPr>
            <p:ph type="title"/>
          </p:nvPr>
        </p:nvSpPr>
        <p:spPr>
          <a:ln/>
        </p:spPr>
        <p:txBody>
          <a:bodyPr anchor="ctr"/>
          <a:p>
            <a:endParaRPr dirty="0"/>
          </a:p>
        </p:txBody>
      </p:sp>
      <p:sp>
        <p:nvSpPr>
          <p:cNvPr id="59395" name="文本占位符 59394"/>
          <p:cNvSpPr>
            <a:spLocks noGrp="1"/>
          </p:cNvSpPr>
          <p:nvPr>
            <p:ph type="body" idx="1"/>
          </p:nvPr>
        </p:nvSpPr>
        <p:spPr>
          <a:ln/>
        </p:spPr>
        <p:txBody>
          <a:bodyPr/>
          <a:p>
            <a:r>
              <a:rPr lang="en-US" altLang="zh-CN" b="1" dirty="0">
                <a:solidFill>
                  <a:srgbClr val="FF0000"/>
                </a:solidFill>
              </a:rPr>
              <a:t>89</a:t>
            </a:r>
            <a:r>
              <a:rPr lang="zh-CN" altLang="en-US" b="1" dirty="0">
                <a:solidFill>
                  <a:srgbClr val="FF0000"/>
                </a:solidFill>
              </a:rPr>
              <a:t>、在斯诺对毛泽东的采访中问在什么样的条件下中国人民才能消耗和大白日本的军队，毛泽东的回答是什么？</a:t>
            </a:r>
            <a:endParaRPr lang="zh-CN" altLang="en-US" b="1" dirty="0">
              <a:solidFill>
                <a:srgbClr val="FF0000"/>
              </a:solidFill>
            </a:endParaRPr>
          </a:p>
          <a:p>
            <a:r>
              <a:rPr lang="zh-CN" altLang="en-US" b="1" dirty="0"/>
              <a:t>答：中国结成抗日民族统一战线；全世界结成反日统一战线；目前在日本帝国主义势力下受苦的被压迫的各国人民采取革命行动。</a:t>
            </a:r>
            <a:endParaRPr lang="zh-CN" altLang="en-US" b="1" dirty="0"/>
          </a:p>
          <a:p>
            <a:endParaRPr lang="zh-CN" alt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标题 34817"/>
          <p:cNvSpPr>
            <a:spLocks noGrp="1"/>
          </p:cNvSpPr>
          <p:nvPr>
            <p:ph type="title"/>
          </p:nvPr>
        </p:nvSpPr>
        <p:spPr>
          <a:ln/>
        </p:spPr>
        <p:txBody>
          <a:bodyPr anchor="ctr"/>
          <a:p>
            <a:endParaRPr dirty="0"/>
          </a:p>
        </p:txBody>
      </p:sp>
      <p:sp>
        <p:nvSpPr>
          <p:cNvPr id="34819" name="文本占位符 34818"/>
          <p:cNvSpPr>
            <a:spLocks noGrp="1"/>
          </p:cNvSpPr>
          <p:nvPr>
            <p:ph type="body" idx="1"/>
          </p:nvPr>
        </p:nvSpPr>
        <p:spPr>
          <a:xfrm>
            <a:off x="0" y="0"/>
            <a:ext cx="9144000" cy="6858000"/>
          </a:xfrm>
          <a:ln/>
        </p:spPr>
        <p:txBody>
          <a:bodyPr/>
          <a:p>
            <a:pPr>
              <a:lnSpc>
                <a:spcPct val="90000"/>
              </a:lnSpc>
            </a:pPr>
            <a:r>
              <a:rPr lang="en-US" altLang="zh-CN" b="1" dirty="0">
                <a:solidFill>
                  <a:srgbClr val="FF0000"/>
                </a:solidFill>
              </a:rPr>
              <a:t>91</a:t>
            </a:r>
            <a:r>
              <a:rPr lang="zh-CN" altLang="en-US" b="1" dirty="0">
                <a:solidFill>
                  <a:srgbClr val="FF0000"/>
                </a:solidFill>
              </a:rPr>
              <a:t>、</a:t>
            </a:r>
            <a:r>
              <a:rPr lang="en-US" altLang="zh-CN" b="1" dirty="0">
                <a:solidFill>
                  <a:srgbClr val="FF0000"/>
                </a:solidFill>
              </a:rPr>
              <a:t>《</a:t>
            </a:r>
            <a:r>
              <a:rPr lang="zh-CN" altLang="en-US" b="1" dirty="0">
                <a:solidFill>
                  <a:srgbClr val="FF0000"/>
                </a:solidFill>
              </a:rPr>
              <a:t>西行漫记</a:t>
            </a:r>
            <a:r>
              <a:rPr lang="en-US" altLang="zh-CN" b="1" dirty="0">
                <a:solidFill>
                  <a:srgbClr val="FF0000"/>
                </a:solidFill>
              </a:rPr>
              <a:t>》</a:t>
            </a:r>
            <a:r>
              <a:rPr lang="zh-CN" altLang="en-US" b="1" dirty="0">
                <a:solidFill>
                  <a:srgbClr val="FF0000"/>
                </a:solidFill>
              </a:rPr>
              <a:t>一书中斯诺对彭德怀印象？</a:t>
            </a:r>
            <a:endParaRPr lang="zh-CN" altLang="en-US" b="1" dirty="0">
              <a:solidFill>
                <a:srgbClr val="FF0000"/>
              </a:solidFill>
            </a:endParaRPr>
          </a:p>
          <a:p>
            <a:pPr>
              <a:lnSpc>
                <a:spcPct val="90000"/>
              </a:lnSpc>
            </a:pPr>
            <a:r>
              <a:rPr lang="zh-CN" altLang="en-US" b="1" dirty="0"/>
              <a:t>答：（</a:t>
            </a:r>
            <a:r>
              <a:rPr lang="en-US" altLang="zh-CN" b="1" dirty="0"/>
              <a:t>1</a:t>
            </a:r>
            <a:r>
              <a:rPr lang="zh-CN" altLang="en-US" b="1" dirty="0"/>
              <a:t>） 乐观、豁达、勇敢的精神品质。彭德怀上街不带警卫，司令部门口只有一个哨兵，国民党空投传单悬赏捉拿他，他却命令将传单保存起来，用背面印红军的宣传品。他被少先队员关于帝国主义大鼻子的回答逗得哈哈大笑，开玩笑叫作者大鼻子，风趣地回答作者关于大鼻子漫画的疑问，表现了他平易近人、活泼风趣的性格特点。 （</a:t>
            </a:r>
            <a:r>
              <a:rPr lang="en-US" altLang="zh-CN" b="1" dirty="0"/>
              <a:t>2</a:t>
            </a:r>
            <a:r>
              <a:rPr lang="zh-CN" altLang="en-US" b="1" dirty="0"/>
              <a:t>）彭德怀大公无私，他唯一的个人衣服，就是这件用缴获的降落伞做成的背心。他为这件战利品而孩子气地得意，表现了他率真的个性，作者是很欣赏的。（</a:t>
            </a:r>
            <a:r>
              <a:rPr lang="en-US" altLang="zh-CN" b="1" dirty="0"/>
              <a:t>3</a:t>
            </a:r>
            <a:r>
              <a:rPr lang="zh-CN" altLang="en-US" b="1" dirty="0"/>
              <a:t>）“兔子一般窜了出去”，抢先到达山顶，不仅表现彭德怀身体健康、动作敏捷，还体现了他作为一名统率大军的指挥员不失活泼、天真的个性。</a:t>
            </a:r>
            <a:endParaRPr lang="zh-CN" altLang="en-US" b="1"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标题 60417"/>
          <p:cNvSpPr>
            <a:spLocks noGrp="1"/>
          </p:cNvSpPr>
          <p:nvPr>
            <p:ph type="title"/>
          </p:nvPr>
        </p:nvSpPr>
        <p:spPr>
          <a:ln/>
        </p:spPr>
        <p:txBody>
          <a:bodyPr anchor="ctr"/>
          <a:p>
            <a:endParaRPr dirty="0"/>
          </a:p>
        </p:txBody>
      </p:sp>
      <p:sp>
        <p:nvSpPr>
          <p:cNvPr id="60419" name="文本占位符 60418"/>
          <p:cNvSpPr>
            <a:spLocks noGrp="1"/>
          </p:cNvSpPr>
          <p:nvPr>
            <p:ph type="body" idx="1"/>
          </p:nvPr>
        </p:nvSpPr>
        <p:spPr>
          <a:xfrm>
            <a:off x="107950" y="0"/>
            <a:ext cx="9036050" cy="6858000"/>
          </a:xfrm>
          <a:ln/>
        </p:spPr>
        <p:txBody>
          <a:bodyPr/>
          <a:p>
            <a:r>
              <a:rPr lang="en-US" altLang="zh-CN" b="1" dirty="0">
                <a:solidFill>
                  <a:srgbClr val="FF0000"/>
                </a:solidFill>
              </a:rPr>
              <a:t>92</a:t>
            </a:r>
            <a:r>
              <a:rPr lang="zh-CN" altLang="en-US" b="1" dirty="0">
                <a:solidFill>
                  <a:srgbClr val="FF0000"/>
                </a:solidFill>
              </a:rPr>
              <a:t>、张学良为什么在作战期间没有戒毒成功</a:t>
            </a:r>
            <a:r>
              <a:rPr lang="en-US" altLang="zh-CN" b="1" dirty="0">
                <a:solidFill>
                  <a:srgbClr val="FF0000"/>
                </a:solidFill>
              </a:rPr>
              <a:t>,</a:t>
            </a:r>
            <a:r>
              <a:rPr lang="zh-CN" altLang="en-US" b="1" dirty="0">
                <a:solidFill>
                  <a:srgbClr val="FF0000"/>
                </a:solidFill>
              </a:rPr>
              <a:t>而在欧洲戒毒</a:t>
            </a:r>
            <a:r>
              <a:rPr lang="en-US" altLang="zh-CN" b="1" dirty="0">
                <a:solidFill>
                  <a:srgbClr val="FF0000"/>
                </a:solidFill>
              </a:rPr>
              <a:t>?</a:t>
            </a:r>
            <a:r>
              <a:rPr lang="zh-CN" altLang="en-US" b="1" dirty="0">
                <a:solidFill>
                  <a:srgbClr val="FF0000"/>
                </a:solidFill>
              </a:rPr>
              <a:t>你从这件事中得到什么启发</a:t>
            </a:r>
            <a:r>
              <a:rPr lang="en-US" altLang="zh-CN" b="1">
                <a:solidFill>
                  <a:srgbClr val="FF0000"/>
                </a:solidFill>
              </a:rPr>
              <a:t>?</a:t>
            </a:r>
            <a:endParaRPr lang="en-US" altLang="zh-CN" b="1">
              <a:solidFill>
                <a:srgbClr val="FF0000"/>
              </a:solidFill>
            </a:endParaRPr>
          </a:p>
          <a:p>
            <a:r>
              <a:rPr lang="zh-CN" altLang="en-US" b="1" dirty="0"/>
              <a:t>答</a:t>
            </a:r>
            <a:r>
              <a:rPr lang="en-US" altLang="zh-CN" b="1" dirty="0"/>
              <a:t>: </a:t>
            </a:r>
            <a:r>
              <a:rPr lang="zh-CN" altLang="en-US" b="1" dirty="0"/>
              <a:t>张学良在作战间隙染上了吸鸦片的恶习，但当时没有时间进行必要的长期治疗，他天真的盲目相信的一个医生告诉他可以用打针的办法治愈。他固然戒掉了烟瘾，可等到疗程结束时，却成了一个吗啡鬼，每天用药都要花二百元钱， 在欧洲所经历的最重要的一件事是治愈了吸毒恶习。</a:t>
            </a:r>
            <a:endParaRPr lang="zh-CN" altLang="en-US" b="1" dirty="0"/>
          </a:p>
          <a:p>
            <a:r>
              <a:rPr lang="zh-CN" altLang="en-US" b="1" dirty="0"/>
              <a:t>要想去掉一个坏习惯</a:t>
            </a:r>
            <a:r>
              <a:rPr lang="en-US" altLang="zh-CN" b="1" dirty="0"/>
              <a:t>,</a:t>
            </a:r>
            <a:r>
              <a:rPr lang="zh-CN" altLang="en-US" b="1" dirty="0"/>
              <a:t>不仅需要方法正确</a:t>
            </a:r>
            <a:r>
              <a:rPr lang="en-US" altLang="zh-CN" b="1" dirty="0"/>
              <a:t>,</a:t>
            </a:r>
            <a:r>
              <a:rPr lang="zh-CN" altLang="en-US" b="1" dirty="0"/>
              <a:t>不能饮鸩止渴，还需要坚定的毅力和持之以恒的精神。</a:t>
            </a:r>
            <a:endParaRPr lang="zh-CN" altLang="en-US" b="1" dirty="0"/>
          </a:p>
          <a:p>
            <a:endParaRPr lang="zh-CN" alt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标题 35841"/>
          <p:cNvSpPr>
            <a:spLocks noGrp="1"/>
          </p:cNvSpPr>
          <p:nvPr>
            <p:ph type="title"/>
          </p:nvPr>
        </p:nvSpPr>
        <p:spPr>
          <a:ln/>
        </p:spPr>
        <p:txBody>
          <a:bodyPr anchor="ctr"/>
          <a:p>
            <a:endParaRPr dirty="0"/>
          </a:p>
        </p:txBody>
      </p:sp>
      <p:sp>
        <p:nvSpPr>
          <p:cNvPr id="35843" name="文本占位符 35842"/>
          <p:cNvSpPr>
            <a:spLocks noGrp="1"/>
          </p:cNvSpPr>
          <p:nvPr>
            <p:ph type="body" idx="1"/>
          </p:nvPr>
        </p:nvSpPr>
        <p:spPr>
          <a:xfrm>
            <a:off x="0" y="0"/>
            <a:ext cx="9144000" cy="6858000"/>
          </a:xfrm>
          <a:ln/>
        </p:spPr>
        <p:txBody>
          <a:bodyPr/>
          <a:p>
            <a:r>
              <a:rPr lang="en-US" altLang="zh-CN" b="1" dirty="0">
                <a:solidFill>
                  <a:srgbClr val="FF0000"/>
                </a:solidFill>
              </a:rPr>
              <a:t>93</a:t>
            </a:r>
            <a:r>
              <a:rPr lang="zh-CN" altLang="en-US" b="1" dirty="0">
                <a:solidFill>
                  <a:srgbClr val="FF0000"/>
                </a:solidFill>
              </a:rPr>
              <a:t>、</a:t>
            </a:r>
            <a:r>
              <a:rPr lang="en-US" altLang="zh-CN" b="1" dirty="0">
                <a:solidFill>
                  <a:srgbClr val="FF0000"/>
                </a:solidFill>
              </a:rPr>
              <a:t>《</a:t>
            </a:r>
            <a:r>
              <a:rPr lang="zh-CN" altLang="en-US" b="1" dirty="0">
                <a:solidFill>
                  <a:srgbClr val="FF0000"/>
                </a:solidFill>
              </a:rPr>
              <a:t>西行漫记</a:t>
            </a:r>
            <a:r>
              <a:rPr lang="en-US" altLang="zh-CN" b="1" dirty="0">
                <a:solidFill>
                  <a:srgbClr val="FF0000"/>
                </a:solidFill>
              </a:rPr>
              <a:t>》</a:t>
            </a:r>
            <a:r>
              <a:rPr lang="zh-CN" altLang="en-US" b="1" dirty="0">
                <a:solidFill>
                  <a:srgbClr val="FF0000"/>
                </a:solidFill>
              </a:rPr>
              <a:t>的作者是谁？他记录的什么时候什么地方的所见所闻？</a:t>
            </a:r>
            <a:endParaRPr lang="zh-CN" altLang="en-US" b="1" dirty="0">
              <a:solidFill>
                <a:srgbClr val="FF0000"/>
              </a:solidFill>
            </a:endParaRPr>
          </a:p>
          <a:p>
            <a:r>
              <a:rPr lang="zh-CN" altLang="en-US" b="1" dirty="0"/>
              <a:t>答：作者是埃德加</a:t>
            </a:r>
            <a:r>
              <a:rPr lang="en-US" altLang="zh-CN" b="1">
                <a:latin typeface="Arial" panose="020B0604020202020204" pitchFamily="34" charset="0"/>
              </a:rPr>
              <a:t>·</a:t>
            </a:r>
            <a:r>
              <a:rPr lang="zh-CN" altLang="en-US" b="1" dirty="0"/>
              <a:t>斯诺，他真实记录了自</a:t>
            </a:r>
            <a:r>
              <a:rPr lang="en-US" altLang="zh-CN" b="1" dirty="0"/>
              <a:t>1936</a:t>
            </a:r>
            <a:r>
              <a:rPr lang="zh-CN" altLang="en-US" b="1" dirty="0"/>
              <a:t>年</a:t>
            </a:r>
            <a:r>
              <a:rPr lang="en-US" altLang="zh-CN" b="1" dirty="0"/>
              <a:t>6</a:t>
            </a:r>
            <a:r>
              <a:rPr lang="zh-CN" altLang="en-US" b="1" dirty="0"/>
              <a:t>月至</a:t>
            </a:r>
            <a:r>
              <a:rPr lang="en-US" altLang="zh-CN" b="1" dirty="0"/>
              <a:t>10</a:t>
            </a:r>
            <a:r>
              <a:rPr lang="zh-CN" altLang="en-US" b="1" dirty="0"/>
              <a:t>月在中国西北革命根据地（以延安为中心的陕甘宁边区）进行实地采访的所见所闻。</a:t>
            </a:r>
            <a:endParaRPr lang="zh-CN" altLang="en-US" b="1" dirty="0"/>
          </a:p>
          <a:p>
            <a:r>
              <a:rPr lang="en-US" altLang="zh-CN" b="1" dirty="0">
                <a:solidFill>
                  <a:srgbClr val="FF0000"/>
                </a:solidFill>
              </a:rPr>
              <a:t>94</a:t>
            </a:r>
            <a:r>
              <a:rPr lang="zh-CN" altLang="en-US" b="1" dirty="0">
                <a:solidFill>
                  <a:srgbClr val="FF0000"/>
                </a:solidFill>
              </a:rPr>
              <a:t>、红军在“围剿”开始时创造了哪三个条件？</a:t>
            </a:r>
            <a:endParaRPr lang="zh-CN" altLang="en-US" b="1" dirty="0">
              <a:solidFill>
                <a:srgbClr val="FF0000"/>
              </a:solidFill>
            </a:endParaRPr>
          </a:p>
          <a:p>
            <a:r>
              <a:rPr lang="zh-CN" altLang="en-US" b="1" dirty="0"/>
              <a:t>答：第一，一军团和三军团在集中的指挥下统一起来了</a:t>
            </a:r>
            <a:endParaRPr lang="zh-CN" altLang="en-US" b="1" dirty="0"/>
          </a:p>
          <a:p>
            <a:r>
              <a:rPr lang="zh-CN" altLang="en-US" b="1" dirty="0"/>
              <a:t>第二，清算了李立三路线第三，党战胜了红军内和苏区内的</a:t>
            </a:r>
            <a:r>
              <a:rPr lang="en-US" altLang="zh-CN" b="1" dirty="0"/>
              <a:t>AB</a:t>
            </a:r>
            <a:r>
              <a:rPr lang="zh-CN" altLang="en-US" b="1" dirty="0"/>
              <a:t>团及其他现行反革命分子。</a:t>
            </a:r>
            <a:endParaRPr lang="zh-CN" altLang="en-US" b="1"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标题 61441"/>
          <p:cNvSpPr>
            <a:spLocks noGrp="1"/>
          </p:cNvSpPr>
          <p:nvPr>
            <p:ph type="title"/>
          </p:nvPr>
        </p:nvSpPr>
        <p:spPr>
          <a:ln/>
        </p:spPr>
        <p:txBody>
          <a:bodyPr anchor="ctr"/>
          <a:p>
            <a:endParaRPr dirty="0"/>
          </a:p>
        </p:txBody>
      </p:sp>
      <p:sp>
        <p:nvSpPr>
          <p:cNvPr id="61443" name="文本占位符 61442"/>
          <p:cNvSpPr>
            <a:spLocks noGrp="1"/>
          </p:cNvSpPr>
          <p:nvPr>
            <p:ph type="body" idx="1"/>
          </p:nvPr>
        </p:nvSpPr>
        <p:spPr>
          <a:xfrm>
            <a:off x="107950" y="0"/>
            <a:ext cx="9036050" cy="6858000"/>
          </a:xfrm>
          <a:ln/>
        </p:spPr>
        <p:txBody>
          <a:bodyPr/>
          <a:p>
            <a:r>
              <a:rPr lang="en-US" altLang="zh-CN" b="1" dirty="0">
                <a:solidFill>
                  <a:srgbClr val="FF0000"/>
                </a:solidFill>
              </a:rPr>
              <a:t>95</a:t>
            </a:r>
            <a:r>
              <a:rPr lang="zh-CN" altLang="en-US" b="1" dirty="0">
                <a:solidFill>
                  <a:srgbClr val="FF0000"/>
                </a:solidFill>
              </a:rPr>
              <a:t>、有三本书特别深地铭刻在毛泽东心中，建立起他对马克思主义的信仰。这三本书是哪三本？</a:t>
            </a:r>
            <a:endParaRPr lang="zh-CN" altLang="en-US" b="1" dirty="0">
              <a:solidFill>
                <a:srgbClr val="FF0000"/>
              </a:solidFill>
            </a:endParaRPr>
          </a:p>
          <a:p>
            <a:r>
              <a:rPr lang="zh-CN" altLang="en-US" b="1" dirty="0"/>
              <a:t>答：</a:t>
            </a:r>
            <a:r>
              <a:rPr lang="en-US" altLang="zh-CN" b="1" dirty="0"/>
              <a:t>《</a:t>
            </a:r>
            <a:r>
              <a:rPr lang="zh-CN" altLang="en-US" b="1" dirty="0"/>
              <a:t>共产党宣言</a:t>
            </a:r>
            <a:r>
              <a:rPr lang="en-US" altLang="zh-CN" b="1" dirty="0"/>
              <a:t>》</a:t>
            </a:r>
            <a:r>
              <a:rPr lang="zh-CN" altLang="en-US" b="1" dirty="0"/>
              <a:t>，陈望道议，这是用中文出版的第一本马克思主义的书；</a:t>
            </a:r>
            <a:r>
              <a:rPr lang="en-US" altLang="zh-CN" b="1" dirty="0"/>
              <a:t>《</a:t>
            </a:r>
            <a:r>
              <a:rPr lang="zh-CN" altLang="en-US" b="1" dirty="0"/>
              <a:t>阶级斗争</a:t>
            </a:r>
            <a:r>
              <a:rPr lang="en-US" altLang="zh-CN" b="1" dirty="0"/>
              <a:t>》</a:t>
            </a:r>
            <a:r>
              <a:rPr lang="zh-CN" altLang="en-US" b="1" dirty="0"/>
              <a:t>，考茨基著；</a:t>
            </a:r>
            <a:r>
              <a:rPr lang="en-US" altLang="zh-CN" b="1" dirty="0"/>
              <a:t>《</a:t>
            </a:r>
            <a:r>
              <a:rPr lang="zh-CN" altLang="en-US" b="1" dirty="0"/>
              <a:t>社会主义史</a:t>
            </a:r>
            <a:r>
              <a:rPr lang="en-US" altLang="zh-CN" b="1" dirty="0"/>
              <a:t>》</a:t>
            </a:r>
            <a:r>
              <a:rPr lang="zh-CN" altLang="en-US" b="1" dirty="0"/>
              <a:t>，柯卡普著。</a:t>
            </a:r>
            <a:endParaRPr lang="zh-CN" altLang="en-US" b="1" dirty="0"/>
          </a:p>
          <a:p>
            <a:r>
              <a:rPr lang="en-US" altLang="zh-CN" b="1" dirty="0">
                <a:solidFill>
                  <a:srgbClr val="FF0000"/>
                </a:solidFill>
              </a:rPr>
              <a:t>96</a:t>
            </a:r>
            <a:r>
              <a:rPr lang="zh-CN" altLang="en-US" b="1" dirty="0">
                <a:solidFill>
                  <a:srgbClr val="FF0000"/>
                </a:solidFill>
              </a:rPr>
              <a:t>、毛泽东认为取得抗日战争胜利的条件是什么？</a:t>
            </a:r>
            <a:endParaRPr lang="zh-CN" altLang="en-US" b="1" dirty="0">
              <a:solidFill>
                <a:srgbClr val="FF0000"/>
              </a:solidFill>
            </a:endParaRPr>
          </a:p>
          <a:p>
            <a:r>
              <a:rPr lang="zh-CN" altLang="en-US" b="1" dirty="0"/>
              <a:t>答：中国结成抗日民族统一战线；全世界结成反日统一战线；目前在日本帝国主义势力下受苦的被压迫各国人民采取革命行动。</a:t>
            </a:r>
            <a:endParaRPr lang="zh-CN" altLang="en-US" b="1" dirty="0"/>
          </a:p>
          <a:p>
            <a:endParaRPr lang="zh-CN" altLang="en-US"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标题 36865"/>
          <p:cNvSpPr>
            <a:spLocks noGrp="1"/>
          </p:cNvSpPr>
          <p:nvPr>
            <p:ph type="title"/>
          </p:nvPr>
        </p:nvSpPr>
        <p:spPr>
          <a:ln/>
        </p:spPr>
        <p:txBody>
          <a:bodyPr anchor="ctr"/>
          <a:p>
            <a:endParaRPr dirty="0"/>
          </a:p>
        </p:txBody>
      </p:sp>
      <p:sp>
        <p:nvSpPr>
          <p:cNvPr id="36867" name="文本占位符 36866"/>
          <p:cNvSpPr>
            <a:spLocks noGrp="1"/>
          </p:cNvSpPr>
          <p:nvPr>
            <p:ph type="body" idx="1"/>
          </p:nvPr>
        </p:nvSpPr>
        <p:spPr>
          <a:xfrm>
            <a:off x="0" y="0"/>
            <a:ext cx="9144000" cy="6858000"/>
          </a:xfrm>
          <a:ln/>
        </p:spPr>
        <p:txBody>
          <a:bodyPr/>
          <a:p>
            <a:pPr>
              <a:lnSpc>
                <a:spcPct val="90000"/>
              </a:lnSpc>
            </a:pPr>
            <a:r>
              <a:rPr lang="en-US" altLang="zh-CN" b="1" dirty="0">
                <a:solidFill>
                  <a:srgbClr val="FF0000"/>
                </a:solidFill>
              </a:rPr>
              <a:t>97</a:t>
            </a:r>
            <a:r>
              <a:rPr lang="zh-CN" altLang="en-US" b="1" dirty="0">
                <a:solidFill>
                  <a:srgbClr val="FF0000"/>
                </a:solidFill>
              </a:rPr>
              <a:t>、简述蒋介石去西安之前发生的两件大事如何使</a:t>
            </a:r>
            <a:r>
              <a:rPr lang="en-US" altLang="zh-CN" b="1" dirty="0">
                <a:solidFill>
                  <a:srgbClr val="FF0000"/>
                </a:solidFill>
              </a:rPr>
              <a:t>17</a:t>
            </a:r>
            <a:r>
              <a:rPr lang="zh-CN" altLang="en-US" b="1" dirty="0">
                <a:solidFill>
                  <a:srgbClr val="FF0000"/>
                </a:solidFill>
              </a:rPr>
              <a:t>万军队的兵变成为事实？</a:t>
            </a:r>
            <a:endParaRPr lang="zh-CN" altLang="en-US" b="1" dirty="0">
              <a:solidFill>
                <a:srgbClr val="FF0000"/>
              </a:solidFill>
            </a:endParaRPr>
          </a:p>
          <a:p>
            <a:pPr>
              <a:lnSpc>
                <a:spcPct val="90000"/>
              </a:lnSpc>
            </a:pPr>
            <a:r>
              <a:rPr lang="zh-CN" altLang="en-US" b="1" dirty="0"/>
              <a:t>参考答案：第一件事就是签订德日反共协定和意大利的非正式参加。第二件事事蒋介石到达后两天，</a:t>
            </a:r>
            <a:r>
              <a:rPr lang="en-US" altLang="zh-CN" b="1" dirty="0"/>
              <a:t>12</a:t>
            </a:r>
            <a:r>
              <a:rPr lang="zh-CN" altLang="en-US" b="1" dirty="0"/>
              <a:t>月</a:t>
            </a:r>
            <a:r>
              <a:rPr lang="en-US" altLang="zh-CN" b="1" dirty="0"/>
              <a:t>9</a:t>
            </a:r>
            <a:r>
              <a:rPr lang="zh-CN" altLang="en-US" b="1" dirty="0"/>
              <a:t>日，好几千学生举行抗日示威，游行队伍想临潼进发，去向总司令递请愿书。总司令不顾一切反对和警告，在</a:t>
            </a:r>
            <a:r>
              <a:rPr lang="en-US" altLang="zh-CN" b="1" dirty="0"/>
              <a:t>10</a:t>
            </a:r>
            <a:r>
              <a:rPr lang="zh-CN" altLang="en-US" b="1" dirty="0"/>
              <a:t>日召开了大本营会议，正式通过了发动第六次围剿计划。这样，作为一连串复杂的历史性事件的高潮，张学良在</a:t>
            </a:r>
            <a:r>
              <a:rPr lang="en-US" altLang="zh-CN" b="1" dirty="0"/>
              <a:t>12</a:t>
            </a:r>
            <a:r>
              <a:rPr lang="zh-CN" altLang="en-US" b="1" dirty="0"/>
              <a:t>月</a:t>
            </a:r>
            <a:r>
              <a:rPr lang="en-US" altLang="zh-CN" b="1" dirty="0"/>
              <a:t>11</a:t>
            </a:r>
            <a:r>
              <a:rPr lang="zh-CN" altLang="en-US" b="1" dirty="0"/>
              <a:t>日晚上召开了东北军和西北军的师以上将领联席会议。前一天已经秘密发出命令，调一师东北军和一团杨虎城的军队到西安府近郊。现在做出了决定，要用这些部队“逮捕”总司令和他的僚属。</a:t>
            </a:r>
            <a:r>
              <a:rPr lang="en-US" altLang="zh-CN" b="1" dirty="0"/>
              <a:t>17</a:t>
            </a:r>
            <a:r>
              <a:rPr lang="zh-CN" altLang="en-US" b="1" dirty="0"/>
              <a:t>万军队的兵变已成事实。</a:t>
            </a:r>
            <a:endParaRPr lang="zh-CN" altLang="en-US" b="1" dirty="0"/>
          </a:p>
          <a:p>
            <a:pPr>
              <a:lnSpc>
                <a:spcPct val="90000"/>
              </a:lnSpc>
            </a:pP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标题 5121"/>
          <p:cNvSpPr>
            <a:spLocks noGrp="1"/>
          </p:cNvSpPr>
          <p:nvPr>
            <p:ph type="title"/>
          </p:nvPr>
        </p:nvSpPr>
        <p:spPr>
          <a:ln/>
        </p:spPr>
        <p:txBody>
          <a:bodyPr anchor="ctr"/>
          <a:p>
            <a:endParaRPr dirty="0"/>
          </a:p>
        </p:txBody>
      </p:sp>
      <p:sp>
        <p:nvSpPr>
          <p:cNvPr id="5123" name="文本占位符 5122"/>
          <p:cNvSpPr>
            <a:spLocks noGrp="1"/>
          </p:cNvSpPr>
          <p:nvPr>
            <p:ph type="body" idx="1"/>
          </p:nvPr>
        </p:nvSpPr>
        <p:spPr>
          <a:xfrm>
            <a:off x="107950" y="404813"/>
            <a:ext cx="9144000" cy="6858000"/>
          </a:xfrm>
          <a:ln/>
        </p:spPr>
        <p:txBody>
          <a:bodyPr/>
          <a:p>
            <a:r>
              <a:rPr lang="en-US" altLang="zh-CN" b="1" dirty="0">
                <a:solidFill>
                  <a:srgbClr val="FF0000"/>
                </a:solidFill>
              </a:rPr>
              <a:t>9</a:t>
            </a:r>
            <a:r>
              <a:rPr lang="zh-CN" altLang="en-US" b="1" dirty="0">
                <a:solidFill>
                  <a:srgbClr val="FF0000"/>
                </a:solidFill>
              </a:rPr>
              <a:t>、共产党定义什么人算地主？高利贷和土豪算吗？</a:t>
            </a:r>
            <a:r>
              <a:rPr lang="zh-CN" altLang="en-US" b="1" dirty="0"/>
              <a:t>答：共产党定义的地主是大部分收入来自出租给别人种的土地而自己不劳动的人；按此定义，高利贷和土豪属于这一类。</a:t>
            </a:r>
            <a:endParaRPr lang="zh-CN" altLang="en-US" b="1" dirty="0"/>
          </a:p>
          <a:p>
            <a:r>
              <a:rPr lang="en-US" altLang="zh-CN" b="1" dirty="0">
                <a:solidFill>
                  <a:srgbClr val="FF0000"/>
                </a:solidFill>
              </a:rPr>
              <a:t>10</a:t>
            </a:r>
            <a:r>
              <a:rPr lang="zh-CN" altLang="en-US" b="1" dirty="0">
                <a:solidFill>
                  <a:srgbClr val="FF0000"/>
                </a:solidFill>
              </a:rPr>
              <a:t>、共产党规定合作社的五项主要任务是什么？</a:t>
            </a:r>
            <a:endParaRPr lang="zh-CN" altLang="en-US" b="1" dirty="0">
              <a:solidFill>
                <a:srgbClr val="FF0000"/>
              </a:solidFill>
            </a:endParaRPr>
          </a:p>
          <a:p>
            <a:r>
              <a:rPr lang="zh-CN" altLang="en-US" b="1" dirty="0"/>
              <a:t>答：制止商人对群众的剥削；克服敌人的封锁；发展苏区国民经济；提高群众经济政治水平；为社会主义建设准备条件。</a:t>
            </a:r>
            <a:endParaRPr lang="zh-CN" altLang="en-US" b="1"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标题 37889"/>
          <p:cNvSpPr>
            <a:spLocks noGrp="1"/>
          </p:cNvSpPr>
          <p:nvPr>
            <p:ph type="title"/>
          </p:nvPr>
        </p:nvSpPr>
        <p:spPr>
          <a:ln/>
        </p:spPr>
        <p:txBody>
          <a:bodyPr anchor="ctr"/>
          <a:p>
            <a:endParaRPr dirty="0"/>
          </a:p>
        </p:txBody>
      </p:sp>
      <p:sp>
        <p:nvSpPr>
          <p:cNvPr id="37891" name="文本占位符 37890"/>
          <p:cNvSpPr>
            <a:spLocks noGrp="1"/>
          </p:cNvSpPr>
          <p:nvPr>
            <p:ph type="body" idx="1"/>
          </p:nvPr>
        </p:nvSpPr>
        <p:spPr>
          <a:xfrm>
            <a:off x="0" y="0"/>
            <a:ext cx="9144000" cy="6858000"/>
          </a:xfrm>
          <a:ln/>
        </p:spPr>
        <p:txBody>
          <a:bodyPr/>
          <a:p>
            <a:pPr>
              <a:lnSpc>
                <a:spcPct val="90000"/>
              </a:lnSpc>
            </a:pPr>
            <a:r>
              <a:rPr lang="en-US" altLang="zh-CN" b="1" dirty="0">
                <a:solidFill>
                  <a:srgbClr val="FF0000"/>
                </a:solidFill>
              </a:rPr>
              <a:t>98</a:t>
            </a:r>
            <a:r>
              <a:rPr lang="zh-CN" altLang="en-US" b="1" dirty="0">
                <a:solidFill>
                  <a:srgbClr val="FF0000"/>
                </a:solidFill>
              </a:rPr>
              <a:t>、斯诺探求中国革命发生的背景以及发展的原因是什么？</a:t>
            </a:r>
            <a:endParaRPr lang="zh-CN" altLang="en-US" b="1" dirty="0">
              <a:solidFill>
                <a:srgbClr val="FF0000"/>
              </a:solidFill>
            </a:endParaRPr>
          </a:p>
          <a:p>
            <a:pPr>
              <a:lnSpc>
                <a:spcPct val="90000"/>
              </a:lnSpc>
            </a:pPr>
            <a:r>
              <a:rPr lang="zh-CN" altLang="en-US" b="1" dirty="0"/>
              <a:t>答：斯诺判断由于中国共产党的宣传和具体行动，使穷人和受压迫者对国家、社会和个人有了新的理念，有了必须行动起来的新的信念由于有了一种思想武装，有一批坚决的青年，所以能够对国民党的统治进行群众性的斗争长达十年之久。</a:t>
            </a:r>
            <a:endParaRPr lang="zh-CN" altLang="en-US" b="1" dirty="0"/>
          </a:p>
          <a:p>
            <a:pPr>
              <a:lnSpc>
                <a:spcPct val="90000"/>
              </a:lnSpc>
            </a:pPr>
            <a:r>
              <a:rPr lang="en-US" altLang="zh-CN" b="1" dirty="0">
                <a:solidFill>
                  <a:srgbClr val="FF0000"/>
                </a:solidFill>
              </a:rPr>
              <a:t>99</a:t>
            </a:r>
            <a:r>
              <a:rPr lang="zh-CN" altLang="en-US" b="1" dirty="0">
                <a:solidFill>
                  <a:srgbClr val="FF0000"/>
                </a:solidFill>
              </a:rPr>
              <a:t>、在长征中，千千万万的青年人有着怎样的精神面貌？</a:t>
            </a:r>
            <a:endParaRPr lang="zh-CN" altLang="en-US" b="1" dirty="0">
              <a:solidFill>
                <a:srgbClr val="FF0000"/>
              </a:solidFill>
            </a:endParaRPr>
          </a:p>
          <a:p>
            <a:pPr>
              <a:lnSpc>
                <a:spcPct val="90000"/>
              </a:lnSpc>
            </a:pPr>
            <a:r>
              <a:rPr lang="zh-CN" altLang="en-US" b="1" dirty="0"/>
              <a:t>答案：冒险、探索、发现、勇气和胆怯、胜利和狂喜、艰难困苦、英勇牺牲、忠心耿耿，这些经久不衰的热情、始终如一的希望、令人惊诧的革命乐观情绪，像一把烈焰，贯穿着这一切。</a:t>
            </a:r>
            <a:endParaRPr lang="zh-CN" altLang="en-US" b="1"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标题 38913"/>
          <p:cNvSpPr>
            <a:spLocks noGrp="1"/>
          </p:cNvSpPr>
          <p:nvPr>
            <p:ph type="title"/>
          </p:nvPr>
        </p:nvSpPr>
        <p:spPr>
          <a:ln/>
        </p:spPr>
        <p:txBody>
          <a:bodyPr anchor="ctr"/>
          <a:p>
            <a:endParaRPr dirty="0"/>
          </a:p>
        </p:txBody>
      </p:sp>
      <p:sp>
        <p:nvSpPr>
          <p:cNvPr id="38915" name="文本占位符 38914"/>
          <p:cNvSpPr>
            <a:spLocks noGrp="1"/>
          </p:cNvSpPr>
          <p:nvPr>
            <p:ph type="body" idx="1"/>
          </p:nvPr>
        </p:nvSpPr>
        <p:spPr>
          <a:xfrm>
            <a:off x="0" y="0"/>
            <a:ext cx="9144000" cy="6858000"/>
          </a:xfrm>
          <a:ln/>
        </p:spPr>
        <p:txBody>
          <a:bodyPr/>
          <a:p>
            <a:r>
              <a:rPr lang="en-US" altLang="zh-CN" b="1" dirty="0">
                <a:solidFill>
                  <a:srgbClr val="FF0000"/>
                </a:solidFill>
              </a:rPr>
              <a:t>101</a:t>
            </a:r>
            <a:r>
              <a:rPr lang="zh-CN" altLang="en-US" b="1" dirty="0">
                <a:solidFill>
                  <a:srgbClr val="FF0000"/>
                </a:solidFill>
              </a:rPr>
              <a:t>、毛泽东主席认为中国人民一定能够取得抗日战争的胜利，他指出有三个条件可以保证战争的胜利，请写出三个条件。</a:t>
            </a:r>
            <a:endParaRPr lang="zh-CN" altLang="en-US" b="1" dirty="0">
              <a:solidFill>
                <a:srgbClr val="FF0000"/>
              </a:solidFill>
            </a:endParaRPr>
          </a:p>
          <a:p>
            <a:r>
              <a:rPr lang="zh-CN" altLang="en-US" b="1" dirty="0"/>
              <a:t>答：１、中国结成抗日民族统一战线；２、全世界结成反日统一战线；３、目前在日本帝国主义势力下受苦的被压迫各国人民采取革命行动。在这三个条件中，主要条件是中国人民自己的团结。</a:t>
            </a:r>
            <a:endParaRPr lang="zh-CN" altLang="en-US" b="1"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标题 65537"/>
          <p:cNvSpPr>
            <a:spLocks noGrp="1"/>
          </p:cNvSpPr>
          <p:nvPr>
            <p:ph type="title"/>
          </p:nvPr>
        </p:nvSpPr>
        <p:spPr>
          <a:ln/>
        </p:spPr>
        <p:txBody>
          <a:bodyPr anchor="ctr"/>
          <a:p>
            <a:endParaRPr dirty="0"/>
          </a:p>
        </p:txBody>
      </p:sp>
      <p:sp>
        <p:nvSpPr>
          <p:cNvPr id="65539" name="文本占位符 65538"/>
          <p:cNvSpPr>
            <a:spLocks noGrp="1"/>
          </p:cNvSpPr>
          <p:nvPr>
            <p:ph type="body" idx="1"/>
          </p:nvPr>
        </p:nvSpPr>
        <p:spPr>
          <a:ln/>
        </p:spPr>
        <p:txBody>
          <a:bodyPr/>
          <a:p>
            <a:r>
              <a:rPr lang="en-US" altLang="zh-CN" sz="2800" b="1" dirty="0">
                <a:solidFill>
                  <a:srgbClr val="FF0000"/>
                </a:solidFill>
              </a:rPr>
              <a:t>102</a:t>
            </a:r>
            <a:r>
              <a:rPr lang="zh-CN" altLang="en-US" sz="2800" b="1" dirty="0">
                <a:solidFill>
                  <a:srgbClr val="FF0000"/>
                </a:solidFill>
              </a:rPr>
              <a:t>、中国采用游击战的主要的原因是什么？</a:t>
            </a:r>
            <a:endParaRPr lang="zh-CN" altLang="en-US" sz="2800" b="1" dirty="0">
              <a:solidFill>
                <a:srgbClr val="FF0000"/>
              </a:solidFill>
            </a:endParaRPr>
          </a:p>
          <a:p>
            <a:r>
              <a:rPr lang="zh-CN" altLang="en-US" sz="2800" b="1" dirty="0"/>
              <a:t>答：</a:t>
            </a:r>
            <a:r>
              <a:rPr lang="en-US" altLang="zh-CN" sz="2800" b="1" dirty="0"/>
              <a:t>1</a:t>
            </a:r>
            <a:r>
              <a:rPr lang="zh-CN" altLang="en-US" sz="2800" b="1" dirty="0"/>
              <a:t>、 因为经济破产，特别是农村破产。农村中失业现象普遍，穷人阶级愿意为改变处境而斗争；</a:t>
            </a:r>
            <a:r>
              <a:rPr lang="en-US" altLang="zh-CN" sz="2800" b="1" dirty="0"/>
              <a:t>2</a:t>
            </a:r>
            <a:r>
              <a:rPr lang="zh-CN" altLang="en-US" sz="2800" b="1" dirty="0"/>
              <a:t>、 游击战得到了发展是因为内地落后。缺乏交通、道路、铁路、桥梁，使得人民可以武装起来，组织起来；</a:t>
            </a:r>
            <a:r>
              <a:rPr lang="en-US" altLang="zh-CN" sz="2800" b="1" dirty="0"/>
              <a:t>3</a:t>
            </a:r>
            <a:r>
              <a:rPr lang="zh-CN" altLang="en-US" sz="2800" b="1" dirty="0"/>
              <a:t>、 虽然中国的战略中心多少都控制在帝国主义者手中，这种控制是不平衡的，不统一的。在帝国主义的势力范围之间，有很多空隙，可以迅速发展游击战。</a:t>
            </a:r>
            <a:endParaRPr lang="zh-CN" altLang="en-US" sz="2800" b="1" dirty="0"/>
          </a:p>
          <a:p>
            <a:endParaRPr lang="zh-CN" altLang="en-US" sz="2800"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标题 39937"/>
          <p:cNvSpPr>
            <a:spLocks noGrp="1"/>
          </p:cNvSpPr>
          <p:nvPr>
            <p:ph type="title"/>
          </p:nvPr>
        </p:nvSpPr>
        <p:spPr>
          <a:ln/>
        </p:spPr>
        <p:txBody>
          <a:bodyPr anchor="ctr"/>
          <a:p>
            <a:endParaRPr dirty="0"/>
          </a:p>
        </p:txBody>
      </p:sp>
      <p:sp>
        <p:nvSpPr>
          <p:cNvPr id="39939" name="文本占位符 39938"/>
          <p:cNvSpPr>
            <a:spLocks noGrp="1"/>
          </p:cNvSpPr>
          <p:nvPr>
            <p:ph type="body" idx="1"/>
          </p:nvPr>
        </p:nvSpPr>
        <p:spPr>
          <a:xfrm>
            <a:off x="0" y="0"/>
            <a:ext cx="9144000" cy="6858000"/>
          </a:xfrm>
          <a:ln/>
        </p:spPr>
        <p:txBody>
          <a:bodyPr/>
          <a:p>
            <a:r>
              <a:rPr lang="en-US" altLang="zh-CN" b="1" dirty="0">
                <a:solidFill>
                  <a:srgbClr val="FF0000"/>
                </a:solidFill>
              </a:rPr>
              <a:t>104</a:t>
            </a:r>
            <a:r>
              <a:rPr lang="zh-CN" altLang="en-US" b="1" dirty="0">
                <a:solidFill>
                  <a:srgbClr val="FF0000"/>
                </a:solidFill>
              </a:rPr>
              <a:t>、简述西行漫记主要描写的内容。</a:t>
            </a:r>
            <a:endParaRPr lang="zh-CN" altLang="en-US" b="1" dirty="0">
              <a:solidFill>
                <a:srgbClr val="FF0000"/>
              </a:solidFill>
            </a:endParaRPr>
          </a:p>
          <a:p>
            <a:r>
              <a:rPr lang="en-US" altLang="zh-CN" b="1" dirty="0"/>
              <a:t>《</a:t>
            </a:r>
            <a:r>
              <a:rPr lang="zh-CN" altLang="en-US" b="1" dirty="0"/>
              <a:t>西行漫记</a:t>
            </a:r>
            <a:r>
              <a:rPr lang="en-US" altLang="zh-CN" b="1" dirty="0"/>
              <a:t>》</a:t>
            </a:r>
            <a:r>
              <a:rPr lang="zh-CN" altLang="en-US" b="1" dirty="0"/>
              <a:t>描绘了充满生机与活力的苏区，描绘了中国共产党人和红军战士坚韧不拔、英勇卓绝的伟大斗争，以及他们的领袖</a:t>
            </a:r>
            <a:r>
              <a:rPr lang="zh-CN" altLang="en-US" b="1" u="sng" dirty="0">
                <a:hlinkClick r:id="rId1"/>
              </a:rPr>
              <a:t>人物</a:t>
            </a:r>
            <a:r>
              <a:rPr lang="zh-CN" altLang="en-US" b="1" dirty="0"/>
              <a:t>的伟大而平凡的精神风貌。</a:t>
            </a:r>
            <a:endParaRPr lang="zh-CN" altLang="en-US" b="1" dirty="0"/>
          </a:p>
          <a:p>
            <a:r>
              <a:rPr lang="en-US" altLang="zh-CN" b="1" dirty="0">
                <a:solidFill>
                  <a:srgbClr val="FF0000"/>
                </a:solidFill>
              </a:rPr>
              <a:t>105</a:t>
            </a:r>
            <a:r>
              <a:rPr lang="zh-CN" altLang="en-US" b="1" dirty="0">
                <a:solidFill>
                  <a:srgbClr val="FF0000"/>
                </a:solidFill>
              </a:rPr>
              <a:t>、红军为什么进行长征？</a:t>
            </a:r>
            <a:endParaRPr lang="zh-CN" altLang="en-US" b="1" dirty="0">
              <a:solidFill>
                <a:srgbClr val="FF0000"/>
              </a:solidFill>
            </a:endParaRPr>
          </a:p>
          <a:p>
            <a:r>
              <a:rPr lang="zh-CN" altLang="en-US" b="1" dirty="0"/>
              <a:t>红军长征，是在抗日救亡成为全民族最紧迫的任务、中国面临民族危亡的情况下发生的，也是在党和红军面临生死存亡严重危机的情况下发生的。</a:t>
            </a:r>
            <a:endParaRPr lang="zh-CN" altLang="en-US" b="1" dirty="0"/>
          </a:p>
          <a:p>
            <a:endParaRPr lang="zh-CN" altLang="en-US" b="1">
              <a:solidFill>
                <a:srgbClr val="FF0000"/>
              </a:solidFill>
            </a:endParaRPr>
          </a:p>
          <a:p>
            <a:endParaRPr lang="zh-CN" altLang="en-US" b="1"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4" name="标题 64513"/>
          <p:cNvSpPr>
            <a:spLocks noGrp="1"/>
          </p:cNvSpPr>
          <p:nvPr>
            <p:ph type="title"/>
          </p:nvPr>
        </p:nvSpPr>
        <p:spPr>
          <a:ln/>
        </p:spPr>
        <p:txBody>
          <a:bodyPr anchor="ctr"/>
          <a:p>
            <a:endParaRPr dirty="0"/>
          </a:p>
        </p:txBody>
      </p:sp>
      <p:sp>
        <p:nvSpPr>
          <p:cNvPr id="64515" name="文本占位符 64514"/>
          <p:cNvSpPr>
            <a:spLocks noGrp="1"/>
          </p:cNvSpPr>
          <p:nvPr>
            <p:ph type="body" idx="1"/>
          </p:nvPr>
        </p:nvSpPr>
        <p:spPr>
          <a:xfrm>
            <a:off x="107950" y="0"/>
            <a:ext cx="8856663" cy="6858000"/>
          </a:xfrm>
          <a:ln/>
        </p:spPr>
        <p:txBody>
          <a:bodyPr/>
          <a:p>
            <a:r>
              <a:rPr lang="en-US" altLang="zh-CN" b="1" dirty="0">
                <a:solidFill>
                  <a:srgbClr val="FF0000"/>
                </a:solidFill>
              </a:rPr>
              <a:t>106</a:t>
            </a:r>
            <a:r>
              <a:rPr lang="zh-CN" altLang="en-US" b="1" dirty="0">
                <a:solidFill>
                  <a:srgbClr val="FF0000"/>
                </a:solidFill>
              </a:rPr>
              <a:t>、简述斯诺对中国共产党年轻领导人的采访反映出中国当时怎样的面貌？</a:t>
            </a:r>
            <a:endParaRPr lang="zh-CN" altLang="en-US" b="1" dirty="0">
              <a:solidFill>
                <a:srgbClr val="FF0000"/>
              </a:solidFill>
            </a:endParaRPr>
          </a:p>
          <a:p>
            <a:r>
              <a:rPr lang="zh-CN" altLang="en-US" b="1" dirty="0"/>
              <a:t>答：斯诺对这些中国共产党的年轻的领导人的采访，他们个人的经历，正像斯诺所说已不仅仅是他们的历史更是共产主义在中国如何成长，为什么能赢得成千上万青年男女的拥护和支持的记录。斯诺用毋庸置疑的事实向世界宣告：中国共产党及其领导的革命事业犹如一颗闪亮的红星不仅照耀着中国的西北，而且必将照耀全中国，甚至照耀世界。</a:t>
            </a:r>
            <a:endParaRPr lang="zh-CN" altLang="en-US" b="1" dirty="0"/>
          </a:p>
          <a:p>
            <a:endParaRPr lang="zh-CN" altLang="en-US"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标题 40961"/>
          <p:cNvSpPr>
            <a:spLocks noGrp="1"/>
          </p:cNvSpPr>
          <p:nvPr>
            <p:ph type="title"/>
          </p:nvPr>
        </p:nvSpPr>
        <p:spPr>
          <a:ln/>
        </p:spPr>
        <p:txBody>
          <a:bodyPr anchor="ctr"/>
          <a:p>
            <a:endParaRPr dirty="0"/>
          </a:p>
        </p:txBody>
      </p:sp>
      <p:sp>
        <p:nvSpPr>
          <p:cNvPr id="40963" name="文本占位符 40962"/>
          <p:cNvSpPr>
            <a:spLocks noGrp="1"/>
          </p:cNvSpPr>
          <p:nvPr>
            <p:ph type="body" idx="1"/>
          </p:nvPr>
        </p:nvSpPr>
        <p:spPr>
          <a:xfrm>
            <a:off x="0" y="0"/>
            <a:ext cx="9144000" cy="6858000"/>
          </a:xfrm>
          <a:ln/>
        </p:spPr>
        <p:txBody>
          <a:bodyPr/>
          <a:p>
            <a:r>
              <a:rPr lang="en-US" altLang="zh-CN" b="1" dirty="0">
                <a:solidFill>
                  <a:srgbClr val="FF0000"/>
                </a:solidFill>
              </a:rPr>
              <a:t>120</a:t>
            </a:r>
            <a:r>
              <a:rPr lang="zh-CN" altLang="en-US" b="1" dirty="0">
                <a:solidFill>
                  <a:srgbClr val="FF0000"/>
                </a:solidFill>
              </a:rPr>
              <a:t>、简述</a:t>
            </a:r>
            <a:r>
              <a:rPr lang="en-US" altLang="zh-CN" b="1" dirty="0">
                <a:solidFill>
                  <a:srgbClr val="FF0000"/>
                </a:solidFill>
              </a:rPr>
              <a:t>1921---1927</a:t>
            </a:r>
            <a:r>
              <a:rPr lang="zh-CN" altLang="en-US" b="1" dirty="0">
                <a:solidFill>
                  <a:srgbClr val="FF0000"/>
                </a:solidFill>
              </a:rPr>
              <a:t>年中国共产党的发展历程</a:t>
            </a:r>
            <a:endParaRPr lang="zh-CN" altLang="en-US" b="1" dirty="0">
              <a:solidFill>
                <a:srgbClr val="FF0000"/>
              </a:solidFill>
            </a:endParaRPr>
          </a:p>
          <a:p>
            <a:r>
              <a:rPr lang="zh-CN" altLang="en-US" b="1" dirty="0"/>
              <a:t>答：</a:t>
            </a:r>
            <a:r>
              <a:rPr lang="en-US" altLang="zh-CN" b="1" dirty="0"/>
              <a:t>1921</a:t>
            </a:r>
            <a:r>
              <a:rPr lang="zh-CN" altLang="en-US" b="1" dirty="0"/>
              <a:t>年成立。</a:t>
            </a:r>
            <a:r>
              <a:rPr lang="en-US" altLang="zh-CN" b="1" dirty="0"/>
              <a:t>1923</a:t>
            </a:r>
            <a:r>
              <a:rPr lang="zh-CN" altLang="en-US" b="1" dirty="0"/>
              <a:t>年国民党和共产党达成协议称要为实现民主而斗争。</a:t>
            </a:r>
            <a:r>
              <a:rPr lang="en-US" altLang="zh-CN" b="1" dirty="0"/>
              <a:t>1924</a:t>
            </a:r>
            <a:r>
              <a:rPr lang="zh-CN" altLang="en-US" b="1" dirty="0"/>
              <a:t>年国民党和共产党结成联盟。</a:t>
            </a:r>
            <a:r>
              <a:rPr lang="en-US" altLang="zh-CN" b="1" dirty="0"/>
              <a:t>1925---1927</a:t>
            </a:r>
            <a:r>
              <a:rPr lang="zh-CN" altLang="en-US" b="1" dirty="0"/>
              <a:t>年的大革命中非常活跃。</a:t>
            </a:r>
            <a:r>
              <a:rPr lang="en-US" altLang="zh-CN" b="1" dirty="0"/>
              <a:t>1927</a:t>
            </a:r>
            <a:r>
              <a:rPr lang="zh-CN" altLang="en-US" b="1" dirty="0"/>
              <a:t>年国共两党的合作宣布结束。</a:t>
            </a:r>
            <a:endParaRPr lang="zh-CN" altLang="en-US" b="1" dirty="0"/>
          </a:p>
          <a:p>
            <a:r>
              <a:rPr lang="en-US" altLang="zh-CN" b="1" dirty="0">
                <a:solidFill>
                  <a:srgbClr val="FF0000"/>
                </a:solidFill>
              </a:rPr>
              <a:t>121</a:t>
            </a:r>
            <a:r>
              <a:rPr lang="zh-CN" altLang="en-US" b="1" dirty="0">
                <a:solidFill>
                  <a:srgbClr val="FF0000"/>
                </a:solidFill>
              </a:rPr>
              <a:t>、国民党九年反共战争的结果是什么？</a:t>
            </a:r>
            <a:endParaRPr lang="zh-CN" altLang="en-US" b="1" dirty="0">
              <a:solidFill>
                <a:srgbClr val="FF0000"/>
              </a:solidFill>
            </a:endParaRPr>
          </a:p>
          <a:p>
            <a:r>
              <a:rPr lang="zh-CN" altLang="en-US" b="1" dirty="0"/>
              <a:t>答：</a:t>
            </a:r>
            <a:r>
              <a:rPr lang="en-US" altLang="zh-CN" b="1" dirty="0"/>
              <a:t>1.</a:t>
            </a:r>
            <a:r>
              <a:rPr lang="zh-CN" altLang="en-US" b="1" dirty="0"/>
              <a:t>满洲落日本人手里</a:t>
            </a:r>
            <a:r>
              <a:rPr lang="en-US" altLang="zh-CN" b="1" dirty="0"/>
              <a:t>2.</a:t>
            </a:r>
            <a:r>
              <a:rPr lang="zh-CN" altLang="en-US" b="1" dirty="0"/>
              <a:t>上海遭到侵犯</a:t>
            </a:r>
            <a:r>
              <a:rPr lang="en-US" altLang="zh-CN" b="1" dirty="0"/>
              <a:t>3.</a:t>
            </a:r>
            <a:r>
              <a:rPr lang="zh-CN" altLang="en-US" b="1" dirty="0"/>
              <a:t>放弃了热河</a:t>
            </a:r>
            <a:r>
              <a:rPr lang="en-US" altLang="zh-CN" b="1" dirty="0"/>
              <a:t>4.</a:t>
            </a:r>
            <a:r>
              <a:rPr lang="zh-CN" altLang="en-US" b="1" dirty="0"/>
              <a:t>失去了冀东</a:t>
            </a:r>
            <a:r>
              <a:rPr lang="en-US" altLang="zh-CN" b="1" dirty="0"/>
              <a:t>5.</a:t>
            </a:r>
            <a:r>
              <a:rPr lang="zh-CN" altLang="en-US" b="1" dirty="0"/>
              <a:t>冀，察的主权又受了很大损害</a:t>
            </a:r>
            <a:r>
              <a:rPr lang="en-US" altLang="zh-CN" b="1" dirty="0"/>
              <a:t>6</a:t>
            </a:r>
            <a:r>
              <a:rPr lang="zh-CN" altLang="en-US" b="1" dirty="0"/>
              <a:t>丢失绥远</a:t>
            </a:r>
            <a:endParaRPr lang="zh-CN" altLang="en-US" b="1"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标题 62465"/>
          <p:cNvSpPr>
            <a:spLocks noGrp="1"/>
          </p:cNvSpPr>
          <p:nvPr>
            <p:ph type="title"/>
          </p:nvPr>
        </p:nvSpPr>
        <p:spPr>
          <a:ln/>
        </p:spPr>
        <p:txBody>
          <a:bodyPr anchor="ctr"/>
          <a:p>
            <a:endParaRPr dirty="0"/>
          </a:p>
        </p:txBody>
      </p:sp>
      <p:sp>
        <p:nvSpPr>
          <p:cNvPr id="62467" name="文本占位符 62466"/>
          <p:cNvSpPr>
            <a:spLocks noGrp="1"/>
          </p:cNvSpPr>
          <p:nvPr>
            <p:ph type="body" idx="1"/>
          </p:nvPr>
        </p:nvSpPr>
        <p:spPr>
          <a:xfrm>
            <a:off x="0" y="115888"/>
            <a:ext cx="9144000" cy="6742112"/>
          </a:xfrm>
          <a:ln/>
        </p:spPr>
        <p:txBody>
          <a:bodyPr/>
          <a:p>
            <a:r>
              <a:rPr lang="en-US" altLang="zh-CN" b="1" dirty="0">
                <a:solidFill>
                  <a:srgbClr val="FF0000"/>
                </a:solidFill>
              </a:rPr>
              <a:t>122</a:t>
            </a:r>
            <a:r>
              <a:rPr lang="zh-CN" altLang="en-US" b="1" dirty="0">
                <a:solidFill>
                  <a:srgbClr val="FF0000"/>
                </a:solidFill>
              </a:rPr>
              <a:t>、毛泽东对“中国是否与民主的资本主义国家结成反帝联盟”的观点</a:t>
            </a:r>
            <a:endParaRPr lang="zh-CN" altLang="en-US" b="1" dirty="0">
              <a:solidFill>
                <a:srgbClr val="FF0000"/>
              </a:solidFill>
            </a:endParaRPr>
          </a:p>
          <a:p>
            <a:r>
              <a:rPr lang="zh-CN" altLang="en-US" b="1" dirty="0"/>
              <a:t>答：反帝、反法西斯的联盟，性质上就是共同防御好战国家的和平联盟。中国与资本主义民主国家缔结反法西斯条约，是完全可能而需要的。这种国家为了自卫加入反法西斯阵线，是对它们自己有利的。</a:t>
            </a:r>
            <a:endParaRPr lang="zh-CN" altLang="en-US" b="1" dirty="0"/>
          </a:p>
          <a:p>
            <a:r>
              <a:rPr lang="en-US" altLang="zh-CN" b="1" dirty="0">
                <a:solidFill>
                  <a:srgbClr val="FF0000"/>
                </a:solidFill>
              </a:rPr>
              <a:t>123</a:t>
            </a:r>
            <a:r>
              <a:rPr lang="zh-CN" altLang="en-US" b="1" dirty="0">
                <a:solidFill>
                  <a:srgbClr val="FF0000"/>
                </a:solidFill>
              </a:rPr>
              <a:t>、毛泽东认为中国抗日胜利的条件是什么？</a:t>
            </a:r>
            <a:endParaRPr lang="zh-CN" altLang="en-US" b="1" dirty="0">
              <a:solidFill>
                <a:srgbClr val="FF0000"/>
              </a:solidFill>
            </a:endParaRPr>
          </a:p>
          <a:p>
            <a:r>
              <a:rPr lang="zh-CN" altLang="en-US" b="1" dirty="0"/>
              <a:t>答：</a:t>
            </a:r>
            <a:r>
              <a:rPr lang="en-US" altLang="zh-CN" b="1" dirty="0"/>
              <a:t>1.</a:t>
            </a:r>
            <a:r>
              <a:rPr lang="zh-CN" altLang="en-US" b="1" dirty="0"/>
              <a:t>中国结成抗日民族统一战线</a:t>
            </a:r>
            <a:r>
              <a:rPr lang="en-US" altLang="zh-CN" b="1" dirty="0"/>
              <a:t>2.</a:t>
            </a:r>
            <a:r>
              <a:rPr lang="zh-CN" altLang="en-US" b="1" dirty="0"/>
              <a:t>全世界结成反日统一战线</a:t>
            </a:r>
            <a:r>
              <a:rPr lang="en-US" altLang="zh-CN" b="1" dirty="0"/>
              <a:t>3.</a:t>
            </a:r>
            <a:r>
              <a:rPr lang="zh-CN" altLang="en-US" b="1" dirty="0"/>
              <a:t>在日本帝国主义势力下受苦的被压迫的各国人民采取革命行动。</a:t>
            </a:r>
            <a:endParaRPr lang="zh-CN" altLang="en-US" b="1" dirty="0"/>
          </a:p>
          <a:p>
            <a:endParaRPr lang="zh-CN" altLang="en-US"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标题 43009"/>
          <p:cNvSpPr>
            <a:spLocks noGrp="1"/>
          </p:cNvSpPr>
          <p:nvPr>
            <p:ph type="title"/>
          </p:nvPr>
        </p:nvSpPr>
        <p:spPr>
          <a:ln/>
        </p:spPr>
        <p:txBody>
          <a:bodyPr anchor="ctr"/>
          <a:p>
            <a:endParaRPr dirty="0"/>
          </a:p>
        </p:txBody>
      </p:sp>
      <p:sp>
        <p:nvSpPr>
          <p:cNvPr id="43011" name="文本占位符 43010"/>
          <p:cNvSpPr>
            <a:spLocks noGrp="1"/>
          </p:cNvSpPr>
          <p:nvPr>
            <p:ph type="body" idx="1"/>
          </p:nvPr>
        </p:nvSpPr>
        <p:spPr>
          <a:xfrm>
            <a:off x="0" y="0"/>
            <a:ext cx="9144000" cy="6858000"/>
          </a:xfrm>
          <a:ln/>
        </p:spPr>
        <p:txBody>
          <a:bodyPr/>
          <a:p>
            <a:pPr>
              <a:lnSpc>
                <a:spcPct val="90000"/>
              </a:lnSpc>
            </a:pPr>
            <a:r>
              <a:rPr lang="en-US" altLang="zh-CN" sz="2800" b="1" dirty="0">
                <a:solidFill>
                  <a:srgbClr val="FF0000"/>
                </a:solidFill>
              </a:rPr>
              <a:t>156</a:t>
            </a:r>
            <a:r>
              <a:rPr lang="zh-CN" altLang="en-US" sz="2800" b="1" dirty="0">
                <a:solidFill>
                  <a:srgbClr val="FF0000"/>
                </a:solidFill>
              </a:rPr>
              <a:t>、红军游击战术的口号是什么？</a:t>
            </a:r>
            <a:endParaRPr lang="zh-CN" altLang="en-US" sz="2800" b="1" dirty="0">
              <a:solidFill>
                <a:srgbClr val="FF0000"/>
              </a:solidFill>
            </a:endParaRPr>
          </a:p>
          <a:p>
            <a:pPr>
              <a:lnSpc>
                <a:spcPct val="90000"/>
              </a:lnSpc>
            </a:pPr>
            <a:r>
              <a:rPr lang="zh-CN" altLang="en-US" sz="2800" b="1" dirty="0"/>
              <a:t>答案：一，敌进我退    二，敌驻我扰    三，敌疲我打四，敌退我追</a:t>
            </a:r>
            <a:endParaRPr lang="zh-CN" altLang="en-US" sz="2800" b="1" dirty="0"/>
          </a:p>
          <a:p>
            <a:pPr>
              <a:lnSpc>
                <a:spcPct val="90000"/>
              </a:lnSpc>
            </a:pPr>
            <a:r>
              <a:rPr lang="en-US" altLang="zh-CN" sz="2800" b="1" dirty="0">
                <a:solidFill>
                  <a:srgbClr val="FF0000"/>
                </a:solidFill>
              </a:rPr>
              <a:t>157</a:t>
            </a:r>
            <a:r>
              <a:rPr lang="zh-CN" altLang="en-US" sz="2800" b="1" dirty="0">
                <a:solidFill>
                  <a:srgbClr val="FF0000"/>
                </a:solidFill>
              </a:rPr>
              <a:t>、毛泽东组织秋收起义的五条纲领是什么？</a:t>
            </a:r>
            <a:endParaRPr lang="zh-CN" altLang="en-US" sz="2800" b="1" dirty="0">
              <a:solidFill>
                <a:srgbClr val="FF0000"/>
              </a:solidFill>
            </a:endParaRPr>
          </a:p>
          <a:p>
            <a:pPr>
              <a:lnSpc>
                <a:spcPct val="90000"/>
              </a:lnSpc>
            </a:pPr>
            <a:r>
              <a:rPr lang="zh-CN" altLang="en-US" sz="2800" b="1" dirty="0"/>
              <a:t>答案： </a:t>
            </a:r>
            <a:r>
              <a:rPr lang="en-US" altLang="zh-CN" sz="2800" b="1" dirty="0"/>
              <a:t>(</a:t>
            </a:r>
            <a:r>
              <a:rPr lang="zh-CN" altLang="en-US" sz="2800" b="1" dirty="0"/>
              <a:t>一</a:t>
            </a:r>
            <a:r>
              <a:rPr lang="en-US" altLang="zh-CN" sz="2800" b="1" dirty="0"/>
              <a:t>)</a:t>
            </a:r>
            <a:r>
              <a:rPr lang="zh-CN" altLang="en-US" sz="2800" b="1" dirty="0"/>
              <a:t>省的党组织同国民党完全脱离；</a:t>
            </a:r>
            <a:r>
              <a:rPr lang="en-US" altLang="zh-CN" sz="2800" b="1" dirty="0"/>
              <a:t>(</a:t>
            </a:r>
            <a:r>
              <a:rPr lang="zh-CN" altLang="en-US" sz="2800" b="1" dirty="0"/>
              <a:t>二</a:t>
            </a:r>
            <a:r>
              <a:rPr lang="en-US" altLang="zh-CN" sz="2800" b="1" dirty="0"/>
              <a:t>)</a:t>
            </a:r>
            <a:r>
              <a:rPr lang="zh-CN" altLang="en-US" sz="2800" b="1" dirty="0"/>
              <a:t>组织工农革命军；</a:t>
            </a:r>
            <a:r>
              <a:rPr lang="en-US" altLang="zh-CN" sz="2800" b="1" dirty="0"/>
              <a:t>(</a:t>
            </a:r>
            <a:r>
              <a:rPr lang="zh-CN" altLang="en-US" sz="2800" b="1" dirty="0"/>
              <a:t>三</a:t>
            </a:r>
            <a:r>
              <a:rPr lang="en-US" altLang="zh-CN" sz="2800" b="1" dirty="0"/>
              <a:t>)</a:t>
            </a:r>
            <a:r>
              <a:rPr lang="zh-CN" altLang="en-US" sz="2800" b="1" dirty="0"/>
              <a:t>除了大地主以外也没收中、小地主的财产；</a:t>
            </a:r>
            <a:r>
              <a:rPr lang="en-US" altLang="zh-CN" sz="2800" b="1" dirty="0"/>
              <a:t>(</a:t>
            </a:r>
            <a:r>
              <a:rPr lang="zh-CN" altLang="en-US" sz="2800" b="1" dirty="0"/>
              <a:t>四</a:t>
            </a:r>
            <a:r>
              <a:rPr lang="en-US" altLang="zh-CN" sz="2800" b="1" dirty="0"/>
              <a:t>)</a:t>
            </a:r>
            <a:r>
              <a:rPr lang="zh-CN" altLang="en-US" sz="2800" b="1" dirty="0"/>
              <a:t>在湖南建立独立于国民党的共产党政权；</a:t>
            </a:r>
            <a:r>
              <a:rPr lang="en-US" altLang="zh-CN" sz="2800" b="1" dirty="0"/>
              <a:t>(</a:t>
            </a:r>
            <a:r>
              <a:rPr lang="zh-CN" altLang="en-US" sz="2800" b="1" dirty="0"/>
              <a:t>五</a:t>
            </a:r>
            <a:r>
              <a:rPr lang="en-US" altLang="zh-CN" sz="2800" b="1" dirty="0"/>
              <a:t>)</a:t>
            </a:r>
            <a:r>
              <a:rPr lang="zh-CN" altLang="en-US" sz="2800" b="1" dirty="0"/>
              <a:t>组织苏维埃。第五点当时受到共产国际的反对，后来它才把这一点作为</a:t>
            </a:r>
            <a:r>
              <a:rPr lang="en-US" altLang="zh-CN" sz="2800" b="1">
                <a:latin typeface="Arial" panose="020B0604020202020204" pitchFamily="34" charset="0"/>
              </a:rPr>
              <a:t>—</a:t>
            </a:r>
            <a:r>
              <a:rPr lang="zh-CN" altLang="en-US" sz="2800" b="1" dirty="0"/>
              <a:t>个口号提出来。</a:t>
            </a:r>
            <a:endParaRPr lang="zh-CN" altLang="en-US" sz="2800" b="1" dirty="0"/>
          </a:p>
          <a:p>
            <a:pPr>
              <a:lnSpc>
                <a:spcPct val="90000"/>
              </a:lnSpc>
            </a:pPr>
            <a:r>
              <a:rPr lang="en-US" altLang="zh-CN" sz="2800" b="1" dirty="0">
                <a:solidFill>
                  <a:srgbClr val="FF0000"/>
                </a:solidFill>
              </a:rPr>
              <a:t>158</a:t>
            </a:r>
            <a:r>
              <a:rPr lang="zh-CN" altLang="en-US" sz="2800" b="1" dirty="0">
                <a:solidFill>
                  <a:srgbClr val="FF0000"/>
                </a:solidFill>
              </a:rPr>
              <a:t>、毛泽东认为中国人民能够消耗和打败日本军队的条件有哪些？</a:t>
            </a:r>
            <a:r>
              <a:rPr lang="zh-CN" altLang="en-US" sz="2800" b="1" dirty="0"/>
              <a:t> </a:t>
            </a:r>
            <a:endParaRPr lang="zh-CN" altLang="en-US" sz="2800" b="1" dirty="0"/>
          </a:p>
          <a:p>
            <a:pPr>
              <a:lnSpc>
                <a:spcPct val="90000"/>
              </a:lnSpc>
            </a:pPr>
            <a:r>
              <a:rPr lang="zh-CN" altLang="en-US" sz="2800" b="1" dirty="0"/>
              <a:t>答案：三个条件可以保证我们的成功：第一、中国结成抗日民族统一战线；第二、全世界结成反日统一战线；第三、目前在日本帝国主义势力下受苦的被压迫各国人民采取革命行动。在这三个条件中，主要条件是中国人民自己的团结。”</a:t>
            </a:r>
            <a:endParaRPr lang="zh-CN" altLang="en-US" sz="2800" b="1"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标题 44033"/>
          <p:cNvSpPr>
            <a:spLocks noGrp="1"/>
          </p:cNvSpPr>
          <p:nvPr>
            <p:ph type="title"/>
          </p:nvPr>
        </p:nvSpPr>
        <p:spPr>
          <a:ln/>
        </p:spPr>
        <p:txBody>
          <a:bodyPr anchor="ctr"/>
          <a:p>
            <a:endParaRPr dirty="0"/>
          </a:p>
        </p:txBody>
      </p:sp>
      <p:sp>
        <p:nvSpPr>
          <p:cNvPr id="44035" name="文本占位符 44034"/>
          <p:cNvSpPr>
            <a:spLocks noGrp="1"/>
          </p:cNvSpPr>
          <p:nvPr>
            <p:ph type="body" idx="1"/>
          </p:nvPr>
        </p:nvSpPr>
        <p:spPr>
          <a:xfrm>
            <a:off x="0" y="0"/>
            <a:ext cx="9144000" cy="6858000"/>
          </a:xfrm>
          <a:ln/>
        </p:spPr>
        <p:txBody>
          <a:bodyPr/>
          <a:p>
            <a:r>
              <a:rPr lang="en-US" altLang="zh-CN" b="1" dirty="0">
                <a:solidFill>
                  <a:srgbClr val="FF0000"/>
                </a:solidFill>
              </a:rPr>
              <a:t>159</a:t>
            </a:r>
            <a:r>
              <a:rPr lang="zh-CN" altLang="en-US" b="1" dirty="0">
                <a:solidFill>
                  <a:srgbClr val="FF0000"/>
                </a:solidFill>
              </a:rPr>
              <a:t>、毛泽东在很小的时候，即使老师严加防范，还是读了哪几本书？</a:t>
            </a:r>
            <a:endParaRPr lang="zh-CN" altLang="en-US" b="1" dirty="0">
              <a:solidFill>
                <a:srgbClr val="FF0000"/>
              </a:solidFill>
            </a:endParaRPr>
          </a:p>
          <a:p>
            <a:r>
              <a:rPr lang="en-US" altLang="zh-CN" b="1" dirty="0"/>
              <a:t>《</a:t>
            </a:r>
            <a:r>
              <a:rPr lang="zh-CN" altLang="en-US" b="1" dirty="0"/>
              <a:t>精忠传</a:t>
            </a:r>
            <a:r>
              <a:rPr lang="en-US" altLang="zh-CN" b="1" dirty="0"/>
              <a:t>》</a:t>
            </a:r>
            <a:r>
              <a:rPr lang="zh-CN" altLang="en-US" b="1" dirty="0"/>
              <a:t>、</a:t>
            </a:r>
            <a:r>
              <a:rPr lang="en-US" altLang="zh-CN" b="1" dirty="0"/>
              <a:t>《</a:t>
            </a:r>
            <a:r>
              <a:rPr lang="zh-CN" altLang="en-US" b="1" dirty="0"/>
              <a:t>水浒传</a:t>
            </a:r>
            <a:r>
              <a:rPr lang="en-US" altLang="zh-CN" b="1" dirty="0"/>
              <a:t>》</a:t>
            </a:r>
            <a:r>
              <a:rPr lang="zh-CN" altLang="en-US" b="1" dirty="0"/>
              <a:t>、</a:t>
            </a:r>
            <a:r>
              <a:rPr lang="en-US" altLang="zh-CN" b="1" dirty="0"/>
              <a:t>《</a:t>
            </a:r>
            <a:r>
              <a:rPr lang="zh-CN" altLang="en-US" b="1" dirty="0"/>
              <a:t>隋唐</a:t>
            </a:r>
            <a:r>
              <a:rPr lang="en-US" altLang="zh-CN" b="1" dirty="0"/>
              <a:t>》</a:t>
            </a:r>
            <a:r>
              <a:rPr lang="zh-CN" altLang="en-US" b="1" dirty="0"/>
              <a:t>、</a:t>
            </a:r>
            <a:r>
              <a:rPr lang="en-US" altLang="zh-CN" b="1" dirty="0"/>
              <a:t>《</a:t>
            </a:r>
            <a:r>
              <a:rPr lang="zh-CN" altLang="en-US" b="1" dirty="0"/>
              <a:t>三国</a:t>
            </a:r>
            <a:r>
              <a:rPr lang="en-US" altLang="zh-CN" b="1" dirty="0"/>
              <a:t>》</a:t>
            </a:r>
            <a:r>
              <a:rPr lang="zh-CN" altLang="en-US" b="1" dirty="0"/>
              <a:t>和</a:t>
            </a:r>
            <a:r>
              <a:rPr lang="en-US" altLang="zh-CN" b="1" dirty="0"/>
              <a:t>《</a:t>
            </a:r>
            <a:r>
              <a:rPr lang="zh-CN" altLang="en-US" b="1" dirty="0"/>
              <a:t>西游记</a:t>
            </a:r>
            <a:r>
              <a:rPr lang="en-US" altLang="zh-CN" b="1" dirty="0"/>
              <a:t>》</a:t>
            </a:r>
            <a:r>
              <a:rPr lang="zh-CN" altLang="en-US" b="1" dirty="0"/>
              <a:t>。</a:t>
            </a:r>
            <a:endParaRPr lang="zh-CN" altLang="en-US" b="1" dirty="0"/>
          </a:p>
          <a:p>
            <a:r>
              <a:rPr lang="en-US" altLang="zh-CN" b="1" dirty="0">
                <a:solidFill>
                  <a:srgbClr val="FF0000"/>
                </a:solidFill>
              </a:rPr>
              <a:t>160</a:t>
            </a:r>
            <a:r>
              <a:rPr lang="zh-CN" altLang="en-US" b="1" dirty="0">
                <a:solidFill>
                  <a:srgbClr val="FF0000"/>
                </a:solidFill>
              </a:rPr>
              <a:t>、</a:t>
            </a:r>
            <a:r>
              <a:rPr lang="en-US" altLang="zh-CN" b="1" dirty="0">
                <a:solidFill>
                  <a:srgbClr val="FF0000"/>
                </a:solidFill>
              </a:rPr>
              <a:t>《</a:t>
            </a:r>
            <a:r>
              <a:rPr lang="zh-CN" altLang="en-US" b="1" dirty="0">
                <a:solidFill>
                  <a:srgbClr val="FF0000"/>
                </a:solidFill>
              </a:rPr>
              <a:t>盛世危言</a:t>
            </a:r>
            <a:r>
              <a:rPr lang="en-US" altLang="zh-CN" b="1" dirty="0">
                <a:solidFill>
                  <a:srgbClr val="FF0000"/>
                </a:solidFill>
              </a:rPr>
              <a:t>》</a:t>
            </a:r>
            <a:r>
              <a:rPr lang="zh-CN" altLang="en-US" b="1" dirty="0">
                <a:solidFill>
                  <a:srgbClr val="FF0000"/>
                </a:solidFill>
              </a:rPr>
              <a:t>这本书对毛泽东幼时的思想影响很大，这本书的主要内容是什么？</a:t>
            </a:r>
            <a:endParaRPr lang="zh-CN" altLang="en-US" b="1" dirty="0">
              <a:solidFill>
                <a:srgbClr val="FF0000"/>
              </a:solidFill>
            </a:endParaRPr>
          </a:p>
          <a:p>
            <a:r>
              <a:rPr lang="zh-CN" altLang="en-US" b="1" dirty="0"/>
              <a:t>作者是一位老派改良主义学者，以为中国之所以弱，在于缺乏西洋的器械</a:t>
            </a:r>
            <a:r>
              <a:rPr lang="en-US" altLang="zh-CN" b="1">
                <a:latin typeface="Arial" panose="020B0604020202020204" pitchFamily="34" charset="0"/>
              </a:rPr>
              <a:t>——</a:t>
            </a:r>
            <a:r>
              <a:rPr lang="zh-CN" altLang="en-US" b="1" dirty="0"/>
              <a:t>铁路、电话、电报、轮船，所以想把这些东西传入中国。</a:t>
            </a:r>
            <a:endParaRPr lang="zh-CN" altLang="en-US" b="1"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0" name="标题 63489"/>
          <p:cNvSpPr>
            <a:spLocks noGrp="1"/>
          </p:cNvSpPr>
          <p:nvPr>
            <p:ph type="title"/>
          </p:nvPr>
        </p:nvSpPr>
        <p:spPr>
          <a:ln/>
        </p:spPr>
        <p:txBody>
          <a:bodyPr anchor="ctr"/>
          <a:p>
            <a:endParaRPr dirty="0"/>
          </a:p>
        </p:txBody>
      </p:sp>
      <p:sp>
        <p:nvSpPr>
          <p:cNvPr id="63491" name="文本占位符 63490"/>
          <p:cNvSpPr>
            <a:spLocks noGrp="1"/>
          </p:cNvSpPr>
          <p:nvPr>
            <p:ph type="body" idx="1"/>
          </p:nvPr>
        </p:nvSpPr>
        <p:spPr>
          <a:xfrm>
            <a:off x="179388" y="188913"/>
            <a:ext cx="8785225" cy="6553200"/>
          </a:xfrm>
          <a:ln/>
        </p:spPr>
        <p:txBody>
          <a:bodyPr/>
          <a:p>
            <a:r>
              <a:rPr lang="en-US" altLang="zh-CN" b="1" dirty="0">
                <a:solidFill>
                  <a:srgbClr val="FF0000"/>
                </a:solidFill>
              </a:rPr>
              <a:t>161</a:t>
            </a:r>
            <a:r>
              <a:rPr lang="zh-CN" altLang="en-US" b="1" dirty="0">
                <a:solidFill>
                  <a:srgbClr val="FF0000"/>
                </a:solidFill>
              </a:rPr>
              <a:t>、毛泽东在</a:t>
            </a:r>
            <a:r>
              <a:rPr lang="en-US" altLang="zh-CN" b="1" dirty="0">
                <a:solidFill>
                  <a:srgbClr val="FF0000"/>
                </a:solidFill>
              </a:rPr>
              <a:t>《</a:t>
            </a:r>
            <a:r>
              <a:rPr lang="zh-CN" altLang="en-US" b="1" dirty="0">
                <a:solidFill>
                  <a:srgbClr val="FF0000"/>
                </a:solidFill>
              </a:rPr>
              <a:t>世界英杰传</a:t>
            </a:r>
            <a:r>
              <a:rPr lang="en-US" altLang="zh-CN" b="1" dirty="0">
                <a:solidFill>
                  <a:srgbClr val="FF0000"/>
                </a:solidFill>
              </a:rPr>
              <a:t>》</a:t>
            </a:r>
            <a:r>
              <a:rPr lang="zh-CN" altLang="en-US" b="1" dirty="0">
                <a:solidFill>
                  <a:srgbClr val="FF0000"/>
                </a:solidFill>
              </a:rPr>
              <a:t>这本书读到那些人物？</a:t>
            </a:r>
            <a:r>
              <a:rPr lang="zh-CN" altLang="en-US" b="1" dirty="0"/>
              <a:t>在一部叫做</a:t>
            </a:r>
            <a:r>
              <a:rPr lang="en-US" altLang="zh-CN" b="1" dirty="0"/>
              <a:t>《</a:t>
            </a:r>
            <a:r>
              <a:rPr lang="zh-CN" altLang="en-US" b="1" dirty="0"/>
              <a:t>世界英杰传</a:t>
            </a:r>
            <a:r>
              <a:rPr lang="en-US" altLang="zh-CN" b="1" dirty="0"/>
              <a:t>》</a:t>
            </a:r>
            <a:r>
              <a:rPr lang="zh-CN" altLang="en-US" b="1" dirty="0"/>
              <a:t>的书里，我也读到了拿破仑、俄国叶卡德琳娜女皇、彼得大帝、惠灵顿、格莱斯顿、卢梭、盂德斯鸠和林肯”</a:t>
            </a:r>
            <a:endParaRPr lang="zh-CN" altLang="en-US" b="1" dirty="0"/>
          </a:p>
          <a:p>
            <a:r>
              <a:rPr lang="en-US" altLang="zh-CN" b="1" dirty="0">
                <a:solidFill>
                  <a:srgbClr val="FF0000"/>
                </a:solidFill>
              </a:rPr>
              <a:t>162</a:t>
            </a:r>
            <a:r>
              <a:rPr lang="zh-CN" altLang="en-US" b="1" dirty="0">
                <a:solidFill>
                  <a:srgbClr val="FF0000"/>
                </a:solidFill>
              </a:rPr>
              <a:t>、毛泽东在幼年时是怎么把家分成两个“党”的？</a:t>
            </a:r>
            <a:endParaRPr lang="zh-CN" altLang="en-US" b="1" dirty="0">
              <a:solidFill>
                <a:srgbClr val="FF0000"/>
              </a:solidFill>
            </a:endParaRPr>
          </a:p>
          <a:p>
            <a:r>
              <a:rPr lang="zh-CN" altLang="en-US" b="1" dirty="0"/>
              <a:t>我家分成两‘党’。一党是我父亲，是执政党。反对党由我、母亲、弟弟组成，有时连雇工也包括在内。</a:t>
            </a:r>
            <a:endParaRPr lang="zh-CN" altLang="en-US" b="1" dirty="0"/>
          </a:p>
          <a:p>
            <a:endParaRPr lang="zh-CN" altLang="en-US" b="1" dirty="0"/>
          </a:p>
          <a:p>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2" name="标题 76801"/>
          <p:cNvSpPr>
            <a:spLocks noGrp="1"/>
          </p:cNvSpPr>
          <p:nvPr>
            <p:ph type="title"/>
          </p:nvPr>
        </p:nvSpPr>
        <p:spPr>
          <a:ln/>
        </p:spPr>
        <p:txBody>
          <a:bodyPr anchor="ctr"/>
          <a:p>
            <a:endParaRPr dirty="0"/>
          </a:p>
        </p:txBody>
      </p:sp>
      <p:sp>
        <p:nvSpPr>
          <p:cNvPr id="76803" name="文本占位符 76802"/>
          <p:cNvSpPr>
            <a:spLocks noGrp="1"/>
          </p:cNvSpPr>
          <p:nvPr>
            <p:ph type="body" idx="1"/>
          </p:nvPr>
        </p:nvSpPr>
        <p:spPr>
          <a:xfrm>
            <a:off x="250825" y="188913"/>
            <a:ext cx="8713788" cy="6553200"/>
          </a:xfrm>
          <a:ln/>
        </p:spPr>
        <p:txBody>
          <a:bodyPr/>
          <a:p>
            <a:r>
              <a:rPr lang="en-US" altLang="zh-CN" b="1" dirty="0">
                <a:solidFill>
                  <a:srgbClr val="FF0000"/>
                </a:solidFill>
              </a:rPr>
              <a:t>11</a:t>
            </a:r>
            <a:r>
              <a:rPr lang="zh-CN" altLang="en-US" b="1" dirty="0">
                <a:solidFill>
                  <a:srgbClr val="FF0000"/>
                </a:solidFill>
              </a:rPr>
              <a:t>、简述</a:t>
            </a:r>
            <a:r>
              <a:rPr lang="en-US" altLang="zh-CN" b="1" dirty="0">
                <a:solidFill>
                  <a:srgbClr val="FF0000"/>
                </a:solidFill>
              </a:rPr>
              <a:t>《</a:t>
            </a:r>
            <a:r>
              <a:rPr lang="zh-CN" altLang="en-US" b="1" dirty="0">
                <a:solidFill>
                  <a:srgbClr val="FF0000"/>
                </a:solidFill>
              </a:rPr>
              <a:t>西行漫记</a:t>
            </a:r>
            <a:r>
              <a:rPr lang="en-US" altLang="zh-CN" b="1" dirty="0">
                <a:solidFill>
                  <a:srgbClr val="FF0000"/>
                </a:solidFill>
              </a:rPr>
              <a:t>》</a:t>
            </a:r>
            <a:r>
              <a:rPr lang="zh-CN" altLang="en-US" b="1" dirty="0">
                <a:solidFill>
                  <a:srgbClr val="FF0000"/>
                </a:solidFill>
              </a:rPr>
              <a:t>一书的主要内容。</a:t>
            </a:r>
            <a:endParaRPr lang="zh-CN" altLang="en-US" b="1" dirty="0">
              <a:solidFill>
                <a:srgbClr val="FF0000"/>
              </a:solidFill>
            </a:endParaRPr>
          </a:p>
          <a:p>
            <a:r>
              <a:rPr lang="zh-CN" altLang="en-US" b="1" dirty="0"/>
              <a:t>答：是美国著名记者埃德加</a:t>
            </a:r>
            <a:r>
              <a:rPr lang="en-US" altLang="zh-CN" b="1">
                <a:latin typeface="Arial" panose="020B0604020202020204" pitchFamily="34" charset="0"/>
              </a:rPr>
              <a:t>·</a:t>
            </a:r>
            <a:r>
              <a:rPr lang="zh-CN" altLang="en-US" b="1" dirty="0"/>
              <a:t>斯诺的不朽名著，一部文笔优美的</a:t>
            </a:r>
            <a:r>
              <a:rPr lang="zh-CN" altLang="en-US" b="1" u="sng" dirty="0">
                <a:hlinkClick r:id="rId1"/>
              </a:rPr>
              <a:t>纪实</a:t>
            </a:r>
            <a:r>
              <a:rPr lang="zh-CN" altLang="en-US" b="1" dirty="0"/>
              <a:t>性很强的报道性作品。作者真实记录了自</a:t>
            </a:r>
            <a:r>
              <a:rPr lang="en-US" altLang="zh-CN" b="1" dirty="0"/>
              <a:t>1936</a:t>
            </a:r>
            <a:r>
              <a:rPr lang="zh-CN" altLang="en-US" b="1" dirty="0"/>
              <a:t>年</a:t>
            </a:r>
            <a:r>
              <a:rPr lang="en-US" altLang="zh-CN" b="1" dirty="0"/>
              <a:t>6</a:t>
            </a:r>
            <a:r>
              <a:rPr lang="zh-CN" altLang="en-US" b="1" dirty="0"/>
              <a:t>月至</a:t>
            </a:r>
            <a:r>
              <a:rPr lang="en-US" altLang="zh-CN" b="1" dirty="0"/>
              <a:t>10</a:t>
            </a:r>
            <a:r>
              <a:rPr lang="zh-CN" altLang="en-US" b="1" dirty="0"/>
              <a:t>月在我国西北</a:t>
            </a:r>
            <a:r>
              <a:rPr lang="zh-CN" altLang="en-US" b="1" u="sng" dirty="0">
                <a:hlinkClick r:id="rId2"/>
              </a:rPr>
              <a:t>革命根据地</a:t>
            </a:r>
            <a:r>
              <a:rPr lang="zh-CN" altLang="en-US" b="1" dirty="0"/>
              <a:t>（以延安为中心的陕甘宁边区）进行实地采访的所见所闻，向全世界真实报道了中国和中国工农红军以及许多红军领袖、红军将领的情况。毛泽东和周恩来是斯诺笔下最具代表性的人物形象。</a:t>
            </a:r>
            <a:endParaRPr lang="zh-CN" altLang="en-US" b="1" dirty="0"/>
          </a:p>
          <a:p>
            <a:endParaRPr lang="zh-CN" alt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标题 45057"/>
          <p:cNvSpPr>
            <a:spLocks noGrp="1"/>
          </p:cNvSpPr>
          <p:nvPr>
            <p:ph type="title"/>
          </p:nvPr>
        </p:nvSpPr>
        <p:spPr>
          <a:ln/>
        </p:spPr>
        <p:txBody>
          <a:bodyPr anchor="ctr"/>
          <a:p>
            <a:endParaRPr dirty="0"/>
          </a:p>
        </p:txBody>
      </p:sp>
      <p:sp>
        <p:nvSpPr>
          <p:cNvPr id="45059" name="文本占位符 45058"/>
          <p:cNvSpPr>
            <a:spLocks noGrp="1"/>
          </p:cNvSpPr>
          <p:nvPr>
            <p:ph type="body" idx="1"/>
          </p:nvPr>
        </p:nvSpPr>
        <p:spPr>
          <a:xfrm>
            <a:off x="0" y="0"/>
            <a:ext cx="9144000" cy="6858000"/>
          </a:xfrm>
          <a:ln/>
        </p:spPr>
        <p:txBody>
          <a:bodyPr/>
          <a:p>
            <a:r>
              <a:rPr lang="en-US" altLang="zh-CN" sz="2800" b="1" dirty="0">
                <a:solidFill>
                  <a:srgbClr val="FF0000"/>
                </a:solidFill>
              </a:rPr>
              <a:t>163</a:t>
            </a:r>
            <a:r>
              <a:rPr lang="zh-CN" altLang="en-US" sz="2800" b="1" dirty="0">
                <a:solidFill>
                  <a:srgbClr val="FF0000"/>
                </a:solidFill>
              </a:rPr>
              <a:t>、一九一一年第一次革命的“精神之父”是哪两个人？</a:t>
            </a:r>
            <a:r>
              <a:rPr lang="zh-CN" altLang="en-US" sz="2800" b="1" dirty="0"/>
              <a:t>答：康有为  梁启超</a:t>
            </a:r>
            <a:endParaRPr lang="zh-CN" altLang="en-US" sz="2800" b="1" dirty="0"/>
          </a:p>
          <a:p>
            <a:r>
              <a:rPr lang="en-US" altLang="zh-CN" sz="2800" b="1" dirty="0">
                <a:solidFill>
                  <a:srgbClr val="FF0000"/>
                </a:solidFill>
              </a:rPr>
              <a:t>164</a:t>
            </a:r>
            <a:r>
              <a:rPr lang="zh-CN" altLang="en-US" sz="2800" b="1" dirty="0">
                <a:solidFill>
                  <a:srgbClr val="FF0000"/>
                </a:solidFill>
              </a:rPr>
              <a:t>、如果日本被打败了而且被逐出中国，是否可以认为“外国帝国主这个大问题就此解决了？</a:t>
            </a:r>
            <a:r>
              <a:rPr lang="zh-CN" altLang="en-US" sz="2800" b="1" dirty="0"/>
              <a:t> </a:t>
            </a:r>
            <a:endParaRPr lang="zh-CN" altLang="en-US" sz="2800" b="1" dirty="0"/>
          </a:p>
          <a:p>
            <a:r>
              <a:rPr lang="zh-CN" altLang="en-US" sz="2800" b="1" dirty="0"/>
              <a:t>答：是的，如果别的帝国主义国家不像日本这样的行动，而且如果中国打败了日本，那就意味着中国人民大众是觉醒了，动员了起来，而且确立了他们的独立。因此，帝国主义这个主要问题也就解决了。</a:t>
            </a:r>
            <a:endParaRPr lang="zh-CN" altLang="en-US" sz="2800" b="1" dirty="0"/>
          </a:p>
          <a:p>
            <a:r>
              <a:rPr lang="en-US" altLang="zh-CN" sz="2800" b="1" dirty="0">
                <a:solidFill>
                  <a:srgbClr val="FF0000"/>
                </a:solidFill>
              </a:rPr>
              <a:t>165</a:t>
            </a:r>
            <a:r>
              <a:rPr lang="zh-CN" altLang="en-US" sz="2800" b="1" dirty="0">
                <a:solidFill>
                  <a:srgbClr val="FF0000"/>
                </a:solidFill>
              </a:rPr>
              <a:t>、在什么条件下，中国人民才能够消耗和打败日本的军队？</a:t>
            </a:r>
            <a:endParaRPr lang="zh-CN" altLang="en-US" sz="2800" b="1" dirty="0">
              <a:solidFill>
                <a:srgbClr val="FF0000"/>
              </a:solidFill>
            </a:endParaRPr>
          </a:p>
          <a:p>
            <a:r>
              <a:rPr lang="zh-CN" altLang="en-US" sz="2800" b="1" dirty="0"/>
              <a:t>答：第一，中国结成抗日民族统一战线；第二，全世界结成反日统一战线；第三，目前在日本帝国主义势力下受苦的被压迫各国人民采取革命行动。在三个条件中，主要条件是中国人民自己的团结。</a:t>
            </a:r>
            <a:endParaRPr lang="zh-CN" altLang="en-US" sz="2800" b="1" dirty="0"/>
          </a:p>
          <a:p>
            <a:endParaRPr lang="zh-CN" altLang="en-US" sz="2800" b="1"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标题 46081"/>
          <p:cNvSpPr>
            <a:spLocks noGrp="1"/>
          </p:cNvSpPr>
          <p:nvPr>
            <p:ph type="title"/>
          </p:nvPr>
        </p:nvSpPr>
        <p:spPr>
          <a:ln/>
        </p:spPr>
        <p:txBody>
          <a:bodyPr anchor="ctr"/>
          <a:p>
            <a:endParaRPr dirty="0"/>
          </a:p>
        </p:txBody>
      </p:sp>
      <p:sp>
        <p:nvSpPr>
          <p:cNvPr id="46083" name="文本占位符 46082"/>
          <p:cNvSpPr>
            <a:spLocks noGrp="1"/>
          </p:cNvSpPr>
          <p:nvPr>
            <p:ph type="body" idx="1"/>
          </p:nvPr>
        </p:nvSpPr>
        <p:spPr>
          <a:xfrm>
            <a:off x="0" y="0"/>
            <a:ext cx="9144000" cy="6858000"/>
          </a:xfrm>
          <a:ln/>
        </p:spPr>
        <p:txBody>
          <a:bodyPr/>
          <a:p>
            <a:r>
              <a:rPr lang="en-US" altLang="zh-CN" sz="2800" b="1" dirty="0">
                <a:solidFill>
                  <a:srgbClr val="FF0000"/>
                </a:solidFill>
              </a:rPr>
              <a:t>166</a:t>
            </a:r>
            <a:r>
              <a:rPr lang="zh-CN" altLang="en-US" sz="2800" b="1" dirty="0">
                <a:solidFill>
                  <a:srgbClr val="FF0000"/>
                </a:solidFill>
              </a:rPr>
              <a:t>、为什么说红军的长征是撤退而非溃退？</a:t>
            </a:r>
            <a:endParaRPr lang="zh-CN" altLang="en-US" sz="2800" b="1" dirty="0">
              <a:solidFill>
                <a:srgbClr val="FF0000"/>
              </a:solidFill>
            </a:endParaRPr>
          </a:p>
          <a:p>
            <a:r>
              <a:rPr lang="zh-CN" altLang="en-US" sz="2800" b="1" dirty="0"/>
              <a:t>答：因为红军最终到达了目的地，其核心力量仍完整无损，其军心士气和政治力量的坚强显然一如往昔。</a:t>
            </a:r>
            <a:endParaRPr lang="zh-CN" altLang="en-US" sz="2800" b="1" dirty="0"/>
          </a:p>
          <a:p>
            <a:r>
              <a:rPr lang="en-US" altLang="zh-CN" sz="2800" b="1" dirty="0">
                <a:solidFill>
                  <a:srgbClr val="FF0000"/>
                </a:solidFill>
              </a:rPr>
              <a:t>167</a:t>
            </a:r>
            <a:r>
              <a:rPr lang="zh-CN" altLang="en-US" sz="2800" b="1" dirty="0">
                <a:solidFill>
                  <a:srgbClr val="FF0000"/>
                </a:solidFill>
              </a:rPr>
              <a:t>、红军胜利行军，其有生力量依然完整无损的原因。</a:t>
            </a:r>
            <a:endParaRPr lang="zh-CN" altLang="en-US" sz="2800" b="1" dirty="0">
              <a:solidFill>
                <a:srgbClr val="FF0000"/>
              </a:solidFill>
            </a:endParaRPr>
          </a:p>
          <a:p>
            <a:r>
              <a:rPr lang="zh-CN" altLang="en-US" sz="2800" b="1" dirty="0"/>
              <a:t>答：第一，共产党的正确领导；第二，苏维埃人民的基本干部的伟大才能、勇气、决心以及几乎是超人的吃苦耐劳的革命热情；第三，中国共产党对马克思主义的坚持。</a:t>
            </a:r>
            <a:endParaRPr lang="zh-CN" altLang="en-US" sz="2800" b="1" dirty="0"/>
          </a:p>
          <a:p>
            <a:r>
              <a:rPr lang="en-US" altLang="zh-CN" sz="2800" b="1" dirty="0">
                <a:solidFill>
                  <a:srgbClr val="FF0000"/>
                </a:solidFill>
              </a:rPr>
              <a:t>168</a:t>
            </a:r>
            <a:r>
              <a:rPr lang="zh-CN" altLang="en-US" sz="2800" b="1" dirty="0">
                <a:solidFill>
                  <a:srgbClr val="FF0000"/>
                </a:solidFill>
              </a:rPr>
              <a:t>、第五次反围剿失败的原因？</a:t>
            </a:r>
            <a:endParaRPr lang="zh-CN" altLang="en-US" sz="2800" b="1" dirty="0">
              <a:solidFill>
                <a:srgbClr val="FF0000"/>
              </a:solidFill>
            </a:endParaRPr>
          </a:p>
          <a:p>
            <a:r>
              <a:rPr lang="zh-CN" altLang="en-US" sz="2800" b="1" dirty="0"/>
              <a:t>答：第一，未与其他部队联合，导致力量不足；第二，放弃了以前的运动战术，而采取了错误的单纯防御战略；第三，蒋介石在围剿中采取新战术和战略，加上国民党在数量和技术上处于优势地位。</a:t>
            </a:r>
            <a:endParaRPr lang="zh-CN" altLang="en-US" sz="2800" b="1"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标题 47105"/>
          <p:cNvSpPr>
            <a:spLocks noGrp="1"/>
          </p:cNvSpPr>
          <p:nvPr>
            <p:ph type="title"/>
          </p:nvPr>
        </p:nvSpPr>
        <p:spPr>
          <a:ln/>
        </p:spPr>
        <p:txBody>
          <a:bodyPr anchor="ctr"/>
          <a:p>
            <a:endParaRPr dirty="0"/>
          </a:p>
        </p:txBody>
      </p:sp>
      <p:sp>
        <p:nvSpPr>
          <p:cNvPr id="47107" name="文本占位符 47106"/>
          <p:cNvSpPr>
            <a:spLocks noGrp="1"/>
          </p:cNvSpPr>
          <p:nvPr>
            <p:ph type="body" idx="1"/>
          </p:nvPr>
        </p:nvSpPr>
        <p:spPr>
          <a:xfrm>
            <a:off x="0" y="0"/>
            <a:ext cx="9144000" cy="6858000"/>
          </a:xfrm>
          <a:ln/>
        </p:spPr>
        <p:txBody>
          <a:bodyPr/>
          <a:p>
            <a:r>
              <a:rPr lang="en-US" altLang="zh-CN" b="1" dirty="0">
                <a:solidFill>
                  <a:srgbClr val="FF0000"/>
                </a:solidFill>
              </a:rPr>
              <a:t>169</a:t>
            </a:r>
            <a:r>
              <a:rPr lang="zh-CN" altLang="en-US" b="1" dirty="0">
                <a:solidFill>
                  <a:srgbClr val="FF0000"/>
                </a:solidFill>
              </a:rPr>
              <a:t>、红军大学有哪些独特无二的地方？</a:t>
            </a:r>
            <a:endParaRPr lang="zh-CN" altLang="en-US" b="1" dirty="0">
              <a:solidFill>
                <a:srgbClr val="FF0000"/>
              </a:solidFill>
            </a:endParaRPr>
          </a:p>
          <a:p>
            <a:r>
              <a:rPr lang="zh-CN" altLang="en-US" b="1" dirty="0"/>
              <a:t>它的校长是一个二十八岁的指挥员，据说他从来没有吃过一次败仗。红军大学自称有一个班的学员全是老战士，平均年龄是二十七岁，平均每人有八年作战经验，受过三次伤。有什么别的学校由于“纸荒”而不得不把敌人的传单反过来当作课堂笔记本使用？或者每个学员的教育费用，包括伙食、衣着、一切在校开支，每月不到十五元银洋？或者把那些鼎鼎大名的学员的首级赏格加起来总共超过二百万元？最后，以窑洞为教室，石头砖块为桌椅，石灰泥土糊的墙为黑板，校舍完全不怕轰炸的这种“高等学府”，全世界恐怕就只有这么一家。</a:t>
            </a:r>
            <a:endParaRPr lang="zh-CN" altLang="en-US" b="1"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标题 6145"/>
          <p:cNvSpPr>
            <a:spLocks noGrp="1"/>
          </p:cNvSpPr>
          <p:nvPr>
            <p:ph type="title"/>
          </p:nvPr>
        </p:nvSpPr>
        <p:spPr>
          <a:ln/>
        </p:spPr>
        <p:txBody>
          <a:bodyPr anchor="ctr"/>
          <a:p>
            <a:endParaRPr dirty="0"/>
          </a:p>
        </p:txBody>
      </p:sp>
      <p:sp>
        <p:nvSpPr>
          <p:cNvPr id="6147" name="文本占位符 6146"/>
          <p:cNvSpPr>
            <a:spLocks noGrp="1"/>
          </p:cNvSpPr>
          <p:nvPr>
            <p:ph type="body" idx="1"/>
          </p:nvPr>
        </p:nvSpPr>
        <p:spPr>
          <a:xfrm>
            <a:off x="0" y="0"/>
            <a:ext cx="9144000" cy="6858000"/>
          </a:xfrm>
          <a:ln/>
        </p:spPr>
        <p:txBody>
          <a:bodyPr/>
          <a:p>
            <a:r>
              <a:rPr lang="en-US" altLang="zh-CN" b="1" dirty="0">
                <a:solidFill>
                  <a:srgbClr val="FF0000"/>
                </a:solidFill>
              </a:rPr>
              <a:t>12</a:t>
            </a:r>
            <a:r>
              <a:rPr lang="zh-CN" altLang="en-US" b="1" dirty="0">
                <a:solidFill>
                  <a:srgbClr val="FF0000"/>
                </a:solidFill>
              </a:rPr>
              <a:t>、</a:t>
            </a:r>
            <a:r>
              <a:rPr lang="en-US" altLang="zh-CN" b="1" dirty="0">
                <a:solidFill>
                  <a:srgbClr val="FF0000"/>
                </a:solidFill>
              </a:rPr>
              <a:t>《</a:t>
            </a:r>
            <a:r>
              <a:rPr lang="zh-CN" altLang="en-US" b="1" dirty="0">
                <a:solidFill>
                  <a:srgbClr val="FF0000"/>
                </a:solidFill>
              </a:rPr>
              <a:t>红星照耀中国</a:t>
            </a:r>
            <a:r>
              <a:rPr lang="en-US" altLang="zh-CN" b="1" dirty="0">
                <a:solidFill>
                  <a:srgbClr val="FF0000"/>
                </a:solidFill>
              </a:rPr>
              <a:t>》</a:t>
            </a:r>
            <a:r>
              <a:rPr lang="zh-CN" altLang="en-US" b="1" dirty="0">
                <a:solidFill>
                  <a:srgbClr val="FF0000"/>
                </a:solidFill>
              </a:rPr>
              <a:t>为什么改名为</a:t>
            </a:r>
            <a:r>
              <a:rPr lang="en-US" altLang="zh-CN" b="1" dirty="0">
                <a:solidFill>
                  <a:srgbClr val="FF0000"/>
                </a:solidFill>
              </a:rPr>
              <a:t>《</a:t>
            </a:r>
            <a:r>
              <a:rPr lang="zh-CN" altLang="en-US" b="1" dirty="0">
                <a:solidFill>
                  <a:srgbClr val="FF0000"/>
                </a:solidFill>
              </a:rPr>
              <a:t>西行漫记</a:t>
            </a:r>
            <a:r>
              <a:rPr lang="en-US" altLang="zh-CN" b="1" dirty="0">
                <a:solidFill>
                  <a:srgbClr val="FF0000"/>
                </a:solidFill>
              </a:rPr>
              <a:t>》</a:t>
            </a:r>
            <a:r>
              <a:rPr lang="zh-CN" altLang="en-US" b="1" dirty="0">
                <a:solidFill>
                  <a:srgbClr val="FF0000"/>
                </a:solidFill>
              </a:rPr>
              <a:t>？</a:t>
            </a:r>
            <a:endParaRPr lang="zh-CN" altLang="en-US" b="1" dirty="0">
              <a:solidFill>
                <a:srgbClr val="FF0000"/>
              </a:solidFill>
            </a:endParaRPr>
          </a:p>
          <a:p>
            <a:r>
              <a:rPr lang="zh-CN" altLang="en-US" b="1" dirty="0"/>
              <a:t>答：一九三七年十月，</a:t>
            </a:r>
            <a:r>
              <a:rPr lang="en-US" altLang="zh-CN" b="1" dirty="0"/>
              <a:t>《</a:t>
            </a:r>
            <a:r>
              <a:rPr lang="zh-CN" altLang="en-US" b="1" dirty="0"/>
              <a:t>红星闪耀中国</a:t>
            </a:r>
            <a:r>
              <a:rPr lang="en-US" altLang="zh-CN" b="1" dirty="0"/>
              <a:t>》</a:t>
            </a:r>
            <a:r>
              <a:rPr lang="zh-CN" altLang="en-US" b="1" dirty="0"/>
              <a:t>一书在伦敦出版。当时作者正在被日控制的上海，想要在国内公开出版是不可能的。但在中</a:t>
            </a:r>
            <a:r>
              <a:rPr lang="en-US" altLang="zh-CN" b="1" dirty="0"/>
              <a:t>/</a:t>
            </a:r>
            <a:r>
              <a:rPr lang="zh-CN" altLang="en-US" b="1" dirty="0"/>
              <a:t>共地下组织的的帮助下，经过修改，将书名改为</a:t>
            </a:r>
            <a:r>
              <a:rPr lang="en-US" altLang="zh-CN" b="1" dirty="0"/>
              <a:t>《</a:t>
            </a:r>
            <a:r>
              <a:rPr lang="zh-CN" altLang="en-US" b="1" dirty="0"/>
              <a:t>西行漫记</a:t>
            </a:r>
            <a:r>
              <a:rPr lang="en-US" altLang="zh-CN" b="1" dirty="0"/>
              <a:t>》</a:t>
            </a:r>
            <a:r>
              <a:rPr lang="zh-CN" altLang="en-US" b="1" dirty="0"/>
              <a:t>作为掩护出版。不到几个月就轰动了国内外华侨并重印发行多次。直到现在，虽然不用再用这个隐晦的名字，但为了保证</a:t>
            </a:r>
            <a:r>
              <a:rPr lang="zh-CN" altLang="en-US" b="1" u="sng" dirty="0">
                <a:hlinkClick r:id="rId1"/>
              </a:rPr>
              <a:t>初版</a:t>
            </a:r>
            <a:r>
              <a:rPr lang="zh-CN" altLang="en-US" b="1" dirty="0"/>
              <a:t>的本来面目，现在的重印本仍采用这个名字。</a:t>
            </a:r>
            <a:endParaRPr lang="zh-CN" altLang="en-US" b="1"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8" name="标题 75777"/>
          <p:cNvSpPr>
            <a:spLocks noGrp="1"/>
          </p:cNvSpPr>
          <p:nvPr>
            <p:ph type="title"/>
          </p:nvPr>
        </p:nvSpPr>
        <p:spPr>
          <a:ln/>
        </p:spPr>
        <p:txBody>
          <a:bodyPr anchor="ctr"/>
          <a:p>
            <a:endParaRPr dirty="0"/>
          </a:p>
        </p:txBody>
      </p:sp>
      <p:sp>
        <p:nvSpPr>
          <p:cNvPr id="75779" name="文本占位符 75778"/>
          <p:cNvSpPr>
            <a:spLocks noGrp="1"/>
          </p:cNvSpPr>
          <p:nvPr>
            <p:ph type="body" idx="1"/>
          </p:nvPr>
        </p:nvSpPr>
        <p:spPr>
          <a:xfrm>
            <a:off x="539750" y="404813"/>
            <a:ext cx="8147050" cy="5721350"/>
          </a:xfrm>
          <a:ln/>
        </p:spPr>
        <p:txBody>
          <a:bodyPr/>
          <a:p>
            <a:r>
              <a:rPr lang="en-US" altLang="zh-CN" b="1" dirty="0">
                <a:solidFill>
                  <a:srgbClr val="FF0000"/>
                </a:solidFill>
              </a:rPr>
              <a:t>13</a:t>
            </a:r>
            <a:r>
              <a:rPr lang="zh-CN" altLang="en-US" b="1" dirty="0">
                <a:solidFill>
                  <a:srgbClr val="FF0000"/>
                </a:solidFill>
              </a:rPr>
              <a:t>、简述斯诺从李长林口中得到的贺龙印象。</a:t>
            </a:r>
            <a:endParaRPr lang="zh-CN" altLang="en-US" b="1" dirty="0">
              <a:solidFill>
                <a:srgbClr val="FF0000"/>
              </a:solidFill>
            </a:endParaRPr>
          </a:p>
          <a:p>
            <a:r>
              <a:rPr lang="zh-CN" altLang="en-US" b="1" dirty="0"/>
              <a:t>答案：</a:t>
            </a:r>
            <a:r>
              <a:rPr lang="en-US" altLang="zh-CN" b="1" dirty="0"/>
              <a:t>①</a:t>
            </a:r>
            <a:r>
              <a:rPr lang="zh-CN" altLang="en-US" b="1" dirty="0"/>
              <a:t>贺龙是个大个子，像只老虎一样强壮有力。他已年过半百，但仍很健康。他不知疲倦。</a:t>
            </a:r>
            <a:r>
              <a:rPr lang="en-US" altLang="zh-CN" b="1" dirty="0"/>
              <a:t>②</a:t>
            </a:r>
            <a:r>
              <a:rPr lang="zh-CN" altLang="en-US" b="1" dirty="0"/>
              <a:t>贺龙对有钱人的仇视，据说，如果贺龙还在二百里外的地方，地主士绅都要闻风逃跑，哪怕有南京军队重兵驻守的地方也是如此，因为他以行军神出鬼没著称。</a:t>
            </a:r>
            <a:endParaRPr lang="zh-CN" altLang="en-US" b="1" dirty="0"/>
          </a:p>
          <a:p>
            <a:endParaRPr lang="zh-CN" altLang="en-US" dirty="0"/>
          </a:p>
        </p:txBody>
      </p:sp>
    </p:spTree>
  </p:cSld>
  <p:clrMapOvr>
    <a:masterClrMapping/>
  </p:clrMapOvr>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15625</Words>
  <Application>WPS 演示</Application>
  <PresentationFormat>在屏幕上显示</PresentationFormat>
  <Paragraphs>360</Paragraphs>
  <Slides>72</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72</vt:i4>
      </vt:variant>
    </vt:vector>
  </HeadingPairs>
  <TitlesOfParts>
    <vt:vector size="79" baseType="lpstr">
      <vt:lpstr>Arial</vt:lpstr>
      <vt:lpstr>宋体</vt:lpstr>
      <vt:lpstr>Wingdings</vt:lpstr>
      <vt:lpstr>微软雅黑</vt:lpstr>
      <vt:lpstr>Arial Unicode MS</vt:lpstr>
      <vt:lpstr>Calibri</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Chinese 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名著导读优秀课件</dc:title>
  <dc:creator>ztzx</dc:creator>
  <cp:lastModifiedBy>严刚林</cp:lastModifiedBy>
  <cp:revision>6</cp:revision>
  <dcterms:created xsi:type="dcterms:W3CDTF">2017-09-26T09:03:26Z</dcterms:created>
  <dcterms:modified xsi:type="dcterms:W3CDTF">2017-11-03T03:00:06Z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