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AA81C-3B73-409B-A6C3-7DF21D7343F0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48FE5-76EB-4F72-AB97-0BDCBC843D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0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排  列  顺  序</a:t>
            </a:r>
            <a:endParaRPr lang="zh-CN" altLang="en-US" sz="8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6858000"/>
            <a:ext cx="6400800" cy="17526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8</a:t>
            </a:r>
            <a:r>
              <a:rPr lang="zh-CN" altLang="en-US" b="1" smtClean="0"/>
              <a:t>、</a:t>
            </a:r>
            <a:r>
              <a:rPr lang="zh-CN" altLang="zh-CN" b="1" smtClean="0"/>
              <a:t>下面</a:t>
            </a:r>
            <a:r>
              <a:rPr lang="zh-CN" altLang="zh-CN" b="1"/>
              <a:t>句子的排序最恰当的一项是（　　）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①在马路的尽头，被洗刷得一片水绿的草地所拥抱，青海湖安静地向地平线延伸着。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②它就像是一行诗﹣﹣在名为青海湖的诗篇腹地，又有这样一串诗行镌刻于此。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③沿着被雨水清洗干净的柏油马路行走，清透的空气里，马路上黄色的标志线和路边蓝色的指示牌，也显得更加鲜亮明艳。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④而在青海湖和我们刚刚走出的会场之间，是青海湖国际诗歌广场，五十余米长的诗歌墙在广场上写意地延展着，《青海湖诗歌宣言》与二十余位古今中外著名诗人的肖像镌刻其上。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⑤闹过一场小脾气后的青海湖，显得青春、灵动又带着点俏皮。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A</a:t>
            </a:r>
            <a:r>
              <a:rPr lang="zh-CN" altLang="zh-CN" b="1"/>
              <a:t>．⑤③①②④</a:t>
            </a:r>
            <a:r>
              <a:rPr lang="en-US" altLang="zh-CN" b="1"/>
              <a:t>       B</a:t>
            </a:r>
            <a:r>
              <a:rPr lang="zh-CN" altLang="zh-CN" b="1"/>
              <a:t>．③①⑤④②</a:t>
            </a:r>
            <a:r>
              <a:rPr lang="en-US" altLang="zh-CN" b="1"/>
              <a:t>     </a:t>
            </a:r>
            <a:r>
              <a:rPr lang="en-US" altLang="zh-CN" b="1" smtClean="0"/>
              <a:t> </a:t>
            </a:r>
            <a:r>
              <a:rPr lang="en-US" altLang="zh-CN" b="1"/>
              <a:t>C</a:t>
            </a:r>
            <a:r>
              <a:rPr lang="zh-CN" altLang="zh-CN" b="1"/>
              <a:t>．⑤①④②③</a:t>
            </a:r>
            <a:r>
              <a:rPr lang="en-US" altLang="zh-CN" b="1"/>
              <a:t>       D</a:t>
            </a:r>
            <a:r>
              <a:rPr lang="zh-CN" altLang="zh-CN" b="1"/>
              <a:t>．③②①④</a:t>
            </a:r>
            <a:r>
              <a:rPr lang="zh-CN" altLang="zh-CN" b="1" smtClean="0"/>
              <a:t>⑤</a:t>
            </a:r>
            <a:br>
              <a:rPr lang="en-US" altLang="zh-CN"/>
            </a:br>
            <a:r>
              <a:rPr lang="zh-CN" altLang="zh-CN" sz="3400" b="1">
                <a:solidFill>
                  <a:srgbClr val="FF0000"/>
                </a:solidFill>
              </a:rPr>
              <a:t>【解答】通读五个句子，可知是按照空间顺序展开的。首先是③，先写沿着马路行走。然后是①，走到了马路的尽头，青海湖安静地向地平线延伸着。接着是⑤，写接着是雨后的青海湖，显得青春、灵动又带着点俏皮。紧接着是④，写在青海湖和我们刚刚走出的会场之间是青海湖上的诗歌墙。最后是②，表明诗歌墙的象征意义，它就像是一行诗。综合排序为：③①⑤④②。</a:t>
            </a:r>
            <a:r>
              <a:rPr lang="en-US" altLang="zh-CN" sz="3400" b="1">
                <a:solidFill>
                  <a:srgbClr val="FF0000"/>
                </a:solidFill>
              </a:rPr>
              <a:t> </a:t>
            </a:r>
            <a:br>
              <a:rPr lang="en-US" altLang="zh-CN"/>
            </a:b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smtClean="0"/>
              <a:t>9</a:t>
            </a:r>
            <a:r>
              <a:rPr lang="zh-CN" altLang="en-US" b="1" smtClean="0"/>
              <a:t>、</a:t>
            </a:r>
            <a:r>
              <a:rPr lang="zh-CN" altLang="zh-CN" b="1" smtClean="0"/>
              <a:t>阅读</a:t>
            </a:r>
            <a:r>
              <a:rPr lang="zh-CN" altLang="zh-CN" b="1"/>
              <a:t>下面的文字，完成</a:t>
            </a:r>
            <a:r>
              <a:rPr lang="en-US" altLang="zh-CN" b="1"/>
              <a:t>1-3</a:t>
            </a:r>
            <a:r>
              <a:rPr lang="zh-CN" altLang="zh-CN" b="1"/>
              <a:t>题。</a:t>
            </a:r>
            <a:endParaRPr lang="zh-CN" altLang="zh-CN" b="1" smtClean="0"/>
          </a:p>
          <a:p>
            <a:r>
              <a:rPr lang="zh-CN" altLang="zh-CN" b="1"/>
              <a:t>翻过山峰，突然眼前一亮，众人齐声惊呼</a:t>
            </a:r>
            <a:r>
              <a:rPr lang="en-US" altLang="zh-CN" b="1"/>
              <a:t>“</a:t>
            </a:r>
            <a:r>
              <a:rPr lang="zh-CN" altLang="zh-CN" b="1"/>
              <a:t>哇</a:t>
            </a:r>
            <a:r>
              <a:rPr lang="en-US" altLang="zh-CN" b="1"/>
              <a:t>——</a:t>
            </a:r>
            <a:r>
              <a:rPr lang="zh-CN" altLang="zh-CN" b="1"/>
              <a:t>哇</a:t>
            </a:r>
            <a:r>
              <a:rPr lang="en-US" altLang="zh-CN" b="1"/>
              <a:t>——”</a:t>
            </a:r>
            <a:r>
              <a:rPr lang="zh-CN" altLang="zh-CN" b="1"/>
              <a:t>！但见花如潮涌，汪洋</a:t>
            </a:r>
            <a:r>
              <a:rPr lang="zh-CN" altLang="zh-CN" b="1" u="sng"/>
              <a:t>恣肆</a:t>
            </a:r>
            <a:r>
              <a:rPr lang="zh-CN" altLang="zh-CN" b="1"/>
              <a:t>，</a:t>
            </a:r>
            <a:r>
              <a:rPr lang="zh-CN" altLang="zh-CN" b="1" u="sng"/>
              <a:t>绵沿</a:t>
            </a:r>
            <a:r>
              <a:rPr lang="zh-CN" altLang="zh-CN" b="1"/>
              <a:t>数里，铺陈</a:t>
            </a:r>
            <a:r>
              <a:rPr lang="zh-CN" altLang="zh-CN" b="1" u="sng"/>
              <a:t>山脊</a:t>
            </a:r>
            <a:r>
              <a:rPr lang="zh-CN" altLang="zh-CN" b="1"/>
              <a:t>。</a:t>
            </a:r>
            <a:r>
              <a:rPr lang="en-US" altLang="zh-CN" b="1" u="sng"/>
              <a:t>  </a:t>
            </a:r>
            <a:r>
              <a:rPr lang="zh-CN" altLang="zh-CN" b="1" u="sng"/>
              <a:t>①</a:t>
            </a:r>
            <a:r>
              <a:rPr lang="en-US" altLang="zh-CN" b="1" u="sng"/>
              <a:t>   </a:t>
            </a:r>
            <a:r>
              <a:rPr lang="zh-CN" altLang="zh-CN" b="1"/>
              <a:t>，连片的鲜花依山就势，高低起伏，像（一幅</a:t>
            </a:r>
            <a:r>
              <a:rPr lang="en-US" altLang="zh-CN" b="1"/>
              <a:t>/</a:t>
            </a:r>
            <a:r>
              <a:rPr lang="zh-CN" altLang="zh-CN" b="1"/>
              <a:t>一副）长轴画卷，铺展浩荡，壮丽辉煌。人在花海</a:t>
            </a:r>
            <a:r>
              <a:rPr lang="zh-CN" altLang="zh-CN" b="1" u="sng"/>
              <a:t>徜徉</a:t>
            </a:r>
            <a:r>
              <a:rPr lang="zh-CN" altLang="zh-CN" b="1"/>
              <a:t>，恍若置身仙境。蓦然回首，红色深浅交织，而又层次分明。</a:t>
            </a:r>
            <a:r>
              <a:rPr lang="zh-CN" altLang="zh-CN" b="1" u="sng"/>
              <a:t>川梭</a:t>
            </a:r>
            <a:r>
              <a:rPr lang="zh-CN" altLang="zh-CN" b="1"/>
              <a:t>的游人，时而</a:t>
            </a:r>
            <a:r>
              <a:rPr lang="zh-CN" altLang="zh-CN" b="1" u="sng"/>
              <a:t>漂浮</a:t>
            </a:r>
            <a:r>
              <a:rPr lang="zh-CN" altLang="zh-CN" b="1"/>
              <a:t>于花海柔波，时而被</a:t>
            </a:r>
            <a:r>
              <a:rPr lang="zh-CN" altLang="zh-CN" b="1" u="sng"/>
              <a:t>漩涡</a:t>
            </a:r>
            <a:r>
              <a:rPr lang="zh-CN" altLang="zh-CN" b="1"/>
              <a:t>淹没，但总是沉醉其中，（徘徊不前</a:t>
            </a:r>
            <a:r>
              <a:rPr lang="en-US" altLang="zh-CN" b="1"/>
              <a:t>/</a:t>
            </a:r>
            <a:r>
              <a:rPr lang="zh-CN" altLang="zh-CN" b="1"/>
              <a:t>流连忘返）。</a:t>
            </a:r>
            <a:r>
              <a:rPr lang="en-US" altLang="zh-CN" b="1" u="sng"/>
              <a:t>  </a:t>
            </a:r>
            <a:r>
              <a:rPr lang="zh-CN" altLang="zh-CN" b="1" u="sng"/>
              <a:t>②</a:t>
            </a:r>
            <a:r>
              <a:rPr lang="en-US" altLang="zh-CN" b="1" u="sng"/>
              <a:t>   </a:t>
            </a:r>
            <a:r>
              <a:rPr lang="zh-CN" altLang="zh-CN" b="1"/>
              <a:t>，在花海里循环往复，无止无休</a:t>
            </a:r>
            <a:r>
              <a:rPr lang="en-US" altLang="zh-CN" b="1"/>
              <a:t>……</a:t>
            </a:r>
            <a:r>
              <a:rPr lang="zh-CN" altLang="zh-CN" b="1"/>
              <a:t>我</a:t>
            </a:r>
            <a:r>
              <a:rPr lang="zh-CN" altLang="zh-CN" b="1" u="sng"/>
              <a:t>不禁</a:t>
            </a:r>
            <a:r>
              <a:rPr lang="zh-CN" altLang="zh-CN" b="1"/>
              <a:t>想：龟峰山是大自然亿万年的</a:t>
            </a:r>
            <a:r>
              <a:rPr lang="zh-CN" altLang="zh-CN" b="1" u="sng"/>
              <a:t>心血</a:t>
            </a:r>
            <a:r>
              <a:rPr lang="zh-CN" altLang="zh-CN" b="1"/>
              <a:t>造化，面对大自然</a:t>
            </a:r>
            <a:r>
              <a:rPr lang="zh-CN" altLang="zh-CN" b="1" u="sng"/>
              <a:t>坚辛</a:t>
            </a:r>
            <a:r>
              <a:rPr lang="zh-CN" altLang="zh-CN" b="1"/>
              <a:t>的付出、多情的</a:t>
            </a:r>
            <a:r>
              <a:rPr lang="zh-CN" altLang="zh-CN" b="1" u="sng"/>
              <a:t>馈赠</a:t>
            </a:r>
            <a:r>
              <a:rPr lang="zh-CN" altLang="zh-CN" b="1"/>
              <a:t>，我们的确应该自觉地加以爱护</a:t>
            </a:r>
            <a:r>
              <a:rPr lang="zh-CN" altLang="zh-CN" b="1" smtClean="0"/>
              <a:t>。</a:t>
            </a:r>
          </a:p>
          <a:p>
            <a:r>
              <a:rPr lang="en-US" altLang="zh-CN" b="1"/>
              <a:t>3.</a:t>
            </a:r>
            <a:r>
              <a:rPr lang="zh-CN" altLang="zh-CN" b="1"/>
              <a:t>在文中两处横线上依次填人语句，衔接最恰当的一项是（</a:t>
            </a:r>
            <a:r>
              <a:rPr lang="en-US" altLang="zh-CN" b="1"/>
              <a:t>     </a:t>
            </a:r>
            <a:r>
              <a:rPr lang="zh-CN" altLang="zh-CN" b="1"/>
              <a:t>）（</a:t>
            </a:r>
            <a:r>
              <a:rPr lang="en-US" altLang="zh-CN" b="1"/>
              <a:t>2</a:t>
            </a:r>
            <a:r>
              <a:rPr lang="zh-CN" altLang="zh-CN" b="1"/>
              <a:t>分）</a:t>
            </a:r>
            <a:endParaRPr lang="zh-CN" altLang="zh-CN" b="1" smtClean="0"/>
          </a:p>
          <a:p>
            <a:r>
              <a:rPr lang="en-US" altLang="zh-CN" b="1"/>
              <a:t>A.</a:t>
            </a:r>
            <a:r>
              <a:rPr lang="zh-CN" altLang="zh-CN" b="1"/>
              <a:t>①放眼望去</a:t>
            </a:r>
            <a:r>
              <a:rPr lang="en-US" altLang="zh-CN" b="1"/>
              <a:t>      </a:t>
            </a:r>
            <a:r>
              <a:rPr lang="zh-CN" altLang="zh-CN" b="1"/>
              <a:t>②人流如游龙般变得越来越长</a:t>
            </a:r>
            <a:endParaRPr lang="zh-CN" altLang="zh-CN" b="1" smtClean="0"/>
          </a:p>
          <a:p>
            <a:r>
              <a:rPr lang="en-US" altLang="zh-CN" b="1"/>
              <a:t>B.</a:t>
            </a:r>
            <a:r>
              <a:rPr lang="zh-CN" altLang="zh-CN" b="1"/>
              <a:t>①驻足近观</a:t>
            </a:r>
            <a:r>
              <a:rPr lang="en-US" altLang="zh-CN" b="1"/>
              <a:t>      </a:t>
            </a:r>
            <a:r>
              <a:rPr lang="zh-CN" altLang="zh-CN" b="1"/>
              <a:t>②人流如飘带般变得越来越长</a:t>
            </a:r>
            <a:endParaRPr lang="zh-CN" altLang="zh-CN" b="1" smtClean="0"/>
          </a:p>
          <a:p>
            <a:r>
              <a:rPr lang="en-US" altLang="zh-CN" b="1"/>
              <a:t>C.</a:t>
            </a:r>
            <a:r>
              <a:rPr lang="zh-CN" altLang="zh-CN" b="1"/>
              <a:t>①驻足近观</a:t>
            </a:r>
            <a:r>
              <a:rPr lang="en-US" altLang="zh-CN" b="1"/>
              <a:t>      </a:t>
            </a:r>
            <a:r>
              <a:rPr lang="zh-CN" altLang="zh-CN" b="1"/>
              <a:t>②人流如游龙般变得越来越长</a:t>
            </a:r>
            <a:endParaRPr lang="zh-CN" altLang="zh-CN" b="1" smtClean="0"/>
          </a:p>
          <a:p>
            <a:r>
              <a:rPr lang="en-US" altLang="zh-CN" b="1"/>
              <a:t>D.</a:t>
            </a:r>
            <a:r>
              <a:rPr lang="zh-CN" altLang="zh-CN" b="1"/>
              <a:t>①放眼望去</a:t>
            </a:r>
            <a:r>
              <a:rPr lang="en-US" altLang="zh-CN" b="1"/>
              <a:t>      </a:t>
            </a:r>
            <a:r>
              <a:rPr lang="zh-CN" altLang="zh-CN" b="1"/>
              <a:t>②人流如飘带般变得越来越长</a:t>
            </a:r>
            <a:endParaRPr lang="zh-CN" altLang="zh-CN" b="1" smtClean="0"/>
          </a:p>
          <a:p>
            <a:r>
              <a:rPr lang="en-US" altLang="zh-CN" sz="3600" b="1" smtClean="0">
                <a:solidFill>
                  <a:srgbClr val="FF0000"/>
                </a:solidFill>
              </a:rPr>
              <a:t>3</a:t>
            </a:r>
            <a:r>
              <a:rPr lang="en-US" altLang="zh-CN" sz="3600" b="1">
                <a:solidFill>
                  <a:srgbClr val="FF0000"/>
                </a:solidFill>
              </a:rPr>
              <a:t>.</a:t>
            </a:r>
            <a:r>
              <a:rPr lang="zh-CN" altLang="zh-CN" sz="3600" b="1">
                <a:solidFill>
                  <a:srgbClr val="FF0000"/>
                </a:solidFill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</a:rPr>
              <a:t>A </a:t>
            </a:r>
            <a:r>
              <a:rPr lang="zh-CN" altLang="zh-CN" sz="3600" b="1" smtClean="0">
                <a:solidFill>
                  <a:srgbClr val="FF0000"/>
                </a:solidFill>
              </a:rPr>
              <a:t>【解析】</a:t>
            </a:r>
            <a:r>
              <a:rPr lang="zh-CN" altLang="zh-CN" sz="3600" b="1">
                <a:solidFill>
                  <a:srgbClr val="FF0000"/>
                </a:solidFill>
              </a:rPr>
              <a:t>根据文章内容，所看之景是绵延数里之景，不是近观，所以处应填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zh-CN" sz="3600" b="1">
                <a:solidFill>
                  <a:srgbClr val="FF0000"/>
                </a:solidFill>
              </a:rPr>
              <a:t>放眼望去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zh-CN" sz="3600" b="1">
                <a:solidFill>
                  <a:srgbClr val="FF0000"/>
                </a:solidFill>
              </a:rPr>
              <a:t>；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zh-CN" sz="3600" b="1">
                <a:solidFill>
                  <a:srgbClr val="FF0000"/>
                </a:solidFill>
              </a:rPr>
              <a:t>人流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zh-CN" sz="3600" b="1">
                <a:solidFill>
                  <a:srgbClr val="FF0000"/>
                </a:solidFill>
              </a:rPr>
              <a:t>比作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zh-CN" sz="3600" b="1">
                <a:solidFill>
                  <a:srgbClr val="FF0000"/>
                </a:solidFill>
              </a:rPr>
              <a:t>游龙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zh-CN" sz="3600" b="1">
                <a:solidFill>
                  <a:srgbClr val="FF0000"/>
                </a:solidFill>
              </a:rPr>
              <a:t>较恰当，所以选</a:t>
            </a:r>
            <a:r>
              <a:rPr lang="en-US" altLang="zh-CN" sz="3600" b="1">
                <a:solidFill>
                  <a:srgbClr val="FF0000"/>
                </a:solidFill>
              </a:rPr>
              <a:t>A</a:t>
            </a:r>
            <a:r>
              <a:rPr lang="zh-CN" altLang="zh-CN" sz="3600" b="1">
                <a:solidFill>
                  <a:srgbClr val="FF0000"/>
                </a:solidFill>
              </a:rPr>
              <a:t>。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endParaRPr lang="zh-CN" altLang="zh-CN" sz="36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594928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10</a:t>
            </a:r>
            <a:r>
              <a:rPr lang="zh-CN" altLang="en-US" b="1" smtClean="0"/>
              <a:t>、</a:t>
            </a:r>
            <a:r>
              <a:rPr lang="zh-CN" altLang="zh-CN" b="1" smtClean="0"/>
              <a:t>下列</a:t>
            </a:r>
            <a:r>
              <a:rPr lang="zh-CN" altLang="zh-CN" b="1"/>
              <a:t>语句排序正确的一</a:t>
            </a:r>
            <a:r>
              <a:rPr lang="en-US" altLang="zh-CN" b="1"/>
              <a:t>-</a:t>
            </a:r>
            <a:r>
              <a:rPr lang="zh-CN" altLang="zh-CN" b="1"/>
              <a:t>项是</a:t>
            </a:r>
            <a:br>
              <a:rPr lang="en-US" altLang="zh-CN" b="1"/>
            </a:br>
            <a:r>
              <a:rPr lang="zh-CN" altLang="zh-CN" b="1"/>
              <a:t>①每一朵盛开的花就像是个小小的张满了的帆，帆下带着尖底的舱</a:t>
            </a:r>
            <a:r>
              <a:rPr lang="en-US" altLang="zh-CN" b="1"/>
              <a:t> </a:t>
            </a:r>
            <a:r>
              <a:rPr lang="zh-CN" altLang="zh-CN" b="1"/>
              <a:t>。</a:t>
            </a:r>
            <a:br>
              <a:rPr lang="en-US" altLang="zh-CN" b="1"/>
            </a:br>
            <a:r>
              <a:rPr lang="zh-CN" altLang="zh-CN" b="1"/>
              <a:t>②每穗花都是上面的盛开，下面的待放。</a:t>
            </a:r>
            <a:br>
              <a:rPr lang="en-US" altLang="zh-CN" b="1"/>
            </a:br>
            <a:r>
              <a:rPr lang="zh-CN" altLang="zh-CN" b="1"/>
              <a:t>③颜色便上浅下深，好像那紫色沉淀下来了，沉淀在最嫩最小的花苞里。</a:t>
            </a:r>
            <a:br>
              <a:rPr lang="en-US" altLang="zh-CN" b="1"/>
            </a:br>
            <a:r>
              <a:rPr lang="zh-CN" altLang="zh-CN" b="1"/>
              <a:t>④从未见过开得这样盛的藤萝，只见一片辉煌的淡紫色，像</a:t>
            </a:r>
            <a:r>
              <a:rPr lang="en-US" altLang="zh-CN" b="1"/>
              <a:t>-</a:t>
            </a:r>
            <a:r>
              <a:rPr lang="zh-CN" altLang="zh-CN" b="1"/>
              <a:t>条瀑布，从空中垂下，不见其发端，也不见其终极。</a:t>
            </a:r>
            <a:br>
              <a:rPr lang="en-US" altLang="zh-CN" b="1"/>
            </a:br>
            <a:r>
              <a:rPr lang="zh-CN" altLang="zh-CN" b="1"/>
              <a:t>⑤船舱鼓鼓的，又像一个忍俊不禁的笑容，就要绽开似的。</a:t>
            </a:r>
            <a:br>
              <a:rPr lang="en-US" altLang="zh-CN" b="1"/>
            </a:br>
            <a:r>
              <a:rPr lang="en-US" altLang="zh-CN" b="1"/>
              <a:t>A.</a:t>
            </a:r>
            <a:r>
              <a:rPr lang="zh-CN" altLang="zh-CN" b="1"/>
              <a:t>④②③①⑤</a:t>
            </a:r>
            <a:br>
              <a:rPr lang="en-US" altLang="zh-CN" b="1"/>
            </a:br>
            <a:r>
              <a:rPr lang="en-US" altLang="zh-CN" b="1"/>
              <a:t>B.</a:t>
            </a:r>
            <a:r>
              <a:rPr lang="zh-CN" altLang="zh-CN" b="1"/>
              <a:t>①⑤④②③</a:t>
            </a:r>
            <a:br>
              <a:rPr lang="en-US" altLang="zh-CN" b="1"/>
            </a:br>
            <a:r>
              <a:rPr lang="en-US" altLang="zh-CN" b="1"/>
              <a:t>C.</a:t>
            </a:r>
            <a:r>
              <a:rPr lang="zh-CN" altLang="zh-CN" b="1"/>
              <a:t>④⑤②③①</a:t>
            </a:r>
            <a:br>
              <a:rPr lang="en-US" altLang="zh-CN" b="1"/>
            </a:br>
            <a:r>
              <a:rPr lang="en-US" altLang="zh-CN" b="1"/>
              <a:t>D.</a:t>
            </a:r>
            <a:r>
              <a:rPr lang="zh-CN" altLang="zh-CN" b="1"/>
              <a:t>①③②⑤</a:t>
            </a:r>
            <a:r>
              <a:rPr lang="zh-CN" altLang="zh-CN" b="1" smtClean="0"/>
              <a:t>④</a:t>
            </a:r>
            <a:br>
              <a:rPr lang="en-US" altLang="zh-CN"/>
            </a:br>
            <a:br>
              <a:rPr lang="en-US" altLang="zh-CN"/>
            </a:b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solidFill>
                  <a:srgbClr val="FF0000"/>
                </a:solidFill>
              </a:rPr>
              <a:t>【解答】本题考查语言表达连贯的能力。解答此题，首先要确定中心句，通过读这五个句子，可知本语段介绍的是</a:t>
            </a:r>
            <a:r>
              <a:rPr lang="en-US" altLang="zh-CN" sz="2400" b="1" smtClean="0">
                <a:solidFill>
                  <a:srgbClr val="FF0000"/>
                </a:solidFill>
              </a:rPr>
              <a:t>“</a:t>
            </a:r>
            <a:r>
              <a:rPr lang="zh-CN" altLang="zh-CN" sz="2400" b="1" smtClean="0">
                <a:solidFill>
                  <a:srgbClr val="FF0000"/>
                </a:solidFill>
              </a:rPr>
              <a:t>紫藤罗花的开放</a:t>
            </a:r>
            <a:r>
              <a:rPr lang="en-US" altLang="zh-CN" sz="2400" b="1" smtClean="0">
                <a:solidFill>
                  <a:srgbClr val="FF0000"/>
                </a:solidFill>
              </a:rPr>
              <a:t>”</a:t>
            </a:r>
            <a:r>
              <a:rPr lang="zh-CN" altLang="zh-CN" sz="2400" b="1" smtClean="0">
                <a:solidFill>
                  <a:srgbClr val="FF0000"/>
                </a:solidFill>
              </a:rPr>
              <a:t>，按照空间的层次关系来写，所以确定④是首句，紧接着介绍花穗②③，最后运用比喻介绍花舱①⑤．所以顺序为④②③①⑤，据此可知答案为</a:t>
            </a:r>
            <a:r>
              <a:rPr lang="en-US" altLang="zh-CN" sz="2400" b="1" smtClean="0">
                <a:solidFill>
                  <a:srgbClr val="FF0000"/>
                </a:solidFill>
              </a:rPr>
              <a:t>A</a:t>
            </a:r>
            <a:r>
              <a:rPr lang="zh-CN" altLang="zh-CN" sz="2400" b="1" smtClean="0">
                <a:solidFill>
                  <a:srgbClr val="FF0000"/>
                </a:solidFill>
              </a:rPr>
              <a:t>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smtClean="0"/>
              <a:t>11</a:t>
            </a:r>
            <a:r>
              <a:rPr lang="zh-CN" altLang="en-US" b="1" smtClean="0"/>
              <a:t>、</a:t>
            </a:r>
            <a:r>
              <a:rPr lang="zh-CN" altLang="zh-CN" b="1" smtClean="0"/>
              <a:t>给</a:t>
            </a:r>
            <a:r>
              <a:rPr lang="zh-CN" altLang="zh-CN" b="1"/>
              <a:t>下列句子排序，最恰当的一项是（</a:t>
            </a:r>
            <a:r>
              <a:rPr lang="en-US" altLang="zh-CN" b="1"/>
              <a:t>   </a:t>
            </a:r>
            <a:r>
              <a:rPr lang="zh-CN" altLang="zh-CN" b="1"/>
              <a:t>）</a:t>
            </a:r>
            <a:endParaRPr lang="zh-CN" altLang="zh-CN" b="1" smtClean="0"/>
          </a:p>
          <a:p>
            <a:r>
              <a:rPr lang="zh-CN" altLang="zh-CN" b="1"/>
              <a:t>①但是，现在我们知道实际情形并不是这样。</a:t>
            </a:r>
            <a:endParaRPr lang="zh-CN" altLang="zh-CN" b="1" smtClean="0"/>
          </a:p>
          <a:p>
            <a:r>
              <a:rPr lang="zh-CN" altLang="zh-CN" b="1"/>
              <a:t>②通过对格陵兰岛冰核的测量，我们有了一份</a:t>
            </a:r>
            <a:r>
              <a:rPr lang="en-US" altLang="zh-CN" b="1"/>
              <a:t>10</a:t>
            </a:r>
            <a:r>
              <a:rPr lang="zh-CN" altLang="zh-CN" b="1"/>
              <a:t>多万年以来地球气候变化的详细记录。结果并不乐观。</a:t>
            </a:r>
            <a:endParaRPr lang="zh-CN" altLang="zh-CN" b="1" smtClean="0"/>
          </a:p>
          <a:p>
            <a:r>
              <a:rPr lang="zh-CN" altLang="zh-CN" b="1"/>
              <a:t>③相反，它的气候总是在温暖和严寒之间剧烈地摇摆不停，快速变化。</a:t>
            </a:r>
            <a:endParaRPr lang="zh-CN" altLang="zh-CN" b="1" smtClean="0"/>
          </a:p>
          <a:p>
            <a:r>
              <a:rPr lang="zh-CN" altLang="zh-CN" b="1"/>
              <a:t>④在很长一段时间内，我们认为地球是渐渐地进入和脱离冰川期的，其周期在数十万年以上。</a:t>
            </a:r>
            <a:endParaRPr lang="zh-CN" altLang="zh-CN" b="1" smtClean="0"/>
          </a:p>
          <a:p>
            <a:r>
              <a:rPr lang="zh-CN" altLang="zh-CN" b="1"/>
              <a:t>⑤记录表明地球在最近一段历史时期根本不是人们以前所认为的那样，是一个风调雨顺的安身之处。</a:t>
            </a:r>
            <a:endParaRPr lang="zh-CN" altLang="zh-CN" b="1" smtClean="0"/>
          </a:p>
          <a:p>
            <a:r>
              <a:rPr lang="en-US" altLang="zh-CN" b="1"/>
              <a:t>A.</a:t>
            </a:r>
            <a:r>
              <a:rPr lang="zh-CN" altLang="zh-CN" b="1"/>
              <a:t>②⑤③①④</a:t>
            </a:r>
            <a:r>
              <a:rPr lang="en-US" altLang="zh-CN" b="1"/>
              <a:t>       B. </a:t>
            </a:r>
            <a:r>
              <a:rPr lang="zh-CN" altLang="zh-CN" b="1"/>
              <a:t>②④①⑤③</a:t>
            </a:r>
            <a:r>
              <a:rPr lang="en-US" altLang="zh-CN" b="1"/>
              <a:t>       C. </a:t>
            </a:r>
            <a:r>
              <a:rPr lang="zh-CN" altLang="zh-CN" b="1"/>
              <a:t>④①②⑤③</a:t>
            </a:r>
            <a:r>
              <a:rPr lang="en-US" altLang="zh-CN" b="1"/>
              <a:t>       D. </a:t>
            </a:r>
            <a:r>
              <a:rPr lang="zh-CN" altLang="zh-CN" b="1"/>
              <a:t>④①⑤②③</a:t>
            </a:r>
            <a:endParaRPr lang="zh-CN" altLang="zh-CN" b="1" smtClean="0"/>
          </a:p>
          <a:p>
            <a:r>
              <a:rPr lang="en-US" altLang="zh-CN" b="1" smtClean="0">
                <a:solidFill>
                  <a:srgbClr val="FF0000"/>
                </a:solidFill>
              </a:rPr>
              <a:t>5.C</a:t>
            </a:r>
            <a:r>
              <a:rPr lang="zh-CN" altLang="zh-CN" b="1">
                <a:solidFill>
                  <a:srgbClr val="FF0000"/>
                </a:solidFill>
              </a:rPr>
              <a:t>【解析】本题考查句子衔接与排序。运用排除法，逐项确定答案。先通读语句，知道大意，了解文体特征。然后观察选项，确定首句，②或④可能为首句。再看哪些句子衔接比较紧密，④中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我们以为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与①中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现在认为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结合比较紧密，②中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记录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与⑤中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记录表明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与③中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相反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结合比较紧密，可以排除</a:t>
            </a:r>
            <a:r>
              <a:rPr lang="en-US" altLang="zh-CN" b="1">
                <a:solidFill>
                  <a:srgbClr val="FF0000"/>
                </a:solidFill>
              </a:rPr>
              <a:t>A</a:t>
            </a:r>
            <a:r>
              <a:rPr lang="zh-CN" altLang="zh-CN" b="1">
                <a:solidFill>
                  <a:srgbClr val="FF0000"/>
                </a:solidFill>
              </a:rPr>
              <a:t>、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r>
              <a:rPr lang="zh-CN" altLang="zh-CN" b="1">
                <a:solidFill>
                  <a:srgbClr val="FF0000"/>
                </a:solidFill>
              </a:rPr>
              <a:t>、</a:t>
            </a:r>
            <a:r>
              <a:rPr lang="en-US" altLang="zh-CN" b="1">
                <a:solidFill>
                  <a:srgbClr val="FF0000"/>
                </a:solidFill>
              </a:rPr>
              <a:t>D</a:t>
            </a:r>
            <a:r>
              <a:rPr lang="zh-CN" altLang="zh-CN" b="1">
                <a:solidFill>
                  <a:srgbClr val="FF0000"/>
                </a:solidFill>
              </a:rPr>
              <a:t>。代入检验，确定答案。</a:t>
            </a:r>
            <a:r>
              <a:rPr lang="en-US" altLang="zh-CN"/>
              <a:t> </a:t>
            </a:r>
            <a:endParaRPr lang="zh-CN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smtClean="0"/>
              <a:t>12</a:t>
            </a:r>
            <a:r>
              <a:rPr lang="zh-CN" altLang="en-US" b="1" smtClean="0"/>
              <a:t>、</a:t>
            </a:r>
            <a:r>
              <a:rPr lang="zh-CN" altLang="zh-CN" b="1" smtClean="0"/>
              <a:t>填写在横线上的语句，排列最恰当的一项是（</a:t>
            </a:r>
            <a:r>
              <a:rPr lang="en-US" altLang="zh-CN" b="1" smtClean="0"/>
              <a:t>     </a:t>
            </a:r>
            <a:r>
              <a:rPr lang="zh-CN" altLang="zh-CN" b="1" smtClean="0"/>
              <a:t>）</a:t>
            </a:r>
            <a:r>
              <a:rPr lang="en-US" altLang="zh-CN" b="1" smtClean="0"/>
              <a:t>(3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u="sng" smtClean="0"/>
              <a:t>            </a:t>
            </a:r>
            <a:r>
              <a:rPr lang="zh-CN" altLang="zh-CN" b="1" smtClean="0"/>
              <a:t>，</a:t>
            </a:r>
            <a:r>
              <a:rPr lang="en-US" altLang="zh-CN" b="1" u="sng" smtClean="0"/>
              <a:t>            </a:t>
            </a:r>
            <a:r>
              <a:rPr lang="zh-CN" altLang="zh-CN" b="1" smtClean="0"/>
              <a:t>。</a:t>
            </a:r>
            <a:r>
              <a:rPr lang="en-US" altLang="zh-CN" b="1" u="sng" smtClean="0"/>
              <a:t>            </a:t>
            </a:r>
            <a:r>
              <a:rPr lang="zh-CN" altLang="zh-CN" b="1" smtClean="0"/>
              <a:t>，</a:t>
            </a:r>
            <a:r>
              <a:rPr lang="en-US" altLang="zh-CN" b="1" u="sng" smtClean="0"/>
              <a:t>            </a:t>
            </a:r>
            <a:r>
              <a:rPr lang="zh-CN" altLang="zh-CN" b="1" smtClean="0"/>
              <a:t>。演变过程中，汉字在形体上由图形变为笔画，象形变为象征，复杂变为简单</a:t>
            </a:r>
            <a:r>
              <a:rPr lang="en-US" altLang="zh-CN" b="1" smtClean="0"/>
              <a:t>;</a:t>
            </a:r>
            <a:r>
              <a:rPr lang="zh-CN" altLang="zh-CN" b="1" smtClean="0"/>
              <a:t>在造字原则上从表形、表意到形声。除极个别的例外，都是一个汉字一个音节。</a:t>
            </a:r>
          </a:p>
          <a:p>
            <a:r>
              <a:rPr lang="zh-CN" altLang="zh-CN" b="1" smtClean="0"/>
              <a:t>①现存最早的原始文字是上古时代的石刻字符</a:t>
            </a:r>
          </a:p>
          <a:p>
            <a:r>
              <a:rPr lang="zh-CN" altLang="zh-CN" b="1" smtClean="0"/>
              <a:t>②至少有数千年的历史</a:t>
            </a:r>
          </a:p>
          <a:p>
            <a:r>
              <a:rPr lang="zh-CN" altLang="zh-CN" b="1" smtClean="0"/>
              <a:t>③汉字是世界上最古老的文字之一</a:t>
            </a:r>
          </a:p>
          <a:p>
            <a:r>
              <a:rPr lang="zh-CN" altLang="zh-CN" b="1" smtClean="0"/>
              <a:t>④可识的成熟汉字系统是商代的甲骨文</a:t>
            </a:r>
          </a:p>
          <a:p>
            <a:r>
              <a:rPr lang="en-US" altLang="zh-CN" b="1" smtClean="0"/>
              <a:t>A.</a:t>
            </a:r>
            <a:r>
              <a:rPr lang="zh-CN" altLang="zh-CN" b="1" smtClean="0"/>
              <a:t>①②③④</a:t>
            </a:r>
            <a:r>
              <a:rPr lang="en-US" altLang="zh-CN" b="1" smtClean="0"/>
              <a:t>      B.</a:t>
            </a:r>
            <a:r>
              <a:rPr lang="zh-CN" altLang="zh-CN" b="1" smtClean="0"/>
              <a:t>③②①④</a:t>
            </a:r>
            <a:r>
              <a:rPr lang="en-US" altLang="zh-CN" b="1" smtClean="0"/>
              <a:t>     C.</a:t>
            </a:r>
            <a:r>
              <a:rPr lang="zh-CN" altLang="zh-CN" b="1" smtClean="0"/>
              <a:t>①④③②</a:t>
            </a:r>
            <a:r>
              <a:rPr lang="en-US" altLang="zh-CN" b="1" smtClean="0"/>
              <a:t>     D.</a:t>
            </a:r>
            <a:r>
              <a:rPr lang="zh-CN" altLang="zh-CN" b="1" smtClean="0"/>
              <a:t>③④①②</a:t>
            </a:r>
          </a:p>
          <a:p>
            <a:r>
              <a:rPr lang="en-US" altLang="zh-CN" sz="4600" b="1" smtClean="0">
                <a:solidFill>
                  <a:srgbClr val="FF0000"/>
                </a:solidFill>
              </a:rPr>
              <a:t>                          B </a:t>
            </a:r>
            <a:endParaRPr lang="zh-CN" altLang="zh-CN" sz="46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13</a:t>
            </a:r>
            <a:r>
              <a:rPr lang="zh-CN" altLang="en-US" b="1" smtClean="0"/>
              <a:t>、</a:t>
            </a:r>
            <a:r>
              <a:rPr lang="zh-CN" altLang="zh-CN" b="1" smtClean="0"/>
              <a:t>阅读下面文段，在文中四处横线上依次填入语句，衔接最恰当的一项是</a:t>
            </a:r>
            <a:r>
              <a:rPr lang="en-US" altLang="zh-CN" b="1" smtClean="0"/>
              <a:t> </a:t>
            </a:r>
            <a:r>
              <a:rPr lang="zh-CN" altLang="zh-CN" b="1" smtClean="0"/>
              <a:t>（　　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  </a:t>
            </a:r>
            <a:r>
              <a:rPr lang="zh-CN" altLang="zh-CN" b="1" smtClean="0"/>
              <a:t>逆境中读书，可贵的是坚持不懈。逆境人人都可能遇到，一些人在逆境中消沉，另一些人却以此为机遇，砥砺磨炼，最终</a:t>
            </a:r>
            <a:r>
              <a:rPr lang="en-US" altLang="zh-CN" b="1" smtClean="0"/>
              <a:t>“</a:t>
            </a:r>
            <a:r>
              <a:rPr lang="zh-CN" altLang="zh-CN" b="1" smtClean="0"/>
              <a:t>鱼化为龙</a:t>
            </a:r>
            <a:r>
              <a:rPr lang="en-US" altLang="zh-CN" b="1" smtClean="0"/>
              <a:t>”</a:t>
            </a:r>
            <a:r>
              <a:rPr lang="zh-CN" altLang="zh-CN" b="1" smtClean="0"/>
              <a:t>。逆境中</a:t>
            </a:r>
            <a:r>
              <a:rPr lang="en-US" altLang="zh-CN" b="1" smtClean="0"/>
              <a:t>“</a:t>
            </a:r>
            <a:r>
              <a:rPr lang="zh-CN" altLang="zh-CN" b="1" smtClean="0"/>
              <a:t>读书破万卷</a:t>
            </a:r>
            <a:r>
              <a:rPr lang="en-US" altLang="zh-CN" b="1" smtClean="0"/>
              <a:t>”</a:t>
            </a:r>
            <a:r>
              <a:rPr lang="zh-CN" altLang="zh-CN" b="1" smtClean="0"/>
              <a:t>，因为外界的压力，也因为内心的苦闷，常常会获得不一般的感受，甚至得到对人生豁然开朗的认识。</a:t>
            </a:r>
            <a:r>
              <a:rPr lang="en-US" altLang="zh-CN" b="1" smtClean="0"/>
              <a:t>_____</a:t>
            </a:r>
            <a:r>
              <a:rPr lang="zh-CN" altLang="zh-CN" b="1" smtClean="0"/>
              <a:t>．</a:t>
            </a:r>
            <a:r>
              <a:rPr lang="en-US" altLang="zh-CN" b="1" smtClean="0"/>
              <a:t>_____</a:t>
            </a:r>
            <a:r>
              <a:rPr lang="zh-CN" altLang="zh-CN" b="1" smtClean="0"/>
              <a:t>．</a:t>
            </a:r>
            <a:r>
              <a:rPr lang="en-US" altLang="zh-CN" b="1" smtClean="0"/>
              <a:t>_____</a:t>
            </a:r>
            <a:r>
              <a:rPr lang="zh-CN" altLang="zh-CN" b="1" smtClean="0"/>
              <a:t>．</a:t>
            </a:r>
            <a:r>
              <a:rPr lang="en-US" altLang="zh-CN" b="1" smtClean="0"/>
              <a:t>_____</a:t>
            </a:r>
            <a:r>
              <a:rPr lang="zh-CN" altLang="zh-CN" b="1" smtClean="0"/>
              <a:t>．逆境中</a:t>
            </a:r>
            <a:r>
              <a:rPr lang="en-US" altLang="zh-CN" b="1" smtClean="0"/>
              <a:t>“</a:t>
            </a:r>
            <a:r>
              <a:rPr lang="zh-CN" altLang="zh-CN" b="1" smtClean="0"/>
              <a:t>读书破万卷</a:t>
            </a:r>
            <a:r>
              <a:rPr lang="en-US" altLang="zh-CN" b="1" smtClean="0"/>
              <a:t>”</a:t>
            </a:r>
            <a:r>
              <a:rPr lang="zh-CN" altLang="zh-CN" b="1" smtClean="0"/>
              <a:t>，可以帮助我们驱散心里积压的阴霾，重新鼓起战胜困难的勇气。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①司马迁惨遭宫刑，仍持之以恒地博览群书，从而成就了《史记》这一伟大著作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②古今中外，在逆境中坚持读书学习而成就伟业的不乏其人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③梅伦</a:t>
            </a:r>
            <a:r>
              <a:rPr lang="en-US" altLang="zh-CN" b="1" smtClean="0"/>
              <a:t>•</a:t>
            </a:r>
            <a:r>
              <a:rPr lang="zh-CN" altLang="zh-CN" b="1" smtClean="0"/>
              <a:t>凯勒失聪失明，却凭借超乎常人的毅力，坚持</a:t>
            </a:r>
            <a:r>
              <a:rPr lang="en-US" altLang="zh-CN" b="1" smtClean="0"/>
              <a:t>“</a:t>
            </a:r>
            <a:r>
              <a:rPr lang="zh-CN" altLang="zh-CN" b="1" smtClean="0"/>
              <a:t>读书破万卷</a:t>
            </a:r>
            <a:r>
              <a:rPr lang="en-US" altLang="zh-CN" b="1" smtClean="0"/>
              <a:t>”</a:t>
            </a:r>
            <a:r>
              <a:rPr lang="zh-CN" altLang="zh-CN" b="1" smtClean="0"/>
              <a:t>，学会了英，法、德、拉丁、希腊五种语言，把一生献给了盲人福利和教育事业，成为人类发展史上的传奇人物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④在这些人身上，我们看到的是</a:t>
            </a:r>
            <a:r>
              <a:rPr lang="en-US" altLang="zh-CN" b="1" smtClean="0"/>
              <a:t>“</a:t>
            </a:r>
            <a:r>
              <a:rPr lang="zh-CN" altLang="zh-CN" b="1" smtClean="0"/>
              <a:t>水滴石穿</a:t>
            </a:r>
            <a:r>
              <a:rPr lang="en-US" altLang="zh-CN" b="1" smtClean="0"/>
              <a:t>”</a:t>
            </a:r>
            <a:r>
              <a:rPr lang="zh-CN" altLang="zh-CN" b="1" smtClean="0"/>
              <a:t>的韧性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．④③①②</a:t>
            </a:r>
            <a:r>
              <a:rPr lang="en-US" altLang="zh-CN" b="1" smtClean="0"/>
              <a:t>  B</a:t>
            </a:r>
            <a:r>
              <a:rPr lang="zh-CN" altLang="zh-CN" b="1" smtClean="0"/>
              <a:t>．④①③②</a:t>
            </a:r>
            <a:r>
              <a:rPr lang="en-US" altLang="zh-CN" b="1" smtClean="0"/>
              <a:t>  C</a:t>
            </a:r>
            <a:r>
              <a:rPr lang="zh-CN" altLang="zh-CN" b="1" smtClean="0"/>
              <a:t>．</a:t>
            </a:r>
            <a:r>
              <a:rPr lang="en-US" altLang="zh-CN" b="1" smtClean="0"/>
              <a:t>.</a:t>
            </a:r>
            <a:r>
              <a:rPr lang="zh-CN" altLang="zh-CN" b="1" smtClean="0"/>
              <a:t>②①③④</a:t>
            </a:r>
            <a:r>
              <a:rPr lang="en-US" altLang="zh-CN" b="1" smtClean="0"/>
              <a:t> D</a:t>
            </a:r>
            <a:r>
              <a:rPr lang="zh-CN" altLang="zh-CN" b="1" smtClean="0"/>
              <a:t>．</a:t>
            </a:r>
            <a:r>
              <a:rPr lang="en-US" altLang="zh-CN" b="1" smtClean="0"/>
              <a:t>.</a:t>
            </a:r>
            <a:r>
              <a:rPr lang="zh-CN" altLang="zh-CN" b="1" smtClean="0"/>
              <a:t>②③①④</a:t>
            </a:r>
          </a:p>
          <a:p>
            <a:r>
              <a:rPr lang="en-US" altLang="zh-CN" sz="5200" b="1" smtClean="0">
                <a:solidFill>
                  <a:srgbClr val="FF0000"/>
                </a:solidFill>
              </a:rPr>
              <a:t>                               C</a:t>
            </a:r>
            <a:endParaRPr lang="zh-CN" altLang="zh-CN" sz="52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70294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smtClean="0"/>
              <a:t>14</a:t>
            </a:r>
            <a:r>
              <a:rPr lang="zh-CN" altLang="en-US" b="1" smtClean="0"/>
              <a:t>、</a:t>
            </a:r>
            <a:r>
              <a:rPr lang="zh-CN" altLang="zh-CN" b="1" smtClean="0"/>
              <a:t>将下面几句话正确排序，恰当的一项是（</a:t>
            </a:r>
            <a:r>
              <a:rPr lang="en-US" altLang="zh-CN" b="1" smtClean="0"/>
              <a:t>   </a:t>
            </a:r>
            <a:r>
              <a:rPr lang="zh-CN" altLang="zh-CN" b="1" smtClean="0"/>
              <a:t>）（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/>
              <a:t>①诗画有意境，就有了灵魂</a:t>
            </a:r>
          </a:p>
          <a:p>
            <a:r>
              <a:rPr lang="zh-CN" altLang="zh-CN" b="1" smtClean="0"/>
              <a:t>②毛主席的诗句，意境是很深的</a:t>
            </a:r>
          </a:p>
          <a:p>
            <a:r>
              <a:rPr lang="zh-CN" altLang="zh-CN" b="1" smtClean="0"/>
              <a:t>③古人说</a:t>
            </a:r>
            <a:r>
              <a:rPr lang="en-US" altLang="zh-CN" b="1" smtClean="0"/>
              <a:t>“</a:t>
            </a:r>
            <a:r>
              <a:rPr lang="zh-CN" altLang="zh-CN" b="1" smtClean="0"/>
              <a:t>缘物寄情</a:t>
            </a:r>
            <a:r>
              <a:rPr lang="en-US" altLang="zh-CN" b="1" smtClean="0"/>
              <a:t>”</a:t>
            </a:r>
            <a:r>
              <a:rPr lang="zh-CN" altLang="zh-CN" b="1" smtClean="0"/>
              <a:t>，写景就是写情，有感情才能产生意境</a:t>
            </a:r>
          </a:p>
          <a:p>
            <a:r>
              <a:rPr lang="zh-CN" altLang="zh-CN" b="1" smtClean="0"/>
              <a:t>④如《十六字令三首》，每一首都是写景，每一字都是说山，但每一首、每一字又都充分表达了人的思想感情</a:t>
            </a:r>
          </a:p>
          <a:p>
            <a:r>
              <a:rPr lang="zh-CN" altLang="zh-CN" b="1" smtClean="0"/>
              <a:t>⑤这里并没有直接写人，实际上都有力地歌颂了人，歌颂了人的英雄气概</a:t>
            </a:r>
          </a:p>
          <a:p>
            <a:r>
              <a:rPr lang="zh-CN" altLang="zh-CN" b="1" smtClean="0"/>
              <a:t>⑥三首词分别体现了山的崇高、气势和力量</a:t>
            </a:r>
          </a:p>
          <a:p>
            <a:r>
              <a:rPr lang="en-US" altLang="zh-CN" b="1" smtClean="0"/>
              <a:t>A.</a:t>
            </a:r>
            <a:r>
              <a:rPr lang="zh-CN" altLang="zh-CN" b="1" smtClean="0"/>
              <a:t>②④⑤⑥①③</a:t>
            </a:r>
            <a:r>
              <a:rPr lang="en-US" altLang="zh-CN" b="1" smtClean="0"/>
              <a:t>    B.</a:t>
            </a:r>
            <a:r>
              <a:rPr lang="zh-CN" altLang="zh-CN" b="1" smtClean="0"/>
              <a:t>③④⑥②⑤①</a:t>
            </a:r>
            <a:r>
              <a:rPr lang="en-US" altLang="zh-CN" b="1" smtClean="0"/>
              <a:t>    C.</a:t>
            </a:r>
            <a:r>
              <a:rPr lang="zh-CN" altLang="zh-CN" b="1" smtClean="0"/>
              <a:t>②④⑥⑤③①</a:t>
            </a:r>
            <a:r>
              <a:rPr lang="en-US" altLang="zh-CN" b="1" smtClean="0"/>
              <a:t>    D.</a:t>
            </a:r>
            <a:r>
              <a:rPr lang="zh-CN" altLang="zh-CN" b="1" smtClean="0"/>
              <a:t>③④⑥⑤②①</a:t>
            </a:r>
          </a:p>
          <a:p>
            <a:r>
              <a:rPr lang="en-US" altLang="zh-CN" sz="4300" b="1" smtClean="0">
                <a:solidFill>
                  <a:srgbClr val="FF0000"/>
                </a:solidFill>
              </a:rPr>
              <a:t>                                C </a:t>
            </a:r>
            <a:endParaRPr lang="zh-CN" altLang="zh-CN" sz="43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15</a:t>
            </a:r>
            <a:r>
              <a:rPr lang="zh-CN" altLang="en-US" b="1" smtClean="0"/>
              <a:t>、</a:t>
            </a:r>
            <a:r>
              <a:rPr lang="zh-CN" altLang="zh-CN" b="1" smtClean="0"/>
              <a:t>将下列句子组成语意连贯的一段话，语序排列正确的一项是（</a:t>
            </a:r>
            <a:r>
              <a:rPr lang="en-US" altLang="zh-CN" b="1" smtClean="0"/>
              <a:t>      </a:t>
            </a:r>
            <a:r>
              <a:rPr lang="zh-CN" altLang="zh-CN" b="1" smtClean="0"/>
              <a:t>）（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①同时，在景区的引领下，周边农家乐、采摘园、酒店等旅游相关行业蓬勃发展，近</a:t>
            </a:r>
            <a:r>
              <a:rPr lang="en-US" altLang="zh-CN" b="1" smtClean="0"/>
              <a:t>3 </a:t>
            </a:r>
            <a:r>
              <a:rPr lang="zh-CN" altLang="zh-CN" b="1" smtClean="0"/>
              <a:t>年累计纳税</a:t>
            </a:r>
            <a:r>
              <a:rPr lang="en-US" altLang="zh-CN" b="1" smtClean="0"/>
              <a:t>7855</a:t>
            </a:r>
            <a:r>
              <a:rPr lang="zh-CN" altLang="zh-CN" b="1" smtClean="0"/>
              <a:t>万元，有效推动了当地经济发展。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②</a:t>
            </a:r>
            <a:r>
              <a:rPr lang="en-US" altLang="zh-CN" b="1" smtClean="0"/>
              <a:t>5</a:t>
            </a:r>
            <a:r>
              <a:rPr lang="zh-CN" altLang="zh-CN" b="1" smtClean="0"/>
              <a:t>年来，为创建</a:t>
            </a:r>
            <a:r>
              <a:rPr lang="en-US" altLang="zh-CN" b="1" smtClean="0"/>
              <a:t>5A</a:t>
            </a:r>
            <a:r>
              <a:rPr lang="zh-CN" altLang="zh-CN" b="1" smtClean="0"/>
              <a:t>，襄阳市委、市政府组织专班，协调指导，强有力地保障了创建工作的顺利推进。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③此外，景区员工也增至</a:t>
            </a:r>
            <a:r>
              <a:rPr lang="en-US" altLang="zh-CN" b="1" smtClean="0"/>
              <a:t>253</a:t>
            </a:r>
            <a:r>
              <a:rPr lang="zh-CN" altLang="zh-CN" b="1" smtClean="0"/>
              <a:t>人，其中本地员工占总数的</a:t>
            </a:r>
            <a:r>
              <a:rPr lang="en-US" altLang="zh-CN" b="1" smtClean="0"/>
              <a:t>80%</a:t>
            </a:r>
            <a:r>
              <a:rPr lang="zh-CN" altLang="zh-CN" b="1" smtClean="0"/>
              <a:t>，有效促进了社会群体就业。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④古隆中景区创</a:t>
            </a:r>
            <a:r>
              <a:rPr lang="en-US" altLang="zh-CN" b="1" smtClean="0"/>
              <a:t>5A</a:t>
            </a:r>
            <a:r>
              <a:rPr lang="zh-CN" altLang="zh-CN" b="1" smtClean="0"/>
              <a:t>成功，是政府搭台、企业唱戏、社会参与、共同努力的结果。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⑤如今，焕然一新的古隆中景区已经成为弘扬诸葛亮精神、传扬三国文化的重要基地，</a:t>
            </a:r>
            <a:r>
              <a:rPr lang="en-US" altLang="zh-CN" b="1" smtClean="0"/>
              <a:t> 2019</a:t>
            </a:r>
            <a:r>
              <a:rPr lang="zh-CN" altLang="zh-CN" b="1" smtClean="0"/>
              <a:t>年接待国内外游客</a:t>
            </a:r>
            <a:r>
              <a:rPr lang="en-US" altLang="zh-CN" b="1" smtClean="0"/>
              <a:t>106</a:t>
            </a:r>
            <a:r>
              <a:rPr lang="zh-CN" altLang="zh-CN" b="1" smtClean="0"/>
              <a:t>万人次，旅游收入突破</a:t>
            </a:r>
            <a:r>
              <a:rPr lang="en-US" altLang="zh-CN" b="1" smtClean="0"/>
              <a:t>7200</a:t>
            </a:r>
            <a:r>
              <a:rPr lang="zh-CN" altLang="zh-CN" b="1" smtClean="0"/>
              <a:t>万元。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②③①⑤④</a:t>
            </a:r>
            <a:r>
              <a:rPr lang="en-US" altLang="zh-CN" b="1" smtClean="0"/>
              <a:t>          B.</a:t>
            </a:r>
            <a:r>
              <a:rPr lang="zh-CN" altLang="zh-CN" b="1" smtClean="0"/>
              <a:t>④②⑤③</a:t>
            </a:r>
            <a:r>
              <a:rPr lang="en-US" altLang="zh-CN" b="1" smtClean="0"/>
              <a:t>      </a:t>
            </a:r>
            <a:r>
              <a:rPr lang="zh-CN" altLang="zh-CN" b="1" smtClean="0"/>
              <a:t>①</a:t>
            </a:r>
            <a:r>
              <a:rPr lang="en-US" altLang="zh-CN" b="1" smtClean="0"/>
              <a:t>  C.</a:t>
            </a:r>
            <a:r>
              <a:rPr lang="zh-CN" altLang="zh-CN" b="1" smtClean="0"/>
              <a:t>②④①③⑤</a:t>
            </a:r>
            <a:r>
              <a:rPr lang="en-US" altLang="zh-CN" b="1" smtClean="0"/>
              <a:t>        D.</a:t>
            </a:r>
            <a:r>
              <a:rPr lang="zh-CN" altLang="zh-CN" b="1" smtClean="0"/>
              <a:t>④⑤①③②</a:t>
            </a:r>
          </a:p>
          <a:p>
            <a:r>
              <a:rPr lang="en-US" altLang="zh-CN" sz="5200" b="1" smtClean="0">
                <a:solidFill>
                  <a:srgbClr val="FF0000"/>
                </a:solidFill>
              </a:rPr>
              <a:t>                           B </a:t>
            </a:r>
            <a:endParaRPr lang="zh-CN" altLang="zh-CN" sz="52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16</a:t>
            </a:r>
            <a:r>
              <a:rPr lang="zh-CN" altLang="en-US" b="1" smtClean="0"/>
              <a:t>、</a:t>
            </a:r>
            <a:r>
              <a:rPr lang="zh-CN" altLang="zh-CN" b="1" smtClean="0"/>
              <a:t>下面是关于</a:t>
            </a:r>
            <a:r>
              <a:rPr lang="en-US" altLang="zh-CN" b="1" smtClean="0"/>
              <a:t>“</a:t>
            </a:r>
            <a:r>
              <a:rPr lang="zh-CN" altLang="zh-CN" b="1" smtClean="0"/>
              <a:t>诗歌节奏</a:t>
            </a:r>
            <a:r>
              <a:rPr lang="en-US" altLang="zh-CN" b="1" smtClean="0"/>
              <a:t>”</a:t>
            </a:r>
            <a:r>
              <a:rPr lang="zh-CN" altLang="zh-CN" b="1" smtClean="0"/>
              <a:t>的一组句子，排列最恰当的一项是</a:t>
            </a:r>
            <a:r>
              <a:rPr lang="en-US" altLang="zh-CN" b="1" smtClean="0"/>
              <a:t>(     ) (2</a:t>
            </a:r>
            <a:r>
              <a:rPr lang="zh-CN" altLang="zh-CN" b="1" smtClean="0"/>
              <a:t>分</a:t>
            </a:r>
            <a:r>
              <a:rPr lang="en-US" altLang="zh-CN" b="1" smtClean="0"/>
              <a:t>) 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①另一种是随着诗歌内容与情感的变化而出现的节奏。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②节奏是诗歌的生命，把握好节奏会使诗歌更加具有韵律美。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③总之，节奏没有固定的模式可遵循，具有独特性。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④在现代诗歌朗读中，节奏往往不是一成不变的，它会随着情感的发展而不断变化。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⑤一般而言，诗歌节奏分为两种，一种是诗歌本身固有的节奏。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⑥当然，不同的人有不同的气质和特点，朗诵出来的节奏也会不尽相同。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②④⑤①⑥③</a:t>
            </a:r>
            <a:r>
              <a:rPr lang="en-US" altLang="zh-CN" b="1" smtClean="0"/>
              <a:t>  B.</a:t>
            </a:r>
            <a:r>
              <a:rPr lang="zh-CN" altLang="zh-CN" b="1" smtClean="0"/>
              <a:t>②⑤①④⑥③</a:t>
            </a:r>
            <a:r>
              <a:rPr lang="en-US" altLang="zh-CN" b="1" smtClean="0"/>
              <a:t>   C.</a:t>
            </a:r>
            <a:r>
              <a:rPr lang="zh-CN" altLang="zh-CN" b="1" smtClean="0"/>
              <a:t>④②⑤①⑥③</a:t>
            </a:r>
            <a:r>
              <a:rPr lang="en-US" altLang="zh-CN" b="1" smtClean="0"/>
              <a:t>  D.</a:t>
            </a:r>
            <a:r>
              <a:rPr lang="zh-CN" altLang="zh-CN" b="1" smtClean="0"/>
              <a:t>⑤④①②⑥③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5200" b="1" smtClean="0">
                <a:solidFill>
                  <a:srgbClr val="FF0000"/>
                </a:solidFill>
              </a:rPr>
              <a:t>                           B</a:t>
            </a:r>
            <a:endParaRPr lang="zh-CN" altLang="zh-CN" sz="52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17</a:t>
            </a:r>
            <a:r>
              <a:rPr lang="zh-CN" altLang="en-US" b="1" smtClean="0"/>
              <a:t>、</a:t>
            </a:r>
            <a:r>
              <a:rPr lang="zh-CN" altLang="zh-CN" b="1" smtClean="0"/>
              <a:t>下列句子的排列顺序正确的一项是（</a:t>
            </a:r>
            <a:r>
              <a:rPr lang="en-US" altLang="zh-CN" b="1" smtClean="0"/>
              <a:t>2</a:t>
            </a:r>
            <a:r>
              <a:rPr lang="zh-CN" altLang="zh-CN" b="1" smtClean="0"/>
              <a:t>分）（</a:t>
            </a:r>
            <a:r>
              <a:rPr lang="en-US" altLang="zh-CN" b="1" smtClean="0"/>
              <a:t>      </a:t>
            </a:r>
            <a:r>
              <a:rPr lang="zh-CN" altLang="zh-CN" b="1" smtClean="0"/>
              <a:t>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正由于英雄具有这些崇高的品质，其对社会发展所起的作用是不可估量的。</a:t>
            </a:r>
            <a:r>
              <a:rPr lang="en-US" altLang="zh-CN" b="1" u="sng" smtClean="0"/>
              <a:t>         </a:t>
            </a:r>
            <a:r>
              <a:rPr lang="zh-CN" altLang="zh-CN" b="1" smtClean="0"/>
              <a:t>。</a:t>
            </a:r>
            <a:r>
              <a:rPr lang="en-US" altLang="zh-CN" b="1" u="sng" smtClean="0"/>
              <a:t>       </a:t>
            </a:r>
            <a:r>
              <a:rPr lang="zh-CN" altLang="zh-CN" b="1" smtClean="0"/>
              <a:t>。</a:t>
            </a:r>
            <a:r>
              <a:rPr lang="en-US" altLang="zh-CN" b="1" u="sng" smtClean="0"/>
              <a:t>   </a:t>
            </a:r>
            <a:r>
              <a:rPr lang="zh-CN" altLang="zh-CN" b="1" smtClean="0"/>
              <a:t>。</a:t>
            </a:r>
            <a:r>
              <a:rPr lang="en-US" altLang="zh-CN" b="1" u="sng" smtClean="0"/>
              <a:t>       </a:t>
            </a:r>
            <a:r>
              <a:rPr lang="zh-CN" altLang="zh-CN" b="1" smtClean="0"/>
              <a:t>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①对国家而言，英雄是国家的符号，每个国家都需要有引以为豪的英雄。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②可以说，正是千千万万的英雄，才使得我们的国家和民族于危亡中展现生机，由积贫积弱走向繁荣昌盛。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③对个人而言，英雄为我们树立起精神的标杆，影响着一个人的人生价值观的形成。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④英雄们身上所具有的光辉品质，正是构筑民族精神最重要的元素之一。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．③①④②</a:t>
            </a:r>
            <a:r>
              <a:rPr lang="en-US" altLang="zh-CN" b="1" smtClean="0"/>
              <a:t>   B</a:t>
            </a:r>
            <a:r>
              <a:rPr lang="zh-CN" altLang="zh-CN" b="1" smtClean="0"/>
              <a:t>．②①③④</a:t>
            </a:r>
            <a:r>
              <a:rPr lang="en-US" altLang="zh-CN" b="1" smtClean="0"/>
              <a:t>   C</a:t>
            </a:r>
            <a:r>
              <a:rPr lang="zh-CN" altLang="zh-CN" b="1" smtClean="0"/>
              <a:t>．①③②④</a:t>
            </a:r>
            <a:r>
              <a:rPr lang="en-US" altLang="zh-CN" b="1" smtClean="0"/>
              <a:t>   D</a:t>
            </a:r>
            <a:r>
              <a:rPr lang="zh-CN" altLang="zh-CN" b="1" smtClean="0"/>
              <a:t>．④③②①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5200" b="1" smtClean="0">
                <a:solidFill>
                  <a:srgbClr val="FF0000"/>
                </a:solidFill>
              </a:rPr>
              <a:t>                               A </a:t>
            </a:r>
            <a:endParaRPr lang="zh-CN" altLang="zh-CN" sz="52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smtClean="0"/>
              <a:t>1</a:t>
            </a:r>
            <a:r>
              <a:rPr lang="zh-CN" altLang="en-US" b="1" smtClean="0"/>
              <a:t>、</a:t>
            </a:r>
            <a:r>
              <a:rPr lang="zh-CN" altLang="zh-CN" b="1" smtClean="0"/>
              <a:t>下列</a:t>
            </a:r>
            <a:r>
              <a:rPr lang="zh-CN" altLang="zh-CN" b="1"/>
              <a:t>句子排序最恰当的一项是（</a:t>
            </a:r>
            <a:r>
              <a:rPr lang="en-US" altLang="zh-CN" b="1"/>
              <a:t>2</a:t>
            </a:r>
            <a:r>
              <a:rPr lang="zh-CN" altLang="zh-CN" b="1"/>
              <a:t>分）（</a:t>
            </a:r>
            <a:r>
              <a:rPr lang="en-US" altLang="zh-CN" b="1"/>
              <a:t>    </a:t>
            </a:r>
            <a:r>
              <a:rPr lang="zh-CN" altLang="zh-CN" b="1"/>
              <a:t>）</a:t>
            </a:r>
            <a:endParaRPr lang="zh-CN" altLang="zh-CN" b="1" smtClean="0"/>
          </a:p>
          <a:p>
            <a:r>
              <a:rPr lang="zh-CN" altLang="zh-CN" b="1"/>
              <a:t>①三者的结合，构成了中国人对人生和宇宙的整体认识。</a:t>
            </a:r>
            <a:endParaRPr lang="zh-CN" altLang="zh-CN" b="1" smtClean="0"/>
          </a:p>
          <a:p>
            <a:r>
              <a:rPr lang="zh-CN" altLang="zh-CN" b="1"/>
              <a:t>②画家们在创作时会自觉体现</a:t>
            </a:r>
            <a:r>
              <a:rPr lang="en-US" altLang="zh-CN" b="1"/>
              <a:t>“</a:t>
            </a:r>
            <a:r>
              <a:rPr lang="zh-CN" altLang="zh-CN" b="1"/>
              <a:t>天人合一</a:t>
            </a:r>
            <a:r>
              <a:rPr lang="en-US" altLang="zh-CN" b="1"/>
              <a:t>”</a:t>
            </a:r>
            <a:r>
              <a:rPr lang="zh-CN" altLang="zh-CN" b="1"/>
              <a:t>的观念，这是中国人对哲学思考的艺术表现，也体现了艺术的真谛。</a:t>
            </a:r>
            <a:endParaRPr lang="zh-CN" altLang="zh-CN" b="1" smtClean="0"/>
          </a:p>
          <a:p>
            <a:r>
              <a:rPr lang="zh-CN" altLang="zh-CN" b="1"/>
              <a:t>③人物画表现的是人类社会的生活风貌，山水画表现的是人与自然的关系，花鸟画则表现大自然的各种生命状态。</a:t>
            </a:r>
            <a:endParaRPr lang="zh-CN" altLang="zh-CN" b="1" smtClean="0"/>
          </a:p>
          <a:p>
            <a:r>
              <a:rPr lang="zh-CN" altLang="zh-CN" b="1"/>
              <a:t>④中国画体现出中华民族的哲学思想。</a:t>
            </a:r>
            <a:endParaRPr lang="zh-CN" altLang="zh-CN" b="1" smtClean="0"/>
          </a:p>
          <a:p>
            <a:r>
              <a:rPr lang="en-US" altLang="zh-CN" b="1"/>
              <a:t>A.</a:t>
            </a:r>
            <a:r>
              <a:rPr lang="zh-CN" altLang="zh-CN" b="1"/>
              <a:t>②③①④</a:t>
            </a:r>
            <a:r>
              <a:rPr lang="en-US" altLang="zh-CN" b="1"/>
              <a:t>    B.</a:t>
            </a:r>
            <a:r>
              <a:rPr lang="zh-CN" altLang="zh-CN" b="1"/>
              <a:t>④②③①</a:t>
            </a:r>
            <a:r>
              <a:rPr lang="en-US" altLang="zh-CN" b="1"/>
              <a:t>    C.</a:t>
            </a:r>
            <a:r>
              <a:rPr lang="zh-CN" altLang="zh-CN" b="1"/>
              <a:t>②④③①</a:t>
            </a:r>
            <a:r>
              <a:rPr lang="en-US" altLang="zh-CN" b="1"/>
              <a:t>    D.</a:t>
            </a:r>
            <a:r>
              <a:rPr lang="zh-CN" altLang="zh-CN" b="1"/>
              <a:t>④③①②</a:t>
            </a:r>
            <a:endParaRPr lang="zh-CN" altLang="zh-CN" b="1" smtClean="0"/>
          </a:p>
          <a:p>
            <a:r>
              <a:rPr lang="en-US" altLang="zh-CN"/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【解答】</a:t>
            </a:r>
            <a:r>
              <a:rPr lang="zh-CN" altLang="zh-CN" b="1">
                <a:solidFill>
                  <a:srgbClr val="FF0000"/>
                </a:solidFill>
              </a:rPr>
              <a:t>本题考查语言表达连贯的能力。解答此题，首先要确定中心句，通过读这四个句子，可知本语段介绍的是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中国画体现出中华民族的哲学思想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，按照论述的层次关系来写，所以确定④是首句，紧接着分别写了三种画的特点③①，最后加以总结②．所以顺序为④③①②，据此可知答案为</a:t>
            </a:r>
            <a:r>
              <a:rPr lang="en-US" altLang="zh-CN" b="1">
                <a:solidFill>
                  <a:srgbClr val="FF0000"/>
                </a:solidFill>
              </a:rPr>
              <a:t>D</a:t>
            </a:r>
            <a:r>
              <a:rPr lang="zh-CN" altLang="zh-CN" b="1">
                <a:solidFill>
                  <a:srgbClr val="FF0000"/>
                </a:solidFill>
              </a:rPr>
              <a:t>。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18</a:t>
            </a:r>
            <a:r>
              <a:rPr lang="zh-CN" altLang="en-US" b="1" smtClean="0"/>
              <a:t>、</a:t>
            </a:r>
            <a:r>
              <a:rPr lang="zh-CN" altLang="zh-CN" b="1" smtClean="0"/>
              <a:t>将下列句子组成语意连贯的一段话，排序最恰当的一项是（</a:t>
            </a:r>
            <a:r>
              <a:rPr lang="en-US" altLang="zh-CN" b="1" smtClean="0"/>
              <a:t>2</a:t>
            </a:r>
            <a:r>
              <a:rPr lang="zh-CN" altLang="zh-CN" b="1" smtClean="0"/>
              <a:t>分）（</a:t>
            </a:r>
            <a:r>
              <a:rPr lang="en-US" altLang="zh-CN" b="1" smtClean="0"/>
              <a:t>    </a:t>
            </a:r>
            <a:r>
              <a:rPr lang="zh-CN" altLang="zh-CN" b="1" smtClean="0"/>
              <a:t>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①因为柠檬的酸性比葡萄更明显，所以网友们现在选择了</a:t>
            </a:r>
            <a:r>
              <a:rPr lang="en-US" altLang="zh-CN" b="1" smtClean="0"/>
              <a:t>“</a:t>
            </a:r>
            <a:r>
              <a:rPr lang="zh-CN" altLang="zh-CN" b="1" smtClean="0"/>
              <a:t>吃柠檬</a:t>
            </a:r>
            <a:r>
              <a:rPr lang="en-US" altLang="zh-CN" b="1" smtClean="0"/>
              <a:t>”</a:t>
            </a:r>
            <a:r>
              <a:rPr lang="zh-CN" altLang="zh-CN" b="1" smtClean="0"/>
              <a:t>来表示妒忌。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②但是在网络时代，</a:t>
            </a:r>
            <a:r>
              <a:rPr lang="en-US" altLang="zh-CN" b="1" smtClean="0"/>
              <a:t>“</a:t>
            </a:r>
            <a:r>
              <a:rPr lang="zh-CN" altLang="zh-CN" b="1" smtClean="0"/>
              <a:t>柠檬</a:t>
            </a:r>
            <a:r>
              <a:rPr lang="en-US" altLang="zh-CN" b="1" smtClean="0"/>
              <a:t>”</a:t>
            </a:r>
            <a:r>
              <a:rPr lang="zh-CN" altLang="zh-CN" b="1" smtClean="0"/>
              <a:t>代替了</a:t>
            </a:r>
            <a:r>
              <a:rPr lang="en-US" altLang="zh-CN" b="1" smtClean="0"/>
              <a:t>“</a:t>
            </a:r>
            <a:r>
              <a:rPr lang="zh-CN" altLang="zh-CN" b="1" smtClean="0"/>
              <a:t>葡萄</a:t>
            </a:r>
            <a:r>
              <a:rPr lang="en-US" altLang="zh-CN" b="1" smtClean="0"/>
              <a:t>”</a:t>
            </a:r>
            <a:r>
              <a:rPr lang="zh-CN" altLang="zh-CN" b="1" smtClean="0"/>
              <a:t>成为</a:t>
            </a:r>
            <a:r>
              <a:rPr lang="en-US" altLang="zh-CN" b="1" smtClean="0"/>
              <a:t>“</a:t>
            </a:r>
            <a:r>
              <a:rPr lang="zh-CN" altLang="zh-CN" b="1" smtClean="0"/>
              <a:t>酸</a:t>
            </a:r>
            <a:r>
              <a:rPr lang="en-US" altLang="zh-CN" b="1" smtClean="0"/>
              <a:t>”</a:t>
            </a:r>
            <a:r>
              <a:rPr lang="zh-CN" altLang="zh-CN" b="1" smtClean="0"/>
              <a:t>的代名词。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③</a:t>
            </a:r>
            <a:r>
              <a:rPr lang="en-US" altLang="zh-CN" b="1" smtClean="0"/>
              <a:t>“</a:t>
            </a:r>
            <a:r>
              <a:rPr lang="zh-CN" altLang="zh-CN" b="1" smtClean="0"/>
              <a:t>吃柠檬</a:t>
            </a:r>
            <a:r>
              <a:rPr lang="en-US" altLang="zh-CN" b="1" smtClean="0"/>
              <a:t>”</a:t>
            </a:r>
            <a:r>
              <a:rPr lang="zh-CN" altLang="zh-CN" b="1" smtClean="0"/>
              <a:t>的人就成了</a:t>
            </a:r>
            <a:r>
              <a:rPr lang="en-US" altLang="zh-CN" b="1" smtClean="0"/>
              <a:t>“</a:t>
            </a:r>
            <a:r>
              <a:rPr lang="zh-CN" altLang="zh-CN" b="1" smtClean="0"/>
              <a:t>柠檬人</a:t>
            </a:r>
            <a:r>
              <a:rPr lang="en-US" altLang="zh-CN" b="1" smtClean="0"/>
              <a:t>”</a:t>
            </a:r>
            <a:r>
              <a:rPr lang="zh-CN" altLang="zh-CN" b="1" smtClean="0"/>
              <a:t>，形容那些躲在键盘后表达很多酸言酸语的人。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④原来有一句熟语</a:t>
            </a:r>
            <a:r>
              <a:rPr lang="en-US" altLang="zh-CN" b="1" smtClean="0"/>
              <a:t>“</a:t>
            </a:r>
            <a:r>
              <a:rPr lang="zh-CN" altLang="zh-CN" b="1" smtClean="0"/>
              <a:t>吃不到葡萄说葡萄酸</a:t>
            </a:r>
            <a:r>
              <a:rPr lang="en-US" altLang="zh-CN" b="1" smtClean="0"/>
              <a:t>”</a:t>
            </a:r>
            <a:r>
              <a:rPr lang="zh-CN" altLang="zh-CN" b="1" smtClean="0"/>
              <a:t>，用米形容妒忌的心态。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⑤我们希望大家做一个理智而文明的</a:t>
            </a:r>
            <a:r>
              <a:rPr lang="en-US" altLang="zh-CN" b="1" smtClean="0"/>
              <a:t>“</a:t>
            </a:r>
            <a:r>
              <a:rPr lang="zh-CN" altLang="zh-CN" b="1" smtClean="0"/>
              <a:t>柠檬人</a:t>
            </a:r>
            <a:r>
              <a:rPr lang="en-US" altLang="zh-CN" b="1" smtClean="0"/>
              <a:t>”</a:t>
            </a:r>
            <a:r>
              <a:rPr lang="zh-CN" altLang="zh-CN" b="1" smtClean="0"/>
              <a:t>，因为小酸怡情，大酸伤身。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①③⑤④②</a:t>
            </a:r>
            <a:r>
              <a:rPr lang="en-US" altLang="zh-CN" b="1" smtClean="0"/>
              <a:t>  B. </a:t>
            </a:r>
            <a:r>
              <a:rPr lang="zh-CN" altLang="zh-CN" b="1" smtClean="0"/>
              <a:t>③①⑤④②</a:t>
            </a:r>
            <a:r>
              <a:rPr lang="en-US" altLang="zh-CN" b="1" smtClean="0"/>
              <a:t>  C.</a:t>
            </a:r>
            <a:r>
              <a:rPr lang="zh-CN" altLang="zh-CN" b="1" smtClean="0"/>
              <a:t>④②③①⑤</a:t>
            </a:r>
            <a:r>
              <a:rPr lang="en-US" altLang="zh-CN" b="1" smtClean="0"/>
              <a:t>  D.</a:t>
            </a:r>
            <a:r>
              <a:rPr lang="zh-CN" altLang="zh-CN" b="1" smtClean="0"/>
              <a:t>④②①③⑤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mtClean="0"/>
              <a:t>                                   .</a:t>
            </a:r>
            <a:r>
              <a:rPr lang="en-US" altLang="zh-CN" sz="5600" b="1" smtClean="0">
                <a:solidFill>
                  <a:srgbClr val="FF0000"/>
                </a:solidFill>
              </a:rPr>
              <a:t>D 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19</a:t>
            </a:r>
            <a:r>
              <a:rPr lang="zh-CN" altLang="en-US" b="1" smtClean="0"/>
              <a:t>、</a:t>
            </a:r>
            <a:r>
              <a:rPr lang="zh-CN" altLang="zh-CN" b="1" smtClean="0"/>
              <a:t>下列句子组成语段顺序排列正确的一项是（</a:t>
            </a:r>
            <a:r>
              <a:rPr lang="en-US" altLang="zh-CN" b="1" smtClean="0"/>
              <a:t>   </a:t>
            </a:r>
            <a:r>
              <a:rPr lang="zh-CN" altLang="zh-CN" b="1" smtClean="0"/>
              <a:t>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①那些杀身成仁的志士将生命视作敝履，他们并非对于生已感到厌倦，相反，他们倒是乐生的人。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②这是</a:t>
            </a:r>
            <a:r>
              <a:rPr lang="en-US" altLang="zh-CN" b="1" smtClean="0"/>
              <a:t>“</a:t>
            </a:r>
            <a:r>
              <a:rPr lang="zh-CN" altLang="zh-CN" b="1" smtClean="0"/>
              <a:t>生</a:t>
            </a:r>
            <a:r>
              <a:rPr lang="en-US" altLang="zh-CN" b="1" smtClean="0"/>
              <a:t>”</a:t>
            </a:r>
            <a:r>
              <a:rPr lang="zh-CN" altLang="zh-CN" b="1" smtClean="0"/>
              <a:t>的美丽之最高的体现。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③他们是为了保持</a:t>
            </a:r>
            <a:r>
              <a:rPr lang="en-US" altLang="zh-CN" b="1" smtClean="0"/>
              <a:t>“</a:t>
            </a:r>
            <a:r>
              <a:rPr lang="zh-CN" altLang="zh-CN" b="1" smtClean="0"/>
              <a:t>生</a:t>
            </a:r>
            <a:r>
              <a:rPr lang="en-US" altLang="zh-CN" b="1" smtClean="0"/>
              <a:t>”</a:t>
            </a:r>
            <a:r>
              <a:rPr lang="zh-CN" altLang="zh-CN" b="1" smtClean="0"/>
              <a:t>的美丽，维持多数人的生存，而毅然献出自己的生命的。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④这样深的爱！甚至那躯壳化为泥土，这爱也还笼罩世间，跟着太阳和明星永久闪耀。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⑤</a:t>
            </a:r>
            <a:r>
              <a:rPr lang="en-US" altLang="zh-CN" b="1" smtClean="0"/>
              <a:t>“</a:t>
            </a:r>
            <a:r>
              <a:rPr lang="zh-CN" altLang="zh-CN" b="1" smtClean="0"/>
              <a:t>生</a:t>
            </a:r>
            <a:r>
              <a:rPr lang="en-US" altLang="zh-CN" b="1" smtClean="0"/>
              <a:t>”</a:t>
            </a:r>
            <a:r>
              <a:rPr lang="zh-CN" altLang="zh-CN" b="1" smtClean="0"/>
              <a:t>的确实是美丽的，乐</a:t>
            </a:r>
            <a:r>
              <a:rPr lang="en-US" altLang="zh-CN" b="1" smtClean="0"/>
              <a:t>“</a:t>
            </a:r>
            <a:r>
              <a:rPr lang="zh-CN" altLang="zh-CN" b="1" smtClean="0"/>
              <a:t>生</a:t>
            </a:r>
            <a:r>
              <a:rPr lang="en-US" altLang="zh-CN" b="1" smtClean="0"/>
              <a:t>”</a:t>
            </a:r>
            <a:r>
              <a:rPr lang="zh-CN" altLang="zh-CN" b="1" smtClean="0"/>
              <a:t>是人的本分。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A.</a:t>
            </a:r>
            <a:r>
              <a:rPr lang="zh-CN" altLang="zh-CN" b="1" smtClean="0"/>
              <a:t>①③④②⑤</a:t>
            </a:r>
            <a:r>
              <a:rPr lang="en-US" altLang="zh-CN" b="1" smtClean="0"/>
              <a:t>        B.</a:t>
            </a:r>
            <a:r>
              <a:rPr lang="zh-CN" altLang="zh-CN" b="1" smtClean="0"/>
              <a:t>①③②④⑤</a:t>
            </a:r>
            <a:r>
              <a:rPr lang="en-US" altLang="zh-CN" b="1" smtClean="0"/>
              <a:t>        C.</a:t>
            </a:r>
            <a:r>
              <a:rPr lang="zh-CN" altLang="zh-CN" b="1" smtClean="0"/>
              <a:t>⑤①③④②</a:t>
            </a:r>
            <a:r>
              <a:rPr lang="en-US" altLang="zh-CN" b="1" smtClean="0"/>
              <a:t>       D.</a:t>
            </a:r>
            <a:r>
              <a:rPr lang="zh-CN" altLang="zh-CN" b="1" smtClean="0"/>
              <a:t>⑤②①③④</a:t>
            </a:r>
          </a:p>
          <a:p>
            <a:r>
              <a:rPr lang="en-US" altLang="zh-CN" sz="6500" b="1" smtClean="0">
                <a:solidFill>
                  <a:srgbClr val="FF0000"/>
                </a:solidFill>
              </a:rPr>
              <a:t>                            C</a:t>
            </a:r>
            <a:endParaRPr lang="zh-CN" altLang="en-US" sz="6500" b="1">
              <a:solidFill>
                <a:srgbClr val="FF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23600" y="124714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smtClean="0"/>
              <a:t>2</a:t>
            </a:r>
            <a:r>
              <a:rPr lang="zh-CN" altLang="en-US" b="1" smtClean="0"/>
              <a:t>、</a:t>
            </a:r>
            <a:r>
              <a:rPr lang="zh-CN" altLang="zh-CN" b="1" smtClean="0"/>
              <a:t>请</a:t>
            </a:r>
            <a:r>
              <a:rPr lang="zh-CN" altLang="zh-CN" b="1"/>
              <a:t>选出下列选项中排序正确的一项</a:t>
            </a:r>
            <a:r>
              <a:rPr lang="en-US" altLang="zh-CN" b="1"/>
              <a:t>(       )</a:t>
            </a:r>
            <a:endParaRPr lang="zh-CN" altLang="zh-CN" b="1" smtClean="0"/>
          </a:p>
          <a:p>
            <a:r>
              <a:rPr lang="zh-CN" altLang="zh-CN" b="1"/>
              <a:t>①所以，它在地面上出现的时候，身上常有许多潮湿的泥点。</a:t>
            </a:r>
            <a:endParaRPr lang="zh-CN" altLang="zh-CN" b="1" smtClean="0"/>
          </a:p>
          <a:p>
            <a:r>
              <a:rPr lang="zh-CN" altLang="zh-CN" b="1"/>
              <a:t>②它掘土的时候，将汁液喷洒在泥土上。使泥上成为泥浆，于是墙壁就更加柔软。</a:t>
            </a:r>
            <a:endParaRPr lang="zh-CN" altLang="zh-CN" b="1" smtClean="0"/>
          </a:p>
          <a:p>
            <a:r>
              <a:rPr lang="zh-CN" altLang="zh-CN" b="1"/>
              <a:t>③幼虫再用它肥重的身体压上去，使烂泥挤进干土的罅隙。</a:t>
            </a:r>
            <a:endParaRPr lang="zh-CN" altLang="zh-CN" b="1" smtClean="0"/>
          </a:p>
          <a:p>
            <a:r>
              <a:rPr lang="zh-CN" altLang="zh-CN" b="1"/>
              <a:t>④它臃肿的身体里面有一种汁液，可以用力抵御穴里的尘土。</a:t>
            </a:r>
            <a:endParaRPr lang="zh-CN" altLang="zh-CN" b="1" smtClean="0"/>
          </a:p>
          <a:p>
            <a:r>
              <a:rPr lang="en-US" altLang="zh-CN" b="1"/>
              <a:t>A.</a:t>
            </a:r>
            <a:r>
              <a:rPr lang="zh-CN" altLang="zh-CN" b="1"/>
              <a:t>①②③④</a:t>
            </a:r>
            <a:r>
              <a:rPr lang="en-US" altLang="zh-CN" b="1"/>
              <a:t>  B.</a:t>
            </a:r>
            <a:r>
              <a:rPr lang="zh-CN" altLang="zh-CN" b="1"/>
              <a:t>④②③①</a:t>
            </a:r>
            <a:r>
              <a:rPr lang="en-US" altLang="zh-CN" b="1"/>
              <a:t>  C.</a:t>
            </a:r>
            <a:r>
              <a:rPr lang="zh-CN" altLang="zh-CN" b="1"/>
              <a:t>④①②③</a:t>
            </a:r>
            <a:r>
              <a:rPr lang="en-US" altLang="zh-CN" b="1"/>
              <a:t>  D.</a:t>
            </a:r>
            <a:r>
              <a:rPr lang="zh-CN" altLang="zh-CN" b="1"/>
              <a:t>①③②</a:t>
            </a:r>
            <a:r>
              <a:rPr lang="zh-CN" altLang="zh-CN" b="1" smtClean="0"/>
              <a:t>④</a:t>
            </a:r>
            <a:r>
              <a:rPr lang="en-US" altLang="zh-CN" b="1"/>
              <a:t> </a:t>
            </a:r>
            <a:endParaRPr lang="zh-CN" altLang="zh-CN" b="1" smtClean="0"/>
          </a:p>
          <a:p>
            <a:r>
              <a:rPr lang="zh-CN" altLang="zh-CN" b="1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B</a:t>
            </a:r>
            <a:r>
              <a:rPr lang="en-US" altLang="zh-CN" b="1">
                <a:solidFill>
                  <a:srgbClr val="FF0000"/>
                </a:solidFill>
              </a:rPr>
              <a:t> </a:t>
            </a:r>
            <a:r>
              <a:rPr lang="en-US" altLang="zh-CN" b="1" smtClean="0">
                <a:solidFill>
                  <a:srgbClr val="FF0000"/>
                </a:solidFill>
              </a:rPr>
              <a:t>   </a:t>
            </a:r>
            <a:r>
              <a:rPr lang="zh-CN" altLang="zh-CN" b="1" smtClean="0">
                <a:solidFill>
                  <a:srgbClr val="FF0000"/>
                </a:solidFill>
              </a:rPr>
              <a:t>本</a:t>
            </a:r>
            <a:r>
              <a:rPr lang="zh-CN" altLang="zh-CN" b="1">
                <a:solidFill>
                  <a:srgbClr val="FF0000"/>
                </a:solidFill>
              </a:rPr>
              <a:t>段选文出自《昆虫记</a:t>
            </a:r>
            <a:r>
              <a:rPr lang="en-US" altLang="zh-CN" b="1">
                <a:solidFill>
                  <a:srgbClr val="FF0000"/>
                </a:solidFill>
              </a:rPr>
              <a:t>·</a:t>
            </a:r>
            <a:r>
              <a:rPr lang="zh-CN" altLang="zh-CN" b="1">
                <a:solidFill>
                  <a:srgbClr val="FF0000"/>
                </a:solidFill>
              </a:rPr>
              <a:t>蝉》。因①②③有明显的关联词。故④放在最前。 ④②都提到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汁液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，且②有关联问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于是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。故②紧跟①。通过③的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再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和①的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所以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得如③在①前，故顺序应为④②③①。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3</a:t>
            </a:r>
            <a:r>
              <a:rPr lang="zh-CN" altLang="en-US" b="1" smtClean="0"/>
              <a:t>、</a:t>
            </a:r>
            <a:r>
              <a:rPr lang="zh-CN" altLang="zh-CN" b="1" smtClean="0"/>
              <a:t>将</a:t>
            </a:r>
            <a:r>
              <a:rPr lang="zh-CN" altLang="zh-CN" b="1"/>
              <a:t>下列句子组成语意通顺的语段，顺序排列正确的一项是（　　）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①坚定也是这样，源于心灵，听从心灵，更是对真理和世间美好的捍卫。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②也许有人会说，管它完整不完整，只要自己的利益不损失就行了。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③有了这样的坚定，不管是怎样的私心杂念还是五彩缤纷的诱惑，都不能改变它，因为它当关，万夫莫开。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④如果在该坚定的事上，不能做到坚定，那么这样的人生就变得不再完整。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⑤这种利益至上的人，十之八九都是一些名利之徒，在他们的世界里，根本没有什么真理，如果有，那也是关乎利益的东西。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/>
              <a:t>⑥著名作家张炜说：</a:t>
            </a:r>
            <a:r>
              <a:rPr lang="en-US" altLang="zh-CN" b="1"/>
              <a:t>“</a:t>
            </a:r>
            <a:r>
              <a:rPr lang="zh-CN" altLang="zh-CN" b="1"/>
              <a:t>写作是一种心灵之业，要始终听从内心的指引，更是追求真理的一种方式。</a:t>
            </a:r>
            <a:r>
              <a:rPr lang="en-US" altLang="zh-CN" b="1"/>
              <a:t>”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④</a:t>
            </a:r>
            <a:r>
              <a:rPr lang="zh-CN" altLang="zh-CN" b="1"/>
              <a:t>⑥②⑤①③</a:t>
            </a:r>
            <a:r>
              <a:rPr lang="en-US" altLang="zh-CN" b="1"/>
              <a:t>  </a:t>
            </a:r>
            <a:r>
              <a:rPr lang="en-US" altLang="zh-CN" b="1" smtClean="0"/>
              <a:t>  B</a:t>
            </a:r>
            <a:r>
              <a:rPr lang="zh-CN" altLang="zh-CN" b="1" smtClean="0"/>
              <a:t>⑥</a:t>
            </a:r>
            <a:r>
              <a:rPr lang="zh-CN" altLang="zh-CN" b="1"/>
              <a:t>①③④②⑤</a:t>
            </a:r>
            <a:r>
              <a:rPr lang="en-US" altLang="zh-CN" b="1"/>
              <a:t>  </a:t>
            </a:r>
            <a:r>
              <a:rPr lang="en-US" altLang="zh-CN" b="1" smtClean="0"/>
              <a:t>  C</a:t>
            </a:r>
            <a:r>
              <a:rPr lang="zh-CN" altLang="zh-CN" b="1" smtClean="0"/>
              <a:t>⑥</a:t>
            </a:r>
            <a:r>
              <a:rPr lang="zh-CN" altLang="zh-CN" b="1"/>
              <a:t>③①④②⑤</a:t>
            </a:r>
            <a:r>
              <a:rPr lang="en-US" altLang="zh-CN" b="1"/>
              <a:t> </a:t>
            </a:r>
            <a:r>
              <a:rPr lang="en-US" altLang="zh-CN" b="1" smtClean="0"/>
              <a:t>   D</a:t>
            </a:r>
            <a:r>
              <a:rPr lang="zh-CN" altLang="zh-CN" b="1" smtClean="0"/>
              <a:t>④</a:t>
            </a:r>
            <a:r>
              <a:rPr lang="zh-CN" altLang="zh-CN" b="1"/>
              <a:t>②⑤⑥①③</a:t>
            </a:r>
            <a:endParaRPr lang="zh-CN" altLang="zh-CN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/>
              <a:t> </a:t>
            </a:r>
            <a:r>
              <a:rPr lang="zh-CN" altLang="zh-CN" sz="3400" b="1" smtClean="0">
                <a:solidFill>
                  <a:srgbClr val="FF0000"/>
                </a:solidFill>
              </a:rPr>
              <a:t>【解答】</a:t>
            </a:r>
            <a:r>
              <a:rPr lang="zh-CN" altLang="zh-CN" sz="3400" b="1">
                <a:solidFill>
                  <a:srgbClr val="FF0000"/>
                </a:solidFill>
              </a:rPr>
              <a:t>本题考查语言表达连贯的能力。解答此题，首先要确定中心句，通过读这六个句子，可知本语段介绍的是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在该坚定的事上，一定要做到坚定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，按照逻辑层次关系来写，首先通过引用著名作家张炜的写作，引出要做到坚定⑥①，紧接介绍坚定的巨大作用③，最后介绍了不坚定的巨大危害④②⑤．所以顺序为⑥①③④②⑤，据此可知答案为</a:t>
            </a:r>
            <a:r>
              <a:rPr lang="en-US" altLang="zh-CN" sz="3400" b="1">
                <a:solidFill>
                  <a:srgbClr val="FF0000"/>
                </a:solidFill>
              </a:rPr>
              <a:t>B</a:t>
            </a:r>
            <a:r>
              <a:rPr lang="zh-CN" altLang="zh-CN" sz="3400" b="1">
                <a:solidFill>
                  <a:srgbClr val="FF0000"/>
                </a:solidFill>
              </a:rPr>
              <a:t>。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ct val="0"/>
              </a:spcBef>
            </a:pPr>
            <a:r>
              <a:rPr lang="zh-CN" altLang="zh-CN" b="1">
                <a:solidFill>
                  <a:srgbClr val="FF0000"/>
                </a:solidFill>
              </a:rPr>
              <a:t>考查句子排序能力。解答此类题，可以按如下步骤：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zh-CN" b="1">
                <a:solidFill>
                  <a:srgbClr val="FF0000"/>
                </a:solidFill>
              </a:rPr>
              <a:t>．寻头断尾，确定首尾句。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．把握时间顺序、空间顺序、逻辑顺序。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zh-CN" b="1">
                <a:solidFill>
                  <a:srgbClr val="FF0000"/>
                </a:solidFill>
              </a:rPr>
              <a:t>．把握关联词的搭配。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zh-CN" b="1">
                <a:solidFill>
                  <a:srgbClr val="FF0000"/>
                </a:solidFill>
              </a:rPr>
              <a:t>．把握话题衔接，尤其是重复出现的词语。</a:t>
            </a:r>
            <a:endParaRPr lang="zh-CN" altLang="zh-CN" smtClean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</a:pP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排列句子顺序技巧：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、中心句法：一段话，往往要围绕一个话题、一个中心。找对了中心句，不仅有利于把握和理解文意，也有利于调整语序。中心句常常在段首，有时在段尾，极少在中间。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、层次词法：善于捕捉并分析那些提示层次的词语的信息，对语序调整有很大帮助。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、关系疏密法：句与句的关系。也有疏密之分。要阐明一个观点，往往要从几个方面入手。同一方面的几句话之间来得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密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，几方面之间相对来说就来得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疏</a:t>
            </a:r>
            <a:r>
              <a:rPr lang="en-US" altLang="zh-CN" b="1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zh-CN" altLang="zh-CN" b="1">
                <a:solidFill>
                  <a:schemeClr val="tx2">
                    <a:lumMod val="50000"/>
                  </a:schemeClr>
                </a:solidFill>
              </a:rPr>
              <a:t>。</a:t>
            </a:r>
            <a:endParaRPr lang="zh-CN" altLang="en-US" b="1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4</a:t>
            </a:r>
            <a:r>
              <a:rPr lang="zh-CN" altLang="en-US" sz="3400" b="1" smtClean="0"/>
              <a:t>、</a:t>
            </a:r>
            <a:r>
              <a:rPr lang="en-US" altLang="zh-CN" sz="3400" b="1" smtClean="0"/>
              <a:t>“</a:t>
            </a:r>
            <a:r>
              <a:rPr lang="zh-CN" altLang="zh-CN" sz="3400" b="1"/>
              <a:t>诚信既是一种道德品质和道德信念，也是每个公民的道德责任，更是一种崇高的人格力量</a:t>
            </a:r>
            <a:r>
              <a:rPr lang="en-US" altLang="zh-CN" sz="3400" b="1"/>
              <a:t>”</a:t>
            </a:r>
            <a:r>
              <a:rPr lang="zh-CN" altLang="zh-CN" sz="3400" b="1"/>
              <a:t>一句放入下面文段最恰当的一处是</a:t>
            </a:r>
            <a:r>
              <a:rPr lang="en-US" altLang="zh-CN" sz="3400" b="1"/>
              <a:t>(   )</a:t>
            </a:r>
            <a:endParaRPr lang="zh-CN" altLang="zh-CN" sz="3400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/>
              <a:t> </a:t>
            </a:r>
            <a:r>
              <a:rPr lang="zh-CN" altLang="zh-CN" sz="3400" b="1"/>
              <a:t>（</a:t>
            </a:r>
            <a:r>
              <a:rPr lang="en-US" altLang="zh-CN" sz="3400" b="1"/>
              <a:t>A</a:t>
            </a:r>
            <a:r>
              <a:rPr lang="zh-CN" altLang="zh-CN" sz="3400" b="1"/>
              <a:t>）从人际关系来看，诚信是人和人在社会交往中最根本的道德规范，也是一个人最主要的道德品质。（</a:t>
            </a:r>
            <a:r>
              <a:rPr lang="en-US" altLang="zh-CN" sz="3400" b="1"/>
              <a:t>B</a:t>
            </a:r>
            <a:r>
              <a:rPr lang="zh-CN" altLang="zh-CN" sz="3400" b="1"/>
              <a:t>）人们在交往中，相互信任是相处的基础，其关键就在于诚实守信。（</a:t>
            </a:r>
            <a:r>
              <a:rPr lang="en-US" altLang="zh-CN" sz="3400" b="1"/>
              <a:t>C</a:t>
            </a:r>
            <a:r>
              <a:rPr lang="zh-CN" altLang="zh-CN" sz="3400" b="1"/>
              <a:t>）待人真诚，言而有信的个性品质导致人际吸引，有利于良好的人际关系的建立、维系和发展。（</a:t>
            </a:r>
            <a:r>
              <a:rPr lang="en-US" altLang="zh-CN" sz="3400" b="1"/>
              <a:t>D</a:t>
            </a:r>
            <a:r>
              <a:rPr lang="zh-CN" altLang="zh-CN" sz="3400" b="1"/>
              <a:t>）而自私自利、虚伪狡诈、言而无信的个性品质则很难取信于人，不利于人际关系的建立和融洽。</a:t>
            </a:r>
            <a:endParaRPr lang="zh-CN" altLang="zh-CN" sz="3400" b="1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/>
              <a:t> </a:t>
            </a:r>
            <a:r>
              <a:rPr lang="zh-CN" altLang="zh-CN" sz="3400" b="1" smtClean="0">
                <a:solidFill>
                  <a:srgbClr val="FF0000"/>
                </a:solidFill>
              </a:rPr>
              <a:t>【解答】</a:t>
            </a:r>
            <a:r>
              <a:rPr lang="zh-CN" altLang="zh-CN" sz="3400" b="1">
                <a:solidFill>
                  <a:srgbClr val="FF0000"/>
                </a:solidFill>
              </a:rPr>
              <a:t>这个语段主要阐述的是诚信在人际交往过程中的重要意义。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从人际关系来看，诚信是人和人在社会交往中最根本的道德规范，也是一个人最主要的道德品质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，接下来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人们在交往中，相互信任是相处的基础，其关键就在于诚实守信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指出诚信是人际交往的关键，然后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诚信既是一种道德品质和道德信念，也是每个公民的道德责任，更是一种崇高的人格力量</a:t>
            </a:r>
            <a:r>
              <a:rPr lang="en-US" altLang="zh-CN" sz="3400" b="1">
                <a:solidFill>
                  <a:srgbClr val="FF0000"/>
                </a:solidFill>
              </a:rPr>
              <a:t>”</a:t>
            </a:r>
            <a:r>
              <a:rPr lang="zh-CN" altLang="zh-CN" sz="3400" b="1">
                <a:solidFill>
                  <a:srgbClr val="FF0000"/>
                </a:solidFill>
              </a:rPr>
              <a:t>进行总体概括，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待人真诚，言而有信的个性品质导致人际吸引</a:t>
            </a:r>
            <a:r>
              <a:rPr lang="en-US" altLang="zh-CN" sz="3400" b="1">
                <a:solidFill>
                  <a:srgbClr val="FF0000"/>
                </a:solidFill>
              </a:rPr>
              <a:t>……”</a:t>
            </a:r>
            <a:r>
              <a:rPr lang="zh-CN" altLang="zh-CN" sz="3400" b="1">
                <a:solidFill>
                  <a:srgbClr val="FF0000"/>
                </a:solidFill>
              </a:rPr>
              <a:t>从正面论述讲诚信的意义，</a:t>
            </a:r>
            <a:r>
              <a:rPr lang="en-US" altLang="zh-CN" sz="3400" b="1">
                <a:solidFill>
                  <a:srgbClr val="FF0000"/>
                </a:solidFill>
              </a:rPr>
              <a:t>“</a:t>
            </a:r>
            <a:r>
              <a:rPr lang="zh-CN" altLang="zh-CN" sz="3400" b="1">
                <a:solidFill>
                  <a:srgbClr val="FF0000"/>
                </a:solidFill>
              </a:rPr>
              <a:t>而自私自利、虚伪狡诈</a:t>
            </a:r>
            <a:r>
              <a:rPr lang="en-US" altLang="zh-CN" sz="3400" b="1">
                <a:solidFill>
                  <a:srgbClr val="FF0000"/>
                </a:solidFill>
              </a:rPr>
              <a:t>……”</a:t>
            </a:r>
            <a:r>
              <a:rPr lang="zh-CN" altLang="zh-CN" sz="3400" b="1">
                <a:solidFill>
                  <a:srgbClr val="FF0000"/>
                </a:solidFill>
              </a:rPr>
              <a:t>从反面来论述不讲诚信的危害。可见，这句话放在</a:t>
            </a:r>
            <a:r>
              <a:rPr lang="en-US" altLang="zh-CN" sz="3400" b="1">
                <a:solidFill>
                  <a:srgbClr val="FF0000"/>
                </a:solidFill>
              </a:rPr>
              <a:t>C</a:t>
            </a:r>
            <a:r>
              <a:rPr lang="zh-CN" altLang="zh-CN" sz="3400" b="1">
                <a:solidFill>
                  <a:srgbClr val="FF0000"/>
                </a:solidFill>
              </a:rPr>
              <a:t>处恰当。</a:t>
            </a:r>
            <a:endParaRPr lang="zh-CN" altLang="zh-CN" sz="34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r>
              <a:rPr lang="en-US" altLang="zh-CN" b="1" smtClean="0"/>
              <a:t>5</a:t>
            </a:r>
            <a:r>
              <a:rPr lang="zh-CN" altLang="en-US" b="1" smtClean="0"/>
              <a:t>、</a:t>
            </a:r>
            <a:r>
              <a:rPr lang="zh-CN" altLang="zh-CN" b="1" smtClean="0"/>
              <a:t>依次</a:t>
            </a:r>
            <a:r>
              <a:rPr lang="zh-CN" altLang="zh-CN" b="1"/>
              <a:t>填入下面横线处的语句，衔接恰当的一组是（</a:t>
            </a:r>
            <a:r>
              <a:rPr lang="en-US" altLang="zh-CN" b="1"/>
              <a:t>      </a:t>
            </a:r>
            <a:r>
              <a:rPr lang="zh-CN" altLang="zh-CN" b="1"/>
              <a:t>）（</a:t>
            </a:r>
            <a:r>
              <a:rPr lang="en-US" altLang="zh-CN" b="1"/>
              <a:t>2</a:t>
            </a:r>
            <a:r>
              <a:rPr lang="zh-CN" altLang="zh-CN" b="1"/>
              <a:t>分）</a:t>
            </a:r>
            <a:endParaRPr lang="zh-CN" altLang="zh-CN" b="1" smtClean="0"/>
          </a:p>
          <a:p>
            <a:r>
              <a:rPr lang="zh-CN" altLang="zh-CN" b="1"/>
              <a:t>一大早，天就阴沉下来。天黑，河水也黑，芦苇荡成了一片黑海。</a:t>
            </a:r>
            <a:r>
              <a:rPr lang="en-US" altLang="zh-CN" b="1" u="sng"/>
              <a:t>            </a:t>
            </a:r>
            <a:r>
              <a:rPr lang="zh-CN" altLang="zh-CN" b="1"/>
              <a:t>。</a:t>
            </a:r>
            <a:r>
              <a:rPr lang="en-US" altLang="zh-CN" b="1" u="sng"/>
              <a:t>            </a:t>
            </a:r>
            <a:r>
              <a:rPr lang="zh-CN" altLang="zh-CN" b="1"/>
              <a:t>，</a:t>
            </a:r>
            <a:r>
              <a:rPr lang="en-US" altLang="zh-CN" b="1" u="sng"/>
              <a:t>                </a:t>
            </a:r>
            <a:r>
              <a:rPr lang="zh-CN" altLang="zh-CN" b="1"/>
              <a:t>。四下里，一片呼呼的风声和千万枝芦苇被风折断的咔嚓声。</a:t>
            </a:r>
            <a:endParaRPr lang="zh-CN" altLang="zh-CN" b="1" smtClean="0"/>
          </a:p>
          <a:p>
            <a:r>
              <a:rPr lang="zh-CN" altLang="zh-CN" b="1"/>
              <a:t>①不一会儿，暴风雨就歇斯底里地开始了，顿时，天昏地暗，仿佛世界已到了末日</a:t>
            </a:r>
            <a:endParaRPr lang="zh-CN" altLang="zh-CN" b="1" smtClean="0"/>
          </a:p>
          <a:p>
            <a:r>
              <a:rPr lang="zh-CN" altLang="zh-CN" b="1"/>
              <a:t>②杜小康甚至觉得风也是黑的</a:t>
            </a:r>
            <a:endParaRPr lang="zh-CN" altLang="zh-CN" b="1" smtClean="0"/>
          </a:p>
          <a:p>
            <a:r>
              <a:rPr lang="zh-CN" altLang="zh-CN" b="1"/>
              <a:t>③临近中午时，雷声已如万辆战车从天边滚过来</a:t>
            </a:r>
            <a:endParaRPr lang="zh-CN" altLang="zh-CN" b="1" smtClean="0"/>
          </a:p>
          <a:p>
            <a:r>
              <a:rPr lang="en-US" altLang="zh-CN" b="1"/>
              <a:t>A</a:t>
            </a:r>
            <a:r>
              <a:rPr lang="zh-CN" altLang="zh-CN" b="1"/>
              <a:t>．②①③</a:t>
            </a:r>
            <a:r>
              <a:rPr lang="en-US" altLang="zh-CN" b="1"/>
              <a:t>     B</a:t>
            </a:r>
            <a:r>
              <a:rPr lang="zh-CN" altLang="zh-CN" b="1"/>
              <a:t>．③②①</a:t>
            </a:r>
            <a:r>
              <a:rPr lang="en-US" altLang="zh-CN" b="1"/>
              <a:t>     C</a:t>
            </a:r>
            <a:r>
              <a:rPr lang="zh-CN" altLang="zh-CN" b="1"/>
              <a:t>．①③②</a:t>
            </a:r>
            <a:r>
              <a:rPr lang="en-US" altLang="zh-CN" b="1"/>
              <a:t>     D</a:t>
            </a:r>
            <a:r>
              <a:rPr lang="zh-CN" altLang="zh-CN" b="1"/>
              <a:t>．②③①</a:t>
            </a:r>
            <a:endParaRPr lang="zh-CN" altLang="zh-CN" b="1" smtClean="0"/>
          </a:p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  <a:r>
              <a:rPr lang="en-US" altLang="zh-CN" b="1" smtClean="0">
                <a:solidFill>
                  <a:srgbClr val="FF0000"/>
                </a:solidFill>
              </a:rPr>
              <a:t>D</a:t>
            </a:r>
            <a:r>
              <a:rPr lang="zh-CN" altLang="zh-CN" b="1">
                <a:solidFill>
                  <a:srgbClr val="FF0000"/>
                </a:solidFill>
              </a:rPr>
              <a:t>【解析】首先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zh-CN" b="1">
                <a:solidFill>
                  <a:srgbClr val="FF0000"/>
                </a:solidFill>
              </a:rPr>
              <a:t>句中的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也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与前面连接，确定为第一句，后面根据时间顺序，先打雷再下雨。</a:t>
            </a:r>
            <a:r>
              <a:rPr lang="en-US" altLang="zh-CN" b="1">
                <a:solidFill>
                  <a:srgbClr val="FF0000"/>
                </a:solidFill>
              </a:rPr>
              <a:t> 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smtClean="0"/>
              <a:t>6</a:t>
            </a:r>
            <a:r>
              <a:rPr lang="zh-CN" altLang="zh-CN" b="1" smtClean="0"/>
              <a:t>．</a:t>
            </a:r>
            <a:r>
              <a:rPr lang="zh-CN" altLang="zh-CN" b="1"/>
              <a:t>将下列句子组成语意连贯的一段话，语序排列正确的一项是（</a:t>
            </a:r>
            <a:r>
              <a:rPr lang="en-US" altLang="zh-CN" b="1"/>
              <a:t>2</a:t>
            </a:r>
            <a:r>
              <a:rPr lang="zh-CN" altLang="zh-CN" b="1"/>
              <a:t>分）</a:t>
            </a:r>
            <a:endParaRPr lang="zh-CN" altLang="zh-CN" b="1" smtClean="0"/>
          </a:p>
          <a:p>
            <a:r>
              <a:rPr lang="zh-CN" altLang="zh-CN" b="1"/>
              <a:t>①一个人说话的能力怎样训练？</a:t>
            </a:r>
            <a:r>
              <a:rPr lang="en-US" altLang="zh-CN" b="1"/>
              <a:t> </a:t>
            </a:r>
            <a:endParaRPr lang="zh-CN" altLang="zh-CN" b="1" smtClean="0"/>
          </a:p>
          <a:p>
            <a:r>
              <a:rPr lang="zh-CN" altLang="zh-CN" b="1"/>
              <a:t>②我们总是羡慕那些口若悬河、即兴演讲的人，喜欢那些文采飞扬、出口成章的人。</a:t>
            </a:r>
            <a:endParaRPr lang="zh-CN" altLang="zh-CN" b="1" smtClean="0"/>
          </a:p>
          <a:p>
            <a:r>
              <a:rPr lang="zh-CN" altLang="zh-CN" b="1"/>
              <a:t>③我觉得最直接的途径就是朗读。</a:t>
            </a:r>
            <a:r>
              <a:rPr lang="en-US" altLang="zh-CN" b="1"/>
              <a:t> </a:t>
            </a:r>
            <a:endParaRPr lang="zh-CN" altLang="zh-CN" b="1" smtClean="0"/>
          </a:p>
          <a:p>
            <a:r>
              <a:rPr lang="zh-CN" altLang="zh-CN" b="1"/>
              <a:t>④如果我们面对一篇现成的文字尚不能大声、流利地读出来，又怎么能即兴说出流利的话呢？</a:t>
            </a:r>
            <a:endParaRPr lang="zh-CN" altLang="zh-CN" b="1" smtClean="0"/>
          </a:p>
          <a:p>
            <a:r>
              <a:rPr lang="zh-CN" altLang="zh-CN" b="1"/>
              <a:t>⑤但是人的口才不是天生的，它是练出来的。</a:t>
            </a:r>
            <a:endParaRPr lang="zh-CN" altLang="zh-CN" b="1" smtClean="0"/>
          </a:p>
          <a:p>
            <a:r>
              <a:rPr lang="en-US" altLang="zh-CN" b="1"/>
              <a:t>A</a:t>
            </a:r>
            <a:r>
              <a:rPr lang="zh-CN" altLang="zh-CN" b="1"/>
              <a:t>．②④⑤①③</a:t>
            </a:r>
            <a:r>
              <a:rPr lang="en-US" altLang="zh-CN" b="1"/>
              <a:t>    B</a:t>
            </a:r>
            <a:r>
              <a:rPr lang="zh-CN" altLang="zh-CN" b="1"/>
              <a:t>．④②⑤①③</a:t>
            </a:r>
            <a:r>
              <a:rPr lang="en-US" altLang="zh-CN" b="1"/>
              <a:t>      C</a:t>
            </a:r>
            <a:r>
              <a:rPr lang="zh-CN" altLang="zh-CN" b="1"/>
              <a:t>．②⑤①③④</a:t>
            </a:r>
            <a:r>
              <a:rPr lang="en-US" altLang="zh-CN" b="1"/>
              <a:t>      D</a:t>
            </a:r>
            <a:r>
              <a:rPr lang="zh-CN" altLang="zh-CN" b="1"/>
              <a:t>．①③②⑤④ </a:t>
            </a:r>
            <a:endParaRPr lang="zh-CN" altLang="zh-CN" b="1" smtClean="0"/>
          </a:p>
          <a:p>
            <a:r>
              <a:rPr lang="zh-CN" altLang="zh-CN" b="1" smtClean="0">
                <a:solidFill>
                  <a:srgbClr val="FF0000"/>
                </a:solidFill>
              </a:rPr>
              <a:t>【详解】熟读</a:t>
            </a:r>
            <a:r>
              <a:rPr lang="zh-CN" altLang="zh-CN" b="1">
                <a:solidFill>
                  <a:srgbClr val="FF0000"/>
                </a:solidFill>
              </a:rPr>
              <a:t>这五句话，可知它的主题是训练说话能力。因此为何要训练说话能力②为首句（羡慕与喜欢）；随后按羡慕好口才</a:t>
            </a: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zh-CN" b="1">
                <a:solidFill>
                  <a:srgbClr val="FF0000"/>
                </a:solidFill>
              </a:rPr>
              <a:t>口才是练出来的</a:t>
            </a: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zh-CN" b="1">
                <a:solidFill>
                  <a:srgbClr val="FF0000"/>
                </a:solidFill>
              </a:rPr>
              <a:t>如何练口才的逻辑顺序，确定②⑤①顺序；③回答①提出的问题：用朗读训练说话能力；④解说这样说的原因，因果关系分明。故句子正确顺序为②⑤①③④，答案选</a:t>
            </a:r>
            <a:r>
              <a:rPr lang="en-US" altLang="zh-CN" b="1">
                <a:solidFill>
                  <a:srgbClr val="FF0000"/>
                </a:solidFill>
              </a:rPr>
              <a:t>C</a:t>
            </a:r>
            <a:r>
              <a:rPr lang="zh-CN" altLang="zh-CN" b="1">
                <a:solidFill>
                  <a:srgbClr val="FF0000"/>
                </a:solidFill>
              </a:rPr>
              <a:t>。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smtClean="0"/>
              <a:t>7</a:t>
            </a:r>
            <a:r>
              <a:rPr lang="zh-CN" altLang="en-US" b="1" smtClean="0"/>
              <a:t>、</a:t>
            </a:r>
            <a:r>
              <a:rPr lang="zh-CN" altLang="zh-CN" b="1" smtClean="0"/>
              <a:t>下列</a:t>
            </a:r>
            <a:r>
              <a:rPr lang="zh-CN" altLang="zh-CN" b="1"/>
              <a:t>句子顺序排列最恰当的一项是（　　）</a:t>
            </a:r>
            <a:endParaRPr lang="zh-CN" altLang="zh-CN" b="1" smtClean="0"/>
          </a:p>
          <a:p>
            <a:r>
              <a:rPr lang="en-US" altLang="zh-CN" b="1"/>
              <a:t>  </a:t>
            </a:r>
            <a:r>
              <a:rPr lang="zh-CN" altLang="zh-CN" b="1"/>
              <a:t>生态文明建设如同一面广角镜，</a:t>
            </a:r>
            <a:r>
              <a:rPr lang="en-US" altLang="zh-CN" b="1"/>
              <a:t>_____</a:t>
            </a:r>
            <a:r>
              <a:rPr lang="zh-CN" altLang="zh-CN" b="1"/>
              <a:t>，</a:t>
            </a:r>
            <a:r>
              <a:rPr lang="en-US" altLang="zh-CN" b="1"/>
              <a:t>_____</a:t>
            </a:r>
            <a:r>
              <a:rPr lang="zh-CN" altLang="zh-CN" b="1"/>
              <a:t>，</a:t>
            </a:r>
            <a:r>
              <a:rPr lang="en-US" altLang="zh-CN" b="1"/>
              <a:t>_____</a:t>
            </a:r>
            <a:r>
              <a:rPr lang="zh-CN" altLang="zh-CN" b="1"/>
              <a:t>。</a:t>
            </a:r>
            <a:endParaRPr lang="zh-CN" altLang="zh-CN" b="1" smtClean="0"/>
          </a:p>
          <a:p>
            <a:r>
              <a:rPr lang="zh-CN" altLang="zh-CN" b="1"/>
              <a:t>①照见协同推进人民富裕、国家强盛、中国美丽的大局观、整体观</a:t>
            </a:r>
            <a:endParaRPr lang="zh-CN" altLang="zh-CN" b="1" smtClean="0"/>
          </a:p>
          <a:p>
            <a:r>
              <a:rPr lang="zh-CN" altLang="zh-CN" b="1"/>
              <a:t>②见证对子孙后代负责、实现中华民族永续发展的历史担当</a:t>
            </a:r>
            <a:endParaRPr lang="zh-CN" altLang="zh-CN" b="1" smtClean="0"/>
          </a:p>
          <a:p>
            <a:r>
              <a:rPr lang="zh-CN" altLang="zh-CN" b="1"/>
              <a:t>③折射出追求绿色生产方式和生活方式的发展理念</a:t>
            </a:r>
            <a:endParaRPr lang="zh-CN" altLang="zh-CN" b="1" smtClean="0"/>
          </a:p>
          <a:p>
            <a:r>
              <a:rPr lang="en-US" altLang="zh-CN" b="1"/>
              <a:t>A</a:t>
            </a:r>
            <a:r>
              <a:rPr lang="zh-CN" altLang="zh-CN" b="1"/>
              <a:t>．①③②</a:t>
            </a:r>
            <a:r>
              <a:rPr lang="en-US" altLang="zh-CN" b="1"/>
              <a:t>    </a:t>
            </a:r>
            <a:r>
              <a:rPr lang="en-US" altLang="zh-CN" b="1" smtClean="0"/>
              <a:t> </a:t>
            </a:r>
            <a:r>
              <a:rPr lang="en-US" altLang="zh-CN" b="1"/>
              <a:t>B</a:t>
            </a:r>
            <a:r>
              <a:rPr lang="zh-CN" altLang="zh-CN" b="1"/>
              <a:t>．③①②</a:t>
            </a:r>
            <a:r>
              <a:rPr lang="en-US" altLang="zh-CN" b="1"/>
              <a:t>      C</a:t>
            </a:r>
            <a:r>
              <a:rPr lang="zh-CN" altLang="zh-CN" b="1"/>
              <a:t>．②③①</a:t>
            </a:r>
            <a:r>
              <a:rPr lang="en-US" altLang="zh-CN" b="1"/>
              <a:t>     </a:t>
            </a:r>
            <a:r>
              <a:rPr lang="en-US" altLang="zh-CN" b="1" smtClean="0"/>
              <a:t> </a:t>
            </a:r>
            <a:r>
              <a:rPr lang="en-US" altLang="zh-CN" b="1"/>
              <a:t>D</a:t>
            </a:r>
            <a:r>
              <a:rPr lang="zh-CN" altLang="zh-CN" b="1"/>
              <a:t>．②①③</a:t>
            </a:r>
            <a:endParaRPr lang="zh-CN" altLang="zh-CN" b="1" smtClean="0"/>
          </a:p>
          <a:p>
            <a:r>
              <a:rPr lang="zh-CN" altLang="zh-CN" b="1" smtClean="0">
                <a:solidFill>
                  <a:srgbClr val="FF0000"/>
                </a:solidFill>
              </a:rPr>
              <a:t>【解答】</a:t>
            </a:r>
            <a:r>
              <a:rPr lang="zh-CN" altLang="zh-CN" b="1">
                <a:solidFill>
                  <a:srgbClr val="FF0000"/>
                </a:solidFill>
              </a:rPr>
              <a:t>本题考查语言表达连贯的能力。解答此题，首先要确定中心句，通过读这四个句子，可知本语段介绍的是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zh-CN" b="1">
                <a:solidFill>
                  <a:srgbClr val="FF0000"/>
                </a:solidFill>
              </a:rPr>
              <a:t>生态文明建设的作用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zh-CN" b="1">
                <a:solidFill>
                  <a:srgbClr val="FF0000"/>
                </a:solidFill>
              </a:rPr>
              <a:t>，按照论述的层次关系来写，所以确定③是首句，紧接着从观念出发①，最后从历史担当入手②．所以顺序为③①②，据此可知答案为</a:t>
            </a:r>
            <a:r>
              <a:rPr lang="en-US" altLang="zh-CN" b="1">
                <a:solidFill>
                  <a:srgbClr val="FF0000"/>
                </a:solidFill>
              </a:rPr>
              <a:t>B</a:t>
            </a:r>
            <a:r>
              <a:rPr lang="zh-CN" altLang="zh-CN" b="1">
                <a:solidFill>
                  <a:srgbClr val="FF0000"/>
                </a:solidFill>
              </a:rPr>
              <a:t>。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142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5">
      <vt:lpstr>Arial</vt:lpstr>
      <vt:lpstr>Calibri</vt:lpstr>
      <vt:lpstr>华文行楷</vt:lpstr>
      <vt:lpstr>Office 主题</vt:lpstr>
      <vt:lpstr>排  列  顺  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2021-09-13T11:36:33.351</cp:lastPrinted>
  <dcterms:created xsi:type="dcterms:W3CDTF">2021-09-13T11:36:33Z</dcterms:created>
  <dcterms:modified xsi:type="dcterms:W3CDTF">2021-09-13T03:36:34Z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