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306" r:id="rId3"/>
    <p:sldId id="303" r:id="rId4"/>
    <p:sldId id="271" r:id="rId5"/>
    <p:sldId id="302" r:id="rId6"/>
    <p:sldId id="304" r:id="rId7"/>
    <p:sldId id="256" r:id="rId8"/>
    <p:sldId id="309" r:id="rId9"/>
    <p:sldId id="272" r:id="rId10"/>
    <p:sldId id="291" r:id="rId11"/>
    <p:sldId id="292" r:id="rId12"/>
    <p:sldId id="365" r:id="rId13"/>
    <p:sldId id="366" r:id="rId14"/>
    <p:sldId id="411" r:id="rId15"/>
    <p:sldId id="261" r:id="rId16"/>
    <p:sldId id="262" r:id="rId17"/>
    <p:sldId id="263" r:id="rId18"/>
    <p:sldId id="310" r:id="rId19"/>
    <p:sldId id="319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320" r:id="rId29"/>
    <p:sldId id="321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330" r:id="rId39"/>
    <p:sldId id="331" r:id="rId40"/>
    <p:sldId id="332" r:id="rId41"/>
    <p:sldId id="333" r:id="rId42"/>
    <p:sldId id="334" r:id="rId43"/>
    <p:sldId id="283" r:id="rId44"/>
    <p:sldId id="335" r:id="rId45"/>
    <p:sldId id="336" r:id="rId46"/>
    <p:sldId id="337" r:id="rId47"/>
    <p:sldId id="412" r:id="rId48"/>
    <p:sldId id="413" r:id="rId49"/>
    <p:sldId id="414" r:id="rId50"/>
    <p:sldId id="415" r:id="rId51"/>
    <p:sldId id="451" r:id="rId52"/>
    <p:sldId id="452" r:id="rId53"/>
    <p:sldId id="286" r:id="rId54"/>
    <p:sldId id="307" r:id="rId55"/>
    <p:sldId id="450" r:id="rId56"/>
  </p:sldIdLst>
  <p:sldSz cx="12025313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00FF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690" y="-84"/>
      </p:cViewPr>
      <p:guideLst>
        <p:guide orient="horz" pos="2188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3164" y="1122363"/>
            <a:ext cx="9018985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03164" y="3602038"/>
            <a:ext cx="9018985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18352" y="274639"/>
            <a:ext cx="2705695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1266" y="274639"/>
            <a:ext cx="796023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0478" y="1709738"/>
            <a:ext cx="10371832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20478" y="4589464"/>
            <a:ext cx="10371832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1266" y="1600201"/>
            <a:ext cx="5303163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20884" y="1600201"/>
            <a:ext cx="5303163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8307" y="365126"/>
            <a:ext cx="10371832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70550" y="1778438"/>
            <a:ext cx="480694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70550" y="2665379"/>
            <a:ext cx="480694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5" y="1778438"/>
            <a:ext cx="4830617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5" y="2665379"/>
            <a:ext cx="4830617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8307" y="457200"/>
            <a:ext cx="3878476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12324" y="987426"/>
            <a:ext cx="6087815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28307" y="2057400"/>
            <a:ext cx="3878476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8307" y="457200"/>
            <a:ext cx="4108401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12324" y="457201"/>
            <a:ext cx="6087815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28307" y="2057400"/>
            <a:ext cx="4108401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1266" y="274638"/>
            <a:ext cx="1082278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1266" y="1600201"/>
            <a:ext cx="10822782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1266" y="6245225"/>
            <a:ext cx="2805906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08649" y="6245225"/>
            <a:ext cx="3808016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618141" y="6245225"/>
            <a:ext cx="2805906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newsflash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标题 4097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2071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导入新课</a:t>
            </a:r>
          </a:p>
        </p:txBody>
      </p:sp>
      <p:sp>
        <p:nvSpPr>
          <p:cNvPr id="2050" name="文本占位符 4098"/>
          <p:cNvSpPr>
            <a:spLocks noGrp="1"/>
          </p:cNvSpPr>
          <p:nvPr>
            <p:ph idx="1"/>
          </p:nvPr>
        </p:nvSpPr>
        <p:spPr>
          <a:xfrm>
            <a:off x="0" y="620713"/>
            <a:ext cx="12025313" cy="6237287"/>
          </a:xfrm>
          <a:ln/>
        </p:spPr>
        <p:txBody>
          <a:bodyPr anchor="t"/>
          <a:lstStyle/>
          <a:p>
            <a:pPr>
              <a:spcBef>
                <a:spcPct val="50000"/>
              </a:spcBef>
              <a:buClr>
                <a:srgbClr val="000000"/>
              </a:buClr>
              <a:buNone/>
            </a:pPr>
            <a:r>
              <a:rPr lang="en-US" altLang="zh-CN" sz="5400">
                <a:solidFill>
                  <a:schemeClr val="tx2"/>
                </a:solidFill>
              </a:rPr>
              <a:t>     </a:t>
            </a:r>
            <a:r>
              <a:rPr lang="en-US" altLang="zh-CN" sz="4400" b="1">
                <a:solidFill>
                  <a:schemeClr val="tx2"/>
                </a:solidFill>
              </a:rPr>
              <a:t>《</a:t>
            </a:r>
            <a:r>
              <a:rPr lang="zh-CN" altLang="en-US" sz="4400" b="1" dirty="0">
                <a:solidFill>
                  <a:schemeClr val="tx2"/>
                </a:solidFill>
              </a:rPr>
              <a:t>敬业与乐业</a:t>
            </a:r>
            <a:r>
              <a:rPr lang="en-US" altLang="zh-CN" sz="4400" b="1">
                <a:solidFill>
                  <a:schemeClr val="tx2"/>
                </a:solidFill>
              </a:rPr>
              <a:t>》</a:t>
            </a:r>
            <a:r>
              <a:rPr lang="zh-CN" altLang="en-US" sz="4400" b="1" dirty="0">
                <a:solidFill>
                  <a:schemeClr val="tx2"/>
                </a:solidFill>
              </a:rPr>
              <a:t>是梁启超七十多年前，对上海中华职业学校学生的一次讲演，虽然时间已经过去七十多年了，但梁启超先生所讲的内容对我们仍然很有教育意义。</a:t>
            </a:r>
          </a:p>
          <a:p>
            <a:pPr>
              <a:spcBef>
                <a:spcPct val="50000"/>
              </a:spcBef>
              <a:buClr>
                <a:srgbClr val="000000"/>
              </a:buClr>
              <a:buNone/>
            </a:pPr>
            <a:r>
              <a:rPr lang="zh-CN" altLang="en-US" sz="4400" b="1" dirty="0">
                <a:solidFill>
                  <a:schemeClr val="tx2"/>
                </a:solidFill>
              </a:rPr>
              <a:t>          </a:t>
            </a:r>
            <a:r>
              <a:rPr lang="zh-CN" altLang="en-US" sz="4000" b="1" dirty="0"/>
              <a:t>这是一篇</a:t>
            </a:r>
            <a:r>
              <a:rPr lang="zh-CN" altLang="en-US" sz="4000" b="1" dirty="0">
                <a:solidFill>
                  <a:srgbClr val="FF0000"/>
                </a:solidFill>
              </a:rPr>
              <a:t>演说词</a:t>
            </a:r>
            <a:r>
              <a:rPr lang="zh-CN" altLang="en-US" sz="4000" b="1" dirty="0"/>
              <a:t>，可看作</a:t>
            </a:r>
            <a:r>
              <a:rPr lang="zh-CN" altLang="en-US" sz="4000" b="1" dirty="0">
                <a:solidFill>
                  <a:srgbClr val="FF0000"/>
                </a:solidFill>
              </a:rPr>
              <a:t>议论文</a:t>
            </a:r>
            <a:r>
              <a:rPr lang="zh-CN" altLang="en-US" sz="4000" b="1" dirty="0"/>
              <a:t>体。</a:t>
            </a:r>
          </a:p>
          <a:p>
            <a:pPr>
              <a:spcBef>
                <a:spcPct val="50000"/>
              </a:spcBef>
              <a:buClr>
                <a:srgbClr val="000000"/>
              </a:buClr>
              <a:buNone/>
            </a:pPr>
            <a:endParaRPr lang="zh-CN" altLang="en-US" sz="4000" b="1" dirty="0">
              <a:solidFill>
                <a:schemeClr val="tx2"/>
              </a:solidFill>
            </a:endParaRPr>
          </a:p>
          <a:p>
            <a:pPr>
              <a:buNone/>
            </a:pPr>
            <a:endParaRPr lang="zh-CN" altLang="en-US" sz="4400" b="1" dirty="0"/>
          </a:p>
        </p:txBody>
      </p:sp>
      <p:pic>
        <p:nvPicPr>
          <p:cNvPr id="2051" name="图片 4102" descr="rose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1965" y="0"/>
            <a:ext cx="2083552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103" descr="u=4147227052,3689097470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3414" y="5445126"/>
            <a:ext cx="9611899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37889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2071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读准字音</a:t>
            </a:r>
          </a:p>
        </p:txBody>
      </p:sp>
      <p:sp>
        <p:nvSpPr>
          <p:cNvPr id="11266" name="文本占位符 37890"/>
          <p:cNvSpPr>
            <a:spLocks noGrp="1"/>
          </p:cNvSpPr>
          <p:nvPr>
            <p:ph idx="1"/>
          </p:nvPr>
        </p:nvSpPr>
        <p:spPr>
          <a:xfrm>
            <a:off x="0" y="765175"/>
            <a:ext cx="12025313" cy="6092825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/>
              <a:t>     </a:t>
            </a:r>
            <a:r>
              <a:rPr lang="zh-CN" altLang="en-US" sz="4400" b="1" dirty="0"/>
              <a:t>教诲 </a:t>
            </a:r>
            <a:r>
              <a:rPr lang="en-US" altLang="zh-CN" sz="4400" b="1" err="1">
                <a:solidFill>
                  <a:srgbClr val="FF0000"/>
                </a:solidFill>
              </a:rPr>
              <a:t>hu</a:t>
            </a:r>
            <a:r>
              <a:rPr lang="en-US" altLang="zh-CN" sz="4000" b="1" err="1">
                <a:solidFill>
                  <a:srgbClr val="FF0000"/>
                </a:solidFill>
              </a:rPr>
              <a:t>ì</a:t>
            </a:r>
            <a:r>
              <a:rPr lang="en-US" altLang="zh-CN" sz="4400" b="1"/>
              <a:t>              </a:t>
            </a:r>
            <a:r>
              <a:rPr lang="zh-CN" altLang="en-US" sz="4400" b="1" dirty="0"/>
              <a:t>禅</a:t>
            </a:r>
            <a:r>
              <a:rPr lang="en-US" altLang="zh-CN" sz="4400" b="1" err="1">
                <a:solidFill>
                  <a:srgbClr val="FF0000"/>
                </a:solidFill>
              </a:rPr>
              <a:t>chán</a:t>
            </a:r>
            <a:r>
              <a:rPr lang="zh-CN" altLang="en-US" sz="4400" b="1" dirty="0"/>
              <a:t>师</a:t>
            </a:r>
          </a:p>
          <a:p>
            <a:pPr>
              <a:buNone/>
            </a:pPr>
            <a:r>
              <a:rPr lang="zh-CN" altLang="en-US" sz="4400" b="1" dirty="0"/>
              <a:t>    百行</a:t>
            </a:r>
            <a:r>
              <a:rPr lang="en-US" altLang="zh-CN" sz="4400" b="1" err="1">
                <a:solidFill>
                  <a:srgbClr val="FF0000"/>
                </a:solidFill>
              </a:rPr>
              <a:t>xíng</a:t>
            </a:r>
            <a:r>
              <a:rPr lang="en-US" altLang="zh-CN" sz="4400" b="1">
                <a:solidFill>
                  <a:srgbClr val="FF0000"/>
                </a:solidFill>
              </a:rPr>
              <a:t>  </a:t>
            </a:r>
            <a:r>
              <a:rPr lang="en-US" altLang="zh-CN" sz="4400" b="1"/>
              <a:t>           </a:t>
            </a:r>
            <a:r>
              <a:rPr lang="zh-CN" altLang="en-US" sz="4400" b="1" dirty="0"/>
              <a:t>容赦</a:t>
            </a:r>
            <a:r>
              <a:rPr lang="en-US" altLang="zh-CN" sz="4400" b="1" err="1">
                <a:solidFill>
                  <a:srgbClr val="FF0000"/>
                </a:solidFill>
              </a:rPr>
              <a:t>shè</a:t>
            </a:r>
            <a:endParaRPr lang="en-US" altLang="zh-CN" sz="44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400" b="1"/>
              <a:t>    </a:t>
            </a:r>
            <a:r>
              <a:rPr lang="zh-CN" altLang="en-US" sz="4400" b="1" dirty="0"/>
              <a:t>心无旁骛 </a:t>
            </a:r>
            <a:r>
              <a:rPr lang="en-US" altLang="zh-CN" sz="4400" b="1" err="1">
                <a:solidFill>
                  <a:srgbClr val="FF0000"/>
                </a:solidFill>
              </a:rPr>
              <a:t>w</a:t>
            </a:r>
            <a:r>
              <a:rPr lang="en-US" altLang="zh-CN" sz="4000" b="1" err="1">
                <a:solidFill>
                  <a:srgbClr val="FF0000"/>
                </a:solidFill>
              </a:rPr>
              <a:t>ù</a:t>
            </a:r>
            <a:r>
              <a:rPr lang="en-US" altLang="zh-CN" sz="4400" b="1"/>
              <a:t>       </a:t>
            </a:r>
            <a:r>
              <a:rPr lang="zh-CN" altLang="en-US" sz="4400" b="1" dirty="0"/>
              <a:t>解剖</a:t>
            </a:r>
            <a:r>
              <a:rPr lang="en-US" altLang="zh-CN" sz="4400" b="1" err="1">
                <a:solidFill>
                  <a:srgbClr val="FF0000"/>
                </a:solidFill>
              </a:rPr>
              <a:t>p</a:t>
            </a:r>
            <a:r>
              <a:rPr lang="en-US" altLang="en-US" sz="4400" b="1" err="1">
                <a:solidFill>
                  <a:srgbClr val="FF0000"/>
                </a:solidFill>
              </a:rPr>
              <a:t>ō</a:t>
            </a:r>
            <a:r>
              <a:rPr lang="en-US" altLang="zh-CN" sz="4400" b="1" err="1">
                <a:solidFill>
                  <a:srgbClr val="FF0000"/>
                </a:solidFill>
              </a:rPr>
              <a:t>u</a:t>
            </a:r>
            <a:endParaRPr lang="en-US" altLang="zh-CN" sz="44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400" b="1"/>
              <a:t>    </a:t>
            </a:r>
            <a:r>
              <a:rPr lang="zh-CN" altLang="en-US" sz="4400" b="1" dirty="0"/>
              <a:t>佝</a:t>
            </a:r>
            <a:r>
              <a:rPr lang="en-US" altLang="zh-CN" sz="4400" b="1" err="1">
                <a:solidFill>
                  <a:srgbClr val="FF0000"/>
                </a:solidFill>
              </a:rPr>
              <a:t>g</a:t>
            </a:r>
            <a:r>
              <a:rPr lang="en-US" altLang="en-US" sz="4400" b="1" err="1">
                <a:solidFill>
                  <a:srgbClr val="FF0000"/>
                </a:solidFill>
              </a:rPr>
              <a:t>ō</a:t>
            </a:r>
            <a:r>
              <a:rPr lang="en-US" altLang="zh-CN" sz="4400" b="1" err="1">
                <a:solidFill>
                  <a:srgbClr val="FF0000"/>
                </a:solidFill>
              </a:rPr>
              <a:t>u</a:t>
            </a:r>
            <a:r>
              <a:rPr lang="zh-CN" altLang="en-US" sz="4400" b="1" dirty="0"/>
              <a:t>偻</a:t>
            </a:r>
            <a:r>
              <a:rPr lang="en-US" altLang="zh-CN" sz="4400" b="1" err="1">
                <a:solidFill>
                  <a:srgbClr val="FF0000"/>
                </a:solidFill>
              </a:rPr>
              <a:t>l</a:t>
            </a:r>
            <a:r>
              <a:rPr lang="en-US" altLang="en-US" sz="4400" b="1" err="1">
                <a:solidFill>
                  <a:srgbClr val="FF0000"/>
                </a:solidFill>
              </a:rPr>
              <a:t>ó</a:t>
            </a:r>
            <a:r>
              <a:rPr lang="en-US" altLang="zh-CN" sz="4400" b="1" err="1">
                <a:solidFill>
                  <a:srgbClr val="FF0000"/>
                </a:solidFill>
              </a:rPr>
              <a:t>u</a:t>
            </a:r>
            <a:r>
              <a:rPr lang="en-US" altLang="zh-CN" sz="4400" b="1"/>
              <a:t>         </a:t>
            </a:r>
            <a:r>
              <a:rPr lang="zh-CN" altLang="en-US" sz="4400" b="1" dirty="0"/>
              <a:t>承</a:t>
            </a:r>
            <a:r>
              <a:rPr lang="en-US" altLang="zh-CN" sz="4400" b="1" err="1">
                <a:solidFill>
                  <a:srgbClr val="FF0000"/>
                </a:solidFill>
              </a:rPr>
              <a:t>chéng</a:t>
            </a:r>
            <a:r>
              <a:rPr lang="zh-CN" altLang="en-US" sz="4400" b="1" dirty="0"/>
              <a:t>蜩</a:t>
            </a:r>
            <a:r>
              <a:rPr lang="en-US" altLang="zh-CN" sz="4400" b="1" err="1">
                <a:solidFill>
                  <a:srgbClr val="FF0000"/>
                </a:solidFill>
              </a:rPr>
              <a:t>tiáo</a:t>
            </a:r>
            <a:endParaRPr lang="en-US" altLang="zh-CN" sz="44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400" b="1"/>
              <a:t>    </a:t>
            </a:r>
            <a:r>
              <a:rPr lang="zh-CN" altLang="en-US" sz="4400" b="1" dirty="0"/>
              <a:t>羡</a:t>
            </a:r>
            <a:r>
              <a:rPr lang="en-US" altLang="zh-CN" sz="4400" b="1" err="1">
                <a:solidFill>
                  <a:srgbClr val="FF0000"/>
                </a:solidFill>
              </a:rPr>
              <a:t>xiàn</a:t>
            </a:r>
            <a:r>
              <a:rPr lang="zh-CN" altLang="en-US" sz="4400" b="1" dirty="0"/>
              <a:t>慕              妥</a:t>
            </a:r>
            <a:r>
              <a:rPr lang="en-US" altLang="zh-CN" sz="4400" b="1" err="1">
                <a:solidFill>
                  <a:srgbClr val="FF0000"/>
                </a:solidFill>
              </a:rPr>
              <a:t>tuǒ</a:t>
            </a:r>
            <a:r>
              <a:rPr lang="zh-CN" altLang="en-US" sz="4400" b="1" dirty="0"/>
              <a:t>当</a:t>
            </a:r>
          </a:p>
          <a:p>
            <a:pPr>
              <a:buNone/>
            </a:pPr>
            <a:r>
              <a:rPr lang="zh-CN" altLang="en-US" sz="4400" b="1" dirty="0"/>
              <a:t>    亵</a:t>
            </a:r>
            <a:r>
              <a:rPr lang="en-US" altLang="zh-CN" sz="4400" b="1" err="1">
                <a:solidFill>
                  <a:srgbClr val="FF0000"/>
                </a:solidFill>
              </a:rPr>
              <a:t>xiè</a:t>
            </a:r>
            <a:r>
              <a:rPr lang="zh-CN" altLang="en-US" sz="4400" b="1" dirty="0"/>
              <a:t>渎</a:t>
            </a:r>
            <a:r>
              <a:rPr lang="en-US" altLang="zh-CN" sz="4400" b="1" err="1">
                <a:solidFill>
                  <a:srgbClr val="FF0000"/>
                </a:solidFill>
              </a:rPr>
              <a:t>d</a:t>
            </a:r>
            <a:r>
              <a:rPr lang="en-US" altLang="zh-CN" sz="3600" b="1" err="1">
                <a:solidFill>
                  <a:srgbClr val="FF0000"/>
                </a:solidFill>
              </a:rPr>
              <a:t>ú</a:t>
            </a:r>
            <a:r>
              <a:rPr lang="en-US" altLang="zh-CN" sz="4400" b="1">
                <a:solidFill>
                  <a:srgbClr val="FF0000"/>
                </a:solidFill>
              </a:rPr>
              <a:t>            </a:t>
            </a:r>
            <a:r>
              <a:rPr lang="zh-CN" altLang="en-US" sz="4400" b="1" dirty="0"/>
              <a:t>诸</a:t>
            </a:r>
            <a:r>
              <a:rPr lang="en-US" altLang="zh-CN" sz="4400" b="1" err="1">
                <a:solidFill>
                  <a:srgbClr val="FF0000"/>
                </a:solidFill>
              </a:rPr>
              <a:t>zhū</a:t>
            </a:r>
            <a:r>
              <a:rPr lang="zh-CN" altLang="en-US" sz="4400" b="1" dirty="0"/>
              <a:t>君</a:t>
            </a:r>
          </a:p>
          <a:p>
            <a:pPr>
              <a:buNone/>
            </a:pPr>
            <a:r>
              <a:rPr lang="zh-CN" altLang="en-US" sz="4400" b="1" dirty="0"/>
              <a:t>    淘</a:t>
            </a:r>
            <a:r>
              <a:rPr lang="en-US" altLang="zh-CN" sz="4400" b="1" err="1">
                <a:solidFill>
                  <a:srgbClr val="FF0000"/>
                </a:solidFill>
              </a:rPr>
              <a:t>táo</a:t>
            </a:r>
            <a:r>
              <a:rPr lang="zh-CN" altLang="en-US" sz="4400" b="1" dirty="0"/>
              <a:t>神                骈</a:t>
            </a:r>
            <a:r>
              <a:rPr lang="en-US" altLang="zh-CN" sz="4400" b="1" err="1">
                <a:solidFill>
                  <a:srgbClr val="FF0000"/>
                </a:solidFill>
              </a:rPr>
              <a:t>pián</a:t>
            </a:r>
            <a:r>
              <a:rPr lang="zh-CN" altLang="en-US" sz="4400" b="1" dirty="0"/>
              <a:t>进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389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12290" name="文本占位符 3891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/>
              <a:t>    </a:t>
            </a:r>
            <a:r>
              <a:rPr lang="zh-CN" altLang="en-US" sz="4400" b="1" dirty="0"/>
              <a:t>强聒</a:t>
            </a:r>
            <a:r>
              <a:rPr lang="en-US" altLang="zh-CN" sz="4400" b="1" err="1">
                <a:solidFill>
                  <a:srgbClr val="FF0000"/>
                </a:solidFill>
              </a:rPr>
              <a:t>gu</a:t>
            </a:r>
            <a:r>
              <a:rPr lang="en-US" altLang="en-US" sz="4400" b="1" err="1">
                <a:solidFill>
                  <a:srgbClr val="FF0000"/>
                </a:solidFill>
              </a:rPr>
              <a:t>ō</a:t>
            </a:r>
            <a:r>
              <a:rPr lang="zh-CN" altLang="en-US" sz="4400" b="1" dirty="0"/>
              <a:t>不舍</a:t>
            </a:r>
            <a:r>
              <a:rPr lang="en-US" altLang="zh-CN" sz="4400" b="1" err="1">
                <a:solidFill>
                  <a:srgbClr val="FF0000"/>
                </a:solidFill>
              </a:rPr>
              <a:t>shě</a:t>
            </a:r>
            <a:r>
              <a:rPr lang="en-US" altLang="zh-CN" sz="4400" b="1"/>
              <a:t>    </a:t>
            </a:r>
            <a:r>
              <a:rPr lang="zh-CN" altLang="en-US" sz="4400" b="1" dirty="0"/>
              <a:t>蛀</a:t>
            </a:r>
            <a:r>
              <a:rPr lang="en-US" altLang="zh-CN" sz="4400" b="1" err="1">
                <a:solidFill>
                  <a:srgbClr val="FF0000"/>
                </a:solidFill>
              </a:rPr>
              <a:t>zhù</a:t>
            </a:r>
            <a:r>
              <a:rPr lang="zh-CN" altLang="en-US" sz="4400" b="1" dirty="0"/>
              <a:t>虫</a:t>
            </a:r>
          </a:p>
          <a:p>
            <a:pPr>
              <a:buNone/>
            </a:pPr>
            <a:r>
              <a:rPr lang="zh-CN" altLang="en-US" sz="4400" b="1" dirty="0"/>
              <a:t>   敬业乐</a:t>
            </a:r>
            <a:r>
              <a:rPr lang="en-US" altLang="zh-CN" sz="4400" b="1" err="1">
                <a:solidFill>
                  <a:srgbClr val="FF0000"/>
                </a:solidFill>
              </a:rPr>
              <a:t>lè</a:t>
            </a:r>
            <a:r>
              <a:rPr lang="zh-CN" altLang="en-US" sz="4400" b="1" dirty="0"/>
              <a:t>群             好</a:t>
            </a:r>
            <a:r>
              <a:rPr lang="en-US" altLang="zh-CN" sz="4400" b="1" err="1">
                <a:solidFill>
                  <a:srgbClr val="FF0000"/>
                </a:solidFill>
              </a:rPr>
              <a:t>hào</a:t>
            </a:r>
            <a:r>
              <a:rPr lang="zh-CN" altLang="en-US" sz="4400" b="1" dirty="0"/>
              <a:t>行小惠</a:t>
            </a:r>
          </a:p>
          <a:p>
            <a:pPr>
              <a:buNone/>
            </a:pPr>
            <a:r>
              <a:rPr lang="zh-CN" altLang="en-US" sz="4400" b="1" dirty="0"/>
              <a:t>   万恶</a:t>
            </a:r>
            <a:r>
              <a:rPr lang="en-US" altLang="zh-CN" sz="4400" b="1">
                <a:solidFill>
                  <a:srgbClr val="FF0000"/>
                </a:solidFill>
              </a:rPr>
              <a:t>è</a:t>
            </a:r>
            <a:r>
              <a:rPr lang="en-US" altLang="zh-CN" sz="4400" b="1"/>
              <a:t>                     </a:t>
            </a:r>
            <a:r>
              <a:rPr lang="zh-CN" altLang="en-US" sz="4400" b="1" dirty="0"/>
              <a:t>征</a:t>
            </a:r>
            <a:r>
              <a:rPr lang="en-US" altLang="zh-CN" sz="4400" b="1" err="1">
                <a:solidFill>
                  <a:srgbClr val="FF0000"/>
                </a:solidFill>
              </a:rPr>
              <a:t>zhēng</a:t>
            </a:r>
            <a:r>
              <a:rPr lang="zh-CN" altLang="en-US" sz="4400" b="1" dirty="0"/>
              <a:t>引</a:t>
            </a:r>
          </a:p>
          <a:p>
            <a:pPr>
              <a:buNone/>
            </a:pPr>
            <a:r>
              <a:rPr lang="zh-CN" altLang="en-US" sz="4400" b="1" dirty="0"/>
              <a:t>   不</a:t>
            </a:r>
            <a:r>
              <a:rPr lang="en-US" altLang="zh-CN" sz="4400" b="1" err="1">
                <a:solidFill>
                  <a:srgbClr val="FF0000"/>
                </a:solidFill>
              </a:rPr>
              <a:t>bú</a:t>
            </a:r>
            <a:r>
              <a:rPr lang="zh-CN" altLang="en-US" sz="4400" b="1" dirty="0"/>
              <a:t>二法门            理至易</a:t>
            </a:r>
            <a:r>
              <a:rPr lang="en-US" altLang="zh-CN" sz="4400" b="1" err="1">
                <a:solidFill>
                  <a:srgbClr val="FF0000"/>
                </a:solidFill>
              </a:rPr>
              <a:t>yì</a:t>
            </a:r>
            <a:r>
              <a:rPr lang="zh-CN" altLang="en-US" sz="4400" b="1" dirty="0"/>
              <a:t>明</a:t>
            </a:r>
          </a:p>
          <a:p>
            <a:pPr>
              <a:buNone/>
            </a:pPr>
            <a:r>
              <a:rPr lang="zh-CN" altLang="en-US" sz="4400" b="1" dirty="0"/>
              <a:t>   断章取</a:t>
            </a:r>
            <a:r>
              <a:rPr lang="en-US" altLang="zh-CN" sz="4400" b="1" err="1">
                <a:solidFill>
                  <a:srgbClr val="FF0000"/>
                </a:solidFill>
              </a:rPr>
              <a:t>qǔ</a:t>
            </a:r>
            <a:r>
              <a:rPr lang="zh-CN" altLang="en-US" sz="4400" b="1" dirty="0"/>
              <a:t>义            一</a:t>
            </a:r>
            <a:r>
              <a:rPr lang="en-US" altLang="zh-CN" sz="4400" b="1" err="1">
                <a:solidFill>
                  <a:srgbClr val="FF0000"/>
                </a:solidFill>
              </a:rPr>
              <a:t>yī</a:t>
            </a:r>
            <a:r>
              <a:rPr lang="zh-CN" altLang="en-US" sz="4400" b="1" dirty="0"/>
              <a:t>事无成</a:t>
            </a:r>
          </a:p>
          <a:p>
            <a:pPr>
              <a:buNone/>
            </a:pPr>
            <a:r>
              <a:rPr lang="zh-CN" altLang="en-US" sz="4400" b="1" dirty="0"/>
              <a:t>   本题主眼 </a:t>
            </a:r>
            <a:r>
              <a:rPr lang="en-US" altLang="zh-CN" sz="4400" b="1" err="1">
                <a:solidFill>
                  <a:srgbClr val="FF0000"/>
                </a:solidFill>
              </a:rPr>
              <a:t>yǎn</a:t>
            </a:r>
            <a:r>
              <a:rPr lang="en-US" altLang="zh-CN" sz="4400" b="1">
                <a:solidFill>
                  <a:srgbClr val="FF0000"/>
                </a:solidFill>
              </a:rPr>
              <a:t> </a:t>
            </a:r>
            <a:r>
              <a:rPr lang="en-US" altLang="zh-CN" sz="4400" b="1"/>
              <a:t>        </a:t>
            </a:r>
            <a:r>
              <a:rPr lang="zh-CN" altLang="en-US" sz="4400" b="1" dirty="0"/>
              <a:t>饱食</a:t>
            </a:r>
            <a:r>
              <a:rPr lang="en-US" altLang="zh-CN" sz="4400" b="1" err="1">
                <a:solidFill>
                  <a:srgbClr val="FF0000"/>
                </a:solidFill>
              </a:rPr>
              <a:t>shí</a:t>
            </a:r>
            <a:r>
              <a:rPr lang="zh-CN" altLang="en-US" sz="4400" b="1" dirty="0"/>
              <a:t>终日</a:t>
            </a:r>
          </a:p>
          <a:p>
            <a:pPr>
              <a:buNone/>
            </a:pPr>
            <a:r>
              <a:rPr lang="zh-CN" altLang="en-US" sz="4400" b="1" dirty="0"/>
              <a:t>   言行</a:t>
            </a:r>
            <a:r>
              <a:rPr lang="en-US" altLang="zh-CN" sz="4400" b="1" err="1">
                <a:solidFill>
                  <a:srgbClr val="FF0000"/>
                </a:solidFill>
              </a:rPr>
              <a:t>xíng</a:t>
            </a:r>
            <a:r>
              <a:rPr lang="zh-CN" altLang="en-US" sz="4400" b="1" dirty="0"/>
              <a:t>相顾        无所</a:t>
            </a:r>
            <a:r>
              <a:rPr lang="en-US" altLang="zh-CN" sz="4400" b="1" err="1">
                <a:solidFill>
                  <a:srgbClr val="FF0000"/>
                </a:solidFill>
              </a:rPr>
              <a:t>suǒ</a:t>
            </a:r>
            <a:r>
              <a:rPr lang="zh-CN" altLang="en-US" sz="4400" b="1" dirty="0"/>
              <a:t>用心</a:t>
            </a:r>
          </a:p>
          <a:p>
            <a:pPr>
              <a:buNone/>
            </a:pPr>
            <a:r>
              <a:rPr lang="zh-CN" altLang="en-US" sz="4400" b="1" dirty="0"/>
              <a:t>   群</a:t>
            </a:r>
            <a:r>
              <a:rPr lang="en-US" altLang="zh-CN" sz="4400" b="1" err="1">
                <a:solidFill>
                  <a:srgbClr val="FF0000"/>
                </a:solidFill>
              </a:rPr>
              <a:t>qún</a:t>
            </a:r>
            <a:r>
              <a:rPr lang="zh-CN" altLang="en-US" sz="4400" b="1" dirty="0"/>
              <a:t>居终日         言不及</a:t>
            </a:r>
            <a:r>
              <a:rPr lang="en-US" altLang="zh-CN" sz="4400" b="1" err="1">
                <a:solidFill>
                  <a:srgbClr val="FF0000"/>
                </a:solidFill>
              </a:rPr>
              <a:t>jí</a:t>
            </a:r>
            <a:r>
              <a:rPr lang="zh-CN" altLang="en-US" sz="4400" b="1" dirty="0"/>
              <a:t>义</a:t>
            </a:r>
          </a:p>
        </p:txBody>
      </p:sp>
      <p:pic>
        <p:nvPicPr>
          <p:cNvPr id="12291" name="图片 53265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42076"/>
            <a:ext cx="12025313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>
          <a:xfrm>
            <a:off x="601266" y="14289"/>
            <a:ext cx="10822782" cy="554037"/>
          </a:xfrm>
          <a:ln/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学习字词</a:t>
            </a:r>
          </a:p>
        </p:txBody>
      </p:sp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xfrm>
            <a:off x="16702" y="673101"/>
            <a:ext cx="12027401" cy="6303963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zh-CN" altLang="en-US" sz="4000" b="1"/>
              <a:t>蛀</a:t>
            </a:r>
            <a:r>
              <a:rPr lang="zh-CN" altLang="en-US" sz="4000" b="1">
                <a:solidFill>
                  <a:srgbClr val="FF0000"/>
                </a:solidFill>
              </a:rPr>
              <a:t>zhù</a:t>
            </a:r>
            <a:r>
              <a:rPr lang="zh-CN" altLang="en-US" sz="4000" b="1"/>
              <a:t>指能咬树干、衣服、书籍和粮食等的小虫。</a:t>
            </a:r>
          </a:p>
          <a:p>
            <a:pPr marL="0" indent="0">
              <a:buNone/>
            </a:pPr>
            <a:r>
              <a:rPr lang="zh-CN" altLang="en-US" sz="4000" b="1"/>
              <a:t>赦</a:t>
            </a:r>
            <a:r>
              <a:rPr lang="zh-CN" altLang="en-US" sz="4000" b="1">
                <a:solidFill>
                  <a:srgbClr val="FF0000"/>
                </a:solidFill>
              </a:rPr>
              <a:t>shè</a:t>
            </a:r>
            <a:r>
              <a:rPr lang="zh-CN" altLang="en-US" sz="4000" b="1"/>
              <a:t>免除和减轻刑罚。</a:t>
            </a:r>
          </a:p>
          <a:p>
            <a:pPr marL="0" indent="0">
              <a:buNone/>
            </a:pPr>
            <a:r>
              <a:rPr lang="zh-CN" altLang="en-US" sz="4000" b="1"/>
              <a:t>禅师</a:t>
            </a:r>
            <a:r>
              <a:rPr lang="zh-CN" altLang="en-US" sz="4000" b="1">
                <a:solidFill>
                  <a:srgbClr val="FF0000"/>
                </a:solidFill>
              </a:rPr>
              <a:t>chán   shī</a:t>
            </a:r>
            <a:r>
              <a:rPr lang="zh-CN" altLang="en-US" sz="4000" b="1"/>
              <a:t>敬辞称和尚，尤指有德行的和尚。</a:t>
            </a:r>
          </a:p>
          <a:p>
            <a:pPr marL="0" indent="0">
              <a:buNone/>
            </a:pPr>
            <a:r>
              <a:rPr lang="zh-CN" altLang="en-US" sz="4000" b="1"/>
              <a:t>精微</a:t>
            </a:r>
            <a:r>
              <a:rPr lang="zh-CN" altLang="en-US" sz="4000" b="1">
                <a:solidFill>
                  <a:srgbClr val="FF0000"/>
                </a:solidFill>
              </a:rPr>
              <a:t>jīng    wēi</a:t>
            </a:r>
            <a:r>
              <a:rPr lang="zh-CN" altLang="en-US" sz="4000" b="1"/>
              <a:t>精深微妙，也指精微之处。</a:t>
            </a:r>
          </a:p>
          <a:p>
            <a:pPr marL="0" indent="0">
              <a:buNone/>
            </a:pPr>
            <a:r>
              <a:rPr lang="zh-CN" altLang="en-US" sz="4000" b="1"/>
              <a:t>旁骛</a:t>
            </a:r>
            <a:r>
              <a:rPr lang="zh-CN" altLang="en-US" sz="4000" b="1">
                <a:solidFill>
                  <a:srgbClr val="FF0000"/>
                </a:solidFill>
              </a:rPr>
              <a:t>páng   wù</a:t>
            </a:r>
            <a:r>
              <a:rPr lang="zh-CN" altLang="en-US" sz="4000" b="1"/>
              <a:t>不专心正业，而去追求正业以外的事。</a:t>
            </a:r>
          </a:p>
          <a:p>
            <a:pPr marL="0" indent="0">
              <a:buNone/>
            </a:pPr>
            <a:endParaRPr lang="zh-CN" altLang="en-US" sz="4000" b="1"/>
          </a:p>
          <a:p>
            <a:pPr marL="0" indent="0">
              <a:buNone/>
            </a:pPr>
            <a:endParaRPr lang="zh-CN" altLang="en-US" sz="3600" b="1"/>
          </a:p>
        </p:txBody>
      </p:sp>
      <p:pic>
        <p:nvPicPr>
          <p:cNvPr id="13315" name="图片 53265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383339"/>
            <a:ext cx="12025313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2"/>
          <p:cNvSpPr>
            <a:spLocks noGrp="1"/>
          </p:cNvSpPr>
          <p:nvPr>
            <p:ph idx="1"/>
          </p:nvPr>
        </p:nvSpPr>
        <p:spPr>
          <a:xfrm>
            <a:off x="-33404" y="30163"/>
            <a:ext cx="12350999" cy="6802437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zh-CN" altLang="en-US" sz="4000" b="1"/>
              <a:t>秘诀</a:t>
            </a:r>
            <a:r>
              <a:rPr lang="zh-CN" altLang="en-US" sz="4000" b="1">
                <a:solidFill>
                  <a:srgbClr val="FF0000"/>
                </a:solidFill>
              </a:rPr>
              <a:t>mì     jué</a:t>
            </a:r>
            <a:r>
              <a:rPr lang="zh-CN" altLang="en-US" sz="4000" b="1"/>
              <a:t>不公开的能解决问题的窍门、办法。羡慕</a:t>
            </a:r>
            <a:r>
              <a:rPr lang="zh-CN" altLang="en-US" sz="4000" b="1">
                <a:solidFill>
                  <a:srgbClr val="FF0000"/>
                </a:solidFill>
              </a:rPr>
              <a:t>xiàn    mù</a:t>
            </a:r>
            <a:r>
              <a:rPr lang="zh-CN" altLang="en-US" sz="4000" b="1"/>
              <a:t>爱慕，钦慕，希望自己也有。</a:t>
            </a:r>
          </a:p>
          <a:p>
            <a:pPr marL="0" indent="0">
              <a:buNone/>
            </a:pPr>
            <a:r>
              <a:rPr lang="zh-CN" altLang="en-US" sz="4000" b="1"/>
              <a:t>亵渎</a:t>
            </a:r>
            <a:r>
              <a:rPr lang="zh-CN" altLang="en-US" sz="4000" b="1">
                <a:solidFill>
                  <a:srgbClr val="FF0000"/>
                </a:solidFill>
              </a:rPr>
              <a:t>xiè      dú</a:t>
            </a:r>
            <a:r>
              <a:rPr lang="zh-CN" altLang="en-US" sz="4000" b="1"/>
              <a:t>轻慢;冒犯。</a:t>
            </a:r>
          </a:p>
          <a:p>
            <a:pPr marL="0" indent="0">
              <a:buNone/>
            </a:pPr>
            <a:r>
              <a:rPr lang="zh-CN" altLang="en-US" sz="4000" b="1"/>
              <a:t>浪荡</a:t>
            </a:r>
            <a:r>
              <a:rPr lang="zh-CN" altLang="en-US" sz="4000" b="1">
                <a:solidFill>
                  <a:srgbClr val="FF0000"/>
                </a:solidFill>
              </a:rPr>
              <a:t>làng   dàng</a:t>
            </a:r>
            <a:r>
              <a:rPr lang="zh-CN" altLang="en-US" sz="4000" b="1"/>
              <a:t>行为不加约束、任意胡为。</a:t>
            </a:r>
          </a:p>
          <a:p>
            <a:pPr marL="0" indent="0">
              <a:buNone/>
            </a:pPr>
            <a:r>
              <a:rPr lang="zh-CN" altLang="en-US" sz="4000" b="1"/>
              <a:t>妄想</a:t>
            </a:r>
            <a:r>
              <a:rPr lang="zh-CN" altLang="en-US" sz="4000" b="1">
                <a:solidFill>
                  <a:srgbClr val="FF0000"/>
                </a:solidFill>
              </a:rPr>
              <a:t>wàng     xiǎng</a:t>
            </a:r>
            <a:r>
              <a:rPr lang="zh-CN" altLang="en-US" sz="4000" b="1"/>
              <a:t>狂妄地打算;梦想。</a:t>
            </a:r>
          </a:p>
          <a:p>
            <a:pPr marL="0" indent="0">
              <a:buNone/>
            </a:pPr>
            <a:r>
              <a:rPr lang="zh-CN" altLang="en-US" sz="4000" b="1"/>
              <a:t>杜绝</a:t>
            </a:r>
            <a:r>
              <a:rPr lang="zh-CN" altLang="en-US" sz="4000" b="1">
                <a:solidFill>
                  <a:srgbClr val="FF0000"/>
                </a:solidFill>
              </a:rPr>
              <a:t>dù       jué</a:t>
            </a:r>
            <a:r>
              <a:rPr lang="zh-CN" altLang="en-US" sz="4000" b="1"/>
              <a:t>堵塞、彻底制止。</a:t>
            </a:r>
          </a:p>
          <a:p>
            <a:pPr marL="0" lvl="1" indent="0">
              <a:buNone/>
            </a:pPr>
            <a:r>
              <a:rPr lang="zh-CN" altLang="en-US" sz="4000" b="1"/>
              <a:t>调和</a:t>
            </a:r>
            <a:r>
              <a:rPr lang="zh-CN" altLang="en-US" sz="4000" b="1">
                <a:solidFill>
                  <a:srgbClr val="FF0000"/>
                </a:solidFill>
              </a:rPr>
              <a:t>tiáo     hé</a:t>
            </a:r>
            <a:r>
              <a:rPr lang="zh-CN" altLang="en-US" sz="4000" b="1"/>
              <a:t>谐调和畅。</a:t>
            </a:r>
          </a:p>
          <a:p>
            <a:pPr marL="0" lvl="1" indent="0">
              <a:buNone/>
            </a:pPr>
            <a:endParaRPr lang="zh-CN" altLang="en-US" sz="4000" b="1" dirty="0"/>
          </a:p>
          <a:p>
            <a:pPr marL="0" indent="0">
              <a:buNone/>
            </a:pPr>
            <a:endParaRPr lang="zh-CN" altLang="en-US" sz="4000" b="1"/>
          </a:p>
        </p:txBody>
      </p:sp>
      <p:pic>
        <p:nvPicPr>
          <p:cNvPr id="14338" name="图片 53265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16676"/>
            <a:ext cx="12025313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0" y="-61911"/>
            <a:ext cx="12060805" cy="7051675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b="1"/>
              <a:t> </a:t>
            </a:r>
            <a:r>
              <a:rPr lang="zh-CN" altLang="en-US" sz="4000" b="1" dirty="0"/>
              <a:t>断章取义</a:t>
            </a:r>
            <a:r>
              <a:rPr lang="en-US" altLang="zh-CN" sz="4000" b="1" err="1">
                <a:solidFill>
                  <a:srgbClr val="FF0000"/>
                </a:solidFill>
              </a:rPr>
              <a:t>duàn</a:t>
            </a:r>
            <a:r>
              <a:rPr lang="en-US" altLang="zh-CN" sz="4000" b="1">
                <a:solidFill>
                  <a:srgbClr val="FF0000"/>
                </a:solidFill>
              </a:rPr>
              <a:t>    </a:t>
            </a:r>
            <a:r>
              <a:rPr lang="en-US" altLang="zh-CN" sz="4000" b="1" err="1">
                <a:solidFill>
                  <a:srgbClr val="FF0000"/>
                </a:solidFill>
              </a:rPr>
              <a:t>zhāng</a:t>
            </a:r>
            <a:r>
              <a:rPr lang="en-US" altLang="zh-CN" sz="4000" b="1">
                <a:solidFill>
                  <a:srgbClr val="FF0000"/>
                </a:solidFill>
              </a:rPr>
              <a:t>  </a:t>
            </a:r>
            <a:r>
              <a:rPr lang="en-US" altLang="zh-CN" sz="4000" b="1" err="1">
                <a:solidFill>
                  <a:srgbClr val="FF0000"/>
                </a:solidFill>
              </a:rPr>
              <a:t>qǔ</a:t>
            </a:r>
            <a:r>
              <a:rPr lang="en-US" altLang="zh-CN" sz="4000" b="1">
                <a:solidFill>
                  <a:srgbClr val="FF0000"/>
                </a:solidFill>
              </a:rPr>
              <a:t>    </a:t>
            </a:r>
            <a:r>
              <a:rPr lang="en-US" altLang="zh-CN" sz="4000" b="1" err="1">
                <a:solidFill>
                  <a:srgbClr val="FF0000"/>
                </a:solidFill>
              </a:rPr>
              <a:t>yì</a:t>
            </a:r>
            <a:r>
              <a:rPr lang="zh-CN" altLang="en-US" sz="4000" b="1" dirty="0"/>
              <a:t>断：截断；章：音乐一曲为一章。指不顾全篇文章或谈话的内容，孤立地取其中的一段或一句的意思。指引用与原意不符。</a:t>
            </a:r>
            <a:r>
              <a:rPr lang="zh-CN" altLang="en-US" sz="4000" dirty="0"/>
              <a:t> </a:t>
            </a:r>
          </a:p>
          <a:p>
            <a:pPr>
              <a:buNone/>
            </a:pPr>
            <a:r>
              <a:rPr lang="zh-CN" altLang="en-US" sz="4000" dirty="0"/>
              <a:t>      </a:t>
            </a:r>
            <a:r>
              <a:rPr lang="zh-CN" altLang="en-US" sz="4000" b="1" dirty="0"/>
              <a:t>不二法门 </a:t>
            </a:r>
            <a:r>
              <a:rPr lang="en-US" altLang="zh-CN" sz="4000" b="1" err="1">
                <a:solidFill>
                  <a:srgbClr val="FF0000"/>
                </a:solidFill>
              </a:rPr>
              <a:t>bú</a:t>
            </a:r>
            <a:r>
              <a:rPr lang="en-US" altLang="zh-CN" sz="4000" b="1">
                <a:solidFill>
                  <a:srgbClr val="FF0000"/>
                </a:solidFill>
              </a:rPr>
              <a:t>  </a:t>
            </a:r>
            <a:r>
              <a:rPr lang="en-US" altLang="zh-CN" sz="4000" b="1" err="1">
                <a:solidFill>
                  <a:srgbClr val="FF0000"/>
                </a:solidFill>
              </a:rPr>
              <a:t>èr</a:t>
            </a:r>
            <a:r>
              <a:rPr lang="en-US" altLang="zh-CN" sz="4000" b="1">
                <a:solidFill>
                  <a:srgbClr val="FF0000"/>
                </a:solidFill>
              </a:rPr>
              <a:t>  </a:t>
            </a:r>
            <a:r>
              <a:rPr lang="en-US" altLang="zh-CN" sz="4000" b="1" err="1">
                <a:solidFill>
                  <a:srgbClr val="FF0000"/>
                </a:solidFill>
              </a:rPr>
              <a:t>fǎ</a:t>
            </a:r>
            <a:r>
              <a:rPr lang="en-US" altLang="zh-CN" sz="4000" b="1">
                <a:solidFill>
                  <a:srgbClr val="FF0000"/>
                </a:solidFill>
              </a:rPr>
              <a:t>   </a:t>
            </a:r>
            <a:r>
              <a:rPr lang="en-US" altLang="zh-CN" sz="4000" b="1" err="1">
                <a:solidFill>
                  <a:srgbClr val="FF0000"/>
                </a:solidFill>
              </a:rPr>
              <a:t>mén</a:t>
            </a:r>
            <a:r>
              <a:rPr lang="zh-CN" altLang="en-US" sz="4000" b="1" dirty="0"/>
              <a:t>家用语，比喻独一无二的门径。法门，只修行入道的门径。</a:t>
            </a:r>
          </a:p>
          <a:p>
            <a:pPr>
              <a:buNone/>
            </a:pPr>
            <a:r>
              <a:rPr lang="zh-CN" altLang="en-US" sz="4000" b="1" dirty="0"/>
              <a:t>言不及义</a:t>
            </a:r>
            <a:r>
              <a:rPr lang="zh-CN" altLang="en-US" sz="4000" b="1" dirty="0">
                <a:solidFill>
                  <a:srgbClr val="FF0000"/>
                </a:solidFill>
              </a:rPr>
              <a:t>yán   bù   jí    yì</a:t>
            </a:r>
            <a:r>
              <a:rPr lang="zh-CN" altLang="en-US" sz="4000" b="1" dirty="0"/>
              <a:t>及：涉及；义：正经的道理。指净说些无聊的话，没有一句正经的。</a:t>
            </a:r>
          </a:p>
          <a:p>
            <a:endParaRPr lang="zh-CN" altLang="en-US" sz="4000" b="1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7169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20713"/>
          </a:xfrm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主要内容</a:t>
            </a:r>
          </a:p>
        </p:txBody>
      </p:sp>
      <p:sp>
        <p:nvSpPr>
          <p:cNvPr id="16386" name="文本占位符 7170"/>
          <p:cNvSpPr>
            <a:spLocks noGrp="1"/>
          </p:cNvSpPr>
          <p:nvPr>
            <p:ph idx="1"/>
          </p:nvPr>
        </p:nvSpPr>
        <p:spPr>
          <a:xfrm>
            <a:off x="0" y="692150"/>
            <a:ext cx="12025313" cy="6165850"/>
          </a:xfrm>
          <a:ln/>
        </p:spPr>
        <p:txBody>
          <a:bodyPr anchor="t"/>
          <a:lstStyle/>
          <a:p>
            <a:pPr>
              <a:spcBef>
                <a:spcPct val="50000"/>
              </a:spcBef>
              <a:buClr>
                <a:srgbClr val="000000"/>
              </a:buClr>
              <a:buNone/>
            </a:pPr>
            <a:r>
              <a:rPr lang="en-US" altLang="zh-CN" sz="5400">
                <a:solidFill>
                  <a:srgbClr val="5F011A"/>
                </a:solidFill>
              </a:rPr>
              <a:t>        </a:t>
            </a:r>
            <a:r>
              <a:rPr lang="zh-CN" altLang="en-US" sz="4400" b="1" dirty="0"/>
              <a:t>这篇讲演针对听讲者的实际情况，提出了</a:t>
            </a:r>
            <a:r>
              <a:rPr lang="en-US" altLang="zh-CN" sz="4400" b="1"/>
              <a:t>"</a:t>
            </a:r>
            <a:r>
              <a:rPr lang="zh-CN" altLang="en-US" sz="4400" b="1" dirty="0"/>
              <a:t>敬业与乐业</a:t>
            </a:r>
            <a:r>
              <a:rPr lang="en-US" altLang="zh-CN" sz="4400" b="1"/>
              <a:t>"</a:t>
            </a:r>
            <a:r>
              <a:rPr lang="zh-CN" altLang="en-US" sz="4400" b="1" dirty="0"/>
              <a:t>的论题，深入地论述了敬业与乐业的重要性，殷切地希望大家发扬敬业、乐业的精神，去过人类合理的生活。</a:t>
            </a:r>
          </a:p>
          <a:p>
            <a:pPr>
              <a:spcBef>
                <a:spcPct val="50000"/>
              </a:spcBef>
              <a:buClr>
                <a:srgbClr val="000000"/>
              </a:buClr>
              <a:buNone/>
            </a:pPr>
            <a:endParaRPr lang="zh-CN" altLang="en-US" sz="4400" b="1" dirty="0"/>
          </a:p>
          <a:p>
            <a:pPr>
              <a:buNone/>
            </a:pPr>
            <a:endParaRPr lang="zh-CN" altLang="en-US" sz="4000" b="1" dirty="0"/>
          </a:p>
        </p:txBody>
      </p:sp>
      <p:pic>
        <p:nvPicPr>
          <p:cNvPr id="16387" name="图片 7171" descr="t011b387393ee93c78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08500"/>
            <a:ext cx="12025313" cy="234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8193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论证思路</a:t>
            </a:r>
          </a:p>
        </p:txBody>
      </p:sp>
      <p:sp>
        <p:nvSpPr>
          <p:cNvPr id="17410" name="文本占位符 8194"/>
          <p:cNvSpPr>
            <a:spLocks noGrp="1"/>
          </p:cNvSpPr>
          <p:nvPr>
            <p:ph idx="1"/>
          </p:nvPr>
        </p:nvSpPr>
        <p:spPr>
          <a:xfrm>
            <a:off x="0" y="692150"/>
            <a:ext cx="12025313" cy="616585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>
                <a:solidFill>
                  <a:srgbClr val="000000"/>
                </a:solidFill>
              </a:rPr>
              <a:t>         </a:t>
            </a:r>
            <a:r>
              <a:rPr lang="zh-CN" altLang="en-US" sz="4400" b="1" dirty="0">
                <a:solidFill>
                  <a:srgbClr val="000000"/>
                </a:solidFill>
              </a:rPr>
              <a:t>课文一共九个自然段，，总体结构是“</a:t>
            </a:r>
            <a:r>
              <a:rPr lang="zh-CN" altLang="en-US" sz="4400" b="1" dirty="0">
                <a:solidFill>
                  <a:srgbClr val="FF0000"/>
                </a:solidFill>
              </a:rPr>
              <a:t>总一分一总</a:t>
            </a:r>
            <a:r>
              <a:rPr lang="zh-CN" altLang="en-US" sz="4400" b="1" dirty="0">
                <a:solidFill>
                  <a:srgbClr val="000000"/>
                </a:solidFill>
              </a:rPr>
              <a:t>”式：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开头总起全篇；然后分别论述敬业和乐业，两个分论点平行并列；最后总结全篇。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条理清晰，纲举目张。</a:t>
            </a:r>
          </a:p>
          <a:p>
            <a:endParaRPr lang="zh-CN" altLang="en-US" sz="4400" dirty="0">
              <a:solidFill>
                <a:srgbClr val="000000"/>
              </a:solidFill>
            </a:endParaRPr>
          </a:p>
        </p:txBody>
      </p:sp>
      <p:pic>
        <p:nvPicPr>
          <p:cNvPr id="17411" name="图片 8195" descr="t01750bcf59d877307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21917" y="3716338"/>
            <a:ext cx="2603396" cy="314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8196" descr="t01bd362da90cd3505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229226"/>
            <a:ext cx="9044037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9217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9080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文章结构</a:t>
            </a:r>
          </a:p>
        </p:txBody>
      </p:sp>
      <p:sp>
        <p:nvSpPr>
          <p:cNvPr id="18434" name="文本占位符 9218"/>
          <p:cNvSpPr>
            <a:spLocks noGrp="1"/>
          </p:cNvSpPr>
          <p:nvPr>
            <p:ph idx="1"/>
          </p:nvPr>
        </p:nvSpPr>
        <p:spPr>
          <a:xfrm>
            <a:off x="0" y="1268414"/>
            <a:ext cx="12025313" cy="5589587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>
                <a:solidFill>
                  <a:srgbClr val="000000"/>
                </a:solidFill>
              </a:rPr>
              <a:t>         </a:t>
            </a:r>
            <a:r>
              <a:rPr lang="zh-CN" altLang="en-US" sz="4400" b="1" dirty="0">
                <a:solidFill>
                  <a:srgbClr val="000000"/>
                </a:solidFill>
              </a:rPr>
              <a:t>第一部分：</a:t>
            </a:r>
            <a:r>
              <a:rPr lang="en-US" altLang="zh-CN" sz="4400" b="1">
                <a:solidFill>
                  <a:srgbClr val="000000"/>
                </a:solidFill>
              </a:rPr>
              <a:t>(</a:t>
            </a:r>
            <a:r>
              <a:rPr lang="zh-CN" altLang="en-US" sz="4400" b="1" dirty="0">
                <a:solidFill>
                  <a:srgbClr val="000000"/>
                </a:solidFill>
              </a:rPr>
              <a:t>第</a:t>
            </a:r>
            <a:r>
              <a:rPr lang="en-US" altLang="zh-CN" sz="4400" b="1">
                <a:solidFill>
                  <a:srgbClr val="000000"/>
                </a:solidFill>
              </a:rPr>
              <a:t>1</a:t>
            </a:r>
            <a:r>
              <a:rPr lang="zh-CN" altLang="en-US" sz="4400" b="1" dirty="0">
                <a:solidFill>
                  <a:srgbClr val="000000"/>
                </a:solidFill>
              </a:rPr>
              <a:t>段</a:t>
            </a:r>
            <a:r>
              <a:rPr lang="en-US" altLang="zh-CN" sz="4400" b="1">
                <a:solidFill>
                  <a:srgbClr val="000000"/>
                </a:solidFill>
              </a:rPr>
              <a:t>)</a:t>
            </a:r>
            <a:r>
              <a:rPr lang="zh-CN" altLang="en-US" sz="4400" b="1" dirty="0">
                <a:solidFill>
                  <a:srgbClr val="000000"/>
                </a:solidFill>
              </a:rPr>
              <a:t>揭示全篇 论述中心；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第二部分：</a:t>
            </a:r>
            <a:r>
              <a:rPr lang="en-US" altLang="zh-CN" sz="4400" b="1">
                <a:solidFill>
                  <a:srgbClr val="000000"/>
                </a:solidFill>
              </a:rPr>
              <a:t>(</a:t>
            </a:r>
            <a:r>
              <a:rPr lang="zh-CN" altLang="en-US" sz="4400" b="1" dirty="0">
                <a:solidFill>
                  <a:srgbClr val="000000"/>
                </a:solidFill>
              </a:rPr>
              <a:t>第</a:t>
            </a:r>
            <a:r>
              <a:rPr lang="en-US" altLang="zh-CN" sz="4400" b="1">
                <a:solidFill>
                  <a:srgbClr val="000000"/>
                </a:solidFill>
              </a:rPr>
              <a:t>2</a:t>
            </a:r>
            <a:r>
              <a:rPr lang="zh-CN" altLang="en-US" sz="4400" b="1" dirty="0">
                <a:solidFill>
                  <a:srgbClr val="000000"/>
                </a:solidFill>
              </a:rPr>
              <a:t>～</a:t>
            </a:r>
            <a:r>
              <a:rPr lang="en-US" altLang="zh-CN" sz="4400" b="1">
                <a:solidFill>
                  <a:srgbClr val="000000"/>
                </a:solidFill>
              </a:rPr>
              <a:t>8</a:t>
            </a:r>
            <a:r>
              <a:rPr lang="zh-CN" altLang="en-US" sz="4400" b="1" dirty="0">
                <a:solidFill>
                  <a:srgbClr val="000000"/>
                </a:solidFill>
              </a:rPr>
              <a:t>段</a:t>
            </a:r>
            <a:r>
              <a:rPr lang="en-US" altLang="zh-CN" sz="4400" b="1">
                <a:solidFill>
                  <a:srgbClr val="000000"/>
                </a:solidFill>
              </a:rPr>
              <a:t>)</a:t>
            </a:r>
            <a:r>
              <a:rPr lang="zh-CN" altLang="en-US" sz="4400" b="1" dirty="0">
                <a:solidFill>
                  <a:srgbClr val="000000"/>
                </a:solidFill>
              </a:rPr>
              <a:t>论述敬业和乐业的重要；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</a:rPr>
              <a:t>         第三部分： </a:t>
            </a:r>
            <a:r>
              <a:rPr lang="en-US" altLang="zh-CN" sz="4400" b="1">
                <a:solidFill>
                  <a:srgbClr val="000000"/>
                </a:solidFill>
              </a:rPr>
              <a:t>(</a:t>
            </a:r>
            <a:r>
              <a:rPr lang="zh-CN" altLang="en-US" sz="4400" b="1" dirty="0">
                <a:solidFill>
                  <a:srgbClr val="000000"/>
                </a:solidFill>
              </a:rPr>
              <a:t>第九段</a:t>
            </a:r>
            <a:r>
              <a:rPr lang="en-US" altLang="zh-CN" sz="4400" b="1">
                <a:solidFill>
                  <a:srgbClr val="000000"/>
                </a:solidFill>
              </a:rPr>
              <a:t>) </a:t>
            </a:r>
            <a:r>
              <a:rPr lang="zh-CN" altLang="en-US" sz="4400" b="1" dirty="0">
                <a:solidFill>
                  <a:srgbClr val="000000"/>
                </a:solidFill>
              </a:rPr>
              <a:t>总结全篇，勉励人敬业乐业。 </a:t>
            </a:r>
          </a:p>
          <a:p>
            <a:pPr>
              <a:buNone/>
            </a:pPr>
            <a:endParaRPr lang="zh-CN" altLang="en-US" sz="4400" dirty="0">
              <a:solidFill>
                <a:srgbClr val="000000"/>
              </a:solidFill>
            </a:endParaRPr>
          </a:p>
        </p:txBody>
      </p:sp>
      <p:pic>
        <p:nvPicPr>
          <p:cNvPr id="18435" name="图片 9219" descr="t010dd677265acc2f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2262" y="5157788"/>
            <a:ext cx="4023051" cy="1700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9220" descr="t01acfc172d035998a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2887328" cy="134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9221" descr="t01acfc172d035998a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37986" y="0"/>
            <a:ext cx="2887327" cy="134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58369"/>
          <p:cNvSpPr>
            <a:spLocks noGrp="1"/>
          </p:cNvSpPr>
          <p:nvPr>
            <p:ph type="title"/>
          </p:nvPr>
        </p:nvSpPr>
        <p:spPr>
          <a:xfrm>
            <a:off x="615880" y="0"/>
            <a:ext cx="10822782" cy="62071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整体感知</a:t>
            </a:r>
          </a:p>
        </p:txBody>
      </p:sp>
      <p:sp>
        <p:nvSpPr>
          <p:cNvPr id="58371" name="内容占位符 58370"/>
          <p:cNvSpPr>
            <a:spLocks noGrp="1"/>
          </p:cNvSpPr>
          <p:nvPr>
            <p:ph idx="1"/>
          </p:nvPr>
        </p:nvSpPr>
        <p:spPr>
          <a:xfrm>
            <a:off x="0" y="620713"/>
            <a:ext cx="12025313" cy="6237287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、作者先后谈论了哪几个问题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?   </a:t>
            </a:r>
          </a:p>
          <a:p>
            <a:pPr>
              <a:buNone/>
            </a:pP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】有业</a:t>
            </a:r>
            <a:r>
              <a:rPr lang="en-US" altLang="zh-CN" sz="4000" b="1">
                <a:solidFill>
                  <a:srgbClr val="FF0000"/>
                </a:solidFill>
              </a:rPr>
              <a:t>;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】敬业</a:t>
            </a:r>
            <a:r>
              <a:rPr lang="en-US" altLang="zh-CN" sz="4000" b="1">
                <a:solidFill>
                  <a:srgbClr val="FF0000"/>
                </a:solidFill>
              </a:rPr>
              <a:t>;</a:t>
            </a: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</a:rPr>
              <a:t>】乐业。</a:t>
            </a:r>
          </a:p>
          <a:p>
            <a:pPr>
              <a:buNone/>
            </a:pPr>
            <a:r>
              <a:rPr lang="zh-CN" altLang="en-US" b="1" dirty="0"/>
              <a:t>         </a:t>
            </a:r>
            <a:r>
              <a:rPr lang="en-US" altLang="zh-CN" sz="4000" b="1"/>
              <a:t>2</a:t>
            </a:r>
            <a:r>
              <a:rPr lang="zh-CN" altLang="en-US" sz="4000" b="1" dirty="0"/>
              <a:t>、你认为这几个问题的关系怎样</a:t>
            </a:r>
            <a:r>
              <a:rPr lang="en-US" altLang="zh-CN" sz="4000" b="1"/>
              <a:t>?</a:t>
            </a:r>
          </a:p>
          <a:p>
            <a:pPr>
              <a:buNone/>
            </a:pPr>
            <a:r>
              <a:rPr lang="en-US" altLang="zh-CN" sz="4000" b="1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有业是前提</a:t>
            </a:r>
            <a:r>
              <a:rPr lang="en-US" altLang="zh-CN" sz="4000" b="1">
                <a:solidFill>
                  <a:srgbClr val="FF0000"/>
                </a:solidFill>
              </a:rPr>
              <a:t>;</a:t>
            </a:r>
            <a:r>
              <a:rPr lang="zh-CN" altLang="en-US" sz="4000" b="1" dirty="0">
                <a:solidFill>
                  <a:srgbClr val="FF0000"/>
                </a:solidFill>
              </a:rPr>
              <a:t>敬业是基础</a:t>
            </a:r>
            <a:r>
              <a:rPr lang="en-US" altLang="zh-CN" sz="4000" b="1">
                <a:solidFill>
                  <a:srgbClr val="FF0000"/>
                </a:solidFill>
              </a:rPr>
              <a:t>;</a:t>
            </a:r>
            <a:r>
              <a:rPr lang="zh-CN" altLang="en-US" sz="4000" b="1" dirty="0">
                <a:solidFill>
                  <a:srgbClr val="FF0000"/>
                </a:solidFill>
              </a:rPr>
              <a:t>乐业才是最高境界。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</a:t>
            </a:r>
            <a:r>
              <a:rPr lang="en-US" altLang="zh-CN" sz="4000" b="1"/>
              <a:t>3</a:t>
            </a:r>
            <a:r>
              <a:rPr lang="zh-CN" altLang="en-US" sz="4000" b="1" dirty="0"/>
              <a:t>、找出本文的中心论点。</a:t>
            </a:r>
          </a:p>
          <a:p>
            <a:pPr>
              <a:buNone/>
            </a:pPr>
            <a:r>
              <a:rPr lang="zh-CN" altLang="en-US" sz="4000" b="1" dirty="0"/>
              <a:t>       </a:t>
            </a:r>
            <a:r>
              <a:rPr lang="zh-CN" altLang="en-US" sz="3600" b="1" dirty="0">
                <a:solidFill>
                  <a:srgbClr val="FF0000"/>
                </a:solidFill>
                <a:ea typeface="华文行楷" pitchFamily="2" charset="-122"/>
              </a:rPr>
              <a:t>我确信“敬业乐业”四个字，是人类生活的不二法门。</a:t>
            </a:r>
            <a:r>
              <a:rPr lang="zh-CN" altLang="en-US" sz="2800" b="1" dirty="0">
                <a:solidFill>
                  <a:srgbClr val="CC3300"/>
                </a:solidFill>
                <a:ea typeface="华文行楷" pitchFamily="2" charset="-122"/>
              </a:rPr>
              <a:t/>
            </a:r>
            <a:br>
              <a:rPr lang="zh-CN" altLang="en-US" sz="2800" b="1" dirty="0">
                <a:solidFill>
                  <a:srgbClr val="CC3300"/>
                </a:solidFill>
                <a:ea typeface="华文行楷" pitchFamily="2" charset="-122"/>
              </a:rPr>
            </a:br>
            <a:endParaRPr lang="zh-CN" altLang="en-US" sz="2800" b="1" dirty="0">
              <a:solidFill>
                <a:srgbClr val="CC3300"/>
              </a:solidFill>
              <a:ea typeface="华文行楷" pitchFamily="2" charset="-122"/>
            </a:endParaRPr>
          </a:p>
        </p:txBody>
      </p:sp>
      <p:pic>
        <p:nvPicPr>
          <p:cNvPr id="19459" name="图片 58372" descr="t017ea54fca5d7c2fb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31934" y="3644900"/>
            <a:ext cx="2793380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58373" descr="t010667676df2b24b6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656" y="5734050"/>
            <a:ext cx="6012657" cy="112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675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20482" name="文本占位符 67586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      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en-US" altLang="zh-CN" sz="4000"/>
              <a:t> 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/>
              <a:t>          </a:t>
            </a:r>
            <a:r>
              <a:rPr lang="en-US" altLang="zh-CN" sz="4400" b="1"/>
              <a:t>1</a:t>
            </a:r>
            <a:r>
              <a:rPr lang="zh-CN" altLang="en-US" sz="4400" b="1" dirty="0"/>
              <a:t>、讲演词开头交代题目的来源其用意是什么</a:t>
            </a:r>
            <a:r>
              <a:rPr lang="en-US" altLang="zh-CN" sz="4400" b="1"/>
              <a:t>?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4400" b="1"/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这样交代既可避免听者把题目和</a:t>
            </a:r>
            <a:r>
              <a:rPr lang="en-US" altLang="zh-CN" sz="4400" b="1">
                <a:solidFill>
                  <a:srgbClr val="FF0000"/>
                </a:solidFill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</a:rPr>
              <a:t>礼记</a:t>
            </a:r>
            <a:r>
              <a:rPr lang="en-US" altLang="zh-CN" sz="4400" b="1">
                <a:solidFill>
                  <a:srgbClr val="FF0000"/>
                </a:solidFill>
              </a:rPr>
              <a:t>》</a:t>
            </a:r>
            <a:r>
              <a:rPr lang="zh-CN" altLang="en-US" sz="4400" b="1" dirty="0">
                <a:solidFill>
                  <a:srgbClr val="FF0000"/>
                </a:solidFill>
              </a:rPr>
              <a:t>、</a:t>
            </a:r>
            <a:r>
              <a:rPr lang="en-US" altLang="zh-CN" sz="4400" b="1">
                <a:solidFill>
                  <a:srgbClr val="FF0000"/>
                </a:solidFill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</a:rPr>
              <a:t>老子</a:t>
            </a:r>
            <a:r>
              <a:rPr lang="en-US" altLang="zh-CN" sz="4400" b="1">
                <a:solidFill>
                  <a:srgbClr val="FF0000"/>
                </a:solidFill>
              </a:rPr>
              <a:t>》</a:t>
            </a:r>
            <a:r>
              <a:rPr lang="zh-CN" altLang="en-US" sz="4400" b="1" dirty="0">
                <a:solidFill>
                  <a:srgbClr val="FF0000"/>
                </a:solidFill>
              </a:rPr>
              <a:t>里面语句的原意混同了，又可显示出论述的科学性，讲演的趣味性；同时，提出题目来由，也便于揭示全篇的论述要点，使听者对讲演的纲目有一个大致的认识。  </a:t>
            </a:r>
          </a:p>
        </p:txBody>
      </p:sp>
      <p:pic>
        <p:nvPicPr>
          <p:cNvPr id="20483" name="图片 67588" descr="t01547dd3fa538f5af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71638" cy="119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67590" descr="u=2970067122,3982977764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2262" y="5805488"/>
            <a:ext cx="4023051" cy="105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54273" descr="学海无涯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51793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矩形 54274"/>
          <p:cNvSpPr/>
          <p:nvPr/>
        </p:nvSpPr>
        <p:spPr>
          <a:xfrm rot="5400000">
            <a:off x="7564438" y="2464991"/>
            <a:ext cx="5715000" cy="2004219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chemeClr val="tx1"/>
                  </a:outerShdw>
                </a:effectLst>
                <a:latin typeface="华文琥珀" charset="0"/>
                <a:ea typeface="华文琥珀" charset="0"/>
              </a:rPr>
              <a:t>敬业与乐业</a:t>
            </a:r>
          </a:p>
        </p:txBody>
      </p:sp>
      <p:sp>
        <p:nvSpPr>
          <p:cNvPr id="3075" name="文本框 54275"/>
          <p:cNvSpPr txBox="1"/>
          <p:nvPr/>
        </p:nvSpPr>
        <p:spPr>
          <a:xfrm>
            <a:off x="8578933" y="4648200"/>
            <a:ext cx="861774" cy="2209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梁启超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59393"/>
          <p:cNvSpPr>
            <a:spLocks noGrp="1"/>
          </p:cNvSpPr>
          <p:nvPr>
            <p:ph type="title"/>
          </p:nvPr>
        </p:nvSpPr>
        <p:spPr>
          <a:xfrm>
            <a:off x="601266" y="1"/>
            <a:ext cx="10822782" cy="765175"/>
          </a:xfrm>
          <a:ln/>
        </p:spPr>
        <p:txBody>
          <a:bodyPr anchor="ctr"/>
          <a:lstStyle/>
          <a:p>
            <a:r>
              <a:rPr lang="en-US" altLang="zh-CN" sz="3600" b="1">
                <a:solidFill>
                  <a:srgbClr val="FF0000"/>
                </a:solidFill>
              </a:rPr>
              <a:t/>
            </a:r>
            <a:br>
              <a:rPr lang="en-US" altLang="zh-CN" sz="3600" b="1">
                <a:solidFill>
                  <a:srgbClr val="FF0000"/>
                </a:solidFill>
              </a:rPr>
            </a:b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59395" name="内容占位符 5939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</a:t>
            </a:r>
            <a:r>
              <a:rPr lang="en-US" altLang="zh-CN" sz="4400" b="1"/>
              <a:t>2</a:t>
            </a:r>
            <a:r>
              <a:rPr lang="zh-CN" altLang="en-US" sz="4400" b="1" dirty="0"/>
              <a:t>、第一段的中心句是哪一句？中心句的关键词是哪一个？</a:t>
            </a:r>
          </a:p>
          <a:p>
            <a:pPr>
              <a:buNone/>
            </a:pPr>
            <a:r>
              <a:rPr lang="zh-CN" altLang="en-US" sz="4400" b="1" dirty="0"/>
              <a:t>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“敬业乐业”四个字，是人类生活的不二法门。 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敬业乐业。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         </a:t>
            </a:r>
            <a:endParaRPr lang="zh-CN" altLang="en-US" sz="4000" b="1" dirty="0"/>
          </a:p>
        </p:txBody>
      </p:sp>
      <p:pic>
        <p:nvPicPr>
          <p:cNvPr id="21507" name="图片 59395" descr="u=4077010180,3237671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05263"/>
            <a:ext cx="12025313" cy="2852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604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60419" name="内容占位符 6041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ea typeface="楷体_GB2312" pitchFamily="49" charset="-122"/>
              </a:rPr>
              <a:t>          3</a:t>
            </a:r>
            <a:r>
              <a:rPr lang="zh-CN" altLang="en-US" sz="4000" b="1" dirty="0">
                <a:ea typeface="楷体_GB2312" pitchFamily="49" charset="-122"/>
              </a:rPr>
              <a:t>、</a:t>
            </a:r>
            <a:r>
              <a:rPr lang="zh-CN" altLang="en-US" sz="4000" b="1" dirty="0"/>
              <a:t>“断章取义”是用的原意吗？是褒义词吗？ </a:t>
            </a:r>
          </a:p>
          <a:p>
            <a:pPr>
              <a:buNone/>
            </a:pPr>
            <a:r>
              <a:rPr lang="zh-CN" altLang="en-US" sz="4000" b="1" dirty="0"/>
              <a:t> 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是用的原意。</a:t>
            </a:r>
            <a:r>
              <a:rPr lang="zh-CN" altLang="en-US" sz="4400" b="1" dirty="0"/>
              <a:t> </a:t>
            </a:r>
          </a:p>
          <a:p>
            <a:pPr>
              <a:buNone/>
            </a:pPr>
            <a:r>
              <a:rPr lang="zh-CN" altLang="en-US" sz="4400" b="1" dirty="0"/>
              <a:t>      【</a:t>
            </a:r>
            <a:r>
              <a:rPr lang="en-US" altLang="zh-CN" sz="4400" b="1"/>
              <a:t>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文中是褒义词。</a:t>
            </a:r>
            <a:r>
              <a:rPr lang="zh-CN" altLang="en-US" sz="4400" b="1" dirty="0">
                <a:ea typeface="楷体_GB2312" pitchFamily="49" charset="-122"/>
              </a:rPr>
              <a:t>作者说的“敬业”与“乐业”，与其原意没有什么不同，并非断章取义。说自己“断章取义”，是风趣和自谦而已。</a:t>
            </a:r>
          </a:p>
          <a:p>
            <a:pPr>
              <a:buNone/>
            </a:pPr>
            <a:endParaRPr lang="zh-CN" altLang="en-US" sz="4400" b="1" dirty="0">
              <a:ea typeface="楷体_GB2312" pitchFamily="49" charset="-122"/>
            </a:endParaRPr>
          </a:p>
          <a:p>
            <a:endParaRPr lang="zh-CN" altLang="en-US" dirty="0"/>
          </a:p>
        </p:txBody>
      </p:sp>
      <p:pic>
        <p:nvPicPr>
          <p:cNvPr id="22531" name="图片 60419" descr="u=675719647,1686910534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13326"/>
            <a:ext cx="12025313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614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61443" name="内容占位符 6144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/>
              <a:t>      4</a:t>
            </a:r>
            <a:r>
              <a:rPr lang="zh-CN" altLang="en-US" sz="4400" b="1" dirty="0"/>
              <a:t>、“但”和“所以”各表示什么关系？</a:t>
            </a:r>
          </a:p>
          <a:p>
            <a:pPr>
              <a:buNone/>
            </a:pPr>
            <a:r>
              <a:rPr lang="zh-CN" altLang="en-US" sz="4400" b="1" dirty="0"/>
              <a:t>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 “但”</a:t>
            </a:r>
            <a:r>
              <a:rPr lang="zh-CN" altLang="en-US" sz="4400" b="1" dirty="0"/>
              <a:t>表示</a:t>
            </a:r>
            <a:r>
              <a:rPr lang="zh-CN" altLang="en-US" sz="4400" b="1" dirty="0">
                <a:solidFill>
                  <a:srgbClr val="FF0000"/>
                </a:solidFill>
              </a:rPr>
              <a:t>转折关系。</a:t>
            </a:r>
            <a:r>
              <a:rPr lang="zh-CN" altLang="en-US" sz="4400" b="1" dirty="0"/>
              <a:t>它</a:t>
            </a:r>
            <a:r>
              <a:rPr lang="zh-CN" altLang="en-US" sz="4400" b="1" dirty="0">
                <a:solidFill>
                  <a:srgbClr val="FF0000"/>
                </a:solidFill>
              </a:rPr>
              <a:t>强调后面的意思；</a:t>
            </a:r>
            <a:r>
              <a:rPr lang="zh-CN" altLang="en-US" sz="4400" b="1" dirty="0"/>
              <a:t> </a:t>
            </a:r>
          </a:p>
          <a:p>
            <a:pPr>
              <a:buNone/>
            </a:pPr>
            <a:r>
              <a:rPr lang="zh-CN" altLang="en-US" sz="4400" b="1" dirty="0"/>
              <a:t>   【</a:t>
            </a:r>
            <a:r>
              <a:rPr lang="en-US" altLang="zh-CN" sz="4400" b="1"/>
              <a:t>2</a:t>
            </a:r>
            <a:r>
              <a:rPr lang="zh-CN" altLang="en-US" sz="4400" b="1" dirty="0"/>
              <a:t>】 “所以”表示</a:t>
            </a:r>
            <a:r>
              <a:rPr lang="zh-CN" altLang="en-US" sz="4400" b="1" dirty="0">
                <a:solidFill>
                  <a:srgbClr val="FF0000"/>
                </a:solidFill>
              </a:rPr>
              <a:t>因果关系</a:t>
            </a:r>
            <a:r>
              <a:rPr lang="zh-CN" altLang="en-US" sz="4400" b="1" dirty="0"/>
              <a:t>。它</a:t>
            </a:r>
            <a:r>
              <a:rPr lang="zh-CN" altLang="en-US" sz="4400" b="1" dirty="0">
                <a:solidFill>
                  <a:srgbClr val="FF0000"/>
                </a:solidFill>
              </a:rPr>
              <a:t>强调</a:t>
            </a:r>
            <a:r>
              <a:rPr lang="zh-CN" altLang="en-US" sz="4400" b="1" dirty="0"/>
              <a:t>后面是“果”。</a:t>
            </a:r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en-US" altLang="zh-CN" sz="4400" b="1"/>
              <a:t>5</a:t>
            </a:r>
            <a:r>
              <a:rPr lang="zh-CN" altLang="en-US" sz="4400" b="1" dirty="0"/>
              <a:t>、第二自然段起什么作用？ </a:t>
            </a:r>
          </a:p>
          <a:p>
            <a:pPr>
              <a:buNone/>
            </a:pPr>
            <a:r>
              <a:rPr lang="zh-CN" altLang="en-US" sz="4400" b="1" dirty="0"/>
              <a:t>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】引出“有业之必要”；</a:t>
            </a:r>
            <a:r>
              <a:rPr lang="zh-CN" altLang="en-US" sz="4400" b="1" dirty="0"/>
              <a:t> </a:t>
            </a:r>
          </a:p>
          <a:p>
            <a:pPr>
              <a:buNone/>
            </a:pPr>
            <a:r>
              <a:rPr lang="zh-CN" altLang="en-US" sz="4400" b="1" dirty="0"/>
              <a:t>   【</a:t>
            </a:r>
            <a:r>
              <a:rPr lang="en-US" altLang="zh-CN" sz="4400" b="1"/>
              <a:t>2</a:t>
            </a:r>
            <a:r>
              <a:rPr lang="zh-CN" altLang="en-US" sz="4400" b="1" dirty="0"/>
              <a:t>】起过渡作用。</a:t>
            </a:r>
            <a:r>
              <a:rPr lang="zh-CN" altLang="en-US" sz="4400" b="1" dirty="0">
                <a:solidFill>
                  <a:schemeClr val="tx2"/>
                </a:solidFill>
              </a:rPr>
              <a:t>     </a:t>
            </a:r>
            <a:r>
              <a:rPr lang="zh-CN" altLang="en-US" sz="4400" b="1" dirty="0">
                <a:ea typeface="楷体_GB2312" pitchFamily="49" charset="-122"/>
              </a:rPr>
              <a:t>       </a:t>
            </a:r>
            <a:r>
              <a:rPr lang="zh-CN" altLang="en-US" sz="4400" b="1" dirty="0"/>
              <a:t> </a:t>
            </a:r>
          </a:p>
          <a:p>
            <a:pPr algn="ctr">
              <a:spcBef>
                <a:spcPct val="0"/>
              </a:spcBef>
              <a:buClr>
                <a:srgbClr val="000000"/>
              </a:buClr>
              <a:buNone/>
            </a:pPr>
            <a:endParaRPr lang="zh-CN" altLang="en-US" sz="4400" b="1" dirty="0"/>
          </a:p>
          <a:p>
            <a:pPr algn="ctr">
              <a:spcBef>
                <a:spcPct val="0"/>
              </a:spcBef>
              <a:buNone/>
            </a:pPr>
            <a:endParaRPr lang="zh-CN" altLang="en-US" sz="4000" b="1" dirty="0">
              <a:ea typeface="楷体_GB2312" pitchFamily="49" charset="-122"/>
            </a:endParaRPr>
          </a:p>
          <a:p>
            <a:pPr>
              <a:buNone/>
            </a:pPr>
            <a:endParaRPr lang="zh-CN" altLang="en-US" dirty="0"/>
          </a:p>
        </p:txBody>
      </p:sp>
      <p:pic>
        <p:nvPicPr>
          <p:cNvPr id="23555" name="图片 61443" descr="u=3048807764,3258569333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57641" y="3933826"/>
            <a:ext cx="1467672" cy="292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624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62467" name="内容占位符 62466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800" b="1">
                <a:solidFill>
                  <a:srgbClr val="FF0000"/>
                </a:solidFill>
              </a:rPr>
              <a:t>  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endParaRPr lang="en-US" altLang="zh-CN" sz="4000"/>
          </a:p>
          <a:p>
            <a:pPr>
              <a:buNone/>
            </a:pPr>
            <a:r>
              <a:rPr lang="en-US" altLang="zh-CN" sz="4400"/>
              <a:t>      1</a:t>
            </a:r>
            <a:r>
              <a:rPr lang="zh-CN" altLang="en-US" sz="4400" b="1" dirty="0"/>
              <a:t>、引用孔子的话和讲百丈禅师的故事，是想论证什么道理？</a:t>
            </a:r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论证“有业”之必要。说明“百行业为先，万恶懒为首”。</a:t>
            </a:r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en-US" altLang="zh-CN" sz="4400" b="1"/>
              <a:t>2</a:t>
            </a:r>
            <a:r>
              <a:rPr lang="zh-CN" altLang="en-US" sz="4400" b="1" dirty="0"/>
              <a:t>、“蛀米虫”和“盗贼”是什么修辞手法？</a:t>
            </a:r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比喻（暗喻）。</a:t>
            </a:r>
            <a:r>
              <a:rPr lang="zh-CN" altLang="en-US" sz="4800" dirty="0"/>
              <a:t> </a:t>
            </a:r>
            <a:endParaRPr lang="zh-CN" altLang="en-US" sz="4400" b="1" dirty="0"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4000" b="1" dirty="0">
                <a:ea typeface="楷体_GB2312" pitchFamily="49" charset="-122"/>
              </a:rPr>
              <a:t>           </a:t>
            </a:r>
            <a:r>
              <a:rPr lang="zh-CN" altLang="en-US" sz="4000" b="1" dirty="0">
                <a:solidFill>
                  <a:schemeClr val="accent2"/>
                </a:solidFill>
                <a:ea typeface="楷体_GB2312" pitchFamily="49" charset="-122"/>
              </a:rPr>
              <a:t>       </a:t>
            </a:r>
            <a:endParaRPr lang="zh-CN" altLang="en-US" sz="4400" b="1" dirty="0">
              <a:solidFill>
                <a:schemeClr val="accent2"/>
              </a:solidFill>
              <a:ea typeface="楷体_GB2312" pitchFamily="49" charset="-122"/>
            </a:endParaRPr>
          </a:p>
          <a:p>
            <a:pPr>
              <a:buNone/>
            </a:pPr>
            <a:endParaRPr lang="zh-CN" altLang="en-US" sz="2800" dirty="0"/>
          </a:p>
        </p:txBody>
      </p:sp>
      <p:pic>
        <p:nvPicPr>
          <p:cNvPr id="24579" name="图片 62467" descr="u=3744919335,699080993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76555" y="4581526"/>
            <a:ext cx="5348759" cy="227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634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63491" name="内容占位符 63490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ea typeface="楷体_GB2312" pitchFamily="49" charset="-122"/>
              </a:rPr>
              <a:t>        </a:t>
            </a:r>
            <a:r>
              <a:rPr lang="en-US" altLang="zh-CN" sz="4400" b="1">
                <a:ea typeface="楷体_GB2312" pitchFamily="49" charset="-122"/>
              </a:rPr>
              <a:t>3</a:t>
            </a:r>
            <a:r>
              <a:rPr lang="zh-CN" altLang="en-US" sz="4400" b="1" dirty="0">
                <a:ea typeface="楷体_GB2312" pitchFamily="49" charset="-122"/>
              </a:rPr>
              <a:t>、 </a:t>
            </a:r>
            <a:r>
              <a:rPr lang="zh-CN" altLang="en-US" sz="4400" b="1" dirty="0"/>
              <a:t>“儒门”“佛门”的话分别指什么？ </a:t>
            </a:r>
          </a:p>
          <a:p>
            <a:pPr>
              <a:buNone/>
            </a:pPr>
            <a:r>
              <a:rPr lang="zh-CN" altLang="en-US" sz="4400" b="1" dirty="0"/>
              <a:t>     【</a:t>
            </a:r>
            <a:r>
              <a:rPr lang="en-US" altLang="zh-CN" sz="4400" b="1"/>
              <a:t>1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儒门：</a:t>
            </a:r>
            <a:r>
              <a:rPr lang="zh-CN" altLang="en-US" sz="4400" b="1" dirty="0">
                <a:ea typeface="楷体_GB2312" pitchFamily="49" charset="-122"/>
              </a:rPr>
              <a:t>饱食终日，无所用心，难矣哉。</a:t>
            </a:r>
          </a:p>
          <a:p>
            <a:pPr lvl="1"/>
            <a:r>
              <a:rPr lang="zh-CN" altLang="en-US" sz="4400" b="1" dirty="0">
                <a:ea typeface="楷体_GB2312" pitchFamily="49" charset="-122"/>
              </a:rPr>
              <a:t>群居终日，言不及义，好行小慧，难矣哉。</a:t>
            </a:r>
          </a:p>
          <a:p>
            <a:pPr>
              <a:buNone/>
            </a:pPr>
            <a:r>
              <a:rPr lang="zh-CN" altLang="en-US" sz="4400" b="1" dirty="0"/>
              <a:t>     【</a:t>
            </a:r>
            <a:r>
              <a:rPr lang="en-US" altLang="zh-CN" sz="4400" b="1"/>
              <a:t>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佛门：</a:t>
            </a:r>
            <a:r>
              <a:rPr lang="zh-CN" altLang="en-US" sz="4400" b="1" dirty="0">
                <a:ea typeface="楷体_GB2312" pitchFamily="49" charset="-122"/>
              </a:rPr>
              <a:t>一日不做事，一日不吃饭。</a:t>
            </a:r>
          </a:p>
          <a:p>
            <a:pPr>
              <a:buNone/>
            </a:pPr>
            <a:endParaRPr lang="zh-CN" altLang="en-US" sz="4400" dirty="0"/>
          </a:p>
        </p:txBody>
      </p:sp>
      <p:pic>
        <p:nvPicPr>
          <p:cNvPr id="25603" name="图片 63491" descr="u=1968855369,4154756368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7329" y="5445126"/>
            <a:ext cx="9137985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645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64515" name="内容占位符 6451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en-US" altLang="zh-CN" sz="4000" b="1">
                <a:ea typeface="楷体_GB2312" pitchFamily="49" charset="-122"/>
              </a:rPr>
              <a:t>4</a:t>
            </a:r>
            <a:r>
              <a:rPr lang="zh-CN" altLang="en-US" sz="4000" b="1" dirty="0">
                <a:ea typeface="楷体_GB2312" pitchFamily="49" charset="-122"/>
              </a:rPr>
              <a:t>、</a:t>
            </a:r>
            <a:r>
              <a:rPr lang="zh-CN" altLang="en-US" sz="4000" b="1" dirty="0"/>
              <a:t>为什么要运用比喻，把“没有职业的懒人”称为为“蛀米虫”和“盗贼” ？不用比喻，而说“没有职业的懒人都是不劳而获者”，不也可以吗？ </a:t>
            </a:r>
          </a:p>
          <a:p>
            <a:pPr>
              <a:buNone/>
            </a:pPr>
            <a:r>
              <a:rPr lang="zh-CN" altLang="en-US" sz="4000" b="1" dirty="0"/>
              <a:t>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运用比喻，一是生动形象，二是感染力强，更能突出其“不劳而获” 的特点，引起听众的感情共鸣。 </a:t>
            </a:r>
          </a:p>
          <a:p>
            <a:pPr>
              <a:buNone/>
            </a:pPr>
            <a:r>
              <a:rPr lang="zh-CN" altLang="en-US" sz="4400" b="1" dirty="0">
                <a:ea typeface="楷体_GB2312" pitchFamily="49" charset="-122"/>
              </a:rPr>
              <a:t> </a:t>
            </a:r>
            <a:r>
              <a:rPr lang="zh-CN" altLang="en-US" sz="4400" b="1" dirty="0"/>
              <a:t>【</a:t>
            </a:r>
            <a:r>
              <a:rPr lang="en-US" altLang="zh-CN" sz="4400" b="1"/>
              <a:t>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ea typeface="楷体_GB2312" pitchFamily="49" charset="-122"/>
              </a:rPr>
              <a:t>不用比喻，表达效果要差好多。</a:t>
            </a:r>
          </a:p>
          <a:p>
            <a:pPr>
              <a:buNone/>
            </a:pPr>
            <a:endParaRPr lang="zh-CN" altLang="en-US" sz="4400" b="1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charRg st="130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5">
                                            <p:txEl>
                                              <p:charRg st="130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>
                                            <p:txEl>
                                              <p:charRg st="130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655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65539" name="内容占位符 6553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 marL="609600" indent="-609600">
              <a:buNone/>
            </a:pPr>
            <a:r>
              <a:rPr lang="en-US" altLang="zh-CN" sz="2800"/>
              <a:t>             </a:t>
            </a:r>
            <a:r>
              <a:rPr lang="en-US" altLang="zh-CN" sz="4400" b="1"/>
              <a:t>5</a:t>
            </a:r>
            <a:r>
              <a:rPr lang="zh-CN" altLang="en-US" sz="4400" b="1" dirty="0"/>
              <a:t>、“有业之必要”的三个主要论据是哪些？ </a:t>
            </a:r>
          </a:p>
          <a:p>
            <a:pPr marL="609600" indent="-609600">
              <a:buNone/>
            </a:pPr>
            <a:r>
              <a:rPr lang="zh-CN" altLang="en-US" sz="4400" b="1" dirty="0"/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孔子的两段言论； </a:t>
            </a:r>
          </a:p>
          <a:p>
            <a:pPr marL="609600" indent="-609600">
              <a:buNone/>
            </a:pPr>
            <a:r>
              <a:rPr lang="zh-CN" altLang="en-US" sz="4400" b="1" dirty="0">
                <a:ea typeface="楷体_GB2312" pitchFamily="49" charset="-122"/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百丈禅师的故事；</a:t>
            </a:r>
            <a:r>
              <a:rPr lang="zh-CN" altLang="en-US" sz="4400" b="1" dirty="0">
                <a:ea typeface="楷体_GB2312" pitchFamily="49" charset="-122"/>
              </a:rPr>
              <a:t> </a:t>
            </a:r>
          </a:p>
          <a:p>
            <a:pPr marL="609600" indent="-609600">
              <a:buNone/>
            </a:pPr>
            <a:r>
              <a:rPr lang="zh-CN" altLang="en-US" sz="4400" b="1" dirty="0">
                <a:ea typeface="楷体_GB2312" pitchFamily="49" charset="-122"/>
              </a:rPr>
              <a:t>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3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ea typeface="楷体_GB2312" pitchFamily="49" charset="-122"/>
              </a:rPr>
              <a:t>作者自己讲的道理：</a:t>
            </a:r>
            <a:r>
              <a:rPr lang="en-US" altLang="zh-CN" sz="4400" b="1"/>
              <a:t>①</a:t>
            </a:r>
            <a:r>
              <a:rPr lang="zh-CN" altLang="en-US" sz="4400" b="1" dirty="0">
                <a:ea typeface="楷体_GB2312" pitchFamily="49" charset="-122"/>
              </a:rPr>
              <a:t>百行业为先，万恶懒为首。</a:t>
            </a:r>
            <a:r>
              <a:rPr lang="en-US" altLang="zh-CN" sz="4400" b="1"/>
              <a:t>②</a:t>
            </a:r>
            <a:r>
              <a:rPr lang="zh-CN" altLang="en-US" sz="4400" b="1" dirty="0">
                <a:ea typeface="楷体_GB2312" pitchFamily="49" charset="-122"/>
              </a:rPr>
              <a:t>没有职业的懒人，简直是社会上的蛀米虫</a:t>
            </a:r>
            <a:r>
              <a:rPr lang="en-US" altLang="zh-CN" sz="4400" b="1">
                <a:ea typeface="楷体_GB2312" pitchFamily="49" charset="-122"/>
              </a:rPr>
              <a:t>……</a:t>
            </a:r>
          </a:p>
          <a:p>
            <a:pPr marL="990600" lvl="1" indent="-533400">
              <a:buFont typeface="Arial" panose="020B0604020202020204" pitchFamily="34" charset="0"/>
              <a:buNone/>
            </a:pPr>
            <a:endParaRPr lang="en-US" altLang="zh-CN" sz="4400" b="1">
              <a:ea typeface="楷体_GB2312" pitchFamily="49" charset="-122"/>
            </a:endParaRPr>
          </a:p>
          <a:p>
            <a:pPr marL="609600" indent="-609600">
              <a:buNone/>
            </a:pPr>
            <a:endParaRPr lang="en-US" altLang="zh-CN" sz="4400" b="1"/>
          </a:p>
        </p:txBody>
      </p:sp>
      <p:pic>
        <p:nvPicPr>
          <p:cNvPr id="27651" name="图片 65539" descr="u=2970067122,3982977764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92976" y="692696"/>
            <a:ext cx="2697345" cy="18001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65540" descr="u=1794625173,3745575611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581128"/>
            <a:ext cx="12025313" cy="227687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665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66563" name="内容占位符 6656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 marL="609600" indent="-609600">
              <a:buNone/>
            </a:pPr>
            <a:r>
              <a:rPr lang="en-US" altLang="zh-CN" sz="4000" b="1"/>
              <a:t>        6</a:t>
            </a:r>
            <a:r>
              <a:rPr lang="zh-CN" altLang="en-US" sz="4000" b="1" dirty="0"/>
              <a:t>、“有业之必要”运用了哪些论证方法？</a:t>
            </a:r>
          </a:p>
          <a:p>
            <a:pPr marL="609600" indent="-609600"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引用论证</a:t>
            </a:r>
            <a:r>
              <a:rPr lang="zh-CN" altLang="en-US" sz="4000" b="1" dirty="0">
                <a:ea typeface="楷体_GB2312" pitchFamily="49" charset="-122"/>
              </a:rPr>
              <a:t>（引用孔子言论）。</a:t>
            </a:r>
          </a:p>
          <a:p>
            <a:pPr marL="609600" indent="-609600">
              <a:buNone/>
            </a:pPr>
            <a:r>
              <a:rPr lang="zh-CN" altLang="en-US" sz="4000" b="1" dirty="0"/>
              <a:t>      【</a:t>
            </a:r>
            <a:r>
              <a:rPr lang="en-US" altLang="zh-CN" sz="4000" b="1"/>
              <a:t>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举例论证</a:t>
            </a:r>
            <a:r>
              <a:rPr lang="zh-CN" altLang="en-US" sz="4000" b="1" dirty="0">
                <a:ea typeface="楷体_GB2312" pitchFamily="49" charset="-122"/>
              </a:rPr>
              <a:t>（也叫“事实论证”，即讲百丈禅师的故事）。</a:t>
            </a:r>
          </a:p>
          <a:p>
            <a:pPr marL="609600" indent="-609600">
              <a:buNone/>
            </a:pPr>
            <a:r>
              <a:rPr lang="zh-CN" altLang="en-US" sz="4000" b="1" dirty="0"/>
              <a:t>     【</a:t>
            </a:r>
            <a:r>
              <a:rPr lang="en-US" altLang="zh-CN" sz="4000" b="1"/>
              <a:t>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反面论证</a:t>
            </a:r>
            <a:r>
              <a:rPr lang="zh-CN" altLang="en-US" sz="4000" b="1" dirty="0">
                <a:ea typeface="楷体_GB2312" pitchFamily="49" charset="-122"/>
              </a:rPr>
              <a:t>（不是讲“有业”有什么好处，而是讲“无业”有什么坏处）：</a:t>
            </a:r>
          </a:p>
          <a:p>
            <a:pPr marL="990600" lvl="1" indent="-533400">
              <a:buFont typeface="Arial" panose="020B0604020202020204" pitchFamily="34" charset="0"/>
              <a:buNone/>
            </a:pPr>
            <a:r>
              <a:rPr lang="en-US" altLang="zh-CN" sz="4000" b="1"/>
              <a:t>①</a:t>
            </a:r>
            <a:r>
              <a:rPr lang="zh-CN" altLang="en-US" sz="4000" b="1" dirty="0">
                <a:ea typeface="楷体_GB2312" pitchFamily="49" charset="-122"/>
              </a:rPr>
              <a:t>百行业为先，万恶懒为首。</a:t>
            </a:r>
          </a:p>
          <a:p>
            <a:pPr marL="990600" lvl="1" indent="-533400">
              <a:buFont typeface="Arial" panose="020B0604020202020204" pitchFamily="34" charset="0"/>
              <a:buNone/>
            </a:pPr>
            <a:r>
              <a:rPr lang="en-US" altLang="zh-CN" sz="4000" b="1"/>
              <a:t>②</a:t>
            </a:r>
            <a:r>
              <a:rPr lang="zh-CN" altLang="en-US" sz="4000" b="1" dirty="0">
                <a:ea typeface="楷体_GB2312" pitchFamily="49" charset="-122"/>
              </a:rPr>
              <a:t>没有职业的懒人，简直是社会上的蛀米虫</a:t>
            </a:r>
            <a:r>
              <a:rPr lang="en-US" altLang="zh-CN" sz="4000" b="1">
                <a:ea typeface="楷体_GB2312" pitchFamily="49" charset="-122"/>
              </a:rPr>
              <a:t>…… </a:t>
            </a:r>
            <a:r>
              <a:rPr lang="zh-CN" altLang="en-US" sz="4000" b="1" dirty="0">
                <a:ea typeface="楷体_GB2312" pitchFamily="49" charset="-122"/>
              </a:rPr>
              <a:t>。</a:t>
            </a:r>
          </a:p>
          <a:p>
            <a:pPr marL="990600" lvl="1" indent="-533400">
              <a:buFont typeface="Arial" panose="020B0604020202020204" pitchFamily="34" charset="0"/>
              <a:buChar char="•"/>
            </a:pPr>
            <a:endParaRPr lang="zh-CN" altLang="en-US" sz="2400" dirty="0"/>
          </a:p>
        </p:txBody>
      </p:sp>
      <p:pic>
        <p:nvPicPr>
          <p:cNvPr id="28675" name="图片 66563" descr="花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2375"/>
            <a:ext cx="803776" cy="160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68609"/>
          <p:cNvSpPr>
            <a:spLocks noGrp="1"/>
          </p:cNvSpPr>
          <p:nvPr>
            <p:ph type="title"/>
          </p:nvPr>
        </p:nvSpPr>
        <p:spPr>
          <a:xfrm>
            <a:off x="615881" y="0"/>
            <a:ext cx="10983536" cy="1196975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自主学习  </a:t>
            </a:r>
            <a:r>
              <a:rPr lang="en-US" altLang="zh-CN" sz="40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9698" name="文本占位符 68610"/>
          <p:cNvSpPr>
            <a:spLocks noGrp="1"/>
          </p:cNvSpPr>
          <p:nvPr>
            <p:ph idx="1"/>
          </p:nvPr>
        </p:nvSpPr>
        <p:spPr>
          <a:xfrm>
            <a:off x="0" y="549275"/>
            <a:ext cx="12167279" cy="5576888"/>
          </a:xfrm>
          <a:ln/>
        </p:spPr>
        <p:txBody>
          <a:bodyPr anchor="t"/>
          <a:lstStyle/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</p:txBody>
      </p:sp>
      <p:sp>
        <p:nvSpPr>
          <p:cNvPr id="68612" name="文本框 68611"/>
          <p:cNvSpPr txBox="1"/>
          <p:nvPr/>
        </p:nvSpPr>
        <p:spPr>
          <a:xfrm>
            <a:off x="0" y="1196975"/>
            <a:ext cx="12025313" cy="38164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4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、第</a:t>
            </a:r>
            <a:r>
              <a:rPr lang="en-US" altLang="zh-CN" sz="4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自然段依次论证了哪些问题？ </a:t>
            </a: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】什么叫做敬业； </a:t>
            </a:r>
          </a:p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【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】为什么要敬业； </a:t>
            </a:r>
          </a:p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【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】怎样才是敬业。</a:t>
            </a:r>
          </a:p>
        </p:txBody>
      </p:sp>
      <p:pic>
        <p:nvPicPr>
          <p:cNvPr id="29700" name="图片 68612" descr="w02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204641" cy="1125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68613" descr="w02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31933" y="0"/>
            <a:ext cx="2204641" cy="1125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图片 68614" descr="风景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96210" y="2205038"/>
            <a:ext cx="3929104" cy="4652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696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69635" name="内容占位符 6963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2800"/>
              <a:t>           </a:t>
            </a:r>
            <a:r>
              <a:rPr lang="en-US" altLang="zh-CN" sz="4400" b="1"/>
              <a:t>2</a:t>
            </a:r>
            <a:r>
              <a:rPr lang="zh-CN" altLang="en-US" sz="4400" b="1" dirty="0"/>
              <a:t>、什么叫做“敬业”？作者怎样论述？ </a:t>
            </a:r>
          </a:p>
          <a:p>
            <a:pPr>
              <a:buNone/>
            </a:pPr>
            <a:r>
              <a:rPr lang="zh-CN" altLang="en-US" sz="4400" b="1" dirty="0"/>
              <a:t>     【</a:t>
            </a:r>
            <a:r>
              <a:rPr lang="en-US" altLang="zh-CN" sz="4400" b="1"/>
              <a:t>1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引用朱熹的话：“主一无适便是敬”； </a:t>
            </a:r>
          </a:p>
          <a:p>
            <a:pPr>
              <a:buNone/>
            </a:pPr>
            <a:r>
              <a:rPr lang="zh-CN" altLang="en-US" sz="4400" b="1" dirty="0">
                <a:solidFill>
                  <a:schemeClr val="accent2"/>
                </a:solidFill>
                <a:ea typeface="楷体_GB2312" pitchFamily="49" charset="-122"/>
              </a:rPr>
              <a:t>    </a:t>
            </a:r>
            <a:r>
              <a:rPr lang="zh-CN" altLang="en-US" sz="4400" b="1" dirty="0"/>
              <a:t>【</a:t>
            </a:r>
            <a:r>
              <a:rPr lang="en-US" altLang="zh-CN" sz="4400" b="1"/>
              <a:t>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解释：</a:t>
            </a:r>
            <a:r>
              <a:rPr lang="zh-CN" altLang="en-US" sz="4400" b="1" dirty="0">
                <a:ea typeface="楷体_GB2312" pitchFamily="49" charset="-122"/>
              </a:rPr>
              <a:t>凡做一件事，便忠于一件事，将全副精力集中到这事上头，一点不旁骛。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FF6600"/>
                </a:solidFill>
                <a:ea typeface="楷体_GB2312" pitchFamily="49" charset="-122"/>
              </a:rPr>
              <a:t>     </a:t>
            </a:r>
            <a:r>
              <a:rPr lang="zh-CN" altLang="en-US" sz="4400" b="1" dirty="0">
                <a:ea typeface="楷体_GB2312" pitchFamily="49" charset="-122"/>
              </a:rPr>
              <a:t>归纳：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专心致志、心无旁骛。</a:t>
            </a:r>
          </a:p>
          <a:p>
            <a:pPr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30723" name="图片 69635" descr="zao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69746" y="4437064"/>
            <a:ext cx="1774569" cy="242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69636" descr="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21388"/>
            <a:ext cx="9895830" cy="836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51201"/>
          <p:cNvSpPr>
            <a:spLocks noGrp="1"/>
          </p:cNvSpPr>
          <p:nvPr>
            <p:ph type="title"/>
          </p:nvPr>
        </p:nvSpPr>
        <p:spPr>
          <a:xfrm>
            <a:off x="601266" y="-171450"/>
            <a:ext cx="10822782" cy="863600"/>
          </a:xfrm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关于议论文的常识</a:t>
            </a:r>
          </a:p>
        </p:txBody>
      </p:sp>
      <p:sp>
        <p:nvSpPr>
          <p:cNvPr id="4098" name="文本占位符 51202"/>
          <p:cNvSpPr>
            <a:spLocks noGrp="1"/>
          </p:cNvSpPr>
          <p:nvPr>
            <p:ph idx="1"/>
          </p:nvPr>
        </p:nvSpPr>
        <p:spPr>
          <a:xfrm>
            <a:off x="0" y="620713"/>
            <a:ext cx="12025313" cy="6237287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1</a:t>
            </a:r>
            <a:r>
              <a:rPr lang="zh-CN" altLang="en-US" sz="4000" b="1" dirty="0"/>
              <a:t>、议论文亦称说理文、论说文，就是讲道理、论是非。作者通过事实 材料和逻辑推理来阐明自己的观点，表明赞成什么或反对什么。</a:t>
            </a:r>
          </a:p>
          <a:p>
            <a:pPr>
              <a:buNone/>
            </a:pPr>
            <a:r>
              <a:rPr lang="zh-CN" altLang="en-US" sz="4000" b="1" dirty="0"/>
              <a:t>      </a:t>
            </a:r>
            <a:r>
              <a:rPr lang="en-US" altLang="zh-CN" sz="4000" b="1"/>
              <a:t>2</a:t>
            </a:r>
            <a:r>
              <a:rPr lang="zh-CN" altLang="en-US" sz="4000" b="1" dirty="0"/>
              <a:t>、议论文三要素。</a:t>
            </a:r>
          </a:p>
          <a:p>
            <a:pPr>
              <a:buNone/>
            </a:pPr>
            <a:r>
              <a:rPr lang="zh-CN" altLang="en-US" sz="4000" b="1" dirty="0"/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论点：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作者的观点和看法。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论据：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论述论点的依据。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论证：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论据论述论点的过程和方法。</a:t>
            </a:r>
            <a:endParaRPr lang="zh-CN" altLang="en-US" sz="4000" b="1" dirty="0"/>
          </a:p>
          <a:p>
            <a:pPr>
              <a:buNone/>
            </a:pPr>
            <a:endParaRPr lang="zh-CN" altLang="en-US" sz="4000" dirty="0"/>
          </a:p>
        </p:txBody>
      </p:sp>
      <p:pic>
        <p:nvPicPr>
          <p:cNvPr id="4099" name="图片 51203" descr="u=2822333926,1302724197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44037" y="2636839"/>
            <a:ext cx="2981276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35876" descr="t01111c265b0c57e2a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089" y="5851525"/>
            <a:ext cx="12171454" cy="1366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706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70659" name="内容占位符 7065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2800"/>
              <a:t>         </a:t>
            </a:r>
            <a:r>
              <a:rPr lang="en-US" altLang="zh-CN" sz="4000" b="1"/>
              <a:t>3</a:t>
            </a:r>
            <a:r>
              <a:rPr lang="zh-CN" altLang="en-US" sz="4000" b="1" dirty="0"/>
              <a:t>、“直捷”和“直接”一样吗？</a:t>
            </a:r>
          </a:p>
          <a:p>
            <a:pPr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0000"/>
                </a:solidFill>
              </a:rPr>
              <a:t>不一样。</a:t>
            </a:r>
          </a:p>
          <a:p>
            <a:pPr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直接：</a:t>
            </a:r>
            <a:r>
              <a:rPr lang="zh-CN" altLang="en-US" sz="4000" b="1" dirty="0">
                <a:ea typeface="楷体_GB2312" pitchFamily="49" charset="-122"/>
              </a:rPr>
              <a:t>不经过中间事物的。意思范围较宽    泛。与“间接”相对。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A50021"/>
                </a:solidFill>
                <a:ea typeface="楷体_GB2312" pitchFamily="49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直捷：</a:t>
            </a:r>
            <a:r>
              <a:rPr lang="zh-CN" altLang="en-US" sz="4000" b="1" dirty="0">
                <a:ea typeface="楷体_GB2312" pitchFamily="49" charset="-122"/>
              </a:rPr>
              <a:t>直截了当，似乎比“直接”更“直接”。也写作“直截”。意思范围较窄，只与动作行为相关。也没有与“间接”相对的意思。</a:t>
            </a:r>
          </a:p>
        </p:txBody>
      </p:sp>
      <p:pic>
        <p:nvPicPr>
          <p:cNvPr id="31747" name="图片 70659" descr="t01d53443349bc66c9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416550"/>
            <a:ext cx="12025313" cy="144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716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32770" name="文本占位符 7168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    </a:t>
            </a:r>
            <a:r>
              <a:rPr lang="en-US" altLang="zh-CN" sz="4400" b="1"/>
              <a:t>4</a:t>
            </a:r>
            <a:r>
              <a:rPr lang="zh-CN" altLang="en-US" sz="4400" b="1" dirty="0"/>
              <a:t>、“消化面包的机器”是什么意思？为什么用“机器”之喻？ </a:t>
            </a:r>
          </a:p>
          <a:p>
            <a:pPr>
              <a:buNone/>
            </a:pPr>
            <a:r>
              <a:rPr lang="zh-CN" altLang="en-US" sz="4400" b="1" dirty="0"/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不劳而获的人；只会吃饭、不会做事的废物。 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幽默、风趣， 有讽刺意味。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         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32771" name="图片 71683" descr="t0123438dbb7cddd58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6700"/>
            <a:ext cx="12025313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727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33794" name="文本占位符 72706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>
                <a:ea typeface="楷体_GB2312" pitchFamily="49" charset="-122"/>
              </a:rPr>
              <a:t>       5</a:t>
            </a:r>
            <a:r>
              <a:rPr lang="zh-CN" altLang="en-US" sz="4400" b="1" dirty="0">
                <a:ea typeface="楷体_GB2312" pitchFamily="49" charset="-122"/>
              </a:rPr>
              <a:t>、</a:t>
            </a:r>
            <a:r>
              <a:rPr lang="zh-CN" altLang="en-US" sz="4400" b="1" dirty="0"/>
              <a:t>怎样才算敬业？作者的意见是什么？ </a:t>
            </a:r>
          </a:p>
          <a:p>
            <a:pPr>
              <a:buNone/>
            </a:pPr>
            <a:r>
              <a:rPr lang="zh-CN" altLang="en-US" sz="4400" b="1" dirty="0"/>
              <a:t>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因自己的才能、境地，做一种劳作做到圆满； </a:t>
            </a:r>
          </a:p>
          <a:p>
            <a:pPr>
              <a:buNone/>
            </a:pPr>
            <a:r>
              <a:rPr lang="zh-CN" altLang="en-US" sz="4400" b="1" dirty="0">
                <a:solidFill>
                  <a:schemeClr val="accent2"/>
                </a:solidFill>
                <a:ea typeface="楷体_GB2312" pitchFamily="49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这样，便是“天地间第一等人”。</a:t>
            </a:r>
            <a:endParaRPr lang="zh-CN" altLang="en-US" sz="4400" b="1" dirty="0">
              <a:solidFill>
                <a:schemeClr val="accent2"/>
              </a:solidFill>
              <a:ea typeface="楷体_GB2312" pitchFamily="49" charset="-122"/>
            </a:endParaRPr>
          </a:p>
          <a:p>
            <a:pPr>
              <a:buNone/>
            </a:pPr>
            <a:endParaRPr lang="zh-CN" altLang="en-US" sz="4400" b="1" dirty="0"/>
          </a:p>
        </p:txBody>
      </p:sp>
      <p:pic>
        <p:nvPicPr>
          <p:cNvPr id="33795" name="图片 72707" descr="风景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65626"/>
            <a:ext cx="12025313" cy="249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737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6</a:t>
            </a:r>
            <a:r>
              <a:rPr lang="zh-CN" altLang="en-US" sz="4000" b="1" dirty="0"/>
              <a:t>、</a:t>
            </a:r>
            <a:r>
              <a:rPr lang="en-US" altLang="zh-CN" sz="4000" b="1"/>
              <a:t>《</a:t>
            </a:r>
            <a:r>
              <a:rPr lang="zh-CN" altLang="en-US" sz="4000" b="1" dirty="0"/>
              <a:t>庄子</a:t>
            </a:r>
            <a:r>
              <a:rPr lang="en-US" altLang="zh-CN" sz="4000" b="1"/>
              <a:t>》“</a:t>
            </a:r>
            <a:r>
              <a:rPr lang="zh-CN" altLang="en-US" sz="4000" b="1" dirty="0"/>
              <a:t>佝偻丈人承蜩”的故事是怎么一回事？说明什么道理？ </a:t>
            </a:r>
          </a:p>
          <a:p>
            <a:pPr>
              <a:buNone/>
            </a:pPr>
            <a:r>
              <a:rPr lang="zh-CN" altLang="en-US" sz="4000" b="1" dirty="0"/>
              <a:t>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故事见</a:t>
            </a:r>
            <a:r>
              <a:rPr lang="en-US" altLang="zh-CN" sz="4000" b="1">
                <a:solidFill>
                  <a:srgbClr val="FF0000"/>
                </a:solidFill>
                <a:ea typeface="楷体_GB2312" pitchFamily="49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庄子</a:t>
            </a:r>
            <a:r>
              <a:rPr lang="en-US" altLang="zh-CN" sz="4000" b="1">
                <a:solidFill>
                  <a:srgbClr val="FF0000"/>
                </a:solidFill>
                <a:ea typeface="楷体_GB2312" pitchFamily="49" charset="-122"/>
              </a:rPr>
              <a:t>·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达生</a:t>
            </a:r>
            <a:r>
              <a:rPr lang="en-US" altLang="zh-CN" sz="4000" b="1">
                <a:solidFill>
                  <a:srgbClr val="FF0000"/>
                </a:solidFill>
                <a:ea typeface="楷体_GB2312" pitchFamily="49" charset="-122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。大意说</a:t>
            </a:r>
            <a:r>
              <a:rPr lang="zh-CN" altLang="en-US" sz="4000" b="1" dirty="0">
                <a:ea typeface="楷体_GB2312" pitchFamily="49" charset="-122"/>
              </a:rPr>
              <a:t>一个鸡胸驼背的老人虽然残废，但用竹竿粘蝉，百发百中。孔子问他有为什么，他说天地虽大，万物虽多，我只知道有蝉翼罢了。 </a:t>
            </a:r>
          </a:p>
          <a:p>
            <a:pPr>
              <a:buNone/>
            </a:pPr>
            <a:r>
              <a:rPr lang="zh-CN" altLang="en-US" sz="4000" b="1" dirty="0"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</a:t>
            </a:r>
            <a:r>
              <a:rPr lang="zh-CN" altLang="en-US" sz="4000" b="1" dirty="0">
                <a:ea typeface="楷体_GB2312" pitchFamily="49" charset="-122"/>
              </a:rPr>
              <a:t>这个故事说明：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用心专一，心无旁骛，就可以达到目的。</a:t>
            </a: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buNone/>
            </a:pPr>
            <a:endParaRPr lang="zh-CN" altLang="en-US" sz="4000" b="1" dirty="0"/>
          </a:p>
        </p:txBody>
      </p:sp>
      <p:pic>
        <p:nvPicPr>
          <p:cNvPr id="34819" name="图片 73732" descr="风景3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48003" y="5373688"/>
            <a:ext cx="3077311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747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35842" name="文本占位符 7475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7</a:t>
            </a:r>
            <a:r>
              <a:rPr lang="zh-CN" altLang="en-US" sz="4000" b="1" dirty="0"/>
              <a:t>、引用曾国藩、庄子、孔子的话，都是为了说明什么道理？ </a:t>
            </a:r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要敬业；</a:t>
            </a:r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要把一种劳作做到圆满；</a:t>
            </a:r>
          </a:p>
          <a:p>
            <a:pPr>
              <a:buNone/>
            </a:pPr>
            <a:r>
              <a:rPr lang="zh-CN" altLang="en-US" sz="4000" b="1" dirty="0"/>
              <a:t>    【</a:t>
            </a:r>
            <a:r>
              <a:rPr lang="en-US" altLang="zh-CN" sz="4000" b="1"/>
              <a:t>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要专心致志、心无旁骛。</a:t>
            </a:r>
          </a:p>
          <a:p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35843" name="图片 74755" descr="t01b29c290af34b9bd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33826"/>
            <a:ext cx="12025313" cy="292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757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75779" name="内容占位符 7577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 marL="609600" indent="-609600">
              <a:buNone/>
            </a:pPr>
            <a:r>
              <a:rPr lang="en-US" altLang="zh-CN" sz="4000" b="1"/>
              <a:t>      8</a:t>
            </a:r>
            <a:r>
              <a:rPr lang="zh-CN" altLang="en-US" sz="4000" b="1" dirty="0"/>
              <a:t>、“敬业”一节，运用了什么论证方法？ </a:t>
            </a:r>
          </a:p>
          <a:p>
            <a:pPr marL="609600" indent="-609600">
              <a:buNone/>
            </a:pPr>
            <a:r>
              <a:rPr lang="zh-CN" altLang="en-US" sz="4000" b="1" dirty="0"/>
              <a:t>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引证论证：</a:t>
            </a:r>
            <a:r>
              <a:rPr lang="zh-CN" altLang="en-US" sz="4400" b="1" dirty="0"/>
              <a:t>引用曾国藩、庄子、孔子的话；</a:t>
            </a:r>
            <a:endParaRPr lang="zh-CN" altLang="en-US" sz="4400" b="1" dirty="0">
              <a:solidFill>
                <a:schemeClr val="accent2"/>
              </a:solidFill>
              <a:ea typeface="楷体_GB2312" pitchFamily="49" charset="-122"/>
            </a:endParaRPr>
          </a:p>
          <a:p>
            <a:pPr marL="609600" indent="-609600"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</a:t>
            </a:r>
            <a:r>
              <a:rPr lang="zh-CN" altLang="en-US" sz="4400" b="1" dirty="0"/>
              <a:t>【</a:t>
            </a:r>
            <a:r>
              <a:rPr lang="en-US" altLang="zh-CN" sz="4400" b="1"/>
              <a:t>2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道理论证：</a:t>
            </a:r>
            <a:r>
              <a:rPr lang="zh-CN" altLang="en-US" sz="4400" b="1" dirty="0">
                <a:ea typeface="楷体_GB2312" pitchFamily="49" charset="-122"/>
              </a:rPr>
              <a:t>事的性质，从学理上解剖起来，并没有高下</a:t>
            </a:r>
            <a:r>
              <a:rPr lang="en-US" altLang="zh-CN" sz="4400" b="1">
                <a:ea typeface="楷体_GB2312" pitchFamily="49" charset="-122"/>
              </a:rPr>
              <a:t>……</a:t>
            </a:r>
          </a:p>
          <a:p>
            <a:pPr marL="609600" indent="-609600">
              <a:buNone/>
            </a:pPr>
            <a:r>
              <a:rPr lang="en-US" altLang="zh-CN" sz="4400" b="1">
                <a:solidFill>
                  <a:srgbClr val="FF0000"/>
                </a:solidFill>
              </a:rPr>
              <a:t>  </a:t>
            </a:r>
            <a:r>
              <a:rPr lang="zh-CN" altLang="en-US" sz="4400" b="1" dirty="0"/>
              <a:t>【</a:t>
            </a:r>
            <a:r>
              <a:rPr lang="en-US" altLang="zh-CN" sz="4400" b="1"/>
              <a:t>3</a:t>
            </a:r>
            <a:r>
              <a:rPr lang="zh-CN" altLang="en-US" sz="4400" b="1" dirty="0"/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举例论证：</a:t>
            </a:r>
            <a:r>
              <a:rPr lang="zh-CN" altLang="en-US" sz="4400" b="1" dirty="0">
                <a:ea typeface="楷体_GB2312" pitchFamily="49" charset="-122"/>
              </a:rPr>
              <a:t>当大总统和拉黄包车、当木匠做桌子和当政治家建共和国</a:t>
            </a:r>
            <a:r>
              <a:rPr lang="en-US" altLang="zh-CN" sz="4400" b="1">
                <a:ea typeface="楷体_GB2312" pitchFamily="49" charset="-122"/>
              </a:rPr>
              <a:t>……</a:t>
            </a:r>
          </a:p>
          <a:p>
            <a:pPr marL="990600" lvl="1" indent="-533400">
              <a:buFont typeface="Arial" panose="020B0604020202020204" pitchFamily="34" charset="0"/>
              <a:buChar char="•"/>
            </a:pPr>
            <a:endParaRPr lang="en-US" altLang="zh-CN" sz="4400" b="1"/>
          </a:p>
        </p:txBody>
      </p:sp>
      <p:pic>
        <p:nvPicPr>
          <p:cNvPr id="36867" name="图片 75779" descr="welcom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656" y="6021388"/>
            <a:ext cx="6012657" cy="836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768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76803" name="内容占位符 7680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 marL="609600" indent="-609600">
              <a:lnSpc>
                <a:spcPct val="90000"/>
              </a:lnSpc>
              <a:buNone/>
            </a:pPr>
            <a:r>
              <a:rPr lang="en-US" altLang="zh-CN" sz="4000" b="1"/>
              <a:t>          9</a:t>
            </a:r>
            <a:r>
              <a:rPr lang="zh-CN" altLang="en-US" sz="4000" b="1" dirty="0"/>
              <a:t>、论证“敬业”，有无运用“反面论证”？ 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zh-CN" altLang="en-US" sz="4000" b="1" dirty="0"/>
              <a:t>           有的。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zh-CN" altLang="en-US" sz="4000" b="1" dirty="0"/>
              <a:t>          【</a:t>
            </a:r>
            <a:r>
              <a:rPr lang="en-US" altLang="zh-CN" sz="4000" b="1"/>
              <a:t>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ea typeface="楷体_GB2312" pitchFamily="49" charset="-122"/>
              </a:rPr>
              <a:t>劳作便是功德（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正</a:t>
            </a:r>
            <a:r>
              <a:rPr lang="zh-CN" altLang="en-US" sz="4000" b="1" dirty="0">
                <a:ea typeface="楷体_GB2312" pitchFamily="49" charset="-122"/>
              </a:rPr>
              <a:t>），不劳作便是罪恶（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反</a:t>
            </a:r>
            <a:r>
              <a:rPr lang="zh-CN" altLang="en-US" sz="4000" b="1" dirty="0">
                <a:ea typeface="楷体_GB2312" pitchFamily="49" charset="-122"/>
              </a:rPr>
              <a:t>）。 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zh-CN" altLang="en-US" sz="4000" b="1" dirty="0"/>
              <a:t>          【</a:t>
            </a:r>
            <a:r>
              <a:rPr lang="en-US" altLang="zh-CN" sz="4000" b="1"/>
              <a:t>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ea typeface="楷体_GB2312" pitchFamily="49" charset="-122"/>
              </a:rPr>
              <a:t>曾文正说：“坐这山，望那山，一事无成。”一个人对于自己的职业不敬，从学理方面说，便亵渎职业之神圣；从事实方面说，一定把事情做糟了，结果自己害自己。（不敬业的害处，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反</a:t>
            </a:r>
            <a:r>
              <a:rPr lang="zh-CN" altLang="en-US" sz="4000" b="1" dirty="0">
                <a:ea typeface="楷体_GB2312" pitchFamily="49" charset="-122"/>
              </a:rPr>
              <a:t>）</a:t>
            </a:r>
          </a:p>
          <a:p>
            <a:pPr marL="609600" indent="-609600">
              <a:lnSpc>
                <a:spcPct val="90000"/>
              </a:lnSpc>
              <a:buNone/>
            </a:pPr>
            <a:endParaRPr lang="zh-CN" altLang="en-US" sz="4000" b="1" dirty="0">
              <a:ea typeface="楷体_GB2312" pitchFamily="49" charset="-122"/>
            </a:endParaRPr>
          </a:p>
          <a:p>
            <a:pPr marL="609600" indent="-609600">
              <a:lnSpc>
                <a:spcPct val="90000"/>
              </a:lnSpc>
              <a:buNone/>
            </a:pPr>
            <a:endParaRPr lang="zh-CN" altLang="en-US" sz="4000" b="1" dirty="0"/>
          </a:p>
        </p:txBody>
      </p:sp>
      <p:pic>
        <p:nvPicPr>
          <p:cNvPr id="37891" name="图片 76803" descr="风景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6950" y="692151"/>
            <a:ext cx="7338363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77825"/>
          <p:cNvSpPr>
            <a:spLocks noGrp="1"/>
          </p:cNvSpPr>
          <p:nvPr>
            <p:ph type="title"/>
          </p:nvPr>
        </p:nvSpPr>
        <p:spPr>
          <a:xfrm>
            <a:off x="601266" y="1"/>
            <a:ext cx="10822782" cy="765175"/>
          </a:xfrm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自主学习</a:t>
            </a:r>
            <a:r>
              <a:rPr lang="en-US" altLang="zh-CN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77827" name="内容占位符 77826"/>
          <p:cNvSpPr>
            <a:spLocks noGrp="1"/>
          </p:cNvSpPr>
          <p:nvPr>
            <p:ph idx="1"/>
          </p:nvPr>
        </p:nvSpPr>
        <p:spPr>
          <a:xfrm>
            <a:off x="0" y="692150"/>
            <a:ext cx="12025313" cy="616585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</a:t>
            </a:r>
            <a:r>
              <a:rPr lang="en-US" altLang="zh-CN" sz="4400" b="1"/>
              <a:t>1</a:t>
            </a:r>
            <a:r>
              <a:rPr lang="zh-CN" altLang="en-US" sz="4400" b="1" dirty="0"/>
              <a:t>、“倘若我们去赌钱去吃酒，还不是一样在淘神费力</a:t>
            </a:r>
            <a:r>
              <a:rPr lang="en-US" altLang="zh-CN" sz="4400" b="1"/>
              <a:t>?</a:t>
            </a:r>
            <a:r>
              <a:rPr lang="zh-CN" altLang="en-US" sz="4400" b="1" dirty="0"/>
              <a:t>难道又不苦</a:t>
            </a:r>
            <a:r>
              <a:rPr lang="en-US" altLang="zh-CN" sz="4400" b="1"/>
              <a:t>?”</a:t>
            </a:r>
            <a:r>
              <a:rPr lang="zh-CN" altLang="en-US" sz="4400" b="1" dirty="0"/>
              <a:t>这句作如下改动可以吗？为什么？</a:t>
            </a:r>
            <a:br>
              <a:rPr lang="zh-CN" altLang="en-US" sz="4400" b="1" dirty="0"/>
            </a:br>
            <a:r>
              <a:rPr lang="zh-CN" altLang="en-US" sz="4400" b="1" dirty="0"/>
              <a:t>       倘若我们去赌钱去吃酒，也是一样在淘神费力，也一样是苦。 </a:t>
            </a:r>
          </a:p>
          <a:p>
            <a:pPr>
              <a:buNone/>
            </a:pPr>
            <a:r>
              <a:rPr lang="zh-CN" altLang="en-US" sz="4400" b="1" dirty="0"/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不可以； 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原文是反问句，语气更肯定。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788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78851" name="内容占位符 78850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en-US" altLang="zh-CN"/>
              <a:t>         </a:t>
            </a:r>
            <a:r>
              <a:rPr lang="en-US" altLang="zh-CN" sz="4000" b="1"/>
              <a:t>2</a:t>
            </a:r>
            <a:r>
              <a:rPr lang="zh-CN" altLang="en-US" sz="4000" b="1" dirty="0"/>
              <a:t>、“会打算盘的人，只有从劳苦中找出快乐来。”</a:t>
            </a:r>
            <a:r>
              <a:rPr lang="zh-CN" altLang="en-US" sz="4000" b="1" dirty="0">
                <a:solidFill>
                  <a:schemeClr val="accent2"/>
                </a:solidFill>
              </a:rPr>
              <a:t> </a:t>
            </a:r>
            <a:r>
              <a:rPr lang="zh-CN" altLang="en-US" sz="4000" b="1" dirty="0"/>
              <a:t>“会打算盘的人”是什么人？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有头脑的人，善于思考的人。不是会珠算的人。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400" dirty="0">
                <a:solidFill>
                  <a:schemeClr val="accent2"/>
                </a:solidFill>
              </a:rPr>
              <a:t>             </a:t>
            </a:r>
            <a:r>
              <a:rPr lang="en-US" altLang="zh-CN" sz="4000" b="1"/>
              <a:t>3</a:t>
            </a:r>
            <a:r>
              <a:rPr lang="zh-CN" altLang="en-US" sz="4000" b="1" dirty="0"/>
              <a:t>、“人生</a:t>
            </a:r>
            <a:r>
              <a:rPr lang="zh-CN" altLang="en-US" sz="4000" b="1" dirty="0">
                <a:solidFill>
                  <a:srgbClr val="FF0000"/>
                </a:solidFill>
              </a:rPr>
              <a:t>从出胎的那一秒钟起到咽气的那一秒钟止，</a:t>
            </a:r>
            <a:r>
              <a:rPr lang="zh-CN" altLang="en-US" sz="4000" b="1" dirty="0"/>
              <a:t>除了睡觉以外，总不能把四肢、五官都搁起不用。”删除加红色的文字可以吗？为什么？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不可。原文不但语言通俗，如话家常，而且有强调作用。</a:t>
            </a:r>
          </a:p>
        </p:txBody>
      </p:sp>
      <p:pic>
        <p:nvPicPr>
          <p:cNvPr id="39939" name="图片 78851" descr="u=723020610,225349126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44417" y="6165850"/>
            <a:ext cx="4780897" cy="69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798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40962" name="文本占位符 79874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   4</a:t>
            </a:r>
            <a:r>
              <a:rPr lang="zh-CN" altLang="en-US" sz="4000" b="1" dirty="0"/>
              <a:t>、 “结果还是</a:t>
            </a:r>
            <a:r>
              <a:rPr lang="zh-CN" altLang="en-US" sz="4000" b="1" dirty="0">
                <a:solidFill>
                  <a:srgbClr val="FF0000"/>
                </a:solidFill>
              </a:rPr>
              <a:t>皱着眉头</a:t>
            </a:r>
            <a:r>
              <a:rPr lang="zh-CN" altLang="en-US" sz="4000" b="1" dirty="0"/>
              <a:t>，</a:t>
            </a:r>
            <a:r>
              <a:rPr lang="zh-CN" altLang="en-US" sz="4000" b="1" dirty="0">
                <a:solidFill>
                  <a:srgbClr val="FF0000"/>
                </a:solidFill>
              </a:rPr>
              <a:t>哭丧着脸</a:t>
            </a:r>
            <a:r>
              <a:rPr lang="zh-CN" altLang="en-US" sz="4000" b="1" dirty="0"/>
              <a:t>去做。这不是专门自己替自己开玩笑吗</a:t>
            </a:r>
            <a:r>
              <a:rPr lang="en-US" altLang="zh-CN" sz="4000" b="1"/>
              <a:t>? ”</a:t>
            </a:r>
            <a:r>
              <a:rPr lang="zh-CN" altLang="en-US" sz="4000" b="1" dirty="0"/>
              <a:t>加红色的词语可不可以删除？为什么？ </a:t>
            </a:r>
          </a:p>
          <a:p>
            <a:pPr>
              <a:buNone/>
            </a:pPr>
            <a:r>
              <a:rPr lang="zh-CN" altLang="en-US" sz="4000" b="1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不可以； 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】因为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删除后不生动不形象。</a:t>
            </a:r>
          </a:p>
        </p:txBody>
      </p:sp>
      <p:pic>
        <p:nvPicPr>
          <p:cNvPr id="40963" name="图片 79875" descr="u=1688771499,2944795972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65626"/>
            <a:ext cx="12025313" cy="249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占位符 17410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</a:rPr>
              <a:t>      3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论据的种类。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事实论据：</a:t>
            </a:r>
            <a:r>
              <a:rPr lang="zh-CN" altLang="en-US" sz="4000" b="1" dirty="0">
                <a:latin typeface="宋体" panose="02010600030101010101" pitchFamily="2" charset="-122"/>
              </a:rPr>
              <a:t>有在生活中的实例；有古代、外国名著中的事例，有作者亲身经历中卓有成效的经验。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道理论据：</a:t>
            </a:r>
            <a:r>
              <a:rPr lang="zh-CN" altLang="en-US" sz="4000" b="1" dirty="0">
                <a:latin typeface="宋体" panose="02010600030101010101" pitchFamily="2" charset="-122"/>
              </a:rPr>
              <a:t>主要是古人流传至今的名言警句。</a:t>
            </a:r>
          </a:p>
          <a:p>
            <a:pPr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  </a:t>
            </a:r>
            <a:r>
              <a:rPr lang="zh-CN" altLang="en-US" sz="4400" b="1" dirty="0"/>
              <a:t> </a:t>
            </a:r>
          </a:p>
          <a:p>
            <a:pPr>
              <a:buNone/>
            </a:pPr>
            <a:r>
              <a:rPr lang="zh-CN" altLang="en-US" sz="4400" b="1" dirty="0"/>
              <a:t>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40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5122" name="图片 17412" descr="u=3805283249,1628622378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21164"/>
            <a:ext cx="12025313" cy="2636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808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80899" name="内容占位符 8089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000" b="1">
                <a:solidFill>
                  <a:schemeClr val="accent2"/>
                </a:solidFill>
              </a:rPr>
              <a:t>          </a:t>
            </a:r>
            <a:r>
              <a:rPr lang="en-US" altLang="zh-CN" sz="4000" b="1"/>
              <a:t>5</a:t>
            </a:r>
            <a:r>
              <a:rPr lang="zh-CN" altLang="en-US" sz="4000" b="1" dirty="0"/>
              <a:t>、“凡职业都是有趣味的，只要你肯继续做下去，趣味自然会发生。” 为什么呢</a:t>
            </a:r>
            <a:r>
              <a:rPr lang="en-US" altLang="zh-CN" sz="4000" b="1"/>
              <a:t>?</a:t>
            </a:r>
            <a:r>
              <a:rPr lang="zh-CN" altLang="en-US" sz="4000" b="1" dirty="0"/>
              <a:t>作者列举了四条理由。这四条理由和这句话是什么关系？这是什么论证方法？ </a:t>
            </a:r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】文中四点； 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论据和论点的关系或证明和被证明的关系； 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道理论证。</a:t>
            </a:r>
          </a:p>
        </p:txBody>
      </p:sp>
      <p:pic>
        <p:nvPicPr>
          <p:cNvPr id="41987" name="图片 80899" descr="u=3700277371,3580963194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8365" y="5013326"/>
            <a:ext cx="4686949" cy="1844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图片 80900" descr="u=3700277371,3580963194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8365" y="2708276"/>
            <a:ext cx="4686949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819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81923" name="内容占位符 81922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 marL="609600" indent="-609600">
              <a:buNone/>
            </a:pPr>
            <a:r>
              <a:rPr lang="en-US" altLang="zh-CN" sz="4000" b="1"/>
              <a:t>            6</a:t>
            </a:r>
            <a:r>
              <a:rPr lang="zh-CN" altLang="en-US" sz="4000" b="1" dirty="0"/>
              <a:t>、“知之者不如好之者，好之者不如乐之者。”“其为人也，发愤忘食，乐以忘忧，不知老之将至云尔。”请解释孔子这两句话。 </a:t>
            </a:r>
          </a:p>
          <a:p>
            <a:pPr marL="609600" indent="-609600"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知道这种道理的人比不上爱好它的人，爱好它的人比不上以它为乐的人； </a:t>
            </a:r>
          </a:p>
          <a:p>
            <a:pPr marL="609600" indent="-609600"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          </a:t>
            </a:r>
            <a:r>
              <a:rPr lang="zh-CN" altLang="en-US" sz="4000" b="1" dirty="0"/>
              <a:t>【</a:t>
            </a:r>
            <a:r>
              <a:rPr lang="en-US" altLang="zh-CN" sz="4000" b="1"/>
              <a:t>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ea typeface="楷体_GB2312" pitchFamily="49" charset="-122"/>
              </a:rPr>
              <a:t>他这个人发愤读书忘记了吃饭，沉浸在学习的快乐中而忘记了忧愁，不知道自己将要老了，如此而已。</a:t>
            </a:r>
          </a:p>
          <a:p>
            <a:pPr marL="609600" indent="-609600">
              <a:buNone/>
            </a:pPr>
            <a:endParaRPr lang="zh-CN" altLang="en-US" sz="4000" b="1" dirty="0">
              <a:ea typeface="楷体_GB2312" pitchFamily="49" charset="-122"/>
            </a:endParaRPr>
          </a:p>
          <a:p>
            <a:pPr marL="609600" indent="-609600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43011" name="图片 81923" descr="yay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4437063"/>
            <a:ext cx="1751604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81924" descr="yay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5174" y="3860800"/>
            <a:ext cx="1751604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81925" descr="yay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0519" y="3933825"/>
            <a:ext cx="1751604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图片 81926" descr="yay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11900" y="3933825"/>
            <a:ext cx="1751604" cy="64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829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82947" name="内容占位符 82946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 marL="609600" indent="-609600">
              <a:buNone/>
            </a:pPr>
            <a:r>
              <a:rPr lang="en-US" altLang="zh-CN" sz="4000" b="1"/>
              <a:t>          7</a:t>
            </a:r>
            <a:r>
              <a:rPr lang="zh-CN" altLang="en-US" sz="4000" b="1" dirty="0"/>
              <a:t>、 “乐业”一节运用什么论证方法？ </a:t>
            </a:r>
          </a:p>
          <a:p>
            <a:pPr marL="609600" indent="-609600">
              <a:buNone/>
            </a:pPr>
            <a:r>
              <a:rPr lang="zh-CN" altLang="en-US" sz="4000" b="1" dirty="0"/>
              <a:t> 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道理论证</a:t>
            </a:r>
            <a:r>
              <a:rPr lang="zh-CN" altLang="en-US" sz="4400" b="1" dirty="0">
                <a:ea typeface="楷体_GB2312" pitchFamily="49" charset="-122"/>
              </a:rPr>
              <a:t>（凡职业都是有趣味的四条理由）； </a:t>
            </a:r>
          </a:p>
          <a:p>
            <a:pPr marL="609600" indent="-609600"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反面论证</a:t>
            </a:r>
            <a:r>
              <a:rPr lang="zh-CN" altLang="en-US" sz="4400" b="1" dirty="0">
                <a:ea typeface="楷体_GB2312" pitchFamily="49" charset="-122"/>
              </a:rPr>
              <a:t>（天下的第一等、第二等苦人）； </a:t>
            </a:r>
          </a:p>
          <a:p>
            <a:pPr marL="609600" indent="-609600"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  <a:ea typeface="楷体_GB2312" pitchFamily="49" charset="-122"/>
              </a:rPr>
              <a:t>引证论证</a:t>
            </a:r>
            <a:r>
              <a:rPr lang="zh-CN" altLang="en-US" sz="4400" b="1" dirty="0">
                <a:ea typeface="楷体_GB2312" pitchFamily="49" charset="-122"/>
              </a:rPr>
              <a:t>（孔子的两句话）。</a:t>
            </a:r>
          </a:p>
          <a:p>
            <a:pPr marL="609600" indent="-609600">
              <a:buNone/>
            </a:pPr>
            <a:endParaRPr lang="zh-CN" altLang="en-US" sz="4400" b="1" dirty="0">
              <a:solidFill>
                <a:srgbClr val="FF0000"/>
              </a:solidFill>
              <a:ea typeface="楷体_GB2312" pitchFamily="49" charset="-122"/>
            </a:endParaRPr>
          </a:p>
          <a:p>
            <a:pPr marL="609600" indent="-609600"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44035" name="图片 82947" descr="风景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9122" y="5229226"/>
            <a:ext cx="8286192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29697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巩固练习</a:t>
            </a:r>
          </a:p>
        </p:txBody>
      </p:sp>
      <p:sp>
        <p:nvSpPr>
          <p:cNvPr id="29699" name="内容占位符 29698"/>
          <p:cNvSpPr>
            <a:spLocks noGrp="1"/>
          </p:cNvSpPr>
          <p:nvPr>
            <p:ph idx="1"/>
          </p:nvPr>
        </p:nvSpPr>
        <p:spPr>
          <a:xfrm>
            <a:off x="0" y="692150"/>
            <a:ext cx="12025313" cy="6165850"/>
          </a:xfrm>
          <a:ln/>
        </p:spPr>
        <p:txBody>
          <a:bodyPr anchor="t"/>
          <a:lstStyle/>
          <a:p>
            <a:pPr marL="609600" indent="-609600">
              <a:buNone/>
            </a:pPr>
            <a:r>
              <a:rPr lang="en-US" altLang="zh-CN" sz="4000" b="1"/>
              <a:t>1</a:t>
            </a:r>
            <a:r>
              <a:rPr lang="zh-CN" altLang="en-US" sz="4000" b="1" dirty="0"/>
              <a:t>、认真阅读课文，说说作者提出了什么观点，是从哪几个方面 进行阐释和论证的？</a:t>
            </a:r>
          </a:p>
          <a:p>
            <a:pPr marL="609600" indent="-609600"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】观点：敬业乐业是人类生活的不二法门；</a:t>
            </a:r>
          </a:p>
          <a:p>
            <a:pPr marL="609600" indent="-609600">
              <a:buNone/>
            </a:pP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】从三个方面论述：首先指出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敬业乐业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的前提是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乐业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；其次揭示了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敬业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的含义；最后用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责任心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和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趣味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总结精神旨意。</a:t>
            </a:r>
          </a:p>
          <a:p>
            <a:pPr marL="609600" indent="-609600">
              <a:buNone/>
            </a:pPr>
            <a:r>
              <a:rPr lang="zh-CN" altLang="en-US" sz="4000" b="1" dirty="0"/>
              <a:t>         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45059" name="图片 11274" descr="t015f2610feadc0b6a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02706" y="5826126"/>
            <a:ext cx="3035556" cy="1031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839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83971" name="内容占位符 83970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 marL="609600" indent="-609600">
              <a:buNone/>
            </a:pPr>
            <a:r>
              <a:rPr lang="en-US" altLang="zh-CN" sz="2800"/>
              <a:t>    </a:t>
            </a:r>
            <a:r>
              <a:rPr lang="en-US" altLang="zh-CN" sz="4000" b="1"/>
              <a:t>2</a:t>
            </a:r>
            <a:r>
              <a:rPr lang="zh-CN" altLang="en-US" sz="4000" b="1" dirty="0"/>
              <a:t>、议论性文章常用的论证方法有举例论证、</a:t>
            </a:r>
            <a:r>
              <a:rPr lang="en-US" altLang="zh-CN" sz="4000" b="1">
                <a:ea typeface="楷体_GB2312" pitchFamily="49" charset="-122"/>
              </a:rPr>
              <a:t> </a:t>
            </a:r>
            <a:r>
              <a:rPr lang="zh-CN" altLang="en-US" sz="4000" b="1" dirty="0">
                <a:ea typeface="楷体_GB2312" pitchFamily="49" charset="-122"/>
              </a:rPr>
              <a:t>对比论证、道理论证、比喻论证等。本文用了哪些论证方法？试举例说明。</a:t>
            </a:r>
          </a:p>
          <a:p>
            <a:pPr marL="609600" indent="-609600">
              <a:buNone/>
            </a:pPr>
            <a:r>
              <a:rPr lang="zh-CN" altLang="en-US" sz="4000" b="1" dirty="0">
                <a:ea typeface="楷体_GB2312" pitchFamily="49" charset="-122"/>
              </a:rPr>
              <a:t>        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本文运用了</a:t>
            </a:r>
            <a:r>
              <a:rPr lang="zh-CN" altLang="en-US" sz="4000" b="1" dirty="0">
                <a:solidFill>
                  <a:srgbClr val="FF0000"/>
                </a:solidFill>
              </a:rPr>
              <a:t>举例论证、</a:t>
            </a:r>
            <a:r>
              <a:rPr lang="en-US" altLang="zh-CN" sz="4000" b="1">
                <a:solidFill>
                  <a:srgbClr val="FF0000"/>
                </a:solidFill>
                <a:ea typeface="楷体_GB2312" pitchFamily="49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对比论证、引用论证、</a:t>
            </a:r>
            <a:r>
              <a:rPr lang="en-US" altLang="zh-CN" sz="4000" b="1">
                <a:solidFill>
                  <a:srgbClr val="FF0000"/>
                </a:solidFill>
                <a:ea typeface="楷体_GB2312" pitchFamily="49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比喻论证等论证方法。</a:t>
            </a:r>
          </a:p>
          <a:p>
            <a:pPr marL="609600" indent="-609600">
              <a:buNone/>
            </a:pPr>
            <a:r>
              <a:rPr lang="en-US" altLang="zh-CN" sz="4000" b="1">
                <a:ea typeface="楷体_GB2312" pitchFamily="49" charset="-122"/>
              </a:rPr>
              <a:t> </a:t>
            </a:r>
            <a:r>
              <a:rPr lang="zh-CN" altLang="en-US" sz="4000" b="1" dirty="0"/>
              <a:t>【</a:t>
            </a:r>
            <a:r>
              <a:rPr lang="en-US" altLang="zh-CN" sz="4000" b="1"/>
              <a:t>1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举例论证：</a:t>
            </a:r>
            <a:r>
              <a:rPr lang="zh-CN" altLang="en-US" sz="4000" b="1" dirty="0"/>
              <a:t>举百丈禅师不做事就不吃饭、佝偻丈人专心承蜩、总统和黄包车夫做各自工作的例子，都是运用了</a:t>
            </a:r>
            <a:r>
              <a:rPr lang="zh-CN" altLang="en-US" sz="4000" b="1" dirty="0">
                <a:sym typeface="宋体" panose="02010600030101010101" pitchFamily="2" charset="-122"/>
              </a:rPr>
              <a:t>举例论证，增强了文章的说服力。</a:t>
            </a:r>
          </a:p>
          <a:p>
            <a:pPr marL="609600" indent="-609600">
              <a:buNone/>
            </a:pPr>
            <a:r>
              <a:rPr lang="en-US" altLang="zh-CN" sz="4000" b="1">
                <a:solidFill>
                  <a:srgbClr val="FF0000"/>
                </a:solidFill>
                <a:ea typeface="楷体_GB2312" pitchFamily="49" charset="-122"/>
              </a:rPr>
              <a:t>       </a:t>
            </a:r>
          </a:p>
          <a:p>
            <a:pPr marL="609600" indent="-609600">
              <a:buNone/>
            </a:pPr>
            <a:endParaRPr lang="en-US" altLang="zh-CN" sz="4000" b="1">
              <a:solidFill>
                <a:srgbClr val="FF0000"/>
              </a:solidFill>
              <a:ea typeface="楷体_GB2312" pitchFamily="49" charset="-122"/>
            </a:endParaRPr>
          </a:p>
          <a:p>
            <a:pPr marL="609600" indent="-609600">
              <a:buNone/>
            </a:pPr>
            <a:endParaRPr lang="en-US" altLang="zh-CN" sz="4000" b="1">
              <a:solidFill>
                <a:srgbClr val="FF0000"/>
              </a:solidFill>
              <a:ea typeface="楷体_GB2312" pitchFamily="49" charset="-122"/>
            </a:endParaRPr>
          </a:p>
          <a:p>
            <a:pPr marL="609600" indent="-609600">
              <a:buNone/>
            </a:pPr>
            <a:endParaRPr lang="en-US" altLang="zh-CN" sz="4000" b="1">
              <a:solidFill>
                <a:srgbClr val="FF0000"/>
              </a:solidFill>
              <a:ea typeface="楷体_GB2312" pitchFamily="49" charset="-122"/>
            </a:endParaRPr>
          </a:p>
          <a:p>
            <a:pPr marL="609600" indent="-609600">
              <a:buNone/>
            </a:pPr>
            <a:endParaRPr lang="en-US" altLang="zh-CN" sz="4000" b="1"/>
          </a:p>
        </p:txBody>
      </p:sp>
      <p:pic>
        <p:nvPicPr>
          <p:cNvPr id="46083" name="图片 53265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42076"/>
            <a:ext cx="12025313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849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55298" name="文本占位符 84994"/>
          <p:cNvSpPr>
            <a:spLocks noGrp="1"/>
          </p:cNvSpPr>
          <p:nvPr>
            <p:ph idx="1"/>
          </p:nvPr>
        </p:nvSpPr>
        <p:spPr>
          <a:xfrm>
            <a:off x="0" y="-38100"/>
            <a:ext cx="12025313" cy="6896100"/>
          </a:xfrm>
          <a:ln/>
        </p:spPr>
        <p:txBody>
          <a:bodyPr anchor="t"/>
          <a:lstStyle/>
          <a:p>
            <a:pPr marL="609600" indent="-609600">
              <a:buNone/>
            </a:pPr>
            <a:r>
              <a:rPr lang="zh-CN" altLang="en-US" sz="4000" b="1" dirty="0"/>
              <a:t>【</a:t>
            </a:r>
            <a:r>
              <a:rPr lang="en-US" altLang="zh-CN" sz="4000" b="1"/>
              <a:t>2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对比论证：</a:t>
            </a:r>
            <a:r>
              <a:rPr lang="zh-CN" altLang="en-US" sz="4000" b="1" dirty="0"/>
              <a:t>第</a:t>
            </a:r>
            <a:r>
              <a:rPr lang="en-US" altLang="zh-CN" sz="4000" b="1"/>
              <a:t>3</a:t>
            </a:r>
            <a:r>
              <a:rPr lang="zh-CN" altLang="en-US" sz="4000" b="1" dirty="0"/>
              <a:t>段，引用儒门的言论，从反面论证</a:t>
            </a:r>
            <a:r>
              <a:rPr lang="en-US" altLang="zh-CN" sz="4000" b="1"/>
              <a:t>“</a:t>
            </a:r>
            <a:r>
              <a:rPr lang="zh-CN" altLang="en-US" sz="4000" b="1" dirty="0"/>
              <a:t>有业</a:t>
            </a:r>
            <a:r>
              <a:rPr lang="en-US" altLang="zh-CN" sz="4000" b="1"/>
              <a:t>”</a:t>
            </a:r>
            <a:r>
              <a:rPr lang="zh-CN" altLang="en-US" sz="4000" b="1" dirty="0"/>
              <a:t>的必要性；第</a:t>
            </a:r>
            <a:r>
              <a:rPr lang="en-US" altLang="zh-CN" sz="4000" b="1"/>
              <a:t>4</a:t>
            </a:r>
            <a:r>
              <a:rPr lang="zh-CN" altLang="en-US" sz="4000" b="1" dirty="0"/>
              <a:t>段引用佛门的言论和事例（</a:t>
            </a:r>
            <a:r>
              <a:rPr lang="zh-CN" altLang="en-US" sz="4000" b="1" dirty="0">
                <a:sym typeface="宋体" panose="02010600030101010101" pitchFamily="2" charset="-122"/>
              </a:rPr>
              <a:t>举百丈禅师不做事就不吃饭</a:t>
            </a:r>
            <a:r>
              <a:rPr lang="zh-CN" altLang="en-US" sz="4000" b="1" dirty="0"/>
              <a:t>），从正面论证了</a:t>
            </a:r>
            <a:r>
              <a:rPr lang="en-US" altLang="zh-CN" sz="4000" b="1"/>
              <a:t>“</a:t>
            </a:r>
            <a:r>
              <a:rPr lang="zh-CN" altLang="en-US" sz="4000" b="1" dirty="0"/>
              <a:t>有业</a:t>
            </a:r>
            <a:r>
              <a:rPr lang="en-US" altLang="zh-CN" sz="4000" b="1"/>
              <a:t>”</a:t>
            </a:r>
            <a:r>
              <a:rPr lang="zh-CN" altLang="en-US" sz="4000" b="1" dirty="0"/>
              <a:t>之必要性。</a:t>
            </a:r>
          </a:p>
          <a:p>
            <a:pPr marL="609600" indent="-609600">
              <a:buNone/>
            </a:pPr>
            <a:r>
              <a:rPr lang="zh-CN" altLang="en-US" sz="4000" b="1" dirty="0"/>
              <a:t>【</a:t>
            </a:r>
            <a:r>
              <a:rPr lang="en-US" altLang="zh-CN" sz="4000" b="1"/>
              <a:t>3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引用论证：</a:t>
            </a:r>
            <a:r>
              <a:rPr lang="zh-CN" altLang="en-US" sz="4000" b="1" dirty="0"/>
              <a:t>文中引用孔子、朱子、</a:t>
            </a:r>
          </a:p>
          <a:p>
            <a:pPr marL="609600" indent="-609600">
              <a:buNone/>
            </a:pPr>
            <a:r>
              <a:rPr lang="zh-CN" altLang="en-US" sz="4000" b="1" dirty="0"/>
              <a:t>庄子、曾文正等人的话就是运用了引用论证的论证方法。如孔子说：</a:t>
            </a:r>
            <a:r>
              <a:rPr lang="en-US" altLang="zh-CN" sz="4000" b="1"/>
              <a:t>“</a:t>
            </a:r>
            <a:r>
              <a:rPr lang="zh-CN" altLang="en-US" sz="4000" b="1" dirty="0"/>
              <a:t>知之者不如好之者，好之者不如乐之者。</a:t>
            </a:r>
            <a:r>
              <a:rPr lang="en-US" altLang="zh-CN" sz="4000" b="1"/>
              <a:t>”</a:t>
            </a:r>
            <a:r>
              <a:rPr lang="zh-CN" altLang="en-US" sz="4000" b="1" dirty="0"/>
              <a:t>引用孔子的话，论证了</a:t>
            </a:r>
            <a:r>
              <a:rPr lang="en-US" altLang="zh-CN" sz="4000" b="1"/>
              <a:t>”</a:t>
            </a:r>
            <a:r>
              <a:rPr lang="zh-CN" altLang="en-US" sz="4000" b="1" dirty="0"/>
              <a:t>乐业</a:t>
            </a:r>
            <a:r>
              <a:rPr lang="en-US" altLang="zh-CN" sz="4000" b="1"/>
              <a:t>”</a:t>
            </a:r>
            <a:r>
              <a:rPr lang="zh-CN" altLang="en-US" sz="4000" b="1" dirty="0"/>
              <a:t>的价值，增强了论证的权威性和说服力。</a:t>
            </a:r>
            <a:endParaRPr lang="en-US" altLang="zh-CN" sz="4000" b="1"/>
          </a:p>
          <a:p>
            <a:pPr marL="609600" indent="-609600">
              <a:buNone/>
            </a:pPr>
            <a:endParaRPr lang="zh-CN" altLang="en-US" sz="4000" b="1" dirty="0"/>
          </a:p>
        </p:txBody>
      </p:sp>
      <p:pic>
        <p:nvPicPr>
          <p:cNvPr id="47107" name="图片 53265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7904" y="2713039"/>
            <a:ext cx="5586760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860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56322" name="文本占位符 86018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buNone/>
            </a:pPr>
            <a:r>
              <a:rPr lang="zh-CN" altLang="en-US" sz="4000" b="1" dirty="0"/>
              <a:t>【</a:t>
            </a:r>
            <a:r>
              <a:rPr lang="en-US" altLang="zh-CN" sz="4000" b="1"/>
              <a:t>4</a:t>
            </a:r>
            <a:r>
              <a:rPr lang="zh-CN" altLang="en-US" sz="4000" b="1" dirty="0"/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比喻论证：</a:t>
            </a:r>
            <a:r>
              <a:rPr lang="en-US" altLang="zh-CN" sz="4000" b="1"/>
              <a:t>“</a:t>
            </a:r>
            <a:r>
              <a:rPr lang="zh-CN" altLang="en-US" sz="4000" b="1" dirty="0"/>
              <a:t>没有职业的懒人，简直是社会上的蛀米虫，简直是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4000" b="1" dirty="0"/>
              <a:t>掠夺别人勤劳结果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4000" b="1" dirty="0"/>
              <a:t>的的盗贼</a:t>
            </a:r>
            <a:r>
              <a:rPr lang="en-US" altLang="zh-CN" sz="4000" b="1"/>
              <a:t>” </a:t>
            </a:r>
            <a:r>
              <a:rPr lang="zh-CN" altLang="en-US" sz="4000" b="1" dirty="0"/>
              <a:t>，运用</a:t>
            </a:r>
            <a:r>
              <a:rPr lang="zh-CN" altLang="en-US" sz="4000" b="1" dirty="0">
                <a:sym typeface="宋体" panose="02010600030101010101" pitchFamily="2" charset="-122"/>
              </a:rPr>
              <a:t>比喻论证，将</a:t>
            </a:r>
            <a:r>
              <a:rPr lang="en-US" altLang="zh-CN" sz="4000" b="1">
                <a:sym typeface="宋体" panose="02010600030101010101" pitchFamily="2" charset="-122"/>
              </a:rPr>
              <a:t>“</a:t>
            </a:r>
            <a:r>
              <a:rPr lang="zh-CN" altLang="en-US" sz="4000" b="1" dirty="0">
                <a:sym typeface="宋体" panose="02010600030101010101" pitchFamily="2" charset="-122"/>
              </a:rPr>
              <a:t>没有职业的懒人</a:t>
            </a:r>
            <a:r>
              <a:rPr lang="en-US" altLang="zh-CN" sz="4000" b="1"/>
              <a:t> ”</a:t>
            </a:r>
            <a:r>
              <a:rPr lang="zh-CN" altLang="en-US" sz="4000" b="1" dirty="0"/>
              <a:t>比作</a:t>
            </a:r>
            <a:r>
              <a:rPr lang="en-US" altLang="zh-CN" sz="4000" b="1"/>
              <a:t>“</a:t>
            </a:r>
            <a:r>
              <a:rPr lang="zh-CN" altLang="en-US" sz="4000" b="1" dirty="0">
                <a:sym typeface="宋体" panose="02010600030101010101" pitchFamily="2" charset="-122"/>
              </a:rPr>
              <a:t>蛀米虫</a:t>
            </a:r>
            <a:r>
              <a:rPr lang="en-US" altLang="zh-CN" sz="4000" b="1">
                <a:sym typeface="宋体" panose="02010600030101010101" pitchFamily="2" charset="-122"/>
              </a:rPr>
              <a:t>”</a:t>
            </a:r>
            <a:r>
              <a:rPr lang="zh-CN" altLang="en-US" sz="4000" b="1" dirty="0">
                <a:sym typeface="宋体" panose="02010600030101010101" pitchFamily="2" charset="-122"/>
              </a:rPr>
              <a:t>和</a:t>
            </a:r>
            <a:r>
              <a:rPr lang="en-US" altLang="zh-CN" sz="4000" b="1"/>
              <a:t>  “</a:t>
            </a:r>
            <a:r>
              <a:rPr lang="zh-CN" altLang="en-US" sz="4000" b="1" dirty="0">
                <a:sym typeface="宋体" panose="02010600030101010101" pitchFamily="2" charset="-122"/>
              </a:rPr>
              <a:t>盗贼</a:t>
            </a:r>
            <a:r>
              <a:rPr lang="en-US" altLang="zh-CN" sz="4000" b="1"/>
              <a:t> ”</a:t>
            </a:r>
            <a:r>
              <a:rPr lang="zh-CN" altLang="en-US" sz="4000" b="1" dirty="0"/>
              <a:t>，并且用两个</a:t>
            </a:r>
            <a:r>
              <a:rPr lang="en-US" altLang="zh-CN" sz="4000" b="1"/>
              <a:t>“</a:t>
            </a:r>
            <a:r>
              <a:rPr lang="zh-CN" altLang="en-US" sz="4000" b="1" dirty="0"/>
              <a:t>简直</a:t>
            </a:r>
            <a:r>
              <a:rPr lang="en-US" altLang="zh-CN" sz="4000" b="1"/>
              <a:t>”</a:t>
            </a:r>
            <a:r>
              <a:rPr lang="zh-CN" altLang="en-US" sz="4000" b="1" dirty="0"/>
              <a:t>，突出强调了作者对这种人的厌恶、鄙弃的程度之深。</a:t>
            </a:r>
            <a:r>
              <a:rPr lang="en-US" altLang="zh-CN" sz="4000" b="1"/>
              <a:t>  </a:t>
            </a:r>
            <a:r>
              <a:rPr lang="zh-CN" altLang="en-US" sz="2800" dirty="0"/>
              <a:t>                 </a:t>
            </a:r>
            <a:endParaRPr lang="zh-CN" altLang="en-US" sz="4000" b="1" dirty="0"/>
          </a:p>
        </p:txBody>
      </p:sp>
      <p:pic>
        <p:nvPicPr>
          <p:cNvPr id="48131" name="图片 38926" descr="t0177c2012190e4658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83100"/>
            <a:ext cx="12025313" cy="237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7463"/>
            <a:ext cx="12042015" cy="6827837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en-US" altLang="zh-CN" sz="4000" b="1"/>
              <a:t>3</a:t>
            </a:r>
            <a:r>
              <a:rPr lang="zh-CN" altLang="en-US" sz="4000" b="1"/>
              <a:t>、在论述过程中，文章常用一些词语或句子来推进内容或转换话题，如关联词、设问句等。试从</a:t>
            </a:r>
            <a:r>
              <a:rPr lang="en-US" altLang="zh-CN" sz="4000" b="1"/>
              <a:t>6</a:t>
            </a:r>
            <a:r>
              <a:rPr lang="zh-CN" altLang="en-US" sz="4000" b="1"/>
              <a:t>、</a:t>
            </a:r>
            <a:r>
              <a:rPr lang="en-US" altLang="zh-CN" sz="4000" b="1"/>
              <a:t>7</a:t>
            </a:r>
            <a:r>
              <a:rPr lang="zh-CN" altLang="en-US" sz="4000" b="1"/>
              <a:t>段中找出这类词句，具体分析。</a:t>
            </a:r>
          </a:p>
          <a:p>
            <a:pPr marL="0" indent="0">
              <a:buNone/>
            </a:pPr>
            <a:r>
              <a:rPr lang="zh-CN" altLang="en-US" sz="4000" b="1" dirty="0">
                <a:sym typeface="宋体" panose="02010600030101010101" pitchFamily="2" charset="-122"/>
              </a:rPr>
              <a:t>     【</a:t>
            </a:r>
            <a:r>
              <a:rPr lang="en-US" altLang="zh-CN" sz="4000" b="1">
                <a:sym typeface="宋体" panose="02010600030101010101" pitchFamily="2" charset="-122"/>
              </a:rPr>
              <a:t>1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关联词：</a:t>
            </a:r>
            <a:r>
              <a:rPr lang="en-US" altLang="zh-CN" sz="4000" b="1">
                <a:sym typeface="宋体" panose="02010600030101010101" pitchFamily="2" charset="-122"/>
              </a:rPr>
              <a:t>“</a:t>
            </a:r>
            <a:r>
              <a:rPr lang="zh-CN" altLang="en-US" sz="4000" b="1" dirty="0">
                <a:sym typeface="宋体" panose="02010600030101010101" pitchFamily="2" charset="-122"/>
              </a:rPr>
              <a:t>人类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一面</a:t>
            </a:r>
            <a:r>
              <a:rPr lang="zh-CN" altLang="en-US" sz="4000" b="1" dirty="0">
                <a:sym typeface="宋体" panose="02010600030101010101" pitchFamily="2" charset="-122"/>
              </a:rPr>
              <a:t>为生活而劳动，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一面</a:t>
            </a:r>
            <a:r>
              <a:rPr lang="zh-CN" altLang="en-US" sz="4000" b="1" dirty="0">
                <a:sym typeface="宋体" panose="02010600030101010101" pitchFamily="2" charset="-122"/>
              </a:rPr>
              <a:t>也是为劳动而生活。</a:t>
            </a:r>
            <a:r>
              <a:rPr lang="en-US" altLang="zh-CN" sz="4000" b="1">
                <a:sym typeface="宋体" panose="02010600030101010101" pitchFamily="2" charset="-122"/>
              </a:rPr>
              <a:t>”“</a:t>
            </a:r>
            <a:r>
              <a:rPr lang="zh-CN" altLang="en-US" sz="4000" b="1" dirty="0">
                <a:sym typeface="宋体" panose="02010600030101010101" pitchFamily="2" charset="-122"/>
              </a:rPr>
              <a:t>人类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既</a:t>
            </a:r>
            <a:r>
              <a:rPr lang="zh-CN" altLang="en-US" sz="4000" b="1" dirty="0">
                <a:sym typeface="宋体" panose="02010600030101010101" pitchFamily="2" charset="-122"/>
              </a:rPr>
              <a:t>不是上帝特地制来充当消化面包的机器，自然该各人因自己的地位和才力，认定一件事情去做。</a:t>
            </a:r>
            <a:r>
              <a:rPr lang="en-US" altLang="zh-CN" sz="4000" b="1">
                <a:sym typeface="宋体" panose="02010600030101010101" pitchFamily="2" charset="-122"/>
              </a:rPr>
              <a:t>”“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既</a:t>
            </a:r>
            <a:r>
              <a:rPr lang="en-US" altLang="zh-CN" sz="4000" b="1">
                <a:sym typeface="宋体" panose="02010600030101010101" pitchFamily="2" charset="-122"/>
              </a:rPr>
              <a:t>”</a:t>
            </a:r>
            <a:r>
              <a:rPr lang="zh-CN" altLang="en-US" sz="4000" b="1" dirty="0">
                <a:sym typeface="宋体" panose="02010600030101010101" pitchFamily="2" charset="-122"/>
              </a:rPr>
              <a:t>这一关联词用在上半句，表示对现实或已有的结论予以承认，而后进一步做出判断。</a:t>
            </a:r>
          </a:p>
          <a:p>
            <a:pPr marL="0" indent="0">
              <a:buNone/>
            </a:pPr>
            <a:endParaRPr lang="zh-CN" altLang="en-US" sz="4000" b="1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1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61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内容占位符 2"/>
          <p:cNvSpPr>
            <a:spLocks noGrp="1"/>
          </p:cNvSpPr>
          <p:nvPr>
            <p:ph idx="1"/>
          </p:nvPr>
        </p:nvSpPr>
        <p:spPr>
          <a:xfrm>
            <a:off x="-35490" y="-9525"/>
            <a:ext cx="12060804" cy="6881813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en-US" altLang="zh-CN" sz="4000" b="1">
                <a:sym typeface="宋体" panose="02010600030101010101" pitchFamily="2" charset="-122"/>
              </a:rPr>
              <a:t>     </a:t>
            </a:r>
            <a:r>
              <a:rPr lang="zh-CN" altLang="en-US" sz="4000" b="1" dirty="0"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ym typeface="宋体" panose="02010600030101010101" pitchFamily="2" charset="-122"/>
              </a:rPr>
              <a:t>2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设问句：</a:t>
            </a:r>
            <a:r>
              <a:rPr lang="zh-CN" altLang="en-US" sz="4000" b="1" dirty="0">
                <a:sym typeface="宋体" panose="02010600030101010101" pitchFamily="2" charset="-122"/>
              </a:rPr>
              <a:t>第</a:t>
            </a:r>
            <a:r>
              <a:rPr lang="en-US" altLang="zh-CN" sz="4000" b="1">
                <a:sym typeface="宋体" panose="02010600030101010101" pitchFamily="2" charset="-122"/>
              </a:rPr>
              <a:t>7</a:t>
            </a:r>
            <a:r>
              <a:rPr lang="zh-CN" altLang="en-US" sz="4000" b="1" dirty="0">
                <a:sym typeface="宋体" panose="02010600030101010101" pitchFamily="2" charset="-122"/>
              </a:rPr>
              <a:t>段开头，</a:t>
            </a:r>
            <a:r>
              <a:rPr lang="en-US" altLang="zh-CN" sz="4000" b="1">
                <a:sym typeface="宋体" panose="02010600030101010101" pitchFamily="2" charset="-122"/>
              </a:rPr>
              <a:t>“</a:t>
            </a:r>
            <a:r>
              <a:rPr lang="zh-CN" altLang="en-US" sz="4000" b="1" dirty="0">
                <a:sym typeface="宋体" panose="02010600030101010101" pitchFamily="2" charset="-122"/>
              </a:rPr>
              <a:t>怎样才能把一种劳作做到圆满呢？唯一的秘诀就是忠实，忠实从心理上发出来的便是敬</a:t>
            </a:r>
            <a:r>
              <a:rPr lang="en-US" altLang="zh-CN" sz="4000" b="1">
                <a:sym typeface="宋体" panose="02010600030101010101" pitchFamily="2" charset="-122"/>
              </a:rPr>
              <a:t>”</a:t>
            </a:r>
            <a:r>
              <a:rPr lang="zh-CN" altLang="en-US" sz="4000" b="1" dirty="0">
                <a:sym typeface="宋体" panose="02010600030101010101" pitchFamily="2" charset="-122"/>
              </a:rPr>
              <a:t>就采用了设问句，这样行文引出下文，流畅自然，能激发听众的兴趣，且发人深省。</a:t>
            </a:r>
          </a:p>
        </p:txBody>
      </p:sp>
      <p:pic>
        <p:nvPicPr>
          <p:cNvPr id="50178" name="图片 38922" descr="t01d5fef2d7f73cad7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490" y="3811588"/>
            <a:ext cx="12060804" cy="306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内容占位符 2"/>
          <p:cNvSpPr>
            <a:spLocks noGrp="1"/>
          </p:cNvSpPr>
          <p:nvPr>
            <p:ph idx="1"/>
          </p:nvPr>
        </p:nvSpPr>
        <p:spPr>
          <a:xfrm>
            <a:off x="18790" y="17463"/>
            <a:ext cx="12108822" cy="6924675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en-US" altLang="zh-CN" sz="4000" b="1"/>
              <a:t>        4</a:t>
            </a:r>
            <a:r>
              <a:rPr lang="zh-CN" altLang="en-US" sz="4000" b="1"/>
              <a:t>、作者在谈到</a:t>
            </a:r>
            <a:r>
              <a:rPr lang="en-US" altLang="zh-CN" sz="4000" b="1"/>
              <a:t>“</a:t>
            </a:r>
            <a:r>
              <a:rPr lang="zh-CN" altLang="en-US" sz="4000" b="1"/>
              <a:t>有业之必要</a:t>
            </a:r>
            <a:r>
              <a:rPr lang="en-US" altLang="zh-CN" sz="4000" b="1"/>
              <a:t>”</a:t>
            </a:r>
            <a:r>
              <a:rPr lang="zh-CN" altLang="en-US" sz="4000" b="1"/>
              <a:t>时，举了孔子和百丈禅师的两个事例：在谈到</a:t>
            </a:r>
            <a:r>
              <a:rPr lang="en-US" altLang="zh-CN" sz="4000" b="1"/>
              <a:t>“</a:t>
            </a:r>
            <a:r>
              <a:rPr lang="zh-CN" altLang="en-US" sz="4000" b="1"/>
              <a:t>凡职业都是有趣味的</a:t>
            </a:r>
            <a:r>
              <a:rPr lang="en-US" altLang="zh-CN" sz="4000" b="1"/>
              <a:t>”</a:t>
            </a:r>
            <a:r>
              <a:rPr lang="zh-CN" altLang="en-US" sz="4000" b="1"/>
              <a:t>时，列出了四个原因。参照这两种写法，试着为</a:t>
            </a:r>
            <a:r>
              <a:rPr lang="en-US" altLang="zh-CN" sz="4000" b="1"/>
              <a:t>“</a:t>
            </a:r>
            <a:r>
              <a:rPr lang="zh-CN" altLang="en-US" sz="4000" b="1"/>
              <a:t>有业之必要</a:t>
            </a:r>
            <a:r>
              <a:rPr lang="en-US" altLang="zh-CN" sz="4000" b="1"/>
              <a:t>”</a:t>
            </a:r>
            <a:r>
              <a:rPr lang="zh-CN" altLang="en-US" sz="4000" b="1"/>
              <a:t>列举几条理由，或为</a:t>
            </a:r>
            <a:r>
              <a:rPr lang="en-US" altLang="zh-CN" sz="4000" b="1"/>
              <a:t>“</a:t>
            </a:r>
            <a:r>
              <a:rPr lang="zh-CN" altLang="en-US" sz="4000" b="1"/>
              <a:t>凡职业都是有趣味的</a:t>
            </a:r>
            <a:r>
              <a:rPr lang="en-US" altLang="zh-CN" sz="4000" b="1"/>
              <a:t>”</a:t>
            </a:r>
            <a:r>
              <a:rPr lang="zh-CN" altLang="en-US" sz="4000" b="1"/>
              <a:t>提供几个事例。</a:t>
            </a:r>
          </a:p>
        </p:txBody>
      </p:sp>
      <p:pic>
        <p:nvPicPr>
          <p:cNvPr id="51202" name="图片 37906" descr="t0193d63e65beb3b67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91" y="3887788"/>
            <a:ext cx="12054541" cy="298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50177"/>
          <p:cNvSpPr>
            <a:spLocks noGrp="1"/>
          </p:cNvSpPr>
          <p:nvPr>
            <p:ph type="title"/>
          </p:nvPr>
        </p:nvSpPr>
        <p:spPr>
          <a:xfrm>
            <a:off x="601266" y="1"/>
            <a:ext cx="10822782" cy="549275"/>
          </a:xfrm>
          <a:ln/>
        </p:spPr>
        <p:txBody>
          <a:bodyPr anchor="ctr"/>
          <a:lstStyle/>
          <a:p>
            <a:r>
              <a:rPr lang="en-US" altLang="zh-CN" sz="4000" b="1">
                <a:solidFill>
                  <a:srgbClr val="FF0000"/>
                </a:solidFill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</a:rPr>
              <a:t>、论证方法</a:t>
            </a:r>
          </a:p>
        </p:txBody>
      </p:sp>
      <p:sp>
        <p:nvSpPr>
          <p:cNvPr id="6146" name="文本占位符 50178"/>
          <p:cNvSpPr>
            <a:spLocks noGrp="1"/>
          </p:cNvSpPr>
          <p:nvPr>
            <p:ph idx="1"/>
          </p:nvPr>
        </p:nvSpPr>
        <p:spPr>
          <a:xfrm>
            <a:off x="0" y="620713"/>
            <a:ext cx="12025313" cy="6237287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/>
              <a:t>      </a:t>
            </a:r>
            <a:r>
              <a:rPr lang="zh-CN" altLang="en-US" sz="4400" b="1" dirty="0"/>
              <a:t>【</a:t>
            </a:r>
            <a:r>
              <a:rPr lang="en-US" altLang="zh-CN" sz="4400" b="1"/>
              <a:t>1</a:t>
            </a:r>
            <a:r>
              <a:rPr lang="zh-CN" altLang="en-US" sz="4400" b="1" dirty="0"/>
              <a:t>】举例论证； </a:t>
            </a:r>
          </a:p>
          <a:p>
            <a:pPr>
              <a:buNone/>
            </a:pPr>
            <a:r>
              <a:rPr lang="zh-CN" altLang="en-US" sz="4400" b="1" dirty="0"/>
              <a:t>      【</a:t>
            </a:r>
            <a:r>
              <a:rPr lang="en-US" altLang="zh-CN" sz="4400" b="1"/>
              <a:t>2</a:t>
            </a:r>
            <a:r>
              <a:rPr lang="zh-CN" altLang="en-US" sz="4400" b="1" dirty="0"/>
              <a:t>】道理论证； </a:t>
            </a:r>
          </a:p>
          <a:p>
            <a:pPr>
              <a:buNone/>
            </a:pPr>
            <a:r>
              <a:rPr lang="zh-CN" altLang="en-US" sz="4400" b="1" dirty="0"/>
              <a:t>      【</a:t>
            </a:r>
            <a:r>
              <a:rPr lang="en-US" altLang="zh-CN" sz="4400" b="1"/>
              <a:t>3</a:t>
            </a:r>
            <a:r>
              <a:rPr lang="zh-CN" altLang="en-US" sz="4400" b="1" dirty="0"/>
              <a:t>】 引用论证； </a:t>
            </a:r>
          </a:p>
          <a:p>
            <a:pPr>
              <a:buNone/>
            </a:pPr>
            <a:r>
              <a:rPr lang="zh-CN" altLang="en-US" sz="4400" b="1" dirty="0"/>
              <a:t>      【</a:t>
            </a:r>
            <a:r>
              <a:rPr lang="en-US" altLang="zh-CN" sz="4400" b="1"/>
              <a:t>4</a:t>
            </a:r>
            <a:r>
              <a:rPr lang="zh-CN" altLang="en-US" sz="4400" b="1" dirty="0"/>
              <a:t>】比喻论证； </a:t>
            </a:r>
          </a:p>
          <a:p>
            <a:pPr>
              <a:buNone/>
            </a:pPr>
            <a:r>
              <a:rPr lang="zh-CN" altLang="en-US" sz="4400" b="1" dirty="0"/>
              <a:t>      【</a:t>
            </a:r>
            <a:r>
              <a:rPr lang="en-US" altLang="zh-CN" sz="4400" b="1"/>
              <a:t>5</a:t>
            </a:r>
            <a:r>
              <a:rPr lang="zh-CN" altLang="en-US" sz="4400" b="1" dirty="0"/>
              <a:t>】对比论证。</a:t>
            </a:r>
          </a:p>
        </p:txBody>
      </p:sp>
      <p:pic>
        <p:nvPicPr>
          <p:cNvPr id="6147" name="图片 50179" descr="u=761117062,4088299398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2296" y="765175"/>
            <a:ext cx="4403018" cy="609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内容占位符 2"/>
          <p:cNvSpPr>
            <a:spLocks noGrp="1"/>
          </p:cNvSpPr>
          <p:nvPr>
            <p:ph idx="1"/>
          </p:nvPr>
        </p:nvSpPr>
        <p:spPr>
          <a:xfrm>
            <a:off x="-56368" y="41275"/>
            <a:ext cx="12123436" cy="6084888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en-US" altLang="zh-CN" sz="4000" b="1">
                <a:sym typeface="宋体" panose="02010600030101010101" pitchFamily="2" charset="-122"/>
              </a:rPr>
              <a:t>       </a:t>
            </a:r>
            <a:r>
              <a:rPr lang="zh-CN" altLang="en-US" sz="4000" b="1" dirty="0"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ym typeface="宋体" panose="02010600030101010101" pitchFamily="2" charset="-122"/>
              </a:rPr>
              <a:t>1</a:t>
            </a:r>
            <a:r>
              <a:rPr lang="zh-CN" altLang="en-US" sz="4000" b="1" dirty="0">
                <a:sym typeface="宋体" panose="02010600030101010101" pitchFamily="2" charset="-122"/>
              </a:rPr>
              <a:t>】</a:t>
            </a:r>
            <a:r>
              <a:rPr lang="en-US" altLang="zh-CN" sz="4000" b="1">
                <a:solidFill>
                  <a:srgbClr val="FF0000"/>
                </a:solidFill>
              </a:rPr>
              <a:t>“</a:t>
            </a:r>
            <a:r>
              <a:rPr lang="zh-CN" altLang="en-US" sz="4000" b="1">
                <a:solidFill>
                  <a:srgbClr val="FF0000"/>
                </a:solidFill>
              </a:rPr>
              <a:t>有业之必要</a:t>
            </a:r>
            <a:r>
              <a:rPr lang="en-US" altLang="zh-CN" sz="4000" b="1">
                <a:solidFill>
                  <a:srgbClr val="FF0000"/>
                </a:solidFill>
              </a:rPr>
              <a:t>”</a:t>
            </a:r>
            <a:r>
              <a:rPr lang="zh-CN" altLang="en-US" sz="4000" b="1">
                <a:solidFill>
                  <a:srgbClr val="FF0000"/>
                </a:solidFill>
              </a:rPr>
              <a:t>的理由：</a:t>
            </a:r>
            <a:r>
              <a:rPr lang="zh-CN" altLang="en-US" sz="3600" b="1"/>
              <a:t>①</a:t>
            </a:r>
            <a:r>
              <a:rPr lang="zh-CN" altLang="en-US" sz="4000" b="1"/>
              <a:t>可以谋生，使自己在经济上独立，人格上自尊，不需要依赖他人，仰人鼻息，受人牵制；</a:t>
            </a:r>
            <a:r>
              <a:rPr lang="zh-CN" altLang="en-US" sz="3600" b="1"/>
              <a:t>②</a:t>
            </a:r>
            <a:r>
              <a:rPr lang="zh-CN" altLang="en-US" sz="4000" b="1"/>
              <a:t>使自己的身心有所安顿，不至于无所事事、烦闷无聊；</a:t>
            </a:r>
            <a:r>
              <a:rPr lang="zh-CN" altLang="en-US" sz="3600" b="1"/>
              <a:t>③</a:t>
            </a:r>
            <a:r>
              <a:rPr lang="zh-CN" altLang="en-US" sz="4000" b="1">
                <a:sym typeface="宋体" panose="02010600030101010101" pitchFamily="2" charset="-122"/>
              </a:rPr>
              <a:t>使自己的生活起居有规律，有利于健康养生；</a:t>
            </a:r>
            <a:r>
              <a:rPr lang="en-US" altLang="zh-CN" sz="3600" b="1"/>
              <a:t>④</a:t>
            </a:r>
            <a:r>
              <a:rPr lang="zh-CN" altLang="en-US" sz="4000" b="1" dirty="0"/>
              <a:t>在从业的挫折中磨练自己的意志品性；</a:t>
            </a:r>
            <a:r>
              <a:rPr lang="en-US" altLang="zh-CN" sz="4000" b="1"/>
              <a:t>⑤</a:t>
            </a:r>
            <a:r>
              <a:rPr lang="zh-CN" altLang="en-US" sz="4000" b="1" dirty="0"/>
              <a:t>事业的小小成功能带来自信，收获满满的自豪感。</a:t>
            </a:r>
          </a:p>
        </p:txBody>
      </p:sp>
      <p:pic>
        <p:nvPicPr>
          <p:cNvPr id="52226" name="图片 55301" descr="zao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6368" y="5541963"/>
            <a:ext cx="12123436" cy="1327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53250" name="内容占位符 2"/>
          <p:cNvSpPr>
            <a:spLocks noGrp="1"/>
          </p:cNvSpPr>
          <p:nvPr>
            <p:ph idx="1"/>
          </p:nvPr>
        </p:nvSpPr>
        <p:spPr>
          <a:xfrm>
            <a:off x="-10438" y="-17461"/>
            <a:ext cx="12106734" cy="6923087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【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sym typeface="宋体" panose="02010600030101010101" pitchFamily="2" charset="-122"/>
              </a:rPr>
              <a:t>】</a:t>
            </a:r>
            <a:r>
              <a:rPr lang="en-US" altLang="zh-CN" sz="4000" b="1">
                <a:solidFill>
                  <a:srgbClr val="FF0000"/>
                </a:solidFill>
              </a:rPr>
              <a:t>“</a:t>
            </a:r>
            <a:r>
              <a:rPr lang="zh-CN" altLang="en-US" sz="4000" b="1">
                <a:solidFill>
                  <a:srgbClr val="FF0000"/>
                </a:solidFill>
              </a:rPr>
              <a:t>凡职业都是有趣味的</a:t>
            </a:r>
            <a:r>
              <a:rPr lang="en-US" altLang="zh-CN" sz="4000" b="1">
                <a:solidFill>
                  <a:srgbClr val="FF0000"/>
                </a:solidFill>
              </a:rPr>
              <a:t>”</a:t>
            </a:r>
            <a:r>
              <a:rPr lang="zh-CN" altLang="en-US" sz="4000" b="1">
                <a:solidFill>
                  <a:srgbClr val="FF0000"/>
                </a:solidFill>
              </a:rPr>
              <a:t>的事例： </a:t>
            </a:r>
            <a:r>
              <a:rPr lang="zh-CN" altLang="en-US" sz="4000" b="1">
                <a:sym typeface="宋体" panose="02010600030101010101" pitchFamily="2" charset="-122"/>
              </a:rPr>
              <a:t>①居里夫妇在成吨的工业废渣中提炼放射性元素</a:t>
            </a:r>
            <a:r>
              <a:rPr lang="en-US" altLang="zh-CN" sz="4000" b="1">
                <a:sym typeface="宋体" panose="02010600030101010101" pitchFamily="2" charset="-122"/>
              </a:rPr>
              <a:t>“</a:t>
            </a:r>
            <a:r>
              <a:rPr lang="zh-CN" altLang="en-US" sz="4000" b="1">
                <a:sym typeface="宋体" panose="02010600030101010101" pitchFamily="2" charset="-122"/>
              </a:rPr>
              <a:t>镭</a:t>
            </a:r>
            <a:r>
              <a:rPr lang="en-US" altLang="zh-CN" sz="4000" b="1">
                <a:sym typeface="宋体" panose="02010600030101010101" pitchFamily="2" charset="-122"/>
              </a:rPr>
              <a:t>”</a:t>
            </a:r>
            <a:r>
              <a:rPr lang="zh-CN" altLang="en-US" sz="4000" b="1">
                <a:sym typeface="宋体" panose="02010600030101010101" pitchFamily="2" charset="-122"/>
              </a:rPr>
              <a:t>，几年如一日，非常艰辛与枯燥，但他们怀着找到</a:t>
            </a:r>
            <a:r>
              <a:rPr lang="en-US" altLang="zh-CN" sz="4000" b="1">
                <a:sym typeface="宋体" panose="02010600030101010101" pitchFamily="2" charset="-122"/>
              </a:rPr>
              <a:t>“</a:t>
            </a:r>
            <a:r>
              <a:rPr lang="zh-CN" altLang="en-US" sz="4000" b="1">
                <a:sym typeface="宋体" panose="02010600030101010101" pitchFamily="2" charset="-122"/>
              </a:rPr>
              <a:t>镭</a:t>
            </a:r>
            <a:r>
              <a:rPr lang="en-US" altLang="zh-CN" sz="4000" b="1">
                <a:sym typeface="宋体" panose="02010600030101010101" pitchFamily="2" charset="-122"/>
              </a:rPr>
              <a:t>”</a:t>
            </a:r>
            <a:r>
              <a:rPr lang="zh-CN" altLang="en-US" sz="4000" b="1">
                <a:sym typeface="宋体" panose="02010600030101010101" pitchFamily="2" charset="-122"/>
              </a:rPr>
              <a:t>的梦想，从没有认为这项工作是无聊的，从没有抱怨叫苦而想放弃，而是从中体味发现和探索的乐趣。②陈景润废寝忘食，昼夜不舍，把自己的全部心智献给了哥德巴赫猜想这道难题，别人嘲笑他时，他淡然一笑，不予理会。最后，终于有了誉满全球的</a:t>
            </a:r>
            <a:r>
              <a:rPr lang="en-US" altLang="zh-CN" sz="4000" b="1">
                <a:sym typeface="宋体" panose="02010600030101010101" pitchFamily="2" charset="-122"/>
              </a:rPr>
              <a:t>“</a:t>
            </a:r>
            <a:r>
              <a:rPr lang="zh-CN" altLang="en-US" sz="4000" b="1">
                <a:sym typeface="宋体" panose="02010600030101010101" pitchFamily="2" charset="-122"/>
              </a:rPr>
              <a:t>陈氏定理</a:t>
            </a:r>
            <a:r>
              <a:rPr lang="en-US" altLang="zh-CN" sz="4000" b="1">
                <a:sym typeface="宋体" panose="02010600030101010101" pitchFamily="2" charset="-122"/>
              </a:rPr>
              <a:t>”</a:t>
            </a:r>
            <a:r>
              <a:rPr lang="zh-CN" altLang="en-US" sz="4000" b="1">
                <a:sym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791" y="6350"/>
            <a:ext cx="12062892" cy="6934200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en-US" altLang="zh-CN" sz="3600" b="1"/>
              <a:t>5</a:t>
            </a:r>
            <a:r>
              <a:rPr lang="zh-CN" altLang="en-US" sz="3600" b="1"/>
              <a:t>、作者说：</a:t>
            </a:r>
            <a:r>
              <a:rPr lang="en-US" altLang="zh-CN" sz="3600" b="1"/>
              <a:t>“</a:t>
            </a:r>
            <a:r>
              <a:rPr lang="zh-CN" altLang="en-US" sz="3600" b="1"/>
              <a:t>我信得过我当木匠的做成一张好桌子，和你们当政治家的建设成一个共和国家同一价值。</a:t>
            </a:r>
            <a:r>
              <a:rPr lang="en-US" altLang="zh-CN" sz="3600" b="1"/>
              <a:t>”</a:t>
            </a:r>
            <a:r>
              <a:rPr lang="zh-CN" altLang="en-US" sz="3600" b="1"/>
              <a:t>对这个观点，你怎么看？同学之间讨论。</a:t>
            </a: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【</a:t>
            </a: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】赞同。职业不分高下，只有脚踏实地、勤恳敬业，才有可能把事情做好，进而体会职业的乐趣和人生的价值。</a:t>
            </a:r>
          </a:p>
          <a:p>
            <a:pPr marL="0" indent="0">
              <a:buNone/>
            </a:pPr>
            <a:r>
              <a:rPr lang="zh-CN" altLang="en-US" sz="3600" b="1" dirty="0">
                <a:sym typeface="宋体" panose="02010600030101010101" pitchFamily="2" charset="-122"/>
              </a:rPr>
              <a:t>【</a:t>
            </a:r>
            <a:r>
              <a:rPr lang="en-US" altLang="zh-CN" sz="3600" b="1">
                <a:sym typeface="宋体" panose="02010600030101010101" pitchFamily="2" charset="-122"/>
              </a:rPr>
              <a:t>2</a:t>
            </a:r>
            <a:r>
              <a:rPr lang="zh-CN" altLang="en-US" sz="3600" b="1" dirty="0">
                <a:sym typeface="宋体" panose="02010600030101010101" pitchFamily="2" charset="-122"/>
              </a:rPr>
              <a:t>】不赞同。拿破仑曾说：</a:t>
            </a:r>
            <a:r>
              <a:rPr lang="en-US" altLang="zh-CN" sz="3600" b="1">
                <a:sym typeface="宋体" panose="02010600030101010101" pitchFamily="2" charset="-122"/>
              </a:rPr>
              <a:t>“</a:t>
            </a:r>
            <a:r>
              <a:rPr lang="zh-CN" altLang="en-US" sz="3600" b="1" dirty="0">
                <a:sym typeface="宋体" panose="02010600030101010101" pitchFamily="2" charset="-122"/>
              </a:rPr>
              <a:t>不想当元帅的士兵不是好士兵。</a:t>
            </a:r>
            <a:r>
              <a:rPr lang="en-US" altLang="zh-CN" sz="3600" b="1">
                <a:sym typeface="宋体" panose="02010600030101010101" pitchFamily="2" charset="-122"/>
              </a:rPr>
              <a:t>”</a:t>
            </a:r>
            <a:r>
              <a:rPr lang="zh-CN" altLang="en-US" sz="3600" b="1" dirty="0">
                <a:sym typeface="宋体" panose="02010600030101010101" pitchFamily="2" charset="-122"/>
              </a:rPr>
              <a:t>人只有树立远大的理想抱负，努力挖掘自身潜能，勇于向命运发出挑战，才能收获更大的成功。</a:t>
            </a:r>
          </a:p>
          <a:p>
            <a:pPr marL="0" indent="0">
              <a:buNone/>
            </a:pPr>
            <a:endParaRPr lang="zh-CN" altLang="en-US" sz="3600" b="1" dirty="0">
              <a:sym typeface="宋体" panose="02010600030101010101" pitchFamily="2" charset="-122"/>
            </a:endParaRPr>
          </a:p>
        </p:txBody>
      </p:sp>
      <p:pic>
        <p:nvPicPr>
          <p:cNvPr id="55298" name="图片 55297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90" y="6557964"/>
            <a:ext cx="11983558" cy="300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32769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课堂小结</a:t>
            </a:r>
          </a:p>
        </p:txBody>
      </p:sp>
      <p:sp>
        <p:nvSpPr>
          <p:cNvPr id="55298" name="文本占位符 32770"/>
          <p:cNvSpPr>
            <a:spLocks noGrp="1"/>
          </p:cNvSpPr>
          <p:nvPr>
            <p:ph idx="1"/>
          </p:nvPr>
        </p:nvSpPr>
        <p:spPr>
          <a:xfrm>
            <a:off x="0" y="765175"/>
            <a:ext cx="12025313" cy="6092825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/>
              <a:t>           </a:t>
            </a:r>
            <a:r>
              <a:rPr lang="zh-CN" altLang="en-US" sz="4400" b="1" dirty="0"/>
              <a:t>通过本文，作者告诫人们：对于所做的事情，要生出敬意，从而全神贯注，心无旁骛，脚踏实地地把它做好，要从专心做事中发现乐趣，从容地做好每一件事，勇敢地战胜一切困难，达到“乐以忘忧”的境界。</a:t>
            </a:r>
          </a:p>
          <a:p>
            <a:pPr>
              <a:buNone/>
            </a:pPr>
            <a:endParaRPr lang="zh-CN" altLang="en-US" sz="4400" dirty="0"/>
          </a:p>
        </p:txBody>
      </p:sp>
      <p:pic>
        <p:nvPicPr>
          <p:cNvPr id="55299" name="图片 32771" descr="t0147ecb4a0fa838c2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93001" y="5013326"/>
            <a:ext cx="7432312" cy="1844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0" name="图片 54305" descr="t015a59fd5f70bd88f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633" y="71439"/>
            <a:ext cx="1609638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55297"/>
          <p:cNvSpPr>
            <a:spLocks noGrp="1"/>
          </p:cNvSpPr>
          <p:nvPr>
            <p:ph type="title"/>
          </p:nvPr>
        </p:nvSpPr>
        <p:spPr>
          <a:xfrm>
            <a:off x="601266" y="0"/>
            <a:ext cx="10822782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中心思想</a:t>
            </a:r>
          </a:p>
        </p:txBody>
      </p:sp>
      <p:sp>
        <p:nvSpPr>
          <p:cNvPr id="56322" name="文本占位符 55298"/>
          <p:cNvSpPr>
            <a:spLocks noGrp="1"/>
          </p:cNvSpPr>
          <p:nvPr>
            <p:ph idx="1"/>
          </p:nvPr>
        </p:nvSpPr>
        <p:spPr>
          <a:xfrm>
            <a:off x="0" y="765175"/>
            <a:ext cx="12025313" cy="6092825"/>
          </a:xfrm>
          <a:ln/>
        </p:spPr>
        <p:txBody>
          <a:bodyPr anchor="t"/>
          <a:lstStyle/>
          <a:p>
            <a:pPr>
              <a:spcBef>
                <a:spcPct val="50000"/>
              </a:spcBef>
              <a:buClr>
                <a:srgbClr val="000000"/>
              </a:buClr>
              <a:buNone/>
            </a:pPr>
            <a:r>
              <a:rPr lang="en-US" altLang="zh-CN" sz="4400" b="1"/>
              <a:t>         </a:t>
            </a:r>
            <a:r>
              <a:rPr lang="zh-CN" altLang="en-US" sz="4400" b="1" dirty="0"/>
              <a:t>这篇讲演针对听讲者的实际情况，提出了“敬业与乐业”的论题，深入地论述了敬业与乐业的重要性，殷切地希望大家发扬敬业、乐业的精神，去过人类合理的生活。</a:t>
            </a:r>
          </a:p>
          <a:p>
            <a:pPr>
              <a:buNone/>
            </a:pPr>
            <a:endParaRPr lang="zh-CN" altLang="en-US" sz="4400" dirty="0"/>
          </a:p>
        </p:txBody>
      </p:sp>
      <p:pic>
        <p:nvPicPr>
          <p:cNvPr id="56323" name="图片 55299" descr="u=1968855369,4154756368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7064"/>
            <a:ext cx="12025313" cy="242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1"/>
          <p:cNvSpPr>
            <a:spLocks noGrp="1"/>
          </p:cNvSpPr>
          <p:nvPr>
            <p:ph type="title"/>
          </p:nvPr>
        </p:nvSpPr>
        <p:spPr>
          <a:xfrm>
            <a:off x="601266" y="-61912"/>
            <a:ext cx="10822782" cy="711200"/>
          </a:xfrm>
          <a:ln/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读后感悟</a:t>
            </a:r>
          </a:p>
        </p:txBody>
      </p:sp>
      <p:sp>
        <p:nvSpPr>
          <p:cNvPr id="57346" name="内容占位符 2"/>
          <p:cNvSpPr>
            <a:spLocks noGrp="1"/>
          </p:cNvSpPr>
          <p:nvPr>
            <p:ph idx="1"/>
          </p:nvPr>
        </p:nvSpPr>
        <p:spPr>
          <a:xfrm>
            <a:off x="-56367" y="649288"/>
            <a:ext cx="12135962" cy="6342062"/>
          </a:xfrm>
          <a:ln/>
        </p:spPr>
        <p:txBody>
          <a:bodyPr anchor="t"/>
          <a:lstStyle/>
          <a:p>
            <a:pPr marL="0" indent="0">
              <a:buNone/>
            </a:pPr>
            <a:r>
              <a:rPr lang="en-US" altLang="zh-CN"/>
              <a:t>         </a:t>
            </a:r>
            <a:r>
              <a:rPr lang="zh-CN" altLang="en-US" sz="4000" b="1"/>
              <a:t>作者在谈职业趣味时提到</a:t>
            </a:r>
            <a:r>
              <a:rPr lang="en-US" altLang="zh-CN" sz="4000" b="1"/>
              <a:t>“</a:t>
            </a:r>
            <a:r>
              <a:rPr lang="zh-CN" altLang="en-US" sz="4000" b="1"/>
              <a:t>职业性质，常常要和同业的人比较骈进，好像赛球一般，因竞胜而得快乐</a:t>
            </a:r>
            <a:r>
              <a:rPr lang="en-US" altLang="zh-CN" sz="4000" b="1"/>
              <a:t>”</a:t>
            </a:r>
            <a:r>
              <a:rPr lang="zh-CN" altLang="en-US" sz="4000" b="1"/>
              <a:t>，在学习时，我们喜欢互相比成绩、比干劲、比进步，在竞争中我们体会到了学习的乐趣。</a:t>
            </a:r>
          </a:p>
        </p:txBody>
      </p:sp>
      <p:pic>
        <p:nvPicPr>
          <p:cNvPr id="57347" name="图片 11274" descr="t015f2610feadc0b6a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6367" y="206375"/>
            <a:ext cx="962442" cy="827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8" name="图片 11278" descr="t016567fd458b95217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632" y="3914776"/>
            <a:ext cx="12016962" cy="2943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522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/>
              <a:t/>
            </a:r>
            <a:br>
              <a:rPr lang="en-US" altLang="zh-CN" sz="4000"/>
            </a:br>
            <a:endParaRPr lang="en-US" altLang="zh-CN" sz="4000"/>
          </a:p>
        </p:txBody>
      </p:sp>
      <p:sp>
        <p:nvSpPr>
          <p:cNvPr id="7170" name="文本占位符 52226"/>
          <p:cNvSpPr>
            <a:spLocks noGrp="1"/>
          </p:cNvSpPr>
          <p:nvPr>
            <p:ph idx="1"/>
          </p:nvPr>
        </p:nvSpPr>
        <p:spPr>
          <a:xfrm>
            <a:off x="0" y="0"/>
            <a:ext cx="12025313" cy="6858000"/>
          </a:xfrm>
          <a:ln/>
        </p:spPr>
        <p:txBody>
          <a:bodyPr anchor="t"/>
          <a:lstStyle/>
          <a:p>
            <a:pPr>
              <a:lnSpc>
                <a:spcPct val="140000"/>
              </a:lnSpc>
              <a:buNone/>
            </a:pPr>
            <a:r>
              <a:rPr lang="en-US" altLang="zh-CN" sz="2400" b="1">
                <a:solidFill>
                  <a:srgbClr val="000000"/>
                </a:solidFill>
              </a:rPr>
              <a:t>             </a:t>
            </a:r>
            <a:r>
              <a:rPr lang="en-US" altLang="zh-CN" sz="4400" b="1">
                <a:solidFill>
                  <a:srgbClr val="000000"/>
                </a:solidFill>
              </a:rPr>
              <a:t>5</a:t>
            </a:r>
            <a:r>
              <a:rPr lang="zh-CN" altLang="en-US" sz="4400" b="1" dirty="0">
                <a:solidFill>
                  <a:srgbClr val="000000"/>
                </a:solidFill>
              </a:rPr>
              <a:t>、议论文的语言：</a:t>
            </a:r>
            <a:r>
              <a:rPr lang="zh-CN" altLang="en-US" sz="4400" b="1" dirty="0">
                <a:solidFill>
                  <a:srgbClr val="FF0000"/>
                </a:solidFill>
              </a:rPr>
              <a:t>严密、准确；</a:t>
            </a:r>
          </a:p>
          <a:p>
            <a:pPr>
              <a:lnSpc>
                <a:spcPct val="140000"/>
              </a:lnSpc>
              <a:buNone/>
            </a:pPr>
            <a:r>
              <a:rPr lang="zh-CN" altLang="en-US" sz="4400" b="1" dirty="0">
                <a:solidFill>
                  <a:srgbClr val="0066FF"/>
                </a:solidFill>
              </a:rPr>
              <a:t>      </a:t>
            </a:r>
            <a:r>
              <a:rPr lang="en-US" altLang="zh-CN" sz="4400" b="1"/>
              <a:t>6</a:t>
            </a:r>
            <a:r>
              <a:rPr lang="zh-CN" altLang="en-US" sz="4400" b="1" dirty="0"/>
              <a:t>、论证方式：</a:t>
            </a:r>
            <a:r>
              <a:rPr lang="zh-CN" altLang="en-US" sz="4400" b="1" dirty="0">
                <a:solidFill>
                  <a:srgbClr val="FF0000"/>
                </a:solidFill>
              </a:rPr>
              <a:t>立论</a:t>
            </a:r>
            <a:r>
              <a:rPr lang="zh-CN" altLang="en-US" sz="4400" b="1" dirty="0"/>
              <a:t>和</a:t>
            </a:r>
            <a:r>
              <a:rPr lang="zh-CN" altLang="en-US" sz="4400" b="1" dirty="0">
                <a:solidFill>
                  <a:srgbClr val="FF0000"/>
                </a:solidFill>
              </a:rPr>
              <a:t>驳论；</a:t>
            </a:r>
          </a:p>
          <a:p>
            <a:pPr>
              <a:lnSpc>
                <a:spcPct val="140000"/>
              </a:lnSpc>
              <a:buNone/>
            </a:pPr>
            <a:r>
              <a:rPr lang="zh-CN" altLang="en-US" sz="4400" b="1" dirty="0">
                <a:solidFill>
                  <a:srgbClr val="0066FF"/>
                </a:solidFill>
              </a:rPr>
              <a:t>      </a:t>
            </a:r>
            <a:r>
              <a:rPr lang="en-US" altLang="zh-CN" sz="4400" b="1"/>
              <a:t>7</a:t>
            </a:r>
            <a:r>
              <a:rPr lang="zh-CN" altLang="en-US" sz="4400" b="1" dirty="0"/>
              <a:t>、论证结构：</a:t>
            </a:r>
            <a:r>
              <a:rPr lang="zh-CN" altLang="en-US" sz="4400" b="1" dirty="0">
                <a:solidFill>
                  <a:srgbClr val="FF0000"/>
                </a:solidFill>
              </a:rPr>
              <a:t>提出问题</a:t>
            </a:r>
            <a:r>
              <a:rPr lang="en-US" altLang="zh-CN" sz="4400" b="1">
                <a:solidFill>
                  <a:srgbClr val="FF0000"/>
                </a:solidFill>
              </a:rPr>
              <a:t>(</a:t>
            </a:r>
            <a:r>
              <a:rPr lang="zh-CN" altLang="en-US" sz="4400" b="1" dirty="0">
                <a:solidFill>
                  <a:srgbClr val="FF0000"/>
                </a:solidFill>
              </a:rPr>
              <a:t>引论</a:t>
            </a:r>
            <a:r>
              <a:rPr lang="en-US" altLang="zh-CN" sz="4400" b="1">
                <a:solidFill>
                  <a:srgbClr val="FF0000"/>
                </a:solidFill>
              </a:rPr>
              <a:t>)—</a:t>
            </a:r>
            <a:r>
              <a:rPr lang="zh-CN" altLang="en-US" sz="4400" b="1" dirty="0">
                <a:solidFill>
                  <a:srgbClr val="FF0000"/>
                </a:solidFill>
              </a:rPr>
              <a:t>分析问题</a:t>
            </a:r>
            <a:r>
              <a:rPr lang="en-US" altLang="zh-CN" sz="4400" b="1">
                <a:solidFill>
                  <a:srgbClr val="FF0000"/>
                </a:solidFill>
              </a:rPr>
              <a:t>(</a:t>
            </a:r>
            <a:r>
              <a:rPr lang="zh-CN" altLang="en-US" sz="4400" b="1" dirty="0">
                <a:solidFill>
                  <a:srgbClr val="FF0000"/>
                </a:solidFill>
              </a:rPr>
              <a:t>本论</a:t>
            </a:r>
            <a:r>
              <a:rPr lang="en-US" altLang="zh-CN" sz="4400" b="1">
                <a:solidFill>
                  <a:srgbClr val="FF0000"/>
                </a:solidFill>
              </a:rPr>
              <a:t>)—</a:t>
            </a:r>
            <a:r>
              <a:rPr lang="zh-CN" altLang="en-US" sz="4400" b="1" dirty="0">
                <a:solidFill>
                  <a:srgbClr val="FF0000"/>
                </a:solidFill>
              </a:rPr>
              <a:t>解决问题</a:t>
            </a:r>
            <a:r>
              <a:rPr lang="en-US" altLang="zh-CN" sz="4400" b="1">
                <a:solidFill>
                  <a:srgbClr val="FF0000"/>
                </a:solidFill>
              </a:rPr>
              <a:t>(</a:t>
            </a:r>
            <a:r>
              <a:rPr lang="zh-CN" altLang="en-US" sz="4400" b="1" dirty="0">
                <a:solidFill>
                  <a:srgbClr val="FF0000"/>
                </a:solidFill>
              </a:rPr>
              <a:t>结论</a:t>
            </a:r>
            <a:r>
              <a:rPr lang="en-US" altLang="zh-CN" sz="4400" b="1">
                <a:solidFill>
                  <a:srgbClr val="FF0000"/>
                </a:solidFill>
              </a:rPr>
              <a:t>)</a:t>
            </a:r>
            <a:r>
              <a:rPr lang="zh-CN" altLang="en-US" sz="4400" b="1" dirty="0">
                <a:solidFill>
                  <a:srgbClr val="FF0000"/>
                </a:solidFill>
              </a:rPr>
              <a:t>。</a:t>
            </a:r>
            <a:r>
              <a:rPr lang="zh-CN" altLang="en-US" sz="4400" b="1" dirty="0">
                <a:solidFill>
                  <a:srgbClr val="0066FF"/>
                </a:solidFill>
              </a:rPr>
              <a:t> </a:t>
            </a:r>
          </a:p>
          <a:p>
            <a:pPr>
              <a:lnSpc>
                <a:spcPct val="140000"/>
              </a:lnSpc>
              <a:buNone/>
            </a:pPr>
            <a:endParaRPr lang="zh-CN" altLang="en-US" sz="4400" b="1" dirty="0">
              <a:solidFill>
                <a:srgbClr val="0066FF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400" b="1" dirty="0">
                <a:solidFill>
                  <a:srgbClr val="0066FF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endParaRPr lang="zh-CN" altLang="en-US" sz="2400" dirty="0"/>
          </a:p>
        </p:txBody>
      </p:sp>
      <p:pic>
        <p:nvPicPr>
          <p:cNvPr id="7171" name="图片 52227" descr="u=3003868412,2466756318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157788"/>
            <a:ext cx="12025313" cy="170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2049"/>
          <p:cNvSpPr>
            <a:spLocks noGrp="1"/>
          </p:cNvSpPr>
          <p:nvPr>
            <p:ph type="ctrTitle"/>
          </p:nvPr>
        </p:nvSpPr>
        <p:spPr>
          <a:xfrm>
            <a:off x="0" y="0"/>
            <a:ext cx="12025313" cy="620713"/>
          </a:xfrm>
          <a:ln/>
        </p:spPr>
        <p:txBody>
          <a:bodyPr anchor="ctr"/>
          <a:lstStyle/>
          <a:p>
            <a:pPr defTabSz="914400">
              <a:buNone/>
            </a:pPr>
            <a:r>
              <a:rPr lang="zh-CN" altLang="en-US" sz="40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教学目标</a:t>
            </a:r>
          </a:p>
        </p:txBody>
      </p:sp>
      <p:sp>
        <p:nvSpPr>
          <p:cNvPr id="8194" name="副标题 2050"/>
          <p:cNvSpPr>
            <a:spLocks noGrp="1"/>
          </p:cNvSpPr>
          <p:nvPr>
            <p:ph type="subTitle" idx="1"/>
          </p:nvPr>
        </p:nvSpPr>
        <p:spPr>
          <a:xfrm>
            <a:off x="0" y="620713"/>
            <a:ext cx="12025313" cy="6237287"/>
          </a:xfrm>
          <a:ln/>
        </p:spPr>
        <p:txBody>
          <a:bodyPr anchor="t"/>
          <a:lstStyle/>
          <a:p>
            <a:pPr defTabSz="914400">
              <a:buNone/>
            </a:pPr>
            <a:endParaRPr lang="en-US" altLang="zh-CN" sz="4000" b="1" kern="1200" baseline="0">
              <a:latin typeface="+mn-lt"/>
              <a:ea typeface="+mn-ea"/>
              <a:cs typeface="+mn-cs"/>
            </a:endParaRPr>
          </a:p>
          <a:p>
            <a:pPr defTabSz="914400">
              <a:buNone/>
            </a:pPr>
            <a:endParaRPr lang="en-US" altLang="zh-CN" sz="4000" b="1" kern="1200" baseline="0">
              <a:latin typeface="+mn-lt"/>
              <a:ea typeface="+mn-ea"/>
              <a:cs typeface="+mn-cs"/>
            </a:endParaRPr>
          </a:p>
        </p:txBody>
      </p:sp>
      <p:sp>
        <p:nvSpPr>
          <p:cNvPr id="8195" name="文本框 2051"/>
          <p:cNvSpPr txBox="1"/>
          <p:nvPr/>
        </p:nvSpPr>
        <p:spPr>
          <a:xfrm>
            <a:off x="0" y="836614"/>
            <a:ext cx="12025313" cy="4401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     1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、弄清本文的主要观点及论证思路，领会“敬业乐业”的主旨；</a:t>
            </a:r>
          </a:p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、初步理解举例论证和道理论证的方法，能找出本文所使用的论据；</a:t>
            </a:r>
          </a:p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、理解积累相关词语，经典语句、格言；</a:t>
            </a:r>
          </a:p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、了解“敬业”与“”乐业“的重要性，并用敬业与乐业的态度对待生活。</a:t>
            </a:r>
          </a:p>
        </p:txBody>
      </p:sp>
      <p:pic>
        <p:nvPicPr>
          <p:cNvPr id="8196" name="图片 35876" descr="t01111c265b0c57e2a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966" y="5805489"/>
            <a:ext cx="12290455" cy="1366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57345"/>
          <p:cNvSpPr>
            <a:spLocks noGrp="1"/>
          </p:cNvSpPr>
          <p:nvPr>
            <p:ph type="title"/>
          </p:nvPr>
        </p:nvSpPr>
        <p:spPr>
          <a:xfrm>
            <a:off x="615880" y="0"/>
            <a:ext cx="10822782" cy="79216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揭示课题</a:t>
            </a:r>
          </a:p>
        </p:txBody>
      </p:sp>
      <p:sp>
        <p:nvSpPr>
          <p:cNvPr id="9218" name="文本占位符 57346"/>
          <p:cNvSpPr>
            <a:spLocks noGrp="1"/>
          </p:cNvSpPr>
          <p:nvPr>
            <p:ph idx="1"/>
          </p:nvPr>
        </p:nvSpPr>
        <p:spPr>
          <a:xfrm>
            <a:off x="0" y="981075"/>
            <a:ext cx="12025313" cy="5876925"/>
          </a:xfrm>
          <a:ln/>
        </p:spPr>
        <p:txBody>
          <a:bodyPr anchor="t"/>
          <a:lstStyle/>
          <a:p>
            <a:pPr>
              <a:buNone/>
            </a:pPr>
            <a:r>
              <a:rPr lang="en-US" altLang="zh-CN" sz="4400" b="1"/>
              <a:t>           </a:t>
            </a:r>
            <a:r>
              <a:rPr lang="zh-CN" altLang="en-US" sz="4400" b="1" dirty="0">
                <a:solidFill>
                  <a:srgbClr val="FF0000"/>
                </a:solidFill>
              </a:rPr>
              <a:t>敬业</a:t>
            </a:r>
            <a:r>
              <a:rPr lang="en-US" altLang="zh-CN" sz="4400" b="1"/>
              <a:t>——</a:t>
            </a:r>
            <a:r>
              <a:rPr lang="zh-CN" altLang="en-US" sz="4400" b="1" dirty="0"/>
              <a:t>对自己的事业很尽职（“发愤忘食”）；</a:t>
            </a: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乐业</a:t>
            </a:r>
            <a:r>
              <a:rPr lang="en-US" altLang="zh-CN" sz="4400" b="1"/>
              <a:t>——</a:t>
            </a:r>
            <a:r>
              <a:rPr lang="zh-CN" altLang="en-US" sz="4400" b="1" dirty="0"/>
              <a:t>把学习工作当作一件乐事（“乐以忘忧”）。</a:t>
            </a:r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业</a:t>
            </a:r>
            <a:r>
              <a:rPr lang="zh-CN" altLang="en-US" sz="3600" b="1" dirty="0"/>
              <a:t>并不局限于狭义的职业。即不只限于正式的谋生职业，也指</a:t>
            </a:r>
            <a:r>
              <a:rPr lang="zh-CN" altLang="en-US" sz="3600" b="1" dirty="0">
                <a:solidFill>
                  <a:srgbClr val="FF0000"/>
                </a:solidFill>
              </a:rPr>
              <a:t>生活中任何一件有价值的事情；</a:t>
            </a:r>
            <a:r>
              <a:rPr lang="zh-CN" altLang="en-US" sz="3600" b="1" dirty="0"/>
              <a:t>不只限于成人的工作，</a:t>
            </a:r>
            <a:r>
              <a:rPr lang="zh-CN" altLang="en-US" sz="3600" b="1" dirty="0">
                <a:solidFill>
                  <a:srgbClr val="FF0000"/>
                </a:solidFill>
              </a:rPr>
              <a:t>也可以包括学生的学习。</a:t>
            </a:r>
          </a:p>
          <a:p>
            <a:pPr>
              <a:spcBef>
                <a:spcPct val="50000"/>
              </a:spcBef>
              <a:buClr>
                <a:srgbClr val="000000"/>
              </a:buClr>
              <a:buNone/>
            </a:pPr>
            <a:endParaRPr lang="zh-CN" altLang="en-US" sz="4800" b="1" dirty="0">
              <a:solidFill>
                <a:srgbClr val="FF0000"/>
              </a:solidFill>
            </a:endParaRPr>
          </a:p>
          <a:p>
            <a:endParaRPr lang="zh-CN" altLang="en-US" b="1" dirty="0">
              <a:solidFill>
                <a:srgbClr val="FFFF00"/>
              </a:solidFill>
            </a:endParaRPr>
          </a:p>
        </p:txBody>
      </p:sp>
      <p:pic>
        <p:nvPicPr>
          <p:cNvPr id="9219" name="图片 57347" descr="u=4084292687,2300507647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2319466" cy="1484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57348" descr="u=412237840,1880419534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70503" y="5876926"/>
            <a:ext cx="5254811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8433"/>
          <p:cNvSpPr>
            <a:spLocks noGrp="1"/>
          </p:cNvSpPr>
          <p:nvPr>
            <p:ph type="title"/>
          </p:nvPr>
        </p:nvSpPr>
        <p:spPr>
          <a:xfrm>
            <a:off x="0" y="0"/>
            <a:ext cx="3551226" cy="105251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作者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r>
              <a:rPr lang="zh-CN" altLang="en-US" sz="4000" b="1" dirty="0">
                <a:solidFill>
                  <a:srgbClr val="FF0000"/>
                </a:solidFill>
              </a:rPr>
              <a:t>简介</a:t>
            </a:r>
          </a:p>
        </p:txBody>
      </p:sp>
      <p:sp>
        <p:nvSpPr>
          <p:cNvPr id="10242" name="文本占位符 18434"/>
          <p:cNvSpPr>
            <a:spLocks noGrp="1"/>
          </p:cNvSpPr>
          <p:nvPr>
            <p:ph idx="1"/>
          </p:nvPr>
        </p:nvSpPr>
        <p:spPr>
          <a:xfrm>
            <a:off x="3077312" y="0"/>
            <a:ext cx="8948002" cy="6858000"/>
          </a:xfrm>
          <a:ln/>
        </p:spPr>
        <p:txBody>
          <a:bodyPr anchor="t"/>
          <a:lstStyle/>
          <a:p>
            <a:pPr>
              <a:lnSpc>
                <a:spcPct val="80000"/>
              </a:lnSpc>
              <a:buNone/>
            </a:pPr>
            <a:r>
              <a:rPr lang="en-US" altLang="zh-CN" sz="1400"/>
              <a:t>              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梁启超</a:t>
            </a:r>
            <a:r>
              <a:rPr lang="en-US" altLang="zh-CN" sz="4000" b="1"/>
              <a:t>(1873-1929)</a:t>
            </a:r>
            <a:r>
              <a:rPr lang="zh-CN" altLang="en-US" sz="4000" b="1" dirty="0"/>
              <a:t>，中国近代维新派领袖，学者。字卓如，号任公，又号饮冰室主人。广东新会人。清光绪举人。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  和其师康有为一起，倡导变法维新，并称</a:t>
            </a:r>
            <a:r>
              <a:rPr lang="en-US" altLang="zh-CN" sz="4000" b="1"/>
              <a:t>"</a:t>
            </a:r>
            <a:r>
              <a:rPr lang="zh-CN" altLang="en-US" sz="4000" b="1" dirty="0"/>
              <a:t>康梁</a:t>
            </a:r>
            <a:r>
              <a:rPr lang="en-US" altLang="zh-CN" sz="4000" b="1"/>
              <a:t>"</a:t>
            </a:r>
            <a:r>
              <a:rPr lang="zh-CN" altLang="en-US" sz="4000" b="1" dirty="0"/>
              <a:t>。著述涉及政治、经济、哲学、历史、语言、宗教及文化艺术、文字音韵等。其著作编为</a:t>
            </a:r>
            <a:r>
              <a:rPr lang="en-US" altLang="zh-CN" sz="4000" b="1"/>
              <a:t>《</a:t>
            </a:r>
            <a:r>
              <a:rPr lang="zh-CN" altLang="en-US" sz="4000" b="1" dirty="0"/>
              <a:t>饮冰室全集</a:t>
            </a:r>
            <a:r>
              <a:rPr lang="en-US" altLang="zh-CN" sz="4000" b="1"/>
              <a:t>》</a:t>
            </a:r>
            <a:r>
              <a:rPr lang="zh-CN" altLang="en-US" sz="4000" b="1" dirty="0"/>
              <a:t>。</a:t>
            </a:r>
            <a:r>
              <a:rPr lang="zh-CN" altLang="en-US" b="1" dirty="0">
                <a:solidFill>
                  <a:srgbClr val="5F011A"/>
                </a:solidFill>
              </a:rPr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400" b="1"/>
              <a:t> </a:t>
            </a:r>
            <a:br>
              <a:rPr lang="en-US" altLang="zh-CN" sz="2400" b="1"/>
            </a:br>
            <a:r>
              <a:rPr lang="en-US" altLang="zh-CN" sz="1400"/>
              <a:t/>
            </a:r>
            <a:br>
              <a:rPr lang="en-US" altLang="zh-CN" sz="1400"/>
            </a:br>
            <a:endParaRPr lang="en-US" altLang="zh-CN" sz="1400"/>
          </a:p>
        </p:txBody>
      </p:sp>
      <p:pic>
        <p:nvPicPr>
          <p:cNvPr id="10243" name="图片 18435" descr="lqc0119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196976"/>
            <a:ext cx="3077311" cy="5661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8436" descr="u=3003868412,2466756318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7312" y="5805488"/>
            <a:ext cx="8948002" cy="105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3841</Words>
  <Application>Microsoft Office PowerPoint</Application>
  <PresentationFormat>自定义</PresentationFormat>
  <Paragraphs>246</Paragraphs>
  <Slides>55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默认设计模板</vt:lpstr>
      <vt:lpstr>导入新课</vt:lpstr>
      <vt:lpstr>PowerPoint 演示文稿</vt:lpstr>
      <vt:lpstr>关于议论文的常识</vt:lpstr>
      <vt:lpstr>PowerPoint 演示文稿</vt:lpstr>
      <vt:lpstr>4、论证方法</vt:lpstr>
      <vt:lpstr> </vt:lpstr>
      <vt:lpstr>教学目标</vt:lpstr>
      <vt:lpstr>揭示课题</vt:lpstr>
      <vt:lpstr>作者 简介</vt:lpstr>
      <vt:lpstr>读准字音</vt:lpstr>
      <vt:lpstr> </vt:lpstr>
      <vt:lpstr>学习字词</vt:lpstr>
      <vt:lpstr>PowerPoint 演示文稿</vt:lpstr>
      <vt:lpstr> </vt:lpstr>
      <vt:lpstr>主要内容</vt:lpstr>
      <vt:lpstr>论证思路</vt:lpstr>
      <vt:lpstr>文章结构</vt:lpstr>
      <vt:lpstr>整体感知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自主学习  3</vt:lpstr>
      <vt:lpstr> </vt:lpstr>
      <vt:lpstr> </vt:lpstr>
      <vt:lpstr> </vt:lpstr>
      <vt:lpstr> </vt:lpstr>
      <vt:lpstr> </vt:lpstr>
      <vt:lpstr> </vt:lpstr>
      <vt:lpstr> </vt:lpstr>
      <vt:lpstr> </vt:lpstr>
      <vt:lpstr>自主学习4</vt:lpstr>
      <vt:lpstr> </vt:lpstr>
      <vt:lpstr> </vt:lpstr>
      <vt:lpstr> </vt:lpstr>
      <vt:lpstr> </vt:lpstr>
      <vt:lpstr> </vt:lpstr>
      <vt:lpstr>巩固练习</vt:lpstr>
      <vt:lpstr> </vt:lpstr>
      <vt:lpstr> </vt:lpstr>
      <vt:lpstr> </vt:lpstr>
      <vt:lpstr> </vt:lpstr>
      <vt:lpstr>PowerPoint 演示文稿</vt:lpstr>
      <vt:lpstr>PowerPoint 演示文稿</vt:lpstr>
      <vt:lpstr>PowerPoint 演示文稿</vt:lpstr>
      <vt:lpstr> </vt:lpstr>
      <vt:lpstr> </vt:lpstr>
      <vt:lpstr>课堂小结</vt:lpstr>
      <vt:lpstr>中心思想</vt:lpstr>
      <vt:lpstr>读后感悟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admin</cp:lastModifiedBy>
  <cp:revision>44</cp:revision>
  <dcterms:created xsi:type="dcterms:W3CDTF">2009-09-07T10:51:45Z</dcterms:created>
  <dcterms:modified xsi:type="dcterms:W3CDTF">2020-09-08T08:11:06Z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