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93"/>
  </p:handoutMasterIdLst>
  <p:sldIdLst>
    <p:sldId id="256" r:id="rId2"/>
    <p:sldId id="257" r:id="rId3"/>
    <p:sldId id="276" r:id="rId4"/>
    <p:sldId id="261" r:id="rId5"/>
    <p:sldId id="259" r:id="rId6"/>
    <p:sldId id="260" r:id="rId7"/>
    <p:sldId id="265" r:id="rId8"/>
    <p:sldId id="309" r:id="rId9"/>
    <p:sldId id="258" r:id="rId10"/>
    <p:sldId id="262" r:id="rId11"/>
    <p:sldId id="263" r:id="rId12"/>
    <p:sldId id="264" r:id="rId13"/>
    <p:sldId id="266" r:id="rId14"/>
    <p:sldId id="280" r:id="rId15"/>
    <p:sldId id="283" r:id="rId16"/>
    <p:sldId id="267" r:id="rId17"/>
    <p:sldId id="268" r:id="rId18"/>
    <p:sldId id="269" r:id="rId19"/>
    <p:sldId id="270" r:id="rId20"/>
    <p:sldId id="271" r:id="rId21"/>
    <p:sldId id="282" r:id="rId22"/>
    <p:sldId id="284" r:id="rId23"/>
    <p:sldId id="272" r:id="rId24"/>
    <p:sldId id="273" r:id="rId25"/>
    <p:sldId id="274" r:id="rId26"/>
    <p:sldId id="275" r:id="rId27"/>
    <p:sldId id="281" r:id="rId28"/>
    <p:sldId id="285" r:id="rId29"/>
    <p:sldId id="286" r:id="rId30"/>
    <p:sldId id="287" r:id="rId31"/>
    <p:sldId id="341" r:id="rId32"/>
    <p:sldId id="342" r:id="rId33"/>
    <p:sldId id="277" r:id="rId34"/>
    <p:sldId id="278" r:id="rId35"/>
    <p:sldId id="279" r:id="rId36"/>
    <p:sldId id="288" r:id="rId37"/>
    <p:sldId id="289" r:id="rId38"/>
    <p:sldId id="290" r:id="rId39"/>
    <p:sldId id="291" r:id="rId40"/>
    <p:sldId id="292" r:id="rId41"/>
    <p:sldId id="293" r:id="rId42"/>
    <p:sldId id="294" r:id="rId43"/>
    <p:sldId id="295" r:id="rId44"/>
    <p:sldId id="297" r:id="rId45"/>
    <p:sldId id="296" r:id="rId46"/>
    <p:sldId id="298" r:id="rId47"/>
    <p:sldId id="299" r:id="rId48"/>
    <p:sldId id="303" r:id="rId49"/>
    <p:sldId id="300" r:id="rId50"/>
    <p:sldId id="302" r:id="rId51"/>
    <p:sldId id="304" r:id="rId52"/>
    <p:sldId id="305" r:id="rId53"/>
    <p:sldId id="308" r:id="rId54"/>
    <p:sldId id="310" r:id="rId55"/>
    <p:sldId id="311" r:id="rId56"/>
    <p:sldId id="312" r:id="rId57"/>
    <p:sldId id="313" r:id="rId58"/>
    <p:sldId id="314" r:id="rId59"/>
    <p:sldId id="315" r:id="rId60"/>
    <p:sldId id="340"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9" r:id="rId84"/>
    <p:sldId id="338" r:id="rId85"/>
    <p:sldId id="343" r:id="rId86"/>
    <p:sldId id="344" r:id="rId87"/>
    <p:sldId id="345" r:id="rId88"/>
    <p:sldId id="346" r:id="rId89"/>
    <p:sldId id="347" r:id="rId90"/>
    <p:sldId id="348" r:id="rId91"/>
    <p:sldId id="349" r:id="rId92"/>
  </p:sldIdLst>
  <p:sldSz cx="12192000" cy="6858000"/>
  <p:notesSz cx="6797675" cy="99266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9276A73E-804D-4CD6-A464-DAB389826F08}" type="datetimeFigureOut">
              <a:rPr lang="zh-CN" altLang="en-US" smtClean="0"/>
              <a:t>2023/8/17</a:t>
            </a:fld>
            <a:endParaRPr lang="zh-CN" altLang="en-US"/>
          </a:p>
        </p:txBody>
      </p:sp>
      <p:sp>
        <p:nvSpPr>
          <p:cNvPr id="4" name="页脚占位符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CD96A9A-42B8-4868-90D4-DE1D49326653}" type="slidenum">
              <a:rPr lang="zh-CN" altLang="en-US" smtClean="0"/>
              <a:t>‹#›</a:t>
            </a:fld>
            <a:endParaRPr lang="zh-CN" altLang="en-US"/>
          </a:p>
        </p:txBody>
      </p:sp>
    </p:spTree>
    <p:extLst>
      <p:ext uri="{BB962C8B-B14F-4D97-AF65-F5344CB8AC3E}">
        <p14:creationId xmlns:p14="http://schemas.microsoft.com/office/powerpoint/2010/main" val="385488604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09E4231-D4FD-4A30-A1B1-C76F72F70BE6}" type="datetimeFigureOut">
              <a:rPr lang="zh-CN" altLang="en-US" smtClean="0"/>
              <a:t>2023/8/17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3115732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9E4231-D4FD-4A30-A1B1-C76F72F70BE6}" type="datetimeFigureOut">
              <a:rPr lang="zh-CN" altLang="en-US" smtClean="0"/>
              <a:t>2023/8/17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1400820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9E4231-D4FD-4A30-A1B1-C76F72F70BE6}" type="datetimeFigureOut">
              <a:rPr lang="zh-CN" altLang="en-US" smtClean="0"/>
              <a:t>2023/8/17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2942380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9E4231-D4FD-4A30-A1B1-C76F72F70BE6}" type="datetimeFigureOut">
              <a:rPr lang="zh-CN" altLang="en-US" smtClean="0"/>
              <a:t>2023/8/17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4288730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09E4231-D4FD-4A30-A1B1-C76F72F70BE6}" type="datetimeFigureOut">
              <a:rPr lang="zh-CN" altLang="en-US" smtClean="0"/>
              <a:t>2023/8/17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3363022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09E4231-D4FD-4A30-A1B1-C76F72F70BE6}" type="datetimeFigureOut">
              <a:rPr lang="zh-CN" altLang="en-US" smtClean="0"/>
              <a:t>2023/8/17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1037270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09E4231-D4FD-4A30-A1B1-C76F72F70BE6}" type="datetimeFigureOut">
              <a:rPr lang="zh-CN" altLang="en-US" smtClean="0"/>
              <a:t>2023/8/17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1690692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09E4231-D4FD-4A30-A1B1-C76F72F70BE6}" type="datetimeFigureOut">
              <a:rPr lang="zh-CN" altLang="en-US" smtClean="0"/>
              <a:t>2023/8/17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3872738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9E4231-D4FD-4A30-A1B1-C76F72F70BE6}" type="datetimeFigureOut">
              <a:rPr lang="zh-CN" altLang="en-US" smtClean="0"/>
              <a:t>2023/8/17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1118691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09E4231-D4FD-4A30-A1B1-C76F72F70BE6}" type="datetimeFigureOut">
              <a:rPr lang="zh-CN" altLang="en-US" smtClean="0"/>
              <a:t>2023/8/17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223430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09E4231-D4FD-4A30-A1B1-C76F72F70BE6}" type="datetimeFigureOut">
              <a:rPr lang="zh-CN" altLang="en-US" smtClean="0"/>
              <a:t>2023/8/17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2019231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9E4231-D4FD-4A30-A1B1-C76F72F70BE6}" type="datetimeFigureOut">
              <a:rPr lang="zh-CN" altLang="en-US" smtClean="0"/>
              <a:t>2023/8/17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9BA661-6ED3-48D7-92F5-5599694D2A86}" type="slidenum">
              <a:rPr lang="zh-CN" altLang="en-US" smtClean="0"/>
              <a:t>‹#›</a:t>
            </a:fld>
            <a:endParaRPr lang="zh-CN" altLang="en-US"/>
          </a:p>
        </p:txBody>
      </p:sp>
    </p:spTree>
    <p:extLst>
      <p:ext uri="{BB962C8B-B14F-4D97-AF65-F5344CB8AC3E}">
        <p14:creationId xmlns:p14="http://schemas.microsoft.com/office/powerpoint/2010/main" val="1468821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hyperlink" Target="https://baike.so.com/doc/3255568-26200844.html" TargetMode="Externa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4264" cy="6858000"/>
          </a:xfrm>
          <a:prstGeom prst="rect">
            <a:avLst/>
          </a:prstGeom>
        </p:spPr>
      </p:pic>
      <p:sp>
        <p:nvSpPr>
          <p:cNvPr id="5" name="文本框 4"/>
          <p:cNvSpPr txBox="1"/>
          <p:nvPr/>
        </p:nvSpPr>
        <p:spPr>
          <a:xfrm>
            <a:off x="1383957" y="2298357"/>
            <a:ext cx="9094573" cy="1015663"/>
          </a:xfrm>
          <a:prstGeom prst="rect">
            <a:avLst/>
          </a:prstGeom>
          <a:noFill/>
        </p:spPr>
        <p:txBody>
          <a:bodyPr wrap="square" rtlCol="0">
            <a:spAutoFit/>
          </a:bodyPr>
          <a:lstStyle/>
          <a:p>
            <a:pPr algn="ctr"/>
            <a:r>
              <a:rPr lang="zh-CN" altLang="en-US" sz="6000" b="1" dirty="0" smtClean="0"/>
              <a:t>正确运用常见的修辞手法</a:t>
            </a:r>
            <a:endParaRPr lang="zh-CN" altLang="en-US" sz="6000" b="1" dirty="0"/>
          </a:p>
        </p:txBody>
      </p:sp>
      <p:sp>
        <p:nvSpPr>
          <p:cNvPr id="6" name="文本框 5"/>
          <p:cNvSpPr txBox="1"/>
          <p:nvPr/>
        </p:nvSpPr>
        <p:spPr>
          <a:xfrm>
            <a:off x="197708" y="5939481"/>
            <a:ext cx="3377514" cy="461665"/>
          </a:xfrm>
          <a:prstGeom prst="rect">
            <a:avLst/>
          </a:prstGeom>
          <a:noFill/>
        </p:spPr>
        <p:txBody>
          <a:bodyPr wrap="square" rtlCol="0">
            <a:spAutoFit/>
          </a:bodyPr>
          <a:lstStyle/>
          <a:p>
            <a:r>
              <a:rPr lang="en-US" altLang="zh-CN" sz="2400" b="1" dirty="0" smtClean="0"/>
              <a:t>《</a:t>
            </a:r>
            <a:r>
              <a:rPr lang="zh-CN" altLang="en-US" sz="2400" b="1" dirty="0" smtClean="0"/>
              <a:t>复习学案</a:t>
            </a:r>
            <a:r>
              <a:rPr lang="en-US" altLang="zh-CN" sz="2400" b="1" dirty="0" smtClean="0"/>
              <a:t>》P292</a:t>
            </a:r>
            <a:endParaRPr lang="zh-CN" altLang="en-US" sz="2400" b="1" dirty="0"/>
          </a:p>
        </p:txBody>
      </p:sp>
    </p:spTree>
    <p:extLst>
      <p:ext uri="{BB962C8B-B14F-4D97-AF65-F5344CB8AC3E}">
        <p14:creationId xmlns:p14="http://schemas.microsoft.com/office/powerpoint/2010/main" val="28261992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733167" y="2479588"/>
            <a:ext cx="2487827"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比喻</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cxnSp>
        <p:nvCxnSpPr>
          <p:cNvPr id="4" name="直接箭头连接符 3"/>
          <p:cNvCxnSpPr/>
          <p:nvPr/>
        </p:nvCxnSpPr>
        <p:spPr>
          <a:xfrm flipV="1">
            <a:off x="3163329" y="1499286"/>
            <a:ext cx="2240693" cy="147457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404022" y="1206898"/>
            <a:ext cx="6474940" cy="584775"/>
          </a:xfrm>
          <a:prstGeom prst="rect">
            <a:avLst/>
          </a:prstGeom>
          <a:noFill/>
          <a:ln w="28575">
            <a:solidFill>
              <a:srgbClr val="FF0000"/>
            </a:solidFill>
          </a:ln>
        </p:spPr>
        <p:txBody>
          <a:bodyPr wrap="square" rtlCol="0">
            <a:spAutoFit/>
          </a:bodyPr>
          <a:lstStyle/>
          <a:p>
            <a:pPr algn="ctr"/>
            <a:r>
              <a:rPr lang="zh-CN" altLang="en-US" sz="3200" b="1" dirty="0" smtClean="0"/>
              <a:t>概念</a:t>
            </a:r>
            <a:endParaRPr lang="zh-CN" altLang="en-US" sz="3200" b="1" dirty="0"/>
          </a:p>
        </p:txBody>
      </p:sp>
      <p:cxnSp>
        <p:nvCxnSpPr>
          <p:cNvPr id="6" name="直接箭头连接符 5"/>
          <p:cNvCxnSpPr/>
          <p:nvPr/>
        </p:nvCxnSpPr>
        <p:spPr>
          <a:xfrm flipV="1">
            <a:off x="3163329" y="2376450"/>
            <a:ext cx="2240693" cy="59740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404022" y="2084061"/>
            <a:ext cx="6474940" cy="584775"/>
          </a:xfrm>
          <a:prstGeom prst="rect">
            <a:avLst/>
          </a:prstGeom>
          <a:noFill/>
          <a:ln w="28575">
            <a:solidFill>
              <a:srgbClr val="FF0000"/>
            </a:solidFill>
          </a:ln>
        </p:spPr>
        <p:txBody>
          <a:bodyPr wrap="square" rtlCol="0">
            <a:spAutoFit/>
          </a:bodyPr>
          <a:lstStyle/>
          <a:p>
            <a:pPr algn="ctr"/>
            <a:r>
              <a:rPr lang="zh-CN" altLang="en-US" sz="3200" b="1" dirty="0" smtClean="0"/>
              <a:t>三要素：本体、喻体、比喻词</a:t>
            </a:r>
            <a:endParaRPr lang="zh-CN" altLang="en-US" sz="3200" b="1" dirty="0"/>
          </a:p>
        </p:txBody>
      </p:sp>
      <p:cxnSp>
        <p:nvCxnSpPr>
          <p:cNvPr id="9" name="直接箭头连接符 8"/>
          <p:cNvCxnSpPr>
            <a:stCxn id="2" idx="3"/>
          </p:cNvCxnSpPr>
          <p:nvPr/>
        </p:nvCxnSpPr>
        <p:spPr>
          <a:xfrm>
            <a:off x="3220994" y="2973859"/>
            <a:ext cx="2183028" cy="27975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404022" y="2961224"/>
            <a:ext cx="6474940" cy="584775"/>
          </a:xfrm>
          <a:prstGeom prst="rect">
            <a:avLst/>
          </a:prstGeom>
          <a:noFill/>
          <a:ln w="28575">
            <a:solidFill>
              <a:srgbClr val="FF0000"/>
            </a:solidFill>
          </a:ln>
        </p:spPr>
        <p:txBody>
          <a:bodyPr wrap="square" rtlCol="0">
            <a:spAutoFit/>
          </a:bodyPr>
          <a:lstStyle/>
          <a:p>
            <a:pPr algn="ctr"/>
            <a:r>
              <a:rPr lang="zh-CN" altLang="en-US" sz="3200" b="1" dirty="0" smtClean="0"/>
              <a:t>构成条件：本质不同、有相似点</a:t>
            </a:r>
            <a:endParaRPr lang="zh-CN" altLang="en-US" sz="3200" b="1" dirty="0"/>
          </a:p>
        </p:txBody>
      </p:sp>
      <p:cxnSp>
        <p:nvCxnSpPr>
          <p:cNvPr id="14" name="直接箭头连接符 13"/>
          <p:cNvCxnSpPr>
            <a:stCxn id="2" idx="3"/>
          </p:cNvCxnSpPr>
          <p:nvPr/>
        </p:nvCxnSpPr>
        <p:spPr>
          <a:xfrm>
            <a:off x="3220994" y="2973859"/>
            <a:ext cx="2183028" cy="107904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404022" y="3760517"/>
            <a:ext cx="6474940" cy="584775"/>
          </a:xfrm>
          <a:prstGeom prst="rect">
            <a:avLst/>
          </a:prstGeom>
          <a:noFill/>
          <a:ln w="28575">
            <a:solidFill>
              <a:srgbClr val="FF0000"/>
            </a:solidFill>
          </a:ln>
        </p:spPr>
        <p:txBody>
          <a:bodyPr wrap="square" rtlCol="0">
            <a:spAutoFit/>
          </a:bodyPr>
          <a:lstStyle/>
          <a:p>
            <a:pPr algn="ctr"/>
            <a:r>
              <a:rPr lang="zh-CN" altLang="en-US" sz="3200" b="1" dirty="0" smtClean="0"/>
              <a:t>种类（明、暗、借、博）</a:t>
            </a:r>
            <a:endParaRPr lang="zh-CN" altLang="en-US" sz="3200" b="1" dirty="0"/>
          </a:p>
        </p:txBody>
      </p:sp>
      <p:cxnSp>
        <p:nvCxnSpPr>
          <p:cNvPr id="17" name="直接箭头连接符 16"/>
          <p:cNvCxnSpPr>
            <a:stCxn id="2" idx="3"/>
          </p:cNvCxnSpPr>
          <p:nvPr/>
        </p:nvCxnSpPr>
        <p:spPr>
          <a:xfrm>
            <a:off x="3220994" y="2973859"/>
            <a:ext cx="2183028" cy="194357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404022" y="4625045"/>
            <a:ext cx="6474940" cy="584775"/>
          </a:xfrm>
          <a:prstGeom prst="rect">
            <a:avLst/>
          </a:prstGeom>
          <a:noFill/>
          <a:ln w="28575">
            <a:solidFill>
              <a:srgbClr val="FF0000"/>
            </a:solidFill>
          </a:ln>
        </p:spPr>
        <p:txBody>
          <a:bodyPr wrap="square" rtlCol="0">
            <a:spAutoFit/>
          </a:bodyPr>
          <a:lstStyle/>
          <a:p>
            <a:pPr algn="ctr"/>
            <a:r>
              <a:rPr lang="zh-CN" altLang="en-US" sz="3200" b="1" dirty="0" smtClean="0"/>
              <a:t>作用（表达效果）</a:t>
            </a:r>
            <a:endParaRPr lang="zh-CN" altLang="en-US" sz="3200" b="1" dirty="0"/>
          </a:p>
        </p:txBody>
      </p:sp>
      <p:sp>
        <p:nvSpPr>
          <p:cNvPr id="21" name="文本框 20"/>
          <p:cNvSpPr txBox="1"/>
          <p:nvPr/>
        </p:nvSpPr>
        <p:spPr>
          <a:xfrm>
            <a:off x="1025609" y="3571267"/>
            <a:ext cx="1902941" cy="1077218"/>
          </a:xfrm>
          <a:prstGeom prst="rect">
            <a:avLst/>
          </a:prstGeom>
          <a:noFill/>
          <a:ln w="28575">
            <a:solidFill>
              <a:schemeClr val="accent1"/>
            </a:solidFill>
          </a:ln>
        </p:spPr>
        <p:txBody>
          <a:bodyPr wrap="square" rtlCol="0">
            <a:spAutoFit/>
          </a:bodyPr>
          <a:lstStyle/>
          <a:p>
            <a:pPr algn="ctr"/>
            <a:r>
              <a:rPr lang="zh-CN" altLang="en-US" sz="3200" b="1" dirty="0" smtClean="0"/>
              <a:t>打比方</a:t>
            </a:r>
            <a:endParaRPr lang="en-US" altLang="zh-CN" sz="3200" b="1" dirty="0" smtClean="0"/>
          </a:p>
          <a:p>
            <a:pPr algn="ctr"/>
            <a:r>
              <a:rPr lang="zh-CN" altLang="en-US" sz="3200" b="1" dirty="0" smtClean="0"/>
              <a:t>找相似</a:t>
            </a:r>
            <a:endParaRPr lang="zh-CN" altLang="en-US" sz="3200" b="1" dirty="0"/>
          </a:p>
        </p:txBody>
      </p:sp>
    </p:spTree>
    <p:extLst>
      <p:ext uri="{BB962C8B-B14F-4D97-AF65-F5344CB8AC3E}">
        <p14:creationId xmlns:p14="http://schemas.microsoft.com/office/powerpoint/2010/main" val="14229248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比喻典例</a:t>
            </a:r>
            <a:endParaRPr lang="zh-CN" altLang="en-US" sz="3200" b="1" dirty="0">
              <a:solidFill>
                <a:srgbClr val="FF0000"/>
              </a:solidFill>
            </a:endParaRPr>
          </a:p>
        </p:txBody>
      </p:sp>
      <p:sp>
        <p:nvSpPr>
          <p:cNvPr id="4" name="文本框 3"/>
          <p:cNvSpPr txBox="1"/>
          <p:nvPr/>
        </p:nvSpPr>
        <p:spPr>
          <a:xfrm>
            <a:off x="2924432" y="334317"/>
            <a:ext cx="8773297" cy="954107"/>
          </a:xfrm>
          <a:prstGeom prst="rect">
            <a:avLst/>
          </a:prstGeom>
          <a:noFill/>
        </p:spPr>
        <p:txBody>
          <a:bodyPr wrap="square" rtlCol="0">
            <a:spAutoFit/>
          </a:bodyPr>
          <a:lstStyle/>
          <a:p>
            <a:r>
              <a:rPr lang="zh-CN" altLang="en-US" sz="2800" b="1" dirty="0" smtClean="0">
                <a:latin typeface="+mn-ea"/>
              </a:rPr>
              <a:t>（</a:t>
            </a:r>
            <a:r>
              <a:rPr lang="en-US" altLang="zh-CN" sz="2800" b="1" dirty="0" smtClean="0">
                <a:latin typeface="楷体" panose="02010609060101010101" pitchFamily="49" charset="-122"/>
                <a:ea typeface="楷体" panose="02010609060101010101" pitchFamily="49" charset="-122"/>
              </a:rPr>
              <a:t>2020</a:t>
            </a:r>
            <a:r>
              <a:rPr lang="zh-CN" altLang="en-US" sz="2800" b="1" dirty="0" smtClean="0">
                <a:latin typeface="楷体" panose="02010609060101010101" pitchFamily="49" charset="-122"/>
                <a:ea typeface="楷体" panose="02010609060101010101" pitchFamily="49" charset="-122"/>
              </a:rPr>
              <a:t>全国新高考</a:t>
            </a:r>
            <a:r>
              <a:rPr lang="en-US" altLang="zh-CN" sz="2800" b="1" dirty="0" smtClean="0">
                <a:latin typeface="楷体" panose="02010609060101010101" pitchFamily="49" charset="-122"/>
                <a:ea typeface="楷体" panose="02010609060101010101" pitchFamily="49" charset="-122"/>
              </a:rPr>
              <a:t>Ⅰ</a:t>
            </a:r>
            <a:r>
              <a:rPr lang="zh-CN" altLang="en-US" sz="2800" b="1" dirty="0" smtClean="0">
                <a:latin typeface="楷体" panose="02010609060101010101" pitchFamily="49" charset="-122"/>
                <a:ea typeface="楷体" panose="02010609060101010101" pitchFamily="49" charset="-122"/>
              </a:rPr>
              <a:t>卷</a:t>
            </a:r>
            <a:r>
              <a:rPr lang="zh-CN" altLang="en-US" sz="2800" b="1" dirty="0" smtClean="0">
                <a:latin typeface="+mn-ea"/>
              </a:rPr>
              <a:t>）比喻具有相似性，请据此对文中画横线的句子所用比喻进行简要分析。</a:t>
            </a:r>
            <a:endParaRPr lang="zh-CN" altLang="en-US" sz="2800" b="1" dirty="0">
              <a:latin typeface="+mn-ea"/>
            </a:endParaRPr>
          </a:p>
        </p:txBody>
      </p:sp>
      <p:sp>
        <p:nvSpPr>
          <p:cNvPr id="5" name="文本框 4"/>
          <p:cNvSpPr txBox="1"/>
          <p:nvPr/>
        </p:nvSpPr>
        <p:spPr>
          <a:xfrm>
            <a:off x="308919" y="1434069"/>
            <a:ext cx="11487665" cy="1384995"/>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a:t>
            </a:r>
            <a:r>
              <a:rPr lang="zh-CN" altLang="en-US" sz="2800" b="1" dirty="0" smtClean="0">
                <a:latin typeface="楷体" panose="02010609060101010101" pitchFamily="49" charset="-122"/>
                <a:ea typeface="楷体" panose="02010609060101010101" pitchFamily="49" charset="-122"/>
              </a:rPr>
              <a:t>我决定步行回家。我喜欢走夜路，何况此时夜凉如水。我越过立交桥，走进了二环路西侧人行道。</a:t>
            </a:r>
            <a:r>
              <a:rPr lang="zh-CN" altLang="en-US" sz="2800" b="1" u="sng" dirty="0" smtClean="0">
                <a:latin typeface="楷体" panose="02010609060101010101" pitchFamily="49" charset="-122"/>
                <a:ea typeface="楷体" panose="02010609060101010101" pitchFamily="49" charset="-122"/>
              </a:rPr>
              <a:t>这条环路是北京塞车最严重的道路之一，白天黑夜，红尘万丈，车流缓缓，永远像一条黏稠的河</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6" name="文本框 5"/>
          <p:cNvSpPr txBox="1"/>
          <p:nvPr/>
        </p:nvSpPr>
        <p:spPr>
          <a:xfrm>
            <a:off x="436604" y="3229232"/>
            <a:ext cx="1095633" cy="523220"/>
          </a:xfrm>
          <a:prstGeom prst="rect">
            <a:avLst/>
          </a:prstGeom>
          <a:noFill/>
          <a:ln w="28575">
            <a:solidFill>
              <a:srgbClr val="FF0000"/>
            </a:solidFill>
          </a:ln>
        </p:spPr>
        <p:txBody>
          <a:bodyPr wrap="square" rtlCol="0">
            <a:spAutoFit/>
          </a:bodyPr>
          <a:lstStyle/>
          <a:p>
            <a:pPr algn="ctr"/>
            <a:r>
              <a:rPr lang="zh-CN" altLang="en-US" sz="2800" b="1" dirty="0" smtClean="0"/>
              <a:t>步骤</a:t>
            </a:r>
            <a:endParaRPr lang="zh-CN" altLang="en-US" sz="2800" b="1" dirty="0"/>
          </a:p>
        </p:txBody>
      </p:sp>
      <p:sp>
        <p:nvSpPr>
          <p:cNvPr id="7" name="文本框 6"/>
          <p:cNvSpPr txBox="1"/>
          <p:nvPr/>
        </p:nvSpPr>
        <p:spPr>
          <a:xfrm>
            <a:off x="2071815" y="3229232"/>
            <a:ext cx="1095633" cy="523220"/>
          </a:xfrm>
          <a:prstGeom prst="rect">
            <a:avLst/>
          </a:prstGeom>
          <a:noFill/>
          <a:ln w="28575">
            <a:solidFill>
              <a:srgbClr val="00B0F0"/>
            </a:solidFill>
          </a:ln>
        </p:spPr>
        <p:txBody>
          <a:bodyPr wrap="square" rtlCol="0">
            <a:spAutoFit/>
          </a:bodyPr>
          <a:lstStyle/>
          <a:p>
            <a:pPr algn="ctr"/>
            <a:r>
              <a:rPr lang="zh-CN" altLang="en-US" sz="2800" b="1" dirty="0" smtClean="0"/>
              <a:t>本体</a:t>
            </a:r>
            <a:endParaRPr lang="zh-CN" altLang="en-US" sz="2800" b="1" dirty="0"/>
          </a:p>
        </p:txBody>
      </p:sp>
      <p:sp>
        <p:nvSpPr>
          <p:cNvPr id="8" name="下箭头 7"/>
          <p:cNvSpPr/>
          <p:nvPr/>
        </p:nvSpPr>
        <p:spPr>
          <a:xfrm>
            <a:off x="2442518" y="3752452"/>
            <a:ext cx="354226" cy="4101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377512" y="3229232"/>
            <a:ext cx="1095633" cy="523220"/>
          </a:xfrm>
          <a:prstGeom prst="rect">
            <a:avLst/>
          </a:prstGeom>
          <a:noFill/>
          <a:ln w="28575">
            <a:solidFill>
              <a:srgbClr val="00B0F0"/>
            </a:solidFill>
          </a:ln>
        </p:spPr>
        <p:txBody>
          <a:bodyPr wrap="square" rtlCol="0">
            <a:spAutoFit/>
          </a:bodyPr>
          <a:lstStyle/>
          <a:p>
            <a:pPr algn="ctr"/>
            <a:r>
              <a:rPr lang="zh-CN" altLang="en-US" sz="2800" b="1" dirty="0" smtClean="0"/>
              <a:t>喻体</a:t>
            </a:r>
            <a:endParaRPr lang="zh-CN" altLang="en-US" sz="2800" b="1" dirty="0"/>
          </a:p>
        </p:txBody>
      </p:sp>
      <p:sp>
        <p:nvSpPr>
          <p:cNvPr id="10" name="下箭头 9"/>
          <p:cNvSpPr/>
          <p:nvPr/>
        </p:nvSpPr>
        <p:spPr>
          <a:xfrm>
            <a:off x="3748215" y="3752452"/>
            <a:ext cx="354226" cy="4101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699687" y="3229232"/>
            <a:ext cx="1371599" cy="523220"/>
          </a:xfrm>
          <a:prstGeom prst="rect">
            <a:avLst/>
          </a:prstGeom>
          <a:noFill/>
          <a:ln w="28575">
            <a:solidFill>
              <a:srgbClr val="00B0F0"/>
            </a:solidFill>
          </a:ln>
        </p:spPr>
        <p:txBody>
          <a:bodyPr wrap="square" rtlCol="0">
            <a:spAutoFit/>
          </a:bodyPr>
          <a:lstStyle/>
          <a:p>
            <a:pPr algn="ctr"/>
            <a:r>
              <a:rPr lang="zh-CN" altLang="en-US" sz="2800" b="1" dirty="0" smtClean="0"/>
              <a:t>比喻词</a:t>
            </a:r>
            <a:endParaRPr lang="zh-CN" altLang="en-US" sz="2800" b="1" dirty="0"/>
          </a:p>
        </p:txBody>
      </p:sp>
      <p:sp>
        <p:nvSpPr>
          <p:cNvPr id="12" name="下箭头 11"/>
          <p:cNvSpPr/>
          <p:nvPr/>
        </p:nvSpPr>
        <p:spPr>
          <a:xfrm>
            <a:off x="5208373" y="3752452"/>
            <a:ext cx="354226" cy="4101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071814" y="4190707"/>
            <a:ext cx="1095633" cy="523220"/>
          </a:xfrm>
          <a:prstGeom prst="rect">
            <a:avLst/>
          </a:prstGeom>
          <a:noFill/>
          <a:ln w="28575">
            <a:solidFill>
              <a:srgbClr val="00B0F0"/>
            </a:solidFill>
          </a:ln>
        </p:spPr>
        <p:txBody>
          <a:bodyPr wrap="square" rtlCol="0">
            <a:spAutoFit/>
          </a:bodyPr>
          <a:lstStyle/>
          <a:p>
            <a:pPr algn="ctr"/>
            <a:r>
              <a:rPr lang="zh-CN" altLang="en-US" sz="2800" b="1" dirty="0" smtClean="0"/>
              <a:t>路</a:t>
            </a:r>
            <a:endParaRPr lang="zh-CN" altLang="en-US" sz="2800" b="1" dirty="0"/>
          </a:p>
        </p:txBody>
      </p:sp>
      <p:sp>
        <p:nvSpPr>
          <p:cNvPr id="14" name="文本框 13"/>
          <p:cNvSpPr txBox="1"/>
          <p:nvPr/>
        </p:nvSpPr>
        <p:spPr>
          <a:xfrm>
            <a:off x="3377512" y="4190707"/>
            <a:ext cx="1095633" cy="523220"/>
          </a:xfrm>
          <a:prstGeom prst="rect">
            <a:avLst/>
          </a:prstGeom>
          <a:noFill/>
          <a:ln w="28575">
            <a:solidFill>
              <a:srgbClr val="00B0F0"/>
            </a:solidFill>
          </a:ln>
        </p:spPr>
        <p:txBody>
          <a:bodyPr wrap="square" rtlCol="0">
            <a:spAutoFit/>
          </a:bodyPr>
          <a:lstStyle/>
          <a:p>
            <a:pPr algn="ctr"/>
            <a:r>
              <a:rPr lang="zh-CN" altLang="en-US" sz="2800" b="1" dirty="0" smtClean="0"/>
              <a:t>河</a:t>
            </a:r>
            <a:endParaRPr lang="zh-CN" altLang="en-US" sz="2800" b="1" dirty="0"/>
          </a:p>
        </p:txBody>
      </p:sp>
      <p:sp>
        <p:nvSpPr>
          <p:cNvPr id="15" name="文本框 14"/>
          <p:cNvSpPr txBox="1"/>
          <p:nvPr/>
        </p:nvSpPr>
        <p:spPr>
          <a:xfrm>
            <a:off x="4837669" y="4190707"/>
            <a:ext cx="1095633" cy="523220"/>
          </a:xfrm>
          <a:prstGeom prst="rect">
            <a:avLst/>
          </a:prstGeom>
          <a:noFill/>
          <a:ln w="28575">
            <a:solidFill>
              <a:srgbClr val="00B0F0"/>
            </a:solidFill>
          </a:ln>
        </p:spPr>
        <p:txBody>
          <a:bodyPr wrap="square" rtlCol="0">
            <a:spAutoFit/>
          </a:bodyPr>
          <a:lstStyle/>
          <a:p>
            <a:pPr algn="ctr"/>
            <a:r>
              <a:rPr lang="zh-CN" altLang="en-US" sz="2800" b="1" dirty="0" smtClean="0"/>
              <a:t>像</a:t>
            </a:r>
            <a:endParaRPr lang="zh-CN" altLang="en-US" sz="2800" b="1" dirty="0"/>
          </a:p>
        </p:txBody>
      </p:sp>
      <p:sp>
        <p:nvSpPr>
          <p:cNvPr id="16" name="文本框 15"/>
          <p:cNvSpPr txBox="1"/>
          <p:nvPr/>
        </p:nvSpPr>
        <p:spPr>
          <a:xfrm>
            <a:off x="2553729" y="5025955"/>
            <a:ext cx="1371599" cy="523220"/>
          </a:xfrm>
          <a:prstGeom prst="rect">
            <a:avLst/>
          </a:prstGeom>
          <a:noFill/>
          <a:ln w="28575">
            <a:solidFill>
              <a:schemeClr val="accent2"/>
            </a:solidFill>
          </a:ln>
        </p:spPr>
        <p:txBody>
          <a:bodyPr wrap="square" rtlCol="0">
            <a:spAutoFit/>
          </a:bodyPr>
          <a:lstStyle/>
          <a:p>
            <a:pPr algn="ctr"/>
            <a:r>
              <a:rPr lang="zh-CN" altLang="en-US" sz="2800" b="1" dirty="0" smtClean="0"/>
              <a:t>相似点</a:t>
            </a:r>
            <a:endParaRPr lang="zh-CN" altLang="en-US" sz="2800" b="1" dirty="0"/>
          </a:p>
        </p:txBody>
      </p:sp>
      <p:cxnSp>
        <p:nvCxnSpPr>
          <p:cNvPr id="18" name="直接连接符 17"/>
          <p:cNvCxnSpPr>
            <a:endCxn id="16" idx="1"/>
          </p:cNvCxnSpPr>
          <p:nvPr/>
        </p:nvCxnSpPr>
        <p:spPr>
          <a:xfrm>
            <a:off x="2347784" y="5287565"/>
            <a:ext cx="205945"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925328" y="5290557"/>
            <a:ext cx="205945"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347784" y="4713927"/>
            <a:ext cx="0" cy="57663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114798" y="4718920"/>
            <a:ext cx="0" cy="57663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167447" y="5549175"/>
            <a:ext cx="0" cy="382068"/>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V="1">
            <a:off x="3167447" y="5872180"/>
            <a:ext cx="3235414" cy="59064"/>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6402861" y="3229232"/>
            <a:ext cx="5496700" cy="3293209"/>
          </a:xfrm>
          <a:prstGeom prst="rect">
            <a:avLst/>
          </a:prstGeom>
          <a:noFill/>
          <a:ln w="28575">
            <a:solidFill>
              <a:srgbClr val="00B0F0"/>
            </a:solidFill>
          </a:ln>
        </p:spPr>
        <p:txBody>
          <a:bodyPr wrap="square" rtlCol="0">
            <a:spAutoFit/>
          </a:bodyPr>
          <a:lstStyle/>
          <a:p>
            <a:r>
              <a:rPr lang="zh-CN" altLang="en-US" sz="2600" b="1" dirty="0" smtClean="0"/>
              <a:t>一是路和河的形状相似，都是长的；二是路上的车流和河中的水流相似，都是流动的，不是静态的；三是塞车时汽车行驶缓慢和河水因杂质多而黏稠时流动缓慢相似。第三点的相似最为重要，这也是该比喻句所要表达的的核心意思</a:t>
            </a:r>
            <a:r>
              <a:rPr lang="en-US" altLang="zh-CN" sz="2600" b="1" dirty="0" smtClean="0"/>
              <a:t>——</a:t>
            </a:r>
            <a:r>
              <a:rPr lang="zh-CN" altLang="en-US" sz="2600" b="1" dirty="0" smtClean="0"/>
              <a:t>塞车的路像黏稠的河</a:t>
            </a:r>
            <a:r>
              <a:rPr lang="en-US" altLang="zh-CN" sz="2600" b="1" dirty="0" smtClean="0"/>
              <a:t>——</a:t>
            </a:r>
            <a:r>
              <a:rPr lang="zh-CN" altLang="en-US" sz="2600" b="1" dirty="0" smtClean="0"/>
              <a:t>强调路上车多行进缓慢。</a:t>
            </a:r>
            <a:endParaRPr lang="zh-CN" altLang="en-US" sz="2600" b="1" dirty="0"/>
          </a:p>
        </p:txBody>
      </p:sp>
    </p:spTree>
    <p:extLst>
      <p:ext uri="{BB962C8B-B14F-4D97-AF65-F5344CB8AC3E}">
        <p14:creationId xmlns:p14="http://schemas.microsoft.com/office/powerpoint/2010/main" val="1072998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比喻典例</a:t>
            </a:r>
            <a:endParaRPr lang="zh-CN" altLang="en-US" sz="3200" b="1" dirty="0">
              <a:solidFill>
                <a:srgbClr val="FF0000"/>
              </a:solidFill>
            </a:endParaRPr>
          </a:p>
        </p:txBody>
      </p:sp>
      <p:sp>
        <p:nvSpPr>
          <p:cNvPr id="3" name="文本框 2"/>
          <p:cNvSpPr txBox="1"/>
          <p:nvPr/>
        </p:nvSpPr>
        <p:spPr>
          <a:xfrm>
            <a:off x="2924432" y="334317"/>
            <a:ext cx="8773297" cy="954107"/>
          </a:xfrm>
          <a:prstGeom prst="rect">
            <a:avLst/>
          </a:prstGeom>
          <a:noFill/>
        </p:spPr>
        <p:txBody>
          <a:bodyPr wrap="square" rtlCol="0">
            <a:spAutoFit/>
          </a:bodyPr>
          <a:lstStyle/>
          <a:p>
            <a:r>
              <a:rPr lang="zh-CN" altLang="en-US" sz="2800" b="1" dirty="0" smtClean="0">
                <a:latin typeface="+mn-ea"/>
              </a:rPr>
              <a:t>（</a:t>
            </a:r>
            <a:r>
              <a:rPr lang="en-US" altLang="zh-CN" sz="2800" b="1" dirty="0" smtClean="0">
                <a:latin typeface="楷体" panose="02010609060101010101" pitchFamily="49" charset="-122"/>
                <a:ea typeface="楷体" panose="02010609060101010101" pitchFamily="49" charset="-122"/>
              </a:rPr>
              <a:t>2020</a:t>
            </a:r>
            <a:r>
              <a:rPr lang="zh-CN" altLang="en-US" sz="2800" b="1" dirty="0" smtClean="0">
                <a:latin typeface="楷体" panose="02010609060101010101" pitchFamily="49" charset="-122"/>
                <a:ea typeface="楷体" panose="02010609060101010101" pitchFamily="49" charset="-122"/>
              </a:rPr>
              <a:t>全国新高考</a:t>
            </a:r>
            <a:r>
              <a:rPr lang="en-US" altLang="zh-CN" sz="2800" b="1" dirty="0" smtClean="0">
                <a:latin typeface="楷体" panose="02010609060101010101" pitchFamily="49" charset="-122"/>
                <a:ea typeface="楷体" panose="02010609060101010101" pitchFamily="49" charset="-122"/>
              </a:rPr>
              <a:t>Ⅰ</a:t>
            </a:r>
            <a:r>
              <a:rPr lang="zh-CN" altLang="en-US" sz="2800" b="1" dirty="0" smtClean="0">
                <a:latin typeface="楷体" panose="02010609060101010101" pitchFamily="49" charset="-122"/>
                <a:ea typeface="楷体" panose="02010609060101010101" pitchFamily="49" charset="-122"/>
              </a:rPr>
              <a:t>卷</a:t>
            </a:r>
            <a:r>
              <a:rPr lang="zh-CN" altLang="en-US" sz="2800" b="1" dirty="0" smtClean="0">
                <a:latin typeface="+mn-ea"/>
              </a:rPr>
              <a:t>）比喻具有相似性，请据此对文中画横线的句子所用比喻进行简要分析。</a:t>
            </a:r>
            <a:endParaRPr lang="zh-CN" altLang="en-US" sz="2800" b="1" dirty="0">
              <a:latin typeface="+mn-ea"/>
            </a:endParaRPr>
          </a:p>
        </p:txBody>
      </p:sp>
      <p:sp>
        <p:nvSpPr>
          <p:cNvPr id="4" name="文本框 3"/>
          <p:cNvSpPr txBox="1"/>
          <p:nvPr/>
        </p:nvSpPr>
        <p:spPr>
          <a:xfrm>
            <a:off x="308919" y="1434069"/>
            <a:ext cx="11487665" cy="1384995"/>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a:t>
            </a:r>
            <a:r>
              <a:rPr lang="zh-CN" altLang="en-US" sz="2800" b="1" dirty="0" smtClean="0">
                <a:latin typeface="楷体" panose="02010609060101010101" pitchFamily="49" charset="-122"/>
                <a:ea typeface="楷体" panose="02010609060101010101" pitchFamily="49" charset="-122"/>
              </a:rPr>
              <a:t>我决定步行回家。我喜欢走夜路，何况此时夜凉如水。我越过立交桥，走进了二环路西侧人行道。</a:t>
            </a:r>
            <a:r>
              <a:rPr lang="zh-CN" altLang="en-US" sz="2800" b="1" u="sng" dirty="0" smtClean="0">
                <a:latin typeface="楷体" panose="02010609060101010101" pitchFamily="49" charset="-122"/>
                <a:ea typeface="楷体" panose="02010609060101010101" pitchFamily="49" charset="-122"/>
              </a:rPr>
              <a:t>这条环路是北京塞车最严重的道路之一，白天黑夜，红尘万丈，车流缓缓，永远像一条黏稠的河</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308919" y="3026491"/>
            <a:ext cx="11388810" cy="2308324"/>
          </a:xfrm>
          <a:prstGeom prst="rect">
            <a:avLst/>
          </a:prstGeom>
          <a:noFill/>
          <a:ln w="28575">
            <a:solidFill>
              <a:srgbClr val="00B0F0"/>
            </a:solidFill>
          </a:ln>
        </p:spPr>
        <p:txBody>
          <a:bodyPr wrap="square" rtlCol="0">
            <a:spAutoFit/>
          </a:bodyPr>
          <a:lstStyle/>
          <a:p>
            <a:pPr>
              <a:lnSpc>
                <a:spcPct val="150000"/>
              </a:lnSpc>
            </a:pPr>
            <a:r>
              <a:rPr lang="en-US" altLang="zh-CN" sz="3200" b="1" dirty="0" smtClean="0">
                <a:latin typeface="黑体" panose="02010609060101010101" pitchFamily="49" charset="-122"/>
                <a:ea typeface="黑体" panose="02010609060101010101" pitchFamily="49" charset="-122"/>
              </a:rPr>
              <a:t>[</a:t>
            </a:r>
            <a:r>
              <a:rPr lang="zh-CN" altLang="en-US" sz="3200" b="1" dirty="0" smtClean="0">
                <a:latin typeface="黑体" panose="02010609060101010101" pitchFamily="49" charset="-122"/>
                <a:ea typeface="黑体" panose="02010609060101010101" pitchFamily="49" charset="-122"/>
              </a:rPr>
              <a:t>参考答案</a:t>
            </a:r>
            <a:r>
              <a:rPr lang="en-US" altLang="zh-CN" sz="3200" b="1" dirty="0" smtClean="0">
                <a:latin typeface="黑体" panose="02010609060101010101" pitchFamily="49" charset="-122"/>
                <a:ea typeface="黑体" panose="02010609060101010101" pitchFamily="49" charset="-122"/>
              </a:rPr>
              <a:t>]</a:t>
            </a:r>
            <a:r>
              <a:rPr lang="en-US" altLang="zh-CN" sz="3200" b="1" dirty="0" smtClean="0">
                <a:latin typeface="+mn-ea"/>
              </a:rPr>
              <a:t>①</a:t>
            </a:r>
            <a:r>
              <a:rPr lang="zh-CN" altLang="en-US" sz="3200" b="1" dirty="0" smtClean="0">
                <a:latin typeface="+mn-ea"/>
              </a:rPr>
              <a:t>句中把塞车的路比作黏稠的河，体现了比喻的相似性；</a:t>
            </a:r>
            <a:r>
              <a:rPr lang="en-US" altLang="zh-CN" sz="3200" b="1" dirty="0" smtClean="0">
                <a:latin typeface="+mn-ea"/>
              </a:rPr>
              <a:t>②</a:t>
            </a:r>
            <a:r>
              <a:rPr lang="zh-CN" altLang="en-US" sz="3200" b="1" dirty="0" smtClean="0">
                <a:latin typeface="+mn-ea"/>
              </a:rPr>
              <a:t>路和河的形状相似，车流和水流相似；</a:t>
            </a:r>
            <a:r>
              <a:rPr lang="en-US" altLang="zh-CN" sz="3200" b="1" dirty="0" smtClean="0">
                <a:latin typeface="+mn-ea"/>
              </a:rPr>
              <a:t>③</a:t>
            </a:r>
            <a:r>
              <a:rPr lang="zh-CN" altLang="en-US" sz="3200" b="1" dirty="0" smtClean="0">
                <a:latin typeface="+mn-ea"/>
              </a:rPr>
              <a:t>塞车时汽车行驶缓慢，和河水因杂质多面黏稠时流动缓慢相似。</a:t>
            </a:r>
            <a:endParaRPr lang="zh-CN" altLang="en-US" sz="3200" b="1" dirty="0">
              <a:latin typeface="+mn-ea"/>
            </a:endParaRPr>
          </a:p>
        </p:txBody>
      </p:sp>
    </p:spTree>
    <p:extLst>
      <p:ext uri="{BB962C8B-B14F-4D97-AF65-F5344CB8AC3E}">
        <p14:creationId xmlns:p14="http://schemas.microsoft.com/office/powerpoint/2010/main" val="131877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活学活用</a:t>
            </a:r>
            <a:endParaRPr lang="zh-CN" altLang="en-US" sz="3200" b="1" dirty="0">
              <a:solidFill>
                <a:srgbClr val="FF0000"/>
              </a:solidFill>
            </a:endParaRPr>
          </a:p>
        </p:txBody>
      </p:sp>
      <p:sp>
        <p:nvSpPr>
          <p:cNvPr id="3" name="文本框 2"/>
          <p:cNvSpPr txBox="1"/>
          <p:nvPr/>
        </p:nvSpPr>
        <p:spPr>
          <a:xfrm>
            <a:off x="2924432" y="334317"/>
            <a:ext cx="8773297" cy="954107"/>
          </a:xfrm>
          <a:prstGeom prst="rect">
            <a:avLst/>
          </a:prstGeom>
          <a:noFill/>
        </p:spPr>
        <p:txBody>
          <a:bodyPr wrap="square" rtlCol="0">
            <a:spAutoFit/>
          </a:bodyPr>
          <a:lstStyle/>
          <a:p>
            <a:r>
              <a:rPr lang="zh-CN" altLang="en-US" sz="2800" b="1" dirty="0" smtClean="0">
                <a:latin typeface="+mn-ea"/>
              </a:rPr>
              <a:t>文中画横线的句子使用了比喻的修辞手法，请简要分析其构成和表达效果。</a:t>
            </a:r>
            <a:endParaRPr lang="zh-CN" altLang="en-US" sz="2800" b="1" dirty="0">
              <a:latin typeface="+mn-ea"/>
            </a:endParaRPr>
          </a:p>
        </p:txBody>
      </p:sp>
      <p:sp>
        <p:nvSpPr>
          <p:cNvPr id="4" name="文本框 3"/>
          <p:cNvSpPr txBox="1"/>
          <p:nvPr/>
        </p:nvSpPr>
        <p:spPr>
          <a:xfrm>
            <a:off x="308919" y="1434069"/>
            <a:ext cx="11487665" cy="954107"/>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a:t>
            </a:r>
            <a:r>
              <a:rPr lang="zh-CN" altLang="en-US" sz="2800" b="1" u="sng" dirty="0" smtClean="0">
                <a:latin typeface="楷体" panose="02010609060101010101" pitchFamily="49" charset="-122"/>
                <a:ea typeface="楷体" panose="02010609060101010101" pitchFamily="49" charset="-122"/>
              </a:rPr>
              <a:t>一本本书便是一扇扇窗，引导我们欣赏不同的风景，神游大千世界</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369673" y="2850291"/>
            <a:ext cx="11366156" cy="2554545"/>
          </a:xfrm>
          <a:prstGeom prst="rect">
            <a:avLst/>
          </a:prstGeom>
          <a:noFill/>
          <a:ln w="28575">
            <a:solidFill>
              <a:srgbClr val="00B0F0"/>
            </a:solidFill>
          </a:ln>
        </p:spPr>
        <p:txBody>
          <a:bodyPr wrap="square" rtlCol="0">
            <a:spAutoFit/>
          </a:bodyPr>
          <a:lstStyle/>
          <a:p>
            <a:r>
              <a:rPr lang="en-US" altLang="zh-CN" sz="3200" b="1" dirty="0" smtClean="0"/>
              <a:t>【</a:t>
            </a:r>
            <a:r>
              <a:rPr lang="zh-CN" altLang="en-US" sz="3200" b="1" dirty="0" smtClean="0"/>
              <a:t>答案</a:t>
            </a:r>
            <a:r>
              <a:rPr lang="en-US" altLang="zh-CN" sz="3200" b="1" dirty="0" smtClean="0"/>
              <a:t>】</a:t>
            </a:r>
            <a:r>
              <a:rPr lang="zh-CN" altLang="en-US" sz="3200" b="1" dirty="0" smtClean="0"/>
              <a:t>构成：这一句有两处比喻。“一本本书”为本体，“一扇扇窗”为喻体，“是”为比喻词，此处是暗喻；书的内容为本体，“不同的风景”为喻体，此处是借喻。    表达效果：生动形象地揭示了书籍对于开拓人的眼界、丰富人的心灵的作用及其内容的丰富多彩。</a:t>
            </a:r>
            <a:endParaRPr lang="zh-CN" altLang="en-US" sz="3200" b="1" dirty="0"/>
          </a:p>
        </p:txBody>
      </p:sp>
    </p:spTree>
    <p:extLst>
      <p:ext uri="{BB962C8B-B14F-4D97-AF65-F5344CB8AC3E}">
        <p14:creationId xmlns:p14="http://schemas.microsoft.com/office/powerpoint/2010/main" val="165919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1276" y="362465"/>
            <a:ext cx="11532973" cy="5355312"/>
          </a:xfrm>
          <a:prstGeom prst="rect">
            <a:avLst/>
          </a:prstGeom>
          <a:noFill/>
        </p:spPr>
        <p:txBody>
          <a:bodyPr wrap="square" rtlCol="0">
            <a:spAutoFit/>
          </a:bodyPr>
          <a:lstStyle/>
          <a:p>
            <a:pPr>
              <a:lnSpc>
                <a:spcPct val="150000"/>
              </a:lnSpc>
            </a:pPr>
            <a:r>
              <a:rPr lang="zh-CN" altLang="zh-CN" sz="3600" b="1" dirty="0">
                <a:solidFill>
                  <a:srgbClr val="FF0000"/>
                </a:solidFill>
              </a:rPr>
              <a:t>特别注意</a:t>
            </a:r>
            <a:r>
              <a:rPr lang="zh-CN" altLang="zh-CN" sz="3600" b="1" dirty="0" smtClean="0">
                <a:solidFill>
                  <a:srgbClr val="FF0000"/>
                </a:solidFill>
              </a:rPr>
              <a:t>：</a:t>
            </a:r>
            <a:endParaRPr lang="en-US" altLang="zh-CN" sz="3600" b="1" dirty="0" smtClean="0">
              <a:solidFill>
                <a:srgbClr val="FF0000"/>
              </a:solidFill>
            </a:endParaRPr>
          </a:p>
          <a:p>
            <a:pPr>
              <a:lnSpc>
                <a:spcPct val="150000"/>
              </a:lnSpc>
            </a:pPr>
            <a:r>
              <a:rPr lang="zh-CN" altLang="zh-CN" sz="3200" b="1" dirty="0" smtClean="0"/>
              <a:t>（</a:t>
            </a:r>
            <a:r>
              <a:rPr lang="en-US" altLang="zh-CN" sz="3200" b="1" dirty="0"/>
              <a:t>1</a:t>
            </a:r>
            <a:r>
              <a:rPr lang="zh-CN" altLang="zh-CN" sz="3200" b="1" dirty="0"/>
              <a:t>）甲和乙必须是</a:t>
            </a:r>
            <a:r>
              <a:rPr lang="zh-CN" altLang="zh-CN" sz="3200" b="1" dirty="0">
                <a:solidFill>
                  <a:srgbClr val="FF0000"/>
                </a:solidFill>
              </a:rPr>
              <a:t>性质不同的事物</a:t>
            </a:r>
            <a:r>
              <a:rPr lang="zh-CN" altLang="zh-CN" sz="3200" b="1" dirty="0"/>
              <a:t>，且必须</a:t>
            </a:r>
            <a:r>
              <a:rPr lang="zh-CN" altLang="zh-CN" sz="3200" b="1" dirty="0">
                <a:solidFill>
                  <a:srgbClr val="FF0000"/>
                </a:solidFill>
              </a:rPr>
              <a:t>有相似点</a:t>
            </a:r>
            <a:r>
              <a:rPr lang="zh-CN" altLang="zh-CN" sz="3200" b="1" dirty="0"/>
              <a:t>。</a:t>
            </a:r>
          </a:p>
          <a:p>
            <a:pPr>
              <a:lnSpc>
                <a:spcPct val="150000"/>
              </a:lnSpc>
            </a:pPr>
            <a:r>
              <a:rPr lang="zh-CN" altLang="zh-CN" sz="3200" b="1" dirty="0"/>
              <a:t>（</a:t>
            </a:r>
            <a:r>
              <a:rPr lang="en-US" altLang="zh-CN" sz="3200" b="1" dirty="0"/>
              <a:t>2</a:t>
            </a:r>
            <a:r>
              <a:rPr lang="zh-CN" altLang="zh-CN" sz="3200" b="1" dirty="0"/>
              <a:t>）以下情况不是比喻</a:t>
            </a:r>
            <a:r>
              <a:rPr lang="zh-CN" altLang="zh-CN" sz="3200" b="1" dirty="0" smtClean="0"/>
              <a:t>。</a:t>
            </a:r>
            <a:r>
              <a:rPr lang="zh-CN" altLang="en-US" sz="3200" b="1" dirty="0" smtClean="0"/>
              <a:t>虽然句中有比喻词，但不构成比喻。</a:t>
            </a:r>
            <a:endParaRPr lang="zh-CN" altLang="zh-CN" sz="3200" b="1" dirty="0"/>
          </a:p>
          <a:p>
            <a:pPr>
              <a:lnSpc>
                <a:spcPct val="150000"/>
              </a:lnSpc>
            </a:pPr>
            <a:r>
              <a:rPr lang="zh-CN" altLang="zh-CN" sz="3200" b="1" dirty="0"/>
              <a:t>同类相比：他就</a:t>
            </a:r>
            <a:r>
              <a:rPr lang="zh-CN" altLang="zh-CN" sz="3200" b="1" dirty="0">
                <a:solidFill>
                  <a:srgbClr val="FF0000"/>
                </a:solidFill>
              </a:rPr>
              <a:t>像</a:t>
            </a:r>
            <a:r>
              <a:rPr lang="zh-CN" altLang="zh-CN" sz="3200" b="1" dirty="0"/>
              <a:t>我们的亲人。</a:t>
            </a:r>
          </a:p>
          <a:p>
            <a:pPr>
              <a:lnSpc>
                <a:spcPct val="150000"/>
              </a:lnSpc>
            </a:pPr>
            <a:r>
              <a:rPr lang="zh-CN" altLang="zh-CN" sz="3200" b="1" dirty="0"/>
              <a:t>表示猜测：这天黑沉沉的，</a:t>
            </a:r>
            <a:r>
              <a:rPr lang="zh-CN" altLang="zh-CN" sz="3200" b="1" dirty="0">
                <a:solidFill>
                  <a:srgbClr val="FF0000"/>
                </a:solidFill>
              </a:rPr>
              <a:t>好像</a:t>
            </a:r>
            <a:r>
              <a:rPr lang="zh-CN" altLang="zh-CN" sz="3200" b="1" dirty="0"/>
              <a:t>要下雨了。</a:t>
            </a:r>
          </a:p>
          <a:p>
            <a:pPr>
              <a:lnSpc>
                <a:spcPct val="150000"/>
              </a:lnSpc>
            </a:pPr>
            <a:r>
              <a:rPr lang="zh-CN" altLang="zh-CN" sz="3200" b="1" dirty="0"/>
              <a:t>表示想象：我</a:t>
            </a:r>
            <a:r>
              <a:rPr lang="zh-CN" altLang="zh-CN" sz="3200" b="1" dirty="0">
                <a:solidFill>
                  <a:srgbClr val="FF0000"/>
                </a:solidFill>
              </a:rPr>
              <a:t>仿佛</a:t>
            </a:r>
            <a:r>
              <a:rPr lang="zh-CN" altLang="zh-CN" sz="3200" b="1" dirty="0"/>
              <a:t>置身于天真烂漫的少年时代。</a:t>
            </a:r>
          </a:p>
          <a:p>
            <a:pPr>
              <a:lnSpc>
                <a:spcPct val="150000"/>
              </a:lnSpc>
            </a:pPr>
            <a:r>
              <a:rPr lang="zh-CN" altLang="zh-CN" sz="3200" b="1" dirty="0"/>
              <a:t>表示举例：新时代涌现许多典型人物，</a:t>
            </a:r>
            <a:r>
              <a:rPr lang="zh-CN" altLang="zh-CN" sz="3200" b="1" dirty="0">
                <a:solidFill>
                  <a:srgbClr val="FF0000"/>
                </a:solidFill>
              </a:rPr>
              <a:t>如</a:t>
            </a:r>
            <a:r>
              <a:rPr lang="zh-CN" altLang="zh-CN" sz="3200" b="1" dirty="0"/>
              <a:t>黄文秀、秦玥飞等。</a:t>
            </a:r>
            <a:endParaRPr lang="zh-CN" altLang="en-US" sz="3200" b="1" dirty="0"/>
          </a:p>
        </p:txBody>
      </p:sp>
    </p:spTree>
    <p:extLst>
      <p:ext uri="{BB962C8B-B14F-4D97-AF65-F5344CB8AC3E}">
        <p14:creationId xmlns:p14="http://schemas.microsoft.com/office/powerpoint/2010/main" val="22502246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1276" y="362465"/>
            <a:ext cx="11532973" cy="2400657"/>
          </a:xfrm>
          <a:prstGeom prst="rect">
            <a:avLst/>
          </a:prstGeom>
          <a:noFill/>
        </p:spPr>
        <p:txBody>
          <a:bodyPr wrap="square" rtlCol="0">
            <a:spAutoFit/>
          </a:bodyPr>
          <a:lstStyle/>
          <a:p>
            <a:pPr>
              <a:lnSpc>
                <a:spcPct val="150000"/>
              </a:lnSpc>
            </a:pPr>
            <a:r>
              <a:rPr lang="zh-CN" altLang="en-US" sz="3600" b="1" dirty="0" smtClean="0">
                <a:solidFill>
                  <a:srgbClr val="FF0000"/>
                </a:solidFill>
              </a:rPr>
              <a:t>比喻的答题格式</a:t>
            </a:r>
            <a:r>
              <a:rPr lang="zh-CN" altLang="zh-CN" sz="3600" b="1" dirty="0" smtClean="0">
                <a:solidFill>
                  <a:srgbClr val="FF0000"/>
                </a:solidFill>
              </a:rPr>
              <a:t>：</a:t>
            </a:r>
            <a:endParaRPr lang="en-US" altLang="zh-CN" sz="3600" b="1" dirty="0" smtClean="0">
              <a:solidFill>
                <a:srgbClr val="FF0000"/>
              </a:solidFill>
            </a:endParaRPr>
          </a:p>
          <a:p>
            <a:pPr>
              <a:lnSpc>
                <a:spcPct val="150000"/>
              </a:lnSpc>
            </a:pPr>
            <a:r>
              <a:rPr lang="en-US" altLang="zh-CN" sz="2800" dirty="0" smtClean="0"/>
              <a:t>         </a:t>
            </a:r>
            <a:r>
              <a:rPr lang="zh-CN" altLang="zh-CN" sz="3200" b="1" dirty="0" smtClean="0"/>
              <a:t>运用</a:t>
            </a:r>
            <a:r>
              <a:rPr lang="zh-CN" altLang="zh-CN" sz="3200" b="1" dirty="0"/>
              <a:t>了比喻的修辞手法，将……比喻成……，生动形象地写出了……，表达了作者……之情。</a:t>
            </a:r>
            <a:endParaRPr lang="zh-CN" altLang="en-US" sz="3200" b="1" dirty="0"/>
          </a:p>
        </p:txBody>
      </p:sp>
    </p:spTree>
    <p:extLst>
      <p:ext uri="{BB962C8B-B14F-4D97-AF65-F5344CB8AC3E}">
        <p14:creationId xmlns:p14="http://schemas.microsoft.com/office/powerpoint/2010/main" val="18020316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453081" y="906160"/>
            <a:ext cx="4473146"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（二）比拟</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95416" y="1894701"/>
            <a:ext cx="11277600" cy="2224070"/>
          </a:xfrm>
          <a:prstGeom prst="rect">
            <a:avLst/>
          </a:prstGeom>
          <a:noFill/>
        </p:spPr>
        <p:txBody>
          <a:bodyPr wrap="square" rtlCol="0">
            <a:spAutoFit/>
          </a:bodyPr>
          <a:lstStyle/>
          <a:p>
            <a:pPr>
              <a:lnSpc>
                <a:spcPct val="150000"/>
              </a:lnSpc>
            </a:pPr>
            <a:r>
              <a:rPr lang="zh-CN" altLang="en-US" sz="3200" b="1" dirty="0" smtClean="0"/>
              <a:t>        概念：把甲事物模拟作乙事物来写的修辞手法。它包括把物当成人来写（拟人）、把人当成物来写（拟物）、把甲物当成乙物来写（拟物）三种形式。</a:t>
            </a:r>
            <a:endParaRPr lang="zh-CN" altLang="en-US" sz="3200" b="1" dirty="0"/>
          </a:p>
        </p:txBody>
      </p:sp>
    </p:spTree>
    <p:extLst>
      <p:ext uri="{BB962C8B-B14F-4D97-AF65-F5344CB8AC3E}">
        <p14:creationId xmlns:p14="http://schemas.microsoft.com/office/powerpoint/2010/main" val="38822812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733167" y="2479588"/>
            <a:ext cx="2487827"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比拟</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cxnSp>
        <p:nvCxnSpPr>
          <p:cNvPr id="3" name="直接箭头连接符 2"/>
          <p:cNvCxnSpPr/>
          <p:nvPr/>
        </p:nvCxnSpPr>
        <p:spPr>
          <a:xfrm flipV="1">
            <a:off x="3163329" y="1499286"/>
            <a:ext cx="2240693" cy="147457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404022" y="1206898"/>
            <a:ext cx="6474940" cy="584775"/>
          </a:xfrm>
          <a:prstGeom prst="rect">
            <a:avLst/>
          </a:prstGeom>
          <a:noFill/>
          <a:ln w="28575">
            <a:solidFill>
              <a:srgbClr val="FF0000"/>
            </a:solidFill>
          </a:ln>
        </p:spPr>
        <p:txBody>
          <a:bodyPr wrap="square" rtlCol="0">
            <a:spAutoFit/>
          </a:bodyPr>
          <a:lstStyle/>
          <a:p>
            <a:pPr algn="ctr"/>
            <a:r>
              <a:rPr lang="zh-CN" altLang="en-US" sz="3200" b="1" dirty="0" smtClean="0"/>
              <a:t>概念</a:t>
            </a:r>
            <a:endParaRPr lang="zh-CN" altLang="en-US" sz="3200" b="1" dirty="0"/>
          </a:p>
        </p:txBody>
      </p:sp>
      <p:cxnSp>
        <p:nvCxnSpPr>
          <p:cNvPr id="5" name="直接箭头连接符 4"/>
          <p:cNvCxnSpPr/>
          <p:nvPr/>
        </p:nvCxnSpPr>
        <p:spPr>
          <a:xfrm flipV="1">
            <a:off x="3163329" y="2967542"/>
            <a:ext cx="2240693" cy="2526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3163329" y="2992810"/>
            <a:ext cx="2240693" cy="127603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404022" y="2675154"/>
            <a:ext cx="6474940" cy="584775"/>
          </a:xfrm>
          <a:prstGeom prst="rect">
            <a:avLst/>
          </a:prstGeom>
          <a:noFill/>
          <a:ln w="28575">
            <a:solidFill>
              <a:srgbClr val="FF0000"/>
            </a:solidFill>
          </a:ln>
        </p:spPr>
        <p:txBody>
          <a:bodyPr wrap="square" rtlCol="0">
            <a:spAutoFit/>
          </a:bodyPr>
          <a:lstStyle/>
          <a:p>
            <a:pPr algn="ctr"/>
            <a:r>
              <a:rPr lang="zh-CN" altLang="en-US" sz="3200" b="1" dirty="0" smtClean="0"/>
              <a:t>种类：拟人、拟物</a:t>
            </a:r>
            <a:endParaRPr lang="zh-CN" altLang="en-US" sz="3200" b="1" dirty="0"/>
          </a:p>
        </p:txBody>
      </p:sp>
      <p:sp>
        <p:nvSpPr>
          <p:cNvPr id="8" name="文本框 7"/>
          <p:cNvSpPr txBox="1"/>
          <p:nvPr/>
        </p:nvSpPr>
        <p:spPr>
          <a:xfrm>
            <a:off x="5404022" y="3949542"/>
            <a:ext cx="6474940" cy="1077218"/>
          </a:xfrm>
          <a:prstGeom prst="rect">
            <a:avLst/>
          </a:prstGeom>
          <a:noFill/>
          <a:ln w="28575">
            <a:solidFill>
              <a:srgbClr val="FF0000"/>
            </a:solidFill>
          </a:ln>
        </p:spPr>
        <p:txBody>
          <a:bodyPr wrap="square" rtlCol="0">
            <a:spAutoFit/>
          </a:bodyPr>
          <a:lstStyle/>
          <a:p>
            <a:pPr algn="ctr"/>
            <a:r>
              <a:rPr lang="zh-CN" altLang="en-US" sz="3200" b="1" dirty="0" smtClean="0"/>
              <a:t>作用（表达效果）：</a:t>
            </a:r>
            <a:endParaRPr lang="en-US" altLang="zh-CN" sz="3200" b="1" dirty="0" smtClean="0"/>
          </a:p>
          <a:p>
            <a:pPr algn="ctr"/>
            <a:r>
              <a:rPr lang="zh-CN" altLang="en-US" sz="3200" b="1" dirty="0" smtClean="0"/>
              <a:t>色彩鲜明；描绘形象；表意丰富</a:t>
            </a:r>
            <a:endParaRPr lang="zh-CN" altLang="en-US" sz="3200" b="1" dirty="0"/>
          </a:p>
        </p:txBody>
      </p:sp>
      <p:sp>
        <p:nvSpPr>
          <p:cNvPr id="9" name="文本框 8"/>
          <p:cNvSpPr txBox="1"/>
          <p:nvPr/>
        </p:nvSpPr>
        <p:spPr>
          <a:xfrm>
            <a:off x="1025609" y="3571267"/>
            <a:ext cx="1902941" cy="1077218"/>
          </a:xfrm>
          <a:prstGeom prst="rect">
            <a:avLst/>
          </a:prstGeom>
          <a:noFill/>
          <a:ln w="28575">
            <a:solidFill>
              <a:schemeClr val="accent1"/>
            </a:solidFill>
          </a:ln>
        </p:spPr>
        <p:txBody>
          <a:bodyPr wrap="square" rtlCol="0">
            <a:spAutoFit/>
          </a:bodyPr>
          <a:lstStyle/>
          <a:p>
            <a:pPr algn="ctr"/>
            <a:r>
              <a:rPr lang="zh-CN" altLang="en-US" sz="3200" b="1" dirty="0" smtClean="0"/>
              <a:t>变个脸</a:t>
            </a:r>
            <a:endParaRPr lang="en-US" altLang="zh-CN" sz="3200" b="1" dirty="0" smtClean="0"/>
          </a:p>
          <a:p>
            <a:pPr algn="ctr"/>
            <a:r>
              <a:rPr lang="zh-CN" altLang="en-US" sz="3200" b="1" dirty="0" smtClean="0"/>
              <a:t>物人换</a:t>
            </a:r>
            <a:endParaRPr lang="zh-CN" altLang="en-US" sz="3200" b="1" dirty="0"/>
          </a:p>
        </p:txBody>
      </p:sp>
    </p:spTree>
    <p:extLst>
      <p:ext uri="{BB962C8B-B14F-4D97-AF65-F5344CB8AC3E}">
        <p14:creationId xmlns:p14="http://schemas.microsoft.com/office/powerpoint/2010/main" val="22359555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比拟典例</a:t>
            </a:r>
            <a:endParaRPr lang="zh-CN" altLang="en-US" sz="3200" b="1" dirty="0">
              <a:solidFill>
                <a:srgbClr val="FF0000"/>
              </a:solidFill>
            </a:endParaRPr>
          </a:p>
        </p:txBody>
      </p:sp>
      <p:sp>
        <p:nvSpPr>
          <p:cNvPr id="3" name="文本框 2"/>
          <p:cNvSpPr txBox="1"/>
          <p:nvPr/>
        </p:nvSpPr>
        <p:spPr>
          <a:xfrm>
            <a:off x="2924432" y="334317"/>
            <a:ext cx="8773297" cy="954107"/>
          </a:xfrm>
          <a:prstGeom prst="rect">
            <a:avLst/>
          </a:prstGeom>
          <a:noFill/>
        </p:spPr>
        <p:txBody>
          <a:bodyPr wrap="square" rtlCol="0">
            <a:spAutoFit/>
          </a:bodyPr>
          <a:lstStyle/>
          <a:p>
            <a:r>
              <a:rPr lang="zh-CN" altLang="en-US" sz="2800" b="1" dirty="0" smtClean="0">
                <a:latin typeface="+mn-ea"/>
              </a:rPr>
              <a:t>（</a:t>
            </a:r>
            <a:r>
              <a:rPr lang="en-US" altLang="zh-CN" sz="2800" b="1" dirty="0" smtClean="0">
                <a:latin typeface="楷体" panose="02010609060101010101" pitchFamily="49" charset="-122"/>
                <a:ea typeface="楷体" panose="02010609060101010101" pitchFamily="49" charset="-122"/>
              </a:rPr>
              <a:t>2021</a:t>
            </a:r>
            <a:r>
              <a:rPr lang="zh-CN" altLang="en-US" sz="2800" b="1" dirty="0" smtClean="0">
                <a:latin typeface="楷体" panose="02010609060101010101" pitchFamily="49" charset="-122"/>
                <a:ea typeface="楷体" panose="02010609060101010101" pitchFamily="49" charset="-122"/>
              </a:rPr>
              <a:t>全国甲卷</a:t>
            </a:r>
            <a:r>
              <a:rPr lang="zh-CN" altLang="en-US" sz="2800" b="1" dirty="0" smtClean="0">
                <a:latin typeface="+mn-ea"/>
              </a:rPr>
              <a:t>）文中画波浪线处使用了拟人的修辞手法，请简要分析其表达效果。</a:t>
            </a:r>
            <a:endParaRPr lang="zh-CN" altLang="en-US" sz="2800" b="1" dirty="0">
              <a:latin typeface="+mn-ea"/>
            </a:endParaRPr>
          </a:p>
        </p:txBody>
      </p:sp>
      <p:sp>
        <p:nvSpPr>
          <p:cNvPr id="4" name="文本框 3"/>
          <p:cNvSpPr txBox="1"/>
          <p:nvPr/>
        </p:nvSpPr>
        <p:spPr>
          <a:xfrm>
            <a:off x="308919" y="1434069"/>
            <a:ext cx="11487665" cy="1384995"/>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a:t>
            </a:r>
            <a:r>
              <a:rPr lang="zh-CN" altLang="en-US" sz="2800" b="1" dirty="0" smtClean="0">
                <a:latin typeface="楷体" panose="02010609060101010101" pitchFamily="49" charset="-122"/>
                <a:ea typeface="楷体" panose="02010609060101010101" pitchFamily="49" charset="-122"/>
              </a:rPr>
              <a:t>新疆属于绿洲农业区，干旱少雨，为了</a:t>
            </a:r>
            <a:r>
              <a:rPr lang="zh-CN" altLang="en-US" sz="2800" b="1" u="wavyHeavy" dirty="0" smtClean="0">
                <a:uFill>
                  <a:solidFill>
                    <a:srgbClr val="FF0000"/>
                  </a:solidFill>
                </a:uFill>
                <a:latin typeface="微软雅黑" panose="020B0503020204020204" pitchFamily="34" charset="-122"/>
                <a:ea typeface="微软雅黑" panose="020B0503020204020204" pitchFamily="34" charset="-122"/>
              </a:rPr>
              <a:t>让棉花吃好喝好长得好</a:t>
            </a:r>
            <a:r>
              <a:rPr lang="zh-CN" altLang="en-US" sz="2800" b="1" dirty="0" smtClean="0">
                <a:latin typeface="楷体" panose="02010609060101010101" pitchFamily="49" charset="-122"/>
                <a:ea typeface="楷体" panose="02010609060101010101" pitchFamily="49" charset="-122"/>
              </a:rPr>
              <a:t>，就要进行科学的水肥管理。膜下滴灌、水肥一体化灌溉等栽培技术的应用，为新疆棉生产的提质增效奠定了坚实的基础。</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438666" y="2964709"/>
            <a:ext cx="11119019" cy="2224070"/>
          </a:xfrm>
          <a:prstGeom prst="rect">
            <a:avLst/>
          </a:prstGeom>
          <a:noFill/>
          <a:ln w="28575">
            <a:solidFill>
              <a:srgbClr val="00B0F0"/>
            </a:solidFill>
          </a:ln>
        </p:spPr>
        <p:txBody>
          <a:bodyPr wrap="square" rtlCol="0">
            <a:spAutoFit/>
          </a:bodyPr>
          <a:lstStyle/>
          <a:p>
            <a:pPr>
              <a:lnSpc>
                <a:spcPct val="150000"/>
              </a:lnSpc>
            </a:pPr>
            <a:r>
              <a:rPr lang="en-US" altLang="zh-CN" sz="3200" b="1" dirty="0" smtClean="0"/>
              <a:t>【</a:t>
            </a:r>
            <a:r>
              <a:rPr lang="zh-CN" altLang="en-US" sz="3200" b="1" dirty="0" smtClean="0"/>
              <a:t>答案</a:t>
            </a:r>
            <a:r>
              <a:rPr lang="en-US" altLang="zh-CN" sz="3200" b="1" dirty="0" smtClean="0"/>
              <a:t>】①</a:t>
            </a:r>
            <a:r>
              <a:rPr lang="zh-CN" altLang="en-US" sz="3200" b="1" dirty="0" smtClean="0"/>
              <a:t>文中把棉花吸收足够的水分和肥料才能长得好，比拟成人吃好喝好才能健康成长，注入了作者对棉花的感情；</a:t>
            </a:r>
            <a:r>
              <a:rPr lang="en-US" altLang="zh-CN" sz="3200" b="1" dirty="0" smtClean="0"/>
              <a:t>②</a:t>
            </a:r>
            <a:r>
              <a:rPr lang="zh-CN" altLang="en-US" sz="3200" b="1" dirty="0" smtClean="0"/>
              <a:t>用拟人使表达形象生动，表意丰富，内容活泼。</a:t>
            </a:r>
            <a:endParaRPr lang="zh-CN" altLang="en-US" sz="3200" b="1" dirty="0"/>
          </a:p>
        </p:txBody>
      </p:sp>
    </p:spTree>
    <p:extLst>
      <p:ext uri="{BB962C8B-B14F-4D97-AF65-F5344CB8AC3E}">
        <p14:creationId xmlns:p14="http://schemas.microsoft.com/office/powerpoint/2010/main" val="3418363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活学活用</a:t>
            </a:r>
            <a:endParaRPr lang="zh-CN" altLang="en-US" sz="3200" b="1" dirty="0">
              <a:solidFill>
                <a:srgbClr val="FF0000"/>
              </a:solidFill>
            </a:endParaRPr>
          </a:p>
        </p:txBody>
      </p:sp>
      <p:sp>
        <p:nvSpPr>
          <p:cNvPr id="3" name="文本框 2"/>
          <p:cNvSpPr txBox="1"/>
          <p:nvPr/>
        </p:nvSpPr>
        <p:spPr>
          <a:xfrm>
            <a:off x="2924432" y="334317"/>
            <a:ext cx="8773297" cy="954107"/>
          </a:xfrm>
          <a:prstGeom prst="rect">
            <a:avLst/>
          </a:prstGeom>
          <a:noFill/>
        </p:spPr>
        <p:txBody>
          <a:bodyPr wrap="square" rtlCol="0">
            <a:spAutoFit/>
          </a:bodyPr>
          <a:lstStyle/>
          <a:p>
            <a:r>
              <a:rPr lang="zh-CN" altLang="en-US" sz="2800" b="1" dirty="0" smtClean="0">
                <a:latin typeface="+mn-ea"/>
              </a:rPr>
              <a:t>文中画横线的句子运用了拟人的修辞手法，请简要分析其特点和表达效果。</a:t>
            </a:r>
            <a:endParaRPr lang="zh-CN" altLang="en-US" sz="2800" b="1" dirty="0">
              <a:latin typeface="+mn-ea"/>
            </a:endParaRPr>
          </a:p>
        </p:txBody>
      </p:sp>
      <p:sp>
        <p:nvSpPr>
          <p:cNvPr id="4" name="文本框 3"/>
          <p:cNvSpPr txBox="1"/>
          <p:nvPr/>
        </p:nvSpPr>
        <p:spPr>
          <a:xfrm>
            <a:off x="308919" y="1434069"/>
            <a:ext cx="11487665" cy="1815882"/>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a:t>
            </a:r>
            <a:r>
              <a:rPr lang="zh-CN" altLang="en-US" sz="2800" b="1" dirty="0" smtClean="0">
                <a:latin typeface="楷体" panose="02010609060101010101" pitchFamily="49" charset="-122"/>
                <a:ea typeface="楷体" panose="02010609060101010101" pitchFamily="49" charset="-122"/>
              </a:rPr>
              <a:t>父亲说过年要让家里里外外都是光明的，所以不仅我手中有灯，院子里也是有灯的。高高挂起的是红灯，灯笼穗长长的，风一吹唰唰响。低处的是冰灯，放在大门口的木墩上。</a:t>
            </a:r>
            <a:r>
              <a:rPr lang="zh-CN" altLang="en-US" sz="2800" b="1" u="sng" dirty="0" smtClean="0">
                <a:uFill>
                  <a:solidFill>
                    <a:srgbClr val="FF0000"/>
                  </a:solidFill>
                </a:uFill>
                <a:latin typeface="楷体" panose="02010609060101010101" pitchFamily="49" charset="-122"/>
                <a:ea typeface="楷体" panose="02010609060101010101" pitchFamily="49" charset="-122"/>
              </a:rPr>
              <a:t>无论是高出屋脊的红灯，还是安闲地坐在低处的冰灯，都让人觉得温暖</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405715" y="3500168"/>
            <a:ext cx="11119019" cy="1957524"/>
          </a:xfrm>
          <a:prstGeom prst="rect">
            <a:avLst/>
          </a:prstGeom>
          <a:noFill/>
          <a:ln w="28575">
            <a:solidFill>
              <a:srgbClr val="00B0F0"/>
            </a:solidFill>
          </a:ln>
        </p:spPr>
        <p:txBody>
          <a:bodyPr wrap="square" rtlCol="0">
            <a:spAutoFit/>
          </a:bodyPr>
          <a:lstStyle/>
          <a:p>
            <a:pPr>
              <a:lnSpc>
                <a:spcPct val="150000"/>
              </a:lnSpc>
            </a:pPr>
            <a:r>
              <a:rPr lang="en-US" altLang="zh-CN" sz="2800" b="1" dirty="0" smtClean="0"/>
              <a:t>【</a:t>
            </a:r>
            <a:r>
              <a:rPr lang="zh-CN" altLang="en-US" sz="2800" b="1" dirty="0" smtClean="0"/>
              <a:t>答案</a:t>
            </a:r>
            <a:r>
              <a:rPr lang="en-US" altLang="zh-CN" sz="2800" b="1" dirty="0" smtClean="0"/>
              <a:t>】</a:t>
            </a:r>
            <a:r>
              <a:rPr lang="zh-CN" altLang="en-US" sz="2800" b="1" dirty="0" smtClean="0"/>
              <a:t>画横线的句子把“冰灯”当作人来写，“安闲地坐在低处”赋予冰灯人的情态和动作，生动形象地写出了木墩上冰灯安静清闲、低平矮小的状态，流露出作者对冰灯的喜爱之情。</a:t>
            </a:r>
            <a:endParaRPr lang="zh-CN" altLang="en-US" sz="2800" b="1" dirty="0"/>
          </a:p>
        </p:txBody>
      </p:sp>
    </p:spTree>
    <p:extLst>
      <p:ext uri="{BB962C8B-B14F-4D97-AF65-F5344CB8AC3E}">
        <p14:creationId xmlns:p14="http://schemas.microsoft.com/office/powerpoint/2010/main" val="2704883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7838" y="477795"/>
            <a:ext cx="10791567" cy="5262979"/>
          </a:xfrm>
          <a:prstGeom prst="rect">
            <a:avLst/>
          </a:prstGeom>
          <a:noFill/>
        </p:spPr>
        <p:txBody>
          <a:bodyPr wrap="square" rtlCol="0">
            <a:spAutoFit/>
          </a:bodyPr>
          <a:lstStyle/>
          <a:p>
            <a:pPr>
              <a:lnSpc>
                <a:spcPct val="150000"/>
              </a:lnSpc>
            </a:pPr>
            <a:r>
              <a:rPr lang="zh-CN" altLang="en-US" sz="2800" dirty="0" smtClean="0"/>
              <a:t>        </a:t>
            </a:r>
            <a:r>
              <a:rPr lang="zh-CN" altLang="en-US" sz="3200" b="1" dirty="0" smtClean="0"/>
              <a:t>修辞是语言运用的艺术，是恰当表达思想情感的语言手段。正确使用常见的修辞手法，就是能根据特定情境运用一定的修辞格来生动、鲜明地表情达意。常见的修辞手法，主要包括</a:t>
            </a:r>
            <a:r>
              <a:rPr lang="zh-CN" altLang="en-US" sz="3200" b="1" dirty="0" smtClean="0">
                <a:solidFill>
                  <a:srgbClr val="FF0000"/>
                </a:solidFill>
              </a:rPr>
              <a:t>比喻、比拟、借代、夸张、对偶、排比、反复、设问和反问等九种</a:t>
            </a:r>
            <a:r>
              <a:rPr lang="zh-CN" altLang="en-US" sz="3200" b="1" dirty="0" smtClean="0"/>
              <a:t>以及次常用的引用、双关、顶真。从近年来的高考命题看，</a:t>
            </a:r>
            <a:r>
              <a:rPr lang="zh-CN" altLang="en-US" sz="3200" b="1" dirty="0" smtClean="0">
                <a:solidFill>
                  <a:srgbClr val="FF0000"/>
                </a:solidFill>
              </a:rPr>
              <a:t>对修辞手法的考查，一是准确辨析，二是分析构成（具体内容），三是分析表达效果</a:t>
            </a:r>
            <a:r>
              <a:rPr lang="zh-CN" altLang="en-US" sz="3200" b="1" dirty="0" smtClean="0"/>
              <a:t>。</a:t>
            </a:r>
            <a:endParaRPr lang="zh-CN" altLang="en-US" sz="3200" b="1" dirty="0"/>
          </a:p>
        </p:txBody>
      </p:sp>
    </p:spTree>
    <p:extLst>
      <p:ext uri="{BB962C8B-B14F-4D97-AF65-F5344CB8AC3E}">
        <p14:creationId xmlns:p14="http://schemas.microsoft.com/office/powerpoint/2010/main" val="36047655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活学活用</a:t>
            </a:r>
            <a:endParaRPr lang="zh-CN" altLang="en-US" sz="3200" b="1" dirty="0">
              <a:solidFill>
                <a:srgbClr val="FF0000"/>
              </a:solidFill>
            </a:endParaRPr>
          </a:p>
        </p:txBody>
      </p:sp>
      <p:sp>
        <p:nvSpPr>
          <p:cNvPr id="3" name="文本框 2"/>
          <p:cNvSpPr txBox="1"/>
          <p:nvPr/>
        </p:nvSpPr>
        <p:spPr>
          <a:xfrm>
            <a:off x="2924432" y="334317"/>
            <a:ext cx="8773297" cy="954107"/>
          </a:xfrm>
          <a:prstGeom prst="rect">
            <a:avLst/>
          </a:prstGeom>
          <a:noFill/>
        </p:spPr>
        <p:txBody>
          <a:bodyPr wrap="square" rtlCol="0">
            <a:spAutoFit/>
          </a:bodyPr>
          <a:lstStyle/>
          <a:p>
            <a:r>
              <a:rPr lang="zh-CN" altLang="en-US" sz="2800" b="1" dirty="0" smtClean="0">
                <a:latin typeface="+mn-ea"/>
              </a:rPr>
              <a:t>文中画横线的句子运用了拟人的修辞手法，请简要分析其特点和表达效果。</a:t>
            </a:r>
            <a:endParaRPr lang="zh-CN" altLang="en-US" sz="2800" b="1" dirty="0">
              <a:latin typeface="+mn-ea"/>
            </a:endParaRPr>
          </a:p>
        </p:txBody>
      </p:sp>
      <p:sp>
        <p:nvSpPr>
          <p:cNvPr id="4" name="文本框 3"/>
          <p:cNvSpPr txBox="1"/>
          <p:nvPr/>
        </p:nvSpPr>
        <p:spPr>
          <a:xfrm>
            <a:off x="308919" y="1434069"/>
            <a:ext cx="11487665" cy="1384995"/>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a:t>
            </a:r>
            <a:r>
              <a:rPr lang="zh-CN" altLang="en-US" sz="2800" b="1" dirty="0" smtClean="0">
                <a:latin typeface="楷体" panose="02010609060101010101" pitchFamily="49" charset="-122"/>
                <a:ea typeface="楷体" panose="02010609060101010101" pitchFamily="49" charset="-122"/>
              </a:rPr>
              <a:t>芦荻不高，不直，易折，随风摇荡，春天生长，秋天枯萎，平凡无奇。</a:t>
            </a:r>
            <a:r>
              <a:rPr lang="zh-CN" altLang="en-US" sz="2800" b="1" u="sng" dirty="0" smtClean="0">
                <a:uFill>
                  <a:solidFill>
                    <a:srgbClr val="FF0000"/>
                  </a:solidFill>
                </a:uFill>
                <a:latin typeface="楷体" panose="02010609060101010101" pitchFamily="49" charset="-122"/>
                <a:ea typeface="楷体" panose="02010609060101010101" pitchFamily="49" charset="-122"/>
              </a:rPr>
              <a:t>只是她是棵草，却有树也少有的姿态，直指苍穹，虽无奈随风摇曳，但也要优雅而不迷茫</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405715" y="2964709"/>
            <a:ext cx="11119019" cy="1384995"/>
          </a:xfrm>
          <a:prstGeom prst="rect">
            <a:avLst/>
          </a:prstGeom>
          <a:noFill/>
          <a:ln w="28575">
            <a:solidFill>
              <a:srgbClr val="00B0F0"/>
            </a:solidFill>
          </a:ln>
        </p:spPr>
        <p:txBody>
          <a:bodyPr wrap="square" rtlCol="0">
            <a:spAutoFit/>
          </a:bodyPr>
          <a:lstStyle/>
          <a:p>
            <a:r>
              <a:rPr lang="en-US" altLang="zh-CN" sz="2800" b="1" dirty="0" smtClean="0"/>
              <a:t>【</a:t>
            </a:r>
            <a:r>
              <a:rPr lang="zh-CN" altLang="en-US" sz="2800" b="1" dirty="0" smtClean="0"/>
              <a:t>答案</a:t>
            </a:r>
            <a:r>
              <a:rPr lang="en-US" altLang="zh-CN" sz="2800" b="1" dirty="0" smtClean="0"/>
              <a:t>】</a:t>
            </a:r>
            <a:r>
              <a:rPr lang="zh-CN" altLang="en-US" sz="2800" b="1" dirty="0" smtClean="0"/>
              <a:t>（</a:t>
            </a:r>
            <a:r>
              <a:rPr lang="en-US" altLang="zh-CN" sz="2800" b="1" dirty="0" smtClean="0"/>
              <a:t>1</a:t>
            </a:r>
            <a:r>
              <a:rPr lang="zh-CN" altLang="en-US" sz="2800" b="1" dirty="0" smtClean="0"/>
              <a:t>）构成：“无奈”“优雅而不迷茫”将芦荻拟人化。（</a:t>
            </a:r>
            <a:r>
              <a:rPr lang="en-US" altLang="zh-CN" sz="2800" b="1" dirty="0" smtClean="0"/>
              <a:t>2</a:t>
            </a:r>
            <a:r>
              <a:rPr lang="zh-CN" altLang="en-US" sz="2800" b="1" dirty="0" smtClean="0"/>
              <a:t>）表达效果：生动形象地表达出作者对芦荻的欣赏，让读者感到芦荻具有的迷人的特性，增强了文章的感染力。</a:t>
            </a:r>
            <a:endParaRPr lang="zh-CN" altLang="en-US" sz="2800" b="1" dirty="0"/>
          </a:p>
        </p:txBody>
      </p:sp>
      <p:sp>
        <p:nvSpPr>
          <p:cNvPr id="6" name="文本框 5"/>
          <p:cNvSpPr txBox="1"/>
          <p:nvPr/>
        </p:nvSpPr>
        <p:spPr>
          <a:xfrm>
            <a:off x="405714" y="4616395"/>
            <a:ext cx="11119019" cy="1815882"/>
          </a:xfrm>
          <a:prstGeom prst="rect">
            <a:avLst/>
          </a:prstGeom>
          <a:noFill/>
          <a:ln w="28575">
            <a:solidFill>
              <a:srgbClr val="00B0F0"/>
            </a:solidFill>
          </a:ln>
        </p:spPr>
        <p:txBody>
          <a:bodyPr wrap="square" rtlCol="0">
            <a:spAutoFit/>
          </a:bodyPr>
          <a:lstStyle/>
          <a:p>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解析</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画横线的句子用“她”来指称芦荻，把芦荻当作女子来写，暗含了作者对芦荻的欣赏；“无奈”赋予芦荻人的感情；“优雅”写出芦荻姿态的美好，“不迷茫”写出芦荻的精神个性，让读者感到“芦荻”具有的迷人的特性，增强了文章的感染力。</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7269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1276" y="362465"/>
            <a:ext cx="11532973" cy="4985980"/>
          </a:xfrm>
          <a:prstGeom prst="rect">
            <a:avLst/>
          </a:prstGeom>
          <a:noFill/>
        </p:spPr>
        <p:txBody>
          <a:bodyPr wrap="square" rtlCol="0">
            <a:spAutoFit/>
          </a:bodyPr>
          <a:lstStyle/>
          <a:p>
            <a:pPr>
              <a:lnSpc>
                <a:spcPct val="150000"/>
              </a:lnSpc>
            </a:pPr>
            <a:r>
              <a:rPr lang="zh-CN" altLang="zh-CN" sz="3600" b="1" dirty="0">
                <a:solidFill>
                  <a:srgbClr val="FF0000"/>
                </a:solidFill>
              </a:rPr>
              <a:t>特别注意</a:t>
            </a:r>
            <a:r>
              <a:rPr lang="zh-CN" altLang="zh-CN" sz="3600" b="1" dirty="0" smtClean="0">
                <a:solidFill>
                  <a:srgbClr val="FF0000"/>
                </a:solidFill>
              </a:rPr>
              <a:t>：</a:t>
            </a:r>
            <a:endParaRPr lang="en-US" altLang="zh-CN" sz="3600" b="1" dirty="0" smtClean="0">
              <a:solidFill>
                <a:srgbClr val="FF0000"/>
              </a:solidFill>
            </a:endParaRPr>
          </a:p>
          <a:p>
            <a:pPr>
              <a:lnSpc>
                <a:spcPct val="150000"/>
              </a:lnSpc>
            </a:pPr>
            <a:r>
              <a:rPr lang="en-US" altLang="zh-CN" sz="2800" b="1" dirty="0" smtClean="0"/>
              <a:t>        </a:t>
            </a:r>
            <a:r>
              <a:rPr lang="zh-CN" altLang="zh-CN" sz="2800" b="1" dirty="0" smtClean="0"/>
              <a:t>（</a:t>
            </a:r>
            <a:r>
              <a:rPr lang="en-US" altLang="zh-CN" sz="2800" b="1" dirty="0"/>
              <a:t>1</a:t>
            </a:r>
            <a:r>
              <a:rPr lang="zh-CN" altLang="zh-CN" sz="2800" b="1" dirty="0"/>
              <a:t>）有本体和拟体构成，拟体虽是明确的，但一般不出现，而只是把适用于拟体的词用在本体</a:t>
            </a:r>
            <a:r>
              <a:rPr lang="zh-CN" altLang="zh-CN" sz="2800" b="1" dirty="0" smtClean="0"/>
              <a:t>上</a:t>
            </a:r>
            <a:r>
              <a:rPr lang="zh-CN" altLang="en-US" sz="2800" b="1" dirty="0" smtClean="0"/>
              <a:t>。</a:t>
            </a:r>
            <a:endParaRPr lang="en-US" altLang="zh-CN" sz="2800" b="1" dirty="0" smtClean="0"/>
          </a:p>
          <a:p>
            <a:pPr>
              <a:lnSpc>
                <a:spcPct val="150000"/>
              </a:lnSpc>
            </a:pPr>
            <a:r>
              <a:rPr lang="en-US" altLang="zh-CN" sz="2800" b="1" dirty="0" smtClean="0"/>
              <a:t>       </a:t>
            </a:r>
            <a:r>
              <a:rPr lang="zh-CN" altLang="zh-CN" sz="2800" b="1" dirty="0" smtClean="0"/>
              <a:t>（</a:t>
            </a:r>
            <a:r>
              <a:rPr lang="en-US" altLang="zh-CN" sz="2800" b="1" dirty="0"/>
              <a:t>2</a:t>
            </a:r>
            <a:r>
              <a:rPr lang="zh-CN" altLang="zh-CN" sz="2800" b="1" dirty="0"/>
              <a:t>）用比拟的本体与拟体（人和物）应有相似点或相近点</a:t>
            </a:r>
            <a:r>
              <a:rPr lang="zh-CN" altLang="zh-CN" sz="2800" b="1" dirty="0" smtClean="0"/>
              <a:t>。</a:t>
            </a:r>
            <a:endParaRPr lang="en-US" altLang="zh-CN" sz="2800" b="1" dirty="0" smtClean="0"/>
          </a:p>
          <a:p>
            <a:pPr>
              <a:lnSpc>
                <a:spcPct val="150000"/>
              </a:lnSpc>
            </a:pPr>
            <a:r>
              <a:rPr lang="zh-CN" altLang="zh-CN" sz="3600" b="1" dirty="0">
                <a:solidFill>
                  <a:srgbClr val="FF0000"/>
                </a:solidFill>
              </a:rPr>
              <a:t>比拟的作用：</a:t>
            </a:r>
            <a:r>
              <a:rPr lang="zh-CN" altLang="zh-CN" sz="2800" b="1" dirty="0"/>
              <a:t>增强语言的生动性和形象性，使</a:t>
            </a:r>
            <a:r>
              <a:rPr lang="zh-CN" altLang="zh-CN" sz="2800" b="1" dirty="0">
                <a:solidFill>
                  <a:srgbClr val="FF0000"/>
                </a:solidFill>
              </a:rPr>
              <a:t>情感</a:t>
            </a:r>
            <a:r>
              <a:rPr lang="zh-CN" altLang="zh-CN" sz="2800" b="1" dirty="0"/>
              <a:t>表达多样化，使句子表意更丰富，形式更活泼生动；使读者不仅对所表达的事物产生鲜明的印象，而且能感受到作者对事物的</a:t>
            </a:r>
            <a:r>
              <a:rPr lang="zh-CN" altLang="zh-CN" sz="2800" b="1" dirty="0">
                <a:solidFill>
                  <a:srgbClr val="FF0000"/>
                </a:solidFill>
              </a:rPr>
              <a:t>强烈感情</a:t>
            </a:r>
            <a:r>
              <a:rPr lang="zh-CN" altLang="zh-CN" sz="2800" b="1" dirty="0"/>
              <a:t>，从而引起</a:t>
            </a:r>
            <a:r>
              <a:rPr lang="zh-CN" altLang="zh-CN" sz="2800" b="1" dirty="0">
                <a:solidFill>
                  <a:srgbClr val="FF0000"/>
                </a:solidFill>
              </a:rPr>
              <a:t>共鸣</a:t>
            </a:r>
            <a:r>
              <a:rPr lang="zh-CN" altLang="zh-CN" sz="2800" b="1" dirty="0"/>
              <a:t>。</a:t>
            </a:r>
          </a:p>
        </p:txBody>
      </p:sp>
    </p:spTree>
    <p:extLst>
      <p:ext uri="{BB962C8B-B14F-4D97-AF65-F5344CB8AC3E}">
        <p14:creationId xmlns:p14="http://schemas.microsoft.com/office/powerpoint/2010/main" val="4615251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1276" y="362465"/>
            <a:ext cx="11532973" cy="2400657"/>
          </a:xfrm>
          <a:prstGeom prst="rect">
            <a:avLst/>
          </a:prstGeom>
          <a:noFill/>
        </p:spPr>
        <p:txBody>
          <a:bodyPr wrap="square" rtlCol="0">
            <a:spAutoFit/>
          </a:bodyPr>
          <a:lstStyle/>
          <a:p>
            <a:pPr>
              <a:lnSpc>
                <a:spcPct val="150000"/>
              </a:lnSpc>
            </a:pPr>
            <a:r>
              <a:rPr lang="zh-CN" altLang="en-US" sz="3600" b="1" dirty="0" smtClean="0">
                <a:solidFill>
                  <a:srgbClr val="FF0000"/>
                </a:solidFill>
              </a:rPr>
              <a:t>比拟的答题格式</a:t>
            </a:r>
            <a:r>
              <a:rPr lang="zh-CN" altLang="zh-CN" sz="3600" b="1" dirty="0" smtClean="0">
                <a:solidFill>
                  <a:srgbClr val="FF0000"/>
                </a:solidFill>
              </a:rPr>
              <a:t>：</a:t>
            </a:r>
            <a:endParaRPr lang="en-US" altLang="zh-CN" sz="3600" b="1" dirty="0" smtClean="0">
              <a:solidFill>
                <a:srgbClr val="FF0000"/>
              </a:solidFill>
            </a:endParaRPr>
          </a:p>
          <a:p>
            <a:pPr>
              <a:lnSpc>
                <a:spcPct val="150000"/>
              </a:lnSpc>
            </a:pPr>
            <a:r>
              <a:rPr lang="en-US" altLang="zh-CN" sz="2800" b="1" dirty="0" smtClean="0"/>
              <a:t>          </a:t>
            </a:r>
            <a:r>
              <a:rPr lang="zh-CN" altLang="zh-CN" sz="3200" b="1" dirty="0" smtClean="0"/>
              <a:t>运用</a:t>
            </a:r>
            <a:r>
              <a:rPr lang="zh-CN" altLang="zh-CN" sz="3200" b="1" dirty="0"/>
              <a:t>了拟人的修辞手法，赋予……以人的情感和动作，把……人格化了。生动形象地写出了…… ，表达了作者…… 之情。</a:t>
            </a:r>
          </a:p>
        </p:txBody>
      </p:sp>
    </p:spTree>
    <p:extLst>
      <p:ext uri="{BB962C8B-B14F-4D97-AF65-F5344CB8AC3E}">
        <p14:creationId xmlns:p14="http://schemas.microsoft.com/office/powerpoint/2010/main" val="11890329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453081" y="906160"/>
            <a:ext cx="4580238"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（三）借代</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53081" y="2150074"/>
            <a:ext cx="11277600" cy="1485407"/>
          </a:xfrm>
          <a:prstGeom prst="rect">
            <a:avLst/>
          </a:prstGeom>
          <a:noFill/>
        </p:spPr>
        <p:txBody>
          <a:bodyPr wrap="square" rtlCol="0">
            <a:spAutoFit/>
          </a:bodyPr>
          <a:lstStyle/>
          <a:p>
            <a:pPr>
              <a:lnSpc>
                <a:spcPct val="150000"/>
              </a:lnSpc>
            </a:pPr>
            <a:r>
              <a:rPr lang="zh-CN" altLang="en-US" sz="3200" b="1" dirty="0" smtClean="0"/>
              <a:t>        概念：借代是用</a:t>
            </a:r>
            <a:r>
              <a:rPr lang="zh-CN" altLang="en-US" sz="3200" b="1" dirty="0" smtClean="0">
                <a:solidFill>
                  <a:srgbClr val="FF0000"/>
                </a:solidFill>
              </a:rPr>
              <a:t>相关</a:t>
            </a:r>
            <a:r>
              <a:rPr lang="zh-CN" altLang="en-US" sz="3200" b="1" dirty="0" smtClean="0"/>
              <a:t>的事物来</a:t>
            </a:r>
            <a:r>
              <a:rPr lang="zh-CN" altLang="en-US" sz="3200" b="1" dirty="0" smtClean="0">
                <a:solidFill>
                  <a:srgbClr val="FF0000"/>
                </a:solidFill>
              </a:rPr>
              <a:t>代替</a:t>
            </a:r>
            <a:r>
              <a:rPr lang="zh-CN" altLang="en-US" sz="3200" b="1" dirty="0" smtClean="0"/>
              <a:t>所要表达的事物的修辞手法。它并不直接说出要表达的人或事物。</a:t>
            </a:r>
            <a:endParaRPr lang="zh-CN" altLang="en-US" sz="3200" b="1" dirty="0"/>
          </a:p>
        </p:txBody>
      </p:sp>
    </p:spTree>
    <p:extLst>
      <p:ext uri="{BB962C8B-B14F-4D97-AF65-F5344CB8AC3E}">
        <p14:creationId xmlns:p14="http://schemas.microsoft.com/office/powerpoint/2010/main" val="8944194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733167" y="2479588"/>
            <a:ext cx="2487827"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借代</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cxnSp>
        <p:nvCxnSpPr>
          <p:cNvPr id="3" name="直接箭头连接符 2"/>
          <p:cNvCxnSpPr>
            <a:endCxn id="4" idx="1"/>
          </p:cNvCxnSpPr>
          <p:nvPr/>
        </p:nvCxnSpPr>
        <p:spPr>
          <a:xfrm flipV="1">
            <a:off x="3163329" y="1223095"/>
            <a:ext cx="2240693" cy="175076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404022" y="930707"/>
            <a:ext cx="6474940" cy="584775"/>
          </a:xfrm>
          <a:prstGeom prst="rect">
            <a:avLst/>
          </a:prstGeom>
          <a:noFill/>
          <a:ln w="28575">
            <a:solidFill>
              <a:srgbClr val="FF0000"/>
            </a:solidFill>
          </a:ln>
        </p:spPr>
        <p:txBody>
          <a:bodyPr wrap="square" rtlCol="0">
            <a:spAutoFit/>
          </a:bodyPr>
          <a:lstStyle/>
          <a:p>
            <a:pPr algn="ctr"/>
            <a:r>
              <a:rPr lang="zh-CN" altLang="en-US" sz="3200" b="1" dirty="0" smtClean="0"/>
              <a:t>概念</a:t>
            </a:r>
            <a:endParaRPr lang="zh-CN" altLang="en-US" sz="3200" b="1" dirty="0"/>
          </a:p>
        </p:txBody>
      </p:sp>
      <p:cxnSp>
        <p:nvCxnSpPr>
          <p:cNvPr id="5" name="直接箭头连接符 4"/>
          <p:cNvCxnSpPr/>
          <p:nvPr/>
        </p:nvCxnSpPr>
        <p:spPr>
          <a:xfrm flipV="1">
            <a:off x="3163329" y="2967542"/>
            <a:ext cx="2240693" cy="2526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3083010" y="2992810"/>
            <a:ext cx="2370438" cy="213175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404022" y="1936490"/>
            <a:ext cx="6474940" cy="2062103"/>
          </a:xfrm>
          <a:prstGeom prst="rect">
            <a:avLst/>
          </a:prstGeom>
          <a:noFill/>
          <a:ln w="28575">
            <a:solidFill>
              <a:srgbClr val="FF0000"/>
            </a:solidFill>
          </a:ln>
        </p:spPr>
        <p:txBody>
          <a:bodyPr wrap="square" rtlCol="0">
            <a:spAutoFit/>
          </a:bodyPr>
          <a:lstStyle/>
          <a:p>
            <a:pPr algn="ctr"/>
            <a:r>
              <a:rPr lang="zh-CN" altLang="en-US" sz="3200" b="1" dirty="0" smtClean="0"/>
              <a:t>种类：①具体代抽象；②特征代本体；③部分代整体；④产地代本体；⑤专名代本体；⑥材料代本体；⑦工具代</a:t>
            </a:r>
            <a:r>
              <a:rPr lang="zh-CN" altLang="en-US" sz="3200" b="1" dirty="0"/>
              <a:t>本体；⑧结果代原因</a:t>
            </a:r>
          </a:p>
        </p:txBody>
      </p:sp>
      <p:sp>
        <p:nvSpPr>
          <p:cNvPr id="8" name="文本框 7"/>
          <p:cNvSpPr txBox="1"/>
          <p:nvPr/>
        </p:nvSpPr>
        <p:spPr>
          <a:xfrm>
            <a:off x="5478163" y="4517953"/>
            <a:ext cx="6474940" cy="1077218"/>
          </a:xfrm>
          <a:prstGeom prst="rect">
            <a:avLst/>
          </a:prstGeom>
          <a:noFill/>
          <a:ln w="28575">
            <a:solidFill>
              <a:srgbClr val="FF0000"/>
            </a:solidFill>
          </a:ln>
        </p:spPr>
        <p:txBody>
          <a:bodyPr wrap="square" rtlCol="0">
            <a:spAutoFit/>
          </a:bodyPr>
          <a:lstStyle/>
          <a:p>
            <a:pPr algn="ctr"/>
            <a:r>
              <a:rPr lang="zh-CN" altLang="en-US" sz="3200" b="1" dirty="0" smtClean="0"/>
              <a:t>作用（表达效果）：</a:t>
            </a:r>
            <a:endParaRPr lang="en-US" altLang="zh-CN" sz="3200" b="1" dirty="0" smtClean="0"/>
          </a:p>
          <a:p>
            <a:pPr algn="ctr"/>
            <a:r>
              <a:rPr lang="zh-CN" altLang="en-US" sz="3200" b="1" dirty="0" smtClean="0"/>
              <a:t>色彩鲜明；描绘形象；表意丰富</a:t>
            </a:r>
            <a:endParaRPr lang="zh-CN" altLang="en-US" sz="3200" b="1" dirty="0"/>
          </a:p>
        </p:txBody>
      </p:sp>
      <p:sp>
        <p:nvSpPr>
          <p:cNvPr id="9" name="文本框 8"/>
          <p:cNvSpPr txBox="1"/>
          <p:nvPr/>
        </p:nvSpPr>
        <p:spPr>
          <a:xfrm>
            <a:off x="1025609" y="3571267"/>
            <a:ext cx="1902941" cy="1077218"/>
          </a:xfrm>
          <a:prstGeom prst="rect">
            <a:avLst/>
          </a:prstGeom>
          <a:noFill/>
          <a:ln w="28575">
            <a:solidFill>
              <a:schemeClr val="accent1"/>
            </a:solidFill>
          </a:ln>
        </p:spPr>
        <p:txBody>
          <a:bodyPr wrap="square" rtlCol="0">
            <a:spAutoFit/>
          </a:bodyPr>
          <a:lstStyle/>
          <a:p>
            <a:pPr algn="ctr"/>
            <a:r>
              <a:rPr lang="zh-CN" altLang="en-US" sz="3200" b="1" dirty="0" smtClean="0"/>
              <a:t>做代表</a:t>
            </a:r>
            <a:endParaRPr lang="en-US" altLang="zh-CN" sz="3200" b="1" dirty="0" smtClean="0"/>
          </a:p>
          <a:p>
            <a:pPr algn="ctr"/>
            <a:r>
              <a:rPr lang="zh-CN" altLang="en-US" sz="3200" b="1" dirty="0" smtClean="0"/>
              <a:t>找相关</a:t>
            </a:r>
            <a:endParaRPr lang="zh-CN" altLang="en-US" sz="3200" b="1" dirty="0"/>
          </a:p>
        </p:txBody>
      </p:sp>
    </p:spTree>
    <p:extLst>
      <p:ext uri="{BB962C8B-B14F-4D97-AF65-F5344CB8AC3E}">
        <p14:creationId xmlns:p14="http://schemas.microsoft.com/office/powerpoint/2010/main" val="6814147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典例</a:t>
            </a:r>
            <a:endParaRPr lang="zh-CN" altLang="en-US" sz="3200" b="1" dirty="0">
              <a:solidFill>
                <a:srgbClr val="FF0000"/>
              </a:solidFill>
            </a:endParaRPr>
          </a:p>
        </p:txBody>
      </p:sp>
      <p:sp>
        <p:nvSpPr>
          <p:cNvPr id="3" name="文本框 2"/>
          <p:cNvSpPr txBox="1"/>
          <p:nvPr/>
        </p:nvSpPr>
        <p:spPr>
          <a:xfrm>
            <a:off x="2924432" y="334317"/>
            <a:ext cx="8773297" cy="954107"/>
          </a:xfrm>
          <a:prstGeom prst="rect">
            <a:avLst/>
          </a:prstGeom>
          <a:noFill/>
        </p:spPr>
        <p:txBody>
          <a:bodyPr wrap="square" rtlCol="0">
            <a:spAutoFit/>
          </a:bodyPr>
          <a:lstStyle/>
          <a:p>
            <a:r>
              <a:rPr lang="zh-CN" altLang="en-US" sz="2800" b="1" dirty="0" smtClean="0">
                <a:latin typeface="+mn-ea"/>
              </a:rPr>
              <a:t>文中画横线处使用了借代的修辞手法，请简要分析指代内容和表达效果。</a:t>
            </a:r>
            <a:endParaRPr lang="zh-CN" altLang="en-US" sz="2800" b="1" dirty="0">
              <a:latin typeface="+mn-ea"/>
            </a:endParaRPr>
          </a:p>
        </p:txBody>
      </p:sp>
      <p:sp>
        <p:nvSpPr>
          <p:cNvPr id="4" name="文本框 3"/>
          <p:cNvSpPr txBox="1"/>
          <p:nvPr/>
        </p:nvSpPr>
        <p:spPr>
          <a:xfrm>
            <a:off x="308919" y="1434069"/>
            <a:ext cx="11487665" cy="1077218"/>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语段节选</a:t>
            </a:r>
            <a:r>
              <a:rPr lang="zh-CN" altLang="en-US" sz="3200" b="1" dirty="0" smtClean="0">
                <a:latin typeface="+mn-ea"/>
              </a:rPr>
              <a:t>  </a:t>
            </a:r>
            <a:r>
              <a:rPr lang="zh-CN" altLang="en-US" sz="3200" b="1" dirty="0" smtClean="0">
                <a:latin typeface="楷体" panose="02010609060101010101" pitchFamily="49" charset="-122"/>
                <a:ea typeface="楷体" panose="02010609060101010101" pitchFamily="49" charset="-122"/>
              </a:rPr>
              <a:t>近年来，农业技术不断进步，丰收的概念已从“端稳饭碗”向“鼓起钱袋”延伸。</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p:nvPr/>
        </p:nvSpPr>
        <p:spPr>
          <a:xfrm>
            <a:off x="493241" y="2898800"/>
            <a:ext cx="11119019" cy="2062103"/>
          </a:xfrm>
          <a:prstGeom prst="rect">
            <a:avLst/>
          </a:prstGeom>
          <a:noFill/>
          <a:ln w="28575">
            <a:solidFill>
              <a:srgbClr val="00B0F0"/>
            </a:solidFill>
          </a:ln>
        </p:spPr>
        <p:txBody>
          <a:bodyPr wrap="square" rtlCol="0">
            <a:spAutoFit/>
          </a:bodyPr>
          <a:lstStyle/>
          <a:p>
            <a:r>
              <a:rPr lang="en-US" altLang="zh-CN" sz="3200" b="1" dirty="0" smtClean="0"/>
              <a:t>【</a:t>
            </a:r>
            <a:r>
              <a:rPr lang="zh-CN" altLang="en-US" sz="3200" b="1" dirty="0" smtClean="0"/>
              <a:t>答案</a:t>
            </a:r>
            <a:r>
              <a:rPr lang="en-US" altLang="zh-CN" sz="3200" b="1" dirty="0" smtClean="0"/>
              <a:t>】</a:t>
            </a:r>
            <a:r>
              <a:rPr lang="zh-CN" altLang="en-US" sz="3200" b="1" dirty="0" smtClean="0"/>
              <a:t>“端稳饭碗”代指农民解决温饱问题，“鼓起钱袋”代指农民增加收入；用借代的手法形象地表现了农民从温饱走向富裕的情形，增强了表达的生动性，引发读者联想。语言表达更形象生动，行文更活泼，更有感染力。</a:t>
            </a:r>
            <a:endParaRPr lang="zh-CN" altLang="en-US" sz="3200" b="1" dirty="0"/>
          </a:p>
        </p:txBody>
      </p:sp>
    </p:spTree>
    <p:extLst>
      <p:ext uri="{BB962C8B-B14F-4D97-AF65-F5344CB8AC3E}">
        <p14:creationId xmlns:p14="http://schemas.microsoft.com/office/powerpoint/2010/main" val="87787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典例</a:t>
            </a:r>
            <a:endParaRPr lang="zh-CN" altLang="en-US" sz="3200" b="1" dirty="0">
              <a:solidFill>
                <a:srgbClr val="FF0000"/>
              </a:solidFill>
            </a:endParaRPr>
          </a:p>
        </p:txBody>
      </p:sp>
      <p:sp>
        <p:nvSpPr>
          <p:cNvPr id="3" name="文本框 2"/>
          <p:cNvSpPr txBox="1"/>
          <p:nvPr/>
        </p:nvSpPr>
        <p:spPr>
          <a:xfrm>
            <a:off x="2924432" y="334317"/>
            <a:ext cx="8773297" cy="1015663"/>
          </a:xfrm>
          <a:prstGeom prst="rect">
            <a:avLst/>
          </a:prstGeom>
          <a:noFill/>
        </p:spPr>
        <p:txBody>
          <a:bodyPr wrap="square" rtlCol="0">
            <a:spAutoFit/>
          </a:bodyPr>
          <a:lstStyle/>
          <a:p>
            <a:r>
              <a:rPr lang="zh-CN" altLang="en-US" sz="2800" b="1" dirty="0" smtClean="0">
                <a:latin typeface="+mn-ea"/>
              </a:rPr>
              <a:t>文中画横线处使用了</a:t>
            </a:r>
            <a:r>
              <a:rPr lang="zh-CN" altLang="en-US" sz="3200" b="1" dirty="0" smtClean="0">
                <a:solidFill>
                  <a:srgbClr val="FF0000"/>
                </a:solidFill>
                <a:latin typeface="+mn-ea"/>
              </a:rPr>
              <a:t>借代</a:t>
            </a:r>
            <a:r>
              <a:rPr lang="zh-CN" altLang="en-US" sz="2800" b="1" dirty="0" smtClean="0">
                <a:latin typeface="+mn-ea"/>
              </a:rPr>
              <a:t>的修辞手法，请简要分析指代内容和表达效果。</a:t>
            </a:r>
            <a:endParaRPr lang="zh-CN" altLang="en-US" sz="2800" b="1" dirty="0">
              <a:latin typeface="+mn-ea"/>
            </a:endParaRPr>
          </a:p>
        </p:txBody>
      </p:sp>
      <p:sp>
        <p:nvSpPr>
          <p:cNvPr id="4" name="文本框 3"/>
          <p:cNvSpPr txBox="1"/>
          <p:nvPr/>
        </p:nvSpPr>
        <p:spPr>
          <a:xfrm>
            <a:off x="308919" y="1434069"/>
            <a:ext cx="11487665" cy="954107"/>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a:t>
            </a:r>
            <a:r>
              <a:rPr lang="zh-CN" altLang="en-US" sz="2800" b="1" u="sng" dirty="0" smtClean="0">
                <a:uFill>
                  <a:solidFill>
                    <a:srgbClr val="FF0000"/>
                  </a:solidFill>
                </a:uFill>
                <a:latin typeface="+mn-ea"/>
              </a:rPr>
              <a:t>乡愁，不仅藏在耕耘桑梓的往事中，也藏在烟火百态的民风民俗里</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430429" y="2635195"/>
            <a:ext cx="11119019" cy="2246769"/>
          </a:xfrm>
          <a:prstGeom prst="rect">
            <a:avLst/>
          </a:prstGeom>
          <a:noFill/>
          <a:ln w="28575">
            <a:solidFill>
              <a:srgbClr val="00B0F0"/>
            </a:solidFill>
          </a:ln>
        </p:spPr>
        <p:txBody>
          <a:bodyPr wrap="square" rtlCol="0">
            <a:spAutoFit/>
          </a:bodyPr>
          <a:lstStyle/>
          <a:p>
            <a:r>
              <a:rPr lang="en-US" altLang="zh-CN" sz="2800" b="1" dirty="0" smtClean="0">
                <a:latin typeface="+mn-ea"/>
              </a:rPr>
              <a:t>【</a:t>
            </a:r>
            <a:r>
              <a:rPr lang="zh-CN" altLang="en-US" sz="2800" b="1" dirty="0" smtClean="0">
                <a:latin typeface="+mn-ea"/>
              </a:rPr>
              <a:t>答案</a:t>
            </a:r>
            <a:r>
              <a:rPr lang="en-US" altLang="zh-CN" sz="2800" b="1" dirty="0" smtClean="0">
                <a:latin typeface="+mn-ea"/>
              </a:rPr>
              <a:t>】(1)</a:t>
            </a:r>
            <a:r>
              <a:rPr lang="zh-CN" altLang="en-US" sz="2800" b="1" dirty="0" smtClean="0">
                <a:latin typeface="+mn-ea"/>
              </a:rPr>
              <a:t>“耕耘桑梓”代农事，“烟火百态”代农家生活。（</a:t>
            </a:r>
            <a:r>
              <a:rPr lang="en-US" altLang="zh-CN" sz="2800" b="1" dirty="0" smtClean="0">
                <a:latin typeface="+mn-ea"/>
              </a:rPr>
              <a:t>2</a:t>
            </a:r>
            <a:r>
              <a:rPr lang="zh-CN" altLang="en-US" sz="2800" b="1" dirty="0" smtClean="0">
                <a:latin typeface="+mn-ea"/>
              </a:rPr>
              <a:t>）表达效果：“耕耘桑梓”“烟火百态”以实代虚，让“农事”“农家生活”这些抽象的概念更加具体化、形象化；增强了语言的生动性，使文笔精练；引人联想，增添了特有的情味，投射了人们对家乡农家生活的感怀。</a:t>
            </a:r>
            <a:endParaRPr lang="zh-CN" altLang="en-US" sz="2800" b="1" dirty="0">
              <a:latin typeface="+mn-ea"/>
            </a:endParaRPr>
          </a:p>
        </p:txBody>
      </p:sp>
    </p:spTree>
    <p:extLst>
      <p:ext uri="{BB962C8B-B14F-4D97-AF65-F5344CB8AC3E}">
        <p14:creationId xmlns:p14="http://schemas.microsoft.com/office/powerpoint/2010/main" val="175076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4184" y="65901"/>
            <a:ext cx="11763632" cy="5632311"/>
          </a:xfrm>
          <a:prstGeom prst="rect">
            <a:avLst/>
          </a:prstGeom>
          <a:noFill/>
        </p:spPr>
        <p:txBody>
          <a:bodyPr wrap="square" rtlCol="0">
            <a:spAutoFit/>
          </a:bodyPr>
          <a:lstStyle/>
          <a:p>
            <a:pPr fontAlgn="ctr"/>
            <a:r>
              <a:rPr lang="zh-CN" altLang="zh-CN" sz="2400" dirty="0">
                <a:latin typeface="黑体" panose="02010609060101010101" pitchFamily="49" charset="-122"/>
                <a:ea typeface="黑体" panose="02010609060101010101" pitchFamily="49" charset="-122"/>
              </a:rPr>
              <a:t>阅读下面的文字，完成下面小题。</a:t>
            </a:r>
          </a:p>
          <a:p>
            <a:pPr fontAlgn="ctr"/>
            <a:r>
              <a:rPr lang="en-US" altLang="zh-CN" sz="2400" dirty="0" smtClean="0">
                <a:latin typeface="黑体" panose="02010609060101010101" pitchFamily="49" charset="-122"/>
                <a:ea typeface="黑体" panose="02010609060101010101" pitchFamily="49" charset="-122"/>
              </a:rPr>
              <a:t>    </a:t>
            </a:r>
            <a:r>
              <a:rPr lang="zh-CN" altLang="zh-CN" sz="2400" b="1" dirty="0" smtClean="0">
                <a:latin typeface="楷体" panose="02010609060101010101" pitchFamily="49" charset="-122"/>
                <a:ea typeface="楷体" panose="02010609060101010101" pitchFamily="49" charset="-122"/>
              </a:rPr>
              <a:t>又是</a:t>
            </a:r>
            <a:r>
              <a:rPr lang="zh-CN" altLang="zh-CN" sz="2400" b="1" dirty="0">
                <a:latin typeface="楷体" panose="02010609060101010101" pitchFamily="49" charset="-122"/>
                <a:ea typeface="楷体" panose="02010609060101010101" pitchFamily="49" charset="-122"/>
              </a:rPr>
              <a:t>一年槐花儿飘香的季节，小伙伴们有没有想起儿时那些带有妈妈专属味道的槐花美食？不过，槐花并不都是能吃的。常见的槐花有三种：淡黄色的国槐花，夏末开花，可以入药但不可食用；白色的刺槐花（也叫洋槐花），夏初开花，花香味甜，可食用但不可入药；红色的槐花（变种）仅供观赏，既不能食用，也不能入药。也就是说，我们吃的槐花美食来自白色刺槐。白色刺槐是我国重要的蜜源、食花和景观植物，原产北美。而我国土生土长的树种，是国槐。国槐在我国不只是一种常见的良木，而且作为一种文化元素融入传统文化之中。比如被奉为“神树”，种植在敬神祭祖的社坛周围；作为吉祥的象征，种在庭前屋后。古代社会，槐树还是三公（太师、太傅、太保）宰辅之位的象征，并出现了一些由“槐”字构成的具有政治寓意的词，如槐岳（朝廷高官）、</a:t>
            </a:r>
            <a:r>
              <a:rPr lang="zh-CN" altLang="zh-CN" sz="2400" b="1" dirty="0">
                <a:solidFill>
                  <a:srgbClr val="FF0000"/>
                </a:solidFill>
                <a:latin typeface="楷体" panose="02010609060101010101" pitchFamily="49" charset="-122"/>
                <a:ea typeface="楷体" panose="02010609060101010101" pitchFamily="49" charset="-122"/>
              </a:rPr>
              <a:t>槐蝉</a:t>
            </a:r>
            <a:r>
              <a:rPr lang="zh-CN" altLang="zh-CN" sz="2400" b="1" dirty="0">
                <a:latin typeface="楷体" panose="02010609060101010101" pitchFamily="49" charset="-122"/>
                <a:ea typeface="楷体" panose="02010609060101010101" pitchFamily="49" charset="-122"/>
              </a:rPr>
              <a:t>（高官显贵）、槐第（三公的宅第）等，槐树因此也受到读书人的喜爱。</a:t>
            </a:r>
          </a:p>
          <a:p>
            <a:pPr fontAlgn="ctr"/>
            <a:r>
              <a:rPr lang="zh-CN" altLang="zh-CN" sz="2400" dirty="0">
                <a:latin typeface="黑体" panose="02010609060101010101" pitchFamily="49" charset="-122"/>
                <a:ea typeface="黑体" panose="02010609060101010101" pitchFamily="49" charset="-122"/>
              </a:rPr>
              <a:t>下列选项中</a:t>
            </a:r>
            <a:r>
              <a:rPr lang="zh-CN"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红色字体</a:t>
            </a:r>
            <a:r>
              <a:rPr lang="zh-CN" altLang="zh-CN" sz="2400" dirty="0" smtClean="0">
                <a:latin typeface="黑体" panose="02010609060101010101" pitchFamily="49" charset="-122"/>
                <a:ea typeface="黑体" panose="02010609060101010101" pitchFamily="49" charset="-122"/>
              </a:rPr>
              <a:t>的</a:t>
            </a:r>
            <a:r>
              <a:rPr lang="zh-CN" altLang="zh-CN" sz="2400" dirty="0">
                <a:latin typeface="黑体" panose="02010609060101010101" pitchFamily="49" charset="-122"/>
                <a:ea typeface="黑体" panose="02010609060101010101" pitchFamily="49" charset="-122"/>
              </a:rPr>
              <a:t>词语和文中“槐蝉”所用修辞手法不同的一项是（</a:t>
            </a:r>
            <a:r>
              <a:rPr lang="en-US" altLang="zh-CN" sz="2400" dirty="0">
                <a:latin typeface="黑体" panose="02010609060101010101" pitchFamily="49" charset="-122"/>
                <a:ea typeface="黑体" panose="02010609060101010101" pitchFamily="49" charset="-122"/>
              </a:rPr>
              <a:t> </a:t>
            </a:r>
            <a:r>
              <a:rPr lang="en-US" altLang="zh-CN" sz="2400" dirty="0" smtClean="0">
                <a:latin typeface="黑体" panose="02010609060101010101" pitchFamily="49" charset="-122"/>
                <a:ea typeface="黑体" panose="02010609060101010101" pitchFamily="49" charset="-122"/>
              </a:rPr>
              <a:t>  </a:t>
            </a:r>
            <a:r>
              <a:rPr lang="en-US" altLang="zh-CN" sz="2400" dirty="0">
                <a:latin typeface="黑体" panose="02010609060101010101" pitchFamily="49" charset="-122"/>
                <a:ea typeface="黑体" panose="02010609060101010101" pitchFamily="49" charset="-122"/>
              </a:rPr>
              <a:t> </a:t>
            </a:r>
            <a:r>
              <a:rPr lang="zh-CN" altLang="zh-CN" sz="2400" dirty="0">
                <a:latin typeface="黑体" panose="02010609060101010101" pitchFamily="49" charset="-122"/>
                <a:ea typeface="黑体" panose="02010609060101010101" pitchFamily="49" charset="-122"/>
              </a:rPr>
              <a:t>）</a:t>
            </a:r>
          </a:p>
          <a:p>
            <a:pPr fontAlgn="ctr"/>
            <a:r>
              <a:rPr lang="en-US" altLang="zh-CN" sz="2400" dirty="0">
                <a:latin typeface="黑体" panose="02010609060101010101" pitchFamily="49" charset="-122"/>
                <a:ea typeface="黑体" panose="02010609060101010101" pitchFamily="49" charset="-122"/>
              </a:rPr>
              <a:t>A</a:t>
            </a:r>
            <a:r>
              <a:rPr lang="zh-CN" altLang="zh-CN" sz="2400" dirty="0">
                <a:latin typeface="黑体" panose="02010609060101010101" pitchFamily="49" charset="-122"/>
                <a:ea typeface="黑体" panose="02010609060101010101" pitchFamily="49" charset="-122"/>
              </a:rPr>
              <a:t>．主人下马客在船，举酒欲饮无</a:t>
            </a:r>
            <a:r>
              <a:rPr lang="zh-CN" altLang="zh-CN" sz="2400" dirty="0">
                <a:solidFill>
                  <a:srgbClr val="FF0000"/>
                </a:solidFill>
                <a:latin typeface="黑体" panose="02010609060101010101" pitchFamily="49" charset="-122"/>
                <a:ea typeface="黑体" panose="02010609060101010101" pitchFamily="49" charset="-122"/>
              </a:rPr>
              <a:t>管弦</a:t>
            </a:r>
            <a:r>
              <a:rPr lang="zh-CN" altLang="zh-CN" sz="2400" dirty="0" smtClean="0">
                <a:latin typeface="黑体" panose="02010609060101010101" pitchFamily="49" charset="-122"/>
                <a:ea typeface="黑体" panose="02010609060101010101" pitchFamily="49" charset="-122"/>
              </a:rPr>
              <a:t>。</a:t>
            </a:r>
            <a:r>
              <a:rPr lang="en-US" altLang="zh-CN" sz="2400" dirty="0" smtClean="0">
                <a:latin typeface="黑体" panose="02010609060101010101" pitchFamily="49" charset="-122"/>
                <a:ea typeface="黑体" panose="02010609060101010101" pitchFamily="49" charset="-122"/>
              </a:rPr>
              <a:t>   B</a:t>
            </a:r>
            <a:r>
              <a:rPr lang="zh-CN" altLang="zh-CN" sz="2400" dirty="0">
                <a:latin typeface="黑体" panose="02010609060101010101" pitchFamily="49" charset="-122"/>
                <a:ea typeface="黑体" panose="02010609060101010101" pitchFamily="49" charset="-122"/>
              </a:rPr>
              <a:t>．埋骨何须</a:t>
            </a:r>
            <a:r>
              <a:rPr lang="zh-CN" altLang="zh-CN" sz="2400" dirty="0">
                <a:solidFill>
                  <a:srgbClr val="FF0000"/>
                </a:solidFill>
                <a:latin typeface="黑体" panose="02010609060101010101" pitchFamily="49" charset="-122"/>
                <a:ea typeface="黑体" panose="02010609060101010101" pitchFamily="49" charset="-122"/>
              </a:rPr>
              <a:t>桑梓</a:t>
            </a:r>
            <a:r>
              <a:rPr lang="zh-CN" altLang="zh-CN" sz="2400" dirty="0">
                <a:latin typeface="黑体" panose="02010609060101010101" pitchFamily="49" charset="-122"/>
                <a:ea typeface="黑体" panose="02010609060101010101" pitchFamily="49" charset="-122"/>
              </a:rPr>
              <a:t>地，人生无处不青山。</a:t>
            </a:r>
          </a:p>
          <a:p>
            <a:pPr fontAlgn="ctr"/>
            <a:r>
              <a:rPr lang="en-US" altLang="zh-CN" sz="2400" dirty="0">
                <a:latin typeface="黑体" panose="02010609060101010101" pitchFamily="49" charset="-122"/>
                <a:ea typeface="黑体" panose="02010609060101010101" pitchFamily="49" charset="-122"/>
              </a:rPr>
              <a:t>C</a:t>
            </a:r>
            <a:r>
              <a:rPr lang="zh-CN" altLang="zh-CN" sz="2400" dirty="0">
                <a:latin typeface="黑体" panose="02010609060101010101" pitchFamily="49" charset="-122"/>
                <a:ea typeface="黑体" panose="02010609060101010101" pitchFamily="49" charset="-122"/>
              </a:rPr>
              <a:t>．六军不发无奈何，宛转</a:t>
            </a:r>
            <a:r>
              <a:rPr lang="zh-CN" altLang="zh-CN" sz="2400" dirty="0">
                <a:solidFill>
                  <a:srgbClr val="FF0000"/>
                </a:solidFill>
                <a:latin typeface="黑体" panose="02010609060101010101" pitchFamily="49" charset="-122"/>
                <a:ea typeface="黑体" panose="02010609060101010101" pitchFamily="49" charset="-122"/>
              </a:rPr>
              <a:t>娥眉</a:t>
            </a:r>
            <a:r>
              <a:rPr lang="zh-CN" altLang="zh-CN" sz="2400" dirty="0">
                <a:latin typeface="黑体" panose="02010609060101010101" pitchFamily="49" charset="-122"/>
                <a:ea typeface="黑体" panose="02010609060101010101" pitchFamily="49" charset="-122"/>
              </a:rPr>
              <a:t>马前死</a:t>
            </a:r>
            <a:r>
              <a:rPr lang="zh-CN" altLang="zh-CN" sz="2400" dirty="0" smtClean="0">
                <a:latin typeface="黑体" panose="02010609060101010101" pitchFamily="49" charset="-122"/>
                <a:ea typeface="黑体" panose="02010609060101010101" pitchFamily="49" charset="-122"/>
              </a:rPr>
              <a:t>。</a:t>
            </a:r>
            <a:r>
              <a:rPr lang="en-US" altLang="zh-CN" sz="2400" dirty="0" smtClean="0">
                <a:latin typeface="黑体" panose="02010609060101010101" pitchFamily="49" charset="-122"/>
                <a:ea typeface="黑体" panose="02010609060101010101" pitchFamily="49" charset="-122"/>
              </a:rPr>
              <a:t>   D</a:t>
            </a:r>
            <a:r>
              <a:rPr lang="zh-CN" altLang="zh-CN" sz="2400" dirty="0">
                <a:latin typeface="黑体" panose="02010609060101010101" pitchFamily="49" charset="-122"/>
                <a:ea typeface="黑体" panose="02010609060101010101" pitchFamily="49" charset="-122"/>
              </a:rPr>
              <a:t>．心非</a:t>
            </a:r>
            <a:r>
              <a:rPr lang="zh-CN" altLang="zh-CN" sz="2400" dirty="0">
                <a:solidFill>
                  <a:srgbClr val="FF0000"/>
                </a:solidFill>
                <a:latin typeface="黑体" panose="02010609060101010101" pitchFamily="49" charset="-122"/>
                <a:ea typeface="黑体" panose="02010609060101010101" pitchFamily="49" charset="-122"/>
              </a:rPr>
              <a:t>木石</a:t>
            </a:r>
            <a:r>
              <a:rPr lang="zh-CN" altLang="zh-CN" sz="2400" dirty="0">
                <a:latin typeface="黑体" panose="02010609060101010101" pitchFamily="49" charset="-122"/>
                <a:ea typeface="黑体" panose="02010609060101010101" pitchFamily="49" charset="-122"/>
              </a:rPr>
              <a:t>岂无感，吞声踯躅不敢言</a:t>
            </a:r>
            <a:r>
              <a:rPr lang="zh-CN" altLang="zh-CN" sz="2400" dirty="0" smtClean="0">
                <a:latin typeface="黑体" panose="02010609060101010101" pitchFamily="49" charset="-122"/>
                <a:ea typeface="黑体" panose="02010609060101010101" pitchFamily="49" charset="-122"/>
              </a:rPr>
              <a:t>。</a:t>
            </a:r>
            <a:endParaRPr lang="zh-CN" altLang="zh-CN" sz="2400" dirty="0">
              <a:latin typeface="黑体" panose="02010609060101010101" pitchFamily="49" charset="-122"/>
              <a:ea typeface="黑体" panose="02010609060101010101" pitchFamily="49" charset="-122"/>
            </a:endParaRPr>
          </a:p>
        </p:txBody>
      </p:sp>
      <p:sp>
        <p:nvSpPr>
          <p:cNvPr id="3" name="文本框 2"/>
          <p:cNvSpPr txBox="1"/>
          <p:nvPr/>
        </p:nvSpPr>
        <p:spPr>
          <a:xfrm>
            <a:off x="10363200" y="4407239"/>
            <a:ext cx="420130" cy="523220"/>
          </a:xfrm>
          <a:prstGeom prst="rect">
            <a:avLst/>
          </a:prstGeom>
          <a:noFill/>
        </p:spPr>
        <p:txBody>
          <a:bodyPr wrap="square" rtlCol="0">
            <a:spAutoFit/>
          </a:bodyPr>
          <a:lstStyle/>
          <a:p>
            <a:r>
              <a:rPr lang="en-US" altLang="zh-CN" sz="2800" b="1" dirty="0" smtClean="0">
                <a:solidFill>
                  <a:srgbClr val="FF0000"/>
                </a:solidFill>
              </a:rPr>
              <a:t>D</a:t>
            </a:r>
            <a:endParaRPr lang="zh-CN" altLang="en-US" sz="2800" b="1" dirty="0">
              <a:solidFill>
                <a:srgbClr val="FF0000"/>
              </a:solidFill>
            </a:endParaRPr>
          </a:p>
        </p:txBody>
      </p:sp>
      <p:sp>
        <p:nvSpPr>
          <p:cNvPr id="4" name="文本框 3"/>
          <p:cNvSpPr txBox="1"/>
          <p:nvPr/>
        </p:nvSpPr>
        <p:spPr>
          <a:xfrm>
            <a:off x="214184" y="5607594"/>
            <a:ext cx="11648302" cy="1200329"/>
          </a:xfrm>
          <a:prstGeom prst="rect">
            <a:avLst/>
          </a:prstGeom>
          <a:noFill/>
          <a:ln w="28575">
            <a:solidFill>
              <a:schemeClr val="accent1"/>
            </a:solidFill>
          </a:ln>
        </p:spPr>
        <p:txBody>
          <a:bodyPr wrap="square" rtlCol="0">
            <a:spAutoFit/>
          </a:bodyPr>
          <a:lstStyle/>
          <a:p>
            <a:r>
              <a:rPr lang="en-US" altLang="zh-CN" sz="2400" b="1" dirty="0" smtClean="0"/>
              <a:t>【</a:t>
            </a:r>
            <a:r>
              <a:rPr lang="zh-CN" altLang="en-US" sz="2400" b="1" dirty="0" smtClean="0"/>
              <a:t>解析</a:t>
            </a:r>
            <a:r>
              <a:rPr lang="en-US" altLang="zh-CN" sz="2400" b="1" dirty="0" smtClean="0"/>
              <a:t>】</a:t>
            </a:r>
            <a:r>
              <a:rPr lang="zh-CN" altLang="zh-CN" sz="2400" b="1" dirty="0"/>
              <a:t>文中“槐蝉”是借代，代指高官显贵。这是通过象征义形成的借代。</a:t>
            </a:r>
            <a:r>
              <a:rPr lang="en-US" altLang="zh-CN" sz="2400" b="1" dirty="0"/>
              <a:t>A</a:t>
            </a:r>
            <a:r>
              <a:rPr lang="zh-CN" altLang="zh-CN" sz="2400" b="1" dirty="0"/>
              <a:t>．借代，用“管弦”代指音乐。</a:t>
            </a:r>
            <a:r>
              <a:rPr lang="en-US" altLang="zh-CN" sz="2400" b="1" dirty="0"/>
              <a:t>B</a:t>
            </a:r>
            <a:r>
              <a:rPr lang="zh-CN" altLang="zh-CN" sz="2400" b="1" dirty="0"/>
              <a:t>．借代，用“桑梓”代指家乡。</a:t>
            </a:r>
            <a:r>
              <a:rPr lang="en-US" altLang="zh-CN" sz="2400" b="1" dirty="0"/>
              <a:t>C</a:t>
            </a:r>
            <a:r>
              <a:rPr lang="zh-CN" altLang="zh-CN" sz="2400" b="1" dirty="0"/>
              <a:t>．借代，用“蛾眉”代指杨贵妃。</a:t>
            </a:r>
            <a:r>
              <a:rPr lang="en-US" altLang="zh-CN" sz="2400" b="1" dirty="0"/>
              <a:t>D</a:t>
            </a:r>
            <a:r>
              <a:rPr lang="zh-CN" altLang="zh-CN" sz="2400" b="1" dirty="0"/>
              <a:t>．比喻，“人心”是本体，</a:t>
            </a:r>
            <a:r>
              <a:rPr lang="zh-CN" altLang="zh-CN" sz="2400" b="1" dirty="0" smtClean="0"/>
              <a:t>“木石”</a:t>
            </a:r>
            <a:r>
              <a:rPr lang="zh-CN" altLang="en-US" sz="2400" b="1" dirty="0" smtClean="0"/>
              <a:t>是喻体。</a:t>
            </a:r>
            <a:endParaRPr lang="zh-CN" altLang="en-US" sz="2400" b="1" dirty="0"/>
          </a:p>
        </p:txBody>
      </p:sp>
    </p:spTree>
    <p:extLst>
      <p:ext uri="{BB962C8B-B14F-4D97-AF65-F5344CB8AC3E}">
        <p14:creationId xmlns:p14="http://schemas.microsoft.com/office/powerpoint/2010/main" val="48121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337751"/>
            <a:ext cx="11541211" cy="5558509"/>
          </a:xfrm>
          <a:prstGeom prst="rect">
            <a:avLst/>
          </a:prstGeom>
          <a:noFill/>
        </p:spPr>
        <p:txBody>
          <a:bodyPr wrap="square" rtlCol="0">
            <a:spAutoFit/>
          </a:bodyPr>
          <a:lstStyle/>
          <a:p>
            <a:pPr>
              <a:lnSpc>
                <a:spcPct val="150000"/>
              </a:lnSpc>
            </a:pPr>
            <a:r>
              <a:rPr lang="zh-CN" altLang="zh-CN" sz="3600" b="1" dirty="0">
                <a:solidFill>
                  <a:srgbClr val="FF0000"/>
                </a:solidFill>
              </a:rPr>
              <a:t>特别注意：</a:t>
            </a:r>
          </a:p>
          <a:p>
            <a:pPr>
              <a:lnSpc>
                <a:spcPct val="150000"/>
              </a:lnSpc>
            </a:pPr>
            <a:r>
              <a:rPr lang="zh-CN" altLang="zh-CN" sz="2800" b="1" dirty="0"/>
              <a:t>（</a:t>
            </a:r>
            <a:r>
              <a:rPr lang="en-US" altLang="zh-CN" sz="2800" b="1" dirty="0"/>
              <a:t>1</a:t>
            </a:r>
            <a:r>
              <a:rPr lang="zh-CN" altLang="zh-CN" sz="2800" b="1" dirty="0"/>
              <a:t>）结构上分“本体”（所指事物）和“借体”（借用事物），一般只出现借体，不出现本体； </a:t>
            </a:r>
          </a:p>
          <a:p>
            <a:pPr>
              <a:lnSpc>
                <a:spcPct val="150000"/>
              </a:lnSpc>
            </a:pPr>
            <a:r>
              <a:rPr lang="zh-CN" altLang="zh-CN" sz="2800" b="1" dirty="0"/>
              <a:t>（</a:t>
            </a:r>
            <a:r>
              <a:rPr lang="en-US" altLang="zh-CN" sz="2800" b="1" dirty="0"/>
              <a:t>2</a:t>
            </a:r>
            <a:r>
              <a:rPr lang="zh-CN" altLang="zh-CN" sz="2800" b="1" dirty="0"/>
              <a:t>）借体和本体关系密切，借体必须能代表本体； </a:t>
            </a:r>
          </a:p>
          <a:p>
            <a:pPr>
              <a:lnSpc>
                <a:spcPct val="150000"/>
              </a:lnSpc>
            </a:pPr>
            <a:r>
              <a:rPr lang="zh-CN" altLang="zh-CN" sz="2800" b="1" dirty="0"/>
              <a:t>（</a:t>
            </a:r>
            <a:r>
              <a:rPr lang="en-US" altLang="zh-CN" sz="2800" b="1" dirty="0"/>
              <a:t>3</a:t>
            </a:r>
            <a:r>
              <a:rPr lang="zh-CN" altLang="zh-CN" sz="2800" b="1" dirty="0"/>
              <a:t>）借体往往带有褒贬色彩。</a:t>
            </a:r>
          </a:p>
          <a:p>
            <a:pPr>
              <a:lnSpc>
                <a:spcPct val="150000"/>
              </a:lnSpc>
            </a:pPr>
            <a:r>
              <a:rPr lang="zh-CN" altLang="zh-CN" sz="3600" b="1" dirty="0">
                <a:solidFill>
                  <a:srgbClr val="FF0000"/>
                </a:solidFill>
              </a:rPr>
              <a:t>借代的作用：</a:t>
            </a:r>
            <a:r>
              <a:rPr lang="zh-CN" altLang="zh-CN" sz="2800" b="1" dirty="0"/>
              <a:t>以简代繁，以实代虚，以奇代凡，以事代情；突出事物的某种特征，引人联想，使形象突出，增强语言的形象性，具体生动；使文笔简洁精练，语言富于变化和富有幽默感。</a:t>
            </a:r>
            <a:endParaRPr lang="zh-CN" altLang="en-US" sz="2800" b="1" dirty="0"/>
          </a:p>
        </p:txBody>
      </p:sp>
    </p:spTree>
    <p:extLst>
      <p:ext uri="{BB962C8B-B14F-4D97-AF65-F5344CB8AC3E}">
        <p14:creationId xmlns:p14="http://schemas.microsoft.com/office/powerpoint/2010/main" val="19960467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5989" y="140043"/>
            <a:ext cx="11541211" cy="3231654"/>
          </a:xfrm>
          <a:prstGeom prst="rect">
            <a:avLst/>
          </a:prstGeom>
          <a:noFill/>
        </p:spPr>
        <p:txBody>
          <a:bodyPr wrap="square" rtlCol="0">
            <a:spAutoFit/>
          </a:bodyPr>
          <a:lstStyle/>
          <a:p>
            <a:r>
              <a:rPr lang="zh-CN" altLang="en-US" sz="3600" b="1" dirty="0" smtClean="0">
                <a:solidFill>
                  <a:srgbClr val="FF0000"/>
                </a:solidFill>
              </a:rPr>
              <a:t>运用借代还要</a:t>
            </a:r>
            <a:r>
              <a:rPr lang="zh-CN" altLang="zh-CN" sz="3600" b="1" dirty="0" smtClean="0">
                <a:solidFill>
                  <a:srgbClr val="FF0000"/>
                </a:solidFill>
              </a:rPr>
              <a:t>注意：</a:t>
            </a:r>
            <a:r>
              <a:rPr lang="zh-CN" altLang="en-US" sz="2800" b="1" dirty="0" smtClean="0"/>
              <a:t>在运用借代时，有时需要</a:t>
            </a:r>
            <a:r>
              <a:rPr lang="zh-CN" altLang="en-US" sz="2800" b="1" dirty="0" smtClean="0">
                <a:solidFill>
                  <a:srgbClr val="FF0000"/>
                </a:solidFill>
              </a:rPr>
              <a:t>上下文的照应</a:t>
            </a:r>
            <a:r>
              <a:rPr lang="zh-CN" altLang="en-US" sz="2800" b="1" dirty="0" smtClean="0"/>
              <a:t>，如果失去照应，容易造成理解上的困难或错误。如鲁迅先生的小说</a:t>
            </a:r>
            <a:r>
              <a:rPr lang="en-US" altLang="zh-CN" sz="2800" b="1" dirty="0" smtClean="0"/>
              <a:t>《</a:t>
            </a:r>
            <a:r>
              <a:rPr lang="zh-CN" altLang="en-US" sz="2800" b="1" dirty="0" smtClean="0"/>
              <a:t>药</a:t>
            </a:r>
            <a:r>
              <a:rPr lang="en-US" altLang="zh-CN" sz="2800" b="1" dirty="0" smtClean="0"/>
              <a:t>》</a:t>
            </a:r>
            <a:r>
              <a:rPr lang="zh-CN" altLang="en-US" sz="2800" b="1" dirty="0" smtClean="0"/>
              <a:t>里有这样一段对话：</a:t>
            </a:r>
            <a:endParaRPr lang="en-US" altLang="zh-CN" sz="2800" b="1" dirty="0" smtClean="0"/>
          </a:p>
          <a:p>
            <a:r>
              <a:rPr lang="en-US" altLang="zh-CN" sz="2800" b="1" dirty="0"/>
              <a:t> </a:t>
            </a:r>
            <a:r>
              <a:rPr lang="en-US" altLang="zh-CN" sz="2800" b="1" dirty="0" smtClean="0"/>
              <a:t>       </a:t>
            </a:r>
            <a:r>
              <a:rPr lang="zh-CN" altLang="en-US" sz="2800" b="1" dirty="0" smtClean="0">
                <a:latin typeface="楷体" panose="02010609060101010101" pitchFamily="49" charset="-122"/>
                <a:ea typeface="楷体" panose="02010609060101010101" pitchFamily="49" charset="-122"/>
              </a:rPr>
              <a:t>“老栓，你有些不舒服么？</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你生病么？”一个花白胡子的人说。</a:t>
            </a:r>
            <a:endParaRPr lang="en-US" altLang="zh-CN" sz="2800" b="1" dirty="0" smtClean="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没有。”</a:t>
            </a:r>
            <a:endParaRPr lang="en-US" altLang="zh-CN" sz="2800" b="1" dirty="0" smtClean="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“没有？</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我想笑嘻嘻的，原也不象</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”花白胡子便取消了自己的话。</a:t>
            </a:r>
            <a:endParaRPr lang="zh-CN" altLang="zh-CN" sz="2800" b="1" dirty="0">
              <a:latin typeface="楷体" panose="02010609060101010101" pitchFamily="49" charset="-122"/>
              <a:ea typeface="楷体" panose="02010609060101010101" pitchFamily="49" charset="-122"/>
            </a:endParaRPr>
          </a:p>
        </p:txBody>
      </p:sp>
      <p:sp>
        <p:nvSpPr>
          <p:cNvPr id="3" name="文本框 2"/>
          <p:cNvSpPr txBox="1"/>
          <p:nvPr/>
        </p:nvSpPr>
        <p:spPr>
          <a:xfrm>
            <a:off x="438667" y="3448482"/>
            <a:ext cx="11119019" cy="1815882"/>
          </a:xfrm>
          <a:prstGeom prst="rect">
            <a:avLst/>
          </a:prstGeom>
          <a:noFill/>
          <a:ln w="28575">
            <a:solidFill>
              <a:srgbClr val="00B0F0"/>
            </a:solidFill>
          </a:ln>
        </p:spPr>
        <p:txBody>
          <a:bodyPr wrap="square" rtlCol="0">
            <a:spAutoFit/>
          </a:bodyPr>
          <a:lstStyle/>
          <a:p>
            <a:r>
              <a:rPr lang="en-US" altLang="zh-CN" sz="2800" b="1" dirty="0" smtClean="0"/>
              <a:t>【</a:t>
            </a:r>
            <a:r>
              <a:rPr lang="zh-CN" altLang="en-US" sz="2800" b="1" dirty="0" smtClean="0"/>
              <a:t>解析</a:t>
            </a:r>
            <a:r>
              <a:rPr lang="en-US" altLang="zh-CN" sz="2800" b="1" dirty="0" smtClean="0"/>
              <a:t>】</a:t>
            </a:r>
            <a:r>
              <a:rPr lang="zh-CN" altLang="en-US" sz="2800" b="1" dirty="0" smtClean="0"/>
              <a:t>这里用“花白胡子”借代“长着花白胡子的人”，是为了显示人的年龄特征，但如果前文没有交代有个长着花白胡子的人，那后文出现的“花白胡子”就显得突兀，也就无法成为“借代”这种修辞手法。</a:t>
            </a:r>
            <a:endParaRPr lang="zh-CN" altLang="en-US" sz="2800" b="1" dirty="0"/>
          </a:p>
        </p:txBody>
      </p:sp>
    </p:spTree>
    <p:extLst>
      <p:ext uri="{BB962C8B-B14F-4D97-AF65-F5344CB8AC3E}">
        <p14:creationId xmlns:p14="http://schemas.microsoft.com/office/powerpoint/2010/main" val="271598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6563" y="280086"/>
            <a:ext cx="3525794" cy="523220"/>
          </a:xfrm>
          <a:prstGeom prst="rect">
            <a:avLst/>
          </a:prstGeom>
          <a:noFill/>
          <a:ln w="38100">
            <a:solidFill>
              <a:srgbClr val="00B050"/>
            </a:solidFill>
          </a:ln>
        </p:spPr>
        <p:txBody>
          <a:bodyPr wrap="square" rtlCol="0">
            <a:spAutoFit/>
          </a:bodyPr>
          <a:lstStyle/>
          <a:p>
            <a:pPr algn="ctr"/>
            <a:r>
              <a:rPr lang="zh-CN" altLang="en-US" sz="2800" b="1" dirty="0" smtClean="0"/>
              <a:t>沉浸体验    感悟修辞</a:t>
            </a:r>
            <a:endParaRPr lang="zh-CN" altLang="en-US" sz="2800" b="1" dirty="0"/>
          </a:p>
        </p:txBody>
      </p:sp>
      <p:sp>
        <p:nvSpPr>
          <p:cNvPr id="3" name="文本框 2"/>
          <p:cNvSpPr txBox="1"/>
          <p:nvPr/>
        </p:nvSpPr>
        <p:spPr>
          <a:xfrm>
            <a:off x="313040" y="848497"/>
            <a:ext cx="11598875" cy="2031325"/>
          </a:xfrm>
          <a:prstGeom prst="rect">
            <a:avLst/>
          </a:prstGeom>
          <a:noFill/>
        </p:spPr>
        <p:txBody>
          <a:bodyPr wrap="square" rtlCol="0">
            <a:spAutoFit/>
          </a:bodyPr>
          <a:lstStyle/>
          <a:p>
            <a:pPr>
              <a:lnSpc>
                <a:spcPct val="150000"/>
              </a:lnSpc>
            </a:pP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黑夜，静寂得像死一般的黑夜！但是，黎明的到来，毕竟是无法抗拒的。索洛警告美国人当心枕木下的尸首，我也想警告某一些人，当心呻吟着的那些锭子上的冤魂！（</a:t>
            </a:r>
            <a:r>
              <a:rPr lang="zh-CN" altLang="en-US" sz="2400" b="1" dirty="0" smtClean="0">
                <a:latin typeface="+mn-ea"/>
              </a:rPr>
              <a:t>夏衍</a:t>
            </a:r>
            <a:r>
              <a:rPr lang="en-US" altLang="zh-CN" sz="2400" b="1" dirty="0" smtClean="0">
                <a:latin typeface="+mn-ea"/>
              </a:rPr>
              <a:t>《</a:t>
            </a:r>
            <a:r>
              <a:rPr lang="zh-CN" altLang="en-US" sz="2400" b="1" dirty="0" smtClean="0">
                <a:latin typeface="+mn-ea"/>
              </a:rPr>
              <a:t>包身工</a:t>
            </a:r>
            <a:r>
              <a:rPr lang="en-US" altLang="zh-CN" sz="2400" b="1" dirty="0" smtClean="0">
                <a:latin typeface="+mn-ea"/>
              </a:rPr>
              <a:t>》</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4" name="文本框 3"/>
          <p:cNvSpPr txBox="1"/>
          <p:nvPr/>
        </p:nvSpPr>
        <p:spPr>
          <a:xfrm>
            <a:off x="296563" y="4744995"/>
            <a:ext cx="11640064" cy="1815882"/>
          </a:xfrm>
          <a:prstGeom prst="rect">
            <a:avLst/>
          </a:prstGeom>
          <a:noFill/>
        </p:spPr>
        <p:txBody>
          <a:bodyPr wrap="square" rtlCol="0">
            <a:spAutoFit/>
          </a:bodyPr>
          <a:lstStyle/>
          <a:p>
            <a:r>
              <a:rPr lang="en-US" altLang="zh-CN" sz="2800" b="1" dirty="0" smtClean="0"/>
              <a:t>        </a:t>
            </a:r>
            <a:r>
              <a:rPr lang="zh-CN" altLang="en-US" sz="2800" b="1" dirty="0" smtClean="0"/>
              <a:t>这个短小段落却使用了多种修辞手法，我们熟悉的比喻、拟人、借代、引用，也有稍感陌生的象征、委婉。借助于这些修辞方法，作者把深刻的思想和深厚的感情表达得明朗显豁。从中我们可以得出一个结论，准确运用修辞，可以极大提高语言的感染力和表现力，利于表达思想、抒发感情。</a:t>
            </a:r>
            <a:endParaRPr lang="zh-CN" altLang="en-US" sz="2800" b="1" dirty="0"/>
          </a:p>
        </p:txBody>
      </p:sp>
      <p:sp>
        <p:nvSpPr>
          <p:cNvPr id="5" name="文本框 4"/>
          <p:cNvSpPr txBox="1"/>
          <p:nvPr/>
        </p:nvSpPr>
        <p:spPr>
          <a:xfrm>
            <a:off x="284204" y="2879820"/>
            <a:ext cx="11640064" cy="1815882"/>
          </a:xfrm>
          <a:prstGeom prst="rect">
            <a:avLst/>
          </a:prstGeom>
          <a:noFill/>
          <a:ln w="28575">
            <a:solidFill>
              <a:schemeClr val="accent1"/>
            </a:solidFill>
          </a:ln>
        </p:spPr>
        <p:txBody>
          <a:bodyPr wrap="square" rtlCol="0">
            <a:spAutoFit/>
          </a:bodyPr>
          <a:lstStyle/>
          <a:p>
            <a:r>
              <a:rPr lang="en-US" altLang="zh-CN" sz="2800" b="1" dirty="0" smtClean="0"/>
              <a:t>        </a:t>
            </a:r>
            <a:r>
              <a:rPr lang="zh-CN" altLang="en-US" sz="2800" b="1" dirty="0" smtClean="0"/>
              <a:t>“黑夜”“黎明”，是           ；“静寂得像死一般的黑夜”，是            ；“黎明的到来，毕竟是无法抗拒的”，是           ；“索洛警告美国人</a:t>
            </a:r>
            <a:r>
              <a:rPr lang="en-US" altLang="zh-CN" sz="2800" b="1" dirty="0" smtClean="0"/>
              <a:t>……</a:t>
            </a:r>
            <a:r>
              <a:rPr lang="zh-CN" altLang="en-US" sz="2800" b="1" dirty="0" smtClean="0"/>
              <a:t>”是                    ；“我也要警告某一些人”，而不说具体是谁，是           ；“锭子上的冤魂”，是            。</a:t>
            </a:r>
            <a:endParaRPr lang="zh-CN" altLang="en-US" sz="2800" b="1" dirty="0"/>
          </a:p>
        </p:txBody>
      </p:sp>
      <p:sp>
        <p:nvSpPr>
          <p:cNvPr id="6" name="文本框 5"/>
          <p:cNvSpPr txBox="1"/>
          <p:nvPr/>
        </p:nvSpPr>
        <p:spPr>
          <a:xfrm>
            <a:off x="4572001" y="2863344"/>
            <a:ext cx="939113" cy="523220"/>
          </a:xfrm>
          <a:prstGeom prst="rect">
            <a:avLst/>
          </a:prstGeom>
          <a:noFill/>
        </p:spPr>
        <p:txBody>
          <a:bodyPr wrap="square" rtlCol="0">
            <a:spAutoFit/>
          </a:bodyPr>
          <a:lstStyle/>
          <a:p>
            <a:r>
              <a:rPr lang="zh-CN" altLang="en-US" sz="2800" b="1" dirty="0" smtClean="0">
                <a:solidFill>
                  <a:srgbClr val="FF0000"/>
                </a:solidFill>
                <a:latin typeface="微软雅黑" panose="020B0503020204020204" pitchFamily="34" charset="-122"/>
                <a:ea typeface="微软雅黑" panose="020B0503020204020204" pitchFamily="34" charset="-122"/>
              </a:rPr>
              <a:t>象征</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902779" y="2872529"/>
            <a:ext cx="939113" cy="523220"/>
          </a:xfrm>
          <a:prstGeom prst="rect">
            <a:avLst/>
          </a:prstGeom>
          <a:noFill/>
        </p:spPr>
        <p:txBody>
          <a:bodyPr wrap="square" rtlCol="0">
            <a:spAutoFit/>
          </a:bodyPr>
          <a:lstStyle/>
          <a:p>
            <a:r>
              <a:rPr lang="zh-CN" altLang="en-US" sz="2800" b="1" dirty="0" smtClean="0">
                <a:solidFill>
                  <a:srgbClr val="FF0000"/>
                </a:solidFill>
                <a:latin typeface="微软雅黑" panose="020B0503020204020204" pitchFamily="34" charset="-122"/>
                <a:ea typeface="微软雅黑" panose="020B0503020204020204" pitchFamily="34" charset="-122"/>
              </a:rPr>
              <a:t>比喻</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798277" y="3264541"/>
            <a:ext cx="939113" cy="523220"/>
          </a:xfrm>
          <a:prstGeom prst="rect">
            <a:avLst/>
          </a:prstGeom>
          <a:noFill/>
        </p:spPr>
        <p:txBody>
          <a:bodyPr wrap="square" rtlCol="0">
            <a:spAutoFit/>
          </a:bodyPr>
          <a:lstStyle/>
          <a:p>
            <a:r>
              <a:rPr lang="zh-CN" altLang="en-US" sz="2800" b="1" dirty="0" smtClean="0">
                <a:solidFill>
                  <a:srgbClr val="FF0000"/>
                </a:solidFill>
                <a:latin typeface="微软雅黑" panose="020B0503020204020204" pitchFamily="34" charset="-122"/>
                <a:ea typeface="微软雅黑" panose="020B0503020204020204" pitchFamily="34" charset="-122"/>
              </a:rPr>
              <a:t>拟人</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53763" y="3699485"/>
            <a:ext cx="1651686" cy="523220"/>
          </a:xfrm>
          <a:prstGeom prst="rect">
            <a:avLst/>
          </a:prstGeom>
          <a:noFill/>
        </p:spPr>
        <p:txBody>
          <a:bodyPr wrap="square" rtlCol="0">
            <a:spAutoFit/>
          </a:bodyPr>
          <a:lstStyle/>
          <a:p>
            <a:r>
              <a:rPr lang="zh-CN" altLang="en-US" sz="2800" b="1" dirty="0" smtClean="0">
                <a:solidFill>
                  <a:srgbClr val="FF0000"/>
                </a:solidFill>
                <a:latin typeface="微软雅黑" panose="020B0503020204020204" pitchFamily="34" charset="-122"/>
                <a:ea typeface="微软雅黑" panose="020B0503020204020204" pitchFamily="34" charset="-122"/>
              </a:rPr>
              <a:t>间接引用</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0202563" y="3699485"/>
            <a:ext cx="939113" cy="523220"/>
          </a:xfrm>
          <a:prstGeom prst="rect">
            <a:avLst/>
          </a:prstGeom>
          <a:noFill/>
        </p:spPr>
        <p:txBody>
          <a:bodyPr wrap="square" rtlCol="0">
            <a:spAutoFit/>
          </a:bodyPr>
          <a:lstStyle/>
          <a:p>
            <a:r>
              <a:rPr lang="zh-CN" altLang="en-US" sz="2800" b="1" dirty="0" smtClean="0">
                <a:solidFill>
                  <a:srgbClr val="FF0000"/>
                </a:solidFill>
                <a:latin typeface="微软雅黑" panose="020B0503020204020204" pitchFamily="34" charset="-122"/>
                <a:ea typeface="微软雅黑" panose="020B0503020204020204" pitchFamily="34" charset="-122"/>
              </a:rPr>
              <a:t>委婉</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949016" y="4152566"/>
            <a:ext cx="939113" cy="523220"/>
          </a:xfrm>
          <a:prstGeom prst="rect">
            <a:avLst/>
          </a:prstGeom>
          <a:noFill/>
        </p:spPr>
        <p:txBody>
          <a:bodyPr wrap="square" rtlCol="0">
            <a:spAutoFit/>
          </a:bodyPr>
          <a:lstStyle/>
          <a:p>
            <a:r>
              <a:rPr lang="zh-CN" altLang="en-US" sz="2800" b="1" dirty="0" smtClean="0">
                <a:solidFill>
                  <a:srgbClr val="FF0000"/>
                </a:solidFill>
                <a:latin typeface="微软雅黑" panose="020B0503020204020204" pitchFamily="34" charset="-122"/>
                <a:ea typeface="微软雅黑" panose="020B0503020204020204" pitchFamily="34" charset="-122"/>
              </a:rPr>
              <a:t>借代</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3764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7521" y="491098"/>
            <a:ext cx="11119019" cy="3539430"/>
          </a:xfrm>
          <a:prstGeom prst="rect">
            <a:avLst/>
          </a:prstGeom>
          <a:noFill/>
          <a:ln w="28575">
            <a:solidFill>
              <a:srgbClr val="00B0F0"/>
            </a:solidFill>
          </a:ln>
        </p:spPr>
        <p:txBody>
          <a:bodyPr wrap="square" rtlCol="0">
            <a:spAutoFit/>
          </a:bodyPr>
          <a:lstStyle/>
          <a:p>
            <a:r>
              <a:rPr lang="zh-CN" altLang="en-US" sz="2800" b="1" dirty="0" smtClean="0"/>
              <a:t>再看一个例子：</a:t>
            </a:r>
            <a:endParaRPr lang="en-US" altLang="zh-CN" sz="2800" b="1" dirty="0" smtClean="0"/>
          </a:p>
          <a:p>
            <a:r>
              <a:rPr lang="en-US" altLang="zh-CN" sz="2800" b="1" dirty="0"/>
              <a:t> </a:t>
            </a:r>
            <a:r>
              <a:rPr lang="en-US" altLang="zh-CN" sz="2800" b="1" dirty="0" smtClean="0"/>
              <a:t>       </a:t>
            </a:r>
            <a:r>
              <a:rPr lang="zh-CN" altLang="en-US" sz="2800" b="1" dirty="0" smtClean="0">
                <a:latin typeface="楷体" panose="02010609060101010101" pitchFamily="49" charset="-122"/>
                <a:ea typeface="楷体" panose="02010609060101010101" pitchFamily="49" charset="-122"/>
              </a:rPr>
              <a:t>“拆铺啦！起来！”穿着一身和时节不相称的拷绸衫裤的男子，像生气似的呼喊，“</a:t>
            </a:r>
            <a:r>
              <a:rPr lang="zh-CN" altLang="en-US" sz="2800" b="1" dirty="0" smtClean="0">
                <a:solidFill>
                  <a:srgbClr val="FF0000"/>
                </a:solidFill>
                <a:latin typeface="微软雅黑" panose="020B0503020204020204" pitchFamily="34" charset="-122"/>
                <a:ea typeface="微软雅黑" panose="020B0503020204020204" pitchFamily="34" charset="-122"/>
              </a:rPr>
              <a:t>芦柴棒</a:t>
            </a:r>
            <a:r>
              <a:rPr lang="zh-CN" altLang="en-US" sz="2800" b="1" dirty="0" smtClean="0">
                <a:latin typeface="楷体" panose="02010609060101010101" pitchFamily="49" charset="-122"/>
                <a:ea typeface="楷体" panose="02010609060101010101" pitchFamily="49" charset="-122"/>
              </a:rPr>
              <a:t>，去烧火！还躺着，猪猡！”</a:t>
            </a:r>
            <a:endParaRPr lang="en-US" altLang="zh-CN" sz="2800" b="1" dirty="0" smtClean="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p>
          <a:p>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FF0000"/>
                </a:solidFill>
                <a:latin typeface="微软雅黑" panose="020B0503020204020204" pitchFamily="34" charset="-122"/>
                <a:ea typeface="微软雅黑" panose="020B0503020204020204" pitchFamily="34" charset="-122"/>
              </a:rPr>
              <a:t>芦柴棒</a:t>
            </a:r>
            <a:r>
              <a:rPr lang="zh-CN" altLang="en-US" sz="2800" b="1" dirty="0" smtClean="0">
                <a:latin typeface="楷体" panose="02010609060101010101" pitchFamily="49" charset="-122"/>
                <a:ea typeface="楷体" panose="02010609060101010101" pitchFamily="49" charset="-122"/>
              </a:rPr>
              <a:t>”着急地要将大锅里的稀饭烧滚，但是倒冒出来的青烟引起了她一阵猛烈的咳嗽。十五六岁，除了老板之外，大概很少有人知道她的姓名。手脚瘦得像芦棒梗一样，于是大家就拿“</a:t>
            </a:r>
            <a:r>
              <a:rPr lang="zh-CN" altLang="en-US" sz="2800" b="1" dirty="0" smtClean="0">
                <a:solidFill>
                  <a:srgbClr val="FF0000"/>
                </a:solidFill>
                <a:latin typeface="微软雅黑" panose="020B0503020204020204" pitchFamily="34" charset="-122"/>
                <a:ea typeface="微软雅黑" panose="020B0503020204020204" pitchFamily="34" charset="-122"/>
              </a:rPr>
              <a:t>芦柴棒</a:t>
            </a:r>
            <a:r>
              <a:rPr lang="zh-CN" altLang="en-US" sz="2800" b="1" dirty="0" smtClean="0">
                <a:latin typeface="楷体" panose="02010609060101010101" pitchFamily="49" charset="-122"/>
                <a:ea typeface="楷体" panose="02010609060101010101" pitchFamily="49" charset="-122"/>
              </a:rPr>
              <a:t>”当作了她的名字。</a:t>
            </a:r>
            <a:r>
              <a:rPr lang="zh-CN" altLang="en-US" sz="2800" b="1" dirty="0" smtClean="0">
                <a:latin typeface="+mn-ea"/>
              </a:rPr>
              <a:t>（夏衍</a:t>
            </a:r>
            <a:r>
              <a:rPr lang="en-US" altLang="zh-CN" sz="2800" b="1" dirty="0" smtClean="0">
                <a:latin typeface="+mn-ea"/>
              </a:rPr>
              <a:t>《</a:t>
            </a:r>
            <a:r>
              <a:rPr lang="zh-CN" altLang="en-US" sz="2800" b="1" dirty="0" smtClean="0">
                <a:latin typeface="+mn-ea"/>
              </a:rPr>
              <a:t>包身工</a:t>
            </a:r>
            <a:r>
              <a:rPr lang="en-US" altLang="zh-CN" sz="2800" b="1" dirty="0" smtClean="0">
                <a:latin typeface="+mn-ea"/>
              </a:rPr>
              <a:t>》</a:t>
            </a:r>
            <a:r>
              <a:rPr lang="zh-CN" altLang="en-US" sz="2800" b="1" dirty="0" smtClean="0">
                <a:latin typeface="+mn-ea"/>
              </a:rPr>
              <a:t>）</a:t>
            </a:r>
            <a:endParaRPr lang="zh-CN" altLang="en-US" sz="2800" b="1" dirty="0">
              <a:latin typeface="+mn-ea"/>
            </a:endParaRPr>
          </a:p>
        </p:txBody>
      </p:sp>
      <p:sp>
        <p:nvSpPr>
          <p:cNvPr id="3" name="文本框 2"/>
          <p:cNvSpPr txBox="1"/>
          <p:nvPr/>
        </p:nvSpPr>
        <p:spPr>
          <a:xfrm>
            <a:off x="537520" y="4280504"/>
            <a:ext cx="11119019" cy="1815882"/>
          </a:xfrm>
          <a:prstGeom prst="rect">
            <a:avLst/>
          </a:prstGeom>
          <a:noFill/>
          <a:ln w="28575">
            <a:solidFill>
              <a:schemeClr val="accent2">
                <a:lumMod val="75000"/>
              </a:schemeClr>
            </a:solidFill>
          </a:ln>
        </p:spPr>
        <p:txBody>
          <a:bodyPr wrap="square" rtlCol="0">
            <a:spAutoFit/>
          </a:bodyPr>
          <a:lstStyle/>
          <a:p>
            <a:r>
              <a:rPr lang="en-US" altLang="zh-CN" sz="2800" b="1" dirty="0" smtClean="0"/>
              <a:t>【</a:t>
            </a:r>
            <a:r>
              <a:rPr lang="zh-CN" altLang="en-US" sz="2800" b="1" dirty="0" smtClean="0"/>
              <a:t>解析</a:t>
            </a:r>
            <a:r>
              <a:rPr lang="en-US" altLang="zh-CN" sz="2800" b="1" dirty="0" smtClean="0"/>
              <a:t>】</a:t>
            </a:r>
            <a:r>
              <a:rPr lang="zh-CN" altLang="en-US" sz="2800" b="1" dirty="0" smtClean="0"/>
              <a:t>这里用“芦柴棒”（</a:t>
            </a:r>
            <a:r>
              <a:rPr lang="zh-CN" altLang="en-US" sz="2400" dirty="0" smtClean="0">
                <a:latin typeface="微软雅黑" panose="020B0503020204020204" pitchFamily="34" charset="-122"/>
                <a:ea typeface="微软雅黑" panose="020B0503020204020204" pitchFamily="34" charset="-122"/>
              </a:rPr>
              <a:t>汝城话“芒杆子”</a:t>
            </a:r>
            <a:r>
              <a:rPr lang="zh-CN" altLang="en-US" sz="2800" b="1" dirty="0" smtClean="0"/>
              <a:t>）借代“瘦得像芦棒梗一样的人”，是为了显示人的形象特征，但如果文中没有交代她为什么叫“芦柴棒”的原因，那文中出现的“芦柴棒”就会使人不明就里，也就失去了使用借代修辞手法的意义。</a:t>
            </a:r>
            <a:endParaRPr lang="zh-CN" altLang="en-US" sz="2800" b="1" dirty="0"/>
          </a:p>
        </p:txBody>
      </p:sp>
    </p:spTree>
    <p:extLst>
      <p:ext uri="{BB962C8B-B14F-4D97-AF65-F5344CB8AC3E}">
        <p14:creationId xmlns:p14="http://schemas.microsoft.com/office/powerpoint/2010/main" val="3906350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605" y="395416"/>
            <a:ext cx="11376454" cy="646331"/>
          </a:xfrm>
          <a:prstGeom prst="rect">
            <a:avLst/>
          </a:prstGeom>
          <a:noFill/>
        </p:spPr>
        <p:txBody>
          <a:bodyPr wrap="square" rtlCol="0">
            <a:spAutoFit/>
          </a:bodyPr>
          <a:lstStyle/>
          <a:p>
            <a:pPr algn="ctr"/>
            <a:r>
              <a:rPr lang="zh-CN" altLang="en-US" sz="3600" b="1" dirty="0" smtClean="0"/>
              <a:t>借喻与借代的区别</a:t>
            </a:r>
            <a:endParaRPr lang="zh-CN" altLang="en-US" sz="3600" b="1" dirty="0"/>
          </a:p>
        </p:txBody>
      </p:sp>
      <p:sp>
        <p:nvSpPr>
          <p:cNvPr id="4" name="文本框 3"/>
          <p:cNvSpPr txBox="1"/>
          <p:nvPr/>
        </p:nvSpPr>
        <p:spPr>
          <a:xfrm>
            <a:off x="313038" y="1400432"/>
            <a:ext cx="11565924" cy="1569660"/>
          </a:xfrm>
          <a:prstGeom prst="rect">
            <a:avLst/>
          </a:prstGeom>
          <a:noFill/>
        </p:spPr>
        <p:txBody>
          <a:bodyPr wrap="square" rtlCol="0">
            <a:spAutoFit/>
          </a:bodyPr>
          <a:lstStyle/>
          <a:p>
            <a:r>
              <a:rPr lang="zh-CN" altLang="en-US" sz="3200" b="1" dirty="0" smtClean="0"/>
              <a:t>一、侧重点不同</a:t>
            </a:r>
            <a:endParaRPr lang="en-US" altLang="zh-CN" sz="3200" b="1" dirty="0" smtClean="0"/>
          </a:p>
          <a:p>
            <a:r>
              <a:rPr lang="zh-CN" altLang="en-US" sz="3200" b="1" dirty="0" smtClean="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1.</a:t>
            </a:r>
            <a:r>
              <a:rPr lang="zh-CN" altLang="en-US" sz="3200" b="1" dirty="0" smtClean="0">
                <a:latin typeface="楷体" panose="02010609060101010101" pitchFamily="49" charset="-122"/>
                <a:ea typeface="楷体" panose="02010609060101010101" pitchFamily="49" charset="-122"/>
              </a:rPr>
              <a:t>借喻侧重表达本体和喻体之间的相似性；</a:t>
            </a:r>
            <a:endParaRPr lang="en-US" altLang="zh-CN" sz="3200" b="1" dirty="0" smtClean="0">
              <a:latin typeface="楷体" panose="02010609060101010101" pitchFamily="49" charset="-122"/>
              <a:ea typeface="楷体" panose="02010609060101010101" pitchFamily="49" charset="-122"/>
            </a:endParaRPr>
          </a:p>
          <a:p>
            <a:r>
              <a:rPr lang="zh-CN" altLang="en-US" sz="3200" b="1" dirty="0" smtClean="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2.</a:t>
            </a:r>
            <a:r>
              <a:rPr lang="zh-CN" altLang="en-US" sz="3200" b="1" smtClean="0">
                <a:latin typeface="楷体" panose="02010609060101010101" pitchFamily="49" charset="-122"/>
                <a:ea typeface="楷体" panose="02010609060101010101" pitchFamily="49" charset="-122"/>
              </a:rPr>
              <a:t>借代侧重</a:t>
            </a:r>
            <a:r>
              <a:rPr lang="zh-CN" altLang="en-US" sz="3200" b="1" dirty="0" smtClean="0">
                <a:latin typeface="楷体" panose="02010609060101010101" pitchFamily="49" charset="-122"/>
                <a:ea typeface="楷体" panose="02010609060101010101" pitchFamily="49" charset="-122"/>
              </a:rPr>
              <a:t>说明本体和借体之间的相关性。</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p:nvPr/>
        </p:nvSpPr>
        <p:spPr>
          <a:xfrm>
            <a:off x="313038" y="3126612"/>
            <a:ext cx="10898660" cy="3046988"/>
          </a:xfrm>
          <a:prstGeom prst="rect">
            <a:avLst/>
          </a:prstGeom>
          <a:noFill/>
        </p:spPr>
        <p:txBody>
          <a:bodyPr wrap="square" rtlCol="0">
            <a:spAutoFit/>
          </a:bodyPr>
          <a:lstStyle/>
          <a:p>
            <a:r>
              <a:rPr lang="zh-CN" altLang="en-US" sz="3200" b="1" dirty="0" smtClean="0"/>
              <a:t>二、作用不同</a:t>
            </a:r>
            <a:endParaRPr lang="en-US" altLang="zh-CN" sz="3200" b="1" dirty="0" smtClean="0"/>
          </a:p>
          <a:p>
            <a:r>
              <a:rPr lang="zh-CN" altLang="en-US" sz="3200" b="1" dirty="0" smtClean="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1.</a:t>
            </a:r>
            <a:r>
              <a:rPr lang="zh-CN" altLang="en-US" sz="3200" b="1" dirty="0" smtClean="0">
                <a:latin typeface="楷体" panose="02010609060101010101" pitchFamily="49" charset="-122"/>
                <a:ea typeface="楷体" panose="02010609060101010101" pitchFamily="49" charset="-122"/>
              </a:rPr>
              <a:t>借喻的作用是使本体形象化，</a:t>
            </a:r>
            <a:r>
              <a:rPr lang="zh-CN" altLang="en-US" sz="3200" b="1" dirty="0">
                <a:latin typeface="楷体" panose="02010609060101010101" pitchFamily="49" charset="-122"/>
                <a:ea typeface="楷体" panose="02010609060101010101" pitchFamily="49" charset="-122"/>
              </a:rPr>
              <a:t>使用借喻可以产生更加深厚、含蓄的表达效果</a:t>
            </a:r>
            <a:r>
              <a:rPr lang="zh-CN" altLang="en-US" sz="3200" b="1" dirty="0" smtClean="0">
                <a:latin typeface="楷体" panose="02010609060101010101" pitchFamily="49" charset="-122"/>
                <a:ea typeface="楷体" panose="02010609060101010101" pitchFamily="49" charset="-122"/>
              </a:rPr>
              <a:t>，同时</a:t>
            </a:r>
            <a:r>
              <a:rPr lang="zh-CN" altLang="en-US" sz="3200" b="1" dirty="0">
                <a:latin typeface="楷体" panose="02010609060101010101" pitchFamily="49" charset="-122"/>
                <a:ea typeface="楷体" panose="02010609060101010101" pitchFamily="49" charset="-122"/>
              </a:rPr>
              <a:t>也使语言更加简洁。</a:t>
            </a:r>
            <a:endParaRPr lang="en-US" altLang="zh-CN" sz="3200" b="1" dirty="0" smtClean="0">
              <a:latin typeface="楷体" panose="02010609060101010101" pitchFamily="49" charset="-122"/>
              <a:ea typeface="楷体" panose="02010609060101010101" pitchFamily="49" charset="-122"/>
            </a:endParaRPr>
          </a:p>
          <a:p>
            <a:r>
              <a:rPr lang="zh-CN" altLang="en-US" sz="3200" b="1" dirty="0" smtClean="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2.</a:t>
            </a:r>
            <a:r>
              <a:rPr lang="zh-CN" altLang="en-US" sz="3200" b="1" dirty="0" smtClean="0">
                <a:latin typeface="楷体" panose="02010609060101010101" pitchFamily="49" charset="-122"/>
                <a:ea typeface="楷体" panose="02010609060101010101" pitchFamily="49" charset="-122"/>
              </a:rPr>
              <a:t>借代的作用是给本体换个名称，</a:t>
            </a:r>
            <a:r>
              <a:rPr lang="zh-CN" altLang="en-US" sz="3200" b="1" dirty="0">
                <a:latin typeface="楷体" panose="02010609060101010101" pitchFamily="49" charset="-122"/>
                <a:ea typeface="楷体" panose="02010609060101010101" pitchFamily="49" charset="-122"/>
              </a:rPr>
              <a:t>能够使事物的特征鲜明，形象更突出，可以使语言更精练别致</a:t>
            </a:r>
            <a:r>
              <a:rPr lang="zh-CN" altLang="en-US" sz="3200" b="1" dirty="0" smtClean="0">
                <a:latin typeface="楷体" panose="02010609060101010101" pitchFamily="49" charset="-122"/>
                <a:ea typeface="楷体" panose="02010609060101010101" pitchFamily="49" charset="-122"/>
              </a:rPr>
              <a:t>而且富于</a:t>
            </a:r>
            <a:r>
              <a:rPr lang="zh-CN" altLang="en-US" sz="3200" b="1" dirty="0">
                <a:latin typeface="楷体" panose="02010609060101010101" pitchFamily="49" charset="-122"/>
                <a:ea typeface="楷体" panose="02010609060101010101" pitchFamily="49" charset="-122"/>
              </a:rPr>
              <a:t>变化，表达更生动，还能使表意更加委婉含蓄，引发人的联想。</a:t>
            </a:r>
          </a:p>
        </p:txBody>
      </p:sp>
    </p:spTree>
    <p:extLst>
      <p:ext uri="{BB962C8B-B14F-4D97-AF65-F5344CB8AC3E}">
        <p14:creationId xmlns:p14="http://schemas.microsoft.com/office/powerpoint/2010/main" val="28456884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3038" y="447395"/>
            <a:ext cx="11565924" cy="1077218"/>
          </a:xfrm>
          <a:prstGeom prst="rect">
            <a:avLst/>
          </a:prstGeom>
          <a:noFill/>
        </p:spPr>
        <p:txBody>
          <a:bodyPr wrap="square" rtlCol="0">
            <a:spAutoFit/>
          </a:bodyPr>
          <a:lstStyle/>
          <a:p>
            <a:r>
              <a:rPr lang="zh-CN" altLang="en-US" sz="3200" b="1" dirty="0" smtClean="0">
                <a:latin typeface="楷体" panose="02010609060101010101" pitchFamily="49" charset="-122"/>
                <a:ea typeface="楷体" panose="02010609060101010101" pitchFamily="49" charset="-122"/>
              </a:rPr>
              <a:t>　　下列句子哪些是借喻，哪些是借代？并说一说它们所比喻或代指的是什么，有什么表达效果。</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p:nvPr/>
        </p:nvSpPr>
        <p:spPr>
          <a:xfrm>
            <a:off x="313038" y="1716649"/>
            <a:ext cx="10898660" cy="3701398"/>
          </a:xfrm>
          <a:prstGeom prst="rect">
            <a:avLst/>
          </a:prstGeom>
          <a:noFill/>
        </p:spPr>
        <p:txBody>
          <a:bodyPr wrap="square" rtlCol="0">
            <a:spAutoFit/>
          </a:bodyPr>
          <a:lstStyle/>
          <a:p>
            <a:pPr>
              <a:lnSpc>
                <a:spcPct val="150000"/>
              </a:lnSpc>
            </a:pPr>
            <a:r>
              <a:rPr lang="zh-CN" altLang="en-US" sz="3200" b="1" dirty="0" smtClean="0"/>
              <a:t>　　</a:t>
            </a:r>
            <a:r>
              <a:rPr lang="en-US" altLang="zh-CN" sz="3200" b="1" dirty="0" smtClean="0"/>
              <a:t>1.</a:t>
            </a:r>
            <a:r>
              <a:rPr lang="zh-CN" altLang="en-US" sz="3200" b="1" dirty="0" smtClean="0"/>
              <a:t>不能让这些充满暴力的漫画毒害我们的幼苗。</a:t>
            </a:r>
            <a:endParaRPr lang="en-US" altLang="zh-CN" sz="3200" b="1" dirty="0" smtClean="0"/>
          </a:p>
          <a:p>
            <a:pPr>
              <a:lnSpc>
                <a:spcPct val="150000"/>
              </a:lnSpc>
            </a:pPr>
            <a:r>
              <a:rPr lang="zh-CN" altLang="en-US" sz="3200" b="1" dirty="0" smtClean="0"/>
              <a:t>　　</a:t>
            </a:r>
            <a:r>
              <a:rPr lang="en-US" altLang="zh-CN" sz="3200" b="1" dirty="0" smtClean="0"/>
              <a:t>2.</a:t>
            </a:r>
            <a:r>
              <a:rPr lang="zh-CN" altLang="en-US" sz="3200" b="1" dirty="0" smtClean="0"/>
              <a:t>我非常了解他这只老狐狸。</a:t>
            </a:r>
            <a:endParaRPr lang="en-US" altLang="zh-CN" sz="3200" b="1" dirty="0" smtClean="0"/>
          </a:p>
          <a:p>
            <a:pPr>
              <a:lnSpc>
                <a:spcPct val="150000"/>
              </a:lnSpc>
            </a:pPr>
            <a:r>
              <a:rPr lang="zh-CN" altLang="en-US" sz="3200" b="1" dirty="0" smtClean="0"/>
              <a:t>　　</a:t>
            </a:r>
            <a:r>
              <a:rPr lang="en-US" altLang="zh-CN" sz="3200" b="1" dirty="0" smtClean="0"/>
              <a:t>3.</a:t>
            </a:r>
            <a:r>
              <a:rPr lang="zh-CN" altLang="en-US" sz="3200" b="1" dirty="0" smtClean="0"/>
              <a:t>我似乎打了一个寒噤；我就知道，我们之间已经隔了一层可悲的厚障壁了，我也说不出话。</a:t>
            </a:r>
            <a:endParaRPr lang="en-US" altLang="zh-CN" sz="3200" b="1" dirty="0" smtClean="0"/>
          </a:p>
          <a:p>
            <a:pPr>
              <a:lnSpc>
                <a:spcPct val="150000"/>
              </a:lnSpc>
            </a:pPr>
            <a:r>
              <a:rPr lang="zh-CN" altLang="en-US" sz="3200" b="1" dirty="0" smtClean="0"/>
              <a:t>　　</a:t>
            </a:r>
            <a:r>
              <a:rPr lang="en-US" altLang="zh-CN" sz="3200" b="1" dirty="0" smtClean="0"/>
              <a:t>4.</a:t>
            </a:r>
            <a:r>
              <a:rPr lang="zh-CN" altLang="en-US" sz="3200" b="1" dirty="0" smtClean="0"/>
              <a:t>他依靠替罪羊逃脱了法律的制裁。</a:t>
            </a:r>
            <a:endParaRPr lang="en-US" altLang="zh-CN" sz="3200" b="1" dirty="0" smtClean="0"/>
          </a:p>
        </p:txBody>
      </p:sp>
      <p:sp>
        <p:nvSpPr>
          <p:cNvPr id="10" name="文本框 9"/>
          <p:cNvSpPr txBox="1"/>
          <p:nvPr/>
        </p:nvSpPr>
        <p:spPr>
          <a:xfrm>
            <a:off x="9341707" y="1846730"/>
            <a:ext cx="2421924" cy="584775"/>
          </a:xfrm>
          <a:prstGeom prst="rect">
            <a:avLst/>
          </a:prstGeom>
          <a:noFill/>
        </p:spPr>
        <p:txBody>
          <a:bodyPr wrap="square" rtlCol="0">
            <a:spAutoFit/>
          </a:bodyPr>
          <a:lstStyle/>
          <a:p>
            <a:pPr algn="ctr"/>
            <a:r>
              <a:rPr lang="zh-CN" altLang="en-US" sz="3200" b="1" dirty="0" smtClean="0">
                <a:solidFill>
                  <a:srgbClr val="FF0000"/>
                </a:solidFill>
                <a:latin typeface="楷体" panose="02010609060101010101" pitchFamily="49" charset="-122"/>
                <a:ea typeface="楷体" panose="02010609060101010101" pitchFamily="49" charset="-122"/>
              </a:rPr>
              <a:t>幼苗：儿童</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7051589" y="4022876"/>
            <a:ext cx="4436076" cy="584775"/>
          </a:xfrm>
          <a:prstGeom prst="rect">
            <a:avLst/>
          </a:prstGeom>
          <a:noFill/>
        </p:spPr>
        <p:txBody>
          <a:bodyPr wrap="square" rtlCol="0">
            <a:spAutoFit/>
          </a:bodyPr>
          <a:lstStyle/>
          <a:p>
            <a:pPr algn="ctr"/>
            <a:r>
              <a:rPr lang="zh-CN" altLang="en-US" sz="3200" b="1" dirty="0" smtClean="0">
                <a:solidFill>
                  <a:srgbClr val="FF0000"/>
                </a:solidFill>
                <a:latin typeface="楷体" panose="02010609060101010101" pitchFamily="49" charset="-122"/>
                <a:ea typeface="楷体" panose="02010609060101010101" pitchFamily="49" charset="-122"/>
              </a:rPr>
              <a:t>厚障壁：比喻感情距离</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6096000" y="2577375"/>
            <a:ext cx="5712941" cy="584775"/>
          </a:xfrm>
          <a:prstGeom prst="rect">
            <a:avLst/>
          </a:prstGeom>
          <a:noFill/>
        </p:spPr>
        <p:txBody>
          <a:bodyPr wrap="square" rtlCol="0">
            <a:spAutoFit/>
          </a:bodyPr>
          <a:lstStyle/>
          <a:p>
            <a:pPr algn="ctr"/>
            <a:r>
              <a:rPr lang="zh-CN" altLang="en-US" sz="3200" b="1" dirty="0" smtClean="0">
                <a:solidFill>
                  <a:srgbClr val="FF0000"/>
                </a:solidFill>
                <a:latin typeface="楷体" panose="02010609060101010101" pitchFamily="49" charset="-122"/>
                <a:ea typeface="楷体" panose="02010609060101010101" pitchFamily="49" charset="-122"/>
              </a:rPr>
              <a:t>老狐狸：代指奸诈、狡猾的人</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7265772" y="4779086"/>
            <a:ext cx="4151871" cy="1077218"/>
          </a:xfrm>
          <a:prstGeom prst="rect">
            <a:avLst/>
          </a:prstGeom>
          <a:noFill/>
        </p:spPr>
        <p:txBody>
          <a:bodyPr wrap="square" rtlCol="0">
            <a:spAutoFit/>
          </a:bodyPr>
          <a:lstStyle/>
          <a:p>
            <a:pPr algn="ctr"/>
            <a:r>
              <a:rPr lang="zh-CN" altLang="en-US" sz="3200" b="1" dirty="0" smtClean="0">
                <a:solidFill>
                  <a:srgbClr val="FF0000"/>
                </a:solidFill>
                <a:latin typeface="楷体" panose="02010609060101010101" pitchFamily="49" charset="-122"/>
                <a:ea typeface="楷体" panose="02010609060101010101" pitchFamily="49" charset="-122"/>
              </a:rPr>
              <a:t>替罪羊：代指替他顶罪的人</a:t>
            </a:r>
            <a:endParaRPr lang="zh-CN" altLang="en-US" sz="32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76312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453081" y="906160"/>
            <a:ext cx="4300151"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（四）夸张</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53081" y="2150074"/>
            <a:ext cx="11277600" cy="2031325"/>
          </a:xfrm>
          <a:prstGeom prst="rect">
            <a:avLst/>
          </a:prstGeom>
          <a:noFill/>
        </p:spPr>
        <p:txBody>
          <a:bodyPr wrap="square" rtlCol="0">
            <a:spAutoFit/>
          </a:bodyPr>
          <a:lstStyle/>
          <a:p>
            <a:pPr>
              <a:lnSpc>
                <a:spcPct val="150000"/>
              </a:lnSpc>
            </a:pPr>
            <a:r>
              <a:rPr lang="zh-CN" altLang="en-US" sz="2800" b="1" dirty="0" smtClean="0"/>
              <a:t>        概念：夸张是指为达到某种表达效果，在客观现实的基础上，对事物的形象、特征、作用、程度等方面着意扩大、缩小和超前的修辞手法。夸张主要运用于文学作品中，特别是</a:t>
            </a:r>
            <a:r>
              <a:rPr lang="zh-CN" altLang="en-US" sz="2800" b="1" dirty="0" smtClean="0">
                <a:solidFill>
                  <a:srgbClr val="FF0000"/>
                </a:solidFill>
              </a:rPr>
              <a:t>诗歌</a:t>
            </a:r>
            <a:r>
              <a:rPr lang="zh-CN" altLang="en-US" sz="2800" b="1" dirty="0" smtClean="0"/>
              <a:t>当中。</a:t>
            </a:r>
            <a:endParaRPr lang="zh-CN" altLang="en-US" sz="2800" b="1" dirty="0"/>
          </a:p>
        </p:txBody>
      </p:sp>
    </p:spTree>
    <p:extLst>
      <p:ext uri="{BB962C8B-B14F-4D97-AF65-F5344CB8AC3E}">
        <p14:creationId xmlns:p14="http://schemas.microsoft.com/office/powerpoint/2010/main" val="38478397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733167" y="2479588"/>
            <a:ext cx="2487827"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夸张</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cxnSp>
        <p:nvCxnSpPr>
          <p:cNvPr id="3" name="直接箭头连接符 2"/>
          <p:cNvCxnSpPr>
            <a:endCxn id="4" idx="1"/>
          </p:cNvCxnSpPr>
          <p:nvPr/>
        </p:nvCxnSpPr>
        <p:spPr>
          <a:xfrm flipV="1">
            <a:off x="3163329" y="1223095"/>
            <a:ext cx="2240693" cy="175076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404022" y="930707"/>
            <a:ext cx="6474940" cy="584775"/>
          </a:xfrm>
          <a:prstGeom prst="rect">
            <a:avLst/>
          </a:prstGeom>
          <a:noFill/>
          <a:ln w="28575">
            <a:solidFill>
              <a:srgbClr val="FF0000"/>
            </a:solidFill>
          </a:ln>
        </p:spPr>
        <p:txBody>
          <a:bodyPr wrap="square" rtlCol="0">
            <a:spAutoFit/>
          </a:bodyPr>
          <a:lstStyle/>
          <a:p>
            <a:pPr algn="ctr"/>
            <a:r>
              <a:rPr lang="zh-CN" altLang="en-US" sz="3200" b="1" dirty="0" smtClean="0"/>
              <a:t>概念</a:t>
            </a:r>
            <a:endParaRPr lang="zh-CN" altLang="en-US" sz="3200" b="1" dirty="0"/>
          </a:p>
        </p:txBody>
      </p:sp>
      <p:cxnSp>
        <p:nvCxnSpPr>
          <p:cNvPr id="5" name="直接箭头连接符 4"/>
          <p:cNvCxnSpPr/>
          <p:nvPr/>
        </p:nvCxnSpPr>
        <p:spPr>
          <a:xfrm flipV="1">
            <a:off x="3163329" y="2967542"/>
            <a:ext cx="2240693" cy="2526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3083010" y="2992810"/>
            <a:ext cx="2370438" cy="213175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404022" y="2409864"/>
            <a:ext cx="6474940" cy="1077218"/>
          </a:xfrm>
          <a:prstGeom prst="rect">
            <a:avLst/>
          </a:prstGeom>
          <a:noFill/>
          <a:ln w="28575">
            <a:solidFill>
              <a:srgbClr val="FF0000"/>
            </a:solidFill>
          </a:ln>
        </p:spPr>
        <p:txBody>
          <a:bodyPr wrap="square" rtlCol="0">
            <a:spAutoFit/>
          </a:bodyPr>
          <a:lstStyle/>
          <a:p>
            <a:pPr algn="ctr"/>
            <a:r>
              <a:rPr lang="zh-CN" altLang="en-US" sz="3200" b="1" dirty="0" smtClean="0"/>
              <a:t>种类：①扩大夸张；②缩小夸张；③超前夸张</a:t>
            </a:r>
            <a:endParaRPr lang="zh-CN" altLang="en-US" sz="3200" b="1" dirty="0"/>
          </a:p>
        </p:txBody>
      </p:sp>
      <p:sp>
        <p:nvSpPr>
          <p:cNvPr id="8" name="文本框 7"/>
          <p:cNvSpPr txBox="1"/>
          <p:nvPr/>
        </p:nvSpPr>
        <p:spPr>
          <a:xfrm>
            <a:off x="5453448" y="4237867"/>
            <a:ext cx="6474940" cy="1569660"/>
          </a:xfrm>
          <a:prstGeom prst="rect">
            <a:avLst/>
          </a:prstGeom>
          <a:noFill/>
          <a:ln w="28575">
            <a:solidFill>
              <a:srgbClr val="FF0000"/>
            </a:solidFill>
          </a:ln>
        </p:spPr>
        <p:txBody>
          <a:bodyPr wrap="square" rtlCol="0">
            <a:spAutoFit/>
          </a:bodyPr>
          <a:lstStyle/>
          <a:p>
            <a:pPr algn="ctr"/>
            <a:r>
              <a:rPr lang="zh-CN" altLang="en-US" sz="3200" b="1" dirty="0" smtClean="0"/>
              <a:t>作用（表达效果）</a:t>
            </a:r>
            <a:r>
              <a:rPr lang="zh-CN" altLang="en-US" sz="3200" b="1" dirty="0"/>
              <a:t>：</a:t>
            </a:r>
            <a:r>
              <a:rPr lang="zh-CN" altLang="en-US" sz="3200" b="1" dirty="0" smtClean="0"/>
              <a:t>①揭示本质，给人启示；②烘托气氛，增强感染力；③增强联想，创造意境</a:t>
            </a:r>
            <a:endParaRPr lang="en-US" altLang="zh-CN" sz="3200" b="1" dirty="0" smtClean="0"/>
          </a:p>
        </p:txBody>
      </p:sp>
      <p:sp>
        <p:nvSpPr>
          <p:cNvPr id="9" name="文本框 8"/>
          <p:cNvSpPr txBox="1"/>
          <p:nvPr/>
        </p:nvSpPr>
        <p:spPr>
          <a:xfrm>
            <a:off x="1025609" y="3571267"/>
            <a:ext cx="1902941" cy="1077218"/>
          </a:xfrm>
          <a:prstGeom prst="rect">
            <a:avLst/>
          </a:prstGeom>
          <a:noFill/>
          <a:ln w="28575">
            <a:solidFill>
              <a:schemeClr val="accent1"/>
            </a:solidFill>
          </a:ln>
        </p:spPr>
        <p:txBody>
          <a:bodyPr wrap="square" rtlCol="0">
            <a:spAutoFit/>
          </a:bodyPr>
          <a:lstStyle/>
          <a:p>
            <a:pPr algn="ctr"/>
            <a:r>
              <a:rPr lang="zh-CN" altLang="en-US" sz="3200" b="1" dirty="0" smtClean="0"/>
              <a:t>说大话</a:t>
            </a:r>
            <a:endParaRPr lang="en-US" altLang="zh-CN" sz="3200" b="1" dirty="0" smtClean="0"/>
          </a:p>
          <a:p>
            <a:pPr algn="ctr"/>
            <a:r>
              <a:rPr lang="zh-CN" altLang="en-US" sz="3200" b="1" dirty="0" smtClean="0"/>
              <a:t>夸海口</a:t>
            </a:r>
            <a:endParaRPr lang="zh-CN" altLang="en-US" sz="3200" b="1" dirty="0"/>
          </a:p>
        </p:txBody>
      </p:sp>
    </p:spTree>
    <p:extLst>
      <p:ext uri="{BB962C8B-B14F-4D97-AF65-F5344CB8AC3E}">
        <p14:creationId xmlns:p14="http://schemas.microsoft.com/office/powerpoint/2010/main" val="4231328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典例</a:t>
            </a:r>
            <a:endParaRPr lang="zh-CN" altLang="en-US" sz="3200" b="1" dirty="0">
              <a:solidFill>
                <a:srgbClr val="FF0000"/>
              </a:solidFill>
            </a:endParaRPr>
          </a:p>
        </p:txBody>
      </p:sp>
      <p:sp>
        <p:nvSpPr>
          <p:cNvPr id="3" name="文本框 2"/>
          <p:cNvSpPr txBox="1"/>
          <p:nvPr/>
        </p:nvSpPr>
        <p:spPr>
          <a:xfrm>
            <a:off x="2838963" y="526937"/>
            <a:ext cx="8773297" cy="523220"/>
          </a:xfrm>
          <a:prstGeom prst="rect">
            <a:avLst/>
          </a:prstGeom>
          <a:noFill/>
        </p:spPr>
        <p:txBody>
          <a:bodyPr wrap="square" rtlCol="0">
            <a:spAutoFit/>
          </a:bodyPr>
          <a:lstStyle/>
          <a:p>
            <a:r>
              <a:rPr lang="zh-CN" altLang="en-US" sz="2800" b="1" dirty="0" smtClean="0">
                <a:latin typeface="+mn-ea"/>
              </a:rPr>
              <a:t>请对文中画横线处的句子所用主要修辞手法进行赏析。</a:t>
            </a:r>
            <a:endParaRPr lang="zh-CN" altLang="en-US" sz="2800" b="1" dirty="0">
              <a:latin typeface="+mn-ea"/>
            </a:endParaRPr>
          </a:p>
        </p:txBody>
      </p:sp>
      <p:sp>
        <p:nvSpPr>
          <p:cNvPr id="4" name="文本框 3"/>
          <p:cNvSpPr txBox="1"/>
          <p:nvPr/>
        </p:nvSpPr>
        <p:spPr>
          <a:xfrm>
            <a:off x="308919" y="1434069"/>
            <a:ext cx="11487665" cy="2246769"/>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a:t>
            </a:r>
            <a:r>
              <a:rPr lang="zh-CN" altLang="en-US" sz="2800" b="1" dirty="0" smtClean="0">
                <a:latin typeface="楷体" panose="02010609060101010101" pitchFamily="49" charset="-122"/>
                <a:ea typeface="楷体" panose="02010609060101010101" pitchFamily="49" charset="-122"/>
              </a:rPr>
              <a:t>香椿拌豆腐是拌豆腐里的上上品。嫩香椿头，芽叶未舒，颜色紫赤，嗅之香气扑鼻，入开水稍烫，梗叶转为碧绿，捞出，揉以细盐，候冷，切为碎末，与豆腐同拌（以南豆腐为佳），下香油数滴。</a:t>
            </a:r>
            <a:r>
              <a:rPr lang="zh-CN" altLang="en-US" sz="2800" b="1" u="sng" dirty="0" smtClean="0">
                <a:uFill>
                  <a:solidFill>
                    <a:srgbClr val="FF0000"/>
                  </a:solidFill>
                </a:uFill>
                <a:latin typeface="微软雅黑" panose="020B0503020204020204" pitchFamily="34" charset="-122"/>
                <a:ea typeface="微软雅黑" panose="020B0503020204020204" pitchFamily="34" charset="-122"/>
              </a:rPr>
              <a:t>一箸</a:t>
            </a:r>
            <a:r>
              <a:rPr lang="en-US" altLang="zh-CN" sz="2800" dirty="0"/>
              <a:t>[</a:t>
            </a:r>
            <a:r>
              <a:rPr lang="en-US" altLang="zh-CN" sz="2800" dirty="0" err="1" smtClean="0"/>
              <a:t>zhù</a:t>
            </a:r>
            <a:r>
              <a:rPr lang="zh-CN" altLang="en-US" sz="2400" b="1" dirty="0" smtClean="0">
                <a:latin typeface="楷体" panose="02010609060101010101" pitchFamily="49" charset="-122"/>
                <a:ea typeface="楷体" panose="02010609060101010101" pitchFamily="49" charset="-122"/>
              </a:rPr>
              <a:t>筷子</a:t>
            </a:r>
            <a:r>
              <a:rPr lang="en-US" altLang="zh-CN" sz="2800" dirty="0" smtClean="0"/>
              <a:t>]</a:t>
            </a:r>
            <a:r>
              <a:rPr lang="zh-CN" altLang="en-US" sz="2800" b="1" u="sng" dirty="0" smtClean="0">
                <a:uFill>
                  <a:solidFill>
                    <a:srgbClr val="FF0000"/>
                  </a:solidFill>
                </a:uFill>
                <a:latin typeface="微软雅黑" panose="020B0503020204020204" pitchFamily="34" charset="-122"/>
                <a:ea typeface="微软雅黑" panose="020B0503020204020204" pitchFamily="34" charset="-122"/>
              </a:rPr>
              <a:t>入口，三春不忘</a:t>
            </a:r>
            <a:r>
              <a:rPr lang="zh-CN" altLang="en-US" sz="2800" b="1" dirty="0" smtClean="0">
                <a:latin typeface="楷体" panose="02010609060101010101" pitchFamily="49" charset="-122"/>
                <a:ea typeface="楷体" panose="02010609060101010101" pitchFamily="49" charset="-122"/>
              </a:rPr>
              <a:t>。香椿头只卖得数日，过此则叶绿梗硬，香气不再。</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493241" y="3747303"/>
            <a:ext cx="11119019" cy="1384995"/>
          </a:xfrm>
          <a:prstGeom prst="rect">
            <a:avLst/>
          </a:prstGeom>
          <a:noFill/>
          <a:ln w="28575">
            <a:solidFill>
              <a:srgbClr val="00B0F0"/>
            </a:solidFill>
          </a:ln>
        </p:spPr>
        <p:txBody>
          <a:bodyPr wrap="square" rtlCol="0">
            <a:spAutoFit/>
          </a:bodyPr>
          <a:lstStyle/>
          <a:p>
            <a:r>
              <a:rPr lang="en-US" altLang="zh-CN" sz="2800" b="1" dirty="0" smtClean="0"/>
              <a:t>【</a:t>
            </a:r>
            <a:r>
              <a:rPr lang="zh-CN" altLang="en-US" sz="2800" b="1" dirty="0" smtClean="0"/>
              <a:t>答案</a:t>
            </a:r>
            <a:r>
              <a:rPr lang="en-US" altLang="zh-CN" sz="2800" b="1" dirty="0" smtClean="0"/>
              <a:t>】</a:t>
            </a:r>
            <a:r>
              <a:rPr lang="zh-CN" altLang="en-US" sz="2800" b="1" dirty="0" smtClean="0"/>
              <a:t>此处运用夸张手法，“三春”一词在时间上夸张延长，写出了作者对香椿拌豆腐的香味的久久不忘，增强了对香椿拌豆腐的喜爱之情。</a:t>
            </a:r>
            <a:endParaRPr lang="zh-CN" altLang="en-US" sz="2800" b="1" dirty="0"/>
          </a:p>
        </p:txBody>
      </p:sp>
    </p:spTree>
    <p:extLst>
      <p:ext uri="{BB962C8B-B14F-4D97-AF65-F5344CB8AC3E}">
        <p14:creationId xmlns:p14="http://schemas.microsoft.com/office/powerpoint/2010/main" val="2427360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337751"/>
            <a:ext cx="11541211" cy="4524315"/>
          </a:xfrm>
          <a:prstGeom prst="rect">
            <a:avLst/>
          </a:prstGeom>
          <a:noFill/>
        </p:spPr>
        <p:txBody>
          <a:bodyPr wrap="square" rtlCol="0">
            <a:spAutoFit/>
          </a:bodyPr>
          <a:lstStyle/>
          <a:p>
            <a:pPr>
              <a:lnSpc>
                <a:spcPct val="150000"/>
              </a:lnSpc>
            </a:pPr>
            <a:r>
              <a:rPr lang="zh-CN" altLang="zh-CN" sz="3600" b="1" dirty="0">
                <a:solidFill>
                  <a:srgbClr val="FF0000"/>
                </a:solidFill>
              </a:rPr>
              <a:t>特别注意：</a:t>
            </a:r>
          </a:p>
          <a:p>
            <a:pPr>
              <a:lnSpc>
                <a:spcPct val="150000"/>
              </a:lnSpc>
            </a:pPr>
            <a:r>
              <a:rPr lang="zh-CN" altLang="zh-CN" sz="2800" b="1" dirty="0" smtClean="0"/>
              <a:t>（</a:t>
            </a:r>
            <a:r>
              <a:rPr lang="en-US" altLang="zh-CN" sz="2800" b="1" dirty="0"/>
              <a:t>1</a:t>
            </a:r>
            <a:r>
              <a:rPr lang="zh-CN" altLang="zh-CN" sz="2800" b="1" dirty="0"/>
              <a:t>）夸而有据，以客观事实为基础，合乎情理；（</a:t>
            </a:r>
            <a:r>
              <a:rPr lang="en-US" altLang="zh-CN" sz="2800" b="1" dirty="0"/>
              <a:t>2</a:t>
            </a:r>
            <a:r>
              <a:rPr lang="zh-CN" altLang="zh-CN" sz="2800" b="1" dirty="0"/>
              <a:t>）夸张要显明，不能既像夸张又像事实。</a:t>
            </a:r>
          </a:p>
          <a:p>
            <a:pPr>
              <a:lnSpc>
                <a:spcPct val="150000"/>
              </a:lnSpc>
            </a:pPr>
            <a:r>
              <a:rPr lang="zh-CN" altLang="zh-CN" sz="3600" b="1" dirty="0">
                <a:solidFill>
                  <a:srgbClr val="FF0000"/>
                </a:solidFill>
              </a:rPr>
              <a:t>夸张的作用：</a:t>
            </a:r>
            <a:r>
              <a:rPr lang="zh-CN" altLang="zh-CN" sz="2800" b="1" dirty="0"/>
              <a:t>突出特征，揭示本质，强化思想感情；烘托气氛，增强感染力；增强联想，创造意境；表明态度，语言生动</a:t>
            </a:r>
            <a:r>
              <a:rPr lang="zh-CN" altLang="zh-CN" sz="2800" b="1" dirty="0" smtClean="0"/>
              <a:t>。</a:t>
            </a:r>
            <a:endParaRPr lang="en-US" altLang="zh-CN" sz="2800" b="1" dirty="0" smtClean="0"/>
          </a:p>
          <a:p>
            <a:pPr>
              <a:lnSpc>
                <a:spcPct val="150000"/>
              </a:lnSpc>
            </a:pPr>
            <a:r>
              <a:rPr lang="zh-CN" altLang="en-US" sz="3600" b="1" dirty="0" smtClean="0">
                <a:solidFill>
                  <a:srgbClr val="FF0000"/>
                </a:solidFill>
              </a:rPr>
              <a:t>答题格式</a:t>
            </a:r>
            <a:r>
              <a:rPr lang="zh-CN" altLang="en-US" sz="2800" b="1" dirty="0" smtClean="0"/>
              <a:t>：</a:t>
            </a:r>
            <a:r>
              <a:rPr lang="zh-CN" altLang="zh-CN" sz="2800" b="1" dirty="0" smtClean="0"/>
              <a:t>强调</a:t>
            </a:r>
            <a:r>
              <a:rPr lang="zh-CN" altLang="en-US" sz="2800" b="1" dirty="0" smtClean="0"/>
              <a:t>（</a:t>
            </a:r>
            <a:r>
              <a:rPr lang="zh-CN" altLang="zh-CN" sz="2800" b="1" dirty="0" smtClean="0"/>
              <a:t>突出</a:t>
            </a:r>
            <a:r>
              <a:rPr lang="zh-CN" altLang="en-US" sz="2800" b="1" dirty="0" smtClean="0"/>
              <a:t>）</a:t>
            </a:r>
            <a:r>
              <a:rPr lang="zh-CN" altLang="zh-CN" sz="2800" b="1" dirty="0" smtClean="0"/>
              <a:t>……</a:t>
            </a:r>
            <a:r>
              <a:rPr lang="zh-CN" altLang="zh-CN" sz="2800" b="1" dirty="0"/>
              <a:t>，</a:t>
            </a:r>
            <a:r>
              <a:rPr lang="en-US" altLang="zh-CN" sz="2800" b="1" dirty="0"/>
              <a:t> </a:t>
            </a:r>
            <a:r>
              <a:rPr lang="zh-CN" altLang="zh-CN" sz="2800" b="1" dirty="0"/>
              <a:t>给人留下深刻印象，表达效果突出。</a:t>
            </a:r>
            <a:endParaRPr lang="zh-CN" altLang="en-US" sz="2800" b="1" dirty="0"/>
          </a:p>
        </p:txBody>
      </p:sp>
    </p:spTree>
    <p:extLst>
      <p:ext uri="{BB962C8B-B14F-4D97-AF65-F5344CB8AC3E}">
        <p14:creationId xmlns:p14="http://schemas.microsoft.com/office/powerpoint/2010/main" val="5737978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453081" y="906160"/>
            <a:ext cx="4300151"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（五）对偶</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53081" y="2150074"/>
            <a:ext cx="11277600" cy="2031325"/>
          </a:xfrm>
          <a:prstGeom prst="rect">
            <a:avLst/>
          </a:prstGeom>
          <a:noFill/>
        </p:spPr>
        <p:txBody>
          <a:bodyPr wrap="square" rtlCol="0">
            <a:spAutoFit/>
          </a:bodyPr>
          <a:lstStyle/>
          <a:p>
            <a:pPr>
              <a:lnSpc>
                <a:spcPct val="150000"/>
              </a:lnSpc>
            </a:pPr>
            <a:r>
              <a:rPr lang="zh-CN" altLang="en-US" sz="2800" b="1" dirty="0" smtClean="0"/>
              <a:t>        概念：用字数相等、结构相同或相似、意义对称的一对短语或句子来表达相对、相关或相反意思的修辞手法。最典型的表现就是富有中国民族文化特色的对（楹）联、律诗中对仗。</a:t>
            </a:r>
            <a:endParaRPr lang="zh-CN" altLang="en-US" sz="2800" b="1" dirty="0"/>
          </a:p>
        </p:txBody>
      </p:sp>
    </p:spTree>
    <p:extLst>
      <p:ext uri="{BB962C8B-B14F-4D97-AF65-F5344CB8AC3E}">
        <p14:creationId xmlns:p14="http://schemas.microsoft.com/office/powerpoint/2010/main" val="8969633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733167" y="2479588"/>
            <a:ext cx="2487827"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对偶</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cxnSp>
        <p:nvCxnSpPr>
          <p:cNvPr id="3" name="直接箭头连接符 2"/>
          <p:cNvCxnSpPr>
            <a:endCxn id="4" idx="1"/>
          </p:cNvCxnSpPr>
          <p:nvPr/>
        </p:nvCxnSpPr>
        <p:spPr>
          <a:xfrm flipV="1">
            <a:off x="3163329" y="1223095"/>
            <a:ext cx="2240693" cy="175076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404022" y="930707"/>
            <a:ext cx="6474940" cy="584775"/>
          </a:xfrm>
          <a:prstGeom prst="rect">
            <a:avLst/>
          </a:prstGeom>
          <a:noFill/>
          <a:ln w="28575">
            <a:solidFill>
              <a:srgbClr val="FF0000"/>
            </a:solidFill>
          </a:ln>
        </p:spPr>
        <p:txBody>
          <a:bodyPr wrap="square" rtlCol="0">
            <a:spAutoFit/>
          </a:bodyPr>
          <a:lstStyle/>
          <a:p>
            <a:pPr algn="ctr"/>
            <a:r>
              <a:rPr lang="zh-CN" altLang="en-US" sz="3200" b="1" dirty="0" smtClean="0"/>
              <a:t>概念</a:t>
            </a:r>
            <a:endParaRPr lang="zh-CN" altLang="en-US" sz="3200" b="1" dirty="0"/>
          </a:p>
        </p:txBody>
      </p:sp>
      <p:cxnSp>
        <p:nvCxnSpPr>
          <p:cNvPr id="5" name="直接箭头连接符 4"/>
          <p:cNvCxnSpPr/>
          <p:nvPr/>
        </p:nvCxnSpPr>
        <p:spPr>
          <a:xfrm flipV="1">
            <a:off x="3163329" y="2967542"/>
            <a:ext cx="2240693" cy="2526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3083010" y="2992810"/>
            <a:ext cx="2370438" cy="213175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404022" y="2673479"/>
            <a:ext cx="6474940" cy="584775"/>
          </a:xfrm>
          <a:prstGeom prst="rect">
            <a:avLst/>
          </a:prstGeom>
          <a:noFill/>
          <a:ln w="28575">
            <a:solidFill>
              <a:srgbClr val="FF0000"/>
            </a:solidFill>
          </a:ln>
        </p:spPr>
        <p:txBody>
          <a:bodyPr wrap="square" rtlCol="0">
            <a:spAutoFit/>
          </a:bodyPr>
          <a:lstStyle/>
          <a:p>
            <a:pPr algn="ctr"/>
            <a:r>
              <a:rPr lang="zh-CN" altLang="en-US" sz="3200" b="1" dirty="0" smtClean="0"/>
              <a:t>种类：①正对；②反对；③串对</a:t>
            </a:r>
            <a:endParaRPr lang="zh-CN" altLang="en-US" sz="3200" b="1" dirty="0"/>
          </a:p>
        </p:txBody>
      </p:sp>
      <p:sp>
        <p:nvSpPr>
          <p:cNvPr id="8" name="文本框 7"/>
          <p:cNvSpPr txBox="1"/>
          <p:nvPr/>
        </p:nvSpPr>
        <p:spPr>
          <a:xfrm>
            <a:off x="5453448" y="3554114"/>
            <a:ext cx="6474940" cy="3046988"/>
          </a:xfrm>
          <a:prstGeom prst="rect">
            <a:avLst/>
          </a:prstGeom>
          <a:noFill/>
          <a:ln w="28575">
            <a:solidFill>
              <a:srgbClr val="FF0000"/>
            </a:solidFill>
          </a:ln>
        </p:spPr>
        <p:txBody>
          <a:bodyPr wrap="square" rtlCol="0">
            <a:spAutoFit/>
          </a:bodyPr>
          <a:lstStyle/>
          <a:p>
            <a:r>
              <a:rPr lang="zh-CN" altLang="en-US" sz="3200" b="1" dirty="0" smtClean="0"/>
              <a:t>作用（表达效果）</a:t>
            </a:r>
            <a:r>
              <a:rPr lang="zh-CN" altLang="en-US" sz="3200" b="1" dirty="0"/>
              <a:t>：</a:t>
            </a:r>
            <a:r>
              <a:rPr lang="zh-CN" altLang="en-US" sz="3200" b="1" dirty="0" smtClean="0"/>
              <a:t>①节奏鲜明，音韵和谐，便于吟诵，易于记忆；②凝练概括，富于表现力，对比强烈，褒贬分明；③形式整齐，结构对称，具有均衡的美感效果，用于诗词，有音乐美。</a:t>
            </a:r>
            <a:endParaRPr lang="en-US" altLang="zh-CN" sz="3200" b="1" dirty="0" smtClean="0"/>
          </a:p>
        </p:txBody>
      </p:sp>
      <p:sp>
        <p:nvSpPr>
          <p:cNvPr id="9" name="文本框 8"/>
          <p:cNvSpPr txBox="1"/>
          <p:nvPr/>
        </p:nvSpPr>
        <p:spPr>
          <a:xfrm>
            <a:off x="1025609" y="3571267"/>
            <a:ext cx="1902941" cy="1077218"/>
          </a:xfrm>
          <a:prstGeom prst="rect">
            <a:avLst/>
          </a:prstGeom>
          <a:noFill/>
          <a:ln w="28575">
            <a:solidFill>
              <a:schemeClr val="accent1"/>
            </a:solidFill>
          </a:ln>
        </p:spPr>
        <p:txBody>
          <a:bodyPr wrap="square" rtlCol="0">
            <a:spAutoFit/>
          </a:bodyPr>
          <a:lstStyle/>
          <a:p>
            <a:pPr algn="ctr"/>
            <a:r>
              <a:rPr lang="zh-CN" altLang="en-US" sz="3200" b="1" dirty="0" smtClean="0"/>
              <a:t>比翼齐飞</a:t>
            </a:r>
            <a:endParaRPr lang="en-US" altLang="zh-CN" sz="3200" b="1" dirty="0" smtClean="0"/>
          </a:p>
          <a:p>
            <a:pPr algn="ctr"/>
            <a:r>
              <a:rPr lang="zh-CN" altLang="en-US" sz="3200" b="1" dirty="0" smtClean="0"/>
              <a:t>共结连理</a:t>
            </a:r>
            <a:endParaRPr lang="zh-CN" altLang="en-US" sz="3200" b="1" dirty="0"/>
          </a:p>
        </p:txBody>
      </p:sp>
    </p:spTree>
    <p:extLst>
      <p:ext uri="{BB962C8B-B14F-4D97-AF65-F5344CB8AC3E}">
        <p14:creationId xmlns:p14="http://schemas.microsoft.com/office/powerpoint/2010/main" val="327357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对偶典例</a:t>
            </a:r>
            <a:endParaRPr lang="zh-CN" altLang="en-US" sz="3200" b="1" dirty="0">
              <a:solidFill>
                <a:srgbClr val="FF0000"/>
              </a:solidFill>
            </a:endParaRPr>
          </a:p>
        </p:txBody>
      </p:sp>
      <p:sp>
        <p:nvSpPr>
          <p:cNvPr id="3" name="文本框 2"/>
          <p:cNvSpPr txBox="1"/>
          <p:nvPr/>
        </p:nvSpPr>
        <p:spPr>
          <a:xfrm>
            <a:off x="2838963" y="526937"/>
            <a:ext cx="8773297" cy="954107"/>
          </a:xfrm>
          <a:prstGeom prst="rect">
            <a:avLst/>
          </a:prstGeom>
          <a:noFill/>
        </p:spPr>
        <p:txBody>
          <a:bodyPr wrap="square" rtlCol="0">
            <a:spAutoFit/>
          </a:bodyPr>
          <a:lstStyle/>
          <a:p>
            <a:r>
              <a:rPr lang="zh-CN" altLang="en-US" sz="2800" b="1" dirty="0" smtClean="0">
                <a:latin typeface="+mn-ea"/>
              </a:rPr>
              <a:t>（</a:t>
            </a:r>
            <a:r>
              <a:rPr lang="en-US" altLang="zh-CN" sz="2800" b="1" dirty="0" smtClean="0">
                <a:latin typeface="楷体" panose="02010609060101010101" pitchFamily="49" charset="-122"/>
                <a:ea typeface="楷体" panose="02010609060101010101" pitchFamily="49" charset="-122"/>
              </a:rPr>
              <a:t>2022</a:t>
            </a:r>
            <a:r>
              <a:rPr lang="zh-CN" altLang="en-US" sz="2800" b="1" dirty="0" smtClean="0">
                <a:latin typeface="楷体" panose="02010609060101010101" pitchFamily="49" charset="-122"/>
                <a:ea typeface="楷体" panose="02010609060101010101" pitchFamily="49" charset="-122"/>
              </a:rPr>
              <a:t>湖南百所名校联考</a:t>
            </a:r>
            <a:r>
              <a:rPr lang="zh-CN" altLang="en-US" sz="2800" b="1" dirty="0" smtClean="0">
                <a:latin typeface="+mn-ea"/>
              </a:rPr>
              <a:t>）文中画横线的句子所用主要修辞手法进行赏析。</a:t>
            </a:r>
            <a:endParaRPr lang="zh-CN" altLang="en-US" sz="2800" b="1" dirty="0">
              <a:latin typeface="+mn-ea"/>
            </a:endParaRPr>
          </a:p>
        </p:txBody>
      </p:sp>
      <p:sp>
        <p:nvSpPr>
          <p:cNvPr id="4" name="文本框 3"/>
          <p:cNvSpPr txBox="1"/>
          <p:nvPr/>
        </p:nvSpPr>
        <p:spPr>
          <a:xfrm>
            <a:off x="308919" y="1434069"/>
            <a:ext cx="11487665" cy="1384995"/>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人们在痛定思痛中终于达成了绿色发展的共识：探采矿项目全部关停退出，让祁连山“休养生息”；大力发展绿色能源产业，布局高科技产业。</a:t>
            </a:r>
            <a:r>
              <a:rPr lang="zh-CN" altLang="en-US" sz="2800" b="1" u="sng" dirty="0" smtClean="0">
                <a:uFill>
                  <a:solidFill>
                    <a:srgbClr val="FF0000"/>
                  </a:solidFill>
                </a:uFill>
                <a:latin typeface="+mn-ea"/>
              </a:rPr>
              <a:t>风机巨人提供绿色能源，光伏产业助力绿色发展</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493241" y="3033698"/>
            <a:ext cx="11119019" cy="1815882"/>
          </a:xfrm>
          <a:prstGeom prst="rect">
            <a:avLst/>
          </a:prstGeom>
          <a:noFill/>
          <a:ln w="28575">
            <a:solidFill>
              <a:srgbClr val="00B0F0"/>
            </a:solidFill>
          </a:ln>
        </p:spPr>
        <p:txBody>
          <a:bodyPr wrap="square" rtlCol="0">
            <a:spAutoFit/>
          </a:bodyPr>
          <a:lstStyle/>
          <a:p>
            <a:r>
              <a:rPr lang="en-US" altLang="zh-CN" sz="2800" b="1" dirty="0" smtClean="0"/>
              <a:t>【</a:t>
            </a:r>
            <a:r>
              <a:rPr lang="zh-CN" altLang="en-US" sz="2800" b="1" dirty="0" smtClean="0"/>
              <a:t>答案</a:t>
            </a:r>
            <a:r>
              <a:rPr lang="en-US" altLang="zh-CN" sz="2800" b="1" dirty="0" smtClean="0"/>
              <a:t>】</a:t>
            </a:r>
            <a:r>
              <a:rPr lang="zh-CN" altLang="en-US" sz="2800" b="1" dirty="0" smtClean="0"/>
              <a:t>构成：“风机巨人”与“光伏产业”、“提供”与“助力”、“绿色能源”与“绿色发展”两两相对，构成对偶。表达效果：①形式整齐，节奏感强，朗朗上口；②内容紧密相连，表明了人们对祁连山绿色发展的认识，即要大力发展绿色能源产业。</a:t>
            </a:r>
            <a:endParaRPr lang="zh-CN" altLang="en-US" sz="2800" b="1" dirty="0"/>
          </a:p>
        </p:txBody>
      </p:sp>
    </p:spTree>
    <p:extLst>
      <p:ext uri="{BB962C8B-B14F-4D97-AF65-F5344CB8AC3E}">
        <p14:creationId xmlns:p14="http://schemas.microsoft.com/office/powerpoint/2010/main" val="4278213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4936" y="426140"/>
            <a:ext cx="4382530" cy="584775"/>
          </a:xfrm>
          <a:prstGeom prst="rect">
            <a:avLst/>
          </a:prstGeom>
          <a:solidFill>
            <a:schemeClr val="accent6">
              <a:lumMod val="40000"/>
              <a:lumOff val="60000"/>
            </a:schemeClr>
          </a:solidFill>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t>通览全局   高屋建瓴</a:t>
            </a:r>
            <a:endParaRPr lang="zh-CN" altLang="en-US" sz="3200" b="1" dirty="0"/>
          </a:p>
        </p:txBody>
      </p:sp>
      <p:sp>
        <p:nvSpPr>
          <p:cNvPr id="3" name="文本框 2"/>
          <p:cNvSpPr txBox="1"/>
          <p:nvPr/>
        </p:nvSpPr>
        <p:spPr>
          <a:xfrm>
            <a:off x="411892" y="2842054"/>
            <a:ext cx="3146854" cy="523220"/>
          </a:xfrm>
          <a:prstGeom prst="rect">
            <a:avLst/>
          </a:prstGeom>
          <a:solidFill>
            <a:schemeClr val="accent2">
              <a:lumMod val="40000"/>
              <a:lumOff val="60000"/>
            </a:schemeClr>
          </a:solidFill>
          <a:ln w="38100">
            <a:solidFill>
              <a:srgbClr val="00B0F0"/>
            </a:solidFill>
          </a:ln>
        </p:spPr>
        <p:txBody>
          <a:bodyPr wrap="square" rtlCol="0">
            <a:spAutoFit/>
          </a:bodyPr>
          <a:lstStyle/>
          <a:p>
            <a:pPr algn="ctr"/>
            <a:r>
              <a:rPr lang="zh-CN" altLang="en-US" sz="2800" b="1" dirty="0" smtClean="0"/>
              <a:t>正确使用修辞手法</a:t>
            </a:r>
            <a:endParaRPr lang="zh-CN" altLang="en-US" sz="2800" b="1" dirty="0"/>
          </a:p>
        </p:txBody>
      </p:sp>
      <p:cxnSp>
        <p:nvCxnSpPr>
          <p:cNvPr id="5" name="直接连接符 4"/>
          <p:cNvCxnSpPr>
            <a:stCxn id="3" idx="3"/>
          </p:cNvCxnSpPr>
          <p:nvPr/>
        </p:nvCxnSpPr>
        <p:spPr>
          <a:xfrm>
            <a:off x="3558746" y="3103664"/>
            <a:ext cx="66726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099222" y="1317881"/>
            <a:ext cx="6540842" cy="523220"/>
          </a:xfrm>
          <a:prstGeom prst="rect">
            <a:avLst/>
          </a:prstGeom>
          <a:solidFill>
            <a:schemeClr val="tx2">
              <a:lumMod val="20000"/>
              <a:lumOff val="80000"/>
            </a:schemeClr>
          </a:solidFill>
        </p:spPr>
        <p:txBody>
          <a:bodyPr wrap="square" rtlCol="0">
            <a:spAutoFit/>
          </a:bodyPr>
          <a:lstStyle/>
          <a:p>
            <a:pPr algn="ctr"/>
            <a:r>
              <a:rPr lang="zh-CN" altLang="en-US" sz="2800" b="1" dirty="0" smtClean="0"/>
              <a:t>熟悉常见修辞的特点及其表达效果</a:t>
            </a:r>
            <a:endParaRPr lang="zh-CN" altLang="en-US" sz="2800" b="1" dirty="0"/>
          </a:p>
        </p:txBody>
      </p:sp>
      <p:sp>
        <p:nvSpPr>
          <p:cNvPr id="7" name="文本框 6"/>
          <p:cNvSpPr txBox="1"/>
          <p:nvPr/>
        </p:nvSpPr>
        <p:spPr>
          <a:xfrm>
            <a:off x="5099222" y="2252876"/>
            <a:ext cx="6540842" cy="523220"/>
          </a:xfrm>
          <a:prstGeom prst="rect">
            <a:avLst/>
          </a:prstGeom>
          <a:solidFill>
            <a:schemeClr val="accent2">
              <a:lumMod val="20000"/>
              <a:lumOff val="80000"/>
            </a:schemeClr>
          </a:solidFill>
        </p:spPr>
        <p:txBody>
          <a:bodyPr wrap="square" rtlCol="0">
            <a:spAutoFit/>
          </a:bodyPr>
          <a:lstStyle/>
          <a:p>
            <a:pPr algn="ctr"/>
            <a:r>
              <a:rPr lang="zh-CN" altLang="en-US" sz="2800" b="1" dirty="0" smtClean="0"/>
              <a:t>准确判定、区分易混修辞手法</a:t>
            </a:r>
            <a:endParaRPr lang="zh-CN" altLang="en-US" sz="2800" b="1" dirty="0"/>
          </a:p>
        </p:txBody>
      </p:sp>
      <p:sp>
        <p:nvSpPr>
          <p:cNvPr id="8" name="文本框 7"/>
          <p:cNvSpPr txBox="1"/>
          <p:nvPr/>
        </p:nvSpPr>
        <p:spPr>
          <a:xfrm>
            <a:off x="5099222" y="3266130"/>
            <a:ext cx="6540842" cy="523220"/>
          </a:xfrm>
          <a:prstGeom prst="rect">
            <a:avLst/>
          </a:prstGeom>
          <a:solidFill>
            <a:schemeClr val="accent6">
              <a:lumMod val="40000"/>
              <a:lumOff val="60000"/>
            </a:schemeClr>
          </a:solidFill>
        </p:spPr>
        <p:txBody>
          <a:bodyPr wrap="square" rtlCol="0">
            <a:spAutoFit/>
          </a:bodyPr>
          <a:lstStyle/>
          <a:p>
            <a:pPr algn="ctr"/>
            <a:r>
              <a:rPr lang="zh-CN" altLang="en-US" sz="2800" b="1" dirty="0" smtClean="0"/>
              <a:t>提高联想、想象能力</a:t>
            </a:r>
            <a:endParaRPr lang="zh-CN" altLang="en-US" sz="2800" b="1" dirty="0"/>
          </a:p>
        </p:txBody>
      </p:sp>
      <p:sp>
        <p:nvSpPr>
          <p:cNvPr id="9" name="文本框 8"/>
          <p:cNvSpPr txBox="1"/>
          <p:nvPr/>
        </p:nvSpPr>
        <p:spPr>
          <a:xfrm>
            <a:off x="5099222" y="4114626"/>
            <a:ext cx="6540842" cy="523220"/>
          </a:xfrm>
          <a:prstGeom prst="rect">
            <a:avLst/>
          </a:prstGeom>
          <a:solidFill>
            <a:schemeClr val="accent4">
              <a:lumMod val="60000"/>
              <a:lumOff val="40000"/>
            </a:schemeClr>
          </a:solidFill>
        </p:spPr>
        <p:txBody>
          <a:bodyPr wrap="square" rtlCol="0">
            <a:spAutoFit/>
          </a:bodyPr>
          <a:lstStyle/>
          <a:p>
            <a:pPr algn="ctr"/>
            <a:r>
              <a:rPr lang="zh-CN" altLang="en-US" sz="2800" b="1" dirty="0" smtClean="0"/>
              <a:t>认真审题、分析语境，捕捉有效信息</a:t>
            </a:r>
            <a:endParaRPr lang="zh-CN" altLang="en-US" sz="2800" b="1" dirty="0"/>
          </a:p>
        </p:txBody>
      </p:sp>
      <p:cxnSp>
        <p:nvCxnSpPr>
          <p:cNvPr id="10" name="直接连接符 9"/>
          <p:cNvCxnSpPr/>
          <p:nvPr/>
        </p:nvCxnSpPr>
        <p:spPr>
          <a:xfrm>
            <a:off x="4236309" y="1579491"/>
            <a:ext cx="0" cy="280303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6" idx="1"/>
          </p:cNvCxnSpPr>
          <p:nvPr/>
        </p:nvCxnSpPr>
        <p:spPr>
          <a:xfrm flipV="1">
            <a:off x="4236309" y="1579491"/>
            <a:ext cx="862913" cy="21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226011" y="2514486"/>
            <a:ext cx="862913" cy="21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4236309" y="3527740"/>
            <a:ext cx="862913" cy="21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226010" y="4390821"/>
            <a:ext cx="862913" cy="21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96567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337751"/>
            <a:ext cx="11541211" cy="4985980"/>
          </a:xfrm>
          <a:prstGeom prst="rect">
            <a:avLst/>
          </a:prstGeom>
          <a:noFill/>
        </p:spPr>
        <p:txBody>
          <a:bodyPr wrap="square" rtlCol="0">
            <a:spAutoFit/>
          </a:bodyPr>
          <a:lstStyle/>
          <a:p>
            <a:pPr>
              <a:lnSpc>
                <a:spcPct val="150000"/>
              </a:lnSpc>
            </a:pPr>
            <a:r>
              <a:rPr lang="zh-CN" altLang="zh-CN" sz="3600" b="1" dirty="0">
                <a:solidFill>
                  <a:srgbClr val="FF0000"/>
                </a:solidFill>
              </a:rPr>
              <a:t>特别注意：</a:t>
            </a:r>
          </a:p>
          <a:p>
            <a:pPr>
              <a:lnSpc>
                <a:spcPct val="150000"/>
              </a:lnSpc>
            </a:pPr>
            <a:r>
              <a:rPr lang="zh-CN" altLang="zh-CN" sz="2800" b="1" dirty="0" smtClean="0"/>
              <a:t>（</a:t>
            </a:r>
            <a:r>
              <a:rPr lang="en-US" altLang="zh-CN" sz="2800" b="1" dirty="0"/>
              <a:t>1</a:t>
            </a:r>
            <a:r>
              <a:rPr lang="zh-CN" altLang="zh-CN" sz="2800" b="1" dirty="0"/>
              <a:t>）有严对和宽对之</a:t>
            </a:r>
            <a:r>
              <a:rPr lang="zh-CN" altLang="zh-CN" sz="2800" b="1" dirty="0" smtClean="0"/>
              <a:t>分</a:t>
            </a:r>
            <a:r>
              <a:rPr lang="zh-CN" altLang="en-US" sz="2800" b="1" dirty="0" smtClean="0"/>
              <a:t>，</a:t>
            </a:r>
            <a:r>
              <a:rPr lang="zh-CN" altLang="zh-CN" sz="2800" b="1" dirty="0" smtClean="0">
                <a:solidFill>
                  <a:srgbClr val="FF0000"/>
                </a:solidFill>
              </a:rPr>
              <a:t>严</a:t>
            </a:r>
            <a:r>
              <a:rPr lang="zh-CN" altLang="zh-CN" sz="2800" b="1" dirty="0">
                <a:solidFill>
                  <a:srgbClr val="FF0000"/>
                </a:solidFill>
              </a:rPr>
              <a:t>对</a:t>
            </a:r>
            <a:r>
              <a:rPr lang="zh-CN" altLang="zh-CN" sz="2800" b="1" dirty="0"/>
              <a:t>要求上下两句字数相等、词性相对、结构相同、平仄相对、不重复用</a:t>
            </a:r>
            <a:r>
              <a:rPr lang="zh-CN" altLang="zh-CN" sz="2800" b="1" dirty="0" smtClean="0"/>
              <a:t>字</a:t>
            </a:r>
            <a:r>
              <a:rPr lang="zh-CN" altLang="en-US" sz="2800" b="1" dirty="0" smtClean="0"/>
              <a:t>；</a:t>
            </a:r>
            <a:r>
              <a:rPr lang="zh-CN" altLang="zh-CN" sz="2800" b="1" dirty="0" smtClean="0">
                <a:solidFill>
                  <a:srgbClr val="FF0000"/>
                </a:solidFill>
              </a:rPr>
              <a:t>宽</a:t>
            </a:r>
            <a:r>
              <a:rPr lang="zh-CN" altLang="zh-CN" sz="2800" b="1" dirty="0">
                <a:solidFill>
                  <a:srgbClr val="FF0000"/>
                </a:solidFill>
              </a:rPr>
              <a:t>对</a:t>
            </a:r>
            <a:r>
              <a:rPr lang="zh-CN" altLang="zh-CN" sz="2800" b="1" dirty="0"/>
              <a:t>则在符合基本要求的基础上可适当放宽；（</a:t>
            </a:r>
            <a:r>
              <a:rPr lang="en-US" altLang="zh-CN" sz="2800" b="1" dirty="0"/>
              <a:t>2</a:t>
            </a:r>
            <a:r>
              <a:rPr lang="zh-CN" altLang="zh-CN" sz="2800" b="1" dirty="0"/>
              <a:t>）有句子对偶和成分对偶之分。</a:t>
            </a:r>
          </a:p>
          <a:p>
            <a:pPr>
              <a:lnSpc>
                <a:spcPct val="150000"/>
              </a:lnSpc>
            </a:pPr>
            <a:r>
              <a:rPr lang="zh-CN" altLang="zh-CN" sz="3600" b="1" dirty="0">
                <a:solidFill>
                  <a:srgbClr val="FF0000"/>
                </a:solidFill>
              </a:rPr>
              <a:t>对偶的主要作用</a:t>
            </a:r>
            <a:r>
              <a:rPr lang="zh-CN" altLang="zh-CN" sz="2800" b="1" dirty="0"/>
              <a:t>：形式整齐，结构对称，有均衡美；词句凝练概括，富有表现力，能使相关事物间的关系集中表现，对比强烈，褒贬分明；节奏鲜明，音韵和谐，读来朗朗上口，便于传诵记忆。</a:t>
            </a:r>
          </a:p>
        </p:txBody>
      </p:sp>
    </p:spTree>
    <p:extLst>
      <p:ext uri="{BB962C8B-B14F-4D97-AF65-F5344CB8AC3E}">
        <p14:creationId xmlns:p14="http://schemas.microsoft.com/office/powerpoint/2010/main" val="22129292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453081" y="906160"/>
            <a:ext cx="4300151"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（六）排比</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53081" y="2150074"/>
            <a:ext cx="11277600" cy="1384995"/>
          </a:xfrm>
          <a:prstGeom prst="rect">
            <a:avLst/>
          </a:prstGeom>
          <a:noFill/>
        </p:spPr>
        <p:txBody>
          <a:bodyPr wrap="square" rtlCol="0">
            <a:spAutoFit/>
          </a:bodyPr>
          <a:lstStyle/>
          <a:p>
            <a:pPr>
              <a:lnSpc>
                <a:spcPct val="150000"/>
              </a:lnSpc>
            </a:pPr>
            <a:r>
              <a:rPr lang="zh-CN" altLang="en-US" sz="2800" b="1" dirty="0" smtClean="0"/>
              <a:t>        概念：是由三个或三个以上结构相同或相似、内容相关、语气一致的句子成分排在一起，以加强语势、强调内容、加重感情的修辞手法。</a:t>
            </a:r>
            <a:endParaRPr lang="zh-CN" altLang="en-US" sz="2800" b="1" dirty="0"/>
          </a:p>
        </p:txBody>
      </p:sp>
    </p:spTree>
    <p:extLst>
      <p:ext uri="{BB962C8B-B14F-4D97-AF65-F5344CB8AC3E}">
        <p14:creationId xmlns:p14="http://schemas.microsoft.com/office/powerpoint/2010/main" val="21336775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733167" y="2479588"/>
            <a:ext cx="2487827"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排比</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cxnSp>
        <p:nvCxnSpPr>
          <p:cNvPr id="3" name="直接箭头连接符 2"/>
          <p:cNvCxnSpPr>
            <a:endCxn id="4" idx="1"/>
          </p:cNvCxnSpPr>
          <p:nvPr/>
        </p:nvCxnSpPr>
        <p:spPr>
          <a:xfrm flipV="1">
            <a:off x="3163329" y="1223095"/>
            <a:ext cx="2240693" cy="175076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404022" y="930707"/>
            <a:ext cx="6474940" cy="584775"/>
          </a:xfrm>
          <a:prstGeom prst="rect">
            <a:avLst/>
          </a:prstGeom>
          <a:noFill/>
          <a:ln w="28575">
            <a:solidFill>
              <a:srgbClr val="FF0000"/>
            </a:solidFill>
          </a:ln>
        </p:spPr>
        <p:txBody>
          <a:bodyPr wrap="square" rtlCol="0">
            <a:spAutoFit/>
          </a:bodyPr>
          <a:lstStyle/>
          <a:p>
            <a:pPr algn="ctr"/>
            <a:r>
              <a:rPr lang="zh-CN" altLang="en-US" sz="3200" b="1" dirty="0" smtClean="0"/>
              <a:t>概念</a:t>
            </a:r>
            <a:endParaRPr lang="zh-CN" altLang="en-US" sz="3200" b="1" dirty="0"/>
          </a:p>
        </p:txBody>
      </p:sp>
      <p:cxnSp>
        <p:nvCxnSpPr>
          <p:cNvPr id="5" name="直接箭头连接符 4"/>
          <p:cNvCxnSpPr/>
          <p:nvPr/>
        </p:nvCxnSpPr>
        <p:spPr>
          <a:xfrm flipV="1">
            <a:off x="3163329" y="2967542"/>
            <a:ext cx="2240693" cy="2526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3083010" y="2992810"/>
            <a:ext cx="2370438" cy="213175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404022" y="2390911"/>
            <a:ext cx="6474940" cy="1077218"/>
          </a:xfrm>
          <a:prstGeom prst="rect">
            <a:avLst/>
          </a:prstGeom>
          <a:noFill/>
          <a:ln w="28575">
            <a:solidFill>
              <a:srgbClr val="FF0000"/>
            </a:solidFill>
          </a:ln>
        </p:spPr>
        <p:txBody>
          <a:bodyPr wrap="square" rtlCol="0">
            <a:spAutoFit/>
          </a:bodyPr>
          <a:lstStyle/>
          <a:p>
            <a:pPr algn="ctr"/>
            <a:r>
              <a:rPr lang="zh-CN" altLang="en-US" sz="3200" b="1" dirty="0" smtClean="0"/>
              <a:t>种类：①成分排比；②分句排比；③单句排比；④复句排比</a:t>
            </a:r>
            <a:endParaRPr lang="zh-CN" altLang="en-US" sz="3200" b="1" dirty="0"/>
          </a:p>
        </p:txBody>
      </p:sp>
      <p:sp>
        <p:nvSpPr>
          <p:cNvPr id="8" name="文本框 7"/>
          <p:cNvSpPr txBox="1"/>
          <p:nvPr/>
        </p:nvSpPr>
        <p:spPr>
          <a:xfrm>
            <a:off x="5453448" y="4246092"/>
            <a:ext cx="6474940" cy="1569660"/>
          </a:xfrm>
          <a:prstGeom prst="rect">
            <a:avLst/>
          </a:prstGeom>
          <a:noFill/>
          <a:ln w="28575">
            <a:solidFill>
              <a:srgbClr val="FF0000"/>
            </a:solidFill>
          </a:ln>
        </p:spPr>
        <p:txBody>
          <a:bodyPr wrap="square" rtlCol="0">
            <a:spAutoFit/>
          </a:bodyPr>
          <a:lstStyle/>
          <a:p>
            <a:r>
              <a:rPr lang="zh-CN" altLang="en-US" sz="3200" b="1" dirty="0" smtClean="0"/>
              <a:t>作用（表达效果）：内容集中，增强气势；叙事透辟，条分缕析；节奏鲜明，便于抒情</a:t>
            </a:r>
            <a:endParaRPr lang="en-US" altLang="zh-CN" sz="3200" b="1" dirty="0" smtClean="0"/>
          </a:p>
        </p:txBody>
      </p:sp>
      <p:sp>
        <p:nvSpPr>
          <p:cNvPr id="9" name="文本框 8"/>
          <p:cNvSpPr txBox="1"/>
          <p:nvPr/>
        </p:nvSpPr>
        <p:spPr>
          <a:xfrm>
            <a:off x="1025609" y="3571267"/>
            <a:ext cx="1902941" cy="1077218"/>
          </a:xfrm>
          <a:prstGeom prst="rect">
            <a:avLst/>
          </a:prstGeom>
          <a:noFill/>
          <a:ln w="28575">
            <a:solidFill>
              <a:schemeClr val="accent1"/>
            </a:solidFill>
          </a:ln>
        </p:spPr>
        <p:txBody>
          <a:bodyPr wrap="square" rtlCol="0">
            <a:spAutoFit/>
          </a:bodyPr>
          <a:lstStyle/>
          <a:p>
            <a:pPr algn="ctr"/>
            <a:r>
              <a:rPr lang="zh-CN" altLang="en-US" sz="3200" b="1" dirty="0" smtClean="0"/>
              <a:t>同声相应同气相求</a:t>
            </a:r>
            <a:endParaRPr lang="zh-CN" altLang="en-US" sz="3200" b="1" dirty="0"/>
          </a:p>
        </p:txBody>
      </p:sp>
    </p:spTree>
    <p:extLst>
      <p:ext uri="{BB962C8B-B14F-4D97-AF65-F5344CB8AC3E}">
        <p14:creationId xmlns:p14="http://schemas.microsoft.com/office/powerpoint/2010/main" val="143634430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对偶典例</a:t>
            </a:r>
            <a:endParaRPr lang="zh-CN" altLang="en-US" sz="3200" b="1" dirty="0">
              <a:solidFill>
                <a:srgbClr val="FF0000"/>
              </a:solidFill>
            </a:endParaRPr>
          </a:p>
        </p:txBody>
      </p:sp>
      <p:sp>
        <p:nvSpPr>
          <p:cNvPr id="3" name="文本框 2"/>
          <p:cNvSpPr txBox="1"/>
          <p:nvPr/>
        </p:nvSpPr>
        <p:spPr>
          <a:xfrm>
            <a:off x="2838963" y="526937"/>
            <a:ext cx="8773297" cy="954107"/>
          </a:xfrm>
          <a:prstGeom prst="rect">
            <a:avLst/>
          </a:prstGeom>
          <a:noFill/>
        </p:spPr>
        <p:txBody>
          <a:bodyPr wrap="square" rtlCol="0">
            <a:spAutoFit/>
          </a:bodyPr>
          <a:lstStyle/>
          <a:p>
            <a:r>
              <a:rPr lang="zh-CN" altLang="en-US" sz="2800" b="1" dirty="0" smtClean="0">
                <a:latin typeface="+mn-ea"/>
              </a:rPr>
              <a:t>文中画横线处使用了</a:t>
            </a:r>
            <a:r>
              <a:rPr lang="zh-CN" altLang="en-US" sz="2800" b="1" dirty="0" smtClean="0">
                <a:solidFill>
                  <a:srgbClr val="FF0000"/>
                </a:solidFill>
                <a:latin typeface="+mn-ea"/>
              </a:rPr>
              <a:t>排比</a:t>
            </a:r>
            <a:r>
              <a:rPr lang="zh-CN" altLang="en-US" sz="2800" b="1" dirty="0" smtClean="0">
                <a:latin typeface="+mn-ea"/>
              </a:rPr>
              <a:t>的修辞手法，请简要分析其构成和表达效果。</a:t>
            </a:r>
            <a:endParaRPr lang="zh-CN" altLang="en-US" sz="2800" b="1" dirty="0">
              <a:latin typeface="+mn-ea"/>
            </a:endParaRPr>
          </a:p>
        </p:txBody>
      </p:sp>
      <p:sp>
        <p:nvSpPr>
          <p:cNvPr id="4" name="文本框 3"/>
          <p:cNvSpPr txBox="1"/>
          <p:nvPr/>
        </p:nvSpPr>
        <p:spPr>
          <a:xfrm>
            <a:off x="308919" y="1434069"/>
            <a:ext cx="11487665" cy="1815882"/>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虽然现代地理学告诉我们，秦岭</a:t>
            </a:r>
            <a:r>
              <a:rPr lang="en-US" altLang="zh-CN" sz="2800" b="1" dirty="0" smtClean="0">
                <a:latin typeface="+mn-ea"/>
              </a:rPr>
              <a:t>—</a:t>
            </a:r>
            <a:r>
              <a:rPr lang="zh-CN" altLang="en-US" sz="2800" b="1" dirty="0" smtClean="0">
                <a:latin typeface="+mn-ea"/>
              </a:rPr>
              <a:t>淮河以北就是北方，</a:t>
            </a:r>
            <a:r>
              <a:rPr lang="zh-CN" altLang="en-US" sz="2800" b="1" u="heavy" dirty="0" smtClean="0">
                <a:uFill>
                  <a:solidFill>
                    <a:srgbClr val="FF0000"/>
                  </a:solidFill>
                </a:uFill>
                <a:latin typeface="+mn-ea"/>
              </a:rPr>
              <a:t>但是在河西走廊以北，在巴丹吉林沙漠以北，在阴山山脉以北，广袤的沙海，无垠的戈壁，深厚的黄土，它们限制了绿色，也限制了人们的脚步与目光</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410862" y="3453828"/>
            <a:ext cx="11119019" cy="1815882"/>
          </a:xfrm>
          <a:prstGeom prst="rect">
            <a:avLst/>
          </a:prstGeom>
          <a:noFill/>
          <a:ln w="28575">
            <a:solidFill>
              <a:srgbClr val="00B0F0"/>
            </a:solidFill>
          </a:ln>
        </p:spPr>
        <p:txBody>
          <a:bodyPr wrap="square" rtlCol="0">
            <a:spAutoFit/>
          </a:bodyPr>
          <a:lstStyle/>
          <a:p>
            <a:r>
              <a:rPr lang="en-US" altLang="zh-CN" sz="2800" b="1" dirty="0" smtClean="0"/>
              <a:t>【</a:t>
            </a:r>
            <a:r>
              <a:rPr lang="zh-CN" altLang="en-US" sz="2800" b="1" dirty="0" smtClean="0"/>
              <a:t>答案</a:t>
            </a:r>
            <a:r>
              <a:rPr lang="en-US" altLang="zh-CN" sz="2800" b="1" dirty="0" smtClean="0"/>
              <a:t>】</a:t>
            </a:r>
            <a:r>
              <a:rPr lang="zh-CN" altLang="en-US" sz="2800" b="1" dirty="0" smtClean="0"/>
              <a:t>构成：画横线处有</a:t>
            </a:r>
            <a:r>
              <a:rPr lang="zh-CN" altLang="en-US" sz="2800" b="1" dirty="0" smtClean="0">
                <a:solidFill>
                  <a:srgbClr val="FF0000"/>
                </a:solidFill>
              </a:rPr>
              <a:t>两组</a:t>
            </a:r>
            <a:r>
              <a:rPr lang="zh-CN" altLang="en-US" sz="2800" b="1" dirty="0" smtClean="0"/>
              <a:t>排比，一组是由三个结构类似的介宾短语构成的排比，一组是由三个偏正短语构成的排比。表达效果：①列举了北方地区的地名和特点，强调了北方地区的荒凉；②相同结构的短句连续使用，节奏感强，韵律和谐，增强语势。</a:t>
            </a:r>
            <a:endParaRPr lang="zh-CN" altLang="en-US" sz="2800" b="1" dirty="0"/>
          </a:p>
        </p:txBody>
      </p:sp>
    </p:spTree>
    <p:extLst>
      <p:ext uri="{BB962C8B-B14F-4D97-AF65-F5344CB8AC3E}">
        <p14:creationId xmlns:p14="http://schemas.microsoft.com/office/powerpoint/2010/main" val="2694231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活学活用</a:t>
            </a:r>
            <a:endParaRPr lang="zh-CN" altLang="en-US" sz="3200" b="1" dirty="0">
              <a:solidFill>
                <a:srgbClr val="FF0000"/>
              </a:solidFill>
            </a:endParaRPr>
          </a:p>
        </p:txBody>
      </p:sp>
      <p:sp>
        <p:nvSpPr>
          <p:cNvPr id="3" name="文本框 2"/>
          <p:cNvSpPr txBox="1"/>
          <p:nvPr/>
        </p:nvSpPr>
        <p:spPr>
          <a:xfrm>
            <a:off x="2838963" y="526937"/>
            <a:ext cx="8773297" cy="954107"/>
          </a:xfrm>
          <a:prstGeom prst="rect">
            <a:avLst/>
          </a:prstGeom>
          <a:noFill/>
        </p:spPr>
        <p:txBody>
          <a:bodyPr wrap="square" rtlCol="0">
            <a:spAutoFit/>
          </a:bodyPr>
          <a:lstStyle/>
          <a:p>
            <a:r>
              <a:rPr lang="zh-CN" altLang="en-US" sz="2800" b="1" dirty="0" smtClean="0">
                <a:latin typeface="+mn-ea"/>
              </a:rPr>
              <a:t>文中画横线处使用了排比的修辞手法，请简要分析其构成和表达效果。</a:t>
            </a:r>
            <a:endParaRPr lang="zh-CN" altLang="en-US" sz="2800" b="1" dirty="0">
              <a:latin typeface="+mn-ea"/>
            </a:endParaRPr>
          </a:p>
        </p:txBody>
      </p:sp>
      <p:sp>
        <p:nvSpPr>
          <p:cNvPr id="4" name="文本框 3"/>
          <p:cNvSpPr txBox="1"/>
          <p:nvPr/>
        </p:nvSpPr>
        <p:spPr>
          <a:xfrm>
            <a:off x="308919" y="1434069"/>
            <a:ext cx="11487665" cy="1384995"/>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中国的传统工艺乘着</a:t>
            </a:r>
            <a:r>
              <a:rPr lang="en-US" altLang="zh-CN" sz="2800" b="1" dirty="0" err="1" smtClean="0">
                <a:latin typeface="+mn-ea"/>
              </a:rPr>
              <a:t>Tiktok</a:t>
            </a:r>
            <a:r>
              <a:rPr lang="zh-CN" altLang="en-US" sz="2800" b="1" dirty="0" smtClean="0">
                <a:latin typeface="+mn-ea"/>
              </a:rPr>
              <a:t>（</a:t>
            </a:r>
            <a:r>
              <a:rPr lang="zh-CN" altLang="en-US" sz="2400" b="1" dirty="0" smtClean="0">
                <a:latin typeface="楷体" panose="02010609060101010101" pitchFamily="49" charset="-122"/>
                <a:ea typeface="楷体" panose="02010609060101010101" pitchFamily="49" charset="-122"/>
              </a:rPr>
              <a:t>抖音国际版）</a:t>
            </a:r>
            <a:r>
              <a:rPr lang="zh-CN" altLang="en-US" sz="2800" b="1" dirty="0" smtClean="0">
                <a:latin typeface="+mn-ea"/>
              </a:rPr>
              <a:t>出海，以最直观的短视频形式，</a:t>
            </a:r>
            <a:r>
              <a:rPr lang="zh-CN" altLang="en-US" sz="2800" b="1" u="heavy" dirty="0" smtClean="0">
                <a:uFill>
                  <a:solidFill>
                    <a:srgbClr val="FF0000"/>
                  </a:solidFill>
                </a:uFill>
                <a:latin typeface="+mn-ea"/>
              </a:rPr>
              <a:t>抹掉语言障碍，消除文化折扣，打破意识偏见</a:t>
            </a:r>
            <a:r>
              <a:rPr lang="zh-CN" altLang="en-US" sz="2800" b="1" dirty="0" smtClean="0">
                <a:latin typeface="+mn-ea"/>
              </a:rPr>
              <a:t>，在世界各地落脚，这是文化之能，也是文化之幸。</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377910" y="3066650"/>
            <a:ext cx="11119019" cy="2973186"/>
          </a:xfrm>
          <a:prstGeom prst="rect">
            <a:avLst/>
          </a:prstGeom>
          <a:noFill/>
          <a:ln w="28575">
            <a:solidFill>
              <a:srgbClr val="00B0F0"/>
            </a:solidFill>
          </a:ln>
        </p:spPr>
        <p:txBody>
          <a:bodyPr wrap="square" rtlCol="0">
            <a:spAutoFit/>
          </a:bodyPr>
          <a:lstStyle/>
          <a:p>
            <a:pPr>
              <a:lnSpc>
                <a:spcPct val="150000"/>
              </a:lnSpc>
            </a:pPr>
            <a:r>
              <a:rPr lang="en-US" altLang="zh-CN" sz="2800" b="1" dirty="0" smtClean="0"/>
              <a:t>【</a:t>
            </a:r>
            <a:r>
              <a:rPr lang="zh-CN" altLang="en-US" sz="2800" b="1" dirty="0" smtClean="0"/>
              <a:t>答案</a:t>
            </a:r>
            <a:r>
              <a:rPr lang="en-US" altLang="zh-CN" sz="2800" b="1" dirty="0" smtClean="0"/>
              <a:t>】</a:t>
            </a:r>
            <a:r>
              <a:rPr lang="zh-CN" altLang="en-US" sz="3600" b="1" dirty="0" smtClean="0">
                <a:solidFill>
                  <a:srgbClr val="FF0000"/>
                </a:solidFill>
              </a:rPr>
              <a:t>构成</a:t>
            </a:r>
            <a:r>
              <a:rPr lang="zh-CN" altLang="en-US" sz="2800" b="1" dirty="0"/>
              <a:t>： ① </a:t>
            </a:r>
            <a:r>
              <a:rPr lang="zh-CN" altLang="en-US" sz="2800" b="1" dirty="0" smtClean="0"/>
              <a:t>这组排比由三个动宾短语构成，每个短语六个字；②分别从“语言”“文化”“意识”三个角度，逐层深入，高度评价以短视频形式传播中国传统工艺的做法。</a:t>
            </a:r>
            <a:r>
              <a:rPr lang="zh-CN" altLang="en-US" sz="3600" b="1" dirty="0" smtClean="0">
                <a:solidFill>
                  <a:srgbClr val="FF0000"/>
                </a:solidFill>
              </a:rPr>
              <a:t>表达效果</a:t>
            </a:r>
            <a:r>
              <a:rPr lang="zh-CN" altLang="en-US" sz="2800" b="1" dirty="0" smtClean="0"/>
              <a:t>：①句式整齐，富有文采；②表意集中，条理清晰，有极强的说服力。</a:t>
            </a:r>
            <a:endParaRPr lang="zh-CN" altLang="en-US" sz="2800" b="1" dirty="0"/>
          </a:p>
        </p:txBody>
      </p:sp>
    </p:spTree>
    <p:extLst>
      <p:ext uri="{BB962C8B-B14F-4D97-AF65-F5344CB8AC3E}">
        <p14:creationId xmlns:p14="http://schemas.microsoft.com/office/powerpoint/2010/main" val="374328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337751"/>
            <a:ext cx="11541211" cy="3693319"/>
          </a:xfrm>
          <a:prstGeom prst="rect">
            <a:avLst/>
          </a:prstGeom>
          <a:noFill/>
        </p:spPr>
        <p:txBody>
          <a:bodyPr wrap="square" rtlCol="0">
            <a:spAutoFit/>
          </a:bodyPr>
          <a:lstStyle/>
          <a:p>
            <a:pPr>
              <a:lnSpc>
                <a:spcPct val="150000"/>
              </a:lnSpc>
            </a:pPr>
            <a:r>
              <a:rPr lang="zh-CN" altLang="zh-CN" sz="3600" b="1" dirty="0">
                <a:solidFill>
                  <a:srgbClr val="FF0000"/>
                </a:solidFill>
              </a:rPr>
              <a:t>特别注意：</a:t>
            </a:r>
          </a:p>
          <a:p>
            <a:pPr>
              <a:lnSpc>
                <a:spcPct val="150000"/>
              </a:lnSpc>
            </a:pPr>
            <a:r>
              <a:rPr lang="zh-CN" altLang="zh-CN" sz="2800" b="1" dirty="0" smtClean="0"/>
              <a:t>（</a:t>
            </a:r>
            <a:r>
              <a:rPr lang="en-US" altLang="zh-CN" sz="2800" b="1" dirty="0"/>
              <a:t>1</a:t>
            </a:r>
            <a:r>
              <a:rPr lang="zh-CN" altLang="zh-CN" sz="2800" b="1" dirty="0"/>
              <a:t>）构成排比的语句至少有三个，且结构相似；（</a:t>
            </a:r>
            <a:r>
              <a:rPr lang="en-US" altLang="zh-CN" sz="2800" b="1" dirty="0"/>
              <a:t>2</a:t>
            </a:r>
            <a:r>
              <a:rPr lang="zh-CN" altLang="zh-CN" sz="2800" b="1" dirty="0"/>
              <a:t>）经常以同一词语作为每个句子的提挈语</a:t>
            </a:r>
            <a:r>
              <a:rPr lang="zh-CN" altLang="zh-CN" sz="2800" b="1" dirty="0" smtClean="0"/>
              <a:t>。</a:t>
            </a:r>
            <a:endParaRPr lang="zh-CN" altLang="zh-CN" sz="2800" b="1" dirty="0"/>
          </a:p>
          <a:p>
            <a:pPr>
              <a:lnSpc>
                <a:spcPct val="150000"/>
              </a:lnSpc>
            </a:pPr>
            <a:r>
              <a:rPr lang="zh-CN" altLang="en-US" sz="3600" b="1" dirty="0" smtClean="0">
                <a:solidFill>
                  <a:srgbClr val="FF0000"/>
                </a:solidFill>
              </a:rPr>
              <a:t>排比</a:t>
            </a:r>
            <a:r>
              <a:rPr lang="zh-CN" altLang="zh-CN" sz="3600" b="1" dirty="0" smtClean="0">
                <a:solidFill>
                  <a:srgbClr val="FF0000"/>
                </a:solidFill>
              </a:rPr>
              <a:t>的</a:t>
            </a:r>
            <a:r>
              <a:rPr lang="zh-CN" altLang="zh-CN" sz="3600" b="1" dirty="0">
                <a:solidFill>
                  <a:srgbClr val="FF0000"/>
                </a:solidFill>
              </a:rPr>
              <a:t>主要作用</a:t>
            </a:r>
            <a:r>
              <a:rPr lang="zh-CN" altLang="zh-CN" sz="2800" b="1" dirty="0" smtClean="0"/>
              <a:t>：</a:t>
            </a:r>
            <a:r>
              <a:rPr lang="zh-CN" altLang="zh-CN" sz="2800" b="1" dirty="0"/>
              <a:t>句式整齐，结构匀称；文意贯通，语势强劲；条分缕析，角度分明；说理严密透彻，抒情</a:t>
            </a:r>
            <a:r>
              <a:rPr lang="zh-CN" altLang="zh-CN" sz="2800" b="1" dirty="0" smtClean="0"/>
              <a:t>酣畅淋漓。</a:t>
            </a:r>
            <a:endParaRPr lang="zh-CN" altLang="zh-CN" sz="2800" b="1" dirty="0"/>
          </a:p>
        </p:txBody>
      </p:sp>
    </p:spTree>
    <p:extLst>
      <p:ext uri="{BB962C8B-B14F-4D97-AF65-F5344CB8AC3E}">
        <p14:creationId xmlns:p14="http://schemas.microsoft.com/office/powerpoint/2010/main" val="31109675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453081" y="906160"/>
            <a:ext cx="4300151"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（七）反复</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53081" y="2150074"/>
            <a:ext cx="11277600" cy="1384995"/>
          </a:xfrm>
          <a:prstGeom prst="rect">
            <a:avLst/>
          </a:prstGeom>
          <a:noFill/>
        </p:spPr>
        <p:txBody>
          <a:bodyPr wrap="square" rtlCol="0">
            <a:spAutoFit/>
          </a:bodyPr>
          <a:lstStyle/>
          <a:p>
            <a:pPr>
              <a:lnSpc>
                <a:spcPct val="150000"/>
              </a:lnSpc>
            </a:pPr>
            <a:r>
              <a:rPr lang="zh-CN" altLang="en-US" sz="2800" b="1" dirty="0" smtClean="0"/>
              <a:t>        概念：反复是为了强调某种思想、突出某种情感，特意重复使用某些词语或句子的修辞手法。</a:t>
            </a:r>
            <a:endParaRPr lang="zh-CN" altLang="en-US" sz="2800" b="1" dirty="0"/>
          </a:p>
        </p:txBody>
      </p:sp>
    </p:spTree>
    <p:extLst>
      <p:ext uri="{BB962C8B-B14F-4D97-AF65-F5344CB8AC3E}">
        <p14:creationId xmlns:p14="http://schemas.microsoft.com/office/powerpoint/2010/main" val="15241937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733167" y="2479588"/>
            <a:ext cx="2487827"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反复</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cxnSp>
        <p:nvCxnSpPr>
          <p:cNvPr id="3" name="直接箭头连接符 2"/>
          <p:cNvCxnSpPr>
            <a:endCxn id="4" idx="1"/>
          </p:cNvCxnSpPr>
          <p:nvPr/>
        </p:nvCxnSpPr>
        <p:spPr>
          <a:xfrm flipV="1">
            <a:off x="3163329" y="1223095"/>
            <a:ext cx="2240693" cy="175076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404022" y="930707"/>
            <a:ext cx="6474940" cy="584775"/>
          </a:xfrm>
          <a:prstGeom prst="rect">
            <a:avLst/>
          </a:prstGeom>
          <a:noFill/>
          <a:ln w="28575">
            <a:solidFill>
              <a:srgbClr val="FF0000"/>
            </a:solidFill>
          </a:ln>
        </p:spPr>
        <p:txBody>
          <a:bodyPr wrap="square" rtlCol="0">
            <a:spAutoFit/>
          </a:bodyPr>
          <a:lstStyle/>
          <a:p>
            <a:pPr algn="ctr"/>
            <a:r>
              <a:rPr lang="zh-CN" altLang="en-US" sz="3200" b="1" dirty="0" smtClean="0"/>
              <a:t>概念</a:t>
            </a:r>
            <a:endParaRPr lang="zh-CN" altLang="en-US" sz="3200" b="1" dirty="0"/>
          </a:p>
        </p:txBody>
      </p:sp>
      <p:cxnSp>
        <p:nvCxnSpPr>
          <p:cNvPr id="5" name="直接箭头连接符 4"/>
          <p:cNvCxnSpPr/>
          <p:nvPr/>
        </p:nvCxnSpPr>
        <p:spPr>
          <a:xfrm flipV="1">
            <a:off x="3163329" y="2967542"/>
            <a:ext cx="2240693" cy="2526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3083010" y="2992810"/>
            <a:ext cx="2370438" cy="213175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404022" y="2390911"/>
            <a:ext cx="6474940" cy="1077218"/>
          </a:xfrm>
          <a:prstGeom prst="rect">
            <a:avLst/>
          </a:prstGeom>
          <a:noFill/>
          <a:ln w="28575">
            <a:solidFill>
              <a:srgbClr val="FF0000"/>
            </a:solidFill>
          </a:ln>
        </p:spPr>
        <p:txBody>
          <a:bodyPr wrap="square" rtlCol="0">
            <a:spAutoFit/>
          </a:bodyPr>
          <a:lstStyle/>
          <a:p>
            <a:pPr algn="ctr"/>
            <a:r>
              <a:rPr lang="zh-CN" altLang="en-US" sz="3200" b="1" dirty="0" smtClean="0"/>
              <a:t>种类：①连续反复；②间隔反复；③连续反复与间隔反复结合起来。</a:t>
            </a:r>
            <a:endParaRPr lang="zh-CN" altLang="en-US" sz="3200" b="1" dirty="0"/>
          </a:p>
        </p:txBody>
      </p:sp>
      <p:sp>
        <p:nvSpPr>
          <p:cNvPr id="8" name="文本框 7"/>
          <p:cNvSpPr txBox="1"/>
          <p:nvPr/>
        </p:nvSpPr>
        <p:spPr>
          <a:xfrm>
            <a:off x="5453448" y="4070028"/>
            <a:ext cx="6474940" cy="2062103"/>
          </a:xfrm>
          <a:prstGeom prst="rect">
            <a:avLst/>
          </a:prstGeom>
          <a:noFill/>
          <a:ln w="28575">
            <a:solidFill>
              <a:srgbClr val="FF0000"/>
            </a:solidFill>
          </a:ln>
        </p:spPr>
        <p:txBody>
          <a:bodyPr wrap="square" rtlCol="0">
            <a:spAutoFit/>
          </a:bodyPr>
          <a:lstStyle/>
          <a:p>
            <a:r>
              <a:rPr lang="zh-CN" altLang="en-US" sz="3200" b="1" dirty="0" smtClean="0"/>
              <a:t>作用（表达效果）①起强调作用，加深印象；②抒情写景，感染力强；③回环起伏，充满语言美；④加强节奏感，增强旋律美。</a:t>
            </a:r>
            <a:endParaRPr lang="en-US" altLang="zh-CN" sz="3200" b="1" dirty="0" smtClean="0"/>
          </a:p>
        </p:txBody>
      </p:sp>
    </p:spTree>
    <p:extLst>
      <p:ext uri="{BB962C8B-B14F-4D97-AF65-F5344CB8AC3E}">
        <p14:creationId xmlns:p14="http://schemas.microsoft.com/office/powerpoint/2010/main" val="37399243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5990" y="634314"/>
            <a:ext cx="11458832" cy="3701398"/>
          </a:xfrm>
          <a:prstGeom prst="rect">
            <a:avLst/>
          </a:prstGeom>
          <a:noFill/>
        </p:spPr>
        <p:txBody>
          <a:bodyPr wrap="square" rtlCol="0">
            <a:spAutoFit/>
          </a:bodyPr>
          <a:lstStyle/>
          <a:p>
            <a:pPr>
              <a:lnSpc>
                <a:spcPct val="150000"/>
              </a:lnSpc>
            </a:pPr>
            <a:r>
              <a:rPr lang="zh-CN" altLang="en-US" sz="3200" dirty="0" smtClean="0"/>
              <a:t>        </a:t>
            </a:r>
            <a:r>
              <a:rPr lang="zh-CN" altLang="en-US" sz="3200" b="1" dirty="0" smtClean="0"/>
              <a:t>鲁迅</a:t>
            </a:r>
            <a:r>
              <a:rPr lang="zh-CN" altLang="en-US" sz="3200" b="1" dirty="0"/>
              <a:t>先生在</a:t>
            </a:r>
            <a:r>
              <a:rPr lang="en-US" altLang="zh-CN" sz="3200" b="1" dirty="0"/>
              <a:t>《</a:t>
            </a:r>
            <a:r>
              <a:rPr lang="zh-CN" altLang="en-US" sz="3200" b="1" dirty="0"/>
              <a:t>记念刘和珍君</a:t>
            </a:r>
            <a:r>
              <a:rPr lang="en-US" altLang="zh-CN" sz="3200" b="1" dirty="0"/>
              <a:t>》</a:t>
            </a:r>
            <a:r>
              <a:rPr lang="zh-CN" altLang="en-US" sz="3200" b="1" dirty="0"/>
              <a:t>中写道：“沉默呵，沉默呵！不在沉默中爆发，就在沉默中灭亡。</a:t>
            </a:r>
            <a:r>
              <a:rPr lang="zh-CN" altLang="en-US" sz="3200" b="1" dirty="0" smtClean="0"/>
              <a:t>”句中运用反复的修辞手法，</a:t>
            </a:r>
            <a:r>
              <a:rPr lang="zh-CN" altLang="en-US" sz="3200" b="1" dirty="0"/>
              <a:t>表达</a:t>
            </a:r>
            <a:r>
              <a:rPr lang="zh-CN" altLang="en-US" sz="3200" b="1" dirty="0" smtClean="0"/>
              <a:t>出强烈的悲愤</a:t>
            </a:r>
            <a:r>
              <a:rPr lang="zh-CN" altLang="en-US" sz="3200" b="1" dirty="0"/>
              <a:t>的感情</a:t>
            </a:r>
            <a:r>
              <a:rPr lang="zh-CN" altLang="en-US" sz="3200" b="1" dirty="0" smtClean="0"/>
              <a:t>，对反动派残杀进步青年的愤怒</a:t>
            </a:r>
            <a:r>
              <a:rPr lang="zh-CN" altLang="en-US" sz="3200" b="1" dirty="0"/>
              <a:t>，沉默是无言的愤怒，愤怒到极点就是</a:t>
            </a:r>
            <a:r>
              <a:rPr lang="zh-CN" altLang="en-US" sz="3200" b="1" dirty="0" smtClean="0"/>
              <a:t>沉默。用反复的手法，号召人民起来反抗斗争。</a:t>
            </a:r>
            <a:endParaRPr lang="zh-CN" altLang="en-US" sz="3200" b="1" dirty="0"/>
          </a:p>
        </p:txBody>
      </p:sp>
    </p:spTree>
    <p:extLst>
      <p:ext uri="{BB962C8B-B14F-4D97-AF65-F5344CB8AC3E}">
        <p14:creationId xmlns:p14="http://schemas.microsoft.com/office/powerpoint/2010/main" val="5499143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0173" y="518984"/>
            <a:ext cx="2059459" cy="584775"/>
          </a:xfrm>
          <a:prstGeom prst="rect">
            <a:avLst/>
          </a:prstGeom>
          <a:solidFill>
            <a:srgbClr val="92D050"/>
          </a:solidFill>
          <a:ln w="28575">
            <a:solidFill>
              <a:srgbClr val="FF0000"/>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典  例</a:t>
            </a:r>
            <a:endParaRPr lang="zh-CN" altLang="en-US" sz="3200" b="1" dirty="0">
              <a:solidFill>
                <a:srgbClr val="FF0000"/>
              </a:solidFill>
            </a:endParaRPr>
          </a:p>
        </p:txBody>
      </p:sp>
      <p:sp>
        <p:nvSpPr>
          <p:cNvPr id="3" name="文本框 2"/>
          <p:cNvSpPr txBox="1"/>
          <p:nvPr/>
        </p:nvSpPr>
        <p:spPr>
          <a:xfrm>
            <a:off x="2838963" y="526937"/>
            <a:ext cx="8773297" cy="954107"/>
          </a:xfrm>
          <a:prstGeom prst="rect">
            <a:avLst/>
          </a:prstGeom>
          <a:noFill/>
        </p:spPr>
        <p:txBody>
          <a:bodyPr wrap="square" rtlCol="0">
            <a:spAutoFit/>
          </a:bodyPr>
          <a:lstStyle/>
          <a:p>
            <a:r>
              <a:rPr lang="zh-CN" altLang="en-US" sz="2800" b="1" dirty="0" smtClean="0">
                <a:latin typeface="+mn-ea"/>
              </a:rPr>
              <a:t>文中画横线处使用了</a:t>
            </a:r>
            <a:r>
              <a:rPr lang="zh-CN" altLang="en-US" sz="2800" b="1" dirty="0" smtClean="0">
                <a:solidFill>
                  <a:srgbClr val="FF0000"/>
                </a:solidFill>
                <a:latin typeface="+mn-ea"/>
              </a:rPr>
              <a:t>反复</a:t>
            </a:r>
            <a:r>
              <a:rPr lang="zh-CN" altLang="en-US" sz="2800" b="1" dirty="0" smtClean="0">
                <a:latin typeface="+mn-ea"/>
              </a:rPr>
              <a:t>的修辞手法，请简要分析其构成和表达效果。</a:t>
            </a:r>
            <a:endParaRPr lang="zh-CN" altLang="en-US" sz="2800" b="1" dirty="0">
              <a:latin typeface="+mn-ea"/>
            </a:endParaRPr>
          </a:p>
        </p:txBody>
      </p:sp>
      <p:sp>
        <p:nvSpPr>
          <p:cNvPr id="4" name="文本框 3"/>
          <p:cNvSpPr txBox="1"/>
          <p:nvPr/>
        </p:nvSpPr>
        <p:spPr>
          <a:xfrm>
            <a:off x="308919" y="1434069"/>
            <a:ext cx="11487665" cy="1815882"/>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语段节选</a:t>
            </a:r>
            <a:r>
              <a:rPr lang="zh-CN" altLang="en-US" sz="2800" b="1" dirty="0" smtClean="0">
                <a:latin typeface="+mn-ea"/>
              </a:rPr>
              <a:t>  我看了看他的手，那是一只满是皱纹的水手的手。我又看了看他的脸，那是一张又老又穷苦的脸，满脸愁容，狼狈不堪。我心里默念道：“这是我的叔叔，父亲的弟弟，我的亲叔叔。”（</a:t>
            </a:r>
            <a:r>
              <a:rPr lang="zh-CN" altLang="en-US" sz="2400" b="1" dirty="0" smtClean="0">
                <a:latin typeface="楷体" panose="02010609060101010101" pitchFamily="49" charset="-122"/>
                <a:ea typeface="楷体" panose="02010609060101010101" pitchFamily="49" charset="-122"/>
              </a:rPr>
              <a:t>莫泊桑</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我的叔叔于勒</a:t>
            </a:r>
            <a:r>
              <a:rPr lang="en-US" altLang="zh-CN" sz="2400" b="1" dirty="0" smtClean="0">
                <a:latin typeface="楷体" panose="02010609060101010101" pitchFamily="49" charset="-122"/>
                <a:ea typeface="楷体" panose="02010609060101010101" pitchFamily="49" charset="-122"/>
              </a:rPr>
              <a:t>》</a:t>
            </a:r>
            <a:r>
              <a:rPr lang="zh-CN" altLang="en-US" sz="2800" b="1" dirty="0" smtClean="0">
                <a:latin typeface="+mn-ea"/>
              </a:rPr>
              <a:t>）</a:t>
            </a:r>
            <a:endParaRPr lang="zh-CN" altLang="en-US" sz="2800" b="1" dirty="0">
              <a:latin typeface="楷体" panose="02010609060101010101" pitchFamily="49" charset="-122"/>
              <a:ea typeface="楷体" panose="02010609060101010101" pitchFamily="49" charset="-122"/>
            </a:endParaRPr>
          </a:p>
        </p:txBody>
      </p:sp>
      <p:sp>
        <p:nvSpPr>
          <p:cNvPr id="5" name="文本框 4"/>
          <p:cNvSpPr txBox="1"/>
          <p:nvPr/>
        </p:nvSpPr>
        <p:spPr>
          <a:xfrm>
            <a:off x="410862" y="3453828"/>
            <a:ext cx="11119019" cy="1957524"/>
          </a:xfrm>
          <a:prstGeom prst="rect">
            <a:avLst/>
          </a:prstGeom>
          <a:noFill/>
          <a:ln w="28575">
            <a:solidFill>
              <a:srgbClr val="00B0F0"/>
            </a:solidFill>
          </a:ln>
        </p:spPr>
        <p:txBody>
          <a:bodyPr wrap="square" rtlCol="0">
            <a:spAutoFit/>
          </a:bodyPr>
          <a:lstStyle/>
          <a:p>
            <a:pPr>
              <a:lnSpc>
                <a:spcPct val="150000"/>
              </a:lnSpc>
            </a:pPr>
            <a:r>
              <a:rPr lang="en-US" altLang="zh-CN" sz="2800" b="1" dirty="0" smtClean="0"/>
              <a:t>【</a:t>
            </a:r>
            <a:r>
              <a:rPr lang="zh-CN" altLang="en-US" sz="2800" b="1" dirty="0" smtClean="0"/>
              <a:t>答案</a:t>
            </a:r>
            <a:r>
              <a:rPr lang="en-US" altLang="zh-CN" sz="2800" b="1" dirty="0" smtClean="0"/>
              <a:t>】</a:t>
            </a:r>
            <a:r>
              <a:rPr lang="zh-CN" altLang="en-US" sz="2800" b="1" dirty="0" smtClean="0"/>
              <a:t>把“我的”进行反复，突出强调“我”与叔叔的血缘关系，表现“我”对叔叔的深切同情，刻画了“我”的矛盾心理。暗含了对父亲不敢、不愿认叔叔的不满。</a:t>
            </a:r>
            <a:endParaRPr lang="zh-CN" altLang="en-US" sz="2800" b="1" dirty="0"/>
          </a:p>
        </p:txBody>
      </p:sp>
    </p:spTree>
    <p:extLst>
      <p:ext uri="{BB962C8B-B14F-4D97-AF65-F5344CB8AC3E}">
        <p14:creationId xmlns:p14="http://schemas.microsoft.com/office/powerpoint/2010/main" val="3358470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3038" y="255373"/>
            <a:ext cx="2067697" cy="584775"/>
          </a:xfrm>
          <a:prstGeom prst="rect">
            <a:avLst/>
          </a:prstGeom>
          <a:solidFill>
            <a:schemeClr val="accent4">
              <a:lumMod val="60000"/>
              <a:lumOff val="40000"/>
            </a:schemeClr>
          </a:solidFill>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t>高考回眸</a:t>
            </a:r>
            <a:endParaRPr lang="zh-CN" altLang="en-US" sz="3200" b="1" dirty="0"/>
          </a:p>
        </p:txBody>
      </p:sp>
      <p:sp>
        <p:nvSpPr>
          <p:cNvPr id="3" name="文本框 2"/>
          <p:cNvSpPr txBox="1"/>
          <p:nvPr/>
        </p:nvSpPr>
        <p:spPr>
          <a:xfrm>
            <a:off x="313038" y="922635"/>
            <a:ext cx="11565924" cy="3539430"/>
          </a:xfrm>
          <a:prstGeom prst="rect">
            <a:avLst/>
          </a:prstGeom>
          <a:noFill/>
        </p:spPr>
        <p:txBody>
          <a:bodyPr wrap="square" rtlCol="0">
            <a:spAutoFit/>
          </a:bodyPr>
          <a:lstStyle/>
          <a:p>
            <a:r>
              <a:rPr lang="en-US" altLang="zh-CN" sz="2800" b="1" dirty="0" smtClean="0">
                <a:latin typeface="+mn-ea"/>
              </a:rPr>
              <a:t>[2022</a:t>
            </a:r>
            <a:r>
              <a:rPr lang="zh-CN" altLang="en-US" sz="2800" b="1" dirty="0" smtClean="0">
                <a:latin typeface="+mn-ea"/>
              </a:rPr>
              <a:t>新高考</a:t>
            </a:r>
            <a:r>
              <a:rPr lang="en-US" altLang="zh-CN" sz="2800" b="1" dirty="0" smtClean="0">
                <a:latin typeface="+mn-ea"/>
              </a:rPr>
              <a:t>Ⅰ</a:t>
            </a:r>
            <a:r>
              <a:rPr lang="zh-CN" altLang="en-US" sz="2800" b="1" dirty="0" smtClean="0">
                <a:latin typeface="+mn-ea"/>
              </a:rPr>
              <a:t>卷</a:t>
            </a:r>
            <a:r>
              <a:rPr lang="en-US" altLang="zh-CN" sz="2800" b="1" dirty="0" smtClean="0">
                <a:latin typeface="+mn-ea"/>
              </a:rPr>
              <a:t>]</a:t>
            </a:r>
            <a:r>
              <a:rPr lang="zh-CN" altLang="zh-CN" sz="2800" b="1" dirty="0"/>
              <a:t>文中画横线的句子使用了</a:t>
            </a:r>
            <a:r>
              <a:rPr lang="zh-CN" altLang="zh-CN" sz="2800" b="1" dirty="0">
                <a:solidFill>
                  <a:srgbClr val="FF0000"/>
                </a:solidFill>
              </a:rPr>
              <a:t>设问和排比</a:t>
            </a:r>
            <a:r>
              <a:rPr lang="zh-CN" altLang="zh-CN" sz="2800" b="1" dirty="0"/>
              <a:t>的修辞手法，请结合材料简要分析其表达效果。</a:t>
            </a:r>
            <a:endParaRPr lang="en-US" altLang="zh-CN" sz="2800" b="1" dirty="0" smtClean="0">
              <a:latin typeface="+mn-ea"/>
            </a:endParaRPr>
          </a:p>
          <a:p>
            <a:r>
              <a:rPr lang="zh-CN" altLang="en-US" sz="2800" b="1" dirty="0" smtClean="0"/>
              <a:t>　　</a:t>
            </a:r>
            <a:r>
              <a:rPr lang="zh-CN" altLang="zh-CN" sz="2800" b="1" dirty="0" smtClean="0">
                <a:latin typeface="楷体" panose="02010609060101010101" pitchFamily="49" charset="-122"/>
                <a:ea typeface="楷体" panose="02010609060101010101" pitchFamily="49" charset="-122"/>
              </a:rPr>
              <a:t>失败</a:t>
            </a:r>
            <a:r>
              <a:rPr lang="zh-CN" altLang="zh-CN" sz="2800" b="1" dirty="0">
                <a:latin typeface="楷体" panose="02010609060101010101" pitchFamily="49" charset="-122"/>
                <a:ea typeface="楷体" panose="02010609060101010101" pitchFamily="49" charset="-122"/>
              </a:rPr>
              <a:t>在航天领域的研发过程</a:t>
            </a:r>
            <a:r>
              <a:rPr lang="zh-CN" altLang="zh-CN" sz="2800" b="1" dirty="0" smtClean="0">
                <a:latin typeface="楷体" panose="02010609060101010101" pitchFamily="49" charset="-122"/>
                <a:ea typeface="楷体" panose="02010609060101010101" pitchFamily="49" charset="-122"/>
              </a:rPr>
              <a:t>中</a:t>
            </a:r>
            <a:r>
              <a:rPr lang="zh-CN" altLang="en-US" sz="2800" b="1" dirty="0" smtClean="0">
                <a:latin typeface="楷体" panose="02010609060101010101" pitchFamily="49" charset="-122"/>
                <a:ea typeface="楷体" panose="02010609060101010101" pitchFamily="49" charset="-122"/>
              </a:rPr>
              <a:t>是司空见惯</a:t>
            </a:r>
            <a:r>
              <a:rPr lang="zh-CN" altLang="zh-CN" sz="2800" b="1" dirty="0" smtClean="0">
                <a:latin typeface="楷体" panose="02010609060101010101" pitchFamily="49" charset="-122"/>
                <a:ea typeface="楷体" panose="02010609060101010101" pitchFamily="49" charset="-122"/>
              </a:rPr>
              <a:t>的。</a:t>
            </a:r>
            <a:r>
              <a:rPr lang="zh-CN" altLang="en-US" sz="2800" b="1" dirty="0" smtClean="0">
                <a:latin typeface="楷体" panose="02010609060101010101" pitchFamily="49" charset="-122"/>
                <a:ea typeface="楷体" panose="02010609060101010101" pitchFamily="49" charset="-122"/>
              </a:rPr>
              <a:t>栾</a:t>
            </a:r>
            <a:r>
              <a:rPr lang="zh-CN" altLang="zh-CN" sz="2800" b="1" dirty="0" smtClean="0">
                <a:latin typeface="楷体" panose="02010609060101010101" pitchFamily="49" charset="-122"/>
                <a:ea typeface="楷体" panose="02010609060101010101" pitchFamily="49" charset="-122"/>
              </a:rPr>
              <a:t>恩杰</a:t>
            </a:r>
            <a:r>
              <a:rPr lang="zh-CN" altLang="zh-CN" sz="2800" b="1" dirty="0">
                <a:latin typeface="楷体" panose="02010609060101010101" pitchFamily="49" charset="-122"/>
                <a:ea typeface="楷体" panose="02010609060101010101" pitchFamily="49" charset="-122"/>
              </a:rPr>
              <a:t>从导弹研究的技术员到中国探月工程首任总指挥，经历过各种各样的失败，大到火箭里面的特殊装置出现问题，小到一个插头插错了，</a:t>
            </a:r>
            <a:r>
              <a:rPr lang="zh-CN" altLang="zh-CN" sz="2800" b="1" u="sng" dirty="0">
                <a:solidFill>
                  <a:srgbClr val="0070C0"/>
                </a:solidFill>
                <a:latin typeface="微软雅黑" panose="020B0503020204020204" pitchFamily="34" charset="-122"/>
                <a:ea typeface="微软雅黑" panose="020B0503020204020204" pitchFamily="34" charset="-122"/>
              </a:rPr>
              <a:t>这些失败意味着什么？</a:t>
            </a:r>
            <a:r>
              <a:rPr lang="zh-CN" altLang="zh-CN" sz="2800" b="1" u="sng" dirty="0">
                <a:solidFill>
                  <a:srgbClr val="FF0000"/>
                </a:solidFill>
                <a:latin typeface="微软雅黑" panose="020B0503020204020204" pitchFamily="34" charset="-122"/>
                <a:ea typeface="微软雅黑" panose="020B0503020204020204" pitchFamily="34" charset="-122"/>
              </a:rPr>
              <a:t>意味着</a:t>
            </a:r>
            <a:r>
              <a:rPr lang="zh-CN" altLang="zh-CN" sz="2800" b="1" u="sng" dirty="0">
                <a:latin typeface="微软雅黑" panose="020B0503020204020204" pitchFamily="34" charset="-122"/>
                <a:ea typeface="微软雅黑" panose="020B0503020204020204" pitchFamily="34" charset="-122"/>
              </a:rPr>
              <a:t>多少个日夜的辛苦付之一炬，</a:t>
            </a:r>
            <a:r>
              <a:rPr lang="zh-CN" altLang="zh-CN" sz="2800" b="1" u="sng" dirty="0">
                <a:solidFill>
                  <a:srgbClr val="FF0000"/>
                </a:solidFill>
                <a:latin typeface="微软雅黑" panose="020B0503020204020204" pitchFamily="34" charset="-122"/>
                <a:ea typeface="微软雅黑" panose="020B0503020204020204" pitchFamily="34" charset="-122"/>
              </a:rPr>
              <a:t>意味着</a:t>
            </a:r>
            <a:r>
              <a:rPr lang="zh-CN" altLang="zh-CN" sz="2800" b="1" u="sng" dirty="0">
                <a:latin typeface="微软雅黑" panose="020B0503020204020204" pitchFamily="34" charset="-122"/>
                <a:ea typeface="微软雅黑" panose="020B0503020204020204" pitchFamily="34" charset="-122"/>
              </a:rPr>
              <a:t>接下来的工作更加艰苦卓绝，</a:t>
            </a:r>
            <a:r>
              <a:rPr lang="zh-CN" altLang="zh-CN" sz="2800" b="1" u="sng" dirty="0">
                <a:solidFill>
                  <a:srgbClr val="FF0000"/>
                </a:solidFill>
                <a:latin typeface="微软雅黑" panose="020B0503020204020204" pitchFamily="34" charset="-122"/>
                <a:ea typeface="微软雅黑" panose="020B0503020204020204" pitchFamily="34" charset="-122"/>
              </a:rPr>
              <a:t>意味着</a:t>
            </a:r>
            <a:r>
              <a:rPr lang="zh-CN" altLang="zh-CN" sz="2800" b="1" u="sng" dirty="0">
                <a:latin typeface="微软雅黑" panose="020B0503020204020204" pitchFamily="34" charset="-122"/>
                <a:ea typeface="微软雅黑" panose="020B0503020204020204" pitchFamily="34" charset="-122"/>
              </a:rPr>
              <a:t>你在世界的航天格局中可能突然之间换了</a:t>
            </a:r>
            <a:r>
              <a:rPr lang="zh-CN" altLang="zh-CN" sz="2800" b="1" u="sng" dirty="0" smtClean="0">
                <a:latin typeface="微软雅黑" panose="020B0503020204020204" pitchFamily="34" charset="-122"/>
                <a:ea typeface="微软雅黑" panose="020B0503020204020204" pitchFamily="34" charset="-122"/>
              </a:rPr>
              <a:t>赛道</a:t>
            </a:r>
            <a:r>
              <a:rPr lang="zh-CN" altLang="en-US" sz="2800" b="1" dirty="0" smtClean="0">
                <a:latin typeface="楷体" panose="02010609060101010101" pitchFamily="49" charset="-122"/>
                <a:ea typeface="楷体" panose="02010609060101010101" pitchFamily="49" charset="-122"/>
              </a:rPr>
              <a:t>。栾</a:t>
            </a:r>
            <a:r>
              <a:rPr lang="zh-CN" altLang="zh-CN" sz="2800" b="1" dirty="0" smtClean="0">
                <a:latin typeface="楷体" panose="02010609060101010101" pitchFamily="49" charset="-122"/>
                <a:ea typeface="楷体" panose="02010609060101010101" pitchFamily="49" charset="-122"/>
              </a:rPr>
              <a:t>恩杰</a:t>
            </a:r>
            <a:r>
              <a:rPr lang="zh-CN" altLang="zh-CN" sz="2800" b="1" dirty="0">
                <a:latin typeface="楷体" panose="02010609060101010101" pitchFamily="49" charset="-122"/>
                <a:ea typeface="楷体" panose="02010609060101010101" pitchFamily="49" charset="-122"/>
              </a:rPr>
              <a:t>认为：失败也是在给我们上课，当问题一一解决的时候，成功就在我们前面。</a:t>
            </a:r>
            <a:endParaRPr lang="zh-CN" altLang="en-US" sz="2800" b="1" dirty="0">
              <a:latin typeface="楷体" panose="02010609060101010101" pitchFamily="49" charset="-122"/>
              <a:ea typeface="楷体" panose="02010609060101010101" pitchFamily="49" charset="-122"/>
            </a:endParaRPr>
          </a:p>
        </p:txBody>
      </p:sp>
      <p:sp>
        <p:nvSpPr>
          <p:cNvPr id="8" name="文本框 7"/>
          <p:cNvSpPr txBox="1"/>
          <p:nvPr/>
        </p:nvSpPr>
        <p:spPr>
          <a:xfrm>
            <a:off x="436605" y="4593872"/>
            <a:ext cx="11318789" cy="1815882"/>
          </a:xfrm>
          <a:prstGeom prst="rect">
            <a:avLst/>
          </a:prstGeom>
          <a:noFill/>
          <a:ln w="28575">
            <a:solidFill>
              <a:schemeClr val="accent1"/>
            </a:solidFill>
          </a:ln>
        </p:spPr>
        <p:txBody>
          <a:bodyPr wrap="square" rtlCol="0">
            <a:spAutoFit/>
          </a:bodyPr>
          <a:lstStyle/>
          <a:p>
            <a:r>
              <a:rPr lang="zh-CN" altLang="en-US" sz="2800" b="1" dirty="0" smtClean="0"/>
              <a:t>　　</a:t>
            </a:r>
            <a:r>
              <a:rPr lang="zh-CN" altLang="zh-CN" sz="2800" b="1" dirty="0" smtClean="0"/>
              <a:t>一问一答</a:t>
            </a:r>
            <a:r>
              <a:rPr lang="zh-CN" altLang="zh-CN" sz="2800" b="1" dirty="0"/>
              <a:t>，从多个角度回答了研发失败对栾恩杰和航天工作者产生的影响；三</a:t>
            </a:r>
            <a:r>
              <a:rPr lang="zh-CN" altLang="zh-CN" sz="2800" b="1" dirty="0" smtClean="0"/>
              <a:t>个</a:t>
            </a:r>
            <a:r>
              <a:rPr lang="zh-CN" altLang="en-US" sz="2800" b="1" dirty="0" smtClean="0"/>
              <a:t>“</a:t>
            </a:r>
            <a:r>
              <a:rPr lang="zh-CN" altLang="zh-CN" sz="2800" b="1" dirty="0" smtClean="0"/>
              <a:t>意味着</a:t>
            </a:r>
            <a:r>
              <a:rPr lang="zh-CN" altLang="en-US" sz="2800" b="1" dirty="0" smtClean="0"/>
              <a:t>”</a:t>
            </a:r>
            <a:r>
              <a:rPr lang="zh-CN" altLang="zh-CN" sz="2800" b="1" dirty="0" smtClean="0"/>
              <a:t>句式</a:t>
            </a:r>
            <a:r>
              <a:rPr lang="zh-CN" altLang="zh-CN" sz="2800" b="1" dirty="0"/>
              <a:t>整齐，节奏感强，且有递进效果，加强语势，突出航天研发过程的艰难，侧面烘托出航天工作者的坚韧</a:t>
            </a:r>
            <a:r>
              <a:rPr lang="zh-CN" altLang="zh-CN" sz="2800" b="1" dirty="0" smtClean="0"/>
              <a:t>顽强</a:t>
            </a:r>
            <a:r>
              <a:rPr lang="zh-CN" altLang="en-US" sz="2800" b="1" dirty="0" smtClean="0"/>
              <a:t>的精神品质</a:t>
            </a:r>
            <a:r>
              <a:rPr lang="zh-CN" altLang="zh-CN" sz="2800" b="1" dirty="0" smtClean="0"/>
              <a:t>和</a:t>
            </a:r>
            <a:r>
              <a:rPr lang="zh-CN" altLang="zh-CN" sz="2800" b="1" dirty="0"/>
              <a:t>航天工作的</a:t>
            </a:r>
            <a:r>
              <a:rPr lang="zh-CN" altLang="zh-CN" sz="2800" b="1" dirty="0" smtClean="0"/>
              <a:t>重要</a:t>
            </a:r>
            <a:r>
              <a:rPr lang="zh-CN" altLang="en-US" sz="2800" b="1" dirty="0" smtClean="0"/>
              <a:t>地位和意义</a:t>
            </a:r>
            <a:r>
              <a:rPr lang="zh-CN" altLang="zh-CN" sz="2800" b="1" dirty="0" smtClean="0"/>
              <a:t>。</a:t>
            </a:r>
            <a:endParaRPr lang="zh-CN" altLang="en-US" sz="2800" b="1" dirty="0"/>
          </a:p>
        </p:txBody>
      </p:sp>
    </p:spTree>
    <p:extLst>
      <p:ext uri="{BB962C8B-B14F-4D97-AF65-F5344CB8AC3E}">
        <p14:creationId xmlns:p14="http://schemas.microsoft.com/office/powerpoint/2010/main" val="1441047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337751"/>
            <a:ext cx="11541211" cy="4339650"/>
          </a:xfrm>
          <a:prstGeom prst="rect">
            <a:avLst/>
          </a:prstGeom>
          <a:noFill/>
        </p:spPr>
        <p:txBody>
          <a:bodyPr wrap="square" rtlCol="0">
            <a:spAutoFit/>
          </a:bodyPr>
          <a:lstStyle/>
          <a:p>
            <a:pPr>
              <a:lnSpc>
                <a:spcPct val="150000"/>
              </a:lnSpc>
            </a:pPr>
            <a:r>
              <a:rPr lang="zh-CN" altLang="zh-CN" sz="3600" b="1" dirty="0">
                <a:solidFill>
                  <a:srgbClr val="FF0000"/>
                </a:solidFill>
              </a:rPr>
              <a:t>特别注意：</a:t>
            </a:r>
          </a:p>
          <a:p>
            <a:pPr>
              <a:lnSpc>
                <a:spcPct val="150000"/>
              </a:lnSpc>
            </a:pPr>
            <a:r>
              <a:rPr lang="zh-CN" altLang="zh-CN" sz="2800" b="1" dirty="0"/>
              <a:t>（</a:t>
            </a:r>
            <a:r>
              <a:rPr lang="en-US" altLang="zh-CN" sz="2800" b="1" dirty="0"/>
              <a:t>1</a:t>
            </a:r>
            <a:r>
              <a:rPr lang="zh-CN" altLang="zh-CN" sz="2800" b="1" dirty="0"/>
              <a:t>）</a:t>
            </a:r>
            <a:r>
              <a:rPr lang="zh-CN" altLang="zh-CN" sz="2800" b="1" dirty="0">
                <a:solidFill>
                  <a:srgbClr val="FF0000"/>
                </a:solidFill>
              </a:rPr>
              <a:t>不是</a:t>
            </a:r>
            <a:r>
              <a:rPr lang="zh-CN" altLang="zh-CN" sz="2800" b="1" dirty="0"/>
              <a:t>某些语句的</a:t>
            </a:r>
            <a:r>
              <a:rPr lang="zh-CN" altLang="zh-CN" sz="2800" b="1" dirty="0">
                <a:solidFill>
                  <a:srgbClr val="FF0000"/>
                </a:solidFill>
              </a:rPr>
              <a:t>简单重复</a:t>
            </a:r>
            <a:r>
              <a:rPr lang="zh-CN" altLang="zh-CN" sz="2800" b="1" dirty="0"/>
              <a:t>，而是根据内容和情感需要，抓住关键词语，表达一个中心；（</a:t>
            </a:r>
            <a:r>
              <a:rPr lang="en-US" altLang="zh-CN" sz="2800" b="1" dirty="0"/>
              <a:t>2</a:t>
            </a:r>
            <a:r>
              <a:rPr lang="zh-CN" altLang="zh-CN" sz="2800" b="1" dirty="0"/>
              <a:t>）层次清晰，节奏感强。 </a:t>
            </a:r>
          </a:p>
          <a:p>
            <a:pPr>
              <a:lnSpc>
                <a:spcPct val="150000"/>
              </a:lnSpc>
            </a:pPr>
            <a:r>
              <a:rPr lang="zh-CN" altLang="en-US" sz="3600" b="1" dirty="0" smtClean="0">
                <a:solidFill>
                  <a:srgbClr val="FF0000"/>
                </a:solidFill>
              </a:rPr>
              <a:t>反复</a:t>
            </a:r>
            <a:r>
              <a:rPr lang="zh-CN" altLang="zh-CN" sz="3600" b="1" dirty="0" smtClean="0">
                <a:solidFill>
                  <a:srgbClr val="FF0000"/>
                </a:solidFill>
              </a:rPr>
              <a:t>的</a:t>
            </a:r>
            <a:r>
              <a:rPr lang="zh-CN" altLang="zh-CN" sz="3600" b="1" dirty="0">
                <a:solidFill>
                  <a:srgbClr val="FF0000"/>
                </a:solidFill>
              </a:rPr>
              <a:t>主要作用</a:t>
            </a:r>
            <a:r>
              <a:rPr lang="zh-CN" altLang="zh-CN" sz="2800" b="1" dirty="0" smtClean="0"/>
              <a:t>：</a:t>
            </a:r>
            <a:r>
              <a:rPr lang="zh-CN" altLang="zh-CN" sz="2800" b="1" dirty="0"/>
              <a:t>回环往复，一唱三叹，表现鲜明特色，表达强烈的情感；节奏鲜明，整齐有序，充满音韵美；充分表达思想，增强文章气势</a:t>
            </a:r>
            <a:r>
              <a:rPr lang="zh-CN" altLang="zh-CN" sz="2800" b="1" dirty="0" smtClean="0"/>
              <a:t>。</a:t>
            </a:r>
            <a:endParaRPr lang="zh-CN" altLang="zh-CN" sz="2800" b="1" dirty="0"/>
          </a:p>
        </p:txBody>
      </p:sp>
    </p:spTree>
    <p:extLst>
      <p:ext uri="{BB962C8B-B14F-4D97-AF65-F5344CB8AC3E}">
        <p14:creationId xmlns:p14="http://schemas.microsoft.com/office/powerpoint/2010/main" val="18775347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453081" y="906160"/>
            <a:ext cx="4300151"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（九）反问</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53081" y="2150074"/>
            <a:ext cx="11277600" cy="1384995"/>
          </a:xfrm>
          <a:prstGeom prst="rect">
            <a:avLst/>
          </a:prstGeom>
          <a:noFill/>
        </p:spPr>
        <p:txBody>
          <a:bodyPr wrap="square" rtlCol="0">
            <a:spAutoFit/>
          </a:bodyPr>
          <a:lstStyle/>
          <a:p>
            <a:pPr>
              <a:lnSpc>
                <a:spcPct val="150000"/>
              </a:lnSpc>
            </a:pPr>
            <a:r>
              <a:rPr lang="zh-CN" altLang="en-US" sz="2800" b="1" dirty="0" smtClean="0"/>
              <a:t>        概念：反问也叫反诘，是用疑问的形式表达确定的意思，以加重语气的一种修辞手法。</a:t>
            </a:r>
            <a:endParaRPr lang="zh-CN" altLang="en-US" sz="2800" b="1" dirty="0"/>
          </a:p>
        </p:txBody>
      </p:sp>
    </p:spTree>
    <p:extLst>
      <p:ext uri="{BB962C8B-B14F-4D97-AF65-F5344CB8AC3E}">
        <p14:creationId xmlns:p14="http://schemas.microsoft.com/office/powerpoint/2010/main" val="23036736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十四角星 1"/>
          <p:cNvSpPr/>
          <p:nvPr/>
        </p:nvSpPr>
        <p:spPr>
          <a:xfrm>
            <a:off x="733167" y="2479588"/>
            <a:ext cx="2487827"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反问</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cxnSp>
        <p:nvCxnSpPr>
          <p:cNvPr id="3" name="直接箭头连接符 2"/>
          <p:cNvCxnSpPr>
            <a:endCxn id="4" idx="1"/>
          </p:cNvCxnSpPr>
          <p:nvPr/>
        </p:nvCxnSpPr>
        <p:spPr>
          <a:xfrm flipV="1">
            <a:off x="3163329" y="1223095"/>
            <a:ext cx="2240693" cy="175076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404022" y="930707"/>
            <a:ext cx="6474940" cy="584775"/>
          </a:xfrm>
          <a:prstGeom prst="rect">
            <a:avLst/>
          </a:prstGeom>
          <a:noFill/>
          <a:ln w="28575">
            <a:solidFill>
              <a:srgbClr val="FF0000"/>
            </a:solidFill>
          </a:ln>
        </p:spPr>
        <p:txBody>
          <a:bodyPr wrap="square" rtlCol="0">
            <a:spAutoFit/>
          </a:bodyPr>
          <a:lstStyle/>
          <a:p>
            <a:pPr algn="ctr"/>
            <a:r>
              <a:rPr lang="zh-CN" altLang="en-US" sz="3200" b="1" dirty="0" smtClean="0"/>
              <a:t>概念</a:t>
            </a:r>
            <a:endParaRPr lang="zh-CN" altLang="en-US" sz="3200" b="1" dirty="0"/>
          </a:p>
        </p:txBody>
      </p:sp>
      <p:cxnSp>
        <p:nvCxnSpPr>
          <p:cNvPr id="5" name="直接箭头连接符 4"/>
          <p:cNvCxnSpPr/>
          <p:nvPr/>
        </p:nvCxnSpPr>
        <p:spPr>
          <a:xfrm flipV="1">
            <a:off x="3163329" y="2967542"/>
            <a:ext cx="2240693" cy="2526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a:endCxn id="8" idx="1"/>
          </p:cNvCxnSpPr>
          <p:nvPr/>
        </p:nvCxnSpPr>
        <p:spPr>
          <a:xfrm>
            <a:off x="3083010" y="2992810"/>
            <a:ext cx="2370438" cy="161399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404022" y="2259109"/>
            <a:ext cx="6474940" cy="1077218"/>
          </a:xfrm>
          <a:prstGeom prst="rect">
            <a:avLst/>
          </a:prstGeom>
          <a:noFill/>
          <a:ln w="28575">
            <a:solidFill>
              <a:srgbClr val="FF0000"/>
            </a:solidFill>
          </a:ln>
        </p:spPr>
        <p:txBody>
          <a:bodyPr wrap="square" rtlCol="0">
            <a:spAutoFit/>
          </a:bodyPr>
          <a:lstStyle/>
          <a:p>
            <a:pPr algn="ctr"/>
            <a:r>
              <a:rPr lang="zh-CN" altLang="en-US" sz="3200" b="1" dirty="0" smtClean="0"/>
              <a:t>种类：①用肯定句表达否定的内容；②用否定句表达肯定的内容。</a:t>
            </a:r>
            <a:endParaRPr lang="zh-CN" altLang="en-US" sz="3200" b="1" dirty="0"/>
          </a:p>
        </p:txBody>
      </p:sp>
      <p:sp>
        <p:nvSpPr>
          <p:cNvPr id="8" name="文本框 7"/>
          <p:cNvSpPr txBox="1"/>
          <p:nvPr/>
        </p:nvSpPr>
        <p:spPr>
          <a:xfrm>
            <a:off x="5453448" y="3575755"/>
            <a:ext cx="6474940" cy="2062103"/>
          </a:xfrm>
          <a:prstGeom prst="rect">
            <a:avLst/>
          </a:prstGeom>
          <a:noFill/>
          <a:ln w="28575">
            <a:solidFill>
              <a:srgbClr val="FF0000"/>
            </a:solidFill>
          </a:ln>
        </p:spPr>
        <p:txBody>
          <a:bodyPr wrap="square" rtlCol="0">
            <a:spAutoFit/>
          </a:bodyPr>
          <a:lstStyle/>
          <a:p>
            <a:r>
              <a:rPr lang="zh-CN" altLang="en-US" sz="3200" b="1" dirty="0" smtClean="0"/>
              <a:t>作用（表达效果）①加强语气，发人深省；②派发读者的感情，加深读者的印象；③增强文章的气势和说服力。</a:t>
            </a:r>
            <a:endParaRPr lang="en-US" altLang="zh-CN" sz="3200" b="1" dirty="0" smtClean="0"/>
          </a:p>
        </p:txBody>
      </p:sp>
    </p:spTree>
    <p:extLst>
      <p:ext uri="{BB962C8B-B14F-4D97-AF65-F5344CB8AC3E}">
        <p14:creationId xmlns:p14="http://schemas.microsoft.com/office/powerpoint/2010/main" val="300734076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337751"/>
            <a:ext cx="11541211" cy="3693319"/>
          </a:xfrm>
          <a:prstGeom prst="rect">
            <a:avLst/>
          </a:prstGeom>
          <a:noFill/>
        </p:spPr>
        <p:txBody>
          <a:bodyPr wrap="square" rtlCol="0">
            <a:spAutoFit/>
          </a:bodyPr>
          <a:lstStyle/>
          <a:p>
            <a:pPr>
              <a:lnSpc>
                <a:spcPct val="150000"/>
              </a:lnSpc>
            </a:pPr>
            <a:r>
              <a:rPr lang="zh-CN" altLang="zh-CN" sz="3600" b="1" dirty="0">
                <a:solidFill>
                  <a:srgbClr val="FF0000"/>
                </a:solidFill>
              </a:rPr>
              <a:t>特别注意：</a:t>
            </a:r>
          </a:p>
          <a:p>
            <a:pPr>
              <a:lnSpc>
                <a:spcPct val="150000"/>
              </a:lnSpc>
            </a:pPr>
            <a:r>
              <a:rPr lang="zh-CN" altLang="zh-CN" sz="2800" b="1" dirty="0"/>
              <a:t>（</a:t>
            </a:r>
            <a:r>
              <a:rPr lang="en-US" altLang="zh-CN" sz="2800" b="1" dirty="0"/>
              <a:t>1</a:t>
            </a:r>
            <a:r>
              <a:rPr lang="zh-CN" altLang="zh-CN" sz="2800" b="1" dirty="0"/>
              <a:t>）从反面提问，以疑问的形式表达确定的意义，答案由句子本身阐明；（</a:t>
            </a:r>
            <a:r>
              <a:rPr lang="en-US" altLang="zh-CN" sz="2800" b="1" dirty="0"/>
              <a:t>2</a:t>
            </a:r>
            <a:r>
              <a:rPr lang="zh-CN" altLang="zh-CN" sz="2800" b="1" dirty="0"/>
              <a:t>）反问是用疑问表感叹，所以句末也可用叹号</a:t>
            </a:r>
            <a:r>
              <a:rPr lang="zh-CN" altLang="zh-CN" sz="2800" b="1" dirty="0" smtClean="0"/>
              <a:t>。 </a:t>
            </a:r>
            <a:endParaRPr lang="zh-CN" altLang="zh-CN" sz="2800" b="1" dirty="0"/>
          </a:p>
          <a:p>
            <a:pPr>
              <a:lnSpc>
                <a:spcPct val="150000"/>
              </a:lnSpc>
            </a:pPr>
            <a:r>
              <a:rPr lang="zh-CN" altLang="en-US" sz="3600" b="1" dirty="0" smtClean="0">
                <a:solidFill>
                  <a:srgbClr val="FF0000"/>
                </a:solidFill>
              </a:rPr>
              <a:t>反问</a:t>
            </a:r>
            <a:r>
              <a:rPr lang="zh-CN" altLang="zh-CN" sz="3600" b="1" dirty="0" smtClean="0">
                <a:solidFill>
                  <a:srgbClr val="FF0000"/>
                </a:solidFill>
              </a:rPr>
              <a:t>的</a:t>
            </a:r>
            <a:r>
              <a:rPr lang="zh-CN" altLang="zh-CN" sz="3600" b="1" dirty="0">
                <a:solidFill>
                  <a:srgbClr val="FF0000"/>
                </a:solidFill>
              </a:rPr>
              <a:t>主要作用</a:t>
            </a:r>
            <a:r>
              <a:rPr lang="zh-CN" altLang="zh-CN" sz="2800" b="1" dirty="0" smtClean="0"/>
              <a:t>：</a:t>
            </a:r>
            <a:r>
              <a:rPr lang="zh-CN" altLang="zh-CN" sz="2800" b="1" dirty="0"/>
              <a:t>加强语气，语意鲜明，具有无可辩驳的力量；激发读者感情，给读者留下深刻印象；增强文章的气势和说服力</a:t>
            </a:r>
            <a:r>
              <a:rPr lang="zh-CN" altLang="zh-CN" sz="2800" b="1" dirty="0" smtClean="0"/>
              <a:t>。</a:t>
            </a:r>
            <a:endParaRPr lang="zh-CN" altLang="zh-CN" sz="2800" b="1" dirty="0"/>
          </a:p>
        </p:txBody>
      </p:sp>
    </p:spTree>
    <p:extLst>
      <p:ext uri="{BB962C8B-B14F-4D97-AF65-F5344CB8AC3E}">
        <p14:creationId xmlns:p14="http://schemas.microsoft.com/office/powerpoint/2010/main" val="208205571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文本框 1"/>
          <p:cNvSpPr txBox="1"/>
          <p:nvPr/>
        </p:nvSpPr>
        <p:spPr>
          <a:xfrm>
            <a:off x="4572000" y="2367171"/>
            <a:ext cx="7356390" cy="2123658"/>
          </a:xfrm>
          <a:prstGeom prst="rect">
            <a:avLst/>
          </a:prstGeom>
          <a:noFill/>
        </p:spPr>
        <p:txBody>
          <a:bodyPr wrap="square" rtlCol="0">
            <a:spAutoFit/>
          </a:bodyPr>
          <a:lstStyle/>
          <a:p>
            <a:pPr algn="ctr">
              <a:lnSpc>
                <a:spcPct val="150000"/>
              </a:lnSpc>
            </a:pPr>
            <a:r>
              <a:rPr lang="zh-CN" altLang="en-US" sz="4400" b="1" dirty="0" smtClean="0">
                <a:solidFill>
                  <a:srgbClr val="FF0000"/>
                </a:solidFill>
              </a:rPr>
              <a:t>第二部分</a:t>
            </a:r>
            <a:endParaRPr lang="en-US" altLang="zh-CN" sz="4400" b="1" dirty="0" smtClean="0">
              <a:solidFill>
                <a:srgbClr val="FF0000"/>
              </a:solidFill>
            </a:endParaRPr>
          </a:p>
          <a:p>
            <a:pPr algn="ctr">
              <a:lnSpc>
                <a:spcPct val="150000"/>
              </a:lnSpc>
            </a:pPr>
            <a:r>
              <a:rPr lang="zh-CN" altLang="en-US" sz="4400" b="1" dirty="0" smtClean="0">
                <a:solidFill>
                  <a:srgbClr val="FF0000"/>
                </a:solidFill>
              </a:rPr>
              <a:t>辨析容易混淆的修辞手法</a:t>
            </a:r>
            <a:endParaRPr lang="zh-CN" altLang="en-US" sz="4400" b="1" dirty="0">
              <a:solidFill>
                <a:srgbClr val="FF0000"/>
              </a:solidFill>
            </a:endParaRPr>
          </a:p>
        </p:txBody>
      </p:sp>
    </p:spTree>
    <p:extLst>
      <p:ext uri="{BB962C8B-B14F-4D97-AF65-F5344CB8AC3E}">
        <p14:creationId xmlns:p14="http://schemas.microsoft.com/office/powerpoint/2010/main" val="242151089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1276" y="189470"/>
            <a:ext cx="11549448" cy="6186309"/>
          </a:xfrm>
          <a:prstGeom prst="rect">
            <a:avLst/>
          </a:prstGeom>
          <a:noFill/>
        </p:spPr>
        <p:txBody>
          <a:bodyPr wrap="square" rtlCol="0">
            <a:spAutoFit/>
          </a:bodyPr>
          <a:lstStyle/>
          <a:p>
            <a:pPr>
              <a:lnSpc>
                <a:spcPct val="150000"/>
              </a:lnSpc>
            </a:pPr>
            <a:r>
              <a:rPr lang="en-US" altLang="zh-CN" sz="4000" b="1" dirty="0">
                <a:solidFill>
                  <a:srgbClr val="FF0000"/>
                </a:solidFill>
                <a:latin typeface="+mn-ea"/>
              </a:rPr>
              <a:t>1. </a:t>
            </a:r>
            <a:r>
              <a:rPr lang="zh-CN" altLang="zh-CN" sz="4000" b="1" dirty="0">
                <a:solidFill>
                  <a:srgbClr val="FF0000"/>
                </a:solidFill>
                <a:latin typeface="+mn-ea"/>
              </a:rPr>
              <a:t>比拟与比喻的区别</a:t>
            </a:r>
          </a:p>
          <a:p>
            <a:pPr>
              <a:lnSpc>
                <a:spcPct val="150000"/>
              </a:lnSpc>
            </a:pPr>
            <a:r>
              <a:rPr lang="zh-CN" altLang="en-US" sz="3200" b="1" dirty="0" smtClean="0"/>
              <a:t>　　</a:t>
            </a:r>
            <a:r>
              <a:rPr lang="zh-CN" altLang="zh-CN" sz="3200" b="1" dirty="0" smtClean="0"/>
              <a:t>（</a:t>
            </a:r>
            <a:r>
              <a:rPr lang="en-US" altLang="zh-CN" sz="3200" b="1" dirty="0"/>
              <a:t>1</a:t>
            </a:r>
            <a:r>
              <a:rPr lang="zh-CN" altLang="zh-CN" sz="3200" b="1" dirty="0"/>
              <a:t>）性质作用不同：比拟是</a:t>
            </a:r>
            <a:r>
              <a:rPr lang="zh-CN" altLang="zh-CN" sz="3200" b="1" dirty="0">
                <a:solidFill>
                  <a:srgbClr val="FF0000"/>
                </a:solidFill>
              </a:rPr>
              <a:t>仿照拟体的特征摹写本体</a:t>
            </a:r>
            <a:r>
              <a:rPr lang="zh-CN" altLang="zh-CN" sz="3200" b="1" dirty="0"/>
              <a:t>，重点在</a:t>
            </a:r>
            <a:r>
              <a:rPr lang="zh-CN" altLang="zh-CN" sz="3200" b="1" dirty="0" smtClean="0"/>
              <a:t>“拟”</a:t>
            </a:r>
            <a:r>
              <a:rPr lang="zh-CN" altLang="en-US" sz="3200" b="1" dirty="0" smtClean="0"/>
              <a:t>（</a:t>
            </a:r>
            <a:r>
              <a:rPr lang="zh-CN" altLang="en-US" sz="3200" b="1" dirty="0" smtClean="0">
                <a:solidFill>
                  <a:srgbClr val="FF0000"/>
                </a:solidFill>
              </a:rPr>
              <a:t>模拟、模仿</a:t>
            </a:r>
            <a:r>
              <a:rPr lang="zh-CN" altLang="en-US" sz="3200" b="1" dirty="0" smtClean="0"/>
              <a:t>）</a:t>
            </a:r>
            <a:r>
              <a:rPr lang="zh-CN" altLang="zh-CN" sz="3200" b="1" dirty="0" smtClean="0"/>
              <a:t>；</a:t>
            </a:r>
            <a:r>
              <a:rPr lang="zh-CN" altLang="zh-CN" sz="3200" b="1" dirty="0"/>
              <a:t>比喻是</a:t>
            </a:r>
            <a:r>
              <a:rPr lang="zh-CN" altLang="zh-CN" sz="3200" b="1" dirty="0">
                <a:solidFill>
                  <a:srgbClr val="FF0000"/>
                </a:solidFill>
              </a:rPr>
              <a:t>用喻体比作本体</a:t>
            </a:r>
            <a:r>
              <a:rPr lang="zh-CN" altLang="zh-CN" sz="3200" b="1" dirty="0"/>
              <a:t>，重点在“喻”。</a:t>
            </a:r>
          </a:p>
          <a:p>
            <a:pPr>
              <a:lnSpc>
                <a:spcPct val="150000"/>
              </a:lnSpc>
            </a:pPr>
            <a:r>
              <a:rPr lang="zh-CN" altLang="en-US" sz="3200" b="1" dirty="0" smtClean="0"/>
              <a:t>　　</a:t>
            </a:r>
            <a:r>
              <a:rPr lang="zh-CN" altLang="zh-CN" sz="3200" b="1" dirty="0" smtClean="0"/>
              <a:t>（</a:t>
            </a:r>
            <a:r>
              <a:rPr lang="en-US" altLang="zh-CN" sz="3200" b="1" dirty="0"/>
              <a:t>2</a:t>
            </a:r>
            <a:r>
              <a:rPr lang="zh-CN" altLang="zh-CN" sz="3200" b="1" dirty="0"/>
              <a:t>）句式结构不同</a:t>
            </a:r>
            <a:r>
              <a:rPr lang="zh-CN" altLang="zh-CN" sz="3200" b="1" dirty="0" smtClean="0"/>
              <a:t>：</a:t>
            </a:r>
            <a:r>
              <a:rPr lang="zh-CN" altLang="en-US" sz="3200" b="1" dirty="0" smtClean="0">
                <a:solidFill>
                  <a:srgbClr val="FF0000"/>
                </a:solidFill>
              </a:rPr>
              <a:t>比拟</a:t>
            </a:r>
            <a:r>
              <a:rPr lang="zh-CN" altLang="en-US" sz="3200" b="1" dirty="0" smtClean="0"/>
              <a:t>句中</a:t>
            </a:r>
            <a:r>
              <a:rPr lang="zh-CN" altLang="zh-CN" sz="3200" b="1" dirty="0" smtClean="0"/>
              <a:t>本体</a:t>
            </a:r>
            <a:r>
              <a:rPr lang="zh-CN" altLang="zh-CN" sz="3200" b="1" dirty="0"/>
              <a:t>和拟体彼此交融，本体必须出现，拟体一般不出现；</a:t>
            </a:r>
            <a:r>
              <a:rPr lang="zh-CN" altLang="zh-CN" sz="3200" b="1" dirty="0">
                <a:solidFill>
                  <a:srgbClr val="FF0000"/>
                </a:solidFill>
              </a:rPr>
              <a:t>比喻</a:t>
            </a:r>
            <a:r>
              <a:rPr lang="zh-CN" altLang="zh-CN" sz="3200" b="1" dirty="0"/>
              <a:t>的本体和喻体一主一从，本体或出现或不出现，而喻体必须出现。</a:t>
            </a:r>
          </a:p>
          <a:p>
            <a:pPr>
              <a:lnSpc>
                <a:spcPct val="150000"/>
              </a:lnSpc>
            </a:pPr>
            <a:r>
              <a:rPr lang="zh-CN" altLang="en-US" sz="3200" b="1" dirty="0" smtClean="0"/>
              <a:t>　　</a:t>
            </a:r>
            <a:r>
              <a:rPr lang="zh-CN" altLang="zh-CN" sz="3200" b="1" dirty="0" smtClean="0"/>
              <a:t>（</a:t>
            </a:r>
            <a:r>
              <a:rPr lang="en-US" altLang="zh-CN" sz="3200" b="1" dirty="0"/>
              <a:t>3</a:t>
            </a:r>
            <a:r>
              <a:rPr lang="zh-CN" altLang="zh-CN" sz="3200" b="1" dirty="0"/>
              <a:t>）判断比喻重点</a:t>
            </a:r>
            <a:r>
              <a:rPr lang="zh-CN" altLang="zh-CN" sz="3200" b="1" dirty="0">
                <a:solidFill>
                  <a:srgbClr val="FF0000"/>
                </a:solidFill>
              </a:rPr>
              <a:t>看名词</a:t>
            </a:r>
            <a:r>
              <a:rPr lang="zh-CN" altLang="zh-CN" sz="3200" b="1" dirty="0"/>
              <a:t>，判断比拟重点</a:t>
            </a:r>
            <a:r>
              <a:rPr lang="zh-CN" altLang="zh-CN" sz="3200" b="1" dirty="0">
                <a:solidFill>
                  <a:srgbClr val="FF0000"/>
                </a:solidFill>
              </a:rPr>
              <a:t>看动词</a:t>
            </a:r>
            <a:r>
              <a:rPr lang="zh-CN" altLang="zh-CN" sz="3200" b="1" dirty="0" smtClean="0"/>
              <a:t>。</a:t>
            </a:r>
            <a:endParaRPr lang="zh-CN" altLang="zh-CN" sz="3200" b="1" dirty="0"/>
          </a:p>
        </p:txBody>
      </p:sp>
    </p:spTree>
    <p:extLst>
      <p:ext uri="{BB962C8B-B14F-4D97-AF65-F5344CB8AC3E}">
        <p14:creationId xmlns:p14="http://schemas.microsoft.com/office/powerpoint/2010/main" val="17848503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1276" y="362465"/>
            <a:ext cx="11549448" cy="2492990"/>
          </a:xfrm>
          <a:prstGeom prst="rect">
            <a:avLst/>
          </a:prstGeom>
          <a:noFill/>
        </p:spPr>
        <p:txBody>
          <a:bodyPr wrap="square" rtlCol="0">
            <a:spAutoFit/>
          </a:bodyPr>
          <a:lstStyle/>
          <a:p>
            <a:pPr>
              <a:lnSpc>
                <a:spcPct val="150000"/>
              </a:lnSpc>
            </a:pPr>
            <a:r>
              <a:rPr lang="en-US" altLang="zh-CN" sz="4000" b="1" dirty="0">
                <a:solidFill>
                  <a:srgbClr val="FF0000"/>
                </a:solidFill>
              </a:rPr>
              <a:t>1. </a:t>
            </a:r>
            <a:r>
              <a:rPr lang="zh-CN" altLang="zh-CN" sz="4000" b="1" dirty="0">
                <a:solidFill>
                  <a:srgbClr val="FF0000"/>
                </a:solidFill>
              </a:rPr>
              <a:t>比拟与比喻的区别</a:t>
            </a:r>
          </a:p>
          <a:p>
            <a:pPr>
              <a:lnSpc>
                <a:spcPct val="150000"/>
              </a:lnSpc>
            </a:pPr>
            <a:r>
              <a:rPr lang="zh-CN" altLang="en-US" sz="3200" b="1" dirty="0" smtClean="0"/>
              <a:t>　　</a:t>
            </a:r>
            <a:r>
              <a:rPr lang="zh-CN" altLang="zh-CN" sz="3200" b="1" dirty="0"/>
              <a:t>【示例】东西长安街成了喧嚣的黄河，它在岁月里奔腾，它又温情脉脉地展露欢颜</a:t>
            </a:r>
            <a:r>
              <a:rPr lang="zh-CN" altLang="zh-CN" sz="3200" b="1" dirty="0" smtClean="0"/>
              <a:t>。</a:t>
            </a:r>
            <a:endParaRPr lang="zh-CN" altLang="zh-CN" sz="3200" b="1" dirty="0"/>
          </a:p>
        </p:txBody>
      </p:sp>
      <p:sp>
        <p:nvSpPr>
          <p:cNvPr id="3" name="文本框 2"/>
          <p:cNvSpPr txBox="1"/>
          <p:nvPr/>
        </p:nvSpPr>
        <p:spPr>
          <a:xfrm>
            <a:off x="321276" y="2969740"/>
            <a:ext cx="11549448" cy="3046988"/>
          </a:xfrm>
          <a:prstGeom prst="rect">
            <a:avLst/>
          </a:prstGeom>
          <a:solidFill>
            <a:schemeClr val="accent2">
              <a:lumMod val="20000"/>
              <a:lumOff val="80000"/>
            </a:schemeClr>
          </a:solidFill>
        </p:spPr>
        <p:txBody>
          <a:bodyPr wrap="square" rtlCol="0">
            <a:spAutoFit/>
          </a:bodyPr>
          <a:lstStyle/>
          <a:p>
            <a:pPr>
              <a:lnSpc>
                <a:spcPct val="150000"/>
              </a:lnSpc>
            </a:pPr>
            <a:r>
              <a:rPr lang="zh-CN" altLang="en-US" sz="3200" b="1" dirty="0" smtClean="0"/>
              <a:t>　　</a:t>
            </a:r>
            <a:r>
              <a:rPr lang="zh-CN" altLang="zh-CN" sz="3200" b="1" dirty="0" smtClean="0"/>
              <a:t>【分析】</a:t>
            </a:r>
            <a:r>
              <a:rPr lang="zh-CN" altLang="zh-CN" sz="3200" b="1" dirty="0"/>
              <a:t>“东西长安街成了喧嚣的黄河”是暗喻，“长安街”和“黄河”分别是本体和喻体。“它在岁月里奔腾”是拟物，把长安街当成了动物。“它又温情脉脉地展露欢颜”是拟人，“温情脉脉”“展露欢颜”是人的情态。</a:t>
            </a:r>
          </a:p>
        </p:txBody>
      </p:sp>
    </p:spTree>
    <p:extLst>
      <p:ext uri="{BB962C8B-B14F-4D97-AF65-F5344CB8AC3E}">
        <p14:creationId xmlns:p14="http://schemas.microsoft.com/office/powerpoint/2010/main" val="1715502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8941" y="584887"/>
            <a:ext cx="11549448" cy="4708981"/>
          </a:xfrm>
          <a:prstGeom prst="rect">
            <a:avLst/>
          </a:prstGeom>
          <a:noFill/>
        </p:spPr>
        <p:txBody>
          <a:bodyPr wrap="square" rtlCol="0">
            <a:spAutoFit/>
          </a:bodyPr>
          <a:lstStyle/>
          <a:p>
            <a:pPr>
              <a:lnSpc>
                <a:spcPct val="150000"/>
              </a:lnSpc>
            </a:pPr>
            <a:r>
              <a:rPr lang="en-US" altLang="zh-CN" sz="4000" b="1" dirty="0">
                <a:solidFill>
                  <a:srgbClr val="FF0000"/>
                </a:solidFill>
                <a:latin typeface="+mn-ea"/>
              </a:rPr>
              <a:t>2. </a:t>
            </a:r>
            <a:r>
              <a:rPr lang="zh-CN" altLang="zh-CN" sz="4000" b="1" dirty="0">
                <a:solidFill>
                  <a:srgbClr val="FF0000"/>
                </a:solidFill>
                <a:latin typeface="+mn-ea"/>
              </a:rPr>
              <a:t>借代与借喻的区别</a:t>
            </a:r>
          </a:p>
          <a:p>
            <a:pPr>
              <a:lnSpc>
                <a:spcPct val="150000"/>
              </a:lnSpc>
            </a:pPr>
            <a:r>
              <a:rPr lang="zh-CN" altLang="en-US" sz="3200" b="1" dirty="0" smtClean="0"/>
              <a:t>　　</a:t>
            </a:r>
            <a:r>
              <a:rPr lang="zh-CN" altLang="zh-CN" sz="3200" b="1" dirty="0" smtClean="0"/>
              <a:t>（</a:t>
            </a:r>
            <a:r>
              <a:rPr lang="en-US" altLang="zh-CN" sz="3200" b="1" dirty="0"/>
              <a:t>1</a:t>
            </a:r>
            <a:r>
              <a:rPr lang="zh-CN" altLang="zh-CN" sz="3200" b="1" dirty="0"/>
              <a:t>）借代的作用是“称代”，只代不喻；借喻的作用是“比喻”，喻中有代。</a:t>
            </a:r>
          </a:p>
          <a:p>
            <a:pPr>
              <a:lnSpc>
                <a:spcPct val="150000"/>
              </a:lnSpc>
            </a:pPr>
            <a:r>
              <a:rPr lang="zh-CN" altLang="en-US" sz="3200" b="1" dirty="0" smtClean="0"/>
              <a:t>　　</a:t>
            </a:r>
            <a:r>
              <a:rPr lang="zh-CN" altLang="zh-CN" sz="3200" b="1" dirty="0" smtClean="0"/>
              <a:t>（</a:t>
            </a:r>
            <a:r>
              <a:rPr lang="en-US" altLang="zh-CN" sz="3200" b="1" dirty="0"/>
              <a:t>2</a:t>
            </a:r>
            <a:r>
              <a:rPr lang="zh-CN" altLang="zh-CN" sz="3200" b="1" dirty="0"/>
              <a:t>）构成借代的基础是</a:t>
            </a:r>
            <a:r>
              <a:rPr lang="zh-CN" altLang="zh-CN" sz="3200" b="1" dirty="0">
                <a:solidFill>
                  <a:srgbClr val="FF0000"/>
                </a:solidFill>
              </a:rPr>
              <a:t>事物的相关性</a:t>
            </a:r>
            <a:r>
              <a:rPr lang="zh-CN" altLang="zh-CN" sz="3200" b="1" dirty="0"/>
              <a:t>，构成借喻的基础是</a:t>
            </a:r>
            <a:r>
              <a:rPr lang="zh-CN" altLang="zh-CN" sz="3200" b="1" dirty="0">
                <a:solidFill>
                  <a:srgbClr val="FF0000"/>
                </a:solidFill>
              </a:rPr>
              <a:t>事物的相似性</a:t>
            </a:r>
            <a:r>
              <a:rPr lang="zh-CN" altLang="zh-CN" sz="3200" b="1" dirty="0"/>
              <a:t>。</a:t>
            </a:r>
          </a:p>
          <a:p>
            <a:pPr>
              <a:lnSpc>
                <a:spcPct val="150000"/>
              </a:lnSpc>
            </a:pPr>
            <a:r>
              <a:rPr lang="zh-CN" altLang="en-US" sz="3200" b="1" dirty="0" smtClean="0"/>
              <a:t>　　</a:t>
            </a:r>
            <a:r>
              <a:rPr lang="zh-CN" altLang="zh-CN" sz="3200" b="1" dirty="0" smtClean="0"/>
              <a:t>（</a:t>
            </a:r>
            <a:r>
              <a:rPr lang="en-US" altLang="zh-CN" sz="3200" b="1" dirty="0"/>
              <a:t>3</a:t>
            </a:r>
            <a:r>
              <a:rPr lang="zh-CN" altLang="zh-CN" sz="3200" b="1" dirty="0"/>
              <a:t>）借喻可改为明喻或暗喻，而借代不能。</a:t>
            </a:r>
          </a:p>
        </p:txBody>
      </p:sp>
    </p:spTree>
    <p:extLst>
      <p:ext uri="{BB962C8B-B14F-4D97-AF65-F5344CB8AC3E}">
        <p14:creationId xmlns:p14="http://schemas.microsoft.com/office/powerpoint/2010/main" val="34804375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1276" y="362465"/>
            <a:ext cx="11549448" cy="2492990"/>
          </a:xfrm>
          <a:prstGeom prst="rect">
            <a:avLst/>
          </a:prstGeom>
          <a:noFill/>
        </p:spPr>
        <p:txBody>
          <a:bodyPr wrap="square" rtlCol="0">
            <a:spAutoFit/>
          </a:bodyPr>
          <a:lstStyle/>
          <a:p>
            <a:pPr>
              <a:lnSpc>
                <a:spcPct val="150000"/>
              </a:lnSpc>
            </a:pPr>
            <a:r>
              <a:rPr lang="zh-CN" altLang="en-US" sz="4000" b="1" dirty="0" smtClean="0">
                <a:solidFill>
                  <a:srgbClr val="FF0000"/>
                </a:solidFill>
              </a:rPr>
              <a:t>２</a:t>
            </a:r>
            <a:r>
              <a:rPr lang="en-US" altLang="zh-CN" sz="4000" b="1" dirty="0" smtClean="0">
                <a:solidFill>
                  <a:srgbClr val="FF0000"/>
                </a:solidFill>
              </a:rPr>
              <a:t>. </a:t>
            </a:r>
            <a:r>
              <a:rPr lang="zh-CN" altLang="en-US" sz="4000" b="1" dirty="0" smtClean="0">
                <a:solidFill>
                  <a:srgbClr val="FF0000"/>
                </a:solidFill>
              </a:rPr>
              <a:t>借代</a:t>
            </a:r>
            <a:r>
              <a:rPr lang="zh-CN" altLang="zh-CN" sz="4000" b="1" dirty="0" smtClean="0">
                <a:solidFill>
                  <a:srgbClr val="FF0000"/>
                </a:solidFill>
              </a:rPr>
              <a:t>与</a:t>
            </a:r>
            <a:r>
              <a:rPr lang="zh-CN" altLang="en-US" sz="4000" b="1" dirty="0" smtClean="0">
                <a:solidFill>
                  <a:srgbClr val="FF0000"/>
                </a:solidFill>
              </a:rPr>
              <a:t>借</a:t>
            </a:r>
            <a:r>
              <a:rPr lang="zh-CN" altLang="zh-CN" sz="4000" b="1" dirty="0" smtClean="0">
                <a:solidFill>
                  <a:srgbClr val="FF0000"/>
                </a:solidFill>
              </a:rPr>
              <a:t>喻</a:t>
            </a:r>
            <a:r>
              <a:rPr lang="zh-CN" altLang="zh-CN" sz="4000" b="1" dirty="0">
                <a:solidFill>
                  <a:srgbClr val="FF0000"/>
                </a:solidFill>
              </a:rPr>
              <a:t>的区别</a:t>
            </a:r>
          </a:p>
          <a:p>
            <a:pPr>
              <a:lnSpc>
                <a:spcPct val="150000"/>
              </a:lnSpc>
            </a:pPr>
            <a:r>
              <a:rPr lang="zh-CN" altLang="en-US" sz="3200" b="1" dirty="0" smtClean="0"/>
              <a:t>　　</a:t>
            </a:r>
            <a:r>
              <a:rPr lang="zh-CN" altLang="zh-CN" sz="3200" b="1" dirty="0"/>
              <a:t>【示例】①何以解忧？唯有杜康。②乱石穿空，惊涛拍岸，卷起千堆雪</a:t>
            </a:r>
            <a:r>
              <a:rPr lang="zh-CN" altLang="zh-CN" sz="3200" b="1" dirty="0" smtClean="0"/>
              <a:t>。</a:t>
            </a:r>
            <a:r>
              <a:rPr lang="zh-CN" altLang="en-US" sz="3200" b="1" dirty="0" smtClean="0"/>
              <a:t>③有人民的钢铁长城在，国家就安宁。</a:t>
            </a:r>
            <a:endParaRPr lang="zh-CN" altLang="zh-CN" sz="3200" b="1" dirty="0"/>
          </a:p>
        </p:txBody>
      </p:sp>
      <p:sp>
        <p:nvSpPr>
          <p:cNvPr id="3" name="文本框 2"/>
          <p:cNvSpPr txBox="1"/>
          <p:nvPr/>
        </p:nvSpPr>
        <p:spPr>
          <a:xfrm>
            <a:off x="321276" y="3022966"/>
            <a:ext cx="11549448" cy="1569660"/>
          </a:xfrm>
          <a:prstGeom prst="rect">
            <a:avLst/>
          </a:prstGeom>
          <a:solidFill>
            <a:schemeClr val="accent6">
              <a:lumMod val="40000"/>
              <a:lumOff val="60000"/>
            </a:schemeClr>
          </a:solidFill>
          <a:ln>
            <a:solidFill>
              <a:schemeClr val="accent1"/>
            </a:solidFill>
          </a:ln>
        </p:spPr>
        <p:txBody>
          <a:bodyPr wrap="square" rtlCol="0">
            <a:spAutoFit/>
          </a:bodyPr>
          <a:lstStyle/>
          <a:p>
            <a:pPr>
              <a:lnSpc>
                <a:spcPct val="150000"/>
              </a:lnSpc>
            </a:pPr>
            <a:r>
              <a:rPr lang="zh-CN" altLang="zh-CN" sz="3200" b="1" dirty="0" smtClean="0"/>
              <a:t>【分析】</a:t>
            </a:r>
            <a:r>
              <a:rPr lang="zh-CN" altLang="zh-CN" sz="3200" b="1" dirty="0"/>
              <a:t>①以传说中的酒圣“杜康”代指“酒”。②以“雪”比喻“浪花”</a:t>
            </a:r>
            <a:r>
              <a:rPr lang="zh-CN" altLang="zh-CN" sz="3200" b="1" dirty="0" smtClean="0"/>
              <a:t>。</a:t>
            </a:r>
            <a:r>
              <a:rPr lang="zh-CN" altLang="en-US" sz="3200" b="1" dirty="0" smtClean="0"/>
              <a:t>③“钢铁长城”比喻“中国人民解放军”。</a:t>
            </a:r>
            <a:endParaRPr lang="zh-CN" altLang="zh-CN" sz="3200" b="1" dirty="0"/>
          </a:p>
        </p:txBody>
      </p:sp>
      <p:sp>
        <p:nvSpPr>
          <p:cNvPr id="4" name="文本框 3"/>
          <p:cNvSpPr txBox="1"/>
          <p:nvPr/>
        </p:nvSpPr>
        <p:spPr>
          <a:xfrm>
            <a:off x="321276" y="4934465"/>
            <a:ext cx="11549448" cy="584775"/>
          </a:xfrm>
          <a:prstGeom prst="rect">
            <a:avLst/>
          </a:prstGeom>
          <a:noFill/>
        </p:spPr>
        <p:txBody>
          <a:bodyPr wrap="square" rtlCol="0">
            <a:spAutoFit/>
          </a:bodyPr>
          <a:lstStyle/>
          <a:p>
            <a:r>
              <a:rPr lang="zh-CN" altLang="en-US" sz="3200" b="1" dirty="0" smtClean="0">
                <a:latin typeface="+mn-ea"/>
              </a:rPr>
              <a:t>用“</a:t>
            </a:r>
            <a:r>
              <a:rPr lang="zh-CN" altLang="zh-CN" sz="3200" b="1" dirty="0">
                <a:latin typeface="+mn-ea"/>
              </a:rPr>
              <a:t>借喻可改为明喻或暗喻，而借代</a:t>
            </a:r>
            <a:r>
              <a:rPr lang="zh-CN" altLang="zh-CN" sz="3200" b="1" dirty="0" smtClean="0">
                <a:latin typeface="+mn-ea"/>
              </a:rPr>
              <a:t>不能</a:t>
            </a:r>
            <a:r>
              <a:rPr lang="zh-CN" altLang="en-US" sz="3200" b="1" dirty="0" smtClean="0">
                <a:latin typeface="+mn-ea"/>
              </a:rPr>
              <a:t>”来检验，容易分辨。</a:t>
            </a:r>
            <a:endParaRPr lang="zh-CN" altLang="en-US" sz="3200" b="1" dirty="0">
              <a:latin typeface="+mn-ea"/>
            </a:endParaRPr>
          </a:p>
        </p:txBody>
      </p:sp>
    </p:spTree>
    <p:extLst>
      <p:ext uri="{BB962C8B-B14F-4D97-AF65-F5344CB8AC3E}">
        <p14:creationId xmlns:p14="http://schemas.microsoft.com/office/powerpoint/2010/main" val="1433365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5989" y="502508"/>
            <a:ext cx="11549448" cy="5139869"/>
          </a:xfrm>
          <a:prstGeom prst="rect">
            <a:avLst/>
          </a:prstGeom>
          <a:noFill/>
        </p:spPr>
        <p:txBody>
          <a:bodyPr wrap="square" rtlCol="0">
            <a:spAutoFit/>
          </a:bodyPr>
          <a:lstStyle/>
          <a:p>
            <a:r>
              <a:rPr lang="en-US" altLang="zh-CN" sz="4000" b="1" dirty="0">
                <a:solidFill>
                  <a:srgbClr val="FF0000"/>
                </a:solidFill>
              </a:rPr>
              <a:t>3.</a:t>
            </a:r>
            <a:r>
              <a:rPr lang="zh-CN" altLang="zh-CN" sz="4000" b="1" dirty="0">
                <a:solidFill>
                  <a:srgbClr val="FF0000"/>
                </a:solidFill>
              </a:rPr>
              <a:t>对偶与排比的区别</a:t>
            </a:r>
          </a:p>
          <a:p>
            <a:pPr>
              <a:lnSpc>
                <a:spcPct val="150000"/>
              </a:lnSpc>
            </a:pPr>
            <a:r>
              <a:rPr lang="zh-CN" altLang="en-US" sz="3200" b="1" dirty="0" smtClean="0"/>
              <a:t>　　</a:t>
            </a:r>
            <a:r>
              <a:rPr lang="zh-CN" altLang="zh-CN" sz="3200" b="1" dirty="0" smtClean="0"/>
              <a:t>（</a:t>
            </a:r>
            <a:r>
              <a:rPr lang="en-US" altLang="zh-CN" sz="3200" b="1" dirty="0"/>
              <a:t>1</a:t>
            </a:r>
            <a:r>
              <a:rPr lang="zh-CN" altLang="zh-CN" sz="3200" b="1" dirty="0"/>
              <a:t>）对偶是两个语言单位，而排比是三个或三个以上的</a:t>
            </a:r>
            <a:r>
              <a:rPr lang="zh-CN" altLang="zh-CN" sz="3200" b="1" dirty="0">
                <a:solidFill>
                  <a:srgbClr val="FF0000"/>
                </a:solidFill>
              </a:rPr>
              <a:t>语言</a:t>
            </a:r>
            <a:r>
              <a:rPr lang="zh-CN" altLang="zh-CN" sz="3200" b="1" dirty="0" smtClean="0">
                <a:solidFill>
                  <a:srgbClr val="FF0000"/>
                </a:solidFill>
              </a:rPr>
              <a:t>单位</a:t>
            </a:r>
            <a:r>
              <a:rPr lang="zh-CN" altLang="en-US" sz="3200" b="1" dirty="0" smtClean="0"/>
              <a:t>（词、短语、句子）</a:t>
            </a:r>
            <a:r>
              <a:rPr lang="zh-CN" altLang="zh-CN" sz="3200" b="1" dirty="0" smtClean="0"/>
              <a:t>。</a:t>
            </a:r>
            <a:endParaRPr lang="zh-CN" altLang="zh-CN" sz="3200" b="1" dirty="0"/>
          </a:p>
          <a:p>
            <a:pPr>
              <a:lnSpc>
                <a:spcPct val="150000"/>
              </a:lnSpc>
            </a:pPr>
            <a:r>
              <a:rPr lang="zh-CN" altLang="en-US" sz="3200" b="1" dirty="0" smtClean="0"/>
              <a:t>　　</a:t>
            </a:r>
            <a:r>
              <a:rPr lang="zh-CN" altLang="zh-CN" sz="3200" b="1" dirty="0" smtClean="0"/>
              <a:t>（</a:t>
            </a:r>
            <a:r>
              <a:rPr lang="en-US" altLang="zh-CN" sz="3200" b="1" dirty="0"/>
              <a:t>2</a:t>
            </a:r>
            <a:r>
              <a:rPr lang="zh-CN" altLang="zh-CN" sz="3200" b="1" dirty="0"/>
              <a:t>）对偶必须对称；排比要求结构大体相似，字数要求不严格。</a:t>
            </a:r>
          </a:p>
          <a:p>
            <a:pPr>
              <a:lnSpc>
                <a:spcPct val="150000"/>
              </a:lnSpc>
            </a:pPr>
            <a:r>
              <a:rPr lang="zh-CN" altLang="en-US" sz="3200" b="1" dirty="0" smtClean="0"/>
              <a:t>　　</a:t>
            </a:r>
            <a:r>
              <a:rPr lang="zh-CN" altLang="zh-CN" sz="3200" b="1" dirty="0" smtClean="0"/>
              <a:t>（</a:t>
            </a:r>
            <a:r>
              <a:rPr lang="en-US" altLang="zh-CN" sz="3200" b="1" dirty="0"/>
              <a:t>3</a:t>
            </a:r>
            <a:r>
              <a:rPr lang="zh-CN" altLang="zh-CN" sz="3200" b="1" dirty="0"/>
              <a:t>）排比经常以同一词语作为各句的</a:t>
            </a:r>
            <a:r>
              <a:rPr lang="zh-CN" altLang="zh-CN" sz="3200" b="1" dirty="0" smtClean="0">
                <a:solidFill>
                  <a:srgbClr val="FF0000"/>
                </a:solidFill>
              </a:rPr>
              <a:t>提挈</a:t>
            </a:r>
            <a:r>
              <a:rPr lang="en-US" altLang="zh-CN" sz="3200" dirty="0" smtClean="0"/>
              <a:t>[</a:t>
            </a:r>
            <a:r>
              <a:rPr lang="en-US" altLang="zh-CN" sz="3200" dirty="0" err="1" smtClean="0"/>
              <a:t>qiè</a:t>
            </a:r>
            <a:r>
              <a:rPr lang="en-US" altLang="zh-CN" sz="3200" dirty="0" smtClean="0"/>
              <a:t>]</a:t>
            </a:r>
            <a:r>
              <a:rPr lang="en-US" altLang="zh-CN" sz="3200" dirty="0"/>
              <a:t> </a:t>
            </a:r>
            <a:r>
              <a:rPr lang="zh-CN" altLang="zh-CN" sz="3200" b="1" dirty="0" smtClean="0">
                <a:solidFill>
                  <a:srgbClr val="FF0000"/>
                </a:solidFill>
              </a:rPr>
              <a:t>语</a:t>
            </a:r>
            <a:r>
              <a:rPr lang="zh-CN" altLang="zh-CN" sz="3200" b="1" dirty="0"/>
              <a:t>，而严对要求</a:t>
            </a:r>
            <a:r>
              <a:rPr lang="zh-CN" altLang="zh-CN" sz="3200" b="1" dirty="0" smtClean="0"/>
              <a:t>上下</a:t>
            </a:r>
            <a:r>
              <a:rPr lang="zh-CN" altLang="en-US" sz="3200" b="1" dirty="0" smtClean="0"/>
              <a:t>联</a:t>
            </a:r>
            <a:r>
              <a:rPr lang="zh-CN" altLang="zh-CN" sz="3200" b="1" dirty="0" smtClean="0"/>
              <a:t>不</a:t>
            </a:r>
            <a:r>
              <a:rPr lang="zh-CN" altLang="zh-CN" sz="3200" b="1" dirty="0"/>
              <a:t>重字，宽对可个别字重复。</a:t>
            </a:r>
          </a:p>
        </p:txBody>
      </p:sp>
    </p:spTree>
    <p:extLst>
      <p:ext uri="{BB962C8B-B14F-4D97-AF65-F5344CB8AC3E}">
        <p14:creationId xmlns:p14="http://schemas.microsoft.com/office/powerpoint/2010/main" val="35539215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3038" y="255373"/>
            <a:ext cx="2067697" cy="584775"/>
          </a:xfrm>
          <a:prstGeom prst="rect">
            <a:avLst/>
          </a:prstGeom>
          <a:solidFill>
            <a:schemeClr val="accent4">
              <a:lumMod val="60000"/>
              <a:lumOff val="40000"/>
            </a:schemeClr>
          </a:solidFill>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t>高考回眸</a:t>
            </a:r>
            <a:endParaRPr lang="zh-CN" altLang="en-US" sz="3200" b="1" dirty="0"/>
          </a:p>
        </p:txBody>
      </p:sp>
      <p:sp>
        <p:nvSpPr>
          <p:cNvPr id="3" name="文本框 2"/>
          <p:cNvSpPr txBox="1"/>
          <p:nvPr/>
        </p:nvSpPr>
        <p:spPr>
          <a:xfrm>
            <a:off x="313038" y="1112109"/>
            <a:ext cx="11565924" cy="2677656"/>
          </a:xfrm>
          <a:prstGeom prst="rect">
            <a:avLst/>
          </a:prstGeom>
          <a:noFill/>
        </p:spPr>
        <p:txBody>
          <a:bodyPr wrap="square" rtlCol="0">
            <a:spAutoFit/>
          </a:bodyPr>
          <a:lstStyle/>
          <a:p>
            <a:r>
              <a:rPr lang="en-US" altLang="zh-CN" sz="2800" b="1" dirty="0" smtClean="0">
                <a:latin typeface="+mn-ea"/>
              </a:rPr>
              <a:t>[2021</a:t>
            </a:r>
            <a:r>
              <a:rPr lang="zh-CN" altLang="en-US" sz="2800" b="1" dirty="0" smtClean="0">
                <a:latin typeface="+mn-ea"/>
              </a:rPr>
              <a:t>新高考</a:t>
            </a:r>
            <a:r>
              <a:rPr lang="en-US" altLang="zh-CN" sz="2800" b="1" dirty="0" smtClean="0">
                <a:latin typeface="+mn-ea"/>
              </a:rPr>
              <a:t>Ⅰ</a:t>
            </a:r>
            <a:r>
              <a:rPr lang="zh-CN" altLang="en-US" sz="2800" b="1" dirty="0" smtClean="0">
                <a:latin typeface="+mn-ea"/>
              </a:rPr>
              <a:t>卷</a:t>
            </a:r>
            <a:r>
              <a:rPr lang="en-US" altLang="zh-CN" sz="2800" b="1" dirty="0" smtClean="0">
                <a:latin typeface="+mn-ea"/>
              </a:rPr>
              <a:t>]</a:t>
            </a:r>
            <a:r>
              <a:rPr lang="zh-CN" altLang="zh-CN" sz="2800" b="1" dirty="0"/>
              <a:t>文中画横线的句子使用了</a:t>
            </a:r>
            <a:r>
              <a:rPr lang="zh-CN" altLang="zh-CN" sz="2800" b="1" dirty="0">
                <a:solidFill>
                  <a:srgbClr val="FF0000"/>
                </a:solidFill>
              </a:rPr>
              <a:t>对偶</a:t>
            </a:r>
            <a:r>
              <a:rPr lang="zh-CN" altLang="zh-CN" sz="2800" b="1" dirty="0"/>
              <a:t>的修辞手法，请简要分析其构成和表达效果</a:t>
            </a:r>
            <a:r>
              <a:rPr lang="zh-CN" altLang="zh-CN" sz="2800" dirty="0" smtClean="0"/>
              <a:t>。</a:t>
            </a:r>
            <a:endParaRPr lang="en-US" altLang="zh-CN" sz="2800" b="1" dirty="0" smtClean="0">
              <a:latin typeface="+mn-ea"/>
            </a:endParaRPr>
          </a:p>
          <a:p>
            <a:r>
              <a:rPr lang="zh-CN" altLang="en-US" sz="2800" b="1" dirty="0" smtClean="0"/>
              <a:t>　　</a:t>
            </a:r>
            <a:r>
              <a:rPr lang="zh-CN" altLang="zh-CN" sz="2800" b="1" dirty="0" smtClean="0">
                <a:latin typeface="楷体" panose="02010609060101010101" pitchFamily="49" charset="-122"/>
                <a:ea typeface="楷体" panose="02010609060101010101" pitchFamily="49" charset="-122"/>
              </a:rPr>
              <a:t>传统</a:t>
            </a:r>
            <a:r>
              <a:rPr lang="zh-CN" altLang="zh-CN" sz="2800" b="1" dirty="0">
                <a:latin typeface="楷体" panose="02010609060101010101" pitchFamily="49" charset="-122"/>
                <a:ea typeface="楷体" panose="02010609060101010101" pitchFamily="49" charset="-122"/>
              </a:rPr>
              <a:t>文化展现传统节日，传统节日传承传统文化。</a:t>
            </a:r>
            <a:r>
              <a:rPr lang="zh-CN" altLang="zh-CN" sz="2800" b="1" u="sng" dirty="0">
                <a:latin typeface="微软雅黑" panose="020B0503020204020204" pitchFamily="34" charset="-122"/>
                <a:ea typeface="微软雅黑" panose="020B0503020204020204" pitchFamily="34" charset="-122"/>
              </a:rPr>
              <a:t>剪纸灯谜，描绘城乡风物；秧歌花鼓，传播时代精神</a:t>
            </a:r>
            <a:r>
              <a:rPr lang="zh-CN" altLang="zh-CN" sz="2800" b="1" u="sng"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火树银花踏歌行，古风新韵颂文明。一</a:t>
            </a:r>
            <a:r>
              <a:rPr lang="zh-CN" altLang="zh-CN" sz="2800" b="1" dirty="0" smtClean="0">
                <a:latin typeface="楷体" panose="02010609060101010101" pitchFamily="49" charset="-122"/>
                <a:ea typeface="楷体" panose="02010609060101010101" pitchFamily="49" charset="-122"/>
              </a:rPr>
              <a:t>席</a:t>
            </a:r>
            <a:r>
              <a:rPr lang="zh-CN" altLang="en-US" sz="2800" b="1" dirty="0" smtClean="0">
                <a:latin typeface="楷体" panose="02010609060101010101" pitchFamily="49" charset="-122"/>
                <a:ea typeface="楷体" panose="02010609060101010101" pitchFamily="49" charset="-122"/>
              </a:rPr>
              <a:t>汁醇味正</a:t>
            </a:r>
            <a:r>
              <a:rPr lang="zh-CN" altLang="zh-CN" sz="2800" b="1" dirty="0" smtClean="0">
                <a:latin typeface="楷体" panose="02010609060101010101" pitchFamily="49" charset="-122"/>
                <a:ea typeface="楷体" panose="02010609060101010101" pitchFamily="49" charset="-122"/>
              </a:rPr>
              <a:t>的</a:t>
            </a:r>
            <a:r>
              <a:rPr lang="zh-CN" altLang="zh-CN" sz="2800" b="1" dirty="0">
                <a:latin typeface="楷体" panose="02010609060101010101" pitchFamily="49" charset="-122"/>
                <a:ea typeface="楷体" panose="02010609060101010101" pitchFamily="49" charset="-122"/>
              </a:rPr>
              <a:t>文明盛宴，让市民近距离感受到传统文化的深厚魅力和传统节日的浓厚氛围</a:t>
            </a:r>
            <a:r>
              <a:rPr lang="zh-CN" altLang="zh-CN"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8" name="文本框 7"/>
          <p:cNvSpPr txBox="1"/>
          <p:nvPr/>
        </p:nvSpPr>
        <p:spPr>
          <a:xfrm>
            <a:off x="436605" y="3913442"/>
            <a:ext cx="11318789" cy="1815882"/>
          </a:xfrm>
          <a:prstGeom prst="rect">
            <a:avLst/>
          </a:prstGeom>
          <a:noFill/>
          <a:ln w="28575">
            <a:solidFill>
              <a:schemeClr val="accent1"/>
            </a:solidFill>
          </a:ln>
        </p:spPr>
        <p:txBody>
          <a:bodyPr wrap="square" rtlCol="0">
            <a:spAutoFit/>
          </a:bodyPr>
          <a:lstStyle/>
          <a:p>
            <a:r>
              <a:rPr lang="zh-CN" altLang="en-US" sz="2800" b="1" dirty="0" smtClean="0"/>
              <a:t>　  </a:t>
            </a:r>
            <a:r>
              <a:rPr lang="zh-CN" altLang="zh-CN" sz="2800" b="1" dirty="0" smtClean="0"/>
              <a:t>①</a:t>
            </a:r>
            <a:r>
              <a:rPr lang="zh-CN" altLang="zh-CN" sz="2800" b="1" dirty="0"/>
              <a:t>意义紧密相连。“剪纸灯谜”和“秧歌花鼓”都是传统民间艺术名称，两两相</a:t>
            </a:r>
            <a:r>
              <a:rPr lang="zh-CN" altLang="zh-CN" sz="2800" b="1" dirty="0" smtClean="0"/>
              <a:t>对</a:t>
            </a:r>
            <a:r>
              <a:rPr lang="zh-CN" altLang="en-US" sz="2800" b="1" dirty="0" smtClean="0"/>
              <a:t>；</a:t>
            </a:r>
            <a:r>
              <a:rPr lang="zh-CN" altLang="zh-CN" sz="2800" b="1" dirty="0" smtClean="0"/>
              <a:t>“描绘”</a:t>
            </a:r>
            <a:r>
              <a:rPr lang="zh-CN" altLang="zh-CN" sz="2800" b="1" dirty="0"/>
              <a:t>和“传播”、“城乡”和“时代”、“风物”和“精神”也都是两两相对。②形式整齐，节奏感强，朗朗上口，有助于烘托节日的欢快气氛。</a:t>
            </a:r>
            <a:endParaRPr lang="zh-CN" altLang="en-US" sz="2800" b="1" dirty="0"/>
          </a:p>
        </p:txBody>
      </p:sp>
    </p:spTree>
    <p:extLst>
      <p:ext uri="{BB962C8B-B14F-4D97-AF65-F5344CB8AC3E}">
        <p14:creationId xmlns:p14="http://schemas.microsoft.com/office/powerpoint/2010/main" val="3776087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1892" y="609600"/>
            <a:ext cx="11392930" cy="2603854"/>
          </a:xfrm>
          <a:prstGeom prst="rect">
            <a:avLst/>
          </a:prstGeom>
          <a:noFill/>
        </p:spPr>
        <p:txBody>
          <a:bodyPr wrap="square" rtlCol="0">
            <a:spAutoFit/>
          </a:bodyPr>
          <a:lstStyle/>
          <a:p>
            <a:pPr>
              <a:lnSpc>
                <a:spcPct val="150000"/>
              </a:lnSpc>
            </a:pPr>
            <a:r>
              <a:rPr lang="zh-CN" altLang="en-US" sz="2800" b="1" dirty="0" smtClean="0"/>
              <a:t>排比句中的各项</a:t>
            </a:r>
            <a:r>
              <a:rPr lang="zh-CN" altLang="en-US" sz="2800" b="1" dirty="0"/>
              <a:t>均</a:t>
            </a:r>
            <a:r>
              <a:rPr lang="zh-CN" altLang="en-US" sz="2800" b="1" dirty="0" smtClean="0"/>
              <a:t>为短语，各项</a:t>
            </a:r>
            <a:r>
              <a:rPr lang="zh-CN" altLang="en-US" sz="2800" b="1" dirty="0"/>
              <a:t>中有</a:t>
            </a:r>
            <a:r>
              <a:rPr lang="zh-CN" altLang="en-US" sz="2800" b="1" dirty="0">
                <a:solidFill>
                  <a:srgbClr val="FF0000"/>
                </a:solidFill>
              </a:rPr>
              <a:t>相同</a:t>
            </a:r>
            <a:r>
              <a:rPr lang="zh-CN" altLang="en-US" sz="2800" b="1" dirty="0" smtClean="0">
                <a:solidFill>
                  <a:srgbClr val="FF0000"/>
                </a:solidFill>
              </a:rPr>
              <a:t>词语，起</a:t>
            </a:r>
            <a:r>
              <a:rPr lang="zh-CN" altLang="en-US" sz="2800" b="1" dirty="0">
                <a:solidFill>
                  <a:srgbClr val="FF0000"/>
                </a:solidFill>
              </a:rPr>
              <a:t>提挈作用</a:t>
            </a:r>
            <a:r>
              <a:rPr lang="zh-CN" altLang="en-US" sz="2800" b="1" dirty="0" smtClean="0"/>
              <a:t>。如：洁白的蜡烛</a:t>
            </a:r>
            <a:r>
              <a:rPr lang="zh-CN" altLang="en-US" sz="2800" b="1" dirty="0" smtClean="0">
                <a:solidFill>
                  <a:srgbClr val="FF0000"/>
                </a:solidFill>
              </a:rPr>
              <a:t>告诉我</a:t>
            </a:r>
            <a:r>
              <a:rPr lang="zh-CN" altLang="en-US" sz="2800" b="1" dirty="0" smtClean="0"/>
              <a:t>，</a:t>
            </a:r>
            <a:r>
              <a:rPr lang="zh-CN" altLang="en-US" sz="2800" b="1" dirty="0" smtClean="0">
                <a:solidFill>
                  <a:srgbClr val="FF0000"/>
                </a:solidFill>
              </a:rPr>
              <a:t>幸福是</a:t>
            </a:r>
            <a:r>
              <a:rPr lang="zh-CN" altLang="en-US" sz="2800" b="1" dirty="0" smtClean="0"/>
              <a:t>燃烧自己，照亮别人；翱翔的雄鹰</a:t>
            </a:r>
            <a:r>
              <a:rPr lang="zh-CN" altLang="en-US" sz="2800" b="1" dirty="0" smtClean="0">
                <a:solidFill>
                  <a:srgbClr val="FF0000"/>
                </a:solidFill>
              </a:rPr>
              <a:t>告诉我</a:t>
            </a:r>
            <a:r>
              <a:rPr lang="zh-CN" altLang="en-US" sz="2800" b="1" dirty="0" smtClean="0"/>
              <a:t>，</a:t>
            </a:r>
            <a:r>
              <a:rPr lang="zh-CN" altLang="en-US" sz="2800" b="1" dirty="0" smtClean="0">
                <a:solidFill>
                  <a:srgbClr val="FF0000"/>
                </a:solidFill>
              </a:rPr>
              <a:t>幸福是</a:t>
            </a:r>
            <a:r>
              <a:rPr lang="zh-CN" altLang="en-US" sz="2800" b="1" dirty="0" smtClean="0"/>
              <a:t>展翅高飞、遨游天空；奔驰的骏马</a:t>
            </a:r>
            <a:r>
              <a:rPr lang="zh-CN" altLang="en-US" sz="2800" b="1" dirty="0" smtClean="0">
                <a:solidFill>
                  <a:srgbClr val="FF0000"/>
                </a:solidFill>
              </a:rPr>
              <a:t>告诉我</a:t>
            </a:r>
            <a:r>
              <a:rPr lang="zh-CN" altLang="en-US" sz="2800" b="1" dirty="0" smtClean="0"/>
              <a:t>，</a:t>
            </a:r>
            <a:r>
              <a:rPr lang="zh-CN" altLang="en-US" sz="2800" b="1" dirty="0" smtClean="0">
                <a:solidFill>
                  <a:srgbClr val="FF0000"/>
                </a:solidFill>
              </a:rPr>
              <a:t>幸福是</a:t>
            </a:r>
            <a:r>
              <a:rPr lang="zh-CN" altLang="en-US" sz="2800" b="1" dirty="0" smtClean="0"/>
              <a:t>自由自在，无拘无束。</a:t>
            </a:r>
            <a:endParaRPr lang="zh-CN" altLang="en-US" sz="2800" b="1" dirty="0"/>
          </a:p>
        </p:txBody>
      </p:sp>
    </p:spTree>
    <p:extLst>
      <p:ext uri="{BB962C8B-B14F-4D97-AF65-F5344CB8AC3E}">
        <p14:creationId xmlns:p14="http://schemas.microsoft.com/office/powerpoint/2010/main" val="171017027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1276" y="90616"/>
            <a:ext cx="11549448" cy="3970318"/>
          </a:xfrm>
          <a:prstGeom prst="rect">
            <a:avLst/>
          </a:prstGeom>
          <a:noFill/>
        </p:spPr>
        <p:txBody>
          <a:bodyPr wrap="square" rtlCol="0">
            <a:spAutoFit/>
          </a:bodyPr>
          <a:lstStyle/>
          <a:p>
            <a:pPr>
              <a:lnSpc>
                <a:spcPct val="150000"/>
              </a:lnSpc>
            </a:pPr>
            <a:r>
              <a:rPr lang="en-US" altLang="zh-CN" sz="4000" b="1" dirty="0" smtClean="0">
                <a:solidFill>
                  <a:srgbClr val="FF0000"/>
                </a:solidFill>
              </a:rPr>
              <a:t>3. </a:t>
            </a:r>
            <a:r>
              <a:rPr lang="zh-CN" altLang="en-US" sz="4000" b="1" dirty="0" smtClean="0">
                <a:solidFill>
                  <a:srgbClr val="FF0000"/>
                </a:solidFill>
              </a:rPr>
              <a:t>对偶</a:t>
            </a:r>
            <a:r>
              <a:rPr lang="zh-CN" altLang="zh-CN" sz="4000" b="1" dirty="0" smtClean="0">
                <a:solidFill>
                  <a:srgbClr val="FF0000"/>
                </a:solidFill>
              </a:rPr>
              <a:t>与</a:t>
            </a:r>
            <a:r>
              <a:rPr lang="zh-CN" altLang="en-US" sz="4000" b="1" dirty="0" smtClean="0">
                <a:solidFill>
                  <a:srgbClr val="FF0000"/>
                </a:solidFill>
              </a:rPr>
              <a:t>排比</a:t>
            </a:r>
            <a:r>
              <a:rPr lang="zh-CN" altLang="zh-CN" sz="4000" b="1" dirty="0" smtClean="0">
                <a:solidFill>
                  <a:srgbClr val="FF0000"/>
                </a:solidFill>
              </a:rPr>
              <a:t>的</a:t>
            </a:r>
            <a:r>
              <a:rPr lang="zh-CN" altLang="zh-CN" sz="4000" b="1" dirty="0">
                <a:solidFill>
                  <a:srgbClr val="FF0000"/>
                </a:solidFill>
              </a:rPr>
              <a:t>区别</a:t>
            </a:r>
          </a:p>
          <a:p>
            <a:pPr>
              <a:lnSpc>
                <a:spcPct val="150000"/>
              </a:lnSpc>
            </a:pPr>
            <a:r>
              <a:rPr lang="zh-CN" altLang="en-US" sz="3200" b="1" dirty="0" smtClean="0"/>
              <a:t>　　</a:t>
            </a:r>
            <a:r>
              <a:rPr lang="zh-CN" altLang="zh-CN" sz="3200" b="1" dirty="0" smtClean="0"/>
              <a:t>【示例】①</a:t>
            </a:r>
            <a:r>
              <a:rPr lang="zh-CN" altLang="en-US" sz="3200" b="1" dirty="0" smtClean="0"/>
              <a:t>（</a:t>
            </a:r>
            <a:r>
              <a:rPr lang="zh-CN" altLang="en-US" sz="3200" b="1" dirty="0" smtClean="0">
                <a:latin typeface="楷体" panose="02010609060101010101" pitchFamily="49" charset="-122"/>
                <a:ea typeface="楷体" panose="02010609060101010101" pitchFamily="49" charset="-122"/>
              </a:rPr>
              <a:t>江南可采莲，莲叶何田田。</a:t>
            </a:r>
            <a:r>
              <a:rPr lang="zh-CN" altLang="en-US" sz="3200" b="1" dirty="0" smtClean="0"/>
              <a:t>）</a:t>
            </a:r>
            <a:r>
              <a:rPr lang="zh-CN" altLang="zh-CN" sz="3200" b="1" dirty="0" smtClean="0">
                <a:solidFill>
                  <a:srgbClr val="FF0000"/>
                </a:solidFill>
              </a:rPr>
              <a:t>鱼</a:t>
            </a:r>
            <a:r>
              <a:rPr lang="zh-CN" altLang="zh-CN" sz="3200" b="1" dirty="0">
                <a:solidFill>
                  <a:srgbClr val="FF0000"/>
                </a:solidFill>
              </a:rPr>
              <a:t>戏</a:t>
            </a:r>
            <a:r>
              <a:rPr lang="zh-CN" altLang="zh-CN" sz="3200" b="1" dirty="0"/>
              <a:t>莲叶东，</a:t>
            </a:r>
            <a:r>
              <a:rPr lang="zh-CN" altLang="zh-CN" sz="3200" b="1" dirty="0">
                <a:solidFill>
                  <a:srgbClr val="FF0000"/>
                </a:solidFill>
              </a:rPr>
              <a:t>鱼戏</a:t>
            </a:r>
            <a:r>
              <a:rPr lang="zh-CN" altLang="zh-CN" sz="3200" b="1" dirty="0"/>
              <a:t>莲叶西，</a:t>
            </a:r>
            <a:r>
              <a:rPr lang="zh-CN" altLang="zh-CN" sz="3200" b="1" dirty="0">
                <a:solidFill>
                  <a:srgbClr val="FF0000"/>
                </a:solidFill>
              </a:rPr>
              <a:t>鱼戏</a:t>
            </a:r>
            <a:r>
              <a:rPr lang="zh-CN" altLang="zh-CN" sz="3200" b="1" dirty="0"/>
              <a:t>莲叶南，</a:t>
            </a:r>
            <a:r>
              <a:rPr lang="zh-CN" altLang="zh-CN" sz="3200" b="1" dirty="0">
                <a:solidFill>
                  <a:srgbClr val="FF0000"/>
                </a:solidFill>
              </a:rPr>
              <a:t>鱼戏</a:t>
            </a:r>
            <a:r>
              <a:rPr lang="zh-CN" altLang="zh-CN" sz="3200" b="1" dirty="0"/>
              <a:t>莲叶北</a:t>
            </a:r>
            <a:r>
              <a:rPr lang="zh-CN" altLang="zh-CN" sz="3200" b="1" dirty="0" smtClean="0"/>
              <a:t>。</a:t>
            </a:r>
            <a:r>
              <a:rPr lang="zh-CN" altLang="en-US" sz="3200" b="1" dirty="0" smtClean="0"/>
              <a:t>（</a:t>
            </a:r>
            <a:r>
              <a:rPr lang="zh-CN" altLang="en-US" sz="2400" b="1" dirty="0" smtClean="0"/>
              <a:t>汉乐府</a:t>
            </a:r>
            <a:r>
              <a:rPr lang="en-US" altLang="zh-CN" sz="2400" b="1" dirty="0" smtClean="0"/>
              <a:t>《</a:t>
            </a:r>
            <a:r>
              <a:rPr lang="zh-CN" altLang="en-US" sz="2400" b="1" dirty="0" smtClean="0"/>
              <a:t>江南</a:t>
            </a:r>
            <a:r>
              <a:rPr lang="en-US" altLang="zh-CN" sz="2400" b="1" dirty="0" smtClean="0"/>
              <a:t>》</a:t>
            </a:r>
            <a:r>
              <a:rPr lang="zh-CN" altLang="en-US" sz="3200" b="1" dirty="0" smtClean="0"/>
              <a:t>）</a:t>
            </a:r>
            <a:endParaRPr lang="zh-CN" altLang="zh-CN" sz="3200" b="1" dirty="0"/>
          </a:p>
          <a:p>
            <a:pPr>
              <a:lnSpc>
                <a:spcPct val="150000"/>
              </a:lnSpc>
            </a:pPr>
            <a:r>
              <a:rPr lang="zh-CN" altLang="en-US" sz="3200" b="1" dirty="0" smtClean="0"/>
              <a:t>　　</a:t>
            </a:r>
            <a:r>
              <a:rPr lang="zh-CN" altLang="zh-CN" sz="3200" b="1" dirty="0" smtClean="0"/>
              <a:t>②</a:t>
            </a:r>
            <a:r>
              <a:rPr lang="zh-CN" altLang="zh-CN" sz="3200" b="1" dirty="0"/>
              <a:t>志之所趋，无远弗届，穷</a:t>
            </a:r>
            <a:r>
              <a:rPr lang="zh-CN" altLang="zh-CN" sz="3200" b="1" dirty="0" smtClean="0"/>
              <a:t>山</a:t>
            </a:r>
            <a:r>
              <a:rPr lang="zh-CN" altLang="en-US" sz="3200" b="1" dirty="0" smtClean="0"/>
              <a:t>复</a:t>
            </a:r>
            <a:r>
              <a:rPr lang="zh-CN" altLang="zh-CN" sz="3200" b="1" dirty="0" smtClean="0"/>
              <a:t>海不能</a:t>
            </a:r>
            <a:r>
              <a:rPr lang="zh-CN" altLang="zh-CN" sz="3200" b="1" dirty="0"/>
              <a:t>限也</a:t>
            </a:r>
            <a:r>
              <a:rPr lang="zh-CN" altLang="zh-CN" sz="3200" b="1" dirty="0" smtClean="0"/>
              <a:t>；</a:t>
            </a:r>
            <a:endParaRPr lang="en-US" altLang="zh-CN" sz="3200" b="1" dirty="0" smtClean="0"/>
          </a:p>
          <a:p>
            <a:pPr>
              <a:lnSpc>
                <a:spcPct val="150000"/>
              </a:lnSpc>
            </a:pPr>
            <a:r>
              <a:rPr lang="en-US" altLang="zh-CN" sz="3200" b="1" dirty="0"/>
              <a:t> </a:t>
            </a:r>
            <a:r>
              <a:rPr lang="en-US" altLang="zh-CN" sz="3200" b="1" dirty="0" smtClean="0"/>
              <a:t>            </a:t>
            </a:r>
            <a:r>
              <a:rPr lang="zh-CN" altLang="zh-CN" sz="3200" b="1" dirty="0" smtClean="0"/>
              <a:t>志</a:t>
            </a:r>
            <a:r>
              <a:rPr lang="zh-CN" altLang="zh-CN" sz="3200" b="1" dirty="0"/>
              <a:t>之所向，无坚不入，锐兵精</a:t>
            </a:r>
            <a:r>
              <a:rPr lang="zh-CN" altLang="zh-CN" sz="3200" b="1" dirty="0" smtClean="0"/>
              <a:t>甲不能</a:t>
            </a:r>
            <a:r>
              <a:rPr lang="zh-CN" altLang="zh-CN" sz="3200" b="1" dirty="0"/>
              <a:t>御也。</a:t>
            </a:r>
          </a:p>
        </p:txBody>
      </p:sp>
      <p:sp>
        <p:nvSpPr>
          <p:cNvPr id="3" name="文本框 2"/>
          <p:cNvSpPr txBox="1"/>
          <p:nvPr/>
        </p:nvSpPr>
        <p:spPr>
          <a:xfrm>
            <a:off x="321276" y="4291594"/>
            <a:ext cx="11549448" cy="1569660"/>
          </a:xfrm>
          <a:prstGeom prst="rect">
            <a:avLst/>
          </a:prstGeom>
          <a:solidFill>
            <a:schemeClr val="accent6">
              <a:lumMod val="40000"/>
              <a:lumOff val="60000"/>
            </a:schemeClr>
          </a:solidFill>
          <a:ln>
            <a:solidFill>
              <a:schemeClr val="accent1"/>
            </a:solidFill>
          </a:ln>
        </p:spPr>
        <p:txBody>
          <a:bodyPr wrap="square" rtlCol="0">
            <a:spAutoFit/>
          </a:bodyPr>
          <a:lstStyle/>
          <a:p>
            <a:pPr>
              <a:lnSpc>
                <a:spcPct val="150000"/>
              </a:lnSpc>
            </a:pPr>
            <a:r>
              <a:rPr lang="zh-CN" altLang="zh-CN" sz="3200" b="1" dirty="0" smtClean="0"/>
              <a:t>【分析】</a:t>
            </a:r>
            <a:r>
              <a:rPr lang="zh-CN" altLang="zh-CN" sz="3200" b="1" dirty="0"/>
              <a:t>①为排比，四句用</a:t>
            </a:r>
            <a:r>
              <a:rPr lang="zh-CN" altLang="zh-CN" sz="3200" b="1" dirty="0" smtClean="0"/>
              <a:t>“鱼</a:t>
            </a:r>
            <a:r>
              <a:rPr lang="zh-CN" altLang="en-US" sz="3200" b="1" dirty="0" smtClean="0"/>
              <a:t>戏</a:t>
            </a:r>
            <a:r>
              <a:rPr lang="zh-CN" altLang="zh-CN" sz="3200" b="1" dirty="0" smtClean="0"/>
              <a:t>”</a:t>
            </a:r>
            <a:r>
              <a:rPr lang="zh-CN" altLang="en-US" sz="3200" b="1" dirty="0" smtClean="0"/>
              <a:t>两</a:t>
            </a:r>
            <a:r>
              <a:rPr lang="zh-CN" altLang="zh-CN" sz="3200" b="1" dirty="0" smtClean="0"/>
              <a:t>字</a:t>
            </a:r>
            <a:r>
              <a:rPr lang="zh-CN" altLang="zh-CN" sz="3200" b="1" dirty="0">
                <a:solidFill>
                  <a:srgbClr val="FF0000"/>
                </a:solidFill>
              </a:rPr>
              <a:t>提挈</a:t>
            </a:r>
            <a:r>
              <a:rPr lang="zh-CN" altLang="zh-CN" sz="3200" b="1" dirty="0"/>
              <a:t>。②为对偶中的宽对。</a:t>
            </a:r>
          </a:p>
        </p:txBody>
      </p:sp>
    </p:spTree>
    <p:extLst>
      <p:ext uri="{BB962C8B-B14F-4D97-AF65-F5344CB8AC3E}">
        <p14:creationId xmlns:p14="http://schemas.microsoft.com/office/powerpoint/2010/main" val="218929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1276" y="362465"/>
            <a:ext cx="11549448" cy="5601533"/>
          </a:xfrm>
          <a:prstGeom prst="rect">
            <a:avLst/>
          </a:prstGeom>
          <a:noFill/>
        </p:spPr>
        <p:txBody>
          <a:bodyPr wrap="square" rtlCol="0">
            <a:spAutoFit/>
          </a:bodyPr>
          <a:lstStyle/>
          <a:p>
            <a:r>
              <a:rPr lang="en-US" altLang="zh-CN" sz="4000" b="1" dirty="0">
                <a:solidFill>
                  <a:srgbClr val="FF0000"/>
                </a:solidFill>
              </a:rPr>
              <a:t>4. </a:t>
            </a:r>
            <a:r>
              <a:rPr lang="zh-CN" altLang="zh-CN" sz="4000" b="1" dirty="0">
                <a:solidFill>
                  <a:srgbClr val="FF0000"/>
                </a:solidFill>
              </a:rPr>
              <a:t>对偶和对仗的区别</a:t>
            </a:r>
          </a:p>
          <a:p>
            <a:pPr>
              <a:lnSpc>
                <a:spcPct val="150000"/>
              </a:lnSpc>
            </a:pPr>
            <a:r>
              <a:rPr lang="zh-CN" altLang="en-US" sz="3200" b="1" dirty="0" smtClean="0"/>
              <a:t>　　</a:t>
            </a:r>
            <a:r>
              <a:rPr lang="zh-CN" altLang="zh-CN" sz="3000" b="1" dirty="0" smtClean="0"/>
              <a:t>（</a:t>
            </a:r>
            <a:r>
              <a:rPr lang="en-US" altLang="zh-CN" sz="3000" b="1" dirty="0"/>
              <a:t>1</a:t>
            </a:r>
            <a:r>
              <a:rPr lang="zh-CN" altLang="zh-CN" sz="3000" b="1" dirty="0"/>
              <a:t>）对偶是修辞手法；</a:t>
            </a:r>
            <a:r>
              <a:rPr lang="zh-CN" altLang="zh-CN" sz="3000" b="1" dirty="0">
                <a:solidFill>
                  <a:srgbClr val="FF0000"/>
                </a:solidFill>
              </a:rPr>
              <a:t>对仗是诗词歌赋中的构句手段</a:t>
            </a:r>
            <a:r>
              <a:rPr lang="zh-CN" altLang="zh-CN" sz="3000" b="1" dirty="0"/>
              <a:t>，外延没有对偶大。</a:t>
            </a:r>
          </a:p>
          <a:p>
            <a:pPr>
              <a:lnSpc>
                <a:spcPct val="150000"/>
              </a:lnSpc>
            </a:pPr>
            <a:r>
              <a:rPr lang="zh-CN" altLang="en-US" sz="3000" b="1" dirty="0" smtClean="0"/>
              <a:t>　　</a:t>
            </a:r>
            <a:r>
              <a:rPr lang="zh-CN" altLang="zh-CN" sz="3000" b="1" dirty="0" smtClean="0"/>
              <a:t>（</a:t>
            </a:r>
            <a:r>
              <a:rPr lang="en-US" altLang="zh-CN" sz="3000" b="1" dirty="0"/>
              <a:t>2</a:t>
            </a:r>
            <a:r>
              <a:rPr lang="zh-CN" altLang="zh-CN" sz="3000" b="1" dirty="0"/>
              <a:t>）对仗的基本特点是“对立”，对偶的基本特点是“对称”。</a:t>
            </a:r>
          </a:p>
          <a:p>
            <a:pPr>
              <a:lnSpc>
                <a:spcPct val="150000"/>
              </a:lnSpc>
            </a:pPr>
            <a:r>
              <a:rPr lang="zh-CN" altLang="en-US" sz="3000" b="1" dirty="0" smtClean="0"/>
              <a:t>　　</a:t>
            </a:r>
            <a:r>
              <a:rPr lang="zh-CN" altLang="zh-CN" sz="3000" b="1" dirty="0" smtClean="0"/>
              <a:t>（</a:t>
            </a:r>
            <a:r>
              <a:rPr lang="en-US" altLang="zh-CN" sz="3000" b="1" dirty="0"/>
              <a:t>3</a:t>
            </a:r>
            <a:r>
              <a:rPr lang="zh-CN" altLang="zh-CN" sz="3000" b="1" dirty="0"/>
              <a:t>）对偶是从结构形式上说，结构相称，字数相等；对仗是从意义上说，意义相反或相近。</a:t>
            </a:r>
          </a:p>
          <a:p>
            <a:pPr>
              <a:lnSpc>
                <a:spcPct val="150000"/>
              </a:lnSpc>
            </a:pPr>
            <a:r>
              <a:rPr lang="zh-CN" altLang="en-US" sz="3000" b="1" dirty="0" smtClean="0"/>
              <a:t>　　</a:t>
            </a:r>
            <a:r>
              <a:rPr lang="zh-CN" altLang="zh-CN" sz="3000" b="1" dirty="0" smtClean="0"/>
              <a:t>（</a:t>
            </a:r>
            <a:r>
              <a:rPr lang="en-US" altLang="zh-CN" sz="3000" b="1" dirty="0"/>
              <a:t>4</a:t>
            </a:r>
            <a:r>
              <a:rPr lang="zh-CN" altLang="zh-CN" sz="3000" b="1" dirty="0"/>
              <a:t>）对仗的上下句要平仄相对，对偶不讲求平仄；对仗的句子是对偶，但对偶的句子未必是对仗。</a:t>
            </a:r>
          </a:p>
        </p:txBody>
      </p:sp>
    </p:spTree>
    <p:extLst>
      <p:ext uri="{BB962C8B-B14F-4D97-AF65-F5344CB8AC3E}">
        <p14:creationId xmlns:p14="http://schemas.microsoft.com/office/powerpoint/2010/main" val="505711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1276" y="362465"/>
            <a:ext cx="11549448" cy="2985433"/>
          </a:xfrm>
          <a:prstGeom prst="rect">
            <a:avLst/>
          </a:prstGeom>
          <a:noFill/>
        </p:spPr>
        <p:txBody>
          <a:bodyPr wrap="square" rtlCol="0">
            <a:spAutoFit/>
          </a:bodyPr>
          <a:lstStyle/>
          <a:p>
            <a:pPr>
              <a:lnSpc>
                <a:spcPct val="150000"/>
              </a:lnSpc>
            </a:pPr>
            <a:r>
              <a:rPr lang="zh-CN" altLang="en-US" sz="4000" b="1" dirty="0" smtClean="0">
                <a:solidFill>
                  <a:srgbClr val="FF0000"/>
                </a:solidFill>
              </a:rPr>
              <a:t>４</a:t>
            </a:r>
            <a:r>
              <a:rPr lang="en-US" altLang="zh-CN" sz="4000" b="1" dirty="0" smtClean="0">
                <a:solidFill>
                  <a:srgbClr val="FF0000"/>
                </a:solidFill>
              </a:rPr>
              <a:t>. </a:t>
            </a:r>
            <a:r>
              <a:rPr lang="zh-CN" altLang="en-US" sz="4000" b="1" dirty="0" smtClean="0">
                <a:solidFill>
                  <a:srgbClr val="FF0000"/>
                </a:solidFill>
              </a:rPr>
              <a:t>对偶</a:t>
            </a:r>
            <a:r>
              <a:rPr lang="zh-CN" altLang="zh-CN" sz="4000" b="1" dirty="0" smtClean="0">
                <a:solidFill>
                  <a:srgbClr val="FF0000"/>
                </a:solidFill>
              </a:rPr>
              <a:t>与</a:t>
            </a:r>
            <a:r>
              <a:rPr lang="zh-CN" altLang="en-US" sz="4000" b="1" dirty="0" smtClean="0">
                <a:solidFill>
                  <a:srgbClr val="FF0000"/>
                </a:solidFill>
              </a:rPr>
              <a:t>对仗</a:t>
            </a:r>
            <a:r>
              <a:rPr lang="zh-CN" altLang="zh-CN" sz="4000" b="1" dirty="0" smtClean="0">
                <a:solidFill>
                  <a:srgbClr val="FF0000"/>
                </a:solidFill>
              </a:rPr>
              <a:t>的</a:t>
            </a:r>
            <a:r>
              <a:rPr lang="zh-CN" altLang="zh-CN" sz="4000" b="1" dirty="0">
                <a:solidFill>
                  <a:srgbClr val="FF0000"/>
                </a:solidFill>
              </a:rPr>
              <a:t>区别</a:t>
            </a:r>
          </a:p>
          <a:p>
            <a:r>
              <a:rPr lang="zh-CN" altLang="en-US" sz="3200" b="1" dirty="0" smtClean="0"/>
              <a:t>　　</a:t>
            </a:r>
            <a:r>
              <a:rPr lang="zh-CN" altLang="zh-CN" sz="3200" b="1" dirty="0" smtClean="0"/>
              <a:t>【示例】天</a:t>
            </a:r>
            <a:r>
              <a:rPr lang="zh-CN" altLang="en-US" sz="3200" b="1" dirty="0" smtClean="0"/>
              <a:t>对</a:t>
            </a:r>
            <a:r>
              <a:rPr lang="zh-CN" altLang="zh-CN" sz="3200" b="1" dirty="0" smtClean="0"/>
              <a:t>地</a:t>
            </a:r>
            <a:r>
              <a:rPr lang="zh-CN" altLang="zh-CN" sz="3200" b="1" dirty="0"/>
              <a:t>，雨对风。大陆对长空。山花对海树，赤日对苍穹。雷隐隐，雾蒙蒙。日下对天中。风高秋月白，雨霁晚霞红。牛女二星河左右，参商两曜斗西东。十月塞边，飒飒寒霜惊戍旅；三冬江上，漫漫朔雪冷渔翁。</a:t>
            </a:r>
          </a:p>
        </p:txBody>
      </p:sp>
      <p:sp>
        <p:nvSpPr>
          <p:cNvPr id="3" name="文本框 2"/>
          <p:cNvSpPr txBox="1"/>
          <p:nvPr/>
        </p:nvSpPr>
        <p:spPr>
          <a:xfrm>
            <a:off x="321276" y="3591377"/>
            <a:ext cx="11549448" cy="2308324"/>
          </a:xfrm>
          <a:prstGeom prst="rect">
            <a:avLst/>
          </a:prstGeom>
          <a:solidFill>
            <a:schemeClr val="accent6">
              <a:lumMod val="40000"/>
              <a:lumOff val="60000"/>
            </a:schemeClr>
          </a:solidFill>
          <a:ln>
            <a:solidFill>
              <a:schemeClr val="accent1"/>
            </a:solidFill>
          </a:ln>
        </p:spPr>
        <p:txBody>
          <a:bodyPr wrap="square" rtlCol="0">
            <a:spAutoFit/>
          </a:bodyPr>
          <a:lstStyle/>
          <a:p>
            <a:pPr>
              <a:lnSpc>
                <a:spcPct val="150000"/>
              </a:lnSpc>
            </a:pPr>
            <a:r>
              <a:rPr lang="zh-CN" altLang="zh-CN" sz="3200" b="1" dirty="0" smtClean="0"/>
              <a:t>【分析】</a:t>
            </a:r>
            <a:r>
              <a:rPr lang="zh-CN" altLang="zh-CN" sz="3200" b="1" dirty="0"/>
              <a:t>这是《笠翁对韵》中的一段，讲的是对仗的基本形态。如果单拿出其中的两句，如“风高秋月白，雨霁晚霞红”，从结构上看，也是对偶。</a:t>
            </a:r>
          </a:p>
        </p:txBody>
      </p:sp>
    </p:spTree>
    <p:extLst>
      <p:ext uri="{BB962C8B-B14F-4D97-AF65-F5344CB8AC3E}">
        <p14:creationId xmlns:p14="http://schemas.microsoft.com/office/powerpoint/2010/main" val="67833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1276" y="362465"/>
            <a:ext cx="11549448" cy="5232202"/>
          </a:xfrm>
          <a:prstGeom prst="rect">
            <a:avLst/>
          </a:prstGeom>
          <a:noFill/>
        </p:spPr>
        <p:txBody>
          <a:bodyPr wrap="square" rtlCol="0">
            <a:spAutoFit/>
          </a:bodyPr>
          <a:lstStyle/>
          <a:p>
            <a:r>
              <a:rPr lang="en-US" altLang="zh-CN" sz="4000" b="1" dirty="0">
                <a:solidFill>
                  <a:srgbClr val="FF0000"/>
                </a:solidFill>
              </a:rPr>
              <a:t>5. </a:t>
            </a:r>
            <a:r>
              <a:rPr lang="zh-CN" altLang="zh-CN" sz="4000" b="1" dirty="0">
                <a:solidFill>
                  <a:srgbClr val="FF0000"/>
                </a:solidFill>
              </a:rPr>
              <a:t>排比和反复的区别</a:t>
            </a:r>
          </a:p>
          <a:p>
            <a:pPr>
              <a:lnSpc>
                <a:spcPct val="150000"/>
              </a:lnSpc>
            </a:pPr>
            <a:r>
              <a:rPr lang="zh-CN" altLang="en-US" sz="2800" b="1" dirty="0" smtClean="0"/>
              <a:t>　　</a:t>
            </a:r>
            <a:r>
              <a:rPr lang="zh-CN" altLang="zh-CN" sz="2800" b="1" dirty="0" smtClean="0"/>
              <a:t>（</a:t>
            </a:r>
            <a:r>
              <a:rPr lang="en-US" altLang="zh-CN" sz="2800" b="1" dirty="0"/>
              <a:t>1</a:t>
            </a:r>
            <a:r>
              <a:rPr lang="zh-CN" altLang="zh-CN" sz="2800" b="1" dirty="0"/>
              <a:t>）侧重不同：</a:t>
            </a:r>
            <a:r>
              <a:rPr lang="zh-CN" altLang="zh-CN" sz="2800" b="1" dirty="0">
                <a:solidFill>
                  <a:srgbClr val="FF0000"/>
                </a:solidFill>
              </a:rPr>
              <a:t>反复</a:t>
            </a:r>
            <a:r>
              <a:rPr lang="zh-CN" altLang="zh-CN" sz="2800" b="1" dirty="0"/>
              <a:t>强调语气，加强情感；</a:t>
            </a:r>
            <a:r>
              <a:rPr lang="zh-CN" altLang="zh-CN" sz="2800" b="1" dirty="0">
                <a:solidFill>
                  <a:srgbClr val="FF0000"/>
                </a:solidFill>
              </a:rPr>
              <a:t>排比</a:t>
            </a:r>
            <a:r>
              <a:rPr lang="zh-CN" altLang="zh-CN" sz="2800" b="1" dirty="0"/>
              <a:t>行文有节奏感，琅琅上口，增强文章的表达效果和气势。</a:t>
            </a:r>
          </a:p>
          <a:p>
            <a:pPr>
              <a:lnSpc>
                <a:spcPct val="150000"/>
              </a:lnSpc>
            </a:pPr>
            <a:r>
              <a:rPr lang="zh-CN" altLang="en-US" sz="2800" b="1" dirty="0" smtClean="0"/>
              <a:t>　　</a:t>
            </a:r>
            <a:r>
              <a:rPr lang="zh-CN" altLang="zh-CN" sz="2800" b="1" dirty="0" smtClean="0"/>
              <a:t>（</a:t>
            </a:r>
            <a:r>
              <a:rPr lang="en-US" altLang="zh-CN" sz="2800" b="1" dirty="0"/>
              <a:t>2</a:t>
            </a:r>
            <a:r>
              <a:rPr lang="zh-CN" altLang="zh-CN" sz="2800" b="1" dirty="0"/>
              <a:t>）写法不同：反复是有意让一个句子或</a:t>
            </a:r>
            <a:r>
              <a:rPr lang="zh-CN" altLang="zh-CN" sz="2800" b="1" dirty="0" smtClean="0"/>
              <a:t>词语重复</a:t>
            </a:r>
            <a:r>
              <a:rPr lang="zh-CN" altLang="zh-CN" sz="2800" b="1" dirty="0"/>
              <a:t>出现，排比是把结构相同或相似、意思密切相关、语气一致的词语或句子成串排列。</a:t>
            </a:r>
          </a:p>
          <a:p>
            <a:pPr>
              <a:lnSpc>
                <a:spcPct val="150000"/>
              </a:lnSpc>
            </a:pPr>
            <a:r>
              <a:rPr lang="zh-CN" altLang="en-US" sz="2800" b="1" dirty="0" smtClean="0"/>
              <a:t>　　</a:t>
            </a:r>
            <a:r>
              <a:rPr lang="zh-CN" altLang="zh-CN" sz="2800" b="1" dirty="0" smtClean="0"/>
              <a:t>（</a:t>
            </a:r>
            <a:r>
              <a:rPr lang="en-US" altLang="zh-CN" sz="2800" b="1" dirty="0"/>
              <a:t>3</a:t>
            </a:r>
            <a:r>
              <a:rPr lang="zh-CN" altLang="zh-CN" sz="2800" b="1" dirty="0"/>
              <a:t>）数量不同：反复是相同的词语</a:t>
            </a:r>
            <a:r>
              <a:rPr lang="zh-CN" altLang="zh-CN" sz="2800" b="1" dirty="0">
                <a:solidFill>
                  <a:srgbClr val="FF0000"/>
                </a:solidFill>
              </a:rPr>
              <a:t>出现两次即可</a:t>
            </a:r>
            <a:r>
              <a:rPr lang="zh-CN" altLang="zh-CN" sz="2800" b="1" dirty="0"/>
              <a:t>；排比是结构相似的短语或句子</a:t>
            </a:r>
            <a:r>
              <a:rPr lang="zh-CN" altLang="zh-CN" sz="2800" b="1" dirty="0">
                <a:solidFill>
                  <a:srgbClr val="FF0000"/>
                </a:solidFill>
              </a:rPr>
              <a:t>必须三项，或三项以上</a:t>
            </a:r>
            <a:r>
              <a:rPr lang="zh-CN" altLang="zh-CN" sz="2800" b="1" dirty="0"/>
              <a:t>。</a:t>
            </a:r>
          </a:p>
          <a:p>
            <a:pPr>
              <a:lnSpc>
                <a:spcPct val="150000"/>
              </a:lnSpc>
            </a:pPr>
            <a:r>
              <a:rPr lang="zh-CN" altLang="en-US" sz="2800" b="1" dirty="0" smtClean="0"/>
              <a:t>　　</a:t>
            </a:r>
            <a:r>
              <a:rPr lang="zh-CN" altLang="zh-CN" sz="2800" b="1" dirty="0" smtClean="0"/>
              <a:t>（</a:t>
            </a:r>
            <a:r>
              <a:rPr lang="en-US" altLang="zh-CN" sz="2800" b="1" dirty="0"/>
              <a:t>4</a:t>
            </a:r>
            <a:r>
              <a:rPr lang="zh-CN" altLang="zh-CN" sz="2800" b="1" dirty="0"/>
              <a:t>）有时反复和排比两种修辞方法也可以交织在一起。</a:t>
            </a:r>
          </a:p>
        </p:txBody>
      </p:sp>
    </p:spTree>
    <p:extLst>
      <p:ext uri="{BB962C8B-B14F-4D97-AF65-F5344CB8AC3E}">
        <p14:creationId xmlns:p14="http://schemas.microsoft.com/office/powerpoint/2010/main" val="65778701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1276" y="362465"/>
            <a:ext cx="11549448" cy="3477875"/>
          </a:xfrm>
          <a:prstGeom prst="rect">
            <a:avLst/>
          </a:prstGeom>
          <a:noFill/>
        </p:spPr>
        <p:txBody>
          <a:bodyPr wrap="square" rtlCol="0">
            <a:spAutoFit/>
          </a:bodyPr>
          <a:lstStyle/>
          <a:p>
            <a:pPr>
              <a:lnSpc>
                <a:spcPct val="150000"/>
              </a:lnSpc>
            </a:pPr>
            <a:r>
              <a:rPr lang="zh-CN" altLang="en-US" sz="4000" b="1" dirty="0" smtClean="0">
                <a:solidFill>
                  <a:srgbClr val="FF0000"/>
                </a:solidFill>
              </a:rPr>
              <a:t>５</a:t>
            </a:r>
            <a:r>
              <a:rPr lang="en-US" altLang="zh-CN" sz="4000" b="1" dirty="0" smtClean="0">
                <a:solidFill>
                  <a:srgbClr val="FF0000"/>
                </a:solidFill>
              </a:rPr>
              <a:t>. </a:t>
            </a:r>
            <a:r>
              <a:rPr lang="zh-CN" altLang="en-US" sz="4000" b="1" dirty="0" smtClean="0">
                <a:solidFill>
                  <a:srgbClr val="FF0000"/>
                </a:solidFill>
              </a:rPr>
              <a:t>排比</a:t>
            </a:r>
            <a:r>
              <a:rPr lang="zh-CN" altLang="zh-CN" sz="4000" b="1" dirty="0" smtClean="0">
                <a:solidFill>
                  <a:srgbClr val="FF0000"/>
                </a:solidFill>
              </a:rPr>
              <a:t>与</a:t>
            </a:r>
            <a:r>
              <a:rPr lang="zh-CN" altLang="en-US" sz="4000" b="1" dirty="0" smtClean="0">
                <a:solidFill>
                  <a:srgbClr val="FF0000"/>
                </a:solidFill>
              </a:rPr>
              <a:t>反复</a:t>
            </a:r>
            <a:r>
              <a:rPr lang="zh-CN" altLang="zh-CN" sz="4000" b="1" dirty="0" smtClean="0">
                <a:solidFill>
                  <a:srgbClr val="FF0000"/>
                </a:solidFill>
              </a:rPr>
              <a:t>的</a:t>
            </a:r>
            <a:r>
              <a:rPr lang="zh-CN" altLang="zh-CN" sz="4000" b="1" dirty="0">
                <a:solidFill>
                  <a:srgbClr val="FF0000"/>
                </a:solidFill>
              </a:rPr>
              <a:t>区别</a:t>
            </a:r>
          </a:p>
          <a:p>
            <a:r>
              <a:rPr lang="zh-CN" altLang="en-US" sz="3200" b="1" dirty="0" smtClean="0"/>
              <a:t>　　</a:t>
            </a:r>
            <a:r>
              <a:rPr lang="zh-CN" altLang="zh-CN" sz="3200" b="1" dirty="0" smtClean="0"/>
              <a:t>【示例】</a:t>
            </a:r>
            <a:r>
              <a:rPr lang="zh-CN" altLang="zh-CN" sz="3200" b="1" dirty="0"/>
              <a:t>①菊，花之隐逸者也；牡丹，花之富贵者也；莲，花之君子者也。</a:t>
            </a:r>
          </a:p>
          <a:p>
            <a:r>
              <a:rPr lang="zh-CN" altLang="en-US" sz="3200" b="1" dirty="0" smtClean="0"/>
              <a:t>　　</a:t>
            </a:r>
            <a:r>
              <a:rPr lang="zh-CN" altLang="zh-CN" sz="3200" b="1" dirty="0" smtClean="0"/>
              <a:t>②</a:t>
            </a:r>
            <a:r>
              <a:rPr lang="zh-CN" altLang="zh-CN" sz="3200" b="1" dirty="0"/>
              <a:t>知否，知否？应是绿肥红瘦。</a:t>
            </a:r>
          </a:p>
          <a:p>
            <a:r>
              <a:rPr lang="zh-CN" altLang="en-US" sz="3200" b="1" dirty="0" smtClean="0"/>
              <a:t>　　</a:t>
            </a:r>
            <a:r>
              <a:rPr lang="zh-CN" altLang="zh-CN" sz="3200" b="1" dirty="0" smtClean="0"/>
              <a:t>③</a:t>
            </a:r>
            <a:r>
              <a:rPr lang="zh-CN" altLang="zh-CN" sz="3200" b="1" dirty="0"/>
              <a:t>狂风吹不倒它，洪水淹不没它，严寒冻不死它，干旱旱不坏它。</a:t>
            </a:r>
          </a:p>
        </p:txBody>
      </p:sp>
      <p:sp>
        <p:nvSpPr>
          <p:cNvPr id="3" name="文本框 2"/>
          <p:cNvSpPr txBox="1"/>
          <p:nvPr/>
        </p:nvSpPr>
        <p:spPr>
          <a:xfrm>
            <a:off x="321276" y="4151550"/>
            <a:ext cx="11549448" cy="1077218"/>
          </a:xfrm>
          <a:prstGeom prst="rect">
            <a:avLst/>
          </a:prstGeom>
          <a:solidFill>
            <a:schemeClr val="accent6">
              <a:lumMod val="40000"/>
              <a:lumOff val="60000"/>
            </a:schemeClr>
          </a:solidFill>
          <a:ln>
            <a:solidFill>
              <a:schemeClr val="accent1"/>
            </a:solidFill>
          </a:ln>
        </p:spPr>
        <p:txBody>
          <a:bodyPr wrap="square" rtlCol="0">
            <a:spAutoFit/>
          </a:bodyPr>
          <a:lstStyle/>
          <a:p>
            <a:r>
              <a:rPr lang="zh-CN" altLang="zh-CN" sz="3200" b="1" dirty="0" smtClean="0"/>
              <a:t>【分析】</a:t>
            </a:r>
            <a:r>
              <a:rPr lang="zh-CN" altLang="zh-CN" sz="3200" b="1" dirty="0"/>
              <a:t>①为排比</a:t>
            </a:r>
            <a:r>
              <a:rPr lang="zh-CN" altLang="zh-CN" sz="3200" b="1" dirty="0" smtClean="0"/>
              <a:t>。②</a:t>
            </a:r>
            <a:r>
              <a:rPr lang="zh-CN" altLang="zh-CN" sz="3200" b="1" dirty="0"/>
              <a:t>“知否”为连续反复</a:t>
            </a:r>
            <a:r>
              <a:rPr lang="zh-CN" altLang="zh-CN" sz="3200" b="1" dirty="0" smtClean="0"/>
              <a:t>。③</a:t>
            </a:r>
            <a:r>
              <a:rPr lang="zh-CN" altLang="zh-CN" sz="3200" b="1" dirty="0"/>
              <a:t>从整体结构看，四个句子构成排比，其中四</a:t>
            </a:r>
            <a:r>
              <a:rPr lang="zh-CN" altLang="zh-CN" sz="3200" b="1" dirty="0" smtClean="0"/>
              <a:t>个</a:t>
            </a:r>
            <a:r>
              <a:rPr lang="zh-CN" altLang="en-US" sz="3200" b="1" dirty="0" smtClean="0"/>
              <a:t>“不”和</a:t>
            </a:r>
            <a:r>
              <a:rPr lang="zh-CN" altLang="zh-CN" sz="3200" b="1" dirty="0" smtClean="0"/>
              <a:t>“它”</a:t>
            </a:r>
            <a:r>
              <a:rPr lang="zh-CN" altLang="zh-CN" sz="3200" b="1" dirty="0"/>
              <a:t>是间隔反复。</a:t>
            </a:r>
          </a:p>
        </p:txBody>
      </p:sp>
    </p:spTree>
    <p:extLst>
      <p:ext uri="{BB962C8B-B14F-4D97-AF65-F5344CB8AC3E}">
        <p14:creationId xmlns:p14="http://schemas.microsoft.com/office/powerpoint/2010/main" val="1991698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1276" y="362465"/>
            <a:ext cx="11549448" cy="3293209"/>
          </a:xfrm>
          <a:prstGeom prst="rect">
            <a:avLst/>
          </a:prstGeom>
          <a:noFill/>
        </p:spPr>
        <p:txBody>
          <a:bodyPr wrap="square" rtlCol="0">
            <a:spAutoFit/>
          </a:bodyPr>
          <a:lstStyle/>
          <a:p>
            <a:r>
              <a:rPr lang="en-US" altLang="zh-CN" sz="4000" b="1" dirty="0">
                <a:solidFill>
                  <a:srgbClr val="FF0000"/>
                </a:solidFill>
              </a:rPr>
              <a:t>6. </a:t>
            </a:r>
            <a:r>
              <a:rPr lang="zh-CN" altLang="zh-CN" sz="4000" b="1" dirty="0">
                <a:solidFill>
                  <a:srgbClr val="FF0000"/>
                </a:solidFill>
              </a:rPr>
              <a:t>设问和反问的区别</a:t>
            </a:r>
          </a:p>
          <a:p>
            <a:r>
              <a:rPr lang="zh-CN" altLang="en-US" sz="2800" b="1" dirty="0" smtClean="0"/>
              <a:t>　　</a:t>
            </a:r>
            <a:r>
              <a:rPr lang="zh-CN" altLang="zh-CN" sz="2800" b="1" dirty="0" smtClean="0"/>
              <a:t>（</a:t>
            </a:r>
            <a:r>
              <a:rPr lang="en-US" altLang="zh-CN" sz="2800" b="1" dirty="0"/>
              <a:t>1</a:t>
            </a:r>
            <a:r>
              <a:rPr lang="zh-CN" altLang="zh-CN" sz="2800" b="1" dirty="0"/>
              <a:t>）形式上：设问是先问再回答；反问是只问不答，但问题的答案却在句子之中。</a:t>
            </a:r>
          </a:p>
          <a:p>
            <a:r>
              <a:rPr lang="zh-CN" altLang="en-US" sz="2800" b="1" dirty="0" smtClean="0"/>
              <a:t>　　</a:t>
            </a:r>
            <a:r>
              <a:rPr lang="zh-CN" altLang="zh-CN" sz="2800" b="1" dirty="0" smtClean="0"/>
              <a:t>（</a:t>
            </a:r>
            <a:r>
              <a:rPr lang="en-US" altLang="zh-CN" sz="2800" b="1" dirty="0"/>
              <a:t>2</a:t>
            </a:r>
            <a:r>
              <a:rPr lang="zh-CN" altLang="zh-CN" sz="2800" b="1" dirty="0"/>
              <a:t>）作用上：设问是为了</a:t>
            </a:r>
            <a:r>
              <a:rPr lang="zh-CN" altLang="zh-CN" sz="2800" b="1" dirty="0">
                <a:solidFill>
                  <a:srgbClr val="FF0000"/>
                </a:solidFill>
              </a:rPr>
              <a:t>引起读者的注意，激发读者的兴趣</a:t>
            </a:r>
            <a:r>
              <a:rPr lang="zh-CN" altLang="zh-CN" sz="2800" b="1" dirty="0"/>
              <a:t>；反问是为</a:t>
            </a:r>
            <a:r>
              <a:rPr lang="zh-CN" altLang="zh-CN" sz="2800" b="1" dirty="0">
                <a:solidFill>
                  <a:srgbClr val="FF0000"/>
                </a:solidFill>
              </a:rPr>
              <a:t>加强语气，明确表达某种观点和思想感情</a:t>
            </a:r>
            <a:r>
              <a:rPr lang="zh-CN" altLang="zh-CN" sz="2800" b="1" dirty="0"/>
              <a:t>。</a:t>
            </a:r>
          </a:p>
          <a:p>
            <a:r>
              <a:rPr lang="zh-CN" altLang="en-US" sz="2800" b="1" dirty="0" smtClean="0"/>
              <a:t>　　</a:t>
            </a:r>
            <a:r>
              <a:rPr lang="zh-CN" altLang="zh-CN" sz="2800" b="1" dirty="0" smtClean="0"/>
              <a:t>（</a:t>
            </a:r>
            <a:r>
              <a:rPr lang="en-US" altLang="zh-CN" sz="2800" b="1" dirty="0"/>
              <a:t>3</a:t>
            </a:r>
            <a:r>
              <a:rPr lang="zh-CN" altLang="zh-CN" sz="2800" b="1" dirty="0"/>
              <a:t>）句意上：设问不表示肯定什么或否定什么，只是一问一答的形式；反问则明确表示肯定和否定的内容，语气通常更为强烈。</a:t>
            </a:r>
          </a:p>
        </p:txBody>
      </p:sp>
      <p:sp>
        <p:nvSpPr>
          <p:cNvPr id="3" name="文本框 2"/>
          <p:cNvSpPr txBox="1"/>
          <p:nvPr/>
        </p:nvSpPr>
        <p:spPr>
          <a:xfrm>
            <a:off x="321276" y="3910369"/>
            <a:ext cx="11277600" cy="1815882"/>
          </a:xfrm>
          <a:prstGeom prst="rect">
            <a:avLst/>
          </a:prstGeom>
          <a:noFill/>
          <a:ln w="28575">
            <a:solidFill>
              <a:schemeClr val="accent1"/>
            </a:solidFill>
          </a:ln>
        </p:spPr>
        <p:txBody>
          <a:bodyPr wrap="square" rtlCol="0">
            <a:spAutoFit/>
          </a:bodyPr>
          <a:lstStyle/>
          <a:p>
            <a:r>
              <a:rPr lang="zh-CN" altLang="en-US" sz="2800" b="1" dirty="0" smtClean="0"/>
              <a:t>        什么</a:t>
            </a:r>
            <a:r>
              <a:rPr lang="zh-CN" altLang="en-US" sz="2800" b="1" dirty="0"/>
              <a:t>是</a:t>
            </a:r>
            <a:r>
              <a:rPr lang="zh-CN" altLang="en-US" sz="2800" b="1" dirty="0" smtClean="0"/>
              <a:t>路？就是</a:t>
            </a:r>
            <a:r>
              <a:rPr lang="zh-CN" altLang="en-US" sz="2800" b="1" dirty="0"/>
              <a:t>从没有路的地方踏出来的，从有荆棘的地方开辟出来的</a:t>
            </a:r>
            <a:r>
              <a:rPr lang="zh-CN" altLang="en-US" sz="2800" b="1" dirty="0" smtClean="0"/>
              <a:t>。（鲁迅</a:t>
            </a:r>
            <a:r>
              <a:rPr lang="en-US" altLang="zh-CN" sz="2800" b="1" dirty="0"/>
              <a:t>《</a:t>
            </a:r>
            <a:r>
              <a:rPr lang="zh-CN" altLang="en-US" sz="2800" b="1" dirty="0"/>
              <a:t>生命的路</a:t>
            </a:r>
            <a:r>
              <a:rPr lang="en-US" altLang="zh-CN" sz="2800" b="1" dirty="0" smtClean="0"/>
              <a:t>》</a:t>
            </a:r>
            <a:r>
              <a:rPr lang="zh-CN" altLang="en-US" sz="2800" b="1" dirty="0" smtClean="0"/>
              <a:t>）</a:t>
            </a:r>
            <a:endParaRPr lang="en-US" altLang="zh-CN" sz="2800" b="1" dirty="0" smtClean="0"/>
          </a:p>
          <a:p>
            <a:r>
              <a:rPr lang="zh-CN" altLang="en-US" sz="2800" b="1" dirty="0" smtClean="0"/>
              <a:t>        历史上</a:t>
            </a:r>
            <a:r>
              <a:rPr lang="zh-CN" altLang="en-US" sz="2800" b="1" dirty="0"/>
              <a:t>没有一个反人民的势力不被人民毁灭</a:t>
            </a:r>
            <a:r>
              <a:rPr lang="zh-CN" altLang="en-US" sz="2800" b="1" dirty="0" smtClean="0"/>
              <a:t>的！希特勒</a:t>
            </a:r>
            <a:r>
              <a:rPr lang="zh-CN" altLang="en-US" sz="2800" b="1" dirty="0"/>
              <a:t>、墨索里尼不都在人民之前倒下去了</a:t>
            </a:r>
            <a:r>
              <a:rPr lang="zh-CN" altLang="en-US" sz="2800" b="1" dirty="0" smtClean="0"/>
              <a:t>吗？（闻</a:t>
            </a:r>
            <a:r>
              <a:rPr lang="zh-CN" altLang="en-US" sz="2800" b="1" dirty="0"/>
              <a:t>一多</a:t>
            </a:r>
            <a:r>
              <a:rPr lang="en-US" altLang="zh-CN" sz="2800" b="1" dirty="0"/>
              <a:t>《</a:t>
            </a:r>
            <a:r>
              <a:rPr lang="zh-CN" altLang="en-US" sz="2800" b="1" dirty="0"/>
              <a:t>最后一次讲演</a:t>
            </a:r>
            <a:r>
              <a:rPr lang="en-US" altLang="zh-CN" sz="2800" b="1" dirty="0" smtClean="0"/>
              <a:t>》</a:t>
            </a:r>
            <a:r>
              <a:rPr lang="zh-CN" altLang="en-US" sz="2800" b="1" dirty="0" smtClean="0"/>
              <a:t>）</a:t>
            </a:r>
            <a:endParaRPr lang="zh-CN" altLang="en-US" sz="2800" b="1" dirty="0"/>
          </a:p>
        </p:txBody>
      </p:sp>
    </p:spTree>
    <p:extLst>
      <p:ext uri="{BB962C8B-B14F-4D97-AF65-F5344CB8AC3E}">
        <p14:creationId xmlns:p14="http://schemas.microsoft.com/office/powerpoint/2010/main" val="1243029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1276" y="362465"/>
            <a:ext cx="11549448" cy="2000548"/>
          </a:xfrm>
          <a:prstGeom prst="rect">
            <a:avLst/>
          </a:prstGeom>
          <a:noFill/>
        </p:spPr>
        <p:txBody>
          <a:bodyPr wrap="square" rtlCol="0">
            <a:spAutoFit/>
          </a:bodyPr>
          <a:lstStyle/>
          <a:p>
            <a:pPr>
              <a:lnSpc>
                <a:spcPct val="150000"/>
              </a:lnSpc>
            </a:pPr>
            <a:r>
              <a:rPr lang="en-US" altLang="zh-CN" sz="4000" b="1" dirty="0" smtClean="0">
                <a:solidFill>
                  <a:srgbClr val="FF0000"/>
                </a:solidFill>
              </a:rPr>
              <a:t>6</a:t>
            </a:r>
            <a:r>
              <a:rPr lang="zh-CN" altLang="en-US" sz="4000" b="1" dirty="0" smtClean="0">
                <a:solidFill>
                  <a:srgbClr val="FF0000"/>
                </a:solidFill>
              </a:rPr>
              <a:t>、设问</a:t>
            </a:r>
            <a:r>
              <a:rPr lang="zh-CN" altLang="zh-CN" sz="4000" b="1" dirty="0" smtClean="0">
                <a:solidFill>
                  <a:srgbClr val="FF0000"/>
                </a:solidFill>
              </a:rPr>
              <a:t>与</a:t>
            </a:r>
            <a:r>
              <a:rPr lang="zh-CN" altLang="en-US" sz="4000" b="1" dirty="0" smtClean="0">
                <a:solidFill>
                  <a:srgbClr val="FF0000"/>
                </a:solidFill>
              </a:rPr>
              <a:t>反问</a:t>
            </a:r>
            <a:r>
              <a:rPr lang="zh-CN" altLang="zh-CN" sz="4000" b="1" dirty="0" smtClean="0">
                <a:solidFill>
                  <a:srgbClr val="FF0000"/>
                </a:solidFill>
              </a:rPr>
              <a:t>的</a:t>
            </a:r>
            <a:r>
              <a:rPr lang="zh-CN" altLang="zh-CN" sz="4000" b="1" dirty="0">
                <a:solidFill>
                  <a:srgbClr val="FF0000"/>
                </a:solidFill>
              </a:rPr>
              <a:t>区别</a:t>
            </a:r>
          </a:p>
          <a:p>
            <a:r>
              <a:rPr lang="zh-CN" altLang="en-US" sz="3200" b="1" dirty="0" smtClean="0"/>
              <a:t>　　</a:t>
            </a:r>
            <a:r>
              <a:rPr lang="zh-CN" altLang="zh-CN" sz="3200" b="1" dirty="0" smtClean="0"/>
              <a:t>【示例】</a:t>
            </a:r>
            <a:r>
              <a:rPr lang="zh-CN" altLang="zh-CN" sz="3200" b="1" dirty="0"/>
              <a:t>各位同学还不能准确区分“设问”和“反问”吗？应该不会吧！难道老师讲得还不够细致吗？</a:t>
            </a:r>
          </a:p>
        </p:txBody>
      </p:sp>
      <p:sp>
        <p:nvSpPr>
          <p:cNvPr id="3" name="文本框 2"/>
          <p:cNvSpPr txBox="1"/>
          <p:nvPr/>
        </p:nvSpPr>
        <p:spPr>
          <a:xfrm>
            <a:off x="321276" y="2742880"/>
            <a:ext cx="11549448" cy="1569660"/>
          </a:xfrm>
          <a:prstGeom prst="rect">
            <a:avLst/>
          </a:prstGeom>
          <a:solidFill>
            <a:schemeClr val="bg1"/>
          </a:solidFill>
          <a:ln w="28575">
            <a:solidFill>
              <a:schemeClr val="accent1"/>
            </a:solidFill>
          </a:ln>
        </p:spPr>
        <p:txBody>
          <a:bodyPr wrap="square" rtlCol="0">
            <a:spAutoFit/>
          </a:bodyPr>
          <a:lstStyle/>
          <a:p>
            <a:r>
              <a:rPr lang="zh-CN" altLang="zh-CN" sz="3200" b="1" dirty="0" smtClean="0"/>
              <a:t>【分析】</a:t>
            </a:r>
            <a:r>
              <a:rPr lang="zh-CN" altLang="zh-CN" sz="3200" b="1" dirty="0"/>
              <a:t>第一个问句后面有回答“应该不会吧”，是设问。第二个问句用“难道”和“不”双重否定，表达语意更加肯定的意思，是反问。</a:t>
            </a:r>
          </a:p>
        </p:txBody>
      </p:sp>
    </p:spTree>
    <p:extLst>
      <p:ext uri="{BB962C8B-B14F-4D97-AF65-F5344CB8AC3E}">
        <p14:creationId xmlns:p14="http://schemas.microsoft.com/office/powerpoint/2010/main" val="63703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65406" y="1592814"/>
            <a:ext cx="7356390" cy="2123658"/>
          </a:xfrm>
          <a:prstGeom prst="rect">
            <a:avLst/>
          </a:prstGeom>
          <a:noFill/>
        </p:spPr>
        <p:txBody>
          <a:bodyPr wrap="square" rtlCol="0">
            <a:spAutoFit/>
          </a:bodyPr>
          <a:lstStyle/>
          <a:p>
            <a:pPr algn="ctr">
              <a:lnSpc>
                <a:spcPct val="150000"/>
              </a:lnSpc>
            </a:pPr>
            <a:r>
              <a:rPr lang="zh-CN" altLang="en-US" sz="4400" b="1" dirty="0" smtClean="0">
                <a:solidFill>
                  <a:srgbClr val="FF0000"/>
                </a:solidFill>
              </a:rPr>
              <a:t>第三部分</a:t>
            </a:r>
            <a:endParaRPr lang="en-US" altLang="zh-CN" sz="4400" b="1" dirty="0" smtClean="0">
              <a:solidFill>
                <a:srgbClr val="FF0000"/>
              </a:solidFill>
            </a:endParaRPr>
          </a:p>
          <a:p>
            <a:pPr algn="ctr">
              <a:lnSpc>
                <a:spcPct val="150000"/>
              </a:lnSpc>
            </a:pPr>
            <a:r>
              <a:rPr lang="zh-CN" altLang="en-US" sz="4400" b="1" dirty="0" smtClean="0">
                <a:solidFill>
                  <a:srgbClr val="FF0000"/>
                </a:solidFill>
              </a:rPr>
              <a:t>修辞手法的综合运用</a:t>
            </a:r>
            <a:endParaRPr lang="zh-CN" altLang="en-US" sz="4400" b="1" dirty="0">
              <a:solidFill>
                <a:srgbClr val="FF0000"/>
              </a:solidFill>
            </a:endParaRPr>
          </a:p>
        </p:txBody>
      </p:sp>
    </p:spTree>
    <p:extLst>
      <p:ext uri="{BB962C8B-B14F-4D97-AF65-F5344CB8AC3E}">
        <p14:creationId xmlns:p14="http://schemas.microsoft.com/office/powerpoint/2010/main" val="30966808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1978" y="576648"/>
            <a:ext cx="10733903" cy="954107"/>
          </a:xfrm>
          <a:prstGeom prst="rect">
            <a:avLst/>
          </a:prstGeom>
          <a:noFill/>
        </p:spPr>
        <p:txBody>
          <a:bodyPr wrap="square" rtlCol="0">
            <a:spAutoFit/>
          </a:bodyPr>
          <a:lstStyle/>
          <a:p>
            <a:r>
              <a:rPr lang="zh-CN" altLang="en-US" sz="2800" b="1" dirty="0" smtClean="0"/>
              <a:t>         在语言实践中，各种修辞手法常常是结合在一起运用的。修辞手法的综合运用主要有两种方式：</a:t>
            </a:r>
            <a:r>
              <a:rPr lang="zh-CN" altLang="en-US" sz="2800" b="1" dirty="0" smtClean="0">
                <a:sym typeface="Wingdings" panose="05000000000000000000" pitchFamily="2" charset="2"/>
              </a:rPr>
              <a:t>（一）兼用；（二）连用。</a:t>
            </a:r>
            <a:endParaRPr lang="zh-CN" altLang="en-US" sz="2800" b="1" dirty="0"/>
          </a:p>
        </p:txBody>
      </p:sp>
      <p:sp>
        <p:nvSpPr>
          <p:cNvPr id="3" name="文本框 2"/>
          <p:cNvSpPr txBox="1"/>
          <p:nvPr/>
        </p:nvSpPr>
        <p:spPr>
          <a:xfrm>
            <a:off x="691977" y="1742302"/>
            <a:ext cx="10733903" cy="1938992"/>
          </a:xfrm>
          <a:prstGeom prst="rect">
            <a:avLst/>
          </a:prstGeom>
          <a:noFill/>
        </p:spPr>
        <p:txBody>
          <a:bodyPr wrap="square" rtlCol="0">
            <a:spAutoFit/>
          </a:bodyPr>
          <a:lstStyle/>
          <a:p>
            <a:r>
              <a:rPr lang="zh-CN" altLang="en-US" sz="2800" b="1" dirty="0" smtClean="0">
                <a:sym typeface="Wingdings" panose="05000000000000000000" pitchFamily="2" charset="2"/>
              </a:rPr>
              <a:t>     </a:t>
            </a:r>
            <a:r>
              <a:rPr lang="zh-CN" altLang="en-US" sz="3600" b="1" dirty="0" smtClean="0">
                <a:solidFill>
                  <a:srgbClr val="FF0000"/>
                </a:solidFill>
                <a:sym typeface="Wingdings" panose="05000000000000000000" pitchFamily="2" charset="2"/>
              </a:rPr>
              <a:t>（一）兼用</a:t>
            </a:r>
            <a:endParaRPr lang="en-US" altLang="zh-CN" sz="2800" b="1" dirty="0" smtClean="0">
              <a:solidFill>
                <a:srgbClr val="FF0000"/>
              </a:solidFill>
              <a:sym typeface="Wingdings" panose="05000000000000000000" pitchFamily="2" charset="2"/>
            </a:endParaRPr>
          </a:p>
          <a:p>
            <a:r>
              <a:rPr lang="en-US" altLang="zh-CN" sz="2800" b="1" dirty="0">
                <a:sym typeface="Wingdings" panose="05000000000000000000" pitchFamily="2" charset="2"/>
              </a:rPr>
              <a:t> </a:t>
            </a:r>
            <a:r>
              <a:rPr lang="en-US" altLang="zh-CN" sz="2800" b="1" dirty="0" smtClean="0">
                <a:sym typeface="Wingdings" panose="05000000000000000000" pitchFamily="2" charset="2"/>
              </a:rPr>
              <a:t>      </a:t>
            </a:r>
            <a:r>
              <a:rPr lang="zh-CN" altLang="en-US" sz="2800" b="1" dirty="0" smtClean="0">
                <a:sym typeface="Wingdings" panose="05000000000000000000" pitchFamily="2" charset="2"/>
              </a:rPr>
              <a:t>几种修辞手法融合在一个句子里，从这个角度看是修辞手法甲，从那个角度看是修辞手法乙，这就是修辞方法的兼用。修辞手法兼用，使表达的内容更加形象生动、丰富深刻。</a:t>
            </a:r>
            <a:endParaRPr lang="zh-CN" altLang="en-US" sz="2800" b="1" dirty="0"/>
          </a:p>
        </p:txBody>
      </p:sp>
      <p:sp>
        <p:nvSpPr>
          <p:cNvPr id="4" name="文本框 3"/>
          <p:cNvSpPr txBox="1"/>
          <p:nvPr/>
        </p:nvSpPr>
        <p:spPr>
          <a:xfrm>
            <a:off x="580767" y="3919611"/>
            <a:ext cx="10733903" cy="523220"/>
          </a:xfrm>
          <a:prstGeom prst="rect">
            <a:avLst/>
          </a:prstGeom>
          <a:noFill/>
        </p:spPr>
        <p:txBody>
          <a:bodyPr wrap="square" rtlCol="0">
            <a:spAutoFit/>
          </a:bodyPr>
          <a:lstStyle/>
          <a:p>
            <a:r>
              <a:rPr lang="zh-CN" altLang="en-US" sz="2800" b="1" dirty="0" smtClean="0">
                <a:latin typeface="+mn-ea"/>
              </a:rPr>
              <a:t>   例</a:t>
            </a:r>
            <a:r>
              <a:rPr lang="en-US" altLang="zh-CN" sz="2800" b="1" dirty="0" smtClean="0">
                <a:latin typeface="+mn-ea"/>
              </a:rPr>
              <a:t>1</a:t>
            </a:r>
            <a:r>
              <a:rPr lang="zh-CN" altLang="en-US" sz="2800" b="1" dirty="0" smtClean="0">
                <a:latin typeface="+mn-ea"/>
              </a:rPr>
              <a:t>、墙上芦苇，头重脚轻根底浅；山间竹笋，嘴尖皮厚腹中空。</a:t>
            </a:r>
            <a:endParaRPr lang="zh-CN" altLang="en-US" sz="2800" b="1" dirty="0">
              <a:latin typeface="+mn-ea"/>
            </a:endParaRPr>
          </a:p>
        </p:txBody>
      </p:sp>
      <p:sp>
        <p:nvSpPr>
          <p:cNvPr id="5" name="文本框 4"/>
          <p:cNvSpPr txBox="1"/>
          <p:nvPr/>
        </p:nvSpPr>
        <p:spPr>
          <a:xfrm>
            <a:off x="580766" y="4707923"/>
            <a:ext cx="10733903" cy="954107"/>
          </a:xfrm>
          <a:prstGeom prst="rect">
            <a:avLst/>
          </a:prstGeom>
          <a:noFill/>
        </p:spPr>
        <p:txBody>
          <a:bodyPr wrap="square" rtlCol="0">
            <a:spAutoFit/>
          </a:bodyPr>
          <a:lstStyle/>
          <a:p>
            <a:r>
              <a:rPr lang="zh-CN" altLang="en-US" sz="2800" b="1" dirty="0" smtClean="0">
                <a:latin typeface="+mn-ea"/>
              </a:rPr>
              <a:t>   本例是比喻、对偶的兼用。用“芦苇”和“竹笋”分别比喻“没有主见、原则的人”和“只说空话，没有真才实学的人”。</a:t>
            </a:r>
            <a:endParaRPr lang="zh-CN" altLang="en-US" sz="2800" b="1" dirty="0">
              <a:latin typeface="+mn-ea"/>
            </a:endParaRPr>
          </a:p>
        </p:txBody>
      </p:sp>
    </p:spTree>
    <p:extLst>
      <p:ext uri="{BB962C8B-B14F-4D97-AF65-F5344CB8AC3E}">
        <p14:creationId xmlns:p14="http://schemas.microsoft.com/office/powerpoint/2010/main" val="2918518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9600" y="568411"/>
            <a:ext cx="4753232" cy="584775"/>
          </a:xfrm>
          <a:prstGeom prst="rect">
            <a:avLst/>
          </a:prstGeom>
          <a:solidFill>
            <a:schemeClr val="accent2">
              <a:lumMod val="40000"/>
              <a:lumOff val="60000"/>
            </a:schemeClr>
          </a:solidFill>
          <a:ln w="28575">
            <a:solidFill>
              <a:schemeClr val="accent4">
                <a:lumMod val="40000"/>
                <a:lumOff val="60000"/>
              </a:schemeClr>
            </a:solidFill>
          </a:ln>
          <a:effectLst>
            <a:glow rad="228600">
              <a:schemeClr val="accent5">
                <a:satMod val="175000"/>
                <a:alpha val="40000"/>
              </a:schemeClr>
            </a:glow>
          </a:effectLst>
          <a:scene3d>
            <a:camera prst="orthographicFront"/>
            <a:lightRig rig="threePt" dir="t"/>
          </a:scene3d>
          <a:sp3d>
            <a:bevelT/>
          </a:sp3d>
        </p:spPr>
        <p:txBody>
          <a:bodyPr wrap="square" rtlCol="0">
            <a:spAutoFit/>
          </a:bodyPr>
          <a:lstStyle/>
          <a:p>
            <a:pPr algn="ctr"/>
            <a:r>
              <a:rPr lang="zh-CN" altLang="en-US" sz="3200" b="1" dirty="0" smtClean="0">
                <a:solidFill>
                  <a:srgbClr val="FF0000"/>
                </a:solidFill>
              </a:rPr>
              <a:t>三维分析修辞手法的题型</a:t>
            </a:r>
            <a:endParaRPr lang="zh-CN" altLang="en-US" sz="3200" b="1" dirty="0">
              <a:solidFill>
                <a:srgbClr val="FF0000"/>
              </a:solidFill>
            </a:endParaRPr>
          </a:p>
        </p:txBody>
      </p:sp>
      <p:sp>
        <p:nvSpPr>
          <p:cNvPr id="3" name="文本框 2"/>
          <p:cNvSpPr txBox="1"/>
          <p:nvPr/>
        </p:nvSpPr>
        <p:spPr>
          <a:xfrm>
            <a:off x="494270" y="1631092"/>
            <a:ext cx="11211698" cy="2962734"/>
          </a:xfrm>
          <a:prstGeom prst="rect">
            <a:avLst/>
          </a:prstGeom>
          <a:noFill/>
        </p:spPr>
        <p:txBody>
          <a:bodyPr wrap="square" rtlCol="0">
            <a:spAutoFit/>
          </a:bodyPr>
          <a:lstStyle/>
          <a:p>
            <a:pPr>
              <a:lnSpc>
                <a:spcPct val="150000"/>
              </a:lnSpc>
            </a:pPr>
            <a:r>
              <a:rPr lang="en-US" altLang="zh-CN" sz="2800" b="1" dirty="0" smtClean="0"/>
              <a:t>        </a:t>
            </a:r>
            <a:r>
              <a:rPr lang="zh-CN" altLang="en-US" sz="3200" b="1" dirty="0" smtClean="0"/>
              <a:t>分析某种修辞手法的题型，一般要求分析其构成、表达内容和表达效果。其实这三个方面是紧密相连的，无论题目要求是什么，在答题的时候，一般</a:t>
            </a:r>
            <a:r>
              <a:rPr lang="zh-CN" altLang="en-US" sz="3200" b="1" dirty="0" smtClean="0">
                <a:solidFill>
                  <a:srgbClr val="FF0000"/>
                </a:solidFill>
              </a:rPr>
              <a:t>先说</a:t>
            </a:r>
            <a:r>
              <a:rPr lang="zh-CN" altLang="en-US" sz="3200" b="1" dirty="0" smtClean="0"/>
              <a:t>出</a:t>
            </a:r>
            <a:r>
              <a:rPr lang="zh-CN" altLang="en-US" sz="3200" b="1" dirty="0" smtClean="0">
                <a:solidFill>
                  <a:srgbClr val="0070C0"/>
                </a:solidFill>
              </a:rPr>
              <a:t>修辞的构成</a:t>
            </a:r>
            <a:r>
              <a:rPr lang="zh-CN" altLang="en-US" sz="3200" b="1" dirty="0" smtClean="0"/>
              <a:t>，</a:t>
            </a:r>
            <a:r>
              <a:rPr lang="zh-CN" altLang="en-US" sz="3200" b="1" dirty="0" smtClean="0">
                <a:solidFill>
                  <a:srgbClr val="FF0000"/>
                </a:solidFill>
              </a:rPr>
              <a:t>再说</a:t>
            </a:r>
            <a:r>
              <a:rPr lang="zh-CN" altLang="en-US" sz="3200" b="1" dirty="0" smtClean="0"/>
              <a:t>写了什么</a:t>
            </a:r>
            <a:r>
              <a:rPr lang="zh-CN" altLang="en-US" sz="3200" b="1" dirty="0" smtClean="0">
                <a:solidFill>
                  <a:srgbClr val="0070C0"/>
                </a:solidFill>
              </a:rPr>
              <a:t>具体内容</a:t>
            </a:r>
            <a:r>
              <a:rPr lang="zh-CN" altLang="en-US" sz="3200" b="1" dirty="0" smtClean="0"/>
              <a:t>，</a:t>
            </a:r>
            <a:r>
              <a:rPr lang="zh-CN" altLang="en-US" sz="3200" b="1" dirty="0" smtClean="0">
                <a:solidFill>
                  <a:srgbClr val="FF0000"/>
                </a:solidFill>
              </a:rPr>
              <a:t>最后说</a:t>
            </a:r>
            <a:r>
              <a:rPr lang="zh-CN" altLang="en-US" sz="3200" b="1" dirty="0" smtClean="0"/>
              <a:t>有什么</a:t>
            </a:r>
            <a:r>
              <a:rPr lang="zh-CN" altLang="en-US" sz="3200" b="1" dirty="0" smtClean="0">
                <a:solidFill>
                  <a:srgbClr val="0070C0"/>
                </a:solidFill>
              </a:rPr>
              <a:t>表达效果</a:t>
            </a:r>
            <a:r>
              <a:rPr lang="zh-CN" altLang="en-US" sz="3200" b="1" dirty="0" smtClean="0"/>
              <a:t>。</a:t>
            </a:r>
            <a:endParaRPr lang="zh-CN" altLang="en-US" sz="3200" b="1" dirty="0"/>
          </a:p>
        </p:txBody>
      </p:sp>
    </p:spTree>
    <p:extLst>
      <p:ext uri="{BB962C8B-B14F-4D97-AF65-F5344CB8AC3E}">
        <p14:creationId xmlns:p14="http://schemas.microsoft.com/office/powerpoint/2010/main" val="375137932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2530" y="657427"/>
            <a:ext cx="11018108" cy="954107"/>
          </a:xfrm>
          <a:prstGeom prst="rect">
            <a:avLst/>
          </a:prstGeom>
          <a:noFill/>
        </p:spPr>
        <p:txBody>
          <a:bodyPr wrap="square" rtlCol="0">
            <a:spAutoFit/>
          </a:bodyPr>
          <a:lstStyle/>
          <a:p>
            <a:r>
              <a:rPr lang="zh-CN" altLang="en-US" sz="2800" b="1" dirty="0" smtClean="0">
                <a:latin typeface="+mn-ea"/>
              </a:rPr>
              <a:t>   例</a:t>
            </a:r>
            <a:r>
              <a:rPr lang="en-US" altLang="zh-CN" sz="2800" b="1" dirty="0" smtClean="0">
                <a:latin typeface="+mn-ea"/>
              </a:rPr>
              <a:t>2</a:t>
            </a:r>
            <a:r>
              <a:rPr lang="zh-CN" altLang="en-US" sz="2800" b="1" dirty="0" smtClean="0">
                <a:latin typeface="+mn-ea"/>
              </a:rPr>
              <a:t>、它（延安的歌声）是黑夜的火把，雪天的煤炭，大旱的甘霖。（</a:t>
            </a:r>
            <a:r>
              <a:rPr lang="zh-CN" altLang="en-US" sz="2400" b="1" dirty="0" smtClean="0">
                <a:latin typeface="楷体" panose="02010609060101010101" pitchFamily="49" charset="-122"/>
                <a:ea typeface="楷体" panose="02010609060101010101" pitchFamily="49" charset="-122"/>
              </a:rPr>
              <a:t>吴伯箫</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歌声</a:t>
            </a:r>
            <a:r>
              <a:rPr lang="en-US" altLang="zh-CN" sz="2400" b="1" dirty="0" smtClean="0">
                <a:latin typeface="楷体" panose="02010609060101010101" pitchFamily="49" charset="-122"/>
                <a:ea typeface="楷体" panose="02010609060101010101" pitchFamily="49" charset="-122"/>
              </a:rPr>
              <a:t>》</a:t>
            </a:r>
            <a:r>
              <a:rPr lang="zh-CN" altLang="en-US" sz="2800" b="1" dirty="0" smtClean="0">
                <a:latin typeface="+mn-ea"/>
              </a:rPr>
              <a:t>）</a:t>
            </a:r>
            <a:endParaRPr lang="zh-CN" altLang="en-US" sz="2800" b="1" dirty="0">
              <a:latin typeface="+mn-ea"/>
            </a:endParaRPr>
          </a:p>
        </p:txBody>
      </p:sp>
      <p:sp>
        <p:nvSpPr>
          <p:cNvPr id="3" name="文本框 2"/>
          <p:cNvSpPr txBox="1"/>
          <p:nvPr/>
        </p:nvSpPr>
        <p:spPr>
          <a:xfrm>
            <a:off x="572530" y="2030626"/>
            <a:ext cx="10733903" cy="2677656"/>
          </a:xfrm>
          <a:prstGeom prst="rect">
            <a:avLst/>
          </a:prstGeom>
          <a:noFill/>
        </p:spPr>
        <p:txBody>
          <a:bodyPr wrap="square" rtlCol="0">
            <a:spAutoFit/>
          </a:bodyPr>
          <a:lstStyle/>
          <a:p>
            <a:pPr>
              <a:lnSpc>
                <a:spcPct val="150000"/>
              </a:lnSpc>
            </a:pPr>
            <a:r>
              <a:rPr lang="zh-CN" altLang="en-US" sz="2800" b="1" dirty="0" smtClean="0">
                <a:latin typeface="+mn-ea"/>
              </a:rPr>
              <a:t>   </a:t>
            </a:r>
            <a:r>
              <a:rPr lang="zh-CN" altLang="en-US" sz="2800" b="1" dirty="0" smtClean="0">
                <a:latin typeface="等线" panose="02010600030101010101" pitchFamily="2" charset="-122"/>
                <a:ea typeface="等线" panose="02010600030101010101" pitchFamily="2" charset="-122"/>
              </a:rPr>
              <a:t>本例是比喻、排比的兼用。用“火把”和“煤炭”分别比喻“希望”和“温暖”“精神滋养”。用排比，盛赞“延安的歌声”给处于艰苦环境中的人们带来无限的希望、无尽的温暖、充沛的精神滋养，表达了人们听到“延安的歌声”后的欣喜之情。</a:t>
            </a:r>
            <a:endParaRPr lang="zh-CN" altLang="en-US" sz="2800" b="1" dirty="0">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518912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80765" y="448961"/>
            <a:ext cx="10733903" cy="1077218"/>
          </a:xfrm>
          <a:prstGeom prst="rect">
            <a:avLst/>
          </a:prstGeom>
          <a:noFill/>
        </p:spPr>
        <p:txBody>
          <a:bodyPr wrap="square" rtlCol="0">
            <a:spAutoFit/>
          </a:bodyPr>
          <a:lstStyle/>
          <a:p>
            <a:r>
              <a:rPr lang="zh-CN" altLang="en-US" sz="2800" b="1" dirty="0" smtClean="0">
                <a:sym typeface="Wingdings" panose="05000000000000000000" pitchFamily="2" charset="2"/>
              </a:rPr>
              <a:t>     </a:t>
            </a:r>
            <a:r>
              <a:rPr lang="zh-CN" altLang="en-US" sz="3600" b="1" dirty="0" smtClean="0">
                <a:solidFill>
                  <a:srgbClr val="FF0000"/>
                </a:solidFill>
                <a:sym typeface="Wingdings" panose="05000000000000000000" pitchFamily="2" charset="2"/>
              </a:rPr>
              <a:t>（二）连用</a:t>
            </a:r>
            <a:endParaRPr lang="en-US" altLang="zh-CN" sz="3600" b="1" dirty="0" smtClean="0">
              <a:solidFill>
                <a:srgbClr val="FF0000"/>
              </a:solidFill>
              <a:sym typeface="Wingdings" panose="05000000000000000000" pitchFamily="2" charset="2"/>
            </a:endParaRPr>
          </a:p>
          <a:p>
            <a:r>
              <a:rPr lang="en-US" altLang="zh-CN" sz="2800" b="1" dirty="0">
                <a:sym typeface="Wingdings" panose="05000000000000000000" pitchFamily="2" charset="2"/>
              </a:rPr>
              <a:t> </a:t>
            </a:r>
            <a:r>
              <a:rPr lang="en-US" altLang="zh-CN" sz="2800" b="1" dirty="0" smtClean="0">
                <a:sym typeface="Wingdings" panose="05000000000000000000" pitchFamily="2" charset="2"/>
              </a:rPr>
              <a:t>      </a:t>
            </a:r>
            <a:r>
              <a:rPr lang="zh-CN" altLang="en-US" sz="2800" b="1" dirty="0" smtClean="0">
                <a:sym typeface="Wingdings" panose="05000000000000000000" pitchFamily="2" charset="2"/>
              </a:rPr>
              <a:t>在一段话里，连续运用几种修辞手法。</a:t>
            </a:r>
            <a:endParaRPr lang="zh-CN" altLang="en-US" sz="2800" b="1" dirty="0"/>
          </a:p>
        </p:txBody>
      </p:sp>
      <p:sp>
        <p:nvSpPr>
          <p:cNvPr id="4" name="文本框 3"/>
          <p:cNvSpPr txBox="1"/>
          <p:nvPr/>
        </p:nvSpPr>
        <p:spPr>
          <a:xfrm>
            <a:off x="737285" y="1670681"/>
            <a:ext cx="10733903" cy="1384995"/>
          </a:xfrm>
          <a:prstGeom prst="rect">
            <a:avLst/>
          </a:prstGeom>
          <a:noFill/>
        </p:spPr>
        <p:txBody>
          <a:bodyPr wrap="square" rtlCol="0">
            <a:spAutoFit/>
          </a:bodyPr>
          <a:lstStyle/>
          <a:p>
            <a:r>
              <a:rPr lang="zh-CN" altLang="en-US" sz="2800" b="1" dirty="0" smtClean="0">
                <a:latin typeface="+mn-ea"/>
              </a:rPr>
              <a:t>   例</a:t>
            </a:r>
            <a:r>
              <a:rPr lang="en-US" altLang="zh-CN" sz="2800" b="1" dirty="0" smtClean="0">
                <a:latin typeface="+mn-ea"/>
              </a:rPr>
              <a:t>1</a:t>
            </a:r>
            <a:r>
              <a:rPr lang="zh-CN" altLang="en-US" sz="2800" b="1" dirty="0" smtClean="0">
                <a:latin typeface="+mn-ea"/>
              </a:rPr>
              <a:t>、洞庭呵，洞庭！在你这里，天上、地面、水底，处处都闪光着珍珠的异彩，你就是镶嵌在我们伟大祖国土地上的一颗大珍珠！（</a:t>
            </a:r>
            <a:r>
              <a:rPr lang="zh-CN" altLang="en-US" sz="2400" b="1" dirty="0" smtClean="0">
                <a:latin typeface="楷体" panose="02010609060101010101" pitchFamily="49" charset="-122"/>
                <a:ea typeface="楷体" panose="02010609060101010101" pitchFamily="49" charset="-122"/>
              </a:rPr>
              <a:t>谢璞</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珍珠赋</a:t>
            </a:r>
            <a:r>
              <a:rPr lang="en-US" altLang="zh-CN" sz="2400" b="1" dirty="0" smtClean="0">
                <a:latin typeface="楷体" panose="02010609060101010101" pitchFamily="49" charset="-122"/>
                <a:ea typeface="楷体" panose="02010609060101010101" pitchFamily="49" charset="-122"/>
              </a:rPr>
              <a:t>》</a:t>
            </a:r>
            <a:r>
              <a:rPr lang="zh-CN" altLang="en-US" sz="2800" b="1" dirty="0" smtClean="0">
                <a:latin typeface="+mn-ea"/>
              </a:rPr>
              <a:t>）</a:t>
            </a:r>
            <a:endParaRPr lang="zh-CN" altLang="en-US" sz="2800" b="1" dirty="0">
              <a:latin typeface="+mn-ea"/>
            </a:endParaRPr>
          </a:p>
        </p:txBody>
      </p:sp>
      <p:sp>
        <p:nvSpPr>
          <p:cNvPr id="5" name="文本框 4"/>
          <p:cNvSpPr txBox="1"/>
          <p:nvPr/>
        </p:nvSpPr>
        <p:spPr>
          <a:xfrm>
            <a:off x="580764" y="3061679"/>
            <a:ext cx="10733903" cy="523220"/>
          </a:xfrm>
          <a:prstGeom prst="rect">
            <a:avLst/>
          </a:prstGeom>
          <a:noFill/>
        </p:spPr>
        <p:txBody>
          <a:bodyPr wrap="square" rtlCol="0">
            <a:spAutoFit/>
          </a:bodyPr>
          <a:lstStyle/>
          <a:p>
            <a:r>
              <a:rPr lang="zh-CN" altLang="en-US" sz="2800" b="1" dirty="0" smtClean="0">
                <a:latin typeface="+mn-ea"/>
              </a:rPr>
              <a:t>   本例是反复、夸张、比喻的连用。</a:t>
            </a:r>
            <a:endParaRPr lang="zh-CN" altLang="en-US" sz="2800" b="1" dirty="0">
              <a:latin typeface="+mn-ea"/>
            </a:endParaRPr>
          </a:p>
        </p:txBody>
      </p:sp>
      <p:sp>
        <p:nvSpPr>
          <p:cNvPr id="6" name="文本框 5"/>
          <p:cNvSpPr txBox="1"/>
          <p:nvPr/>
        </p:nvSpPr>
        <p:spPr>
          <a:xfrm>
            <a:off x="737285" y="3940206"/>
            <a:ext cx="10733903" cy="954107"/>
          </a:xfrm>
          <a:prstGeom prst="rect">
            <a:avLst/>
          </a:prstGeom>
          <a:noFill/>
        </p:spPr>
        <p:txBody>
          <a:bodyPr wrap="square" rtlCol="0">
            <a:spAutoFit/>
          </a:bodyPr>
          <a:lstStyle/>
          <a:p>
            <a:r>
              <a:rPr lang="zh-CN" altLang="en-US" sz="2800" b="1" dirty="0" smtClean="0">
                <a:latin typeface="+mn-ea"/>
              </a:rPr>
              <a:t>   例</a:t>
            </a:r>
            <a:r>
              <a:rPr lang="en-US" altLang="zh-CN" sz="2800" b="1" dirty="0" smtClean="0">
                <a:latin typeface="+mn-ea"/>
              </a:rPr>
              <a:t>2</a:t>
            </a:r>
            <a:r>
              <a:rPr lang="zh-CN" altLang="en-US" sz="2800" b="1" dirty="0" smtClean="0">
                <a:latin typeface="+mn-ea"/>
              </a:rPr>
              <a:t>、他早起从楼上外望，迷迷茫茫的，象一张洁白的绒毡儿将大地裹着，大地怕寒，便整个儿缩在毡里去了。（</a:t>
            </a:r>
            <a:r>
              <a:rPr lang="zh-CN" altLang="en-US" sz="2400" b="1" dirty="0" smtClean="0">
                <a:latin typeface="楷体" panose="02010609060101010101" pitchFamily="49" charset="-122"/>
                <a:ea typeface="楷体" panose="02010609060101010101" pitchFamily="49" charset="-122"/>
              </a:rPr>
              <a:t>朱自清</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别</a:t>
            </a:r>
            <a:r>
              <a:rPr lang="en-US" altLang="zh-CN" sz="2400" b="1" dirty="0" smtClean="0">
                <a:latin typeface="楷体" panose="02010609060101010101" pitchFamily="49" charset="-122"/>
                <a:ea typeface="楷体" panose="02010609060101010101" pitchFamily="49" charset="-122"/>
              </a:rPr>
              <a:t>》</a:t>
            </a:r>
            <a:r>
              <a:rPr lang="zh-CN" altLang="en-US" sz="2800" b="1" dirty="0" smtClean="0">
                <a:latin typeface="+mn-ea"/>
              </a:rPr>
              <a:t>）</a:t>
            </a:r>
            <a:endParaRPr lang="zh-CN" altLang="en-US" sz="2800" b="1" dirty="0">
              <a:latin typeface="+mn-ea"/>
            </a:endParaRPr>
          </a:p>
        </p:txBody>
      </p:sp>
      <p:sp>
        <p:nvSpPr>
          <p:cNvPr id="7" name="文本框 6"/>
          <p:cNvSpPr txBox="1"/>
          <p:nvPr/>
        </p:nvSpPr>
        <p:spPr>
          <a:xfrm>
            <a:off x="580764" y="4981900"/>
            <a:ext cx="10733903" cy="523220"/>
          </a:xfrm>
          <a:prstGeom prst="rect">
            <a:avLst/>
          </a:prstGeom>
          <a:noFill/>
        </p:spPr>
        <p:txBody>
          <a:bodyPr wrap="square" rtlCol="0">
            <a:spAutoFit/>
          </a:bodyPr>
          <a:lstStyle/>
          <a:p>
            <a:r>
              <a:rPr lang="zh-CN" altLang="en-US" sz="2800" b="1" dirty="0" smtClean="0">
                <a:latin typeface="+mn-ea"/>
              </a:rPr>
              <a:t>   本例是比喻、拟人的连用。</a:t>
            </a:r>
            <a:endParaRPr lang="zh-CN" altLang="en-US" sz="2800" b="1" dirty="0">
              <a:latin typeface="+mn-ea"/>
            </a:endParaRPr>
          </a:p>
        </p:txBody>
      </p:sp>
    </p:spTree>
    <p:extLst>
      <p:ext uri="{BB962C8B-B14F-4D97-AF65-F5344CB8AC3E}">
        <p14:creationId xmlns:p14="http://schemas.microsoft.com/office/powerpoint/2010/main" val="427338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65406" y="1592814"/>
            <a:ext cx="7356390" cy="2123658"/>
          </a:xfrm>
          <a:prstGeom prst="rect">
            <a:avLst/>
          </a:prstGeom>
          <a:noFill/>
        </p:spPr>
        <p:txBody>
          <a:bodyPr wrap="square" rtlCol="0">
            <a:spAutoFit/>
          </a:bodyPr>
          <a:lstStyle/>
          <a:p>
            <a:pPr algn="ctr">
              <a:lnSpc>
                <a:spcPct val="150000"/>
              </a:lnSpc>
            </a:pPr>
            <a:r>
              <a:rPr lang="zh-CN" altLang="en-US" sz="4400" b="1" dirty="0" smtClean="0">
                <a:solidFill>
                  <a:srgbClr val="FF0000"/>
                </a:solidFill>
              </a:rPr>
              <a:t>第四部分</a:t>
            </a:r>
            <a:endParaRPr lang="en-US" altLang="zh-CN" sz="4400" b="1" dirty="0" smtClean="0">
              <a:solidFill>
                <a:srgbClr val="FF0000"/>
              </a:solidFill>
            </a:endParaRPr>
          </a:p>
          <a:p>
            <a:pPr algn="ctr">
              <a:lnSpc>
                <a:spcPct val="150000"/>
              </a:lnSpc>
            </a:pPr>
            <a:r>
              <a:rPr lang="zh-CN" altLang="en-US" sz="4400" b="1" dirty="0" smtClean="0">
                <a:solidFill>
                  <a:srgbClr val="FF0000"/>
                </a:solidFill>
              </a:rPr>
              <a:t>几种次常用的修辞手法</a:t>
            </a:r>
            <a:endParaRPr lang="zh-CN" altLang="en-US" sz="4400" b="1" dirty="0">
              <a:solidFill>
                <a:srgbClr val="FF0000"/>
              </a:solidFill>
            </a:endParaRPr>
          </a:p>
        </p:txBody>
      </p:sp>
    </p:spTree>
    <p:extLst>
      <p:ext uri="{BB962C8B-B14F-4D97-AF65-F5344CB8AC3E}">
        <p14:creationId xmlns:p14="http://schemas.microsoft.com/office/powerpoint/2010/main" val="279174149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4">
              <a:lumMod val="40000"/>
              <a:lumOff val="6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转品</a:t>
            </a:r>
            <a:endParaRPr lang="zh-CN" altLang="en-US" sz="3600" b="1" dirty="0">
              <a:solidFill>
                <a:srgbClr val="FF0000"/>
              </a:solidFill>
            </a:endParaRPr>
          </a:p>
        </p:txBody>
      </p:sp>
      <p:sp>
        <p:nvSpPr>
          <p:cNvPr id="3" name="文本框 2"/>
          <p:cNvSpPr txBox="1"/>
          <p:nvPr/>
        </p:nvSpPr>
        <p:spPr>
          <a:xfrm>
            <a:off x="2990335" y="502508"/>
            <a:ext cx="8839200" cy="1384995"/>
          </a:xfrm>
          <a:prstGeom prst="rect">
            <a:avLst/>
          </a:prstGeom>
          <a:noFill/>
        </p:spPr>
        <p:txBody>
          <a:bodyPr wrap="square" rtlCol="0">
            <a:spAutoFit/>
          </a:bodyPr>
          <a:lstStyle/>
          <a:p>
            <a:r>
              <a:rPr lang="zh-CN" altLang="en-US" sz="2800" b="1" dirty="0" smtClean="0"/>
              <a:t>         依靠上下文语境，巧妙地改变词的词性和用法，相当于“词类活用”。转品可以使语言生动活泼，妙趣横生，新颖别致。</a:t>
            </a:r>
            <a:endParaRPr lang="zh-CN" altLang="en-US" sz="2800" b="1" dirty="0"/>
          </a:p>
        </p:txBody>
      </p:sp>
      <p:sp>
        <p:nvSpPr>
          <p:cNvPr id="4" name="文本框 3"/>
          <p:cNvSpPr txBox="1"/>
          <p:nvPr/>
        </p:nvSpPr>
        <p:spPr>
          <a:xfrm>
            <a:off x="486031" y="2458994"/>
            <a:ext cx="11343503" cy="523220"/>
          </a:xfrm>
          <a:prstGeom prst="rect">
            <a:avLst/>
          </a:prstGeom>
          <a:noFill/>
        </p:spPr>
        <p:txBody>
          <a:bodyPr wrap="square" rtlCol="0">
            <a:spAutoFit/>
          </a:bodyPr>
          <a:lstStyle/>
          <a:p>
            <a:r>
              <a:rPr lang="zh-CN" altLang="en-US" sz="2800" b="1" dirty="0" smtClean="0"/>
              <a:t>         例</a:t>
            </a:r>
            <a:r>
              <a:rPr lang="en-US" altLang="zh-CN" sz="2800" b="1" dirty="0" smtClean="0"/>
              <a:t>1</a:t>
            </a:r>
            <a:r>
              <a:rPr lang="zh-CN" altLang="en-US" sz="2800" b="1" dirty="0" smtClean="0"/>
              <a:t>、这个连长太“军阀”了！年纪不大，脾气可不小！</a:t>
            </a:r>
            <a:endParaRPr lang="zh-CN" altLang="en-US" sz="2800" b="1" dirty="0"/>
          </a:p>
        </p:txBody>
      </p:sp>
      <p:sp>
        <p:nvSpPr>
          <p:cNvPr id="5" name="文本框 4"/>
          <p:cNvSpPr txBox="1"/>
          <p:nvPr/>
        </p:nvSpPr>
        <p:spPr>
          <a:xfrm>
            <a:off x="486030" y="3171567"/>
            <a:ext cx="11343503" cy="954107"/>
          </a:xfrm>
          <a:prstGeom prst="rect">
            <a:avLst/>
          </a:prstGeom>
          <a:noFill/>
        </p:spPr>
        <p:txBody>
          <a:bodyPr wrap="square" rtlCol="0">
            <a:spAutoFit/>
          </a:bodyPr>
          <a:lstStyle/>
          <a:p>
            <a:r>
              <a:rPr lang="zh-CN" altLang="en-US" sz="2800" b="1" dirty="0" smtClean="0"/>
              <a:t>         句子中的“军阀”，是名词活用为形容词，“太‘军阀’”意思是“军阀作风太严重了”。</a:t>
            </a:r>
            <a:endParaRPr lang="zh-CN" altLang="en-US" sz="2800" b="1" dirty="0"/>
          </a:p>
        </p:txBody>
      </p:sp>
      <p:sp>
        <p:nvSpPr>
          <p:cNvPr id="6" name="文本框 5"/>
          <p:cNvSpPr txBox="1"/>
          <p:nvPr/>
        </p:nvSpPr>
        <p:spPr>
          <a:xfrm>
            <a:off x="486030" y="4315027"/>
            <a:ext cx="11343503" cy="954107"/>
          </a:xfrm>
          <a:prstGeom prst="rect">
            <a:avLst/>
          </a:prstGeom>
          <a:noFill/>
        </p:spPr>
        <p:txBody>
          <a:bodyPr wrap="square" rtlCol="0">
            <a:spAutoFit/>
          </a:bodyPr>
          <a:lstStyle/>
          <a:p>
            <a:r>
              <a:rPr lang="zh-CN" altLang="en-US" sz="2800" b="1" dirty="0" smtClean="0"/>
              <a:t>         例</a:t>
            </a:r>
            <a:r>
              <a:rPr lang="en-US" altLang="zh-CN" sz="2800" b="1" dirty="0" smtClean="0"/>
              <a:t>2</a:t>
            </a:r>
            <a:r>
              <a:rPr lang="zh-CN" altLang="en-US" sz="2800" b="1" dirty="0" smtClean="0"/>
              <a:t>、而且他对于我，渐渐地又几乎变成一种威压，甚而至于要榨出皮袍下面藏着的“小”来。（</a:t>
            </a:r>
            <a:r>
              <a:rPr lang="zh-CN" altLang="en-US" sz="2400" b="1" dirty="0" smtClean="0">
                <a:latin typeface="楷体" panose="02010609060101010101" pitchFamily="49" charset="-122"/>
                <a:ea typeface="楷体" panose="02010609060101010101" pitchFamily="49" charset="-122"/>
              </a:rPr>
              <a:t>鲁迅</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一件小事</a:t>
            </a:r>
            <a:r>
              <a:rPr lang="en-US" altLang="zh-CN" sz="2400" b="1" dirty="0" smtClean="0">
                <a:latin typeface="楷体" panose="02010609060101010101" pitchFamily="49" charset="-122"/>
                <a:ea typeface="楷体" panose="02010609060101010101" pitchFamily="49" charset="-122"/>
              </a:rPr>
              <a:t>》</a:t>
            </a:r>
            <a:r>
              <a:rPr lang="zh-CN" altLang="en-US" sz="2800" b="1" dirty="0" smtClean="0"/>
              <a:t>）</a:t>
            </a:r>
            <a:endParaRPr lang="zh-CN" altLang="en-US" sz="2800" b="1" dirty="0"/>
          </a:p>
        </p:txBody>
      </p:sp>
      <p:sp>
        <p:nvSpPr>
          <p:cNvPr id="7" name="文本框 6"/>
          <p:cNvSpPr txBox="1"/>
          <p:nvPr/>
        </p:nvSpPr>
        <p:spPr>
          <a:xfrm>
            <a:off x="486029" y="5458487"/>
            <a:ext cx="11343503" cy="954107"/>
          </a:xfrm>
          <a:prstGeom prst="rect">
            <a:avLst/>
          </a:prstGeom>
          <a:noFill/>
        </p:spPr>
        <p:txBody>
          <a:bodyPr wrap="square" rtlCol="0">
            <a:spAutoFit/>
          </a:bodyPr>
          <a:lstStyle/>
          <a:p>
            <a:r>
              <a:rPr lang="zh-CN" altLang="en-US" sz="2800" b="1" dirty="0" smtClean="0"/>
              <a:t>         句子中的“小”，是形容词活用为名词，“小”意思是“渺小的思想”。</a:t>
            </a:r>
            <a:endParaRPr lang="zh-CN" altLang="en-US" sz="2800" b="1" dirty="0"/>
          </a:p>
        </p:txBody>
      </p:sp>
    </p:spTree>
    <p:extLst>
      <p:ext uri="{BB962C8B-B14F-4D97-AF65-F5344CB8AC3E}">
        <p14:creationId xmlns:p14="http://schemas.microsoft.com/office/powerpoint/2010/main" val="135998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6">
              <a:lumMod val="40000"/>
              <a:lumOff val="6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重叠</a:t>
            </a:r>
            <a:endParaRPr lang="zh-CN" altLang="en-US" sz="3600" b="1" dirty="0">
              <a:solidFill>
                <a:srgbClr val="FF0000"/>
              </a:solidFill>
            </a:endParaRPr>
          </a:p>
        </p:txBody>
      </p:sp>
      <p:sp>
        <p:nvSpPr>
          <p:cNvPr id="3" name="文本框 2"/>
          <p:cNvSpPr txBox="1"/>
          <p:nvPr/>
        </p:nvSpPr>
        <p:spPr>
          <a:xfrm>
            <a:off x="2734962" y="502508"/>
            <a:ext cx="9316995" cy="1384995"/>
          </a:xfrm>
          <a:prstGeom prst="rect">
            <a:avLst/>
          </a:prstGeom>
          <a:noFill/>
        </p:spPr>
        <p:txBody>
          <a:bodyPr wrap="square" rtlCol="0">
            <a:spAutoFit/>
          </a:bodyPr>
          <a:lstStyle/>
          <a:p>
            <a:r>
              <a:rPr lang="zh-CN" altLang="en-US" sz="2800" b="1" dirty="0" smtClean="0"/>
              <a:t>         重叠指的是同一个词或语素的叠用，也叫叠音。重叠可以把意思表达得细腻具体，使人感到亲切；对于描写景物、刻画人物、表达感情、渲染气氛，都有积极作用。</a:t>
            </a:r>
            <a:endParaRPr lang="zh-CN" altLang="en-US" sz="2800" b="1" dirty="0"/>
          </a:p>
        </p:txBody>
      </p:sp>
      <p:sp>
        <p:nvSpPr>
          <p:cNvPr id="4" name="文本框 3"/>
          <p:cNvSpPr txBox="1"/>
          <p:nvPr/>
        </p:nvSpPr>
        <p:spPr>
          <a:xfrm>
            <a:off x="486029" y="2197384"/>
            <a:ext cx="11343503" cy="1815882"/>
          </a:xfrm>
          <a:prstGeom prst="rect">
            <a:avLst/>
          </a:prstGeom>
          <a:noFill/>
        </p:spPr>
        <p:txBody>
          <a:bodyPr wrap="square" rtlCol="0">
            <a:spAutoFit/>
          </a:bodyPr>
          <a:lstStyle/>
          <a:p>
            <a:r>
              <a:rPr lang="zh-CN" altLang="en-US" sz="2800" b="1" dirty="0" smtClean="0"/>
              <a:t>         </a:t>
            </a:r>
            <a:r>
              <a:rPr lang="en-US" altLang="zh-CN" sz="2800" b="1" dirty="0" smtClean="0"/>
              <a:t>【</a:t>
            </a:r>
            <a:r>
              <a:rPr lang="zh-CN" altLang="en-US" sz="2800" b="1" dirty="0" smtClean="0"/>
              <a:t>例</a:t>
            </a:r>
            <a:r>
              <a:rPr lang="en-US" altLang="zh-CN" sz="2800" b="1" dirty="0" smtClean="0"/>
              <a:t>】</a:t>
            </a:r>
            <a:r>
              <a:rPr lang="zh-CN" altLang="en-US" sz="2800" b="1" dirty="0" smtClean="0"/>
              <a:t>荷塘的四面，</a:t>
            </a:r>
            <a:r>
              <a:rPr lang="zh-CN" altLang="en-US" sz="2800" b="1" dirty="0" smtClean="0">
                <a:solidFill>
                  <a:srgbClr val="FF0000"/>
                </a:solidFill>
              </a:rPr>
              <a:t>远远近近</a:t>
            </a:r>
            <a:r>
              <a:rPr lang="zh-CN" altLang="en-US" sz="2800" b="1" dirty="0" smtClean="0"/>
              <a:t>，</a:t>
            </a:r>
            <a:r>
              <a:rPr lang="zh-CN" altLang="en-US" sz="2800" b="1" dirty="0" smtClean="0">
                <a:solidFill>
                  <a:srgbClr val="FF0000"/>
                </a:solidFill>
              </a:rPr>
              <a:t>高高低低</a:t>
            </a:r>
            <a:r>
              <a:rPr lang="zh-CN" altLang="en-US" sz="2800" b="1" dirty="0" smtClean="0"/>
              <a:t>都是树，而杨柳最多。这些树将一片荷塘</a:t>
            </a:r>
            <a:r>
              <a:rPr lang="zh-CN" altLang="en-US" sz="2800" b="1" dirty="0" smtClean="0">
                <a:solidFill>
                  <a:srgbClr val="FF0000"/>
                </a:solidFill>
              </a:rPr>
              <a:t>重重</a:t>
            </a:r>
            <a:r>
              <a:rPr lang="zh-CN" altLang="en-US" sz="2800" b="1" dirty="0" smtClean="0"/>
              <a:t>围住；只在小路一旁，漏着几段空隙，象是特为月光留下的。树色一例是</a:t>
            </a:r>
            <a:r>
              <a:rPr lang="zh-CN" altLang="en-US" sz="2800" b="1" dirty="0" smtClean="0">
                <a:solidFill>
                  <a:srgbClr val="FF0000"/>
                </a:solidFill>
              </a:rPr>
              <a:t>阴阴</a:t>
            </a:r>
            <a:r>
              <a:rPr lang="zh-CN" altLang="en-US" sz="2800" b="1" dirty="0" smtClean="0"/>
              <a:t>的，乍象一团烟雾；但杨柳的丰姿，便在烟雾里也辨得出。树梢上</a:t>
            </a:r>
            <a:r>
              <a:rPr lang="zh-CN" altLang="en-US" sz="2800" b="1" dirty="0" smtClean="0">
                <a:solidFill>
                  <a:srgbClr val="FF0000"/>
                </a:solidFill>
              </a:rPr>
              <a:t>隐隐约约</a:t>
            </a:r>
            <a:r>
              <a:rPr lang="zh-CN" altLang="en-US" sz="2800" b="1" dirty="0" smtClean="0"/>
              <a:t>的是一带远山；只有些大意罢了。</a:t>
            </a:r>
            <a:endParaRPr lang="zh-CN" altLang="en-US" sz="2800" b="1" dirty="0"/>
          </a:p>
        </p:txBody>
      </p:sp>
      <p:sp>
        <p:nvSpPr>
          <p:cNvPr id="5" name="文本框 4"/>
          <p:cNvSpPr txBox="1"/>
          <p:nvPr/>
        </p:nvSpPr>
        <p:spPr>
          <a:xfrm>
            <a:off x="560170" y="4176584"/>
            <a:ext cx="11343503" cy="954107"/>
          </a:xfrm>
          <a:prstGeom prst="rect">
            <a:avLst/>
          </a:prstGeom>
          <a:noFill/>
        </p:spPr>
        <p:txBody>
          <a:bodyPr wrap="square" rtlCol="0">
            <a:spAutoFit/>
          </a:bodyPr>
          <a:lstStyle/>
          <a:p>
            <a:r>
              <a:rPr lang="zh-CN" altLang="en-US" sz="2800" b="1" dirty="0" smtClean="0"/>
              <a:t>         例句中用叠音词，形容荷塘四周树木的繁多茂密，衬托出静谧的气氛和作者当时的心情。</a:t>
            </a:r>
            <a:endParaRPr lang="zh-CN" altLang="en-US" sz="2800" b="1" dirty="0"/>
          </a:p>
        </p:txBody>
      </p:sp>
    </p:spTree>
    <p:extLst>
      <p:ext uri="{BB962C8B-B14F-4D97-AF65-F5344CB8AC3E}">
        <p14:creationId xmlns:p14="http://schemas.microsoft.com/office/powerpoint/2010/main" val="66130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6">
              <a:lumMod val="40000"/>
              <a:lumOff val="6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重叠</a:t>
            </a:r>
            <a:endParaRPr lang="zh-CN" altLang="en-US" sz="3600" b="1" dirty="0">
              <a:solidFill>
                <a:srgbClr val="FF0000"/>
              </a:solidFill>
            </a:endParaRPr>
          </a:p>
        </p:txBody>
      </p:sp>
      <p:sp>
        <p:nvSpPr>
          <p:cNvPr id="3" name="文本框 2"/>
          <p:cNvSpPr txBox="1"/>
          <p:nvPr/>
        </p:nvSpPr>
        <p:spPr>
          <a:xfrm>
            <a:off x="683740" y="2117124"/>
            <a:ext cx="11170509" cy="3108543"/>
          </a:xfrm>
          <a:prstGeom prst="rect">
            <a:avLst/>
          </a:prstGeom>
          <a:noFill/>
        </p:spPr>
        <p:txBody>
          <a:bodyPr wrap="square" rtlCol="0">
            <a:spAutoFit/>
          </a:bodyPr>
          <a:lstStyle/>
          <a:p>
            <a:r>
              <a:rPr lang="zh-CN" altLang="en-US" sz="2800" b="1" dirty="0" smtClean="0"/>
              <a:t>         重叠还可用来表现贬斥、憎恶的情感。如“婆婆妈妈”“叽叽咕咕”“酸不唧唧”“拖拖拉拉”“臭哄哄”“懒洋洋”等。</a:t>
            </a:r>
            <a:endParaRPr lang="en-US" altLang="zh-CN" sz="2800" b="1" dirty="0" smtClean="0"/>
          </a:p>
          <a:p>
            <a:r>
              <a:rPr lang="en-US" altLang="zh-CN" sz="2800" b="1" dirty="0"/>
              <a:t> </a:t>
            </a:r>
            <a:r>
              <a:rPr lang="en-US" altLang="zh-CN" sz="2800" b="1" dirty="0" smtClean="0"/>
              <a:t>       </a:t>
            </a:r>
            <a:r>
              <a:rPr lang="zh-CN" altLang="en-US" sz="2800" b="1" dirty="0" smtClean="0"/>
              <a:t>另外，还用来表示程度的加深，如“亲亲热热”“说说笑笑”“热热闹闹”“干干净净”等。</a:t>
            </a:r>
            <a:endParaRPr lang="en-US" altLang="zh-CN" sz="2800" b="1" dirty="0" smtClean="0"/>
          </a:p>
          <a:p>
            <a:r>
              <a:rPr lang="en-US" altLang="zh-CN" sz="2800" b="1" dirty="0"/>
              <a:t> </a:t>
            </a:r>
            <a:r>
              <a:rPr lang="en-US" altLang="zh-CN" sz="2800" b="1" dirty="0" smtClean="0"/>
              <a:t>       </a:t>
            </a:r>
            <a:r>
              <a:rPr lang="zh-CN" altLang="en-US" sz="2800" b="1" dirty="0" smtClean="0"/>
              <a:t>此外，还用来表示程度的适中或亲昵的感情，如“高高的（个子）”“大大的（眼睛）”“细细的（眉毛）”“小小的（鼻子）”等。</a:t>
            </a:r>
            <a:endParaRPr lang="zh-CN" altLang="en-US" sz="2800" b="1" dirty="0"/>
          </a:p>
        </p:txBody>
      </p:sp>
    </p:spTree>
    <p:extLst>
      <p:ext uri="{BB962C8B-B14F-4D97-AF65-F5344CB8AC3E}">
        <p14:creationId xmlns:p14="http://schemas.microsoft.com/office/powerpoint/2010/main" val="342302949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4">
              <a:lumMod val="40000"/>
              <a:lumOff val="6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移就</a:t>
            </a:r>
            <a:endParaRPr lang="zh-CN" altLang="en-US" sz="3600" b="1" dirty="0">
              <a:solidFill>
                <a:srgbClr val="FF0000"/>
              </a:solidFill>
            </a:endParaRPr>
          </a:p>
        </p:txBody>
      </p:sp>
      <p:sp>
        <p:nvSpPr>
          <p:cNvPr id="3" name="文本框 2"/>
          <p:cNvSpPr txBox="1"/>
          <p:nvPr/>
        </p:nvSpPr>
        <p:spPr>
          <a:xfrm>
            <a:off x="2990335" y="502508"/>
            <a:ext cx="8839200" cy="1384995"/>
          </a:xfrm>
          <a:prstGeom prst="rect">
            <a:avLst/>
          </a:prstGeom>
          <a:noFill/>
        </p:spPr>
        <p:txBody>
          <a:bodyPr wrap="square" rtlCol="0">
            <a:spAutoFit/>
          </a:bodyPr>
          <a:lstStyle/>
          <a:p>
            <a:r>
              <a:rPr lang="zh-CN" altLang="en-US" sz="2800" b="1" dirty="0" smtClean="0"/>
              <a:t>         根据语言环境的条件，把描写甲事物性状的词语移用于乙事物，这种修辞方法叫移就。它可以简练而深刻地揭示事物的本质。</a:t>
            </a:r>
            <a:endParaRPr lang="zh-CN" altLang="en-US" sz="2800" b="1" dirty="0"/>
          </a:p>
        </p:txBody>
      </p:sp>
      <p:sp>
        <p:nvSpPr>
          <p:cNvPr id="4" name="文本框 3"/>
          <p:cNvSpPr txBox="1"/>
          <p:nvPr/>
        </p:nvSpPr>
        <p:spPr>
          <a:xfrm>
            <a:off x="704329" y="2076856"/>
            <a:ext cx="10906901" cy="1384995"/>
          </a:xfrm>
          <a:prstGeom prst="rect">
            <a:avLst/>
          </a:prstGeom>
          <a:noFill/>
        </p:spPr>
        <p:txBody>
          <a:bodyPr wrap="square" rtlCol="0">
            <a:spAutoFit/>
          </a:bodyPr>
          <a:lstStyle/>
          <a:p>
            <a:r>
              <a:rPr lang="zh-CN" altLang="en-US" sz="2800" b="1" dirty="0" smtClean="0"/>
              <a:t>         例</a:t>
            </a:r>
            <a:r>
              <a:rPr lang="en-US" altLang="zh-CN" sz="2800" b="1" dirty="0" smtClean="0"/>
              <a:t>1</a:t>
            </a:r>
            <a:r>
              <a:rPr lang="zh-CN" altLang="en-US" sz="2800" b="1" dirty="0" smtClean="0"/>
              <a:t>、她穿得象一个穷苦的女人，胳膊上挎着篮子，到水果店里，杂货店里，肉铺里，争价钱，受嘲弄，一个铜子一个铜子地节省她那</a:t>
            </a:r>
            <a:r>
              <a:rPr lang="zh-CN" altLang="en-US" sz="2800" b="1" dirty="0" smtClean="0">
                <a:solidFill>
                  <a:srgbClr val="FF0000"/>
                </a:solidFill>
              </a:rPr>
              <a:t>艰难</a:t>
            </a:r>
            <a:r>
              <a:rPr lang="zh-CN" altLang="en-US" sz="2800" b="1" dirty="0" smtClean="0"/>
              <a:t>的钱。（</a:t>
            </a:r>
            <a:r>
              <a:rPr lang="zh-CN" altLang="en-US" sz="2400" b="1" dirty="0" smtClean="0">
                <a:latin typeface="楷体" panose="02010609060101010101" pitchFamily="49" charset="-122"/>
                <a:ea typeface="楷体" panose="02010609060101010101" pitchFamily="49" charset="-122"/>
              </a:rPr>
              <a:t>莫泊桑</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项链</a:t>
            </a:r>
            <a:r>
              <a:rPr lang="en-US" altLang="zh-CN" sz="2400" b="1" dirty="0" smtClean="0">
                <a:latin typeface="楷体" panose="02010609060101010101" pitchFamily="49" charset="-122"/>
                <a:ea typeface="楷体" panose="02010609060101010101" pitchFamily="49" charset="-122"/>
              </a:rPr>
              <a:t>》</a:t>
            </a:r>
            <a:r>
              <a:rPr lang="zh-CN" altLang="en-US" sz="2800" b="1" dirty="0" smtClean="0"/>
              <a:t>）</a:t>
            </a:r>
            <a:endParaRPr lang="zh-CN" altLang="en-US" sz="2800" b="1" dirty="0"/>
          </a:p>
        </p:txBody>
      </p:sp>
      <p:sp>
        <p:nvSpPr>
          <p:cNvPr id="5" name="文本框 4"/>
          <p:cNvSpPr txBox="1"/>
          <p:nvPr/>
        </p:nvSpPr>
        <p:spPr>
          <a:xfrm>
            <a:off x="486029" y="3792286"/>
            <a:ext cx="11343503" cy="954107"/>
          </a:xfrm>
          <a:prstGeom prst="rect">
            <a:avLst/>
          </a:prstGeom>
          <a:noFill/>
        </p:spPr>
        <p:txBody>
          <a:bodyPr wrap="square" rtlCol="0">
            <a:spAutoFit/>
          </a:bodyPr>
          <a:lstStyle/>
          <a:p>
            <a:r>
              <a:rPr lang="zh-CN" altLang="en-US" sz="2800" b="1" dirty="0" smtClean="0"/>
              <a:t>         句子中用形容生活的词</a:t>
            </a:r>
            <a:r>
              <a:rPr lang="en-US" altLang="zh-CN" sz="2800" b="1" dirty="0" smtClean="0"/>
              <a:t>——</a:t>
            </a:r>
            <a:r>
              <a:rPr lang="zh-CN" altLang="en-US" sz="2800" b="1" dirty="0" smtClean="0"/>
              <a:t>“艰难”，移用于形容“钱”，表现了她攒钱的不容易，使文笔简练而深刻。</a:t>
            </a:r>
            <a:endParaRPr lang="zh-CN" altLang="en-US" sz="2800" b="1" dirty="0"/>
          </a:p>
        </p:txBody>
      </p:sp>
    </p:spTree>
    <p:extLst>
      <p:ext uri="{BB962C8B-B14F-4D97-AF65-F5344CB8AC3E}">
        <p14:creationId xmlns:p14="http://schemas.microsoft.com/office/powerpoint/2010/main" val="214050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4">
              <a:lumMod val="40000"/>
              <a:lumOff val="6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移就</a:t>
            </a:r>
            <a:endParaRPr lang="zh-CN" altLang="en-US" sz="3600" b="1" dirty="0">
              <a:solidFill>
                <a:srgbClr val="FF0000"/>
              </a:solidFill>
            </a:endParaRPr>
          </a:p>
        </p:txBody>
      </p:sp>
      <p:sp>
        <p:nvSpPr>
          <p:cNvPr id="4" name="文本框 3"/>
          <p:cNvSpPr txBox="1"/>
          <p:nvPr/>
        </p:nvSpPr>
        <p:spPr>
          <a:xfrm>
            <a:off x="704329" y="2076856"/>
            <a:ext cx="10906901" cy="954107"/>
          </a:xfrm>
          <a:prstGeom prst="rect">
            <a:avLst/>
          </a:prstGeom>
          <a:noFill/>
        </p:spPr>
        <p:txBody>
          <a:bodyPr wrap="square" rtlCol="0">
            <a:spAutoFit/>
          </a:bodyPr>
          <a:lstStyle/>
          <a:p>
            <a:r>
              <a:rPr lang="zh-CN" altLang="en-US" sz="2800" b="1" dirty="0" smtClean="0"/>
              <a:t>         例</a:t>
            </a:r>
            <a:r>
              <a:rPr lang="en-US" altLang="zh-CN" sz="2800" b="1" dirty="0" smtClean="0"/>
              <a:t>2</a:t>
            </a:r>
            <a:r>
              <a:rPr lang="zh-CN" altLang="en-US" sz="2800" b="1" dirty="0" smtClean="0"/>
              <a:t>、满头是倔强得一簇簇直竖起来的头发，</a:t>
            </a:r>
            <a:r>
              <a:rPr lang="zh-CN" altLang="en-US" sz="2800" b="1" dirty="0"/>
              <a:t>仿佛处处在告白他对现实社会的不调和</a:t>
            </a:r>
            <a:r>
              <a:rPr lang="zh-CN" altLang="en-US" sz="2800" b="1" dirty="0" smtClean="0"/>
              <a:t>。（</a:t>
            </a:r>
            <a:r>
              <a:rPr lang="zh-CN" altLang="en-US" sz="2400" b="1" dirty="0" smtClean="0">
                <a:latin typeface="楷体" panose="02010609060101010101" pitchFamily="49" charset="-122"/>
                <a:ea typeface="楷体" panose="02010609060101010101" pitchFamily="49" charset="-122"/>
              </a:rPr>
              <a:t>唐弢</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琐忆</a:t>
            </a:r>
            <a:r>
              <a:rPr lang="en-US" altLang="zh-CN" sz="2400" b="1" dirty="0" smtClean="0">
                <a:latin typeface="楷体" panose="02010609060101010101" pitchFamily="49" charset="-122"/>
                <a:ea typeface="楷体" panose="02010609060101010101" pitchFamily="49" charset="-122"/>
              </a:rPr>
              <a:t>》</a:t>
            </a:r>
            <a:r>
              <a:rPr lang="zh-CN" altLang="en-US" sz="2800" b="1" dirty="0" smtClean="0"/>
              <a:t>）</a:t>
            </a:r>
            <a:endParaRPr lang="zh-CN" altLang="en-US" sz="2800" b="1" dirty="0"/>
          </a:p>
        </p:txBody>
      </p:sp>
      <p:sp>
        <p:nvSpPr>
          <p:cNvPr id="5" name="文本框 4"/>
          <p:cNvSpPr txBox="1"/>
          <p:nvPr/>
        </p:nvSpPr>
        <p:spPr>
          <a:xfrm>
            <a:off x="486032" y="3232113"/>
            <a:ext cx="11343503" cy="1384995"/>
          </a:xfrm>
          <a:prstGeom prst="rect">
            <a:avLst/>
          </a:prstGeom>
          <a:noFill/>
        </p:spPr>
        <p:txBody>
          <a:bodyPr wrap="square" rtlCol="0">
            <a:spAutoFit/>
          </a:bodyPr>
          <a:lstStyle/>
          <a:p>
            <a:r>
              <a:rPr lang="zh-CN" altLang="en-US" sz="2800" b="1" dirty="0" smtClean="0"/>
              <a:t>         句子中用形容人的性格的词</a:t>
            </a:r>
            <a:r>
              <a:rPr lang="en-US" altLang="zh-CN" sz="2800" b="1" dirty="0" smtClean="0"/>
              <a:t>——</a:t>
            </a:r>
            <a:r>
              <a:rPr lang="zh-CN" altLang="en-US" sz="2800" b="1" dirty="0" smtClean="0"/>
              <a:t>“倔强”，移用于形容“头发”，简洁生动地表现了鲁迅先生的性格品质和与黑暗势力势不两立的不屈不挠的斗争精神。</a:t>
            </a:r>
            <a:endParaRPr lang="zh-CN" altLang="en-US" sz="2800" b="1" dirty="0"/>
          </a:p>
        </p:txBody>
      </p:sp>
    </p:spTree>
    <p:extLst>
      <p:ext uri="{BB962C8B-B14F-4D97-AF65-F5344CB8AC3E}">
        <p14:creationId xmlns:p14="http://schemas.microsoft.com/office/powerpoint/2010/main" val="956229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4">
              <a:lumMod val="40000"/>
              <a:lumOff val="6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移就</a:t>
            </a:r>
            <a:endParaRPr lang="zh-CN" altLang="en-US" sz="3600" b="1" dirty="0">
              <a:solidFill>
                <a:srgbClr val="FF0000"/>
              </a:solidFill>
            </a:endParaRPr>
          </a:p>
        </p:txBody>
      </p:sp>
      <p:sp>
        <p:nvSpPr>
          <p:cNvPr id="4" name="文本框 3"/>
          <p:cNvSpPr txBox="1"/>
          <p:nvPr/>
        </p:nvSpPr>
        <p:spPr>
          <a:xfrm>
            <a:off x="704329" y="2076856"/>
            <a:ext cx="10906901" cy="954107"/>
          </a:xfrm>
          <a:prstGeom prst="rect">
            <a:avLst/>
          </a:prstGeom>
          <a:noFill/>
        </p:spPr>
        <p:txBody>
          <a:bodyPr wrap="square" rtlCol="0">
            <a:spAutoFit/>
          </a:bodyPr>
          <a:lstStyle/>
          <a:p>
            <a:r>
              <a:rPr lang="zh-CN" altLang="en-US" sz="2800" b="1" dirty="0" smtClean="0"/>
              <a:t>         例</a:t>
            </a:r>
            <a:r>
              <a:rPr lang="en-US" altLang="zh-CN" sz="2800" b="1" dirty="0" smtClean="0"/>
              <a:t>3</a:t>
            </a:r>
            <a:r>
              <a:rPr lang="zh-CN" altLang="en-US" sz="2800" b="1" dirty="0" smtClean="0"/>
              <a:t>、</a:t>
            </a:r>
            <a:r>
              <a:rPr lang="zh-CN" altLang="en-US" sz="2800" b="1" dirty="0"/>
              <a:t>她们被幽闭在宫闱里，戴个花冠，穿着美丽的服装，可是陪伴着她们的只是七弦琴和寂寞的梧桐树</a:t>
            </a:r>
            <a:r>
              <a:rPr lang="zh-CN" altLang="en-US" sz="2800" b="1" dirty="0" smtClean="0"/>
              <a:t>。（</a:t>
            </a:r>
            <a:r>
              <a:rPr lang="zh-CN" altLang="en-US" sz="2400" b="1" dirty="0" smtClean="0">
                <a:latin typeface="楷体" panose="02010609060101010101" pitchFamily="49" charset="-122"/>
                <a:ea typeface="楷体" panose="02010609060101010101" pitchFamily="49" charset="-122"/>
              </a:rPr>
              <a:t>周而复</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上海的早晨</a:t>
            </a:r>
            <a:r>
              <a:rPr lang="en-US" altLang="zh-CN" sz="2400" b="1" dirty="0" smtClean="0">
                <a:latin typeface="楷体" panose="02010609060101010101" pitchFamily="49" charset="-122"/>
                <a:ea typeface="楷体" panose="02010609060101010101" pitchFamily="49" charset="-122"/>
              </a:rPr>
              <a:t>》</a:t>
            </a:r>
            <a:r>
              <a:rPr lang="zh-CN" altLang="en-US" sz="2800" b="1" dirty="0" smtClean="0"/>
              <a:t>）</a:t>
            </a:r>
            <a:endParaRPr lang="zh-CN" altLang="en-US" sz="2800" b="1" dirty="0"/>
          </a:p>
        </p:txBody>
      </p:sp>
      <p:sp>
        <p:nvSpPr>
          <p:cNvPr id="5" name="文本框 4"/>
          <p:cNvSpPr txBox="1"/>
          <p:nvPr/>
        </p:nvSpPr>
        <p:spPr>
          <a:xfrm>
            <a:off x="486032" y="3361398"/>
            <a:ext cx="11343503" cy="954107"/>
          </a:xfrm>
          <a:prstGeom prst="rect">
            <a:avLst/>
          </a:prstGeom>
          <a:noFill/>
        </p:spPr>
        <p:txBody>
          <a:bodyPr wrap="square" rtlCol="0">
            <a:spAutoFit/>
          </a:bodyPr>
          <a:lstStyle/>
          <a:p>
            <a:r>
              <a:rPr lang="zh-CN" altLang="en-US" sz="2800" b="1" dirty="0" smtClean="0"/>
              <a:t>         句子中用形容人的感受的词</a:t>
            </a:r>
            <a:r>
              <a:rPr lang="en-US" altLang="zh-CN" sz="2800" b="1" dirty="0" smtClean="0"/>
              <a:t>——</a:t>
            </a:r>
            <a:r>
              <a:rPr lang="zh-CN" altLang="en-US" sz="2800" b="1" dirty="0" smtClean="0"/>
              <a:t>“寂寞”，移用于形容“梧桐树”，从正面衬托“被</a:t>
            </a:r>
            <a:r>
              <a:rPr lang="zh-CN" altLang="en-US" sz="2800" b="1" dirty="0"/>
              <a:t>幽闭在宫闱</a:t>
            </a:r>
            <a:r>
              <a:rPr lang="zh-CN" altLang="en-US" sz="2800" b="1" dirty="0" smtClean="0"/>
              <a:t>里”人</a:t>
            </a:r>
            <a:r>
              <a:rPr lang="zh-CN" altLang="en-US" sz="2800" b="1" dirty="0"/>
              <a:t>的孤寂</a:t>
            </a:r>
            <a:r>
              <a:rPr lang="zh-CN" altLang="en-US" sz="2800" b="1" dirty="0" smtClean="0"/>
              <a:t>。</a:t>
            </a:r>
            <a:endParaRPr lang="zh-CN" altLang="en-US" sz="2800" b="1" dirty="0"/>
          </a:p>
        </p:txBody>
      </p:sp>
    </p:spTree>
    <p:extLst>
      <p:ext uri="{BB962C8B-B14F-4D97-AF65-F5344CB8AC3E}">
        <p14:creationId xmlns:p14="http://schemas.microsoft.com/office/powerpoint/2010/main" val="2161027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1">
              <a:lumMod val="20000"/>
              <a:lumOff val="8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反语</a:t>
            </a:r>
            <a:endParaRPr lang="zh-CN" altLang="en-US" sz="3600" b="1" dirty="0">
              <a:solidFill>
                <a:srgbClr val="FF0000"/>
              </a:solidFill>
            </a:endParaRPr>
          </a:p>
        </p:txBody>
      </p:sp>
      <p:sp>
        <p:nvSpPr>
          <p:cNvPr id="3" name="文本框 2"/>
          <p:cNvSpPr txBox="1"/>
          <p:nvPr/>
        </p:nvSpPr>
        <p:spPr>
          <a:xfrm>
            <a:off x="2990335" y="502508"/>
            <a:ext cx="8839200" cy="1815882"/>
          </a:xfrm>
          <a:prstGeom prst="rect">
            <a:avLst/>
          </a:prstGeom>
          <a:noFill/>
        </p:spPr>
        <p:txBody>
          <a:bodyPr wrap="square" rtlCol="0">
            <a:spAutoFit/>
          </a:bodyPr>
          <a:lstStyle/>
          <a:p>
            <a:r>
              <a:rPr lang="zh-CN" altLang="en-US" sz="2800" b="1" dirty="0" smtClean="0"/>
              <a:t>         使用和本意相反的词语来表达本意，这种修辞方法叫反语。反语的词面意义和本意恰好是矛盾的或对立的。根据运用反语的态度来分，有讽刺的反语和愉快的反语两种类型。</a:t>
            </a:r>
            <a:endParaRPr lang="zh-CN" altLang="en-US" sz="2800" b="1" dirty="0"/>
          </a:p>
        </p:txBody>
      </p:sp>
      <p:sp>
        <p:nvSpPr>
          <p:cNvPr id="4" name="文本框 3"/>
          <p:cNvSpPr txBox="1"/>
          <p:nvPr/>
        </p:nvSpPr>
        <p:spPr>
          <a:xfrm>
            <a:off x="704327" y="2460285"/>
            <a:ext cx="10906901" cy="1815882"/>
          </a:xfrm>
          <a:prstGeom prst="rect">
            <a:avLst/>
          </a:prstGeom>
          <a:noFill/>
        </p:spPr>
        <p:txBody>
          <a:bodyPr wrap="square" rtlCol="0">
            <a:spAutoFit/>
          </a:bodyPr>
          <a:lstStyle/>
          <a:p>
            <a:r>
              <a:rPr lang="zh-CN" altLang="en-US" sz="2800" b="1" dirty="0" smtClean="0"/>
              <a:t>         例</a:t>
            </a:r>
            <a:r>
              <a:rPr lang="en-US" altLang="zh-CN" sz="2800" b="1" dirty="0" smtClean="0"/>
              <a:t>1</a:t>
            </a:r>
            <a:r>
              <a:rPr lang="zh-CN" altLang="en-US" sz="2800" b="1" dirty="0" smtClean="0"/>
              <a:t>、当三个女子从容地转辗于文明人所发明的枪弹的攒射中的时候，这是怎样的一个惊心动魄的伟大啊！中国军人的屠戮妇婴的伟绩，八国联军的惩创学生的武功，不幸被这几缕血痕抹杀了。（</a:t>
            </a:r>
            <a:r>
              <a:rPr lang="zh-CN" altLang="en-US" sz="2400" b="1" dirty="0" smtClean="0">
                <a:latin typeface="楷体" panose="02010609060101010101" pitchFamily="49" charset="-122"/>
                <a:ea typeface="楷体" panose="02010609060101010101" pitchFamily="49" charset="-122"/>
              </a:rPr>
              <a:t>鲁迅</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记念刘和珍君</a:t>
            </a:r>
            <a:r>
              <a:rPr lang="en-US" altLang="zh-CN" sz="2400" b="1" dirty="0" smtClean="0">
                <a:latin typeface="楷体" panose="02010609060101010101" pitchFamily="49" charset="-122"/>
                <a:ea typeface="楷体" panose="02010609060101010101" pitchFamily="49" charset="-122"/>
              </a:rPr>
              <a:t>》</a:t>
            </a:r>
            <a:r>
              <a:rPr lang="zh-CN" altLang="en-US" sz="2800" b="1" dirty="0" smtClean="0"/>
              <a:t>）</a:t>
            </a:r>
            <a:endParaRPr lang="zh-CN" altLang="en-US" sz="2800" b="1" dirty="0"/>
          </a:p>
        </p:txBody>
      </p:sp>
      <p:sp>
        <p:nvSpPr>
          <p:cNvPr id="5" name="文本框 4"/>
          <p:cNvSpPr txBox="1"/>
          <p:nvPr/>
        </p:nvSpPr>
        <p:spPr>
          <a:xfrm>
            <a:off x="486027" y="4559145"/>
            <a:ext cx="11343503" cy="954107"/>
          </a:xfrm>
          <a:prstGeom prst="rect">
            <a:avLst/>
          </a:prstGeom>
          <a:noFill/>
        </p:spPr>
        <p:txBody>
          <a:bodyPr wrap="square" rtlCol="0">
            <a:spAutoFit/>
          </a:bodyPr>
          <a:lstStyle/>
          <a:p>
            <a:r>
              <a:rPr lang="zh-CN" altLang="en-US" sz="2800" b="1" dirty="0" smtClean="0"/>
              <a:t>         句子中的“伟绩”“武功”，实际是“罪恶”“罪行”的意思，深刻揭露了反动派屠杀进步的革命青年的穷凶极恶（极度凶残）。</a:t>
            </a:r>
            <a:endParaRPr lang="zh-CN" altLang="en-US" sz="2800" b="1" dirty="0"/>
          </a:p>
        </p:txBody>
      </p:sp>
    </p:spTree>
    <p:extLst>
      <p:ext uri="{BB962C8B-B14F-4D97-AF65-F5344CB8AC3E}">
        <p14:creationId xmlns:p14="http://schemas.microsoft.com/office/powerpoint/2010/main" val="860695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67421" cy="6858001"/>
          </a:xfrm>
          <a:prstGeom prst="rect">
            <a:avLst/>
          </a:prstGeom>
        </p:spPr>
      </p:pic>
      <p:sp>
        <p:nvSpPr>
          <p:cNvPr id="2" name="文本框 1"/>
          <p:cNvSpPr txBox="1"/>
          <p:nvPr/>
        </p:nvSpPr>
        <p:spPr>
          <a:xfrm>
            <a:off x="1243913" y="1631092"/>
            <a:ext cx="10437342" cy="2144241"/>
          </a:xfrm>
          <a:prstGeom prst="rect">
            <a:avLst/>
          </a:prstGeom>
          <a:noFill/>
        </p:spPr>
        <p:txBody>
          <a:bodyPr wrap="square" rtlCol="0">
            <a:spAutoFit/>
          </a:bodyPr>
          <a:lstStyle/>
          <a:p>
            <a:pPr algn="ctr">
              <a:lnSpc>
                <a:spcPct val="200000"/>
              </a:lnSpc>
            </a:pPr>
            <a:r>
              <a:rPr lang="zh-CN" altLang="en-US" sz="3600" b="1" dirty="0" smtClean="0"/>
              <a:t>第一部分</a:t>
            </a:r>
            <a:endParaRPr lang="en-US" altLang="zh-CN" sz="3600" b="1" dirty="0" smtClean="0"/>
          </a:p>
          <a:p>
            <a:pPr algn="ctr">
              <a:lnSpc>
                <a:spcPct val="200000"/>
              </a:lnSpc>
            </a:pPr>
            <a:r>
              <a:rPr lang="zh-CN" altLang="en-US" sz="3600" b="1" dirty="0" smtClean="0"/>
              <a:t>分析九种常见修辞手法的特点与作用</a:t>
            </a:r>
            <a:endParaRPr lang="zh-CN" altLang="en-US" sz="3600" b="1" dirty="0"/>
          </a:p>
        </p:txBody>
      </p:sp>
    </p:spTree>
    <p:extLst>
      <p:ext uri="{BB962C8B-B14F-4D97-AF65-F5344CB8AC3E}">
        <p14:creationId xmlns:p14="http://schemas.microsoft.com/office/powerpoint/2010/main" val="252978204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1">
              <a:lumMod val="20000"/>
              <a:lumOff val="8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反语</a:t>
            </a:r>
            <a:endParaRPr lang="zh-CN" altLang="en-US" sz="3600" b="1" dirty="0">
              <a:solidFill>
                <a:srgbClr val="FF0000"/>
              </a:solidFill>
            </a:endParaRPr>
          </a:p>
        </p:txBody>
      </p:sp>
      <p:sp>
        <p:nvSpPr>
          <p:cNvPr id="4" name="文本框 3"/>
          <p:cNvSpPr txBox="1"/>
          <p:nvPr/>
        </p:nvSpPr>
        <p:spPr>
          <a:xfrm>
            <a:off x="704327" y="2460285"/>
            <a:ext cx="10906901" cy="954107"/>
          </a:xfrm>
          <a:prstGeom prst="rect">
            <a:avLst/>
          </a:prstGeom>
          <a:noFill/>
        </p:spPr>
        <p:txBody>
          <a:bodyPr wrap="square" rtlCol="0">
            <a:spAutoFit/>
          </a:bodyPr>
          <a:lstStyle/>
          <a:p>
            <a:r>
              <a:rPr lang="zh-CN" altLang="en-US" sz="2800" b="1" dirty="0" smtClean="0"/>
              <a:t>         例</a:t>
            </a:r>
            <a:r>
              <a:rPr lang="en-US" altLang="zh-CN" sz="2800" b="1" dirty="0" smtClean="0"/>
              <a:t>2</a:t>
            </a:r>
            <a:r>
              <a:rPr lang="zh-CN" altLang="en-US" sz="2800" b="1" dirty="0" smtClean="0"/>
              <a:t>、也有解散辫子，盘得平的，除下帽来，油光可鉴，宛如小姑娘的发髻，还要将脖子扭几扭。实在标致极了。（</a:t>
            </a:r>
            <a:r>
              <a:rPr lang="zh-CN" altLang="en-US" sz="2400" b="1" dirty="0" smtClean="0">
                <a:latin typeface="楷体" panose="02010609060101010101" pitchFamily="49" charset="-122"/>
                <a:ea typeface="楷体" panose="02010609060101010101" pitchFamily="49" charset="-122"/>
              </a:rPr>
              <a:t>鲁迅</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藤野先生</a:t>
            </a:r>
            <a:r>
              <a:rPr lang="en-US" altLang="zh-CN" sz="2400" b="1" dirty="0" smtClean="0">
                <a:latin typeface="楷体" panose="02010609060101010101" pitchFamily="49" charset="-122"/>
                <a:ea typeface="楷体" panose="02010609060101010101" pitchFamily="49" charset="-122"/>
              </a:rPr>
              <a:t>》</a:t>
            </a:r>
            <a:r>
              <a:rPr lang="zh-CN" altLang="en-US" sz="2800" b="1" dirty="0" smtClean="0"/>
              <a:t>）</a:t>
            </a:r>
            <a:endParaRPr lang="zh-CN" altLang="en-US" sz="2800" b="1" dirty="0"/>
          </a:p>
        </p:txBody>
      </p:sp>
      <p:sp>
        <p:nvSpPr>
          <p:cNvPr id="5" name="文本框 4"/>
          <p:cNvSpPr txBox="1"/>
          <p:nvPr/>
        </p:nvSpPr>
        <p:spPr>
          <a:xfrm>
            <a:off x="486032" y="3809502"/>
            <a:ext cx="11343503" cy="954107"/>
          </a:xfrm>
          <a:prstGeom prst="rect">
            <a:avLst/>
          </a:prstGeom>
          <a:noFill/>
        </p:spPr>
        <p:txBody>
          <a:bodyPr wrap="square" rtlCol="0">
            <a:spAutoFit/>
          </a:bodyPr>
          <a:lstStyle/>
          <a:p>
            <a:r>
              <a:rPr lang="zh-CN" altLang="en-US" sz="2800" b="1" dirty="0" smtClean="0"/>
              <a:t>         句子中的“标致”，实际是“丑陋”“难看”的意思，讽刺了清国留学生的丑态。</a:t>
            </a:r>
            <a:endParaRPr lang="zh-CN" altLang="en-US" sz="2800" b="1" dirty="0"/>
          </a:p>
        </p:txBody>
      </p:sp>
    </p:spTree>
    <p:extLst>
      <p:ext uri="{BB962C8B-B14F-4D97-AF65-F5344CB8AC3E}">
        <p14:creationId xmlns:p14="http://schemas.microsoft.com/office/powerpoint/2010/main" val="2817375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1">
              <a:lumMod val="20000"/>
              <a:lumOff val="8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双关</a:t>
            </a:r>
            <a:endParaRPr lang="zh-CN" altLang="en-US" sz="3600" b="1" dirty="0">
              <a:solidFill>
                <a:srgbClr val="FF0000"/>
              </a:solidFill>
            </a:endParaRPr>
          </a:p>
        </p:txBody>
      </p:sp>
      <p:sp>
        <p:nvSpPr>
          <p:cNvPr id="3" name="文本框 2"/>
          <p:cNvSpPr txBox="1"/>
          <p:nvPr/>
        </p:nvSpPr>
        <p:spPr>
          <a:xfrm>
            <a:off x="2866767" y="213516"/>
            <a:ext cx="9111049" cy="2246769"/>
          </a:xfrm>
          <a:prstGeom prst="rect">
            <a:avLst/>
          </a:prstGeom>
          <a:noFill/>
        </p:spPr>
        <p:txBody>
          <a:bodyPr wrap="square" rtlCol="0">
            <a:spAutoFit/>
          </a:bodyPr>
          <a:lstStyle/>
          <a:p>
            <a:r>
              <a:rPr lang="zh-CN" altLang="en-US" sz="2800" b="1" dirty="0" smtClean="0"/>
              <a:t>         利用同音或多义的语言条件，使词语或句子能兼顾表里两层意思，表面意思是次要的，里面的意思才是主要的，这种修辞手法叫双关。运用双关，既可使语言风趣、活泼，又可使词语深邃、含蓄。有同音、多义双关两类。</a:t>
            </a:r>
            <a:endParaRPr lang="zh-CN" altLang="en-US" sz="2800" b="1" dirty="0"/>
          </a:p>
        </p:txBody>
      </p:sp>
      <p:sp>
        <p:nvSpPr>
          <p:cNvPr id="4" name="文本框 3"/>
          <p:cNvSpPr txBox="1"/>
          <p:nvPr/>
        </p:nvSpPr>
        <p:spPr>
          <a:xfrm>
            <a:off x="704327" y="2460285"/>
            <a:ext cx="10906901" cy="954107"/>
          </a:xfrm>
          <a:prstGeom prst="rect">
            <a:avLst/>
          </a:prstGeom>
          <a:noFill/>
        </p:spPr>
        <p:txBody>
          <a:bodyPr wrap="square" rtlCol="0">
            <a:spAutoFit/>
          </a:bodyPr>
          <a:lstStyle/>
          <a:p>
            <a:r>
              <a:rPr lang="zh-CN" altLang="en-US" sz="2800" b="1" dirty="0" smtClean="0"/>
              <a:t>         例</a:t>
            </a:r>
            <a:r>
              <a:rPr lang="en-US" altLang="zh-CN" sz="2800" b="1" dirty="0" smtClean="0"/>
              <a:t>1</a:t>
            </a:r>
            <a:r>
              <a:rPr lang="zh-CN" altLang="en-US" sz="2800" b="1" dirty="0" smtClean="0"/>
              <a:t>、姓陶不见桃结果，姓李不见李花开，姓罗不见锣鼓响，三个蠢才哪里来？（</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刘三姐</a:t>
            </a:r>
            <a:r>
              <a:rPr lang="en-US" altLang="zh-CN" sz="2400" b="1" dirty="0" smtClean="0">
                <a:latin typeface="楷体" panose="02010609060101010101" pitchFamily="49" charset="-122"/>
                <a:ea typeface="楷体" panose="02010609060101010101" pitchFamily="49" charset="-122"/>
              </a:rPr>
              <a:t>》</a:t>
            </a:r>
            <a:r>
              <a:rPr lang="zh-CN" altLang="en-US" sz="2800" b="1" dirty="0" smtClean="0"/>
              <a:t>）</a:t>
            </a:r>
            <a:endParaRPr lang="zh-CN" altLang="en-US" sz="2800" b="1" dirty="0"/>
          </a:p>
        </p:txBody>
      </p:sp>
      <p:sp>
        <p:nvSpPr>
          <p:cNvPr id="5" name="文本框 4"/>
          <p:cNvSpPr txBox="1"/>
          <p:nvPr/>
        </p:nvSpPr>
        <p:spPr>
          <a:xfrm>
            <a:off x="486032" y="3651202"/>
            <a:ext cx="11343503" cy="954107"/>
          </a:xfrm>
          <a:prstGeom prst="rect">
            <a:avLst/>
          </a:prstGeom>
          <a:noFill/>
        </p:spPr>
        <p:txBody>
          <a:bodyPr wrap="square" rtlCol="0">
            <a:spAutoFit/>
          </a:bodyPr>
          <a:lstStyle/>
          <a:p>
            <a:r>
              <a:rPr lang="zh-CN" altLang="en-US" sz="2800" b="1" dirty="0" smtClean="0"/>
              <a:t>         句子中的“桃、李、锣”三种事物谐“陶、李、罗”，利用同音关系，辛辣地讽刺了三个秀才的迂腐。</a:t>
            </a:r>
            <a:endParaRPr lang="zh-CN" altLang="en-US" sz="2800" b="1" dirty="0"/>
          </a:p>
        </p:txBody>
      </p:sp>
    </p:spTree>
    <p:extLst>
      <p:ext uri="{BB962C8B-B14F-4D97-AF65-F5344CB8AC3E}">
        <p14:creationId xmlns:p14="http://schemas.microsoft.com/office/powerpoint/2010/main" val="4280339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1">
              <a:lumMod val="20000"/>
              <a:lumOff val="8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双关</a:t>
            </a:r>
            <a:endParaRPr lang="zh-CN" altLang="en-US" sz="3600" b="1" dirty="0">
              <a:solidFill>
                <a:srgbClr val="FF0000"/>
              </a:solidFill>
            </a:endParaRPr>
          </a:p>
        </p:txBody>
      </p:sp>
      <p:sp>
        <p:nvSpPr>
          <p:cNvPr id="4" name="文本框 3"/>
          <p:cNvSpPr txBox="1"/>
          <p:nvPr/>
        </p:nvSpPr>
        <p:spPr>
          <a:xfrm>
            <a:off x="704327" y="2460285"/>
            <a:ext cx="10906901" cy="954107"/>
          </a:xfrm>
          <a:prstGeom prst="rect">
            <a:avLst/>
          </a:prstGeom>
          <a:noFill/>
        </p:spPr>
        <p:txBody>
          <a:bodyPr wrap="square" rtlCol="0">
            <a:spAutoFit/>
          </a:bodyPr>
          <a:lstStyle/>
          <a:p>
            <a:r>
              <a:rPr lang="zh-CN" altLang="en-US" sz="2800" b="1" dirty="0" smtClean="0"/>
              <a:t>         例</a:t>
            </a:r>
            <a:r>
              <a:rPr lang="en-US" altLang="zh-CN" sz="2800" b="1" dirty="0" smtClean="0"/>
              <a:t>2</a:t>
            </a:r>
            <a:r>
              <a:rPr lang="zh-CN" altLang="en-US" sz="2800" b="1" dirty="0" smtClean="0"/>
              <a:t>、杨柳青青江水平，闻郎江上踏歌声。</a:t>
            </a:r>
            <a:endParaRPr lang="en-US" altLang="zh-CN" sz="2800" b="1" dirty="0" smtClean="0"/>
          </a:p>
          <a:p>
            <a:r>
              <a:rPr lang="en-US" altLang="zh-CN" sz="2800" b="1" dirty="0"/>
              <a:t> </a:t>
            </a:r>
            <a:r>
              <a:rPr lang="en-US" altLang="zh-CN" sz="2800" b="1" dirty="0" smtClean="0"/>
              <a:t>                   </a:t>
            </a:r>
            <a:r>
              <a:rPr lang="zh-CN" altLang="en-US" sz="2800" b="1" dirty="0" smtClean="0"/>
              <a:t>东边日出西边雨，道是无晴却有晴。（</a:t>
            </a:r>
            <a:r>
              <a:rPr lang="zh-CN" altLang="en-US" sz="2400" b="1" dirty="0" smtClean="0">
                <a:latin typeface="楷体" panose="02010609060101010101" pitchFamily="49" charset="-122"/>
                <a:ea typeface="楷体" panose="02010609060101010101" pitchFamily="49" charset="-122"/>
              </a:rPr>
              <a:t>刘禹锡</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竹枝词</a:t>
            </a:r>
            <a:r>
              <a:rPr lang="en-US" altLang="zh-CN" sz="2400" b="1" dirty="0" smtClean="0">
                <a:latin typeface="楷体" panose="02010609060101010101" pitchFamily="49" charset="-122"/>
                <a:ea typeface="楷体" panose="02010609060101010101" pitchFamily="49" charset="-122"/>
              </a:rPr>
              <a:t>》</a:t>
            </a:r>
            <a:r>
              <a:rPr lang="zh-CN" altLang="en-US" sz="2800" b="1" dirty="0" smtClean="0"/>
              <a:t>）</a:t>
            </a:r>
            <a:endParaRPr lang="zh-CN" altLang="en-US" sz="2800" b="1" dirty="0"/>
          </a:p>
        </p:txBody>
      </p:sp>
      <p:sp>
        <p:nvSpPr>
          <p:cNvPr id="5" name="文本框 4"/>
          <p:cNvSpPr txBox="1"/>
          <p:nvPr/>
        </p:nvSpPr>
        <p:spPr>
          <a:xfrm>
            <a:off x="486032" y="3651202"/>
            <a:ext cx="11343503" cy="523220"/>
          </a:xfrm>
          <a:prstGeom prst="rect">
            <a:avLst/>
          </a:prstGeom>
          <a:noFill/>
        </p:spPr>
        <p:txBody>
          <a:bodyPr wrap="square" rtlCol="0">
            <a:spAutoFit/>
          </a:bodyPr>
          <a:lstStyle/>
          <a:p>
            <a:r>
              <a:rPr lang="zh-CN" altLang="en-US" sz="2800" b="1" dirty="0" smtClean="0"/>
              <a:t>         用天气的“晴”谐感情的“情”，表意曲折含蓄，意味深长。</a:t>
            </a:r>
            <a:endParaRPr lang="zh-CN" altLang="en-US" sz="2800" b="1" dirty="0"/>
          </a:p>
        </p:txBody>
      </p:sp>
    </p:spTree>
    <p:extLst>
      <p:ext uri="{BB962C8B-B14F-4D97-AF65-F5344CB8AC3E}">
        <p14:creationId xmlns:p14="http://schemas.microsoft.com/office/powerpoint/2010/main" val="195826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1">
              <a:lumMod val="20000"/>
              <a:lumOff val="8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顶真</a:t>
            </a:r>
            <a:endParaRPr lang="zh-CN" altLang="en-US" sz="3600" b="1" dirty="0">
              <a:solidFill>
                <a:srgbClr val="FF0000"/>
              </a:solidFill>
            </a:endParaRPr>
          </a:p>
        </p:txBody>
      </p:sp>
      <p:sp>
        <p:nvSpPr>
          <p:cNvPr id="4" name="文本框 3"/>
          <p:cNvSpPr txBox="1"/>
          <p:nvPr/>
        </p:nvSpPr>
        <p:spPr>
          <a:xfrm>
            <a:off x="704327" y="2460285"/>
            <a:ext cx="10906901" cy="954107"/>
          </a:xfrm>
          <a:prstGeom prst="rect">
            <a:avLst/>
          </a:prstGeom>
          <a:noFill/>
        </p:spPr>
        <p:txBody>
          <a:bodyPr wrap="square" rtlCol="0">
            <a:spAutoFit/>
          </a:bodyPr>
          <a:lstStyle/>
          <a:p>
            <a:r>
              <a:rPr lang="zh-CN" altLang="en-US" sz="2800" b="1" dirty="0" smtClean="0"/>
              <a:t>         例</a:t>
            </a:r>
            <a:r>
              <a:rPr lang="en-US" altLang="zh-CN" sz="2800" b="1" dirty="0" smtClean="0"/>
              <a:t>1</a:t>
            </a:r>
            <a:r>
              <a:rPr lang="zh-CN" altLang="en-US" sz="2800" b="1" dirty="0" smtClean="0"/>
              <a:t>、有翼的床头仿佛靠着谷仓，仓前边有口缸，缸上面有几口箱，箱上面有几只筐，其余的小东西便看不见了。（</a:t>
            </a:r>
            <a:r>
              <a:rPr lang="zh-CN" altLang="en-US" sz="2400" b="1" dirty="0">
                <a:latin typeface="楷体" panose="02010609060101010101" pitchFamily="49" charset="-122"/>
                <a:ea typeface="楷体" panose="02010609060101010101" pitchFamily="49" charset="-122"/>
              </a:rPr>
              <a:t>赵树理</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三里湾</a:t>
            </a:r>
            <a:r>
              <a:rPr lang="en-US" altLang="zh-CN" sz="2400" b="1" dirty="0" smtClean="0">
                <a:latin typeface="楷体" panose="02010609060101010101" pitchFamily="49" charset="-122"/>
                <a:ea typeface="楷体" panose="02010609060101010101" pitchFamily="49" charset="-122"/>
              </a:rPr>
              <a:t>》</a:t>
            </a:r>
            <a:r>
              <a:rPr lang="zh-CN" altLang="en-US" sz="2800" b="1" dirty="0" smtClean="0"/>
              <a:t>）</a:t>
            </a:r>
            <a:endParaRPr lang="zh-CN" altLang="en-US" sz="2800" b="1" dirty="0"/>
          </a:p>
        </p:txBody>
      </p:sp>
      <p:sp>
        <p:nvSpPr>
          <p:cNvPr id="5" name="文本框 4"/>
          <p:cNvSpPr txBox="1"/>
          <p:nvPr/>
        </p:nvSpPr>
        <p:spPr>
          <a:xfrm>
            <a:off x="486032" y="3651202"/>
            <a:ext cx="11343503" cy="523220"/>
          </a:xfrm>
          <a:prstGeom prst="rect">
            <a:avLst/>
          </a:prstGeom>
          <a:noFill/>
        </p:spPr>
        <p:txBody>
          <a:bodyPr wrap="square" rtlCol="0">
            <a:spAutoFit/>
          </a:bodyPr>
          <a:lstStyle/>
          <a:p>
            <a:r>
              <a:rPr lang="zh-CN" altLang="en-US" sz="2800" b="1" dirty="0" smtClean="0"/>
              <a:t>         句中用</a:t>
            </a:r>
            <a:r>
              <a:rPr lang="zh-CN" altLang="en-US" sz="2800" b="1" dirty="0" smtClean="0">
                <a:solidFill>
                  <a:srgbClr val="FF0000"/>
                </a:solidFill>
              </a:rPr>
              <a:t>词语顶真</a:t>
            </a:r>
            <a:r>
              <a:rPr lang="zh-CN" altLang="en-US" sz="2800" b="1" dirty="0" smtClean="0"/>
              <a:t>的修辞手法来状物叙事，条理清楚。</a:t>
            </a:r>
            <a:endParaRPr lang="zh-CN" altLang="en-US" sz="2800" b="1" dirty="0"/>
          </a:p>
        </p:txBody>
      </p:sp>
      <p:sp>
        <p:nvSpPr>
          <p:cNvPr id="6" name="文本框 5"/>
          <p:cNvSpPr txBox="1"/>
          <p:nvPr/>
        </p:nvSpPr>
        <p:spPr>
          <a:xfrm>
            <a:off x="2858529" y="792314"/>
            <a:ext cx="9111049" cy="954107"/>
          </a:xfrm>
          <a:prstGeom prst="rect">
            <a:avLst/>
          </a:prstGeom>
          <a:noFill/>
        </p:spPr>
        <p:txBody>
          <a:bodyPr wrap="square" rtlCol="0">
            <a:spAutoFit/>
          </a:bodyPr>
          <a:lstStyle/>
          <a:p>
            <a:r>
              <a:rPr lang="zh-CN" altLang="en-US" sz="2800" b="1" dirty="0" smtClean="0"/>
              <a:t>         重复使用前句末尾的词语做下句开头，或重复使用前段的末句，做下一段的第一句，叫顶真（联珠）。</a:t>
            </a:r>
            <a:endParaRPr lang="zh-CN" altLang="en-US" sz="2800" b="1" dirty="0"/>
          </a:p>
        </p:txBody>
      </p:sp>
    </p:spTree>
    <p:extLst>
      <p:ext uri="{BB962C8B-B14F-4D97-AF65-F5344CB8AC3E}">
        <p14:creationId xmlns:p14="http://schemas.microsoft.com/office/powerpoint/2010/main" val="177643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6032" y="848497"/>
            <a:ext cx="2100649" cy="897924"/>
          </a:xfrm>
          <a:prstGeom prst="ellipse">
            <a:avLst/>
          </a:prstGeom>
          <a:solidFill>
            <a:schemeClr val="accent1">
              <a:lumMod val="20000"/>
              <a:lumOff val="8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顶真</a:t>
            </a:r>
            <a:endParaRPr lang="zh-CN" altLang="en-US" sz="3600" b="1" dirty="0">
              <a:solidFill>
                <a:srgbClr val="FF0000"/>
              </a:solidFill>
            </a:endParaRPr>
          </a:p>
        </p:txBody>
      </p:sp>
      <p:sp>
        <p:nvSpPr>
          <p:cNvPr id="4" name="文本框 3"/>
          <p:cNvSpPr txBox="1"/>
          <p:nvPr/>
        </p:nvSpPr>
        <p:spPr>
          <a:xfrm>
            <a:off x="704327" y="2460285"/>
            <a:ext cx="10906901" cy="1384995"/>
          </a:xfrm>
          <a:prstGeom prst="rect">
            <a:avLst/>
          </a:prstGeom>
          <a:noFill/>
        </p:spPr>
        <p:txBody>
          <a:bodyPr wrap="square" rtlCol="0">
            <a:spAutoFit/>
          </a:bodyPr>
          <a:lstStyle/>
          <a:p>
            <a:r>
              <a:rPr lang="zh-CN" altLang="en-US" sz="2800" b="1" dirty="0" smtClean="0"/>
              <a:t>         例</a:t>
            </a:r>
            <a:r>
              <a:rPr lang="en-US" altLang="zh-CN" sz="2800" b="1" dirty="0" smtClean="0"/>
              <a:t>2</a:t>
            </a:r>
            <a:r>
              <a:rPr lang="zh-CN" altLang="en-US" sz="2800" b="1" dirty="0" smtClean="0"/>
              <a:t>、咱们做的事越多，老百姓就来得越多；老百姓来得越多，咱们的力量就越大；咱们的力量越大，往后做的事就越多。（</a:t>
            </a:r>
            <a:r>
              <a:rPr lang="zh-CN" altLang="en-US" sz="2400" b="1" dirty="0">
                <a:latin typeface="楷体" panose="02010609060101010101" pitchFamily="49" charset="-122"/>
                <a:ea typeface="楷体" panose="02010609060101010101" pitchFamily="49" charset="-122"/>
              </a:rPr>
              <a:t>欧阳</a:t>
            </a:r>
            <a:r>
              <a:rPr lang="zh-CN" altLang="en-US" sz="2400" b="1" dirty="0" smtClean="0">
                <a:latin typeface="楷体" panose="02010609060101010101" pitchFamily="49" charset="-122"/>
                <a:ea typeface="楷体" panose="02010609060101010101" pitchFamily="49" charset="-122"/>
              </a:rPr>
              <a:t>山</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高干大</a:t>
            </a:r>
            <a:r>
              <a:rPr lang="en-US" altLang="zh-CN" sz="2400" b="1" dirty="0" smtClean="0">
                <a:latin typeface="楷体" panose="02010609060101010101" pitchFamily="49" charset="-122"/>
                <a:ea typeface="楷体" panose="02010609060101010101" pitchFamily="49" charset="-122"/>
              </a:rPr>
              <a:t>》</a:t>
            </a:r>
            <a:r>
              <a:rPr lang="zh-CN" altLang="en-US" sz="2800" b="1" dirty="0" smtClean="0"/>
              <a:t>）</a:t>
            </a:r>
            <a:endParaRPr lang="zh-CN" altLang="en-US" sz="2800" b="1" dirty="0"/>
          </a:p>
        </p:txBody>
      </p:sp>
      <p:sp>
        <p:nvSpPr>
          <p:cNvPr id="5" name="文本框 4"/>
          <p:cNvSpPr txBox="1"/>
          <p:nvPr/>
        </p:nvSpPr>
        <p:spPr>
          <a:xfrm>
            <a:off x="486025" y="4128997"/>
            <a:ext cx="11343503" cy="523220"/>
          </a:xfrm>
          <a:prstGeom prst="rect">
            <a:avLst/>
          </a:prstGeom>
          <a:noFill/>
        </p:spPr>
        <p:txBody>
          <a:bodyPr wrap="square" rtlCol="0">
            <a:spAutoFit/>
          </a:bodyPr>
          <a:lstStyle/>
          <a:p>
            <a:r>
              <a:rPr lang="zh-CN" altLang="en-US" sz="2800" b="1" dirty="0" smtClean="0"/>
              <a:t>         句中用</a:t>
            </a:r>
            <a:r>
              <a:rPr lang="zh-CN" altLang="en-US" sz="2800" b="1" dirty="0" smtClean="0">
                <a:solidFill>
                  <a:srgbClr val="FF0000"/>
                </a:solidFill>
              </a:rPr>
              <a:t>句子顶真</a:t>
            </a:r>
            <a:r>
              <a:rPr lang="zh-CN" altLang="en-US" sz="2800" b="1" dirty="0" smtClean="0"/>
              <a:t>的修辞手法来叙事，条理清楚。</a:t>
            </a:r>
            <a:endParaRPr lang="zh-CN" altLang="en-US" sz="2800" b="1" dirty="0"/>
          </a:p>
        </p:txBody>
      </p:sp>
    </p:spTree>
    <p:extLst>
      <p:ext uri="{BB962C8B-B14F-4D97-AF65-F5344CB8AC3E}">
        <p14:creationId xmlns:p14="http://schemas.microsoft.com/office/powerpoint/2010/main" val="1980512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44842" y="387179"/>
            <a:ext cx="2100649" cy="897924"/>
          </a:xfrm>
          <a:prstGeom prst="ellipse">
            <a:avLst/>
          </a:prstGeom>
          <a:solidFill>
            <a:schemeClr val="accent1">
              <a:lumMod val="20000"/>
              <a:lumOff val="80000"/>
            </a:schemeClr>
          </a:solidFill>
          <a:effectLst>
            <a:glow rad="228600">
              <a:schemeClr val="accent5">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rPr>
              <a:t>互文</a:t>
            </a:r>
            <a:endParaRPr lang="zh-CN" altLang="en-US" sz="3600" b="1" dirty="0">
              <a:solidFill>
                <a:srgbClr val="FF0000"/>
              </a:solidFill>
            </a:endParaRPr>
          </a:p>
        </p:txBody>
      </p:sp>
      <p:sp>
        <p:nvSpPr>
          <p:cNvPr id="4" name="文本框 3"/>
          <p:cNvSpPr txBox="1"/>
          <p:nvPr/>
        </p:nvSpPr>
        <p:spPr>
          <a:xfrm>
            <a:off x="646660" y="1486812"/>
            <a:ext cx="10906901" cy="4524315"/>
          </a:xfrm>
          <a:prstGeom prst="rect">
            <a:avLst/>
          </a:prstGeom>
          <a:noFill/>
        </p:spPr>
        <p:txBody>
          <a:bodyPr wrap="square" rtlCol="0">
            <a:spAutoFit/>
          </a:bodyPr>
          <a:lstStyle/>
          <a:p>
            <a:pPr>
              <a:lnSpc>
                <a:spcPct val="150000"/>
              </a:lnSpc>
            </a:pPr>
            <a:r>
              <a:rPr lang="zh-CN" altLang="en-US" sz="2800" b="1" dirty="0" smtClean="0"/>
              <a:t>　　</a:t>
            </a:r>
            <a:r>
              <a:rPr lang="zh-CN" altLang="en-US" sz="3200" b="1" dirty="0" smtClean="0"/>
              <a:t>也</a:t>
            </a:r>
            <a:r>
              <a:rPr lang="zh-CN" altLang="en-US" sz="3200" b="1" dirty="0"/>
              <a:t>叫</a:t>
            </a:r>
            <a:r>
              <a:rPr lang="zh-CN" altLang="en-US" sz="3200" b="1" dirty="0">
                <a:hlinkClick r:id="rId2"/>
              </a:rPr>
              <a:t>互辞</a:t>
            </a:r>
            <a:r>
              <a:rPr lang="zh-CN" altLang="en-US" sz="3200" b="1" dirty="0"/>
              <a:t>，是古诗文中常采用的一种修辞方法。古文中对它的解释</a:t>
            </a:r>
            <a:r>
              <a:rPr lang="zh-CN" altLang="en-US" sz="3200" b="1" dirty="0" smtClean="0"/>
              <a:t>是：“参</a:t>
            </a:r>
            <a:r>
              <a:rPr lang="zh-CN" altLang="en-US" sz="3200" b="1" dirty="0"/>
              <a:t>互成文，合而见义</a:t>
            </a:r>
            <a:r>
              <a:rPr lang="zh-CN" altLang="en-US" sz="3200" b="1" dirty="0" smtClean="0"/>
              <a:t>。”具体地说</a:t>
            </a:r>
            <a:r>
              <a:rPr lang="zh-CN" altLang="en-US" sz="3200" b="1" dirty="0"/>
              <a:t>，它是这样一种互辞</a:t>
            </a:r>
            <a:r>
              <a:rPr lang="zh-CN" altLang="en-US" sz="3200" b="1" dirty="0" smtClean="0"/>
              <a:t>形式：上下</a:t>
            </a:r>
            <a:r>
              <a:rPr lang="zh-CN" altLang="en-US" sz="3200" b="1" dirty="0"/>
              <a:t>两句或一句话中的两个部分，看似各说两件事，实则是互相呼应，互相阐发，互相补充， 说的是一件事。由上下文意互相交错，互相渗透，互相补充来表达一个完整句子意思的修辞方法</a:t>
            </a:r>
            <a:r>
              <a:rPr lang="zh-CN" altLang="en-US" sz="3200" b="1" dirty="0" smtClean="0"/>
              <a:t>。</a:t>
            </a:r>
            <a:endParaRPr lang="zh-CN" altLang="en-US" sz="3200" b="1" dirty="0"/>
          </a:p>
        </p:txBody>
      </p:sp>
    </p:spTree>
    <p:extLst>
      <p:ext uri="{BB962C8B-B14F-4D97-AF65-F5344CB8AC3E}">
        <p14:creationId xmlns:p14="http://schemas.microsoft.com/office/powerpoint/2010/main" val="386353872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9514" y="321952"/>
            <a:ext cx="11541210" cy="5755422"/>
          </a:xfrm>
          <a:prstGeom prst="rect">
            <a:avLst/>
          </a:prstGeom>
        </p:spPr>
        <p:txBody>
          <a:bodyPr wrap="square">
            <a:spAutoFit/>
          </a:bodyPr>
          <a:lstStyle/>
          <a:p>
            <a:r>
              <a:rPr lang="zh-CN" altLang="en-US" sz="3200" b="1" dirty="0">
                <a:solidFill>
                  <a:srgbClr val="FF0000"/>
                </a:solidFill>
                <a:latin typeface="等线" panose="02010600030101010101" pitchFamily="2" charset="-122"/>
                <a:ea typeface="等线" panose="02010600030101010101" pitchFamily="2" charset="-122"/>
              </a:rPr>
              <a:t>单句互文</a:t>
            </a:r>
            <a:r>
              <a:rPr lang="zh-CN" altLang="en-US" sz="2800" b="1" dirty="0">
                <a:solidFill>
                  <a:srgbClr val="333333"/>
                </a:solidFill>
                <a:latin typeface="+mn-ea"/>
              </a:rPr>
              <a:t>，即在同一句子中前后两个词语在意义上相互交错、渗透、补充。例如</a:t>
            </a:r>
            <a:r>
              <a:rPr lang="en-US" altLang="zh-CN" sz="2800" b="1" dirty="0">
                <a:solidFill>
                  <a:srgbClr val="333333"/>
                </a:solidFill>
                <a:latin typeface="+mn-ea"/>
              </a:rPr>
              <a:t>:</a:t>
            </a:r>
          </a:p>
          <a:p>
            <a:r>
              <a:rPr lang="zh-CN" altLang="en-US" sz="2800" b="1" dirty="0" smtClean="0">
                <a:solidFill>
                  <a:srgbClr val="333333"/>
                </a:solidFill>
                <a:latin typeface="+mn-ea"/>
              </a:rPr>
              <a:t>　　（</a:t>
            </a:r>
            <a:r>
              <a:rPr lang="en-US" altLang="zh-CN" sz="2800" b="1" dirty="0" smtClean="0">
                <a:solidFill>
                  <a:srgbClr val="333333"/>
                </a:solidFill>
                <a:latin typeface="+mn-ea"/>
              </a:rPr>
              <a:t>1</a:t>
            </a:r>
            <a:r>
              <a:rPr lang="zh-CN" altLang="en-US" sz="2800" b="1" dirty="0" smtClean="0">
                <a:solidFill>
                  <a:srgbClr val="333333"/>
                </a:solidFill>
                <a:latin typeface="+mn-ea"/>
              </a:rPr>
              <a:t>）烟</a:t>
            </a:r>
            <a:r>
              <a:rPr lang="zh-CN" altLang="en-US" sz="2800" b="1" dirty="0">
                <a:solidFill>
                  <a:srgbClr val="333333"/>
                </a:solidFill>
                <a:latin typeface="+mn-ea"/>
              </a:rPr>
              <a:t>笼寒水月笼沙。</a:t>
            </a:r>
            <a:r>
              <a:rPr lang="en-US" altLang="zh-CN" sz="2800" b="1" dirty="0">
                <a:solidFill>
                  <a:srgbClr val="333333"/>
                </a:solidFill>
                <a:latin typeface="+mn-ea"/>
              </a:rPr>
              <a:t>(</a:t>
            </a:r>
            <a:r>
              <a:rPr lang="zh-CN" altLang="en-US" sz="2800" b="1" dirty="0">
                <a:solidFill>
                  <a:srgbClr val="333333"/>
                </a:solidFill>
                <a:latin typeface="+mn-ea"/>
              </a:rPr>
              <a:t>杜牧</a:t>
            </a:r>
            <a:r>
              <a:rPr lang="en-US" altLang="zh-CN" sz="2800" b="1" dirty="0">
                <a:solidFill>
                  <a:srgbClr val="333333"/>
                </a:solidFill>
                <a:latin typeface="+mn-ea"/>
              </a:rPr>
              <a:t>《</a:t>
            </a:r>
            <a:r>
              <a:rPr lang="zh-CN" altLang="en-US" sz="2800" b="1" dirty="0">
                <a:solidFill>
                  <a:srgbClr val="333333"/>
                </a:solidFill>
                <a:latin typeface="+mn-ea"/>
              </a:rPr>
              <a:t>泊秦淮</a:t>
            </a:r>
            <a:r>
              <a:rPr lang="en-US" altLang="zh-CN" sz="2800" b="1" dirty="0">
                <a:solidFill>
                  <a:srgbClr val="333333"/>
                </a:solidFill>
                <a:latin typeface="+mn-ea"/>
              </a:rPr>
              <a:t>》)</a:t>
            </a:r>
          </a:p>
          <a:p>
            <a:r>
              <a:rPr lang="zh-CN" altLang="en-US" sz="2800" b="1" dirty="0" smtClean="0">
                <a:solidFill>
                  <a:srgbClr val="333333"/>
                </a:solidFill>
                <a:latin typeface="+mn-ea"/>
              </a:rPr>
              <a:t>　　我们</a:t>
            </a:r>
            <a:r>
              <a:rPr lang="zh-CN" altLang="en-US" sz="2800" b="1" dirty="0">
                <a:solidFill>
                  <a:srgbClr val="333333"/>
                </a:solidFill>
                <a:latin typeface="+mn-ea"/>
              </a:rPr>
              <a:t>应理解</a:t>
            </a:r>
            <a:r>
              <a:rPr lang="zh-CN" altLang="en-US" sz="2800" b="1" dirty="0" smtClean="0">
                <a:solidFill>
                  <a:srgbClr val="333333"/>
                </a:solidFill>
                <a:latin typeface="+mn-ea"/>
              </a:rPr>
              <a:t>为：烟雾</a:t>
            </a:r>
            <a:r>
              <a:rPr lang="zh-CN" altLang="en-US" sz="2800" b="1" dirty="0">
                <a:solidFill>
                  <a:srgbClr val="333333"/>
                </a:solidFill>
                <a:latin typeface="+mn-ea"/>
              </a:rPr>
              <a:t>笼罩着寒水也笼罩着</a:t>
            </a:r>
            <a:r>
              <a:rPr lang="zh-CN" altLang="en-US" sz="2800" b="1" dirty="0" smtClean="0">
                <a:solidFill>
                  <a:srgbClr val="333333"/>
                </a:solidFill>
                <a:latin typeface="+mn-ea"/>
              </a:rPr>
              <a:t>沙滩，</a:t>
            </a:r>
            <a:r>
              <a:rPr lang="zh-CN" altLang="en-US" sz="2800" b="1" dirty="0">
                <a:solidFill>
                  <a:srgbClr val="333333"/>
                </a:solidFill>
                <a:latin typeface="+mn-ea"/>
              </a:rPr>
              <a:t>月光笼罩着</a:t>
            </a:r>
            <a:r>
              <a:rPr lang="zh-CN" altLang="en-US" sz="2800" b="1" dirty="0" smtClean="0">
                <a:solidFill>
                  <a:srgbClr val="333333"/>
                </a:solidFill>
                <a:latin typeface="+mn-ea"/>
              </a:rPr>
              <a:t>沙滩也</a:t>
            </a:r>
            <a:r>
              <a:rPr lang="zh-CN" altLang="en-US" sz="2800" b="1" dirty="0">
                <a:solidFill>
                  <a:srgbClr val="333333"/>
                </a:solidFill>
                <a:latin typeface="+mn-ea"/>
              </a:rPr>
              <a:t>笼罩着寒水。如将此句</a:t>
            </a:r>
            <a:r>
              <a:rPr lang="zh-CN" altLang="en-US" sz="2800" b="1" dirty="0" smtClean="0">
                <a:solidFill>
                  <a:srgbClr val="333333"/>
                </a:solidFill>
                <a:latin typeface="+mn-ea"/>
              </a:rPr>
              <a:t>译作“烟雾</a:t>
            </a:r>
            <a:r>
              <a:rPr lang="zh-CN" altLang="en-US" sz="2800" b="1" dirty="0">
                <a:solidFill>
                  <a:srgbClr val="333333"/>
                </a:solidFill>
                <a:latin typeface="+mn-ea"/>
              </a:rPr>
              <a:t>笼罩着寒水，月光笼罩着</a:t>
            </a:r>
            <a:r>
              <a:rPr lang="zh-CN" altLang="en-US" sz="2800" b="1" dirty="0" smtClean="0">
                <a:solidFill>
                  <a:srgbClr val="333333"/>
                </a:solidFill>
                <a:latin typeface="+mn-ea"/>
              </a:rPr>
              <a:t>沙滩”，</a:t>
            </a:r>
            <a:r>
              <a:rPr lang="zh-CN" altLang="en-US" sz="2800" b="1" dirty="0">
                <a:solidFill>
                  <a:srgbClr val="333333"/>
                </a:solidFill>
                <a:latin typeface="+mn-ea"/>
              </a:rPr>
              <a:t>那就大错特错了，意思怎么也讲不通。</a:t>
            </a:r>
          </a:p>
          <a:p>
            <a:r>
              <a:rPr lang="zh-CN" altLang="en-US" sz="2800" b="1" dirty="0" smtClean="0">
                <a:solidFill>
                  <a:srgbClr val="333333"/>
                </a:solidFill>
                <a:latin typeface="+mn-ea"/>
              </a:rPr>
              <a:t>　　（</a:t>
            </a:r>
            <a:r>
              <a:rPr lang="en-US" altLang="zh-CN" sz="2800" b="1" dirty="0" smtClean="0">
                <a:solidFill>
                  <a:srgbClr val="333333"/>
                </a:solidFill>
                <a:latin typeface="+mn-ea"/>
              </a:rPr>
              <a:t>2</a:t>
            </a:r>
            <a:r>
              <a:rPr lang="zh-CN" altLang="en-US" sz="2800" b="1" dirty="0" smtClean="0">
                <a:solidFill>
                  <a:srgbClr val="333333"/>
                </a:solidFill>
                <a:latin typeface="+mn-ea"/>
              </a:rPr>
              <a:t>）秦</a:t>
            </a:r>
            <a:r>
              <a:rPr lang="zh-CN" altLang="en-US" sz="2800" b="1" dirty="0">
                <a:solidFill>
                  <a:srgbClr val="333333"/>
                </a:solidFill>
                <a:latin typeface="+mn-ea"/>
              </a:rPr>
              <a:t>时明月汉时关。</a:t>
            </a:r>
            <a:r>
              <a:rPr lang="en-US" altLang="zh-CN" sz="2800" b="1" dirty="0">
                <a:solidFill>
                  <a:srgbClr val="333333"/>
                </a:solidFill>
                <a:latin typeface="+mn-ea"/>
              </a:rPr>
              <a:t>(</a:t>
            </a:r>
            <a:r>
              <a:rPr lang="zh-CN" altLang="en-US" sz="2800" b="1" dirty="0">
                <a:solidFill>
                  <a:srgbClr val="333333"/>
                </a:solidFill>
                <a:latin typeface="+mn-ea"/>
              </a:rPr>
              <a:t>王昌龄</a:t>
            </a:r>
            <a:r>
              <a:rPr lang="en-US" altLang="zh-CN" sz="2800" b="1" dirty="0">
                <a:solidFill>
                  <a:srgbClr val="333333"/>
                </a:solidFill>
                <a:latin typeface="+mn-ea"/>
              </a:rPr>
              <a:t>《</a:t>
            </a:r>
            <a:r>
              <a:rPr lang="zh-CN" altLang="en-US" sz="2800" b="1" dirty="0">
                <a:solidFill>
                  <a:srgbClr val="333333"/>
                </a:solidFill>
                <a:latin typeface="+mn-ea"/>
              </a:rPr>
              <a:t>出塞</a:t>
            </a:r>
            <a:r>
              <a:rPr lang="en-US" altLang="zh-CN" sz="2800" b="1" dirty="0">
                <a:solidFill>
                  <a:srgbClr val="333333"/>
                </a:solidFill>
                <a:latin typeface="+mn-ea"/>
              </a:rPr>
              <a:t>》)</a:t>
            </a:r>
          </a:p>
          <a:p>
            <a:r>
              <a:rPr lang="zh-CN" altLang="en-US" sz="2800" b="1" dirty="0" smtClean="0">
                <a:solidFill>
                  <a:srgbClr val="333333"/>
                </a:solidFill>
                <a:latin typeface="+mn-ea"/>
              </a:rPr>
              <a:t>　　从</a:t>
            </a:r>
            <a:r>
              <a:rPr lang="zh-CN" altLang="en-US" sz="2800" b="1" dirty="0">
                <a:solidFill>
                  <a:srgbClr val="333333"/>
                </a:solidFill>
                <a:latin typeface="+mn-ea"/>
              </a:rPr>
              <a:t>字面上看</a:t>
            </a:r>
            <a:r>
              <a:rPr lang="zh-CN" altLang="en-US" sz="2800" b="1" dirty="0" smtClean="0">
                <a:solidFill>
                  <a:srgbClr val="333333"/>
                </a:solidFill>
                <a:latin typeface="+mn-ea"/>
              </a:rPr>
              <a:t>，“秦</a:t>
            </a:r>
            <a:r>
              <a:rPr lang="zh-CN" altLang="en-US" sz="2800" b="1" dirty="0">
                <a:solidFill>
                  <a:srgbClr val="333333"/>
                </a:solidFill>
                <a:latin typeface="+mn-ea"/>
              </a:rPr>
              <a:t>时明月汉时</a:t>
            </a:r>
            <a:r>
              <a:rPr lang="zh-CN" altLang="en-US" sz="2800" b="1" dirty="0" smtClean="0">
                <a:solidFill>
                  <a:srgbClr val="333333"/>
                </a:solidFill>
                <a:latin typeface="+mn-ea"/>
              </a:rPr>
              <a:t>关”是“秦</a:t>
            </a:r>
            <a:r>
              <a:rPr lang="zh-CN" altLang="en-US" sz="2800" b="1" dirty="0">
                <a:solidFill>
                  <a:srgbClr val="333333"/>
                </a:solidFill>
                <a:latin typeface="+mn-ea"/>
              </a:rPr>
              <a:t>时明月照耀着汉时关</a:t>
            </a:r>
            <a:r>
              <a:rPr lang="zh-CN" altLang="en-US" sz="2800" b="1" dirty="0" smtClean="0">
                <a:solidFill>
                  <a:srgbClr val="333333"/>
                </a:solidFill>
                <a:latin typeface="+mn-ea"/>
              </a:rPr>
              <a:t>塞”的</a:t>
            </a:r>
            <a:r>
              <a:rPr lang="zh-CN" altLang="en-US" sz="2800" b="1" dirty="0">
                <a:solidFill>
                  <a:srgbClr val="333333"/>
                </a:solidFill>
                <a:latin typeface="+mn-ea"/>
              </a:rPr>
              <a:t>意思。但不能理解</a:t>
            </a:r>
            <a:r>
              <a:rPr lang="zh-CN" altLang="en-US" sz="2800" b="1" dirty="0" smtClean="0">
                <a:solidFill>
                  <a:srgbClr val="333333"/>
                </a:solidFill>
                <a:latin typeface="+mn-ea"/>
              </a:rPr>
              <a:t>成“月亮</a:t>
            </a:r>
            <a:r>
              <a:rPr lang="zh-CN" altLang="en-US" sz="2800" b="1" dirty="0">
                <a:solidFill>
                  <a:srgbClr val="333333"/>
                </a:solidFill>
                <a:latin typeface="+mn-ea"/>
              </a:rPr>
              <a:t>还是秦时的月亮，边关还是汉朝的</a:t>
            </a:r>
            <a:r>
              <a:rPr lang="zh-CN" altLang="en-US" sz="2800" b="1" dirty="0" smtClean="0">
                <a:solidFill>
                  <a:srgbClr val="333333"/>
                </a:solidFill>
                <a:latin typeface="+mn-ea"/>
              </a:rPr>
              <a:t>边关”，</a:t>
            </a:r>
            <a:r>
              <a:rPr lang="zh-CN" altLang="en-US" sz="2800" b="1" dirty="0">
                <a:solidFill>
                  <a:srgbClr val="333333"/>
                </a:solidFill>
                <a:latin typeface="+mn-ea"/>
              </a:rPr>
              <a:t>而应</a:t>
            </a:r>
            <a:r>
              <a:rPr lang="zh-CN" altLang="en-US" sz="2800" b="1" dirty="0" smtClean="0">
                <a:solidFill>
                  <a:srgbClr val="333333"/>
                </a:solidFill>
                <a:latin typeface="+mn-ea"/>
              </a:rPr>
              <a:t>译作“秦汉</a:t>
            </a:r>
            <a:r>
              <a:rPr lang="zh-CN" altLang="en-US" sz="2800" b="1" dirty="0">
                <a:solidFill>
                  <a:srgbClr val="333333"/>
                </a:solidFill>
                <a:latin typeface="+mn-ea"/>
              </a:rPr>
              <a:t>时的明月和</a:t>
            </a:r>
            <a:r>
              <a:rPr lang="zh-CN" altLang="en-US" sz="2800" b="1" dirty="0" smtClean="0">
                <a:solidFill>
                  <a:srgbClr val="333333"/>
                </a:solidFill>
                <a:latin typeface="+mn-ea"/>
              </a:rPr>
              <a:t>边关”，</a:t>
            </a:r>
            <a:r>
              <a:rPr lang="zh-CN" altLang="en-US" sz="2800" b="1" dirty="0">
                <a:solidFill>
                  <a:srgbClr val="333333"/>
                </a:solidFill>
                <a:latin typeface="+mn-ea"/>
              </a:rPr>
              <a:t>句中</a:t>
            </a:r>
            <a:r>
              <a:rPr lang="zh-CN" altLang="en-US" sz="2800" b="1" dirty="0" smtClean="0">
                <a:solidFill>
                  <a:srgbClr val="333333"/>
                </a:solidFill>
                <a:latin typeface="+mn-ea"/>
              </a:rPr>
              <a:t>的“秦”“汉”“关”“月”四</a:t>
            </a:r>
            <a:r>
              <a:rPr lang="zh-CN" altLang="en-US" sz="2800" b="1" dirty="0">
                <a:solidFill>
                  <a:srgbClr val="333333"/>
                </a:solidFill>
                <a:latin typeface="+mn-ea"/>
              </a:rPr>
              <a:t>字是交错使用的。理解</a:t>
            </a:r>
            <a:r>
              <a:rPr lang="zh-CN" altLang="en-US" sz="2800" b="1" dirty="0" smtClean="0">
                <a:solidFill>
                  <a:srgbClr val="333333"/>
                </a:solidFill>
                <a:latin typeface="+mn-ea"/>
              </a:rPr>
              <a:t>为“秦汉</a:t>
            </a:r>
            <a:r>
              <a:rPr lang="zh-CN" altLang="en-US" sz="2800" b="1" dirty="0">
                <a:solidFill>
                  <a:srgbClr val="333333"/>
                </a:solidFill>
                <a:latin typeface="+mn-ea"/>
              </a:rPr>
              <a:t>时的明月依旧照耀着关</a:t>
            </a:r>
            <a:r>
              <a:rPr lang="zh-CN" altLang="en-US" sz="2800" b="1" dirty="0" smtClean="0">
                <a:solidFill>
                  <a:srgbClr val="333333"/>
                </a:solidFill>
                <a:latin typeface="+mn-ea"/>
              </a:rPr>
              <a:t>塞”。即“明月依旧，关</a:t>
            </a:r>
            <a:r>
              <a:rPr lang="zh-CN" altLang="en-US" sz="2800" b="1" dirty="0">
                <a:solidFill>
                  <a:srgbClr val="333333"/>
                </a:solidFill>
                <a:latin typeface="+mn-ea"/>
              </a:rPr>
              <a:t>塞</a:t>
            </a:r>
            <a:r>
              <a:rPr lang="zh-CN" altLang="en-US" sz="2800" b="1" dirty="0" smtClean="0">
                <a:solidFill>
                  <a:srgbClr val="333333"/>
                </a:solidFill>
                <a:latin typeface="+mn-ea"/>
              </a:rPr>
              <a:t>依旧，却物是人非”。</a:t>
            </a:r>
            <a:r>
              <a:rPr lang="zh-CN" altLang="en-US" sz="2800" b="1" dirty="0">
                <a:solidFill>
                  <a:srgbClr val="333333"/>
                </a:solidFill>
                <a:latin typeface="+mn-ea"/>
              </a:rPr>
              <a:t>暗示了这里的战事自秦汉以来一直未间歇过，突出时间之长。</a:t>
            </a:r>
            <a:endParaRPr lang="zh-CN" altLang="en-US" sz="2800" b="1" i="0" dirty="0">
              <a:solidFill>
                <a:srgbClr val="333333"/>
              </a:solidFill>
              <a:effectLst/>
              <a:latin typeface="+mn-ea"/>
            </a:endParaRPr>
          </a:p>
        </p:txBody>
      </p:sp>
    </p:spTree>
    <p:extLst>
      <p:ext uri="{BB962C8B-B14F-4D97-AF65-F5344CB8AC3E}">
        <p14:creationId xmlns:p14="http://schemas.microsoft.com/office/powerpoint/2010/main" val="17881718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9514" y="321952"/>
            <a:ext cx="11541210" cy="6001643"/>
          </a:xfrm>
          <a:prstGeom prst="rect">
            <a:avLst/>
          </a:prstGeom>
        </p:spPr>
        <p:txBody>
          <a:bodyPr wrap="square">
            <a:spAutoFit/>
          </a:bodyPr>
          <a:lstStyle/>
          <a:p>
            <a:pPr>
              <a:lnSpc>
                <a:spcPct val="150000"/>
              </a:lnSpc>
            </a:pPr>
            <a:r>
              <a:rPr lang="zh-CN" altLang="en-US" sz="3200" b="1" dirty="0" smtClean="0">
                <a:solidFill>
                  <a:srgbClr val="FF0000"/>
                </a:solidFill>
                <a:latin typeface="等线" panose="02010600030101010101" pitchFamily="2" charset="-122"/>
                <a:ea typeface="等线" panose="02010600030101010101" pitchFamily="2" charset="-122"/>
              </a:rPr>
              <a:t>对句</a:t>
            </a:r>
            <a:r>
              <a:rPr lang="zh-CN" altLang="en-US" sz="3200" b="1" dirty="0">
                <a:solidFill>
                  <a:srgbClr val="FF0000"/>
                </a:solidFill>
                <a:latin typeface="等线" panose="02010600030101010101" pitchFamily="2" charset="-122"/>
                <a:ea typeface="等线" panose="02010600030101010101" pitchFamily="2" charset="-122"/>
              </a:rPr>
              <a:t>互文</a:t>
            </a:r>
            <a:r>
              <a:rPr lang="zh-CN" altLang="en-US" sz="2800" b="1" dirty="0" smtClean="0">
                <a:solidFill>
                  <a:srgbClr val="333333"/>
                </a:solidFill>
                <a:latin typeface="+mn-ea"/>
              </a:rPr>
              <a:t>，</a:t>
            </a:r>
            <a:r>
              <a:rPr lang="zh-CN" altLang="en-US" sz="2800" b="1" dirty="0" smtClean="0"/>
              <a:t>也</a:t>
            </a:r>
            <a:r>
              <a:rPr lang="zh-CN" altLang="en-US" sz="2800" b="1" dirty="0"/>
              <a:t>叫互文相</a:t>
            </a:r>
            <a:r>
              <a:rPr lang="zh-CN" altLang="en-US" sz="2800" b="1" dirty="0" smtClean="0"/>
              <a:t>补，就是</a:t>
            </a:r>
            <a:r>
              <a:rPr lang="zh-CN" altLang="en-US" sz="2800" b="1" dirty="0"/>
              <a:t>对</a:t>
            </a:r>
            <a:r>
              <a:rPr lang="en-US" altLang="zh-CN" sz="2800" b="1" dirty="0"/>
              <a:t>(</a:t>
            </a:r>
            <a:r>
              <a:rPr lang="zh-CN" altLang="en-US" sz="2800" b="1" dirty="0"/>
              <a:t>下</a:t>
            </a:r>
            <a:r>
              <a:rPr lang="en-US" altLang="zh-CN" sz="2800" b="1" dirty="0"/>
              <a:t>)</a:t>
            </a:r>
            <a:r>
              <a:rPr lang="zh-CN" altLang="en-US" sz="2800" b="1" dirty="0"/>
              <a:t>句中含有出</a:t>
            </a:r>
            <a:r>
              <a:rPr lang="en-US" altLang="zh-CN" sz="2800" b="1" dirty="0"/>
              <a:t>(</a:t>
            </a:r>
            <a:r>
              <a:rPr lang="zh-CN" altLang="en-US" sz="2800" b="1" dirty="0"/>
              <a:t>上</a:t>
            </a:r>
            <a:r>
              <a:rPr lang="en-US" altLang="zh-CN" sz="2800" b="1" dirty="0"/>
              <a:t>)</a:t>
            </a:r>
            <a:r>
              <a:rPr lang="zh-CN" altLang="en-US" sz="2800" b="1" dirty="0"/>
              <a:t>句已经出现的词，出</a:t>
            </a:r>
            <a:r>
              <a:rPr lang="en-US" altLang="zh-CN" sz="2800" b="1" dirty="0"/>
              <a:t>(</a:t>
            </a:r>
            <a:r>
              <a:rPr lang="zh-CN" altLang="en-US" sz="2800" b="1" dirty="0"/>
              <a:t>上</a:t>
            </a:r>
            <a:r>
              <a:rPr lang="en-US" altLang="zh-CN" sz="2800" b="1" dirty="0"/>
              <a:t>)</a:t>
            </a:r>
            <a:r>
              <a:rPr lang="zh-CN" altLang="en-US" sz="2800" b="1" dirty="0"/>
              <a:t>句里含有对</a:t>
            </a:r>
            <a:r>
              <a:rPr lang="en-US" altLang="zh-CN" sz="2800" b="1" dirty="0"/>
              <a:t>(</a:t>
            </a:r>
            <a:r>
              <a:rPr lang="zh-CN" altLang="en-US" sz="2800" b="1" dirty="0"/>
              <a:t>下</a:t>
            </a:r>
            <a:r>
              <a:rPr lang="en-US" altLang="zh-CN" sz="2800" b="1" dirty="0"/>
              <a:t>) </a:t>
            </a:r>
            <a:r>
              <a:rPr lang="zh-CN" altLang="en-US" sz="2800" b="1" dirty="0"/>
              <a:t>句将要出现的词，对句出句的意义相互补充说明。</a:t>
            </a:r>
            <a:r>
              <a:rPr lang="zh-CN" altLang="en-US" sz="2800" b="1" dirty="0" smtClean="0"/>
              <a:t>例如</a:t>
            </a:r>
            <a:r>
              <a:rPr lang="en-US" altLang="zh-CN" sz="2800" b="1" dirty="0" smtClean="0"/>
              <a:t>:</a:t>
            </a:r>
            <a:endParaRPr lang="en-US" altLang="zh-CN" sz="2800" b="1" dirty="0"/>
          </a:p>
          <a:p>
            <a:pPr>
              <a:lnSpc>
                <a:spcPct val="150000"/>
              </a:lnSpc>
            </a:pPr>
            <a:r>
              <a:rPr lang="zh-CN" altLang="en-US" sz="2800" b="1" dirty="0" smtClean="0"/>
              <a:t>　　</a:t>
            </a:r>
            <a:r>
              <a:rPr lang="en-US" altLang="zh-CN" sz="2800" b="1" dirty="0" smtClean="0"/>
              <a:t>(</a:t>
            </a:r>
            <a:r>
              <a:rPr lang="en-US" altLang="zh-CN" sz="2800" b="1" dirty="0"/>
              <a:t>1)</a:t>
            </a:r>
            <a:r>
              <a:rPr lang="zh-CN" altLang="en-US" sz="2800" b="1" dirty="0"/>
              <a:t>开我东阁门，坐我西阁床。</a:t>
            </a:r>
            <a:r>
              <a:rPr lang="en-US" altLang="zh-CN" sz="2800" b="1" dirty="0"/>
              <a:t>(《</a:t>
            </a:r>
            <a:r>
              <a:rPr lang="zh-CN" altLang="en-US" sz="2800" b="1" dirty="0"/>
              <a:t>木兰辞</a:t>
            </a:r>
            <a:r>
              <a:rPr lang="en-US" altLang="zh-CN" sz="2800" b="1" dirty="0" smtClean="0"/>
              <a:t>》)</a:t>
            </a:r>
            <a:endParaRPr lang="en-US" altLang="zh-CN" sz="2800" b="1" dirty="0"/>
          </a:p>
          <a:p>
            <a:pPr>
              <a:lnSpc>
                <a:spcPct val="150000"/>
              </a:lnSpc>
            </a:pPr>
            <a:r>
              <a:rPr lang="zh-CN" altLang="en-US" sz="2800" b="1" dirty="0" smtClean="0"/>
              <a:t>　　这</a:t>
            </a:r>
            <a:r>
              <a:rPr lang="zh-CN" altLang="en-US" sz="2800" b="1" dirty="0"/>
              <a:t>一句写出了木兰从军十二年</a:t>
            </a:r>
            <a:r>
              <a:rPr lang="en-US" altLang="zh-CN" sz="2800" b="1" dirty="0"/>
              <a:t>(</a:t>
            </a:r>
            <a:r>
              <a:rPr lang="zh-CN" altLang="en-US" sz="2800" b="1" dirty="0"/>
              <a:t>古文中，数字一般为虚数，所以不一定是十二年</a:t>
            </a:r>
            <a:r>
              <a:rPr lang="en-US" altLang="zh-CN" sz="2800" b="1" dirty="0"/>
              <a:t>)</a:t>
            </a:r>
            <a:r>
              <a:rPr lang="zh-CN" altLang="en-US" sz="2800" b="1" dirty="0"/>
              <a:t>后凯旋时看到旧物的那种久违重见时的喜悦与激动。</a:t>
            </a:r>
          </a:p>
          <a:p>
            <a:pPr>
              <a:lnSpc>
                <a:spcPct val="150000"/>
              </a:lnSpc>
            </a:pPr>
            <a:r>
              <a:rPr lang="zh-CN" altLang="en-US" sz="2800" b="1" dirty="0" smtClean="0"/>
              <a:t>　　</a:t>
            </a:r>
            <a:r>
              <a:rPr lang="en-US" altLang="zh-CN" sz="2800" b="1" dirty="0" smtClean="0"/>
              <a:t>(</a:t>
            </a:r>
            <a:r>
              <a:rPr lang="en-US" altLang="zh-CN" sz="2800" b="1" dirty="0"/>
              <a:t>2)</a:t>
            </a:r>
            <a:r>
              <a:rPr lang="zh-CN" altLang="en-US" sz="2800" b="1" dirty="0"/>
              <a:t>当窗理云鬓，对镜帖花黄。</a:t>
            </a:r>
            <a:r>
              <a:rPr lang="en-US" altLang="zh-CN" sz="2800" b="1" dirty="0"/>
              <a:t>(《</a:t>
            </a:r>
            <a:r>
              <a:rPr lang="zh-CN" altLang="en-US" sz="2800" b="1" dirty="0"/>
              <a:t>木兰辞</a:t>
            </a:r>
            <a:r>
              <a:rPr lang="en-US" altLang="zh-CN" sz="2800" b="1" dirty="0" smtClean="0"/>
              <a:t>》)</a:t>
            </a:r>
            <a:endParaRPr lang="en-US" altLang="zh-CN" sz="2800" b="1" dirty="0"/>
          </a:p>
          <a:p>
            <a:pPr>
              <a:lnSpc>
                <a:spcPct val="150000"/>
              </a:lnSpc>
            </a:pPr>
            <a:r>
              <a:rPr lang="zh-CN" altLang="en-US" sz="2800" b="1" dirty="0" smtClean="0"/>
              <a:t>　　这</a:t>
            </a:r>
            <a:r>
              <a:rPr lang="zh-CN" altLang="en-US" sz="2800" b="1" dirty="0"/>
              <a:t>两句亦为互文，当窗亮敞，对镜顾影是理云鬓，帖花黄的共同条件，意</a:t>
            </a:r>
            <a:r>
              <a:rPr lang="zh-CN" altLang="en-US" sz="2800" b="1" dirty="0" smtClean="0"/>
              <a:t>指“当</a:t>
            </a:r>
            <a:r>
              <a:rPr lang="zh-CN" altLang="en-US" sz="2800" b="1" dirty="0"/>
              <a:t>窗、对镜理云鬓帖花</a:t>
            </a:r>
            <a:r>
              <a:rPr lang="zh-CN" altLang="en-US" sz="2800" b="1" dirty="0" smtClean="0"/>
              <a:t>黄”。</a:t>
            </a:r>
            <a:endParaRPr lang="zh-CN" altLang="en-US" sz="2800" b="1" dirty="0"/>
          </a:p>
        </p:txBody>
      </p:sp>
    </p:spTree>
    <p:extLst>
      <p:ext uri="{BB962C8B-B14F-4D97-AF65-F5344CB8AC3E}">
        <p14:creationId xmlns:p14="http://schemas.microsoft.com/office/powerpoint/2010/main" val="251028510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9514" y="321952"/>
            <a:ext cx="11541210" cy="4542847"/>
          </a:xfrm>
          <a:prstGeom prst="rect">
            <a:avLst/>
          </a:prstGeom>
        </p:spPr>
        <p:txBody>
          <a:bodyPr wrap="square">
            <a:spAutoFit/>
          </a:bodyPr>
          <a:lstStyle/>
          <a:p>
            <a:pPr>
              <a:lnSpc>
                <a:spcPct val="150000"/>
              </a:lnSpc>
            </a:pPr>
            <a:r>
              <a:rPr lang="zh-CN" altLang="en-US" sz="2800" b="1" dirty="0" smtClean="0"/>
              <a:t>　　</a:t>
            </a:r>
            <a:r>
              <a:rPr lang="en-US" altLang="zh-CN" sz="2800" b="1" dirty="0" smtClean="0"/>
              <a:t>(</a:t>
            </a:r>
            <a:r>
              <a:rPr lang="en-US" altLang="zh-CN" sz="2800" b="1" dirty="0"/>
              <a:t>3</a:t>
            </a:r>
            <a:r>
              <a:rPr lang="en-US" altLang="zh-CN" sz="2800" b="1" dirty="0" smtClean="0"/>
              <a:t>)</a:t>
            </a:r>
            <a:r>
              <a:rPr lang="zh-CN" altLang="en-US" sz="2800" b="1" dirty="0" smtClean="0"/>
              <a:t>将军</a:t>
            </a:r>
            <a:r>
              <a:rPr lang="zh-CN" altLang="en-US" sz="2800" b="1" dirty="0"/>
              <a:t>百战死，壮士十年归</a:t>
            </a:r>
            <a:r>
              <a:rPr lang="zh-CN" altLang="en-US" sz="2800" b="1" dirty="0" smtClean="0"/>
              <a:t>。</a:t>
            </a:r>
            <a:r>
              <a:rPr lang="en-US" altLang="zh-CN" sz="2800" b="1" dirty="0" smtClean="0"/>
              <a:t>(《</a:t>
            </a:r>
            <a:r>
              <a:rPr lang="zh-CN" altLang="en-US" sz="2800" b="1" dirty="0"/>
              <a:t>木兰辞</a:t>
            </a:r>
            <a:r>
              <a:rPr lang="en-US" altLang="zh-CN" sz="2800" b="1" dirty="0" smtClean="0"/>
              <a:t>》)</a:t>
            </a:r>
            <a:endParaRPr lang="en-US" altLang="zh-CN" sz="2800" b="1" dirty="0"/>
          </a:p>
          <a:p>
            <a:pPr>
              <a:lnSpc>
                <a:spcPct val="150000"/>
              </a:lnSpc>
            </a:pPr>
            <a:r>
              <a:rPr lang="zh-CN" altLang="en-US" sz="2800" b="1" dirty="0" smtClean="0"/>
              <a:t>　　按</a:t>
            </a:r>
            <a:r>
              <a:rPr lang="zh-CN" altLang="en-US" sz="2800" b="1" dirty="0"/>
              <a:t>字面的解释</a:t>
            </a:r>
            <a:r>
              <a:rPr lang="zh-CN" altLang="en-US" sz="2800" b="1" dirty="0" smtClean="0"/>
              <a:t>是“将军</a:t>
            </a:r>
            <a:r>
              <a:rPr lang="zh-CN" altLang="en-US" sz="2800" b="1" dirty="0"/>
              <a:t>经历千百次的战斗而后战死沙场，壮士从军十年</a:t>
            </a:r>
            <a:r>
              <a:rPr lang="zh-CN" altLang="en-US" sz="2800" b="1" dirty="0" smtClean="0"/>
              <a:t>凯旋”，这</a:t>
            </a:r>
            <a:r>
              <a:rPr lang="zh-CN" altLang="en-US" sz="2800" b="1" dirty="0"/>
              <a:t>就不能不使人产生疑惑，为什么死去的都是将军，而归来的都是壮士</a:t>
            </a:r>
            <a:r>
              <a:rPr lang="zh-CN" altLang="en-US" sz="2800" b="1" dirty="0" smtClean="0"/>
              <a:t>呢？事实上“将军”和“壮士”，“百战死”和“十年归”是</a:t>
            </a:r>
            <a:r>
              <a:rPr lang="zh-CN" altLang="en-US" sz="2800" b="1" dirty="0"/>
              <a:t>互相渗透，互相说明，在意义上是合指兼顾的。这句话的正确的翻译</a:t>
            </a:r>
            <a:r>
              <a:rPr lang="zh-CN" altLang="en-US" sz="2800" b="1" dirty="0" smtClean="0"/>
              <a:t>是“将士</a:t>
            </a:r>
            <a:r>
              <a:rPr lang="en-US" altLang="zh-CN" sz="2800" b="1" dirty="0"/>
              <a:t>(</a:t>
            </a:r>
            <a:r>
              <a:rPr lang="zh-CN" altLang="en-US" sz="2800" b="1" dirty="0"/>
              <a:t>将军战士</a:t>
            </a:r>
            <a:r>
              <a:rPr lang="en-US" altLang="zh-CN" sz="2800" b="1" dirty="0"/>
              <a:t>)</a:t>
            </a:r>
            <a:r>
              <a:rPr lang="zh-CN" altLang="en-US" sz="2800" b="1" dirty="0"/>
              <a:t>们从军十年，经过千百次战斗，有的战死沙场，有的</a:t>
            </a:r>
            <a:r>
              <a:rPr lang="zh-CN" altLang="en-US" sz="2800" b="1" dirty="0" smtClean="0"/>
              <a:t>凯旋”。</a:t>
            </a:r>
            <a:endParaRPr lang="zh-CN" altLang="en-US" sz="2800" b="1" dirty="0"/>
          </a:p>
        </p:txBody>
      </p:sp>
    </p:spTree>
    <p:extLst>
      <p:ext uri="{BB962C8B-B14F-4D97-AF65-F5344CB8AC3E}">
        <p14:creationId xmlns:p14="http://schemas.microsoft.com/office/powerpoint/2010/main" val="96210010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9514" y="321952"/>
            <a:ext cx="11541210" cy="5262979"/>
          </a:xfrm>
          <a:prstGeom prst="rect">
            <a:avLst/>
          </a:prstGeom>
        </p:spPr>
        <p:txBody>
          <a:bodyPr wrap="square">
            <a:spAutoFit/>
          </a:bodyPr>
          <a:lstStyle/>
          <a:p>
            <a:r>
              <a:rPr lang="zh-CN" altLang="en-US" sz="2800" b="1" dirty="0" smtClean="0"/>
              <a:t>　　</a:t>
            </a:r>
            <a:r>
              <a:rPr lang="zh-CN" altLang="en-US" sz="2800" b="1" dirty="0"/>
              <a:t> </a:t>
            </a:r>
            <a:r>
              <a:rPr lang="en-US" altLang="zh-CN" sz="2800" b="1" dirty="0"/>
              <a:t>(4)</a:t>
            </a:r>
            <a:r>
              <a:rPr lang="zh-CN" altLang="en-US" sz="2800" b="1" dirty="0"/>
              <a:t>明月别枝惊鹊，清风半夜鸣</a:t>
            </a:r>
            <a:r>
              <a:rPr lang="zh-CN" altLang="en-US" sz="2800" b="1" dirty="0" smtClean="0"/>
              <a:t>蝉。（辛弃疾</a:t>
            </a:r>
            <a:r>
              <a:rPr lang="en-US" altLang="zh-CN" sz="2800" b="1" dirty="0" smtClean="0"/>
              <a:t>《</a:t>
            </a:r>
            <a:r>
              <a:rPr lang="zh-CN" altLang="en-US" sz="2800" b="1" dirty="0"/>
              <a:t>西江月</a:t>
            </a:r>
            <a:r>
              <a:rPr lang="en-US" altLang="zh-CN" sz="2800" b="1" dirty="0"/>
              <a:t>·</a:t>
            </a:r>
            <a:r>
              <a:rPr lang="zh-CN" altLang="en-US" sz="2800" b="1" dirty="0"/>
              <a:t>夜行黄沙道中</a:t>
            </a:r>
            <a:r>
              <a:rPr lang="en-US" altLang="zh-CN" sz="2800" b="1" dirty="0" smtClean="0"/>
              <a:t>》</a:t>
            </a:r>
            <a:r>
              <a:rPr lang="zh-CN" altLang="en-US" sz="2800" b="1" dirty="0" smtClean="0"/>
              <a:t>）</a:t>
            </a:r>
            <a:endParaRPr lang="en-US" altLang="zh-CN" sz="2800" b="1" dirty="0"/>
          </a:p>
          <a:p>
            <a:r>
              <a:rPr lang="zh-CN" altLang="en-US" sz="2800" b="1" dirty="0" smtClean="0"/>
              <a:t>　　诗中“惊”“鸣”互</a:t>
            </a:r>
            <a:r>
              <a:rPr lang="zh-CN" altLang="en-US" sz="2800" b="1" dirty="0"/>
              <a:t>文，正确的翻译</a:t>
            </a:r>
            <a:r>
              <a:rPr lang="zh-CN" altLang="en-US" sz="2800" b="1" dirty="0" smtClean="0"/>
              <a:t>应为“</a:t>
            </a:r>
            <a:r>
              <a:rPr lang="en-US" altLang="zh-CN" sz="2800" b="1" dirty="0" smtClean="0"/>
              <a:t>(</a:t>
            </a:r>
            <a:r>
              <a:rPr lang="zh-CN" altLang="en-US" sz="2800" b="1" dirty="0"/>
              <a:t>半夜里</a:t>
            </a:r>
            <a:r>
              <a:rPr lang="en-US" altLang="zh-CN" sz="2800" b="1" dirty="0"/>
              <a:t>)</a:t>
            </a:r>
            <a:r>
              <a:rPr lang="zh-CN" altLang="en-US" sz="2800" b="1" dirty="0"/>
              <a:t>明月升起，惊飞了树上的鸟鹊，惊醒了树上的眠</a:t>
            </a:r>
            <a:r>
              <a:rPr lang="zh-CN" altLang="en-US" sz="2800" b="1" dirty="0" smtClean="0"/>
              <a:t>蝉；轻</a:t>
            </a:r>
            <a:r>
              <a:rPr lang="zh-CN" altLang="en-US" sz="2800" b="1" dirty="0"/>
              <a:t>拂的夜风中传来了鸟叫声和蝉鸣声</a:t>
            </a:r>
            <a:r>
              <a:rPr lang="zh-CN" altLang="en-US" sz="2800" b="1" dirty="0" smtClean="0"/>
              <a:t>。”这样</a:t>
            </a:r>
            <a:r>
              <a:rPr lang="zh-CN" altLang="en-US" sz="2800" b="1" dirty="0"/>
              <a:t>理解，词的意境才更显丰富幽美。</a:t>
            </a:r>
          </a:p>
          <a:p>
            <a:r>
              <a:rPr lang="zh-CN" altLang="en-US" sz="2800" b="1" dirty="0" smtClean="0"/>
              <a:t>　　</a:t>
            </a:r>
            <a:r>
              <a:rPr lang="en-US" altLang="zh-CN" sz="2800" b="1" dirty="0" smtClean="0"/>
              <a:t>(</a:t>
            </a:r>
            <a:r>
              <a:rPr lang="en-US" altLang="zh-CN" sz="2800" b="1" dirty="0"/>
              <a:t>5)</a:t>
            </a:r>
            <a:r>
              <a:rPr lang="zh-CN" altLang="en-US" sz="2800" b="1" dirty="0"/>
              <a:t>将军角弓不得控，都护铁衣冷难着。岑参</a:t>
            </a:r>
            <a:r>
              <a:rPr lang="en-US" altLang="zh-CN" sz="2800" b="1" dirty="0"/>
              <a:t>(《</a:t>
            </a:r>
            <a:r>
              <a:rPr lang="zh-CN" altLang="en-US" sz="2800" b="1" dirty="0"/>
              <a:t>白雪歌送武判官归京</a:t>
            </a:r>
            <a:r>
              <a:rPr lang="en-US" altLang="zh-CN" sz="2800" b="1" dirty="0"/>
              <a:t>》)</a:t>
            </a:r>
          </a:p>
          <a:p>
            <a:r>
              <a:rPr lang="zh-CN" altLang="en-US" sz="2800" b="1" dirty="0" smtClean="0"/>
              <a:t>　　这</a:t>
            </a:r>
            <a:r>
              <a:rPr lang="zh-CN" altLang="en-US" sz="2800" b="1" dirty="0"/>
              <a:t>两句</a:t>
            </a:r>
            <a:r>
              <a:rPr lang="zh-CN" altLang="en-US" sz="2800" b="1" dirty="0" smtClean="0"/>
              <a:t>中“将军角弓”和“都</a:t>
            </a:r>
            <a:r>
              <a:rPr lang="zh-CN" altLang="en-US" sz="2800" b="1" dirty="0"/>
              <a:t>护铁</a:t>
            </a:r>
            <a:r>
              <a:rPr lang="zh-CN" altLang="en-US" sz="2800" b="1" dirty="0" smtClean="0"/>
              <a:t>衣”为</a:t>
            </a:r>
            <a:r>
              <a:rPr lang="zh-CN" altLang="en-US" sz="2800" b="1" dirty="0"/>
              <a:t>互文，应理解</a:t>
            </a:r>
            <a:r>
              <a:rPr lang="zh-CN" altLang="en-US" sz="2800" b="1" dirty="0" smtClean="0"/>
              <a:t>为“将军</a:t>
            </a:r>
            <a:r>
              <a:rPr lang="zh-CN" altLang="en-US" sz="2800" b="1" dirty="0"/>
              <a:t>和都</a:t>
            </a:r>
            <a:r>
              <a:rPr lang="zh-CN" altLang="en-US" sz="2800" b="1" dirty="0" smtClean="0"/>
              <a:t>护 </a:t>
            </a:r>
            <a:r>
              <a:rPr lang="en-US" altLang="zh-CN" sz="2800" b="1" dirty="0" smtClean="0"/>
              <a:t>(</a:t>
            </a:r>
            <a:r>
              <a:rPr lang="zh-CN" altLang="en-US" sz="2800" b="1" dirty="0"/>
              <a:t>这里代指全体人</a:t>
            </a:r>
            <a:r>
              <a:rPr lang="en-US" altLang="zh-CN" sz="2800" b="1" dirty="0"/>
              <a:t>)</a:t>
            </a:r>
            <a:r>
              <a:rPr lang="zh-CN" altLang="en-US" sz="2800" b="1" dirty="0"/>
              <a:t>的角弓都</a:t>
            </a:r>
            <a:r>
              <a:rPr lang="en-US" altLang="zh-CN" sz="2800" b="1" dirty="0"/>
              <a:t>(</a:t>
            </a:r>
            <a:r>
              <a:rPr lang="zh-CN" altLang="en-US" sz="2800" b="1" dirty="0"/>
              <a:t>僵硬</a:t>
            </a:r>
            <a:r>
              <a:rPr lang="en-US" altLang="zh-CN" sz="2800" b="1" dirty="0"/>
              <a:t>)</a:t>
            </a:r>
            <a:r>
              <a:rPr lang="zh-CN" altLang="en-US" sz="2800" b="1" dirty="0"/>
              <a:t>无法张开，铁甲冷得无法穿上</a:t>
            </a:r>
            <a:r>
              <a:rPr lang="zh-CN" altLang="en-US" sz="2800" b="1" dirty="0" smtClean="0"/>
              <a:t>。</a:t>
            </a:r>
            <a:r>
              <a:rPr lang="zh-CN" altLang="en-US" sz="2800" b="1" dirty="0"/>
              <a:t>”</a:t>
            </a:r>
            <a:r>
              <a:rPr lang="zh-CN" altLang="en-US" sz="2800" b="1" dirty="0" smtClean="0"/>
              <a:t>才</a:t>
            </a:r>
            <a:r>
              <a:rPr lang="zh-CN" altLang="en-US" sz="2800" b="1" dirty="0"/>
              <a:t>更合理。</a:t>
            </a:r>
          </a:p>
          <a:p>
            <a:r>
              <a:rPr lang="zh-CN" altLang="en-US" sz="2800" b="1" dirty="0" smtClean="0"/>
              <a:t>　　</a:t>
            </a:r>
            <a:r>
              <a:rPr lang="en-US" altLang="zh-CN" sz="2800" b="1" dirty="0" smtClean="0"/>
              <a:t>(</a:t>
            </a:r>
            <a:r>
              <a:rPr lang="en-US" altLang="zh-CN" sz="2800" b="1" dirty="0"/>
              <a:t>6)</a:t>
            </a:r>
            <a:r>
              <a:rPr lang="zh-CN" altLang="en-US" sz="2800" b="1" dirty="0"/>
              <a:t>不以物喜，不以己悲。范仲淹</a:t>
            </a:r>
            <a:r>
              <a:rPr lang="en-US" altLang="zh-CN" sz="2800" b="1" dirty="0"/>
              <a:t>(《</a:t>
            </a:r>
            <a:r>
              <a:rPr lang="zh-CN" altLang="en-US" sz="2800" b="1" dirty="0"/>
              <a:t>岳阳楼记</a:t>
            </a:r>
            <a:r>
              <a:rPr lang="en-US" altLang="zh-CN" sz="2800" b="1" dirty="0"/>
              <a:t>》)</a:t>
            </a:r>
          </a:p>
          <a:p>
            <a:r>
              <a:rPr lang="zh-CN" altLang="en-US" sz="2800" b="1" dirty="0" smtClean="0"/>
              <a:t>　　这</a:t>
            </a:r>
            <a:r>
              <a:rPr lang="zh-CN" altLang="en-US" sz="2800" b="1" dirty="0"/>
              <a:t>句话实</a:t>
            </a:r>
            <a:r>
              <a:rPr lang="zh-CN" altLang="en-US" sz="2800" b="1" dirty="0" smtClean="0"/>
              <a:t>指“不</a:t>
            </a:r>
            <a:r>
              <a:rPr lang="zh-CN" altLang="en-US" sz="2800" b="1" dirty="0"/>
              <a:t>以物喜，不以物悲，不以己喜，不以己</a:t>
            </a:r>
            <a:r>
              <a:rPr lang="zh-CN" altLang="en-US" sz="2800" b="1" dirty="0" smtClean="0"/>
              <a:t>悲” 。</a:t>
            </a:r>
            <a:endParaRPr lang="zh-CN" altLang="en-US" sz="2800" b="1" dirty="0"/>
          </a:p>
        </p:txBody>
      </p:sp>
    </p:spTree>
    <p:extLst>
      <p:ext uri="{BB962C8B-B14F-4D97-AF65-F5344CB8AC3E}">
        <p14:creationId xmlns:p14="http://schemas.microsoft.com/office/powerpoint/2010/main" val="13406222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二十四角星 3"/>
          <p:cNvSpPr/>
          <p:nvPr/>
        </p:nvSpPr>
        <p:spPr>
          <a:xfrm>
            <a:off x="395415" y="1338592"/>
            <a:ext cx="4333103" cy="988541"/>
          </a:xfrm>
          <a:prstGeom prst="star2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微软雅黑" panose="020B0503020204020204" pitchFamily="34" charset="-122"/>
                <a:ea typeface="微软雅黑" panose="020B0503020204020204" pitchFamily="34" charset="-122"/>
              </a:rPr>
              <a:t>（一）比喻</a:t>
            </a:r>
            <a:endParaRPr lang="zh-CN" altLang="en-US" sz="3200" b="1" dirty="0">
              <a:solidFill>
                <a:srgbClr val="FFFF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95416" y="2644345"/>
            <a:ext cx="11277600" cy="2308324"/>
          </a:xfrm>
          <a:prstGeom prst="rect">
            <a:avLst/>
          </a:prstGeom>
          <a:noFill/>
        </p:spPr>
        <p:txBody>
          <a:bodyPr wrap="square" rtlCol="0">
            <a:spAutoFit/>
          </a:bodyPr>
          <a:lstStyle/>
          <a:p>
            <a:pPr>
              <a:lnSpc>
                <a:spcPct val="150000"/>
              </a:lnSpc>
            </a:pPr>
            <a:r>
              <a:rPr lang="zh-CN" altLang="en-US" sz="3200" b="1" dirty="0" smtClean="0"/>
              <a:t>        概念：用另一</a:t>
            </a:r>
            <a:r>
              <a:rPr lang="zh-CN" altLang="en-US" sz="3200" b="1" dirty="0" smtClean="0">
                <a:solidFill>
                  <a:srgbClr val="FF0000"/>
                </a:solidFill>
              </a:rPr>
              <a:t>本质不同</a:t>
            </a:r>
            <a:r>
              <a:rPr lang="zh-CN" altLang="en-US" sz="3200" b="1" dirty="0" smtClean="0"/>
              <a:t>而又</a:t>
            </a:r>
            <a:r>
              <a:rPr lang="zh-CN" altLang="en-US" sz="3200" b="1" dirty="0" smtClean="0">
                <a:solidFill>
                  <a:srgbClr val="FF0000"/>
                </a:solidFill>
              </a:rPr>
              <a:t>有相似之处</a:t>
            </a:r>
            <a:r>
              <a:rPr lang="zh-CN" altLang="en-US" sz="3200" b="1" dirty="0" smtClean="0"/>
              <a:t>的事物来比方想要说的某一事物。即</a:t>
            </a:r>
            <a:r>
              <a:rPr lang="zh-CN" altLang="en-US" sz="3200" b="1" dirty="0" smtClean="0">
                <a:solidFill>
                  <a:srgbClr val="FF0000"/>
                </a:solidFill>
              </a:rPr>
              <a:t>两种</a:t>
            </a:r>
            <a:r>
              <a:rPr lang="zh-CN" altLang="en-US" sz="3200" b="1" dirty="0" smtClean="0">
                <a:solidFill>
                  <a:srgbClr val="0070C0"/>
                </a:solidFill>
              </a:rPr>
              <a:t>不同性质</a:t>
            </a:r>
            <a:r>
              <a:rPr lang="zh-CN" altLang="en-US" sz="3200" b="1" dirty="0" smtClean="0">
                <a:solidFill>
                  <a:srgbClr val="FF0000"/>
                </a:solidFill>
              </a:rPr>
              <a:t>的事物</a:t>
            </a:r>
            <a:r>
              <a:rPr lang="zh-CN" altLang="en-US" sz="3200" b="1" dirty="0" smtClean="0"/>
              <a:t>，它们之间</a:t>
            </a:r>
            <a:r>
              <a:rPr lang="zh-CN" altLang="en-US" sz="3200" b="1" dirty="0" smtClean="0">
                <a:solidFill>
                  <a:srgbClr val="FF0000"/>
                </a:solidFill>
              </a:rPr>
              <a:t>有相似点</a:t>
            </a:r>
            <a:r>
              <a:rPr lang="zh-CN" altLang="en-US" sz="3200" b="1" dirty="0" smtClean="0"/>
              <a:t>，便用其中一事物来比喻另一事物。</a:t>
            </a:r>
            <a:endParaRPr lang="zh-CN" altLang="en-US" sz="3200" b="1" dirty="0"/>
          </a:p>
        </p:txBody>
      </p:sp>
    </p:spTree>
    <p:extLst>
      <p:ext uri="{BB962C8B-B14F-4D97-AF65-F5344CB8AC3E}">
        <p14:creationId xmlns:p14="http://schemas.microsoft.com/office/powerpoint/2010/main" val="113022009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9514" y="997455"/>
            <a:ext cx="11541210" cy="3416320"/>
          </a:xfrm>
          <a:prstGeom prst="rect">
            <a:avLst/>
          </a:prstGeom>
        </p:spPr>
        <p:txBody>
          <a:bodyPr wrap="square">
            <a:spAutoFit/>
          </a:bodyPr>
          <a:lstStyle/>
          <a:p>
            <a:pPr>
              <a:lnSpc>
                <a:spcPct val="150000"/>
              </a:lnSpc>
            </a:pPr>
            <a:r>
              <a:rPr lang="zh-CN" altLang="en-US" sz="3200" b="1" dirty="0" smtClean="0">
                <a:solidFill>
                  <a:srgbClr val="FF0000"/>
                </a:solidFill>
                <a:latin typeface="等线" panose="02010600030101010101" pitchFamily="2" charset="-122"/>
                <a:ea typeface="等线" panose="02010600030101010101" pitchFamily="2" charset="-122"/>
              </a:rPr>
              <a:t>隔句</a:t>
            </a:r>
            <a:r>
              <a:rPr lang="zh-CN" altLang="en-US" sz="3200" b="1" dirty="0">
                <a:solidFill>
                  <a:srgbClr val="FF0000"/>
                </a:solidFill>
                <a:latin typeface="等线" panose="02010600030101010101" pitchFamily="2" charset="-122"/>
                <a:ea typeface="等线" panose="02010600030101010101" pitchFamily="2" charset="-122"/>
              </a:rPr>
              <a:t>互文</a:t>
            </a:r>
            <a:r>
              <a:rPr lang="zh-CN" altLang="en-US" sz="2800" b="1" dirty="0" smtClean="0">
                <a:solidFill>
                  <a:srgbClr val="333333"/>
                </a:solidFill>
                <a:latin typeface="+mn-ea"/>
              </a:rPr>
              <a:t>，</a:t>
            </a:r>
            <a:r>
              <a:rPr lang="zh-CN" altLang="en-US" sz="2800" b="1" dirty="0" smtClean="0"/>
              <a:t>是</a:t>
            </a:r>
            <a:r>
              <a:rPr lang="zh-CN" altLang="en-US" sz="2800" b="1" dirty="0"/>
              <a:t>指两句互文之间，有其它句子相隔的互文句式</a:t>
            </a:r>
            <a:r>
              <a:rPr lang="zh-CN" altLang="en-US" sz="2800" b="1" dirty="0" smtClean="0"/>
              <a:t>。　</a:t>
            </a:r>
            <a:endParaRPr lang="en-US" altLang="zh-CN" sz="2800" b="1" dirty="0" smtClean="0"/>
          </a:p>
          <a:p>
            <a:pPr>
              <a:lnSpc>
                <a:spcPct val="150000"/>
              </a:lnSpc>
            </a:pPr>
            <a:r>
              <a:rPr lang="zh-CN" altLang="en-US" sz="2800" b="1" dirty="0" smtClean="0"/>
              <a:t>　　</a:t>
            </a:r>
            <a:r>
              <a:rPr lang="zh-CN" altLang="en-US" sz="2800" b="1" dirty="0" smtClean="0">
                <a:latin typeface="楷体" panose="02010609060101010101" pitchFamily="49" charset="-122"/>
                <a:ea typeface="楷体" panose="02010609060101010101" pitchFamily="49" charset="-122"/>
              </a:rPr>
              <a:t>十</a:t>
            </a:r>
            <a:r>
              <a:rPr lang="zh-CN" altLang="en-US" sz="2800" b="1" dirty="0">
                <a:latin typeface="楷体" panose="02010609060101010101" pitchFamily="49" charset="-122"/>
                <a:ea typeface="楷体" panose="02010609060101010101" pitchFamily="49" charset="-122"/>
              </a:rPr>
              <a:t>旬休假，胜友如</a:t>
            </a:r>
            <a:r>
              <a:rPr lang="zh-CN" altLang="en-US" sz="2800" b="1" dirty="0" smtClean="0">
                <a:latin typeface="楷体" panose="02010609060101010101" pitchFamily="49" charset="-122"/>
                <a:ea typeface="楷体" panose="02010609060101010101" pitchFamily="49" charset="-122"/>
              </a:rPr>
              <a:t>云；千</a:t>
            </a:r>
            <a:r>
              <a:rPr lang="zh-CN" altLang="en-US" sz="2800" b="1" dirty="0">
                <a:latin typeface="楷体" panose="02010609060101010101" pitchFamily="49" charset="-122"/>
                <a:ea typeface="楷体" panose="02010609060101010101" pitchFamily="49" charset="-122"/>
              </a:rPr>
              <a:t>里逢迎，高朋满座</a:t>
            </a:r>
            <a:r>
              <a:rPr lang="zh-CN" altLang="en-US" sz="2800" b="1" dirty="0" smtClean="0">
                <a:latin typeface="楷体" panose="02010609060101010101" pitchFamily="49" charset="-122"/>
                <a:ea typeface="楷体" panose="02010609060101010101" pitchFamily="49" charset="-122"/>
              </a:rPr>
              <a:t>。</a:t>
            </a:r>
            <a:r>
              <a:rPr lang="zh-CN" altLang="en-US" sz="2800" b="1" dirty="0" smtClean="0"/>
              <a:t>（王勃</a:t>
            </a:r>
            <a:r>
              <a:rPr lang="en-US" altLang="zh-CN" sz="2800" b="1" dirty="0"/>
              <a:t>《</a:t>
            </a:r>
            <a:r>
              <a:rPr lang="zh-CN" altLang="en-US" sz="2800" b="1" dirty="0"/>
              <a:t>滕王阁序</a:t>
            </a:r>
            <a:r>
              <a:rPr lang="en-US" altLang="zh-CN" sz="2800" b="1" dirty="0" smtClean="0"/>
              <a:t>》</a:t>
            </a:r>
            <a:r>
              <a:rPr lang="zh-CN" altLang="en-US" sz="2800" b="1" dirty="0" smtClean="0"/>
              <a:t>）</a:t>
            </a:r>
            <a:endParaRPr lang="en-US" altLang="zh-CN" sz="2800" b="1" dirty="0"/>
          </a:p>
          <a:p>
            <a:pPr>
              <a:lnSpc>
                <a:spcPct val="150000"/>
              </a:lnSpc>
            </a:pPr>
            <a:r>
              <a:rPr lang="zh-CN" altLang="en-US" sz="2800" b="1" dirty="0" smtClean="0"/>
              <a:t>　　这里的“十旬休假”和“千里逢迎”是</a:t>
            </a:r>
            <a:r>
              <a:rPr lang="zh-CN" altLang="en-US" sz="2800" b="1" dirty="0"/>
              <a:t>隔句</a:t>
            </a:r>
            <a:r>
              <a:rPr lang="zh-CN" altLang="en-US" sz="2800" b="1" dirty="0" smtClean="0"/>
              <a:t>，“胜</a:t>
            </a:r>
            <a:r>
              <a:rPr lang="zh-CN" altLang="en-US" sz="2800" b="1" dirty="0"/>
              <a:t>友如</a:t>
            </a:r>
            <a:r>
              <a:rPr lang="zh-CN" altLang="en-US" sz="2800" b="1" dirty="0" smtClean="0"/>
              <a:t>云”和“高朋满座”是</a:t>
            </a:r>
            <a:r>
              <a:rPr lang="zh-CN" altLang="en-US" sz="2800" b="1" dirty="0"/>
              <a:t>互文</a:t>
            </a:r>
            <a:r>
              <a:rPr lang="zh-CN" altLang="en-US" sz="2800" b="1" dirty="0" smtClean="0"/>
              <a:t>。“胜友”“高朋”“如云”“满座”相互</a:t>
            </a:r>
            <a:r>
              <a:rPr lang="zh-CN" altLang="en-US" sz="2800" b="1" dirty="0"/>
              <a:t>交错，补充说明。应解释</a:t>
            </a:r>
            <a:r>
              <a:rPr lang="zh-CN" altLang="en-US" sz="2800" b="1" dirty="0" smtClean="0"/>
              <a:t>为：“胜</a:t>
            </a:r>
            <a:r>
              <a:rPr lang="zh-CN" altLang="en-US" sz="2800" b="1" dirty="0"/>
              <a:t>友如云，胜友</a:t>
            </a:r>
            <a:r>
              <a:rPr lang="zh-CN" altLang="en-US" sz="2800" b="1" dirty="0" smtClean="0"/>
              <a:t>满座；高朋满座</a:t>
            </a:r>
            <a:r>
              <a:rPr lang="zh-CN" altLang="en-US" sz="2800" b="1" dirty="0"/>
              <a:t>，高朋如云</a:t>
            </a:r>
            <a:r>
              <a:rPr lang="zh-CN" altLang="en-US" sz="2800" b="1" dirty="0" smtClean="0"/>
              <a:t>。”</a:t>
            </a:r>
            <a:endParaRPr lang="en-US" altLang="zh-CN" sz="2800" b="1" dirty="0"/>
          </a:p>
        </p:txBody>
      </p:sp>
    </p:spTree>
    <p:extLst>
      <p:ext uri="{BB962C8B-B14F-4D97-AF65-F5344CB8AC3E}">
        <p14:creationId xmlns:p14="http://schemas.microsoft.com/office/powerpoint/2010/main" val="57527712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9514" y="997455"/>
            <a:ext cx="11541210" cy="2696187"/>
          </a:xfrm>
          <a:prstGeom prst="rect">
            <a:avLst/>
          </a:prstGeom>
        </p:spPr>
        <p:txBody>
          <a:bodyPr wrap="square">
            <a:spAutoFit/>
          </a:bodyPr>
          <a:lstStyle/>
          <a:p>
            <a:pPr>
              <a:lnSpc>
                <a:spcPct val="150000"/>
              </a:lnSpc>
            </a:pPr>
            <a:r>
              <a:rPr lang="zh-CN" altLang="en-US" sz="3200" b="1" dirty="0" smtClean="0">
                <a:solidFill>
                  <a:srgbClr val="FF0000"/>
                </a:solidFill>
                <a:latin typeface="等线" panose="02010600030101010101" pitchFamily="2" charset="-122"/>
                <a:ea typeface="等线" panose="02010600030101010101" pitchFamily="2" charset="-122"/>
              </a:rPr>
              <a:t>排句</a:t>
            </a:r>
            <a:r>
              <a:rPr lang="zh-CN" altLang="en-US" sz="3200" b="1" dirty="0">
                <a:solidFill>
                  <a:srgbClr val="FF0000"/>
                </a:solidFill>
                <a:latin typeface="等线" panose="02010600030101010101" pitchFamily="2" charset="-122"/>
                <a:ea typeface="等线" panose="02010600030101010101" pitchFamily="2" charset="-122"/>
              </a:rPr>
              <a:t>互文</a:t>
            </a:r>
            <a:r>
              <a:rPr lang="zh-CN" altLang="en-US" sz="2800" b="1" dirty="0" smtClean="0">
                <a:solidFill>
                  <a:srgbClr val="333333"/>
                </a:solidFill>
                <a:latin typeface="+mn-ea"/>
              </a:rPr>
              <a:t>，</a:t>
            </a:r>
            <a:r>
              <a:rPr lang="zh-CN" altLang="en-US" sz="2800" b="1" dirty="0" smtClean="0"/>
              <a:t>是</a:t>
            </a:r>
            <a:r>
              <a:rPr lang="zh-CN" altLang="en-US" sz="2800" b="1" dirty="0"/>
              <a:t>说这种互文的句子在两句以上，而且是互相渗透互相补充，来表达完整意思。如</a:t>
            </a:r>
            <a:r>
              <a:rPr lang="en-US" altLang="zh-CN" sz="2800" b="1" dirty="0"/>
              <a:t>《</a:t>
            </a:r>
            <a:r>
              <a:rPr lang="zh-CN" altLang="en-US" sz="2800" b="1" dirty="0"/>
              <a:t>木兰辞</a:t>
            </a:r>
            <a:r>
              <a:rPr lang="en-US" altLang="zh-CN" sz="2800" b="1" dirty="0"/>
              <a:t>》</a:t>
            </a:r>
            <a:r>
              <a:rPr lang="zh-CN" altLang="en-US" sz="2800" b="1" dirty="0"/>
              <a:t>中</a:t>
            </a:r>
            <a:r>
              <a:rPr lang="zh-CN" altLang="en-US" sz="2800" b="1" dirty="0" smtClean="0"/>
              <a:t>的“东</a:t>
            </a:r>
            <a:r>
              <a:rPr lang="zh-CN" altLang="en-US" sz="2800" b="1" dirty="0"/>
              <a:t>市买骏马，西市买鞍鞯，南市买辔头，北市买长</a:t>
            </a:r>
            <a:r>
              <a:rPr lang="zh-CN" altLang="en-US" sz="2800" b="1" dirty="0" smtClean="0"/>
              <a:t>鞭”</a:t>
            </a:r>
            <a:r>
              <a:rPr lang="en-US" altLang="zh-CN" sz="2800" b="1" dirty="0" smtClean="0"/>
              <a:t> </a:t>
            </a:r>
            <a:r>
              <a:rPr lang="zh-CN" altLang="en-US" sz="2800" b="1" dirty="0"/>
              <a:t>就是排句互文</a:t>
            </a:r>
            <a:r>
              <a:rPr lang="zh-CN" altLang="en-US" sz="2800" b="1" dirty="0" smtClean="0"/>
              <a:t>。又如：</a:t>
            </a:r>
            <a:r>
              <a:rPr lang="zh-CN" altLang="en-US" sz="2800" b="1" dirty="0"/>
              <a:t>杜牧</a:t>
            </a:r>
            <a:r>
              <a:rPr lang="en-US" altLang="zh-CN" sz="2800" b="1" dirty="0" smtClean="0"/>
              <a:t>《</a:t>
            </a:r>
            <a:r>
              <a:rPr lang="zh-CN" altLang="en-US" sz="2800" b="1" dirty="0"/>
              <a:t>阿房宫赋</a:t>
            </a:r>
            <a:r>
              <a:rPr lang="en-US" altLang="zh-CN" sz="2800" b="1" dirty="0" smtClean="0"/>
              <a:t>》</a:t>
            </a:r>
            <a:r>
              <a:rPr lang="zh-CN" altLang="en-US" sz="2800" b="1" dirty="0" smtClean="0"/>
              <a:t>中的“燕</a:t>
            </a:r>
            <a:r>
              <a:rPr lang="zh-CN" altLang="en-US" sz="2800" b="1" dirty="0"/>
              <a:t>赵之收藏，韩魏之经营，齐楚之</a:t>
            </a:r>
            <a:r>
              <a:rPr lang="zh-CN" altLang="en-US" sz="2800" b="1" dirty="0" smtClean="0"/>
              <a:t>精英”。</a:t>
            </a:r>
            <a:endParaRPr lang="en-US" altLang="zh-CN" sz="2800" b="1" dirty="0"/>
          </a:p>
        </p:txBody>
      </p:sp>
    </p:spTree>
    <p:extLst>
      <p:ext uri="{BB962C8B-B14F-4D97-AF65-F5344CB8AC3E}">
        <p14:creationId xmlns:p14="http://schemas.microsoft.com/office/powerpoint/2010/main" val="356190075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840</TotalTime>
  <Words>7054</Words>
  <Application>Microsoft Office PowerPoint</Application>
  <PresentationFormat>宽屏</PresentationFormat>
  <Paragraphs>366</Paragraphs>
  <Slides>91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91</vt:i4>
      </vt:variant>
    </vt:vector>
  </HeadingPairs>
  <TitlesOfParts>
    <vt:vector size="101" baseType="lpstr">
      <vt:lpstr>等线</vt:lpstr>
      <vt:lpstr>黑体</vt:lpstr>
      <vt:lpstr>楷体</vt:lpstr>
      <vt:lpstr>宋体</vt:lpstr>
      <vt:lpstr>微软雅黑</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89</cp:revision>
  <cp:lastPrinted>2023-08-17T08:35:18Z</cp:lastPrinted>
  <dcterms:created xsi:type="dcterms:W3CDTF">2022-08-20T07:48:27Z</dcterms:created>
  <dcterms:modified xsi:type="dcterms:W3CDTF">2023-08-17T08:36:46Z</dcterms:modified>
</cp:coreProperties>
</file>