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0" r:id="rId13"/>
    <p:sldId id="267" r:id="rId14"/>
    <p:sldId id="269" r:id="rId15"/>
    <p:sldId id="271" r:id="rId16"/>
    <p:sldId id="272" r:id="rId17"/>
    <p:sldId id="273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tags" Target="tags/tag1.xml" /><Relationship Id="rId2" Type="http://schemas.openxmlformats.org/officeDocument/2006/relationships/slide" Target="slides/slide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64659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3687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5607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191049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5888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3820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9596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9136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9680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406411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37564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E8907-FD1D-4298-AE5D-BEAB5A0C95A6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C564C-1581-4886-8686-D1F811DDE0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04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05307" y="373487"/>
            <a:ext cx="107924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fontAlgn="ctr"/>
            <a:r>
              <a:rPr lang="en-US" altLang="zh-CN" sz="2800" kern="100" smtClean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23</a:t>
            </a:r>
            <a:r>
              <a:rPr lang="en-US" altLang="zh-CN" sz="2800" kern="1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zh-CN" altLang="zh-CN" sz="2800" kern="100">
                <a:solidFill>
                  <a:srgbClr val="000000"/>
                </a:solidFill>
                <a:latin typeface="Calibri" panose="020f0502020204030204" pitchFamily="34" charset="0"/>
                <a:cs typeface="宋体" panose="02010600030101010101" pitchFamily="2" charset="-122"/>
              </a:rPr>
              <a:t>阅读下面的材料，根据要求写作。</a:t>
            </a:r>
            <a:endParaRPr lang="zh-CN" altLang="zh-CN" sz="28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 fontAlgn="ctr">
              <a:spcAft>
                <a:spcPct val="0"/>
              </a:spcAft>
            </a:pPr>
            <a:r>
              <a:rPr lang="en-US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最近</a:t>
            </a:r>
            <a:r>
              <a:rPr lang="en-US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特别流行的一句话</a:t>
            </a:r>
            <a:r>
              <a:rPr lang="en-US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“我太难了！”这句话可以表达很多含义，学习的疲惫，工作的不顺利，感情的不和谐，亲情的无奈，友情的背叛</a:t>
            </a:r>
            <a:r>
              <a:rPr lang="en-US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......</a:t>
            </a:r>
            <a:r>
              <a:rPr lang="zh-CN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尤其是当前这个特殊时期，“太难了”应该是很多人的感触。</a:t>
            </a:r>
            <a:endParaRPr lang="zh-CN" altLang="zh-CN" sz="28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 fontAlgn="ctr">
              <a:spcAft>
                <a:spcPct val="0"/>
              </a:spcAft>
            </a:pPr>
            <a:r>
              <a:rPr lang="en-US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对此，有人认为这句话道出了现代人的心声和社会现实，人们的生活压力真的很大；有的人认为“难”是生活常态，人生不如意事十之八九，生活的底色就是苦痛；也有的人认为生活就是要迎难而上，只要肯努力，就会渡过所有难关，获得美好未来。</a:t>
            </a:r>
            <a:endParaRPr lang="zh-CN" altLang="zh-CN" sz="28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 fontAlgn="ctr">
              <a:spcAft>
                <a:spcPct val="0"/>
              </a:spcAft>
            </a:pPr>
            <a:r>
              <a:rPr lang="en-US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kern="10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请根据上述材料写一篇议论文，结合个人所见、所闻、所感，呈现你对当下这一流行语的联想和思考。</a:t>
            </a:r>
            <a:endParaRPr lang="zh-CN" altLang="zh-CN" sz="28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altLang="zh-CN" sz="2800" kern="100" smtClean="0">
                <a:solidFill>
                  <a:srgbClr val="00000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zh-CN" sz="2800" kern="100" smtClean="0">
                <a:solidFill>
                  <a:srgbClr val="00000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要求：选好角度，确定立意，自拟标题，不要套作，不得抄袭；文体特征鲜明，不少于</a:t>
            </a:r>
            <a:r>
              <a:rPr lang="en-US" altLang="zh-CN" sz="2800" kern="100" smtClean="0">
                <a:solidFill>
                  <a:srgbClr val="00000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800</a:t>
            </a:r>
            <a:r>
              <a:rPr lang="zh-CN" altLang="zh-CN" sz="2800" kern="100" smtClean="0">
                <a:solidFill>
                  <a:srgbClr val="00000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字。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738078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55560" y="735709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</a:t>
            </a:r>
            <a:r>
              <a:rPr lang="zh-CN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这些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，是仅仅停留在“太难”之上而沮丧地说着“我太难了”，然后丧失斗志、一蹶不振的人看不到、也得不到的。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如果，在艰难的疫情救治工作面前，医护人员都只说“我太难了”而拒绝参加支援，如今我们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的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能顺利控制疫情吗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？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如果，因为不适应网课、因为作业枯燥而只说“我太难了”而消极对待，缺课、欠交作业，我们的明天又会变成怎样？</a:t>
            </a:r>
          </a:p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别让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“我太难了”成为禁锢你思想和行动的地牢，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让它从你的口中轻松吐出，成为你轻松迎接挑战、创造辉煌的利器。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27322" y="900655"/>
            <a:ext cx="2833353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再次回归当下、回归自身，与上一段的论述构成正反对比论证，从假言因果的角度论证“迎难而上”的必要性。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727322" y="4004462"/>
            <a:ext cx="2601532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总结呼吁正确的做法。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4202609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88163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030" y="0"/>
            <a:ext cx="448997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9307" y="309101"/>
            <a:ext cx="2791579" cy="286232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mtClean="0"/>
              <a:t>魏斌老师语</a:t>
            </a:r>
            <a:r>
              <a:rPr lang="en-US" altLang="zh-CN" sz="2000" b="1" smtClean="0"/>
              <a:t>——</a:t>
            </a:r>
            <a:endParaRPr lang="en-US" altLang="zh-CN" sz="2000" b="1"/>
          </a:p>
          <a:p>
            <a:r>
              <a:rPr lang="zh-CN" altLang="en-US" sz="2000" b="1" smtClean="0"/>
              <a:t>        有</a:t>
            </a:r>
            <a:r>
              <a:rPr lang="zh-CN" altLang="en-US" sz="2000" b="1"/>
              <a:t>同学文体意识不够，素材太多详细的记叙和描写，还有学生通篇就写一个球星（歌星、影星）的故事，然后感慨他（她）太难了，但他还是成功了，我要向他学习。然后</a:t>
            </a:r>
            <a:r>
              <a:rPr lang="zh-CN" altLang="en-US" sz="2000" b="1" smtClean="0"/>
              <a:t>收工。</a:t>
            </a:r>
            <a:endParaRPr lang="zh-CN" altLang="en-US" sz="2000" b="1"/>
          </a:p>
        </p:txBody>
      </p:sp>
      <p:sp>
        <p:nvSpPr>
          <p:cNvPr id="6" name="文本框 5"/>
          <p:cNvSpPr txBox="1"/>
          <p:nvPr/>
        </p:nvSpPr>
        <p:spPr>
          <a:xfrm>
            <a:off x="4849307" y="3760632"/>
            <a:ext cx="2646197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明确议论文的写作重心，加强阅读积累，学习论证思路和论证方法。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1322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160" t="30986" r="4526" b="20000"/>
          <a:stretch>
            <a:fillRect/>
          </a:stretch>
        </p:blipFill>
        <p:spPr>
          <a:xfrm>
            <a:off x="0" y="0"/>
            <a:ext cx="6735505" cy="50227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6361" y="159741"/>
            <a:ext cx="4125532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mtClean="0"/>
              <a:t>魏斌老师语</a:t>
            </a:r>
            <a:r>
              <a:rPr lang="en-US" altLang="zh-CN" sz="2000" b="1" smtClean="0"/>
              <a:t>——</a:t>
            </a:r>
          </a:p>
          <a:p>
            <a:r>
              <a:rPr lang="zh-CN" altLang="en-US" sz="2000" b="1" smtClean="0"/>
              <a:t>         大部分</a:t>
            </a:r>
            <a:r>
              <a:rPr lang="zh-CN" altLang="en-US" sz="2000" b="1"/>
              <a:t>同学素材比较陈旧、趋同，爱迪生、居里夫人、马云等层出不穷，我们刚讲过的孔孟、杜甫、惠能、苏轼、李商隐……也是太难了，会用的少。</a:t>
            </a:r>
          </a:p>
        </p:txBody>
      </p:sp>
      <p:sp>
        <p:nvSpPr>
          <p:cNvPr id="4" name="矩形 3"/>
          <p:cNvSpPr/>
          <p:nvPr/>
        </p:nvSpPr>
        <p:spPr>
          <a:xfrm>
            <a:off x="7156361" y="2295488"/>
            <a:ext cx="4125532" cy="22467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mtClean="0"/>
              <a:t>李莉华老师语</a:t>
            </a:r>
            <a:r>
              <a:rPr lang="en-US" altLang="zh-CN" sz="2000" b="1" smtClean="0"/>
              <a:t>——</a:t>
            </a:r>
          </a:p>
          <a:p>
            <a:r>
              <a:rPr lang="zh-CN" altLang="en-US" sz="2000" b="1" smtClean="0"/>
              <a:t>        视野</a:t>
            </a:r>
            <a:r>
              <a:rPr lang="zh-CN" altLang="en-US" sz="2000" b="1"/>
              <a:t>非常狭窄，除了写小学初中就学过的那几个死人，就写自己在学习和生活中如何太难了，写不出共性和高度、深度。语言也比较生硬，基本堆例子比较普遍，还不知道何为论证方法。</a:t>
            </a:r>
          </a:p>
        </p:txBody>
      </p:sp>
      <p:sp>
        <p:nvSpPr>
          <p:cNvPr id="5" name="矩形 4"/>
          <p:cNvSpPr/>
          <p:nvPr/>
        </p:nvSpPr>
        <p:spPr>
          <a:xfrm>
            <a:off x="7156361" y="4611231"/>
            <a:ext cx="4125532" cy="163121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mtClean="0"/>
              <a:t>王宇轩老师：赞同</a:t>
            </a:r>
            <a:r>
              <a:rPr lang="en-US" altLang="zh-CN" sz="2000" b="1" smtClean="0"/>
              <a:t>+1</a:t>
            </a:r>
          </a:p>
          <a:p>
            <a:r>
              <a:rPr lang="zh-CN" altLang="en-US" sz="2000" b="1"/>
              <a:t>杨</a:t>
            </a:r>
            <a:r>
              <a:rPr lang="zh-CN" altLang="en-US" sz="2000" b="1" smtClean="0"/>
              <a:t>劲松老师：赞同</a:t>
            </a:r>
            <a:r>
              <a:rPr lang="en-US" altLang="zh-CN" sz="2000" b="1" smtClean="0"/>
              <a:t>+1</a:t>
            </a:r>
          </a:p>
          <a:p>
            <a:r>
              <a:rPr lang="zh-CN" altLang="en-US" sz="2000" b="1" smtClean="0"/>
              <a:t>李婧老师：赞同</a:t>
            </a:r>
            <a:r>
              <a:rPr lang="en-US" altLang="zh-CN" sz="2000" b="1" smtClean="0"/>
              <a:t>+1</a:t>
            </a:r>
          </a:p>
          <a:p>
            <a:r>
              <a:rPr lang="zh-CN" altLang="en-US" sz="2000" b="1" smtClean="0"/>
              <a:t>我：赞同</a:t>
            </a:r>
            <a:r>
              <a:rPr lang="en-US" altLang="zh-CN" sz="2000" b="1" smtClean="0"/>
              <a:t>+1</a:t>
            </a:r>
          </a:p>
          <a:p>
            <a:r>
              <a:rPr lang="en-US" altLang="zh-CN" sz="2000" b="1"/>
              <a:t>……</a:t>
            </a:r>
            <a:endParaRPr lang="zh-CN" altLang="en-US" sz="2000" b="1"/>
          </a:p>
        </p:txBody>
      </p:sp>
      <p:sp>
        <p:nvSpPr>
          <p:cNvPr id="6" name="文本框 5"/>
          <p:cNvSpPr txBox="1"/>
          <p:nvPr/>
        </p:nvSpPr>
        <p:spPr>
          <a:xfrm>
            <a:off x="721555" y="5288340"/>
            <a:ext cx="4687572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多阅读、多积累、多运用。多角度发散思维思考；学习用排比句式举例。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9217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76027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951" y="0"/>
            <a:ext cx="480104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66242" y="218942"/>
            <a:ext cx="2125014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偷换概念，论述对象发生转移，变为“苦难”。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9885" y="2065814"/>
            <a:ext cx="2257728" cy="34778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mtClean="0"/>
              <a:t>李莉华老师语</a:t>
            </a:r>
            <a:r>
              <a:rPr lang="en-US" altLang="zh-CN" sz="2000" b="1" smtClean="0"/>
              <a:t>——</a:t>
            </a:r>
          </a:p>
          <a:p>
            <a:r>
              <a:rPr lang="zh-CN" altLang="en-US" sz="2000" b="1" smtClean="0"/>
              <a:t>        有</a:t>
            </a:r>
            <a:r>
              <a:rPr lang="zh-CN" altLang="en-US" sz="2000" b="1"/>
              <a:t>少数同学审题不清楚，直接写成“困难”，甚至跟原材料对着干，说“太难了”是网络用语，口头禅而已，不要看做洪水猛兽等等，然后大谈网络语和网络现象。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75722" y="5657671"/>
            <a:ext cx="2415229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审清题意，明确写作对象，不要改动其字眼！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05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48933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564" y="0"/>
            <a:ext cx="4680436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66242" y="218942"/>
            <a:ext cx="2125014" cy="2677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抓不准论述重心和方向，中途易帜，抛弃“我太难了”而去讲“耐力”“动力”等。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6242" y="3296993"/>
            <a:ext cx="2125014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三点确定一个平面。写作对象一定不能丢，其余要点尽量在材料中提取，当你加入一个要点时要想一想原材料是否有体现。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1830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14400" y="502276"/>
            <a:ext cx="9762186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原文提纲</a:t>
            </a:r>
            <a:endParaRPr lang="en-US" altLang="zh-CN" sz="2400" b="1" smtClean="0"/>
          </a:p>
          <a:p>
            <a:r>
              <a:rPr lang="zh-CN" altLang="en-US" sz="2400" b="1" smtClean="0"/>
              <a:t>中心论点：生活就要迎难而上。</a:t>
            </a:r>
            <a:endParaRPr lang="en-US" altLang="zh-CN" sz="2400" b="1" smtClean="0"/>
          </a:p>
          <a:p>
            <a:r>
              <a:rPr lang="zh-CN" altLang="en-US" sz="2400" b="1" smtClean="0"/>
              <a:t>①迎难而上需要耐力；</a:t>
            </a:r>
            <a:endParaRPr lang="en-US" altLang="zh-CN" sz="2400" b="1" smtClean="0"/>
          </a:p>
          <a:p>
            <a:r>
              <a:rPr lang="zh-CN" altLang="en-US" sz="2400" b="1" smtClean="0"/>
              <a:t>②迎难而上需要动力；</a:t>
            </a:r>
            <a:endParaRPr lang="en-US" altLang="zh-CN" sz="2400" b="1" smtClean="0"/>
          </a:p>
          <a:p>
            <a:r>
              <a:rPr lang="zh-CN" altLang="en-US" sz="2400" b="1" smtClean="0"/>
              <a:t>③生活需要迎难而上，不仅是思想上，行动上也要做到；</a:t>
            </a:r>
            <a:endParaRPr lang="en-US" altLang="zh-CN" sz="2400" b="1" smtClean="0"/>
          </a:p>
          <a:p>
            <a:r>
              <a:rPr lang="zh-CN" altLang="en-US" sz="2400" b="1" smtClean="0"/>
              <a:t>④总结呼吁：生活要迎难而上。</a:t>
            </a:r>
            <a:endParaRPr lang="en-US" altLang="zh-CN" sz="2400" b="1" smtClean="0"/>
          </a:p>
          <a:p>
            <a:endParaRPr lang="en-US" altLang="zh-CN" smtClean="0"/>
          </a:p>
        </p:txBody>
      </p:sp>
      <p:sp>
        <p:nvSpPr>
          <p:cNvPr id="3" name="文本框 2"/>
          <p:cNvSpPr txBox="1"/>
          <p:nvPr/>
        </p:nvSpPr>
        <p:spPr>
          <a:xfrm>
            <a:off x="914400" y="3441680"/>
            <a:ext cx="9762186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修改提纲</a:t>
            </a:r>
            <a:endParaRPr lang="en-US" altLang="zh-CN" sz="2400" b="1" smtClean="0"/>
          </a:p>
          <a:p>
            <a:r>
              <a:rPr lang="zh-CN" altLang="en-US" sz="2400" b="1" smtClean="0"/>
              <a:t>中心论点：直面生活之难，拒绝抱怨“我太难了”。</a:t>
            </a:r>
            <a:endParaRPr lang="en-US" altLang="zh-CN" sz="2400" b="1" smtClean="0"/>
          </a:p>
          <a:p>
            <a:r>
              <a:rPr lang="zh-CN" altLang="en-US" sz="2400" b="1" smtClean="0"/>
              <a:t>①生活不仅“我太难了”，而是所有人都“太难了”，生活之难不可避免；</a:t>
            </a:r>
            <a:endParaRPr lang="en-US" altLang="zh-CN" sz="2400" b="1" smtClean="0"/>
          </a:p>
          <a:p>
            <a:r>
              <a:rPr lang="zh-CN" altLang="en-US" sz="2400" b="1" smtClean="0"/>
              <a:t>②抱怨“我太难了”是畏难的表现，于事无补；</a:t>
            </a:r>
            <a:endParaRPr lang="en-US" altLang="zh-CN" sz="2400" b="1" smtClean="0"/>
          </a:p>
          <a:p>
            <a:r>
              <a:rPr lang="zh-CN" altLang="en-US" sz="2400" b="1" smtClean="0"/>
              <a:t>③抱怨“我太难了”，会夸大难度，把“难”变成“太难”；</a:t>
            </a:r>
            <a:endParaRPr lang="en-US" altLang="zh-CN" sz="2400" b="1" smtClean="0"/>
          </a:p>
          <a:p>
            <a:r>
              <a:rPr lang="zh-CN" altLang="en-US" sz="2400" b="1" smtClean="0"/>
              <a:t>④用耐力、动力、行动直面生活之难，拒绝抱怨“我太难了”，才是解决之道；</a:t>
            </a:r>
            <a:endParaRPr lang="en-US" altLang="zh-CN" sz="2400" b="1" smtClean="0"/>
          </a:p>
          <a:p>
            <a:r>
              <a:rPr lang="zh-CN" altLang="en-US" sz="2400" b="1" smtClean="0"/>
              <a:t>⑤总结呼吁：直面</a:t>
            </a:r>
            <a:r>
              <a:rPr lang="zh-CN" altLang="en-US" sz="2400" b="1"/>
              <a:t>生活之难，</a:t>
            </a:r>
            <a:r>
              <a:rPr lang="zh-CN" altLang="en-US" sz="2400" b="1" smtClean="0"/>
              <a:t>拒绝抱怨“</a:t>
            </a:r>
            <a:r>
              <a:rPr lang="zh-CN" altLang="en-US" sz="2400" b="1"/>
              <a:t>我太难了</a:t>
            </a:r>
            <a:r>
              <a:rPr lang="zh-CN" altLang="en-US" sz="2400" b="1" smtClean="0"/>
              <a:t>”。</a:t>
            </a:r>
            <a:endParaRPr lang="en-US" altLang="zh-CN" sz="2400" b="1" smtClean="0"/>
          </a:p>
        </p:txBody>
      </p:sp>
    </p:spTree>
    <p:extLst>
      <p:ext uri="{BB962C8B-B14F-4D97-AF65-F5344CB8AC3E}">
        <p14:creationId xmlns:p14="http://schemas.microsoft.com/office/powerpoint/2010/main" val="41355665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" t="38498" r="6260" b="17746"/>
          <a:stretch>
            <a:fillRect/>
          </a:stretch>
        </p:blipFill>
        <p:spPr>
          <a:xfrm>
            <a:off x="180305" y="244699"/>
            <a:ext cx="6439436" cy="45848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2370" y="68876"/>
            <a:ext cx="48204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        抱怨“</a:t>
            </a:r>
            <a:r>
              <a:rPr lang="zh-CN" altLang="en-US" sz="2400" b="1"/>
              <a:t>我太难了”是畏难的表现，</a:t>
            </a:r>
            <a:r>
              <a:rPr lang="zh-CN" altLang="en-US" sz="2400" b="1" smtClean="0"/>
              <a:t>于事无补。当一句“我太难了”从口中悲哀地吐出，无形中就给了自己“事情很难，我办不到”的心理暗示。这样除了让自己停滞不前、畏手畏脚之外，于事无补。面对裂土的挣扎，如果小草只哀叹“我太难了”，又怎会有“春风吹又生”的延续；面对刺骨的寒风，如果梅花只哀叹“我太难了”，又怎会有“梅花香自苦寒来”的芬芳；面对陡峭的山势，如果攀援之人只哀叹“我太难了”，又怎有“一览众山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352022" y="4962523"/>
            <a:ext cx="11651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/>
              <a:t>小”的美景？“天将降大任于斯人也，必先苦其心志，劳其筋骨，饿其体肤”，艰难困苦是成就辉煌的</a:t>
            </a:r>
            <a:r>
              <a:rPr lang="zh-CN" altLang="en-US" sz="2400" b="1" smtClean="0"/>
              <a:t>必经之路。迎难而上才堪当大任，只懂把“我太难了”挂在嘴边莫谈“金石可镂”，就连“朽木”也“不折”。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576625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66983"/>
            <a:ext cx="10515600" cy="1325563"/>
          </a:xfrm>
        </p:spPr>
        <p:txBody>
          <a:bodyPr/>
          <a:lstStyle/>
          <a:p>
            <a:pPr algn="ctr"/>
            <a:r>
              <a:rPr lang="zh-CN" altLang="en-US" smtClean="0"/>
              <a:t>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1757" y="2613416"/>
            <a:ext cx="10515600" cy="4351338"/>
          </a:xfrm>
        </p:spPr>
        <p:txBody>
          <a:bodyPr/>
          <a:lstStyle/>
          <a:p>
            <a:pPr algn="ctr"/>
            <a:r>
              <a:rPr lang="zh-CN" altLang="en-US" smtClean="0"/>
              <a:t>修改作文，不少于</a:t>
            </a:r>
            <a:r>
              <a:rPr lang="en-US" altLang="zh-CN" smtClean="0"/>
              <a:t>400</a:t>
            </a:r>
            <a:r>
              <a:rPr lang="zh-CN" altLang="en-US" smtClean="0"/>
              <a:t>字。</a:t>
            </a:r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37900" y="125857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9796310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455313" y="953035"/>
            <a:ext cx="907960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一、审题</a:t>
            </a: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zh-CN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、审的内容：材料语、引导语、要求</a:t>
            </a:r>
            <a:r>
              <a:rPr lang="zh-CN" altLang="zh-CN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语</a:t>
            </a:r>
            <a:r>
              <a:rPr lang="zh-CN" altLang="en-US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；</a:t>
            </a:r>
            <a:endParaRPr lang="en-US" altLang="zh-CN" sz="28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endParaRPr lang="zh-CN" altLang="zh-CN" sz="2800" b="1" kern="10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zh-CN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、审出什么：材料主旨、写作对象、情感倾向（结合现实、三观要正）、写作</a:t>
            </a:r>
            <a:r>
              <a:rPr lang="zh-CN" altLang="zh-CN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任务</a:t>
            </a:r>
            <a:r>
              <a:rPr lang="zh-CN" altLang="en-US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；</a:t>
            </a:r>
            <a:endParaRPr lang="en-US" altLang="zh-CN" sz="28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endParaRPr lang="zh-CN" altLang="zh-CN" sz="2800" b="1" kern="10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zh-CN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、思考角度：针对材料内容从“是什么”“为什么”“怎么样”三个角度进行</a:t>
            </a:r>
            <a:r>
              <a:rPr lang="zh-CN" altLang="zh-CN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思考</a:t>
            </a:r>
            <a:r>
              <a:rPr lang="zh-CN" altLang="en-US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。</a:t>
            </a:r>
            <a:endParaRPr lang="zh-CN" altLang="zh-CN" sz="2800" b="1" kern="10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380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47730" y="101682"/>
            <a:ext cx="11423559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zh-CN" sz="2400" b="1" kern="1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（一）审读材料</a:t>
            </a:r>
            <a:r>
              <a:rPr lang="zh-CN" altLang="zh-CN" sz="2400" b="1" kern="10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语</a:t>
            </a:r>
            <a:endParaRPr lang="en-US" altLang="zh-CN" sz="2400" b="1" kern="100" smtClean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b="1" smtClean="0">
                <a:solidFill>
                  <a:srgbClr val="00B0F0"/>
                </a:solidFill>
              </a:rPr>
              <a:t>         </a:t>
            </a:r>
            <a:r>
              <a:rPr lang="zh-CN" altLang="zh-CN" sz="2400" b="1" u="sng" smtClean="0">
                <a:solidFill>
                  <a:srgbClr val="00B0F0"/>
                </a:solidFill>
              </a:rPr>
              <a:t>最近</a:t>
            </a:r>
            <a:r>
              <a:rPr lang="zh-CN" altLang="en-US" sz="2400" b="1" u="sng" smtClean="0">
                <a:solidFill>
                  <a:srgbClr val="00B0F0"/>
                </a:solidFill>
              </a:rPr>
              <a:t>，</a:t>
            </a:r>
            <a:r>
              <a:rPr lang="zh-CN" altLang="zh-CN" sz="2400" b="1" u="sng" smtClean="0">
                <a:solidFill>
                  <a:srgbClr val="00B0F0"/>
                </a:solidFill>
              </a:rPr>
              <a:t>特别</a:t>
            </a:r>
            <a:r>
              <a:rPr lang="zh-CN" altLang="zh-CN" sz="2400" b="1" u="sng">
                <a:solidFill>
                  <a:srgbClr val="00B0F0"/>
                </a:solidFill>
              </a:rPr>
              <a:t>流行的一句话</a:t>
            </a:r>
            <a:r>
              <a:rPr lang="en-US" altLang="zh-CN" sz="2400" b="1" u="sng">
                <a:solidFill>
                  <a:srgbClr val="00B0F0"/>
                </a:solidFill>
              </a:rPr>
              <a:t>:</a:t>
            </a:r>
            <a:r>
              <a:rPr lang="zh-CN" altLang="zh-CN" sz="2400" b="1" u="sng">
                <a:solidFill>
                  <a:srgbClr val="00B0F0"/>
                </a:solidFill>
              </a:rPr>
              <a:t>“我太难了！</a:t>
            </a:r>
            <a:r>
              <a:rPr lang="zh-CN" altLang="zh-CN" sz="2400" b="1" u="sng" smtClean="0">
                <a:solidFill>
                  <a:srgbClr val="00B0F0"/>
                </a:solidFill>
              </a:rPr>
              <a:t>”</a:t>
            </a:r>
            <a:endParaRPr lang="zh-CN" altLang="zh-CN" sz="2400" b="1" u="sng" kern="1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1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、“我太难了”这一句子最近流行。</a:t>
            </a:r>
          </a:p>
          <a:p>
            <a:pPr algn="just">
              <a:spcAft>
                <a:spcPct val="0"/>
              </a:spcAft>
            </a:pPr>
            <a:r>
              <a:rPr lang="zh-CN" altLang="en-US" sz="2400" b="1" kern="1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      思考：</a:t>
            </a:r>
            <a:r>
              <a:rPr lang="zh-CN" altLang="zh-CN" sz="2400" b="1" kern="1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我太难了”是什么意思？“难”在哪里？“太”意味着什么？比别人特别？别人会不会？为什么会</a:t>
            </a:r>
            <a:r>
              <a:rPr lang="en-US" altLang="zh-CN" sz="2400" b="1" kern="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/</a:t>
            </a:r>
            <a:r>
              <a:rPr lang="zh-CN" altLang="zh-CN" sz="2400" b="1" kern="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不会？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     </a:t>
            </a:r>
            <a:r>
              <a:rPr lang="zh-CN" altLang="zh-CN" sz="2400" b="1" kern="1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为什么</a:t>
            </a:r>
            <a:r>
              <a:rPr lang="zh-CN" altLang="zh-CN" sz="2400" b="1" kern="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最近流行？现在有什么特别？过去有没有</a:t>
            </a:r>
            <a:r>
              <a:rPr lang="zh-CN" altLang="zh-CN" sz="2400" b="1" kern="1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？</a:t>
            </a:r>
            <a:endParaRPr lang="en-US" altLang="zh-CN" sz="2400" b="1" kern="1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endParaRPr lang="en-US" altLang="zh-CN" sz="2400" b="1" kern="1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solidFill>
                  <a:srgbClr val="00B0F0"/>
                </a:solidFill>
                <a:effectLst/>
                <a:latin typeface="+mn-ea"/>
                <a:cs typeface="楷体" panose="02010609060101010101" pitchFamily="49" charset="-122"/>
              </a:rPr>
              <a:t>    </a:t>
            </a:r>
            <a:r>
              <a:rPr lang="zh-CN" altLang="zh-CN" sz="2400" b="1" u="sng" kern="100" smtClean="0">
                <a:solidFill>
                  <a:srgbClr val="00B0F0"/>
                </a:solidFill>
                <a:effectLst/>
                <a:latin typeface="+mn-ea"/>
                <a:cs typeface="楷体" panose="02010609060101010101" pitchFamily="49" charset="-122"/>
              </a:rPr>
              <a:t>这句话可以表达很多含义，学习的疲惫，工作的不顺利，感情的不和谐，亲情的无奈，友情的背叛</a:t>
            </a:r>
            <a:r>
              <a:rPr lang="en-US" altLang="zh-CN" sz="2400" b="1" u="sng" kern="100" smtClean="0">
                <a:solidFill>
                  <a:srgbClr val="00B0F0"/>
                </a:solidFill>
                <a:effectLst/>
                <a:latin typeface="+mn-ea"/>
                <a:cs typeface="楷体" panose="02010609060101010101" pitchFamily="49" charset="-122"/>
              </a:rPr>
              <a:t>......</a:t>
            </a:r>
          </a:p>
          <a:p>
            <a:r>
              <a:rPr lang="en-US" altLang="zh-CN" sz="2400" b="1" smtClean="0"/>
              <a:t>        2</a:t>
            </a:r>
            <a:r>
              <a:rPr lang="zh-CN" altLang="zh-CN" sz="2400" b="1"/>
              <a:t>、解释了这句话表达的几种含义：材料非常有良心地给我们提供了“难”的所在的思考方向。</a:t>
            </a:r>
          </a:p>
          <a:p>
            <a:r>
              <a:rPr lang="en-US" altLang="zh-CN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</a:t>
            </a:r>
            <a:r>
              <a:rPr lang="zh-CN" altLang="zh-CN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：除此之外，还有哪些？具体表现？（典型</a:t>
            </a:r>
            <a:r>
              <a:rPr lang="en-US" altLang="zh-CN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群体，课内</a:t>
            </a:r>
            <a:r>
              <a:rPr lang="en-US" altLang="zh-CN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课外，古今中外，衣食住行，天地人</a:t>
            </a:r>
            <a:r>
              <a:rPr lang="zh-CN" altLang="zh-CN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Aft>
                <a:spcPct val="0"/>
              </a:spcAft>
            </a:pPr>
            <a:r>
              <a:rPr lang="zh-CN" altLang="en-US" sz="2400" b="1" smtClean="0">
                <a:solidFill>
                  <a:srgbClr val="00B0F0"/>
                </a:solidFill>
              </a:rPr>
              <a:t>        </a:t>
            </a:r>
            <a:r>
              <a:rPr lang="zh-CN" altLang="en-US" sz="2400" b="1" u="sng" smtClean="0">
                <a:solidFill>
                  <a:srgbClr val="00B0F0"/>
                </a:solidFill>
              </a:rPr>
              <a:t>尤其是当前这个特殊时期，“太难了”应该是很多人的感触。</a:t>
            </a:r>
            <a:endParaRPr lang="en-US" altLang="zh-CN" sz="2400" b="1" u="sng" smtClean="0">
              <a:solidFill>
                <a:srgbClr val="00B0F0"/>
              </a:solidFill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3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、当前特殊时期这句话表达了很多人的感慨。</a:t>
            </a:r>
            <a:endParaRPr lang="en-US" altLang="zh-CN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zh-CN" altLang="en-US" sz="2400" b="1" kern="1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     思考：“当前特殊时期”是什么？特殊的具体表现？为什么这句话表达了很多人的感触？这些感触是什么？</a:t>
            </a:r>
            <a:endParaRPr lang="en-US" altLang="zh-CN" sz="2400" b="1" kern="1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  <a:p>
            <a:endParaRPr lang="zh-CN" altLang="zh-CN" sz="24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Aft>
                <a:spcPct val="0"/>
              </a:spcAft>
            </a:pPr>
            <a:endParaRPr lang="zh-CN" altLang="zh-CN" sz="2400" b="1" kern="10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77575" y="1621390"/>
            <a:ext cx="4095483" cy="10156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mtClean="0"/>
              <a:t>杨劲松老师语</a:t>
            </a:r>
            <a:r>
              <a:rPr lang="en-US" altLang="zh-CN" sz="2000" b="1" smtClean="0"/>
              <a:t>——</a:t>
            </a:r>
            <a:r>
              <a:rPr lang="zh-CN" altLang="en-US" sz="2000" b="1" smtClean="0"/>
              <a:t>作文</a:t>
            </a:r>
            <a:r>
              <a:rPr lang="zh-CN" altLang="en-US" sz="2000" b="1"/>
              <a:t>仅仅停留在写“难”的话，还不太够，因为与“我太难了”还有一定的差距。</a:t>
            </a:r>
          </a:p>
        </p:txBody>
      </p:sp>
    </p:spTree>
    <p:extLst>
      <p:ext uri="{BB962C8B-B14F-4D97-AF65-F5344CB8AC3E}">
        <p14:creationId xmlns:p14="http://schemas.microsoft.com/office/powerpoint/2010/main" val="35930420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08339" y="346381"/>
            <a:ext cx="994249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zh-CN" sz="2400" b="1" kern="1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（一）审读材料</a:t>
            </a:r>
            <a:r>
              <a:rPr lang="zh-CN" altLang="zh-CN" sz="2400" b="1" kern="10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语</a:t>
            </a:r>
            <a:endParaRPr lang="en-US" altLang="zh-CN" sz="2400" b="1" kern="100" smtClean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endParaRPr lang="en-US" altLang="zh-CN" sz="2400" b="1" kern="1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zh-CN" altLang="en-US" sz="2400" b="1" kern="100" smtClean="0">
                <a:solidFill>
                  <a:srgbClr val="00B0F0"/>
                </a:solidFill>
                <a:effectLst/>
                <a:latin typeface="+mn-ea"/>
                <a:cs typeface="楷体" panose="02010609060101010101" pitchFamily="49" charset="-122"/>
              </a:rPr>
              <a:t>    </a:t>
            </a:r>
            <a:r>
              <a:rPr lang="zh-CN" altLang="en-US" sz="2400" b="1" u="sng" kern="100" smtClean="0">
                <a:solidFill>
                  <a:srgbClr val="00B0F0"/>
                </a:solidFill>
                <a:effectLst/>
                <a:latin typeface="+mn-ea"/>
                <a:cs typeface="楷体" panose="02010609060101010101" pitchFamily="49" charset="-122"/>
              </a:rPr>
              <a:t>对此，有人认为这句话道出了现代人的心声和社会现实，人们的生活压力真的很大；有的人认为“难”是生活常态，人生不如意事十之八九，生活的底色就是苦痛；也有的人认为生活就是要迎难而上，只要肯努力，就会渡过所有难关，获得美好未来。</a:t>
            </a:r>
          </a:p>
          <a:p>
            <a:r>
              <a:rPr lang="en-US" altLang="zh-CN" sz="2400" b="1" smtClean="0"/>
              <a:t>       4</a:t>
            </a:r>
            <a:r>
              <a:rPr lang="zh-CN" altLang="en-US" sz="2400" b="1" smtClean="0"/>
              <a:t>、对这句话的三种不同看法（议论性句子，可以直接做观点的）。</a:t>
            </a:r>
            <a:endParaRPr lang="en-US" altLang="zh-CN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endParaRPr lang="en-US" altLang="zh-CN" sz="2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①体现了现代人的生活压力    </a:t>
            </a:r>
          </a:p>
          <a:p>
            <a:r>
              <a:rPr lang="zh-CN" altLang="en-US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②生活的底色就是痛苦</a:t>
            </a:r>
          </a:p>
          <a:p>
            <a:r>
              <a:rPr lang="zh-CN" altLang="en-US" sz="2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③迎难而上，获得美好</a:t>
            </a:r>
          </a:p>
          <a:p>
            <a:endParaRPr lang="zh-CN" altLang="zh-CN" sz="2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Aft>
                <a:spcPct val="0"/>
              </a:spcAft>
            </a:pPr>
            <a:endParaRPr lang="zh-CN" altLang="zh-CN" sz="2400" b="1" kern="10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730321" y="3348506"/>
            <a:ext cx="45719" cy="99167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7889" y="3348506"/>
            <a:ext cx="15631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这句话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流行（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产生）的原因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6983449" y="3258354"/>
            <a:ext cx="800219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外因</a:t>
            </a:r>
            <a:endParaRPr lang="zh-CN" altLang="en-US" sz="2400" b="1"/>
          </a:p>
        </p:txBody>
      </p:sp>
      <p:sp>
        <p:nvSpPr>
          <p:cNvPr id="6" name="矩形 5"/>
          <p:cNvSpPr/>
          <p:nvPr/>
        </p:nvSpPr>
        <p:spPr>
          <a:xfrm>
            <a:off x="6983449" y="3795261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内因</a:t>
            </a:r>
            <a:endParaRPr lang="zh-CN" altLang="en-US" sz="2400" b="1"/>
          </a:p>
        </p:txBody>
      </p:sp>
      <p:sp>
        <p:nvSpPr>
          <p:cNvPr id="7" name="右大括号 6"/>
          <p:cNvSpPr/>
          <p:nvPr/>
        </p:nvSpPr>
        <p:spPr>
          <a:xfrm>
            <a:off x="6555346" y="3795261"/>
            <a:ext cx="141668" cy="46166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47725" y="3487005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消极</a:t>
            </a:r>
            <a:endParaRPr lang="zh-CN" altLang="en-US" sz="2400" b="1"/>
          </a:p>
        </p:txBody>
      </p:sp>
      <p:sp>
        <p:nvSpPr>
          <p:cNvPr id="9" name="矩形 8"/>
          <p:cNvSpPr/>
          <p:nvPr/>
        </p:nvSpPr>
        <p:spPr>
          <a:xfrm>
            <a:off x="8247725" y="4026093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积极</a:t>
            </a:r>
            <a:endParaRPr lang="zh-CN" altLang="en-US" sz="2400" b="1"/>
          </a:p>
        </p:txBody>
      </p:sp>
      <p:sp>
        <p:nvSpPr>
          <p:cNvPr id="11" name="左大括号 10"/>
          <p:cNvSpPr/>
          <p:nvPr/>
        </p:nvSpPr>
        <p:spPr>
          <a:xfrm>
            <a:off x="8049296" y="3720019"/>
            <a:ext cx="45719" cy="62016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68350" y="5216292"/>
            <a:ext cx="142218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smtClean="0"/>
              <a:t>你的看法</a:t>
            </a:r>
            <a:endParaRPr lang="zh-CN" altLang="en-US" sz="2400" b="1"/>
          </a:p>
        </p:txBody>
      </p:sp>
      <p:sp>
        <p:nvSpPr>
          <p:cNvPr id="13" name="直角上箭头 12"/>
          <p:cNvSpPr/>
          <p:nvPr/>
        </p:nvSpPr>
        <p:spPr>
          <a:xfrm rot="5400000">
            <a:off x="1074573" y="4787906"/>
            <a:ext cx="1001959" cy="523816"/>
          </a:xfrm>
          <a:prstGeom prst="bentUpArrow">
            <a:avLst>
              <a:gd name="adj1" fmla="val 27703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08428" y="4588149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赞同</a:t>
            </a:r>
            <a:endParaRPr lang="zh-CN" altLang="en-US" sz="2400" b="1"/>
          </a:p>
        </p:txBody>
      </p:sp>
      <p:sp>
        <p:nvSpPr>
          <p:cNvPr id="15" name="矩形 14"/>
          <p:cNvSpPr/>
          <p:nvPr/>
        </p:nvSpPr>
        <p:spPr>
          <a:xfrm>
            <a:off x="4008427" y="5164579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smtClean="0"/>
              <a:t>反对</a:t>
            </a:r>
            <a:endParaRPr lang="zh-CN" altLang="en-US" sz="2400" b="1"/>
          </a:p>
        </p:txBody>
      </p:sp>
      <p:sp>
        <p:nvSpPr>
          <p:cNvPr id="16" name="矩形 15"/>
          <p:cNvSpPr/>
          <p:nvPr/>
        </p:nvSpPr>
        <p:spPr>
          <a:xfrm>
            <a:off x="4008426" y="5741009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smtClean="0"/>
              <a:t>其他</a:t>
            </a:r>
            <a:endParaRPr lang="zh-CN" altLang="en-US" sz="2400" b="1"/>
          </a:p>
        </p:txBody>
      </p:sp>
      <p:sp>
        <p:nvSpPr>
          <p:cNvPr id="17" name="左大括号 16"/>
          <p:cNvSpPr/>
          <p:nvPr/>
        </p:nvSpPr>
        <p:spPr>
          <a:xfrm>
            <a:off x="3696237" y="4588149"/>
            <a:ext cx="115909" cy="155507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5220275" y="5125263"/>
            <a:ext cx="682580" cy="500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60139" y="5107730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smtClean="0"/>
              <a:t>原因</a:t>
            </a:r>
            <a:endParaRPr lang="zh-CN" altLang="en-US" sz="2400" b="1"/>
          </a:p>
        </p:txBody>
      </p:sp>
      <p:sp>
        <p:nvSpPr>
          <p:cNvPr id="20" name="右箭头 19"/>
          <p:cNvSpPr/>
          <p:nvPr/>
        </p:nvSpPr>
        <p:spPr>
          <a:xfrm>
            <a:off x="7113907" y="5084953"/>
            <a:ext cx="682580" cy="500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6830" y="5084953"/>
            <a:ext cx="142218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smtClean="0"/>
              <a:t>解决办法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9610737" y="3025340"/>
            <a:ext cx="24727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C00000"/>
                </a:solidFill>
              </a:rPr>
              <a:t>当然你也可以把“我太难了”完全看做是一种畏难的消极态度，这样就只把第②点看做是内因，而第③点是正确的做法。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1275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33341" y="768217"/>
            <a:ext cx="95561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zh-CN" sz="2400" b="1" kern="1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（二）审读引</a:t>
            </a:r>
            <a:r>
              <a:rPr lang="zh-CN" altLang="zh-CN" sz="2400" b="1" kern="10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导语</a:t>
            </a:r>
            <a:endParaRPr lang="en-US" altLang="zh-CN" sz="2400" b="1" kern="100" smtClean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spcAft>
                <a:spcPct val="0"/>
              </a:spcAft>
            </a:pPr>
            <a:r>
              <a:rPr lang="zh-CN" altLang="en-US" sz="2400" b="1" kern="100" smtClean="0">
                <a:latin typeface="+mn-ea"/>
                <a:cs typeface="Arial" panose="020b0604020202020204" pitchFamily="34" charset="0"/>
              </a:rPr>
              <a:t>    请根据上述材料写一篇议论文，结合个人所见、所闻、所感，呈现你对当下这一流行语的联想和思考。</a:t>
            </a:r>
            <a:endParaRPr lang="zh-CN" altLang="zh-CN" sz="2400" b="1" kern="100" smtClean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1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、文体：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议论文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；</a:t>
            </a:r>
            <a:endParaRPr lang="zh-CN" altLang="zh-CN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2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、结合个人所见所闻所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感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；</a:t>
            </a:r>
            <a:endParaRPr lang="zh-CN" altLang="zh-CN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3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、对当下这一流行语的联想和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思考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。</a:t>
            </a:r>
            <a:endParaRPr lang="en-US" altLang="zh-CN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endParaRPr lang="en-US" altLang="zh-CN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结合</a:t>
            </a:r>
            <a:r>
              <a:rPr lang="zh-CN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引导语的要求和材料语审出的信息，围绕引导语对材料语的信息进行筛选，明确写作对象、任务、重心（倾向</a:t>
            </a:r>
            <a:r>
              <a:rPr lang="zh-CN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4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/>
            <a:endParaRPr lang="zh-CN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Aft>
                <a:spcPct val="0"/>
              </a:spcAft>
            </a:pPr>
            <a:endParaRPr lang="zh-CN" altLang="zh-CN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3341" y="4332496"/>
            <a:ext cx="102773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</a:t>
            </a:r>
            <a:r>
              <a:rPr lang="zh-CN" altLang="zh-CN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①</a:t>
            </a:r>
            <a:r>
              <a:rPr lang="zh-CN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写作对象：“我太难了”这一流行语（引导语第</a:t>
            </a:r>
            <a:r>
              <a:rPr lang="en-US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zh-CN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点，材料反复出现</a:t>
            </a:r>
            <a:r>
              <a:rPr lang="zh-CN" altLang="zh-CN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）</a:t>
            </a:r>
            <a:r>
              <a:rPr lang="zh-CN" altLang="en-US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。</a:t>
            </a:r>
            <a:endParaRPr lang="zh-CN" altLang="zh-CN" sz="2800" b="1" kern="10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altLang="zh-CN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②</a:t>
            </a:r>
            <a:r>
              <a:rPr lang="zh-CN" altLang="zh-CN" sz="2800" b="1" kern="100">
                <a:latin typeface="Calibri" panose="020f0502020204030204" pitchFamily="34" charset="0"/>
                <a:cs typeface="Arial" panose="020b0604020202020204" pitchFamily="34" charset="0"/>
              </a:rPr>
              <a:t>写作任务及重心：对“我太难了”的联想与</a:t>
            </a:r>
            <a:r>
              <a:rPr lang="zh-CN" altLang="zh-CN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思考</a:t>
            </a:r>
            <a:r>
              <a:rPr lang="zh-CN" altLang="en-US" sz="28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。</a:t>
            </a:r>
            <a:endParaRPr lang="en-US" altLang="zh-CN" sz="28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altLang="zh-CN" sz="2800" b="1" smtClean="0"/>
              <a:t>       </a:t>
            </a:r>
            <a:r>
              <a:rPr lang="zh-CN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联想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：个人所见所闻：应结合当下特殊时期的现象（材料的提示</a:t>
            </a:r>
            <a:r>
              <a:rPr lang="zh-CN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524156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33341" y="768217"/>
            <a:ext cx="95561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zh-CN" sz="2400" b="1" kern="1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（二）审读引导语</a:t>
            </a:r>
          </a:p>
          <a:p>
            <a:r>
              <a:rPr lang="en-US" altLang="zh-CN" sz="2400" b="1" smtClean="0"/>
              <a:t>         </a:t>
            </a:r>
            <a:r>
              <a:rPr lang="zh-CN" altLang="zh-CN" sz="2400" b="1" smtClean="0"/>
              <a:t>思考</a:t>
            </a:r>
            <a:r>
              <a:rPr lang="zh-CN" altLang="zh-CN" sz="2400" b="1"/>
              <a:t>：个人所感</a:t>
            </a:r>
          </a:p>
          <a:p>
            <a:r>
              <a:rPr lang="en-US" altLang="zh-CN" sz="2400" b="1" smtClean="0"/>
              <a:t>       </a:t>
            </a:r>
            <a:r>
              <a:rPr lang="zh-CN" altLang="zh-CN" sz="2400" b="1" smtClean="0"/>
              <a:t>（</a:t>
            </a:r>
            <a:r>
              <a:rPr lang="en-US" altLang="zh-CN" sz="2400" b="1"/>
              <a:t>1</a:t>
            </a:r>
            <a:r>
              <a:rPr lang="zh-CN" altLang="zh-CN" sz="2400" b="1"/>
              <a:t>）这句话为什么当下流行？过去有没有？有没有相似的感慨？具体表现为什么？</a:t>
            </a:r>
          </a:p>
          <a:p>
            <a:r>
              <a:rPr lang="en-US" altLang="zh-CN" sz="2400" b="1" smtClean="0"/>
              <a:t>      </a:t>
            </a:r>
            <a:r>
              <a:rPr lang="zh-CN" altLang="zh-CN" sz="2400" b="1" smtClean="0"/>
              <a:t>（</a:t>
            </a:r>
            <a:r>
              <a:rPr lang="en-US" altLang="zh-CN" sz="2400" b="1"/>
              <a:t>2</a:t>
            </a:r>
            <a:r>
              <a:rPr lang="zh-CN" altLang="zh-CN" sz="2400" b="1"/>
              <a:t>）是不是“我”特别难？其他人难不难？</a:t>
            </a:r>
          </a:p>
          <a:p>
            <a:r>
              <a:rPr lang="en-US" altLang="zh-CN" sz="2400" b="1" smtClean="0"/>
              <a:t>      </a:t>
            </a:r>
            <a:r>
              <a:rPr lang="zh-CN" altLang="zh-CN" sz="2400" b="1" smtClean="0"/>
              <a:t>（</a:t>
            </a:r>
            <a:r>
              <a:rPr lang="en-US" altLang="zh-CN" sz="2400" b="1" smtClean="0"/>
              <a:t>3</a:t>
            </a:r>
            <a:r>
              <a:rPr lang="zh-CN" altLang="zh-CN" sz="2400" b="1"/>
              <a:t>）这句话为什么产生？</a:t>
            </a:r>
          </a:p>
          <a:p>
            <a:r>
              <a:rPr lang="en-US" altLang="zh-CN" sz="2400" b="1" smtClean="0"/>
              <a:t>        </a:t>
            </a:r>
            <a:r>
              <a:rPr lang="zh-CN" altLang="zh-CN" sz="2400" b="1" smtClean="0"/>
              <a:t>外因</a:t>
            </a:r>
            <a:r>
              <a:rPr lang="zh-CN" altLang="zh-CN" sz="2400" b="1"/>
              <a:t>：生活压力</a:t>
            </a:r>
          </a:p>
          <a:p>
            <a:r>
              <a:rPr lang="en-US" altLang="zh-CN" sz="2400" b="1" smtClean="0"/>
              <a:t>        </a:t>
            </a:r>
            <a:r>
              <a:rPr lang="zh-CN" altLang="zh-CN" sz="2400" b="1" smtClean="0"/>
              <a:t>内因</a:t>
            </a:r>
            <a:r>
              <a:rPr lang="zh-CN" altLang="zh-CN" sz="2400" b="1"/>
              <a:t>：个人心态：积极抗压</a:t>
            </a:r>
            <a:r>
              <a:rPr lang="en-US" altLang="zh-CN" sz="2400" b="1"/>
              <a:t>/</a:t>
            </a:r>
            <a:r>
              <a:rPr lang="zh-CN" altLang="zh-CN" sz="2400" b="1"/>
              <a:t>消极（写作重心，应倡导积极）——各自的后果有何不同</a:t>
            </a:r>
          </a:p>
          <a:p>
            <a:r>
              <a:rPr lang="en-US" altLang="zh-CN" sz="2400" b="1" smtClean="0"/>
              <a:t>      </a:t>
            </a:r>
            <a:r>
              <a:rPr lang="zh-CN" altLang="zh-CN" sz="2400" b="1" smtClean="0"/>
              <a:t>（</a:t>
            </a:r>
            <a:r>
              <a:rPr lang="en-US" altLang="zh-CN" sz="2400" b="1"/>
              <a:t>4</a:t>
            </a:r>
            <a:r>
              <a:rPr lang="zh-CN" altLang="zh-CN" sz="2400" b="1"/>
              <a:t>）当今生活如何正确对待“我太难了”</a:t>
            </a:r>
            <a:r>
              <a:rPr lang="zh-CN" altLang="zh-CN" sz="2400" b="1" smtClean="0"/>
              <a:t>。</a:t>
            </a:r>
            <a:endParaRPr lang="en-US" altLang="zh-CN" sz="2400" b="1" smtClean="0"/>
          </a:p>
          <a:p>
            <a:endParaRPr lang="en-US" altLang="zh-CN" sz="2400" b="1"/>
          </a:p>
          <a:p>
            <a:pPr algn="ctr"/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（三）审读要求语（略）</a:t>
            </a:r>
          </a:p>
          <a:p>
            <a:endParaRPr lang="zh-CN" altLang="zh-CN" sz="2400" b="1"/>
          </a:p>
          <a:p>
            <a:pPr algn="just"/>
            <a:endParaRPr lang="zh-CN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Aft>
                <a:spcPct val="0"/>
              </a:spcAft>
            </a:pPr>
            <a:endParaRPr lang="zh-CN" altLang="zh-CN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2355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19863" y="204920"/>
            <a:ext cx="6062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b="1" kern="1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二、行文思路组织及素材清点（列写提纲）</a:t>
            </a:r>
          </a:p>
        </p:txBody>
      </p:sp>
      <p:sp>
        <p:nvSpPr>
          <p:cNvPr id="3" name="矩形 2"/>
          <p:cNvSpPr/>
          <p:nvPr/>
        </p:nvSpPr>
        <p:spPr>
          <a:xfrm>
            <a:off x="927279" y="666585"/>
            <a:ext cx="1076673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①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中心论点：“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我太难了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”不应是畏难的借口，而要成为减压的利器。（引材料，亮观点：一句清晰的肯定判断句）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②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一句“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我太难了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”道的是当下生活的不易（“我太难了”产生的外因）。联系当下：网课之下的学生、老师、家长。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③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生活是否仅仅当下不易？是否仅仅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“</a:t>
            </a:r>
            <a:r>
              <a:rPr lang="zh-CN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我太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难了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”？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联系过去、他人：史铁生双腿残疾、苏轼被贬、孔子被形容丧家之犬。——生活自始至终对每个人都一视同仁，同分苦痛。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④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如何用“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我太难了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”化解生活的压力，而不是用作逃避：调侃、自嘲、宣泄、减压、成就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史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铁生的“我太难了”：职业是生病，业余是写作。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苏轼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的“我太难了”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：问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汝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平生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功业，黄州惠州儋州。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孔子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的“我太难了”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：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谓似丧家之犬，然哉！然哉</a:t>
            </a:r>
            <a:r>
              <a:rPr lang="en-US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!</a:t>
            </a:r>
            <a:endParaRPr lang="zh-CN" altLang="zh-CN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⑤假如消极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看待“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我太难了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”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的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后果（与④构成正反对比）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联系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当下假设论证：医护人员“我太难了”不参与救治，学生“我太难了”不学习（回归自身）</a:t>
            </a:r>
          </a:p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⑥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结论：积极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面对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我太难了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”。</a:t>
            </a:r>
            <a:endParaRPr lang="zh-CN" altLang="zh-CN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6881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118690" y="243557"/>
            <a:ext cx="47644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面难而吐，吐过便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快</a:t>
            </a:r>
            <a:endParaRPr lang="en-US" altLang="zh-CN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——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“我太难了”的正确打开方式</a:t>
            </a:r>
            <a:endParaRPr lang="en-US" altLang="zh-CN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en-US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黄健珊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7787" y="1411747"/>
            <a:ext cx="714625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如今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经常被人们放在嘴边的，除了美食，大概就是那句流行语：“我太难了！”面对生活，不同的人用不同的嘴型说出了这句“我太难了”，以表达不同的心态。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在我看来，这句话最正确的打开方式应是：面难而吐，吐过便快。</a:t>
            </a:r>
          </a:p>
          <a:p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</a:t>
            </a:r>
            <a:r>
              <a:rPr lang="zh-CN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一句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“我太难了”，道的是生活不易的原色。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那个面对着网课难上却还要上出效果而吐槽“我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太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难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了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”的学生，</a:t>
            </a:r>
            <a:r>
              <a:rPr lang="zh-CN" altLang="zh-CN" sz="2400" b="1" kern="100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吐的其实是学习的疲惫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；那个面对冥顽不灵、屡教不改的学生，却还要对之苦口婆心而叹息“我太难了”的老师，</a:t>
            </a:r>
            <a:r>
              <a:rPr lang="zh-CN" altLang="zh-CN" sz="2400" b="1" kern="100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叹的实在是工作的不顺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；那个因一边上班一边又要为家中神兽跳脚而伤感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“我太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难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了”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的家长，</a:t>
            </a:r>
            <a:r>
              <a:rPr lang="zh-CN" altLang="zh-CN" sz="2400" b="1" kern="100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伤的不过是家庭的琐碎。生活节奏快、竞争激烈，压力之下，于是这一句“我太难了”便如此这般地诞生。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86422" y="243557"/>
            <a:ext cx="2601532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标题即观点，直指写作对象。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8886422" y="1542177"/>
            <a:ext cx="2601532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开头以概括</a:t>
            </a:r>
            <a:r>
              <a:rPr lang="en-US" altLang="zh-CN" sz="2400" b="1" smtClean="0"/>
              <a:t>+</a:t>
            </a:r>
            <a:r>
              <a:rPr lang="zh-CN" altLang="en-US" sz="2400" b="1" smtClean="0"/>
              <a:t>转述的方式引述材料，同时明确亮出自己的观点。</a:t>
            </a:r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8886422" y="3579460"/>
            <a:ext cx="2601532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承接中心论点，扣住“难”的字眼，结合当下特殊时期的例子，论述“我太难了”当下产生的外因。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2326870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18941" y="117693"/>
            <a:ext cx="880914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</a:t>
            </a:r>
            <a:r>
              <a:rPr lang="zh-CN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但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，生活难道只针对“我”？只给“我”苦难，或者给“我”的苦难多一些，让“我太难了”？绝非如此。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君不见史铁生在最好的年华被生活夺去了双脚；君不见苏轼被生活逼迫在黄州、惠州、儋州一路颠簸；君不见孔子被生活糟蹋成了丧家狗。</a:t>
            </a:r>
            <a:r>
              <a:rPr lang="zh-CN" altLang="zh-CN" sz="2400" b="1" kern="100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他们不难么？他们之难难道比我们太多人少么？生活从来沉稳而公平，它从未改变过艰难的原色，也从来未偏爱任何人而给他少点磨难。</a:t>
            </a:r>
          </a:p>
          <a:p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 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那么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，问题的关键在于面对生活的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苦难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对待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那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一句“我太难了”。</a:t>
            </a:r>
            <a:r>
              <a:rPr lang="zh-CN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我欣赏那些用调侃的口吻说出，把它当做宣泄压力的方式，然后积极地披荆斩棘的人。</a:t>
            </a:r>
            <a:r>
              <a:rPr lang="zh-CN" altLang="zh-CN" sz="2400" b="1" u="sng" kern="100">
                <a:latin typeface="Calibri" panose="020f0502020204030204" pitchFamily="34" charset="0"/>
                <a:cs typeface="Arial" panose="020b0604020202020204" pitchFamily="34" charset="0"/>
              </a:rPr>
              <a:t>史铁生那句“我太难了”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是“职业是生病，业余是写作”，说过之后从容地面对病魔，坚忍地写出许多名作；</a:t>
            </a:r>
            <a:r>
              <a:rPr lang="zh-CN" altLang="zh-CN" sz="2400" b="1" u="sng" kern="100">
                <a:latin typeface="Calibri" panose="020f0502020204030204" pitchFamily="34" charset="0"/>
                <a:cs typeface="Arial" panose="020b0604020202020204" pitchFamily="34" charset="0"/>
              </a:rPr>
              <a:t>苏轼那句“我太难了”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是“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问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汝</a:t>
            </a:r>
            <a:r>
              <a:rPr lang="zh-CN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平生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功业，黄州惠州儋州”，说过之后平静回首“萧瑟处”，也无风雨也无晴；</a:t>
            </a:r>
            <a:r>
              <a:rPr lang="zh-CN" altLang="zh-CN" sz="2400" b="1" u="sng" kern="100">
                <a:latin typeface="Calibri" panose="020f0502020204030204" pitchFamily="34" charset="0"/>
                <a:cs typeface="Arial" panose="020b0604020202020204" pitchFamily="34" charset="0"/>
              </a:rPr>
              <a:t>孔子那句“我太难了”</a:t>
            </a:r>
            <a:r>
              <a:rPr lang="zh-CN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是“谓似丧家之狗，然哉！然哉！”说过之后一片澄明，继续“知其不可为而为之”。罗曼罗兰说过：世上只有一种英雄主义，就是在认清生活真相之后依然热爱生活。</a:t>
            </a:r>
            <a:r>
              <a:rPr lang="zh-CN" altLang="zh-CN" sz="2400" b="1" kern="100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他们说“我太难了”是自嘲，是解压，是穿过了“难”字看到了生活的良苦用心，于是迎难而上，以苦难的原色创造出五彩斑斓的新生活。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91729" y="256711"/>
            <a:ext cx="2601532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以“但”字做转折，举例以反问句式论述并非只当下“我太难”。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9491729" y="2536272"/>
            <a:ext cx="2601532" cy="3416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紧接上一部分的论述，联系上一部分的例子论述正确对待“我太难了”的方式。注意，每个例子的叙述是如何与“我太难了”联系起来的。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13196743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121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6">
      <vt:lpstr>Arial</vt:lpstr>
      <vt:lpstr>Calibri Light</vt:lpstr>
      <vt:lpstr>Calibri</vt:lpstr>
      <vt:lpstr>Times New Roman</vt:lpstr>
      <vt:lpstr>宋体</vt:lpstr>
      <vt:lpstr>楷体</vt:lpstr>
      <vt:lpstr>黑体</vt:lpstr>
      <vt:lpstr>华文楷体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2021-05-07T21:32:21.896</cp:lastPrinted>
  <dcterms:created xsi:type="dcterms:W3CDTF">2021-05-07T21:32:21Z</dcterms:created>
  <dcterms:modified xsi:type="dcterms:W3CDTF">2021-05-07T13:32:24Z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