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notesMasterIdLst>
    <p:notesMasterId r:id="rId17"/>
  </p:notes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60" r:id="rId12"/>
    <p:sldId id="279" r:id="rId13"/>
    <p:sldId id="265" r:id="rId14"/>
    <p:sldId id="280" r:id="rId15"/>
    <p:sldId id="28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BBDC1-B4F8-4443-9AF8-06DAB588FE5C}" type="datetimeFigureOut">
              <a:rPr lang="zh-CN" altLang="en-US" smtClean="0"/>
              <a:pPr/>
              <a:t>2016-9-16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628A79-1529-4491-9D96-17F8EDF5C1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286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628A79-1529-4491-9D96-17F8EDF5C1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15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A6286-3215-4A8E-97EC-3E185D5EE902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EA90A-FEE9-4799-86CC-D0F26666404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8</a:t>
            </a:r>
            <a:r>
              <a:rPr lang="zh-CN" altLang="en-US" sz="3600">
                <a:solidFill>
                  <a:schemeClr val="tx1"/>
                </a:solidFill>
              </a:rPr>
              <a:t>　方山子传</a:t>
            </a: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欲把西湖比西子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淡妆浓抹总相宜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《饮湖上初晴后雨》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但愿人长久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千里共婵娟。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《水调歌头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明月几时有》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人有悲欢离合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月有阴晴圆缺。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《水调歌头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明月几时有》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不识庐山真面目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只缘身在此山中。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《题西林壁》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竹外桃花三两枝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春江水暖鸭先知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《惠崇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春江晚景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5618" y="1700808"/>
            <a:ext cx="19944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3497" y="2509748"/>
            <a:ext cx="143340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00455" y="3317642"/>
            <a:ext cx="16875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00454" y="4116422"/>
            <a:ext cx="1931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30013" y="4930282"/>
            <a:ext cx="1931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32511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光、黄间隐人也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因谓之方山子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苏轼匠心独运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抛开了常见先叙其姓名、籍贯、世系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而后逐一铺叙其生平行止的布局方法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另辟蹊径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从陈季常得到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这样一个特殊称号的缘由写起。这样的起笔交代了他所要表现的这个人的特殊经历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少时好侠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壮时苦读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但终不遇于时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晚年隐居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并交代了他的特殊称号的来历。这一段有点近似现代新闻消息中的导语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它将最关键、最本质、最能吸引人的事实告诉了读者。这种起笔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突兀而起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不同凡响。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09530"/>
            <a:ext cx="8128000" cy="29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呼余宿其家。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他低头不语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继而仰天大笑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请我住到他家去。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方山子听到苏轼因诗文贬官黄州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逼真的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情态如在眼前。但我们却能从这些描写中感受到陈季常的无限感慨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这感慨作者没有明写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留待读者自己去体会。这样写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留有余地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表现力更强。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余闻光、黄间多异人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往往阳狂垢污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不可得而见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方山子傥见之与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我听说光州、黄州一带有很多奇人逸士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常常假装疯癫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浑身肮脏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但是无法见到他们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方山子或许能遇见他们吧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作者借赞美方山子淡泊自守的高洁人品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寄托自己同为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之人的无限感慨。以问句作结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寄慨于叹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使文章余波荡漾、含蓄不露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耐人寻味。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12776"/>
            <a:ext cx="8128000" cy="4429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1855710"/>
            <a:ext cx="8128000" cy="1601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221088"/>
            <a:ext cx="8128000" cy="838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059490"/>
            <a:ext cx="8128000" cy="127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36021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作者为方山子立传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抓住他最突出的特点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而方山子之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主要体现在哪些方面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文章一开始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作者便写出了传主与常人不同的生活道路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少年时血气方刚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一身侠气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成年后折节读书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有志用世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到了晚年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由于无所遇合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乃隐于光、黄之间。而他的隐逸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又并非是无法走上宦途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可见他的理想不是追求个人地位。方山子家境殷富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而自愿过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庵居蔬食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的生活。他能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弃车马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毁冠服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徒步往来山中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戴着方屋而高的帽子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表现出种种奇异行为。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在表现这个人物形象时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作者有意识地选择了传主少年和晚岁两种具有对比性的行为表现。少年时何等意气风发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纵横驰骋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晚岁时又是何等安贫乐道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心境恬然。总的说来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侠和隐是两种不同的生活态度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反映了两种不同的行为模式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这一对矛盾能够统一在一个人身上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这本身就是一件奇异之事。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1905946"/>
            <a:ext cx="8128000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为什么方山子听了苏轼的遭遇后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俯而不答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仰而笑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表现了方山子对黑暗腐败的世道的熟悉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因为他是过来人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所以见怪不怪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又极含蓄地表现了他对作者的理解、同情以及对打击诬蔑苏轼的那些奸邪小人的蔑视。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356992"/>
            <a:ext cx="8128000" cy="2930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144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是不是真正的消极遁世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方山子的由侠到隐、由入世到出世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不可能是思想感情上的彻底消解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作者已经从他的神情上看到了这一点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今几日耳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精悍之色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犹见于眉间。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这种思想感情的延续之下隐藏的是什么呢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文章的最后似也有此一问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余闻光、黄间多异人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往往阳狂垢污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不可得而见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方山子傥见之与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二字透露了个中信息。原来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这些所谓异人的不寻常行为乃是一种掩饰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是为了压抑心中的激情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平息内心的矛盾。方山子也正是如此。他折节读书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原是为了有所作为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干出一番事业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但由于无所遇合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只得被迫归隐。他的心中怎能不萦绕着难以解脱的痛苦呢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他过去的少年壮志又怎能不以某种方式流露出来呢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方山子的隐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并不是彻底的出世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而是借隐来掩饰内心怀才不遇、壮志未酬的痛苦。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17442"/>
            <a:ext cx="8128000" cy="466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8952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7498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(1037—1101),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号东坡居士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今四川眉山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北宋杰出政治家、文学家和书画家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与父苏洵、弟苏辙并称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均被列入唐宋八大家。在诗歌方面与江西诗派的开创者黄庭坚并称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在词作方面与南宋大词人辛弃疾并称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。其文汪洋宏肆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明白晓畅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其诗善用比喻夸张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富有哲理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其词豪迈旷达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独具风格。有诗文集《苏东坡全集》。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8.eps" descr="id:214749114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268760"/>
            <a:ext cx="1872208" cy="199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宋神宗元丰二年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(1079),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苏轼被李定等人诬以诗文诽谤新法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下狱治罪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九死一生。后被贬为黄州团练副使。这对一向胸怀大志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希望做出一番事业的苏轼来说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无疑是一个非常沉重的打击。因此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他对方山子的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欲以此驰骋当世。然终不遇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的遭遇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别有感触。写方山子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实际上是自悲不遇。但他以诗文遇祸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不便直言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于是才隐约其词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语多深婉。从这个意义上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可以说《方山子传》是苏轼在黄州心态的一种形象折射。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509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8570" y="5632192"/>
            <a:ext cx="341406" cy="493819"/>
          </a:xfrm>
          <a:prstGeom prst="rect">
            <a:avLst/>
          </a:prstGeom>
        </p:spPr>
      </p:pic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377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前十有九年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7912369"/>
              </p:ext>
            </p:extLst>
          </p:nvPr>
        </p:nvGraphicFramePr>
        <p:xfrm>
          <a:off x="508000" y="1634918"/>
          <a:ext cx="8128000" cy="3683104"/>
        </p:xfrm>
        <a:graphic>
          <a:graphicData uri="http://schemas.openxmlformats.org/presentationml/2006/ole">
            <p:oleObj spid="_x0000_s1027" name="文档" r:id="rId7" imgW="3896414" imgH="176539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39752" y="5495460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214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3106131"/>
              </p:ext>
            </p:extLst>
          </p:nvPr>
        </p:nvGraphicFramePr>
        <p:xfrm>
          <a:off x="508000" y="1700808"/>
          <a:ext cx="8128000" cy="4228711"/>
        </p:xfrm>
        <a:graphic>
          <a:graphicData uri="http://schemas.openxmlformats.org/presentationml/2006/ole">
            <p:oleObj spid="_x0000_s2051" name="文档" r:id="rId5" imgW="3839157" imgH="1996556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603238" y="1766056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2352" y="2298644"/>
            <a:ext cx="12567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59832" y="281358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0883" y="337876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0718" y="3900154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4393446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6782" y="4926034"/>
            <a:ext cx="9252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73892" y="5466996"/>
            <a:ext cx="14903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681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31830489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3075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339752" y="5495460"/>
            <a:ext cx="13681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5050" y="1450772"/>
            <a:ext cx="17390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51310" y="1988840"/>
            <a:ext cx="18830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0061" y="2543743"/>
            <a:ext cx="157159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4141" y="3087760"/>
            <a:ext cx="12016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1345" y="3626759"/>
            <a:ext cx="12982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85050" y="4143659"/>
            <a:ext cx="129825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5015" y="4698562"/>
            <a:ext cx="18508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0849" y="5231007"/>
            <a:ext cx="12149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1866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3524" y="1639686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2324" y="243177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4776" y="285018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403" y="32347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0632" y="3645112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1916" y="4486699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2490" y="530120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闾里之侠皆宗之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引申为学习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庵居蔬食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不与世相闻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在庵中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余既耸然异之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岁得帛千匹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见方山子从两骑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然终不遇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不被赏识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得不到重用。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没有遇到。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此岂古方山冠之遗像乎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以前留下的样子。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死者生前的相片或画像。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03238" y="1503210"/>
            <a:ext cx="514522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1560" y="1902306"/>
            <a:ext cx="5407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06252" y="2305794"/>
            <a:ext cx="236019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13693" y="2711341"/>
            <a:ext cx="370657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32245" y="3112260"/>
            <a:ext cx="204381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3238" y="3514315"/>
            <a:ext cx="34170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93730" y="4761556"/>
            <a:ext cx="293425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81194" y="4761556"/>
            <a:ext cx="293425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93235" y="5565446"/>
            <a:ext cx="2215004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639814" y="5565446"/>
            <a:ext cx="3449692" cy="32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4303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2027541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7179" y="3706146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7192" y="2852936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4497585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8933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环堵萧然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指墙。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堵塞。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方屋而高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帽顶。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指房屋。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而妻子奴婢皆有自得之意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妻子和儿女。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男女两人结婚后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女子是男子的妻子。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使从事于其间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任职。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指投身到事业中。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6542" y="234888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67411" y="234888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6542" y="314766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4970" y="3147660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86542" y="3963941"/>
            <a:ext cx="1778428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7294" y="3963941"/>
            <a:ext cx="4857194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86542" y="4753804"/>
            <a:ext cx="1026186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54084" y="4753804"/>
            <a:ext cx="2902092" cy="320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6642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方山子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光、黄间隐人也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此吾故人陈慥季常也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徒步往来山中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人莫识也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何为而在此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鹊起于前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精悍之色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犹见于眉间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使从事于其间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今已显闻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8416" y="2309530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9912" y="2714859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5070" y="3119466"/>
            <a:ext cx="8356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99792" y="352394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11760" y="3921647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4578" y="4329355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1724" y="4736030"/>
            <a:ext cx="165618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3533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1615</Words>
  <Application>Microsoft Office PowerPoint</Application>
  <PresentationFormat>全屏显示(4:3)</PresentationFormat>
  <Paragraphs>106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2016-09-16T15:03:12Z</dcterms:modified>
</cp:coreProperties>
</file>