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26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7" r:id="rId12"/>
    <p:sldId id="287" r:id="rId13"/>
    <p:sldId id="268" r:id="rId14"/>
    <p:sldId id="270" r:id="rId15"/>
    <p:sldId id="271" r:id="rId16"/>
    <p:sldId id="272" r:id="rId17"/>
    <p:sldId id="286" r:id="rId18"/>
    <p:sldId id="273" r:id="rId19"/>
    <p:sldId id="274" r:id="rId20"/>
    <p:sldId id="275" r:id="rId21"/>
    <p:sldId id="276" r:id="rId22"/>
    <p:sldId id="277" r:id="rId23"/>
    <p:sldId id="289" r:id="rId24"/>
    <p:sldId id="278" r:id="rId25"/>
    <p:sldId id="285" r:id="rId26"/>
    <p:sldId id="279" r:id="rId27"/>
    <p:sldId id="281" r:id="rId28"/>
    <p:sldId id="282" r:id="rId29"/>
    <p:sldId id="283" r:id="rId30"/>
    <p:sldId id="284" r:id="rId31"/>
    <p:sldId id="297" r:id="rId32"/>
    <p:sldId id="291" r:id="rId33"/>
    <p:sldId id="292" r:id="rId34"/>
    <p:sldId id="293" r:id="rId35"/>
    <p:sldId id="294" r:id="rId36"/>
    <p:sldId id="299" r:id="rId37"/>
    <p:sldId id="295" r:id="rId38"/>
    <p:sldId id="296" r:id="rId39"/>
    <p:sldId id="300" r:id="rId40"/>
    <p:sldId id="301" r:id="rId41"/>
    <p:sldId id="302" r:id="rId42"/>
    <p:sldId id="303" r:id="rId43"/>
    <p:sldId id="307" r:id="rId44"/>
    <p:sldId id="304" r:id="rId45"/>
    <p:sldId id="305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5" r:id="rId62"/>
    <p:sldId id="323" r:id="rId63"/>
    <p:sldId id="326" r:id="rId64"/>
    <p:sldId id="324" r:id="rId65"/>
    <p:sldId id="327" r:id="rId66"/>
    <p:sldId id="328" r:id="rId67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398F8-37B5-4EB7-ACBD-03BC727BBED2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34622-6AC4-4BAA-9635-781A4041B0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35E4F-22FE-4395-B27A-2E977C4A089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0C581-3B00-4545-8F5C-7601DDFABC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0C581-3B00-4545-8F5C-7601DDFABC0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4F22D7-DFC0-4869-BFA9-26BAC52F6B94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F6E4C2-7778-46DB-BAB8-DD3D937FFF38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748DE0-8BAB-4C3F-922A-1A918F0FFFF9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3EDB77-E79B-4AD6-A462-16CEE04C8AED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F53F07-033E-4904-BD7A-8AD595082134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43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264392-4AD3-4F4F-9CD6-2919C7676F8D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43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962CD4-D852-4626-848E-7AD50B9FC15E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43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7BABB7-4D2A-426B-B724-5F799ED28109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43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7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8C9E9-C275-4E6C-BAD9-D4A2F80D23CE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43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15E58F-A6F4-41F3-9EB2-3C92F80A4675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450712-5555-4D6B-8741-DD3CB966A514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95E9C3-87C4-4DC1-BDE9-C1D18B8B70DD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264392-4AD3-4F4F-9CD6-2919C7676F8D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43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95E9C3-87C4-4DC1-BDE9-C1D18B8B70DD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171FE2-BF99-402C-91D4-CEEF9035925D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45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C2107-4F69-4795-B492-31330221168A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264392-4AD3-4F4F-9CD6-2919C7676F8D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43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306F9-6DB1-4603-82C3-77F1CD8C956F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6392DF-011A-4854-85CF-B04B6F974131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C9C43E-F8C1-4F74-B3B7-15BD6EFAC095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E39435-A763-4401-99D4-6D7806B20952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474866-0038-4AC0-951F-454554DFF29E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09CED1-C35D-49DB-AA75-D706370F5892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C98103-3BF8-4978-B4F0-CADA08E517BD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EC1617-7A56-4CF4-9CB7-324D169883C6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5862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2338" y="1981200"/>
            <a:ext cx="3815862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AB0329-6865-4295-A0B5-84CBC371DA0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5C183-7D3D-441E-BFC4-3F91A8C50DDE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C9C7C-7461-4441-B385-2AA36344322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9&#31446;&#23376;&#19981;&#36275;&#19982;&#35851;.flv" TargetMode="External"/><Relationship Id="rId3" Type="http://schemas.openxmlformats.org/officeDocument/2006/relationships/hyperlink" Target="3&#22812;&#35265;&#39033;&#20271;.flv" TargetMode="External"/><Relationship Id="rId7" Type="http://schemas.openxmlformats.org/officeDocument/2006/relationships/hyperlink" Target="8&#24352;&#33391;&#20837;&#35874;&#183;&#33539;&#22686;&#30772;&#26007;.rmvb" TargetMode="External"/><Relationship Id="rId2" Type="http://schemas.openxmlformats.org/officeDocument/2006/relationships/hyperlink" Target="2&#33539;&#22686;&#29486;&#31574;.fl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7&#27146;&#21721;&#22823;&#20041;.rmvb" TargetMode="External"/><Relationship Id="rId5" Type="http://schemas.openxmlformats.org/officeDocument/2006/relationships/hyperlink" Target="6&#39033;&#24196;&#33310;&#21073;&#183;&#27146;&#21721;&#38383;&#24080;.flv" TargetMode="External"/><Relationship Id="rId4" Type="http://schemas.openxmlformats.org/officeDocument/2006/relationships/hyperlink" Target="4&#21016;&#37030;&#33510;&#24773;.rmvb" TargetMode="External"/><Relationship Id="rId9" Type="http://schemas.openxmlformats.org/officeDocument/2006/relationships/hyperlink" Target="10&#35803;&#26432;&#26361;&#26080;&#20260;.fl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3&#22812;&#35265;&#39033;&#20271;.flv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4&#21016;&#37030;&#33510;&#24773;.rmvb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33539;&#22686;&#20030;&#29606;.flv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6&#39033;&#24196;&#33310;&#21073;&#183;&#27146;&#21721;&#38383;&#24080;.flv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7&#27146;&#21721;&#22823;&#20041;.rmvb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&#32426;&#20449;.flv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8&#24352;&#33391;&#20837;&#35874;&#183;&#33539;&#22686;&#30772;&#26007;.rmvb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10&#35803;&#26432;&#26361;&#26080;&#20260;.flv" TargetMode="External"/><Relationship Id="rId2" Type="http://schemas.openxmlformats.org/officeDocument/2006/relationships/hyperlink" Target="9&#31446;&#23376;&#19981;&#36275;&#19982;&#35851;.flv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&#40511;&#38376;&#23476;&#32972;&#26223;.flv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s?wd=%E8%B4%A5%E5%AE%B6%E5%AD%90%E7%9A%84%E6%84%8F%E6%80%9D&amp;rsv_cq=&#19977;&#20010;&#23383;&#30340;&#25104;&#35821;&amp;rsv_dl=0_left_exactqa_6848" TargetMode="External"/><Relationship Id="rId13" Type="http://schemas.openxmlformats.org/officeDocument/2006/relationships/hyperlink" Target="http://www.baidu.com/s?wd=%E8%8E%AB%E9%A1%BB%E6%9C%89%E7%9A%84%E6%84%8F%E6%80%9D&amp;rsv_cq=&#19977;&#20010;&#23383;&#30340;&#25104;&#35821;&amp;rsv_dl=0_left_exactqa_6848" TargetMode="External"/><Relationship Id="rId18" Type="http://schemas.openxmlformats.org/officeDocument/2006/relationships/hyperlink" Target="http://www.baidu.com/s?wd=%E7%B4%A7%E7%AE%8D%E5%92%92%E7%9A%84%E6%84%8F%E6%80%9D&amp;rsv_cq=&#19977;&#20010;&#23383;&#30340;&#25104;&#35821;&amp;rsv_dl=0_left_exactqa_6848" TargetMode="External"/><Relationship Id="rId3" Type="http://schemas.openxmlformats.org/officeDocument/2006/relationships/hyperlink" Target="http://www.baidu.com/s?wd=%E7%A9%BA%E5%9F%8E%E8%AE%A1%E7%9A%84%E6%84%8F%E6%80%9D&amp;rsv_cq=&#19977;&#20010;&#23383;&#30340;&#25104;&#35821;&amp;rsv_dl=0_left_exactqa_6848" TargetMode="External"/><Relationship Id="rId21" Type="http://schemas.openxmlformats.org/officeDocument/2006/relationships/hyperlink" Target="http://www.baidu.com/s?wd=%E6%AF%8D%E5%A4%9C%E5%8F%89%E7%9A%84%E6%84%8F%E6%80%9D&amp;rsv_cq=&#19977;&#20010;&#23383;&#30340;&#25104;&#35821;&amp;rsv_dl=0_left_exactqa_6848" TargetMode="External"/><Relationship Id="rId7" Type="http://schemas.openxmlformats.org/officeDocument/2006/relationships/hyperlink" Target="http://www.baidu.com/s?wd=%E9%87%8C%E7%A8%8B%E7%A2%91%E7%9A%84%E6%84%8F%E6%80%9D&amp;rsv_cq=&#19977;&#20010;&#23383;&#30340;&#25104;&#35821;&amp;rsv_dl=0_left_exactqa_6848" TargetMode="External"/><Relationship Id="rId12" Type="http://schemas.openxmlformats.org/officeDocument/2006/relationships/hyperlink" Target="http://www.baidu.com/s?wd=%E7%A0%B4%E5%A4%A9%E8%8D%92%E7%9A%84%E6%84%8F%E6%80%9D&amp;rsv_cq=&#19977;&#20010;&#23383;&#30340;&#25104;&#35821;&amp;rsv_dl=0_left_exactqa_6848" TargetMode="External"/><Relationship Id="rId17" Type="http://schemas.openxmlformats.org/officeDocument/2006/relationships/hyperlink" Target="http://www.baidu.com/s?wd=%E5%A4%AA%E4%B8%8A%E7%9A%87%E7%9A%84%E6%84%8F%E6%80%9D&amp;rsv_cq=&#19977;&#20010;&#23383;&#30340;&#25104;&#35821;&amp;rsv_dl=0_left_exactqa_6848" TargetMode="External"/><Relationship Id="rId2" Type="http://schemas.openxmlformats.org/officeDocument/2006/relationships/hyperlink" Target="http://www.baidu.com/s?wd=%E6%93%8E%E5%A4%A9%E6%9F%B1%E7%9A%84%E6%84%8F%E6%80%9D&amp;rsv_cq=&#19977;&#20010;&#23383;&#30340;&#25104;&#35821;&amp;rsv_dl=0_left_exactqa_6848" TargetMode="External"/><Relationship Id="rId16" Type="http://schemas.openxmlformats.org/officeDocument/2006/relationships/hyperlink" Target="http://www.baidu.com/s?wd=%E5%8F%A3%E5%A4%B4%E7%A6%85%E7%9A%84%E6%84%8F%E6%80%9D&amp;rsv_cq=&#19977;&#20010;&#23383;&#30340;&#25104;&#35821;&amp;rsv_dl=0_left_exactqa_6848" TargetMode="External"/><Relationship Id="rId20" Type="http://schemas.openxmlformats.org/officeDocument/2006/relationships/hyperlink" Target="http://www.baidu.com/s?wd=%E9%93%81%E5%85%AC%E9%B8%A1%E7%9A%84%E6%84%8F%E6%80%9D&amp;rsv_cq=&#19977;&#20010;&#23383;&#30340;&#25104;&#35821;&amp;rsv_dl=0_left_exactqa_68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idu.com/s?wd=%E7%BE%8E%E4%BA%BA%E8%AE%A1%E7%9A%84%E6%84%8F%E6%80%9D&amp;rsv_cq=&#19977;&#20010;&#23383;&#30340;&#25104;&#35821;&amp;rsv_dl=0_left_exactqa_6848" TargetMode="External"/><Relationship Id="rId11" Type="http://schemas.openxmlformats.org/officeDocument/2006/relationships/hyperlink" Target="http://www.baidu.com/s?wd=%E5%AE%88%E8%B4%A2%E5%A5%B4%E7%9A%84%E6%84%8F%E6%80%9D&amp;rsv_cq=&#19977;&#20010;&#23383;&#30340;&#25104;&#35821;&amp;rsv_dl=0_left_exactqa_6848" TargetMode="External"/><Relationship Id="rId5" Type="http://schemas.openxmlformats.org/officeDocument/2006/relationships/hyperlink" Target="http://www.baidu.com/s?wd=%E4%B8%91%E5%85%AB%E6%80%AA%E7%9A%84%E6%84%8F%E6%80%9D&amp;rsv_cq=&#19977;&#20010;&#23383;&#30340;&#25104;&#35821;&amp;rsv_dl=0_left_exactqa_6848" TargetMode="External"/><Relationship Id="rId15" Type="http://schemas.openxmlformats.org/officeDocument/2006/relationships/hyperlink" Target="http://www.baidu.com/s?wd=%E5%90%9D%E5%95%AC%E9%AC%BC%E7%9A%84%E6%84%8F%E6%80%9D&amp;rsv_cq=&#19977;&#20010;&#23383;&#30340;&#25104;&#35821;&amp;rsv_dl=0_left_exactqa_6848" TargetMode="External"/><Relationship Id="rId10" Type="http://schemas.openxmlformats.org/officeDocument/2006/relationships/hyperlink" Target="http://www.baidu.com/s?wd=%E6%B8%85%E4%B8%80%E8%89%B2%E7%9A%84%E6%84%8F%E6%80%9D&amp;rsv_cq=&#19977;&#20010;&#23383;&#30340;&#25104;&#35821;&amp;rsv_dl=0_left_exactqa_6848" TargetMode="External"/><Relationship Id="rId19" Type="http://schemas.openxmlformats.org/officeDocument/2006/relationships/hyperlink" Target="http://www.baidu.com/s?wd=%E8%82%89%E4%B8%AD%E5%88%BA%E7%9A%84%E6%84%8F%E6%80%9D&amp;rsv_cq=&#19977;&#20010;&#23383;&#30340;&#25104;&#35821;&amp;rsv_dl=0_left_exactqa_6848" TargetMode="External"/><Relationship Id="rId4" Type="http://schemas.openxmlformats.org/officeDocument/2006/relationships/hyperlink" Target="http://www.baidu.com/s?wd=%E6%95%91%E4%B8%96%E4%B8%BB%E7%9A%84%E6%84%8F%E6%80%9D&amp;rsv_cq=&#19977;&#20010;&#23383;&#30340;&#25104;&#35821;&amp;rsv_dl=0_left_exactqa_6848" TargetMode="External"/><Relationship Id="rId9" Type="http://schemas.openxmlformats.org/officeDocument/2006/relationships/hyperlink" Target="http://www.baidu.com/s?wd=%E6%89%93%E6%93%82%E5%8F%B0%E7%9A%84%E6%84%8F%E6%80%9D&amp;rsv_cq=&#19977;&#20010;&#23383;&#30340;&#25104;&#35821;&amp;rsv_dl=0_left_exactqa_6848" TargetMode="External"/><Relationship Id="rId14" Type="http://schemas.openxmlformats.org/officeDocument/2006/relationships/hyperlink" Target="http://www.baidu.com/s?wd=%E6%80%A5%E5%85%88%E9%94%8B%E7%9A%84%E6%84%8F%E6%80%9D&amp;rsv_cq=&#19977;&#20010;&#23383;&#30340;&#25104;&#35821;&amp;rsv_dl=0_left_exactqa_6848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s?wd=%E4%B8%9C%E9%81%93%E4%B8%BB%E7%9A%84%E6%84%8F%E6%80%9D&amp;rsv_cq=&#19977;&#20010;&#23383;&#30340;&#25104;&#35821;&amp;rsv_dl=0_left_exactqa_6848" TargetMode="External"/><Relationship Id="rId13" Type="http://schemas.openxmlformats.org/officeDocument/2006/relationships/hyperlink" Target="http://www.baidu.com/s?wd=%E6%9B%BF%E7%BD%AA%E7%BE%8A%E7%9A%84%E6%84%8F%E6%80%9D&amp;rsv_cq=&#19977;&#20010;&#23383;&#30340;&#25104;&#35821;&amp;rsv_dl=0_left_exactqa_6848" TargetMode="External"/><Relationship Id="rId18" Type="http://schemas.openxmlformats.org/officeDocument/2006/relationships/hyperlink" Target="http://www.baidu.com/s?wd=%E4%B8%80%E7%AA%9D%E8%9C%82%E7%9A%84%E6%84%8F%E6%80%9D&amp;rsv_cq=&#19977;&#20010;&#23383;&#30340;&#25104;&#35821;&amp;rsv_dl=0_left_exactqa_6848" TargetMode="External"/><Relationship Id="rId3" Type="http://schemas.openxmlformats.org/officeDocument/2006/relationships/hyperlink" Target="http://www.baidu.com/s?wd=%E5%8D%95%E7%9B%B8%E6%80%9D%E7%9A%84%E6%84%8F%E6%80%9D&amp;rsv_cq=&#19977;&#20010;&#23383;&#30340;&#25104;&#35821;&amp;rsv_dl=0_left_exactqa_6848" TargetMode="External"/><Relationship Id="rId7" Type="http://schemas.openxmlformats.org/officeDocument/2006/relationships/hyperlink" Target="http://www.baidu.com/s?wd=%E7%AC%91%E9%9D%A2%E8%99%8E%E7%9A%84%E6%84%8F%E6%80%9D&amp;rsv_cq=&#19977;&#20010;&#23383;&#30340;&#25104;&#35821;&amp;rsv_dl=0_left_exactqa_6848" TargetMode="External"/><Relationship Id="rId12" Type="http://schemas.openxmlformats.org/officeDocument/2006/relationships/hyperlink" Target="http://www.baidu.com/s?wd=%E4%B8%80%E8%A8%80%E5%A0%82%E7%9A%84%E6%84%8F%E6%80%9D&amp;rsv_cq=&#19977;&#20010;&#23383;&#30340;&#25104;&#35821;&amp;rsv_dl=0_left_exactqa_6848" TargetMode="External"/><Relationship Id="rId17" Type="http://schemas.openxmlformats.org/officeDocument/2006/relationships/hyperlink" Target="http://www.baidu.com/s?wd=%E4%B8%80%E5%AD%97%E5%B8%88%E7%9A%84%E6%84%8F%E6%80%9D&amp;rsv_cq=&#19977;&#20010;&#23383;&#30340;&#25104;&#35821;&amp;rsv_dl=0_left_exactqa_6848" TargetMode="External"/><Relationship Id="rId2" Type="http://schemas.openxmlformats.org/officeDocument/2006/relationships/hyperlink" Target="http://www.baidu.com/s?wd=%E5%BF%98%E5%B9%B4%E4%BA%A4%E7%9A%84%E6%84%8F%E6%80%9D&amp;rsv_cq=&#19977;&#20010;&#23383;&#30340;&#25104;&#35821;&amp;rsv_dl=0_left_exactqa_6848" TargetMode="External"/><Relationship Id="rId16" Type="http://schemas.openxmlformats.org/officeDocument/2006/relationships/hyperlink" Target="http://www.baidu.com/s?wd=%E4%BA%8C%E6%B5%81%E5%AD%90%E7%9A%84%E6%84%8F%E6%80%9D&amp;rsv_cq=&#19977;&#20010;&#23383;&#30340;&#25104;&#35821;&amp;rsv_dl=0_left_exactqa_68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idu.com/s?wd=%E6%89%A7%E7%89%9B%E8%80%B3%E7%9A%84%E6%84%8F%E6%80%9D&amp;rsv_cq=&#19977;&#20010;&#23383;&#30340;&#25104;&#35821;&amp;rsv_dl=0_left_exactqa_6848" TargetMode="External"/><Relationship Id="rId11" Type="http://schemas.openxmlformats.org/officeDocument/2006/relationships/hyperlink" Target="http://www.baidu.com/s?wd=%E6%8E%89%E4%B9%A6%E8%A2%8B%E7%9A%84%E6%84%8F%E6%80%9D&amp;rsv_cq=&#19977;&#20010;&#23383;&#30340;&#25104;&#35821;&amp;rsv_dl=0_left_exactqa_6848" TargetMode="External"/><Relationship Id="rId5" Type="http://schemas.openxmlformats.org/officeDocument/2006/relationships/hyperlink" Target="http://www.baidu.com/s?wd=%E8%B7%91%E9%BE%99%E5%A5%97%E7%9A%84%E6%84%8F%E6%80%9D&amp;rsv_cq=&#19977;&#20010;&#23383;&#30340;&#25104;&#35821;&amp;rsv_dl=0_left_exactqa_6848" TargetMode="External"/><Relationship Id="rId15" Type="http://schemas.openxmlformats.org/officeDocument/2006/relationships/hyperlink" Target="http://www.baidu.com/s?wd=%E4%B8%8B%E9%A9%AC%E5%A8%81%E7%9A%84%E6%84%8F%E6%80%9D&amp;rsv_cq=&#19977;&#20010;&#23383;&#30340;&#25104;&#35821;&amp;rsv_dl=0_left_exactqa_6848" TargetMode="External"/><Relationship Id="rId10" Type="http://schemas.openxmlformats.org/officeDocument/2006/relationships/hyperlink" Target="http://www.baidu.com/s?wd=%E6%95%B2%E7%AB%B9%E6%9D%A0%E7%9A%84%E6%84%8F%E6%80%9D&amp;rsv_cq=&#19977;&#20010;&#23383;&#30340;&#25104;&#35821;&amp;rsv_dl=0_left_exactqa_6848" TargetMode="External"/><Relationship Id="rId19" Type="http://schemas.openxmlformats.org/officeDocument/2006/relationships/hyperlink" Target="http://www.baidu.com/s?wd=%E9%98%BF%E5%A0%B5%E7%89%A9%E7%9A%84%E6%84%8F%E6%80%9D&amp;rsv_cq=&#19977;&#20010;&#23383;&#30340;&#25104;&#35821;&amp;rsv_dl=0_left_exactqa_6848" TargetMode="External"/><Relationship Id="rId4" Type="http://schemas.openxmlformats.org/officeDocument/2006/relationships/hyperlink" Target="http://www.baidu.com/s?wd=%E6%B8%85%E5%90%9B%E4%BE%A7%E7%9A%84%E6%84%8F%E6%80%9D&amp;rsv_cq=&#19977;&#20010;&#23383;&#30340;&#25104;&#35821;&amp;rsv_dl=0_left_exactqa_6848" TargetMode="External"/><Relationship Id="rId9" Type="http://schemas.openxmlformats.org/officeDocument/2006/relationships/hyperlink" Target="http://www.baidu.com/s?wd=%E8%AF%95%E9%87%91%E7%9F%B3%E7%9A%84%E6%84%8F%E6%80%9D&amp;rsv_cq=&#19977;&#20010;&#23383;&#30340;&#25104;&#35821;&amp;rsv_dl=0_left_exactqa_6848" TargetMode="External"/><Relationship Id="rId14" Type="http://schemas.openxmlformats.org/officeDocument/2006/relationships/hyperlink" Target="http://www.baidu.com/s?wd=%E7%8B%97%E8%85%BF%E5%AD%90%E7%9A%84%E6%84%8F%E6%80%9D&amp;rsv_cq=&#19977;&#20010;&#23383;&#30340;&#25104;&#35821;&amp;rsv_dl=0_left_exactqa_6848" TargetMode="Externa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s?wd=%E4%BA%8C%E6%9D%86%E5%AD%90%E7%9A%84%E6%84%8F%E6%80%9D&amp;rsv_cq=&#19977;&#20010;&#23383;&#30340;&#25104;&#35821;&amp;rsv_dl=0_left_exactqa_6848" TargetMode="External"/><Relationship Id="rId13" Type="http://schemas.openxmlformats.org/officeDocument/2006/relationships/hyperlink" Target="http://www.baidu.com/s?wd=%E6%95%B2%E8%BE%B9%E9%BC%93%E7%9A%84%E6%84%8F%E6%80%9D&amp;rsv_cq=&#19977;&#20010;&#23383;&#30340;&#25104;&#35821;&amp;rsv_dl=0_left_exactqa_6848" TargetMode="External"/><Relationship Id="rId18" Type="http://schemas.openxmlformats.org/officeDocument/2006/relationships/hyperlink" Target="http://www.baidu.com/s?wd=%E6%BB%A1%E5%A4%A9%E9%A3%9E%E7%9A%84%E6%84%8F%E6%80%9D&amp;rsv_cq=&#19977;&#20010;&#23383;&#30340;&#25104;&#35821;&amp;rsv_dl=0_left_exactqa_6848" TargetMode="External"/><Relationship Id="rId3" Type="http://schemas.openxmlformats.org/officeDocument/2006/relationships/hyperlink" Target="http://www.baidu.com/s?wd=%E8%B7%91%E6%B1%9F%E6%B9%96%E7%9A%84%E6%84%8F%E6%80%9D&amp;rsv_cq=&#19977;&#20010;&#23383;&#30340;&#25104;&#35821;&amp;rsv_dl=0_left_exactqa_6848" TargetMode="External"/><Relationship Id="rId21" Type="http://schemas.openxmlformats.org/officeDocument/2006/relationships/hyperlink" Target="http://www.baidu.com/s?wd=%E6%B3%BC%E5%86%B7%E6%B0%B4%E7%9A%84%E6%84%8F%E6%80%9D&amp;rsv_cq=&#19977;&#20010;&#23383;&#30340;&#25104;&#35821;&amp;rsv_dl=0_left_exactqa_6848" TargetMode="External"/><Relationship Id="rId7" Type="http://schemas.openxmlformats.org/officeDocument/2006/relationships/hyperlink" Target="http://www.baidu.com/s?wd=%E5%AE%89%E4%B9%90%E7%AA%9D%E7%9A%84%E6%84%8F%E6%80%9D&amp;rsv_cq=&#19977;&#20010;&#23383;&#30340;&#25104;&#35821;&amp;rsv_dl=0_left_exactqa_6848" TargetMode="External"/><Relationship Id="rId12" Type="http://schemas.openxmlformats.org/officeDocument/2006/relationships/hyperlink" Target="http://www.baidu.com/s?wd=%E8%80%B3%E8%BE%B9%E9%A3%8E%E7%9A%84%E6%84%8F%E6%80%9D&amp;rsv_cq=&#19977;&#20010;&#23383;&#30340;&#25104;&#35821;&amp;rsv_dl=0_left_exactqa_6848" TargetMode="External"/><Relationship Id="rId17" Type="http://schemas.openxmlformats.org/officeDocument/2006/relationships/hyperlink" Target="http://www.baidu.com/s?wd=%E8%80%81%E6%B1%9F%E6%B9%96%E7%9A%84%E6%84%8F%E6%80%9D&amp;rsv_cq=&#19977;&#20010;&#23383;&#30340;&#25104;&#35821;&amp;rsv_dl=0_left_exactqa_6848" TargetMode="External"/><Relationship Id="rId2" Type="http://schemas.openxmlformats.org/officeDocument/2006/relationships/hyperlink" Target="http://www.baidu.com/s?wd=%E5%8A%BF%E5%88%A9%E7%9C%BC%E7%9A%84%E6%84%8F%E6%80%9D&amp;rsv_cq=&#19977;&#20010;&#23383;&#30340;&#25104;&#35821;&amp;rsv_dl=0_left_exactqa_6848" TargetMode="External"/><Relationship Id="rId16" Type="http://schemas.openxmlformats.org/officeDocument/2006/relationships/hyperlink" Target="http://www.baidu.com/s?wd=%E9%81%AE%E7%BE%9E%E5%B8%83%E7%9A%84%E6%84%8F%E6%80%9D&amp;rsv_cq=&#19977;&#20010;&#23383;&#30340;&#25104;&#35821;&amp;rsv_dl=0_left_exactqa_6848" TargetMode="External"/><Relationship Id="rId20" Type="http://schemas.openxmlformats.org/officeDocument/2006/relationships/hyperlink" Target="http://www.baidu.com/s?wd=%E5%86%92%E5%A4%B1%E9%AC%BC%E7%9A%84%E6%84%8F%E6%80%9D&amp;rsv_cq=&#19977;&#20010;&#23383;&#30340;&#25104;&#35821;&amp;rsv_dl=0_left_exactqa_68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idu.com/s?wd=%E9%A9%AC%E5%89%8D%E5%8D%92%E7%9A%84%E6%84%8F%E6%80%9D&amp;rsv_cq=&#19977;&#20010;&#23383;&#30340;&#25104;&#35821;&amp;rsv_dl=0_left_exactqa_6848" TargetMode="External"/><Relationship Id="rId11" Type="http://schemas.openxmlformats.org/officeDocument/2006/relationships/hyperlink" Target="http://www.baidu.com/s?wd=%E9%9C%B2%E9%A9%AC%E8%84%9A%E7%9A%84%E6%84%8F%E6%80%9D&amp;rsv_cq=&#19977;&#20010;&#23383;&#30340;&#25104;&#35821;&amp;rsv_dl=0_left_exactqa_6848" TargetMode="External"/><Relationship Id="rId5" Type="http://schemas.openxmlformats.org/officeDocument/2006/relationships/hyperlink" Target="http://www.baidu.com/s?wd=%E5%9C%9F%E5%8C%85%E5%AD%90%E7%9A%84%E6%84%8F%E6%80%9D&amp;rsv_cq=&#19977;&#20010;&#23383;&#30340;&#25104;&#35821;&amp;rsv_dl=0_left_exactqa_6848" TargetMode="External"/><Relationship Id="rId15" Type="http://schemas.openxmlformats.org/officeDocument/2006/relationships/hyperlink" Target="http://www.baidu.com/s?wd=%E9%9A%8F%E5%A4%A7%E6%B5%81%E7%9A%84%E6%84%8F%E6%80%9D&amp;rsv_cq=&#19977;&#20010;&#23383;&#30340;&#25104;&#35821;&amp;rsv_dl=0_left_exactqa_6848" TargetMode="External"/><Relationship Id="rId23" Type="http://schemas.openxmlformats.org/officeDocument/2006/relationships/hyperlink" Target="http://www.baidu.com/s?wd=%E4%B8%80%E6%BA%9C%E7%83%9F%E7%9A%84%E6%84%8F%E6%80%9D&amp;rsv_cq=&#19977;&#20010;&#23383;&#30340;&#25104;&#35821;&amp;rsv_dl=0_left_exactqa_6848" TargetMode="External"/><Relationship Id="rId10" Type="http://schemas.openxmlformats.org/officeDocument/2006/relationships/hyperlink" Target="http://www.baidu.com/s?wd=%E5%A4%9A%E9%9D%A2%E6%89%8B%E7%9A%84%E6%84%8F%E6%80%9D&amp;rsv_cq=&#19977;&#20010;&#23383;&#30340;&#25104;&#35821;&amp;rsv_dl=0_left_exactqa_6848" TargetMode="External"/><Relationship Id="rId19" Type="http://schemas.openxmlformats.org/officeDocument/2006/relationships/hyperlink" Target="http://www.baidu.com/s?wd=%E9%B8%9F%E5%85%BD%E6%95%A3%E7%9A%84%E6%84%8F%E6%80%9D&amp;rsv_cq=&#19977;&#20010;&#23383;&#30340;&#25104;&#35821;&amp;rsv_dl=0_left_exactqa_6848" TargetMode="External"/><Relationship Id="rId4" Type="http://schemas.openxmlformats.org/officeDocument/2006/relationships/hyperlink" Target="http://www.baidu.com/s?wd=%E4%BA%8C%E6%8A%8A%E5%88%80%E7%9A%84%E6%84%8F%E6%80%9D&amp;rsv_cq=&#19977;&#20010;&#23383;&#30340;&#25104;&#35821;&amp;rsv_dl=0_left_exactqa_6848" TargetMode="External"/><Relationship Id="rId9" Type="http://schemas.openxmlformats.org/officeDocument/2006/relationships/hyperlink" Target="http://www.baidu.com/s?wd=%E9%A3%8E%E9%A9%AC%E7%89%9B%E7%9A%84%E6%84%8F%E6%80%9D&amp;rsv_cq=&#19977;&#20010;&#23383;&#30340;&#25104;&#35821;&amp;rsv_dl=0_left_exactqa_6848" TargetMode="External"/><Relationship Id="rId14" Type="http://schemas.openxmlformats.org/officeDocument/2006/relationships/hyperlink" Target="http://www.baidu.com/s?wd=%E5%84%BF%E7%9A%87%E5%B8%9D%E7%9A%84%E6%84%8F%E6%80%9D&amp;rsv_cq=&#19977;&#20010;&#23383;&#30340;&#25104;&#35821;&amp;rsv_dl=0_left_exactqa_6848" TargetMode="External"/><Relationship Id="rId22" Type="http://schemas.openxmlformats.org/officeDocument/2006/relationships/hyperlink" Target="http://www.baidu.com/s?wd=%E4%B8%A7%E9%97%A8%E7%A5%9E%E7%9A%84%E6%84%8F%E6%80%9D&amp;rsv_cq=&#19977;&#20010;&#23383;&#30340;&#25104;&#35821;&amp;rsv_dl=0_left_exactqa_6848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s?wd=%E6%AD%BB%E5%AF%B9%E5%A4%B4%E7%9A%84%E6%84%8F%E6%80%9D&amp;rsv_cq=&#19977;&#20010;&#23383;&#30340;&#25104;&#35821;&amp;rsv_dl=0_left_exactqa_6848" TargetMode="External"/><Relationship Id="rId13" Type="http://schemas.openxmlformats.org/officeDocument/2006/relationships/hyperlink" Target="http://www.baidu.com/s?wd=%E5%94%B1%E9%AB%98%E8%B0%83%E7%9A%84%E6%84%8F%E6%80%9D&amp;rsv_cq=&#19977;&#20010;&#23383;&#30340;&#25104;&#35821;&amp;rsv_dl=0_left_exactqa_6848" TargetMode="External"/><Relationship Id="rId3" Type="http://schemas.openxmlformats.org/officeDocument/2006/relationships/hyperlink" Target="http://www.baidu.com/s?wd=%E6%8D%8B%E8%99%8E%E9%A1%BB%E7%9A%84%E6%84%8F%E6%80%9D&amp;rsv_cq=&#19977;&#20010;&#23383;&#30340;&#25104;&#35821;&amp;rsv_dl=0_left_exactqa_6848" TargetMode="External"/><Relationship Id="rId7" Type="http://schemas.openxmlformats.org/officeDocument/2006/relationships/hyperlink" Target="http://www.baidu.com/s?wd=%E6%9D%B5%E8%87%BC%E4%BA%A4%E7%9A%84%E6%84%8F%E6%80%9D&amp;rsv_cq=&#19977;&#20010;&#23383;&#30340;&#25104;&#35821;&amp;rsv_dl=0_left_exactqa_6848" TargetMode="External"/><Relationship Id="rId12" Type="http://schemas.openxmlformats.org/officeDocument/2006/relationships/hyperlink" Target="http://www.baidu.com/s?wd=%E6%9D%80%E9%A3%8E%E6%99%AF%E7%9A%84%E6%84%8F%E6%80%9D&amp;rsv_cq=&#19977;&#20010;&#23383;&#30340;&#25104;&#35821;&amp;rsv_dl=0_left_exactqa_6848" TargetMode="External"/><Relationship Id="rId17" Type="http://schemas.openxmlformats.org/officeDocument/2006/relationships/hyperlink" Target="http://www.baidu.com/s?wd=%E4%B8%80%E9%A3%8E%E5%90%B9%E7%9A%84%E6%84%8F%E6%80%9D&amp;rsv_cq=&#19977;&#20010;&#23383;&#30340;&#25104;&#35821;&amp;rsv_dl=0_left_exactqa_6848" TargetMode="External"/><Relationship Id="rId2" Type="http://schemas.openxmlformats.org/officeDocument/2006/relationships/hyperlink" Target="http://www.baidu.com/s?wd=%E4%B9%B1%E5%BC%B9%E7%90%B4%E7%9A%84%E6%84%8F%E6%80%9D&amp;rsv_cq=&#19977;&#20010;&#23383;&#30340;&#25104;&#35821;&amp;rsv_dl=0_left_exactqa_6848" TargetMode="External"/><Relationship Id="rId16" Type="http://schemas.openxmlformats.org/officeDocument/2006/relationships/hyperlink" Target="http://www.baidu.com/s?wd=%E4%B8%80%E5%9B%A2%E7%B3%9F%E7%9A%84%E6%84%8F%E6%80%9D&amp;rsv_cq=&#19977;&#20010;&#23383;&#30340;&#25104;&#35821;&amp;rsv_dl=0_left_exactqa_68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idu.com/s?wd=%E6%89%93%E8%BE%B9%E9%BC%93%E7%9A%84%E6%84%8F%E6%80%9D&amp;rsv_cq=&#19977;&#20010;&#23383;&#30340;&#25104;&#35821;&amp;rsv_dl=0_left_exactqa_6848" TargetMode="External"/><Relationship Id="rId11" Type="http://schemas.openxmlformats.org/officeDocument/2006/relationships/hyperlink" Target="http://www.baidu.com/s?wd=%E8%80%8D%E8%8A%B1%E8%85%94%E7%9A%84%E6%84%8F%E6%80%9D&amp;rsv_cq=&#19977;&#20010;&#23383;&#30340;&#25104;&#35821;&amp;rsv_dl=0_left_exactqa_6848" TargetMode="External"/><Relationship Id="rId5" Type="http://schemas.openxmlformats.org/officeDocument/2006/relationships/hyperlink" Target="http://www.baidu.com/s?wd=%E5%AE%9E%E6%89%93%E5%AE%9E%E7%9A%84%E6%84%8F%E6%80%9D&amp;rsv_cq=&#19977;&#20010;&#23383;&#30340;&#25104;&#35821;&amp;rsv_dl=0_left_exactqa_6848" TargetMode="External"/><Relationship Id="rId15" Type="http://schemas.openxmlformats.org/officeDocument/2006/relationships/hyperlink" Target="http://www.baidu.com/s?wd=%E8%80%B3%E6%8A%A5%E7%A5%9E%E7%9A%84%E6%84%8F%E6%80%9D&amp;rsv_cq=&#19977;&#20010;&#23383;&#30340;&#25104;&#35821;&amp;rsv_dl=0_left_exactqa_6848" TargetMode="External"/><Relationship Id="rId10" Type="http://schemas.openxmlformats.org/officeDocument/2006/relationships/hyperlink" Target="http://www.baidu.com/s?wd=%E5%82%B2%E9%9C%9C%E6%9E%9D%E7%9A%84%E6%84%8F%E6%80%9D&amp;rsv_cq=&#19977;&#20010;&#23383;&#30340;&#25104;&#35821;&amp;rsv_dl=0_left_exactqa_6848" TargetMode="External"/><Relationship Id="rId4" Type="http://schemas.openxmlformats.org/officeDocument/2006/relationships/hyperlink" Target="http://www.baidu.com/s?wd=%E8%B5%B0%E8%BF%87%E5%9C%BA%E7%9A%84%E6%84%8F%E6%80%9D&amp;rsv_cq=&#19977;&#20010;&#23383;&#30340;&#25104;&#35821;&amp;rsv_dl=0_left_exactqa_6848" TargetMode="External"/><Relationship Id="rId9" Type="http://schemas.openxmlformats.org/officeDocument/2006/relationships/hyperlink" Target="http://www.baidu.com/s?wd=%E7%A2%B0%E9%92%89%E5%AD%90%E7%9A%84%E6%84%8F%E6%80%9D&amp;rsv_cq=&#19977;&#20010;&#23383;&#30340;&#25104;&#35821;&amp;rsv_dl=0_left_exactqa_6848" TargetMode="External"/><Relationship Id="rId14" Type="http://schemas.openxmlformats.org/officeDocument/2006/relationships/hyperlink" Target="http://www.baidu.com/s?wd=%E8%BD%AF%E9%AA%A8%E5%A4%B4%E7%9A%84%E6%84%8F%E6%80%9D&amp;rsv_cq=&#19977;&#20010;&#23383;&#30340;&#25104;&#35821;&amp;rsv_dl=0_left_exactqa_6848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s?wd=%E6%8A%B1%E4%B8%8D%E5%B9%B3%E7%9A%84%E6%84%8F%E6%80%9D&amp;rsv_cq=&#19977;&#20010;&#23383;&#30340;&#25104;&#35821;&amp;rsv_dl=0_left_exactqa_6848" TargetMode="External"/><Relationship Id="rId13" Type="http://schemas.openxmlformats.org/officeDocument/2006/relationships/hyperlink" Target="http://www.baidu.com/s?wd=%E8%BF%82%E5%A4%AB%E5%AD%90%E7%9A%84%E6%84%8F%E6%80%9D&amp;rsv_cq=&#19977;&#20010;&#23383;&#30340;&#25104;&#35821;&amp;rsv_dl=0_left_exactqa_6848" TargetMode="External"/><Relationship Id="rId18" Type="http://schemas.openxmlformats.org/officeDocument/2006/relationships/hyperlink" Target="http://www.baidu.com/s?wd=%E8%A3%85%E9%97%A8%E9%9D%A2%E7%9A%84%E6%84%8F%E6%80%9D&amp;rsv_cq=&#19977;&#20010;&#23383;&#30340;&#25104;&#35821;&amp;rsv_dl=0_left_exactqa_6848" TargetMode="External"/><Relationship Id="rId3" Type="http://schemas.openxmlformats.org/officeDocument/2006/relationships/hyperlink" Target="http://www.baidu.com/s?wd=%E6%9D%AF%E4%B8%AD%E7%89%A9%E7%9A%84%E6%84%8F%E6%80%9D&amp;rsv_cq=&#19977;&#20010;&#23383;&#30340;&#25104;&#35821;&amp;rsv_dl=0_left_exactqa_6848" TargetMode="External"/><Relationship Id="rId21" Type="http://schemas.openxmlformats.org/officeDocument/2006/relationships/hyperlink" Target="http://www.baidu.com/s?wd=%E4%BA%8C%E4%BA%94%E8%80%A6%E7%9A%84%E6%84%8F%E6%80%9D&amp;rsv_cq=&#19977;&#20010;&#23383;&#30340;&#25104;&#35821;&amp;rsv_dl=0_left_exactqa_6848" TargetMode="External"/><Relationship Id="rId7" Type="http://schemas.openxmlformats.org/officeDocument/2006/relationships/hyperlink" Target="http://www.baidu.com/s?wd=%E6%94%BE%E5%86%B7%E7%AE%AD%E7%9A%84%E6%84%8F%E6%80%9D&amp;rsv_cq=&#19977;&#20010;&#23383;&#30340;&#25104;&#35821;&amp;rsv_dl=0_left_exactqa_6848" TargetMode="External"/><Relationship Id="rId12" Type="http://schemas.openxmlformats.org/officeDocument/2006/relationships/hyperlink" Target="http://www.baidu.com/s?wd=%E7%9F%B3%E5%B0%A4%E9%A3%8E%E7%9A%84%E6%84%8F%E6%80%9D&amp;rsv_cq=&#19977;&#20010;&#23383;&#30340;&#25104;&#35821;&amp;rsv_dl=0_left_exactqa_6848" TargetMode="External"/><Relationship Id="rId17" Type="http://schemas.openxmlformats.org/officeDocument/2006/relationships/hyperlink" Target="http://www.baidu.com/s?wd=%E8%99%8E%E8%80%8C%E5%86%A0%E7%9A%84%E6%84%8F%E6%80%9D&amp;rsv_cq=&#19977;&#20010;&#23383;&#30340;&#25104;&#35821;&amp;rsv_dl=0_left_exactqa_6848" TargetMode="External"/><Relationship Id="rId25" Type="http://schemas.openxmlformats.org/officeDocument/2006/relationships/hyperlink" Target="http://www.baidu.com/s?wd=%E8%BF%87%E6%97%B6%E8%B4%A7%E7%9A%84%E6%84%8F%E6%80%9D&amp;rsv_cq=&#19977;&#20010;&#23383;&#30340;&#25104;&#35821;&amp;rsv_dl=0_left_exactqa_6848" TargetMode="External"/><Relationship Id="rId2" Type="http://schemas.openxmlformats.org/officeDocument/2006/relationships/hyperlink" Target="http://www.baidu.com/s?wd=%E8%80%B3%E6%97%81%E9%A3%8E%E7%9A%84%E6%84%8F%E6%80%9D&amp;rsv_cq=&#19977;&#20010;&#23383;&#30340;&#25104;&#35821;&amp;rsv_dl=0_left_exactqa_6848" TargetMode="External"/><Relationship Id="rId16" Type="http://schemas.openxmlformats.org/officeDocument/2006/relationships/hyperlink" Target="http://www.baidu.com/s?wd=%E6%8A%B9%E7%A8%80%E6%B3%A5%E7%9A%84%E6%84%8F%E6%80%9D&amp;rsv_cq=&#19977;&#20010;&#23383;&#30340;&#25104;&#35821;&amp;rsv_dl=0_left_exactqa_6848" TargetMode="External"/><Relationship Id="rId20" Type="http://schemas.openxmlformats.org/officeDocument/2006/relationships/hyperlink" Target="http://www.baidu.com/s?wd=%E4%B8%9C%E7%AA%97%E8%AE%A1%E7%9A%84%E6%84%8F%E6%80%9D&amp;rsv_cq=&#19977;&#20010;&#23383;&#30340;&#25104;&#35821;&amp;rsv_dl=0_left_exactqa_68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idu.com/s?wd=%E5%86%92%E7%89%8C%E8%B4%A7%E7%9A%84%E6%84%8F%E6%80%9D&amp;rsv_cq=&#19977;&#20010;&#23383;&#30340;&#25104;&#35821;&amp;rsv_dl=0_left_exactqa_6848" TargetMode="External"/><Relationship Id="rId11" Type="http://schemas.openxmlformats.org/officeDocument/2006/relationships/hyperlink" Target="http://www.baidu.com/s?wd=%E5%8F%AB%E5%8C%96%E5%AD%90%E7%9A%84%E6%84%8F%E6%80%9D&amp;rsv_cq=&#19977;&#20010;&#23383;&#30340;&#25104;&#35821;&amp;rsv_dl=0_left_exactqa_6848" TargetMode="External"/><Relationship Id="rId24" Type="http://schemas.openxmlformats.org/officeDocument/2006/relationships/hyperlink" Target="http://www.baidu.com/s?wd=%E6%89%93%E6%AD%BB%E8%99%8E%E7%9A%84%E6%84%8F%E6%80%9D&amp;rsv_cq=&#19977;&#20010;&#23383;&#30340;&#25104;&#35821;&amp;rsv_dl=0_left_exactqa_6848" TargetMode="External"/><Relationship Id="rId5" Type="http://schemas.openxmlformats.org/officeDocument/2006/relationships/hyperlink" Target="http://www.baidu.com/s?wd=%E5%AE%9E%E5%BF%83%E7%9C%BC%E7%9A%84%E6%84%8F%E6%80%9D&amp;rsv_cq=&#19977;&#20010;&#23383;&#30340;&#25104;&#35821;&amp;rsv_dl=0_left_exactqa_6848" TargetMode="External"/><Relationship Id="rId15" Type="http://schemas.openxmlformats.org/officeDocument/2006/relationships/hyperlink" Target="http://www.baidu.com/s?wd=%E4%B8%9C%E5%AE%B6%E4%B8%98%E7%9A%84%E6%84%8F%E6%80%9D&amp;rsv_cq=&#19977;&#20010;&#23383;&#30340;&#25104;&#35821;&amp;rsv_dl=0_left_exactqa_6848" TargetMode="External"/><Relationship Id="rId23" Type="http://schemas.openxmlformats.org/officeDocument/2006/relationships/hyperlink" Target="http://www.baidu.com/s?wd=%E4%B8%80%E7%89%9B%E9%B8%A3%E7%9A%84%E6%84%8F%E6%80%9D&amp;rsv_cq=&#19977;&#20010;&#23383;&#30340;&#25104;&#35821;&amp;rsv_dl=0_left_exactqa_6848" TargetMode="External"/><Relationship Id="rId10" Type="http://schemas.openxmlformats.org/officeDocument/2006/relationships/hyperlink" Target="http://www.baidu.com/s?wd=%E4%B8%80%E6%8E%8A%E5%9C%9F%E7%9A%84%E6%84%8F%E6%80%9D&amp;rsv_cq=&#19977;&#20010;&#23383;&#30340;&#25104;&#35821;&amp;rsv_dl=0_left_exactqa_6848" TargetMode="External"/><Relationship Id="rId19" Type="http://schemas.openxmlformats.org/officeDocument/2006/relationships/hyperlink" Target="http://www.baidu.com/s?wd=%E7%99%BD%E8%B4%B9%E8%9C%A1%E7%9A%84%E6%84%8F%E6%80%9D&amp;rsv_cq=&#19977;&#20010;&#23383;&#30340;&#25104;&#35821;&amp;rsv_dl=0_left_exactqa_6848" TargetMode="External"/><Relationship Id="rId4" Type="http://schemas.openxmlformats.org/officeDocument/2006/relationships/hyperlink" Target="http://www.baidu.com/s?wd=%E5%88%AE%E5%9C%B0%E7%9A%AE%E7%9A%84%E6%84%8F%E6%80%9D&amp;rsv_cq=&#19977;&#20010;&#23383;&#30340;&#25104;&#35821;&amp;rsv_dl=0_left_exactqa_6848" TargetMode="External"/><Relationship Id="rId9" Type="http://schemas.openxmlformats.org/officeDocument/2006/relationships/hyperlink" Target="http://www.baidu.com/s?wd=%E5%8D%B7%E9%93%BA%E7%9B%96%E7%9A%84%E6%84%8F%E6%80%9D&amp;rsv_cq=&#19977;&#20010;&#23383;&#30340;&#25104;&#35821;&amp;rsv_dl=0_left_exactqa_6848" TargetMode="External"/><Relationship Id="rId14" Type="http://schemas.openxmlformats.org/officeDocument/2006/relationships/hyperlink" Target="http://www.baidu.com/s?wd=%E7%99%BE%E4%B8%96%E5%B8%88%E7%9A%84%E6%84%8F%E6%80%9D&amp;rsv_cq=&#19977;&#20010;&#23383;&#30340;&#25104;&#35821;&amp;rsv_dl=0_left_exactqa_6848" TargetMode="External"/><Relationship Id="rId22" Type="http://schemas.openxmlformats.org/officeDocument/2006/relationships/hyperlink" Target="http://www.baidu.com/s?wd=%E8%B5%B6%E6%B5%AA%E5%A4%B4%E7%9A%84%E6%84%8F%E6%80%9D&amp;rsv_cq=&#19977;&#20010;&#23383;&#30340;&#25104;&#35821;&amp;rsv_dl=0_left_exactqa_6848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32426;&#20449;.flv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2&#33539;&#22686;&#29486;&#31574;.flv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有这样一群人</a:t>
            </a:r>
            <a:endParaRPr lang="zh-CN" altLang="en-US" sz="4000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1428736"/>
            <a:ext cx="7358114" cy="3357586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他们发轫了我们祖国前所未有的尊严</a:t>
            </a:r>
            <a:endParaRPr lang="en-US" altLang="zh-CN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他们开启了一个族群挺立千秋的自信</a:t>
            </a:r>
            <a:endParaRPr lang="en-US" altLang="zh-CN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他们的国号成了一个民族永远的名字</a:t>
            </a:r>
            <a:endParaRPr lang="zh-CN" altLang="en-US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5000636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两千二百多年前，他们的一次聚会，可谓是一念决生死，一宴定乾坤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14290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梳理故事脉络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1071546"/>
            <a:ext cx="6643734" cy="600164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无伤告密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2" action="ppaction://hlinkfile"/>
              </a:rPr>
              <a:t>范增献计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3" action="ppaction://hlinkfile"/>
              </a:rPr>
              <a:t>项伯夜访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张良献计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刘项约婚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项伯说羽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4" action="ppaction://hlinkfile"/>
              </a:rPr>
              <a:t>刘邦谢罪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项王留宴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范增举玦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5" action="ppaction://hlinkfile"/>
              </a:rPr>
              <a:t>项庄舞剑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樊哙闯帐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6" action="ppaction://hlinkfile"/>
              </a:rPr>
              <a:t>哙叱项王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沛公逃席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14.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7" action="ppaction://hlinkfile"/>
              </a:rPr>
              <a:t>张良留谢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项王受璧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16.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8" action="ppaction://hlinkfile"/>
              </a:rPr>
              <a:t>范增破斗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17.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hlinkClick r:id="rId9" action="ppaction://hlinkfile"/>
              </a:rPr>
              <a:t>诛曹无伤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项庄舞剑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6152"/>
            <a:ext cx="9144000" cy="442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43174" y="357166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本节目标</a:t>
            </a:r>
            <a:endParaRPr lang="zh-CN" altLang="en-US" sz="4000" b="1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143116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1.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自读课文，疏通、翻译课文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</a:rPr>
              <a:t>2.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总结归纳文章中的文言语法现象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785794"/>
            <a:ext cx="8572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        夫运筹策帷帐之中，决胜于千里之外，吾不如子房；镇国家，抚百姓，给馈饷，不绝粮道，吾不如萧何；连百万之军，战必胜，攻必取，吾不如韩信；此三者，皆人杰也。吾能用之，此吾所以取天下也。</a:t>
            </a:r>
            <a:endParaRPr lang="en-US" altLang="zh-CN" sz="40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en-US" altLang="zh-CN" sz="40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       </a:t>
            </a:r>
            <a:r>
              <a:rPr lang="zh-CN" altLang="en-US" sz="40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项羽有一范增而不能用，此其所以为我擒也。 </a:t>
            </a:r>
            <a:endParaRPr lang="zh-CN" altLang="en-US" sz="4000" dirty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第二课时学习目标</a:t>
            </a:r>
            <a:endParaRPr lang="zh-CN" altLang="en-US" sz="4000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00174"/>
            <a:ext cx="9358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zh-CN" altLang="en-US" sz="3600" b="1" dirty="0" smtClean="0">
                <a:solidFill>
                  <a:srgbClr val="002060"/>
                </a:solidFill>
              </a:rPr>
              <a:t>疏通文章第一、第二自然段；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r>
              <a:rPr lang="zh-CN" altLang="en-US" sz="3600" b="1" dirty="0" smtClean="0">
                <a:solidFill>
                  <a:srgbClr val="002060"/>
                </a:solidFill>
              </a:rPr>
              <a:t>筛选、归类、总结语法现象；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r>
              <a:rPr lang="zh-CN" altLang="en-US" sz="3600" b="1" dirty="0" smtClean="0">
                <a:solidFill>
                  <a:srgbClr val="002060"/>
                </a:solidFill>
              </a:rPr>
              <a:t>通过人物语言、行为浅析人物形象。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5072074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齐读第一自然段</a:t>
            </a:r>
            <a:endParaRPr lang="zh-CN" altLang="en-US" sz="4000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1042988" y="333375"/>
            <a:ext cx="7777162" cy="6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en-US" altLang="zh-CN" sz="2800" b="1" dirty="0">
                <a:latin typeface="黑体" pitchFamily="2" charset="-122"/>
                <a:ea typeface="黑体" pitchFamily="2" charset="-122"/>
              </a:rPr>
              <a:t>     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军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霸上 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未得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与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项羽相见。</a:t>
            </a: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沛公左司马曹无伤使人言于项羽</a:t>
            </a: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欲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关中，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使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子婴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为相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 珍宝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尽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项羽大怒曰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旦日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飨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士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卒，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击破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军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endParaRPr kumimoji="1" lang="en-US" altLang="zh-CN" sz="40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 </a:t>
            </a:r>
          </a:p>
        </p:txBody>
      </p:sp>
      <p:sp>
        <p:nvSpPr>
          <p:cNvPr id="398339" name="Rectangle 3"/>
          <p:cNvSpPr>
            <a:spLocks noChangeArrowheads="1"/>
          </p:cNvSpPr>
          <p:nvPr/>
        </p:nvSpPr>
        <p:spPr bwMode="auto">
          <a:xfrm>
            <a:off x="6011863" y="1100138"/>
            <a:ext cx="1720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没有能够</a:t>
            </a:r>
          </a:p>
        </p:txBody>
      </p:sp>
      <p:sp>
        <p:nvSpPr>
          <p:cNvPr id="398340" name="Rectangle 4"/>
          <p:cNvSpPr>
            <a:spLocks noChangeArrowheads="1"/>
          </p:cNvSpPr>
          <p:nvPr/>
        </p:nvSpPr>
        <p:spPr bwMode="auto">
          <a:xfrm>
            <a:off x="2484438" y="1125538"/>
            <a:ext cx="30972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驻军，军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名作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动？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8341" name="Rectangle 5"/>
          <p:cNvSpPr>
            <a:spLocks noChangeArrowheads="1"/>
          </p:cNvSpPr>
          <p:nvPr/>
        </p:nvSpPr>
        <p:spPr bwMode="auto">
          <a:xfrm>
            <a:off x="1187450" y="3559175"/>
            <a:ext cx="308289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称王，名作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动？ 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8342" name="Rectangle 6"/>
          <p:cNvSpPr>
            <a:spLocks noChangeArrowheads="1"/>
          </p:cNvSpPr>
          <p:nvPr/>
        </p:nvSpPr>
        <p:spPr bwMode="auto">
          <a:xfrm>
            <a:off x="4284663" y="3559175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让</a:t>
            </a:r>
          </a:p>
        </p:txBody>
      </p:sp>
      <p:sp>
        <p:nvSpPr>
          <p:cNvPr id="398343" name="Rectangle 7"/>
          <p:cNvSpPr>
            <a:spLocks noChangeArrowheads="1"/>
          </p:cNvSpPr>
          <p:nvPr/>
        </p:nvSpPr>
        <p:spPr bwMode="auto">
          <a:xfrm>
            <a:off x="5219700" y="3559175"/>
            <a:ext cx="3248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作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他的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国相    </a:t>
            </a:r>
          </a:p>
        </p:txBody>
      </p:sp>
      <p:sp>
        <p:nvSpPr>
          <p:cNvPr id="398344" name="Rectangle 8"/>
          <p:cNvSpPr>
            <a:spLocks noChangeArrowheads="1"/>
          </p:cNvSpPr>
          <p:nvPr/>
        </p:nvSpPr>
        <p:spPr bwMode="auto">
          <a:xfrm>
            <a:off x="1403350" y="4854575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占有</a:t>
            </a:r>
          </a:p>
        </p:txBody>
      </p:sp>
      <p:sp>
        <p:nvSpPr>
          <p:cNvPr id="398345" name="Rectangle 9"/>
          <p:cNvSpPr>
            <a:spLocks noChangeArrowheads="1"/>
          </p:cNvSpPr>
          <p:nvPr/>
        </p:nvSpPr>
        <p:spPr bwMode="auto">
          <a:xfrm>
            <a:off x="6804025" y="484346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犒劳</a:t>
            </a:r>
          </a:p>
        </p:txBody>
      </p:sp>
      <p:sp>
        <p:nvSpPr>
          <p:cNvPr id="398346" name="Rectangle 10"/>
          <p:cNvSpPr>
            <a:spLocks noChangeArrowheads="1"/>
          </p:cNvSpPr>
          <p:nvPr/>
        </p:nvSpPr>
        <p:spPr bwMode="auto">
          <a:xfrm>
            <a:off x="1979613" y="6007100"/>
            <a:ext cx="949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替</a:t>
            </a:r>
          </a:p>
        </p:txBody>
      </p:sp>
      <p:sp>
        <p:nvSpPr>
          <p:cNvPr id="398347" name="Rectangle 11"/>
          <p:cNvSpPr>
            <a:spLocks noChangeArrowheads="1"/>
          </p:cNvSpPr>
          <p:nvPr/>
        </p:nvSpPr>
        <p:spPr bwMode="auto">
          <a:xfrm>
            <a:off x="3419475" y="600710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打败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8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8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8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8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39" grpId="0"/>
      <p:bldP spid="398340" grpId="0"/>
      <p:bldP spid="398341" grpId="0"/>
      <p:bldP spid="398342" grpId="0"/>
      <p:bldP spid="398343" grpId="0"/>
      <p:bldP spid="398344" grpId="0"/>
      <p:bldP spid="398345" grpId="0"/>
      <p:bldP spid="398346" grpId="0"/>
      <p:bldP spid="3983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ChangeArrowheads="1"/>
          </p:cNvSpPr>
          <p:nvPr/>
        </p:nvSpPr>
        <p:spPr bwMode="auto">
          <a:xfrm>
            <a:off x="1042988" y="404813"/>
            <a:ext cx="7850187" cy="612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当是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时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，项羽兵四十万，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新丰鸿</a:t>
            </a:r>
          </a:p>
          <a:p>
            <a:pPr algn="di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门；沛公兵</a:t>
            </a: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十万，在霸上。范增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说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项羽曰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</a:t>
            </a:r>
          </a:p>
          <a:p>
            <a:pPr algn="di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公居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山东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时，</a:t>
            </a:r>
            <a:r>
              <a:rPr kumimoji="1" lang="zh-CN" altLang="en-US" sz="3600" b="1" u="sng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贪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于财货，好美姬。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今</a:t>
            </a:r>
          </a:p>
          <a:p>
            <a:pPr algn="dist">
              <a:spcBef>
                <a:spcPct val="20000"/>
              </a:spcBef>
            </a:pPr>
            <a:endParaRPr kumimoji="1" lang="zh-CN" altLang="en-US" sz="3600" b="1" dirty="0" smtClean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入关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，财物无所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取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，妇女无所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幸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，此</a:t>
            </a: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</a:t>
            </a:r>
          </a:p>
        </p:txBody>
      </p:sp>
      <p:sp>
        <p:nvSpPr>
          <p:cNvPr id="400387" name="Rectangle 3"/>
          <p:cNvSpPr>
            <a:spLocks noChangeArrowheads="1"/>
          </p:cNvSpPr>
          <p:nvPr/>
        </p:nvSpPr>
        <p:spPr bwMode="auto">
          <a:xfrm>
            <a:off x="6443663" y="1006475"/>
            <a:ext cx="15271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驻扎在 </a:t>
            </a:r>
          </a:p>
        </p:txBody>
      </p:sp>
      <p:sp>
        <p:nvSpPr>
          <p:cNvPr id="400388" name="Rectangle 4"/>
          <p:cNvSpPr>
            <a:spLocks noChangeArrowheads="1"/>
          </p:cNvSpPr>
          <p:nvPr/>
        </p:nvSpPr>
        <p:spPr bwMode="auto">
          <a:xfrm>
            <a:off x="1042988" y="1079500"/>
            <a:ext cx="2105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在这个时候</a:t>
            </a:r>
          </a:p>
        </p:txBody>
      </p:sp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5435600" y="299720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劝告</a:t>
            </a:r>
          </a:p>
        </p:txBody>
      </p:sp>
      <p:sp>
        <p:nvSpPr>
          <p:cNvPr id="400390" name="Rectangle 6"/>
          <p:cNvSpPr>
            <a:spLocks noChangeArrowheads="1"/>
          </p:cNvSpPr>
          <p:nvPr/>
        </p:nvSpPr>
        <p:spPr bwMode="auto">
          <a:xfrm>
            <a:off x="1042988" y="4322763"/>
            <a:ext cx="2489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崤山以东地区</a:t>
            </a:r>
          </a:p>
          <a:p>
            <a:pPr eaLnBrk="0" hangingPunct="0"/>
            <a:endParaRPr kumimoji="1" lang="en-US" altLang="zh-CN" sz="30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0391" name="Rectangle 7"/>
          <p:cNvSpPr>
            <a:spLocks noChangeArrowheads="1"/>
          </p:cNvSpPr>
          <p:nvPr/>
        </p:nvSpPr>
        <p:spPr bwMode="auto">
          <a:xfrm>
            <a:off x="4067175" y="570865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夺取</a:t>
            </a:r>
          </a:p>
        </p:txBody>
      </p:sp>
      <p:sp>
        <p:nvSpPr>
          <p:cNvPr id="400392" name="Rectangle 8"/>
          <p:cNvSpPr>
            <a:spLocks noChangeArrowheads="1"/>
          </p:cNvSpPr>
          <p:nvPr/>
        </p:nvSpPr>
        <p:spPr bwMode="auto">
          <a:xfrm>
            <a:off x="7092950" y="5708650"/>
            <a:ext cx="13436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rgbClr val="D54F4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宠幸？</a:t>
            </a:r>
            <a:endParaRPr kumimoji="1" lang="zh-CN" altLang="en-US" sz="3000" b="1" dirty="0">
              <a:solidFill>
                <a:srgbClr val="D54F4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4357694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不知满足地追求</a:t>
            </a:r>
            <a:endParaRPr lang="zh-CN" altLang="en-US" sz="2800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/>
      <p:bldP spid="400388" grpId="0"/>
      <p:bldP spid="400389" grpId="0"/>
      <p:bldP spid="400390" grpId="0"/>
      <p:bldP spid="400391" grpId="0"/>
      <p:bldP spid="4003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684213" y="523875"/>
            <a:ext cx="82296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其志不在</a:t>
            </a:r>
            <a:r>
              <a:rPr kumimoji="1" lang="zh-CN" altLang="en-US" sz="35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小</a:t>
            </a: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。吾令人</a:t>
            </a:r>
            <a:r>
              <a:rPr kumimoji="1" lang="zh-CN" altLang="en-US" sz="35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望其气</a:t>
            </a: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，皆</a:t>
            </a:r>
            <a:r>
              <a:rPr kumimoji="1" lang="zh-CN" altLang="en-US" sz="35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龙</a:t>
            </a:r>
          </a:p>
          <a:p>
            <a:pPr>
              <a:spcBef>
                <a:spcPct val="20000"/>
              </a:spcBef>
            </a:pPr>
            <a:endParaRPr kumimoji="1" lang="zh-CN" altLang="en-US" sz="3500" b="1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虎，成</a:t>
            </a:r>
            <a:r>
              <a:rPr kumimoji="1" lang="zh-CN" altLang="en-US" sz="35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五彩</a:t>
            </a:r>
            <a:r>
              <a:rPr kumimoji="1" lang="zh-CN" altLang="en-US" sz="3500" b="1">
                <a:latin typeface="黑体" pitchFamily="2" charset="-122"/>
                <a:ea typeface="黑体" pitchFamily="2" charset="-122"/>
              </a:rPr>
              <a:t>，此天子气也。</a:t>
            </a:r>
            <a:r>
              <a:rPr kumimoji="1" lang="zh-CN" altLang="en-US" sz="35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急击勿失！</a:t>
            </a:r>
            <a:r>
              <a:rPr kumimoji="1" lang="zh-CN" altLang="en-US" sz="3500" b="1" u="sng">
                <a:solidFill>
                  <a:srgbClr val="0000FF"/>
                </a:solidFill>
                <a:latin typeface="Times New Roman"/>
                <a:ea typeface="黑体" pitchFamily="2" charset="-122"/>
              </a:rPr>
              <a:t>”</a:t>
            </a:r>
            <a:endParaRPr kumimoji="1" lang="zh-CN" altLang="en-US" sz="3500" b="1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500">
                <a:latin typeface="Times New Roman" pitchFamily="18" charset="0"/>
              </a:rPr>
              <a:t> </a:t>
            </a:r>
            <a:endParaRPr kumimoji="1" lang="zh-CN" altLang="en-US" sz="35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2435" name="Rectangle 3"/>
          <p:cNvSpPr>
            <a:spLocks noChangeArrowheads="1"/>
          </p:cNvSpPr>
          <p:nvPr/>
        </p:nvSpPr>
        <p:spPr bwMode="auto">
          <a:xfrm>
            <a:off x="1979613" y="1150938"/>
            <a:ext cx="3441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形作名，小处     </a:t>
            </a:r>
          </a:p>
        </p:txBody>
      </p:sp>
      <p:sp>
        <p:nvSpPr>
          <p:cNvPr id="402436" name="Rectangle 4"/>
          <p:cNvSpPr>
            <a:spLocks noChangeArrowheads="1"/>
          </p:cNvSpPr>
          <p:nvPr/>
        </p:nvSpPr>
        <p:spPr bwMode="auto">
          <a:xfrm>
            <a:off x="4787900" y="1150938"/>
            <a:ext cx="32400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望他头上的云气            </a:t>
            </a:r>
          </a:p>
        </p:txBody>
      </p:sp>
      <p:sp>
        <p:nvSpPr>
          <p:cNvPr id="402437" name="Rectangle 5"/>
          <p:cNvSpPr>
            <a:spLocks noChangeArrowheads="1"/>
          </p:cNvSpPr>
          <p:nvPr/>
        </p:nvSpPr>
        <p:spPr bwMode="auto">
          <a:xfrm>
            <a:off x="7864475" y="1150938"/>
            <a:ext cx="595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是            </a:t>
            </a:r>
          </a:p>
        </p:txBody>
      </p:sp>
      <p:sp>
        <p:nvSpPr>
          <p:cNvPr id="402438" name="Rectangle 6"/>
          <p:cNvSpPr>
            <a:spLocks noChangeArrowheads="1"/>
          </p:cNvSpPr>
          <p:nvPr/>
        </p:nvSpPr>
        <p:spPr bwMode="auto">
          <a:xfrm>
            <a:off x="1908175" y="2319338"/>
            <a:ext cx="2105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五彩的颜色</a:t>
            </a:r>
          </a:p>
          <a:p>
            <a:pPr eaLnBrk="0" hangingPunct="0"/>
            <a:endParaRPr kumimoji="1" lang="en-US" altLang="zh-CN" sz="30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2439" name="Rectangle 7"/>
          <p:cNvSpPr>
            <a:spLocks noChangeArrowheads="1"/>
          </p:cNvSpPr>
          <p:nvPr/>
        </p:nvSpPr>
        <p:spPr bwMode="auto">
          <a:xfrm>
            <a:off x="4787900" y="2406650"/>
            <a:ext cx="4025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赶快攻打不要失去时机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5" grpId="0"/>
      <p:bldP spid="402436" grpId="0"/>
      <p:bldP spid="402437" grpId="0"/>
      <p:bldP spid="402438" grpId="0"/>
      <p:bldP spid="4024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643042" y="642918"/>
            <a:ext cx="5788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宴前主要写了几件事？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714480" y="1857364"/>
            <a:ext cx="41148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、无伤告密</a:t>
            </a:r>
            <a:endParaRPr kumimoji="1" lang="zh-CN" altLang="en-US" sz="48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714480" y="2786058"/>
            <a:ext cx="43434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、范增献计</a:t>
            </a:r>
            <a:endParaRPr kumimoji="1" lang="zh-CN" altLang="en-US" sz="48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3643314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方正行楷简体" pitchFamily="2" charset="-122"/>
                <a:ea typeface="方正行楷简体" pitchFamily="2" charset="-122"/>
              </a:rPr>
              <a:t>自负  暴力  </a:t>
            </a:r>
            <a:endParaRPr lang="zh-CN" altLang="en-US" sz="3200" b="1" dirty="0">
              <a:solidFill>
                <a:srgbClr val="0070C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4643446"/>
            <a:ext cx="4929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方正行楷简体" pitchFamily="2" charset="-122"/>
                <a:ea typeface="方正行楷简体" pitchFamily="2" charset="-122"/>
              </a:rPr>
              <a:t>老谋深算  火上浇油</a:t>
            </a:r>
            <a:endParaRPr lang="zh-CN" altLang="en-US" sz="3200" b="1" dirty="0">
              <a:solidFill>
                <a:srgbClr val="0070C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3571876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项羽：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643042" y="4500570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范增：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ChangeArrowheads="1"/>
          </p:cNvSpPr>
          <p:nvPr/>
        </p:nvSpPr>
        <p:spPr bwMode="auto">
          <a:xfrm>
            <a:off x="990600" y="333375"/>
            <a:ext cx="7902575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 dirty="0"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　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楚左尹项伯者，项羽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季父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也，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素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  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善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留侯张良。张良是时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从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沛公，项伯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乃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驰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私见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张良，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具告 </a:t>
            </a:r>
          </a:p>
          <a:p>
            <a:pPr>
              <a:spcBef>
                <a:spcPct val="20000"/>
              </a:spcBef>
            </a:pPr>
            <a:endParaRPr kumimoji="1" lang="zh-CN" altLang="en-US" sz="3600" b="1" u="sng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以事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，欲呼张良与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俱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去，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毋从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俱死也。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张良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曰：</a:t>
            </a:r>
            <a:endParaRPr kumimoji="1" lang="zh-CN" altLang="en-US" sz="3600" b="1" dirty="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04483" name="Rectangle 3"/>
          <p:cNvSpPr>
            <a:spLocks noChangeArrowheads="1"/>
          </p:cNvSpPr>
          <p:nvPr/>
        </p:nvSpPr>
        <p:spPr bwMode="auto">
          <a:xfrm>
            <a:off x="2714612" y="922338"/>
            <a:ext cx="41052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判断句          叔父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4484" name="Rectangle 4"/>
          <p:cNvSpPr>
            <a:spLocks noChangeArrowheads="1"/>
          </p:cNvSpPr>
          <p:nvPr/>
        </p:nvSpPr>
        <p:spPr bwMode="auto">
          <a:xfrm>
            <a:off x="7451725" y="89376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一向</a:t>
            </a:r>
          </a:p>
        </p:txBody>
      </p:sp>
      <p:sp>
        <p:nvSpPr>
          <p:cNvPr id="404485" name="Rectangle 5"/>
          <p:cNvSpPr>
            <a:spLocks noChangeArrowheads="1"/>
          </p:cNvSpPr>
          <p:nvPr/>
        </p:nvSpPr>
        <p:spPr bwMode="auto">
          <a:xfrm>
            <a:off x="971550" y="2335213"/>
            <a:ext cx="2098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与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</a:rPr>
              <a:t>……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友好</a:t>
            </a:r>
          </a:p>
        </p:txBody>
      </p:sp>
      <p:sp>
        <p:nvSpPr>
          <p:cNvPr id="404486" name="Rectangle 6"/>
          <p:cNvSpPr>
            <a:spLocks noChangeArrowheads="1"/>
          </p:cNvSpPr>
          <p:nvPr/>
        </p:nvSpPr>
        <p:spPr bwMode="auto">
          <a:xfrm>
            <a:off x="5435600" y="229076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跟随</a:t>
            </a:r>
          </a:p>
        </p:txBody>
      </p:sp>
      <p:sp>
        <p:nvSpPr>
          <p:cNvPr id="404487" name="Rectangle 7"/>
          <p:cNvSpPr>
            <a:spLocks noChangeArrowheads="1"/>
          </p:cNvSpPr>
          <p:nvPr/>
        </p:nvSpPr>
        <p:spPr bwMode="auto">
          <a:xfrm>
            <a:off x="900113" y="3573463"/>
            <a:ext cx="2489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名作状，连夜</a:t>
            </a:r>
          </a:p>
        </p:txBody>
      </p:sp>
      <p:sp>
        <p:nvSpPr>
          <p:cNvPr id="404488" name="Rectangle 8"/>
          <p:cNvSpPr>
            <a:spLocks noChangeArrowheads="1"/>
          </p:cNvSpPr>
          <p:nvPr/>
        </p:nvSpPr>
        <p:spPr bwMode="auto">
          <a:xfrm>
            <a:off x="3498850" y="3587750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到</a:t>
            </a:r>
          </a:p>
        </p:txBody>
      </p:sp>
      <p:sp>
        <p:nvSpPr>
          <p:cNvPr id="404489" name="Rectangle 9"/>
          <p:cNvSpPr>
            <a:spLocks noChangeArrowheads="1"/>
          </p:cNvSpPr>
          <p:nvPr/>
        </p:nvSpPr>
        <p:spPr bwMode="auto">
          <a:xfrm>
            <a:off x="4572000" y="3630613"/>
            <a:ext cx="2016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私下会见           </a:t>
            </a:r>
          </a:p>
        </p:txBody>
      </p:sp>
      <p:sp>
        <p:nvSpPr>
          <p:cNvPr id="404490" name="Rectangle 10"/>
          <p:cNvSpPr>
            <a:spLocks noChangeArrowheads="1"/>
          </p:cNvSpPr>
          <p:nvPr/>
        </p:nvSpPr>
        <p:spPr bwMode="auto">
          <a:xfrm>
            <a:off x="971550" y="4911725"/>
            <a:ext cx="4022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状语后置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以事具告之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eaLnBrk="0" hangingPunct="0"/>
            <a:endParaRPr kumimoji="1" lang="en-US" altLang="zh-CN" sz="30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4491" name="Text Box 11"/>
          <p:cNvSpPr txBox="1">
            <a:spLocks noChangeArrowheads="1"/>
          </p:cNvSpPr>
          <p:nvPr/>
        </p:nvSpPr>
        <p:spPr bwMode="auto">
          <a:xfrm>
            <a:off x="6300788" y="5013325"/>
            <a:ext cx="14398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一起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4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4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4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4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483" grpId="0"/>
      <p:bldP spid="404484" grpId="0"/>
      <p:bldP spid="404485" grpId="0"/>
      <p:bldP spid="404486" grpId="0"/>
      <p:bldP spid="404487" grpId="0"/>
      <p:bldP spid="404488" grpId="0"/>
      <p:bldP spid="404489" grpId="0"/>
      <p:bldP spid="404490" grpId="0"/>
      <p:bldP spid="4044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ChangeArrowheads="1"/>
          </p:cNvSpPr>
          <p:nvPr/>
        </p:nvSpPr>
        <p:spPr bwMode="auto">
          <a:xfrm>
            <a:off x="971550" y="333375"/>
            <a:ext cx="7802563" cy="589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200" b="1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200" b="1" dirty="0" smtClean="0">
                <a:latin typeface="黑体" pitchFamily="2" charset="-122"/>
                <a:ea typeface="黑体" pitchFamily="2" charset="-122"/>
              </a:rPr>
              <a:t>臣</a:t>
            </a:r>
            <a:r>
              <a:rPr kumimoji="1" lang="zh-CN" altLang="en-US" sz="32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韩王</a:t>
            </a:r>
            <a:r>
              <a:rPr kumimoji="1" lang="zh-CN" altLang="en-US" sz="3200" b="1" u="sng" dirty="0">
                <a:latin typeface="黑体" pitchFamily="2" charset="-122"/>
                <a:ea typeface="黑体" pitchFamily="2" charset="-122"/>
              </a:rPr>
              <a:t>送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沛公，沛公今</a:t>
            </a:r>
            <a:r>
              <a:rPr kumimoji="1" lang="zh-CN" altLang="en-US" sz="32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事有急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2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亡去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不</a:t>
            </a:r>
          </a:p>
          <a:p>
            <a:pPr>
              <a:spcBef>
                <a:spcPct val="20000"/>
              </a:spcBef>
            </a:pPr>
            <a:endParaRPr kumimoji="1"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义，不可不语</a:t>
            </a:r>
            <a:r>
              <a:rPr kumimoji="1" lang="zh-CN" altLang="en-US" sz="3200" b="1" dirty="0">
                <a:latin typeface="Times New Roman" pitchFamily="18" charset="0"/>
              </a:rPr>
              <a:t>。</a:t>
            </a:r>
            <a:r>
              <a:rPr kumimoji="1" lang="zh-CN" altLang="en-US" sz="32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良乃入，具告沛公。沛公大惊，曰</a:t>
            </a:r>
            <a:r>
              <a:rPr kumimoji="1" lang="en-US" altLang="zh-CN" sz="32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2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2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为之奈何</a:t>
            </a:r>
            <a:r>
              <a:rPr kumimoji="1" lang="en-US" altLang="zh-CN" sz="32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200" b="1" dirty="0">
                <a:latin typeface="Times New Roman"/>
                <a:ea typeface="黑体" pitchFamily="2" charset="-122"/>
              </a:rPr>
              <a:t>”</a:t>
            </a:r>
            <a:r>
              <a:rPr kumimoji="1" lang="en-US" altLang="zh-CN" sz="3200" b="1" dirty="0">
                <a:latin typeface="Times New Roman" pitchFamily="18" charset="0"/>
              </a:rPr>
              <a:t> 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张良曰</a:t>
            </a:r>
            <a:r>
              <a:rPr kumimoji="1" lang="en-US" altLang="zh-CN" sz="32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2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谁</a:t>
            </a:r>
            <a:r>
              <a:rPr kumimoji="1" lang="zh-CN" altLang="en-US" sz="32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大王</a:t>
            </a:r>
          </a:p>
          <a:p>
            <a:pPr>
              <a:spcBef>
                <a:spcPct val="20000"/>
              </a:spcBef>
            </a:pPr>
            <a:endParaRPr kumimoji="1"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此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计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者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曰：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鲰生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说我曰：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/>
                <a:ea typeface="黑体" pitchFamily="2" charset="-122"/>
              </a:rPr>
              <a:t>‘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距</a:t>
            </a:r>
          </a:p>
          <a:p>
            <a:pPr>
              <a:spcBef>
                <a:spcPct val="20000"/>
              </a:spcBef>
            </a:pPr>
            <a:endParaRPr kumimoji="1" lang="zh-CN" altLang="en-US" sz="3600" b="1" u="sng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关，毋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内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诸侯，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秦地可尽王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也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/>
                <a:ea typeface="黑体" pitchFamily="2" charset="-122"/>
              </a:rPr>
              <a:t>’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故</a:t>
            </a:r>
            <a:r>
              <a:rPr kumimoji="1" lang="zh-CN" altLang="en-US" sz="36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听之</a:t>
            </a:r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</a:p>
        </p:txBody>
      </p:sp>
      <p:sp>
        <p:nvSpPr>
          <p:cNvPr id="406531" name="Rectangle 3"/>
          <p:cNvSpPr>
            <a:spLocks noChangeArrowheads="1"/>
          </p:cNvSpPr>
          <p:nvPr/>
        </p:nvSpPr>
        <p:spPr bwMode="auto">
          <a:xfrm>
            <a:off x="4716463" y="922338"/>
            <a:ext cx="1911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情况危急 </a:t>
            </a:r>
          </a:p>
        </p:txBody>
      </p:sp>
      <p:sp>
        <p:nvSpPr>
          <p:cNvPr id="406532" name="Rectangle 4"/>
          <p:cNvSpPr>
            <a:spLocks noChangeArrowheads="1"/>
          </p:cNvSpPr>
          <p:nvPr/>
        </p:nvSpPr>
        <p:spPr bwMode="auto">
          <a:xfrm>
            <a:off x="1643042" y="857232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替</a:t>
            </a:r>
          </a:p>
        </p:txBody>
      </p:sp>
      <p:sp>
        <p:nvSpPr>
          <p:cNvPr id="406533" name="Rectangle 5"/>
          <p:cNvSpPr>
            <a:spLocks noChangeArrowheads="1"/>
          </p:cNvSpPr>
          <p:nvPr/>
        </p:nvSpPr>
        <p:spPr bwMode="auto">
          <a:xfrm>
            <a:off x="6588125" y="922338"/>
            <a:ext cx="1911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逃亡离开 </a:t>
            </a:r>
          </a:p>
        </p:txBody>
      </p:sp>
      <p:sp>
        <p:nvSpPr>
          <p:cNvPr id="406534" name="Rectangle 6"/>
          <p:cNvSpPr>
            <a:spLocks noChangeArrowheads="1"/>
          </p:cNvSpPr>
          <p:nvPr/>
        </p:nvSpPr>
        <p:spPr bwMode="auto">
          <a:xfrm>
            <a:off x="2786050" y="2500306"/>
            <a:ext cx="38290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奈何为之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，为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对付</a:t>
            </a:r>
          </a:p>
          <a:p>
            <a:pPr eaLnBrk="0" hangingPunct="0"/>
            <a:endParaRPr kumimoji="1" lang="en-US" altLang="zh-CN" sz="30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6535" name="Rectangle 7"/>
          <p:cNvSpPr>
            <a:spLocks noChangeArrowheads="1"/>
          </p:cNvSpPr>
          <p:nvPr/>
        </p:nvSpPr>
        <p:spPr bwMode="auto">
          <a:xfrm>
            <a:off x="7164388" y="2551113"/>
            <a:ext cx="95891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替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6536" name="Rectangle 8"/>
          <p:cNvSpPr>
            <a:spLocks noChangeArrowheads="1"/>
          </p:cNvSpPr>
          <p:nvPr/>
        </p:nvSpPr>
        <p:spPr bwMode="auto">
          <a:xfrm>
            <a:off x="928662" y="4214818"/>
            <a:ext cx="7588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出 </a:t>
            </a:r>
          </a:p>
        </p:txBody>
      </p:sp>
      <p:sp>
        <p:nvSpPr>
          <p:cNvPr id="406537" name="Rectangle 9"/>
          <p:cNvSpPr>
            <a:spLocks noChangeArrowheads="1"/>
          </p:cNvSpPr>
          <p:nvPr/>
        </p:nvSpPr>
        <p:spPr bwMode="auto">
          <a:xfrm>
            <a:off x="1785918" y="4286256"/>
            <a:ext cx="9525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计策</a:t>
            </a:r>
          </a:p>
        </p:txBody>
      </p:sp>
      <p:sp>
        <p:nvSpPr>
          <p:cNvPr id="406538" name="Rectangle 10"/>
          <p:cNvSpPr>
            <a:spLocks noChangeArrowheads="1"/>
          </p:cNvSpPr>
          <p:nvPr/>
        </p:nvSpPr>
        <p:spPr bwMode="auto">
          <a:xfrm>
            <a:off x="4214810" y="4286256"/>
            <a:ext cx="4346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杂鱼   距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通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拒？把守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6539" name="Rectangle 11"/>
          <p:cNvSpPr>
            <a:spLocks noChangeArrowheads="1"/>
          </p:cNvSpPr>
          <p:nvPr/>
        </p:nvSpPr>
        <p:spPr bwMode="auto">
          <a:xfrm>
            <a:off x="2000232" y="5715016"/>
            <a:ext cx="250260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内通纳？使动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6540" name="Rectangle 12"/>
          <p:cNvSpPr>
            <a:spLocks noChangeArrowheads="1"/>
          </p:cNvSpPr>
          <p:nvPr/>
        </p:nvSpPr>
        <p:spPr bwMode="auto">
          <a:xfrm>
            <a:off x="4357686" y="5643578"/>
            <a:ext cx="41767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就可以全部占领秦国的土地而称王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6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6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6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6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6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6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1" grpId="0"/>
      <p:bldP spid="406532" grpId="0"/>
      <p:bldP spid="406533" grpId="0"/>
      <p:bldP spid="406534" grpId="0"/>
      <p:bldP spid="406535" grpId="0"/>
      <p:bldP spid="406536" grpId="0"/>
      <p:bldP spid="406537" grpId="0"/>
      <p:bldP spid="406538" grpId="0"/>
      <p:bldP spid="4065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项庄舞剑图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71678"/>
            <a:ext cx="9144000" cy="4425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00166" y="1214422"/>
            <a:ext cx="61436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鸿  门  宴</a:t>
            </a:r>
            <a:endParaRPr lang="en-US" altLang="zh-CN" sz="7200" b="1" dirty="0" smtClean="0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  <a:p>
            <a:pPr algn="ctr"/>
            <a:endParaRPr lang="en-US" altLang="zh-CN" dirty="0" smtClean="0"/>
          </a:p>
          <a:p>
            <a:pPr algn="ctr"/>
            <a:endParaRPr lang="en-US" altLang="zh-CN" sz="2400" dirty="0" smtClean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  <a:p>
            <a:pPr algn="ctr"/>
            <a:endParaRPr lang="en-US" altLang="zh-CN" sz="2400" dirty="0" smtClean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  <a:p>
            <a:pPr algn="ctr"/>
            <a:r>
              <a:rPr lang="zh-CN" altLang="en-US" sz="54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司 马 迁</a:t>
            </a:r>
            <a:endParaRPr lang="zh-CN" altLang="en-US" sz="5400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Text Box 2"/>
          <p:cNvSpPr txBox="1">
            <a:spLocks noChangeArrowheads="1"/>
          </p:cNvSpPr>
          <p:nvPr/>
        </p:nvSpPr>
        <p:spPr bwMode="auto">
          <a:xfrm>
            <a:off x="2286000" y="1531938"/>
            <a:ext cx="6248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0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8579" name="Text Box 3"/>
          <p:cNvSpPr txBox="1">
            <a:spLocks noChangeArrowheads="1"/>
          </p:cNvSpPr>
          <p:nvPr/>
        </p:nvSpPr>
        <p:spPr bwMode="auto">
          <a:xfrm>
            <a:off x="990600" y="188913"/>
            <a:ext cx="7758113" cy="685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良曰：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料大王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士卒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足以当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项王乎？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默然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固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不如也。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且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为之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奈何？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张良曰：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请往谓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项伯，言沛</a:t>
            </a:r>
          </a:p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公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不敢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</a:t>
            </a:r>
            <a:r>
              <a:rPr kumimoji="1" lang="zh-CN" altLang="en-US" sz="3600" b="1" dirty="0">
                <a:latin typeface="Times New Roman" pitchFamily="18" charset="0"/>
                <a:ea typeface="黑体" pitchFamily="2" charset="-122"/>
              </a:rPr>
              <a:t>也。”沛公曰：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君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安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与项伯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有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故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？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张良曰：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秦时与臣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游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                                                            </a:t>
            </a:r>
          </a:p>
        </p:txBody>
      </p:sp>
      <p:sp>
        <p:nvSpPr>
          <p:cNvPr id="408580" name="Rectangle 4"/>
          <p:cNvSpPr>
            <a:spLocks noChangeArrowheads="1"/>
          </p:cNvSpPr>
          <p:nvPr/>
        </p:nvSpPr>
        <p:spPr bwMode="auto">
          <a:xfrm>
            <a:off x="2555875" y="792163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估计 谓语前置</a:t>
            </a:r>
            <a:endParaRPr kumimoji="1" lang="zh-CN" altLang="en-US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8581" name="Rectangle 5"/>
          <p:cNvSpPr>
            <a:spLocks noChangeArrowheads="1"/>
          </p:cNvSpPr>
          <p:nvPr/>
        </p:nvSpPr>
        <p:spPr bwMode="auto">
          <a:xfrm>
            <a:off x="4787900" y="822325"/>
            <a:ext cx="2489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rgbClr val="F259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足够用来抵挡</a:t>
            </a:r>
          </a:p>
        </p:txBody>
      </p:sp>
      <p:sp>
        <p:nvSpPr>
          <p:cNvPr id="408582" name="Rectangle 6"/>
          <p:cNvSpPr>
            <a:spLocks noChangeArrowheads="1"/>
          </p:cNvSpPr>
          <p:nvPr/>
        </p:nvSpPr>
        <p:spPr bwMode="auto">
          <a:xfrm>
            <a:off x="4500563" y="2190750"/>
            <a:ext cx="1143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当然 </a:t>
            </a:r>
          </a:p>
        </p:txBody>
      </p:sp>
      <p:sp>
        <p:nvSpPr>
          <p:cNvPr id="408583" name="Rectangle 7"/>
          <p:cNvSpPr>
            <a:spLocks noChangeArrowheads="1"/>
          </p:cNvSpPr>
          <p:nvPr/>
        </p:nvSpPr>
        <p:spPr bwMode="auto">
          <a:xfrm>
            <a:off x="7164388" y="2190750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将</a:t>
            </a:r>
          </a:p>
        </p:txBody>
      </p:sp>
      <p:sp>
        <p:nvSpPr>
          <p:cNvPr id="408584" name="Rectangle 8"/>
          <p:cNvSpPr>
            <a:spLocks noChangeArrowheads="1"/>
          </p:cNvSpPr>
          <p:nvPr/>
        </p:nvSpPr>
        <p:spPr bwMode="auto">
          <a:xfrm>
            <a:off x="4211638" y="3630613"/>
            <a:ext cx="49688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请允许我去告诉           </a:t>
            </a:r>
          </a:p>
        </p:txBody>
      </p:sp>
      <p:sp>
        <p:nvSpPr>
          <p:cNvPr id="408585" name="Rectangle 9"/>
          <p:cNvSpPr>
            <a:spLocks noChangeArrowheads="1"/>
          </p:cNvSpPr>
          <p:nvPr/>
        </p:nvSpPr>
        <p:spPr bwMode="auto">
          <a:xfrm>
            <a:off x="2339975" y="482441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背叛</a:t>
            </a:r>
          </a:p>
        </p:txBody>
      </p:sp>
      <p:sp>
        <p:nvSpPr>
          <p:cNvPr id="408586" name="Rectangle 10"/>
          <p:cNvSpPr>
            <a:spLocks noChangeArrowheads="1"/>
          </p:cNvSpPr>
          <p:nvPr/>
        </p:nvSpPr>
        <p:spPr bwMode="auto">
          <a:xfrm>
            <a:off x="2714612" y="592933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交情</a:t>
            </a:r>
          </a:p>
        </p:txBody>
      </p:sp>
      <p:sp>
        <p:nvSpPr>
          <p:cNvPr id="408587" name="Rectangle 11"/>
          <p:cNvSpPr>
            <a:spLocks noChangeArrowheads="1"/>
          </p:cNvSpPr>
          <p:nvPr/>
        </p:nvSpPr>
        <p:spPr bwMode="auto">
          <a:xfrm>
            <a:off x="1785918" y="592933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交往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80" grpId="0"/>
      <p:bldP spid="408581" grpId="0"/>
      <p:bldP spid="408582" grpId="0"/>
      <p:bldP spid="408583" grpId="0"/>
      <p:bldP spid="408584" grpId="0"/>
      <p:bldP spid="408585" grpId="0"/>
      <p:bldP spid="408586" grpId="0"/>
      <p:bldP spid="4085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ChangeArrowheads="1"/>
          </p:cNvSpPr>
          <p:nvPr/>
        </p:nvSpPr>
        <p:spPr bwMode="auto">
          <a:xfrm>
            <a:off x="990600" y="333375"/>
            <a:ext cx="7829550" cy="605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项伯杀人，臣</a:t>
            </a:r>
            <a:r>
              <a:rPr kumimoji="1" lang="zh-CN" altLang="en-US" sz="34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活之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；今事有急，故</a:t>
            </a:r>
            <a:r>
              <a:rPr kumimoji="1" lang="zh-CN" altLang="en-US" sz="34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幸</a:t>
            </a:r>
          </a:p>
          <a:p>
            <a:pPr>
              <a:spcBef>
                <a:spcPct val="20000"/>
              </a:spcBef>
            </a:pPr>
            <a:endParaRPr kumimoji="1" lang="zh-CN" altLang="en-US" sz="3400" u="sng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来告良。</a:t>
            </a:r>
            <a:r>
              <a:rPr kumimoji="1" lang="zh-CN" altLang="en-US" sz="3400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沛公曰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400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4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孰与君少长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400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良曰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400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长</a:t>
            </a:r>
            <a:r>
              <a:rPr kumimoji="1" lang="zh-CN" altLang="en-US" sz="34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臣。</a:t>
            </a:r>
            <a:r>
              <a:rPr kumimoji="1" lang="zh-CN" altLang="en-US" sz="3400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沛公曰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400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君为我呼入，吾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得</a:t>
            </a:r>
            <a:r>
              <a:rPr kumimoji="1"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兄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事之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400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张良出，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要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项伯。</a:t>
            </a:r>
          </a:p>
          <a:p>
            <a:pPr>
              <a:spcBef>
                <a:spcPct val="20000"/>
              </a:spcBef>
            </a:pPr>
            <a:endParaRPr kumimoji="1" lang="zh-CN" altLang="en-US" sz="3400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400" dirty="0" smtClean="0">
                <a:latin typeface="黑体" pitchFamily="2" charset="-122"/>
                <a:ea typeface="黑体" pitchFamily="2" charset="-122"/>
              </a:rPr>
              <a:t>项伯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即入见沛公。沛公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奉卮酒</a:t>
            </a:r>
            <a:r>
              <a:rPr kumimoji="1" lang="zh-CN" altLang="en-US" sz="3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en-US" altLang="zh-CN" sz="3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寿</a:t>
            </a:r>
            <a:r>
              <a:rPr kumimoji="1" lang="zh-CN" altLang="en-US" sz="3400" dirty="0" smtClean="0">
                <a:latin typeface="黑体" pitchFamily="2" charset="-122"/>
                <a:ea typeface="黑体" pitchFamily="2" charset="-122"/>
              </a:rPr>
              <a:t>，</a:t>
            </a:r>
            <a:endParaRPr kumimoji="1" lang="en-US" altLang="zh-CN" sz="3400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endParaRPr kumimoji="1" lang="en-US" altLang="zh-CN" sz="3400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约</a:t>
            </a:r>
            <a:r>
              <a:rPr kumimoji="1" lang="zh-CN" altLang="en-US" sz="34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为</a:t>
            </a:r>
            <a:r>
              <a:rPr kumimoji="1" lang="zh-CN" altLang="en-US" sz="3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婚姻。</a:t>
            </a:r>
            <a:endParaRPr kumimoji="1" lang="zh-CN" altLang="en-US" sz="3400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400" dirty="0">
                <a:latin typeface="楷体_GB2312" pitchFamily="49" charset="-122"/>
                <a:ea typeface="楷体_GB2312" pitchFamily="49" charset="-122"/>
              </a:rPr>
              <a:t>         </a:t>
            </a:r>
          </a:p>
        </p:txBody>
      </p:sp>
      <p:sp>
        <p:nvSpPr>
          <p:cNvPr id="410627" name="Rectangle 3"/>
          <p:cNvSpPr>
            <a:spLocks noChangeArrowheads="1"/>
          </p:cNvSpPr>
          <p:nvPr/>
        </p:nvSpPr>
        <p:spPr bwMode="auto">
          <a:xfrm>
            <a:off x="900113" y="908050"/>
            <a:ext cx="57594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活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使动用法，使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</a:rPr>
              <a:t>……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活，救了他。            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628" name="Rectangle 4"/>
          <p:cNvSpPr>
            <a:spLocks noChangeArrowheads="1"/>
          </p:cNvSpPr>
          <p:nvPr/>
        </p:nvSpPr>
        <p:spPr bwMode="auto">
          <a:xfrm>
            <a:off x="7019925" y="863600"/>
            <a:ext cx="1717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幸亏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他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410629" name="Rectangle 5"/>
          <p:cNvSpPr>
            <a:spLocks noChangeArrowheads="1"/>
          </p:cNvSpPr>
          <p:nvPr/>
        </p:nvSpPr>
        <p:spPr bwMode="auto">
          <a:xfrm>
            <a:off x="1042988" y="3068638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可以用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对待兄长的礼节对待他         </a:t>
            </a:r>
          </a:p>
        </p:txBody>
      </p:sp>
      <p:sp>
        <p:nvSpPr>
          <p:cNvPr id="410630" name="Rectangle 6"/>
          <p:cNvSpPr>
            <a:spLocks noChangeArrowheads="1"/>
          </p:cNvSpPr>
          <p:nvPr/>
        </p:nvSpPr>
        <p:spPr bwMode="auto">
          <a:xfrm>
            <a:off x="4787900" y="3141663"/>
            <a:ext cx="2489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rgbClr val="D54F4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要通邀，邀请</a:t>
            </a:r>
          </a:p>
        </p:txBody>
      </p:sp>
      <p:sp>
        <p:nvSpPr>
          <p:cNvPr id="410631" name="Rectangle 7"/>
          <p:cNvSpPr>
            <a:spLocks noChangeArrowheads="1"/>
          </p:cNvSpPr>
          <p:nvPr/>
        </p:nvSpPr>
        <p:spPr bwMode="auto">
          <a:xfrm>
            <a:off x="4578350" y="4392613"/>
            <a:ext cx="4025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奉上一杯酒给项伯祝福</a:t>
            </a:r>
          </a:p>
        </p:txBody>
      </p:sp>
      <p:sp>
        <p:nvSpPr>
          <p:cNvPr id="410632" name="Rectangle 8"/>
          <p:cNvSpPr>
            <a:spLocks noChangeArrowheads="1"/>
          </p:cNvSpPr>
          <p:nvPr/>
        </p:nvSpPr>
        <p:spPr bwMode="auto">
          <a:xfrm>
            <a:off x="1142976" y="5643578"/>
            <a:ext cx="36004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约定结为亲家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27" grpId="0"/>
      <p:bldP spid="410628" grpId="0"/>
      <p:bldP spid="410629" grpId="0"/>
      <p:bldP spid="410630" grpId="0"/>
      <p:bldP spid="410631" grpId="0"/>
      <p:bldP spid="4106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ChangeArrowheads="1"/>
          </p:cNvSpPr>
          <p:nvPr/>
        </p:nvSpPr>
        <p:spPr bwMode="auto">
          <a:xfrm>
            <a:off x="971550" y="404813"/>
            <a:ext cx="7777163" cy="66786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kumimoji="1" lang="zh-CN" altLang="en-US" sz="3600" dirty="0" smtClean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dirty="0" smtClean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3600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dirty="0" smtClean="0">
                <a:latin typeface="黑体" pitchFamily="2" charset="-122"/>
                <a:ea typeface="黑体" pitchFamily="2" charset="-122"/>
              </a:rPr>
              <a:t>吾入关，秋毫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不敢有所</a:t>
            </a:r>
            <a:r>
              <a:rPr kumimoji="1" lang="zh-CN" altLang="en-US" sz="36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近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，</a:t>
            </a:r>
            <a:endParaRPr kumimoji="1" lang="zh-CN" altLang="en-US" sz="3600" u="sng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endParaRPr kumimoji="1" lang="zh-CN" altLang="en-US" sz="3600" u="sng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籍</a:t>
            </a:r>
            <a:r>
              <a:rPr kumimoji="1" lang="zh-CN" altLang="en-US" sz="3600" u="sng" dirty="0">
                <a:latin typeface="黑体" pitchFamily="2" charset="-122"/>
                <a:ea typeface="黑体" pitchFamily="2" charset="-122"/>
              </a:rPr>
              <a:t>吏民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u="sng" dirty="0">
                <a:latin typeface="黑体" pitchFamily="2" charset="-122"/>
                <a:ea typeface="黑体" pitchFamily="2" charset="-122"/>
              </a:rPr>
              <a:t>封府库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而待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将军。</a:t>
            </a:r>
            <a:r>
              <a:rPr kumimoji="1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所以遣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将守关者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备他盗之</a:t>
            </a:r>
            <a:r>
              <a:rPr kumimoji="1" lang="zh-CN" altLang="en-US" sz="3600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出入</a:t>
            </a:r>
            <a:r>
              <a:rPr kumimoji="1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与非常也</a:t>
            </a:r>
            <a:endParaRPr kumimoji="1" lang="zh-CN" altLang="en-US" sz="3600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endParaRPr kumimoji="1" lang="zh-CN" altLang="en-US" sz="3600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endParaRPr kumimoji="1" lang="zh-CN" altLang="en-US" sz="3600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日夜望将军至，岂敢反乎</a:t>
            </a:r>
            <a:r>
              <a:rPr kumimoji="1" lang="en-US" altLang="zh-CN" sz="3600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en-US" altLang="en-US" sz="3600" dirty="0" err="1">
                <a:latin typeface="黑体" pitchFamily="2" charset="-122"/>
                <a:ea typeface="黑体" pitchFamily="2" charset="-122"/>
              </a:rPr>
              <a:t>愿伯</a:t>
            </a:r>
            <a:r>
              <a:rPr kumimoji="1" lang="en-US" altLang="en-US" sz="3600" dirty="0" err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具言</a:t>
            </a:r>
            <a:r>
              <a:rPr kumimoji="1" lang="en-US" altLang="en-US" sz="3600" dirty="0" err="1">
                <a:latin typeface="黑体" pitchFamily="2" charset="-122"/>
                <a:ea typeface="黑体" pitchFamily="2" charset="-122"/>
              </a:rPr>
              <a:t>臣之不敢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倍德也。</a:t>
            </a:r>
            <a:r>
              <a:rPr kumimoji="1" lang="zh-CN" altLang="en-US" sz="3600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dirty="0">
                <a:latin typeface="黑体" pitchFamily="2" charset="-122"/>
                <a:ea typeface="黑体" pitchFamily="2" charset="-122"/>
              </a:rPr>
              <a:t>项伯许诺。 </a:t>
            </a:r>
          </a:p>
          <a:p>
            <a:pPr algn="just">
              <a:spcBef>
                <a:spcPct val="20000"/>
              </a:spcBef>
            </a:pPr>
            <a:endParaRPr kumimoji="1" lang="zh-CN" altLang="en-US" sz="24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20000"/>
              </a:spcBef>
            </a:pPr>
            <a:endParaRPr kumimoji="1" lang="en-US" altLang="zh-CN" sz="24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2675" name="Rectangle 3"/>
          <p:cNvSpPr>
            <a:spLocks noChangeArrowheads="1"/>
          </p:cNvSpPr>
          <p:nvPr/>
        </p:nvSpPr>
        <p:spPr bwMode="auto">
          <a:xfrm>
            <a:off x="5435600" y="981075"/>
            <a:ext cx="3257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近，形作动，接触</a:t>
            </a:r>
          </a:p>
        </p:txBody>
      </p:sp>
      <p:sp>
        <p:nvSpPr>
          <p:cNvPr id="412676" name="Rectangle 4"/>
          <p:cNvSpPr>
            <a:spLocks noChangeArrowheads="1"/>
          </p:cNvSpPr>
          <p:nvPr/>
        </p:nvSpPr>
        <p:spPr bwMode="auto">
          <a:xfrm>
            <a:off x="900113" y="2219325"/>
            <a:ext cx="2879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籍，名作动，给</a:t>
            </a:r>
            <a:r>
              <a:rPr kumimoji="1" lang="en-US" altLang="zh-CN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楷体_GB2312" pitchFamily="49" charset="-122"/>
              </a:rPr>
              <a:t>……</a:t>
            </a: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登记造册</a:t>
            </a:r>
          </a:p>
        </p:txBody>
      </p:sp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4643438" y="2406650"/>
            <a:ext cx="1336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以等待</a:t>
            </a:r>
          </a:p>
        </p:txBody>
      </p:sp>
      <p:sp>
        <p:nvSpPr>
          <p:cNvPr id="412678" name="Rectangle 6"/>
          <p:cNvSpPr>
            <a:spLocks noChangeArrowheads="1"/>
          </p:cNvSpPr>
          <p:nvPr/>
        </p:nvSpPr>
        <p:spPr bwMode="auto">
          <a:xfrm>
            <a:off x="1114425" y="3717925"/>
            <a:ext cx="71294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所以，表原因的固定格式，者，表提顿。是为了防备其他盗贼进出和意外的变故</a:t>
            </a:r>
          </a:p>
        </p:txBody>
      </p:sp>
      <p:sp>
        <p:nvSpPr>
          <p:cNvPr id="412679" name="Rectangle 7"/>
          <p:cNvSpPr>
            <a:spLocks noChangeArrowheads="1"/>
          </p:cNvSpPr>
          <p:nvPr/>
        </p:nvSpPr>
        <p:spPr bwMode="auto">
          <a:xfrm>
            <a:off x="7027863" y="5543550"/>
            <a:ext cx="1720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详细地说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2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2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2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5" grpId="0"/>
      <p:bldP spid="412676" grpId="0"/>
      <p:bldP spid="412677" grpId="0"/>
      <p:bldP spid="412678" grpId="0"/>
      <p:bldP spid="4126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ChangeArrowheads="1"/>
          </p:cNvSpPr>
          <p:nvPr/>
        </p:nvSpPr>
        <p:spPr bwMode="auto">
          <a:xfrm>
            <a:off x="357158" y="357166"/>
            <a:ext cx="8286808" cy="47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谓沛公曰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旦日不可不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蚤自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来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谢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诺。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　　于是项伯复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去，至军中，具以沛公言报项王，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因言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沛公不先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破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关中，公岂敢入乎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今人有大功而击之，不义也。不如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因善遇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王许诺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723" name="Rectangle 3"/>
          <p:cNvSpPr>
            <a:spLocks noChangeArrowheads="1"/>
          </p:cNvSpPr>
          <p:nvPr/>
        </p:nvSpPr>
        <p:spPr bwMode="auto">
          <a:xfrm>
            <a:off x="6858016" y="92867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道歉</a:t>
            </a:r>
          </a:p>
        </p:txBody>
      </p:sp>
      <p:sp>
        <p:nvSpPr>
          <p:cNvPr id="414724" name="Rectangle 4"/>
          <p:cNvSpPr>
            <a:spLocks noChangeArrowheads="1"/>
          </p:cNvSpPr>
          <p:nvPr/>
        </p:nvSpPr>
        <p:spPr bwMode="auto">
          <a:xfrm>
            <a:off x="6000760" y="92867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亲自</a:t>
            </a:r>
          </a:p>
        </p:txBody>
      </p:sp>
      <p:sp>
        <p:nvSpPr>
          <p:cNvPr id="414725" name="Rectangle 5"/>
          <p:cNvSpPr>
            <a:spLocks noChangeArrowheads="1"/>
          </p:cNvSpPr>
          <p:nvPr/>
        </p:nvSpPr>
        <p:spPr bwMode="auto">
          <a:xfrm>
            <a:off x="4929190" y="928670"/>
            <a:ext cx="13436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通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早？</a:t>
            </a:r>
            <a:endParaRPr kumimoji="1" lang="zh-CN" altLang="en-US" sz="30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726" name="Rectangle 6"/>
          <p:cNvSpPr>
            <a:spLocks noChangeArrowheads="1"/>
          </p:cNvSpPr>
          <p:nvPr/>
        </p:nvSpPr>
        <p:spPr bwMode="auto">
          <a:xfrm>
            <a:off x="4140200" y="2693988"/>
            <a:ext cx="1800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趁机劝说               </a:t>
            </a:r>
          </a:p>
        </p:txBody>
      </p:sp>
      <p:sp>
        <p:nvSpPr>
          <p:cNvPr id="414727" name="Rectangle 7"/>
          <p:cNvSpPr>
            <a:spLocks noChangeArrowheads="1"/>
          </p:cNvSpPr>
          <p:nvPr/>
        </p:nvSpPr>
        <p:spPr bwMode="auto">
          <a:xfrm>
            <a:off x="7667625" y="2693988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攻占</a:t>
            </a:r>
          </a:p>
        </p:txBody>
      </p:sp>
      <p:sp>
        <p:nvSpPr>
          <p:cNvPr id="414728" name="Rectangle 8"/>
          <p:cNvSpPr>
            <a:spLocks noChangeArrowheads="1"/>
          </p:cNvSpPr>
          <p:nvPr/>
        </p:nvSpPr>
        <p:spPr bwMode="auto">
          <a:xfrm>
            <a:off x="4572000" y="459581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趁机</a:t>
            </a:r>
          </a:p>
        </p:txBody>
      </p:sp>
      <p:sp>
        <p:nvSpPr>
          <p:cNvPr id="414729" name="Rectangle 9"/>
          <p:cNvSpPr>
            <a:spLocks noChangeArrowheads="1"/>
          </p:cNvSpPr>
          <p:nvPr/>
        </p:nvSpPr>
        <p:spPr bwMode="auto">
          <a:xfrm>
            <a:off x="5435600" y="4595813"/>
            <a:ext cx="1720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友好对待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4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4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4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4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4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/>
      <p:bldP spid="414724" grpId="0"/>
      <p:bldP spid="414725" grpId="0"/>
      <p:bldP spid="414726" grpId="0"/>
      <p:bldP spid="414727" grpId="0"/>
      <p:bldP spid="414728" grpId="0"/>
      <p:bldP spid="4147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Text Box 2"/>
          <p:cNvSpPr txBox="1">
            <a:spLocks noChangeArrowheads="1"/>
          </p:cNvSpPr>
          <p:nvPr/>
        </p:nvSpPr>
        <p:spPr bwMode="auto">
          <a:xfrm>
            <a:off x="2357422" y="1643050"/>
            <a:ext cx="41148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、项伯夜访</a:t>
            </a:r>
          </a:p>
        </p:txBody>
      </p:sp>
      <p:sp>
        <p:nvSpPr>
          <p:cNvPr id="416771" name="Text Box 3"/>
          <p:cNvSpPr txBox="1">
            <a:spLocks noChangeArrowheads="1"/>
          </p:cNvSpPr>
          <p:nvPr/>
        </p:nvSpPr>
        <p:spPr bwMode="auto">
          <a:xfrm>
            <a:off x="2357422" y="2571744"/>
            <a:ext cx="4398977" cy="15696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、张良献计</a:t>
            </a:r>
          </a:p>
          <a:p>
            <a:endParaRPr lang="en-US" altLang="zh-CN" sz="4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6772" name="Rectangle 4"/>
          <p:cNvSpPr>
            <a:spLocks noChangeArrowheads="1"/>
          </p:cNvSpPr>
          <p:nvPr/>
        </p:nvSpPr>
        <p:spPr bwMode="auto">
          <a:xfrm>
            <a:off x="1042988" y="692150"/>
            <a:ext cx="8101012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400" b="1">
                <a:latin typeface="黑体" pitchFamily="2" charset="-122"/>
                <a:ea typeface="黑体" pitchFamily="2" charset="-122"/>
              </a:rPr>
              <a:t>第二自然段主要写了几件事？</a:t>
            </a:r>
          </a:p>
        </p:txBody>
      </p:sp>
      <p:sp>
        <p:nvSpPr>
          <p:cNvPr id="416773" name="Text Box 5"/>
          <p:cNvSpPr txBox="1">
            <a:spLocks noChangeArrowheads="1"/>
          </p:cNvSpPr>
          <p:nvPr/>
        </p:nvSpPr>
        <p:spPr bwMode="auto">
          <a:xfrm>
            <a:off x="2428860" y="3500438"/>
            <a:ext cx="43434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、刘项约婚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428860" y="4500570"/>
            <a:ext cx="4343400" cy="823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4</a:t>
            </a:r>
            <a:r>
              <a:rPr kumimoji="1"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、项伯说羽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0" grpId="0" autoUpdateAnimBg="0"/>
      <p:bldP spid="416771" grpId="0" autoUpdateAnimBg="0"/>
      <p:bldP spid="416773" grpId="0" autoUpdateAnimBg="0"/>
      <p:bldP spid="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214422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latin typeface="方正行楷简体" pitchFamily="2" charset="-122"/>
                <a:ea typeface="方正行楷简体" pitchFamily="2" charset="-122"/>
              </a:rPr>
              <a:t>忠义  成熟  顾全大局  政治气节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2500306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latin typeface="方正行楷简体" pitchFamily="2" charset="-122"/>
                <a:ea typeface="方正行楷简体" pitchFamily="2" charset="-122"/>
              </a:rPr>
              <a:t>忠诚   谨慎  临变不惊  处事有方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4071942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latin typeface="方正行楷简体" pitchFamily="2" charset="-122"/>
                <a:ea typeface="方正行楷简体" pitchFamily="2" charset="-122"/>
              </a:rPr>
              <a:t>敏感多疑    随机应变    圆滑世故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57148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项伯：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18573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张良：</a:t>
            </a:r>
            <a:endParaRPr lang="zh-CN" altLang="en-US" sz="3200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321468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刘邦：</a:t>
            </a:r>
            <a:endParaRPr lang="zh-CN" altLang="en-US" sz="3200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第三课时目标</a:t>
            </a:r>
            <a:endParaRPr lang="zh-CN" altLang="en-US" sz="4000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00174"/>
            <a:ext cx="9358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zh-CN" altLang="en-US" sz="3600" b="1" dirty="0" smtClean="0">
                <a:solidFill>
                  <a:srgbClr val="002060"/>
                </a:solidFill>
              </a:rPr>
              <a:t>疏通文章第三、第四自然段一部分；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zh-CN" altLang="en-US" sz="3600" b="1" dirty="0" smtClean="0">
                <a:solidFill>
                  <a:srgbClr val="002060"/>
                </a:solidFill>
              </a:rPr>
              <a:t>       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2. 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筛选、归类、总结语法现象；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altLang="zh-CN" sz="3600" b="1" dirty="0" smtClean="0">
                <a:solidFill>
                  <a:srgbClr val="002060"/>
                </a:solidFill>
              </a:rPr>
              <a:t>       </a:t>
            </a:r>
          </a:p>
          <a:p>
            <a:pPr marL="342900" indent="-342900"/>
            <a:r>
              <a:rPr lang="en-US" altLang="zh-CN" sz="3600" b="1" dirty="0" smtClean="0">
                <a:solidFill>
                  <a:srgbClr val="002060"/>
                </a:solidFill>
              </a:rPr>
              <a:t>      3.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通过人物语言、行为浅析人物形象。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ChangeArrowheads="1"/>
          </p:cNvSpPr>
          <p:nvPr/>
        </p:nvSpPr>
        <p:spPr bwMode="auto">
          <a:xfrm>
            <a:off x="971550" y="333375"/>
            <a:ext cx="7848600" cy="596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公旦日</a:t>
            </a:r>
            <a:r>
              <a:rPr kumimoji="1" lang="zh-CN" altLang="en-US" sz="3600" b="1" u="sng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从（使跟随）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百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余骑来见项王，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  <a:hlinkClick r:id="rId3" action="ppaction://hlinkfile"/>
              </a:rPr>
              <a:t>至鸿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门，</a:t>
            </a:r>
            <a:r>
              <a:rPr kumimoji="1" lang="zh-CN" altLang="en-US" sz="3600" b="1" u="sng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谢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臣与将军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戮力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攻秦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    </a:t>
            </a:r>
            <a:r>
              <a:rPr kumimoji="1" lang="zh-CN" altLang="en-US" sz="30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道歉，谢罪</a:t>
            </a:r>
            <a:endParaRPr kumimoji="1" lang="zh-CN" altLang="en-US" sz="3000" b="1" dirty="0">
              <a:solidFill>
                <a:schemeClr val="accent6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将军战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河北，臣战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河南，然不自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意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能先入关破秦，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得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复见将军</a:t>
            </a: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    </a:t>
            </a: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于此。今者有小人之言，令将军与臣有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方正楷体简体" pitchFamily="2" charset="-122"/>
              </a:rPr>
              <a:t>郤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此沛公左司马曹无</a:t>
            </a:r>
          </a:p>
          <a:p>
            <a:pPr algn="just" eaLnBrk="0" hangingPunct="0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伤言之。不然，籍何以至此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 </a:t>
            </a: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黑体" pitchFamily="2" charset="-122"/>
              </a:rPr>
              <a:t>（倒装）</a:t>
            </a:r>
            <a:r>
              <a:rPr kumimoji="1" lang="en-US" altLang="zh-CN" sz="24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endParaRPr kumimoji="1" lang="en-US" altLang="zh-CN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7215206" y="1500174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合力</a:t>
            </a:r>
          </a:p>
        </p:txBody>
      </p:sp>
      <p:sp>
        <p:nvSpPr>
          <p:cNvPr id="421892" name="Rectangle 4"/>
          <p:cNvSpPr>
            <a:spLocks noChangeArrowheads="1"/>
          </p:cNvSpPr>
          <p:nvPr/>
        </p:nvSpPr>
        <p:spPr bwMode="auto">
          <a:xfrm>
            <a:off x="5508625" y="3343275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能够</a:t>
            </a: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1763713" y="3313113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料想</a:t>
            </a:r>
          </a:p>
        </p:txBody>
      </p:sp>
      <p:sp>
        <p:nvSpPr>
          <p:cNvPr id="421894" name="Rectangle 6"/>
          <p:cNvSpPr>
            <a:spLocks noChangeArrowheads="1"/>
          </p:cNvSpPr>
          <p:nvPr/>
        </p:nvSpPr>
        <p:spPr bwMode="auto">
          <a:xfrm>
            <a:off x="1428728" y="4857760"/>
            <a:ext cx="36417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charset="-122"/>
              </a:rPr>
              <a:t>郤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通隙，隔阂，嫌怨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1" grpId="0"/>
      <p:bldP spid="421892" grpId="0"/>
      <p:bldP spid="421893" grpId="0"/>
      <p:bldP spid="4218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4" name="Rectangl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1472" y="285728"/>
            <a:ext cx="7993062" cy="2592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3938" name="Rectangle 2"/>
          <p:cNvSpPr>
            <a:spLocks noChangeArrowheads="1"/>
          </p:cNvSpPr>
          <p:nvPr/>
        </p:nvSpPr>
        <p:spPr bwMode="auto">
          <a:xfrm>
            <a:off x="571472" y="285728"/>
            <a:ext cx="7920037" cy="629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即日</a:t>
            </a:r>
            <a:r>
              <a:rPr kumimoji="1" lang="zh-CN" altLang="en-US" sz="3600" b="1" u="sng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因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留沛公与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饮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 algn="di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项王、项伯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东向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坐；亚父南向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坐，亚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di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父者，范增也；沛公北向坐；张良西向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侍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。范增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数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目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举所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  <a:hlinkClick r:id="rId3" action="ppaction://hlinkfile"/>
              </a:rPr>
              <a:t>佩玉玦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以</a:t>
            </a:r>
            <a:endParaRPr kumimoji="1" lang="zh-CN" altLang="en-US" sz="3600" b="1" dirty="0">
              <a:solidFill>
                <a:srgbClr val="0000FF"/>
              </a:solidFill>
              <a:latin typeface="黑体" pitchFamily="2" charset="-122"/>
              <a:ea typeface="黑体" pitchFamily="2" charset="-122"/>
              <a:hlinkClick r:id="rId3" action="ppaction://hlinkfile"/>
            </a:endParaRP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solidFill>
                <a:srgbClr val="0000FF"/>
              </a:solidFill>
              <a:latin typeface="黑体" pitchFamily="2" charset="-122"/>
              <a:ea typeface="黑体" pitchFamily="2" charset="-122"/>
              <a:hlinkClick r:id="rId3" action="ppaction://hlinkfile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3" action="ppaction://hlinkfile"/>
              </a:rPr>
              <a:t>示之者三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，项王默然不应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。范增起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出，召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项庄，谓曰：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君王为人不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忍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 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 </a:t>
            </a:r>
          </a:p>
          <a:p>
            <a:pPr algn="just">
              <a:spcBef>
                <a:spcPct val="20000"/>
              </a:spcBef>
            </a:pPr>
            <a:endParaRPr kumimoji="1" lang="en-US" altLang="zh-CN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3939" name="Rectangle 3"/>
          <p:cNvSpPr>
            <a:spLocks noChangeArrowheads="1"/>
          </p:cNvSpPr>
          <p:nvPr/>
        </p:nvSpPr>
        <p:spPr bwMode="auto">
          <a:xfrm>
            <a:off x="2555875" y="1758950"/>
            <a:ext cx="36417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东，名作状，面向东</a:t>
            </a:r>
          </a:p>
        </p:txBody>
      </p:sp>
      <p:sp>
        <p:nvSpPr>
          <p:cNvPr id="423940" name="Rectangle 4"/>
          <p:cNvSpPr>
            <a:spLocks noChangeArrowheads="1"/>
          </p:cNvSpPr>
          <p:nvPr/>
        </p:nvSpPr>
        <p:spPr bwMode="auto">
          <a:xfrm>
            <a:off x="857224" y="3500438"/>
            <a:ext cx="2095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陪坐</a:t>
            </a:r>
            <a:r>
              <a:rPr kumimoji="1" lang="zh-CN" altLang="en-US" sz="3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</a:t>
            </a:r>
          </a:p>
        </p:txBody>
      </p:sp>
      <p:sp>
        <p:nvSpPr>
          <p:cNvPr id="423941" name="Rectangle 5"/>
          <p:cNvSpPr>
            <a:spLocks noChangeArrowheads="1"/>
          </p:cNvSpPr>
          <p:nvPr/>
        </p:nvSpPr>
        <p:spPr bwMode="auto">
          <a:xfrm>
            <a:off x="2700338" y="3455988"/>
            <a:ext cx="3311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名作动，使眼色                  </a:t>
            </a:r>
          </a:p>
        </p:txBody>
      </p:sp>
      <p:sp>
        <p:nvSpPr>
          <p:cNvPr id="423942" name="Rectangle 6"/>
          <p:cNvSpPr>
            <a:spLocks noChangeArrowheads="1"/>
          </p:cNvSpPr>
          <p:nvPr/>
        </p:nvSpPr>
        <p:spPr bwMode="auto">
          <a:xfrm>
            <a:off x="971550" y="4791075"/>
            <a:ext cx="28889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多次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向项王示意</a:t>
            </a:r>
          </a:p>
        </p:txBody>
      </p:sp>
      <p:sp>
        <p:nvSpPr>
          <p:cNvPr id="423943" name="Rectangle 7"/>
          <p:cNvSpPr>
            <a:spLocks noChangeArrowheads="1"/>
          </p:cNvSpPr>
          <p:nvPr/>
        </p:nvSpPr>
        <p:spPr bwMode="auto">
          <a:xfrm>
            <a:off x="7451725" y="600710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狠心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3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3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/>
      <p:bldP spid="423940" grpId="0"/>
      <p:bldP spid="423941" grpId="0"/>
      <p:bldP spid="423942" grpId="0"/>
      <p:bldP spid="4239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500034" y="357166"/>
            <a:ext cx="8286808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5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若入前</a:t>
            </a:r>
            <a:r>
              <a:rPr kumimoji="1" lang="zh-CN" alt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为寿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，寿毕，请以剑舞，</a:t>
            </a:r>
            <a:r>
              <a:rPr kumimoji="1" lang="zh-CN" altLang="en-US" sz="35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因击</a:t>
            </a:r>
          </a:p>
          <a:p>
            <a:pPr>
              <a:spcBef>
                <a:spcPct val="20000"/>
              </a:spcBef>
            </a:pPr>
            <a:endParaRPr kumimoji="1" lang="zh-CN" altLang="en-US" sz="3500" u="sng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5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沛公于坐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，杀之，</a:t>
            </a:r>
            <a:r>
              <a:rPr kumimoji="1" lang="zh-CN" altLang="en-US" sz="35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不者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方正楷体简体" pitchFamily="2" charset="-122"/>
              </a:rPr>
              <a:t>，</a:t>
            </a:r>
            <a:r>
              <a:rPr kumimoji="1" lang="zh-CN" alt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若属</a:t>
            </a:r>
            <a:r>
              <a:rPr kumimoji="1" lang="zh-CN" altLang="en-US" sz="35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皆</a:t>
            </a:r>
            <a:r>
              <a:rPr kumimoji="1" lang="zh-CN" altLang="en-US" sz="350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且为</a:t>
            </a:r>
          </a:p>
          <a:p>
            <a:pPr>
              <a:spcBef>
                <a:spcPct val="20000"/>
              </a:spcBef>
            </a:pPr>
            <a:endParaRPr kumimoji="1" lang="zh-CN" altLang="en-US" sz="3500" u="sng" dirty="0"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所虏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!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庄则入为寿。寿毕曰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君王与沛公饮，军中无以</a:t>
            </a:r>
            <a:r>
              <a:rPr kumimoji="1" lang="zh-CN" altLang="en-US" sz="35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为乐</a:t>
            </a:r>
            <a:r>
              <a:rPr kumimoji="1" lang="zh-CN" altLang="en-US" sz="35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，        请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以剑</a:t>
            </a:r>
          </a:p>
          <a:p>
            <a:pPr>
              <a:spcBef>
                <a:spcPct val="20000"/>
              </a:spcBef>
            </a:pPr>
            <a:r>
              <a:rPr kumimoji="1" lang="zh-CN" altLang="en-US" sz="35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舞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项王曰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诺。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hlinkClick r:id="rId3" action="ppaction://hlinkfile"/>
              </a:rPr>
              <a:t>项庄拔剑起舞</a:t>
            </a:r>
            <a:r>
              <a:rPr kumimoji="1" lang="zh-CN" altLang="en-US" sz="35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hlinkClick r:id="rId3" action="ppaction://hlinkfile"/>
              </a:rPr>
              <a:t>，</a:t>
            </a:r>
            <a:endParaRPr kumimoji="1" lang="en-US" altLang="zh-CN" sz="3500" dirty="0" smtClean="0"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5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kumimoji="1" lang="zh-CN" altLang="en-US" sz="3500" dirty="0"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just" eaLnBrk="0" hangingPunct="0"/>
            <a:endParaRPr kumimoji="1" lang="en-US" altLang="zh-CN" sz="35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083" name="Rectangle 3"/>
          <p:cNvSpPr>
            <a:spLocks noChangeArrowheads="1"/>
          </p:cNvSpPr>
          <p:nvPr/>
        </p:nvSpPr>
        <p:spPr bwMode="auto">
          <a:xfrm>
            <a:off x="428596" y="1000108"/>
            <a:ext cx="2873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你进去上前敬酒</a:t>
            </a: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285720" y="2285992"/>
            <a:ext cx="36417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把沛公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刺死在坐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位上</a:t>
            </a:r>
            <a:endParaRPr kumimoji="1" lang="zh-CN" altLang="en-US" sz="3000" b="1" dirty="0"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085" name="Rectangle 5"/>
          <p:cNvSpPr>
            <a:spLocks noChangeArrowheads="1"/>
          </p:cNvSpPr>
          <p:nvPr/>
        </p:nvSpPr>
        <p:spPr bwMode="auto">
          <a:xfrm>
            <a:off x="4071934" y="2285992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否则</a:t>
            </a:r>
          </a:p>
        </p:txBody>
      </p:sp>
      <p:sp>
        <p:nvSpPr>
          <p:cNvPr id="430086" name="Text Box 6"/>
          <p:cNvSpPr txBox="1">
            <a:spLocks noChangeArrowheads="1"/>
          </p:cNvSpPr>
          <p:nvPr/>
        </p:nvSpPr>
        <p:spPr bwMode="auto">
          <a:xfrm>
            <a:off x="5429256" y="2285992"/>
            <a:ext cx="1728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你们</a:t>
            </a:r>
          </a:p>
        </p:txBody>
      </p:sp>
      <p:sp>
        <p:nvSpPr>
          <p:cNvPr id="430087" name="Text Box 7"/>
          <p:cNvSpPr txBox="1">
            <a:spLocks noChangeArrowheads="1"/>
          </p:cNvSpPr>
          <p:nvPr/>
        </p:nvSpPr>
        <p:spPr bwMode="auto">
          <a:xfrm>
            <a:off x="6572264" y="2285992"/>
            <a:ext cx="7207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将</a:t>
            </a:r>
          </a:p>
        </p:txBody>
      </p:sp>
      <p:sp>
        <p:nvSpPr>
          <p:cNvPr id="430088" name="Text Box 8"/>
          <p:cNvSpPr txBox="1">
            <a:spLocks noChangeArrowheads="1"/>
          </p:cNvSpPr>
          <p:nvPr/>
        </p:nvSpPr>
        <p:spPr bwMode="auto">
          <a:xfrm>
            <a:off x="7215206" y="2285992"/>
            <a:ext cx="7191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被</a:t>
            </a:r>
          </a:p>
        </p:txBody>
      </p:sp>
      <p:sp>
        <p:nvSpPr>
          <p:cNvPr id="430089" name="Rectangle 9"/>
          <p:cNvSpPr>
            <a:spLocks noChangeArrowheads="1"/>
          </p:cNvSpPr>
          <p:nvPr/>
        </p:nvSpPr>
        <p:spPr bwMode="auto">
          <a:xfrm>
            <a:off x="5429256" y="3500438"/>
            <a:ext cx="1720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作为娱乐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2264" y="1000108"/>
            <a:ext cx="12144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趁机</a:t>
            </a:r>
            <a:endParaRPr lang="zh-CN" altLang="en-US" sz="30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71472" y="4734342"/>
            <a:ext cx="777716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 eaLnBrk="0" hangingPunct="0"/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项伯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亦拔剑起舞，常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以身翼蔽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沛公，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 </a:t>
            </a:r>
          </a:p>
          <a:p>
            <a:pPr algn="just" eaLnBrk="0" hangingPunct="0"/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3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用自己的身体掩护。翼，象鸟的翅膀一样，名作状。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     </a:t>
            </a:r>
          </a:p>
          <a:p>
            <a:pPr eaLnBrk="0" hangingPunct="0"/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庄不得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击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2" grpId="0"/>
      <p:bldP spid="430082" grpId="1"/>
      <p:bldP spid="430083" grpId="0"/>
      <p:bldP spid="430084" grpId="0"/>
      <p:bldP spid="430085" grpId="0"/>
      <p:bldP spid="430086" grpId="0"/>
      <p:bldP spid="430087" grpId="0"/>
      <p:bldP spid="430088" grpId="0"/>
      <p:bldP spid="430089" grpId="0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1429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学习目标</a:t>
            </a:r>
            <a:endParaRPr lang="zh-CN" altLang="en-US" sz="4800" b="1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428736"/>
            <a:ext cx="77867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、了解作者作品，知晓“蛋是谁下的”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endParaRPr lang="en-US" altLang="zh-CN" sz="3200" b="1" dirty="0" smtClean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、理清人物关系，明白“谁是谁的谁”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endParaRPr lang="en-US" altLang="zh-CN" sz="3200" b="1" dirty="0" smtClean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、梳理故事脉络，争做“内行看门道”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pic>
        <p:nvPicPr>
          <p:cNvPr id="4" name="图片 3" descr="项庄舞剑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4117402"/>
            <a:ext cx="3714744" cy="2740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ChangeArrowheads="1"/>
          </p:cNvSpPr>
          <p:nvPr/>
        </p:nvSpPr>
        <p:spPr bwMode="auto">
          <a:xfrm>
            <a:off x="971550" y="333375"/>
            <a:ext cx="77771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 eaLnBrk="0" hangingPunct="0"/>
            <a:r>
              <a:rPr kumimoji="1" lang="en-US" altLang="zh-CN" sz="1400" dirty="0">
                <a:latin typeface="Times New Roman" pitchFamily="18" charset="0"/>
                <a:ea typeface="方正楷体简体" pitchFamily="2" charset="-122"/>
              </a:rPr>
              <a:t> </a:t>
            </a:r>
          </a:p>
        </p:txBody>
      </p:sp>
      <p:sp>
        <p:nvSpPr>
          <p:cNvPr id="432131" name="Rectangle 3"/>
          <p:cNvSpPr>
            <a:spLocks noChangeArrowheads="1"/>
          </p:cNvSpPr>
          <p:nvPr/>
        </p:nvSpPr>
        <p:spPr bwMode="auto">
          <a:xfrm>
            <a:off x="571472" y="714356"/>
            <a:ext cx="82438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这一自然段</a:t>
            </a:r>
            <a:r>
              <a:rPr kumimoji="1" lang="zh-CN" altLang="en-US" sz="40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主要写了几件事？</a:t>
            </a:r>
          </a:p>
        </p:txBody>
      </p:sp>
      <p:sp>
        <p:nvSpPr>
          <p:cNvPr id="432132" name="Text Box 4"/>
          <p:cNvSpPr txBox="1">
            <a:spLocks noChangeArrowheads="1"/>
          </p:cNvSpPr>
          <p:nvPr/>
        </p:nvSpPr>
        <p:spPr bwMode="auto">
          <a:xfrm>
            <a:off x="1600200" y="1357298"/>
            <a:ext cx="75438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、刘邦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谢罪</a:t>
            </a:r>
            <a:endParaRPr kumimoji="1" lang="en-US" altLang="zh-CN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32133" name="Text Box 5"/>
          <p:cNvSpPr txBox="1">
            <a:spLocks noChangeArrowheads="1"/>
          </p:cNvSpPr>
          <p:nvPr/>
        </p:nvSpPr>
        <p:spPr bwMode="auto">
          <a:xfrm>
            <a:off x="1357290" y="3143248"/>
            <a:ext cx="76200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、范增举玦</a:t>
            </a:r>
            <a:endParaRPr kumimoji="1" lang="zh-CN" altLang="en-US" sz="48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2134" name="Text Box 6"/>
          <p:cNvSpPr txBox="1">
            <a:spLocks noChangeArrowheads="1"/>
          </p:cNvSpPr>
          <p:nvPr/>
        </p:nvSpPr>
        <p:spPr bwMode="auto">
          <a:xfrm>
            <a:off x="1214414" y="4071942"/>
            <a:ext cx="7696200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4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、项庄舞剑</a:t>
            </a:r>
            <a:endParaRPr kumimoji="1" lang="zh-CN" altLang="en-US" sz="48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5072074"/>
            <a:ext cx="642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项家军“分裂”了！</a:t>
            </a:r>
            <a:endParaRPr lang="zh-CN" altLang="en-US" sz="5400" b="1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0166" y="2143116"/>
            <a:ext cx="30139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、项羽留宴</a:t>
            </a:r>
            <a:endParaRPr kumimoji="1" lang="zh-CN" altLang="en-US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32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32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32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3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2" grpId="0"/>
      <p:bldP spid="432132" grpId="1"/>
      <p:bldP spid="432133" grpId="0"/>
      <p:bldP spid="432134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142984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项羽</a:t>
            </a:r>
            <a:endParaRPr lang="zh-CN" altLang="en-US" sz="4000" dirty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1142984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寡谋轻信  沽名钓誉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235743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刘邦</a:t>
            </a:r>
            <a:endParaRPr lang="zh-CN" altLang="en-US" sz="4000" dirty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2357430"/>
            <a:ext cx="4519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随机善变  巧言令色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350043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范增</a:t>
            </a:r>
            <a:endParaRPr lang="zh-CN" altLang="en-US" sz="4000" dirty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3500438"/>
            <a:ext cx="4519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老谋深算  阴险毒辣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2"/>
          <p:cNvSpPr>
            <a:spLocks noChangeArrowheads="1"/>
          </p:cNvSpPr>
          <p:nvPr/>
        </p:nvSpPr>
        <p:spPr bwMode="auto">
          <a:xfrm>
            <a:off x="971550" y="333375"/>
            <a:ext cx="7777163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en-US" altLang="zh-CN" sz="1400" dirty="0">
                <a:latin typeface="Times New Roman" pitchFamily="18" charset="0"/>
                <a:ea typeface="方正楷体简体" pitchFamily="2" charset="-122"/>
              </a:rPr>
              <a:t>               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于是张良至军门见樊哙。樊哙曰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今日之事何如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良曰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甚急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今者项庄拔剑舞，其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意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常在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也。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哙曰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此迫矣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臣请入，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与之同命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哙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即带剑拥盾入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军门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交戟之卫士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欲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止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u="sng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不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内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。樊哙侧其盾以撞，卫士仆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地，哙遂入。披帷西向立，瞋目</a:t>
            </a:r>
          </a:p>
        </p:txBody>
      </p:sp>
      <p:sp>
        <p:nvSpPr>
          <p:cNvPr id="434179" name="Rectangle 3"/>
          <p:cNvSpPr>
            <a:spLocks noChangeArrowheads="1"/>
          </p:cNvSpPr>
          <p:nvPr/>
        </p:nvSpPr>
        <p:spPr bwMode="auto">
          <a:xfrm>
            <a:off x="1763713" y="2663825"/>
            <a:ext cx="22034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这太紧迫了</a:t>
            </a:r>
          </a:p>
        </p:txBody>
      </p:sp>
      <p:sp>
        <p:nvSpPr>
          <p:cNvPr id="434180" name="Rectangle 4"/>
          <p:cNvSpPr>
            <a:spLocks noChangeArrowheads="1"/>
          </p:cNvSpPr>
          <p:nvPr/>
        </p:nvSpPr>
        <p:spPr bwMode="auto">
          <a:xfrm>
            <a:off x="5435600" y="2611438"/>
            <a:ext cx="22034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rgbClr val="D54F4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同他同生死</a:t>
            </a:r>
          </a:p>
        </p:txBody>
      </p:sp>
      <p:sp>
        <p:nvSpPr>
          <p:cNvPr id="434181" name="Rectangle 5"/>
          <p:cNvSpPr>
            <a:spLocks noChangeArrowheads="1"/>
          </p:cNvSpPr>
          <p:nvPr/>
        </p:nvSpPr>
        <p:spPr bwMode="auto">
          <a:xfrm>
            <a:off x="3563938" y="4062413"/>
            <a:ext cx="48244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拿戟交叉着守卫军门的兵士      </a:t>
            </a:r>
          </a:p>
        </p:txBody>
      </p:sp>
      <p:sp>
        <p:nvSpPr>
          <p:cNvPr id="434182" name="Rectangle 6"/>
          <p:cNvSpPr>
            <a:spLocks noChangeArrowheads="1"/>
          </p:cNvSpPr>
          <p:nvPr/>
        </p:nvSpPr>
        <p:spPr bwMode="auto">
          <a:xfrm>
            <a:off x="1835150" y="5214938"/>
            <a:ext cx="18018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让他进去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179" grpId="0"/>
      <p:bldP spid="434180" grpId="0"/>
      <p:bldP spid="434181" grpId="0"/>
      <p:bldP spid="4341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ChangeArrowheads="1"/>
          </p:cNvSpPr>
          <p:nvPr/>
        </p:nvSpPr>
        <p:spPr bwMode="auto">
          <a:xfrm>
            <a:off x="500034" y="0"/>
            <a:ext cx="7777163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视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项王，头发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上指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目眦尽裂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。项王</a:t>
            </a:r>
          </a:p>
          <a:p>
            <a:pPr eaLnBrk="0" hangingPunct="0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按剑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跽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客何为者</a:t>
            </a:r>
            <a:r>
              <a:rPr kumimoji="1" lang="en-US" altLang="zh-CN" sz="3600" b="1" u="sng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u="sng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张良曰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:</a:t>
            </a:r>
            <a:endParaRPr kumimoji="1"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kumimoji="1" lang="en-US" altLang="zh-CN" sz="3600" b="1" u="sng" dirty="0"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公之参乘樊哙者也。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项王曰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赐之卮酒！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则与</a:t>
            </a:r>
            <a:r>
              <a:rPr kumimoji="1"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斗卮酒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。哙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拜</a:t>
            </a:r>
            <a:r>
              <a:rPr kumimoji="1" lang="zh-CN" altLang="en-US" sz="3600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谢</a:t>
            </a:r>
            <a:endParaRPr kumimoji="1" lang="en-US" altLang="zh-CN" sz="3600" b="1" u="sng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起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，立而饮之。项王曰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赐之彘肩。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则与一生彘肩。樊哙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覆其盾于地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 </a:t>
            </a:r>
          </a:p>
          <a:p>
            <a:pPr algn="just">
              <a:spcBef>
                <a:spcPct val="20000"/>
              </a:spcBef>
            </a:pPr>
            <a:r>
              <a:rPr kumimoji="1"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     </a:t>
            </a: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6227" name="Rectangle 3"/>
          <p:cNvSpPr>
            <a:spLocks noChangeArrowheads="1"/>
          </p:cNvSpPr>
          <p:nvPr/>
        </p:nvSpPr>
        <p:spPr bwMode="auto">
          <a:xfrm>
            <a:off x="3071802" y="642918"/>
            <a:ext cx="2295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向上竖起来</a:t>
            </a:r>
            <a:r>
              <a:rPr kumimoji="1" lang="zh-CN" altLang="en-US" sz="3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36228" name="Rectangle 4"/>
          <p:cNvSpPr>
            <a:spLocks noChangeArrowheads="1"/>
          </p:cNvSpPr>
          <p:nvPr/>
        </p:nvSpPr>
        <p:spPr bwMode="auto">
          <a:xfrm>
            <a:off x="5124450" y="642918"/>
            <a:ext cx="4019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眼眶像全部要裂开    </a:t>
            </a:r>
          </a:p>
        </p:txBody>
      </p:sp>
      <p:sp>
        <p:nvSpPr>
          <p:cNvPr id="436229" name="Rectangle 5"/>
          <p:cNvSpPr>
            <a:spLocks noChangeArrowheads="1"/>
          </p:cNvSpPr>
          <p:nvPr/>
        </p:nvSpPr>
        <p:spPr bwMode="auto">
          <a:xfrm>
            <a:off x="571472" y="2000240"/>
            <a:ext cx="3257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而，连词，表修饰</a:t>
            </a:r>
          </a:p>
        </p:txBody>
      </p:sp>
      <p:sp>
        <p:nvSpPr>
          <p:cNvPr id="436230" name="Rectangle 6"/>
          <p:cNvSpPr>
            <a:spLocks noChangeArrowheads="1"/>
          </p:cNvSpPr>
          <p:nvPr/>
        </p:nvSpPr>
        <p:spPr bwMode="auto">
          <a:xfrm>
            <a:off x="4000496" y="2000240"/>
            <a:ext cx="2159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是干什么的                                                       </a:t>
            </a:r>
          </a:p>
        </p:txBody>
      </p:sp>
      <p:sp>
        <p:nvSpPr>
          <p:cNvPr id="436231" name="Text Box 7"/>
          <p:cNvSpPr txBox="1">
            <a:spLocks noChangeArrowheads="1"/>
          </p:cNvSpPr>
          <p:nvPr/>
        </p:nvSpPr>
        <p:spPr bwMode="auto">
          <a:xfrm>
            <a:off x="2571736" y="3857628"/>
            <a:ext cx="48244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左右的人就给他一大杯的酒</a:t>
            </a:r>
          </a:p>
        </p:txBody>
      </p:sp>
      <p:sp>
        <p:nvSpPr>
          <p:cNvPr id="436232" name="Rectangle 8"/>
          <p:cNvSpPr>
            <a:spLocks noChangeArrowheads="1"/>
          </p:cNvSpPr>
          <p:nvPr/>
        </p:nvSpPr>
        <p:spPr bwMode="auto">
          <a:xfrm>
            <a:off x="4071934" y="5500702"/>
            <a:ext cx="47942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把他的盾牌翻过来放在地上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6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7" grpId="0"/>
      <p:bldP spid="436228" grpId="0"/>
      <p:bldP spid="436229" grpId="0"/>
      <p:bldP spid="436230" grpId="0"/>
      <p:bldP spid="436231" grpId="0"/>
      <p:bldP spid="4362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ChangeArrowheads="1"/>
          </p:cNvSpPr>
          <p:nvPr/>
        </p:nvSpPr>
        <p:spPr bwMode="auto">
          <a:xfrm>
            <a:off x="714348" y="214290"/>
            <a:ext cx="7848600" cy="58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加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彘肩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其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上，拔剑切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啖之。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壮</a:t>
            </a: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士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能复饮乎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樊哙曰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臣死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且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不避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卮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酒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安足辞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夫秦王有虎狼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之心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，杀人</a:t>
            </a:r>
          </a:p>
          <a:p>
            <a:pPr algn="just"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如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不能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举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刑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人如恐不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，天下皆叛</a:t>
            </a:r>
          </a:p>
          <a:p>
            <a:pPr>
              <a:spcBef>
                <a:spcPct val="20000"/>
              </a:spcBef>
            </a:pP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之。怀王与诸将约曰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‘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先破秦入咸阳</a:t>
            </a:r>
            <a:r>
              <a:rPr kumimoji="1"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</a:p>
        </p:txBody>
      </p:sp>
      <p:sp>
        <p:nvSpPr>
          <p:cNvPr id="438275" name="Rectangle 3"/>
          <p:cNvSpPr>
            <a:spLocks noChangeArrowheads="1"/>
          </p:cNvSpPr>
          <p:nvPr/>
        </p:nvSpPr>
        <p:spPr bwMode="auto">
          <a:xfrm>
            <a:off x="5143504" y="714356"/>
            <a:ext cx="3257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而，连词，表承接</a:t>
            </a:r>
          </a:p>
        </p:txBody>
      </p:sp>
      <p:sp>
        <p:nvSpPr>
          <p:cNvPr id="438276" name="Rectangle 4"/>
          <p:cNvSpPr>
            <a:spLocks noChangeArrowheads="1"/>
          </p:cNvSpPr>
          <p:nvPr/>
        </p:nvSpPr>
        <p:spPr bwMode="auto">
          <a:xfrm>
            <a:off x="6357950" y="200024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尚且</a:t>
            </a:r>
          </a:p>
        </p:txBody>
      </p:sp>
      <p:sp>
        <p:nvSpPr>
          <p:cNvPr id="438277" name="Rectangle 5"/>
          <p:cNvSpPr>
            <a:spLocks noChangeArrowheads="1"/>
          </p:cNvSpPr>
          <p:nvPr/>
        </p:nvSpPr>
        <p:spPr bwMode="auto">
          <a:xfrm>
            <a:off x="1547813" y="3486150"/>
            <a:ext cx="2489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怎么值得推辞</a:t>
            </a:r>
          </a:p>
        </p:txBody>
      </p:sp>
      <p:sp>
        <p:nvSpPr>
          <p:cNvPr id="438278" name="Rectangle 6"/>
          <p:cNvSpPr>
            <a:spLocks noChangeArrowheads="1"/>
          </p:cNvSpPr>
          <p:nvPr/>
        </p:nvSpPr>
        <p:spPr bwMode="auto">
          <a:xfrm>
            <a:off x="611188" y="4770438"/>
            <a:ext cx="14462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好像 </a:t>
            </a:r>
            <a:r>
              <a:rPr kumimoji="1" lang="zh-CN" altLang="en-US" sz="3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endParaRPr kumimoji="1" lang="zh-CN" altLang="en-US" sz="3000" b="1" i="1" dirty="0">
              <a:solidFill>
                <a:srgbClr val="6098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8279" name="Rectangle 7"/>
          <p:cNvSpPr>
            <a:spLocks noChangeArrowheads="1"/>
          </p:cNvSpPr>
          <p:nvPr/>
        </p:nvSpPr>
        <p:spPr bwMode="auto">
          <a:xfrm>
            <a:off x="1857356" y="4786322"/>
            <a:ext cx="1143000" cy="56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杀完</a:t>
            </a:r>
            <a:r>
              <a:rPr kumimoji="1" lang="zh-CN" altLang="en-US" sz="3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kumimoji="1" lang="zh-CN" altLang="en-US" sz="3000" b="1" i="1" dirty="0">
              <a:solidFill>
                <a:srgbClr val="6098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8280" name="Rectangle 8"/>
          <p:cNvSpPr>
            <a:spLocks noChangeArrowheads="1"/>
          </p:cNvSpPr>
          <p:nvPr/>
        </p:nvSpPr>
        <p:spPr bwMode="auto">
          <a:xfrm>
            <a:off x="3143240" y="4714884"/>
            <a:ext cx="3257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名作动，施加肉刑</a:t>
            </a:r>
            <a:endParaRPr kumimoji="1" lang="zh-CN" altLang="en-US" sz="3000" b="1" i="1" dirty="0">
              <a:solidFill>
                <a:srgbClr val="6098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8281" name="Rectangle 9"/>
          <p:cNvSpPr>
            <a:spLocks noChangeArrowheads="1"/>
          </p:cNvSpPr>
          <p:nvPr/>
        </p:nvSpPr>
        <p:spPr bwMode="auto">
          <a:xfrm>
            <a:off x="4929190" y="3571876"/>
            <a:ext cx="2232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能用尽酷刑           </a:t>
            </a:r>
            <a:endParaRPr kumimoji="1" lang="zh-CN" altLang="en-US" sz="3000" b="1" i="1" dirty="0">
              <a:solidFill>
                <a:srgbClr val="6098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8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5" grpId="0"/>
      <p:bldP spid="438276" grpId="0"/>
      <p:bldP spid="438277" grpId="0"/>
      <p:bldP spid="438278" grpId="0"/>
      <p:bldP spid="438279" grpId="0"/>
      <p:bldP spid="438280" grpId="0"/>
      <p:bldP spid="43828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ChangeArrowheads="1"/>
          </p:cNvSpPr>
          <p:nvPr/>
        </p:nvSpPr>
        <p:spPr bwMode="auto">
          <a:xfrm>
            <a:off x="285720" y="357166"/>
            <a:ext cx="8858280" cy="496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者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王之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今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沛公先破秦入咸阳，毫毛不敢有所近，封闭宫室，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还军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霸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上，以待大王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来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故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遣将守关者，备他盗出入与非常也。劳苦而功高如此，未有封侯之赏，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听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细说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，欲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诛有功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之人，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此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亡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秦之续耳。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窃为大王不取也</a:t>
            </a:r>
            <a:r>
              <a:rPr kumimoji="1"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!</a:t>
            </a:r>
            <a:r>
              <a:rPr kumimoji="1" lang="en-US" altLang="zh-CN" sz="3600" b="1" dirty="0">
                <a:solidFill>
                  <a:srgbClr val="0000FF"/>
                </a:solidFill>
                <a:latin typeface="Times New Roman"/>
                <a:ea typeface="黑体" pitchFamily="2" charset="-122"/>
              </a:rPr>
              <a:t>”</a:t>
            </a:r>
            <a:r>
              <a:rPr kumimoji="1"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</a:p>
          <a:p>
            <a:pPr>
              <a:spcBef>
                <a:spcPct val="20000"/>
              </a:spcBef>
            </a:pPr>
            <a:endParaRPr kumimoji="1" lang="en-US" altLang="zh-CN" sz="36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40323" name="Rectangle 3"/>
          <p:cNvSpPr>
            <a:spLocks noChangeArrowheads="1"/>
          </p:cNvSpPr>
          <p:nvPr/>
        </p:nvSpPr>
        <p:spPr bwMode="auto">
          <a:xfrm>
            <a:off x="6929454" y="1000108"/>
            <a:ext cx="17208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退军驻扎</a:t>
            </a:r>
          </a:p>
        </p:txBody>
      </p:sp>
      <p:sp>
        <p:nvSpPr>
          <p:cNvPr id="440324" name="Rectangle 4"/>
          <p:cNvSpPr>
            <a:spLocks noChangeArrowheads="1"/>
          </p:cNvSpPr>
          <p:nvPr/>
        </p:nvSpPr>
        <p:spPr bwMode="auto">
          <a:xfrm>
            <a:off x="2714612" y="3214686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却</a:t>
            </a:r>
          </a:p>
        </p:txBody>
      </p:sp>
      <p:sp>
        <p:nvSpPr>
          <p:cNvPr id="440325" name="Rectangle 5"/>
          <p:cNvSpPr>
            <a:spLocks noChangeArrowheads="1"/>
          </p:cNvSpPr>
          <p:nvPr/>
        </p:nvSpPr>
        <p:spPr bwMode="auto">
          <a:xfrm>
            <a:off x="3357554" y="3214686"/>
            <a:ext cx="2295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小人的谗言</a:t>
            </a:r>
            <a:r>
              <a:rPr kumimoji="1" lang="zh-CN" altLang="en-US" sz="3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40326" name="Rectangle 6"/>
          <p:cNvSpPr>
            <a:spLocks noChangeArrowheads="1"/>
          </p:cNvSpPr>
          <p:nvPr/>
        </p:nvSpPr>
        <p:spPr bwMode="auto">
          <a:xfrm>
            <a:off x="857224" y="4572008"/>
            <a:ext cx="65516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私下以为大王不应该采取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这种作法</a:t>
            </a:r>
            <a:r>
              <a:rPr kumimoji="1" lang="en-US" altLang="zh-CN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57158" y="5214950"/>
            <a:ext cx="8786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项王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未有以应，曰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坐。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樊哙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从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良坐。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715140" y="5929330"/>
            <a:ext cx="952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挨着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23" grpId="0"/>
      <p:bldP spid="440324" grpId="0"/>
      <p:bldP spid="44032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ChangeArrowheads="1"/>
          </p:cNvSpPr>
          <p:nvPr/>
        </p:nvSpPr>
        <p:spPr bwMode="auto">
          <a:xfrm>
            <a:off x="714348" y="1357298"/>
            <a:ext cx="7777163" cy="1643527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　　坐须臾，沛公起</a:t>
            </a:r>
            <a:r>
              <a:rPr kumimoji="1" lang="zh-CN" altLang="en-US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如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厕，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因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招樊哙出。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    </a:t>
            </a: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24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7491" name="Rectangle 3"/>
          <p:cNvSpPr>
            <a:spLocks noChangeArrowheads="1"/>
          </p:cNvSpPr>
          <p:nvPr/>
        </p:nvSpPr>
        <p:spPr bwMode="auto">
          <a:xfrm>
            <a:off x="4500562" y="2071678"/>
            <a:ext cx="2684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到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去，趁机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ChangeArrowheads="1"/>
          </p:cNvSpPr>
          <p:nvPr/>
        </p:nvSpPr>
        <p:spPr bwMode="auto">
          <a:xfrm>
            <a:off x="971550" y="333375"/>
            <a:ext cx="77771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 eaLnBrk="0" hangingPunct="0"/>
            <a:r>
              <a:rPr kumimoji="1" lang="en-US" altLang="zh-CN" sz="1400" dirty="0">
                <a:latin typeface="Times New Roman" pitchFamily="18" charset="0"/>
                <a:ea typeface="方正楷体简体" pitchFamily="2" charset="-122"/>
              </a:rPr>
              <a:t> </a:t>
            </a:r>
          </a:p>
        </p:txBody>
      </p:sp>
      <p:sp>
        <p:nvSpPr>
          <p:cNvPr id="432131" name="Rectangle 3"/>
          <p:cNvSpPr>
            <a:spLocks noChangeArrowheads="1"/>
          </p:cNvSpPr>
          <p:nvPr/>
        </p:nvSpPr>
        <p:spPr bwMode="auto">
          <a:xfrm>
            <a:off x="571472" y="714356"/>
            <a:ext cx="82438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这一部分主要</a:t>
            </a:r>
            <a:r>
              <a:rPr kumimoji="1" lang="zh-CN" altLang="en-US" sz="40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写了几件事？</a:t>
            </a:r>
          </a:p>
        </p:txBody>
      </p:sp>
      <p:sp>
        <p:nvSpPr>
          <p:cNvPr id="432132" name="Text Box 4"/>
          <p:cNvSpPr txBox="1">
            <a:spLocks noChangeArrowheads="1"/>
          </p:cNvSpPr>
          <p:nvPr/>
        </p:nvSpPr>
        <p:spPr bwMode="auto">
          <a:xfrm>
            <a:off x="2928926" y="2214554"/>
            <a:ext cx="3114676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、樊哙闯帐</a:t>
            </a:r>
            <a:endParaRPr kumimoji="1" lang="en-US" altLang="zh-CN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5000636"/>
            <a:ext cx="642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项王决心“瓦解”了！</a:t>
            </a:r>
            <a:endParaRPr lang="zh-CN" altLang="en-US" sz="5400" b="1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8926" y="3286124"/>
            <a:ext cx="3013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itchFamily="49" charset="-122"/>
              </a:rPr>
              <a:t>、哙叱项王</a:t>
            </a:r>
            <a:endParaRPr kumimoji="1" lang="zh-CN" altLang="en-US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2" grpId="0"/>
      <p:bldP spid="432132" grpId="1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57148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樊哙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1357298"/>
            <a:ext cx="47500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直率勇猛  忠心不二  </a:t>
            </a:r>
            <a:endParaRPr lang="en-US" altLang="zh-CN" sz="40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粗中有细  粗犷豪放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264318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张良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3429000"/>
            <a:ext cx="4519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沉稳机智  处变不惊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428625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项羽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357826"/>
            <a:ext cx="4519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沽名钓誉  骄傲自大</a:t>
            </a:r>
            <a:endParaRPr lang="zh-CN" altLang="en-US" sz="4000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ChangeArrowheads="1"/>
          </p:cNvSpPr>
          <p:nvPr/>
        </p:nvSpPr>
        <p:spPr bwMode="auto">
          <a:xfrm>
            <a:off x="714348" y="428604"/>
            <a:ext cx="7777163" cy="5410712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公已出，项王使都尉陈平</a:t>
            </a:r>
            <a:r>
              <a:rPr kumimoji="1" lang="zh-CN" altLang="en-US" sz="3600" b="1" u="sng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召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                   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呼唤</a:t>
            </a:r>
            <a:endParaRPr kumimoji="1" lang="zh-CN" altLang="en-US" sz="2800" b="1" dirty="0">
              <a:solidFill>
                <a:srgbClr val="FF0000"/>
              </a:solidFill>
              <a:latin typeface="+mn-ea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zh-CN" altLang="en-US" sz="1400" dirty="0">
                <a:latin typeface="Times New Roman" pitchFamily="18" charset="0"/>
                <a:ea typeface="方正楷体简体" pitchFamily="2" charset="-122"/>
              </a:rPr>
              <a:t> 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今者出，未辞也，为之奈何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樊哙曰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大行不顾细谨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大礼不辞</a:t>
            </a:r>
          </a:p>
          <a:p>
            <a:pPr eaLnBrk="0" hangingPunct="0">
              <a:spcBef>
                <a:spcPct val="20000"/>
              </a:spcBef>
            </a:pPr>
            <a:endParaRPr kumimoji="1" lang="zh-CN" altLang="en-US" sz="3600" b="1" u="sng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小让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如今人方为刀俎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，我为鱼肉，</a:t>
            </a:r>
          </a:p>
          <a:p>
            <a:pPr algn="just" eaLnBrk="0" hangingPunct="0">
              <a:spcBef>
                <a:spcPct val="20000"/>
              </a:spcBef>
            </a:pPr>
            <a:endParaRPr kumimoji="1" lang="zh-CN" altLang="en-US" sz="2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何辞为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于是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遂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去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乃令张良留</a:t>
            </a:r>
            <a:r>
              <a:rPr kumimoji="1" lang="zh-CN" altLang="en-US" sz="3600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谢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kumimoji="1"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447492" name="Rectangle 4"/>
          <p:cNvSpPr>
            <a:spLocks noChangeArrowheads="1"/>
          </p:cNvSpPr>
          <p:nvPr/>
        </p:nvSpPr>
        <p:spPr bwMode="auto">
          <a:xfrm>
            <a:off x="1928794" y="2714620"/>
            <a:ext cx="6697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做</a:t>
            </a:r>
            <a:r>
              <a:rPr kumimoji="1"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大事情不必考虑细枝末节，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行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大礼节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不必推辞小的谦让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>
            <a:off x="2214546" y="4214818"/>
            <a:ext cx="4897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现在别人正是菜刀和砧板</a:t>
            </a: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</a:p>
        </p:txBody>
      </p:sp>
      <p:sp>
        <p:nvSpPr>
          <p:cNvPr id="447494" name="Rectangle 6"/>
          <p:cNvSpPr>
            <a:spLocks noChangeArrowheads="1"/>
          </p:cNvSpPr>
          <p:nvPr/>
        </p:nvSpPr>
        <p:spPr bwMode="auto">
          <a:xfrm>
            <a:off x="714348" y="5286389"/>
            <a:ext cx="73581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告辞什么呢                          辞别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kumimoji="1" lang="en-US" altLang="zh-CN" sz="2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7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2" grpId="0"/>
      <p:bldP spid="447493" grpId="0"/>
      <p:bldP spid="4474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作者与作品</a:t>
            </a:r>
            <a:endParaRPr lang="zh-CN" altLang="en-US" sz="4000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78579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司马迁和</a:t>
            </a:r>
            <a:r>
              <a:rPr lang="en-US" altLang="zh-CN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《</a:t>
            </a:r>
            <a:r>
              <a:rPr lang="zh-CN" altLang="en-US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史记</a:t>
            </a:r>
            <a:r>
              <a:rPr lang="en-US" altLang="zh-CN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643050"/>
            <a:ext cx="8215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 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司马迁，我国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西汉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时期著名的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史学家、文学家 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。曾任太史令， 后因替李陵 辩解，得罪下狱，受腐刑。出狱后任中书令，发愤继续完成所著史籍。人称其书为</a:t>
            </a:r>
            <a:r>
              <a:rPr lang="en-US" altLang="zh-CN" sz="2400" b="1" u="sng" dirty="0" smtClean="0">
                <a:solidFill>
                  <a:srgbClr val="C00000"/>
                </a:solidFill>
              </a:rPr>
              <a:t>《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太史公书</a:t>
            </a:r>
            <a:r>
              <a:rPr lang="en-US" altLang="zh-CN" sz="2400" b="1" u="sng" dirty="0" smtClean="0">
                <a:solidFill>
                  <a:srgbClr val="C00000"/>
                </a:solidFill>
              </a:rPr>
              <a:t>》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，后称 </a:t>
            </a:r>
            <a:r>
              <a:rPr lang="en-US" altLang="zh-CN" sz="2400" b="1" u="sng" dirty="0" smtClean="0">
                <a:solidFill>
                  <a:srgbClr val="002060"/>
                </a:solidFill>
              </a:rPr>
              <a:t>《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史记</a:t>
            </a:r>
            <a:r>
              <a:rPr lang="en-US" altLang="zh-CN" sz="2400" b="1" u="sng" dirty="0" smtClean="0">
                <a:solidFill>
                  <a:srgbClr val="002060"/>
                </a:solidFill>
              </a:rPr>
              <a:t>》,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是我国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最的 纪传体通史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，对后代史学有深远的影响。对许多历史人物的叙述， 语言生动，形象鲜明。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也是优秀的传记文学作品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071942"/>
            <a:ext cx="81439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史记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》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是我国第一部纪传体通史，记载了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从传说中的黄帝到汉武帝三千年间的历史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。全书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130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篇，包括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本纪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12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世家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30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列传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70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书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8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年表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10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篇，共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52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万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6500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字。刘向等人都认为此书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/>
              </a:rPr>
              <a:t>“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善序事理，辩而不华，质而不俚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/>
              </a:rPr>
              <a:t>”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。鲁迅更评为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Arial"/>
              </a:rPr>
              <a:t>“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史家之绝唱，无韵之</a:t>
            </a:r>
            <a:r>
              <a:rPr lang="en-US" altLang="zh-CN" sz="2400" b="1" u="sng" dirty="0" smtClean="0">
                <a:solidFill>
                  <a:srgbClr val="002060"/>
                </a:solidFill>
              </a:rPr>
              <a:t>《</a:t>
            </a:r>
            <a:r>
              <a:rPr lang="zh-CN" altLang="en-US" sz="2400" b="1" u="sng" dirty="0" smtClean="0">
                <a:solidFill>
                  <a:srgbClr val="002060"/>
                </a:solidFill>
              </a:rPr>
              <a:t>离骚</a:t>
            </a:r>
            <a:r>
              <a:rPr lang="en-US" altLang="zh-CN" sz="2400" b="1" u="sng" dirty="0" smtClean="0">
                <a:solidFill>
                  <a:srgbClr val="002060"/>
                </a:solidFill>
              </a:rPr>
              <a:t>》</a:t>
            </a:r>
            <a:r>
              <a:rPr lang="en-US" altLang="zh-CN" sz="2400" b="1" u="sng" dirty="0" smtClean="0">
                <a:solidFill>
                  <a:srgbClr val="002060"/>
                </a:solidFill>
                <a:latin typeface="Arial"/>
              </a:rPr>
              <a:t>”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，有很高的文学价值。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ChangeArrowheads="1"/>
          </p:cNvSpPr>
          <p:nvPr/>
        </p:nvSpPr>
        <p:spPr bwMode="auto">
          <a:xfrm>
            <a:off x="214282" y="285728"/>
            <a:ext cx="8929718" cy="5632311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良问曰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大王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来何操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我持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白璧</a:t>
            </a:r>
            <a:r>
              <a:rPr kumimoji="1" lang="zh-CN" altLang="en-US" sz="3600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一双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献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项王；玉斗</a:t>
            </a:r>
            <a:r>
              <a:rPr kumimoji="1" lang="zh-CN" altLang="en-US" sz="36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，欲与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亚父。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会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其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怒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，不敢献。公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我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献之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张良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3600" b="1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谨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诺。</a:t>
            </a:r>
            <a:r>
              <a:rPr kumimoji="1" lang="zh-CN" altLang="en-US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当是时，项王军在鸿门下，沛公军</a:t>
            </a:r>
            <a:r>
              <a:rPr kumimoji="1" lang="zh-CN" altLang="en-US" sz="3600" b="1" dirty="0">
                <a:latin typeface="方正楷体简体" pitchFamily="2" charset="-122"/>
              </a:rPr>
              <a:t>霸上，相</a:t>
            </a:r>
            <a:r>
              <a:rPr kumimoji="1" lang="zh-CN" altLang="en-US" sz="3600" b="1" u="sng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去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四十里。沛公则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置车骑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kumimoji="1"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20000"/>
              </a:spcBef>
            </a:pPr>
            <a:endParaRPr kumimoji="1"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脱身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独骑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樊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哙、夏侯婴、靳强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  <a:hlinkClick r:id="rId3" action="ppaction://hlinkfile"/>
              </a:rPr>
              <a:t>纪信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等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四人持剑盾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步走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从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郦山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下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道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芷阳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间</a:t>
            </a:r>
            <a:r>
              <a:rPr kumimoji="1" lang="zh-CN" altLang="en-US" sz="3600" b="1" u="sng" dirty="0" smtClean="0">
                <a:latin typeface="黑体" pitchFamily="2" charset="-122"/>
                <a:ea typeface="黑体" pitchFamily="2" charset="-122"/>
              </a:rPr>
              <a:t>行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49539" name="Rectangle 3"/>
          <p:cNvSpPr>
            <a:spLocks noChangeArrowheads="1"/>
          </p:cNvSpPr>
          <p:nvPr/>
        </p:nvSpPr>
        <p:spPr bwMode="auto">
          <a:xfrm>
            <a:off x="2425700" y="785794"/>
            <a:ext cx="671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宾语前置，来的时候带什么礼物</a:t>
            </a:r>
            <a:endParaRPr kumimoji="1" lang="zh-CN" altLang="en-US" dirty="0">
              <a:latin typeface="Times New Roman" pitchFamily="18" charset="0"/>
            </a:endParaRPr>
          </a:p>
        </p:txBody>
      </p:sp>
      <p:sp>
        <p:nvSpPr>
          <p:cNvPr id="449540" name="Rectangle 4"/>
          <p:cNvSpPr>
            <a:spLocks noChangeArrowheads="1"/>
          </p:cNvSpPr>
          <p:nvPr/>
        </p:nvSpPr>
        <p:spPr bwMode="auto">
          <a:xfrm>
            <a:off x="8185083" y="1714488"/>
            <a:ext cx="9589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正赶上</a:t>
            </a:r>
          </a:p>
        </p:txBody>
      </p:sp>
      <p:sp>
        <p:nvSpPr>
          <p:cNvPr id="449541" name="Rectangle 5"/>
          <p:cNvSpPr>
            <a:spLocks noChangeArrowheads="1"/>
          </p:cNvSpPr>
          <p:nvPr/>
        </p:nvSpPr>
        <p:spPr bwMode="auto">
          <a:xfrm>
            <a:off x="3929058" y="2143116"/>
            <a:ext cx="7999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替</a:t>
            </a:r>
          </a:p>
        </p:txBody>
      </p:sp>
      <p:sp>
        <p:nvSpPr>
          <p:cNvPr id="449542" name="Rectangle 6"/>
          <p:cNvSpPr>
            <a:spLocks noChangeArrowheads="1"/>
          </p:cNvSpPr>
          <p:nvPr/>
        </p:nvSpPr>
        <p:spPr bwMode="auto">
          <a:xfrm>
            <a:off x="7286644" y="4143380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丢下车辆人马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143040" y="40719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71604" y="5857892"/>
            <a:ext cx="3071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徒步逃走  由，自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857752" y="5857892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脚下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86446" y="5857892"/>
            <a:ext cx="3143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取道    从小路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4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4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8" grpId="0" animBg="1"/>
      <p:bldP spid="449539" grpId="0"/>
      <p:bldP spid="449540" grpId="0"/>
      <p:bldP spid="449541" grpId="0"/>
      <p:bldP spid="449542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ChangeArrowheads="1"/>
          </p:cNvSpPr>
          <p:nvPr/>
        </p:nvSpPr>
        <p:spPr bwMode="auto">
          <a:xfrm>
            <a:off x="285720" y="302359"/>
            <a:ext cx="8491542" cy="6555641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公谓张良曰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 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从</a:t>
            </a:r>
            <a:r>
              <a:rPr kumimoji="1" lang="zh-CN" altLang="en-US" sz="3600" b="1" u="sng" dirty="0">
                <a:latin typeface="黑体" pitchFamily="2" charset="-122"/>
                <a:ea typeface="黑体" pitchFamily="2" charset="-122"/>
              </a:rPr>
              <a:t>此道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至吾军，不过二十里耳。</a:t>
            </a:r>
            <a:r>
              <a:rPr kumimoji="1" lang="zh-CN" altLang="en-US" sz="3600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度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我至军中，公乃入。</a:t>
            </a:r>
            <a:r>
              <a:rPr kumimoji="1" lang="zh-CN" altLang="en-US" sz="3600" b="1" dirty="0" smtClean="0">
                <a:latin typeface="Times New Roman"/>
                <a:ea typeface="黑体" pitchFamily="2" charset="-122"/>
              </a:rPr>
              <a:t>”</a:t>
            </a:r>
            <a:endParaRPr kumimoji="1" lang="en-US" altLang="zh-CN" sz="3600" b="1" dirty="0" smtClean="0">
              <a:latin typeface="Times New Roman"/>
              <a:ea typeface="黑体" pitchFamily="2" charset="-122"/>
            </a:endParaRPr>
          </a:p>
          <a:p>
            <a:pPr algn="just"/>
            <a:endParaRPr kumimoji="1" lang="en-US" altLang="zh-CN" sz="3600" b="1" dirty="0" smtClean="0">
              <a:latin typeface="Times New Roman"/>
              <a:ea typeface="黑体" pitchFamily="2" charset="-122"/>
            </a:endParaRPr>
          </a:p>
          <a:p>
            <a:pPr algn="just"/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已去，间至军中，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  <a:hlinkClick r:id="rId3" action="ppaction://hlinkfile"/>
              </a:rPr>
              <a:t>张良入谢，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</a:t>
            </a:r>
            <a:r>
              <a:rPr kumimoji="1"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不胜杯杓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，不能辞。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谨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使臣良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奉白璧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一</a:t>
            </a:r>
            <a:endParaRPr kumimoji="1" lang="en-US" altLang="zh-CN" sz="3600" b="1" u="sng" dirty="0" smtClean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  <a:p>
            <a:pPr algn="just"/>
            <a:endParaRPr kumimoji="1" lang="en-US" altLang="zh-CN" sz="3600" b="1" u="sng" dirty="0" smtClean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，再拜</a:t>
            </a:r>
            <a:r>
              <a:rPr kumimoji="1" lang="zh-CN" altLang="en-US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献大王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足下，玉斗</a:t>
            </a:r>
            <a:r>
              <a:rPr kumimoji="1" lang="zh-CN" altLang="en-US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一双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，再拜</a:t>
            </a:r>
            <a:r>
              <a:rPr kumimoji="1" lang="zh-CN" altLang="en-US" sz="36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奉大将军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足下。</a:t>
            </a:r>
            <a:r>
              <a:rPr kumimoji="1" lang="zh-CN" altLang="en-US" sz="28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项王曰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沛公安在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?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良曰</a:t>
            </a: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闻大王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有意</a:t>
            </a:r>
            <a:r>
              <a:rPr kumimoji="1" lang="zh-CN" altLang="en-US" sz="3600" b="1" u="sng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督过</a:t>
            </a:r>
            <a:r>
              <a:rPr kumimoji="1" lang="zh-CN" altLang="en-US" sz="3600" b="1" u="sng" dirty="0" smtClean="0"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，脱身独</a:t>
            </a:r>
            <a:r>
              <a:rPr kumimoji="1" lang="zh-CN" altLang="en-US" sz="3600" b="1" dirty="0" smtClean="0">
                <a:latin typeface="方正楷体简体" pitchFamily="2" charset="-122"/>
                <a:ea typeface="黑体" pitchFamily="2" charset="-122"/>
              </a:rPr>
              <a:t>骑，已至军矣。</a:t>
            </a:r>
            <a:r>
              <a:rPr kumimoji="1" lang="zh-CN" altLang="en-US" sz="3600" b="1" dirty="0" smtClean="0">
                <a:latin typeface="Times New Roman"/>
                <a:ea typeface="黑体" pitchFamily="2" charset="-122"/>
              </a:rPr>
              <a:t>”</a:t>
            </a:r>
            <a:endParaRPr kumimoji="1" lang="zh-CN" altLang="en-US" sz="3600" b="1" dirty="0" smtClean="0">
              <a:latin typeface="黑体" pitchFamily="2" charset="-122"/>
              <a:ea typeface="黑体" pitchFamily="2" charset="-122"/>
            </a:endParaRPr>
          </a:p>
          <a:p>
            <a:pPr algn="just"/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just" eaLnBrk="0" hangingPunct="0"/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     </a:t>
            </a:r>
          </a:p>
        </p:txBody>
      </p:sp>
      <p:sp>
        <p:nvSpPr>
          <p:cNvPr id="451592" name="Rectangle 8"/>
          <p:cNvSpPr>
            <a:spLocks noChangeArrowheads="1"/>
          </p:cNvSpPr>
          <p:nvPr/>
        </p:nvSpPr>
        <p:spPr bwMode="auto">
          <a:xfrm>
            <a:off x="2000232" y="1428736"/>
            <a:ext cx="898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估计</a:t>
            </a:r>
          </a:p>
        </p:txBody>
      </p:sp>
      <p:sp>
        <p:nvSpPr>
          <p:cNvPr id="451593" name="Rectangle 9"/>
          <p:cNvSpPr>
            <a:spLocks noChangeArrowheads="1"/>
          </p:cNvSpPr>
          <p:nvPr/>
        </p:nvSpPr>
        <p:spPr bwMode="auto">
          <a:xfrm>
            <a:off x="714348" y="3071810"/>
            <a:ext cx="3224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禁不起多喝酒     </a:t>
            </a:r>
          </a:p>
        </p:txBody>
      </p:sp>
      <p:sp>
        <p:nvSpPr>
          <p:cNvPr id="451594" name="Rectangle 10"/>
          <p:cNvSpPr>
            <a:spLocks noChangeArrowheads="1"/>
          </p:cNvSpPr>
          <p:nvPr/>
        </p:nvSpPr>
        <p:spPr bwMode="auto">
          <a:xfrm>
            <a:off x="4929190" y="3143248"/>
            <a:ext cx="1614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恭敬地 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673475" y="5357826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责备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6" grpId="0" animBg="1"/>
      <p:bldP spid="451592" grpId="0"/>
      <p:bldP spid="451593" grpId="0"/>
      <p:bldP spid="451594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428604"/>
            <a:ext cx="74295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项王则受璧，置之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坐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上。亚父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受玉斗，置之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于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地，拔剑撞而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破</a:t>
            </a:r>
            <a:endParaRPr kumimoji="1" lang="en-US" altLang="zh-CN" sz="36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36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之，曰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:</a:t>
            </a: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唉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  <a:hlinkClick r:id="rId2" action="ppaction://hlinkfile"/>
              </a:rPr>
              <a:t>竖子不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足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与</a:t>
            </a:r>
            <a:r>
              <a:rPr kumimoji="1" lang="en-US" altLang="zh-CN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(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之</a:t>
            </a:r>
            <a:r>
              <a:rPr kumimoji="1" lang="en-US" altLang="zh-CN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)</a:t>
            </a:r>
            <a:r>
              <a:rPr kumimoji="1" lang="zh-CN" altLang="en-US" sz="3600" b="1" u="sng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  <a:hlinkClick r:id="rId2" action="ppaction://hlinkfile"/>
              </a:rPr>
              <a:t>谋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  <a:hlinkClick r:id="rId2" action="ppaction://hlinkfile"/>
              </a:rPr>
              <a:t>! 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夺</a:t>
            </a:r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项王天下者必沛公也。吾属</a:t>
            </a:r>
            <a:r>
              <a:rPr kumimoji="1" lang="zh-CN" altLang="en-US" sz="3600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今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为之虏矣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!</a:t>
            </a:r>
            <a:r>
              <a:rPr kumimoji="1" lang="en-US" altLang="zh-CN" sz="3600" b="1" dirty="0" smtClean="0">
                <a:latin typeface="Times New Roman"/>
                <a:ea typeface="黑体" pitchFamily="2" charset="-122"/>
              </a:rPr>
              <a:t>”</a:t>
            </a:r>
            <a:r>
              <a:rPr kumimoji="1" lang="en-US" altLang="zh-CN" sz="3600" b="1" dirty="0" smtClean="0">
                <a:latin typeface="黑体" pitchFamily="2" charset="-122"/>
                <a:ea typeface="黑体" pitchFamily="2" charset="-122"/>
              </a:rPr>
              <a:t>          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此处今的用法</a:t>
            </a:r>
            <a:endParaRPr kumimoji="1" lang="en-US" altLang="zh-CN" sz="28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沛公至军，立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  <a:hlinkClick r:id="rId3" action="ppaction://hlinkfile"/>
              </a:rPr>
              <a:t>诛杀曹无伤</a:t>
            </a:r>
            <a:r>
              <a:rPr kumimoji="1" lang="zh-CN" altLang="en-US" sz="36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kumimoji="1"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072198" y="2143116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打破，破坏</a:t>
            </a:r>
            <a:endParaRPr kumimoji="1"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786314" y="3214686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值得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572264" y="3214686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共事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ChangeArrowheads="1"/>
          </p:cNvSpPr>
          <p:nvPr/>
        </p:nvSpPr>
        <p:spPr bwMode="auto">
          <a:xfrm>
            <a:off x="971550" y="333375"/>
            <a:ext cx="77771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 eaLnBrk="0" hangingPunct="0"/>
            <a:r>
              <a:rPr kumimoji="1" lang="en-US" altLang="zh-CN" sz="1400" dirty="0">
                <a:latin typeface="Times New Roman" pitchFamily="18" charset="0"/>
                <a:ea typeface="方正楷体简体" pitchFamily="2" charset="-122"/>
              </a:rPr>
              <a:t> </a:t>
            </a:r>
          </a:p>
        </p:txBody>
      </p:sp>
      <p:sp>
        <p:nvSpPr>
          <p:cNvPr id="432131" name="Rectangle 3"/>
          <p:cNvSpPr>
            <a:spLocks noChangeArrowheads="1"/>
          </p:cNvSpPr>
          <p:nvPr/>
        </p:nvSpPr>
        <p:spPr bwMode="auto">
          <a:xfrm>
            <a:off x="571472" y="714356"/>
            <a:ext cx="82438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这一部分主要</a:t>
            </a:r>
            <a:r>
              <a:rPr kumimoji="1" lang="zh-CN" altLang="en-US" sz="40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写了几件事？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5000636"/>
            <a:ext cx="721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中国古代新的历史拉开序幕！</a:t>
            </a:r>
            <a:endParaRPr lang="zh-CN" altLang="en-US" sz="4400" b="1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15716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沛公逃席</a:t>
            </a:r>
            <a:endParaRPr lang="en-US" altLang="zh-CN" sz="3600" b="1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张良留谢</a:t>
            </a:r>
            <a:endParaRPr lang="en-US" altLang="zh-CN" sz="3600" b="1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项王受璧</a:t>
            </a:r>
            <a:endParaRPr lang="en-US" altLang="zh-CN" sz="3600" b="1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4.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范增破斗</a:t>
            </a:r>
            <a:endParaRPr lang="en-US" altLang="zh-CN" sz="3600" b="1" dirty="0" smtClean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5.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诛曹无伤</a:t>
            </a:r>
            <a:endParaRPr lang="zh-CN" altLang="en-US" sz="3600" b="1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71472" y="714356"/>
            <a:ext cx="82438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这一部分主要</a:t>
            </a:r>
            <a:r>
              <a:rPr kumimoji="1" lang="zh-CN" altLang="en-US" sz="4000" b="1" dirty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写了几件事？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2000232" y="1785926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沛公逃席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张良留谢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项王受璧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范增破斗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诛曹无伤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西楚霸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720" y="500042"/>
            <a:ext cx="2663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  <a:cs typeface="Times New Roman" pitchFamily="18" charset="0"/>
              </a:rPr>
              <a:t>   </a:t>
            </a:r>
            <a:r>
              <a:rPr kumimoji="1" lang="en-US" altLang="zh-CN" sz="3200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</a:rPr>
              <a:t> </a:t>
            </a:r>
            <a:r>
              <a:rPr kumimoji="1" lang="zh-CN" altLang="en-US" sz="4800" b="1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</a:rPr>
              <a:t>项羽</a:t>
            </a:r>
            <a:r>
              <a:rPr kumimoji="1" lang="zh-CN" altLang="en-US" sz="3200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</a:rPr>
              <a:t> </a:t>
            </a:r>
            <a:r>
              <a:rPr kumimoji="1" lang="zh-CN" altLang="en-US" sz="3200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  <a:cs typeface="Times New Roman" pitchFamily="18" charset="0"/>
              </a:rPr>
              <a:t>    </a:t>
            </a:r>
            <a:r>
              <a:rPr kumimoji="1" lang="zh-CN" altLang="en-US" sz="3600" b="1" dirty="0">
                <a:solidFill>
                  <a:srgbClr val="FF0000"/>
                </a:solidFill>
                <a:latin typeface="方正古隶简体" pitchFamily="65" charset="-122"/>
                <a:ea typeface="方正古隶简体" pitchFamily="65" charset="-122"/>
                <a:cs typeface="Times New Roman" pitchFamily="18" charset="0"/>
              </a:rPr>
              <a:t>    </a:t>
            </a:r>
            <a:endParaRPr kumimoji="1" lang="zh-CN" altLang="en-US" sz="3600" b="1" dirty="0">
              <a:solidFill>
                <a:srgbClr val="FF0000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4282" y="1785926"/>
            <a:ext cx="3889374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自矜功伐，豪爽直率；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刚愎自用，胸无城府；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沽名钓誉，缺乏远见；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寡谋轻信，轻敌自大。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79" name="Picture 3" descr="刘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0101" y="0"/>
            <a:ext cx="5123899" cy="6858000"/>
          </a:xfrm>
          <a:prstGeom prst="rect">
            <a:avLst/>
          </a:prstGeom>
          <a:noFill/>
        </p:spPr>
      </p:pic>
      <p:sp>
        <p:nvSpPr>
          <p:cNvPr id="459778" name="Rectangle 2"/>
          <p:cNvSpPr>
            <a:spLocks noChangeArrowheads="1"/>
          </p:cNvSpPr>
          <p:nvPr/>
        </p:nvSpPr>
        <p:spPr bwMode="auto">
          <a:xfrm>
            <a:off x="-500098" y="1643050"/>
            <a:ext cx="5565805" cy="272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圆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猾狡诈，细心机警；</a:t>
            </a:r>
          </a:p>
          <a:p>
            <a:pPr marL="342900" indent="-342900" algn="ctr"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随机应变，善于用人；</a:t>
            </a:r>
          </a:p>
          <a:p>
            <a:pPr marL="342900" indent="-342900" algn="ctr"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能言善辩，勇毅果断；</a:t>
            </a:r>
          </a:p>
          <a:p>
            <a:pPr marL="342900" indent="-342900" algn="ctr"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能屈能伸，细致周密。</a:t>
            </a:r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571472" y="428604"/>
            <a:ext cx="14221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古隶简体" pitchFamily="65" charset="-122"/>
                <a:ea typeface="方正古隶简体" pitchFamily="65" charset="-122"/>
              </a:rPr>
              <a:t>刘邦</a:t>
            </a:r>
          </a:p>
          <a:p>
            <a:pPr marL="342900" indent="-342900" eaLnBrk="0" hangingPunct="0"/>
            <a:endParaRPr kumimoji="1" lang="en-US" altLang="zh-CN" sz="4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古隶简体" pitchFamily="65" charset="-122"/>
              <a:ea typeface="方正古隶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9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59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59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59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78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26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zh-CN" altLang="en-US" sz="6000" u="sng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文言基础知识归纳</a:t>
            </a:r>
            <a:endParaRPr lang="zh-CN" altLang="en-US" dirty="0"/>
          </a:p>
        </p:txBody>
      </p:sp>
      <p:sp>
        <p:nvSpPr>
          <p:cNvPr id="75779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642910" y="1928802"/>
            <a:ext cx="4210056" cy="4114800"/>
          </a:xfrm>
        </p:spPr>
        <p:txBody>
          <a:bodyPr>
            <a:normAutofit fontScale="92500"/>
          </a:bodyPr>
          <a:lstStyle/>
          <a:p>
            <a:r>
              <a:rPr lang="zh-CN" altLang="en-US" sz="4400" b="1" dirty="0">
                <a:solidFill>
                  <a:srgbClr val="000099"/>
                </a:solidFill>
                <a:ea typeface="隶书" pitchFamily="49" charset="-122"/>
              </a:rPr>
              <a:t>通假字</a:t>
            </a:r>
          </a:p>
          <a:p>
            <a:r>
              <a:rPr lang="zh-CN" altLang="en-US" sz="4400" b="1" dirty="0">
                <a:ea typeface="隶书" pitchFamily="49" charset="-122"/>
              </a:rPr>
              <a:t>古今异</a:t>
            </a:r>
            <a:r>
              <a:rPr lang="zh-CN" altLang="en-US" sz="4400" b="1" dirty="0" smtClean="0">
                <a:ea typeface="隶书" pitchFamily="49" charset="-122"/>
              </a:rPr>
              <a:t>义（翻译）</a:t>
            </a:r>
            <a:endParaRPr lang="zh-CN" altLang="en-US" sz="4400" b="1" dirty="0">
              <a:ea typeface="隶书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ea typeface="隶书" pitchFamily="49" charset="-122"/>
              </a:rPr>
              <a:t>一词多义</a:t>
            </a:r>
          </a:p>
          <a:p>
            <a:r>
              <a:rPr lang="zh-CN" altLang="en-US" sz="4400" b="1" dirty="0">
                <a:solidFill>
                  <a:srgbClr val="FF0000"/>
                </a:solidFill>
                <a:ea typeface="隶书" pitchFamily="49" charset="-122"/>
              </a:rPr>
              <a:t>词类活用</a:t>
            </a:r>
          </a:p>
          <a:p>
            <a:r>
              <a:rPr lang="zh-CN" altLang="en-US" sz="4400" b="1" dirty="0">
                <a:solidFill>
                  <a:srgbClr val="000099"/>
                </a:solidFill>
                <a:ea typeface="隶书" pitchFamily="49" charset="-122"/>
              </a:rPr>
              <a:t>特殊</a:t>
            </a:r>
            <a:r>
              <a:rPr lang="zh-CN" altLang="en-US" sz="4400" b="1" dirty="0" smtClean="0">
                <a:solidFill>
                  <a:srgbClr val="000099"/>
                </a:solidFill>
                <a:ea typeface="隶书" pitchFamily="49" charset="-122"/>
              </a:rPr>
              <a:t>句式（翻译）</a:t>
            </a:r>
            <a:endParaRPr lang="zh-CN" altLang="en-US" sz="4400" b="1" dirty="0">
              <a:solidFill>
                <a:srgbClr val="000099"/>
              </a:solidFill>
              <a:ea typeface="隶书" pitchFamily="49" charset="-122"/>
            </a:endParaRPr>
          </a:p>
        </p:txBody>
      </p:sp>
      <p:graphicFrame>
        <p:nvGraphicFramePr>
          <p:cNvPr id="75780" name="Object 1028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214942" y="3714752"/>
          <a:ext cx="3581400" cy="2128838"/>
        </p:xfrm>
        <a:graphic>
          <a:graphicData uri="http://schemas.openxmlformats.org/presentationml/2006/ole">
            <p:oleObj spid="_x0000_s1026" name="剪辑" r:id="rId3" imgW="5714640" imgH="3192120" progId="">
              <p:embed/>
            </p:oleObj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400800" cy="106680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一、</a:t>
            </a:r>
            <a:r>
              <a:rPr lang="zh-CN" altLang="en-US" sz="40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通 假 字</a:t>
            </a:r>
            <a:endParaRPr lang="zh-CN" altLang="en-US" sz="4000" dirty="0">
              <a:solidFill>
                <a:srgbClr val="002060"/>
              </a:solidFill>
              <a:ea typeface="楷体_GB2312" pitchFamily="49" charset="-122"/>
            </a:endParaRP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4501662" cy="4724400"/>
          </a:xfrm>
        </p:spPr>
        <p:txBody>
          <a:bodyPr/>
          <a:lstStyle/>
          <a:p>
            <a:pPr lvl="2"/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成五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采</a:t>
            </a:r>
          </a:p>
          <a:p>
            <a:pPr lvl="2"/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具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告以事</a:t>
            </a:r>
          </a:p>
          <a:p>
            <a:pPr lvl="2"/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距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关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毋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内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诸侯</a:t>
            </a:r>
          </a:p>
          <a:p>
            <a:pPr lvl="2"/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张良出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要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项伯</a:t>
            </a:r>
          </a:p>
          <a:p>
            <a:pPr lvl="2"/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愿伯具言臣之不敢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倍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德也</a:t>
            </a: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5929322" y="285728"/>
            <a:ext cx="35718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4079631" y="1828801"/>
            <a:ext cx="471267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2"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旦日不可不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蚤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自来谢项王</a:t>
            </a:r>
          </a:p>
          <a:p>
            <a:pPr lvl="2"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令将军与臣有</a:t>
            </a:r>
            <a:r>
              <a:rPr lang="zh-CN" altLang="en-US" sz="3200" b="1" u="sng" dirty="0" smtClean="0">
                <a:solidFill>
                  <a:srgbClr val="002060"/>
                </a:solidFill>
                <a:latin typeface="宋体" charset="-122"/>
                <a:ea typeface="宋体" charset="-122"/>
              </a:rPr>
              <a:t>郤</a:t>
            </a:r>
            <a:endParaRPr lang="zh-CN" altLang="en-US" sz="32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2">
              <a:buFontTx/>
              <a:buChar char="•"/>
            </a:pPr>
            <a:r>
              <a:rPr lang="zh-CN" altLang="en-US" sz="32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因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击沛公于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坐</a:t>
            </a:r>
            <a:endParaRPr lang="zh-CN" altLang="en-US" sz="3200" dirty="0">
              <a:solidFill>
                <a:srgbClr val="002060"/>
              </a:solidFill>
              <a:ea typeface="宋体" charset="-122"/>
            </a:endParaRPr>
          </a:p>
          <a:p>
            <a:pPr>
              <a:buFontTx/>
              <a:buChar char="•"/>
            </a:pPr>
            <a:endParaRPr lang="zh-CN" altLang="en-US" sz="2400" dirty="0">
              <a:solidFill>
                <a:srgbClr val="002060"/>
              </a:solidFill>
              <a:ea typeface="宋体" charset="-122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en-US" altLang="zh-CN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786314" cy="12954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古今异义</a:t>
            </a:r>
            <a:r>
              <a:rPr lang="en-US" altLang="zh-CN" u="sng" dirty="0">
                <a:solidFill>
                  <a:srgbClr val="002060"/>
                </a:solidFill>
              </a:rPr>
              <a:t>.</a:t>
            </a:r>
            <a:endParaRPr lang="en-US" altLang="zh-CN" dirty="0">
              <a:solidFill>
                <a:srgbClr val="002060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沛公居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山东</a:t>
            </a:r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时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约为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婚姻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备他盗之出入与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非常</a:t>
            </a:r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也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将军战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河北</a:t>
            </a:r>
            <a:r>
              <a:rPr lang="en-US" altLang="zh-CN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臣战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河南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如今人</a:t>
            </a:r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方位刀俎</a:t>
            </a:r>
            <a:r>
              <a:rPr lang="en-US" altLang="zh-CN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我为</a:t>
            </a:r>
            <a:r>
              <a:rPr lang="zh-CN" altLang="en-US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鱼肉</a:t>
            </a:r>
            <a:endParaRPr lang="en-US" altLang="zh-CN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于是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张良至军门见樊哙</a:t>
            </a:r>
            <a:endParaRPr lang="zh-CN" altLang="en-US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6858000" y="457200"/>
            <a:ext cx="228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572132" y="500042"/>
            <a:ext cx="3357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  <a:endParaRPr lang="zh-CN" altLang="en-US" sz="3200" b="1" u="sng" dirty="0">
              <a:solidFill>
                <a:srgbClr val="FFFF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214810" cy="129540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三、</a:t>
            </a:r>
            <a:r>
              <a:rPr lang="zh-CN" altLang="en-US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一词多义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87044" name="Text Box 2052"/>
          <p:cNvSpPr txBox="1">
            <a:spLocks noChangeArrowheads="1"/>
          </p:cNvSpPr>
          <p:nvPr/>
        </p:nvSpPr>
        <p:spPr bwMode="auto">
          <a:xfrm>
            <a:off x="5072066" y="533400"/>
            <a:ext cx="407193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</a:p>
          <a:p>
            <a:pPr>
              <a:spcBef>
                <a:spcPct val="50000"/>
              </a:spcBef>
            </a:pPr>
            <a:endParaRPr lang="en-US" altLang="zh-CN" sz="3200" b="1" u="sng" dirty="0">
              <a:solidFill>
                <a:srgbClr val="CC3399"/>
              </a:solidFill>
              <a:ea typeface="楷体_GB2312" pitchFamily="49" charset="-122"/>
            </a:endParaRPr>
          </a:p>
        </p:txBody>
      </p:sp>
      <p:sp>
        <p:nvSpPr>
          <p:cNvPr id="87045" name="Rectangle 205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4267200" cy="4114800"/>
          </a:xfrm>
        </p:spPr>
        <p:txBody>
          <a:bodyPr/>
          <a:lstStyle/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为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使子婴为相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为击破沛公军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皆且为所虏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何辞为</a:t>
            </a:r>
          </a:p>
          <a:p>
            <a:pPr>
              <a:buFontTx/>
              <a:buNone/>
            </a:pP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故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故听之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君安与项伯有故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故遣将守关者</a:t>
            </a:r>
            <a:endParaRPr lang="zh-CN" altLang="en-US" dirty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en-US" altLang="zh-CN" dirty="0">
              <a:solidFill>
                <a:srgbClr val="002060"/>
              </a:solidFill>
            </a:endParaRPr>
          </a:p>
        </p:txBody>
      </p:sp>
      <p:sp>
        <p:nvSpPr>
          <p:cNvPr id="87046" name="Rectangle 2054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981200"/>
            <a:ext cx="4800600" cy="4114800"/>
          </a:xfrm>
        </p:spPr>
        <p:txBody>
          <a:bodyPr/>
          <a:lstStyle/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之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珍宝尽有之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项伯乃夜驰之沛公军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今者有小人之言</a:t>
            </a:r>
          </a:p>
          <a:p>
            <a:pPr>
              <a:buFontTx/>
              <a:buNone/>
            </a:pP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如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杀人如不能举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沛公起如厕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固不如也</a:t>
            </a:r>
            <a:endParaRPr lang="zh-CN" altLang="en-US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70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7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7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分清刘、项阵营</a:t>
            </a:r>
            <a:endParaRPr lang="zh-CN" altLang="en-US" sz="4000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571612"/>
            <a:ext cx="292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、刘、项从哪里来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endParaRPr lang="en-US" altLang="zh-CN" sz="2400" b="1" dirty="0" smtClean="0">
              <a:solidFill>
                <a:srgbClr val="002060"/>
              </a:solidFill>
            </a:endParaRPr>
          </a:p>
          <a:p>
            <a:r>
              <a:rPr lang="en-US" altLang="zh-CN" sz="24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、刘、项到哪里去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pic>
        <p:nvPicPr>
          <p:cNvPr id="4" name="图片 3" descr="大泽乡起义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4686"/>
            <a:ext cx="4457700" cy="3643314"/>
          </a:xfrm>
          <a:prstGeom prst="rect">
            <a:avLst/>
          </a:prstGeom>
        </p:spPr>
      </p:pic>
      <p:pic>
        <p:nvPicPr>
          <p:cNvPr id="5" name="图片 4" descr="刘项灭秦图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0"/>
            <a:ext cx="4714876" cy="46434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4857760"/>
            <a:ext cx="3571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陈胜吴广（张楚）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项梁项羽（西楚</a:t>
            </a:r>
            <a:r>
              <a:rPr lang="zh-CN" altLang="en-US" sz="2800" b="1" dirty="0">
                <a:solidFill>
                  <a:srgbClr val="002060"/>
                </a:solidFill>
              </a:rPr>
              <a:t>）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刘邦</a:t>
            </a: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楚怀王熊心</a:t>
            </a:r>
            <a:endParaRPr lang="en-US" altLang="zh-CN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786182" cy="1071546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四、</a:t>
            </a:r>
            <a:r>
              <a:rPr lang="zh-CN" altLang="en-US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词类活用</a:t>
            </a:r>
            <a:endParaRPr lang="zh-CN" altLang="en-US" sz="4000" b="1" u="sng" dirty="0">
              <a:solidFill>
                <a:srgbClr val="002060"/>
              </a:solidFill>
              <a:ea typeface="楷体_GB2312" pitchFamily="49" charset="-122"/>
            </a:endParaRPr>
          </a:p>
        </p:txBody>
      </p:sp>
      <p:sp>
        <p:nvSpPr>
          <p:cNvPr id="829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81354" y="1524000"/>
            <a:ext cx="396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名词用作状语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项伯乃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夜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驰之沛公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吾得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兄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事之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头发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常以身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翼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蔽沛公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道芷阳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行</a:t>
            </a:r>
          </a:p>
          <a:p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至军中</a:t>
            </a:r>
            <a:endParaRPr lang="zh-CN" altLang="en-US" sz="4400" b="1" dirty="0">
              <a:solidFill>
                <a:srgbClr val="002060"/>
              </a:solidFill>
            </a:endParaRPr>
          </a:p>
        </p:txBody>
      </p:sp>
      <p:sp>
        <p:nvSpPr>
          <p:cNvPr id="82952" name="Text Box 1032"/>
          <p:cNvSpPr txBox="1">
            <a:spLocks noChangeArrowheads="1"/>
          </p:cNvSpPr>
          <p:nvPr/>
        </p:nvSpPr>
        <p:spPr bwMode="auto">
          <a:xfrm>
            <a:off x="5395906" y="357166"/>
            <a:ext cx="374809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</a:p>
          <a:p>
            <a:pPr>
              <a:spcBef>
                <a:spcPct val="50000"/>
              </a:spcBef>
            </a:pPr>
            <a:endParaRPr lang="en-US" altLang="zh-CN" sz="1800" b="1" u="sng">
              <a:solidFill>
                <a:srgbClr val="CC3399"/>
              </a:solidFill>
              <a:ea typeface="楷体_GB2312" pitchFamily="49" charset="-122"/>
            </a:endParaRPr>
          </a:p>
        </p:txBody>
      </p:sp>
      <p:sp>
        <p:nvSpPr>
          <p:cNvPr id="82953" name="Text Box 1033"/>
          <p:cNvSpPr txBox="1">
            <a:spLocks noChangeArrowheads="1"/>
          </p:cNvSpPr>
          <p:nvPr/>
        </p:nvSpPr>
        <p:spPr bwMode="auto">
          <a:xfrm>
            <a:off x="3962400" y="1524001"/>
            <a:ext cx="51816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名词、形容词用作动词</a:t>
            </a:r>
            <a:endParaRPr lang="zh-CN" altLang="en-US" sz="3200" u="sng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沛公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军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霸上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沛公欲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王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关中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素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善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留侯张良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秦地可尽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王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籍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吏民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封府库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范增数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目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项王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道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芷阳间行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刑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人如恐不胜</a:t>
            </a:r>
          </a:p>
          <a:p>
            <a:pPr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道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芷阳间</a:t>
            </a:r>
            <a:r>
              <a:rPr lang="zh-CN" altLang="en-US" sz="32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行</a:t>
            </a:r>
            <a:endParaRPr lang="zh-CN" altLang="en-US" sz="32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9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9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9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29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29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29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29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5857884" y="285728"/>
            <a:ext cx="328611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</a:p>
          <a:p>
            <a:pPr>
              <a:spcBef>
                <a:spcPct val="50000"/>
              </a:spcBef>
            </a:pPr>
            <a:endParaRPr lang="en-US" altLang="zh-CN" sz="3200" b="1" u="sng" dirty="0">
              <a:solidFill>
                <a:srgbClr val="CC3399"/>
              </a:solidFill>
              <a:ea typeface="楷体_GB2312" pitchFamily="49" charset="-122"/>
            </a:endParaRPr>
          </a:p>
        </p:txBody>
      </p:sp>
      <p:sp>
        <p:nvSpPr>
          <p:cNvPr id="8500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3886200" cy="41148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（</a:t>
            </a: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三）动词、形容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            词用作名词</a:t>
            </a:r>
          </a:p>
          <a:p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君安与项伯有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故</a:t>
            </a:r>
            <a:endParaRPr lang="zh-CN" altLang="en-US" sz="2800" b="1" dirty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此其志不在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小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457200" y="228601"/>
            <a:ext cx="5943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四、</a:t>
            </a:r>
            <a:r>
              <a:rPr lang="zh-CN" altLang="en-US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词类活用</a:t>
            </a:r>
          </a:p>
        </p:txBody>
      </p:sp>
      <p:sp>
        <p:nvSpPr>
          <p:cNvPr id="85008" name="Text Box 16"/>
          <p:cNvSpPr txBox="1">
            <a:spLocks noChangeArrowheads="1"/>
          </p:cNvSpPr>
          <p:nvPr/>
        </p:nvSpPr>
        <p:spPr bwMode="auto">
          <a:xfrm>
            <a:off x="4724400" y="1905001"/>
            <a:ext cx="41148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（四）使动用法</a:t>
            </a:r>
          </a:p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 项伯杀人，臣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活</a:t>
            </a: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之</a:t>
            </a:r>
          </a:p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 沛公旦日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从</a:t>
            </a: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百余骑来    见项王</a:t>
            </a:r>
          </a:p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 拔剑撞而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破</a:t>
            </a: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之</a:t>
            </a:r>
          </a:p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先破秦入咸阳者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itchFamily="49" charset="-122"/>
              </a:rPr>
              <a:t>王</a:t>
            </a:r>
            <a:r>
              <a:rPr lang="zh-CN" altLang="en-US" sz="2800" b="1" dirty="0">
                <a:solidFill>
                  <a:srgbClr val="002060"/>
                </a:solidFill>
                <a:ea typeface="楷体_GB2312" pitchFamily="49" charset="-122"/>
              </a:rPr>
              <a:t>之</a:t>
            </a:r>
          </a:p>
          <a:p>
            <a:endParaRPr lang="en-US" altLang="zh-CN" sz="2800" b="1" dirty="0">
              <a:solidFill>
                <a:srgbClr val="00206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5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5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5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5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5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5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5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50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086600" cy="12192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五、</a:t>
            </a:r>
            <a:r>
              <a:rPr lang="zh-CN" altLang="en-US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特殊句式</a:t>
            </a:r>
            <a:r>
              <a:rPr lang="zh-CN" altLang="en-US" sz="40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40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</a:b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2031" y="1371600"/>
            <a:ext cx="4712677" cy="48006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（一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判断句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亚父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范增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沛公之参乘樊哙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者也</a:t>
            </a: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夺项王天下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必沛公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此天子气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此沛公左司马曹无伤言之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如今人方</a:t>
            </a:r>
            <a:r>
              <a:rPr lang="zh-CN" altLang="en-US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刀俎</a:t>
            </a:r>
            <a:r>
              <a:rPr lang="en-US" altLang="zh-CN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我为鱼肉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5261091" y="357166"/>
            <a:ext cx="3882909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CC3399"/>
                </a:solidFill>
                <a:ea typeface="楷体_GB2312" pitchFamily="49" charset="-122"/>
              </a:rPr>
              <a:t>文言基础知识归纳</a:t>
            </a:r>
          </a:p>
          <a:p>
            <a:pPr>
              <a:spcBef>
                <a:spcPct val="50000"/>
              </a:spcBef>
            </a:pPr>
            <a:endParaRPr lang="en-US" altLang="zh-CN" sz="3200" b="1" u="sng" dirty="0">
              <a:solidFill>
                <a:srgbClr val="CC3399"/>
              </a:solidFill>
              <a:ea typeface="楷体_GB2312" pitchFamily="49" charset="-122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4923692" y="1428736"/>
            <a:ext cx="4220308" cy="48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（二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被动句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不者</a:t>
            </a:r>
            <a:r>
              <a:rPr lang="en-US" altLang="zh-CN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若属皆且</a:t>
            </a:r>
            <a:r>
              <a:rPr lang="zh-CN" altLang="en-US" sz="3200" b="1" u="sng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sz="32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所虏</a:t>
            </a:r>
            <a:endParaRPr lang="zh-CN" altLang="en-US" sz="32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若属今</a:t>
            </a:r>
            <a:r>
              <a:rPr lang="zh-CN" altLang="en-US" sz="3200" b="1" u="sng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之虏矣</a:t>
            </a:r>
          </a:p>
          <a:p>
            <a:pPr>
              <a:lnSpc>
                <a:spcPct val="90000"/>
              </a:lnSpc>
              <a:buFontTx/>
              <a:buChar char="•"/>
            </a:pPr>
            <a:endParaRPr lang="zh-CN" altLang="en-US" sz="32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200" dirty="0">
              <a:solidFill>
                <a:srgbClr val="002060"/>
              </a:solidFill>
              <a:ea typeface="宋体" charset="-122"/>
            </a:endParaRPr>
          </a:p>
          <a:p>
            <a:pPr>
              <a:buFontTx/>
              <a:buChar char="•"/>
            </a:pPr>
            <a:endParaRPr lang="zh-CN" altLang="en-US" sz="3200" dirty="0">
              <a:solidFill>
                <a:srgbClr val="002060"/>
              </a:solidFill>
              <a:ea typeface="宋体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80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拓展训练：</a:t>
            </a:r>
            <a:r>
              <a:rPr lang="en-US" altLang="zh-CN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/>
            </a:r>
            <a:br>
              <a:rPr lang="en-US" altLang="zh-CN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</a:br>
            <a:r>
              <a:rPr lang="en-US" altLang="zh-CN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、本课出现的熟语（成语）有哪些？</a:t>
            </a:r>
            <a:endParaRPr lang="zh-CN" altLang="en-US" sz="3600" dirty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鸿门宴：</a:t>
            </a:r>
            <a:r>
              <a:rPr lang="zh-CN" altLang="en-US" sz="1700" dirty="0" smtClean="0">
                <a:solidFill>
                  <a:srgbClr val="FF0000"/>
                </a:solidFill>
              </a:rPr>
              <a:t>比喻不怀好意的宴请，或加害人的邀请。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秋毫不犯：</a:t>
            </a:r>
            <a:r>
              <a:rPr lang="zh-CN" altLang="en-US" sz="1700" dirty="0" smtClean="0">
                <a:solidFill>
                  <a:srgbClr val="FF0000"/>
                </a:solidFill>
              </a:rPr>
              <a:t>秋毫：鸟兽秋天新换的绒毛，比喻极细微的东西；犯：侵犯。指军纪严明，丝毫不侵犯人民的利益。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劳苦功高：</a:t>
            </a:r>
            <a:r>
              <a:rPr lang="zh-CN" altLang="en-US" sz="1700" dirty="0" smtClean="0">
                <a:solidFill>
                  <a:srgbClr val="FF0000"/>
                </a:solidFill>
              </a:rPr>
              <a:t>出了很多力，吃了很多苦，立下了很大的功劳。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彘肩斗酒：</a:t>
            </a:r>
            <a:r>
              <a:rPr lang="zh-CN" altLang="en-US" sz="1700" dirty="0" smtClean="0">
                <a:solidFill>
                  <a:srgbClr val="FF0000"/>
                </a:solidFill>
              </a:rPr>
              <a:t>形容英雄豪壮之气。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人为刀俎，我为鱼肉：</a:t>
            </a:r>
            <a:r>
              <a:rPr lang="zh-CN" altLang="en-US" sz="1700" dirty="0" smtClean="0">
                <a:solidFill>
                  <a:srgbClr val="FF0000"/>
                </a:solidFill>
              </a:rPr>
              <a:t>比喻生杀的权掌握在别人手里，自己处在被宰割的地位。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项庄舞剑，意在沛公：</a:t>
            </a:r>
            <a:r>
              <a:rPr lang="zh-CN" altLang="en-US" sz="1700" dirty="0" smtClean="0">
                <a:solidFill>
                  <a:srgbClr val="FF0000"/>
                </a:solidFill>
              </a:rPr>
              <a:t>比喻说话或行动的真实意图别有所指。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不胜杯杓：</a:t>
            </a:r>
            <a:r>
              <a:rPr lang="zh-CN" altLang="en-US" sz="1700" dirty="0" smtClean="0">
                <a:solidFill>
                  <a:srgbClr val="FF0000"/>
                </a:solidFill>
              </a:rPr>
              <a:t>比喻喝酒太多，已经醉了。</a:t>
            </a:r>
            <a:endParaRPr lang="en-US" altLang="zh-CN" sz="1700" dirty="0" smtClean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大行不顾细谨，大礼不辞小让：</a:t>
            </a:r>
            <a:endParaRPr lang="en-US" altLang="zh-CN" dirty="0" smtClean="0">
              <a:solidFill>
                <a:srgbClr val="002060"/>
              </a:solidFill>
              <a:latin typeface="方正隶书简体" pitchFamily="2" charset="-122"/>
              <a:ea typeface="方正隶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拓展训练：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28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、</a:t>
            </a:r>
            <a:r>
              <a:rPr lang="zh-CN" altLang="en-US" sz="3600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三字成语你能记得哪些？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71546"/>
            <a:ext cx="8229600" cy="4525963"/>
          </a:xfrm>
        </p:spPr>
        <p:txBody>
          <a:bodyPr numCol="2">
            <a:noAutofit/>
          </a:bodyPr>
          <a:lstStyle/>
          <a:p>
            <a:pPr algn="ctr" latinLnBrk="1"/>
            <a:r>
              <a:rPr lang="zh-CN" altLang="en-US" sz="2800" u="sng" dirty="0" smtClean="0">
                <a:hlinkClick r:id="rId2" tooltip="擎天柱"/>
              </a:rPr>
              <a:t>擎天柱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3" tooltip="空城计"/>
              </a:rPr>
              <a:t>空城计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4" tooltip="救世主"/>
              </a:rPr>
              <a:t>救世主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5" tooltip="丑八怪"/>
              </a:rPr>
              <a:t>丑八怪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6" tooltip="美人计"/>
              </a:rPr>
              <a:t>美人计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7" tooltip="里程碑"/>
              </a:rPr>
              <a:t>里程碑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8" tooltip="败家子"/>
              </a:rPr>
              <a:t>败家子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9" tooltip="打擂台"/>
              </a:rPr>
              <a:t>打擂台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0" tooltip="清一色"/>
              </a:rPr>
              <a:t>清一色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1" tooltip="守财奴"/>
              </a:rPr>
              <a:t>守财奴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endParaRPr lang="en-US" altLang="zh-CN" sz="2800" dirty="0" smtClean="0"/>
          </a:p>
          <a:p>
            <a:pPr algn="ctr" latinLnBrk="1"/>
            <a:r>
              <a:rPr lang="zh-CN" altLang="en-US" sz="2800" u="sng" dirty="0" smtClean="0">
                <a:hlinkClick r:id="rId12" tooltip="破天荒"/>
              </a:rPr>
              <a:t>破天荒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3" tooltip="莫须有"/>
              </a:rPr>
              <a:t>莫须有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r>
              <a:rPr lang="zh-CN" altLang="en-US" sz="2800" u="sng" dirty="0" smtClean="0">
                <a:hlinkClick r:id="rId14" tooltip="急先锋"/>
              </a:rPr>
              <a:t>急先锋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5" tooltip="吝啬鬼"/>
              </a:rPr>
              <a:t>吝啬鬼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6" tooltip="口头禅"/>
              </a:rPr>
              <a:t>口头禅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7" tooltip="太上皇"/>
              </a:rPr>
              <a:t>太上皇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8" tooltip="紧箍咒"/>
              </a:rPr>
              <a:t>紧箍咒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9" tooltip="肉中刺"/>
              </a:rPr>
              <a:t>肉中刺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0" tooltip="铁公鸡"/>
              </a:rPr>
              <a:t>铁公鸡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1" tooltip="母夜叉"/>
              </a:rPr>
              <a:t>母夜叉</a:t>
            </a:r>
            <a:r>
              <a:rPr lang="zh-CN" altLang="en-US" sz="2800" dirty="0" smtClean="0"/>
              <a:t>、</a:t>
            </a:r>
          </a:p>
          <a:p>
            <a:pPr algn="ctr"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0"/>
            <a:ext cx="8229600" cy="4525963"/>
          </a:xfrm>
        </p:spPr>
        <p:txBody>
          <a:bodyPr numCol="2">
            <a:noAutofit/>
          </a:bodyPr>
          <a:lstStyle/>
          <a:p>
            <a:pPr algn="ctr" latinLnBrk="1"/>
            <a:endParaRPr lang="en-US" altLang="zh-CN" sz="2800" u="sng" dirty="0" smtClean="0">
              <a:hlinkClick r:id="rId2" tooltip="忘年交"/>
            </a:endParaRPr>
          </a:p>
          <a:p>
            <a:pPr algn="ctr" latinLnBrk="1"/>
            <a:endParaRPr lang="en-US" altLang="zh-CN" sz="2800" u="sng" dirty="0" smtClean="0">
              <a:hlinkClick r:id="rId2" tooltip="忘年交"/>
            </a:endParaRPr>
          </a:p>
          <a:p>
            <a:pPr algn="ctr" latinLnBrk="1"/>
            <a:r>
              <a:rPr lang="zh-CN" altLang="en-US" sz="2800" u="sng" dirty="0" smtClean="0">
                <a:hlinkClick r:id="rId2" tooltip="忘年交"/>
              </a:rPr>
              <a:t>忘年交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3" tooltip="单相思"/>
              </a:rPr>
              <a:t>单相思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4" tooltip="清君侧"/>
              </a:rPr>
              <a:t>清君侧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5" tooltip="跑龙套"/>
              </a:rPr>
              <a:t>跑龙套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6" tooltip="执牛耳"/>
              </a:rPr>
              <a:t>执牛耳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7" tooltip="笑面虎"/>
              </a:rPr>
              <a:t>笑面虎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8" tooltip="东道主"/>
              </a:rPr>
              <a:t>东道主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9" tooltip="试金石"/>
              </a:rPr>
              <a:t>试金石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0" tooltip="敲竹杠"/>
              </a:rPr>
              <a:t>敲竹杠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endParaRPr lang="en-US" altLang="zh-CN" sz="2800" dirty="0" smtClean="0"/>
          </a:p>
          <a:p>
            <a:pPr algn="ctr" latinLnBrk="1"/>
            <a:endParaRPr lang="en-US" altLang="zh-CN" sz="2800" dirty="0" smtClean="0"/>
          </a:p>
          <a:p>
            <a:pPr algn="ctr" latinLnBrk="1">
              <a:buNone/>
            </a:pPr>
            <a:endParaRPr lang="zh-CN" altLang="en-US" sz="2800" dirty="0" smtClean="0"/>
          </a:p>
          <a:p>
            <a:pPr algn="ctr" latinLnBrk="1"/>
            <a:r>
              <a:rPr lang="zh-CN" altLang="en-US" sz="2800" u="sng" dirty="0" smtClean="0">
                <a:hlinkClick r:id="rId11" tooltip="掉书袋"/>
              </a:rPr>
              <a:t>掉书袋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2" tooltip="一言堂"/>
              </a:rPr>
              <a:t>一言堂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3" tooltip="替罪羊"/>
              </a:rPr>
              <a:t>替罪羊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4" tooltip="狗腿子"/>
              </a:rPr>
              <a:t>狗腿子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5" tooltip="下马威"/>
              </a:rPr>
              <a:t>下马威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6" tooltip="二流子"/>
              </a:rPr>
              <a:t>二流子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7" tooltip="一字师"/>
              </a:rPr>
              <a:t>一字师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8" tooltip="一窝蜂"/>
              </a:rPr>
              <a:t>一窝蜂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r>
              <a:rPr lang="zh-CN" altLang="en-US" sz="2800" u="sng" dirty="0" smtClean="0">
                <a:hlinkClick r:id="rId19" tooltip="阿堵物"/>
              </a:rPr>
              <a:t>阿堵物</a:t>
            </a:r>
            <a:r>
              <a:rPr lang="zh-CN" altLang="en-US" sz="2800" dirty="0" smtClean="0"/>
              <a:t>、</a:t>
            </a:r>
          </a:p>
          <a:p>
            <a:pPr algn="ctr"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25963"/>
          </a:xfrm>
        </p:spPr>
        <p:txBody>
          <a:bodyPr numCol="2">
            <a:noAutofit/>
          </a:bodyPr>
          <a:lstStyle/>
          <a:p>
            <a:pPr algn="ctr" latinLnBrk="1"/>
            <a:r>
              <a:rPr lang="zh-CN" altLang="en-US" sz="2800" u="sng" dirty="0" smtClean="0">
                <a:hlinkClick r:id="rId2" tooltip="势利眼"/>
              </a:rPr>
              <a:t>势利眼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3" tooltip="跑江湖"/>
              </a:rPr>
              <a:t>跑江湖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4" tooltip="二把刀"/>
              </a:rPr>
              <a:t>二把刀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5" tooltip="土包子"/>
              </a:rPr>
              <a:t>土包子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6" tooltip="马前卒"/>
              </a:rPr>
              <a:t>马前卒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7" tooltip="安乐窝"/>
              </a:rPr>
              <a:t>安乐窝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8" tooltip="二杆子"/>
              </a:rPr>
              <a:t>二杆子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9" tooltip="风马牛"/>
              </a:rPr>
              <a:t>风马牛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0" tooltip="多面手"/>
              </a:rPr>
              <a:t>多面手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1" tooltip="露马脚"/>
              </a:rPr>
              <a:t>露马脚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2" tooltip="耳边风"/>
              </a:rPr>
              <a:t>耳边风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endParaRPr lang="en-US" altLang="zh-CN" sz="2800" dirty="0" smtClean="0"/>
          </a:p>
          <a:p>
            <a:pPr algn="ctr" latinLnBrk="1"/>
            <a:endParaRPr lang="zh-CN" altLang="en-US" sz="2800" dirty="0" smtClean="0"/>
          </a:p>
          <a:p>
            <a:pPr algn="ctr" latinLnBrk="1"/>
            <a:r>
              <a:rPr lang="zh-CN" altLang="en-US" sz="2800" u="sng" dirty="0" smtClean="0">
                <a:hlinkClick r:id="rId13" tooltip="敲边鼓"/>
              </a:rPr>
              <a:t>敲边鼓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4" tooltip="儿皇帝"/>
              </a:rPr>
              <a:t>儿皇帝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5" tooltip="随大流"/>
              </a:rPr>
              <a:t>随大流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6" tooltip="遮羞布"/>
              </a:rPr>
              <a:t>遮羞布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7" tooltip="老江湖"/>
              </a:rPr>
              <a:t>老江湖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8" tooltip="满天飞"/>
              </a:rPr>
              <a:t>满天飞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9" tooltip="鸟兽散"/>
              </a:rPr>
              <a:t>鸟兽散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0" tooltip="冒失鬼"/>
              </a:rPr>
              <a:t>冒失鬼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1" tooltip="泼冷水"/>
              </a:rPr>
              <a:t>泼冷水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2" tooltip="丧门神"/>
              </a:rPr>
              <a:t>丧门神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3" tooltip="一溜烟"/>
              </a:rPr>
              <a:t>一溜烟</a:t>
            </a:r>
            <a:r>
              <a:rPr lang="zh-CN" altLang="en-US" sz="2800" dirty="0" smtClean="0"/>
              <a:t>、</a:t>
            </a:r>
          </a:p>
          <a:p>
            <a:pPr algn="ctr"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 numCol="2">
            <a:normAutofit fontScale="92500" lnSpcReduction="20000"/>
          </a:bodyPr>
          <a:lstStyle/>
          <a:p>
            <a:pPr algn="ctr" latinLnBrk="1"/>
            <a:r>
              <a:rPr lang="zh-CN" altLang="en-US" u="sng" dirty="0" smtClean="0">
                <a:hlinkClick r:id="rId2" tooltip="乱弹琴"/>
              </a:rPr>
              <a:t>乱弹琴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3" tooltip="捋虎须"/>
              </a:rPr>
              <a:t>捋虎须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4" tooltip="走过场"/>
              </a:rPr>
              <a:t>走过场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5" tooltip="实打实"/>
              </a:rPr>
              <a:t>实打实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6" tooltip="打边鼓"/>
              </a:rPr>
              <a:t>打边鼓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7" tooltip="杵臼交"/>
              </a:rPr>
              <a:t>杵臼交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8" tooltip="死对头"/>
              </a:rPr>
              <a:t>死对头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9" tooltip="碰钉子"/>
              </a:rPr>
              <a:t>碰钉子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pPr algn="ctr" latinLnBrk="1"/>
            <a:endParaRPr lang="zh-CN" altLang="en-US" dirty="0" smtClean="0"/>
          </a:p>
          <a:p>
            <a:pPr algn="ctr" latinLnBrk="1"/>
            <a:r>
              <a:rPr lang="zh-CN" altLang="en-US" u="sng" dirty="0" smtClean="0">
                <a:hlinkClick r:id="rId10" tooltip="傲霜枝"/>
              </a:rPr>
              <a:t>傲霜枝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1" tooltip="耍花腔"/>
              </a:rPr>
              <a:t>耍花腔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2" tooltip="杀风景"/>
              </a:rPr>
              <a:t>杀风景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3" tooltip="唱高调"/>
              </a:rPr>
              <a:t>唱高调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4" tooltip="软骨头"/>
              </a:rPr>
              <a:t>软骨头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5" tooltip="耳报神"/>
              </a:rPr>
              <a:t>耳报神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6" tooltip="一团糟"/>
              </a:rPr>
              <a:t>一团糟</a:t>
            </a:r>
            <a:r>
              <a:rPr lang="zh-CN" altLang="en-US" dirty="0" smtClean="0"/>
              <a:t>、</a:t>
            </a:r>
          </a:p>
          <a:p>
            <a:pPr algn="ctr" latinLnBrk="1"/>
            <a:r>
              <a:rPr lang="zh-CN" altLang="en-US" u="sng" dirty="0" smtClean="0">
                <a:hlinkClick r:id="rId17" tooltip="一风吹"/>
              </a:rPr>
              <a:t>一风吹</a:t>
            </a:r>
            <a:r>
              <a:rPr lang="zh-CN" altLang="en-US" dirty="0" smtClean="0"/>
              <a:t>、</a:t>
            </a:r>
          </a:p>
          <a:p>
            <a:pPr algn="ctr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4525963"/>
          </a:xfrm>
        </p:spPr>
        <p:txBody>
          <a:bodyPr numCol="2">
            <a:noAutofit/>
          </a:bodyPr>
          <a:lstStyle/>
          <a:p>
            <a:pPr algn="ctr" latinLnBrk="1"/>
            <a:r>
              <a:rPr lang="zh-CN" altLang="en-US" sz="2800" u="sng" dirty="0" smtClean="0">
                <a:hlinkClick r:id="rId2" tooltip="耳旁风"/>
              </a:rPr>
              <a:t>耳旁风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3" tooltip="杯中物"/>
              </a:rPr>
              <a:t>杯中物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4" tooltip="刮地皮"/>
              </a:rPr>
              <a:t>刮地皮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5" tooltip="实心眼"/>
              </a:rPr>
              <a:t>实心眼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6" tooltip="冒牌货"/>
              </a:rPr>
              <a:t>冒牌货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7" tooltip="放冷箭"/>
              </a:rPr>
              <a:t>放冷箭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8" tooltip="抱不平"/>
              </a:rPr>
              <a:t>抱不平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9" tooltip="卷铺盖"/>
              </a:rPr>
              <a:t>卷铺盖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0" tooltip="一掊土"/>
              </a:rPr>
              <a:t>一掊土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1" tooltip="叫化子"/>
              </a:rPr>
              <a:t>叫化子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2" tooltip="石尤风"/>
              </a:rPr>
              <a:t>石尤风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3" tooltip="迂夫子"/>
              </a:rPr>
              <a:t>迂夫子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pPr algn="ctr" latinLnBrk="1"/>
            <a:endParaRPr lang="zh-CN" altLang="en-US" sz="2800" dirty="0" smtClean="0"/>
          </a:p>
          <a:p>
            <a:pPr algn="ctr" latinLnBrk="1"/>
            <a:r>
              <a:rPr lang="zh-CN" altLang="en-US" sz="2800" u="sng" dirty="0" smtClean="0">
                <a:hlinkClick r:id="rId14" tooltip="百世师"/>
              </a:rPr>
              <a:t>百世师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5" tooltip="东家丘"/>
              </a:rPr>
              <a:t>东家丘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6" tooltip="抹稀泥"/>
              </a:rPr>
              <a:t>抹稀泥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7" tooltip="虎而冠"/>
              </a:rPr>
              <a:t>虎而冠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8" tooltip="装门面"/>
              </a:rPr>
              <a:t>装门面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19" tooltip="白费蜡"/>
              </a:rPr>
              <a:t>白费蜡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0" tooltip="东窗计"/>
              </a:rPr>
              <a:t>东窗计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1" tooltip="二五耦"/>
              </a:rPr>
              <a:t>二五耦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2" tooltip="赶浪头"/>
              </a:rPr>
              <a:t>赶浪头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3" tooltip="一牛鸣"/>
              </a:rPr>
              <a:t>一牛鸣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4" tooltip="打死虎"/>
              </a:rPr>
              <a:t>打死虎</a:t>
            </a:r>
            <a:r>
              <a:rPr lang="zh-CN" altLang="en-US" sz="2800" dirty="0" smtClean="0"/>
              <a:t>、</a:t>
            </a:r>
          </a:p>
          <a:p>
            <a:pPr algn="ctr" latinLnBrk="1"/>
            <a:r>
              <a:rPr lang="zh-CN" altLang="en-US" sz="2800" u="sng" dirty="0" smtClean="0">
                <a:hlinkClick r:id="rId25" tooltip="过时货"/>
              </a:rPr>
              <a:t>过时货</a:t>
            </a:r>
            <a:r>
              <a:rPr lang="zh-CN" altLang="en-US" sz="2800" dirty="0" smtClean="0"/>
              <a:t>、</a:t>
            </a:r>
          </a:p>
          <a:p>
            <a:pPr algn="ctr"/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决策</a:t>
            </a:r>
            <a:r>
              <a:rPr lang="zh-CN" altLang="en-US" u="sng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拍脑袋</a:t>
            </a:r>
            <a:r>
              <a:rPr lang="zh-CN" altLang="en-US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，行动</a:t>
            </a:r>
            <a:r>
              <a:rPr lang="zh-CN" altLang="en-US" u="sng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拍胸脯</a:t>
            </a:r>
            <a:r>
              <a:rPr lang="zh-CN" altLang="en-US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，出事</a:t>
            </a:r>
            <a:r>
              <a:rPr lang="zh-CN" altLang="en-US" u="sng" dirty="0" smtClean="0">
                <a:solidFill>
                  <a:srgbClr val="002060"/>
                </a:solidFill>
                <a:latin typeface="方正隶书简体" pitchFamily="2" charset="-122"/>
                <a:ea typeface="方正隶书简体" pitchFamily="2" charset="-122"/>
              </a:rPr>
              <a:t>拍屁股</a:t>
            </a:r>
            <a:r>
              <a:rPr lang="zh-CN" altLang="en-US" dirty="0" smtClean="0">
                <a:solidFill>
                  <a:srgbClr val="FF0000"/>
                </a:solidFill>
                <a:latin typeface="方正隶书简体" pitchFamily="2" charset="-122"/>
                <a:ea typeface="方正隶书简体" pitchFamily="2" charset="-122"/>
              </a:rPr>
              <a:t>；</a:t>
            </a:r>
            <a:endParaRPr lang="zh-CN" altLang="en-US" dirty="0">
              <a:solidFill>
                <a:srgbClr val="FF0000"/>
              </a:solidFill>
              <a:latin typeface="方正隶书简体" pitchFamily="2" charset="-122"/>
              <a:ea typeface="方正隶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357166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分清刘、项阵营</a:t>
            </a:r>
            <a:endParaRPr lang="zh-CN" altLang="en-US" sz="4000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795525"/>
            <a:ext cx="82153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自己动手</a:t>
            </a:r>
            <a:endParaRPr lang="en-US" altLang="zh-CN" sz="3200" b="1" dirty="0" smtClean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  <a:p>
            <a:pPr algn="ctr"/>
            <a:endParaRPr lang="en-US" altLang="zh-CN" sz="3200" b="1" dirty="0" smtClean="0"/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         找出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鸿门宴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》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中出现的所有人物，并把他们分别安排在两个阵营中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286256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夏侯婴（汝阴侯）   靳强（汾阳侯）   </a:t>
            </a:r>
            <a:r>
              <a:rPr lang="zh-CN" altLang="en-US" b="1" dirty="0" smtClean="0">
                <a:solidFill>
                  <a:srgbClr val="FF0000"/>
                </a:solidFill>
                <a:hlinkClick r:id="rId2" action="ppaction://hlinkfile"/>
              </a:rPr>
              <a:t>纪信（辅德王）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刘邦赴宴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0"/>
            <a:ext cx="4429124" cy="2474041"/>
          </a:xfrm>
          <a:prstGeom prst="rect">
            <a:avLst/>
          </a:prstGeom>
        </p:spPr>
      </p:pic>
      <p:pic>
        <p:nvPicPr>
          <p:cNvPr id="8" name="图片 7" descr="一念决生死 一宴定天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643446"/>
            <a:ext cx="5572164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比较阅读，思考问题：</a:t>
            </a:r>
            <a:endParaRPr lang="zh-CN" altLang="en-US" sz="4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21497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zh-CN" altLang="en-US" dirty="0" smtClean="0"/>
              <a:t>              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十一月中，项羽果率诸侯兵西，欲入关，关门闭。闻沛公已定关中，大怒，使黥布等攻破函谷关。      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just">
              <a:buNone/>
            </a:pP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        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十二月中，遂至戏。沛公左司马曹无伤闻项王怒，欲攻沛公，使人言项羽曰：“沛公欲王关中，令子婴为相，珍宝尽有之。”欲以求封。亚父劝项羽击沛公。方飨士，旦日合战。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just">
              <a:buNone/>
            </a:pP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        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是时项羽兵四十万，号百万。沛公兵十万，号二十万，力不敌。会项伯欲活张良，夜往见良，因以文谕项羽，项羽乃止。沛公从百馀骑，驱之鸿门，见谢项羽。项羽曰：“此沛公左司马曹无伤言之。不然，籍何以生此！”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just">
              <a:buNone/>
            </a:pP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        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沛公以樊哙、张良故，得解归。归，立诛曹无伤。（</a:t>
            </a: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史记</a:t>
            </a: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·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高祖本纪</a:t>
            </a:r>
            <a:r>
              <a:rPr lang="en-US" altLang="zh-CN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28652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1.  </a:t>
            </a:r>
            <a:r>
              <a:rPr lang="zh-CN" altLang="en-US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与</a:t>
            </a:r>
            <a:r>
              <a:rPr lang="en-US" altLang="zh-CN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鸿门宴</a:t>
            </a:r>
            <a:r>
              <a:rPr lang="en-US" altLang="zh-CN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写法上的异同</a:t>
            </a:r>
            <a:endParaRPr lang="en-US" altLang="zh-CN" dirty="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>
              <a:buNone/>
            </a:pPr>
            <a:r>
              <a:rPr lang="zh-CN" altLang="en-US" sz="2400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</a:t>
            </a:r>
            <a:r>
              <a:rPr lang="en-US" altLang="zh-CN" sz="2400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</a:t>
            </a:r>
            <a:r>
              <a:rPr lang="zh-CN" altLang="en-US" sz="2400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基本要素相同，真实可信；</a:t>
            </a:r>
            <a:endParaRPr lang="en-US" altLang="zh-CN" sz="2400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     详略不同，相互补充；</a:t>
            </a:r>
            <a:endParaRPr lang="en-US" altLang="zh-CN" sz="2400" dirty="0" smtClean="0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zh-CN" altLang="en-US" sz="2400" dirty="0" smtClean="0">
                <a:latin typeface="方正楷体简体" pitchFamily="2" charset="-122"/>
                <a:ea typeface="方正楷体简体" pitchFamily="2" charset="-122"/>
              </a:rPr>
              <a:t>     </a:t>
            </a:r>
            <a:r>
              <a:rPr lang="zh-CN" altLang="en-US" sz="2400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一者“善序事理，辩而不华，质而不俚，其文直，其事核，不虚美，不隐恶”，侧重史学价值；</a:t>
            </a:r>
            <a:endParaRPr lang="en-US" altLang="zh-CN" sz="2400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zh-CN" altLang="en-US" sz="2400" dirty="0" smtClean="0">
                <a:latin typeface="方正楷体简体" pitchFamily="2" charset="-122"/>
                <a:ea typeface="方正楷体简体" pitchFamily="2" charset="-122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一者传记历史人物， 语言生动，形象鲜明，更具有文学价值。</a:t>
            </a:r>
            <a:endParaRPr lang="en-US" altLang="zh-CN" sz="2400" dirty="0" smtClean="0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  <a:p>
            <a:r>
              <a:rPr lang="en-US" altLang="zh-CN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2.  </a:t>
            </a:r>
            <a:r>
              <a:rPr lang="zh-CN" altLang="en-US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怎样理解“夜往见良，以文谕项羽，项羽乃止”一处</a:t>
            </a:r>
            <a:endParaRPr lang="en-US" altLang="zh-CN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002060"/>
                </a:solidFill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春秋笔法，（“微言大义”：在叙事时暗含褒贬，委婉的表达作者的倾向）。</a:t>
            </a:r>
            <a:endParaRPr lang="en-US" altLang="zh-CN" sz="2400" dirty="0" smtClean="0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比较阅读下面两首诗，思考问题：</a:t>
            </a:r>
            <a:endParaRPr lang="zh-CN" altLang="en-US" sz="32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垓下歌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项羽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力拔山兮气盖世，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时不利兮骓不逝；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骓不逝兮可奈何，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虞兮虞兮奈若何。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大风歌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刘邦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大风起兮云飞扬，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威加海内兮归故乡，</a:t>
            </a:r>
            <a:endParaRPr lang="en-US" altLang="zh-CN" sz="2800" b="1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ctr"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安得猛士兮守四方。</a:t>
            </a:r>
            <a:endParaRPr lang="zh-CN" altLang="en-US" sz="2800" b="1" dirty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比较两首诗的异同</a:t>
            </a:r>
            <a:endParaRPr lang="zh-CN" altLang="en-US" sz="3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一是穷途末路，一是意气风发；</a:t>
            </a:r>
            <a:endParaRPr lang="en-US" altLang="zh-CN" sz="28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一是英雄气短，一是志得意满；</a:t>
            </a:r>
            <a:endParaRPr lang="en-US" altLang="zh-CN" sz="2800" dirty="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一是慷慨悲歌，一</a:t>
            </a:r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是</a:t>
            </a:r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胸怀</a:t>
            </a:r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高远</a:t>
            </a:r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。</a:t>
            </a:r>
            <a:endParaRPr lang="en-US" altLang="zh-CN" sz="28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endParaRPr lang="en-US" altLang="zh-CN" sz="2800" dirty="0" smtClean="0">
              <a:latin typeface="方正启体简体" pitchFamily="65" charset="-122"/>
              <a:ea typeface="方正启体简体" pitchFamily="65" charset="-122"/>
            </a:endParaRPr>
          </a:p>
          <a:p>
            <a:pPr>
              <a:buNone/>
            </a:pPr>
            <a:endParaRPr lang="en-US" altLang="zh-CN" sz="2800" dirty="0" smtClean="0"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28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一是“不肯过江东”，一是“慷慨伤怀，泣数行下”。</a:t>
            </a:r>
            <a:endParaRPr lang="en-US" altLang="zh-CN" sz="28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大风歌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与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垓下歌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同体裁（古楚体），同时代，都是英雄的心声。</a:t>
            </a:r>
            <a:endParaRPr lang="en-US" altLang="zh-CN" sz="2800" dirty="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垓下歌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英雄气短、儿女情长，可谓慷慨悲歌；而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大风歌</a:t>
            </a:r>
            <a:r>
              <a:rPr lang="en-US" altLang="zh-CN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踌躇满志、心忧天下，可谓豪迈欢歌。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拓展训练：</a:t>
            </a:r>
            <a:r>
              <a:rPr lang="en-US" altLang="zh-CN" sz="3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3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3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阅读下面一首唐诗，回答问题。</a:t>
            </a:r>
            <a:endParaRPr lang="zh-CN" altLang="en-US" sz="3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焚书坑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ctr"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章碣 </a:t>
            </a:r>
            <a:b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</a:b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竹帛烟销帝业虚， 关河空锁祖龙居。</a:t>
            </a:r>
            <a:b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</a:b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坑灰未冷山东乱， 刘项原来不读书。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ctr">
              <a:buNone/>
            </a:pP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 algn="ctr">
              <a:buNone/>
            </a:pPr>
            <a:endParaRPr lang="zh-CN" altLang="en-US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        </a:t>
            </a:r>
            <a:endParaRPr lang="zh-CN" altLang="en-US" dirty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4500570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        这首诗借写秦末动乱的局面，对秦始皇焚书的暴虐行径进行了辛辣的嘲讽和无情的谴责。表达了对当政者昏聩无能、宦官乱国的不满。读来令人击节称快，掩卷沉思，抚髀长叹。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929354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第三句运用了什么手法？这样写有什么好处？</a:t>
            </a:r>
            <a:r>
              <a:rPr lang="zh-CN" altLang="en-US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</a:t>
            </a:r>
            <a:endParaRPr lang="en-US" altLang="zh-CN" dirty="0" smtClean="0">
              <a:solidFill>
                <a:srgbClr val="00206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en-US" altLang="zh-CN" sz="2600" dirty="0" smtClean="0">
                <a:solidFill>
                  <a:srgbClr val="002060"/>
                </a:solidFill>
                <a:latin typeface="方正楷体简体" pitchFamily="2" charset="-122"/>
                <a:ea typeface="方正楷体简体" pitchFamily="2" charset="-122"/>
              </a:rPr>
              <a:t>    </a:t>
            </a:r>
            <a:r>
              <a:rPr lang="zh-CN" altLang="en-US" sz="26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运用了夸张、对比手法。旨在突出焚书行为的暴虐、荒谬，企图万世的秦帝国，很短的时间便灰飞烟灭，这是一种绝妙的讽刺。</a:t>
            </a:r>
            <a:endParaRPr lang="en-US" altLang="zh-CN" sz="26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有人说这首诗“怨而不怒”，你怎样理解？</a:t>
            </a:r>
            <a:endParaRPr lang="en-US" altLang="zh-CN" dirty="0" smtClean="0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  <a:p>
            <a:pPr>
              <a:buNone/>
            </a:pPr>
            <a:r>
              <a:rPr lang="zh-CN" altLang="en-US" sz="2600" dirty="0" smtClean="0">
                <a:solidFill>
                  <a:srgbClr val="002060"/>
                </a:solidFill>
                <a:latin typeface="方正启体简体" pitchFamily="65" charset="-122"/>
                <a:ea typeface="方正启体简体" pitchFamily="65" charset="-122"/>
              </a:rPr>
              <a:t>      这首诗采用了近乎喜剧的表现手法：揭示矛盾，使秦始皇处于自我否定的地位。这样写表面似乎很委婉，很冷静，其实反对的态度和憎恶的感情十分鲜明。</a:t>
            </a:r>
            <a:endParaRPr lang="en-US" altLang="zh-CN" sz="2600" dirty="0" smtClean="0">
              <a:solidFill>
                <a:srgbClr val="00206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6000" y="172084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 smtClean="0"/>
              <a:t>鸿鹄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鸿鹄高飞。一举千里。</a:t>
            </a:r>
            <a:br>
              <a:rPr lang="zh-CN" altLang="en-US" dirty="0" smtClean="0"/>
            </a:br>
            <a:r>
              <a:rPr lang="zh-CN" altLang="en-US" b="1" dirty="0" smtClean="0"/>
              <a:t>羽翮</a:t>
            </a:r>
            <a:r>
              <a:rPr lang="zh-CN" altLang="en-US" dirty="0" smtClean="0"/>
              <a:t>以就。横绝四海。</a:t>
            </a:r>
            <a:br>
              <a:rPr lang="zh-CN" altLang="en-US" dirty="0" smtClean="0"/>
            </a:br>
            <a:r>
              <a:rPr lang="zh-CN" altLang="en-US" dirty="0" smtClean="0"/>
              <a:t>横绝四海。又可奈何。</a:t>
            </a:r>
            <a:br>
              <a:rPr lang="zh-CN" altLang="en-US" dirty="0" smtClean="0"/>
            </a:br>
            <a:r>
              <a:rPr lang="zh-CN" altLang="en-US" dirty="0" smtClean="0"/>
              <a:t>虽有矰缴。尚安所施。</a:t>
            </a:r>
            <a:br>
              <a:rPr lang="zh-CN" altLang="en-US" dirty="0" smtClean="0"/>
            </a:br>
            <a:r>
              <a:rPr lang="zh-CN" altLang="en-US" b="1" dirty="0" smtClean="0"/>
              <a:t>矰缴</a:t>
            </a:r>
            <a:r>
              <a:rPr lang="en-US" altLang="zh-CN" b="1" dirty="0" smtClean="0"/>
              <a:t>[</a:t>
            </a:r>
            <a:r>
              <a:rPr lang="en-US" b="1" dirty="0" err="1" smtClean="0"/>
              <a:t>zēng</a:t>
            </a:r>
            <a:r>
              <a:rPr lang="en-US" b="1" dirty="0" smtClean="0"/>
              <a:t> </a:t>
            </a:r>
            <a:r>
              <a:rPr lang="en-US" b="1" dirty="0" err="1" smtClean="0"/>
              <a:t>jiǎo</a:t>
            </a:r>
            <a:r>
              <a:rPr lang="en-US" b="1" dirty="0" smtClean="0"/>
              <a:t>]</a:t>
            </a:r>
            <a:r>
              <a:rPr lang="zh-CN" altLang="en-US" dirty="0" smtClean="0"/>
              <a:t>系有丝绳射飞鸟的短箭。</a:t>
            </a:r>
            <a:endParaRPr lang="en-US" b="1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羽翮 </a:t>
            </a:r>
            <a:r>
              <a:rPr lang="en-US" altLang="zh-CN" dirty="0" err="1" smtClean="0"/>
              <a:t>yǔ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hé</a:t>
            </a:r>
            <a:r>
              <a:rPr lang="en-US" altLang="zh-CN" dirty="0" smtClean="0"/>
              <a:t>  </a:t>
            </a:r>
            <a:r>
              <a:rPr lang="zh-CN" altLang="en-US" dirty="0" smtClean="0"/>
              <a:t>指鸟羽，指翅膀。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人物关系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5851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8596" y="142852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分清刘、项阵营</a:t>
            </a:r>
            <a:endParaRPr lang="zh-CN" altLang="en-US" sz="4000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357298"/>
            <a:ext cx="571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风云际会    云诡波谲</a:t>
            </a:r>
            <a:endParaRPr lang="en-US" altLang="zh-CN" sz="4000" dirty="0" smtClean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    </a:t>
            </a:r>
            <a:endParaRPr lang="en-US" altLang="zh-CN" sz="4000" dirty="0" smtClean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暗流涌动    </a:t>
            </a:r>
            <a:r>
              <a:rPr lang="zh-CN" altLang="en-US" sz="4000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  <a:hlinkClick r:id="rId2" action="ppaction://hlinkfile"/>
              </a:rPr>
              <a:t>杀机重重</a:t>
            </a:r>
            <a:endParaRPr lang="zh-CN" altLang="en-US" sz="4000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286256"/>
            <a:ext cx="8715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i="1" dirty="0" smtClean="0">
                <a:solidFill>
                  <a:srgbClr val="0070C0"/>
                </a:solidFill>
                <a:hlinkClick r:id="" action="ppaction://hlinkshowjump?jump=nextslide"/>
              </a:rPr>
              <a:t>思考：项伯（射阳侯）、曹无伤都是叛徒吗？</a:t>
            </a:r>
            <a:endParaRPr lang="zh-CN" altLang="en-US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方正隶二简体" pitchFamily="2" charset="-122"/>
                <a:ea typeface="方正隶二简体" pitchFamily="2" charset="-122"/>
              </a:rPr>
              <a:t>梳理故事脉络</a:t>
            </a:r>
            <a:endParaRPr lang="zh-CN" altLang="en-US" sz="4000" u="sng" dirty="0">
              <a:solidFill>
                <a:srgbClr val="FF0000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4572008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、快速浏览，唤起记忆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en-US" altLang="zh-CN" sz="2400" b="1" dirty="0" smtClean="0">
                <a:solidFill>
                  <a:srgbClr val="0070C0"/>
                </a:solidFill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、分工合作，概括情节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/>
            <a:r>
              <a:rPr lang="en-US" altLang="zh-CN" sz="2400" b="1" dirty="0" smtClean="0">
                <a:solidFill>
                  <a:srgbClr val="0070C0"/>
                </a:solidFill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、先后顺序，分别展示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357298"/>
            <a:ext cx="8143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第一组：第一自然段；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第二组：第二自然段（“君为我呼入，吾得兄事之”前）；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组：第二自然段（“吾得兄事之”后）；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组：第三自然段；</a:t>
            </a:r>
            <a:endParaRPr lang="en-US" altLang="zh-CN" sz="2400" b="1" dirty="0" smtClean="0">
              <a:solidFill>
                <a:schemeClr val="bg2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组：第四自然段（“头发上指，目眦尽裂”前）；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第六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组：第四自然段（“目眦尽裂”后）；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第七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组：第五自然段；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第八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组：第六、第七自然段。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5857892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 smtClean="0">
                <a:solidFill>
                  <a:srgbClr val="FF0000"/>
                </a:solidFill>
              </a:rPr>
              <a:t>注意：尽量用四字短语概括故事情节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857232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i="1" u="sng" dirty="0" smtClean="0">
                <a:solidFill>
                  <a:srgbClr val="0070C0"/>
                </a:solidFill>
              </a:rPr>
              <a:t>互助学习</a:t>
            </a:r>
            <a:endParaRPr lang="zh-CN" altLang="en-US" sz="3200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</TotalTime>
  <Words>4587</Words>
  <Application>Microsoft Office PowerPoint</Application>
  <PresentationFormat>全屏显示(4:3)</PresentationFormat>
  <Paragraphs>718</Paragraphs>
  <Slides>66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8" baseType="lpstr">
      <vt:lpstr>Office 主题</vt:lpstr>
      <vt:lpstr>剪辑</vt:lpstr>
      <vt:lpstr>有这样一群人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文言基础知识归纳</vt:lpstr>
      <vt:lpstr> 一、通 假 字</vt:lpstr>
      <vt:lpstr>二、古今异义.</vt:lpstr>
      <vt:lpstr>三、一词多义</vt:lpstr>
      <vt:lpstr>四、词类活用</vt:lpstr>
      <vt:lpstr>幻灯片 51</vt:lpstr>
      <vt:lpstr>五、特殊句式 </vt:lpstr>
      <vt:lpstr>拓展训练： 1、本课出现的熟语（成语）有哪些？</vt:lpstr>
      <vt:lpstr>拓展训练：  2、三字成语你能记得哪些？ </vt:lpstr>
      <vt:lpstr>幻灯片 55</vt:lpstr>
      <vt:lpstr>幻灯片 56</vt:lpstr>
      <vt:lpstr>幻灯片 57</vt:lpstr>
      <vt:lpstr>幻灯片 58</vt:lpstr>
      <vt:lpstr>幻灯片 59</vt:lpstr>
      <vt:lpstr>比较阅读，思考问题：</vt:lpstr>
      <vt:lpstr>幻灯片 61</vt:lpstr>
      <vt:lpstr>比较阅读下面两首诗，思考问题：</vt:lpstr>
      <vt:lpstr>比较两首诗的异同</vt:lpstr>
      <vt:lpstr>拓展训练： 阅读下面一首唐诗，回答问题。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229</cp:revision>
  <dcterms:created xsi:type="dcterms:W3CDTF">2014-10-27T04:32:05Z</dcterms:created>
  <dcterms:modified xsi:type="dcterms:W3CDTF">2015-10-24T02:22:59Z</dcterms:modified>
</cp:coreProperties>
</file>