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65" r:id="rId4"/>
    <p:sldMasterId id="2147483701" r:id="rId5"/>
    <p:sldMasterId id="2147483716" r:id="rId6"/>
  </p:sldMasterIdLst>
  <p:notesMasterIdLst>
    <p:notesMasterId r:id="rId20"/>
  </p:notesMasterIdLst>
  <p:handoutMasterIdLst>
    <p:handoutMasterId r:id="rId48"/>
  </p:handoutMasterIdLst>
  <p:sldIdLst>
    <p:sldId id="839" r:id="rId7"/>
    <p:sldId id="963" r:id="rId8"/>
    <p:sldId id="969" r:id="rId9"/>
    <p:sldId id="890" r:id="rId10"/>
    <p:sldId id="844" r:id="rId11"/>
    <p:sldId id="891" r:id="rId12"/>
    <p:sldId id="926" r:id="rId13"/>
    <p:sldId id="927" r:id="rId14"/>
    <p:sldId id="892" r:id="rId15"/>
    <p:sldId id="894" r:id="rId16"/>
    <p:sldId id="895" r:id="rId17"/>
    <p:sldId id="956" r:id="rId18"/>
    <p:sldId id="958" r:id="rId19"/>
    <p:sldId id="1090" r:id="rId21"/>
    <p:sldId id="1116" r:id="rId22"/>
    <p:sldId id="967" r:id="rId23"/>
    <p:sldId id="961" r:id="rId24"/>
    <p:sldId id="847" r:id="rId25"/>
    <p:sldId id="873" r:id="rId26"/>
    <p:sldId id="964" r:id="rId27"/>
    <p:sldId id="857" r:id="rId28"/>
    <p:sldId id="1042" r:id="rId29"/>
    <p:sldId id="858" r:id="rId30"/>
    <p:sldId id="1002" r:id="rId31"/>
    <p:sldId id="1003" r:id="rId32"/>
    <p:sldId id="1013" r:id="rId33"/>
    <p:sldId id="1031" r:id="rId34"/>
    <p:sldId id="1091" r:id="rId35"/>
    <p:sldId id="1001" r:id="rId36"/>
    <p:sldId id="1081" r:id="rId37"/>
    <p:sldId id="1074" r:id="rId38"/>
    <p:sldId id="1071" r:id="rId39"/>
    <p:sldId id="863" r:id="rId40"/>
    <p:sldId id="1058" r:id="rId41"/>
    <p:sldId id="867" r:id="rId42"/>
    <p:sldId id="868" r:id="rId43"/>
    <p:sldId id="871" r:id="rId44"/>
    <p:sldId id="1113" r:id="rId45"/>
    <p:sldId id="1115" r:id="rId46"/>
    <p:sldId id="1114" r:id="rId47"/>
  </p:sldIdLst>
  <p:sldSz cx="12192000" cy="6858000"/>
  <p:notesSz cx="7103745" cy="10234295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4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0" name="www.xkb1.com" initials="" lastIdx="0" clrIdx="0"/>
  <p:cmAuthor id="75" name="作者" initials="A" lastIdx="0" clrIdx="24"/>
  <p:cmAuthor id="3" name="dell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C21E4"/>
    <a:srgbClr val="FF0000"/>
    <a:srgbClr val="202020"/>
    <a:srgbClr val="FF3300"/>
    <a:srgbClr val="007370"/>
    <a:srgbClr val="FBE5D6"/>
    <a:srgbClr val="009999"/>
    <a:srgbClr val="4F855D"/>
    <a:srgbClr val="B2B2B2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084"/>
        <p:guide pos="382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3" Type="http://schemas.openxmlformats.org/officeDocument/2006/relationships/tags" Target="tags/tag136.xml"/><Relationship Id="rId52" Type="http://schemas.openxmlformats.org/officeDocument/2006/relationships/commentAuthors" Target="commentAuthors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Master" Target="slideMasters/slideMaster4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9634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Ctr="0" compatLnSpc="1"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1682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Ctr="0" compatLnSpc="1"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sz="1400" b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algn="ctr">
              <a:defRPr sz="1400" b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400" b="0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z="18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800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19A7A-708C-483F-BCA6-723989D3CDC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0" Type="http://schemas.openxmlformats.org/officeDocument/2006/relationships/theme" Target="../theme/theme3.xml"/><Relationship Id="rId4" Type="http://schemas.openxmlformats.org/officeDocument/2006/relationships/slideLayout" Target="../slideLayouts/slideLayout19.xml"/><Relationship Id="rId39" Type="http://schemas.openxmlformats.org/officeDocument/2006/relationships/image" Target="../media/image1.png"/><Relationship Id="rId38" Type="http://schemas.openxmlformats.org/officeDocument/2006/relationships/tags" Target="../tags/tag6.xml"/><Relationship Id="rId37" Type="http://schemas.openxmlformats.org/officeDocument/2006/relationships/tags" Target="../tags/tag5.xml"/><Relationship Id="rId36" Type="http://schemas.openxmlformats.org/officeDocument/2006/relationships/tags" Target="../tags/tag4.xml"/><Relationship Id="rId35" Type="http://schemas.openxmlformats.org/officeDocument/2006/relationships/slideLayout" Target="../slideLayouts/slideLayout50.xml"/><Relationship Id="rId34" Type="http://schemas.openxmlformats.org/officeDocument/2006/relationships/slideLayout" Target="../slideLayouts/slideLayout49.xml"/><Relationship Id="rId33" Type="http://schemas.openxmlformats.org/officeDocument/2006/relationships/slideLayout" Target="../slideLayouts/slideLayout48.xml"/><Relationship Id="rId32" Type="http://schemas.openxmlformats.org/officeDocument/2006/relationships/slideLayout" Target="../slideLayouts/slideLayout47.xml"/><Relationship Id="rId31" Type="http://schemas.openxmlformats.org/officeDocument/2006/relationships/slideLayout" Target="../slideLayouts/slideLayout46.xml"/><Relationship Id="rId30" Type="http://schemas.openxmlformats.org/officeDocument/2006/relationships/slideLayout" Target="../slideLayouts/slideLayout45.xml"/><Relationship Id="rId3" Type="http://schemas.openxmlformats.org/officeDocument/2006/relationships/slideLayout" Target="../slideLayouts/slideLayout18.xml"/><Relationship Id="rId29" Type="http://schemas.openxmlformats.org/officeDocument/2006/relationships/slideLayout" Target="../slideLayouts/slideLayout44.xml"/><Relationship Id="rId28" Type="http://schemas.openxmlformats.org/officeDocument/2006/relationships/slideLayout" Target="../slideLayouts/slideLayout43.xml"/><Relationship Id="rId27" Type="http://schemas.openxmlformats.org/officeDocument/2006/relationships/slideLayout" Target="../slideLayouts/slideLayout42.xml"/><Relationship Id="rId26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35.xml"/><Relationship Id="rId2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5" Type="http://schemas.openxmlformats.org/officeDocument/2006/relationships/theme" Target="../theme/theme4.xml"/><Relationship Id="rId14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5" Type="http://schemas.openxmlformats.org/officeDocument/2006/relationships/theme" Target="../theme/theme5.xml"/><Relationship Id="rId14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18" descr="22458PICkZz_1024"/>
          <p:cNvPicPr>
            <a:picLocks noChangeAspect="1"/>
          </p:cNvPicPr>
          <p:nvPr/>
        </p:nvPicPr>
        <p:blipFill>
          <a:blip r:embed="rId6"/>
          <a:srcRect r="63069" b="84206"/>
          <a:stretch>
            <a:fillRect/>
          </a:stretch>
        </p:blipFill>
        <p:spPr>
          <a:xfrm>
            <a:off x="0" y="0"/>
            <a:ext cx="12192000" cy="312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16" descr="22458PICkZz_1024"/>
          <p:cNvPicPr>
            <a:picLocks noChangeAspect="1"/>
          </p:cNvPicPr>
          <p:nvPr/>
        </p:nvPicPr>
        <p:blipFill>
          <a:blip r:embed="rId6"/>
          <a:srcRect r="20149" b="82805"/>
          <a:stretch>
            <a:fillRect/>
          </a:stretch>
        </p:blipFill>
        <p:spPr>
          <a:xfrm>
            <a:off x="0" y="6537325"/>
            <a:ext cx="12192000" cy="3222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3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39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688" r:id="rId23"/>
    <p:sldLayoutId id="2147483689" r:id="rId24"/>
    <p:sldLayoutId id="2147483690" r:id="rId25"/>
    <p:sldLayoutId id="2147483691" r:id="rId26"/>
    <p:sldLayoutId id="2147483692" r:id="rId27"/>
    <p:sldLayoutId id="2147483693" r:id="rId28"/>
    <p:sldLayoutId id="2147483694" r:id="rId29"/>
    <p:sldLayoutId id="2147483695" r:id="rId30"/>
    <p:sldLayoutId id="2147483696" r:id="rId31"/>
    <p:sldLayoutId id="2147483697" r:id="rId32"/>
    <p:sldLayoutId id="2147483698" r:id="rId33"/>
    <p:sldLayoutId id="2147483699" r:id="rId34"/>
    <p:sldLayoutId id="2147483700" r:id="rId3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3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4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1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51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0" Type="http://schemas.openxmlformats.org/officeDocument/2006/relationships/slideLayout" Target="../slideLayouts/slideLayout52.xml"/><Relationship Id="rId1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ags" Target="../tags/tag5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4" Type="http://schemas.openxmlformats.org/officeDocument/2006/relationships/slideLayout" Target="../slideLayouts/slideLayout57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5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ags" Target="../tags/tag7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ags" Target="../tags/tag7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ags" Target="../tags/tag79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5" Type="http://schemas.openxmlformats.org/officeDocument/2006/relationships/slideLayout" Target="../slideLayouts/slideLayout53.xml"/><Relationship Id="rId14" Type="http://schemas.openxmlformats.org/officeDocument/2006/relationships/tags" Target="../tags/tag101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tags" Target="../tags/tag8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ags" Target="../tags/tag102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5" Type="http://schemas.openxmlformats.org/officeDocument/2006/relationships/slideLayout" Target="../slideLayouts/slideLayout53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tags" Target="../tags/tag103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3.xml"/><Relationship Id="rId3" Type="http://schemas.openxmlformats.org/officeDocument/2006/relationships/audio" Target="../media/audio1.wav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ags" Target="../tags/tag119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3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ags" Target="../tags/tag1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2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ags" Target="../tags/tag1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1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1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7.xml"/><Relationship Id="rId5" Type="http://schemas.openxmlformats.org/officeDocument/2006/relationships/tags" Target="../tags/tag18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7.xml"/><Relationship Id="rId4" Type="http://schemas.openxmlformats.org/officeDocument/2006/relationships/tags" Target="../tags/tag19.xml"/><Relationship Id="rId3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1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75485" y="1922145"/>
            <a:ext cx="7431405" cy="20853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6000" b="1">
                <a:ea typeface="宋体" panose="02010600030101010101" pitchFamily="2" charset="-122"/>
              </a:rPr>
              <a:t>短文两篇</a:t>
            </a:r>
            <a:endParaRPr lang="zh-CN" sz="6000" b="1">
              <a:ea typeface="宋体" panose="02010600030101010101" pitchFamily="2" charset="-122"/>
            </a:endParaRPr>
          </a:p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>
                <a:ea typeface="宋体" panose="02010600030101010101" pitchFamily="2" charset="-122"/>
              </a:rPr>
              <a:t>《陋室铭》《爱莲说》</a:t>
            </a:r>
            <a:endParaRPr lang="zh-CN" altLang="en-US" sz="4800" b="1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91360" y="2911475"/>
            <a:ext cx="81489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altLang="zh-CN" sz="2800" b="1">
                <a:ea typeface="楷体_GB2312"/>
                <a:sym typeface="宋体" panose="02010600030101010101" pitchFamily="2" charset="-122"/>
              </a:rPr>
              <a:t>      </a:t>
            </a:r>
            <a:endParaRPr lang="zh-CN" altLang="en-US" sz="2800" b="1" strike="noStrike" kern="100" noProof="1" smtClean="0"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690245" y="940435"/>
            <a:ext cx="106902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>
                <a:latin typeface="楷体_GB2312"/>
                <a:ea typeface="楷体_GB2312"/>
                <a:sym typeface="宋体" panose="02010600030101010101" pitchFamily="2" charset="-122"/>
              </a:rPr>
              <a:t>2.</a:t>
            </a:r>
            <a:r>
              <a:rPr lang="en-US" altLang="zh-CN" sz="3200" b="1">
                <a:latin typeface="Arial" panose="020B0604020202020204" pitchFamily="34" charset="0"/>
                <a:ea typeface="楷体_GB231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楷体_GB2312"/>
                <a:sym typeface="宋体" panose="02010600030101010101" pitchFamily="2" charset="-122"/>
              </a:rPr>
              <a:t>说</a:t>
            </a:r>
            <a:r>
              <a:rPr lang="en-US" altLang="zh-CN" sz="3200" b="1">
                <a:latin typeface="Arial" panose="020B0604020202020204" pitchFamily="34" charset="0"/>
                <a:ea typeface="楷体_GB231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楷体_GB231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是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sym typeface="宋体" panose="02010600030101010101" pitchFamily="2" charset="-122"/>
              </a:rPr>
              <a:t>古代的</a:t>
            </a:r>
            <a:r>
              <a:rPr sz="3200" b="1">
                <a:solidFill>
                  <a:srgbClr val="FF0000"/>
                </a:solidFill>
                <a:sym typeface="+mn-ea"/>
              </a:rPr>
              <a:t>一种文体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ym typeface="+mn-ea"/>
              </a:rPr>
              <a:t>既可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叙事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sym typeface="宋体" panose="02010600030101010101" pitchFamily="2" charset="-122"/>
              </a:rPr>
              <a:t>也可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sym typeface="宋体" panose="02010600030101010101" pitchFamily="2" charset="-122"/>
              </a:rPr>
              <a:t>议论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200" b="1" kern="10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《爱莲说》一文以花喻人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把莲比作</a:t>
            </a:r>
            <a:r>
              <a:rPr lang="zh-CN" altLang="en-US" sz="3200" b="1" u="sng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君子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kern="10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作者就是借写莲来表明自己的</a:t>
            </a:r>
            <a:r>
              <a:rPr lang="zh-CN" altLang="en-US" sz="3200" b="1" u="sng" kern="10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志向和情感</a:t>
            </a:r>
            <a:r>
              <a:rPr lang="zh-CN" altLang="en-US" sz="3200" b="1" kern="10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。这种写法是</a:t>
            </a:r>
            <a:r>
              <a:rPr lang="en-US" altLang="zh-CN" sz="3200" b="1">
                <a:latin typeface="Arial" panose="020B0604020202020204" pitchFamily="34" charset="0"/>
                <a:ea typeface="楷体_GB231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楷体_GB2312"/>
                <a:cs typeface="Arial" panose="020B0604020202020204" pitchFamily="34" charset="0"/>
                <a:sym typeface="+mn-ea"/>
              </a:rPr>
              <a:t>托物言志</a:t>
            </a:r>
            <a:r>
              <a:rPr lang="en-US" altLang="zh-CN" sz="3200" b="1">
                <a:latin typeface="Arial" panose="020B0604020202020204" pitchFamily="34" charset="0"/>
                <a:ea typeface="楷体_GB231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kern="10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200" b="1"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831215" y="2508885"/>
            <a:ext cx="10368915" cy="2749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ea typeface="楷体_GB231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ea typeface="楷体_GB2312"/>
                <a:sym typeface="宋体" panose="02010600030101010101" pitchFamily="2" charset="-122"/>
              </a:rPr>
              <a:t>说</a:t>
            </a:r>
            <a:r>
              <a:rPr lang="en-US" altLang="zh-CN" sz="3200" b="1">
                <a:ea typeface="楷体_GB231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是</a:t>
            </a:r>
            <a:r>
              <a:rPr sz="3200" b="1">
                <a:solidFill>
                  <a:schemeClr val="tx1"/>
                </a:solidFill>
                <a:sym typeface="+mn-ea"/>
              </a:rPr>
              <a:t>一种</a:t>
            </a:r>
            <a:r>
              <a:rPr lang="zh-CN" sz="3200" b="1">
                <a:solidFill>
                  <a:schemeClr val="tx1"/>
                </a:solidFill>
                <a:sym typeface="+mn-ea"/>
              </a:rPr>
              <a:t>兼有</a:t>
            </a:r>
            <a:r>
              <a:rPr lang="zh-CN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记叙、描写、议论、抒情等多种表达方式的文体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请试着将《爱莲说》</a:t>
            </a:r>
            <a:r>
              <a:rPr lang="zh-CN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按照表达方式的不同进行分离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抄录在下面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预学三</a:t>
            </a:r>
            <a:r>
              <a:rPr lang="zh-CN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⑵</a:t>
            </a:r>
            <a:r>
              <a:rPr lang="zh-CN" altLang="en-US" sz="3200">
                <a:sym typeface="+mn-ea"/>
              </a:rPr>
              <a:t>)</a:t>
            </a: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noProof="1"/>
              <a:t>记叙的句子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noProof="1"/>
              <a:t>描写的句子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3200" b="1" noProof="1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137535" y="4053840"/>
            <a:ext cx="7852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noProof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晋陶渊明独爱菊。自李唐来</a:t>
            </a:r>
            <a:r>
              <a:rPr lang="en-US" altLang="zh-CN" sz="3200" b="1" noProof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noProof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世人</a:t>
            </a:r>
            <a:r>
              <a:rPr lang="zh-CN" altLang="en-US" sz="3200" b="1" noProof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甚</a:t>
            </a:r>
            <a:r>
              <a:rPr lang="en-US" altLang="zh-CN" sz="3200" b="1" noProof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爱</a:t>
            </a:r>
            <a:r>
              <a:rPr lang="zh-CN" altLang="en-US" sz="3200" b="1" noProof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牡丹。</a:t>
            </a:r>
            <a:endParaRPr lang="zh-CN" altLang="en-US" sz="3200" b="1" noProof="1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056573" y="4637405"/>
            <a:ext cx="771366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予独爱莲之出淤泥而不染</a:t>
            </a:r>
            <a:r>
              <a:rPr lang="en-US" alt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濯清涟而不妖</a:t>
            </a:r>
            <a:r>
              <a:rPr lang="en-US" alt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中通外直</a:t>
            </a:r>
            <a:r>
              <a:rPr lang="en-US" alt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不蔓不枝</a:t>
            </a:r>
            <a:r>
              <a:rPr lang="en-US" alt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香远益清</a:t>
            </a:r>
            <a:r>
              <a:rPr lang="en-US" alt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亭亭净植</a:t>
            </a:r>
            <a:r>
              <a:rPr lang="en-US" altLang="zh-CN" sz="32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可远观而不可亵玩焉。</a:t>
            </a:r>
            <a:endParaRPr lang="zh-CN" altLang="en-US" sz="3200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52520" y="2006600"/>
            <a:ext cx="5444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①水陆草木之花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可爱者甚蕃。</a:t>
            </a:r>
            <a:endParaRPr lang="zh-CN" altLang="en-US" sz="3200" b="1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2203" y="2518728"/>
            <a:ext cx="735488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②予谓菊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花之隐逸者也；牡丹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花之富贵者也；莲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花之君子者也。</a:t>
            </a:r>
            <a:endParaRPr lang="zh-CN" altLang="en-US" sz="3200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3" name="文本框 10"/>
          <p:cNvSpPr txBox="1"/>
          <p:nvPr/>
        </p:nvSpPr>
        <p:spPr>
          <a:xfrm>
            <a:off x="1323340" y="1932305"/>
            <a:ext cx="9596755" cy="2453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议论的句子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sym typeface="+mn-ea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sym typeface="+mn-ea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抒情的句子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52520" y="3769360"/>
            <a:ext cx="76390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noProof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噫！菊之爱</a:t>
            </a:r>
            <a:r>
              <a:rPr lang="en-US" altLang="zh-CN" sz="3200" b="1" noProof="1">
                <a:solidFill>
                  <a:srgbClr val="C00000"/>
                </a:solidFill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陶后鲜有闻。莲之爱</a:t>
            </a:r>
            <a:r>
              <a:rPr lang="en-US" altLang="zh-CN" sz="3200" b="1" noProof="1">
                <a:solidFill>
                  <a:srgbClr val="C00000"/>
                </a:solidFill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同予者何人？牡丹之爱</a:t>
            </a:r>
            <a:r>
              <a:rPr lang="en-US" altLang="zh-CN" sz="3200" b="1" noProof="1">
                <a:solidFill>
                  <a:srgbClr val="C00000"/>
                </a:solidFill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宜乎众矣。</a:t>
            </a:r>
            <a:endParaRPr lang="zh-CN" altLang="en-US" sz="3200" b="1" noProof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35280" y="452967"/>
            <a:ext cx="2526453" cy="773853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126041" tIns="63020" rIns="126041" bIns="630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4265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疏通文意</a:t>
            </a:r>
            <a:endParaRPr lang="zh-CN" altLang="en-US" sz="4265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1505" name="矩形 56323"/>
          <p:cNvSpPr/>
          <p:nvPr>
            <p:custDataLst>
              <p:tags r:id="rId2"/>
            </p:custDataLst>
          </p:nvPr>
        </p:nvSpPr>
        <p:spPr>
          <a:xfrm>
            <a:off x="623147" y="1802553"/>
            <a:ext cx="10534227" cy="4892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名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宋体" panose="02010600030101010101" pitchFamily="2" charset="-122"/>
              </a:rPr>
              <a:t>                     </a:t>
            </a:r>
            <a:r>
              <a:rPr lang="zh-CN" altLang="en-US" sz="3465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灵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宋体" panose="02010600030101010101" pitchFamily="2" charset="-122"/>
              </a:rPr>
              <a:t>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斯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宋体" panose="02010600030101010101" pitchFamily="2" charset="-122"/>
              </a:rPr>
              <a:t>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惟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endParaRPr lang="zh-CN" altLang="en-US" sz="3465" b="1" dirty="0">
              <a:solidFill>
                <a:srgbClr val="32323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465" b="1" dirty="0">
                <a:sym typeface="+mn-ea"/>
              </a:rPr>
              <a:t>德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+mn-ea"/>
              </a:rPr>
              <a:t>                     </a:t>
            </a:r>
            <a:r>
              <a:rPr lang="zh-CN" altLang="en-US" sz="3465" b="1" dirty="0">
                <a:sym typeface="+mn-ea"/>
              </a:rPr>
              <a:t>往来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+mn-ea"/>
              </a:rPr>
              <a:t>                       </a:t>
            </a:r>
            <a:r>
              <a:rPr lang="zh-CN" altLang="en-US" sz="3465" b="1" dirty="0">
                <a:sym typeface="+mn-ea"/>
              </a:rPr>
              <a:t>白丁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+mn-ea"/>
              </a:rPr>
              <a:t>                 </a:t>
            </a:r>
            <a:endParaRPr lang="en-US" altLang="zh-CN" sz="3465" b="1" dirty="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465" b="1" dirty="0">
                <a:sym typeface="+mn-ea"/>
              </a:rPr>
              <a:t>素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宋体" panose="02010600030101010101" pitchFamily="2" charset="-122"/>
              </a:rPr>
              <a:t>                     </a:t>
            </a:r>
            <a:r>
              <a:rPr lang="zh-CN" altLang="en-US" sz="3465" b="1" dirty="0">
                <a:sym typeface="+mn-ea"/>
              </a:rPr>
              <a:t>案牍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+mn-ea"/>
              </a:rPr>
              <a:t>                 </a:t>
            </a:r>
            <a:r>
              <a:rPr lang="zh-CN" altLang="en-US" sz="3465" b="1" dirty="0">
                <a:sym typeface="+mn-ea"/>
              </a:rPr>
              <a:t>云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+mn-ea"/>
              </a:rPr>
              <a:t>             </a:t>
            </a:r>
            <a:r>
              <a:rPr lang="zh-CN" altLang="en-US" sz="3465" b="1" dirty="0">
                <a:sym typeface="+mn-ea"/>
              </a:rPr>
              <a:t>何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+mn-ea"/>
              </a:rPr>
              <a:t>                 </a:t>
            </a:r>
            <a:endParaRPr lang="en-US" altLang="zh-CN" sz="3465" b="1" dirty="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465" b="1" dirty="0">
                <a:sym typeface="+mn-ea"/>
              </a:rPr>
              <a:t>可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宋体" panose="02010600030101010101" pitchFamily="2" charset="-122"/>
              </a:rPr>
              <a:t>    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甚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+mn-ea"/>
              </a:rPr>
              <a:t>                </a:t>
            </a:r>
            <a:r>
              <a:rPr lang="zh-CN" altLang="en-US" sz="3465" b="1" dirty="0">
                <a:sym typeface="+mn-ea"/>
              </a:rPr>
              <a:t>蕃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+mn-ea"/>
              </a:rPr>
              <a:t>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独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            </a:t>
            </a:r>
            <a:r>
              <a:rPr lang="en-US" altLang="zh-CN" sz="3465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465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自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宋体" panose="02010600030101010101" pitchFamily="2" charset="-122"/>
              </a:rPr>
              <a:t>    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李唐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     </a:t>
            </a:r>
            <a:r>
              <a:rPr lang="en-US" altLang="zh-CN" sz="3465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465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予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染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濯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   </a:t>
            </a:r>
            <a:r>
              <a:rPr lang="en-US" altLang="zh-CN" sz="3465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涟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妖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                 益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宋体" panose="02010600030101010101" pitchFamily="2" charset="-122"/>
              </a:rPr>
              <a:t>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</a:rPr>
              <a:t>亭亭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宋体" panose="02010600030101010101" pitchFamily="2" charset="-122"/>
              </a:rPr>
              <a:t>         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亵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焉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                 谓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宋体" panose="02010600030101010101" pitchFamily="2" charset="-122"/>
              </a:rPr>
              <a:t>    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隐逸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sym typeface="宋体" panose="02010600030101010101" pitchFamily="2" charset="-122"/>
              </a:rPr>
              <a:t>                              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鲜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en-US" altLang="zh-CN" sz="3465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</a:t>
            </a:r>
            <a:endParaRPr lang="en-US" altLang="zh-CN" sz="3465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闻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                 </a:t>
            </a:r>
            <a:r>
              <a:rPr lang="en-US" altLang="zh-CN" sz="3465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465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众</a:t>
            </a:r>
            <a:r>
              <a:rPr lang="zh-CN" altLang="en-US" sz="3465" b="1" dirty="0">
                <a:sym typeface="宋体" panose="02010600030101010101" pitchFamily="2" charset="-122"/>
              </a:rPr>
              <a:t>:</a:t>
            </a:r>
            <a:endParaRPr lang="zh-CN" altLang="en-US" sz="3465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9" name="Rectangle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31800" y="1272117"/>
            <a:ext cx="11760200" cy="59774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735" dirty="0"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解释下列加点字</a:t>
            </a:r>
            <a:r>
              <a:rPr lang="zh-CN" altLang="en-US" sz="3600" b="1">
                <a:uFillTx/>
                <a:latin typeface="宋体" panose="02010600030101010101" pitchFamily="2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600" b="1" dirty="0" err="1" smtClean="0">
              <a:solidFill>
                <a:schemeClr val="tx1"/>
              </a:solidFill>
              <a:effectLst/>
              <a:uFillTx/>
              <a:latin typeface="宋体" panose="02010600030101010101" pitchFamily="2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6" name="矩形 56323"/>
          <p:cNvSpPr/>
          <p:nvPr>
            <p:custDataLst>
              <p:tags r:id="rId4"/>
            </p:custDataLst>
          </p:nvPr>
        </p:nvSpPr>
        <p:spPr>
          <a:xfrm>
            <a:off x="7620" y="3429000"/>
            <a:ext cx="12174220" cy="323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zh-CN" sz="3400" b="1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值得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zh-CN" sz="34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很</a:t>
            </a:r>
            <a:r>
              <a:rPr lang="en-US" altLang="zh-CN" sz="34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     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400" b="1">
                <a:solidFill>
                  <a:srgbClr val="FF0000"/>
                </a:solidFill>
                <a:latin typeface="楷体_GB2312"/>
                <a:ea typeface="楷体_GB2312"/>
                <a:sym typeface="+mn-ea"/>
              </a:rPr>
              <a:t>只</a:t>
            </a:r>
            <a:endParaRPr lang="zh-CN" altLang="en-US" sz="3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altLang="en-US" sz="3400" b="1" dirty="0">
                <a:solidFill>
                  <a:srgbClr val="FF0000"/>
                </a:solidFill>
                <a:sym typeface="+mn-ea"/>
              </a:rPr>
              <a:t>从</a:t>
            </a: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                </a:t>
            </a:r>
            <a:r>
              <a:rPr lang="zh-CN" altLang="en-US" sz="3400" b="1" dirty="0">
                <a:solidFill>
                  <a:srgbClr val="FF0000"/>
                </a:solidFill>
                <a:sym typeface="+mn-ea"/>
              </a:rPr>
              <a:t>唐朝</a:t>
            </a: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  </a:t>
            </a:r>
            <a:r>
              <a:rPr sz="3400" b="1">
                <a:solidFill>
                  <a:srgbClr val="FF0000"/>
                </a:solidFill>
              </a:rPr>
              <a:t>我</a:t>
            </a:r>
            <a:r>
              <a:rPr lang="en-US" sz="3400" b="1">
                <a:solidFill>
                  <a:srgbClr val="FF0000"/>
                </a:solidFill>
              </a:rPr>
              <a:t>                  </a:t>
            </a:r>
            <a:r>
              <a:rPr sz="3400" b="1">
                <a:solidFill>
                  <a:srgbClr val="FF0000"/>
                </a:solidFill>
              </a:rPr>
              <a:t>沾染</a:t>
            </a: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  </a:t>
            </a:r>
            <a:endParaRPr lang="en-US" altLang="zh-CN" sz="3400" b="1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洗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水波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艳丽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更加</a:t>
            </a:r>
            <a:endParaRPr lang="zh-CN" altLang="en-US" sz="3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耸立的样子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亲近而不庄重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语气词</a:t>
            </a:r>
            <a:r>
              <a:rPr lang="en-US" altLang="zh-CN" sz="34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endParaRPr lang="zh-CN" altLang="en-US" sz="3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认为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隐居避世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少</a:t>
            </a:r>
            <a:endParaRPr lang="zh-CN" altLang="en-US" sz="3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听到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很多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  </a:t>
            </a: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  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 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56323"/>
          <p:cNvSpPr/>
          <p:nvPr>
            <p:custDataLst>
              <p:tags r:id="rId5"/>
            </p:custDataLst>
          </p:nvPr>
        </p:nvSpPr>
        <p:spPr>
          <a:xfrm>
            <a:off x="0" y="1802765"/>
            <a:ext cx="12155170" cy="1737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zh-CN" sz="3400" b="1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出名</a:t>
            </a:r>
            <a:r>
              <a:rPr lang="en-US" altLang="zh-CN" sz="34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400" b="1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有名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zh-CN" sz="34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神异</a:t>
            </a:r>
            <a:r>
              <a:rPr lang="en-US" altLang="zh-CN" sz="34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     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400" b="1">
                <a:solidFill>
                  <a:srgbClr val="FF0000"/>
                </a:solidFill>
                <a:latin typeface="楷体_GB2312"/>
                <a:ea typeface="楷体_GB2312"/>
                <a:sym typeface="+mn-ea"/>
              </a:rPr>
              <a:t>只</a:t>
            </a:r>
            <a:endParaRPr lang="zh-CN" altLang="en-US" sz="3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altLang="en-US" sz="3400" b="1" dirty="0">
                <a:solidFill>
                  <a:srgbClr val="FF0000"/>
                </a:solidFill>
                <a:sym typeface="+mn-ea"/>
              </a:rPr>
              <a:t>品德</a:t>
            </a: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             </a:t>
            </a:r>
            <a:r>
              <a:rPr lang="zh-CN" altLang="en-US" sz="3400" b="1" dirty="0">
                <a:solidFill>
                  <a:srgbClr val="FF0000"/>
                </a:solidFill>
                <a:sym typeface="+mn-ea"/>
              </a:rPr>
              <a:t>来来往往</a:t>
            </a: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        </a:t>
            </a:r>
            <a:r>
              <a:rPr sz="3400" b="1">
                <a:solidFill>
                  <a:srgbClr val="FF0000"/>
                </a:solidFill>
              </a:rPr>
              <a:t>没有功名的人</a:t>
            </a: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   </a:t>
            </a:r>
            <a:endParaRPr lang="en-US" altLang="zh-CN" sz="3400" b="1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altLang="en-US" sz="3400" b="1" dirty="0">
                <a:solidFill>
                  <a:srgbClr val="FF0000"/>
                </a:solidFill>
                <a:sym typeface="+mn-ea"/>
              </a:rPr>
              <a:t>不加装饰</a:t>
            </a: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官府文书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什么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  </a:t>
            </a: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  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 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文本框 8"/>
          <p:cNvSpPr txBox="1">
            <a:spLocks noChangeArrowheads="1"/>
          </p:cNvSpPr>
          <p:nvPr/>
        </p:nvSpPr>
        <p:spPr bwMode="auto">
          <a:xfrm>
            <a:off x="891540" y="1044575"/>
            <a:ext cx="10968355" cy="5342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无丝竹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乱耳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3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</a:rPr>
              <a:t>                  ）</a:t>
            </a:r>
            <a:endParaRPr lang="zh-CN" altLang="en-US" sz="33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何陋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3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</a:rPr>
              <a:t>                      ）</a:t>
            </a:r>
            <a:endParaRPr lang="zh-CN" altLang="en-US" sz="33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水陆草木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3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</a:rPr>
              <a:t>                  ）</a:t>
            </a:r>
            <a:endParaRPr lang="zh-CN" altLang="en-US" sz="33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予独爱莲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出淤泥而不染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3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</a:rPr>
              <a:t>        ）</a:t>
            </a:r>
            <a:endParaRPr lang="zh-CN" altLang="en-US" sz="33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莲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爱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3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</a:rPr>
              <a:t>                ）</a:t>
            </a:r>
            <a:endParaRPr lang="zh-CN" altLang="en-US" sz="33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下车引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300" b="1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）</a:t>
            </a:r>
            <a:endParaRPr lang="zh-CN" altLang="en-US" sz="33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知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</a:t>
            </a:r>
            <a:r>
              <a:rPr lang="zh-CN" altLang="en-US"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者不如好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</a:t>
            </a:r>
            <a:r>
              <a:rPr lang="zh-CN" altLang="en-US"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者好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</a:t>
            </a:r>
            <a:r>
              <a:rPr lang="zh-CN" altLang="en-US"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者不如乐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</a:t>
            </a:r>
            <a:r>
              <a:rPr lang="zh-CN" altLang="en-US"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者</a:t>
            </a:r>
            <a:r>
              <a:rPr lang="zh-CN" altLang="en-US" sz="33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3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   </a:t>
            </a:r>
            <a:r>
              <a:rPr lang="zh-CN" altLang="en-US" sz="33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33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送杜少府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</a:t>
            </a:r>
            <a:r>
              <a:rPr lang="zh-CN" altLang="en-US"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任蜀州</a:t>
            </a:r>
            <a:r>
              <a:rPr lang="zh-CN" altLang="en-US" sz="33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3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lang="zh-CN" altLang="en-US" sz="33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33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久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之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33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906520" y="1079500"/>
            <a:ext cx="419925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主谓之间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助词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取独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533140" y="1678305"/>
            <a:ext cx="4424680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助词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宾语前置的标志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864100" y="2277110"/>
            <a:ext cx="1754188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助词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055360" y="2799080"/>
            <a:ext cx="230187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助词</a:t>
            </a:r>
            <a:r>
              <a:rPr lang="en-US" altLang="zh-CN" sz="33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取独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50490" y="3397885"/>
            <a:ext cx="4229100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助词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宾语前置的标志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43275" y="3996690"/>
            <a:ext cx="292417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代词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代陈元方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105775" y="4595495"/>
            <a:ext cx="383476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代词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代学问和事业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287645" y="5194300"/>
            <a:ext cx="2139950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动词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到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往</a:t>
            </a:r>
            <a:endParaRPr lang="zh-CN" altLang="en-US" sz="3300" b="1">
              <a:solidFill>
                <a:srgbClr val="FF0000"/>
              </a:solidFill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546985" y="5716270"/>
            <a:ext cx="284289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助词</a:t>
            </a:r>
            <a:r>
              <a:rPr lang="en-US" altLang="zh-CN" sz="33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补充音节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464185" y="511175"/>
            <a:ext cx="90443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/>
              <a:t>2.</a:t>
            </a:r>
            <a:r>
              <a:rPr lang="zh-CN" altLang="en-US" sz="3600" b="1"/>
              <a:t>辨析下列</a:t>
            </a:r>
            <a:r>
              <a:rPr lang="en-US" altLang="zh-CN" sz="3600" b="1"/>
              <a:t>“</a:t>
            </a:r>
            <a:r>
              <a:rPr lang="zh-CN" altLang="en-US" sz="3600" b="1"/>
              <a:t>之</a:t>
            </a:r>
            <a:r>
              <a:rPr lang="en-US" altLang="zh-CN" sz="3600" b="1"/>
              <a:t>”</a:t>
            </a:r>
            <a:r>
              <a:rPr lang="zh-CN" altLang="en-US" sz="3600" b="1"/>
              <a:t>字的</a:t>
            </a:r>
            <a:r>
              <a:rPr lang="zh-CN" altLang="en-US" sz="3600" b="1">
                <a:sym typeface="+mn-ea"/>
              </a:rPr>
              <a:t>用法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solidFill>
                  <a:schemeClr val="tx1"/>
                </a:solidFill>
                <a:sym typeface="+mn-ea"/>
              </a:rPr>
              <a:t>思考探究五</a:t>
            </a:r>
            <a:r>
              <a:rPr lang="zh-CN" altLang="en-US" sz="3600">
                <a:sym typeface="+mn-ea"/>
              </a:rPr>
              <a:t>)</a:t>
            </a:r>
            <a:r>
              <a:rPr lang="zh-CN" altLang="en-US" sz="3600" b="1"/>
              <a:t>。</a:t>
            </a:r>
            <a:endParaRPr lang="zh-CN" altLang="en-US" sz="3600" b="1"/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2" grpId="0"/>
      <p:bldP spid="3" grpId="0"/>
      <p:bldP spid="4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9070" y="2961005"/>
            <a:ext cx="60325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>
            <p:custDataLst>
              <p:tags r:id="rId2"/>
            </p:custDataLst>
          </p:nvPr>
        </p:nvSpPr>
        <p:spPr>
          <a:xfrm>
            <a:off x="2108200" y="1677035"/>
            <a:ext cx="76200" cy="327406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sz="3000" noProof="1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184400" y="1510665"/>
            <a:ext cx="919035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</a:rPr>
              <a:t>①用于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动词后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充当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代词</a:t>
            </a:r>
            <a:r>
              <a:rPr lang="en-US" altLang="zh-CN" sz="36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</a:rPr>
              <a:t>代指前文所指的事物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sym typeface="+mn-ea"/>
              </a:rPr>
              <a:t>②用于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名词前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相当于</a:t>
            </a:r>
            <a:r>
              <a:rPr lang="zh-CN" altLang="en-US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结构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助词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的</a:t>
            </a:r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endParaRPr lang="en-US" altLang="zh-CN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sym typeface="+mn-ea"/>
              </a:rPr>
              <a:t>③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助词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宾语前置的标志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不译</a:t>
            </a:r>
            <a:endParaRPr lang="zh-CN" altLang="en-US" sz="36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④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用在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主谓之间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助词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取消句子独立性</a:t>
            </a:r>
            <a:endParaRPr lang="zh-CN" altLang="en-US" sz="3600" b="1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⑤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动词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到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往</a:t>
            </a:r>
            <a:endParaRPr lang="zh-CN" altLang="en-US" sz="3600" b="1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⑥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助词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补充音节</a:t>
            </a:r>
            <a:endParaRPr lang="zh-CN" altLang="en-US" sz="3600" b="1">
              <a:solidFill>
                <a:schemeClr val="tx1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文本框 1"/>
          <p:cNvSpPr txBox="1">
            <a:spLocks noChangeArrowheads="1"/>
          </p:cNvSpPr>
          <p:nvPr/>
        </p:nvSpPr>
        <p:spPr bwMode="auto">
          <a:xfrm>
            <a:off x="2351405" y="3588385"/>
            <a:ext cx="603250" cy="614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0663" name="文本框 4"/>
          <p:cNvSpPr txBox="1">
            <a:spLocks noChangeArrowheads="1"/>
          </p:cNvSpPr>
          <p:nvPr/>
        </p:nvSpPr>
        <p:spPr bwMode="auto">
          <a:xfrm>
            <a:off x="2999740" y="3215005"/>
            <a:ext cx="7159625" cy="1360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濯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涟而不妖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       ）</a:t>
            </a:r>
            <a:endParaRPr lang="zh-CN" altLang="en-US" sz="33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香远益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</a:t>
            </a:r>
            <a:r>
              <a:rPr lang="en-US" altLang="zh-CN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33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969895" y="3384550"/>
            <a:ext cx="76200" cy="99187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000" noProof="1"/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6185535" y="3384550"/>
            <a:ext cx="2305050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名词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清水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5311140" y="3983355"/>
            <a:ext cx="365696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形容词</a:t>
            </a:r>
            <a:r>
              <a:rPr lang="en-US" altLang="zh-CN" sz="3300" b="1">
                <a:solidFill>
                  <a:srgbClr val="FF0000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清芬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51405" y="1439545"/>
            <a:ext cx="603250" cy="614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931795" y="899795"/>
            <a:ext cx="114300" cy="155067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000" noProof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042285" y="677545"/>
            <a:ext cx="7159625" cy="1995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可爱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甚蕃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       ）</a:t>
            </a:r>
            <a:endParaRPr lang="zh-CN" altLang="en-US" sz="33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莲</a:t>
            </a:r>
            <a:r>
              <a:rPr lang="en-US" altLang="zh-CN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花之君子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       ）</a:t>
            </a:r>
            <a:endParaRPr lang="zh-CN" altLang="en-US" sz="33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同予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者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何人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       ）</a:t>
            </a:r>
            <a:endParaRPr lang="zh-CN" altLang="en-US" sz="33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5819775" y="760730"/>
            <a:ext cx="229552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3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sz="3300" b="1">
                <a:solidFill>
                  <a:srgbClr val="FF0000"/>
                </a:solidFill>
              </a:rPr>
              <a:t>的</a:t>
            </a:r>
            <a:r>
              <a:rPr lang="zh-CN" sz="3300" b="1">
                <a:solidFill>
                  <a:srgbClr val="FF0000"/>
                </a:solidFill>
              </a:rPr>
              <a:t>花</a:t>
            </a:r>
            <a:endParaRPr lang="zh-CN" sz="3300" b="1">
              <a:solidFill>
                <a:srgbClr val="FF0000"/>
              </a:solidFill>
            </a:endParaRP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6697345" y="1433830"/>
            <a:ext cx="285813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3300" b="1">
                <a:solidFill>
                  <a:srgbClr val="FF0000"/>
                </a:solidFill>
                <a:latin typeface="宋体" panose="02010600030101010101" pitchFamily="2" charset="-122"/>
              </a:rPr>
              <a:t>判断句的标志</a:t>
            </a:r>
            <a:endParaRPr lang="zh-CN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5681980" y="2072640"/>
            <a:ext cx="231330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3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sz="3300" b="1">
                <a:solidFill>
                  <a:srgbClr val="FF0000"/>
                </a:solidFill>
              </a:rPr>
              <a:t>的</a:t>
            </a:r>
            <a:r>
              <a:rPr lang="zh-CN" sz="3300" b="1">
                <a:solidFill>
                  <a:srgbClr val="FF0000"/>
                </a:solidFill>
              </a:rPr>
              <a:t>人</a:t>
            </a:r>
            <a:endParaRPr lang="zh-CN" sz="3300" b="1">
              <a:solidFill>
                <a:srgbClr val="FF0000"/>
              </a:solidFill>
            </a:endParaRPr>
          </a:p>
        </p:txBody>
      </p:sp>
      <p:sp>
        <p:nvSpPr>
          <p:cNvPr id="70658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28545" y="5327650"/>
            <a:ext cx="603250" cy="614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2"/>
            </p:custDataLst>
          </p:nvPr>
        </p:nvSpPr>
        <p:spPr>
          <a:xfrm>
            <a:off x="2954655" y="5139055"/>
            <a:ext cx="76200" cy="99187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sz="3000" noProof="1"/>
          </a:p>
        </p:txBody>
      </p:sp>
      <p:sp>
        <p:nvSpPr>
          <p:cNvPr id="7" name="文本框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99740" y="4954905"/>
            <a:ext cx="7159625" cy="1360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香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益</a:t>
            </a:r>
            <a:r>
              <a:rPr lang="zh-CN" altLang="en-US"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</a:t>
            </a:r>
            <a:r>
              <a:rPr lang="en-US" altLang="zh-CN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33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远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观而不可亵玩焉</a:t>
            </a:r>
            <a:r>
              <a:rPr lang="zh-CN" altLang="en-US" sz="33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  ）</a:t>
            </a:r>
            <a:endParaRPr lang="zh-CN" altLang="en-US" sz="33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55983" y="5119370"/>
            <a:ext cx="111283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远闻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389178" y="5680075"/>
            <a:ext cx="147478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在远处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9" grpId="0"/>
      <p:bldP spid="10" grpId="0"/>
      <p:bldP spid="13" grpId="0"/>
      <p:bldP spid="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1025525" y="1471295"/>
          <a:ext cx="8604885" cy="5103495"/>
        </p:xfrm>
        <a:graphic>
          <a:graphicData uri="http://schemas.openxmlformats.org/drawingml/2006/table">
            <a:tbl>
              <a:tblPr/>
              <a:tblGrid>
                <a:gridCol w="2827020"/>
                <a:gridCol w="3301365"/>
                <a:gridCol w="2476500"/>
              </a:tblGrid>
              <a:tr h="5670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文言词汇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古义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今义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惟吾德</a:t>
                      </a:r>
                      <a:r>
                        <a:rPr lang="zh-CN" altLang="en-US" sz="33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馨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微软雅黑" panose="020B050302020402020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芳香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谈笑有</a:t>
                      </a:r>
                      <a:r>
                        <a:rPr lang="zh-CN" altLang="en-US" sz="33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鸿</a:t>
                      </a: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儒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pitchFamily="18" charset="-120"/>
                        <a:sym typeface="微软雅黑" panose="020B050302020402020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鸿雁</a:t>
                      </a:r>
                      <a:r>
                        <a:rPr lang="en-US" altLang="zh-CN" sz="33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书信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可以</a:t>
                      </a:r>
                      <a:r>
                        <a:rPr lang="zh-CN" altLang="en-US" sz="33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调</a:t>
                      </a: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素琴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pitchFamily="18" charset="-120"/>
                        <a:sym typeface="微软雅黑" panose="020B050302020402020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调解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uFillTx/>
                          <a:ea typeface="宋体" panose="02010600030101010101" pitchFamily="2" charset="-122"/>
                          <a:sym typeface="+mn-ea"/>
                        </a:rPr>
                        <a:t>无</a:t>
                      </a:r>
                      <a:r>
                        <a:rPr lang="zh-CN" altLang="en-US" sz="3300" b="1" dirty="0">
                          <a:solidFill>
                            <a:srgbClr val="FF0000"/>
                          </a:solidFill>
                          <a:uFillTx/>
                          <a:ea typeface="宋体" panose="02010600030101010101" pitchFamily="2" charset="-122"/>
                          <a:sym typeface="+mn-ea"/>
                        </a:rPr>
                        <a:t>丝竹</a:t>
                      </a:r>
                      <a:r>
                        <a:rPr lang="zh-CN" altLang="en-US" sz="3300" b="1" dirty="0">
                          <a:uFillTx/>
                          <a:ea typeface="宋体" panose="02010600030101010101" pitchFamily="2" charset="-122"/>
                          <a:sym typeface="+mn-ea"/>
                        </a:rPr>
                        <a:t>之乱耳</a:t>
                      </a:r>
                      <a:endParaRPr lang="zh-CN" altLang="en-US" sz="3300" b="1" dirty="0">
                        <a:solidFill>
                          <a:srgbClr val="FF0000"/>
                        </a:solidFill>
                        <a:uFillTx/>
                        <a:latin typeface="Arial" panose="020B0604020202020204" pitchFamily="34" charset="0"/>
                        <a:ea typeface="PMingLiU-ExtB" panose="02020500000000000000" pitchFamily="18" charset="-120"/>
                        <a:sym typeface="微软雅黑" panose="020B050302020402020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丝和竹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无案牍之劳</a:t>
                      </a:r>
                      <a:r>
                        <a:rPr lang="zh-CN" altLang="en-US" sz="33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形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形状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亭亭净</a:t>
                      </a:r>
                      <a:r>
                        <a:rPr lang="zh-CN" altLang="en-US" sz="3300" b="1" dirty="0">
                          <a:solidFill>
                            <a:srgbClr val="FF0000"/>
                          </a:solidFill>
                          <a:uFillTx/>
                          <a:ea typeface="宋体" panose="02010600030101010101" pitchFamily="2" charset="-122"/>
                        </a:rPr>
                        <a:t>植</a:t>
                      </a:r>
                      <a:endParaRPr lang="zh-CN" altLang="en-US" sz="3300" b="1" dirty="0">
                        <a:solidFill>
                          <a:srgbClr val="FF0000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种植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rgbClr val="FF0000"/>
                          </a:solidFill>
                          <a:uFillTx/>
                          <a:ea typeface="宋体" panose="02010600030101010101" pitchFamily="2" charset="-122"/>
                        </a:rPr>
                        <a:t>宜</a:t>
                      </a: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乎众矣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合适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805815" y="683895"/>
            <a:ext cx="90443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/>
              <a:t>3.</a:t>
            </a:r>
            <a:r>
              <a:rPr lang="zh-CN" altLang="en-US" sz="3600" b="1"/>
              <a:t>解释下列</a:t>
            </a:r>
            <a:r>
              <a:rPr lang="zh-CN" sz="3600" b="1"/>
              <a:t>古今异义</a:t>
            </a:r>
            <a:r>
              <a:rPr lang="zh-CN" altLang="en-US" sz="3600" b="1"/>
              <a:t>字的</a:t>
            </a:r>
            <a:r>
              <a:rPr lang="zh-CN" altLang="en-US" sz="3600" b="1">
                <a:sym typeface="+mn-ea"/>
              </a:rPr>
              <a:t>古义</a:t>
            </a:r>
            <a:r>
              <a:rPr lang="zh-CN" altLang="en-US" sz="3600" b="1"/>
              <a:t>。</a:t>
            </a:r>
            <a:endParaRPr lang="zh-CN" altLang="en-US" sz="3600" b="1"/>
          </a:p>
        </p:txBody>
      </p:sp>
      <p:sp>
        <p:nvSpPr>
          <p:cNvPr id="27654" name="文本框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79215" y="2008505"/>
            <a:ext cx="3257550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德行美好</a:t>
            </a:r>
            <a:endParaRPr lang="zh-CN" altLang="en-US" sz="33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655" name="文本框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76675" y="2611120"/>
            <a:ext cx="325691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大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651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76675" y="4318000"/>
            <a:ext cx="325818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形体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76675" y="3719195"/>
            <a:ext cx="325818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乐器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借代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乐曲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78580" y="4827270"/>
            <a:ext cx="325818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竖立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77945" y="5408930"/>
            <a:ext cx="3258820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应当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76675" y="3204845"/>
            <a:ext cx="325691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调弄</a:t>
            </a:r>
            <a:r>
              <a:rPr lang="en-US" altLang="zh-CN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这里指弹奏</a:t>
            </a:r>
            <a:endParaRPr lang="zh-CN" altLang="en-US" sz="3300" b="1">
              <a:solidFill>
                <a:srgbClr val="FF0000"/>
              </a:solidFill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7655" grpId="0"/>
      <p:bldP spid="27651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文本框 4"/>
          <p:cNvSpPr txBox="1">
            <a:spLocks noChangeArrowheads="1"/>
          </p:cNvSpPr>
          <p:nvPr/>
        </p:nvSpPr>
        <p:spPr bwMode="auto">
          <a:xfrm>
            <a:off x="1676400" y="1649095"/>
            <a:ext cx="9501505" cy="4485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有仙则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</a:t>
            </a:r>
            <a:r>
              <a:rPr lang="zh-CN" altLang="en-US" sz="3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               </a:t>
            </a:r>
            <a:r>
              <a:rPr lang="zh-CN" altLang="en-US" sz="3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3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苔痕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阶绿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草色入帘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无丝竹之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乱</a:t>
            </a: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耳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无案牍之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</a:t>
            </a: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蔓</a:t>
            </a: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枝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香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远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益清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</a:t>
            </a:r>
            <a:r>
              <a:rPr lang="zh-CN" altLang="en-US" sz="34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466590" y="1762125"/>
            <a:ext cx="3659505" cy="614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</a:rPr>
              <a:t>名作动</a:t>
            </a:r>
            <a:r>
              <a:rPr lang="en-US" altLang="zh-CN" sz="34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</a:rPr>
              <a:t>出名</a:t>
            </a:r>
            <a:r>
              <a:rPr lang="en-US" altLang="zh-CN" sz="34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</a:rPr>
              <a:t>有名</a:t>
            </a:r>
            <a:endParaRPr lang="zh-CN" altLang="en-US" sz="3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466590" y="2376170"/>
            <a:ext cx="4596765" cy="614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名作动</a:t>
            </a:r>
            <a:r>
              <a:rPr lang="en-US" altLang="zh-CN" sz="34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</a:rPr>
              <a:t>蔓延到</a:t>
            </a:r>
            <a:endParaRPr lang="zh-CN" altLang="en-US" sz="3400" b="1">
              <a:solidFill>
                <a:srgbClr val="FF0000"/>
              </a:solidFill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387215" y="2990215"/>
            <a:ext cx="6080125" cy="614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</a:rPr>
              <a:t>使动用法</a:t>
            </a:r>
            <a:r>
              <a:rPr lang="en-US" altLang="zh-CN" sz="34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</a:rPr>
              <a:t>使</a:t>
            </a:r>
            <a:r>
              <a:rPr lang="en-US" altLang="zh-CN" sz="34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</a:rPr>
              <a:t>染上青色</a:t>
            </a:r>
            <a:endParaRPr lang="zh-CN" altLang="en-US" sz="3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859020" y="3604260"/>
            <a:ext cx="6195695" cy="614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</a:rPr>
              <a:t>使动用法</a:t>
            </a:r>
            <a:r>
              <a:rPr lang="en-US" altLang="zh-CN" sz="34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</a:rPr>
              <a:t>使</a:t>
            </a:r>
            <a:r>
              <a:rPr lang="en-US" altLang="zh-CN" sz="3400" b="1">
                <a:solidFill>
                  <a:srgbClr val="FF0000"/>
                </a:solidFill>
                <a:latin typeface="宋体" panose="02010600030101010101" pitchFamily="2" charset="-122"/>
              </a:rPr>
              <a:t>…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</a:rPr>
              <a:t>受到扰乱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890645" y="4832350"/>
            <a:ext cx="5002530" cy="614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名作动</a:t>
            </a:r>
            <a:r>
              <a:rPr lang="en-US" altLang="zh-CN" sz="34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</a:rPr>
              <a:t>生枝蔓；生枝茎</a:t>
            </a:r>
            <a:endParaRPr lang="zh-CN" altLang="en-US" sz="3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787900" y="4218305"/>
            <a:ext cx="6037580" cy="614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</a:rPr>
              <a:t>使动用法</a:t>
            </a:r>
            <a:r>
              <a:rPr lang="en-US" altLang="zh-CN" sz="34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</a:rPr>
              <a:t>使</a:t>
            </a:r>
            <a:r>
              <a:rPr lang="en-US" altLang="zh-CN" sz="34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</a:rPr>
              <a:t>劳累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356360" y="1116965"/>
            <a:ext cx="90443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/>
              <a:t>4.</a:t>
            </a:r>
            <a:r>
              <a:rPr lang="zh-CN" altLang="en-US" sz="3600" b="1"/>
              <a:t>找出下列运用</a:t>
            </a:r>
            <a:r>
              <a:rPr lang="zh-CN" sz="3600" b="1"/>
              <a:t>词类活用</a:t>
            </a:r>
            <a:r>
              <a:rPr lang="zh-CN" altLang="en-US" sz="3600" b="1"/>
              <a:t>的字并解释。</a:t>
            </a:r>
            <a:endParaRPr lang="zh-CN" altLang="en-US" sz="3600" b="1"/>
          </a:p>
        </p:txBody>
      </p:sp>
      <p:sp>
        <p:nvSpPr>
          <p:cNvPr id="2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10355" y="5493385"/>
            <a:ext cx="3258185" cy="598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33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形作动</a:t>
            </a:r>
            <a:r>
              <a:rPr lang="en-US" altLang="zh-CN" sz="33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远闻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5" grpId="0"/>
      <p:bldP spid="6" grpId="0"/>
      <p:bldP spid="9" grpId="0"/>
      <p:bldP spid="11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86"/>
          <p:cNvSpPr txBox="1"/>
          <p:nvPr/>
        </p:nvSpPr>
        <p:spPr>
          <a:xfrm>
            <a:off x="854710" y="1145540"/>
            <a:ext cx="952563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⑴谈笑有鸿儒</a:t>
            </a:r>
            <a:r>
              <a:rPr lang="en-US" altLang="zh-CN" sz="34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往来无白丁。</a:t>
            </a:r>
            <a:endParaRPr lang="zh-CN" altLang="en-US" sz="3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endParaRPr lang="zh-CN" altLang="en-US" sz="3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  <a:buFontTx/>
            </a:pPr>
            <a:endParaRPr lang="en-US" altLang="zh-CN" sz="3400" b="1">
              <a:latin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  <a:buFontTx/>
            </a:pPr>
            <a:r>
              <a:rPr lang="en-US" altLang="zh-CN" sz="3400" b="1">
                <a:latin typeface="宋体" panose="02010600030101010101" pitchFamily="2" charset="-122"/>
                <a:sym typeface="+mn-ea"/>
              </a:rPr>
              <a:t>⑵</a:t>
            </a:r>
            <a:r>
              <a:rPr lang="zh-CN" altLang="zh-CN" sz="3400" b="1" dirty="0">
                <a:latin typeface="宋体" panose="02010600030101010101" pitchFamily="2" charset="-122"/>
                <a:sym typeface="+mn-ea"/>
              </a:rPr>
              <a:t>予独爱莲之出淤泥而不染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濯清涟而不妖。</a:t>
            </a:r>
            <a:endParaRPr lang="zh-CN" altLang="zh-CN" sz="3400" b="1" dirty="0">
              <a:latin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  <a:buFontTx/>
            </a:pPr>
            <a:endParaRPr lang="zh-CN" altLang="zh-CN" sz="3400" b="1" dirty="0">
              <a:latin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zh-CN" sz="3400" b="1" dirty="0">
                <a:latin typeface="宋体" panose="02010600030101010101" pitchFamily="2" charset="-122"/>
                <a:sym typeface="+mn-ea"/>
              </a:rPr>
              <a:t>⑶可远观而不可亵玩焉。</a:t>
            </a:r>
            <a:endParaRPr lang="zh-CN" altLang="zh-CN" sz="34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endParaRPr lang="zh-CN" altLang="en-US" sz="3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4710" y="1723390"/>
            <a:ext cx="10483215" cy="1137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defRPr/>
            </a:pPr>
            <a:r>
              <a:rPr lang="zh-CN" altLang="en-US" sz="3400" b="1" dirty="0">
                <a:solidFill>
                  <a:srgbClr val="1C21E4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说说笑笑的、来来往往的</a:t>
            </a:r>
            <a:r>
              <a:rPr lang="en-US" altLang="zh-CN" sz="3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都</a:t>
            </a:r>
            <a:r>
              <a:rPr lang="zh-CN" altLang="en-US" sz="3400" b="1" dirty="0">
                <a:solidFill>
                  <a:srgbClr val="1C21E4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是博学的人</a:t>
            </a:r>
            <a:r>
              <a:rPr lang="en-US" altLang="zh-CN" sz="3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solidFill>
                  <a:srgbClr val="1C21E4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没有无功名的人。</a:t>
            </a:r>
            <a:endParaRPr lang="zh-CN" altLang="en-US" sz="3400" b="1" dirty="0">
              <a:solidFill>
                <a:srgbClr val="1C21E4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2805" y="2762885"/>
            <a:ext cx="9823450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en-US" sz="34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4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白丁</a:t>
            </a:r>
            <a:r>
              <a:rPr lang="en-US" altLang="en-US" sz="34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4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指</a:t>
            </a:r>
            <a:r>
              <a:rPr lang="zh-CN" sz="34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没有功名的人</a:t>
            </a:r>
            <a:r>
              <a:rPr lang="en-US" altLang="zh-CN" sz="3400" b="1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;</a:t>
            </a:r>
            <a:r>
              <a:rPr lang="en-US" altLang="en-US" sz="3400" b="1">
                <a:solidFill>
                  <a:srgbClr val="FF0000"/>
                </a:solidFill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4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布衣</a:t>
            </a:r>
            <a:r>
              <a:rPr lang="en-US" altLang="en-US" sz="3400" b="1">
                <a:solidFill>
                  <a:srgbClr val="FF0000"/>
                </a:solidFill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400" b="1">
                <a:solidFill>
                  <a:srgbClr val="FF0000"/>
                </a:solidFill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指</a:t>
            </a:r>
            <a:r>
              <a:rPr lang="zh-CN" sz="34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没有官职的人</a:t>
            </a:r>
            <a:r>
              <a:rPr lang="zh-CN" altLang="en-US" sz="34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r>
              <a:rPr lang="zh-CN" altLang="zh-CN" sz="34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4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　</a:t>
            </a:r>
            <a:endParaRPr lang="zh-CN" altLang="en-US" sz="3400"/>
          </a:p>
        </p:txBody>
      </p:sp>
      <p:sp>
        <p:nvSpPr>
          <p:cNvPr id="6" name="文本框 5"/>
          <p:cNvSpPr txBox="1"/>
          <p:nvPr/>
        </p:nvSpPr>
        <p:spPr>
          <a:xfrm>
            <a:off x="660400" y="535940"/>
            <a:ext cx="3857625" cy="7004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base">
              <a:lnSpc>
                <a:spcPct val="110000"/>
              </a:lnSpc>
            </a:pPr>
            <a:r>
              <a:rPr lang="en-US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5.</a:t>
            </a:r>
            <a:r>
              <a:rPr lang="zh-CN" altLang="en-US" sz="3600" b="1" dirty="0">
                <a:sym typeface="+mn-ea"/>
              </a:rPr>
              <a:t>翻译下列句子。</a:t>
            </a:r>
            <a:endParaRPr lang="zh-CN" altLang="en-US" sz="3600"/>
          </a:p>
        </p:txBody>
      </p:sp>
      <p:sp>
        <p:nvSpPr>
          <p:cNvPr id="14337" name="文本框 3"/>
          <p:cNvSpPr txBox="1"/>
          <p:nvPr/>
        </p:nvSpPr>
        <p:spPr>
          <a:xfrm>
            <a:off x="1413510" y="3347720"/>
            <a:ext cx="7788910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endParaRPr lang="zh-CN" altLang="zh-CN" sz="3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2350" y="3968750"/>
            <a:ext cx="10146665" cy="1137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</a:rPr>
              <a:t>我只喜爱莲花</a:t>
            </a:r>
            <a:r>
              <a:rPr lang="en-US" altLang="zh-CN" sz="3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莲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</a:rPr>
              <a:t>从污泥里长出来却不沾染污秽</a:t>
            </a:r>
            <a:r>
              <a:rPr lang="en-US" altLang="zh-CN" sz="3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经过清水洗涤但不显得妖艳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3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90625" y="5536565"/>
            <a:ext cx="8316595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400">
                <a:solidFill>
                  <a:srgbClr val="1C21E4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400" b="1" dirty="0">
                <a:solidFill>
                  <a:srgbClr val="1C21E4"/>
                </a:solidFill>
                <a:latin typeface="宋体" panose="02010600030101010101" pitchFamily="2" charset="-122"/>
              </a:rPr>
              <a:t>只</a:t>
            </a:r>
            <a:r>
              <a:rPr lang="zh-CN" altLang="en-US" sz="3400">
                <a:solidFill>
                  <a:srgbClr val="1C21E4"/>
                </a:solidFill>
                <a:sym typeface="+mn-ea"/>
              </a:rPr>
              <a:t>)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</a:rPr>
              <a:t>可以在远处观赏却不能靠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近赏玩啊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3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3460" y="1158875"/>
            <a:ext cx="2787015" cy="6140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4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互文、对偶</a:t>
            </a:r>
            <a:r>
              <a:rPr lang="zh-CN" altLang="zh-CN" sz="34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400" b="1" dirty="0">
              <a:solidFill>
                <a:srgbClr val="FF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  <p:bldP spid="2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58031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000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53967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000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2"/>
          <p:cNvSpPr txBox="1"/>
          <p:nvPr/>
        </p:nvSpPr>
        <p:spPr>
          <a:xfrm>
            <a:off x="2130425" y="3919538"/>
            <a:ext cx="78740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0950" y="1844675"/>
            <a:ext cx="9490075" cy="2110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strike="noStrike" noProof="1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1</a:t>
            </a:r>
            <a:r>
              <a:rPr lang="en-US" altLang="zh-CN" sz="3500" b="1" strike="noStrike" noProof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.</a:t>
            </a:r>
            <a:r>
              <a:rPr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学习托物言志和</a:t>
            </a:r>
            <a:r>
              <a:rPr lang="zh-CN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类比、</a:t>
            </a:r>
            <a:r>
              <a:rPr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衬托的手法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500" b="1">
                <a:latin typeface="宋体" panose="02010600030101010101" pitchFamily="2" charset="-122"/>
                <a:sym typeface="+mn-ea"/>
              </a:rPr>
              <a:t>难点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3500" b="1" strike="noStrike" noProof="1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just" fontAlgn="base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strike="noStrike" noProof="1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2.</a:t>
            </a:r>
            <a:r>
              <a:rPr lang="en-US" altLang="zh-CN" sz="3500" b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通过分析文本</a:t>
            </a:r>
            <a:r>
              <a:rPr sz="3500" b="1" strike="noStrike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,引导学生感受作者安贫乐道的生活情趣和高洁脱俗的情怀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500" b="1">
                <a:latin typeface="宋体" panose="02010600030101010101" pitchFamily="2" charset="-122"/>
                <a:sym typeface="+mn-ea"/>
              </a:rPr>
              <a:t>重点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strike="noStrike" noProof="1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3500" b="1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学习目标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2"/>
          <p:cNvSpPr txBox="1"/>
          <p:nvPr/>
        </p:nvSpPr>
        <p:spPr>
          <a:xfrm>
            <a:off x="2130425" y="3919538"/>
            <a:ext cx="78740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课堂导学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091565" y="1447165"/>
            <a:ext cx="9579610" cy="75565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strike="noStrike" noProof="1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600" b="1" strike="noStrike" noProof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6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作者</a:t>
            </a:r>
            <a:r>
              <a:rPr lang="zh-CN" sz="36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从哪几方面来描写</a:t>
            </a:r>
            <a:r>
              <a:rPr lang="zh-CN" sz="36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陋室陋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600" b="1" dirty="0">
                <a:latin typeface="宋体" panose="02010600030101010101" pitchFamily="2" charset="-122"/>
                <a:sym typeface="+mn-ea"/>
              </a:rPr>
              <a:t>导学一</a:t>
            </a:r>
            <a:r>
              <a:rPr lang="zh-CN" altLang="en-US" sz="3600">
                <a:sym typeface="+mn-ea"/>
              </a:rPr>
              <a:t>)</a:t>
            </a:r>
            <a:r>
              <a:rPr sz="3600" b="1" strike="noStrike" noProof="1"/>
              <a:t>？</a:t>
            </a:r>
            <a:endParaRPr sz="3600" b="1" strike="noStrike" noProof="1"/>
          </a:p>
        </p:txBody>
      </p:sp>
      <p:graphicFrame>
        <p:nvGraphicFramePr>
          <p:cNvPr id="6191" name="表格 6190"/>
          <p:cNvGraphicFramePr/>
          <p:nvPr>
            <p:custDataLst>
              <p:tags r:id="rId3"/>
            </p:custDataLst>
          </p:nvPr>
        </p:nvGraphicFramePr>
        <p:xfrm>
          <a:off x="77470" y="2287270"/>
          <a:ext cx="11995785" cy="2752090"/>
        </p:xfrm>
        <a:graphic>
          <a:graphicData uri="http://schemas.openxmlformats.org/drawingml/2006/table">
            <a:tbl>
              <a:tblPr/>
              <a:tblGrid>
                <a:gridCol w="2000250"/>
                <a:gridCol w="5306695"/>
                <a:gridCol w="2218055"/>
                <a:gridCol w="2470785"/>
              </a:tblGrid>
              <a:tr h="62484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</a:rPr>
                        <a:t>描写角度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</a:rPr>
                        <a:t>具体句子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</a:rPr>
                        <a:t>特点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</a:rPr>
                        <a:t>表现手法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5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</a:rPr>
                        <a:t>景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5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5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5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5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</a:rPr>
                        <a:t>谈笑有鸿儒</a:t>
                      </a:r>
                      <a:r>
                        <a:rPr lang="en-US" altLang="zh-CN" sz="35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</a:rPr>
                        <a:t>往来无白丁。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1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5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35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5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1600" b="1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</a:rPr>
                        <a:t>情趣高雅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5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103120" y="3192145"/>
            <a:ext cx="537718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5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苔痕上阶绿</a:t>
            </a:r>
            <a:r>
              <a:rPr lang="en-US" altLang="zh-CN" sz="35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草色入帘青。</a:t>
            </a:r>
            <a:endParaRPr lang="zh-CN" altLang="en-US" sz="3500" b="1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6" name="矩形 6185"/>
          <p:cNvSpPr/>
          <p:nvPr>
            <p:custDataLst>
              <p:tags r:id="rId5"/>
            </p:custDataLst>
          </p:nvPr>
        </p:nvSpPr>
        <p:spPr>
          <a:xfrm>
            <a:off x="7419340" y="2908300"/>
            <a:ext cx="214884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35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环境清幽宁静</a:t>
            </a:r>
            <a:endParaRPr lang="zh-CN" altLang="en-US" sz="3500" b="1" dirty="0">
              <a:solidFill>
                <a:srgbClr val="00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9568180" y="2908300"/>
            <a:ext cx="249936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对偶、拟人</a:t>
            </a:r>
            <a:endParaRPr lang="zh-CN" altLang="en-US" sz="35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7" name="矩形 6186"/>
          <p:cNvSpPr/>
          <p:nvPr>
            <p:custDataLst>
              <p:tags r:id="rId7"/>
            </p:custDataLst>
          </p:nvPr>
        </p:nvSpPr>
        <p:spPr>
          <a:xfrm>
            <a:off x="77470" y="4018280"/>
            <a:ext cx="1964690" cy="1212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algn="ctr">
              <a:lnSpc>
                <a:spcPct val="160000"/>
              </a:lnSpc>
            </a:pPr>
            <a:r>
              <a:rPr lang="zh-CN" altLang="en-US" sz="35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客</a:t>
            </a:r>
            <a:endParaRPr lang="zh-CN" altLang="en-US" sz="35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8" name="矩形 6187"/>
          <p:cNvSpPr/>
          <p:nvPr>
            <p:custDataLst>
              <p:tags r:id="rId8"/>
            </p:custDataLst>
          </p:nvPr>
        </p:nvSpPr>
        <p:spPr>
          <a:xfrm>
            <a:off x="7358380" y="3999865"/>
            <a:ext cx="214884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客人脱俗儒雅</a:t>
            </a:r>
            <a:endParaRPr lang="zh-CN" altLang="en-US" sz="3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9686925" y="3999865"/>
            <a:ext cx="250507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衬托主人德才兼备</a:t>
            </a:r>
            <a:endParaRPr lang="zh-CN" altLang="en-US" sz="35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9" name="矩形 6188"/>
          <p:cNvSpPr/>
          <p:nvPr>
            <p:custDataLst>
              <p:tags r:id="rId10"/>
            </p:custDataLst>
          </p:nvPr>
        </p:nvSpPr>
        <p:spPr>
          <a:xfrm>
            <a:off x="77470" y="5168265"/>
            <a:ext cx="1964690" cy="11474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algn="ctr">
              <a:lnSpc>
                <a:spcPct val="170000"/>
              </a:lnSpc>
            </a:pPr>
            <a:r>
              <a:rPr lang="zh-CN" altLang="en-US" sz="35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事</a:t>
            </a:r>
            <a:endParaRPr lang="zh-CN" altLang="en-US" sz="35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0" name="矩形 6189"/>
          <p:cNvSpPr/>
          <p:nvPr>
            <p:custDataLst>
              <p:tags r:id="rId11"/>
            </p:custDataLst>
          </p:nvPr>
        </p:nvSpPr>
        <p:spPr>
          <a:xfrm>
            <a:off x="2042160" y="5231130"/>
            <a:ext cx="531622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可以调素琴</a:t>
            </a:r>
            <a:r>
              <a:rPr lang="en-US" altLang="zh-CN" sz="35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阅金经。无丝竹之乱耳</a:t>
            </a:r>
            <a:r>
              <a:rPr lang="en-US" altLang="zh-CN" sz="35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无案牍之劳形。</a:t>
            </a:r>
            <a:endParaRPr lang="zh-CN" altLang="en-US" sz="35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9573895" y="5231130"/>
            <a:ext cx="2499360" cy="1146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algn="ctr">
              <a:lnSpc>
                <a:spcPct val="17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对偶</a:t>
            </a:r>
            <a:endParaRPr lang="zh-CN" altLang="en-US" sz="35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87" grpId="0"/>
      <p:bldP spid="618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93187"/>
          <p:cNvSpPr txBox="1">
            <a:spLocks noChangeArrowheads="1"/>
          </p:cNvSpPr>
          <p:nvPr/>
        </p:nvSpPr>
        <p:spPr bwMode="auto">
          <a:xfrm>
            <a:off x="866140" y="920750"/>
            <a:ext cx="7210425" cy="347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</a:rPr>
              <a:t>诸葛亮：</a:t>
            </a:r>
            <a:endParaRPr lang="zh-CN" altLang="en-US" sz="4400" b="1">
              <a:solidFill>
                <a:srgbClr val="0066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endParaRPr lang="zh-CN" altLang="en-US" sz="4400" b="1">
              <a:solidFill>
                <a:srgbClr val="FF3399"/>
              </a:solidFill>
              <a:latin typeface="宋体" panose="02010600030101010101" pitchFamily="2" charset="-122"/>
            </a:endParaRPr>
          </a:p>
          <a:p>
            <a:r>
              <a:rPr lang="zh-CN" altLang="en-US" sz="4400" b="1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</a:rPr>
              <a:t>扬雄：</a:t>
            </a:r>
            <a:endParaRPr lang="zh-CN" altLang="en-US" sz="4400" b="1">
              <a:solidFill>
                <a:srgbClr val="0066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endParaRPr lang="zh-CN" altLang="en-US" sz="4400" b="1">
              <a:solidFill>
                <a:srgbClr val="0066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4400" b="1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</a:rPr>
              <a:t>孔子：</a:t>
            </a:r>
            <a:r>
              <a:rPr lang="zh-CN" altLang="en-US" sz="3600" b="1">
                <a:solidFill>
                  <a:srgbClr val="FF3399"/>
                </a:solidFill>
                <a:latin typeface="宋体" panose="02010600030101010101" pitchFamily="2" charset="-122"/>
              </a:rPr>
              <a:t>     </a:t>
            </a:r>
            <a:endParaRPr lang="zh-CN" altLang="en-US" sz="4400" b="1">
              <a:solidFill>
                <a:srgbClr val="FF3399"/>
              </a:solidFill>
              <a:latin typeface="宋体" panose="02010600030101010101" pitchFamily="2" charset="-122"/>
            </a:endParaRPr>
          </a:p>
        </p:txBody>
      </p:sp>
      <p:sp>
        <p:nvSpPr>
          <p:cNvPr id="34819" name="文本框 93188"/>
          <p:cNvSpPr txBox="1">
            <a:spLocks noChangeArrowheads="1"/>
          </p:cNvSpPr>
          <p:nvPr/>
        </p:nvSpPr>
        <p:spPr bwMode="auto">
          <a:xfrm>
            <a:off x="4448810" y="1628775"/>
            <a:ext cx="3098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34820" name="文本框 93189"/>
          <p:cNvSpPr txBox="1">
            <a:spLocks noChangeArrowheads="1"/>
          </p:cNvSpPr>
          <p:nvPr/>
        </p:nvSpPr>
        <p:spPr bwMode="auto">
          <a:xfrm>
            <a:off x="2821305" y="1042670"/>
            <a:ext cx="6365875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闲居草庐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600" b="1"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</a:rPr>
              <a:t>淡泊明志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Times New Roman" panose="02020603050405020304" pitchFamily="18" charset="0"/>
              </a:rPr>
              <a:t>宁静致远。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endParaRPr lang="zh-CN" altLang="en-US" sz="3600" b="1">
              <a:latin typeface="Times New Roman" panose="02020603050405020304" pitchFamily="18" charset="0"/>
            </a:endParaRPr>
          </a:p>
          <a:p>
            <a:r>
              <a:rPr lang="zh-CN" altLang="en-US" sz="3600" b="1">
                <a:latin typeface="Times New Roman" panose="02020603050405020304" pitchFamily="18" charset="0"/>
              </a:rPr>
              <a:t>潜心修学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Times New Roman" panose="02020603050405020304" pitchFamily="18" charset="0"/>
              </a:rPr>
              <a:t>对官职和金钱的淡泊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Times New Roman" panose="02020603050405020304" pitchFamily="18" charset="0"/>
              </a:rPr>
              <a:t>是后世的典范。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endParaRPr lang="zh-CN" altLang="en-US" sz="3600" b="1">
              <a:latin typeface="Times New Roman" panose="02020603050405020304" pitchFamily="18" charset="0"/>
            </a:endParaRPr>
          </a:p>
          <a:p>
            <a:r>
              <a:rPr lang="zh-CN" altLang="en-US" sz="3600" b="1">
                <a:latin typeface="Times New Roman" panose="02020603050405020304" pitchFamily="18" charset="0"/>
              </a:rPr>
              <a:t>想要搬到九夷去居住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Times New Roman" panose="02020603050405020304" pitchFamily="18" charset="0"/>
              </a:rPr>
              <a:t>有人说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 </a:t>
            </a:r>
            <a:r>
              <a:rPr lang="zh-CN" altLang="en-US" sz="3600" b="1">
                <a:ea typeface="SimSun-ExtB" panose="02010609060101010101" charset="-122"/>
              </a:rPr>
              <a:t>“那里太简陋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ea typeface="SimSun-ExtB" panose="02010609060101010101" charset="-122"/>
              </a:rPr>
              <a:t>怎么能住呢？”</a:t>
            </a:r>
            <a:r>
              <a:rPr lang="zh-CN" altLang="en-US" sz="3600" b="1">
                <a:latin typeface="Times New Roman" panose="02020603050405020304" pitchFamily="18" charset="0"/>
              </a:rPr>
              <a:t>孔子说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“君子居之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何陋之有？”</a:t>
            </a:r>
            <a:endParaRPr lang="zh-CN" altLang="en-US" sz="36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93191" name="文本框 93190"/>
          <p:cNvSpPr txBox="1">
            <a:spLocks noChangeArrowheads="1"/>
          </p:cNvSpPr>
          <p:nvPr/>
        </p:nvSpPr>
        <p:spPr bwMode="auto">
          <a:xfrm>
            <a:off x="9563418" y="1729740"/>
            <a:ext cx="921385" cy="3398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4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淡泊的情怀</a:t>
            </a:r>
            <a:endParaRPr lang="zh-CN" altLang="en-US" sz="4800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2"/>
          <p:cNvSpPr txBox="1"/>
          <p:nvPr/>
        </p:nvSpPr>
        <p:spPr>
          <a:xfrm>
            <a:off x="2130425" y="3919538"/>
            <a:ext cx="78740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7720" y="329565"/>
            <a:ext cx="105752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⑵作者</a:t>
            </a:r>
            <a:r>
              <a:rPr lang="zh-CN" sz="32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为何要写</a:t>
            </a:r>
            <a:r>
              <a:rPr lang="zh-CN" altLang="en-US" sz="3200" b="1" dirty="0">
                <a:uFillTx/>
                <a:latin typeface="+mn-lt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“南阳诸葛庐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+mn-lt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西蜀子云亭”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其用意是什么</a:t>
            </a:r>
            <a:r>
              <a:rPr sz="3200" b="1" strike="noStrike" noProof="1"/>
              <a:t>？</a:t>
            </a:r>
            <a:endParaRPr sz="3200" b="1" strike="noStrike" noProof="1"/>
          </a:p>
        </p:txBody>
      </p:sp>
      <p:sp>
        <p:nvSpPr>
          <p:cNvPr id="15366" name="矩形 15365"/>
          <p:cNvSpPr/>
          <p:nvPr/>
        </p:nvSpPr>
        <p:spPr>
          <a:xfrm>
            <a:off x="966470" y="912813"/>
            <a:ext cx="10571480" cy="98488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just"/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</a:rPr>
              <a:t>     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与古代贤士的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“陋室”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相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类比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暗示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陋室不陋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,反映了作者要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以</a:t>
            </a:r>
            <a:r>
              <a:rPr lang="zh-CN" altLang="en-US" sz="3200" b="1" dirty="0">
                <a:solidFill>
                  <a:srgbClr val="FF0000"/>
                </a:solidFill>
                <a:ea typeface="+mn-ea"/>
                <a:sym typeface="+mn-ea"/>
              </a:rPr>
              <a:t>古贤自比的思想境界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表明自己也有古贤的志趣和抱负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07720" y="1898015"/>
            <a:ext cx="105759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⑶结尾引用孔子的话</a:t>
            </a:r>
            <a:r>
              <a:rPr lang="en-US" altLang="zh-CN" sz="3200" b="1" dirty="0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何陋之有</a:t>
            </a:r>
            <a:r>
              <a:rPr lang="en-US" altLang="zh-CN" sz="3200" b="1" dirty="0"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有什么深意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latin typeface="宋体" panose="02010600030101010101" pitchFamily="2" charset="-122"/>
                <a:sym typeface="+mn-ea"/>
              </a:rPr>
              <a:t>思考探究二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8436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8680" y="2398395"/>
            <a:ext cx="10769600" cy="196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95000"/>
              </a:lnSpc>
              <a:spcBef>
                <a:spcPts val="3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方正大标宋简体" pitchFamily="2" charset="-122"/>
                <a:ea typeface="方正大标宋简体" pitchFamily="2" charset="-122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更具有雄辩的力量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再次证明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陋室不陋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表明自己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超凡脱俗的胸襟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暗含着以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君子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自居的意思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巧妙地回应了开头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惟吾德馨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一句</a:t>
            </a:r>
            <a:r>
              <a:rPr lang="en-US" altLang="zh-CN" sz="3200"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陋室不陋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关键在于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君子居之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显得意蕴含蓄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令人深思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868680" y="4243070"/>
            <a:ext cx="103987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⑷原文是</a:t>
            </a:r>
            <a:r>
              <a:rPr lang="en-US" altLang="zh-CN" sz="3200" b="1" dirty="0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君子居之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何陋之有</a:t>
            </a:r>
            <a:r>
              <a:rPr lang="en-US" altLang="zh-CN" sz="3200" b="1" dirty="0"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作者为什么将</a:t>
            </a:r>
            <a:r>
              <a:rPr lang="en-US" altLang="zh-CN" sz="3200" b="1" dirty="0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ym typeface="+mn-ea"/>
              </a:rPr>
              <a:t>君子居之</a:t>
            </a:r>
            <a:r>
              <a:rPr lang="en-US" altLang="zh-CN" sz="3200" b="1" dirty="0"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ym typeface="+mn-ea"/>
              </a:rPr>
              <a:t>略去？你是怎么理解的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导学</a:t>
            </a:r>
            <a:r>
              <a:rPr lang="zh-CN" sz="3200" b="1" dirty="0">
                <a:latin typeface="宋体" panose="02010600030101010101" pitchFamily="2" charset="-122"/>
                <a:ea typeface="+mn-ea"/>
                <a:sym typeface="+mn-ea"/>
              </a:rPr>
              <a:t>四⑴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sym typeface="+mn-ea"/>
              </a:rPr>
              <a:t>？</a:t>
            </a:r>
            <a:endParaRPr lang="zh-CN" altLang="en-US" sz="3200"/>
          </a:p>
        </p:txBody>
      </p:sp>
      <p:sp>
        <p:nvSpPr>
          <p:cNvPr id="10245" name="矩形 10244"/>
          <p:cNvSpPr/>
          <p:nvPr>
            <p:custDataLst>
              <p:tags r:id="rId4"/>
            </p:custDataLst>
          </p:nvPr>
        </p:nvSpPr>
        <p:spPr>
          <a:xfrm>
            <a:off x="868680" y="5319395"/>
            <a:ext cx="102939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en-US" altLang="zh-CN" sz="2600" b="1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3200" b="1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使语言更加简明含蓄。因为懂得这个典故的人都知道其中暗含</a:t>
            </a:r>
            <a:r>
              <a:rPr lang="zh-CN" altLang="en-US" sz="3200" b="1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</a:rPr>
              <a:t>“</a:t>
            </a:r>
            <a:r>
              <a:rPr lang="zh-CN" altLang="en-US" sz="3200" b="1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君子居之</a:t>
            </a:r>
            <a:r>
              <a:rPr lang="zh-CN" altLang="en-US" sz="3200" b="1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不直接表达出来更有意味</a:t>
            </a:r>
            <a:r>
              <a:rPr lang="zh-CN" altLang="en-US" sz="3200" b="1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b="1" noProof="1">
              <a:solidFill>
                <a:srgbClr val="0000FF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8436" grpId="0" bldLvl="0" animBg="1"/>
      <p:bldP spid="102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文本框 51205"/>
          <p:cNvSpPr txBox="1"/>
          <p:nvPr/>
        </p:nvSpPr>
        <p:spPr>
          <a:xfrm>
            <a:off x="535305" y="584200"/>
            <a:ext cx="113550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刘禹锡是唐代颇具人格魅力的一位诗人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清丽豪健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的诗歌风格被后世尊奉为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诗豪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。请按照要求完成下列任务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导学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lang="zh-CN" altLang="en-US" sz="3200">
                <a:sym typeface="+mn-ea"/>
              </a:rPr>
              <a:t>)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2284095" y="1660525"/>
            <a:ext cx="7623810" cy="2579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</a:rPr>
              <a:t>酬乐天扬州初逢席上见赠 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</a:rPr>
              <a:t>巴山楚水凄凉地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latin typeface="Arial" panose="020B0604020202020204" pitchFamily="34" charset="0"/>
              </a:rPr>
              <a:t>二十三年弃置身。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</a:rPr>
              <a:t>怀旧空吟闻笛赋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latin typeface="Arial" panose="020B0604020202020204" pitchFamily="34" charset="0"/>
              </a:rPr>
              <a:t>到乡翻似烂柯人。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</a:rPr>
              <a:t>沉舟侧畔千帆过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latin typeface="Arial" panose="020B0604020202020204" pitchFamily="34" charset="0"/>
              </a:rPr>
              <a:t>病树前头万木春。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</a:rPr>
              <a:t>今日听君歌一曲，暂凭杯酒长精神。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1210" y="4311650"/>
            <a:ext cx="10608945" cy="20078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/>
              <a:t>在巴山楚水这些凄凉的地方，度过了二十三年沦落的光阴。</a:t>
            </a:r>
            <a:endParaRPr lang="zh-CN" altLang="en-US" sz="3200" b="1"/>
          </a:p>
          <a:p>
            <a:r>
              <a:rPr lang="zh-CN" altLang="en-US" sz="3200" b="1"/>
              <a:t>怀念故友徒然吟诵闻笛小赋，久谪归来感到已非旧时光景。</a:t>
            </a:r>
            <a:endParaRPr lang="zh-CN" altLang="en-US" sz="3200" b="1"/>
          </a:p>
          <a:p>
            <a:r>
              <a:rPr lang="zh-CN" altLang="en-US" sz="3200" b="1"/>
              <a:t>沉船的旁边正有千艘船驶过，枯萎树木前面也是万木争春。</a:t>
            </a:r>
            <a:endParaRPr lang="zh-CN" altLang="en-US" sz="3200" b="1"/>
          </a:p>
          <a:p>
            <a:r>
              <a:rPr lang="zh-CN" altLang="en-US" sz="3200" b="1"/>
              <a:t>今天听了你为我吟诵的诗篇，暂且借这一杯美酒振奋精神。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标题 4097"/>
          <p:cNvSpPr/>
          <p:nvPr/>
        </p:nvSpPr>
        <p:spPr>
          <a:xfrm>
            <a:off x="576580" y="550545"/>
            <a:ext cx="10857230" cy="5886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600" b="1" dirty="0"/>
              <a:t>⑵查阅这首诗歌的创作背景</a:t>
            </a:r>
            <a:r>
              <a:rPr lang="zh-CN" altLang="en-US" sz="36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。</a:t>
            </a:r>
            <a:endParaRPr lang="zh-CN" altLang="en-US" sz="3600" b="1" dirty="0"/>
          </a:p>
        </p:txBody>
      </p:sp>
      <p:sp>
        <p:nvSpPr>
          <p:cNvPr id="21509" name="矩形 21508"/>
          <p:cNvSpPr/>
          <p:nvPr/>
        </p:nvSpPr>
        <p:spPr>
          <a:xfrm>
            <a:off x="1703070" y="1700530"/>
            <a:ext cx="842708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                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512" name="矩形 21511"/>
          <p:cNvSpPr/>
          <p:nvPr/>
        </p:nvSpPr>
        <p:spPr>
          <a:xfrm>
            <a:off x="745490" y="4429760"/>
            <a:ext cx="1057592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en-US" altLang="zh-CN" sz="3500" b="1" dirty="0">
                <a:latin typeface="Arial" panose="020B0604020202020204" pitchFamily="34" charset="0"/>
                <a:sym typeface="宋体" panose="02010600030101010101" pitchFamily="2" charset="-122"/>
              </a:rPr>
              <a:t>  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显示了诗人对世事变迁和仕宦浮沉的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豁达襟怀</a:t>
            </a:r>
            <a:r>
              <a:rPr lang="en-US" altLang="zh-CN" sz="3500" b="1">
                <a:solidFill>
                  <a:srgbClr val="0000FF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表现了诗人的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坚定信念和乐观精神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500" b="1" dirty="0">
              <a:solidFill>
                <a:srgbClr val="0000FF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510" name="标题 4097"/>
          <p:cNvSpPr/>
          <p:nvPr/>
        </p:nvSpPr>
        <p:spPr>
          <a:xfrm>
            <a:off x="576580" y="3440430"/>
            <a:ext cx="10744835" cy="9893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altLang="zh-CN" sz="3600" b="1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⑶</a:t>
            </a:r>
            <a:r>
              <a:rPr lang="zh-CN" sz="3600" b="1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从这诗中</a:t>
            </a:r>
            <a:r>
              <a:rPr lang="en-US" altLang="zh-CN" sz="3600" b="1">
                <a:solidFill>
                  <a:schemeClr val="tx1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/>
              <a:t>你读出诗人什么样的志趣或诗人怎样的人格？</a:t>
            </a:r>
            <a:endParaRPr lang="zh-CN" altLang="en-US" sz="3600" b="1" dirty="0"/>
          </a:p>
        </p:txBody>
      </p:sp>
      <p:sp>
        <p:nvSpPr>
          <p:cNvPr id="3" name="标题 4097"/>
          <p:cNvSpPr/>
          <p:nvPr/>
        </p:nvSpPr>
        <p:spPr>
          <a:xfrm>
            <a:off x="745490" y="1220470"/>
            <a:ext cx="10920095" cy="19989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35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         </a:t>
            </a:r>
            <a:r>
              <a:rPr lang="zh-CN" altLang="en-US" sz="35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王叔文集团政治改革失败后</a:t>
            </a:r>
            <a:r>
              <a:rPr lang="en-US" altLang="zh-CN" sz="3500" b="1">
                <a:solidFill>
                  <a:schemeClr val="tx1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刘禹锡被贬到外地做官</a:t>
            </a:r>
            <a:r>
              <a:rPr lang="en-US" altLang="zh-CN" sz="3500" b="1">
                <a:solidFill>
                  <a:schemeClr val="tx1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二十三年</a:t>
            </a:r>
            <a:r>
              <a:rPr lang="zh-CN" altLang="en-US" sz="35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后应召回京。途经扬州</a:t>
            </a:r>
            <a:r>
              <a:rPr lang="en-US" altLang="zh-CN" sz="3500" b="1">
                <a:solidFill>
                  <a:schemeClr val="tx1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与同样被贬的白居易相遇。二人在扬州初逢时</a:t>
            </a:r>
            <a:r>
              <a:rPr lang="en-US" altLang="zh-CN" sz="3500" b="1">
                <a:solidFill>
                  <a:schemeClr val="tx1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白居易在筵席上作诗赠予刘禹锡</a:t>
            </a:r>
            <a:r>
              <a:rPr lang="en-US" altLang="zh-CN" sz="3500" b="1">
                <a:solidFill>
                  <a:schemeClr val="tx1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刘禹锡也写诗作答。</a:t>
            </a:r>
            <a:endParaRPr lang="zh-CN" altLang="en-US" sz="35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矩形 21508"/>
          <p:cNvSpPr/>
          <p:nvPr/>
        </p:nvSpPr>
        <p:spPr>
          <a:xfrm>
            <a:off x="1703070" y="1700530"/>
            <a:ext cx="842708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                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标题 4097"/>
          <p:cNvSpPr/>
          <p:nvPr/>
        </p:nvSpPr>
        <p:spPr>
          <a:xfrm>
            <a:off x="783590" y="1352550"/>
            <a:ext cx="11079480" cy="5029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endParaRPr altLang="zh-CN" sz="3600" b="1"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  <a:p>
            <a:pPr lvl="0" algn="l"/>
            <a:r>
              <a:rPr altLang="zh-CN" sz="3600" b="1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⑷</a:t>
            </a:r>
            <a:r>
              <a:rPr lang="zh-CN" altLang="zh-CN" sz="36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在</a:t>
            </a:r>
            <a:r>
              <a:rPr lang="zh-CN" altLang="zh-CN" sz="3600" b="1" dirty="0">
                <a:solidFill>
                  <a:schemeClr val="tx1"/>
                </a:solidFill>
                <a:uFillTx/>
                <a:latin typeface="+mn-lt"/>
                <a:ea typeface="+mn-ea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zh-CN" sz="36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陋室铭》中</a:t>
            </a:r>
            <a:r>
              <a:rPr lang="en-US" altLang="zh-CN" sz="3600" b="1">
                <a:solidFill>
                  <a:schemeClr val="tx1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/>
              <a:t>诗人的这种志趣或人格是如何体现的？</a:t>
            </a:r>
            <a:endParaRPr lang="zh-CN" altLang="en-US" sz="3600" b="1" dirty="0"/>
          </a:p>
        </p:txBody>
      </p:sp>
      <p:sp>
        <p:nvSpPr>
          <p:cNvPr id="6193" name="矩形 6192"/>
          <p:cNvSpPr/>
          <p:nvPr/>
        </p:nvSpPr>
        <p:spPr>
          <a:xfrm>
            <a:off x="783590" y="2516505"/>
            <a:ext cx="10812145" cy="170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刘禹锡身居陋室</a:t>
            </a:r>
            <a:r>
              <a:rPr lang="en-US" altLang="zh-CN" sz="3500" b="1">
                <a:solidFill>
                  <a:srgbClr val="0000FF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地居偏远</a:t>
            </a:r>
            <a:r>
              <a:rPr lang="en-US" altLang="zh-CN" sz="3500" b="1">
                <a:solidFill>
                  <a:srgbClr val="0000FF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生活十分清苦</a:t>
            </a:r>
            <a:r>
              <a:rPr lang="en-US" altLang="zh-CN" sz="3500" b="1">
                <a:solidFill>
                  <a:srgbClr val="0000FF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但在刘禹锡的眼里</a:t>
            </a:r>
            <a:r>
              <a:rPr lang="en-US" altLang="zh-CN" sz="3500" b="1">
                <a:solidFill>
                  <a:srgbClr val="0000FF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远离世俗、安贫乐道的洒脱生活</a:t>
            </a:r>
            <a:r>
              <a:rPr lang="en-US" altLang="zh-CN" sz="3500" b="1">
                <a:solidFill>
                  <a:srgbClr val="0000FF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足以体现他乐观、豁达的人格魅力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7"/>
          <p:cNvSpPr txBox="1">
            <a:spLocks noChangeArrowheads="1"/>
          </p:cNvSpPr>
          <p:nvPr/>
        </p:nvSpPr>
        <p:spPr bwMode="auto">
          <a:xfrm>
            <a:off x="1594168" y="2220913"/>
            <a:ext cx="736600" cy="315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uFillTx/>
                <a:latin typeface="楷体_GB2312" charset="0"/>
                <a:ea typeface="楷体_GB2312"/>
                <a:cs typeface="楷体_GB2312"/>
              </a:rPr>
              <a:t>陋室铭</a:t>
            </a:r>
            <a:endParaRPr lang="zh-CN" altLang="en-US" sz="3600" b="1">
              <a:solidFill>
                <a:srgbClr val="FF0000"/>
              </a:solidFill>
              <a:uFillTx/>
              <a:latin typeface="楷体_GB2312" charset="0"/>
              <a:ea typeface="楷体_GB2312"/>
              <a:cs typeface="楷体_GB231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424113" y="1700213"/>
            <a:ext cx="277812" cy="4214812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3" name="左大括号 12"/>
          <p:cNvSpPr/>
          <p:nvPr/>
        </p:nvSpPr>
        <p:spPr>
          <a:xfrm flipH="1">
            <a:off x="9399905" y="1844675"/>
            <a:ext cx="204788" cy="3984625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57704" name="TextBox 16"/>
          <p:cNvSpPr txBox="1">
            <a:spLocks noChangeArrowheads="1"/>
          </p:cNvSpPr>
          <p:nvPr/>
        </p:nvSpPr>
        <p:spPr bwMode="auto">
          <a:xfrm>
            <a:off x="9605010" y="3141663"/>
            <a:ext cx="1905000" cy="1065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安贫乐道</a:t>
            </a:r>
            <a:endParaRPr lang="en-US" altLang="zh-CN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ts val="38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高洁傲岸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2570480" y="1484630"/>
            <a:ext cx="2650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类比点明题旨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5220653" y="1250633"/>
            <a:ext cx="149225" cy="104775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57707" name="TextBox 16"/>
          <p:cNvSpPr txBox="1">
            <a:spLocks noChangeArrowheads="1"/>
          </p:cNvSpPr>
          <p:nvPr/>
        </p:nvSpPr>
        <p:spPr bwMode="auto">
          <a:xfrm>
            <a:off x="5314315" y="1052830"/>
            <a:ext cx="2280285" cy="1370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山水喻陋室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仙龙喻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德馨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7708" name="TextBox 16"/>
          <p:cNvSpPr txBox="1">
            <a:spLocks noChangeArrowheads="1"/>
          </p:cNvSpPr>
          <p:nvPr/>
        </p:nvSpPr>
        <p:spPr bwMode="auto">
          <a:xfrm>
            <a:off x="7687945" y="1362393"/>
            <a:ext cx="1873250" cy="73088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惟吾德馨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2" name="左大括号 21"/>
          <p:cNvSpPr/>
          <p:nvPr/>
        </p:nvSpPr>
        <p:spPr>
          <a:xfrm flipH="1">
            <a:off x="7474585" y="1250950"/>
            <a:ext cx="139700" cy="1065530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5" name="TextBox 16"/>
          <p:cNvSpPr txBox="1">
            <a:spLocks noChangeArrowheads="1"/>
          </p:cNvSpPr>
          <p:nvPr/>
        </p:nvSpPr>
        <p:spPr bwMode="auto">
          <a:xfrm>
            <a:off x="2711450" y="3429000"/>
            <a:ext cx="18573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具体描述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4440238" y="2924175"/>
            <a:ext cx="193675" cy="1611313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57712" name="TextBox 16"/>
          <p:cNvSpPr txBox="1">
            <a:spLocks noChangeArrowheads="1"/>
          </p:cNvSpPr>
          <p:nvPr/>
        </p:nvSpPr>
        <p:spPr bwMode="auto">
          <a:xfrm>
            <a:off x="4514215" y="2748915"/>
            <a:ext cx="2698115" cy="2011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居室环境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清幽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交往人物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脱俗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日常生活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高雅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7713" name="TextBox 16"/>
          <p:cNvSpPr txBox="1">
            <a:spLocks noChangeArrowheads="1"/>
          </p:cNvSpPr>
          <p:nvPr/>
        </p:nvSpPr>
        <p:spPr bwMode="auto">
          <a:xfrm>
            <a:off x="7342505" y="3284538"/>
            <a:ext cx="1871663" cy="73088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陋室不陋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4" name="左大括号 33"/>
          <p:cNvSpPr/>
          <p:nvPr/>
        </p:nvSpPr>
        <p:spPr>
          <a:xfrm flipH="1">
            <a:off x="7188200" y="3021330"/>
            <a:ext cx="153988" cy="1617663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35" name="TextBox 16"/>
          <p:cNvSpPr txBox="1">
            <a:spLocks noChangeArrowheads="1"/>
          </p:cNvSpPr>
          <p:nvPr/>
        </p:nvSpPr>
        <p:spPr bwMode="auto">
          <a:xfrm>
            <a:off x="2640330" y="5516563"/>
            <a:ext cx="18573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总结全文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4502468" y="5293043"/>
            <a:ext cx="149225" cy="1049337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57717" name="TextBox 16"/>
          <p:cNvSpPr txBox="1">
            <a:spLocks noChangeArrowheads="1"/>
          </p:cNvSpPr>
          <p:nvPr/>
        </p:nvSpPr>
        <p:spPr bwMode="auto">
          <a:xfrm>
            <a:off x="4628833" y="5084763"/>
            <a:ext cx="1728787" cy="1370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诸葛庐</a:t>
            </a:r>
            <a:endParaRPr lang="en-US" altLang="zh-CN" sz="3200" b="1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子云亭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7718" name="TextBox 16"/>
          <p:cNvSpPr txBox="1">
            <a:spLocks noChangeArrowheads="1"/>
          </p:cNvSpPr>
          <p:nvPr/>
        </p:nvSpPr>
        <p:spPr bwMode="auto">
          <a:xfrm>
            <a:off x="6357620" y="5293360"/>
            <a:ext cx="1943100" cy="1076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古贤自比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反问点题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9" name="左大括号 38"/>
          <p:cNvSpPr/>
          <p:nvPr/>
        </p:nvSpPr>
        <p:spPr>
          <a:xfrm flipH="1">
            <a:off x="6019483" y="5293043"/>
            <a:ext cx="152400" cy="1049337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6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23" name="直接箭头连接符 22"/>
          <p:cNvCxnSpPr/>
          <p:nvPr>
            <p:custDataLst>
              <p:tags r:id="rId2"/>
            </p:custDataLst>
          </p:nvPr>
        </p:nvCxnSpPr>
        <p:spPr>
          <a:xfrm>
            <a:off x="10557510" y="4149090"/>
            <a:ext cx="0" cy="609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05010" y="4756072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托物言志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4097"/>
          <p:cNvSpPr/>
          <p:nvPr>
            <p:custDataLst>
              <p:tags r:id="rId1"/>
            </p:custDataLst>
          </p:nvPr>
        </p:nvSpPr>
        <p:spPr>
          <a:xfrm>
            <a:off x="368935" y="1612265"/>
            <a:ext cx="12356465" cy="2338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sz="3600" b="1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请你从</a:t>
            </a:r>
            <a:r>
              <a:rPr lang="zh-CN" altLang="zh-CN" sz="3600" b="1" dirty="0">
                <a:solidFill>
                  <a:schemeClr val="tx1"/>
                </a:solidFill>
                <a:uFillTx/>
                <a:latin typeface="+mn-lt"/>
                <a:ea typeface="+mn-ea"/>
                <a:cs typeface="宋体" panose="02010600030101010101" pitchFamily="2" charset="-122"/>
                <a:sym typeface="+mn-ea"/>
              </a:rPr>
              <a:t>本文</a:t>
            </a:r>
            <a:r>
              <a:rPr lang="zh-CN" altLang="zh-CN" sz="36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中选一句话作自己的座右铭</a:t>
            </a:r>
            <a:r>
              <a:rPr lang="en-US" altLang="zh-CN" sz="3600" b="1">
                <a:solidFill>
                  <a:schemeClr val="tx1"/>
                </a:solidFill>
                <a:uFillTx/>
                <a:latin typeface="+mn-lt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/>
              <a:t>并简要说说理由。</a:t>
            </a:r>
            <a:endParaRPr lang="zh-CN" altLang="en-US" sz="3600" b="1" dirty="0"/>
          </a:p>
          <a:p>
            <a:pPr lvl="0" algn="l"/>
            <a:r>
              <a:rPr lang="zh-CN" altLang="en-US" sz="3600" b="1" dirty="0"/>
              <a:t>座右铭：</a:t>
            </a:r>
            <a:endParaRPr lang="zh-CN" altLang="en-US" sz="3600" b="1" dirty="0"/>
          </a:p>
          <a:p>
            <a:pPr lvl="0" algn="l"/>
            <a:r>
              <a:rPr lang="zh-CN" altLang="en-US" sz="3600" b="1" dirty="0"/>
              <a:t>理由：</a:t>
            </a:r>
            <a:endParaRPr lang="zh-CN" altLang="en-US" sz="3600" b="1" dirty="0"/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965325" y="2527300"/>
            <a:ext cx="537718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500" b="1" dirty="0">
                <a:uFillTx/>
                <a:sym typeface="+mn-ea"/>
              </a:rPr>
              <a:t>谈笑有鸿儒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uFillTx/>
                <a:sym typeface="+mn-ea"/>
              </a:rPr>
              <a:t>往来无白丁</a:t>
            </a:r>
            <a:r>
              <a:rPr lang="zh-CN" altLang="en-US" sz="35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500" b="1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5915" y="3089275"/>
            <a:ext cx="10153015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/>
              <a:t>这句话告诉我们交友要和品行高尚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有学问的人交往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这样才能陶冶自己的情操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增长</a:t>
            </a:r>
            <a:r>
              <a:rPr lang="zh-CN" altLang="en-US" sz="3500" b="1"/>
              <a:t>自己的学问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不断进步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努力实现自己的人生价值。</a:t>
            </a:r>
            <a:endParaRPr lang="zh-CN" altLang="en-US" sz="35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916940" y="868680"/>
            <a:ext cx="10561320" cy="107632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just" fontAlgn="auto">
              <a:lnSpc>
                <a:spcPct val="100000"/>
              </a:lnSpc>
              <a:defRPr/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sz="3200" b="1"/>
              <a:t>两篇短文都运用了</a:t>
            </a:r>
            <a:r>
              <a:rPr sz="3200" b="1"/>
              <a:t>托物言志</a:t>
            </a:r>
            <a:r>
              <a:rPr lang="zh-CN" sz="3200" b="1"/>
              <a:t>的表现手法</a:t>
            </a:r>
            <a:r>
              <a:rPr sz="3200" b="1"/>
              <a:t>。</a:t>
            </a:r>
            <a:r>
              <a:rPr lang="zh-CN" sz="3200" b="1"/>
              <a:t>根据提示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/>
              <a:t>完成《爱莲说》中的莲花意象填表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导学</a:t>
            </a:r>
            <a:r>
              <a:rPr lang="zh-CN" sz="3200" b="1" dirty="0">
                <a:latin typeface="宋体" panose="02010600030101010101" pitchFamily="2" charset="-122"/>
                <a:sym typeface="+mn-ea"/>
              </a:rPr>
              <a:t>三</a:t>
            </a:r>
            <a:r>
              <a:rPr lang="zh-CN" altLang="en-US" sz="3200">
                <a:sym typeface="+mn-ea"/>
              </a:rPr>
              <a:t>)</a:t>
            </a:r>
            <a:r>
              <a:rPr sz="3200" b="1"/>
              <a:t>。</a:t>
            </a:r>
            <a:endParaRPr sz="3200" b="1"/>
          </a:p>
        </p:txBody>
      </p:sp>
      <p:sp>
        <p:nvSpPr>
          <p:cNvPr id="76802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8220" y="2071370"/>
            <a:ext cx="10480040" cy="39814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600" b="1">
                <a:ln>
                  <a:noFill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知识卡片</a:t>
            </a:r>
            <a:endParaRPr lang="zh-CN" altLang="en-US" sz="3200" b="1">
              <a:ln>
                <a:noFill/>
              </a:ln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托物言志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即将个人之</a:t>
            </a:r>
            <a:r>
              <a:rPr lang="zh-CN" altLang="zh-CN" sz="3200" b="1">
                <a:ln>
                  <a:noFill/>
                </a:ln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“志”依托在某个具体的“物”上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200" b="1">
              <a:ln>
                <a:noFill/>
              </a:ln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zh-CN" sz="3200" b="1">
                <a:ln>
                  <a:noFill/>
                </a:ln>
                <a:solidFill>
                  <a:srgbClr val="FF0000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“物”</a:t>
            </a:r>
            <a:r>
              <a:rPr lang="zh-CN" altLang="zh-CN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具有</a:t>
            </a:r>
            <a:r>
              <a:rPr lang="zh-CN" alt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了某种</a:t>
            </a:r>
            <a:r>
              <a:rPr lang="zh-CN" altLang="zh-CN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象征意义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成为作者的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志趣、意愿</a:t>
            </a:r>
            <a:r>
              <a:rPr lang="zh-CN" altLang="zh-CN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或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理想</a:t>
            </a:r>
            <a:r>
              <a:rPr lang="zh-CN" altLang="zh-CN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的寄托</a:t>
            </a:r>
            <a:r>
              <a:rPr lang="zh-CN" altLang="zh-CN" sz="32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。如岁寒三友</a:t>
            </a:r>
            <a:r>
              <a:rPr lang="zh-CN" altLang="zh-CN" sz="3200" b="1">
                <a:ln>
                  <a:noFill/>
                </a:ln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“松、竹、梅”</a:t>
            </a:r>
            <a:r>
              <a:rPr lang="zh-CN" altLang="zh-CN" sz="32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常用于抒发</a:t>
            </a:r>
            <a:r>
              <a:rPr lang="zh-CN" altLang="zh-CN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高洁的志向</a:t>
            </a:r>
            <a:r>
              <a:rPr lang="zh-CN" altLang="zh-CN" sz="32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zh-CN" sz="3200" b="1">
                <a:ln>
                  <a:noFill/>
                </a:ln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“泥土”</a:t>
            </a:r>
            <a:r>
              <a:rPr lang="zh-CN" altLang="zh-CN" sz="32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常用于</a:t>
            </a:r>
            <a:r>
              <a:rPr lang="zh-CN" alt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抒发</a:t>
            </a:r>
            <a:r>
              <a:rPr lang="zh-CN" altLang="zh-CN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谦逊的情怀</a:t>
            </a:r>
            <a:r>
              <a:rPr lang="zh-CN" altLang="zh-CN" sz="32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zh-CN" sz="3200" b="1">
                <a:ln>
                  <a:noFill/>
                </a:ln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“蜡烛”</a:t>
            </a:r>
            <a:r>
              <a:rPr lang="zh-CN" altLang="zh-CN" sz="32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常用于</a:t>
            </a:r>
            <a:r>
              <a:rPr lang="zh-CN" alt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颂扬</a:t>
            </a:r>
            <a:r>
              <a:rPr lang="zh-CN" altLang="zh-CN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无私奉献的精神</a:t>
            </a:r>
            <a:r>
              <a:rPr lang="zh-CN" altLang="zh-CN" sz="32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《陋室铭》借</a:t>
            </a:r>
            <a:r>
              <a:rPr sz="3200" b="1">
                <a:sym typeface="+mn-ea"/>
              </a:rPr>
              <a:t>托</a:t>
            </a:r>
            <a:r>
              <a:rPr lang="zh-CN" altLang="zh-CN" sz="3200" b="1">
                <a:ln>
                  <a:noFill/>
                </a:ln>
                <a:uFillTx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陋室</a:t>
            </a:r>
            <a:r>
              <a:rPr lang="zh-CN" altLang="zh-CN" sz="3200" b="1">
                <a:ln>
                  <a:noFill/>
                </a:ln>
                <a:uFillTx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表达</a:t>
            </a:r>
            <a:r>
              <a:rPr sz="3200" b="1">
                <a:sym typeface="+mn-ea"/>
              </a:rPr>
              <a:t>作者</a:t>
            </a:r>
            <a:r>
              <a:rPr lang="zh-CN" sz="3200" b="1">
                <a:ln>
                  <a:noFill/>
                </a:ln>
                <a:solidFill>
                  <a:srgbClr val="FF0000"/>
                </a:solidFill>
                <a:sym typeface="宋体" panose="02010600030101010101" pitchFamily="2" charset="-122"/>
              </a:rPr>
              <a:t>高洁傲岸的节操和安贫乐道的情趣</a:t>
            </a:r>
            <a:r>
              <a:rPr lang="zh-CN" altLang="en-US" sz="32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。周敦颐在《爱莲说》中将个人</a:t>
            </a:r>
            <a:endParaRPr lang="zh-CN" altLang="en-US" sz="3200" b="1">
              <a:ln>
                <a:noFill/>
              </a:ln>
              <a:latin typeface="楷体_GB2312"/>
              <a:ea typeface="楷体_GB2312"/>
              <a:cs typeface="楷体_GB231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理想寄托于</a:t>
            </a:r>
            <a:r>
              <a:rPr lang="zh-CN" altLang="zh-CN" sz="3200" b="1">
                <a:ln>
                  <a:noFill/>
                </a:ln>
                <a:uFillTx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莲花</a:t>
            </a:r>
            <a:r>
              <a:rPr lang="zh-CN" altLang="zh-CN" sz="3200" b="1">
                <a:ln>
                  <a:noFill/>
                </a:ln>
                <a:uFillTx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sz="32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之上</a:t>
            </a:r>
            <a:r>
              <a:rPr lang="zh-CN" altLang="en-US" sz="32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。</a:t>
            </a:r>
            <a:endParaRPr lang="zh-CN" altLang="en-US" sz="3200" b="1">
              <a:ln>
                <a:noFill/>
              </a:ln>
              <a:latin typeface="楷体_GB2312"/>
              <a:ea typeface="楷体_GB2312"/>
              <a:cs typeface="楷体_GB2312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2"/>
          <p:cNvSpPr txBox="1"/>
          <p:nvPr/>
        </p:nvSpPr>
        <p:spPr>
          <a:xfrm>
            <a:off x="2130425" y="3919538"/>
            <a:ext cx="78740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0950" y="1844675"/>
            <a:ext cx="9490075" cy="2110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strike="noStrike" noProof="1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1</a:t>
            </a:r>
            <a:r>
              <a:rPr lang="en-US" altLang="zh-CN" sz="3500" b="1" strike="noStrike" noProof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.</a:t>
            </a:r>
            <a:r>
              <a:rPr lang="zh-CN" sz="35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了解作者</a:t>
            </a:r>
            <a:r>
              <a:rPr lang="en-US" altLang="zh-CN" sz="35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5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掌握文言词汇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,背诵这两篇短文</a:t>
            </a:r>
            <a:r>
              <a:rPr lang="zh-CN" altLang="en-US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3500" b="1" strike="noStrike" noProof="1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base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strike="noStrike" noProof="1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2.</a:t>
            </a:r>
            <a:r>
              <a:rPr sz="3500" b="1" strike="noStrike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了解“铭”与“说”</a:t>
            </a:r>
            <a:r>
              <a:rPr lang="zh-CN" sz="3500" b="1" strike="noStrike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这</a:t>
            </a:r>
            <a:r>
              <a:rPr sz="3500" b="1" strike="noStrike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两种文体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500" b="1">
                <a:latin typeface="宋体" panose="02010600030101010101" pitchFamily="2" charset="-122"/>
                <a:sym typeface="+mn-ea"/>
              </a:rPr>
              <a:t>重点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strike="noStrike" noProof="1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3500" b="1" strike="noStrike" noProof="1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+mn-cs"/>
              <a:sym typeface="+mn-ea"/>
            </a:endParaRPr>
          </a:p>
          <a:p>
            <a:pPr algn="just" fontAlgn="base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3.辨析</a:t>
            </a:r>
            <a:r>
              <a:rPr lang="en-US" altLang="zh-CN" sz="35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“之”</a:t>
            </a:r>
            <a:r>
              <a:rPr lang="en-US" altLang="zh-CN" sz="3500" b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的用法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掌握</a:t>
            </a:r>
            <a:r>
              <a:rPr lang="zh-CN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词类活用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500" b="1">
                <a:latin typeface="宋体" panose="02010600030101010101" pitchFamily="2" charset="-122"/>
                <a:sym typeface="+mn-ea"/>
              </a:rPr>
              <a:t>难点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3500" b="1" strike="noStrike" noProof="1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学习目标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1120" y="914400"/>
          <a:ext cx="12018645" cy="5144135"/>
        </p:xfrm>
        <a:graphic>
          <a:graphicData uri="http://schemas.openxmlformats.org/drawingml/2006/table">
            <a:tbl>
              <a:tblPr/>
              <a:tblGrid>
                <a:gridCol w="2758440"/>
                <a:gridCol w="2894330"/>
                <a:gridCol w="6365875"/>
              </a:tblGrid>
              <a:tr h="58229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莲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莲的特点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君子的品质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8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出淤泥而不染</a:t>
                      </a:r>
                      <a:endParaRPr lang="zh-CN" altLang="en-US" sz="32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b="1" dirty="0" smtClean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 smtClean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濯清涟而不妖</a:t>
                      </a:r>
                      <a:endParaRPr lang="zh-CN" altLang="en-US" sz="32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ym typeface="+mn-ea"/>
                        </a:rPr>
                        <a:t>中通外直</a:t>
                      </a:r>
                      <a:endParaRPr lang="zh-CN" altLang="en-US" sz="32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29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不蔓不枝</a:t>
                      </a:r>
                      <a:endParaRPr lang="zh-CN" altLang="en-US" sz="32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香远益清</a:t>
                      </a:r>
                      <a:endParaRPr lang="zh-CN" altLang="en-US" sz="32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295">
                <a:tc>
                  <a:txBody>
                    <a:bodyPr/>
                    <a:p>
                      <a:pPr marL="0" lvl="0" indent="0"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 dirty="0">
                          <a:sym typeface="+mn-ea"/>
                        </a:rPr>
                        <a:t>亭亭净植</a:t>
                      </a:r>
                      <a:endParaRPr lang="zh-CN" altLang="en-US" sz="32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315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可远观而不可亵玩焉</a:t>
                      </a:r>
                      <a:endParaRPr lang="zh-CN" altLang="en-US" sz="32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819400" y="1486535"/>
            <a:ext cx="290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</a:rPr>
              <a:t>洁净、高洁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20080" y="1486535"/>
            <a:ext cx="63696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不同流合污</a:t>
            </a:r>
            <a:r>
              <a:rPr lang="en-US" altLang="zh-CN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洁身自好</a:t>
            </a:r>
            <a:endParaRPr lang="zh-CN" altLang="en-US" sz="3200" b="1" dirty="0" smtClean="0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819400" y="2070100"/>
            <a:ext cx="290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</a:rPr>
              <a:t>质朴</a:t>
            </a:r>
            <a:endParaRPr lang="zh-CN" sz="32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5720080" y="2070100"/>
            <a:ext cx="63696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不哗众取宠</a:t>
            </a:r>
            <a:r>
              <a:rPr lang="en-US" altLang="zh-CN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不炫耀自己</a:t>
            </a:r>
            <a:endParaRPr lang="zh-CN" altLang="en-US" sz="3200" b="1" dirty="0" smtClean="0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819400" y="2653665"/>
            <a:ext cx="290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</a:rPr>
              <a:t>通达正直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5720080" y="2653665"/>
            <a:ext cx="63696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正直不苟</a:t>
            </a:r>
            <a:r>
              <a:rPr lang="en-US" altLang="zh-CN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豁达大度</a:t>
            </a:r>
            <a:endParaRPr lang="zh-CN" altLang="en-US" sz="3200" b="1" dirty="0" smtClean="0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819400" y="3237230"/>
            <a:ext cx="290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</a:rPr>
              <a:t>不牵连攀附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720080" y="3237230"/>
            <a:ext cx="63696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不攀附权贵</a:t>
            </a:r>
            <a:endParaRPr lang="zh-CN" sz="3200" b="1" dirty="0" smtClean="0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2819400" y="3820795"/>
            <a:ext cx="290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</a:rPr>
              <a:t>香气远播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5720080" y="3820795"/>
            <a:ext cx="63696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志洁行廉,美名远扬</a:t>
            </a:r>
            <a:endParaRPr lang="zh-CN" sz="3200" b="1" dirty="0" smtClean="0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2819400" y="4404360"/>
            <a:ext cx="290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</a:rPr>
              <a:t>洁净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5720080" y="4404360"/>
            <a:ext cx="63696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端庄</a:t>
            </a:r>
            <a:endParaRPr lang="zh-CN" sz="3200" b="1" dirty="0" smtClean="0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2819400" y="5196205"/>
            <a:ext cx="290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</a:rPr>
              <a:t>雅致、端庄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>
            <a:off x="5720080" y="5196205"/>
            <a:ext cx="63696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仪态庄重</a:t>
            </a:r>
            <a:r>
              <a:rPr lang="en-US" altLang="zh-CN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令人敬重</a:t>
            </a:r>
            <a:endParaRPr lang="zh-CN" sz="3200" b="1" dirty="0" smtClean="0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3"/>
          <p:cNvSpPr txBox="1"/>
          <p:nvPr/>
        </p:nvSpPr>
        <p:spPr>
          <a:xfrm>
            <a:off x="897890" y="1772285"/>
            <a:ext cx="105886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宋体" panose="02010600030101010101" pitchFamily="2" charset="-122"/>
              </a:rPr>
              <a:t>如何理解</a:t>
            </a:r>
            <a:r>
              <a:rPr lang="zh-CN" altLang="en-US" sz="3200" b="1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“出淤泥而不染”</a:t>
            </a:r>
            <a:r>
              <a:rPr lang="zh-CN" altLang="en-US" sz="3200" b="1" dirty="0">
                <a:ea typeface="宋体" panose="02010600030101010101" pitchFamily="2" charset="-122"/>
                <a:cs typeface="Arial" panose="020B0604020202020204" pitchFamily="34" charset="0"/>
              </a:rPr>
              <a:t>的人生境界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思考探究三</a:t>
            </a:r>
            <a:r>
              <a:rPr lang="zh-CN" altLang="en-US" sz="3200">
                <a:sym typeface="+mn-ea"/>
              </a:rPr>
              <a:t>)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或人们常说</a:t>
            </a:r>
            <a:r>
              <a:rPr lang="zh-CN" altLang="en-US" sz="3200" b="1" dirty="0">
                <a:uFillTx/>
                <a:latin typeface="+mn-lt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“近朱者赤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+mn-lt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近墨者黑”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对此</a:t>
            </a:r>
            <a:r>
              <a:rPr lang="zh-CN" altLang="en-US" sz="3200" b="1" dirty="0">
                <a:ea typeface="宋体" panose="02010600030101010101" pitchFamily="2" charset="-122"/>
                <a:cs typeface="Arial" panose="020B0604020202020204" pitchFamily="34" charset="0"/>
              </a:rPr>
              <a:t>你是怎样看的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导学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四⑵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ea typeface="宋体" panose="02010600030101010101" pitchFamily="2" charset="-122"/>
                <a:cs typeface="Arial" panose="020B0604020202020204" pitchFamily="34" charset="0"/>
              </a:rPr>
              <a:t>？</a:t>
            </a:r>
            <a:endParaRPr lang="zh-CN" altLang="en-US" sz="3200" b="1" dirty="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46" name="矩形 10245"/>
          <p:cNvSpPr/>
          <p:nvPr/>
        </p:nvSpPr>
        <p:spPr>
          <a:xfrm>
            <a:off x="1017905" y="2915285"/>
            <a:ext cx="101561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en-US" altLang="zh-CN" sz="26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32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环境确实会对人产生一定的影响</a:t>
            </a:r>
            <a:r>
              <a:rPr lang="en-US" altLang="zh-CN" sz="3200" b="1">
                <a:ln>
                  <a:noFill/>
                </a:ln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因此才会有</a:t>
            </a:r>
            <a:r>
              <a:rPr lang="zh-CN" altLang="en-US" sz="3200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  <a:sym typeface="+mn-ea"/>
              </a:rPr>
              <a:t>“</a:t>
            </a:r>
            <a:r>
              <a:rPr lang="zh-CN" altLang="en-US" sz="32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近朱者赤</a:t>
            </a:r>
            <a:r>
              <a:rPr lang="en-US" altLang="zh-CN" sz="3200" b="1">
                <a:ln>
                  <a:noFill/>
                </a:ln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近墨者黑</a:t>
            </a:r>
            <a:r>
              <a:rPr lang="zh-CN" altLang="en-US" sz="3200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”</a:t>
            </a:r>
            <a:r>
              <a:rPr lang="zh-CN" altLang="en-US" sz="32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这样的说法。能在污浊的环境保持高洁的品格也就显得更加难能可贵。</a:t>
            </a:r>
            <a:endParaRPr lang="zh-CN" altLang="en-US" sz="32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64465" y="290195"/>
            <a:ext cx="11623040" cy="97726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trike="noStrike" noProof="1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3200" b="1" strike="noStrike" noProof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trike="noStrike" noProof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文章题目为《爱莲说》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 strike="noStrike" noProof="1"/>
              <a:t>作者为什么</a:t>
            </a:r>
            <a:r>
              <a:rPr lang="zh-CN" sz="3200" b="1" strike="noStrike" noProof="1"/>
              <a:t>还要</a:t>
            </a:r>
            <a:r>
              <a:rPr sz="3200" b="1" strike="noStrike" noProof="1"/>
              <a:t>写菊</a:t>
            </a:r>
            <a:r>
              <a:rPr lang="zh-CN" sz="3200" b="1" strike="noStrike" noProof="1"/>
              <a:t>花与</a:t>
            </a:r>
            <a:r>
              <a:rPr sz="3200" b="1" strike="noStrike" noProof="1"/>
              <a:t>牡丹</a:t>
            </a:r>
            <a:r>
              <a:rPr lang="zh-CN" sz="3200" b="1" dirty="0">
                <a:uFillTx/>
                <a:latin typeface="+mn-lt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？作者对这三种花持什么态度？</a:t>
            </a:r>
            <a:r>
              <a:rPr lang="zh-CN" sz="32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有何用意</a:t>
            </a:r>
            <a:r>
              <a:rPr sz="3200" b="1" strike="noStrike" noProof="1"/>
              <a:t>？</a:t>
            </a:r>
            <a:endParaRPr sz="3200" b="1" strike="noStrike" noProof="1"/>
          </a:p>
        </p:txBody>
      </p:sp>
      <p:graphicFrame>
        <p:nvGraphicFramePr>
          <p:cNvPr id="6191" name="表格 6190"/>
          <p:cNvGraphicFramePr/>
          <p:nvPr>
            <p:custDataLst>
              <p:tags r:id="rId2"/>
            </p:custDataLst>
          </p:nvPr>
        </p:nvGraphicFramePr>
        <p:xfrm>
          <a:off x="163830" y="1267460"/>
          <a:ext cx="11512550" cy="2316480"/>
        </p:xfrm>
        <a:graphic>
          <a:graphicData uri="http://schemas.openxmlformats.org/drawingml/2006/table">
            <a:tbl>
              <a:tblPr/>
              <a:tblGrid>
                <a:gridCol w="1680210"/>
                <a:gridCol w="1494790"/>
                <a:gridCol w="5896610"/>
                <a:gridCol w="1177925"/>
                <a:gridCol w="1263015"/>
              </a:tblGrid>
              <a:tr h="57912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花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象征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品质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感情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作用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29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uFillTx/>
                          <a:sym typeface="+mn-ea"/>
                        </a:rPr>
                        <a:t>菊花</a:t>
                      </a:r>
                      <a:r>
                        <a:rPr lang="en-US" altLang="zh-CN" sz="32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鲜</a:t>
                      </a:r>
                      <a:r>
                        <a:rPr lang="zh-CN" altLang="en-US" sz="3200">
                          <a:sym typeface="+mn-ea"/>
                        </a:rPr>
                        <a:t>)</a:t>
                      </a:r>
                      <a:endParaRPr lang="zh-CN" alt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uFillTx/>
                          <a:sym typeface="+mn-ea"/>
                        </a:rPr>
                        <a:t>隐逸者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29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uFillTx/>
                          <a:sym typeface="+mn-ea"/>
                        </a:rPr>
                        <a:t>牡丹</a:t>
                      </a:r>
                      <a:r>
                        <a:rPr lang="en-US" altLang="zh-CN" sz="32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微软雅黑" panose="020B0503020204020204" charset="-122"/>
                        </a:rPr>
                        <a:t>众</a:t>
                      </a:r>
                      <a:r>
                        <a:rPr lang="zh-CN" altLang="en-US" sz="3200">
                          <a:sym typeface="+mn-ea"/>
                        </a:rPr>
                        <a:t>)</a:t>
                      </a:r>
                      <a:endParaRPr lang="zh-CN" alt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uFillTx/>
                          <a:sym typeface="+mn-ea"/>
                        </a:rPr>
                        <a:t>富贵者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29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uFillTx/>
                          <a:sym typeface="+mn-ea"/>
                        </a:rPr>
                        <a:t>莲花</a:t>
                      </a:r>
                      <a:r>
                        <a:rPr lang="en-US" altLang="zh-CN" sz="32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微软雅黑" panose="020B0503020204020204" charset="-122"/>
                        </a:rPr>
                        <a:t>独</a:t>
                      </a:r>
                      <a:r>
                        <a:rPr lang="zh-CN" altLang="en-US" sz="3200">
                          <a:sym typeface="+mn-ea"/>
                        </a:rPr>
                        <a:t>)</a:t>
                      </a:r>
                      <a:endParaRPr lang="zh-CN" alt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君子者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3321685" y="3012440"/>
            <a:ext cx="35623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3200" b="1">
                <a:solidFill>
                  <a:srgbClr val="FF0000"/>
                </a:solidFill>
                <a:ea typeface="楷体_GB2312"/>
                <a:cs typeface="楷体_GB2312"/>
                <a:sym typeface="+mn-ea"/>
              </a:rPr>
              <a:t>不慕名利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ea typeface="楷体_GB2312"/>
                <a:cs typeface="楷体_GB2312"/>
                <a:sym typeface="+mn-ea"/>
              </a:rPr>
              <a:t>洁身自好</a:t>
            </a:r>
            <a:endParaRPr lang="zh-CN" altLang="en-US" sz="32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23913" name="文本框 12391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21685" y="1814830"/>
            <a:ext cx="3648710" cy="6343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  <a:sym typeface="+mn-ea"/>
              </a:rPr>
              <a:t>高洁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隐逸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避世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321685" y="2449195"/>
            <a:ext cx="544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2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追名逐利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,趋炎附势</a:t>
            </a:r>
            <a:endParaRPr lang="en-US" altLang="zh-CN" sz="3200" b="1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9234805" y="1865630"/>
            <a:ext cx="12026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惋惜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9234805" y="2449195"/>
            <a:ext cx="12026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鄙视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3" name="矩形 8232"/>
          <p:cNvSpPr/>
          <p:nvPr>
            <p:custDataLst>
              <p:tags r:id="rId8"/>
            </p:custDataLst>
          </p:nvPr>
        </p:nvSpPr>
        <p:spPr>
          <a:xfrm>
            <a:off x="9234805" y="3047365"/>
            <a:ext cx="1203325" cy="572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algn="ctr">
              <a:lnSpc>
                <a:spcPct val="100000"/>
              </a:lnSpc>
            </a:pP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10436860" y="1865630"/>
            <a:ext cx="12395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正衬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0436860" y="2449195"/>
            <a:ext cx="12395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反衬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10436860" y="3016885"/>
            <a:ext cx="12395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主旨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7155" name="Text Box 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503680" y="5288915"/>
            <a:ext cx="864076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怎样理解文章中多次出现的“独”字？</a:t>
            </a:r>
            <a:endParaRPr lang="zh-CN" altLang="en-US" sz="3200" b="1">
              <a:solidFill>
                <a:srgbClr val="00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177154" name="TextBox 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03580" y="5907405"/>
            <a:ext cx="983742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表现出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作者不与世俗同流合污、不随波逐流的态度</a:t>
            </a: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60375" y="3686175"/>
            <a:ext cx="1121537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以菊花的高洁衬托莲的品质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以菊花的隐逸避世反衬莲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_GB231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_GB2312"/>
                <a:sym typeface="+mn-ea"/>
              </a:rPr>
              <a:t>出淤泥而不染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_GB231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的积极入世态度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以牡丹的追名逐利反衬莲的</a:t>
            </a:r>
            <a:r>
              <a:rPr lang="zh-CN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不爱慕虚荣和名利</a:t>
            </a: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913" grpId="0"/>
      <p:bldP spid="4" grpId="0"/>
      <p:bldP spid="5" grpId="0"/>
      <p:bldP spid="7" grpId="0"/>
      <p:bldP spid="8233" grpId="0"/>
      <p:bldP spid="6" grpId="0"/>
      <p:bldP spid="9" grpId="0"/>
      <p:bldP spid="10" grpId="0"/>
      <p:bldP spid="177154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54430" y="917575"/>
            <a:ext cx="86836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trike="noStrike" noProof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怎样理解</a:t>
            </a:r>
            <a:r>
              <a:rPr lang="en-US" altLang="zh-CN" sz="3200" b="1" strike="noStrike" noProof="1">
                <a:solidFill>
                  <a:schemeClr val="tx1"/>
                </a:solidFill>
                <a:cs typeface="Arial" panose="020B0604020202020204" pitchFamily="34" charset="0"/>
              </a:rPr>
              <a:t>“</a:t>
            </a:r>
            <a:r>
              <a:rPr lang="zh-CN" altLang="en-US" sz="3200" b="1" strike="noStrike" noProof="1">
                <a:solidFill>
                  <a:schemeClr val="tx1"/>
                </a:solidFill>
                <a:cs typeface="Arial" panose="020B0604020202020204" pitchFamily="34" charset="0"/>
              </a:rPr>
              <a:t>莲之爱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chemeClr val="tx1"/>
                </a:solidFill>
                <a:cs typeface="Arial" panose="020B0604020202020204" pitchFamily="34" charset="0"/>
              </a:rPr>
              <a:t>同予者何人</a:t>
            </a:r>
            <a:r>
              <a:rPr lang="en-US" altLang="zh-CN" sz="3200" b="1" strike="noStrike" noProof="1">
                <a:solidFill>
                  <a:schemeClr val="tx1"/>
                </a:solidFill>
                <a:cs typeface="Arial" panose="020B0604020202020204" pitchFamily="34" charset="0"/>
              </a:rPr>
              <a:t>”</a:t>
            </a:r>
            <a:r>
              <a:rPr sz="3200" b="1" strike="noStrike" noProof="1"/>
              <a:t>？</a:t>
            </a:r>
            <a:endParaRPr sz="3200" b="1" strike="noStrike" noProof="1"/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812165" y="1656080"/>
            <a:ext cx="10668635" cy="977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>
                <a:solidFill>
                  <a:srgbClr val="FF0000"/>
                </a:solidFill>
              </a:rPr>
              <a:t>       </a:t>
            </a:r>
            <a:r>
              <a:rPr sz="3200" b="1">
                <a:solidFill>
                  <a:srgbClr val="FF0000"/>
                </a:solidFill>
              </a:rPr>
              <a:t>照应上文“予独爱莲”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也透露出对人生世事的感叹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感叹当时与作者志同道合的人少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能做到品行高洁的人少</a:t>
            </a: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8480" y="2907030"/>
            <a:ext cx="108667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怎样理解</a:t>
            </a:r>
            <a:r>
              <a:rPr lang="en-US" altLang="zh-CN" sz="3200" b="1" strike="noStrike" noProof="1">
                <a:solidFill>
                  <a:schemeClr val="tx1"/>
                </a:solidFill>
                <a:cs typeface="Arial" panose="020B0604020202020204" pitchFamily="34" charset="0"/>
              </a:rPr>
              <a:t>“</a:t>
            </a:r>
            <a:r>
              <a:rPr lang="zh-CN" altLang="en-US" sz="3200" b="1" strike="noStrike" noProof="1">
                <a:solidFill>
                  <a:schemeClr val="tx1"/>
                </a:solidFill>
                <a:cs typeface="Arial" panose="020B0604020202020204" pitchFamily="34" charset="0"/>
              </a:rPr>
              <a:t>牡丹之爱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solidFill>
                  <a:srgbClr val="000000"/>
                </a:solidFill>
                <a:ea typeface="楷体_GB2312"/>
                <a:cs typeface="楷体_GB2312"/>
                <a:sym typeface="+mn-ea"/>
              </a:rPr>
              <a:t>宜乎众矣</a:t>
            </a:r>
            <a:r>
              <a:rPr lang="en-US" altLang="zh-CN" sz="3200" b="1" strike="noStrike" noProof="1">
                <a:solidFill>
                  <a:schemeClr val="tx1"/>
                </a:solidFill>
                <a:cs typeface="Arial" panose="020B0604020202020204" pitchFamily="34" charset="0"/>
              </a:rPr>
              <a:t>”</a:t>
            </a:r>
            <a:r>
              <a:rPr lang="zh-CN" altLang="en-US" sz="3200" b="1" strike="noStrike" noProof="1">
                <a:solidFill>
                  <a:schemeClr val="tx1"/>
                </a:solidFill>
                <a:cs typeface="Arial" panose="020B0604020202020204" pitchFamily="34" charset="0"/>
              </a:rPr>
              <a:t>？</a:t>
            </a:r>
            <a:r>
              <a:rPr lang="en-US" altLang="zh-CN" sz="3200" b="1" strike="noStrike" noProof="1">
                <a:solidFill>
                  <a:schemeClr val="tx1"/>
                </a:solidFill>
                <a:cs typeface="Arial" panose="020B0604020202020204" pitchFamily="34" charset="0"/>
              </a:rPr>
              <a:t>表达了作者怎样的感情</a:t>
            </a:r>
            <a:r>
              <a:rPr sz="3200" b="1" strike="noStrike" noProof="1"/>
              <a:t>？</a:t>
            </a:r>
            <a:endParaRPr sz="3200" b="1" strike="noStrike" noProof="1"/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812165" y="6087745"/>
            <a:ext cx="10172700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endParaRPr lang="zh-CN" altLang="en-US" sz="28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99684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7095" y="3490595"/>
            <a:ext cx="10705465" cy="15684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感叹爱牡丹者众多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厌恶争名夺利的世态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不明说而暗讽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意味深长</a:t>
            </a: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r>
              <a:rPr lang="zh-CN" altLang="en-US" sz="3200" b="1">
                <a:latin typeface="Times New Roman" panose="02020603050405020304" pitchFamily="18" charset="0"/>
              </a:rPr>
              <a:t>表达了作者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对那时一些士大夫追求名利</a:t>
            </a:r>
            <a:r>
              <a:rPr 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趋炎附势的恶浊世风的鄙视与批判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968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Box 7"/>
          <p:cNvSpPr txBox="1">
            <a:spLocks noChangeArrowheads="1"/>
          </p:cNvSpPr>
          <p:nvPr/>
        </p:nvSpPr>
        <p:spPr bwMode="auto">
          <a:xfrm>
            <a:off x="1641475" y="1916113"/>
            <a:ext cx="736600" cy="339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爱莲说</a:t>
            </a:r>
            <a:endParaRPr lang="zh-CN" altLang="en-US" sz="3600" b="1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351088" y="1844675"/>
            <a:ext cx="215900" cy="446405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3" name="左大括号 12"/>
          <p:cNvSpPr/>
          <p:nvPr/>
        </p:nvSpPr>
        <p:spPr>
          <a:xfrm flipH="1">
            <a:off x="9120188" y="1989138"/>
            <a:ext cx="215900" cy="4319587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85352" name="TextBox 16"/>
          <p:cNvSpPr txBox="1">
            <a:spLocks noChangeArrowheads="1"/>
          </p:cNvSpPr>
          <p:nvPr/>
        </p:nvSpPr>
        <p:spPr bwMode="auto">
          <a:xfrm>
            <a:off x="9563100" y="2133600"/>
            <a:ext cx="709613" cy="3989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不慕</a:t>
            </a:r>
            <a:endParaRPr lang="zh-CN" altLang="en-US" sz="40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ts val="38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名利</a:t>
            </a:r>
            <a:r>
              <a:rPr lang="en-US" altLang="zh-CN" sz="40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40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ts val="38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洁身</a:t>
            </a:r>
            <a:endParaRPr lang="zh-CN" altLang="en-US" sz="40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ts val="38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自好</a:t>
            </a:r>
            <a:endParaRPr lang="zh-CN" altLang="en-US" sz="40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2566988" y="1484313"/>
            <a:ext cx="6445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莲</a:t>
            </a:r>
            <a:endParaRPr lang="zh-CN" altLang="en-US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85354" name="TextBox 16"/>
          <p:cNvSpPr txBox="1">
            <a:spLocks noChangeArrowheads="1"/>
          </p:cNvSpPr>
          <p:nvPr/>
        </p:nvSpPr>
        <p:spPr bwMode="auto">
          <a:xfrm>
            <a:off x="2495550" y="3429000"/>
            <a:ext cx="6256338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菊→隐逸者→</a:t>
            </a:r>
            <a:r>
              <a:rPr lang="zh-CN" altLang="en-US" sz="3600" b="1">
                <a:latin typeface="楷体_GB2312"/>
                <a:ea typeface="楷体_GB2312"/>
                <a:cs typeface="楷体_GB2312"/>
              </a:rPr>
              <a:t>逃避现实→</a:t>
            </a:r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正衬</a:t>
            </a:r>
            <a:endParaRPr lang="zh-CN" altLang="en-US" sz="36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143250" y="1125538"/>
            <a:ext cx="287338" cy="15367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85356" name="TextBox 16"/>
          <p:cNvSpPr txBox="1">
            <a:spLocks noChangeArrowheads="1"/>
          </p:cNvSpPr>
          <p:nvPr/>
        </p:nvSpPr>
        <p:spPr bwMode="auto">
          <a:xfrm>
            <a:off x="3503613" y="1052513"/>
            <a:ext cx="2160587" cy="1714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生长环境体态香气风度气质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85357" name="TextBox 16"/>
          <p:cNvSpPr txBox="1">
            <a:spLocks noChangeArrowheads="1"/>
          </p:cNvSpPr>
          <p:nvPr/>
        </p:nvSpPr>
        <p:spPr bwMode="auto">
          <a:xfrm>
            <a:off x="5735638" y="1557338"/>
            <a:ext cx="3527425" cy="730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君子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托物言志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85358" name="TextBox 16"/>
          <p:cNvSpPr txBox="1">
            <a:spLocks noChangeArrowheads="1"/>
          </p:cNvSpPr>
          <p:nvPr/>
        </p:nvSpPr>
        <p:spPr bwMode="auto">
          <a:xfrm>
            <a:off x="2495550" y="5589588"/>
            <a:ext cx="7129463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牡丹→富贵者→</a:t>
            </a:r>
            <a:r>
              <a:rPr lang="zh-CN" altLang="en-US" sz="3600" b="1">
                <a:latin typeface="楷体_GB2312"/>
                <a:ea typeface="楷体_GB2312"/>
                <a:cs typeface="楷体_GB2312"/>
              </a:rPr>
              <a:t>庸俗逐利→</a:t>
            </a:r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反衬</a:t>
            </a:r>
            <a:endParaRPr lang="zh-CN" altLang="en-US" sz="36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6" name="左大括号 25"/>
          <p:cNvSpPr/>
          <p:nvPr/>
        </p:nvSpPr>
        <p:spPr>
          <a:xfrm flipH="1">
            <a:off x="5519738" y="1196975"/>
            <a:ext cx="150812" cy="15367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6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文本框 51205"/>
          <p:cNvSpPr txBox="1"/>
          <p:nvPr/>
        </p:nvSpPr>
        <p:spPr>
          <a:xfrm>
            <a:off x="754380" y="1109345"/>
            <a:ext cx="110286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朗读课文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说说这两篇文章在语言风格上有什么不同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思考探究一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4817" name="文本框 11"/>
          <p:cNvSpPr txBox="1"/>
          <p:nvPr/>
        </p:nvSpPr>
        <p:spPr>
          <a:xfrm>
            <a:off x="4507230" y="3855720"/>
            <a:ext cx="60204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00000"/>
              </a:lnSpc>
            </a:pPr>
            <a:r>
              <a:rPr sz="3200" b="1"/>
              <a:t>两文都是</a:t>
            </a:r>
            <a:r>
              <a:rPr sz="3200" b="1">
                <a:solidFill>
                  <a:srgbClr val="FF0000"/>
                </a:solidFill>
              </a:rPr>
              <a:t>骈散结合</a:t>
            </a:r>
            <a:r>
              <a:rPr sz="3200" b="1"/>
              <a:t>。</a:t>
            </a:r>
            <a:endParaRPr sz="3200" b="1"/>
          </a:p>
        </p:txBody>
      </p:sp>
      <p:sp>
        <p:nvSpPr>
          <p:cNvPr id="66564" name="矩形 66563"/>
          <p:cNvSpPr/>
          <p:nvPr/>
        </p:nvSpPr>
        <p:spPr>
          <a:xfrm>
            <a:off x="3604895" y="4439285"/>
            <a:ext cx="83769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《陋室铭》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骈句为主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句式整齐、节奏分明、音韵和谐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5" name="矩形 66564"/>
          <p:cNvSpPr/>
          <p:nvPr/>
        </p:nvSpPr>
        <p:spPr>
          <a:xfrm>
            <a:off x="3679825" y="5515610"/>
            <a:ext cx="83019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《爱莲说》以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散句为主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句式长短相间、错落有致、富于变化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78765" y="31559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比较阅读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46434" name="文本框 146433"/>
          <p:cNvSpPr txBox="1">
            <a:spLocks noChangeArrowheads="1"/>
          </p:cNvSpPr>
          <p:nvPr/>
        </p:nvSpPr>
        <p:spPr bwMode="auto">
          <a:xfrm>
            <a:off x="854710" y="2185670"/>
            <a:ext cx="10309860" cy="15684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/>
                <a:cs typeface="楷体_GB2312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楷体_GB2312"/>
                <a:cs typeface="楷体_GB2312"/>
              </a:rPr>
              <a:t>       </a:t>
            </a:r>
            <a:r>
              <a:rPr lang="zh-CN" altLang="en-US" sz="3200" b="1">
                <a:latin typeface="Times New Roman" panose="02020603050405020304" pitchFamily="18" charset="0"/>
                <a:ea typeface="楷体_GB2312"/>
                <a:cs typeface="楷体_GB2312"/>
              </a:rPr>
              <a:t>知识卡片</a:t>
            </a:r>
            <a:r>
              <a:rPr lang="en-US" altLang="zh-CN" sz="3200" b="1">
                <a:latin typeface="Times New Roman" panose="02020603050405020304" pitchFamily="18" charset="0"/>
                <a:ea typeface="楷体_GB2312"/>
                <a:cs typeface="楷体_GB2312"/>
              </a:rPr>
              <a:t>                                                                                         </a:t>
            </a:r>
            <a:r>
              <a:rPr lang="zh-CN" altLang="en-US" sz="3200" b="1">
                <a:latin typeface="Times New Roman" panose="02020603050405020304" pitchFamily="18" charset="0"/>
                <a:ea typeface="楷体_GB2312"/>
                <a:cs typeface="楷体_GB2312"/>
              </a:rPr>
              <a:t>相接的两句话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楷体_GB2312"/>
                <a:cs typeface="楷体_GB2312"/>
              </a:rPr>
              <a:t>字数相同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楷体_GB2312"/>
                <a:cs typeface="楷体_GB2312"/>
              </a:rPr>
              <a:t>词性相同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楷体_GB2312"/>
                <a:cs typeface="楷体_GB2312"/>
              </a:rPr>
              <a:t>意思相对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楷体_GB2312"/>
                <a:cs typeface="楷体_GB2312"/>
              </a:rPr>
              <a:t>这样的句子叫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骈句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楷体_GB2312"/>
                <a:cs typeface="楷体_GB2312"/>
              </a:rPr>
              <a:t>也就是修辞中的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对偶</a:t>
            </a:r>
            <a:r>
              <a:rPr lang="zh-CN" altLang="en-US" sz="3200" b="1">
                <a:latin typeface="Times New Roman" panose="02020603050405020304" pitchFamily="18" charset="0"/>
                <a:ea typeface="楷体_GB2312"/>
                <a:cs typeface="楷体_GB2312"/>
              </a:rPr>
              <a:t>。</a:t>
            </a:r>
            <a:endParaRPr lang="zh-CN" altLang="en-US" sz="3200" b="1"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20483" name="文本框 146434"/>
          <p:cNvSpPr txBox="1">
            <a:spLocks noChangeArrowheads="1"/>
          </p:cNvSpPr>
          <p:nvPr/>
        </p:nvSpPr>
        <p:spPr bwMode="auto">
          <a:xfrm>
            <a:off x="854710" y="3688715"/>
            <a:ext cx="58597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pitchFamily="18" charset="0"/>
              </a:rPr>
              <a:t>苔痕</a:t>
            </a:r>
            <a:r>
              <a:rPr lang="zh-CN" altLang="en-US" sz="3200" b="1">
                <a:latin typeface="Times New Roman" panose="02020603050405020304" pitchFamily="18" charset="0"/>
              </a:rPr>
              <a:t>上</a:t>
            </a:r>
            <a:r>
              <a:rPr lang="zh-CN" altLang="en-US" sz="3200" b="1" u="sng">
                <a:solidFill>
                  <a:srgbClr val="6600FF"/>
                </a:solidFill>
                <a:latin typeface="Times New Roman" panose="02020603050405020304" pitchFamily="18" charset="0"/>
              </a:rPr>
              <a:t>阶绿</a:t>
            </a:r>
            <a:r>
              <a:rPr lang="zh-CN" altLang="en-US" sz="5400" b="1" u="sng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endParaRPr lang="zh-CN" altLang="en-US" sz="5400" b="1" u="sng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4" name="文本框 146435"/>
          <p:cNvSpPr txBox="1">
            <a:spLocks noChangeArrowheads="1"/>
          </p:cNvSpPr>
          <p:nvPr/>
        </p:nvSpPr>
        <p:spPr bwMode="auto">
          <a:xfrm>
            <a:off x="854393" y="5686425"/>
            <a:ext cx="38862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pitchFamily="18" charset="0"/>
              </a:rPr>
              <a:t>草色</a:t>
            </a:r>
            <a:r>
              <a:rPr lang="zh-CN" altLang="en-US" sz="3200" b="1">
                <a:latin typeface="Times New Roman" panose="02020603050405020304" pitchFamily="18" charset="0"/>
              </a:rPr>
              <a:t>入</a:t>
            </a:r>
            <a:r>
              <a:rPr lang="zh-CN" altLang="en-US" sz="3200" b="1" u="sng">
                <a:solidFill>
                  <a:srgbClr val="6600FF"/>
                </a:solidFill>
                <a:latin typeface="Times New Roman" panose="02020603050405020304" pitchFamily="18" charset="0"/>
              </a:rPr>
              <a:t>帘青</a:t>
            </a:r>
            <a:endParaRPr lang="zh-CN" altLang="en-US" sz="3200" b="1" u="sng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37" name="直接连接符 14643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447165" y="4438968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6438" name="直接连接符 14643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981835" y="4543425"/>
            <a:ext cx="9525" cy="111506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6439" name="直接连接符 14643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526030" y="4543108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14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 bldLvl="0" animBg="1"/>
      <p:bldP spid="20483" grpId="0"/>
      <p:bldP spid="146437" grpId="0" bldLvl="0" animBg="1"/>
      <p:bldP spid="20484" grpId="0"/>
      <p:bldP spid="146438" grpId="0" bldLvl="0" animBg="1"/>
      <p:bldP spid="146439" grpId="0" bldLvl="0" animBg="1"/>
      <p:bldP spid="348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文本框 51205"/>
          <p:cNvSpPr txBox="1"/>
          <p:nvPr/>
        </p:nvSpPr>
        <p:spPr>
          <a:xfrm>
            <a:off x="710565" y="1106805"/>
            <a:ext cx="100044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你认为周敦颐与陶渊明的处世态度不同之处在哪里？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4817" name="文本框 11"/>
          <p:cNvSpPr txBox="1"/>
          <p:nvPr/>
        </p:nvSpPr>
        <p:spPr>
          <a:xfrm>
            <a:off x="1426845" y="1837690"/>
            <a:ext cx="89731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采菊东篱下</a:t>
            </a:r>
            <a:r>
              <a:rPr lang="en-US" altLang="zh-CN" sz="3200" b="1">
                <a:ln>
                  <a:noFill/>
                </a:ln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悠然见南山。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陶渊明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《饮酒》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6564" name="矩形 66563"/>
          <p:cNvSpPr/>
          <p:nvPr/>
        </p:nvSpPr>
        <p:spPr>
          <a:xfrm>
            <a:off x="1497648" y="2498725"/>
            <a:ext cx="698500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陶渊明：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不愿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面对污浊官场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避世态度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幻想桃花源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隐逸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超然闲适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远离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5" name="矩形 66564"/>
          <p:cNvSpPr/>
          <p:nvPr/>
        </p:nvSpPr>
        <p:spPr>
          <a:xfrm>
            <a:off x="1497965" y="4144645"/>
            <a:ext cx="91116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周敦颐：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不怕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面对污浊官场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入世态度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即使身处淤泥也要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洁身自好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保持清廉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坚守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进取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兼济天下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66564" grpId="0"/>
      <p:bldP spid="6656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6" name="文本框 51205"/>
          <p:cNvSpPr txBox="1"/>
          <p:nvPr/>
        </p:nvSpPr>
        <p:spPr>
          <a:xfrm>
            <a:off x="898525" y="1484630"/>
            <a:ext cx="102622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各种版本的教材都将刘禹锡的《陋室铭》和周敦颐的《爱莲说》组合在一起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请你探究其中的原因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拓展二</a:t>
            </a:r>
            <a:r>
              <a:rPr lang="zh-CN" altLang="en-US" sz="3200">
                <a:sym typeface="+mn-ea"/>
              </a:rPr>
              <a:t>)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4817" name="文本框 11"/>
          <p:cNvSpPr txBox="1"/>
          <p:nvPr/>
        </p:nvSpPr>
        <p:spPr>
          <a:xfrm>
            <a:off x="1005840" y="2588895"/>
            <a:ext cx="100437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</a:pPr>
            <a:r>
              <a:rPr lang="en-US" sz="2800" b="1">
                <a:solidFill>
                  <a:srgbClr val="0000FF"/>
                </a:solidFill>
              </a:rPr>
              <a:t>①</a:t>
            </a:r>
            <a:r>
              <a:rPr sz="3200" b="1">
                <a:solidFill>
                  <a:srgbClr val="FF0000"/>
                </a:solidFill>
              </a:rPr>
              <a:t>两文的文眼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3200" b="1">
                <a:solidFill>
                  <a:srgbClr val="FF0000"/>
                </a:solidFill>
              </a:rPr>
              <a:t>标题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)</a:t>
            </a:r>
            <a:r>
              <a:rPr sz="3200" b="1">
                <a:solidFill>
                  <a:srgbClr val="FF0000"/>
                </a:solidFill>
              </a:rPr>
              <a:t>构思都是相似的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0000FF"/>
                </a:solidFill>
              </a:rPr>
              <a:t>提纲挈领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0000FF"/>
                </a:solidFill>
              </a:rPr>
              <a:t>简洁有力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文章的篇幅接近</a:t>
            </a:r>
            <a:r>
              <a:rPr sz="3200" b="1">
                <a:solidFill>
                  <a:srgbClr val="0000FF"/>
                </a:solidFill>
              </a:rPr>
              <a:t>；</a:t>
            </a:r>
            <a:endParaRPr sz="3200" b="1">
              <a:solidFill>
                <a:srgbClr val="0000FF"/>
              </a:solidFill>
            </a:endParaRPr>
          </a:p>
        </p:txBody>
      </p:sp>
      <p:sp>
        <p:nvSpPr>
          <p:cNvPr id="2" name="文本框 11"/>
          <p:cNvSpPr txBox="1"/>
          <p:nvPr/>
        </p:nvSpPr>
        <p:spPr>
          <a:xfrm>
            <a:off x="1005840" y="3665220"/>
            <a:ext cx="100437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</a:pPr>
            <a:r>
              <a:rPr lang="en-US" sz="3200" b="1">
                <a:solidFill>
                  <a:srgbClr val="0000FF"/>
                </a:solidFill>
              </a:rPr>
              <a:t>②</a:t>
            </a:r>
            <a:r>
              <a:rPr lang="zh-CN" altLang="en-US" sz="3200" b="1">
                <a:solidFill>
                  <a:srgbClr val="0000FF"/>
                </a:solidFill>
              </a:rPr>
              <a:t>在</a:t>
            </a:r>
            <a:r>
              <a:rPr sz="3200" b="1">
                <a:solidFill>
                  <a:srgbClr val="FF0000"/>
                </a:solidFill>
              </a:rPr>
              <a:t>表现手法上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0000FF"/>
                </a:solidFill>
              </a:rPr>
              <a:t>两文</a:t>
            </a:r>
            <a:r>
              <a:rPr sz="3200" b="1">
                <a:solidFill>
                  <a:srgbClr val="FF0000"/>
                </a:solidFill>
              </a:rPr>
              <a:t>都是托物言志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分别将陋室、莲花作为自己精神外化的象征</a:t>
            </a:r>
            <a:r>
              <a:rPr sz="3200" b="1">
                <a:solidFill>
                  <a:srgbClr val="0000FF"/>
                </a:solidFill>
              </a:rPr>
              <a:t>；</a:t>
            </a:r>
            <a:endParaRPr sz="3200" b="1">
              <a:solidFill>
                <a:srgbClr val="0000FF"/>
              </a:solidFill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1005840" y="4755515"/>
            <a:ext cx="96977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</a:pPr>
            <a:r>
              <a:rPr lang="en-US" sz="3200" b="1">
                <a:solidFill>
                  <a:srgbClr val="0000FF"/>
                </a:solidFill>
              </a:rPr>
              <a:t>③</a:t>
            </a:r>
            <a:r>
              <a:rPr sz="3200" b="1">
                <a:solidFill>
                  <a:srgbClr val="0000FF"/>
                </a:solidFill>
              </a:rPr>
              <a:t>两文</a:t>
            </a:r>
            <a:r>
              <a:rPr sz="3200" b="1">
                <a:solidFill>
                  <a:srgbClr val="FF0000"/>
                </a:solidFill>
              </a:rPr>
              <a:t>所体现的文人精神追求有一定的相似性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都表达了文人君子进退有度、处变不惊的哲学态度</a:t>
            </a:r>
            <a:r>
              <a:rPr sz="3200" b="1">
                <a:solidFill>
                  <a:srgbClr val="0000FF"/>
                </a:solidFill>
              </a:rPr>
              <a:t>。</a:t>
            </a:r>
            <a:endParaRPr sz="3200" b="1">
              <a:solidFill>
                <a:srgbClr val="0000FF"/>
              </a:solidFill>
            </a:endParaRPr>
          </a:p>
        </p:txBody>
      </p:sp>
      <p:sp>
        <p:nvSpPr>
          <p:cNvPr id="6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78765" y="63373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课后拓展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6" name="文本框 51205"/>
          <p:cNvSpPr txBox="1"/>
          <p:nvPr>
            <p:custDataLst>
              <p:tags r:id="rId1"/>
            </p:custDataLst>
          </p:nvPr>
        </p:nvSpPr>
        <p:spPr>
          <a:xfrm>
            <a:off x="756285" y="476885"/>
            <a:ext cx="102622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阅读《周敦颐传》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完成下面练习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44195" y="1060450"/>
            <a:ext cx="1109154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700" b="1"/>
              <a:t>        </a:t>
            </a:r>
            <a:r>
              <a:rPr sz="3200" b="1"/>
              <a:t>周敦颐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字茂叔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道州营道县人。原名敦实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因避讳英宗皇帝</a:t>
            </a:r>
            <a:r>
              <a:rPr lang="zh-CN" sz="3200" b="1"/>
              <a:t>名字</a:t>
            </a:r>
            <a:r>
              <a:rPr sz="3200" b="1"/>
              <a:t>而改为敦颐。</a:t>
            </a:r>
            <a:r>
              <a:rPr lang="zh-CN" sz="3200" b="1">
                <a:solidFill>
                  <a:srgbClr val="FF0000"/>
                </a:solidFill>
              </a:rPr>
              <a:t>因为</a:t>
            </a:r>
            <a:r>
              <a:rPr sz="3200" b="1"/>
              <a:t>舅舅龙图阁学士郑向的</a:t>
            </a:r>
            <a:r>
              <a:rPr sz="3200" b="1">
                <a:solidFill>
                  <a:srgbClr val="FF0000"/>
                </a:solidFill>
              </a:rPr>
              <a:t>推荐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做</a:t>
            </a:r>
            <a:r>
              <a:rPr sz="3200" b="1"/>
              <a:t>了分宁县的主簿。有一</a:t>
            </a:r>
            <a:r>
              <a:rPr sz="3200" b="1">
                <a:solidFill>
                  <a:srgbClr val="FF0000"/>
                </a:solidFill>
              </a:rPr>
              <a:t>案</a:t>
            </a:r>
            <a:r>
              <a:rPr sz="3200" b="1">
                <a:solidFill>
                  <a:srgbClr val="FF0000"/>
                </a:solidFill>
                <a:sym typeface="+mn-ea"/>
              </a:rPr>
              <a:t>件</a:t>
            </a:r>
            <a:r>
              <a:rPr sz="3200" b="1"/>
              <a:t>拖了好久不能</a:t>
            </a:r>
            <a:r>
              <a:rPr sz="3200" b="1">
                <a:solidFill>
                  <a:srgbClr val="FF0000"/>
                </a:solidFill>
              </a:rPr>
              <a:t>判决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周敦颐到任后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只</a:t>
            </a:r>
            <a:r>
              <a:rPr sz="3200" b="1"/>
              <a:t>审讯一次就立即弄清楚了。县里的人吃惊地说: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“</a:t>
            </a:r>
            <a:r>
              <a:rPr sz="3200" b="1"/>
              <a:t>老狱吏也比不上啊!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”</a:t>
            </a:r>
            <a:r>
              <a:rPr sz="3200" b="1"/>
              <a:t>部使者推荐他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调任他到南安担任军司理曹参军。有个囚犯</a:t>
            </a:r>
            <a:r>
              <a:rPr lang="zh-CN" sz="3200" b="1">
                <a:solidFill>
                  <a:srgbClr val="FF0000"/>
                </a:solidFill>
              </a:rPr>
              <a:t>按</a:t>
            </a:r>
            <a:r>
              <a:rPr sz="3200" b="1">
                <a:solidFill>
                  <a:srgbClr val="FF0000"/>
                </a:solidFill>
              </a:rPr>
              <a:t>法律</a:t>
            </a:r>
            <a:r>
              <a:rPr sz="3200" b="1"/>
              <a:t>不</a:t>
            </a:r>
            <a:r>
              <a:rPr sz="3200" b="1">
                <a:solidFill>
                  <a:srgbClr val="FF0000"/>
                </a:solidFill>
              </a:rPr>
              <a:t>应当</a:t>
            </a:r>
            <a:r>
              <a:rPr sz="3200" b="1"/>
              <a:t>判处死刑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转运使王逵想重判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深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严厉的。治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处惩。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3200" b="1"/>
              <a:t>他。王逵是个残酷凶悍的官僚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大家没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莫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没有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3200" b="1"/>
              <a:t>人敢和他争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敦颐一个人和他</a:t>
            </a:r>
            <a:r>
              <a:rPr sz="3200" b="1">
                <a:solidFill>
                  <a:srgbClr val="FF0000"/>
                </a:solidFill>
              </a:rPr>
              <a:t>争辩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王逵不听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敦颐就扔下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委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舍弃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丢下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3200" b="1"/>
              <a:t>笏</a:t>
            </a:r>
            <a:r>
              <a:rPr sz="3200">
                <a:solidFill>
                  <a:srgbClr val="FF0000"/>
                </a:solidFill>
              </a:rPr>
              <a:t>hù</a:t>
            </a:r>
            <a:r>
              <a:rPr sz="3200" b="1"/>
              <a:t>板回了家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打算辞官而</a:t>
            </a:r>
            <a:r>
              <a:rPr lang="zh-CN" sz="3200" b="1"/>
              <a:t>离开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说: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“</a:t>
            </a:r>
            <a:r>
              <a:rPr sz="3200" b="1">
                <a:solidFill>
                  <a:srgbClr val="FF0000"/>
                </a:solidFill>
              </a:rPr>
              <a:t>像这样</a:t>
            </a:r>
            <a:r>
              <a:rPr sz="3200" b="1"/>
              <a:t>还能</a:t>
            </a:r>
            <a:r>
              <a:rPr sz="3200" b="1">
                <a:solidFill>
                  <a:srgbClr val="FF0000"/>
                </a:solidFill>
              </a:rPr>
              <a:t>做官</a:t>
            </a:r>
            <a:r>
              <a:rPr sz="3200" b="1"/>
              <a:t>吗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用杀人</a:t>
            </a:r>
            <a:r>
              <a:rPr sz="3200" b="1">
                <a:solidFill>
                  <a:srgbClr val="FF0000"/>
                </a:solidFill>
              </a:rPr>
              <a:t>来取悦</a:t>
            </a:r>
            <a:r>
              <a:rPr sz="3200" b="1"/>
              <a:t>于上级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我不</a:t>
            </a:r>
            <a:r>
              <a:rPr lang="zh-CN" sz="3200" b="1"/>
              <a:t>这样</a:t>
            </a:r>
            <a:r>
              <a:rPr sz="3200" b="1"/>
              <a:t>做。</a:t>
            </a:r>
            <a:r>
              <a:rPr lang="en-US" altLang="zh-CN" sz="3200" b="1">
                <a:cs typeface="Arial" panose="020B0604020202020204" pitchFamily="34" charset="0"/>
                <a:sym typeface="+mn-ea"/>
              </a:rPr>
              <a:t>”</a:t>
            </a:r>
            <a:r>
              <a:rPr sz="3200" b="1"/>
              <a:t>王逵</a:t>
            </a:r>
            <a:r>
              <a:rPr sz="3200" b="1">
                <a:solidFill>
                  <a:srgbClr val="FF0000"/>
                </a:solidFill>
              </a:rPr>
              <a:t>明白</a:t>
            </a:r>
            <a:r>
              <a:rPr sz="3200" b="1"/>
              <a:t>过来了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/>
              <a:t>这个囚犯才免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3200" b="1">
                <a:solidFill>
                  <a:srgbClr val="FF0000"/>
                </a:solidFill>
              </a:rPr>
              <a:t>得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得以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。</a:t>
            </a:r>
            <a:r>
              <a:rPr sz="3200" b="1">
                <a:solidFill>
                  <a:srgbClr val="FF0000"/>
                </a:solidFill>
              </a:rPr>
              <a:t>免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赦shè免</a:t>
            </a:r>
            <a:r>
              <a:rPr lang="zh-CN" sz="3200" b="1">
                <a:solidFill>
                  <a:srgbClr val="FF0000"/>
                </a:solidFill>
              </a:rPr>
              <a:t>。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3200" b="1"/>
              <a:t>于一死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90040" y="2587625"/>
            <a:ext cx="60325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399665" y="1510665"/>
            <a:ext cx="4919980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</a:rPr>
              <a:t>A.</a:t>
            </a:r>
            <a:r>
              <a:rPr sz="3600" b="1"/>
              <a:t>部使者</a:t>
            </a:r>
            <a:r>
              <a:rPr sz="3600" b="1" u="sng"/>
              <a:t>荐</a:t>
            </a:r>
            <a:r>
              <a:rPr sz="3600" b="1">
                <a:solidFill>
                  <a:srgbClr val="FF0000"/>
                </a:solidFill>
              </a:rPr>
              <a:t>之</a:t>
            </a:r>
            <a:endParaRPr sz="3600" b="1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sym typeface="+mn-ea"/>
              </a:rPr>
              <a:t>B.</a:t>
            </a:r>
            <a:r>
              <a:rPr sz="3600" b="1"/>
              <a:t>转运使王逵欲深</a:t>
            </a:r>
            <a:r>
              <a:rPr sz="3600" b="1" u="sng"/>
              <a:t>治</a:t>
            </a:r>
            <a:r>
              <a:rPr sz="3600" b="1">
                <a:solidFill>
                  <a:srgbClr val="FF0000"/>
                </a:solidFill>
              </a:rPr>
              <a:t>之</a:t>
            </a:r>
            <a:endParaRPr sz="3600" b="1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sym typeface="+mn-ea"/>
              </a:rPr>
              <a:t>C.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花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君子者也</a:t>
            </a:r>
            <a:endParaRPr lang="zh-CN" altLang="en-US" sz="3600" b="1">
              <a:solidFill>
                <a:schemeClr val="tx1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D.</a:t>
            </a:r>
            <a:r>
              <a:rPr sz="3600" b="1"/>
              <a:t>敦颐独</a:t>
            </a:r>
            <a:r>
              <a:rPr sz="3600" b="1" u="sng"/>
              <a:t>与</a:t>
            </a:r>
            <a:r>
              <a:rPr sz="3600" b="1">
                <a:solidFill>
                  <a:srgbClr val="FF0000"/>
                </a:solidFill>
              </a:rPr>
              <a:t>之</a:t>
            </a:r>
            <a:r>
              <a:rPr sz="3600" b="1"/>
              <a:t>辨</a:t>
            </a:r>
            <a:endParaRPr sz="3600" b="1"/>
          </a:p>
        </p:txBody>
      </p:sp>
      <p:sp>
        <p:nvSpPr>
          <p:cNvPr id="2" name="左大括号 1"/>
          <p:cNvSpPr/>
          <p:nvPr>
            <p:custDataLst>
              <p:tags r:id="rId2"/>
            </p:custDataLst>
          </p:nvPr>
        </p:nvSpPr>
        <p:spPr>
          <a:xfrm>
            <a:off x="2323465" y="1792605"/>
            <a:ext cx="76200" cy="23418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sz="3000" noProof="1"/>
          </a:p>
        </p:txBody>
      </p:sp>
      <p:sp>
        <p:nvSpPr>
          <p:cNvPr id="3" name="文本框 2"/>
          <p:cNvSpPr txBox="1"/>
          <p:nvPr/>
        </p:nvSpPr>
        <p:spPr>
          <a:xfrm>
            <a:off x="5412105" y="163893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代词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代他</a:t>
            </a:r>
            <a:endParaRPr lang="zh-CN" altLang="en-US" sz="36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7526020" y="2284095"/>
            <a:ext cx="27495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代词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代他</a:t>
            </a:r>
            <a:endParaRPr lang="zh-CN" altLang="en-US" sz="36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934075" y="300355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助词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相当于</a:t>
            </a:r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的</a:t>
            </a:r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endParaRPr lang="en-US" altLang="zh-CN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934075" y="37230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代词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代他</a:t>
            </a:r>
            <a:endParaRPr lang="zh-CN" altLang="en-US" sz="36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2"/>
          <p:cNvSpPr txBox="1"/>
          <p:nvPr/>
        </p:nvSpPr>
        <p:spPr>
          <a:xfrm>
            <a:off x="2130425" y="3932238"/>
            <a:ext cx="78740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4045" y="1524635"/>
            <a:ext cx="11196955" cy="4799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刘禹锡</a:t>
            </a:r>
            <a:r>
              <a:rPr lang="en-US" altLang="zh-CN" sz="34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34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772—842</a:t>
            </a:r>
            <a:r>
              <a:rPr lang="zh-CN" altLang="en-US" sz="3400">
                <a:sym typeface="+mn-ea"/>
              </a:rPr>
              <a:t>)</a:t>
            </a:r>
            <a:r>
              <a:rPr lang="en-US" altLang="zh-CN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</a:t>
            </a:r>
            <a:r>
              <a:rPr sz="34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梦得</a:t>
            </a:r>
            <a:r>
              <a:rPr lang="en-US" altLang="zh-CN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河南洛阳人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4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唐</a:t>
            </a:r>
            <a:r>
              <a:rPr lang="zh-CN" sz="34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朝</a:t>
            </a:r>
            <a:r>
              <a:rPr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文学家</a:t>
            </a:r>
            <a:r>
              <a:rPr lang="zh-CN"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、哲学家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有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400" b="1" u="sng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诗豪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之称</a:t>
            </a:r>
            <a:r>
              <a:rPr lang="zh-CN" altLang="en-US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400" b="1" strike="noStrike" noProof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</a:t>
            </a:r>
            <a:r>
              <a:rPr lang="zh-CN" altLang="en-US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刘禹锡诗文俱佳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与</a:t>
            </a:r>
            <a:r>
              <a:rPr lang="zh-CN" altLang="en-US" sz="3400" b="1" u="sng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柳宗元</a:t>
            </a:r>
            <a:r>
              <a:rPr lang="zh-CN" altLang="en-US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并称</a:t>
            </a:r>
            <a:r>
              <a:rPr lang="en-US" altLang="zh-CN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“刘柳”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与韦应物、</a:t>
            </a:r>
            <a:r>
              <a:rPr lang="zh-CN" altLang="en-US" sz="3400" b="1" u="sng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白居易</a:t>
            </a:r>
            <a:r>
              <a:rPr lang="zh-CN" altLang="en-US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合称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三杰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并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与</a:t>
            </a:r>
            <a:r>
              <a:rPr lang="en-US" altLang="zh-CN" sz="34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白居易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合称“刘白”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少负才名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但因支持王叔文政治革新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失败后屡遭贬谪</a:t>
            </a:r>
            <a:r>
              <a:rPr lang="en-US" altLang="zh-CN" sz="340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zhé</a:t>
            </a:r>
            <a:r>
              <a:rPr lang="zh-CN" altLang="en-US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对于这段贬谪经历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他曾写诗感慨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巴山楚水凄凉地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二十三年弃置身</a:t>
            </a:r>
            <a:r>
              <a:rPr lang="zh-CN" altLang="en-US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en-US" altLang="zh-CN" sz="34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出自</a:t>
            </a:r>
            <a:r>
              <a:rPr lang="en-US" altLang="zh-CN" sz="3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《</a:t>
            </a:r>
            <a:r>
              <a:rPr lang="zh-CN" altLang="en-US" sz="3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酬乐天扬州初逢席上见赠</a:t>
            </a:r>
            <a:r>
              <a:rPr lang="en-US" altLang="zh-CN" sz="3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》</a:t>
            </a:r>
            <a:r>
              <a:rPr lang="zh-CN" altLang="en-US" sz="3400">
                <a:sym typeface="+mn-ea"/>
              </a:rPr>
              <a:t>)</a:t>
            </a:r>
            <a:r>
              <a:rPr lang="zh-CN" altLang="en-US" sz="3400" b="1">
                <a:sym typeface="+mn-ea"/>
              </a:rPr>
              <a:t>但他性格刚毅</a:t>
            </a:r>
            <a:r>
              <a:rPr lang="en-US" altLang="zh-CN" sz="34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ym typeface="+mn-ea"/>
              </a:rPr>
              <a:t>富有豪猛之气。诗文名篇有《陋室铭》《</a:t>
            </a:r>
            <a:r>
              <a:rPr lang="zh-CN" altLang="en-US" sz="3400" b="1">
                <a:solidFill>
                  <a:srgbClr val="FF0000"/>
                </a:solidFill>
                <a:sym typeface="+mn-ea"/>
              </a:rPr>
              <a:t>竹枝词</a:t>
            </a:r>
            <a:r>
              <a:rPr lang="zh-CN" altLang="en-US" sz="3400" b="1">
                <a:sym typeface="+mn-ea"/>
              </a:rPr>
              <a:t>》《</a:t>
            </a:r>
            <a:r>
              <a:rPr lang="zh-CN" altLang="en-US" sz="3400" b="1">
                <a:solidFill>
                  <a:srgbClr val="FF0000"/>
                </a:solidFill>
                <a:sym typeface="+mn-ea"/>
              </a:rPr>
              <a:t>杨柳枝词</a:t>
            </a:r>
            <a:r>
              <a:rPr lang="zh-CN" altLang="en-US" sz="3400" b="1">
                <a:sym typeface="+mn-ea"/>
              </a:rPr>
              <a:t>》《</a:t>
            </a:r>
            <a:r>
              <a:rPr lang="zh-CN" altLang="en-US" sz="3400" b="1">
                <a:solidFill>
                  <a:srgbClr val="FF0000"/>
                </a:solidFill>
                <a:sym typeface="+mn-ea"/>
              </a:rPr>
              <a:t>乌衣巷</a:t>
            </a:r>
            <a:r>
              <a:rPr lang="zh-CN" altLang="en-US" sz="3400" b="1">
                <a:sym typeface="+mn-ea"/>
              </a:rPr>
              <a:t>》《</a:t>
            </a:r>
            <a:r>
              <a:rPr lang="zh-CN" altLang="en-US" sz="3400" b="1">
                <a:solidFill>
                  <a:srgbClr val="FF0000"/>
                </a:solidFill>
                <a:sym typeface="+mn-ea"/>
              </a:rPr>
              <a:t>秋词</a:t>
            </a:r>
            <a:r>
              <a:rPr lang="zh-CN" altLang="en-US" sz="3400" b="1">
                <a:sym typeface="+mn-ea"/>
              </a:rPr>
              <a:t>》等</a:t>
            </a:r>
            <a:r>
              <a:rPr lang="zh-CN" altLang="en-US" sz="3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sz="3400" b="1" strike="noStrike" noProof="1"/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8481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了解作者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1185" y="2680970"/>
            <a:ext cx="10991850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 dirty="0">
                <a:sym typeface="+mn-ea"/>
              </a:rPr>
              <a:t>       </a:t>
            </a:r>
            <a:r>
              <a:rPr lang="zh-CN" sz="3500" b="1">
                <a:solidFill>
                  <a:srgbClr val="1C21E4"/>
                </a:solidFill>
                <a:cs typeface="Arial" panose="020B0604020202020204" pitchFamily="34" charset="0"/>
                <a:sym typeface="+mn-ea"/>
              </a:rPr>
              <a:t>心灵驿站</a:t>
            </a:r>
            <a:r>
              <a:rPr lang="zh-CN" altLang="en-US" sz="3500" b="1">
                <a:solidFill>
                  <a:srgbClr val="1C21E4"/>
                </a:solidFill>
                <a:cs typeface="Arial" panose="020B0604020202020204" pitchFamily="34" charset="0"/>
                <a:sym typeface="+mn-ea"/>
              </a:rPr>
              <a:t>。</a:t>
            </a:r>
            <a:r>
              <a:rPr lang="en-US" altLang="zh-CN" sz="3500" b="1" dirty="0">
                <a:solidFill>
                  <a:srgbClr val="1C21E4"/>
                </a:solidFill>
                <a:sym typeface="+mn-ea"/>
              </a:rPr>
              <a:t> </a:t>
            </a:r>
            <a:r>
              <a:rPr lang="zh-CN" sz="3500" b="1">
                <a:solidFill>
                  <a:srgbClr val="1C21E4"/>
                </a:solidFill>
                <a:cs typeface="Arial" panose="020B0604020202020204" pitchFamily="34" charset="0"/>
                <a:sym typeface="+mn-ea"/>
              </a:rPr>
              <a:t>现在的生活节奏越来越快</a:t>
            </a:r>
            <a:r>
              <a:rPr lang="en-US" altLang="zh-CN" sz="35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1C21E4"/>
                </a:solidFill>
                <a:sym typeface="+mn-ea"/>
              </a:rPr>
              <a:t>我需要停下脚步休息一下</a:t>
            </a:r>
            <a:r>
              <a:rPr lang="en-US" altLang="zh-CN" sz="35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1C21E4"/>
                </a:solidFill>
                <a:sym typeface="+mn-ea"/>
              </a:rPr>
              <a:t>而书房作为文化的载体</a:t>
            </a:r>
            <a:r>
              <a:rPr lang="en-US" altLang="zh-CN" sz="35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500" b="1" dirty="0">
                <a:solidFill>
                  <a:srgbClr val="1C21E4"/>
                </a:solidFill>
                <a:sym typeface="+mn-ea"/>
              </a:rPr>
              <a:t>是一种生活方式的传递与共融</a:t>
            </a:r>
            <a:r>
              <a:rPr lang="en-US" altLang="zh-CN" sz="35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500" b="1" dirty="0">
                <a:solidFill>
                  <a:srgbClr val="1C21E4"/>
                </a:solidFill>
                <a:sym typeface="+mn-ea"/>
              </a:rPr>
              <a:t>使我徜</a:t>
            </a:r>
            <a:r>
              <a:rPr lang="en-US" altLang="zh-CN" sz="3500" dirty="0">
                <a:solidFill>
                  <a:srgbClr val="1C21E4"/>
                </a:solidFill>
                <a:sym typeface="+mn-ea"/>
              </a:rPr>
              <a:t>ch</a:t>
            </a:r>
            <a:r>
              <a:rPr lang="en-US" altLang="zh-CN" sz="3500" b="1" dirty="0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500" dirty="0">
                <a:solidFill>
                  <a:srgbClr val="1C21E4"/>
                </a:solidFill>
                <a:sym typeface="+mn-ea"/>
              </a:rPr>
              <a:t>ng</a:t>
            </a:r>
            <a:r>
              <a:rPr lang="zh-CN" sz="3500" b="1" dirty="0">
                <a:solidFill>
                  <a:srgbClr val="1C21E4"/>
                </a:solidFill>
                <a:sym typeface="+mn-ea"/>
              </a:rPr>
              <a:t>徉</a:t>
            </a:r>
            <a:r>
              <a:rPr lang="en-US" altLang="zh-CN" sz="3500" dirty="0">
                <a:solidFill>
                  <a:srgbClr val="1C21E4"/>
                </a:solidFill>
                <a:sym typeface="+mn-ea"/>
              </a:rPr>
              <a:t>y</a:t>
            </a:r>
            <a:r>
              <a:rPr lang="en-US" altLang="zh-CN" sz="3500" b="1" dirty="0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500" dirty="0">
                <a:solidFill>
                  <a:srgbClr val="1C21E4"/>
                </a:solidFill>
                <a:sym typeface="+mn-ea"/>
              </a:rPr>
              <a:t>ng</a:t>
            </a:r>
            <a:r>
              <a:rPr lang="zh-CN" altLang="en-US" sz="3500" b="1" dirty="0">
                <a:solidFill>
                  <a:srgbClr val="1C21E4"/>
                </a:solidFill>
                <a:sym typeface="+mn-ea"/>
              </a:rPr>
              <a:t>在书海之中。</a:t>
            </a:r>
            <a:endParaRPr lang="zh-CN" altLang="en-US" sz="3500" b="1" dirty="0">
              <a:solidFill>
                <a:srgbClr val="1C21E4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27685" y="1482090"/>
            <a:ext cx="111188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sz="36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请你也来为自己的书房或卧室命名吧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并结合自己的追求或志趣说说理由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2"/>
          <p:cNvSpPr txBox="1"/>
          <p:nvPr/>
        </p:nvSpPr>
        <p:spPr>
          <a:xfrm>
            <a:off x="2130425" y="3932238"/>
            <a:ext cx="78740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1206" name="文本框 51205"/>
          <p:cNvSpPr txBox="1">
            <a:spLocks noChangeArrowheads="1"/>
          </p:cNvSpPr>
          <p:nvPr/>
        </p:nvSpPr>
        <p:spPr bwMode="auto">
          <a:xfrm>
            <a:off x="782320" y="1624330"/>
            <a:ext cx="10772140" cy="1974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 noProof="1">
                <a:latin typeface="楷体_GB2312"/>
                <a:ea typeface="楷体_GB2312"/>
                <a:cs typeface="楷体_GB2312"/>
                <a:sym typeface="+mn-ea"/>
              </a:rPr>
              <a:t>     </a:t>
            </a:r>
            <a:r>
              <a:rPr lang="zh-CN" altLang="en-US" sz="3400" b="1" noProof="1">
                <a:latin typeface="楷体_GB2312"/>
                <a:ea typeface="楷体_GB2312"/>
                <a:cs typeface="楷体_GB2312"/>
                <a:sym typeface="+mn-ea"/>
              </a:rPr>
              <a:t>周敦</a:t>
            </a:r>
            <a:r>
              <a:rPr lang="zh-CN" altLang="en-US" sz="3400" b="1" u="sng" noProof="1">
                <a:latin typeface="楷体_GB2312"/>
                <a:ea typeface="楷体_GB2312"/>
                <a:cs typeface="楷体_GB2312"/>
                <a:sym typeface="+mn-ea"/>
              </a:rPr>
              <a:t>颐</a:t>
            </a:r>
            <a:r>
              <a:rPr lang="en-US" altLang="zh-CN" sz="3400" noProof="1">
                <a:solidFill>
                  <a:srgbClr val="FF0000"/>
                </a:solidFill>
                <a:ea typeface="楷体_GB2312"/>
                <a:cs typeface="Arial" panose="020B0604020202020204" pitchFamily="34" charset="0"/>
                <a:sym typeface="+mn-ea"/>
              </a:rPr>
              <a:t>yí</a:t>
            </a:r>
            <a:r>
              <a:rPr lang="en-US" altLang="zh-CN" sz="34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sz="3400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101</a:t>
            </a:r>
            <a:r>
              <a:rPr sz="3400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7—</a:t>
            </a:r>
            <a:r>
              <a:rPr lang="en-US" sz="3400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1073</a:t>
            </a:r>
            <a:r>
              <a:rPr lang="zh-CN" altLang="en-US" sz="3400">
                <a:sym typeface="+mn-ea"/>
              </a:rPr>
              <a:t>)</a:t>
            </a:r>
            <a:r>
              <a:rPr lang="en-US" altLang="zh-CN" sz="3400" b="1" noProof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 noProof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原名周敦实</a:t>
            </a:r>
            <a:r>
              <a:rPr lang="en-US" altLang="zh-CN" sz="34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字</a:t>
            </a:r>
            <a:r>
              <a:rPr lang="zh-CN" altLang="en-US" sz="3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茂叔</a:t>
            </a:r>
            <a:r>
              <a:rPr lang="en-US" altLang="zh-CN" sz="34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因他世居道县濂溪</a:t>
            </a:r>
            <a:r>
              <a:rPr lang="en-US" altLang="zh-CN" sz="34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号</a:t>
            </a:r>
            <a:r>
              <a:rPr lang="zh-CN" altLang="en-US" sz="3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濂溪先生</a:t>
            </a:r>
            <a:r>
              <a:rPr lang="zh-CN" altLang="en-US" sz="3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。他是</a:t>
            </a:r>
            <a:r>
              <a:rPr lang="zh-CN" altLang="en-US" sz="3400" b="1" noProof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北宋</a:t>
            </a:r>
            <a:r>
              <a:rPr lang="zh-CN" altLang="en-US" sz="3400" b="1" u="sng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哲学家</a:t>
            </a:r>
            <a:r>
              <a:rPr lang="en-US" altLang="zh-CN" sz="34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,是</a:t>
            </a:r>
            <a:r>
              <a:rPr lang="en-US" altLang="zh-CN" sz="3400" b="1">
                <a:solidFill>
                  <a:srgbClr val="0000FF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宋</a:t>
            </a:r>
            <a:r>
              <a:rPr lang="zh-CN" altLang="en-US" sz="3400" b="1">
                <a:solidFill>
                  <a:srgbClr val="0000FF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朝儒家理学思想</a:t>
            </a:r>
            <a:r>
              <a:rPr lang="zh-CN" altLang="en-US" sz="34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</a:t>
            </a:r>
            <a:r>
              <a:rPr lang="en-US" altLang="zh-CN" sz="34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开山鼻祖</a:t>
            </a:r>
            <a:r>
              <a:rPr lang="en-US" altLang="zh-CN" sz="34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著有</a:t>
            </a:r>
            <a:r>
              <a:rPr lang="en-US" altLang="zh-CN" sz="34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《</a:t>
            </a:r>
            <a:r>
              <a:rPr lang="zh-CN" altLang="en-US" sz="3400" b="1" noProof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太极图说</a:t>
            </a:r>
            <a:r>
              <a:rPr lang="en-US" altLang="zh-CN" sz="34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》《</a:t>
            </a:r>
            <a:r>
              <a:rPr lang="zh-CN" altLang="en-US" sz="3400" b="1" noProof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通书</a:t>
            </a:r>
            <a:r>
              <a:rPr lang="en-US" altLang="zh-CN" sz="34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》</a:t>
            </a:r>
            <a:r>
              <a:rPr lang="zh-CN" altLang="en-US" sz="34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等。</a:t>
            </a:r>
            <a:endParaRPr lang="zh-CN" altLang="en-US" sz="3400" b="1" noProof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8481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朗读短文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73685" y="1649095"/>
            <a:ext cx="11917680" cy="4633595"/>
          </a:xfrm>
          <a:prstGeom prst="rect">
            <a:avLst/>
          </a:prstGeom>
        </p:spPr>
        <p:txBody>
          <a:bodyPr wrap="square">
            <a:spAutoFit/>
          </a:bodyPr>
          <a:p>
            <a:pPr algn="l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strike="noStrike" noProof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1.</a:t>
            </a:r>
            <a:r>
              <a:rPr lang="zh-CN" altLang="en-US" sz="3600" b="1" strike="noStrike" noProof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读准下列红色字的读音。</a:t>
            </a:r>
            <a:endParaRPr lang="en-US" altLang="zh-CN" sz="3600" b="1" strike="noStrike" noProof="1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strike="noStrike" noProof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</a:t>
            </a:r>
            <a:r>
              <a:rPr lang="zh-CN" altLang="zh-CN" sz="3500" b="1" strike="noStrike" noProof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惟吾德</a:t>
            </a:r>
            <a:r>
              <a:rPr lang="zh-CN" altLang="zh-CN" sz="3500" b="1" strike="noStrike" noProof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馨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 strike="noStrike" noProof="1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    </a:t>
            </a:r>
            <a:r>
              <a:rPr lang="zh-CN" altLang="en-US" sz="3500">
                <a:sym typeface="+mn-ea"/>
              </a:rPr>
              <a:t>)</a:t>
            </a:r>
            <a:r>
              <a:rPr lang="en-US" altLang="zh-CN" sz="3500" b="1" strike="noStrike" noProof="1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   </a:t>
            </a:r>
            <a:r>
              <a:rPr lang="zh-CN" altLang="en-US" sz="3500" b="1" strike="noStrike" noProof="1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无</a:t>
            </a:r>
            <a:r>
              <a:rPr lang="zh-CN" altLang="zh-CN" sz="3500" b="1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案</a:t>
            </a:r>
            <a:r>
              <a:rPr lang="zh-CN" altLang="zh-CN" sz="3500" b="1">
                <a:solidFill>
                  <a:srgbClr val="FF33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牍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strike="noStrike" noProof="1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之劳形</a:t>
            </a:r>
            <a:r>
              <a:rPr lang="en-US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endParaRPr lang="en-US" altLang="zh-CN" sz="3500" b="1" strike="noStrike" noProof="1" smtClean="0">
              <a:latin typeface="新宋体" panose="02010609030101010101" pitchFamily="49" charset="-122"/>
              <a:ea typeface="新宋体" panose="02010609030101010101" pitchFamily="49" charset="-122"/>
              <a:cs typeface="+mn-cs"/>
              <a:sym typeface="+mn-ea"/>
            </a:endParaRPr>
          </a:p>
          <a:p>
            <a:pPr algn="l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</a:t>
            </a:r>
            <a:r>
              <a:rPr lang="zh-CN" altLang="en-US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可以</a:t>
            </a:r>
            <a:r>
              <a:rPr lang="zh-CN" altLang="en-US" sz="3500" b="1" strike="noStrike" noProof="1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调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3500" b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素琴</a:t>
            </a:r>
            <a:r>
              <a:rPr lang="en-US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西</a:t>
            </a:r>
            <a:r>
              <a:rPr lang="zh-CN" altLang="zh-CN" sz="3500" b="1" strike="noStrike" noProof="1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蜀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>
                <a:sym typeface="+mn-ea"/>
              </a:rPr>
              <a:t>子云亭</a:t>
            </a:r>
            <a:endParaRPr lang="zh-CN" altLang="zh-CN" sz="3500" b="1" strike="noStrike" noProof="1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l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</a:t>
            </a:r>
            <a:r>
              <a:rPr lang="zh-CN" sz="3500" b="1" strike="noStrike" noProof="1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可爱者甚</a:t>
            </a:r>
            <a:r>
              <a:rPr lang="zh-CN" altLang="zh-CN" sz="3500" b="1" strike="noStrike" noProof="1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蕃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en-US" sz="3500">
                <a:sym typeface="+mn-ea"/>
              </a:rPr>
              <a:t>)</a:t>
            </a:r>
            <a:r>
              <a:rPr lang="en-US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en-US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出</a:t>
            </a:r>
            <a:r>
              <a:rPr lang="zh-CN" altLang="zh-CN" sz="3500" b="1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淤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</a:t>
            </a:r>
            <a:r>
              <a:rPr lang="zh-CN" altLang="en-US" sz="3500">
                <a:sym typeface="+mn-ea"/>
              </a:rPr>
              <a:t>)</a:t>
            </a:r>
            <a:r>
              <a:rPr lang="zh-CN" altLang="zh-CN" sz="3500" b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泥</a:t>
            </a:r>
            <a:r>
              <a:rPr lang="zh-CN" altLang="en-US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而不染</a:t>
            </a:r>
            <a:r>
              <a:rPr lang="en-US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endParaRPr lang="zh-CN" altLang="zh-CN" sz="3500" b="1" strike="noStrike" noProof="1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l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</a:t>
            </a:r>
            <a:r>
              <a:rPr lang="zh-CN" altLang="zh-CN" sz="3500" b="1" strike="noStrike" noProof="1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濯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en-US" sz="3500">
                <a:sym typeface="+mn-ea"/>
              </a:rPr>
              <a:t>)</a:t>
            </a:r>
            <a:r>
              <a:rPr lang="zh-CN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清</a:t>
            </a:r>
            <a:r>
              <a:rPr lang="zh-CN" altLang="zh-CN" sz="3500" b="1" strike="noStrike" noProof="1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涟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zh-CN" altLang="en-US" sz="3500">
                <a:sym typeface="+mn-ea"/>
              </a:rPr>
              <a:t>)</a:t>
            </a:r>
            <a:r>
              <a:rPr lang="zh-CN" altLang="zh-CN" sz="3500" b="1" strike="noStrike" noProof="1" smtClean="0">
                <a:cs typeface="Arial" panose="020B0604020202020204" pitchFamily="34" charset="0"/>
                <a:sym typeface="+mn-ea"/>
              </a:rPr>
              <a:t>而不妖</a:t>
            </a:r>
            <a:r>
              <a:rPr lang="en-US" altLang="zh-CN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可远观而不可</a:t>
            </a:r>
            <a:r>
              <a:rPr lang="zh-CN" altLang="zh-CN" sz="3500" b="1" strike="noStrike" noProof="1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亵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en-US" sz="3500">
                <a:sym typeface="+mn-ea"/>
              </a:rPr>
              <a:t>)</a:t>
            </a:r>
            <a:r>
              <a:rPr lang="zh-CN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玩</a:t>
            </a:r>
            <a:r>
              <a:rPr lang="en-US" altLang="zh-CN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 </a:t>
            </a:r>
            <a:endParaRPr lang="en-US" altLang="zh-CN" sz="3500" b="1" strike="noStrike" noProof="1"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  <a:p>
            <a:pPr algn="l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不</a:t>
            </a:r>
            <a:r>
              <a:rPr lang="zh-CN" altLang="en-US" sz="3500" b="1" strike="noStrike" noProof="1">
                <a:solidFill>
                  <a:srgbClr val="FF0000"/>
                </a:solidFill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蔓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不枝</a:t>
            </a:r>
            <a:r>
              <a:rPr lang="en-US" altLang="zh-CN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花之隐</a:t>
            </a:r>
            <a:r>
              <a:rPr lang="zh-CN" altLang="en-US" sz="3500" b="1" strike="noStrike" noProof="1">
                <a:solidFill>
                  <a:srgbClr val="FF0000"/>
                </a:solidFill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逸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者也</a:t>
            </a:r>
            <a:r>
              <a:rPr lang="en-US" altLang="zh-CN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  </a:t>
            </a:r>
            <a:endParaRPr lang="en-US" altLang="zh-CN" sz="3500" b="1" strike="noStrike" noProof="1"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  <a:p>
            <a:pPr algn="l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500" b="1" strike="noStrike" noProof="1">
                <a:solidFill>
                  <a:srgbClr val="FF0000"/>
                </a:solidFill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噫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</a:t>
            </a:r>
            <a:r>
              <a:rPr lang="zh-CN" altLang="en-US" sz="3500">
                <a:sym typeface="+mn-ea"/>
              </a:rPr>
              <a:t>)</a:t>
            </a:r>
            <a:r>
              <a:rPr lang="en-US" altLang="zh-CN" sz="3500">
                <a:sym typeface="+mn-ea"/>
              </a:rPr>
              <a:t>         </a:t>
            </a:r>
            <a:r>
              <a:rPr lang="zh-CN" altLang="en-US" sz="3500" b="1" strike="noStrike" noProof="1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陶后</a:t>
            </a:r>
            <a:r>
              <a:rPr lang="zh-CN" altLang="zh-CN" sz="3500" b="1" strike="noStrike" noProof="1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鲜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500" b="1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zh-CN" altLang="en-US" sz="3500">
                <a:sym typeface="+mn-ea"/>
              </a:rPr>
              <a:t>)</a:t>
            </a:r>
            <a:r>
              <a:rPr lang="zh-CN" altLang="zh-CN" sz="3500" b="1" strike="noStrike" noProof="1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有闻</a:t>
            </a:r>
            <a:endParaRPr lang="zh-CN" altLang="zh-CN" sz="3500" b="1" strike="noStrike" noProof="1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27" name="Text Box 4"/>
          <p:cNvSpPr txBox="1"/>
          <p:nvPr>
            <p:custDataLst>
              <p:tags r:id="rId3"/>
            </p:custDataLst>
          </p:nvPr>
        </p:nvSpPr>
        <p:spPr>
          <a:xfrm>
            <a:off x="1167765" y="2228850"/>
            <a:ext cx="10252075" cy="41516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xīn                        </a:t>
            </a:r>
            <a:r>
              <a:rPr lang="en-US" altLang="zh-CN" sz="36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dú                   </a:t>
            </a:r>
            <a:endParaRPr lang="en-US" altLang="zh-CN" sz="3600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    </a:t>
            </a:r>
            <a:r>
              <a:rPr lang="en-US" altLang="zh-CN" sz="3600" dirty="0" err="1" smtClean="0">
                <a:solidFill>
                  <a:srgbClr val="FF0000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ti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600" dirty="0" err="1" smtClean="0">
                <a:solidFill>
                  <a:srgbClr val="FF0000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o                         </a:t>
            </a:r>
            <a:r>
              <a:rPr lang="en-US" altLang="zh-CN" sz="36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shǔ</a:t>
            </a:r>
            <a:r>
              <a:rPr lang="en-US" altLang="zh-CN" sz="3600" dirty="0" err="1" smtClean="0">
                <a:solidFill>
                  <a:srgbClr val="FF0000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</a:t>
            </a:r>
            <a:endParaRPr lang="en-US" altLang="zh-CN" sz="3600" dirty="0" err="1" smtClean="0">
              <a:solidFill>
                <a:srgbClr val="FF0000"/>
              </a:solidFill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FF0000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f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600" dirty="0" err="1" smtClean="0">
                <a:solidFill>
                  <a:srgbClr val="FF0000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              yū                        </a:t>
            </a:r>
            <a:r>
              <a:rPr lang="en-US" altLang="zh-CN" sz="36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</a:t>
            </a:r>
            <a:endParaRPr lang="en-US" altLang="zh-CN" sz="3600" dirty="0" smtClean="0">
              <a:solidFill>
                <a:srgbClr val="FF0000"/>
              </a:solidFill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zhuó           li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600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600" b="1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                                </a:t>
            </a:r>
            <a:r>
              <a:rPr lang="en-US" altLang="zh-CN" sz="3600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xiè</a:t>
            </a:r>
            <a:endParaRPr lang="en-US" altLang="zh-CN" sz="3600" dirty="0" smtClean="0">
              <a:solidFill>
                <a:srgbClr val="FF0000"/>
              </a:solidFill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m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                                    yì</a:t>
            </a:r>
            <a:endParaRPr lang="en-US" altLang="zh-CN" sz="3600" dirty="0" smtClean="0">
              <a:solidFill>
                <a:srgbClr val="FF0000"/>
              </a:solidFill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yī</a:t>
            </a:r>
            <a:r>
              <a:rPr lang="en-US" altLang="zh-CN" sz="3600" b="1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            </a:t>
            </a:r>
            <a:r>
              <a:rPr lang="en-US" altLang="zh-CN" sz="3600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xi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600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2"/>
          <p:cNvSpPr txBox="1"/>
          <p:nvPr/>
        </p:nvSpPr>
        <p:spPr>
          <a:xfrm>
            <a:off x="2130425" y="3932238"/>
            <a:ext cx="78740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57530" y="633095"/>
            <a:ext cx="11917680" cy="755650"/>
          </a:xfrm>
          <a:prstGeom prst="rect">
            <a:avLst/>
          </a:prstGeom>
        </p:spPr>
        <p:txBody>
          <a:bodyPr wrap="square">
            <a:spAutoFit/>
          </a:bodyPr>
          <a:p>
            <a:pPr algn="l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strike="noStrike" noProof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2.</a:t>
            </a:r>
            <a:r>
              <a:rPr lang="zh-CN" altLang="en-US" sz="3600" b="1" strike="noStrike" noProof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听短文范读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划分朗读节奏。</a:t>
            </a:r>
            <a:endParaRPr lang="zh-CN" altLang="zh-CN" sz="3500" b="1" strike="noStrike" noProof="1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9635" y="1317625"/>
            <a:ext cx="10589895" cy="4939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/>
              <a:t>       </a:t>
            </a:r>
            <a:r>
              <a:rPr lang="zh-CN" altLang="en-US" sz="3500" b="1"/>
              <a:t>山/不在高,有仙/则名。</a:t>
            </a:r>
            <a:endParaRPr lang="zh-CN" altLang="en-US" sz="3500" b="1"/>
          </a:p>
          <a:p>
            <a:r>
              <a:rPr lang="zh-CN" altLang="en-US" sz="3500" b="1"/>
              <a:t> </a:t>
            </a:r>
            <a:r>
              <a:rPr lang="en-US" altLang="zh-CN" sz="3500" b="1"/>
              <a:t>      </a:t>
            </a:r>
            <a:r>
              <a:rPr lang="zh-CN" altLang="en-US" sz="3500" b="1"/>
              <a:t>水/不在深,有龙/则灵。</a:t>
            </a:r>
            <a:endParaRPr lang="zh-CN" altLang="en-US" sz="3500" b="1"/>
          </a:p>
          <a:p>
            <a:r>
              <a:rPr lang="zh-CN" altLang="en-US" sz="3500" b="1"/>
              <a:t> </a:t>
            </a:r>
            <a:r>
              <a:rPr lang="en-US" altLang="zh-CN" sz="3500" b="1"/>
              <a:t>      </a:t>
            </a:r>
            <a:r>
              <a:rPr lang="zh-CN" altLang="en-US" sz="3500" b="1"/>
              <a:t>斯/是陋室,惟吾/德馨。</a:t>
            </a:r>
            <a:endParaRPr lang="zh-CN" altLang="en-US" sz="3500" b="1"/>
          </a:p>
          <a:p>
            <a:r>
              <a:rPr lang="zh-CN" altLang="en-US" sz="3500" b="1"/>
              <a:t> </a:t>
            </a:r>
            <a:r>
              <a:rPr lang="en-US" altLang="zh-CN" sz="3500" b="1"/>
              <a:t>      </a:t>
            </a:r>
            <a:r>
              <a:rPr lang="zh-CN" altLang="en-US" sz="3500" b="1"/>
              <a:t>苔痕/上阶绿,草色/入帘青。</a:t>
            </a:r>
            <a:endParaRPr lang="zh-CN" altLang="en-US" sz="3500" b="1"/>
          </a:p>
          <a:p>
            <a:r>
              <a:rPr lang="zh-CN" altLang="en-US" sz="3500" b="1"/>
              <a:t> </a:t>
            </a:r>
            <a:r>
              <a:rPr lang="en-US" altLang="zh-CN" sz="3500" b="1"/>
              <a:t>      </a:t>
            </a:r>
            <a:r>
              <a:rPr lang="zh-CN" altLang="en-US" sz="3500" b="1"/>
              <a:t>谈笑/有鸿儒,往来/无白丁。</a:t>
            </a:r>
            <a:endParaRPr lang="zh-CN" altLang="en-US" sz="3500" b="1"/>
          </a:p>
          <a:p>
            <a:r>
              <a:rPr lang="zh-CN" altLang="en-US" sz="3500" b="1"/>
              <a:t> </a:t>
            </a:r>
            <a:r>
              <a:rPr lang="en-US" altLang="zh-CN" sz="3500" b="1"/>
              <a:t>      </a:t>
            </a:r>
            <a:r>
              <a:rPr lang="zh-CN" altLang="en-US" sz="3500" b="1"/>
              <a:t>可以</a:t>
            </a:r>
            <a:r>
              <a:rPr lang="zh-CN" altLang="en-US" sz="3500" b="1">
                <a:sym typeface="+mn-ea"/>
              </a:rPr>
              <a:t>/</a:t>
            </a:r>
            <a:r>
              <a:rPr lang="zh-CN" altLang="en-US" sz="3500" b="1"/>
              <a:t>调素琴,阅/金经。</a:t>
            </a:r>
            <a:endParaRPr lang="zh-CN" altLang="en-US" sz="3500" b="1"/>
          </a:p>
          <a:p>
            <a:r>
              <a:rPr lang="zh-CN" altLang="en-US" sz="3500" b="1"/>
              <a:t> </a:t>
            </a:r>
            <a:r>
              <a:rPr lang="en-US" altLang="zh-CN" sz="3500" b="1"/>
              <a:t>      </a:t>
            </a:r>
            <a:r>
              <a:rPr lang="zh-CN" altLang="en-US" sz="3500" b="1"/>
              <a:t>无/丝竹之乱耳,无/案牍之劳形。</a:t>
            </a:r>
            <a:endParaRPr lang="zh-CN" altLang="en-US" sz="3500" b="1"/>
          </a:p>
          <a:p>
            <a:r>
              <a:rPr lang="zh-CN" altLang="en-US" sz="3500" b="1"/>
              <a:t> </a:t>
            </a:r>
            <a:r>
              <a:rPr lang="en-US" altLang="zh-CN" sz="3500" b="1"/>
              <a:t>      </a:t>
            </a:r>
            <a:r>
              <a:rPr lang="zh-CN" altLang="en-US" sz="3500" b="1"/>
              <a:t>南阳/诸葛庐,西蜀/子云亭。</a:t>
            </a:r>
            <a:endParaRPr lang="zh-CN" altLang="en-US" sz="3500" b="1"/>
          </a:p>
          <a:p>
            <a:r>
              <a:rPr lang="zh-CN" altLang="en-US" sz="3500" b="1"/>
              <a:t> </a:t>
            </a:r>
            <a:r>
              <a:rPr lang="en-US" altLang="zh-CN" sz="3500" b="1"/>
              <a:t>      </a:t>
            </a:r>
            <a:r>
              <a:rPr lang="zh-CN" altLang="en-US" sz="3500" b="1"/>
              <a:t>孔子曰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500" b="1"/>
              <a:t>“</a:t>
            </a:r>
            <a:r>
              <a:rPr lang="zh-CN" altLang="en-US" sz="3500" b="1"/>
              <a:t>何陋</a:t>
            </a:r>
            <a:r>
              <a:rPr lang="zh-CN" altLang="en-US" sz="3500" b="1">
                <a:sym typeface="+mn-ea"/>
              </a:rPr>
              <a:t>/</a:t>
            </a:r>
            <a:r>
              <a:rPr lang="zh-CN" altLang="en-US" sz="3500" b="1"/>
              <a:t>之有？</a:t>
            </a:r>
            <a:r>
              <a:rPr lang="en-US" altLang="zh-CN" sz="3500" b="1"/>
              <a:t>”</a:t>
            </a:r>
            <a:endParaRPr lang="en-US" altLang="zh-CN" sz="3500" b="1"/>
          </a:p>
        </p:txBody>
      </p:sp>
      <p:pic>
        <p:nvPicPr>
          <p:cNvPr id="3" name="《陋室铭》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45195" y="1169035"/>
            <a:ext cx="495300" cy="4953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699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2"/>
          <p:cNvSpPr txBox="1"/>
          <p:nvPr/>
        </p:nvSpPr>
        <p:spPr>
          <a:xfrm>
            <a:off x="2130425" y="3932238"/>
            <a:ext cx="78740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000" y="1556385"/>
            <a:ext cx="10921365" cy="3861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/>
              <a:t>        </a:t>
            </a:r>
            <a:r>
              <a:rPr lang="zh-CN" altLang="en-US" sz="3500" b="1"/>
              <a:t>水陆</a:t>
            </a:r>
            <a:r>
              <a:rPr lang="zh-CN" altLang="en-US" sz="3500" b="1">
                <a:sym typeface="+mn-ea"/>
              </a:rPr>
              <a:t>/</a:t>
            </a:r>
            <a:r>
              <a:rPr lang="zh-CN" altLang="en-US" sz="3500" b="1"/>
              <a:t>草木之花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可爱者/甚蕃。晋/陶渊明</a:t>
            </a:r>
            <a:r>
              <a:rPr lang="zh-CN" altLang="en-US" sz="3500" b="1">
                <a:sym typeface="+mn-ea"/>
              </a:rPr>
              <a:t>/</a:t>
            </a:r>
            <a:r>
              <a:rPr lang="zh-CN" altLang="en-US" sz="3500" b="1"/>
              <a:t>独爱菊；自/李唐来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世人</a:t>
            </a:r>
            <a:r>
              <a:rPr lang="zh-CN" altLang="en-US" sz="3500" b="1">
                <a:sym typeface="+mn-ea"/>
              </a:rPr>
              <a:t>/甚</a:t>
            </a:r>
            <a:r>
              <a:rPr lang="zh-CN" altLang="en-US" sz="3500" b="1"/>
              <a:t>爱牡丹；予/独爱莲之/出淤泥</a:t>
            </a:r>
            <a:r>
              <a:rPr lang="zh-CN" altLang="en-US" sz="3500" b="1">
                <a:sym typeface="+mn-ea"/>
              </a:rPr>
              <a:t>/</a:t>
            </a:r>
            <a:r>
              <a:rPr lang="zh-CN" altLang="en-US" sz="3500" b="1"/>
              <a:t>而不染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濯清涟</a:t>
            </a:r>
            <a:r>
              <a:rPr lang="zh-CN" altLang="en-US" sz="3500" b="1">
                <a:sym typeface="+mn-ea"/>
              </a:rPr>
              <a:t>/</a:t>
            </a:r>
            <a:r>
              <a:rPr lang="zh-CN" altLang="en-US" sz="3500" b="1"/>
              <a:t>而不妖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中通</a:t>
            </a:r>
            <a:r>
              <a:rPr lang="zh-CN" altLang="en-US" sz="3500" b="1">
                <a:sym typeface="+mn-ea"/>
              </a:rPr>
              <a:t>/</a:t>
            </a:r>
            <a:r>
              <a:rPr lang="zh-CN" altLang="en-US" sz="3500" b="1"/>
              <a:t>外直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不蔓</a:t>
            </a:r>
            <a:r>
              <a:rPr lang="zh-CN" altLang="en-US" sz="3500" b="1">
                <a:sym typeface="+mn-ea"/>
              </a:rPr>
              <a:t>/</a:t>
            </a:r>
            <a:r>
              <a:rPr lang="zh-CN" altLang="en-US" sz="3500" b="1"/>
              <a:t>不枝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香远/益清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亭亭/</a:t>
            </a:r>
            <a:r>
              <a:rPr lang="zh-CN" altLang="en-US" sz="3500" b="1">
                <a:sym typeface="+mn-ea"/>
              </a:rPr>
              <a:t>净</a:t>
            </a:r>
            <a:r>
              <a:rPr lang="zh-CN" altLang="en-US" sz="3500" b="1"/>
              <a:t>植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可远观</a:t>
            </a:r>
            <a:r>
              <a:rPr lang="zh-CN" altLang="en-US" sz="3500" b="1">
                <a:sym typeface="+mn-ea"/>
              </a:rPr>
              <a:t>/</a:t>
            </a:r>
            <a:r>
              <a:rPr lang="zh-CN" altLang="en-US" sz="3500" b="1"/>
              <a:t>而不可亵玩焉。</a:t>
            </a:r>
            <a:endParaRPr lang="zh-CN" altLang="en-US" sz="3500" b="1"/>
          </a:p>
          <a:p>
            <a:r>
              <a:rPr lang="en-US" altLang="zh-CN" sz="3500" b="1"/>
              <a:t>       </a:t>
            </a:r>
            <a:r>
              <a:rPr lang="zh-CN" altLang="en-US" sz="3500" b="1"/>
              <a:t>予/谓菊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花之/隐逸者也；牡丹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花之/富贵者也；莲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花之/君子者也。噫！菊之爱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陶后</a:t>
            </a:r>
            <a:r>
              <a:rPr lang="zh-CN" altLang="en-US" sz="3500" b="1">
                <a:sym typeface="+mn-ea"/>
              </a:rPr>
              <a:t>/</a:t>
            </a:r>
            <a:r>
              <a:rPr lang="zh-CN" altLang="en-US" sz="3500" b="1"/>
              <a:t>鲜有闻；莲之爱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同予者/何人；牡丹/之爱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/>
              <a:t>宜乎</a:t>
            </a:r>
            <a:r>
              <a:rPr lang="zh-CN" altLang="en-US" sz="3500" b="1">
                <a:sym typeface="+mn-ea"/>
              </a:rPr>
              <a:t>/</a:t>
            </a:r>
            <a:r>
              <a:rPr lang="zh-CN" altLang="en-US" sz="3500" b="1"/>
              <a:t>众矣。</a:t>
            </a:r>
            <a:endParaRPr lang="zh-CN" altLang="en-US" sz="3500" b="1"/>
          </a:p>
        </p:txBody>
      </p:sp>
      <p:pic>
        <p:nvPicPr>
          <p:cNvPr id="4" name="《爱莲说》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475345" y="995045"/>
            <a:ext cx="495300" cy="4953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54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8481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文体知识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41020" y="1584960"/>
            <a:ext cx="10795635" cy="406717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4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en-US" altLang="zh-CN" sz="3400" b="1">
                <a:ea typeface="楷体_GB2312"/>
                <a:sym typeface="宋体" panose="02010600030101010101" pitchFamily="2" charset="-122"/>
              </a:rPr>
              <a:t>“</a:t>
            </a:r>
            <a:r>
              <a:rPr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铭</a:t>
            </a:r>
            <a:r>
              <a:rPr lang="en-US" altLang="zh-CN" sz="3400" b="1">
                <a:ea typeface="楷体_GB2312"/>
                <a:sym typeface="宋体" panose="02010600030101010101" pitchFamily="2" charset="-122"/>
              </a:rPr>
              <a:t>”</a:t>
            </a:r>
            <a:r>
              <a:rPr lang="zh-CN" altLang="en-US" sz="3400" b="1">
                <a:solidFill>
                  <a:srgbClr val="000000"/>
                </a:solidFill>
                <a:sym typeface="宋体" panose="02010600030101010101" pitchFamily="2" charset="-122"/>
              </a:rPr>
              <a:t>是</a:t>
            </a:r>
            <a:r>
              <a:rPr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古代刻在器物上用来</a:t>
            </a:r>
            <a:r>
              <a:rPr sz="3400" b="1" u="sng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警诫自己或者称述功德</a:t>
            </a:r>
            <a:r>
              <a:rPr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的文字</a:t>
            </a:r>
            <a:r>
              <a:rPr lang="en-US" altLang="zh-CN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后来</a:t>
            </a:r>
            <a:r>
              <a:rPr sz="34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成为</a:t>
            </a:r>
            <a:r>
              <a:rPr sz="34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一种文体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这种文体</a:t>
            </a:r>
            <a:r>
              <a:rPr lang="zh-CN"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一般都是</a:t>
            </a:r>
            <a:r>
              <a:rPr lang="zh-CN" sz="3400" b="1" u="sng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</a:t>
            </a:r>
            <a:r>
              <a:rPr sz="3400" b="1" u="sng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韵</a:t>
            </a:r>
            <a:r>
              <a:rPr lang="en-US" altLang="zh-CN" sz="34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lang="zh-CN" altLang="en-US" sz="3400">
                <a:sym typeface="+mn-ea"/>
              </a:rPr>
              <a:t>)</a:t>
            </a:r>
            <a:r>
              <a:rPr lang="zh-CN" altLang="zh-CN" sz="34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en-US" altLang="zh-CN" sz="34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  <a:sym typeface="+mn-ea"/>
              </a:rPr>
              <a:t>常用</a:t>
            </a:r>
            <a:r>
              <a:rPr lang="zh-CN" altLang="en-US" sz="34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  <a:sym typeface="+mn-ea"/>
              </a:rPr>
              <a:t>排比、对偶</a:t>
            </a:r>
            <a:r>
              <a:rPr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《陋室铭》一文中押韵的韵脚有</a:t>
            </a:r>
            <a:r>
              <a:rPr lang="en-US" altLang="zh-CN"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                          </a:t>
            </a:r>
            <a:r>
              <a:rPr lang="zh-CN"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sz="3400" b="1" strike="noStrike" noProof="1"/>
          </a:p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sz="34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请根据文章的押韵规律</a:t>
            </a:r>
            <a:r>
              <a:rPr lang="en-US" altLang="zh-CN" sz="34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边朗读下面的课文边为它断句</a:t>
            </a:r>
            <a:r>
              <a:rPr lang="en-US" altLang="zh-CN" sz="34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限断八处</a:t>
            </a:r>
            <a:r>
              <a:rPr lang="zh-CN" altLang="en-US" sz="3400">
                <a:sym typeface="+mn-ea"/>
              </a:rPr>
              <a:t>)</a:t>
            </a:r>
            <a:r>
              <a:rPr lang="en-US" altLang="zh-CN" sz="34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4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预学三⑴</a:t>
            </a:r>
            <a:r>
              <a:rPr lang="zh-CN" altLang="en-US" sz="3400">
                <a:sym typeface="+mn-ea"/>
              </a:rPr>
              <a:t>)</a:t>
            </a:r>
            <a:r>
              <a:rPr lang="zh-CN" altLang="zh-CN" sz="34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400" b="1" strike="noStrike" noProof="1"/>
          </a:p>
        </p:txBody>
      </p:sp>
      <p:sp>
        <p:nvSpPr>
          <p:cNvPr id="7" name="Rectangle 5"/>
          <p:cNvSpPr/>
          <p:nvPr>
            <p:custDataLst>
              <p:tags r:id="rId3"/>
            </p:custDataLst>
          </p:nvPr>
        </p:nvSpPr>
        <p:spPr>
          <a:xfrm>
            <a:off x="1074420" y="3151505"/>
            <a:ext cx="10195560" cy="555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00000"/>
              </a:lnSpc>
              <a:spcBef>
                <a:spcPct val="20000"/>
              </a:spcBef>
              <a:buSzPct val="90000"/>
            </a:pPr>
            <a:r>
              <a:rPr lang="zh-CN" altLang="zh-CN" sz="3600" b="1" u="sng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名、灵、馨、青、丁、经、形、亭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ing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36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SPECIAL_SOURCE" val="bdnull"/>
</p:tagLst>
</file>

<file path=ppt/tags/tag102.xml><?xml version="1.0" encoding="utf-8"?>
<p:tagLst xmlns:p="http://schemas.openxmlformats.org/presentationml/2006/main">
  <p:tag name="KSO_WM_SPECIAL_SOURCE" val="bdnull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UNIT_TABLE_BEAUTIFY" val="smartTable{ab567c4f-bfb4-4825-8177-21e2da28f3c9}"/>
  <p:tag name="TABLE_ENDDRAG_ORIGIN_RECT" val="959*220"/>
  <p:tag name="TABLE_ENDDRAG_RECT" val="0*130*959*220"/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SPECIAL_SOURCE" val="bdnull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SPECIAL_SOURCE" val="bdnull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SPECIAL_SOURCE" val="bdnull"/>
</p:tagLst>
</file>

<file path=ppt/tags/tag125.xml><?xml version="1.0" encoding="utf-8"?>
<p:tagLst xmlns:p="http://schemas.openxmlformats.org/presentationml/2006/main">
  <p:tag name="KSO_WM_SPECIAL_SOURCE" val="bdnull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SPECIAL_SOURCE" val="bdnull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SPECIAL_SOURCE" val="bdnull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PP_MARK_KEY" val="411f7bd3-e234-4b72-b3e9-cc1ced1f7694"/>
  <p:tag name="COMMONDATA" val="eyJoZGlkIjoiZjVlYWFjNTU0ODE1MjZjNjNjMWM1YWI3MmQzYWVlNTgifQ==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UNIT_TABLE_BEAUTIFY" val="smartTable{04cf2826-e03c-4875-9f10-01dd5e2f6fdd}"/>
  <p:tag name="KSO_WM_BEAUTIFY_FLAG" val=""/>
  <p:tag name="TABLE_ENDDRAG_ORIGIN_RECT" val="677*312"/>
  <p:tag name="TABLE_ENDDRAG_RECT" val="87*131*677*312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SPECIAL_SOURCE" val="bdnull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SPECIAL_SOURCE" val="bdnull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SPECIAL_SOURCE" val="bdnull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UNIT_TABLE_BEAUTIFY" val="smartTable{ab567c4f-bfb4-4825-8177-21e2da28f3c9}"/>
  <p:tag name="TABLE_ENDDRAG_ORIGIN_RECT" val="944*204"/>
  <p:tag name="TABLE_ENDDRAG_RECT" val="6*180*944*204"/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SPECIAL_SOURCE" val="bdnull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SPECIAL_SOURCE" val="bdnull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SPECIAL_SOURCE" val="bdnull"/>
</p:tagLst>
</file>

<file path=ppt/tags/tag77.xml><?xml version="1.0" encoding="utf-8"?>
<p:tagLst xmlns:p="http://schemas.openxmlformats.org/presentationml/2006/main">
  <p:tag name="KSO_WM_SPECIAL_SOURCE" val="bdnull"/>
</p:tagLst>
</file>

<file path=ppt/tags/tag78.xml><?xml version="1.0" encoding="utf-8"?>
<p:tagLst xmlns:p="http://schemas.openxmlformats.org/presentationml/2006/main">
  <p:tag name="KSO_WM_SPECIAL_SOURCE" val="bdnull"/>
</p:tagLst>
</file>

<file path=ppt/tags/tag79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SPECIAL_SOURCE" val="bdnull"/>
</p:tagLst>
</file>

<file path=ppt/tags/tag88.xml><?xml version="1.0" encoding="utf-8"?>
<p:tagLst xmlns:p="http://schemas.openxmlformats.org/presentationml/2006/main">
  <p:tag name="KSO_WM_UNIT_TABLE_BEAUTIFY" val="smartTable{5bdd09d5-10b2-404a-8424-c4f82d47bd68}"/>
  <p:tag name="TABLE_ENDDRAG_ORIGIN_RECT" val="946*405"/>
  <p:tag name="TABLE_ENDDRAG_RECT" val="5*72*946*405"/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 w="12700" cap="flat" cmpd="sng" algn="ctr">
          <a:solidFill>
            <a:sysClr val="window" lastClr="FFFFFF"/>
          </a:solidFill>
          <a:prstDash val="solid"/>
          <a:miter lim="800000"/>
        </a:ln>
      </a:spPr>
      <a:bodyPr anchor="ctr"/>
      <a:lstStyle>
        <a:defPPr marL="0" marR="0" lvl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/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rgbClr val="FF0000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7716</Words>
  <Application>WPS 演示</Application>
  <PresentationFormat>自定义</PresentationFormat>
  <Paragraphs>616</Paragraphs>
  <Slides>40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40</vt:i4>
      </vt:variant>
    </vt:vector>
  </HeadingPairs>
  <TitlesOfParts>
    <vt:vector size="63" baseType="lpstr">
      <vt:lpstr>Arial</vt:lpstr>
      <vt:lpstr>宋体</vt:lpstr>
      <vt:lpstr>Wingdings</vt:lpstr>
      <vt:lpstr>Calibri</vt:lpstr>
      <vt:lpstr>黑体</vt:lpstr>
      <vt:lpstr>新宋体</vt:lpstr>
      <vt:lpstr>SimSun-ExtB</vt:lpstr>
      <vt:lpstr>方正楷体_GBK</vt:lpstr>
      <vt:lpstr>微软雅黑</vt:lpstr>
      <vt:lpstr>楷体_GB2312</vt:lpstr>
      <vt:lpstr>Times New Roman</vt:lpstr>
      <vt:lpstr>Arial Unicode MS</vt:lpstr>
      <vt:lpstr>等线</vt:lpstr>
      <vt:lpstr>PMingLiU-ExtB</vt:lpstr>
      <vt:lpstr>楷体</vt:lpstr>
      <vt:lpstr>隶书</vt:lpstr>
      <vt:lpstr>方正大标宋简体</vt:lpstr>
      <vt:lpstr>楷体_GB2312</vt:lpstr>
      <vt:lpstr>Office 主题​​</vt:lpstr>
      <vt:lpstr>5_Office 主题</vt:lpstr>
      <vt:lpstr>1_Office 主题​​</vt:lpstr>
      <vt:lpstr>默认设计模板</vt:lpstr>
      <vt:lpstr>1_默认设计模板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《叶圣陶先生二三事》教学课件</dc:title>
  <dc:creator>黄红政</dc:creator>
  <cp:lastModifiedBy>黄红政</cp:lastModifiedBy>
  <cp:revision>13</cp:revision>
  <dcterms:created xsi:type="dcterms:W3CDTF">2023-04-23T01:44:00Z</dcterms:created>
  <dcterms:modified xsi:type="dcterms:W3CDTF">2023-04-28T03:55:42Z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6541ABA6AB3241BDB722278037238E38</vt:lpwstr>
  </property>
</Properties>
</file>