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7"/>
  </p:notesMasterIdLst>
  <p:sldIdLst>
    <p:sldId id="336" r:id="rId6"/>
    <p:sldId id="337" r:id="rId8"/>
    <p:sldId id="335" r:id="rId9"/>
    <p:sldId id="338" r:id="rId10"/>
    <p:sldId id="308" r:id="rId11"/>
    <p:sldId id="339" r:id="rId12"/>
    <p:sldId id="340" r:id="rId13"/>
    <p:sldId id="341" r:id="rId14"/>
    <p:sldId id="342" r:id="rId15"/>
    <p:sldId id="360" r:id="rId16"/>
    <p:sldId id="343" r:id="rId17"/>
    <p:sldId id="344" r:id="rId18"/>
    <p:sldId id="345" r:id="rId19"/>
    <p:sldId id="346" r:id="rId20"/>
    <p:sldId id="347" r:id="rId21"/>
    <p:sldId id="348" r:id="rId22"/>
    <p:sldId id="388" r:id="rId23"/>
    <p:sldId id="390" r:id="rId24"/>
    <p:sldId id="391" r:id="rId25"/>
    <p:sldId id="389" r:id="rId26"/>
    <p:sldId id="349" r:id="rId27"/>
    <p:sldId id="350" r:id="rId28"/>
    <p:sldId id="351" r:id="rId29"/>
    <p:sldId id="402" r:id="rId30"/>
    <p:sldId id="353" r:id="rId31"/>
    <p:sldId id="354" r:id="rId32"/>
    <p:sldId id="355" r:id="rId33"/>
    <p:sldId id="356" r:id="rId34"/>
    <p:sldId id="411" r:id="rId35"/>
    <p:sldId id="407" r:id="rId36"/>
    <p:sldId id="408" r:id="rId37"/>
    <p:sldId id="409" r:id="rId38"/>
    <p:sldId id="410" r:id="rId39"/>
    <p:sldId id="404" r:id="rId40"/>
    <p:sldId id="412" r:id="rId41"/>
    <p:sldId id="357" r:id="rId42"/>
    <p:sldId id="358" r:id="rId43"/>
    <p:sldId id="359" r:id="rId44"/>
    <p:sldId id="393" r:id="rId45"/>
    <p:sldId id="394" r:id="rId46"/>
    <p:sldId id="413" r:id="rId47"/>
    <p:sldId id="414" r:id="rId48"/>
    <p:sldId id="395" r:id="rId49"/>
    <p:sldId id="416" r:id="rId50"/>
    <p:sldId id="415" r:id="rId51"/>
    <p:sldId id="417" r:id="rId52"/>
    <p:sldId id="361" r:id="rId53"/>
    <p:sldId id="362" r:id="rId54"/>
    <p:sldId id="363" r:id="rId55"/>
    <p:sldId id="364" r:id="rId56"/>
    <p:sldId id="365" r:id="rId57"/>
    <p:sldId id="366" r:id="rId58"/>
    <p:sldId id="367" r:id="rId59"/>
    <p:sldId id="368" r:id="rId60"/>
    <p:sldId id="369" r:id="rId61"/>
    <p:sldId id="370" r:id="rId62"/>
    <p:sldId id="371" r:id="rId63"/>
    <p:sldId id="372" r:id="rId64"/>
    <p:sldId id="373" r:id="rId65"/>
    <p:sldId id="374" r:id="rId66"/>
    <p:sldId id="375" r:id="rId67"/>
    <p:sldId id="376" r:id="rId68"/>
    <p:sldId id="377" r:id="rId69"/>
    <p:sldId id="378" r:id="rId70"/>
    <p:sldId id="379" r:id="rId71"/>
    <p:sldId id="380" r:id="rId72"/>
    <p:sldId id="381" r:id="rId73"/>
    <p:sldId id="382" r:id="rId74"/>
    <p:sldId id="383" r:id="rId75"/>
    <p:sldId id="384" r:id="rId76"/>
    <p:sldId id="385" r:id="rId77"/>
    <p:sldId id="386" r:id="rId78"/>
    <p:sldId id="387" r:id="rId79"/>
    <p:sldId id="418" r:id="rId80"/>
    <p:sldId id="419" r:id="rId81"/>
    <p:sldId id="420" r:id="rId82"/>
    <p:sldId id="421" r:id="rId83"/>
    <p:sldId id="422" r:id="rId84"/>
    <p:sldId id="423" r:id="rId8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Font typeface="Arial" panose="020B0604020202020204" pitchFamily="34" charset="0"/>
      <a:buChar char="•"/>
      <a:defRPr b="1" i="0" u="none" kern="1200" baseline="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0" d="100"/>
          <a:sy n="60" d="100"/>
        </p:scale>
        <p:origin x="-16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8" Type="http://schemas.openxmlformats.org/officeDocument/2006/relationships/tableStyles" Target="tableStyles.xml"/><Relationship Id="rId87" Type="http://schemas.openxmlformats.org/officeDocument/2006/relationships/viewProps" Target="viewProps.xml"/><Relationship Id="rId86" Type="http://schemas.openxmlformats.org/officeDocument/2006/relationships/presProps" Target="presProps.xml"/><Relationship Id="rId85" Type="http://schemas.openxmlformats.org/officeDocument/2006/relationships/slide" Target="slides/slide79.xml"/><Relationship Id="rId84" Type="http://schemas.openxmlformats.org/officeDocument/2006/relationships/slide" Target="slides/slide78.xml"/><Relationship Id="rId83" Type="http://schemas.openxmlformats.org/officeDocument/2006/relationships/slide" Target="slides/slide77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80" Type="http://schemas.openxmlformats.org/officeDocument/2006/relationships/slide" Target="slides/slide74.xml"/><Relationship Id="rId8" Type="http://schemas.openxmlformats.org/officeDocument/2006/relationships/slide" Target="slides/slide2.xml"/><Relationship Id="rId79" Type="http://schemas.openxmlformats.org/officeDocument/2006/relationships/slide" Target="slides/slide73.xml"/><Relationship Id="rId78" Type="http://schemas.openxmlformats.org/officeDocument/2006/relationships/slide" Target="slides/slide72.xml"/><Relationship Id="rId77" Type="http://schemas.openxmlformats.org/officeDocument/2006/relationships/slide" Target="slides/slide71.xml"/><Relationship Id="rId76" Type="http://schemas.openxmlformats.org/officeDocument/2006/relationships/slide" Target="slides/slide70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7" Type="http://schemas.openxmlformats.org/officeDocument/2006/relationships/notesMaster" Target="notesMasters/notesMaster1.xml"/><Relationship Id="rId69" Type="http://schemas.openxmlformats.org/officeDocument/2006/relationships/slide" Target="slides/slide63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" Target="slides/slide1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Char char="•"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D9983AF3-DF98-4780-9618-DA1FAFC4382D}" type="datetimeFigureOut"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020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Char char="•"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备注占位符 2"/>
          <p:cNvSpPr>
            <a:spLocks noGrp="1"/>
          </p:cNvSpPr>
          <p:nvPr>
            <p:ph type="body" idx="1"/>
          </p:nvPr>
        </p:nvSpPr>
        <p:spPr>
          <a:ln w="9525"/>
        </p:spPr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870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>
          <a:ln w="9525"/>
        </p:spPr>
        <p:txBody>
          <a:bodyPr wrap="square" lIns="91440" tIns="45720" rIns="91440" bIns="45720" anchor="ctr" anchorCtr="0"/>
          <a:p>
            <a:pPr lvl="0"/>
            <a:endParaRPr lang="zh-CN" altLang="en-US" dirty="0"/>
          </a:p>
        </p:txBody>
      </p:sp>
      <p:sp>
        <p:nvSpPr>
          <p:cNvPr id="880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strips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strips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strips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1.png"/><Relationship Id="rId12" Type="http://schemas.openxmlformats.org/officeDocument/2006/relationships/slide" Target="../slides/slide5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-6350" y="0"/>
            <a:ext cx="2832100" cy="6856413"/>
            <a:chOff x="0" y="0"/>
            <a:chExt cx="1785" cy="4319"/>
          </a:xfrm>
        </p:grpSpPr>
        <p:sp>
          <p:nvSpPr>
            <p:cNvPr id="2" name="Freeform 3"/>
            <p:cNvSpPr/>
            <p:nvPr/>
          </p:nvSpPr>
          <p:spPr bwMode="auto">
            <a:xfrm>
              <a:off x="0" y="3262"/>
              <a:ext cx="472" cy="802"/>
            </a:xfrm>
            <a:custGeom>
              <a:avLst/>
              <a:gdLst>
                <a:gd name="T0" fmla="*/ 0 w 472"/>
                <a:gd name="T1" fmla="*/ 0 h 802"/>
                <a:gd name="T2" fmla="*/ 472 w 472"/>
                <a:gd name="T3" fmla="*/ 802 h 802"/>
              </a:gdLst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T0" t="T1" r="T2" b="T3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3" name="Group 4"/>
            <p:cNvGrpSpPr/>
            <p:nvPr/>
          </p:nvGrpSpPr>
          <p:grpSpPr>
            <a:xfrm rot="-6635092" flipH="1">
              <a:off x="109" y="2441"/>
              <a:ext cx="452" cy="444"/>
              <a:chOff x="0" y="0"/>
              <a:chExt cx="129" cy="157"/>
            </a:xfrm>
          </p:grpSpPr>
          <p:sp>
            <p:nvSpPr>
              <p:cNvPr id="1029" name="Freeform 5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0" name="Freeform 6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31" name="Freeform 7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32" name="Freeform 8"/>
            <p:cNvSpPr/>
            <p:nvPr/>
          </p:nvSpPr>
          <p:spPr bwMode="auto">
            <a:xfrm>
              <a:off x="95" y="1736"/>
              <a:ext cx="710" cy="768"/>
            </a:xfrm>
            <a:custGeom>
              <a:avLst/>
              <a:gdLst>
                <a:gd name="T0" fmla="*/ 0 w 710"/>
                <a:gd name="T1" fmla="*/ 0 h 768"/>
                <a:gd name="T2" fmla="*/ 710 w 710"/>
                <a:gd name="T3" fmla="*/ 768 h 768"/>
              </a:gdLst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T0" t="T1" r="T2" b="T3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5" name="Group 9"/>
            <p:cNvGrpSpPr/>
            <p:nvPr/>
          </p:nvGrpSpPr>
          <p:grpSpPr>
            <a:xfrm rot="416244">
              <a:off x="14" y="1746"/>
              <a:ext cx="1771" cy="1741"/>
              <a:chOff x="0" y="0"/>
              <a:chExt cx="902" cy="833"/>
            </a:xfrm>
          </p:grpSpPr>
          <p:sp>
            <p:nvSpPr>
              <p:cNvPr id="1034" name="Freeform 10"/>
              <p:cNvSpPr/>
              <p:nvPr/>
            </p:nvSpPr>
            <p:spPr bwMode="auto">
              <a:xfrm rot="373330" flipH="1">
                <a:off x="84" y="0"/>
                <a:ext cx="313" cy="303"/>
              </a:xfrm>
              <a:custGeom>
                <a:avLst/>
                <a:gdLst>
                  <a:gd name="T0" fmla="*/ 0 w 217"/>
                  <a:gd name="T1" fmla="*/ 0 h 210"/>
                  <a:gd name="T2" fmla="*/ 217 w 217"/>
                  <a:gd name="T3" fmla="*/ 210 h 210"/>
                </a:gdLst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T0" t="T1" r="T2" b="T3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" name="Freeform 11"/>
              <p:cNvSpPr/>
              <p:nvPr/>
            </p:nvSpPr>
            <p:spPr bwMode="auto">
              <a:xfrm rot="373330" flipH="1">
                <a:off x="0" y="56"/>
                <a:ext cx="262" cy="308"/>
              </a:xfrm>
              <a:custGeom>
                <a:avLst/>
                <a:gdLst>
                  <a:gd name="T0" fmla="*/ 0 w 182"/>
                  <a:gd name="T1" fmla="*/ 0 h 213"/>
                  <a:gd name="T2" fmla="*/ 182 w 182"/>
                  <a:gd name="T3" fmla="*/ 213 h 213"/>
                </a:gdLst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T0" t="T1" r="T2" b="T3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Freeform 12"/>
              <p:cNvSpPr/>
              <p:nvPr/>
            </p:nvSpPr>
            <p:spPr bwMode="auto">
              <a:xfrm rot="373330" flipH="1">
                <a:off x="80" y="120"/>
                <a:ext cx="93" cy="156"/>
              </a:xfrm>
              <a:custGeom>
                <a:avLst/>
                <a:gdLst>
                  <a:gd name="T0" fmla="*/ 0 w 128"/>
                  <a:gd name="T1" fmla="*/ 0 h 217"/>
                  <a:gd name="T2" fmla="*/ 128 w 128"/>
                  <a:gd name="T3" fmla="*/ 217 h 217"/>
                </a:gdLst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T0" t="T1" r="T2" b="T3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Freeform 13"/>
              <p:cNvSpPr/>
              <p:nvPr/>
            </p:nvSpPr>
            <p:spPr bwMode="auto">
              <a:xfrm rot="373330" flipH="1">
                <a:off x="272" y="323"/>
                <a:ext cx="85" cy="93"/>
              </a:xfrm>
              <a:custGeom>
                <a:avLst/>
                <a:gdLst>
                  <a:gd name="T0" fmla="*/ 0 w 117"/>
                  <a:gd name="T1" fmla="*/ 0 h 132"/>
                  <a:gd name="T2" fmla="*/ 117 w 117"/>
                  <a:gd name="T3" fmla="*/ 132 h 132"/>
                </a:gdLst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T0" t="T1" r="T2" b="T3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14"/>
              <p:cNvSpPr/>
              <p:nvPr/>
            </p:nvSpPr>
            <p:spPr bwMode="auto">
              <a:xfrm rot="373330" flipH="1">
                <a:off x="248" y="346"/>
                <a:ext cx="21" cy="55"/>
              </a:xfrm>
              <a:custGeom>
                <a:avLst/>
                <a:gdLst>
                  <a:gd name="T0" fmla="*/ 0 w 29"/>
                  <a:gd name="T1" fmla="*/ 0 h 77"/>
                  <a:gd name="T2" fmla="*/ 29 w 29"/>
                  <a:gd name="T3" fmla="*/ 77 h 77"/>
                </a:gdLst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T0" t="T1" r="T2" b="T3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067" name="Group 15"/>
              <p:cNvGrpSpPr/>
              <p:nvPr userDrawn="1"/>
            </p:nvGrpSpPr>
            <p:grpSpPr>
              <a:xfrm rot="-10713554" flipH="1">
                <a:off x="294" y="464"/>
                <a:ext cx="608" cy="369"/>
                <a:chOff x="0" y="0"/>
                <a:chExt cx="608" cy="369"/>
              </a:xfrm>
            </p:grpSpPr>
            <p:sp>
              <p:nvSpPr>
                <p:cNvPr id="1040" name="Freeform 16"/>
                <p:cNvSpPr/>
                <p:nvPr/>
              </p:nvSpPr>
              <p:spPr bwMode="auto">
                <a:xfrm rot="4200091">
                  <a:off x="123" y="102"/>
                  <a:ext cx="143" cy="390"/>
                </a:xfrm>
                <a:custGeom>
                  <a:avLst/>
                  <a:gdLst>
                    <a:gd name="T0" fmla="*/ 0 w 207"/>
                    <a:gd name="T1" fmla="*/ 0 h 564"/>
                    <a:gd name="T2" fmla="*/ 207 w 207"/>
                    <a:gd name="T3" fmla="*/ 564 h 564"/>
                  </a:gdLst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T0" t="T1" r="T2" b="T3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1" name="Freeform 17"/>
                <p:cNvSpPr/>
                <p:nvPr/>
              </p:nvSpPr>
              <p:spPr bwMode="auto">
                <a:xfrm rot="4200091">
                  <a:off x="490" y="56"/>
                  <a:ext cx="33" cy="160"/>
                </a:xfrm>
                <a:custGeom>
                  <a:avLst/>
                  <a:gdLst>
                    <a:gd name="T0" fmla="*/ 0 w 47"/>
                    <a:gd name="T1" fmla="*/ 0 h 232"/>
                    <a:gd name="T2" fmla="*/ 47 w 47"/>
                    <a:gd name="T3" fmla="*/ 232 h 232"/>
                  </a:gdLst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T0" t="T1" r="T2" b="T3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42" name="Freeform 18"/>
                <p:cNvSpPr/>
                <p:nvPr/>
              </p:nvSpPr>
              <p:spPr bwMode="auto">
                <a:xfrm rot="4200091">
                  <a:off x="551" y="18"/>
                  <a:ext cx="60" cy="26"/>
                </a:xfrm>
                <a:custGeom>
                  <a:avLst/>
                  <a:gdLst>
                    <a:gd name="T0" fmla="*/ 0 w 87"/>
                    <a:gd name="T1" fmla="*/ 0 h 40"/>
                    <a:gd name="T2" fmla="*/ 87 w 87"/>
                    <a:gd name="T3" fmla="*/ 40 h 40"/>
                  </a:gdLst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T0" t="T1" r="T2" b="T3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036" name="Group 19"/>
            <p:cNvGrpSpPr/>
            <p:nvPr/>
          </p:nvGrpSpPr>
          <p:grpSpPr>
            <a:xfrm rot="6248562">
              <a:off x="348" y="3854"/>
              <a:ext cx="392" cy="424"/>
              <a:chOff x="0" y="0"/>
              <a:chExt cx="129" cy="157"/>
            </a:xfrm>
          </p:grpSpPr>
          <p:sp>
            <p:nvSpPr>
              <p:cNvPr id="1044" name="Freeform 20"/>
              <p:cNvSpPr/>
              <p:nvPr/>
            </p:nvSpPr>
            <p:spPr bwMode="auto">
              <a:xfrm>
                <a:off x="0" y="2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5" name="Freeform 21"/>
              <p:cNvSpPr/>
              <p:nvPr/>
            </p:nvSpPr>
            <p:spPr bwMode="auto">
              <a:xfrm>
                <a:off x="59" y="30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6" name="Freeform 22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7" name="Group 23"/>
            <p:cNvGrpSpPr/>
            <p:nvPr/>
          </p:nvGrpSpPr>
          <p:grpSpPr>
            <a:xfrm rot="5003157">
              <a:off x="254" y="1102"/>
              <a:ext cx="412" cy="500"/>
              <a:chOff x="0" y="0"/>
              <a:chExt cx="129" cy="157"/>
            </a:xfrm>
          </p:grpSpPr>
          <p:sp>
            <p:nvSpPr>
              <p:cNvPr id="1048" name="Freeform 24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49" name="Freeform 25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0" name="Freeform 26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38" name="Group 27"/>
            <p:cNvGrpSpPr/>
            <p:nvPr/>
          </p:nvGrpSpPr>
          <p:grpSpPr>
            <a:xfrm>
              <a:off x="820" y="0"/>
              <a:ext cx="345" cy="367"/>
              <a:chOff x="0" y="0"/>
              <a:chExt cx="129" cy="157"/>
            </a:xfrm>
          </p:grpSpPr>
          <p:sp>
            <p:nvSpPr>
              <p:cNvPr id="1052" name="Freeform 28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3" name="Freeform 29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54" name="Freeform 30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55" name="Freeform 31"/>
            <p:cNvSpPr/>
            <p:nvPr/>
          </p:nvSpPr>
          <p:spPr bwMode="auto">
            <a:xfrm>
              <a:off x="92" y="94"/>
              <a:ext cx="699" cy="756"/>
            </a:xfrm>
            <a:custGeom>
              <a:avLst/>
              <a:gdLst>
                <a:gd name="T0" fmla="*/ 0 w 699"/>
                <a:gd name="T1" fmla="*/ 0 h 756"/>
                <a:gd name="T2" fmla="*/ 699 w 699"/>
                <a:gd name="T3" fmla="*/ 756 h 756"/>
              </a:gdLst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T0" t="T1" r="T2" b="T3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Freeform 32"/>
            <p:cNvSpPr/>
            <p:nvPr/>
          </p:nvSpPr>
          <p:spPr bwMode="auto">
            <a:xfrm rot="828663">
              <a:off x="247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109 w 109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T0" t="T1" r="T2" b="T3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Freeform 33"/>
            <p:cNvSpPr/>
            <p:nvPr/>
          </p:nvSpPr>
          <p:spPr bwMode="auto">
            <a:xfrm rot="828663">
              <a:off x="271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54 w 54"/>
                <a:gd name="T3" fmla="*/ 40 h 4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T0" t="T1" r="T2" b="T3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Freeform 34"/>
            <p:cNvSpPr/>
            <p:nvPr/>
          </p:nvSpPr>
          <p:spPr bwMode="auto">
            <a:xfrm>
              <a:off x="16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118 w 118"/>
                <a:gd name="T3" fmla="*/ 209 h 209"/>
              </a:gdLst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T0" t="T1" r="T2" b="T3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Freeform 35"/>
            <p:cNvSpPr/>
            <p:nvPr/>
          </p:nvSpPr>
          <p:spPr bwMode="auto">
            <a:xfrm>
              <a:off x="5" y="3968"/>
              <a:ext cx="130" cy="128"/>
            </a:xfrm>
            <a:custGeom>
              <a:avLst/>
              <a:gdLst>
                <a:gd name="T0" fmla="*/ 0 w 130"/>
                <a:gd name="T1" fmla="*/ 0 h 128"/>
                <a:gd name="T2" fmla="*/ 130 w 130"/>
                <a:gd name="T3" fmla="*/ 128 h 128"/>
              </a:gdLst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T0" t="T1" r="T2" b="T3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Freeform 36"/>
            <p:cNvSpPr/>
            <p:nvPr/>
          </p:nvSpPr>
          <p:spPr bwMode="auto">
            <a:xfrm>
              <a:off x="5" y="3949"/>
              <a:ext cx="47" cy="86"/>
            </a:xfrm>
            <a:custGeom>
              <a:avLst/>
              <a:gdLst>
                <a:gd name="T0" fmla="*/ 0 w 47"/>
                <a:gd name="T1" fmla="*/ 0 h 86"/>
                <a:gd name="T2" fmla="*/ 47 w 47"/>
                <a:gd name="T3" fmla="*/ 86 h 86"/>
              </a:gdLst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T0" t="T1" r="T2" b="T3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Freeform 37"/>
            <p:cNvSpPr/>
            <p:nvPr/>
          </p:nvSpPr>
          <p:spPr bwMode="auto">
            <a:xfrm>
              <a:off x="5" y="3239"/>
              <a:ext cx="497" cy="740"/>
            </a:xfrm>
            <a:custGeom>
              <a:avLst/>
              <a:gdLst>
                <a:gd name="T0" fmla="*/ 0 w 497"/>
                <a:gd name="T1" fmla="*/ 0 h 740"/>
                <a:gd name="T2" fmla="*/ 497 w 497"/>
                <a:gd name="T3" fmla="*/ 740 h 740"/>
              </a:gdLst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T0" t="T1" r="T2" b="T3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Freeform 38"/>
            <p:cNvSpPr/>
            <p:nvPr/>
          </p:nvSpPr>
          <p:spPr bwMode="auto">
            <a:xfrm rot="1584153">
              <a:off x="25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257 w 257"/>
                <a:gd name="T3" fmla="*/ 237 h 237"/>
              </a:gdLst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T0" t="T1" r="T2" b="T3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Freeform 39"/>
            <p:cNvSpPr/>
            <p:nvPr/>
          </p:nvSpPr>
          <p:spPr bwMode="auto">
            <a:xfrm rot="1584153">
              <a:off x="247" y="756"/>
              <a:ext cx="167" cy="115"/>
            </a:xfrm>
            <a:custGeom>
              <a:avLst/>
              <a:gdLst>
                <a:gd name="T0" fmla="*/ 0 w 124"/>
                <a:gd name="T1" fmla="*/ 0 h 110"/>
                <a:gd name="T2" fmla="*/ 124 w 124"/>
                <a:gd name="T3" fmla="*/ 110 h 110"/>
              </a:gdLst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T0" t="T1" r="T2" b="T3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40"/>
            <p:cNvSpPr/>
            <p:nvPr/>
          </p:nvSpPr>
          <p:spPr bwMode="auto">
            <a:xfrm rot="1584153">
              <a:off x="579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109 w 109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T0" t="T1" r="T2" b="T3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Freeform 41"/>
            <p:cNvSpPr/>
            <p:nvPr/>
          </p:nvSpPr>
          <p:spPr bwMode="auto">
            <a:xfrm rot="1584153">
              <a:off x="241" y="721"/>
              <a:ext cx="62" cy="97"/>
            </a:xfrm>
            <a:custGeom>
              <a:avLst/>
              <a:gdLst>
                <a:gd name="T0" fmla="*/ 0 w 46"/>
                <a:gd name="T1" fmla="*/ 0 h 94"/>
                <a:gd name="T2" fmla="*/ 46 w 46"/>
                <a:gd name="T3" fmla="*/ 94 h 94"/>
              </a:gdLst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T0" t="T1" r="T2" b="T3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Freeform 42"/>
            <p:cNvSpPr/>
            <p:nvPr/>
          </p:nvSpPr>
          <p:spPr bwMode="auto">
            <a:xfrm rot="1584153">
              <a:off x="590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54 w 54"/>
                <a:gd name="T3" fmla="*/ 40 h 4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T0" t="T1" r="T2" b="T3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43"/>
            <p:cNvSpPr/>
            <p:nvPr/>
          </p:nvSpPr>
          <p:spPr bwMode="auto">
            <a:xfrm>
              <a:off x="5" y="886"/>
              <a:ext cx="360" cy="650"/>
            </a:xfrm>
            <a:custGeom>
              <a:avLst/>
              <a:gdLst>
                <a:gd name="T0" fmla="*/ 0 w 360"/>
                <a:gd name="T1" fmla="*/ 0 h 650"/>
                <a:gd name="T2" fmla="*/ 360 w 360"/>
                <a:gd name="T3" fmla="*/ 650 h 650"/>
              </a:gdLst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T0" t="T1" r="T2" b="T3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Freeform 44"/>
            <p:cNvSpPr/>
            <p:nvPr/>
          </p:nvSpPr>
          <p:spPr bwMode="auto">
            <a:xfrm rot="1584153">
              <a:off x="61" y="84"/>
              <a:ext cx="804" cy="686"/>
            </a:xfrm>
            <a:custGeom>
              <a:avLst/>
              <a:gdLst>
                <a:gd name="T0" fmla="*/ 0 w 596"/>
                <a:gd name="T1" fmla="*/ 0 h 666"/>
                <a:gd name="T2" fmla="*/ 596 w 596"/>
                <a:gd name="T3" fmla="*/ 666 h 666"/>
              </a:gdLst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T0" t="T1" r="T2" b="T3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7" name="Rectangle 45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7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2056" name="Group 3"/>
            <p:cNvGrpSpPr/>
            <p:nvPr userDrawn="1"/>
          </p:nvGrpSpPr>
          <p:grpSpPr>
            <a:xfrm rot="-215207">
              <a:off x="3687" y="233"/>
              <a:ext cx="1861" cy="3632"/>
              <a:chOff x="0" y="0"/>
              <a:chExt cx="1861" cy="3632"/>
            </a:xfrm>
          </p:grpSpPr>
          <p:sp>
            <p:nvSpPr>
              <p:cNvPr id="2" name="Freeform 4"/>
              <p:cNvSpPr/>
              <p:nvPr/>
            </p:nvSpPr>
            <p:spPr bwMode="auto">
              <a:xfrm rot="12185230" flipV="1">
                <a:off x="524" y="-10"/>
                <a:ext cx="1333" cy="1485"/>
              </a:xfrm>
              <a:custGeom>
                <a:avLst/>
                <a:gdLst>
                  <a:gd name="T0" fmla="*/ 0 w 596"/>
                  <a:gd name="T1" fmla="*/ 0 h 666"/>
                  <a:gd name="T2" fmla="*/ 596 w 596"/>
                  <a:gd name="T3" fmla="*/ 666 h 666"/>
                </a:gdLst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T0" t="T1" r="T2" b="T3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3" name="Freeform 5"/>
              <p:cNvSpPr/>
              <p:nvPr/>
            </p:nvSpPr>
            <p:spPr bwMode="auto">
              <a:xfrm rot="12185230" flipV="1">
                <a:off x="1023" y="1027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257 w 257"/>
                  <a:gd name="T3" fmla="*/ 237 h 237"/>
                </a:gdLst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T0" t="T1" r="T2" b="T3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4" name="Freeform 6"/>
              <p:cNvSpPr/>
              <p:nvPr/>
            </p:nvSpPr>
            <p:spPr bwMode="auto">
              <a:xfrm rot="12185230" flipV="1">
                <a:off x="628" y="1379"/>
                <a:ext cx="277" cy="249"/>
              </a:xfrm>
              <a:custGeom>
                <a:avLst/>
                <a:gdLst>
                  <a:gd name="T0" fmla="*/ 0 w 124"/>
                  <a:gd name="T1" fmla="*/ 0 h 110"/>
                  <a:gd name="T2" fmla="*/ 124 w 124"/>
                  <a:gd name="T3" fmla="*/ 110 h 110"/>
                </a:gdLst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T0" t="T1" r="T2" b="T3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5" name="Freeform 7"/>
              <p:cNvSpPr/>
              <p:nvPr/>
            </p:nvSpPr>
            <p:spPr bwMode="auto">
              <a:xfrm rot="12185230" flipV="1">
                <a:off x="969" y="189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109 w 109"/>
                  <a:gd name="T3" fmla="*/ 156 h 156"/>
                </a:gdLst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T0" t="T1" r="T2" b="T3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" name="Freeform 8"/>
              <p:cNvSpPr/>
              <p:nvPr/>
            </p:nvSpPr>
            <p:spPr bwMode="auto">
              <a:xfrm rot="12185230" flipV="1">
                <a:off x="826" y="1427"/>
                <a:ext cx="103" cy="209"/>
              </a:xfrm>
              <a:custGeom>
                <a:avLst/>
                <a:gdLst>
                  <a:gd name="T0" fmla="*/ 0 w 46"/>
                  <a:gd name="T1" fmla="*/ 0 h 94"/>
                  <a:gd name="T2" fmla="*/ 46 w 46"/>
                  <a:gd name="T3" fmla="*/ 94 h 94"/>
                </a:gdLst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T0" t="T1" r="T2" b="T3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7" name="Freeform 9"/>
              <p:cNvSpPr/>
              <p:nvPr/>
            </p:nvSpPr>
            <p:spPr bwMode="auto">
              <a:xfrm rot="12185230" flipV="1">
                <a:off x="882" y="540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54 w 54"/>
                  <a:gd name="T3" fmla="*/ 40 h 40"/>
                </a:gdLst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T0" t="T1" r="T2" b="T3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58" name="Freeform 10"/>
              <p:cNvSpPr/>
              <p:nvPr/>
            </p:nvSpPr>
            <p:spPr bwMode="auto">
              <a:xfrm rot="12185230" flipV="1">
                <a:off x="-5" y="1565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149 w 149"/>
                  <a:gd name="T3" fmla="*/ 704 h 704"/>
                </a:gdLst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T0" t="T1" r="T2" b="T3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59" name="Freeform 11"/>
            <p:cNvSpPr/>
            <p:nvPr/>
          </p:nvSpPr>
          <p:spPr bwMode="auto">
            <a:xfrm rot="373330" flipH="1">
              <a:off x="22" y="1957"/>
              <a:ext cx="323" cy="649"/>
            </a:xfrm>
            <a:custGeom>
              <a:avLst/>
              <a:gdLst>
                <a:gd name="T0" fmla="*/ 0 w 128"/>
                <a:gd name="T1" fmla="*/ 0 h 217"/>
                <a:gd name="T2" fmla="*/ 128 w 128"/>
                <a:gd name="T3" fmla="*/ 217 h 217"/>
              </a:gdLst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T0" t="T1" r="T2" b="T3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Freeform 12"/>
            <p:cNvSpPr/>
            <p:nvPr/>
          </p:nvSpPr>
          <p:spPr bwMode="auto">
            <a:xfrm>
              <a:off x="168" y="1260"/>
              <a:ext cx="1259" cy="1532"/>
            </a:xfrm>
            <a:custGeom>
              <a:avLst/>
              <a:gdLst>
                <a:gd name="T0" fmla="*/ 0 w 1259"/>
                <a:gd name="T1" fmla="*/ 0 h 1532"/>
                <a:gd name="T2" fmla="*/ 1259 w 1259"/>
                <a:gd name="T3" fmla="*/ 1532 h 1532"/>
              </a:gdLst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T0" t="T1" r="T2" b="T3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Freeform 13"/>
            <p:cNvSpPr/>
            <p:nvPr/>
          </p:nvSpPr>
          <p:spPr bwMode="auto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801 w 801"/>
                <a:gd name="T3" fmla="*/ 459 h 459"/>
              </a:gdLst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T0" t="T1" r="T2" b="T3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Freeform 14"/>
            <p:cNvSpPr/>
            <p:nvPr/>
          </p:nvSpPr>
          <p:spPr bwMode="auto">
            <a:xfrm rot="373330" flipH="1">
              <a:off x="898" y="2855"/>
              <a:ext cx="354" cy="464"/>
            </a:xfrm>
            <a:custGeom>
              <a:avLst/>
              <a:gdLst>
                <a:gd name="T0" fmla="*/ 0 w 117"/>
                <a:gd name="T1" fmla="*/ 0 h 132"/>
                <a:gd name="T2" fmla="*/ 117 w 117"/>
                <a:gd name="T3" fmla="*/ 132 h 132"/>
              </a:gdLst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T0" t="T1" r="T2" b="T3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Freeform 15"/>
            <p:cNvSpPr/>
            <p:nvPr/>
          </p:nvSpPr>
          <p:spPr bwMode="auto">
            <a:xfrm rot="373330" flipH="1">
              <a:off x="799" y="2979"/>
              <a:ext cx="87" cy="274"/>
            </a:xfrm>
            <a:custGeom>
              <a:avLst/>
              <a:gdLst>
                <a:gd name="T0" fmla="*/ 0 w 29"/>
                <a:gd name="T1" fmla="*/ 0 h 77"/>
                <a:gd name="T2" fmla="*/ 29 w 29"/>
                <a:gd name="T3" fmla="*/ 77 h 77"/>
              </a:gdLst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T0" t="T1" r="T2" b="T3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" name="Freeform 16"/>
            <p:cNvSpPr/>
            <p:nvPr/>
          </p:nvSpPr>
          <p:spPr bwMode="auto">
            <a:xfrm>
              <a:off x="1190" y="3273"/>
              <a:ext cx="1108" cy="1047"/>
            </a:xfrm>
            <a:custGeom>
              <a:avLst/>
              <a:gdLst>
                <a:gd name="T0" fmla="*/ 0 w 1108"/>
                <a:gd name="T1" fmla="*/ 0 h 1047"/>
                <a:gd name="T2" fmla="*/ 1108 w 1108"/>
                <a:gd name="T3" fmla="*/ 1047 h 1047"/>
              </a:gdLst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T0" t="T1" r="T2" b="T3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" name="Group 17"/>
            <p:cNvGrpSpPr/>
            <p:nvPr userDrawn="1"/>
          </p:nvGrpSpPr>
          <p:grpSpPr>
            <a:xfrm rot="3220060">
              <a:off x="2635" y="749"/>
              <a:ext cx="569" cy="636"/>
              <a:chOff x="0" y="0"/>
              <a:chExt cx="129" cy="157"/>
            </a:xfrm>
          </p:grpSpPr>
          <p:sp>
            <p:nvSpPr>
              <p:cNvPr id="5" name="Freeform 18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19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68" name="Freeform 20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Group 21"/>
            <p:cNvGrpSpPr/>
            <p:nvPr userDrawn="1"/>
          </p:nvGrpSpPr>
          <p:grpSpPr>
            <a:xfrm rot="-6691250">
              <a:off x="3636" y="115"/>
              <a:ext cx="356" cy="608"/>
              <a:chOff x="0" y="0"/>
              <a:chExt cx="129" cy="157"/>
            </a:xfrm>
          </p:grpSpPr>
          <p:sp>
            <p:nvSpPr>
              <p:cNvPr id="2070" name="Freeform 22"/>
              <p:cNvSpPr/>
              <p:nvPr/>
            </p:nvSpPr>
            <p:spPr bwMode="auto">
              <a:xfrm>
                <a:off x="4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1" name="Freeform 23"/>
              <p:cNvSpPr/>
              <p:nvPr/>
            </p:nvSpPr>
            <p:spPr bwMode="auto">
              <a:xfrm>
                <a:off x="61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" name="Freeform 24"/>
              <p:cNvSpPr/>
              <p:nvPr/>
            </p:nvSpPr>
            <p:spPr bwMode="auto">
              <a:xfrm>
                <a:off x="44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5" name="Group 25"/>
            <p:cNvGrpSpPr/>
            <p:nvPr userDrawn="1"/>
          </p:nvGrpSpPr>
          <p:grpSpPr>
            <a:xfrm rot="8524840">
              <a:off x="677" y="3302"/>
              <a:ext cx="500" cy="500"/>
              <a:chOff x="0" y="0"/>
              <a:chExt cx="129" cy="156"/>
            </a:xfrm>
          </p:grpSpPr>
          <p:sp>
            <p:nvSpPr>
              <p:cNvPr id="2074" name="Freeform 26"/>
              <p:cNvSpPr/>
              <p:nvPr/>
            </p:nvSpPr>
            <p:spPr bwMode="auto">
              <a:xfrm>
                <a:off x="0" y="2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5" name="Freeform 27"/>
              <p:cNvSpPr/>
              <p:nvPr/>
            </p:nvSpPr>
            <p:spPr bwMode="auto">
              <a:xfrm>
                <a:off x="59" y="29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6" name="Freeform 28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6" name="Group 29"/>
            <p:cNvGrpSpPr/>
            <p:nvPr userDrawn="1"/>
          </p:nvGrpSpPr>
          <p:grpSpPr>
            <a:xfrm rot="4106450" flipH="1">
              <a:off x="402" y="257"/>
              <a:ext cx="708" cy="891"/>
              <a:chOff x="0" y="0"/>
              <a:chExt cx="129" cy="157"/>
            </a:xfrm>
          </p:grpSpPr>
          <p:sp>
            <p:nvSpPr>
              <p:cNvPr id="2078" name="Freeform 30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9" name="Freeform 31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80" name="Freeform 32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7" name="Group 33"/>
            <p:cNvGrpSpPr/>
            <p:nvPr userDrawn="1"/>
          </p:nvGrpSpPr>
          <p:grpSpPr>
            <a:xfrm rot="10015322" flipH="1">
              <a:off x="4628" y="2392"/>
              <a:ext cx="708" cy="891"/>
              <a:chOff x="0" y="0"/>
              <a:chExt cx="129" cy="157"/>
            </a:xfrm>
          </p:grpSpPr>
          <p:sp>
            <p:nvSpPr>
              <p:cNvPr id="2082" name="Freeform 34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83" name="Freeform 35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84" name="Freeform 36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85" name="Freeform 37"/>
            <p:cNvSpPr/>
            <p:nvPr/>
          </p:nvSpPr>
          <p:spPr bwMode="auto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862 w 862"/>
                <a:gd name="T3" fmla="*/ 886 h 886"/>
              </a:gdLst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T0" t="T1" r="T2" b="T3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6" name="Freeform 38"/>
            <p:cNvSpPr/>
            <p:nvPr/>
          </p:nvSpPr>
          <p:spPr bwMode="auto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257 w 257"/>
                <a:gd name="T3" fmla="*/ 237 h 237"/>
              </a:gdLst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T0" t="T1" r="T2" b="T3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7" name="Freeform 39"/>
            <p:cNvSpPr/>
            <p:nvPr/>
          </p:nvSpPr>
          <p:spPr bwMode="auto">
            <a:xfrm rot="9832527" flipV="1">
              <a:off x="1997" y="858"/>
              <a:ext cx="330" cy="278"/>
            </a:xfrm>
            <a:custGeom>
              <a:avLst/>
              <a:gdLst>
                <a:gd name="T0" fmla="*/ 0 w 124"/>
                <a:gd name="T1" fmla="*/ 0 h 110"/>
                <a:gd name="T2" fmla="*/ 124 w 124"/>
                <a:gd name="T3" fmla="*/ 110 h 110"/>
              </a:gdLst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T0" t="T1" r="T2" b="T3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8" name="Freeform 40"/>
            <p:cNvSpPr/>
            <p:nvPr/>
          </p:nvSpPr>
          <p:spPr bwMode="auto">
            <a:xfrm rot="9832527" flipV="1">
              <a:off x="2224" y="808"/>
              <a:ext cx="123" cy="233"/>
            </a:xfrm>
            <a:custGeom>
              <a:avLst/>
              <a:gdLst>
                <a:gd name="T0" fmla="*/ 0 w 46"/>
                <a:gd name="T1" fmla="*/ 0 h 94"/>
                <a:gd name="T2" fmla="*/ 46 w 46"/>
                <a:gd name="T3" fmla="*/ 94 h 94"/>
              </a:gdLst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T0" t="T1" r="T2" b="T3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9" name="Freeform 41"/>
            <p:cNvSpPr/>
            <p:nvPr/>
          </p:nvSpPr>
          <p:spPr bwMode="auto">
            <a:xfrm>
              <a:off x="1603" y="0"/>
              <a:ext cx="124" cy="121"/>
            </a:xfrm>
            <a:custGeom>
              <a:avLst/>
              <a:gdLst>
                <a:gd name="T0" fmla="*/ 0 w 124"/>
                <a:gd name="T1" fmla="*/ 0 h 121"/>
                <a:gd name="T2" fmla="*/ 124 w 124"/>
                <a:gd name="T3" fmla="*/ 121 h 121"/>
              </a:gdLst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T0" t="T1" r="T2" b="T3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0" name="Freeform 42"/>
            <p:cNvSpPr/>
            <p:nvPr/>
          </p:nvSpPr>
          <p:spPr bwMode="auto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49 w 149"/>
                <a:gd name="T3" fmla="*/ 704 h 704"/>
              </a:gdLst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T0" t="T1" r="T2" b="T3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1" name="Freeform 43"/>
            <p:cNvSpPr/>
            <p:nvPr/>
          </p:nvSpPr>
          <p:spPr bwMode="auto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32 h 132"/>
              </a:gdLst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T0" t="T1" r="T2" b="T3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45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94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95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96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-6350" y="0"/>
            <a:ext cx="2832100" cy="6856413"/>
            <a:chOff x="0" y="0"/>
            <a:chExt cx="1785" cy="4319"/>
          </a:xfrm>
        </p:grpSpPr>
        <p:sp>
          <p:nvSpPr>
            <p:cNvPr id="2" name="Freeform 3"/>
            <p:cNvSpPr/>
            <p:nvPr/>
          </p:nvSpPr>
          <p:spPr bwMode="auto">
            <a:xfrm>
              <a:off x="0" y="3262"/>
              <a:ext cx="472" cy="802"/>
            </a:xfrm>
            <a:custGeom>
              <a:avLst/>
              <a:gdLst>
                <a:gd name="T0" fmla="*/ 0 w 472"/>
                <a:gd name="T1" fmla="*/ 0 h 802"/>
                <a:gd name="T2" fmla="*/ 472 w 472"/>
                <a:gd name="T3" fmla="*/ 802 h 802"/>
              </a:gdLst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T0" t="T1" r="T2" b="T3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79" name="Group 4"/>
            <p:cNvGrpSpPr/>
            <p:nvPr/>
          </p:nvGrpSpPr>
          <p:grpSpPr>
            <a:xfrm rot="-6635092" flipH="1">
              <a:off x="109" y="2441"/>
              <a:ext cx="452" cy="444"/>
              <a:chOff x="0" y="0"/>
              <a:chExt cx="129" cy="157"/>
            </a:xfrm>
          </p:grpSpPr>
          <p:sp>
            <p:nvSpPr>
              <p:cNvPr id="3" name="Freeform 5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78" name="Freeform 6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Freeform 7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80" name="Freeform 8"/>
            <p:cNvSpPr/>
            <p:nvPr/>
          </p:nvSpPr>
          <p:spPr bwMode="auto">
            <a:xfrm>
              <a:off x="95" y="1736"/>
              <a:ext cx="710" cy="768"/>
            </a:xfrm>
            <a:custGeom>
              <a:avLst/>
              <a:gdLst>
                <a:gd name="T0" fmla="*/ 0 w 710"/>
                <a:gd name="T1" fmla="*/ 0 h 768"/>
                <a:gd name="T2" fmla="*/ 710 w 710"/>
                <a:gd name="T3" fmla="*/ 768 h 768"/>
              </a:gdLst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T0" t="T1" r="T2" b="T3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081" name="Group 9"/>
            <p:cNvGrpSpPr/>
            <p:nvPr/>
          </p:nvGrpSpPr>
          <p:grpSpPr>
            <a:xfrm rot="416244">
              <a:off x="14" y="1746"/>
              <a:ext cx="1771" cy="1741"/>
              <a:chOff x="0" y="0"/>
              <a:chExt cx="902" cy="833"/>
            </a:xfrm>
          </p:grpSpPr>
          <p:sp>
            <p:nvSpPr>
              <p:cNvPr id="5" name="Freeform 10"/>
              <p:cNvSpPr/>
              <p:nvPr/>
            </p:nvSpPr>
            <p:spPr bwMode="auto">
              <a:xfrm rot="373330" flipH="1">
                <a:off x="84" y="0"/>
                <a:ext cx="313" cy="303"/>
              </a:xfrm>
              <a:custGeom>
                <a:avLst/>
                <a:gdLst>
                  <a:gd name="T0" fmla="*/ 0 w 217"/>
                  <a:gd name="T1" fmla="*/ 0 h 210"/>
                  <a:gd name="T2" fmla="*/ 217 w 217"/>
                  <a:gd name="T3" fmla="*/ 210 h 210"/>
                </a:gdLst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T0" t="T1" r="T2" b="T3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11"/>
              <p:cNvSpPr/>
              <p:nvPr/>
            </p:nvSpPr>
            <p:spPr bwMode="auto">
              <a:xfrm rot="373330" flipH="1">
                <a:off x="0" y="56"/>
                <a:ext cx="262" cy="308"/>
              </a:xfrm>
              <a:custGeom>
                <a:avLst/>
                <a:gdLst>
                  <a:gd name="T0" fmla="*/ 0 w 182"/>
                  <a:gd name="T1" fmla="*/ 0 h 213"/>
                  <a:gd name="T2" fmla="*/ 182 w 182"/>
                  <a:gd name="T3" fmla="*/ 213 h 213"/>
                </a:gdLst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T0" t="T1" r="T2" b="T3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Freeform 12"/>
              <p:cNvSpPr/>
              <p:nvPr/>
            </p:nvSpPr>
            <p:spPr bwMode="auto">
              <a:xfrm rot="373330" flipH="1">
                <a:off x="80" y="120"/>
                <a:ext cx="93" cy="156"/>
              </a:xfrm>
              <a:custGeom>
                <a:avLst/>
                <a:gdLst>
                  <a:gd name="T0" fmla="*/ 0 w 128"/>
                  <a:gd name="T1" fmla="*/ 0 h 217"/>
                  <a:gd name="T2" fmla="*/ 128 w 128"/>
                  <a:gd name="T3" fmla="*/ 217 h 217"/>
                </a:gdLst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T0" t="T1" r="T2" b="T3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85" name="Freeform 13"/>
              <p:cNvSpPr/>
              <p:nvPr/>
            </p:nvSpPr>
            <p:spPr bwMode="auto">
              <a:xfrm rot="373330" flipH="1">
                <a:off x="272" y="323"/>
                <a:ext cx="85" cy="93"/>
              </a:xfrm>
              <a:custGeom>
                <a:avLst/>
                <a:gdLst>
                  <a:gd name="T0" fmla="*/ 0 w 117"/>
                  <a:gd name="T1" fmla="*/ 0 h 132"/>
                  <a:gd name="T2" fmla="*/ 117 w 117"/>
                  <a:gd name="T3" fmla="*/ 132 h 132"/>
                </a:gdLst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T0" t="T1" r="T2" b="T3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86" name="Freeform 14"/>
              <p:cNvSpPr/>
              <p:nvPr/>
            </p:nvSpPr>
            <p:spPr bwMode="auto">
              <a:xfrm rot="373330" flipH="1">
                <a:off x="248" y="346"/>
                <a:ext cx="21" cy="55"/>
              </a:xfrm>
              <a:custGeom>
                <a:avLst/>
                <a:gdLst>
                  <a:gd name="T0" fmla="*/ 0 w 29"/>
                  <a:gd name="T1" fmla="*/ 0 h 77"/>
                  <a:gd name="T2" fmla="*/ 29 w 29"/>
                  <a:gd name="T3" fmla="*/ 77 h 77"/>
                </a:gdLst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T0" t="T1" r="T2" b="T3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113" name="Group 15"/>
              <p:cNvGrpSpPr/>
              <p:nvPr userDrawn="1"/>
            </p:nvGrpSpPr>
            <p:grpSpPr>
              <a:xfrm rot="-10713554" flipH="1">
                <a:off x="294" y="464"/>
                <a:ext cx="608" cy="369"/>
                <a:chOff x="0" y="0"/>
                <a:chExt cx="608" cy="369"/>
              </a:xfrm>
            </p:grpSpPr>
            <p:sp>
              <p:nvSpPr>
                <p:cNvPr id="3088" name="Freeform 16"/>
                <p:cNvSpPr/>
                <p:nvPr/>
              </p:nvSpPr>
              <p:spPr bwMode="auto">
                <a:xfrm rot="4200091">
                  <a:off x="123" y="102"/>
                  <a:ext cx="143" cy="390"/>
                </a:xfrm>
                <a:custGeom>
                  <a:avLst/>
                  <a:gdLst>
                    <a:gd name="T0" fmla="*/ 0 w 207"/>
                    <a:gd name="T1" fmla="*/ 0 h 564"/>
                    <a:gd name="T2" fmla="*/ 207 w 207"/>
                    <a:gd name="T3" fmla="*/ 564 h 564"/>
                  </a:gdLst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T0" t="T1" r="T2" b="T3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89" name="Freeform 17"/>
                <p:cNvSpPr/>
                <p:nvPr/>
              </p:nvSpPr>
              <p:spPr bwMode="auto">
                <a:xfrm rot="4200091">
                  <a:off x="490" y="56"/>
                  <a:ext cx="33" cy="160"/>
                </a:xfrm>
                <a:custGeom>
                  <a:avLst/>
                  <a:gdLst>
                    <a:gd name="T0" fmla="*/ 0 w 47"/>
                    <a:gd name="T1" fmla="*/ 0 h 232"/>
                    <a:gd name="T2" fmla="*/ 47 w 47"/>
                    <a:gd name="T3" fmla="*/ 232 h 232"/>
                  </a:gdLst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T0" t="T1" r="T2" b="T3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90" name="Freeform 18"/>
                <p:cNvSpPr/>
                <p:nvPr/>
              </p:nvSpPr>
              <p:spPr bwMode="auto">
                <a:xfrm rot="4200091">
                  <a:off x="551" y="18"/>
                  <a:ext cx="60" cy="26"/>
                </a:xfrm>
                <a:custGeom>
                  <a:avLst/>
                  <a:gdLst>
                    <a:gd name="T0" fmla="*/ 0 w 87"/>
                    <a:gd name="T1" fmla="*/ 0 h 40"/>
                    <a:gd name="T2" fmla="*/ 87 w 87"/>
                    <a:gd name="T3" fmla="*/ 40 h 40"/>
                  </a:gdLst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T0" t="T1" r="T2" b="T3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082" name="Group 19"/>
            <p:cNvGrpSpPr/>
            <p:nvPr/>
          </p:nvGrpSpPr>
          <p:grpSpPr>
            <a:xfrm rot="6248562">
              <a:off x="348" y="3854"/>
              <a:ext cx="392" cy="424"/>
              <a:chOff x="0" y="0"/>
              <a:chExt cx="129" cy="157"/>
            </a:xfrm>
          </p:grpSpPr>
          <p:sp>
            <p:nvSpPr>
              <p:cNvPr id="3092" name="Freeform 20"/>
              <p:cNvSpPr/>
              <p:nvPr/>
            </p:nvSpPr>
            <p:spPr bwMode="auto">
              <a:xfrm>
                <a:off x="0" y="2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93" name="Freeform 21"/>
              <p:cNvSpPr/>
              <p:nvPr/>
            </p:nvSpPr>
            <p:spPr bwMode="auto">
              <a:xfrm>
                <a:off x="59" y="30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94" name="Freeform 22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3" name="Group 23"/>
            <p:cNvGrpSpPr/>
            <p:nvPr/>
          </p:nvGrpSpPr>
          <p:grpSpPr>
            <a:xfrm rot="5003157">
              <a:off x="254" y="1102"/>
              <a:ext cx="412" cy="500"/>
              <a:chOff x="0" y="0"/>
              <a:chExt cx="129" cy="157"/>
            </a:xfrm>
          </p:grpSpPr>
          <p:sp>
            <p:nvSpPr>
              <p:cNvPr id="3096" name="Freeform 24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97" name="Freeform 25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98" name="Freeform 26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084" name="Group 27"/>
            <p:cNvGrpSpPr/>
            <p:nvPr/>
          </p:nvGrpSpPr>
          <p:grpSpPr>
            <a:xfrm>
              <a:off x="820" y="0"/>
              <a:ext cx="345" cy="367"/>
              <a:chOff x="0" y="0"/>
              <a:chExt cx="129" cy="157"/>
            </a:xfrm>
          </p:grpSpPr>
          <p:sp>
            <p:nvSpPr>
              <p:cNvPr id="3100" name="Freeform 28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01" name="Freeform 29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02" name="Freeform 30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03" name="Freeform 31"/>
            <p:cNvSpPr/>
            <p:nvPr/>
          </p:nvSpPr>
          <p:spPr bwMode="auto">
            <a:xfrm>
              <a:off x="92" y="94"/>
              <a:ext cx="699" cy="756"/>
            </a:xfrm>
            <a:custGeom>
              <a:avLst/>
              <a:gdLst>
                <a:gd name="T0" fmla="*/ 0 w 699"/>
                <a:gd name="T1" fmla="*/ 0 h 756"/>
                <a:gd name="T2" fmla="*/ 699 w 699"/>
                <a:gd name="T3" fmla="*/ 756 h 756"/>
              </a:gdLst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T0" t="T1" r="T2" b="T3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Freeform 32"/>
            <p:cNvSpPr/>
            <p:nvPr/>
          </p:nvSpPr>
          <p:spPr bwMode="auto">
            <a:xfrm rot="828663">
              <a:off x="247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109 w 109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T0" t="T1" r="T2" b="T3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Freeform 33"/>
            <p:cNvSpPr/>
            <p:nvPr/>
          </p:nvSpPr>
          <p:spPr bwMode="auto">
            <a:xfrm rot="828663">
              <a:off x="271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54 w 54"/>
                <a:gd name="T3" fmla="*/ 40 h 4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T0" t="T1" r="T2" b="T3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Freeform 34"/>
            <p:cNvSpPr/>
            <p:nvPr/>
          </p:nvSpPr>
          <p:spPr bwMode="auto">
            <a:xfrm>
              <a:off x="16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118 w 118"/>
                <a:gd name="T3" fmla="*/ 209 h 209"/>
              </a:gdLst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T0" t="T1" r="T2" b="T3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Freeform 35"/>
            <p:cNvSpPr/>
            <p:nvPr/>
          </p:nvSpPr>
          <p:spPr bwMode="auto">
            <a:xfrm>
              <a:off x="5" y="3968"/>
              <a:ext cx="130" cy="128"/>
            </a:xfrm>
            <a:custGeom>
              <a:avLst/>
              <a:gdLst>
                <a:gd name="T0" fmla="*/ 0 w 130"/>
                <a:gd name="T1" fmla="*/ 0 h 128"/>
                <a:gd name="T2" fmla="*/ 130 w 130"/>
                <a:gd name="T3" fmla="*/ 128 h 128"/>
              </a:gdLst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T0" t="T1" r="T2" b="T3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Freeform 36"/>
            <p:cNvSpPr/>
            <p:nvPr/>
          </p:nvSpPr>
          <p:spPr bwMode="auto">
            <a:xfrm>
              <a:off x="5" y="3949"/>
              <a:ext cx="47" cy="86"/>
            </a:xfrm>
            <a:custGeom>
              <a:avLst/>
              <a:gdLst>
                <a:gd name="T0" fmla="*/ 0 w 47"/>
                <a:gd name="T1" fmla="*/ 0 h 86"/>
                <a:gd name="T2" fmla="*/ 47 w 47"/>
                <a:gd name="T3" fmla="*/ 86 h 86"/>
              </a:gdLst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T0" t="T1" r="T2" b="T3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Freeform 37"/>
            <p:cNvSpPr/>
            <p:nvPr/>
          </p:nvSpPr>
          <p:spPr bwMode="auto">
            <a:xfrm>
              <a:off x="5" y="3239"/>
              <a:ext cx="497" cy="740"/>
            </a:xfrm>
            <a:custGeom>
              <a:avLst/>
              <a:gdLst>
                <a:gd name="T0" fmla="*/ 0 w 497"/>
                <a:gd name="T1" fmla="*/ 0 h 740"/>
                <a:gd name="T2" fmla="*/ 497 w 497"/>
                <a:gd name="T3" fmla="*/ 740 h 740"/>
              </a:gdLst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T0" t="T1" r="T2" b="T3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Freeform 38"/>
            <p:cNvSpPr/>
            <p:nvPr/>
          </p:nvSpPr>
          <p:spPr bwMode="auto">
            <a:xfrm rot="1584153">
              <a:off x="25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257 w 257"/>
                <a:gd name="T3" fmla="*/ 237 h 237"/>
              </a:gdLst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T0" t="T1" r="T2" b="T3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1" name="Freeform 39"/>
            <p:cNvSpPr/>
            <p:nvPr/>
          </p:nvSpPr>
          <p:spPr bwMode="auto">
            <a:xfrm rot="1584153">
              <a:off x="247" y="756"/>
              <a:ext cx="167" cy="115"/>
            </a:xfrm>
            <a:custGeom>
              <a:avLst/>
              <a:gdLst>
                <a:gd name="T0" fmla="*/ 0 w 124"/>
                <a:gd name="T1" fmla="*/ 0 h 110"/>
                <a:gd name="T2" fmla="*/ 124 w 124"/>
                <a:gd name="T3" fmla="*/ 110 h 110"/>
              </a:gdLst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T0" t="T1" r="T2" b="T3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2" name="Freeform 40"/>
            <p:cNvSpPr/>
            <p:nvPr/>
          </p:nvSpPr>
          <p:spPr bwMode="auto">
            <a:xfrm rot="1584153">
              <a:off x="579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109 w 109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T0" t="T1" r="T2" b="T3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41"/>
            <p:cNvSpPr/>
            <p:nvPr/>
          </p:nvSpPr>
          <p:spPr bwMode="auto">
            <a:xfrm rot="1584153">
              <a:off x="241" y="721"/>
              <a:ext cx="62" cy="97"/>
            </a:xfrm>
            <a:custGeom>
              <a:avLst/>
              <a:gdLst>
                <a:gd name="T0" fmla="*/ 0 w 46"/>
                <a:gd name="T1" fmla="*/ 0 h 94"/>
                <a:gd name="T2" fmla="*/ 46 w 46"/>
                <a:gd name="T3" fmla="*/ 94 h 94"/>
              </a:gdLst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T0" t="T1" r="T2" b="T3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Freeform 42"/>
            <p:cNvSpPr/>
            <p:nvPr/>
          </p:nvSpPr>
          <p:spPr bwMode="auto">
            <a:xfrm rot="1584153">
              <a:off x="590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54 w 54"/>
                <a:gd name="T3" fmla="*/ 40 h 4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T0" t="T1" r="T2" b="T3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5" name="Freeform 43"/>
            <p:cNvSpPr/>
            <p:nvPr/>
          </p:nvSpPr>
          <p:spPr bwMode="auto">
            <a:xfrm>
              <a:off x="5" y="886"/>
              <a:ext cx="360" cy="650"/>
            </a:xfrm>
            <a:custGeom>
              <a:avLst/>
              <a:gdLst>
                <a:gd name="T0" fmla="*/ 0 w 360"/>
                <a:gd name="T1" fmla="*/ 0 h 650"/>
                <a:gd name="T2" fmla="*/ 360 w 360"/>
                <a:gd name="T3" fmla="*/ 650 h 650"/>
              </a:gdLst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T0" t="T1" r="T2" b="T3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6" name="Freeform 44"/>
            <p:cNvSpPr/>
            <p:nvPr/>
          </p:nvSpPr>
          <p:spPr bwMode="auto">
            <a:xfrm rot="1584153">
              <a:off x="61" y="84"/>
              <a:ext cx="804" cy="686"/>
            </a:xfrm>
            <a:custGeom>
              <a:avLst/>
              <a:gdLst>
                <a:gd name="T0" fmla="*/ 0 w 596"/>
                <a:gd name="T1" fmla="*/ 0 h 666"/>
                <a:gd name="T2" fmla="*/ 596 w 596"/>
                <a:gd name="T3" fmla="*/ 666 h 666"/>
              </a:gdLst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T0" t="T1" r="T2" b="T3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075" name="圆角矩形 49">
            <a:hlinkClick r:id="rId12" action="ppaction://hlinksldjump"/>
          </p:cNvPr>
          <p:cNvPicPr/>
          <p:nvPr userDrawn="1"/>
        </p:nvPicPr>
        <p:blipFill>
          <a:blip r:embed="rId13"/>
          <a:stretch>
            <a:fillRect/>
          </a:stretch>
        </p:blipFill>
        <p:spPr>
          <a:xfrm>
            <a:off x="7997825" y="6003925"/>
            <a:ext cx="1000125" cy="982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Rectangle 45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7" name="Rectangle 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trips dir="ru"/>
  </p:transition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>
            <a:off x="-6350" y="0"/>
            <a:ext cx="2832100" cy="6856413"/>
            <a:chOff x="0" y="0"/>
            <a:chExt cx="1785" cy="4319"/>
          </a:xfrm>
        </p:grpSpPr>
        <p:sp>
          <p:nvSpPr>
            <p:cNvPr id="2" name="Freeform 3"/>
            <p:cNvSpPr/>
            <p:nvPr/>
          </p:nvSpPr>
          <p:spPr bwMode="auto">
            <a:xfrm>
              <a:off x="0" y="3262"/>
              <a:ext cx="472" cy="802"/>
            </a:xfrm>
            <a:custGeom>
              <a:avLst/>
              <a:gdLst>
                <a:gd name="T0" fmla="*/ 0 w 472"/>
                <a:gd name="T1" fmla="*/ 0 h 802"/>
                <a:gd name="T2" fmla="*/ 472 w 472"/>
                <a:gd name="T3" fmla="*/ 802 h 802"/>
              </a:gdLst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T0" t="T1" r="T2" b="T3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105" name="Group 4"/>
            <p:cNvGrpSpPr/>
            <p:nvPr/>
          </p:nvGrpSpPr>
          <p:grpSpPr>
            <a:xfrm rot="-6635092" flipH="1">
              <a:off x="109" y="2441"/>
              <a:ext cx="452" cy="444"/>
              <a:chOff x="0" y="0"/>
              <a:chExt cx="129" cy="157"/>
            </a:xfrm>
          </p:grpSpPr>
          <p:sp>
            <p:nvSpPr>
              <p:cNvPr id="4101" name="Freeform 5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2" name="Freeform 6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03" name="Freeform 7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04" name="Freeform 8"/>
            <p:cNvSpPr/>
            <p:nvPr/>
          </p:nvSpPr>
          <p:spPr bwMode="auto">
            <a:xfrm>
              <a:off x="95" y="1736"/>
              <a:ext cx="710" cy="768"/>
            </a:xfrm>
            <a:custGeom>
              <a:avLst/>
              <a:gdLst>
                <a:gd name="T0" fmla="*/ 0 w 710"/>
                <a:gd name="T1" fmla="*/ 0 h 768"/>
                <a:gd name="T2" fmla="*/ 710 w 710"/>
                <a:gd name="T3" fmla="*/ 768 h 768"/>
              </a:gdLst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T0" t="T1" r="T2" b="T3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107" name="Group 9"/>
            <p:cNvGrpSpPr/>
            <p:nvPr/>
          </p:nvGrpSpPr>
          <p:grpSpPr>
            <a:xfrm rot="416244">
              <a:off x="14" y="1746"/>
              <a:ext cx="1771" cy="1741"/>
              <a:chOff x="0" y="0"/>
              <a:chExt cx="902" cy="833"/>
            </a:xfrm>
          </p:grpSpPr>
          <p:sp>
            <p:nvSpPr>
              <p:cNvPr id="4106" name="Freeform 10"/>
              <p:cNvSpPr/>
              <p:nvPr/>
            </p:nvSpPr>
            <p:spPr bwMode="auto">
              <a:xfrm rot="373330" flipH="1">
                <a:off x="84" y="0"/>
                <a:ext cx="313" cy="303"/>
              </a:xfrm>
              <a:custGeom>
                <a:avLst/>
                <a:gdLst>
                  <a:gd name="T0" fmla="*/ 0 w 217"/>
                  <a:gd name="T1" fmla="*/ 0 h 210"/>
                  <a:gd name="T2" fmla="*/ 217 w 217"/>
                  <a:gd name="T3" fmla="*/ 210 h 210"/>
                </a:gdLst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T0" t="T1" r="T2" b="T3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" name="Freeform 11"/>
              <p:cNvSpPr/>
              <p:nvPr/>
            </p:nvSpPr>
            <p:spPr bwMode="auto">
              <a:xfrm rot="373330" flipH="1">
                <a:off x="0" y="56"/>
                <a:ext cx="262" cy="308"/>
              </a:xfrm>
              <a:custGeom>
                <a:avLst/>
                <a:gdLst>
                  <a:gd name="T0" fmla="*/ 0 w 182"/>
                  <a:gd name="T1" fmla="*/ 0 h 213"/>
                  <a:gd name="T2" fmla="*/ 182 w 182"/>
                  <a:gd name="T3" fmla="*/ 213 h 213"/>
                </a:gdLst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T0" t="T1" r="T2" b="T3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Freeform 12"/>
              <p:cNvSpPr/>
              <p:nvPr/>
            </p:nvSpPr>
            <p:spPr bwMode="auto">
              <a:xfrm rot="373330" flipH="1">
                <a:off x="80" y="120"/>
                <a:ext cx="93" cy="156"/>
              </a:xfrm>
              <a:custGeom>
                <a:avLst/>
                <a:gdLst>
                  <a:gd name="T0" fmla="*/ 0 w 128"/>
                  <a:gd name="T1" fmla="*/ 0 h 217"/>
                  <a:gd name="T2" fmla="*/ 128 w 128"/>
                  <a:gd name="T3" fmla="*/ 217 h 217"/>
                </a:gdLst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T0" t="T1" r="T2" b="T3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Freeform 13"/>
              <p:cNvSpPr/>
              <p:nvPr/>
            </p:nvSpPr>
            <p:spPr bwMode="auto">
              <a:xfrm rot="373330" flipH="1">
                <a:off x="272" y="323"/>
                <a:ext cx="85" cy="93"/>
              </a:xfrm>
              <a:custGeom>
                <a:avLst/>
                <a:gdLst>
                  <a:gd name="T0" fmla="*/ 0 w 117"/>
                  <a:gd name="T1" fmla="*/ 0 h 132"/>
                  <a:gd name="T2" fmla="*/ 117 w 117"/>
                  <a:gd name="T3" fmla="*/ 132 h 132"/>
                </a:gdLst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T0" t="T1" r="T2" b="T3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Freeform 14"/>
              <p:cNvSpPr/>
              <p:nvPr/>
            </p:nvSpPr>
            <p:spPr bwMode="auto">
              <a:xfrm rot="373330" flipH="1">
                <a:off x="248" y="346"/>
                <a:ext cx="21" cy="55"/>
              </a:xfrm>
              <a:custGeom>
                <a:avLst/>
                <a:gdLst>
                  <a:gd name="T0" fmla="*/ 0 w 29"/>
                  <a:gd name="T1" fmla="*/ 0 h 77"/>
                  <a:gd name="T2" fmla="*/ 29 w 29"/>
                  <a:gd name="T3" fmla="*/ 77 h 77"/>
                </a:gdLst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T0" t="T1" r="T2" b="T3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139" name="Group 15"/>
              <p:cNvGrpSpPr/>
              <p:nvPr userDrawn="1"/>
            </p:nvGrpSpPr>
            <p:grpSpPr>
              <a:xfrm rot="-10713554" flipH="1">
                <a:off x="294" y="464"/>
                <a:ext cx="608" cy="369"/>
                <a:chOff x="0" y="0"/>
                <a:chExt cx="608" cy="369"/>
              </a:xfrm>
            </p:grpSpPr>
            <p:sp>
              <p:nvSpPr>
                <p:cNvPr id="4112" name="Freeform 16"/>
                <p:cNvSpPr/>
                <p:nvPr/>
              </p:nvSpPr>
              <p:spPr bwMode="auto">
                <a:xfrm rot="4200091">
                  <a:off x="123" y="102"/>
                  <a:ext cx="143" cy="390"/>
                </a:xfrm>
                <a:custGeom>
                  <a:avLst/>
                  <a:gdLst>
                    <a:gd name="T0" fmla="*/ 0 w 207"/>
                    <a:gd name="T1" fmla="*/ 0 h 564"/>
                    <a:gd name="T2" fmla="*/ 207 w 207"/>
                    <a:gd name="T3" fmla="*/ 564 h 564"/>
                  </a:gdLst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T0" t="T1" r="T2" b="T3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13" name="Freeform 17"/>
                <p:cNvSpPr/>
                <p:nvPr/>
              </p:nvSpPr>
              <p:spPr bwMode="auto">
                <a:xfrm rot="4200091">
                  <a:off x="490" y="56"/>
                  <a:ext cx="33" cy="160"/>
                </a:xfrm>
                <a:custGeom>
                  <a:avLst/>
                  <a:gdLst>
                    <a:gd name="T0" fmla="*/ 0 w 47"/>
                    <a:gd name="T1" fmla="*/ 0 h 232"/>
                    <a:gd name="T2" fmla="*/ 47 w 47"/>
                    <a:gd name="T3" fmla="*/ 232 h 232"/>
                  </a:gdLst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T0" t="T1" r="T2" b="T3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14" name="Freeform 18"/>
                <p:cNvSpPr/>
                <p:nvPr/>
              </p:nvSpPr>
              <p:spPr bwMode="auto">
                <a:xfrm rot="4200091">
                  <a:off x="551" y="18"/>
                  <a:ext cx="60" cy="26"/>
                </a:xfrm>
                <a:custGeom>
                  <a:avLst/>
                  <a:gdLst>
                    <a:gd name="T0" fmla="*/ 0 w 87"/>
                    <a:gd name="T1" fmla="*/ 0 h 40"/>
                    <a:gd name="T2" fmla="*/ 87 w 87"/>
                    <a:gd name="T3" fmla="*/ 40 h 40"/>
                  </a:gdLst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T0" t="T1" r="T2" b="T3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4108" name="Group 19"/>
            <p:cNvGrpSpPr/>
            <p:nvPr/>
          </p:nvGrpSpPr>
          <p:grpSpPr>
            <a:xfrm rot="6248562">
              <a:off x="348" y="3854"/>
              <a:ext cx="392" cy="424"/>
              <a:chOff x="0" y="0"/>
              <a:chExt cx="129" cy="157"/>
            </a:xfrm>
          </p:grpSpPr>
          <p:sp>
            <p:nvSpPr>
              <p:cNvPr id="4116" name="Freeform 20"/>
              <p:cNvSpPr/>
              <p:nvPr/>
            </p:nvSpPr>
            <p:spPr bwMode="auto">
              <a:xfrm>
                <a:off x="0" y="2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7" name="Freeform 21"/>
              <p:cNvSpPr/>
              <p:nvPr/>
            </p:nvSpPr>
            <p:spPr bwMode="auto">
              <a:xfrm>
                <a:off x="59" y="30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8" name="Freeform 22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09" name="Group 23"/>
            <p:cNvGrpSpPr/>
            <p:nvPr/>
          </p:nvGrpSpPr>
          <p:grpSpPr>
            <a:xfrm rot="5003157">
              <a:off x="254" y="1102"/>
              <a:ext cx="412" cy="500"/>
              <a:chOff x="0" y="0"/>
              <a:chExt cx="129" cy="157"/>
            </a:xfrm>
          </p:grpSpPr>
          <p:sp>
            <p:nvSpPr>
              <p:cNvPr id="4120" name="Freeform 24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21" name="Freeform 25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22" name="Freeform 26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10" name="Group 27"/>
            <p:cNvGrpSpPr/>
            <p:nvPr/>
          </p:nvGrpSpPr>
          <p:grpSpPr>
            <a:xfrm>
              <a:off x="820" y="0"/>
              <a:ext cx="345" cy="367"/>
              <a:chOff x="0" y="0"/>
              <a:chExt cx="129" cy="157"/>
            </a:xfrm>
          </p:grpSpPr>
          <p:sp>
            <p:nvSpPr>
              <p:cNvPr id="4124" name="Freeform 28"/>
              <p:cNvSpPr/>
              <p:nvPr/>
            </p:nvSpPr>
            <p:spPr bwMode="auto">
              <a:xfrm>
                <a:off x="0" y="0"/>
                <a:ext cx="41" cy="59"/>
              </a:xfrm>
              <a:custGeom>
                <a:avLst/>
                <a:gdLst>
                  <a:gd name="T0" fmla="*/ 0 w 83"/>
                  <a:gd name="T1" fmla="*/ 0 h 117"/>
                  <a:gd name="T2" fmla="*/ 83 w 83"/>
                  <a:gd name="T3" fmla="*/ 117 h 117"/>
                </a:gdLst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T0" t="T1" r="T2" b="T3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25" name="Freeform 29"/>
              <p:cNvSpPr/>
              <p:nvPr/>
            </p:nvSpPr>
            <p:spPr bwMode="auto">
              <a:xfrm>
                <a:off x="59" y="28"/>
                <a:ext cx="70" cy="49"/>
              </a:xfrm>
              <a:custGeom>
                <a:avLst/>
                <a:gdLst>
                  <a:gd name="T0" fmla="*/ 0 w 140"/>
                  <a:gd name="T1" fmla="*/ 0 h 98"/>
                  <a:gd name="T2" fmla="*/ 140 w 140"/>
                  <a:gd name="T3" fmla="*/ 98 h 98"/>
                </a:gdLst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T0" t="T1" r="T2" b="T3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26" name="Freeform 30"/>
              <p:cNvSpPr/>
              <p:nvPr/>
            </p:nvSpPr>
            <p:spPr bwMode="auto">
              <a:xfrm>
                <a:off x="45" y="132"/>
                <a:ext cx="73" cy="25"/>
              </a:xfrm>
              <a:custGeom>
                <a:avLst/>
                <a:gdLst>
                  <a:gd name="T0" fmla="*/ 0 w 145"/>
                  <a:gd name="T1" fmla="*/ 0 h 49"/>
                  <a:gd name="T2" fmla="*/ 145 w 145"/>
                  <a:gd name="T3" fmla="*/ 49 h 49"/>
                </a:gdLst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T0" t="T1" r="T2" b="T3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127" name="Freeform 31"/>
            <p:cNvSpPr/>
            <p:nvPr/>
          </p:nvSpPr>
          <p:spPr bwMode="auto">
            <a:xfrm>
              <a:off x="92" y="94"/>
              <a:ext cx="699" cy="756"/>
            </a:xfrm>
            <a:custGeom>
              <a:avLst/>
              <a:gdLst>
                <a:gd name="T0" fmla="*/ 0 w 699"/>
                <a:gd name="T1" fmla="*/ 0 h 756"/>
                <a:gd name="T2" fmla="*/ 699 w 699"/>
                <a:gd name="T3" fmla="*/ 756 h 756"/>
              </a:gdLst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T0" t="T1" r="T2" b="T3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Freeform 32"/>
            <p:cNvSpPr/>
            <p:nvPr/>
          </p:nvSpPr>
          <p:spPr bwMode="auto">
            <a:xfrm rot="828663">
              <a:off x="247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109 w 109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T0" t="T1" r="T2" b="T3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Freeform 33"/>
            <p:cNvSpPr/>
            <p:nvPr/>
          </p:nvSpPr>
          <p:spPr bwMode="auto">
            <a:xfrm rot="828663">
              <a:off x="271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54 w 54"/>
                <a:gd name="T3" fmla="*/ 40 h 4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T0" t="T1" r="T2" b="T3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Freeform 34"/>
            <p:cNvSpPr/>
            <p:nvPr/>
          </p:nvSpPr>
          <p:spPr bwMode="auto">
            <a:xfrm>
              <a:off x="16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118 w 118"/>
                <a:gd name="T3" fmla="*/ 209 h 209"/>
              </a:gdLst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T0" t="T1" r="T2" b="T3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Freeform 35"/>
            <p:cNvSpPr/>
            <p:nvPr/>
          </p:nvSpPr>
          <p:spPr bwMode="auto">
            <a:xfrm>
              <a:off x="5" y="3968"/>
              <a:ext cx="130" cy="128"/>
            </a:xfrm>
            <a:custGeom>
              <a:avLst/>
              <a:gdLst>
                <a:gd name="T0" fmla="*/ 0 w 130"/>
                <a:gd name="T1" fmla="*/ 0 h 128"/>
                <a:gd name="T2" fmla="*/ 130 w 130"/>
                <a:gd name="T3" fmla="*/ 128 h 128"/>
              </a:gdLst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T0" t="T1" r="T2" b="T3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Freeform 36"/>
            <p:cNvSpPr/>
            <p:nvPr/>
          </p:nvSpPr>
          <p:spPr bwMode="auto">
            <a:xfrm>
              <a:off x="5" y="3949"/>
              <a:ext cx="47" cy="86"/>
            </a:xfrm>
            <a:custGeom>
              <a:avLst/>
              <a:gdLst>
                <a:gd name="T0" fmla="*/ 0 w 47"/>
                <a:gd name="T1" fmla="*/ 0 h 86"/>
                <a:gd name="T2" fmla="*/ 47 w 47"/>
                <a:gd name="T3" fmla="*/ 86 h 86"/>
              </a:gdLst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T0" t="T1" r="T2" b="T3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Freeform 37"/>
            <p:cNvSpPr/>
            <p:nvPr/>
          </p:nvSpPr>
          <p:spPr bwMode="auto">
            <a:xfrm>
              <a:off x="5" y="3239"/>
              <a:ext cx="497" cy="740"/>
            </a:xfrm>
            <a:custGeom>
              <a:avLst/>
              <a:gdLst>
                <a:gd name="T0" fmla="*/ 0 w 497"/>
                <a:gd name="T1" fmla="*/ 0 h 740"/>
                <a:gd name="T2" fmla="*/ 497 w 497"/>
                <a:gd name="T3" fmla="*/ 740 h 740"/>
              </a:gdLst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T0" t="T1" r="T2" b="T3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Freeform 38"/>
            <p:cNvSpPr/>
            <p:nvPr/>
          </p:nvSpPr>
          <p:spPr bwMode="auto">
            <a:xfrm rot="1584153">
              <a:off x="25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257 w 257"/>
                <a:gd name="T3" fmla="*/ 237 h 237"/>
              </a:gdLst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T0" t="T1" r="T2" b="T3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5" name="Freeform 39"/>
            <p:cNvSpPr/>
            <p:nvPr/>
          </p:nvSpPr>
          <p:spPr bwMode="auto">
            <a:xfrm rot="1584153">
              <a:off x="247" y="756"/>
              <a:ext cx="167" cy="115"/>
            </a:xfrm>
            <a:custGeom>
              <a:avLst/>
              <a:gdLst>
                <a:gd name="T0" fmla="*/ 0 w 124"/>
                <a:gd name="T1" fmla="*/ 0 h 110"/>
                <a:gd name="T2" fmla="*/ 124 w 124"/>
                <a:gd name="T3" fmla="*/ 110 h 110"/>
              </a:gdLst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T0" t="T1" r="T2" b="T3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6" name="Freeform 40"/>
            <p:cNvSpPr/>
            <p:nvPr/>
          </p:nvSpPr>
          <p:spPr bwMode="auto">
            <a:xfrm rot="1584153">
              <a:off x="579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109 w 109"/>
                <a:gd name="T3" fmla="*/ 156 h 156"/>
              </a:gdLst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T0" t="T1" r="T2" b="T3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Freeform 41"/>
            <p:cNvSpPr/>
            <p:nvPr/>
          </p:nvSpPr>
          <p:spPr bwMode="auto">
            <a:xfrm rot="1584153">
              <a:off x="241" y="721"/>
              <a:ext cx="62" cy="97"/>
            </a:xfrm>
            <a:custGeom>
              <a:avLst/>
              <a:gdLst>
                <a:gd name="T0" fmla="*/ 0 w 46"/>
                <a:gd name="T1" fmla="*/ 0 h 94"/>
                <a:gd name="T2" fmla="*/ 46 w 46"/>
                <a:gd name="T3" fmla="*/ 94 h 94"/>
              </a:gdLst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T0" t="T1" r="T2" b="T3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Freeform 42"/>
            <p:cNvSpPr/>
            <p:nvPr/>
          </p:nvSpPr>
          <p:spPr bwMode="auto">
            <a:xfrm rot="1584153">
              <a:off x="590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54 w 54"/>
                <a:gd name="T3" fmla="*/ 40 h 4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T0" t="T1" r="T2" b="T3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43"/>
            <p:cNvSpPr/>
            <p:nvPr/>
          </p:nvSpPr>
          <p:spPr bwMode="auto">
            <a:xfrm>
              <a:off x="5" y="886"/>
              <a:ext cx="360" cy="650"/>
            </a:xfrm>
            <a:custGeom>
              <a:avLst/>
              <a:gdLst>
                <a:gd name="T0" fmla="*/ 0 w 360"/>
                <a:gd name="T1" fmla="*/ 0 h 650"/>
                <a:gd name="T2" fmla="*/ 360 w 360"/>
                <a:gd name="T3" fmla="*/ 650 h 650"/>
              </a:gdLst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T0" t="T1" r="T2" b="T3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40" name="Freeform 44"/>
            <p:cNvSpPr/>
            <p:nvPr/>
          </p:nvSpPr>
          <p:spPr bwMode="auto">
            <a:xfrm rot="1584153">
              <a:off x="61" y="84"/>
              <a:ext cx="804" cy="686"/>
            </a:xfrm>
            <a:custGeom>
              <a:avLst/>
              <a:gdLst>
                <a:gd name="T0" fmla="*/ 0 w 596"/>
                <a:gd name="T1" fmla="*/ 0 h 666"/>
                <a:gd name="T2" fmla="*/ 596 w 596"/>
                <a:gd name="T3" fmla="*/ 666 h 666"/>
              </a:gdLst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T0" t="T1" r="T2" b="T3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99" name="Rectangle 45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0" name="Rectangle 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43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4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Font typeface="Arial" panose="020B0604020202020204" pitchFamily="34" charset="0"/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5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dirty="0">
                <a:latin typeface="Verdana" panose="020B0604030504040204" pitchFamily="34" charset="0"/>
              </a:rPr>
            </a:fld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5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F:/&#29579;&#33521;/&#20154;&#25945;&#35821;&#25991;&#24517;&#20462;&#20116;&#65288;&#30005;&#23376;&#31295;&#65289;/&#20339;&#20316;&#27427;&#36175;.tif" TargetMode="External"/><Relationship Id="rId1" Type="http://schemas.openxmlformats.org/officeDocument/2006/relationships/image" Target="../media/image3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F:/&#29579;&#33521;/&#20154;&#25945;&#35821;&#25991;&#24517;&#20462;&#20116;&#65288;&#30005;&#23376;&#31295;&#65289;/&#32972;&#26223;&#22238;&#25918;.tif" TargetMode="External"/><Relationship Id="rId1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2004921231938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286000"/>
            <a:ext cx="3954463" cy="398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4778375" y="785813"/>
            <a:ext cx="2892425" cy="60721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lnSpc>
                <a:spcPct val="120000"/>
              </a:lnSpc>
              <a:buNone/>
            </a:pPr>
            <a:r>
              <a:rPr lang="zh-CN" altLang="en-US" sz="7200" dirty="0">
                <a:solidFill>
                  <a:srgbClr val="CC0000"/>
                </a:solidFill>
                <a:latin typeface="Verdana" panose="020B0604030504040204" pitchFamily="34" charset="0"/>
                <a:ea typeface="华文行楷" panose="02010800040101010101" pitchFamily="2" charset="-122"/>
              </a:rPr>
              <a:t>忠</a:t>
            </a:r>
            <a:r>
              <a:rPr lang="zh-CN" altLang="en-US" sz="6000" dirty="0">
                <a:latin typeface="Verdana" panose="020B0604030504040204" pitchFamily="34" charset="0"/>
              </a:rPr>
              <a:t>则</a:t>
            </a:r>
            <a:r>
              <a:rPr lang="en-US" altLang="zh-CN" sz="6000" dirty="0">
                <a:latin typeface="Verdana" panose="020B0604030504040204" pitchFamily="34" charset="0"/>
              </a:rPr>
              <a:t>《</a:t>
            </a:r>
            <a:r>
              <a:rPr lang="zh-CN" altLang="en-US" sz="6000" dirty="0">
                <a:latin typeface="Verdana" panose="020B0604030504040204" pitchFamily="34" charset="0"/>
              </a:rPr>
              <a:t>出师</a:t>
            </a:r>
            <a:r>
              <a:rPr lang="en-US" altLang="zh-CN" sz="6000" dirty="0">
                <a:latin typeface="Verdana" panose="020B0604030504040204" pitchFamily="34" charset="0"/>
              </a:rPr>
              <a:t>》</a:t>
            </a:r>
            <a:r>
              <a:rPr lang="zh-CN" altLang="en-US" sz="6000" dirty="0">
                <a:latin typeface="Verdana" panose="020B0604030504040204" pitchFamily="34" charset="0"/>
              </a:rPr>
              <a:t>，</a:t>
            </a:r>
            <a:endParaRPr lang="zh-CN" altLang="en-US" sz="6000" dirty="0">
              <a:latin typeface="Verdana" panose="020B0604030504040204" pitchFamily="34" charset="0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7200" dirty="0">
                <a:solidFill>
                  <a:srgbClr val="CC0000"/>
                </a:solidFill>
                <a:latin typeface="Verdana" panose="020B0604030504040204" pitchFamily="34" charset="0"/>
                <a:ea typeface="华文行楷" panose="02010800040101010101" pitchFamily="2" charset="-122"/>
              </a:rPr>
              <a:t>孝</a:t>
            </a:r>
            <a:r>
              <a:rPr lang="zh-CN" altLang="en-US" sz="6000" dirty="0">
                <a:latin typeface="Verdana" panose="020B0604030504040204" pitchFamily="34" charset="0"/>
              </a:rPr>
              <a:t>则</a:t>
            </a:r>
            <a:r>
              <a:rPr lang="en-US" altLang="zh-CN" sz="6000" dirty="0">
                <a:latin typeface="Verdana" panose="020B0604030504040204" pitchFamily="34" charset="0"/>
              </a:rPr>
              <a:t>《</a:t>
            </a:r>
            <a:r>
              <a:rPr lang="zh-CN" altLang="en-US" sz="6000" dirty="0">
                <a:latin typeface="Verdana" panose="020B0604030504040204" pitchFamily="34" charset="0"/>
              </a:rPr>
              <a:t>陈情</a:t>
            </a:r>
            <a:r>
              <a:rPr lang="en-US" altLang="zh-CN" sz="6000" dirty="0">
                <a:latin typeface="Verdana" panose="020B0604030504040204" pitchFamily="34" charset="0"/>
              </a:rPr>
              <a:t>》</a:t>
            </a:r>
            <a:r>
              <a:rPr lang="zh-CN" altLang="en-US" sz="6000" dirty="0">
                <a:latin typeface="Verdana" panose="020B0604030504040204" pitchFamily="34" charset="0"/>
              </a:rPr>
              <a:t>。</a:t>
            </a:r>
            <a:endParaRPr lang="zh-CN" altLang="en-US" sz="60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3"/>
          <p:cNvSpPr txBox="1"/>
          <p:nvPr/>
        </p:nvSpPr>
        <p:spPr>
          <a:xfrm>
            <a:off x="685800" y="2209800"/>
            <a:ext cx="7696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1、学习本文结构思路的缜密、严谨和语言表达的委婉、畅达。</a:t>
            </a:r>
            <a:endParaRPr lang="zh-CN" altLang="en-US" sz="4000" dirty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5363" name="Text Box 4"/>
          <p:cNvSpPr txBox="1"/>
          <p:nvPr/>
        </p:nvSpPr>
        <p:spPr>
          <a:xfrm>
            <a:off x="609600" y="3810000"/>
            <a:ext cx="7924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2、体会文章深挚朴实的感情色彩，理解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“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忠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”“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孝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”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的含义。</a:t>
            </a:r>
            <a:endParaRPr lang="zh-CN" altLang="en-US" sz="4000" dirty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5364" name="Text Box 5"/>
          <p:cNvSpPr txBox="1"/>
          <p:nvPr/>
        </p:nvSpPr>
        <p:spPr>
          <a:xfrm>
            <a:off x="685800" y="5181600"/>
            <a:ext cx="7467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3、背诵全文。</a:t>
            </a:r>
            <a:endParaRPr lang="zh-CN" altLang="en-US" sz="4000" dirty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4341" name="WordArt 6"/>
          <p:cNvSpPr>
            <a:spLocks noTextEdit="1"/>
          </p:cNvSpPr>
          <p:nvPr/>
        </p:nvSpPr>
        <p:spPr>
          <a:xfrm>
            <a:off x="2438400" y="0"/>
            <a:ext cx="4114800" cy="17018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4800" b="1">
                <a:gradFill rotWithShape="1">
                  <a:gsLst>
                    <a:gs pos="0">
                      <a:schemeClr val="accent1"/>
                    </a:gs>
                    <a:gs pos="50000">
                      <a:schemeClr val="hlink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800" b="1">
              <a:gradFill rotWithShape="1">
                <a:gsLst>
                  <a:gs pos="0">
                    <a:schemeClr val="accent1"/>
                  </a:gs>
                  <a:gs pos="50000">
                    <a:schemeClr val="hlink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2" name="TextBox 5"/>
          <p:cNvSpPr txBox="1"/>
          <p:nvPr/>
        </p:nvSpPr>
        <p:spPr>
          <a:xfrm>
            <a:off x="3357563" y="1143000"/>
            <a:ext cx="34290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fill="hold"/>
                                        <p:tgtEl>
                                          <p:spTgt spid="143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fill="hold"/>
                                        <p:tgtEl>
                                          <p:spTgt spid="153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fill="hold"/>
                                        <p:tgtEl>
                                          <p:spTgt spid="153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fill="hold"/>
                                        <p:tgtEl>
                                          <p:spTgt spid="153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3429000" y="857250"/>
            <a:ext cx="18573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课文主旨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]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TextBox 2"/>
          <p:cNvSpPr txBox="1"/>
          <p:nvPr/>
        </p:nvSpPr>
        <p:spPr>
          <a:xfrm>
            <a:off x="1000125" y="1547813"/>
            <a:ext cx="7893050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《</a:t>
            </a:r>
            <a:r>
              <a:rPr lang="zh-CN" altLang="en-US" sz="2400" dirty="0">
                <a:latin typeface="宋体" panose="02010600030101010101" pitchFamily="2" charset="-122"/>
              </a:rPr>
              <a:t>陈情表</a:t>
            </a:r>
            <a:r>
              <a:rPr lang="en-US" altLang="zh-CN" sz="2400" dirty="0">
                <a:latin typeface="宋体" panose="02010600030101010101" pitchFamily="2" charset="-122"/>
              </a:rPr>
              <a:t>》</a:t>
            </a:r>
            <a:r>
              <a:rPr lang="zh-CN" altLang="en-US" sz="2400" dirty="0">
                <a:latin typeface="宋体" panose="02010600030101010101" pitchFamily="2" charset="-122"/>
              </a:rPr>
              <a:t>从自己幼年的不幸遭遇写起，陈述自己与祖母相依为命的特殊感情，同时委婉地表达了自己对皇帝的辞谢。文章叙述祖母抚育自己的大恩，以及自己应该报养祖母的大义；除了感谢朝廷的知遇之恩以外，又倾诉自己不能从命的苦衷，真情流露，委婉畅达。该文被认定为中国文学史上抒情文的代表作之一，有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读李密</a:t>
            </a:r>
            <a:r>
              <a:rPr lang="en-US" altLang="zh-CN" sz="2400" dirty="0">
                <a:latin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</a:rPr>
              <a:t>陈情表</a:t>
            </a:r>
            <a:r>
              <a:rPr lang="en-US" altLang="zh-CN" sz="2400" dirty="0">
                <a:latin typeface="宋体" panose="02010600030101010101" pitchFamily="2" charset="-122"/>
              </a:rPr>
              <a:t>》</a:t>
            </a:r>
            <a:r>
              <a:rPr lang="zh-CN" altLang="en-US" sz="2400" dirty="0">
                <a:latin typeface="宋体" panose="02010600030101010101" pitchFamily="2" charset="-122"/>
              </a:rPr>
              <a:t>不流泪者不孝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的说法。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3429000" y="917575"/>
            <a:ext cx="221456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脉络梳理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]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6387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643063"/>
            <a:ext cx="6896100" cy="4186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285875"/>
            <a:ext cx="7577138" cy="5000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785813"/>
            <a:ext cx="7481887" cy="507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1214438"/>
            <a:ext cx="7581900" cy="3910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357313"/>
            <a:ext cx="7662863" cy="405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3048000" y="5214938"/>
            <a:ext cx="3048000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隐含着什么结论？</a:t>
            </a:r>
            <a:endParaRPr kumimoji="0" lang="zh-CN" altLang="en-US" sz="2800" kern="1200" cap="none" spc="0" normalizeH="0" baseline="0" noProof="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2667000" y="2528888"/>
            <a:ext cx="4568825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臣以险衅，夙遭闵凶。</a:t>
            </a:r>
            <a:endParaRPr kumimoji="0" lang="zh-CN" altLang="en-US" sz="2800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2667000" y="5881688"/>
            <a:ext cx="4352925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故不能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废离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去就职。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2057400" y="639763"/>
            <a:ext cx="2009775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第一段：</a:t>
            </a:r>
            <a:endParaRPr kumimoji="0" lang="zh-CN" altLang="en-US" sz="3200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3059113" y="1700213"/>
            <a:ext cx="316865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哪句话是中心句？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3048000" y="3367088"/>
            <a:ext cx="3324225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陈述了哪些内容？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1785938" y="3929063"/>
            <a:ext cx="6143625" cy="1169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身世之苦（父丧母嫁，多病零丁）；</a:t>
            </a:r>
            <a:endParaRPr kumimoji="0" lang="en-US" sz="2800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现状之苦（门衰祚薄，刘夙婴疾病）。</a:t>
            </a:r>
            <a:endParaRPr kumimoji="0" lang="zh-CN" altLang="en-US" sz="2800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7" name="Rectangle 10"/>
          <p:cNvSpPr>
            <a:spLocks noChangeArrowheads="1"/>
          </p:cNvSpPr>
          <p:nvPr/>
        </p:nvSpPr>
        <p:spPr bwMode="auto">
          <a:xfrm>
            <a:off x="3833813" y="639763"/>
            <a:ext cx="3238500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陈孤苦之情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4" name="Text Box 11"/>
          <p:cNvSpPr txBox="1"/>
          <p:nvPr/>
        </p:nvSpPr>
        <p:spPr>
          <a:xfrm>
            <a:off x="71438" y="125413"/>
            <a:ext cx="2000250" cy="708025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4000" dirty="0">
                <a:solidFill>
                  <a:schemeClr val="bg1"/>
                </a:solidFill>
                <a:latin typeface="Verdana" panose="020B0604030504040204" pitchFamily="34" charset="0"/>
              </a:rPr>
              <a:t>析内容</a:t>
            </a:r>
            <a:endParaRPr lang="zh-CN" altLang="en-US" sz="4000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2" grpId="0" animBg="1"/>
      <p:bldP spid="22536" grpId="0" animBg="1"/>
      <p:bldP spid="225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Text Box 3"/>
          <p:cNvSpPr txBox="1"/>
          <p:nvPr/>
        </p:nvSpPr>
        <p:spPr>
          <a:xfrm>
            <a:off x="228600" y="228600"/>
            <a:ext cx="868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B</a:t>
            </a:r>
            <a:r>
              <a:rPr lang="zh-CN" altLang="en-US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、围绕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“</a:t>
            </a:r>
            <a:r>
              <a:rPr lang="zh-CN" altLang="en-US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闵凶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”</a:t>
            </a:r>
            <a:r>
              <a:rPr lang="zh-CN" altLang="en-US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，作者的叙述角度、层次是怎样的？语言特点及作用是什么？</a:t>
            </a:r>
            <a:endParaRPr lang="zh-CN" altLang="en-US" sz="3200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762000" y="1295400"/>
            <a:ext cx="75009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纵的方面：（生孩六月</a:t>
            </a:r>
            <a:r>
              <a:rPr lang="en-US" altLang="zh-CN" sz="3200" dirty="0">
                <a:latin typeface="Verdana" panose="020B0604030504040204" pitchFamily="34" charset="0"/>
                <a:ea typeface="华文新魏" panose="02010800040101010101" charset="-122"/>
              </a:rPr>
              <a:t>——</a:t>
            </a: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至于成立）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762000" y="1828800"/>
            <a:ext cx="579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六月：慈父见背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762000" y="23622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四岁：舅夺母志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762000" y="2895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少：多疾病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762000" y="34290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九岁：不行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385763" y="4038600"/>
            <a:ext cx="8377237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        </a:t>
            </a:r>
            <a:r>
              <a:rPr lang="zh-CN" altLang="en-US" sz="3600" dirty="0">
                <a:solidFill>
                  <a:srgbClr val="FF0000"/>
                </a:solidFill>
                <a:latin typeface="Verdana" panose="020B0604030504040204" pitchFamily="34" charset="0"/>
                <a:ea typeface="华文新魏" panose="02010800040101010101" charset="-122"/>
              </a:rPr>
              <a:t>品析：父死母嫁，写“躬亲抚养”的原因；多病不行，写“躬亲抚养”的不易。表现了“躬亲抚养”的艰难、辛酸与劳苦，为下文“臣无祖母，无以至今日”做铺垫</a:t>
            </a:r>
            <a:r>
              <a:rPr lang="zh-CN" altLang="en-US" sz="3600" dirty="0">
                <a:latin typeface="Verdana" panose="020B0604030504040204" pitchFamily="34" charset="0"/>
                <a:ea typeface="华文新魏" panose="02010800040101010101" charset="-122"/>
              </a:rPr>
              <a:t>。</a:t>
            </a:r>
            <a:endParaRPr lang="zh-CN" altLang="en-US" sz="36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Text Box 3"/>
          <p:cNvSpPr txBox="1"/>
          <p:nvPr/>
        </p:nvSpPr>
        <p:spPr>
          <a:xfrm>
            <a:off x="533400" y="0"/>
            <a:ext cx="800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0000FF"/>
                </a:solidFill>
                <a:latin typeface="Verdana" panose="020B0604030504040204" pitchFamily="34" charset="0"/>
                <a:ea typeface="华文新魏" panose="02010800040101010101" charset="-122"/>
              </a:rPr>
              <a:t>横的方面：</a:t>
            </a:r>
            <a:r>
              <a:rPr lang="zh-CN" altLang="en-US" sz="3600" dirty="0">
                <a:solidFill>
                  <a:srgbClr val="0000FF"/>
                </a:solidFill>
                <a:latin typeface="Verdana" panose="020B0604030504040204" pitchFamily="34" charset="0"/>
                <a:ea typeface="华文新魏" panose="02010800040101010101" charset="-122"/>
                <a:sym typeface="Wingdings" panose="05000000000000000000" pitchFamily="2" charset="2"/>
              </a:rPr>
              <a:t>（外、内）</a:t>
            </a:r>
            <a:endParaRPr lang="zh-CN" altLang="en-US" sz="3600" dirty="0">
              <a:solidFill>
                <a:srgbClr val="0000FF"/>
              </a:solidFill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609600" y="533400"/>
            <a:ext cx="662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既无</a:t>
            </a:r>
            <a:r>
              <a:rPr lang="en-US" altLang="zh-CN" sz="3200" dirty="0">
                <a:latin typeface="Verdana" panose="020B0604030504040204" pitchFamily="34" charset="0"/>
                <a:ea typeface="华文新魏" panose="02010800040101010101" charset="-122"/>
              </a:rPr>
              <a:t>——</a:t>
            </a: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伯叔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533400" y="1143000"/>
            <a:ext cx="647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终鲜</a:t>
            </a:r>
            <a:r>
              <a:rPr lang="en-US" altLang="zh-CN" sz="3200" dirty="0">
                <a:latin typeface="Verdana" panose="020B0604030504040204" pitchFamily="34" charset="0"/>
                <a:ea typeface="华文新魏" panose="02010800040101010101" charset="-122"/>
              </a:rPr>
              <a:t>——</a:t>
            </a: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兄弟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609600" y="1752600"/>
            <a:ext cx="662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晚有</a:t>
            </a:r>
            <a:r>
              <a:rPr lang="en-US" altLang="zh-CN" sz="3200" dirty="0">
                <a:latin typeface="Verdana" panose="020B0604030504040204" pitchFamily="34" charset="0"/>
                <a:ea typeface="华文新魏" panose="02010800040101010101" charset="-122"/>
              </a:rPr>
              <a:t>——</a:t>
            </a: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儿息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609600" y="2362200"/>
            <a:ext cx="662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外无</a:t>
            </a:r>
            <a:r>
              <a:rPr lang="en-US" altLang="zh-CN" sz="3200" dirty="0">
                <a:latin typeface="Verdana" panose="020B0604030504040204" pitchFamily="34" charset="0"/>
                <a:ea typeface="华文新魏" panose="02010800040101010101" charset="-122"/>
              </a:rPr>
              <a:t>——</a:t>
            </a: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期功强近之亲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533400" y="2971800"/>
            <a:ext cx="662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内无</a:t>
            </a:r>
            <a:r>
              <a:rPr lang="en-US" altLang="zh-CN" sz="3200" dirty="0">
                <a:latin typeface="Verdana" panose="020B0604030504040204" pitchFamily="34" charset="0"/>
                <a:ea typeface="华文新魏" panose="02010800040101010101" charset="-122"/>
              </a:rPr>
              <a:t>——</a:t>
            </a: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应门五尺之僮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4585" name="Text Box 9"/>
          <p:cNvSpPr txBox="1"/>
          <p:nvPr/>
        </p:nvSpPr>
        <p:spPr>
          <a:xfrm>
            <a:off x="533400" y="3657600"/>
            <a:ext cx="83058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600" dirty="0">
                <a:latin typeface="Verdana" panose="020B0604030504040204" pitchFamily="34" charset="0"/>
                <a:ea typeface="华文新魏" panose="02010800040101010101" charset="-122"/>
              </a:rPr>
              <a:t>   </a:t>
            </a:r>
            <a:r>
              <a:rPr lang="zh-CN" altLang="en-US" sz="3600" dirty="0">
                <a:solidFill>
                  <a:srgbClr val="FF0000"/>
                </a:solidFill>
                <a:latin typeface="Verdana" panose="020B0604030504040204" pitchFamily="34" charset="0"/>
                <a:ea typeface="华文新魏" panose="02010800040101010101" charset="-122"/>
              </a:rPr>
              <a:t>品析：强调“无（鲜）”字，“儿息”虽有却“晚”，可见“门衰祚薄”，祖孙相依为命。“无”“鲜”等写出了人丁不旺、两代孤传的特殊关系。</a:t>
            </a:r>
            <a:endParaRPr lang="zh-CN" altLang="en-US" sz="3600" dirty="0">
              <a:solidFill>
                <a:srgbClr val="FF0000"/>
              </a:solidFill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23561" name="AutoShape 10">
            <a:hlinkClick r:id="" action="ppaction://hlinkshowjump?jump=nextslide"/>
          </p:cNvPr>
          <p:cNvSpPr/>
          <p:nvPr/>
        </p:nvSpPr>
        <p:spPr>
          <a:xfrm>
            <a:off x="8229600" y="6248400"/>
            <a:ext cx="533400" cy="6096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1547813" y="981075"/>
            <a:ext cx="6335712" cy="5372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读《出师表》不下泪者，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　　其人必不忠；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读《陈情表》不下泪者，</a:t>
            </a:r>
            <a:endParaRPr lang="zh-CN" altLang="en-US" sz="3600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　其人必不孝；</a:t>
            </a:r>
            <a:endParaRPr lang="zh-CN" altLang="en-US" sz="3600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读《祭十二郎文》不下泪者，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　　其人必不友；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读《报任安书》不下泪者，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  <a:buNone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　　其人必不为人。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357313"/>
            <a:ext cx="7662863" cy="405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785813"/>
            <a:ext cx="7543800" cy="507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642938"/>
            <a:ext cx="7720012" cy="5214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571500"/>
            <a:ext cx="7620000" cy="5643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928688"/>
            <a:ext cx="7672388" cy="507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857250"/>
            <a:ext cx="7561262" cy="5214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642938"/>
            <a:ext cx="7586663" cy="528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785813"/>
            <a:ext cx="7615237" cy="507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857250"/>
            <a:ext cx="7824787" cy="5500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1"/>
          <p:cNvSpPr>
            <a:spLocks noGrp="1"/>
          </p:cNvSpPr>
          <p:nvPr>
            <p:ph type="title" idx="4294967295"/>
          </p:nvPr>
        </p:nvSpPr>
        <p:spPr>
          <a:xfrm>
            <a:off x="442913" y="103188"/>
            <a:ext cx="8243888" cy="131445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陈两难之情</a:t>
            </a:r>
            <a:endParaRPr kumimoji="0" lang="zh-CN" altLang="zh-CN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>
              <a:buNone/>
            </a:pPr>
            <a:endParaRPr lang="en-US" altLang="zh-CN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42913" y="103188"/>
            <a:ext cx="8243888" cy="131445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body" idx="4294967295"/>
          </p:nvPr>
        </p:nvSpPr>
        <p:spPr>
          <a:ln/>
        </p:spPr>
        <p:txBody>
          <a:bodyPr vert="horz" wrap="square" lIns="91440" tIns="45720" rIns="91440" bIns="45720" anchor="t" anchorCtr="0"/>
          <a:p>
            <a:endParaRPr lang="zh-CN" altLang="zh-CN" dirty="0"/>
          </a:p>
        </p:txBody>
      </p:sp>
      <p:pic>
        <p:nvPicPr>
          <p:cNvPr id="7172" name="Picture 4" descr="ht882007114103928733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Text Box 3"/>
          <p:cNvSpPr txBox="1"/>
          <p:nvPr/>
        </p:nvSpPr>
        <p:spPr>
          <a:xfrm>
            <a:off x="457200" y="762000"/>
            <a:ext cx="8153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en-US" altLang="zh-CN" sz="40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A</a:t>
            </a:r>
            <a:r>
              <a:rPr lang="zh-CN" altLang="en-US" sz="40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、本段分几个层次？各自的重点是什么</a:t>
            </a:r>
            <a:r>
              <a:rPr lang="zh-CN" altLang="en-US" sz="4000" dirty="0">
                <a:solidFill>
                  <a:srgbClr val="0000FF"/>
                </a:solidFill>
                <a:latin typeface="Verdana" panose="020B0604030504040204" pitchFamily="34" charset="0"/>
              </a:rPr>
              <a:t>？</a:t>
            </a:r>
            <a:endParaRPr lang="zh-CN" altLang="en-US" sz="40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457200" y="2133600"/>
            <a:ext cx="8382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Verdana" panose="020B0604030504040204" pitchFamily="34" charset="0"/>
                <a:ea typeface="华文新魏" panose="02010800040101010101" charset="-122"/>
              </a:rPr>
              <a:t>二层。</a:t>
            </a:r>
            <a:endParaRPr lang="zh-CN" altLang="en-US" sz="48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0" y="3519488"/>
            <a:ext cx="8610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latin typeface="Verdana" panose="020B0604030504040204" pitchFamily="34" charset="0"/>
                <a:ea typeface="华文新魏" panose="02010800040101010101" charset="-122"/>
              </a:rPr>
              <a:t>第一层重点叙朝廷征召之殷；</a:t>
            </a:r>
            <a:endParaRPr lang="zh-CN" altLang="en-US" sz="44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6086" name="Rectangle 6"/>
          <p:cNvSpPr/>
          <p:nvPr/>
        </p:nvSpPr>
        <p:spPr>
          <a:xfrm>
            <a:off x="0" y="4572000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Verdana" panose="020B0604030504040204" pitchFamily="34" charset="0"/>
                <a:ea typeface="华文新魏" panose="02010800040101010101" charset="-122"/>
              </a:rPr>
              <a:t>第二层重点写自己进退两难的境地。</a:t>
            </a:r>
            <a:endParaRPr lang="zh-CN" altLang="en-US" sz="44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34822" name="Rectangle 7"/>
          <p:cNvSpPr/>
          <p:nvPr>
            <p:ph type="title" idx="4294967295"/>
          </p:nvPr>
        </p:nvSpPr>
        <p:spPr>
          <a:xfrm>
            <a:off x="609600" y="0"/>
            <a:ext cx="7772400" cy="838200"/>
          </a:xfrm>
          <a:ln/>
        </p:spPr>
        <p:txBody>
          <a:bodyPr vert="horz" wrap="square" lIns="91440" tIns="45720" rIns="91440" bIns="45720" anchor="b" anchorCtr="0"/>
          <a:p>
            <a:r>
              <a:rPr lang="zh-CN" altLang="en-US" sz="48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自由诵读第</a:t>
            </a:r>
            <a:r>
              <a:rPr lang="en-US" altLang="zh-CN" sz="48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48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823" name="AutoShape 8">
            <a:hlinkClick r:id="" action="ppaction://hlinkshowjump?jump=nextslide"/>
          </p:cNvPr>
          <p:cNvSpPr/>
          <p:nvPr/>
        </p:nvSpPr>
        <p:spPr>
          <a:xfrm>
            <a:off x="8305800" y="6172200"/>
            <a:ext cx="533400" cy="6858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4" grpId="0" animBg="1"/>
      <p:bldP spid="46085" grpId="0" animBg="1"/>
      <p:bldP spid="4608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Text Box 3"/>
          <p:cNvSpPr txBox="1"/>
          <p:nvPr/>
        </p:nvSpPr>
        <p:spPr>
          <a:xfrm>
            <a:off x="533400" y="0"/>
            <a:ext cx="81534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en-US" altLang="zh-CN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B</a:t>
            </a:r>
            <a:r>
              <a:rPr lang="zh-CN" altLang="en-US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前一层按什么顺序来写的？                       和时间词相对应的表征召的词有哪些？由这些词可见什么？</a:t>
            </a:r>
            <a:endParaRPr lang="zh-CN" altLang="en-US" sz="3200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7108" name="Text Box 4"/>
          <p:cNvSpPr txBox="1"/>
          <p:nvPr/>
        </p:nvSpPr>
        <p:spPr>
          <a:xfrm>
            <a:off x="304800" y="2057400"/>
            <a:ext cx="861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Verdana" panose="020B0604030504040204" pitchFamily="34" charset="0"/>
                <a:ea typeface="华文新魏" panose="02010800040101010101" charset="-122"/>
              </a:rPr>
              <a:t>表时间：逮、前、后、寻</a:t>
            </a:r>
            <a:endParaRPr lang="zh-CN" altLang="en-US" sz="40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304800" y="3505200"/>
            <a:ext cx="8534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Verdana" panose="020B0604030504040204" pitchFamily="34" charset="0"/>
                <a:ea typeface="华文新魏" panose="02010800040101010101" charset="-122"/>
              </a:rPr>
              <a:t>表征召：察、举、拜、除、当；孝廉、秀才、郎中、洗马</a:t>
            </a:r>
            <a:endParaRPr lang="zh-CN" altLang="en-US" sz="36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7110" name="Text Box 6"/>
          <p:cNvSpPr txBox="1"/>
          <p:nvPr/>
        </p:nvSpPr>
        <p:spPr>
          <a:xfrm>
            <a:off x="5867400" y="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（按时间顺序）</a:t>
            </a:r>
            <a:endParaRPr lang="zh-CN" altLang="en-US" sz="3200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5846" name="AutoShape 7">
            <a:hlinkClick r:id="" action="ppaction://hlinkshowjump?jump=nextslide"/>
          </p:cNvPr>
          <p:cNvSpPr/>
          <p:nvPr/>
        </p:nvSpPr>
        <p:spPr>
          <a:xfrm>
            <a:off x="8305800" y="6172200"/>
            <a:ext cx="533400" cy="6858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/>
      <p:bldP spid="47108" grpId="0" animBg="1"/>
      <p:bldP spid="47109" grpId="0" animBg="1"/>
      <p:bldP spid="471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Text Box 3"/>
          <p:cNvSpPr txBox="1"/>
          <p:nvPr/>
        </p:nvSpPr>
        <p:spPr>
          <a:xfrm>
            <a:off x="533400" y="533400"/>
            <a:ext cx="8305800" cy="2287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4800" dirty="0">
                <a:solidFill>
                  <a:srgbClr val="0000FF"/>
                </a:solidFill>
                <a:latin typeface="Verdana" panose="020B0604030504040204" pitchFamily="34" charset="0"/>
                <a:ea typeface="华文新魏" panose="02010800040101010101" charset="-122"/>
              </a:rPr>
              <a:t>作用：</a:t>
            </a:r>
            <a:r>
              <a:rPr lang="zh-CN" altLang="en-US" sz="4800" dirty="0">
                <a:latin typeface="Verdana" panose="020B0604030504040204" pitchFamily="34" charset="0"/>
                <a:ea typeface="华文新魏" panose="02010800040101010101" charset="-122"/>
              </a:rPr>
              <a:t>先郡，次州，后朝廷，可见征召级别越来越高，表达作者的感恩戴德之情。</a:t>
            </a:r>
            <a:endParaRPr lang="zh-CN" altLang="en-US" sz="48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36867" name="AutoShape 5">
            <a:hlinkClick r:id="" action="ppaction://hlinkshowjump?jump=nextslide"/>
          </p:cNvPr>
          <p:cNvSpPr/>
          <p:nvPr/>
        </p:nvSpPr>
        <p:spPr>
          <a:xfrm>
            <a:off x="8305800" y="6172200"/>
            <a:ext cx="533400" cy="685800"/>
          </a:xfrm>
          <a:prstGeom prst="actionButtonForwardNex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Text Box 3"/>
          <p:cNvSpPr txBox="1"/>
          <p:nvPr/>
        </p:nvSpPr>
        <p:spPr>
          <a:xfrm>
            <a:off x="381000" y="0"/>
            <a:ext cx="84582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en-US" altLang="zh-CN" sz="36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C</a:t>
            </a:r>
            <a:r>
              <a:rPr lang="zh-CN" altLang="en-US" sz="36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、第二层如何见事态的严重、紧迫和作者处境的狼狈</a:t>
            </a:r>
            <a:r>
              <a:rPr lang="en-US" altLang="zh-CN" sz="36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?</a:t>
            </a:r>
            <a:endParaRPr lang="zh-CN" altLang="en-US" sz="3600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9156" name="Text Box 4"/>
          <p:cNvSpPr txBox="1"/>
          <p:nvPr/>
        </p:nvSpPr>
        <p:spPr>
          <a:xfrm>
            <a:off x="457200" y="17526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Verdana" panose="020B0604030504040204" pitchFamily="34" charset="0"/>
                <a:ea typeface="华文新魏" panose="02010800040101010101" charset="-122"/>
              </a:rPr>
              <a:t>事态严重：</a:t>
            </a: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诏、责、逼、催等，含蓄地表明了强己所难之窘迫。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9158" name="Text Box 6"/>
          <p:cNvSpPr txBox="1"/>
          <p:nvPr/>
        </p:nvSpPr>
        <p:spPr>
          <a:xfrm>
            <a:off x="457200" y="2743200"/>
            <a:ext cx="8229600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Verdana" panose="020B0604030504040204" pitchFamily="34" charset="0"/>
                <a:ea typeface="华文新魏" panose="02010800040101010101" charset="-122"/>
              </a:rPr>
              <a:t>处境狼狈：</a:t>
            </a:r>
            <a:endParaRPr lang="en-US" altLang="zh-CN" sz="3200" dirty="0">
              <a:solidFill>
                <a:srgbClr val="FF0000"/>
              </a:solidFill>
              <a:latin typeface="Verdana" panose="020B0604030504040204" pitchFamily="34" charset="0"/>
              <a:ea typeface="华文新魏" panose="02010800040101010101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“非臣陨首所能上报”，可是“供养无主”</a:t>
            </a:r>
            <a:endParaRPr lang="en-US" altLang="zh-CN" sz="3200" dirty="0">
              <a:latin typeface="Verdana" panose="020B0604030504040204" pitchFamily="34" charset="0"/>
              <a:ea typeface="华文新魏" panose="02010800040101010101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“欲奉诏奔驰”，“刘病日笃”；</a:t>
            </a:r>
            <a:endParaRPr lang="en-US" altLang="zh-CN" sz="3200" dirty="0">
              <a:latin typeface="Verdana" panose="020B0604030504040204" pitchFamily="34" charset="0"/>
              <a:ea typeface="华文新魏" panose="02010800040101010101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3200" dirty="0">
                <a:latin typeface="Verdana" panose="020B0604030504040204" pitchFamily="34" charset="0"/>
                <a:ea typeface="华文新魏" panose="02010800040101010101" charset="-122"/>
              </a:rPr>
              <a:t>“欲苟顺私情，则告诉不许”。</a:t>
            </a:r>
            <a:endParaRPr lang="zh-CN" altLang="en-US" sz="3200" dirty="0">
              <a:latin typeface="Verdan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37893" name="AutoShape 7">
            <a:hlinkClick r:id="" action="ppaction://noaction"/>
          </p:cNvPr>
          <p:cNvSpPr/>
          <p:nvPr/>
        </p:nvSpPr>
        <p:spPr>
          <a:xfrm>
            <a:off x="8305800" y="6248400"/>
            <a:ext cx="533400" cy="609600"/>
          </a:xfrm>
          <a:prstGeom prst="actionButtonEnd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charRg st="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8">
                                            <p:txEl>
                                              <p:charRg st="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8">
                                            <p:txEl>
                                              <p:charRg st="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8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8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8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8">
                                            <p:txEl>
                                              <p:charRg st="4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  <p:bldP spid="4915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5" name="Text Box 3"/>
          <p:cNvSpPr txBox="1"/>
          <p:nvPr/>
        </p:nvSpPr>
        <p:spPr>
          <a:xfrm>
            <a:off x="457200" y="11430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、本段结尾落在辞官养亲上（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“</a:t>
            </a:r>
            <a:r>
              <a:rPr lang="zh-CN" altLang="en-US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是以区区不能废远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”</a:t>
            </a:r>
            <a:r>
              <a:rPr lang="zh-CN" altLang="en-US" sz="3200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），是从哪几个角度来展开的？</a:t>
            </a:r>
            <a:endParaRPr lang="zh-CN" altLang="en-US" sz="3200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5956" name="Text Box 4"/>
          <p:cNvSpPr txBox="1"/>
          <p:nvPr/>
        </p:nvSpPr>
        <p:spPr>
          <a:xfrm>
            <a:off x="0" y="23622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提示：三层</a:t>
            </a:r>
            <a:r>
              <a:rPr lang="en-US" altLang="zh-CN" sz="3200" dirty="0"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分别以</a:t>
            </a:r>
            <a:r>
              <a:rPr lang="zh-CN" altLang="en-US" sz="3200" dirty="0">
                <a:latin typeface="Times New Roman" panose="02020603050405020304" pitchFamily="18" charset="0"/>
                <a:ea typeface="华文新魏" panose="02010800040101010101" charset="-122"/>
              </a:rPr>
              <a:t>“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伏惟</a:t>
            </a:r>
            <a:r>
              <a:rPr lang="zh-CN" altLang="en-US" sz="3200" dirty="0">
                <a:latin typeface="Times New Roman" panose="02020603050405020304" pitchFamily="18" charset="0"/>
                <a:ea typeface="华文新魏" panose="02010800040101010101" charset="-122"/>
              </a:rPr>
              <a:t>”“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且</a:t>
            </a:r>
            <a:r>
              <a:rPr lang="zh-CN" altLang="en-US" sz="3200" dirty="0">
                <a:latin typeface="Times New Roman" panose="02020603050405020304" pitchFamily="18" charset="0"/>
                <a:ea typeface="华文新魏" panose="02010800040101010101" charset="-122"/>
              </a:rPr>
              <a:t>”“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但</a:t>
            </a:r>
            <a:r>
              <a:rPr lang="zh-CN" altLang="en-US" sz="3200" dirty="0">
                <a:latin typeface="Times New Roman" panose="02020603050405020304" pitchFamily="18" charset="0"/>
                <a:ea typeface="华文新魏" panose="02010800040101010101" charset="-122"/>
              </a:rPr>
              <a:t>”</a:t>
            </a:r>
            <a:r>
              <a:rPr lang="zh-CN" altLang="en-US" sz="3200" dirty="0">
                <a:latin typeface="华文新魏" panose="02010800040101010101" charset="-122"/>
                <a:ea typeface="华文新魏" panose="02010800040101010101" charset="-122"/>
              </a:rPr>
              <a:t>来转换文意。</a:t>
            </a:r>
            <a:endParaRPr lang="zh-CN" altLang="en-US" sz="32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5957" name="Text Box 5"/>
          <p:cNvSpPr txBox="1"/>
          <p:nvPr/>
        </p:nvSpPr>
        <p:spPr>
          <a:xfrm>
            <a:off x="457200" y="3048000"/>
            <a:ext cx="7772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华文新魏" panose="02010800040101010101" charset="-122"/>
                <a:ea typeface="华文新魏" panose="02010800040101010101" charset="-122"/>
              </a:rPr>
              <a:t>A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、抓住晋</a:t>
            </a:r>
            <a:r>
              <a:rPr lang="zh-CN" altLang="en-US" sz="3600" dirty="0">
                <a:latin typeface="Times New Roman" panose="02020603050405020304" pitchFamily="18" charset="0"/>
                <a:ea typeface="华文新魏" panose="02010800040101010101" charset="-122"/>
              </a:rPr>
              <a:t>“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以孝治天下</a:t>
            </a:r>
            <a:r>
              <a:rPr lang="zh-CN" altLang="en-US" sz="3600" dirty="0">
                <a:latin typeface="Times New Roman" panose="02020603050405020304" pitchFamily="18" charset="0"/>
                <a:ea typeface="华文新魏" panose="02010800040101010101" charset="-122"/>
              </a:rPr>
              <a:t>”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的大理，解释自己应得到同情。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5958" name="Text Box 6"/>
          <p:cNvSpPr txBox="1"/>
          <p:nvPr/>
        </p:nvSpPr>
        <p:spPr>
          <a:xfrm>
            <a:off x="381000" y="4191000"/>
            <a:ext cx="8229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华文新魏" panose="02010800040101010101" charset="-122"/>
                <a:ea typeface="华文新魏" panose="02010800040101010101" charset="-122"/>
              </a:rPr>
              <a:t>B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、自陈宦历，称颂君恩，表明辞职与</a:t>
            </a:r>
            <a:r>
              <a:rPr lang="zh-CN" altLang="en-US" sz="3600" dirty="0">
                <a:latin typeface="Times New Roman" panose="02020603050405020304" pitchFamily="18" charset="0"/>
                <a:ea typeface="华文新魏" panose="02010800040101010101" charset="-122"/>
              </a:rPr>
              <a:t>“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名节</a:t>
            </a:r>
            <a:r>
              <a:rPr lang="zh-CN" altLang="en-US" sz="3600" dirty="0">
                <a:latin typeface="Times New Roman" panose="02020603050405020304" pitchFamily="18" charset="0"/>
                <a:ea typeface="华文新魏" panose="02010800040101010101" charset="-122"/>
              </a:rPr>
              <a:t>”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无关，以求皇帝谅解。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5959" name="Text Box 7"/>
          <p:cNvSpPr txBox="1"/>
          <p:nvPr/>
        </p:nvSpPr>
        <p:spPr>
          <a:xfrm>
            <a:off x="457200" y="5410200"/>
            <a:ext cx="8305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dirty="0">
                <a:latin typeface="华文新魏" panose="02010800040101010101" charset="-122"/>
                <a:ea typeface="华文新魏" panose="02010800040101010101" charset="-122"/>
              </a:rPr>
              <a:t>C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、正面陈述刘之现状，是</a:t>
            </a:r>
            <a:r>
              <a:rPr lang="zh-CN" altLang="en-US" sz="3600" dirty="0">
                <a:latin typeface="Times New Roman" panose="02020603050405020304" pitchFamily="18" charset="0"/>
                <a:ea typeface="华文新魏" panose="02010800040101010101" charset="-122"/>
              </a:rPr>
              <a:t>“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不能废远</a:t>
            </a:r>
            <a:r>
              <a:rPr lang="zh-CN" altLang="en-US" sz="3600" dirty="0">
                <a:latin typeface="Times New Roman" panose="02020603050405020304" pitchFamily="18" charset="0"/>
                <a:ea typeface="华文新魏" panose="02010800040101010101" charset="-122"/>
              </a:rPr>
              <a:t>”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的惟一原因。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8919" name="Rectangle 8"/>
          <p:cNvSpPr/>
          <p:nvPr>
            <p:ph type="title" idx="4294967295"/>
          </p:nvPr>
        </p:nvSpPr>
        <p:spPr>
          <a:xfrm>
            <a:off x="1905000" y="0"/>
            <a:ext cx="4572000" cy="1143000"/>
          </a:xfrm>
          <a:ln/>
        </p:spPr>
        <p:txBody>
          <a:bodyPr vert="horz" wrap="square" lIns="91440" tIns="45720" rIns="91440" bIns="45720" anchor="b" anchorCtr="0"/>
          <a:p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具体研习第</a:t>
            </a:r>
            <a:r>
              <a:rPr lang="en-US" altLang="zh-CN" sz="4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3</a:t>
            </a:r>
            <a:r>
              <a:rPr lang="zh-CN" altLang="en-US" sz="4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段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8920" name="AutoShape 9">
            <a:hlinkClick r:id="" action="ppaction://hlinkshowjump?jump=nextslide"/>
          </p:cNvPr>
          <p:cNvSpPr/>
          <p:nvPr/>
        </p:nvSpPr>
        <p:spPr>
          <a:xfrm>
            <a:off x="8229600" y="6324600"/>
            <a:ext cx="533400" cy="533400"/>
          </a:xfrm>
          <a:prstGeom prst="actionButtonBeginning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animBg="1"/>
      <p:bldP spid="125956" grpId="0" animBg="1"/>
      <p:bldP spid="125957" grpId="0" animBg="1"/>
      <p:bldP spid="125958" grpId="0" animBg="1"/>
      <p:bldP spid="12595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857250"/>
            <a:ext cx="7824787" cy="5500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813" y="857250"/>
            <a:ext cx="7686675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928688"/>
            <a:ext cx="7572375" cy="471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1000125"/>
            <a:ext cx="7439025" cy="471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2185988" y="715963"/>
            <a:ext cx="18161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第四段：</a:t>
            </a:r>
            <a:endParaRPr kumimoji="0" lang="zh-CN" altLang="en-US" sz="3200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3970338" y="715963"/>
            <a:ext cx="3049588" cy="5794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陈先孝后忠之心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2195513" y="1752600"/>
            <a:ext cx="42814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本段写了哪几层意思？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1" name="Text Box 6"/>
          <p:cNvSpPr txBox="1">
            <a:spLocks noChangeArrowheads="1"/>
          </p:cNvSpPr>
          <p:nvPr/>
        </p:nvSpPr>
        <p:spPr bwMode="auto">
          <a:xfrm>
            <a:off x="684213" y="2590800"/>
            <a:ext cx="74691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尽节日长，报养日短；矜悯愚诚，陨首结草。</a:t>
            </a:r>
            <a:endParaRPr kumimoji="0" lang="zh-CN" altLang="en-US" sz="2800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2" name="Text Box 7"/>
          <p:cNvSpPr txBox="1">
            <a:spLocks noChangeArrowheads="1"/>
          </p:cNvSpPr>
          <p:nvPr/>
        </p:nvSpPr>
        <p:spPr bwMode="auto">
          <a:xfrm>
            <a:off x="533400" y="3429000"/>
            <a:ext cx="80772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本段可见全文感情真挚、悲恻动人，原因是什么？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39750" y="4365625"/>
            <a:ext cx="7759700" cy="2090738"/>
            <a:chOff x="0" y="0"/>
            <a:chExt cx="4752" cy="1353"/>
          </a:xfrm>
        </p:grpSpPr>
        <p:sp>
          <p:nvSpPr>
            <p:cNvPr id="39944" name="Text Box 9"/>
            <p:cNvSpPr txBox="1">
              <a:spLocks noChangeArrowheads="1"/>
            </p:cNvSpPr>
            <p:nvPr/>
          </p:nvSpPr>
          <p:spPr bwMode="auto">
            <a:xfrm>
              <a:off x="0" y="1017"/>
              <a:ext cx="4752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心之诚：</a:t>
              </a:r>
              <a:r>
                <a:rPr kumimoji="0" lang="zh-CN" altLang="en-US" sz="2800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生当陨首，死当结草，不胜犬马怖惧。</a:t>
              </a:r>
              <a:endParaRPr kumimoji="0" lang="zh-CN" altLang="en-US" sz="28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45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4752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事之实：</a:t>
              </a:r>
              <a:r>
                <a:rPr kumimoji="0" lang="zh-CN" altLang="en-US" sz="2800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尽节于陛下之日长，报养刘之日短也。</a:t>
              </a:r>
              <a:endParaRPr kumimoji="0" lang="zh-CN" altLang="en-US" sz="28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46" name="Text Box 11"/>
            <p:cNvSpPr txBox="1">
              <a:spLocks noChangeArrowheads="1"/>
            </p:cNvSpPr>
            <p:nvPr/>
          </p:nvSpPr>
          <p:spPr bwMode="auto">
            <a:xfrm>
              <a:off x="0" y="498"/>
              <a:ext cx="4752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kern="1200" cap="none" spc="0" normalizeH="0" baseline="0" noProof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言之切：</a:t>
              </a:r>
              <a:r>
                <a:rPr kumimoji="0" lang="zh-CN" altLang="en-US" sz="2800" kern="1200" cap="none" spc="0" normalizeH="0" baseline="0" noProof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愿乞、愿、矜悯、愚诚、听臣、微志。</a:t>
              </a:r>
              <a:endParaRPr kumimoji="0" lang="zh-CN" altLang="en-US" sz="28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1" grpId="0" animBg="1"/>
      <p:bldP spid="399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7772400" cy="11430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解            题</a:t>
            </a:r>
            <a:endParaRPr kumimoji="0" lang="zh-CN" sz="5400" b="1" i="0" u="none" strike="noStrike" kern="0" cap="none" spc="0" normalizeH="0" baseline="0" noProof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type="body" idx="4294967295"/>
          </p:nvPr>
        </p:nvSpPr>
        <p:spPr>
          <a:xfrm>
            <a:off x="857250" y="1357313"/>
            <a:ext cx="7891463" cy="4951412"/>
          </a:xfrm>
          <a:ln/>
        </p:spPr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隐情、苦衷。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古代奏章的一种，古代臣下呈给帝王的一种文书。我国古代臣子写给君王的呈文有各种不同的名称，主要有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章、奏、表、议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四类。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charRg st="15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150813" y="260350"/>
            <a:ext cx="5749925" cy="9239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CC0000"/>
                </a:solidFill>
                <a:latin typeface="Verdana" panose="020B0604030504040204" pitchFamily="34" charset="0"/>
                <a:ea typeface="华文隶书" panose="02010800040101010101" pitchFamily="2" charset="-122"/>
              </a:rPr>
              <a:t>《</a:t>
            </a:r>
            <a:r>
              <a:rPr lang="zh-CN" altLang="en-US" sz="5400" dirty="0">
                <a:solidFill>
                  <a:srgbClr val="CC0000"/>
                </a:solidFill>
                <a:latin typeface="Verdana" panose="020B0604030504040204" pitchFamily="34" charset="0"/>
                <a:ea typeface="华文隶书" panose="02010800040101010101" pitchFamily="2" charset="-122"/>
              </a:rPr>
              <a:t>陈情表》之布局</a:t>
            </a:r>
            <a:endParaRPr lang="zh-CN" altLang="en-US" sz="5400" dirty="0">
              <a:solidFill>
                <a:srgbClr val="CC0000"/>
              </a:solidFill>
              <a:latin typeface="Verdana" panose="020B0604030504040204" pitchFamily="34" charset="0"/>
              <a:ea typeface="华文隶书" panose="02010800040101010101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971550" y="1628775"/>
            <a:ext cx="2808288" cy="8334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4800" dirty="0">
                <a:latin typeface="Verdana" panose="020B0604030504040204" pitchFamily="34" charset="0"/>
                <a:ea typeface="黑体" panose="02010609060101010101" pitchFamily="49" charset="-122"/>
              </a:rPr>
              <a:t>先陈苦情</a:t>
            </a:r>
            <a:endParaRPr lang="zh-CN" altLang="en-US" sz="48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971550" y="2852738"/>
            <a:ext cx="2808288" cy="8334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4800" dirty="0">
                <a:latin typeface="Verdana" panose="020B0604030504040204" pitchFamily="34" charset="0"/>
                <a:ea typeface="黑体" panose="02010609060101010101" pitchFamily="49" charset="-122"/>
              </a:rPr>
              <a:t>后陈孝情</a:t>
            </a:r>
            <a:endParaRPr lang="zh-CN" altLang="en-US" sz="48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900113" y="4076700"/>
            <a:ext cx="2879725" cy="8334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4800" dirty="0">
                <a:latin typeface="Verdana" panose="020B0604030504040204" pitchFamily="34" charset="0"/>
                <a:ea typeface="黑体" panose="02010609060101010101" pitchFamily="49" charset="-122"/>
              </a:rPr>
              <a:t>再陈忠情</a:t>
            </a:r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4859338" y="1658938"/>
            <a:ext cx="2881312" cy="833437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4800" dirty="0">
                <a:solidFill>
                  <a:srgbClr val="0000CC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博得同情</a:t>
            </a:r>
            <a:endParaRPr lang="zh-CN" altLang="en-US" sz="4800" dirty="0">
              <a:solidFill>
                <a:srgbClr val="0000CC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4806950" y="2852738"/>
            <a:ext cx="2933700" cy="833437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4800" dirty="0">
                <a:solidFill>
                  <a:srgbClr val="0000CC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打动真情</a:t>
            </a:r>
            <a:endParaRPr lang="zh-CN" altLang="en-US" sz="4800" dirty="0">
              <a:solidFill>
                <a:srgbClr val="0000CC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40968" name="Text Box 8"/>
          <p:cNvSpPr txBox="1"/>
          <p:nvPr/>
        </p:nvSpPr>
        <p:spPr>
          <a:xfrm>
            <a:off x="4787900" y="4076700"/>
            <a:ext cx="2952750" cy="833438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None/>
            </a:pPr>
            <a:r>
              <a:rPr lang="zh-CN" altLang="en-US" sz="4800" dirty="0">
                <a:solidFill>
                  <a:srgbClr val="0000CC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消除疑虑</a:t>
            </a:r>
            <a:endParaRPr lang="zh-CN" altLang="en-US" sz="4800" dirty="0">
              <a:solidFill>
                <a:srgbClr val="0000CC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45065" name="Text Box 9"/>
          <p:cNvSpPr txBox="1"/>
          <p:nvPr/>
        </p:nvSpPr>
        <p:spPr>
          <a:xfrm>
            <a:off x="2967038" y="50847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5066" name="Text Box 10"/>
          <p:cNvSpPr txBox="1"/>
          <p:nvPr/>
        </p:nvSpPr>
        <p:spPr>
          <a:xfrm>
            <a:off x="3040063" y="49403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5067" name="Text Box 11"/>
          <p:cNvSpPr txBox="1"/>
          <p:nvPr/>
        </p:nvSpPr>
        <p:spPr>
          <a:xfrm>
            <a:off x="3759200" y="522922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0972" name="AutoShape 12"/>
          <p:cNvSpPr/>
          <p:nvPr/>
        </p:nvSpPr>
        <p:spPr>
          <a:xfrm>
            <a:off x="3779838" y="1844675"/>
            <a:ext cx="976312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0973" name="AutoShape 13"/>
          <p:cNvSpPr/>
          <p:nvPr/>
        </p:nvSpPr>
        <p:spPr>
          <a:xfrm>
            <a:off x="3708400" y="3068638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0974" name="AutoShape 14"/>
          <p:cNvSpPr/>
          <p:nvPr/>
        </p:nvSpPr>
        <p:spPr>
          <a:xfrm>
            <a:off x="3667125" y="4149725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5071" name="Text Box 15"/>
          <p:cNvSpPr txBox="1"/>
          <p:nvPr/>
        </p:nvSpPr>
        <p:spPr>
          <a:xfrm>
            <a:off x="457200" y="5373688"/>
            <a:ext cx="7600950" cy="13112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精心布局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环环相扣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出于情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归于理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陈情于事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寓理于情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3" grpId="0" animBg="1"/>
      <p:bldP spid="40964" grpId="0" animBg="1"/>
      <p:bldP spid="40965" grpId="0" animBg="1"/>
      <p:bldP spid="40966" grpId="0" animBg="1"/>
      <p:bldP spid="40967" grpId="0" animBg="1"/>
      <p:bldP spid="40968" grpId="0" animBg="1"/>
      <p:bldP spid="40972" grpId="0" animBg="1"/>
      <p:bldP spid="40973" grpId="0" animBg="1"/>
      <p:bldP spid="4097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1"/>
          <p:cNvSpPr>
            <a:spLocks noGrp="1"/>
          </p:cNvSpPr>
          <p:nvPr>
            <p:ph type="title" idx="4294967295"/>
          </p:nvPr>
        </p:nvSpPr>
        <p:spPr>
          <a:xfrm>
            <a:off x="442913" y="103188"/>
            <a:ext cx="8243888" cy="131445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结果</a:t>
            </a:r>
            <a:endParaRPr kumimoji="0" lang="zh-CN" altLang="zh-CN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marL="514350" indent="-514350">
              <a:buFontTx/>
              <a:buAutoNum type="arabicPeriod"/>
            </a:pP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晋武览表，嘉其诚款，赐奴婢二人，使郡县供祖母奉膳。</a:t>
            </a: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——《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古文观止</a:t>
            </a: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4400" dirty="0">
              <a:latin typeface="楷体_GB2312" pitchFamily="49" charset="-122"/>
              <a:ea typeface="楷体_GB2312" pitchFamily="49" charset="-122"/>
            </a:endParaRPr>
          </a:p>
          <a:p>
            <a:pPr marL="514350" indent="-514350">
              <a:buFontTx/>
              <a:buAutoNum type="arabicPeriod"/>
            </a:pP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祖母死后，李密果践其言，出仕新朝，官至汉中太守。</a:t>
            </a:r>
            <a:endParaRPr lang="zh-CN" altLang="zh-CN" sz="4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1"/>
          <p:cNvSpPr>
            <a:spLocks noGrp="1"/>
          </p:cNvSpPr>
          <p:nvPr>
            <p:ph type="title" idx="4294967295"/>
          </p:nvPr>
        </p:nvSpPr>
        <p:spPr>
          <a:xfrm>
            <a:off x="442913" y="103188"/>
            <a:ext cx="8243888" cy="131445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写作手法</a:t>
            </a:r>
            <a:endParaRPr kumimoji="0" lang="zh-CN" altLang="zh-CN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155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r>
              <a:rPr lang="zh-CN" altLang="en-US" sz="2400" dirty="0"/>
              <a:t>动之以情</a:t>
            </a:r>
            <a:endParaRPr lang="en-US" altLang="zh-CN" sz="2400" dirty="0"/>
          </a:p>
          <a:p>
            <a:pPr>
              <a:buNone/>
            </a:pPr>
            <a:r>
              <a:rPr lang="zh-CN" altLang="en-US" sz="2400" dirty="0"/>
              <a:t>臣无祖母，无以至今日；祖母无臣，无以终余年。</a:t>
            </a:r>
            <a:endParaRPr lang="en-US" altLang="zh-CN" sz="2400" dirty="0"/>
          </a:p>
          <a:p>
            <a:pPr>
              <a:buNone/>
            </a:pPr>
            <a:r>
              <a:rPr lang="zh-CN" altLang="en-US" sz="2400" dirty="0"/>
              <a:t>臣不胜犬马怖惧之情，谨拜表以闻。</a:t>
            </a:r>
            <a:endParaRPr lang="en-US" altLang="zh-CN" sz="2400" dirty="0"/>
          </a:p>
          <a:p>
            <a:r>
              <a:rPr lang="zh-CN" altLang="en-US" sz="2400" dirty="0"/>
              <a:t>晓之以理</a:t>
            </a:r>
            <a:endParaRPr lang="en-US" altLang="zh-CN" sz="2400" dirty="0"/>
          </a:p>
          <a:p>
            <a:pPr>
              <a:buNone/>
            </a:pPr>
            <a:r>
              <a:rPr lang="zh-CN" altLang="en-US" sz="2400" dirty="0"/>
              <a:t>首段</a:t>
            </a:r>
            <a:r>
              <a:rPr lang="en-US" altLang="zh-CN" sz="2400" dirty="0"/>
              <a:t>——</a:t>
            </a:r>
            <a:r>
              <a:rPr lang="zh-CN" altLang="en-US" sz="2400" dirty="0"/>
              <a:t>陈其凄苦身世，</a:t>
            </a:r>
            <a:r>
              <a:rPr lang="zh-CN" altLang="en-US" sz="2400" dirty="0">
                <a:solidFill>
                  <a:srgbClr val="FF0000"/>
                </a:solidFill>
              </a:rPr>
              <a:t>化恼怒为同情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>
              <a:buNone/>
            </a:pPr>
            <a:r>
              <a:rPr lang="zh-CN" altLang="en-US" sz="2400" dirty="0"/>
              <a:t>二段</a:t>
            </a:r>
            <a:r>
              <a:rPr lang="en-US" altLang="zh-CN" sz="2400" dirty="0"/>
              <a:t>——</a:t>
            </a:r>
            <a:r>
              <a:rPr lang="zh-CN" altLang="en-US" sz="2400" dirty="0"/>
              <a:t>感恩新朝对自己的重用，坦言自己进退两难的处境，</a:t>
            </a:r>
            <a:r>
              <a:rPr lang="zh-CN" altLang="en-US" sz="2400" dirty="0">
                <a:solidFill>
                  <a:srgbClr val="FF0000"/>
                </a:solidFill>
              </a:rPr>
              <a:t>消除晋武帝的疑虑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>
              <a:buNone/>
            </a:pPr>
            <a:r>
              <a:rPr lang="zh-CN" altLang="en-US" sz="2400" dirty="0"/>
              <a:t>三段</a:t>
            </a:r>
            <a:r>
              <a:rPr lang="en-US" altLang="zh-CN" sz="2400" dirty="0"/>
              <a:t>——</a:t>
            </a:r>
            <a:r>
              <a:rPr lang="zh-CN" altLang="en-US" sz="2400" dirty="0"/>
              <a:t>颂扬圣朝，表明自己想效忠，</a:t>
            </a:r>
            <a:r>
              <a:rPr lang="zh-CN" altLang="en-US" sz="2400" dirty="0">
                <a:solidFill>
                  <a:srgbClr val="FF0000"/>
                </a:solidFill>
              </a:rPr>
              <a:t>进一步打消疑虑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400" dirty="0"/>
              <a:t>四段</a:t>
            </a:r>
            <a:r>
              <a:rPr lang="en-US" altLang="zh-CN" sz="2400" dirty="0"/>
              <a:t>——</a:t>
            </a:r>
            <a:r>
              <a:rPr lang="zh-CN" altLang="en-US" sz="2400" dirty="0"/>
              <a:t>款款表达自己的恳请，</a:t>
            </a:r>
            <a:r>
              <a:rPr lang="zh-CN" altLang="en-US" sz="2400" dirty="0">
                <a:solidFill>
                  <a:srgbClr val="FF0000"/>
                </a:solidFill>
              </a:rPr>
              <a:t>望能先尽忠后尽孝。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charRg st="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charRg st="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5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5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5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55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5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5">
                                            <p:txEl>
                                              <p:charRg st="5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5">
                                            <p:txEl>
                                              <p:charRg st="5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6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155">
                                            <p:txEl>
                                              <p:charRg st="6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55">
                                            <p:txEl>
                                              <p:charRg st="69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06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155">
                                            <p:txEl>
                                              <p:charRg st="106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155">
                                            <p:txEl>
                                              <p:charRg st="106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31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55">
                                            <p:txEl>
                                              <p:charRg st="131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55">
                                            <p:txEl>
                                              <p:charRg st="131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寒鸦"/>
          <p:cNvPicPr preferRelativeResize="0">
            <a:picLocks noChangeAspect="1"/>
          </p:cNvPicPr>
          <p:nvPr>
            <p:ph sz="half" idx="1"/>
          </p:nvPr>
        </p:nvPicPr>
        <p:blipFill>
          <a:blip r:embed="rId1">
            <a:lum bright="78000" contrast="36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4198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514600" y="76200"/>
            <a:ext cx="4267200" cy="9906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5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隶书" panose="02010509060101010101" charset="-122"/>
                <a:cs typeface="+mj-cs"/>
              </a:rPr>
              <a:t>思考研究</a:t>
            </a:r>
            <a:endParaRPr kumimoji="0" lang="zh-CN" sz="5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隶书" panose="02010509060101010101" charset="-122"/>
              <a:cs typeface="+mj-cs"/>
            </a:endParaRPr>
          </a:p>
        </p:txBody>
      </p:sp>
      <p:sp>
        <p:nvSpPr>
          <p:cNvPr id="48132" name="Text Box 5"/>
          <p:cNvSpPr txBox="1"/>
          <p:nvPr/>
        </p:nvSpPr>
        <p:spPr>
          <a:xfrm>
            <a:off x="646113" y="2636838"/>
            <a:ext cx="84978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dirty="0">
              <a:latin typeface="Verdana" panose="020B0604030504040204" pitchFamily="34" charset="0"/>
            </a:endParaRPr>
          </a:p>
        </p:txBody>
      </p:sp>
      <p:sp>
        <p:nvSpPr>
          <p:cNvPr id="41989" name="Text Box 6"/>
          <p:cNvSpPr txBox="1"/>
          <p:nvPr/>
        </p:nvSpPr>
        <p:spPr>
          <a:xfrm>
            <a:off x="250825" y="1628775"/>
            <a:ext cx="8424863" cy="1570038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李密在文中引了关于“孝”的传说故事，你能想起其他的故事或典故吗？请用简洁的语言写出来（不少于两个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切忌编造）。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4" name="Rectangle 7"/>
          <p:cNvSpPr>
            <a:spLocks noGrp="1"/>
          </p:cNvSpPr>
          <p:nvPr>
            <p:ph type="body" sz="half" idx="4294967295"/>
          </p:nvPr>
        </p:nvSpPr>
        <p:spPr>
          <a:xfrm>
            <a:off x="685800" y="1981200"/>
            <a:ext cx="3810000" cy="4114800"/>
          </a:xfrm>
          <a:ln/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/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49154" name="Picture 2" descr="pa0405180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3820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3"/>
          <p:cNvSpPr txBox="1"/>
          <p:nvPr/>
        </p:nvSpPr>
        <p:spPr>
          <a:xfrm>
            <a:off x="8289925" y="773113"/>
            <a:ext cx="854075" cy="22955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扇枕温衾</a:t>
            </a:r>
            <a:endParaRPr lang="zh-CN" altLang="en-US" sz="4400" dirty="0">
              <a:solidFill>
                <a:srgbClr val="FF00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49156" name="Text Box 4"/>
          <p:cNvSpPr txBox="1"/>
          <p:nvPr/>
        </p:nvSpPr>
        <p:spPr>
          <a:xfrm>
            <a:off x="0" y="2979738"/>
            <a:ext cx="9144000" cy="485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     </a:t>
            </a:r>
            <a:r>
              <a:rPr lang="zh-CN" altLang="en-US" sz="3600" dirty="0">
                <a:latin typeface="Verdana" panose="020B0604030504040204" pitchFamily="34" charset="0"/>
                <a:ea typeface="黑体" panose="02010609060101010101" pitchFamily="49" charset="-122"/>
              </a:rPr>
              <a:t>黄香，字文强，汉代江夏人，从小对父母孝顺。九岁时，母亲去世，哀痛至极，为母守孝三年。夏季天气炎热，其父因思念其母无法入睡，他就用扇子扇凉枕席。冬季天气寒，他先用身体暖热被褥，才让父亲上床休息。“黄香扇枕温席”的故事就世代流传下来。</a:t>
            </a:r>
            <a:br>
              <a:rPr lang="zh-CN" altLang="en-US" sz="3600" dirty="0">
                <a:solidFill>
                  <a:srgbClr val="0000FF"/>
                </a:solidFill>
                <a:latin typeface="Verdana" panose="020B0604030504040204" pitchFamily="34" charset="0"/>
                <a:ea typeface="黑体" panose="02010609060101010101" pitchFamily="49" charset="-122"/>
              </a:rPr>
            </a:br>
            <a:endParaRPr lang="zh-CN" altLang="en-US" sz="3600" dirty="0">
              <a:solidFill>
                <a:srgbClr val="0000FF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9157" name="Text Box 5"/>
          <p:cNvSpPr txBox="1"/>
          <p:nvPr/>
        </p:nvSpPr>
        <p:spPr>
          <a:xfrm>
            <a:off x="4437063" y="6156325"/>
            <a:ext cx="375126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香九龄，能温席</a:t>
            </a:r>
            <a:endParaRPr lang="zh-CN" altLang="en-US" sz="4000" dirty="0">
              <a:solidFill>
                <a:srgbClr val="FF00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50178" name="Picture 2" descr="pa0405180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113"/>
            <a:ext cx="9144000" cy="4179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3"/>
          <p:cNvSpPr txBox="1"/>
          <p:nvPr/>
        </p:nvSpPr>
        <p:spPr>
          <a:xfrm>
            <a:off x="5607050" y="233363"/>
            <a:ext cx="324485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solidFill>
                  <a:srgbClr val="FF0066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亲尝汤药</a:t>
            </a:r>
            <a:endParaRPr lang="zh-CN" altLang="en-US" sz="6000" dirty="0">
              <a:solidFill>
                <a:srgbClr val="FF0066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50180" name="Text Box 4"/>
          <p:cNvSpPr txBox="1"/>
          <p:nvPr/>
        </p:nvSpPr>
        <p:spPr>
          <a:xfrm>
            <a:off x="206375" y="4149725"/>
            <a:ext cx="8937625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Verdana" panose="020B0604030504040204" pitchFamily="34" charset="0"/>
                <a:ea typeface="黑体" panose="02010609060101010101" pitchFamily="49" charset="-122"/>
              </a:rPr>
              <a:t>       汉文帝刘恒，汉高祖第三个儿子。生母薄太后患病三年，汉文帝处理完政务后，经常陪伴在太后的病床边，目不交睫，衣不解带。母亲服用的汤药，恐怕失调，非亲口尝过后再让母亲服用。仁孝之名闻于天下。</a:t>
            </a:r>
            <a:br>
              <a:rPr lang="zh-CN" altLang="en-US" sz="3200" dirty="0">
                <a:latin typeface="Verdana" panose="020B0604030504040204" pitchFamily="34" charset="0"/>
                <a:ea typeface="黑体" panose="02010609060101010101" pitchFamily="49" charset="-122"/>
              </a:rPr>
            </a:br>
            <a:endParaRPr lang="zh-CN" altLang="en-US" sz="3200" dirty="0"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endParaRPr lang="zh-CN" altLang="en-US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51202" name="Picture 2" descr="pa040518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Text Box 3"/>
          <p:cNvSpPr txBox="1"/>
          <p:nvPr/>
        </p:nvSpPr>
        <p:spPr>
          <a:xfrm>
            <a:off x="2816225" y="1042988"/>
            <a:ext cx="29400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扼虎救父</a:t>
            </a:r>
            <a:endParaRPr lang="zh-CN" altLang="en-US" sz="5400" dirty="0">
              <a:solidFill>
                <a:srgbClr val="FF000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51204" name="Text Box 4"/>
          <p:cNvSpPr txBox="1"/>
          <p:nvPr/>
        </p:nvSpPr>
        <p:spPr>
          <a:xfrm>
            <a:off x="0" y="3654425"/>
            <a:ext cx="9431338" cy="3930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Verdana" panose="020B0604030504040204" pitchFamily="34" charset="0"/>
              </a:rPr>
              <a:t>      </a:t>
            </a:r>
            <a:r>
              <a:rPr lang="zh-CN" altLang="en-US" sz="3200" dirty="0">
                <a:latin typeface="Verdana" panose="020B0604030504040204" pitchFamily="34" charset="0"/>
                <a:ea typeface="黑体" panose="02010609060101010101" pitchFamily="49" charset="-122"/>
              </a:rPr>
              <a:t>杨香，晋朝杨丰的女儿，十四岁那年，随父去田间收割稻子，突然一头斑斓猛虎跃出，将其父扑倒在地。杨香听到父亲的叫声，一个箭步跨上前，跃上虎背抡起拳头，对着虎头砸下去，后又将老虎的嘴按在坑里。老虎因无法呼吸，倒地而死。杨香不畏猛虎，“打虎救父”的故事成了脍炙人口的佳话。</a:t>
            </a:r>
            <a:br>
              <a:rPr lang="zh-CN" altLang="en-US" sz="3200" dirty="0">
                <a:latin typeface="Verdana" panose="020B0604030504040204" pitchFamily="34" charset="0"/>
                <a:ea typeface="黑体" panose="02010609060101010101" pitchFamily="49" charset="-122"/>
              </a:rPr>
            </a:br>
            <a:endParaRPr lang="zh-CN" altLang="en-US" sz="3200" dirty="0"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endParaRPr lang="zh-CN" altLang="en-US" sz="28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6" name="Group 2"/>
          <p:cNvGrpSpPr>
            <a:grpSpLocks noChangeAspect="1"/>
          </p:cNvGrpSpPr>
          <p:nvPr/>
        </p:nvGrpSpPr>
        <p:grpSpPr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52228" name="Picture 1027" descr="萬用卡0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2229" name="Picture 1028" descr="萬用卡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2230" name="Picture 1029" descr="萬用卡0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2227" name="Text Box 1030"/>
          <p:cNvSpPr txBox="1"/>
          <p:nvPr/>
        </p:nvSpPr>
        <p:spPr>
          <a:xfrm>
            <a:off x="593725" y="785813"/>
            <a:ext cx="8264525" cy="5208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00664D"/>
                </a:solidFill>
                <a:latin typeface="隶书" panose="02010509060101010101" charset="-122"/>
                <a:ea typeface="隶书" panose="02010509060101010101" charset="-122"/>
              </a:rPr>
              <a:t>语言特点包括以下方面：</a:t>
            </a:r>
            <a:endParaRPr lang="zh-CN" altLang="en-US" sz="4400" dirty="0">
              <a:solidFill>
                <a:srgbClr val="00664D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4400" dirty="0">
                <a:solidFill>
                  <a:srgbClr val="00664D"/>
                </a:solidFill>
                <a:latin typeface="隶书" panose="02010509060101010101" charset="-122"/>
                <a:ea typeface="隶书" panose="02010509060101010101" charset="-122"/>
              </a:rPr>
              <a:t>字词运用的精准及效果</a:t>
            </a:r>
            <a:endParaRPr lang="zh-CN" altLang="en-US" sz="4400" dirty="0">
              <a:solidFill>
                <a:srgbClr val="00664D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4400" dirty="0">
                <a:solidFill>
                  <a:srgbClr val="00664D"/>
                </a:solidFill>
                <a:latin typeface="隶书" panose="02010509060101010101" charset="-122"/>
                <a:ea typeface="隶书" panose="02010509060101010101" charset="-122"/>
              </a:rPr>
              <a:t>句式方面的特点和效果</a:t>
            </a:r>
            <a:endParaRPr lang="zh-CN" altLang="en-US" sz="4400" dirty="0">
              <a:solidFill>
                <a:srgbClr val="00664D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4400" dirty="0">
                <a:solidFill>
                  <a:srgbClr val="00664D"/>
                </a:solidFill>
                <a:latin typeface="隶书" panose="02010509060101010101" charset="-122"/>
                <a:ea typeface="隶书" panose="02010509060101010101" charset="-122"/>
              </a:rPr>
              <a:t>修辞手法的运用及效果</a:t>
            </a:r>
            <a:endParaRPr lang="zh-CN" altLang="en-US" sz="4400" dirty="0">
              <a:solidFill>
                <a:srgbClr val="00664D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4400" dirty="0">
                <a:solidFill>
                  <a:srgbClr val="00664D"/>
                </a:solidFill>
                <a:latin typeface="隶书" panose="02010509060101010101" charset="-122"/>
                <a:ea typeface="隶书" panose="02010509060101010101" charset="-122"/>
              </a:rPr>
              <a:t>表达方式的运用及效果</a:t>
            </a:r>
            <a:endParaRPr lang="zh-CN" altLang="en-US" sz="4400" dirty="0">
              <a:solidFill>
                <a:srgbClr val="00664D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4400" dirty="0">
                <a:solidFill>
                  <a:srgbClr val="00664D"/>
                </a:solidFill>
                <a:latin typeface="隶书" panose="02010509060101010101" charset="-122"/>
                <a:ea typeface="隶书" panose="02010509060101010101" charset="-122"/>
              </a:rPr>
              <a:t>语言风格：不同文体</a:t>
            </a:r>
            <a:endParaRPr lang="en-US" altLang="zh-CN" sz="4400" dirty="0">
              <a:solidFill>
                <a:srgbClr val="00664D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4400" dirty="0">
                <a:solidFill>
                  <a:srgbClr val="00664D"/>
                </a:solidFill>
                <a:latin typeface="隶书" panose="02010509060101010101" charset="-122"/>
                <a:ea typeface="隶书" panose="02010509060101010101" charset="-122"/>
              </a:rPr>
              <a:t>　　　　　　不同作家或诗人</a:t>
            </a:r>
            <a:endParaRPr lang="zh-CN" altLang="en-US" sz="4400" dirty="0">
              <a:solidFill>
                <a:srgbClr val="00664D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 Box 4"/>
          <p:cNvSpPr txBox="1"/>
          <p:nvPr/>
        </p:nvSpPr>
        <p:spPr>
          <a:xfrm>
            <a:off x="900113" y="404813"/>
            <a:ext cx="7345362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鉴赏要点：</a:t>
            </a:r>
            <a:endParaRPr lang="zh-CN" altLang="en-US" sz="4400" dirty="0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１、明确角度</a:t>
            </a:r>
            <a:endParaRPr lang="zh-CN" altLang="en-US" sz="4400" dirty="0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２、引用原文</a:t>
            </a:r>
            <a:endParaRPr lang="en-US" altLang="zh-CN" sz="4400" dirty="0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３、结合角度分析</a:t>
            </a:r>
            <a:endParaRPr lang="en-US" altLang="zh-CN" sz="4400" dirty="0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４、表达效果</a:t>
            </a:r>
            <a:endParaRPr lang="zh-CN" altLang="en-US" sz="4400" dirty="0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 Box 4"/>
          <p:cNvSpPr txBox="1"/>
          <p:nvPr/>
        </p:nvSpPr>
        <p:spPr>
          <a:xfrm>
            <a:off x="395288" y="549275"/>
            <a:ext cx="8424862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示例一：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、本文的句式运用上很有特点，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用了不少四字句、对偶句，有骈文的整俪之工，但语言却绝不雕琢，而是十分自然真切，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有不少是为了通过相互对立和相辅相成的内容，来强化情意的表现。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、例：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臣欲奉诏奔驰，则刘病日笃；欲苟循私情，则告诉不许。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、通过内容的对立，将尽忠与尽孝的矛盾强化，突出进退两难的处境。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、更加突出的表达了作者知恩图报的孝情，这也是打动晋武帝的一个重要原因。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>
          <a:xfrm>
            <a:off x="442913" y="103188"/>
            <a:ext cx="8243888" cy="131445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刘勰</a:t>
            </a:r>
            <a:r>
              <a:rPr kumimoji="0" 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《</a:t>
            </a:r>
            <a:r>
              <a:rPr kumimoji="0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文心雕龙</a:t>
            </a:r>
            <a:r>
              <a:rPr kumimoji="0" lang="en-US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》</a:t>
            </a:r>
            <a:endParaRPr kumimoji="0" lang="zh-CN" altLang="en-US" sz="44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algn="ctr">
              <a:buNone/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章以谢恩，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None/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奏以按劾，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None/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表以陈情，</a:t>
            </a:r>
            <a:endParaRPr lang="en-US" altLang="zh-CN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None/>
            </a:pP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议以执异。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Text Box 4"/>
          <p:cNvSpPr txBox="1"/>
          <p:nvPr/>
        </p:nvSpPr>
        <p:spPr>
          <a:xfrm>
            <a:off x="611188" y="765175"/>
            <a:ext cx="8137525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示例二：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、本文的句式运用上很有特点，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用了不少四字句、对偶句，有骈文的整俪之工，但语言却绝不雕琢，而是十分自然真切，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有不少是为了通过相互对立和相辅相成的内容，来强化情意的表现。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、例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既无叔伯，终鲜兄弟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外无期功强劲之亲，内无应门五尺之童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、通过上下、左右、内外的相辅相成，突出了李密孤苦零丁、无依无靠的情景。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、侧面写出了刘氏抚育作者的恩情，同时也更加突出作者知恩图报的孝情。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 Box 4"/>
          <p:cNvSpPr txBox="1"/>
          <p:nvPr/>
        </p:nvSpPr>
        <p:spPr>
          <a:xfrm>
            <a:off x="250825" y="908050"/>
            <a:ext cx="8497888" cy="4576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示例三：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、在本文的句式运用上，大量练达而概括的四字句连用，对制造情势、渲染气氛起了很大的作用。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 例：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诏书切峻，责臣慢；郡县逼迫，催臣上道；州司临门，急如星火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、一连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六个四字句，三层排比，短语迫促，一气呵成，造成一个上责下催，透不过气来的紧急气氛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、更加突出了作者忠孝两难之境。全文骈散句式结合，使音韵更和谐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  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4"/>
          <p:cNvSpPr txBox="1"/>
          <p:nvPr/>
        </p:nvSpPr>
        <p:spPr>
          <a:xfrm>
            <a:off x="468313" y="620713"/>
            <a:ext cx="8675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57347" name="Text Box 5"/>
          <p:cNvSpPr txBox="1"/>
          <p:nvPr/>
        </p:nvSpPr>
        <p:spPr>
          <a:xfrm>
            <a:off x="179388" y="620713"/>
            <a:ext cx="8713787" cy="4365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示例四：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、本文的修辞手法运用非常生动形象，增强了文章的表达效果。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、例：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 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日薄西山，气息奄奄，人命危浅，朝不虑夕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、一连四个四字句，借比喻，用夸张的修辞手法，生动形象的写出了祖母刘危在旦夕的情势。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latin typeface="Verdana" panose="020B0604030504040204" pitchFamily="34" charset="0"/>
                <a:ea typeface="黑体" panose="02010609060101010101" pitchFamily="49" charset="-122"/>
              </a:rPr>
              <a:t>更加突出了作者供养祖母的必要性和急迫性，为表现作者的孝情蓄势。</a:t>
            </a:r>
            <a:endParaRPr lang="zh-CN" altLang="en-US" sz="2800" dirty="0"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TextBox 2"/>
          <p:cNvSpPr txBox="1"/>
          <p:nvPr/>
        </p:nvSpPr>
        <p:spPr>
          <a:xfrm>
            <a:off x="1143000" y="1268413"/>
            <a:ext cx="6786563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课内素材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</a:rPr>
              <a:t>        李密从小父丧母弃，伶仃孤苦；祖母含辛茹苦，促其成才。他一度沦为亡国之奴，归家供养祖母终老。后来他因孝举荐，屡被征召；祖母却日薄西山，朝不虑夕。尽忠还是尽孝？李密进退维谷。侍奉新君，焉知福祸，且远离祖母，情何以堪？辞命尽孝，报养祖母，会逆君美意，横祸将至。李密思量再三，婉转陈辞，恳请皇帝准许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pic>
        <p:nvPicPr>
          <p:cNvPr id="5837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7263" y="1500188"/>
            <a:ext cx="328612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1"/>
          <p:cNvSpPr/>
          <p:nvPr/>
        </p:nvSpPr>
        <p:spPr>
          <a:xfrm>
            <a:off x="1071563" y="1143000"/>
            <a:ext cx="7000875" cy="502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他先尽孝后尽忠。李密睿智，避而不谈转事新君的忧惧及不满，却大肆渲染自己对祖母的感情与孝情。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尽节于陛下之日长，报养刘之日短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，李密用婉转恳切之辞感动了皇帝，得以报答祖母养育之恩，且避免了拒任新朝的罪过。李密机警善辩，以退为进，既赡养了祖母，又保全了自己。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应用角度：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智慧</a:t>
            </a:r>
            <a:r>
              <a:rPr lang="en-US" altLang="zh-CN" sz="2400" dirty="0">
                <a:latin typeface="宋体" panose="02010600030101010101" pitchFamily="2" charset="-122"/>
              </a:rPr>
              <a:t>”“</a:t>
            </a:r>
            <a:r>
              <a:rPr lang="zh-CN" altLang="en-US" sz="2400" dirty="0">
                <a:latin typeface="宋体" panose="02010600030101010101" pitchFamily="2" charset="-122"/>
              </a:rPr>
              <a:t>选择</a:t>
            </a:r>
            <a:r>
              <a:rPr lang="en-US" altLang="zh-CN" sz="2400" dirty="0">
                <a:latin typeface="宋体" panose="02010600030101010101" pitchFamily="2" charset="-122"/>
              </a:rPr>
              <a:t>”“</a:t>
            </a:r>
            <a:r>
              <a:rPr lang="zh-CN" altLang="en-US" sz="2400" dirty="0">
                <a:latin typeface="宋体" panose="02010600030101010101" pitchFamily="2" charset="-122"/>
              </a:rPr>
              <a:t>清醒</a:t>
            </a:r>
            <a:r>
              <a:rPr lang="en-US" altLang="zh-CN" sz="2400" dirty="0">
                <a:latin typeface="宋体" panose="02010600030101010101" pitchFamily="2" charset="-122"/>
              </a:rPr>
              <a:t>”“</a:t>
            </a:r>
            <a:r>
              <a:rPr lang="zh-CN" altLang="en-US" sz="2400" dirty="0">
                <a:latin typeface="宋体" panose="02010600030101010101" pitchFamily="2" charset="-122"/>
              </a:rPr>
              <a:t>进与退</a:t>
            </a:r>
            <a:r>
              <a:rPr lang="en-US" altLang="zh-CN" sz="2400" dirty="0">
                <a:latin typeface="宋体" panose="02010600030101010101" pitchFamily="2" charset="-122"/>
              </a:rPr>
              <a:t>”“</a:t>
            </a:r>
            <a:r>
              <a:rPr lang="zh-CN" altLang="en-US" sz="2400" dirty="0">
                <a:latin typeface="宋体" panose="02010600030101010101" pitchFamily="2" charset="-122"/>
              </a:rPr>
              <a:t>孝与忠</a:t>
            </a:r>
            <a:r>
              <a:rPr lang="en-US" altLang="zh-CN" sz="2400" dirty="0">
                <a:latin typeface="宋体" panose="02010600030101010101" pitchFamily="2" charset="-122"/>
              </a:rPr>
              <a:t>”“</a:t>
            </a:r>
            <a:r>
              <a:rPr lang="zh-CN" altLang="en-US" sz="2400" dirty="0">
                <a:latin typeface="宋体" panose="02010600030101010101" pitchFamily="2" charset="-122"/>
              </a:rPr>
              <a:t>情</a:t>
            </a:r>
            <a:r>
              <a:rPr lang="en-US" altLang="zh-CN" sz="2400" dirty="0">
                <a:latin typeface="宋体" panose="02010600030101010101" pitchFamily="2" charset="-122"/>
              </a:rPr>
              <a:t>”“</a:t>
            </a:r>
            <a:r>
              <a:rPr lang="zh-CN" altLang="en-US" sz="2400" dirty="0">
                <a:latin typeface="宋体" panose="02010600030101010101" pitchFamily="2" charset="-122"/>
              </a:rPr>
              <a:t>美德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等。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TextBox 1"/>
          <p:cNvSpPr txBox="1"/>
          <p:nvPr/>
        </p:nvSpPr>
        <p:spPr>
          <a:xfrm>
            <a:off x="785813" y="620713"/>
            <a:ext cx="7500937" cy="611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[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应用片段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]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 1</a:t>
            </a:r>
            <a:r>
              <a:rPr lang="zh-CN" altLang="en-US" sz="2400" dirty="0">
                <a:latin typeface="宋体" panose="02010600030101010101" pitchFamily="2" charset="-122"/>
              </a:rPr>
              <a:t>．落红不是无情物，化作春泥更护花。这是花儿的感恩。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乌鸟私情，愿乞终养。这是鸟儿的感恩。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士为知己者死，女为悦己者容。这是人类的感恩。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因为懂得感恩，他们拥有了一颗金子般的心；因为懂得感恩，他们创下了人世间温馨的传奇；因为懂得感恩，这世界才会如此美丽。幸福如花，在感恩的枝头美丽绽放。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TextBox 1"/>
          <p:cNvSpPr txBox="1"/>
          <p:nvPr/>
        </p:nvSpPr>
        <p:spPr>
          <a:xfrm>
            <a:off x="1000125" y="1285875"/>
            <a:ext cx="7215188" cy="392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“</a:t>
            </a:r>
            <a:r>
              <a:rPr lang="zh-CN" altLang="en-US" sz="2400" dirty="0">
                <a:latin typeface="宋体" panose="02010600030101010101" pitchFamily="2" charset="-122"/>
              </a:rPr>
              <a:t>忠则</a:t>
            </a:r>
            <a:r>
              <a:rPr lang="en-US" altLang="zh-CN" sz="2400" dirty="0">
                <a:latin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</a:rPr>
              <a:t>出师表</a:t>
            </a:r>
            <a:r>
              <a:rPr lang="en-US" altLang="zh-CN" sz="2400" dirty="0">
                <a:latin typeface="宋体" panose="02010600030101010101" pitchFamily="2" charset="-122"/>
              </a:rPr>
              <a:t>》</a:t>
            </a:r>
            <a:r>
              <a:rPr lang="zh-CN" altLang="en-US" sz="2400" dirty="0">
                <a:latin typeface="宋体" panose="02010600030101010101" pitchFamily="2" charset="-122"/>
              </a:rPr>
              <a:t>，孝则</a:t>
            </a:r>
            <a:r>
              <a:rPr lang="en-US" altLang="zh-CN" sz="2400" dirty="0">
                <a:latin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</a:rPr>
              <a:t>陈情表</a:t>
            </a:r>
            <a:r>
              <a:rPr lang="en-US" altLang="zh-CN" sz="2400" dirty="0">
                <a:latin typeface="宋体" panose="02010600030101010101" pitchFamily="2" charset="-122"/>
              </a:rPr>
              <a:t>》</a:t>
            </a:r>
            <a:r>
              <a:rPr lang="zh-CN" altLang="en-US" sz="2400" dirty="0">
                <a:latin typeface="宋体" panose="02010600030101010101" pitchFamily="2" charset="-122"/>
              </a:rPr>
              <a:t>。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这两表道尽了人间感恩的真谛，演绎了人世间感恩的传奇。为报刘备三顾茅庐之恩，诸葛亮六出祁山，巧计破敌军，为蜀汉王朝立下了汗马功劳。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出师未捷身先死，长使英雄泪满襟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是后人为他写下的诗篇，为报当年的知遇之恩，他用毕生的精力向后人诠释了感恩的真谛。自幼失去父母是李密的不幸，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1"/>
          <p:cNvSpPr/>
          <p:nvPr/>
        </p:nvSpPr>
        <p:spPr>
          <a:xfrm>
            <a:off x="1314450" y="1412875"/>
            <a:ext cx="6786563" cy="392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Verdana" panose="020B0604030504040204" pitchFamily="34" charset="0"/>
              </a:rPr>
              <a:t>但祖母却</a:t>
            </a:r>
            <a:r>
              <a:rPr lang="zh-CN" altLang="en-US" sz="2400" dirty="0">
                <a:latin typeface="宋体" panose="02010600030101010101" pitchFamily="2" charset="-122"/>
              </a:rPr>
              <a:t>用自己的温暖让这个可怜的孩子长大成人，且名扬四方，为官作宰是多少读书人毕生的梦想？十年寒窗不正为一朝为官？然而当这个机会真正来临，李密却不曾忘记自己的祖母。他放弃了这个机会，因为他知道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祖母无臣，无以终余年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。在为官和报恩之间他选择了后者，向世人彰显了一首伟大的诗篇</a:t>
            </a:r>
            <a:r>
              <a:rPr lang="en-US" altLang="zh-CN" sz="2400" dirty="0">
                <a:latin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</a:rPr>
              <a:t>感恩。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TextBox 1"/>
          <p:cNvSpPr txBox="1"/>
          <p:nvPr/>
        </p:nvSpPr>
        <p:spPr>
          <a:xfrm>
            <a:off x="898525" y="1663700"/>
            <a:ext cx="7345363" cy="3378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  2</a:t>
            </a:r>
            <a:r>
              <a:rPr lang="zh-CN" altLang="en-US" sz="2400" dirty="0">
                <a:latin typeface="宋体" panose="02010600030101010101" pitchFamily="2" charset="-122"/>
              </a:rPr>
              <a:t>．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臣不胜犬马怖惧之情，谨拜表以闻。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李密以一句谦卑之词，结束了向晋武帝的陈情，却激起了我心头的浪花。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犬马怖惧</a:t>
            </a:r>
            <a:r>
              <a:rPr lang="en-US" altLang="zh-CN" sz="2400" dirty="0">
                <a:latin typeface="宋体" panose="02010600030101010101" pitchFamily="2" charset="-122"/>
              </a:rPr>
              <a:t>”“</a:t>
            </a:r>
            <a:r>
              <a:rPr lang="zh-CN" altLang="en-US" sz="2400" dirty="0">
                <a:latin typeface="宋体" panose="02010600030101010101" pitchFamily="2" charset="-122"/>
              </a:rPr>
              <a:t>拜表以闻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，李密卑躬屈膝、胆战心惊的形象跃然纸上。为臣本甘为犬马，然伴君如伴虎，做官如履薄冰。况晋武帝篡位立晋，虽标榜纲常名荐，然仕途险阻，屡被征召，安知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1"/>
          <p:cNvSpPr/>
          <p:nvPr/>
        </p:nvSpPr>
        <p:spPr>
          <a:xfrm>
            <a:off x="1385888" y="1557338"/>
            <a:ext cx="6858000" cy="392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Verdana" panose="020B0604030504040204" pitchFamily="34" charset="0"/>
              </a:rPr>
              <a:t>福</a:t>
            </a:r>
            <a:r>
              <a:rPr lang="zh-CN" altLang="en-US" sz="2400" dirty="0">
                <a:latin typeface="宋体" panose="02010600030101010101" pitchFamily="2" charset="-122"/>
              </a:rPr>
              <a:t>祸？虽以供养祖母为由，辞不赴命，然君心叵测，喜怒无常，若触怒龙颜，则命不久矣，谈何供养祖母？李密内心惶惑，怎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怖惧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二字了得？诗云：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一叶落而知秋。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李密一言而知其苦楚。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    (</a:t>
            </a:r>
            <a:r>
              <a:rPr lang="zh-CN" altLang="en-US" sz="2400" dirty="0">
                <a:latin typeface="宋体" panose="02010600030101010101" pitchFamily="2" charset="-122"/>
              </a:rPr>
              <a:t>选自高考满分作文</a:t>
            </a:r>
            <a:r>
              <a:rPr lang="en-US" altLang="zh-CN" sz="2400" dirty="0">
                <a:latin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</a:rPr>
              <a:t>一枝一叶一世界</a:t>
            </a:r>
            <a:r>
              <a:rPr lang="en-US" altLang="zh-CN" sz="2400" dirty="0">
                <a:latin typeface="宋体" panose="02010600030101010101" pitchFamily="2" charset="-122"/>
              </a:rPr>
              <a:t>》)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色彩11"/>
          <p:cNvPicPr>
            <a:picLocks noChangeAspect="1"/>
          </p:cNvPicPr>
          <p:nvPr/>
        </p:nvPicPr>
        <p:blipFill>
          <a:blip r:embed="rId1">
            <a:lum bright="78000" contrast="-8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4"/>
          <p:cNvSpPr txBox="1"/>
          <p:nvPr/>
        </p:nvSpPr>
        <p:spPr>
          <a:xfrm>
            <a:off x="522288" y="928688"/>
            <a:ext cx="21161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是谁陈情？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1268" name="Text Box 5"/>
          <p:cNvSpPr txBox="1"/>
          <p:nvPr/>
        </p:nvSpPr>
        <p:spPr>
          <a:xfrm>
            <a:off x="3716338" y="1000125"/>
            <a:ext cx="22494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向谁陈情？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1269" name="Text Box 6"/>
          <p:cNvSpPr txBox="1"/>
          <p:nvPr/>
        </p:nvSpPr>
        <p:spPr>
          <a:xfrm>
            <a:off x="6551613" y="1000125"/>
            <a:ext cx="23399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陈什么情？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1270" name="Text Box 7"/>
          <p:cNvSpPr txBox="1"/>
          <p:nvPr/>
        </p:nvSpPr>
        <p:spPr>
          <a:xfrm>
            <a:off x="0" y="1357313"/>
            <a:ext cx="3492500" cy="5607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 李密（ 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224 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－ 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287 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西晋武阳人，又名虔，字令伯。以学问文章著名于世。曾出仕蜀汉担任尚书郎，屡次出使东吴，很有才辩。晋武帝征为太子洗马，其以祖母年老多病，辞不应征。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Text Box 8"/>
          <p:cNvSpPr txBox="1"/>
          <p:nvPr/>
        </p:nvSpPr>
        <p:spPr>
          <a:xfrm>
            <a:off x="3581400" y="1428750"/>
            <a:ext cx="2779713" cy="5114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晋武帝。司马炎靠野蛮杀戮废魏称帝，为人阴险多疑。建国初年，为笼络人心，对</a:t>
            </a:r>
            <a:endParaRPr lang="zh-CN" altLang="en-US" sz="3200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200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蜀汉士族采取怀柔政策，征召蜀汉旧臣到洛阳任职。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Text Box 9"/>
          <p:cNvSpPr txBox="1"/>
          <p:nvPr/>
        </p:nvSpPr>
        <p:spPr>
          <a:xfrm>
            <a:off x="6462713" y="1808163"/>
            <a:ext cx="2409825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向君王上书陈述祖母刘氏年老多病，无人侍奉，暂不能应征，请求辞官终养祖母的衷情。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Rectangle 10"/>
          <p:cNvSpPr/>
          <p:nvPr/>
        </p:nvSpPr>
        <p:spPr>
          <a:xfrm>
            <a:off x="0" y="188913"/>
            <a:ext cx="12144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en-US" sz="4000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思考</a:t>
            </a:r>
            <a:endParaRPr lang="zh-CN" altLang="en-US" sz="4000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TextBox 1"/>
          <p:cNvSpPr txBox="1"/>
          <p:nvPr/>
        </p:nvSpPr>
        <p:spPr>
          <a:xfrm>
            <a:off x="1285875" y="1412875"/>
            <a:ext cx="7102475" cy="392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 鲜活素材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新华网广州</a:t>
            </a:r>
            <a:r>
              <a:rPr lang="en-US" altLang="zh-CN" sz="2400" dirty="0">
                <a:latin typeface="宋体" panose="02010600030101010101" pitchFamily="2" charset="-122"/>
              </a:rPr>
              <a:t>2011</a:t>
            </a:r>
            <a:r>
              <a:rPr lang="zh-CN" altLang="en-US" sz="2400" dirty="0">
                <a:latin typeface="宋体" panose="02010600030101010101" pitchFamily="2" charset="-122"/>
              </a:rPr>
              <a:t>年</a:t>
            </a:r>
            <a:r>
              <a:rPr lang="en-US" altLang="zh-CN" sz="2400" dirty="0">
                <a:latin typeface="宋体" panose="02010600030101010101" pitchFamily="2" charset="-122"/>
              </a:rPr>
              <a:t>9</a:t>
            </a:r>
            <a:r>
              <a:rPr lang="zh-CN" altLang="en-US" sz="2400" dirty="0">
                <a:latin typeface="宋体" panose="02010600030101010101" pitchFamily="2" charset="-122"/>
              </a:rPr>
              <a:t>月</a:t>
            </a:r>
            <a:r>
              <a:rPr lang="en-US" altLang="zh-CN" sz="2400" dirty="0">
                <a:latin typeface="宋体" panose="02010600030101010101" pitchFamily="2" charset="-122"/>
              </a:rPr>
              <a:t>13</a:t>
            </a:r>
            <a:r>
              <a:rPr lang="zh-CN" altLang="en-US" sz="2400" dirty="0">
                <a:latin typeface="宋体" panose="02010600030101010101" pitchFamily="2" charset="-122"/>
              </a:rPr>
              <a:t>日电　 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身体发肤受之父母，母亲有难我一定要为她做点什么。</a:t>
            </a:r>
            <a:r>
              <a:rPr lang="en-US" altLang="zh-CN" sz="2400" dirty="0">
                <a:latin typeface="宋体" panose="02010600030101010101" pitchFamily="2" charset="-122"/>
              </a:rPr>
              <a:t>”22</a:t>
            </a:r>
            <a:r>
              <a:rPr lang="zh-CN" altLang="en-US" sz="2400" dirty="0">
                <a:latin typeface="宋体" panose="02010600030101010101" pitchFamily="2" charset="-122"/>
              </a:rPr>
              <a:t>岁的广州赴美留学生彭斯，听闻母亲慢性重型肝炎晚期需进行肝移植手术，马上放下学业，从美国回到广州，毅然割下自己</a:t>
            </a:r>
            <a:r>
              <a:rPr lang="en-US" altLang="zh-CN" sz="2400" dirty="0">
                <a:latin typeface="宋体" panose="02010600030101010101" pitchFamily="2" charset="-122"/>
              </a:rPr>
              <a:t>60%</a:t>
            </a:r>
            <a:r>
              <a:rPr lang="zh-CN" altLang="en-US" sz="2400" dirty="0">
                <a:latin typeface="宋体" panose="02010600030101010101" pitchFamily="2" charset="-122"/>
              </a:rPr>
              <a:t>的肝脏移植给母亲，挽回了母亲的生命。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pic>
        <p:nvPicPr>
          <p:cNvPr id="6553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438" y="1643063"/>
            <a:ext cx="328612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1"/>
          <p:cNvSpPr/>
          <p:nvPr/>
        </p:nvSpPr>
        <p:spPr>
          <a:xfrm>
            <a:off x="852488" y="1412875"/>
            <a:ext cx="7464425" cy="3378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近日，这位</a:t>
            </a:r>
            <a:r>
              <a:rPr lang="en-US" altLang="zh-CN" sz="2400" dirty="0">
                <a:latin typeface="宋体" panose="02010600030101010101" pitchFamily="2" charset="-122"/>
              </a:rPr>
              <a:t>80</a:t>
            </a:r>
            <a:r>
              <a:rPr lang="zh-CN" altLang="en-US" sz="2400" dirty="0">
                <a:latin typeface="宋体" panose="02010600030101010101" pitchFamily="2" charset="-122"/>
              </a:rPr>
              <a:t>后小伙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割肝救母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的反哺孝心行为在网络上感动了很多网友。不少网友感叹，原以为在年轻人身上很难看到这种子女无私反哺父母的孝行，但是，彭斯的行为让人们看到中华民族自古流传的感恩行孝的美德依旧在</a:t>
            </a:r>
            <a:r>
              <a:rPr lang="en-US" altLang="zh-CN" sz="2400" dirty="0">
                <a:latin typeface="宋体" panose="02010600030101010101" pitchFamily="2" charset="-122"/>
              </a:rPr>
              <a:t>80</a:t>
            </a:r>
            <a:r>
              <a:rPr lang="zh-CN" altLang="en-US" sz="2400" dirty="0">
                <a:latin typeface="宋体" panose="02010600030101010101" pitchFamily="2" charset="-122"/>
              </a:rPr>
              <a:t>后、</a:t>
            </a:r>
            <a:r>
              <a:rPr lang="en-US" altLang="zh-CN" sz="2400" dirty="0">
                <a:latin typeface="宋体" panose="02010600030101010101" pitchFamily="2" charset="-122"/>
              </a:rPr>
              <a:t>90</a:t>
            </a:r>
            <a:r>
              <a:rPr lang="zh-CN" altLang="en-US" sz="2400" dirty="0">
                <a:latin typeface="宋体" panose="02010600030101010101" pitchFamily="2" charset="-122"/>
              </a:rPr>
              <a:t>后中绵亘不息。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TextBox 1"/>
          <p:cNvSpPr txBox="1"/>
          <p:nvPr/>
        </p:nvSpPr>
        <p:spPr>
          <a:xfrm>
            <a:off x="854075" y="1231900"/>
            <a:ext cx="7750175" cy="392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[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热评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]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400" dirty="0">
                <a:latin typeface="宋体" panose="02010600030101010101" pitchFamily="2" charset="-122"/>
              </a:rPr>
              <a:t>彭斯割肝救母的事迹感动了无数人。这体现了新一代年轻人对长辈的一份尊贵的孝心，对家庭的一种责任心。没有人强迫彭斯一定要成为母亲的肝源供体，他也清楚这个手术对他本人意味着什么，但他做到了其他人也许很难做到的事情。这位</a:t>
            </a:r>
            <a:r>
              <a:rPr lang="en-US" altLang="zh-CN" sz="2400" dirty="0">
                <a:latin typeface="宋体" panose="02010600030101010101" pitchFamily="2" charset="-122"/>
              </a:rPr>
              <a:t>80</a:t>
            </a:r>
            <a:r>
              <a:rPr lang="zh-CN" altLang="en-US" sz="2400" dirty="0">
                <a:latin typeface="宋体" panose="02010600030101010101" pitchFamily="2" charset="-122"/>
              </a:rPr>
              <a:t>后小伙的反哺孝心感天动地，让人看到了生机勃勃的希望。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TextBox 3"/>
          <p:cNvSpPr txBox="1"/>
          <p:nvPr/>
        </p:nvSpPr>
        <p:spPr>
          <a:xfrm>
            <a:off x="539750" y="1144588"/>
            <a:ext cx="8353425" cy="502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我们可以想象，如果没有那份对家庭的责任心，没有那份对家人的无私的爱，彭斯是很难做出这样的牺牲的。有多少人愿意从自己健康的肌体上割下</a:t>
            </a:r>
            <a:r>
              <a:rPr lang="en-US" altLang="zh-CN" sz="2400" dirty="0">
                <a:latin typeface="宋体" panose="02010600030101010101" pitchFamily="2" charset="-122"/>
              </a:rPr>
              <a:t>60%</a:t>
            </a:r>
            <a:r>
              <a:rPr lang="zh-CN" altLang="en-US" sz="2400" dirty="0">
                <a:latin typeface="宋体" panose="02010600030101010101" pitchFamily="2" charset="-122"/>
              </a:rPr>
              <a:t>的肝脏，但彭斯做到了。这份责任心必将体现在他将来对社会的担当和责任上。我国古代吴国有一位叫陆绩的人，</a:t>
            </a:r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</a:rPr>
              <a:t>岁的时候就知道怀橘给母亲，被人称赞为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幼而知孝，大必成才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。这话是有道理的。一个从小就知道孝敬长辈、怀揣爱意的人，长大后才会懂得反哺社会的道理，才有可能成为国家栋梁。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Picture 2" descr="F:\王英\人教语文必修五（电子稿）\佳作欣赏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071563" y="2714625"/>
            <a:ext cx="7543800" cy="750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TextBox 1"/>
          <p:cNvSpPr txBox="1"/>
          <p:nvPr/>
        </p:nvSpPr>
        <p:spPr>
          <a:xfrm>
            <a:off x="1071563" y="1584325"/>
            <a:ext cx="6929437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      多少爱在时光中来不及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                       一路开花　　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每个男孩对母亲的心境，似乎都是要经历这种裂变的：从幼时的不可或缺到少年的默然隔阂，再到中年以后的执手含泪。</a:t>
            </a:r>
            <a:r>
              <a:rPr lang="en-US" altLang="zh-CN" sz="2400" dirty="0">
                <a:latin typeface="宋体" panose="02010600030101010101" pitchFamily="2" charset="-122"/>
              </a:rPr>
              <a:t>  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TextBox 1"/>
          <p:cNvSpPr txBox="1"/>
          <p:nvPr/>
        </p:nvSpPr>
        <p:spPr>
          <a:xfrm>
            <a:off x="1214438" y="1519238"/>
            <a:ext cx="7029450" cy="392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 我曾先后遭遇了落水、失踪、丧父等生活的磨难。我以为，人生的一切苦难都必须独自来承受。也正由于漫长的单亲家庭生活，使得我拥有异于常人的毅力。譬如，当同龄之人 还在轻易哭鼻子抹眼泪的时候，我已懂得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男儿有泪不轻弹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；当周围的同学依旧拿着父母节省下来的生活费大肆挥霍时，我已经开始琢磨自己往后的人生路。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TextBox 1"/>
          <p:cNvSpPr txBox="1"/>
          <p:nvPr/>
        </p:nvSpPr>
        <p:spPr>
          <a:xfrm>
            <a:off x="468313" y="1331913"/>
            <a:ext cx="8280400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</a:rPr>
              <a:t>          至今，我还清楚地记得，念中学之时，母亲先后帮我调换了三个班级。我当时觉得她是出于恨铁不成钢的理念，想找一位严师来管束我，可后来才惊觉，事实并非如此。她之所以舍得花钱四处托人帮我调换班级，是因为怕自己的儿子在长期的单亲家庭生活里，不知不觉沾染上女性的某些特质。前两位班主任，都是家庭主妇，与母亲一样。唯独最后一位是一个声如洪钟、刚正不阿的中年男人。</a:t>
            </a:r>
            <a:endParaRPr lang="zh-CN" altLang="en-US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TextBox 1"/>
          <p:cNvSpPr txBox="1"/>
          <p:nvPr/>
        </p:nvSpPr>
        <p:spPr>
          <a:xfrm>
            <a:off x="496888" y="1374775"/>
            <a:ext cx="81788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慢慢地，我开始不由自主地疏远了母亲。我再不会将心声向她吐露，让她帮我出谋解惑，因为，我有了很多很多不可向旁人倾诉的小秘密。由于情愫懵懂，我对周围的某个异性已经产生了无可名状的依恋，这，我不能对我的母亲说；由于交友愈加广泛，我有了更多的地方和更多的游乐场所可去，这，我不能对我的母亲说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TextBox 1"/>
          <p:cNvSpPr txBox="1"/>
          <p:nvPr/>
        </p:nvSpPr>
        <p:spPr>
          <a:xfrm>
            <a:off x="925513" y="1374775"/>
            <a:ext cx="7534275" cy="392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我的母亲就这样渐渐地在我的成长中被疏离。我也害怕自己变成母亲那样，做事优柔寡断，缺乏主见，于是，我不得不逼迫自己要变得更男人一些。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烈日当头的时候，我敞露着膀子，在环形跑道上挥汗如雨；众人意见分歧时，我挺身而出，将他们的矛盾化解；旁人碌碌无为之时，我已经开始摸索写作，靠微薄的稿费来填补生活的某些空白。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F:\王英\人教语文必修五（电子稿）\背景回放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000125" y="1285875"/>
            <a:ext cx="3346450" cy="58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2"/>
          <p:cNvSpPr txBox="1"/>
          <p:nvPr/>
        </p:nvSpPr>
        <p:spPr>
          <a:xfrm>
            <a:off x="1143000" y="1928813"/>
            <a:ext cx="7316788" cy="404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晋武帝安抚蜀汉旧臣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公元</a:t>
            </a:r>
            <a:r>
              <a:rPr lang="en-US" altLang="zh-CN" sz="2400" dirty="0">
                <a:latin typeface="宋体" panose="02010600030101010101" pitchFamily="2" charset="-122"/>
              </a:rPr>
              <a:t>266</a:t>
            </a:r>
            <a:r>
              <a:rPr lang="zh-CN" altLang="en-US" sz="2400" dirty="0">
                <a:latin typeface="宋体" panose="02010600030101010101" pitchFamily="2" charset="-122"/>
              </a:rPr>
              <a:t>年，司马昭之子司马炎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zh-CN" altLang="en-US" sz="2400" dirty="0">
                <a:latin typeface="宋体" panose="02010600030101010101" pitchFamily="2" charset="-122"/>
              </a:rPr>
              <a:t>晋武帝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废魏帝曹奂，建立了西晋王朝。当时东吴尚踞江左。晋武帝为了安抚蜀汉旧臣，同时也为使东吴士臣倾心相就，以减少灭吴的阻力，对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蜀汉旧臣</a:t>
            </a:r>
            <a:r>
              <a:rPr lang="zh-CN" altLang="en-US" sz="2400" dirty="0">
                <a:latin typeface="宋体" panose="02010600030101010101" pitchFamily="2" charset="-122"/>
              </a:rPr>
              <a:t>采取了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怀柔政策</a:t>
            </a:r>
            <a:r>
              <a:rPr lang="zh-CN" altLang="en-US" sz="2400" dirty="0">
                <a:latin typeface="宋体" panose="02010600030101010101" pitchFamily="2" charset="-122"/>
              </a:rPr>
              <a:t>，授予官职，以示恩宠。以文学见称，曾多次出使东吴，历职郎署的李密当然被列为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笼络</a:t>
            </a:r>
            <a:r>
              <a:rPr lang="zh-CN" altLang="en-US" sz="2400" dirty="0">
                <a:latin typeface="宋体" panose="02010600030101010101" pitchFamily="2" charset="-122"/>
              </a:rPr>
              <a:t>的对象。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TextBox 1"/>
          <p:cNvSpPr txBox="1"/>
          <p:nvPr/>
        </p:nvSpPr>
        <p:spPr>
          <a:xfrm>
            <a:off x="1141413" y="1844675"/>
            <a:ext cx="7175500" cy="2830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很多年后，我不再为我的衣食发愁，因为写作，因为当初的努力和改变，我有了富足的生活。在大学最后两年里，我不曾伸手向母亲要过一分学费，我的写作之路，也已然步入正途。于是，我有了时间慢慢回想旧日的很多时光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TextBox 1"/>
          <p:cNvSpPr txBox="1"/>
          <p:nvPr/>
        </p:nvSpPr>
        <p:spPr>
          <a:xfrm>
            <a:off x="900113" y="1412875"/>
            <a:ext cx="7532687" cy="392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当我提笔要为我的母亲写下一些东西时，愈发明白，时光的残忍和无奈。她已不复当年的模样。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前些天，看到史铁生的一段话，忽然泪如雨下</a:t>
            </a:r>
            <a:r>
              <a:rPr lang="en-US" altLang="zh-CN" sz="2400" dirty="0">
                <a:latin typeface="宋体" panose="02010600030101010101" pitchFamily="2" charset="-122"/>
              </a:rPr>
              <a:t>——“</a:t>
            </a:r>
            <a:r>
              <a:rPr lang="zh-CN" altLang="en-US" sz="2400" dirty="0">
                <a:latin typeface="宋体" panose="02010600030101010101" pitchFamily="2" charset="-122"/>
              </a:rPr>
              <a:t>儿子的不幸在母亲那儿总是要加倍的。我真想告诫所有长大了的男孩子，千万不要跟母亲倔犟，羞涩就更不必了，我已经懂了，可我已经来不及了。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TextBox 1"/>
          <p:cNvSpPr txBox="1"/>
          <p:nvPr/>
        </p:nvSpPr>
        <p:spPr>
          <a:xfrm>
            <a:off x="755650" y="1125538"/>
            <a:ext cx="7921625" cy="447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看完这段话，我第一时间想起了早逝了的父亲。我有很多的时间都在想，都在懊恼，他的一生如此短暂，都还未曾接受我尽孝道，便匆匆离开。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 </a:t>
            </a:r>
            <a:r>
              <a:rPr lang="zh-CN" altLang="en-US" sz="2400" dirty="0">
                <a:latin typeface="宋体" panose="02010600030101010101" pitchFamily="2" charset="-122"/>
              </a:rPr>
              <a:t>亲爱的朋友，趁你的父母尚在，好好地疼惜他们，将那些你想说，又觉得羞涩的话，告诉他们，别让你的爱在最后，赶不上时光匆匆的脚步。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       (《</a:t>
            </a:r>
            <a:r>
              <a:rPr lang="zh-CN" altLang="en-US" sz="2400" dirty="0">
                <a:latin typeface="宋体" panose="02010600030101010101" pitchFamily="2" charset="-122"/>
              </a:rPr>
              <a:t>时代青年</a:t>
            </a:r>
            <a:r>
              <a:rPr lang="en-US" altLang="zh-CN" sz="2400" dirty="0">
                <a:latin typeface="宋体" panose="02010600030101010101" pitchFamily="2" charset="-122"/>
              </a:rPr>
              <a:t>》2010</a:t>
            </a:r>
            <a:r>
              <a:rPr lang="zh-CN" altLang="en-US" sz="2400" dirty="0">
                <a:latin typeface="宋体" panose="02010600030101010101" pitchFamily="2" charset="-122"/>
              </a:rPr>
              <a:t>年第</a:t>
            </a:r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</a:rPr>
              <a:t>期，有改动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TextBox 1"/>
          <p:cNvSpPr txBox="1"/>
          <p:nvPr/>
        </p:nvSpPr>
        <p:spPr>
          <a:xfrm>
            <a:off x="611188" y="692150"/>
            <a:ext cx="7786687" cy="556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  [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美文评点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]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400" dirty="0">
                <a:latin typeface="宋体" panose="02010600030101010101" pitchFamily="2" charset="-122"/>
              </a:rPr>
              <a:t>父母之爱大如山，养育之恩深似海。</a:t>
            </a:r>
            <a:r>
              <a:rPr lang="en-US" altLang="zh-CN" sz="2400" dirty="0">
                <a:latin typeface="宋体" panose="02010600030101010101" pitchFamily="2" charset="-122"/>
              </a:rPr>
              <a:t>《</a:t>
            </a:r>
            <a:r>
              <a:rPr lang="zh-CN" altLang="en-US" sz="2400" dirty="0">
                <a:latin typeface="宋体" panose="02010600030101010101" pitchFamily="2" charset="-122"/>
              </a:rPr>
              <a:t>陈情表</a:t>
            </a:r>
            <a:r>
              <a:rPr lang="en-US" altLang="zh-CN" sz="2400" dirty="0">
                <a:latin typeface="宋体" panose="02010600030101010101" pitchFamily="2" charset="-122"/>
              </a:rPr>
              <a:t>》</a:t>
            </a:r>
            <a:r>
              <a:rPr lang="zh-CN" altLang="en-US" sz="2400" dirty="0">
                <a:latin typeface="宋体" panose="02010600030101010101" pitchFamily="2" charset="-122"/>
              </a:rPr>
              <a:t>以字字含泪，句句带血的语言打动了古今无数至情至性的人。在这个世界上，什么事情都可以等待，只有尽孝道是不能等待的。人生最悲伤的事情莫过于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子欲养而亲不待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。也许，年少时不能完全理解父母的爱，等自己能够理解，想给父母尽点孝心的时候，父母可能已经吃不动也穿不动了，甚至已经远离了尘世。所以，亲爱的朋友，趁你的父母尚在，好好地疼惜他们，别让你的爱在最后，赶不上时光匆匆的脚步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9874" name="Text Box 2"/>
          <p:cNvSpPr txBox="1"/>
          <p:nvPr/>
        </p:nvSpPr>
        <p:spPr>
          <a:xfrm>
            <a:off x="762000" y="838200"/>
            <a:ext cx="7620000" cy="513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Verdana" panose="020B0604030504040204" pitchFamily="34" charset="0"/>
              </a:rPr>
              <a:t>一字多义：</a:t>
            </a:r>
            <a:endParaRPr lang="zh-CN" altLang="en-US" sz="3600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Verdana" panose="020B0604030504040204" pitchFamily="34" charset="0"/>
              </a:rPr>
              <a:t>于：</a:t>
            </a:r>
            <a:r>
              <a:rPr lang="zh-CN" altLang="en-US" sz="2800" dirty="0">
                <a:latin typeface="Verdana" panose="020B0604030504040204" pitchFamily="34" charset="0"/>
              </a:rPr>
              <a:t>急于星火</a:t>
            </a:r>
            <a:endParaRPr lang="zh-CN" altLang="en-US" sz="28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</a:rPr>
              <a:t>       是成尽节于陛下之日长</a:t>
            </a:r>
            <a:endParaRPr lang="zh-CN" altLang="en-US" sz="28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Verdana" panose="020B0604030504040204" pitchFamily="34" charset="0"/>
              </a:rPr>
              <a:t>以：</a:t>
            </a:r>
            <a:endParaRPr lang="zh-CN" altLang="en-US" sz="2800" dirty="0">
              <a:solidFill>
                <a:srgbClr val="0000FF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</a:rPr>
              <a:t>     臣以险衅、臣以供养无主、但以刘日薄西山、</a:t>
            </a:r>
            <a:endParaRPr lang="zh-CN" altLang="en-US" sz="28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</a:rPr>
              <a:t>     臣具以表闻、无以至今日</a:t>
            </a:r>
            <a:endParaRPr lang="zh-CN" altLang="en-US" sz="28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</a:rPr>
              <a:t>     谨拜表以闻</a:t>
            </a:r>
            <a:endParaRPr lang="zh-CN" altLang="en-US" sz="28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</a:rPr>
              <a:t>     猥以微贱</a:t>
            </a:r>
            <a:endParaRPr lang="zh-CN" altLang="en-US" sz="28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0898" name="Text Box 2"/>
          <p:cNvSpPr txBox="1"/>
          <p:nvPr/>
        </p:nvSpPr>
        <p:spPr>
          <a:xfrm>
            <a:off x="808038" y="32131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4515" name="Text Box 3"/>
          <p:cNvSpPr txBox="1"/>
          <p:nvPr/>
        </p:nvSpPr>
        <p:spPr>
          <a:xfrm>
            <a:off x="750888" y="146843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见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4516" name="Text Box 4"/>
          <p:cNvSpPr txBox="1"/>
          <p:nvPr/>
        </p:nvSpPr>
        <p:spPr>
          <a:xfrm>
            <a:off x="1600200" y="1295400"/>
            <a:ext cx="344805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慈父见背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二州牧伯所见明知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4517" name="AutoShape 5"/>
          <p:cNvSpPr/>
          <p:nvPr/>
        </p:nvSpPr>
        <p:spPr>
          <a:xfrm>
            <a:off x="1295400" y="1524000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4518" name="Text Box 6"/>
          <p:cNvSpPr txBox="1"/>
          <p:nvPr/>
        </p:nvSpPr>
        <p:spPr>
          <a:xfrm>
            <a:off x="685800" y="2743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亲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4519" name="Text Box 7"/>
          <p:cNvSpPr txBox="1"/>
          <p:nvPr/>
        </p:nvSpPr>
        <p:spPr>
          <a:xfrm>
            <a:off x="1600200" y="2514600"/>
            <a:ext cx="344805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躬亲抚养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外无期功强近之亲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4520" name="AutoShape 8"/>
          <p:cNvSpPr/>
          <p:nvPr/>
        </p:nvSpPr>
        <p:spPr>
          <a:xfrm>
            <a:off x="1371600" y="2819400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4521" name="Text Box 9"/>
          <p:cNvSpPr txBox="1"/>
          <p:nvPr/>
        </p:nvSpPr>
        <p:spPr>
          <a:xfrm>
            <a:off x="685800" y="39624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薄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4522" name="Text Box 10"/>
          <p:cNvSpPr txBox="1"/>
          <p:nvPr/>
        </p:nvSpPr>
        <p:spPr>
          <a:xfrm>
            <a:off x="1752600" y="3657600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日薄西山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门衰祚薄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4523" name="AutoShape 11"/>
          <p:cNvSpPr/>
          <p:nvPr/>
        </p:nvSpPr>
        <p:spPr>
          <a:xfrm>
            <a:off x="1447800" y="3962400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4524" name="Text Box 12"/>
          <p:cNvSpPr txBox="1"/>
          <p:nvPr/>
        </p:nvSpPr>
        <p:spPr>
          <a:xfrm>
            <a:off x="762000" y="52578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当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4525" name="Text Box 13"/>
          <p:cNvSpPr txBox="1"/>
          <p:nvPr/>
        </p:nvSpPr>
        <p:spPr>
          <a:xfrm>
            <a:off x="1752600" y="4953000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死当结草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当侍东宫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4526" name="AutoShape 14"/>
          <p:cNvSpPr/>
          <p:nvPr/>
        </p:nvSpPr>
        <p:spPr>
          <a:xfrm>
            <a:off x="1447800" y="5257800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4527" name="Text Box 15"/>
          <p:cNvSpPr txBox="1"/>
          <p:nvPr/>
        </p:nvSpPr>
        <p:spPr>
          <a:xfrm>
            <a:off x="4500563" y="14128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4748213" y="1279525"/>
            <a:ext cx="38417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代“我”“自己”，助词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4529" name="Text Box 17"/>
          <p:cNvSpPr txBox="1">
            <a:spLocks noChangeArrowheads="1"/>
          </p:cNvSpPr>
          <p:nvPr/>
        </p:nvSpPr>
        <p:spPr bwMode="auto">
          <a:xfrm>
            <a:off x="5257800" y="18288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看见，动词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4530" name="Text Box 18"/>
          <p:cNvSpPr txBox="1">
            <a:spLocks noChangeArrowheads="1"/>
          </p:cNvSpPr>
          <p:nvPr/>
        </p:nvSpPr>
        <p:spPr bwMode="auto">
          <a:xfrm>
            <a:off x="5486400" y="2514600"/>
            <a:ext cx="9969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亲自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4531" name="Text Box 19"/>
          <p:cNvSpPr txBox="1">
            <a:spLocks noChangeArrowheads="1"/>
          </p:cNvSpPr>
          <p:nvPr/>
        </p:nvSpPr>
        <p:spPr bwMode="auto">
          <a:xfrm>
            <a:off x="5029200" y="31242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亲戚，名词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4532" name="Text Box 20"/>
          <p:cNvSpPr txBox="1">
            <a:spLocks noChangeArrowheads="1"/>
          </p:cNvSpPr>
          <p:nvPr/>
        </p:nvSpPr>
        <p:spPr bwMode="auto">
          <a:xfrm>
            <a:off x="4876800" y="35814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迫近，动词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4533" name="Text Box 21"/>
          <p:cNvSpPr txBox="1">
            <a:spLocks noChangeArrowheads="1"/>
          </p:cNvSpPr>
          <p:nvPr/>
        </p:nvSpPr>
        <p:spPr bwMode="auto">
          <a:xfrm>
            <a:off x="4343400" y="4191000"/>
            <a:ext cx="34353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微薄，少，形容词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4534" name="Text Box 22"/>
          <p:cNvSpPr txBox="1">
            <a:spLocks noChangeArrowheads="1"/>
          </p:cNvSpPr>
          <p:nvPr/>
        </p:nvSpPr>
        <p:spPr bwMode="auto">
          <a:xfrm>
            <a:off x="4495800" y="49530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应当，副词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4535" name="Text Box 23"/>
          <p:cNvSpPr txBox="1">
            <a:spLocks noChangeArrowheads="1"/>
          </p:cNvSpPr>
          <p:nvPr/>
        </p:nvSpPr>
        <p:spPr bwMode="auto">
          <a:xfrm>
            <a:off x="4267200" y="5486400"/>
            <a:ext cx="30289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任，充当，动词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9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9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9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9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9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9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9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9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nimBg="1"/>
      <p:bldP spid="64516" grpId="0" animBg="1"/>
      <p:bldP spid="64517" grpId="0" animBg="1"/>
      <p:bldP spid="64518" grpId="0" animBg="1"/>
      <p:bldP spid="64519" grpId="0" animBg="1"/>
      <p:bldP spid="64520" grpId="0" animBg="1"/>
      <p:bldP spid="64521" grpId="0" animBg="1"/>
      <p:bldP spid="64522" grpId="0" animBg="1"/>
      <p:bldP spid="64523" grpId="0" animBg="1"/>
      <p:bldP spid="64524" grpId="0" animBg="1"/>
      <p:bldP spid="64525" grpId="0" animBg="1"/>
      <p:bldP spid="64526" grpId="0" animBg="1"/>
      <p:bldP spid="64527" grpId="0" animBg="1"/>
      <p:bldP spid="64528" grpId="0" animBg="1"/>
      <p:bldP spid="64529" grpId="0" animBg="1"/>
      <p:bldP spid="64530" grpId="0" animBg="1"/>
      <p:bldP spid="64531" grpId="0" animBg="1"/>
      <p:bldP spid="64532" grpId="0" animBg="1"/>
      <p:bldP spid="64533" grpId="0" animBg="1"/>
      <p:bldP spid="64534" grpId="0" animBg="1"/>
      <p:bldP spid="6453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5538" name="Text Box 2"/>
          <p:cNvSpPr txBox="1"/>
          <p:nvPr/>
        </p:nvSpPr>
        <p:spPr>
          <a:xfrm>
            <a:off x="619125" y="1211263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行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5539" name="Text Box 3"/>
          <p:cNvSpPr txBox="1"/>
          <p:nvPr/>
        </p:nvSpPr>
        <p:spPr>
          <a:xfrm>
            <a:off x="1338263" y="1020763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行年九岁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九岁不行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5540" name="AutoShape 4"/>
          <p:cNvSpPr/>
          <p:nvPr/>
        </p:nvSpPr>
        <p:spPr>
          <a:xfrm>
            <a:off x="1143000" y="1339850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5541" name="Text Box 5"/>
          <p:cNvSpPr txBox="1"/>
          <p:nvPr/>
        </p:nvSpPr>
        <p:spPr>
          <a:xfrm>
            <a:off x="533400" y="22860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夙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5542" name="Text Box 6"/>
          <p:cNvSpPr txBox="1"/>
          <p:nvPr/>
        </p:nvSpPr>
        <p:spPr>
          <a:xfrm>
            <a:off x="1331913" y="2028825"/>
            <a:ext cx="3856037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夙遭闵凶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受命以来，夙夜忧叹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5543" name="AutoShape 7"/>
          <p:cNvSpPr/>
          <p:nvPr/>
        </p:nvSpPr>
        <p:spPr>
          <a:xfrm>
            <a:off x="1143000" y="2347913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5544" name="Text Box 8"/>
          <p:cNvSpPr txBox="1"/>
          <p:nvPr/>
        </p:nvSpPr>
        <p:spPr>
          <a:xfrm>
            <a:off x="611188" y="3252788"/>
            <a:ext cx="5905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拜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5545" name="Text Box 9"/>
          <p:cNvSpPr txBox="1"/>
          <p:nvPr/>
        </p:nvSpPr>
        <p:spPr>
          <a:xfrm>
            <a:off x="1384300" y="3108325"/>
            <a:ext cx="2224088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拜臣郎中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谨拜表以闻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5546" name="AutoShape 10"/>
          <p:cNvSpPr/>
          <p:nvPr/>
        </p:nvSpPr>
        <p:spPr>
          <a:xfrm>
            <a:off x="1116013" y="3355975"/>
            <a:ext cx="144462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5547" name="Text Box 11"/>
          <p:cNvSpPr txBox="1"/>
          <p:nvPr/>
        </p:nvSpPr>
        <p:spPr>
          <a:xfrm>
            <a:off x="609600" y="44196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矜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5548" name="Text Box 12"/>
          <p:cNvSpPr txBox="1"/>
          <p:nvPr/>
        </p:nvSpPr>
        <p:spPr>
          <a:xfrm>
            <a:off x="1752600" y="4191000"/>
            <a:ext cx="181610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犹蒙矜育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不矜名节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5549" name="AutoShape 13"/>
          <p:cNvSpPr/>
          <p:nvPr/>
        </p:nvSpPr>
        <p:spPr>
          <a:xfrm>
            <a:off x="1295400" y="4495800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5550" name="Text Box 14"/>
          <p:cNvSpPr txBox="1"/>
          <p:nvPr/>
        </p:nvSpPr>
        <p:spPr>
          <a:xfrm>
            <a:off x="381000" y="54102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Verdana" panose="020B0604030504040204" pitchFamily="34" charset="0"/>
              </a:rPr>
              <a:t>于</a:t>
            </a:r>
            <a:endParaRPr lang="zh-CN" altLang="en-US" sz="32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65551" name="Text Box 15"/>
          <p:cNvSpPr txBox="1"/>
          <p:nvPr/>
        </p:nvSpPr>
        <p:spPr>
          <a:xfrm>
            <a:off x="1143000" y="5181600"/>
            <a:ext cx="4264025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州司临门，急于星火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r>
              <a:rPr lang="zh-CN" altLang="en-US" sz="3200" dirty="0">
                <a:latin typeface="Verdana" panose="020B0604030504040204" pitchFamily="34" charset="0"/>
              </a:rPr>
              <a:t>是臣尽节于陛下之日长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65552" name="AutoShape 16"/>
          <p:cNvSpPr/>
          <p:nvPr/>
        </p:nvSpPr>
        <p:spPr>
          <a:xfrm>
            <a:off x="990600" y="5486400"/>
            <a:ext cx="144463" cy="504825"/>
          </a:xfrm>
          <a:prstGeom prst="leftBrace">
            <a:avLst>
              <a:gd name="adj1" fmla="val 2912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5553" name="Text Box 17"/>
          <p:cNvSpPr txBox="1">
            <a:spLocks noChangeArrowheads="1"/>
          </p:cNvSpPr>
          <p:nvPr/>
        </p:nvSpPr>
        <p:spPr bwMode="auto">
          <a:xfrm>
            <a:off x="3930650" y="973138"/>
            <a:ext cx="18097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经，动词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54" name="Text Box 18"/>
          <p:cNvSpPr txBox="1">
            <a:spLocks noChangeArrowheads="1"/>
          </p:cNvSpPr>
          <p:nvPr/>
        </p:nvSpPr>
        <p:spPr bwMode="auto">
          <a:xfrm>
            <a:off x="3859213" y="1404938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走路，动词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5257800" y="19812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早时，名词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5486400" y="25908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早晨，名词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57" name="Text Box 21"/>
          <p:cNvSpPr txBox="1">
            <a:spLocks noChangeArrowheads="1"/>
          </p:cNvSpPr>
          <p:nvPr/>
        </p:nvSpPr>
        <p:spPr bwMode="auto">
          <a:xfrm>
            <a:off x="4724400" y="3124200"/>
            <a:ext cx="30289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授予官职，动词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58" name="Text Box 22"/>
          <p:cNvSpPr txBox="1">
            <a:spLocks noChangeArrowheads="1"/>
          </p:cNvSpPr>
          <p:nvPr/>
        </p:nvSpPr>
        <p:spPr bwMode="auto">
          <a:xfrm>
            <a:off x="4495800" y="3581400"/>
            <a:ext cx="26225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奉，上，动词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59" name="Text Box 23"/>
          <p:cNvSpPr txBox="1">
            <a:spLocks noChangeArrowheads="1"/>
          </p:cNvSpPr>
          <p:nvPr/>
        </p:nvSpPr>
        <p:spPr bwMode="auto">
          <a:xfrm>
            <a:off x="5105400" y="40386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怜惜，动词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60" name="Text Box 24"/>
          <p:cNvSpPr txBox="1">
            <a:spLocks noChangeArrowheads="1"/>
          </p:cNvSpPr>
          <p:nvPr/>
        </p:nvSpPr>
        <p:spPr bwMode="auto">
          <a:xfrm>
            <a:off x="4495800" y="4572000"/>
            <a:ext cx="34353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自夸，夸耀，动词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61" name="Text Box 25"/>
          <p:cNvSpPr txBox="1">
            <a:spLocks noChangeArrowheads="1"/>
          </p:cNvSpPr>
          <p:nvPr/>
        </p:nvSpPr>
        <p:spPr bwMode="auto">
          <a:xfrm>
            <a:off x="5791200" y="5105400"/>
            <a:ext cx="18097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比，介词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  <p:sp>
        <p:nvSpPr>
          <p:cNvPr id="65562" name="Text Box 26"/>
          <p:cNvSpPr txBox="1">
            <a:spLocks noChangeArrowheads="1"/>
          </p:cNvSpPr>
          <p:nvPr/>
        </p:nvSpPr>
        <p:spPr bwMode="auto">
          <a:xfrm>
            <a:off x="5791200" y="5638800"/>
            <a:ext cx="22161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方正楷体简体" pitchFamily="2" charset="-122"/>
                <a:cs typeface="+mn-cs"/>
              </a:rPr>
              <a:t>对于，介词</a:t>
            </a:r>
            <a:endParaRPr kumimoji="0" lang="zh-CN" altLang="en-US" sz="3200" kern="1200" cap="none" spc="0" normalizeH="0" baseline="0" noProof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方正楷体简体" pitchFamily="2" charset="-122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9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9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9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9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9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9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9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9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9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9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  <p:bldP spid="65539" grpId="0" animBg="1"/>
      <p:bldP spid="65540" grpId="0" animBg="1"/>
      <p:bldP spid="65541" grpId="0" animBg="1"/>
      <p:bldP spid="65542" grpId="0" animBg="1"/>
      <p:bldP spid="65543" grpId="0" animBg="1"/>
      <p:bldP spid="65544" grpId="0" animBg="1"/>
      <p:bldP spid="65545" grpId="0" animBg="1"/>
      <p:bldP spid="65546" grpId="0" animBg="1"/>
      <p:bldP spid="65547" grpId="0" animBg="1"/>
      <p:bldP spid="65548" grpId="0" animBg="1"/>
      <p:bldP spid="65549" grpId="0" animBg="1"/>
      <p:bldP spid="65550" grpId="0" animBg="1"/>
      <p:bldP spid="65551" grpId="0" animBg="1"/>
      <p:bldP spid="65552" grpId="0" animBg="1"/>
      <p:bldP spid="65553" grpId="0" animBg="1"/>
      <p:bldP spid="65554" grpId="0" animBg="1"/>
      <p:bldP spid="65555" grpId="0" animBg="1"/>
      <p:bldP spid="65556" grpId="0" animBg="1"/>
      <p:bldP spid="65557" grpId="0" animBg="1"/>
      <p:bldP spid="65558" grpId="0" animBg="1"/>
      <p:bldP spid="65559" grpId="0" animBg="1"/>
      <p:bldP spid="65560" grpId="0" animBg="1"/>
      <p:bldP spid="65561" grpId="0" animBg="1"/>
      <p:bldP spid="6556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533400" y="787400"/>
            <a:ext cx="3384550" cy="6070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愿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陛下矜悯愚诚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未曾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废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离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形影相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吊</a:t>
            </a:r>
            <a:endParaRPr kumimoji="0" lang="zh-CN" altLang="en-US" sz="2800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零丁孤苦，至于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成立</a:t>
            </a:r>
            <a:endParaRPr kumimoji="0" lang="zh-CN" altLang="en-US" sz="2800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舅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夺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母志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而刘夙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婴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疾病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晚有儿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息</a:t>
            </a:r>
            <a:endParaRPr kumimoji="0" lang="zh-CN" altLang="en-US" sz="2800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逮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奉圣朝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寻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蒙国恩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除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臣洗马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则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告诉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不许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是以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区区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不能废远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臣之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辛苦</a:t>
            </a:r>
            <a:endParaRPr kumimoji="0" lang="zh-CN" altLang="en-US" sz="2800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庶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刘侥幸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4343400" y="228600"/>
            <a:ext cx="34353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  <a:cs typeface="+mn-cs"/>
              </a:rPr>
              <a:t>古义        今义</a:t>
            </a:r>
            <a:endParaRPr kumimoji="0" lang="zh-CN" altLang="en-US" sz="32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楷体简体" pitchFamily="2" charset="-122"/>
              <a:ea typeface="方正楷体简体" pitchFamily="2" charset="-122"/>
              <a:cs typeface="+mn-cs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419600" y="838200"/>
            <a:ext cx="40052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希望                      乐意，愿意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4495800" y="1219200"/>
            <a:ext cx="37750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停止                      没有用的 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4572000" y="1600200"/>
            <a:ext cx="30861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慰问                      悬挂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951" name="Text Box 7"/>
          <p:cNvSpPr txBox="1"/>
          <p:nvPr/>
        </p:nvSpPr>
        <p:spPr>
          <a:xfrm>
            <a:off x="4356100" y="2565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4525963" y="2057400"/>
            <a:ext cx="46180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成年                      组织等开始存在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4495800" y="2514600"/>
            <a:ext cx="37020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强行改变              争取得到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4572000" y="2971800"/>
            <a:ext cx="30861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缠绕                      婴儿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4572000" y="3429000"/>
            <a:ext cx="30845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子                          呼吸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4572000" y="3886200"/>
            <a:ext cx="30861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等到                      捉拿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4365625" y="4292600"/>
            <a:ext cx="30861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不久                      寻找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4356100" y="4700588"/>
            <a:ext cx="30130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授予官职             去掉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4525963" y="5181600"/>
            <a:ext cx="46180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申述                      诉说给别人知道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6" name="Text Box 16"/>
          <p:cNvSpPr txBox="1">
            <a:spLocks noChangeArrowheads="1"/>
          </p:cNvSpPr>
          <p:nvPr/>
        </p:nvSpPr>
        <p:spPr bwMode="auto">
          <a:xfrm>
            <a:off x="4419600" y="5562600"/>
            <a:ext cx="33321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形容自己的私情     少                        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7" name="Text Box 17"/>
          <p:cNvSpPr txBox="1">
            <a:spLocks noChangeArrowheads="1"/>
          </p:cNvSpPr>
          <p:nvPr/>
        </p:nvSpPr>
        <p:spPr bwMode="auto">
          <a:xfrm>
            <a:off x="4343400" y="6019800"/>
            <a:ext cx="37020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辛酸苦楚              身心劳苦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8" name="Text Box 18"/>
          <p:cNvSpPr txBox="1">
            <a:spLocks noChangeArrowheads="1"/>
          </p:cNvSpPr>
          <p:nvPr/>
        </p:nvSpPr>
        <p:spPr bwMode="auto">
          <a:xfrm>
            <a:off x="4267200" y="6400800"/>
            <a:ext cx="31670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大概，或许           众多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79" name="Text Box 19"/>
          <p:cNvSpPr txBox="1"/>
          <p:nvPr/>
        </p:nvSpPr>
        <p:spPr>
          <a:xfrm>
            <a:off x="0" y="0"/>
            <a:ext cx="3276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Verdana" panose="020B0604030504040204" pitchFamily="34" charset="0"/>
              </a:rPr>
              <a:t>古今异义词</a:t>
            </a:r>
            <a:endParaRPr lang="zh-CN" altLang="en-US" sz="44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  <p:bldP spid="66563" grpId="0" animBg="1"/>
      <p:bldP spid="66564" grpId="0" animBg="1"/>
      <p:bldP spid="66565" grpId="0" animBg="1"/>
      <p:bldP spid="66566" grpId="0" animBg="1"/>
      <p:bldP spid="66568" grpId="0" animBg="1"/>
      <p:bldP spid="66569" grpId="0" animBg="1"/>
      <p:bldP spid="66570" grpId="0" animBg="1"/>
      <p:bldP spid="66571" grpId="0" animBg="1"/>
      <p:bldP spid="66572" grpId="0" animBg="1"/>
      <p:bldP spid="66573" grpId="0" animBg="1"/>
      <p:bldP spid="66574" grpId="0" animBg="1"/>
      <p:bldP spid="66575" grpId="0" animBg="1"/>
      <p:bldP spid="66576" grpId="0" animBg="1"/>
      <p:bldP spid="66577" grpId="0" animBg="1"/>
      <p:bldP spid="66578" grpId="0" animBg="1"/>
      <p:bldP spid="66579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3970" name="WordArt 2"/>
          <p:cNvSpPr/>
          <p:nvPr/>
        </p:nvSpPr>
        <p:spPr>
          <a:xfrm>
            <a:off x="533400" y="838200"/>
            <a:ext cx="2895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381000" y="1905000"/>
            <a:ext cx="3048000" cy="3508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躬亲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抚养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刘病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日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笃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夙遭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闵凶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猥以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微贱</a:t>
            </a:r>
            <a:endParaRPr kumimoji="0" lang="zh-CN" altLang="en-US" sz="2800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愿陛下矜悯愚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诚</a:t>
            </a:r>
            <a:endParaRPr kumimoji="0" lang="zh-CN" altLang="en-US" sz="2800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无以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终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余年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保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卒</a:t>
            </a: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终年</a:t>
            </a:r>
            <a:endParaRPr kumimoji="0" lang="zh-CN" altLang="en-US" sz="2800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是以区区不能废</a:t>
            </a:r>
            <a:r>
              <a:rPr kumimoji="0" lang="zh-CN" altLang="en-US" sz="2800" kern="1200" cap="none" spc="0" normalizeH="0" baseline="0" noProof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华文细黑" panose="02010600040101010101" charset="-122"/>
                <a:cs typeface="+mn-cs"/>
              </a:rPr>
              <a:t>远</a:t>
            </a:r>
            <a:endParaRPr kumimoji="0" lang="zh-CN" altLang="en-US" sz="2800" kern="1200" cap="none" spc="0" normalizeH="0" baseline="0" noProof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华文细黑" panose="02010600040101010101" charset="-122"/>
              <a:cs typeface="+mn-cs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200400" y="1828800"/>
            <a:ext cx="4470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躬亲：名词作状语，亲自。</a:t>
            </a:r>
            <a:endParaRPr kumimoji="0" lang="zh-CN" altLang="en-US" sz="2800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276600" y="2286000"/>
            <a:ext cx="4470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日：名词作状语，一天天。</a:t>
            </a:r>
            <a:endParaRPr kumimoji="0" lang="zh-CN" altLang="en-US" sz="2800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887663" y="2743200"/>
            <a:ext cx="62563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闵凶：形容词用作名词，忧患凶丧之事</a:t>
            </a:r>
            <a:endParaRPr kumimoji="0" lang="zh-CN" altLang="en-US" sz="2800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3244850" y="3200400"/>
            <a:ext cx="58991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微贱：形容词用作名词，微贱的身份</a:t>
            </a:r>
            <a:endParaRPr kumimoji="0" lang="zh-CN" altLang="en-US" sz="2800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3581400" y="3733800"/>
            <a:ext cx="35544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诚：形容词作名词，诚心</a:t>
            </a:r>
            <a:endParaRPr kumimoji="0" lang="zh-CN" altLang="en-US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3048000" y="4191000"/>
            <a:ext cx="55387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终：动词的使动用法，使</a:t>
            </a:r>
            <a:r>
              <a:rPr kumimoji="0" lang="en-US" altLang="zh-CN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结束</a:t>
            </a:r>
            <a:endParaRPr kumimoji="0" lang="zh-CN" altLang="en-US" sz="2800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3605213" y="4648200"/>
            <a:ext cx="553878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卒：动词的使动用法，使</a:t>
            </a:r>
            <a:r>
              <a:rPr kumimoji="0" lang="en-US" altLang="zh-CN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终了</a:t>
            </a:r>
            <a:endParaRPr kumimoji="0" lang="zh-CN" altLang="en-US" sz="2800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4038600" y="5181600"/>
            <a:ext cx="4113213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kern="1200" cap="none" spc="0" normalizeH="0" baseline="0" noProof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远：形容词作动词，远离</a:t>
            </a:r>
            <a:endParaRPr kumimoji="0" lang="zh-CN" altLang="en-US" sz="2800" kern="1200" cap="none" spc="0" normalizeH="0" baseline="0" noProof="0">
              <a:solidFill>
                <a:srgbClr val="CC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nimBg="1"/>
      <p:bldP spid="67588" grpId="0" animBg="1"/>
      <p:bldP spid="67589" grpId="0" animBg="1"/>
      <p:bldP spid="67590" grpId="0" animBg="1"/>
      <p:bldP spid="67591" grpId="0" animBg="1"/>
      <p:bldP spid="67592" grpId="0" animBg="1"/>
      <p:bldP spid="67593" grpId="0" animBg="1"/>
      <p:bldP spid="67594" grpId="0" animBg="1"/>
      <p:bldP spid="6759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4994" name="Text Box 2"/>
          <p:cNvSpPr txBox="1"/>
          <p:nvPr/>
        </p:nvSpPr>
        <p:spPr>
          <a:xfrm>
            <a:off x="457200" y="762000"/>
            <a:ext cx="8686800" cy="440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Verdana" panose="020B0604030504040204" pitchFamily="34" charset="0"/>
              </a:rPr>
              <a:t>特殊句式</a:t>
            </a:r>
            <a:endParaRPr lang="zh-CN" altLang="en-US" sz="4000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  <a:latin typeface="Verdana" panose="020B0604030504040204" pitchFamily="34" charset="0"/>
              </a:rPr>
              <a:t>判断句</a:t>
            </a:r>
            <a:r>
              <a:rPr lang="zh-CN" altLang="en-US" sz="3200" dirty="0">
                <a:latin typeface="Verdana" panose="020B0604030504040204" pitchFamily="34" charset="0"/>
              </a:rPr>
              <a:t>：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</a:rPr>
              <a:t>         非臣陨首所能上报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</a:rPr>
              <a:t>         实为狼狈           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  <a:latin typeface="Verdana" panose="020B0604030504040204" pitchFamily="34" charset="0"/>
              </a:rPr>
              <a:t>被动句</a:t>
            </a:r>
            <a:r>
              <a:rPr lang="zh-CN" altLang="en-US" sz="3200" dirty="0">
                <a:latin typeface="Verdana" panose="020B0604030504040204" pitchFamily="34" charset="0"/>
              </a:rPr>
              <a:t>：刘夙婴疾病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3333FF"/>
                </a:solidFill>
                <a:latin typeface="Verdana" panose="020B0604030504040204" pitchFamily="34" charset="0"/>
              </a:rPr>
              <a:t>倒装句</a:t>
            </a:r>
            <a:r>
              <a:rPr lang="zh-CN" altLang="en-US" sz="3200" dirty="0">
                <a:latin typeface="Verdana" panose="020B0604030504040204" pitchFamily="34" charset="0"/>
              </a:rPr>
              <a:t>：急于星火     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"/>
          <p:cNvSpPr txBox="1"/>
          <p:nvPr/>
        </p:nvSpPr>
        <p:spPr>
          <a:xfrm>
            <a:off x="1071563" y="1547813"/>
            <a:ext cx="6929437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Calibri" panose="020F0502020204030204" pitchFamily="34" charset="0"/>
              </a:rPr>
              <a:t>         暂存观望，被司马氏识破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Calibri" panose="020F0502020204030204" pitchFamily="34" charset="0"/>
              </a:rPr>
              <a:t>        然而，李密对蜀汉则是念念于怀，更何况司马氏是以屠杀篡夺取得天下，内部矛盾重重。李密以一亡国之臣，对出仕新朝就不能不有所顾虑，而暂存观望之心。不幸的是，他的这种想法，被晋武帝多少察觉到了，因此</a:t>
            </a:r>
            <a:r>
              <a:rPr lang="en-US" altLang="zh-CN" sz="2400" dirty="0">
                <a:latin typeface="Calibri" panose="020F0502020204030204" pitchFamily="34" charset="0"/>
              </a:rPr>
              <a:t>“</a:t>
            </a:r>
            <a:r>
              <a:rPr lang="zh-CN" altLang="en-US" sz="2400" dirty="0">
                <a:latin typeface="Calibri" panose="020F0502020204030204" pitchFamily="34" charset="0"/>
              </a:rPr>
              <a:t>诏书切峻，责臣逋慢</a:t>
            </a:r>
            <a:r>
              <a:rPr lang="en-US" altLang="zh-CN" sz="2400" dirty="0">
                <a:latin typeface="Calibri" panose="020F0502020204030204" pitchFamily="34" charset="0"/>
              </a:rPr>
              <a:t>”</a:t>
            </a:r>
            <a:r>
              <a:rPr lang="zh-CN" altLang="en-US" sz="2400" dirty="0">
                <a:latin typeface="Calibri" panose="020F0502020204030204" pitchFamily="34" charset="0"/>
              </a:rPr>
              <a:t>。这就使李密在</a:t>
            </a:r>
            <a:r>
              <a:rPr lang="en-US" altLang="zh-CN" sz="2400" dirty="0">
                <a:latin typeface="Calibri" panose="020F0502020204030204" pitchFamily="34" charset="0"/>
              </a:rPr>
              <a:t>“</a:t>
            </a:r>
            <a:r>
              <a:rPr lang="zh-CN" altLang="en-US" sz="2400" dirty="0">
                <a:latin typeface="Calibri" panose="020F0502020204030204" pitchFamily="34" charset="0"/>
              </a:rPr>
              <a:t>再度表闻</a:t>
            </a:r>
            <a:r>
              <a:rPr lang="en-US" altLang="zh-CN" sz="2400" dirty="0">
                <a:latin typeface="Calibri" panose="020F0502020204030204" pitchFamily="34" charset="0"/>
              </a:rPr>
              <a:t>”</a:t>
            </a:r>
            <a:r>
              <a:rPr lang="zh-CN" altLang="en-US" sz="2400" dirty="0">
                <a:latin typeface="Calibri" panose="020F0502020204030204" pitchFamily="34" charset="0"/>
              </a:rPr>
              <a:t>时，发生了困难。</a:t>
            </a:r>
            <a:endParaRPr lang="zh-CN" altLang="en-US" sz="24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900113" y="1428750"/>
            <a:ext cx="7246937" cy="3378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    以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孝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为由婉辞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    然而李密抓住了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孝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字大做文章，却又不从大道理讲起，而是委婉陈辞，动之以情，恰到好处地解决了</a:t>
            </a: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不从皇命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的难题。晋武帝看了表章以后说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</a:rPr>
              <a:t>士之有名，不虚然哉</a:t>
            </a:r>
            <a:r>
              <a:rPr lang="en-US" altLang="zh-CN" sz="2400" dirty="0">
                <a:latin typeface="宋体" panose="02010600030101010101" pitchFamily="2" charset="-122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</a:rPr>
              <a:t>，终于准如所请。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lloons">
  <a:themeElements>
    <a:clrScheme name="1_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1_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Balloons">
  <a:themeElements>
    <a:clrScheme name="2_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2_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Balloons">
  <a:themeElements>
    <a:clrScheme name="3_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3_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Arial" panose="020B0604020202020204" pitchFamily="34" charset="0"/>
          <a:buChar char="•"/>
          <a:defRPr kumimoji="0" lang="zh-CN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7511</Words>
  <Application>WPS 演示</Application>
  <PresentationFormat>全屏显示(4:3)</PresentationFormat>
  <Paragraphs>508</Paragraphs>
  <Slides>79</Slides>
  <Notes>2</Notes>
  <HiddenSlides>9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79</vt:i4>
      </vt:variant>
    </vt:vector>
  </HeadingPairs>
  <TitlesOfParts>
    <vt:vector size="105" baseType="lpstr">
      <vt:lpstr>Arial</vt:lpstr>
      <vt:lpstr>宋体</vt:lpstr>
      <vt:lpstr>Wingdings</vt:lpstr>
      <vt:lpstr>Verdana</vt:lpstr>
      <vt:lpstr>Calibri</vt:lpstr>
      <vt:lpstr>华文行楷</vt:lpstr>
      <vt:lpstr>楷体_GB2312</vt:lpstr>
      <vt:lpstr>新宋体</vt:lpstr>
      <vt:lpstr>仿宋_GB2312</vt:lpstr>
      <vt:lpstr>仿宋</vt:lpstr>
      <vt:lpstr>楷体</vt:lpstr>
      <vt:lpstr>幼圆</vt:lpstr>
      <vt:lpstr>隶书</vt:lpstr>
      <vt:lpstr>Times New Roman</vt:lpstr>
      <vt:lpstr>华文新魏</vt:lpstr>
      <vt:lpstr>华文隶书</vt:lpstr>
      <vt:lpstr>黑体</vt:lpstr>
      <vt:lpstr>方正楷体简体</vt:lpstr>
      <vt:lpstr>华文细黑</vt:lpstr>
      <vt:lpstr>微软雅黑</vt:lpstr>
      <vt:lpstr>Arial Unicode MS</vt:lpstr>
      <vt:lpstr>方正楷体简体</vt:lpstr>
      <vt:lpstr>Balloons</vt:lpstr>
      <vt:lpstr>1_Balloons</vt:lpstr>
      <vt:lpstr>2_Balloons</vt:lpstr>
      <vt:lpstr>3_Balloons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</Company>
  <LinksUpToDate>false</LinksUpToDate>
  <SharedDoc>false</SharedDoc>
  <HyperlinksChanged>false</HyperlinksChanged>
  <AppVersion>14.0000</AppVersion>
  <Manager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</dc:title>
  <dc:creator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副本; XIYUEN</dc:creator>
  <cp:keywords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</cp:keywords>
  <dc:description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</dc:description>
  <dc:subject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</dc:subject>
  <cp:category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 - 副本</cp:category>
  <cp:lastModifiedBy>王冬燕</cp:lastModifiedBy>
  <cp:revision>116</cp:revision>
  <dcterms:created xsi:type="dcterms:W3CDTF">2009-03-27T01:04:02Z</dcterms:created>
  <dcterms:modified xsi:type="dcterms:W3CDTF">2022-09-13T11:52:00Z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4703E339869E4C0490470C1C938E79B9</vt:lpwstr>
  </property>
</Properties>
</file>