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dp" ContentType="image/vnd.ms-photo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1" r:id="rId2"/>
  </p:sldMasterIdLst>
  <p:notesMasterIdLst>
    <p:notesMasterId r:id="rId3"/>
  </p:notesMasterIdLst>
  <p:sldIdLst>
    <p:sldId id="256" r:id="rId4"/>
    <p:sldId id="257" r:id="rId5"/>
    <p:sldId id="258" r:id="rId6"/>
    <p:sldId id="262" r:id="rId7"/>
    <p:sldId id="261" r:id="rId8"/>
    <p:sldId id="275" r:id="rId9"/>
    <p:sldId id="259" r:id="rId10"/>
    <p:sldId id="277" r:id="rId11"/>
    <p:sldId id="278" r:id="rId12"/>
    <p:sldId id="260" r:id="rId13"/>
    <p:sldId id="279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307" r:id="rId31"/>
    <p:sldId id="264" r:id="rId32"/>
    <p:sldId id="313" r:id="rId33"/>
    <p:sldId id="315" r:id="rId34"/>
    <p:sldId id="316" r:id="rId35"/>
    <p:sldId id="317" r:id="rId36"/>
    <p:sldId id="318" r:id="rId37"/>
    <p:sldId id="319" r:id="rId38"/>
    <p:sldId id="320" r:id="rId39"/>
    <p:sldId id="271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tags" Target="tags/tag1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FAB10D-566B-4490-A6B6-25AAE6CE4B5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B031D-8743-4ADD-9434-08012C05BBC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B031D-8743-4ADD-9434-08012C05BBC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microsoft.com/office/2007/relationships/hdphoto" Target="../media/image3.wdp" /><Relationship Id="rId4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microsoft.com/office/2007/relationships/hdphoto" Target="../media/image3.wdp" /><Relationship Id="rId4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403C7-5EF3-4012-8D75-963D2959B92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ED7E-7DE4-431E-9CA4-912FBFA730A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403C7-5EF3-4012-8D75-963D2959B92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ED7E-7DE4-431E-9CA4-912FBFA730A5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CFC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9886121" y="5062330"/>
            <a:ext cx="2305878" cy="1795670"/>
            <a:chOff x="9886121" y="5062330"/>
            <a:chExt cx="2305878" cy="179567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406"/>
            <a:stretch>
              <a:fillRect/>
            </a:stretch>
          </p:blipFill>
          <p:spPr>
            <a:xfrm>
              <a:off x="9886121" y="6285101"/>
              <a:ext cx="1331843" cy="348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8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88" t="21493" r="17031" b="29144"/>
            <a:stretch>
              <a:fillRect/>
            </a:stretch>
          </p:blipFill>
          <p:spPr>
            <a:xfrm flipH="1">
              <a:off x="10031895" y="5062330"/>
              <a:ext cx="2160104" cy="1795670"/>
            </a:xfrm>
            <a:prstGeom prst="rect">
              <a:avLst/>
            </a:prstGeom>
            <a:effectLst>
              <a:outerShdw blurRad="50800" dist="38100" dir="13500000" sx="101000" sy="101000" algn="br" rotWithShape="0">
                <a:prstClr val="black">
                  <a:alpha val="23000"/>
                </a:prstClr>
              </a:outerShdw>
            </a:effectLst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403C7-5EF3-4012-8D75-963D2959B92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ED7E-7DE4-431E-9CA4-912FBFA730A5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403C7-5EF3-4012-8D75-963D2959B92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8ED7E-7DE4-431E-9CA4-912FBFA730A5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FCFC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9886121" y="5062330"/>
            <a:ext cx="2305878" cy="1795670"/>
            <a:chOff x="9886121" y="5062330"/>
            <a:chExt cx="2305878" cy="179567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406"/>
            <a:stretch>
              <a:fillRect/>
            </a:stretch>
          </p:blipFill>
          <p:spPr>
            <a:xfrm>
              <a:off x="9886121" y="6285101"/>
              <a:ext cx="1331843" cy="348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8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88" t="21493" r="17031" b="29144"/>
            <a:stretch>
              <a:fillRect/>
            </a:stretch>
          </p:blipFill>
          <p:spPr>
            <a:xfrm flipH="1">
              <a:off x="10031895" y="5062330"/>
              <a:ext cx="2160104" cy="1795670"/>
            </a:xfrm>
            <a:prstGeom prst="rect">
              <a:avLst/>
            </a:prstGeom>
            <a:effectLst>
              <a:outerShdw blurRad="50800" dist="38100" dir="13500000" sx="101000" sy="101000" algn="br" rotWithShape="0">
                <a:prstClr val="black">
                  <a:alpha val="23000"/>
                </a:prstClr>
              </a:outerShdw>
            </a:effectLst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Layout" Target="../slideLayouts/slideLayout4.xml" /><Relationship Id="rId3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403C7-5EF3-4012-8D75-963D2959B92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8ED7E-7DE4-431E-9CA4-912FBFA730A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>
    <mc:Choice xmlns:p14="http://schemas.microsoft.com/office/powerpoint/2010/main" Requires="p14">
      <p:transition p14:dur="1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403C7-5EF3-4012-8D75-963D2959B92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8ED7E-7DE4-431E-9CA4-912FBFA730A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mc:AlternateContent>
    <mc:Choice xmlns:p14="http://schemas.microsoft.com/office/powerpoint/2010/main" Requires="p14">
      <p:transition p14:dur="10"/>
    </mc:Choice>
    <mc:Fallback>
      <p:transition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11.wav" /><Relationship Id="rId3" Type="http://schemas.openxmlformats.org/officeDocument/2006/relationships/audio" Target="../media/audio22.wav" /><Relationship Id="rId4" Type="http://schemas.openxmlformats.org/officeDocument/2006/relationships/audio" Target="../media/audio33.wav" /><Relationship Id="rId5" Type="http://schemas.openxmlformats.org/officeDocument/2006/relationships/audio" Target="../media/audio44.wav" /><Relationship Id="rId6" Type="http://schemas.openxmlformats.org/officeDocument/2006/relationships/audio" Target="../media/audio55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44.wav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11.wav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66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33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22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77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11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44.wav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33.wav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44.wav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44.wav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88.wav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11.wav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audio" Target="../media/audio99.wav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6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6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audio" Target="../media/audio44.wav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audio" Target="../media/audio44.wav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audio" Target="../media/audio22.wav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audio" Target="../media/audio1010.wav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audio" Target="../media/audio22.wav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audio" Target="../media/audio66.wav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audio" Target="../media/audio1111.wav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7.em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410210"/>
            <a:ext cx="11356975" cy="6037580"/>
          </a:xfrm>
          <a:prstGeom prst="rect">
            <a:avLst/>
          </a:prstGeom>
          <a:solidFill>
            <a:schemeClr val="bg1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8850" y="1494764"/>
            <a:ext cx="969307" cy="3709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763893" y="5609760"/>
            <a:ext cx="467854" cy="467854"/>
          </a:xfrm>
          <a:prstGeom prst="ellipse">
            <a:avLst/>
          </a:pr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231888" y="4288819"/>
            <a:ext cx="467854" cy="467854"/>
          </a:xfrm>
          <a:prstGeom prst="ellipse">
            <a:avLst/>
          </a:pr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770082" y="6077653"/>
            <a:ext cx="301512" cy="273536"/>
            <a:chOff x="2636795" y="3599072"/>
            <a:chExt cx="301512" cy="273536"/>
          </a:xfrm>
        </p:grpSpPr>
        <p:sp>
          <p:nvSpPr>
            <p:cNvPr id="16" name="椭圆 15"/>
            <p:cNvSpPr/>
            <p:nvPr/>
          </p:nvSpPr>
          <p:spPr>
            <a:xfrm>
              <a:off x="2636795" y="3793415"/>
              <a:ext cx="79193" cy="79193"/>
            </a:xfrm>
            <a:prstGeom prst="ellipse">
              <a:avLst/>
            </a:prstGeom>
            <a:noFill/>
            <a:ln w="19050">
              <a:solidFill>
                <a:srgbClr val="8FC6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778850" y="3599072"/>
              <a:ext cx="159457" cy="159457"/>
            </a:xfrm>
            <a:prstGeom prst="ellipse">
              <a:avLst/>
            </a:prstGeom>
            <a:noFill/>
            <a:ln w="19050">
              <a:solidFill>
                <a:srgbClr val="8FC6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329" y="140201"/>
            <a:ext cx="6096012" cy="657759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6" r="23626" b="39193"/>
          <a:stretch>
            <a:fillRect/>
          </a:stretch>
        </p:blipFill>
        <p:spPr>
          <a:xfrm flipH="1">
            <a:off x="7029785" y="1683131"/>
            <a:ext cx="763798" cy="794217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381000" y="410210"/>
            <a:ext cx="8468360" cy="363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议论文知识大闯关</a:t>
            </a:r>
            <a:endParaRPr lang="zh-CN" altLang="en-US" sz="1150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410210"/>
            <a:ext cx="11356975" cy="6037580"/>
          </a:xfrm>
          <a:prstGeom prst="rect">
            <a:avLst/>
          </a:prstGeom>
          <a:solidFill>
            <a:schemeClr val="bg1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19"/>
          <p:cNvSpPr/>
          <p:nvPr/>
        </p:nvSpPr>
        <p:spPr>
          <a:xfrm>
            <a:off x="1201420" y="1592580"/>
            <a:ext cx="9881870" cy="36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st="6350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20"/>
          <p:cNvSpPr/>
          <p:nvPr/>
        </p:nvSpPr>
        <p:spPr>
          <a:xfrm flipH="1" flipV="1">
            <a:off x="5741602" y="1592826"/>
            <a:ext cx="4948523" cy="3657600"/>
          </a:xfrm>
          <a:custGeom>
            <a:gdLst>
              <a:gd name="connsiteX0" fmla="*/ 4948523 w 4948523"/>
              <a:gd name="connsiteY0" fmla="*/ 3657600 h 3657600"/>
              <a:gd name="connsiteX1" fmla="*/ 0 w 4948523"/>
              <a:gd name="connsiteY1" fmla="*/ 3657600 h 3657600"/>
              <a:gd name="connsiteX2" fmla="*/ 0 w 4948523"/>
              <a:gd name="connsiteY2" fmla="*/ 0 h 3657600"/>
              <a:gd name="connsiteX3" fmla="*/ 1290923 w 4948523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523" h="3657600">
                <a:moveTo>
                  <a:pt x="4948523" y="3657600"/>
                </a:moveTo>
                <a:lnTo>
                  <a:pt x="0" y="3657600"/>
                </a:lnTo>
                <a:lnTo>
                  <a:pt x="0" y="0"/>
                </a:lnTo>
                <a:lnTo>
                  <a:pt x="1290923" y="0"/>
                </a:lnTo>
                <a:close/>
              </a:path>
            </a:pathLst>
          </a:cu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5" name="Group 21"/>
          <p:cNvGrpSpPr/>
          <p:nvPr/>
        </p:nvGrpSpPr>
        <p:grpSpPr>
          <a:xfrm>
            <a:off x="7516760" y="1914221"/>
            <a:ext cx="2949680" cy="2763317"/>
            <a:chOff x="7516760" y="2186952"/>
            <a:chExt cx="2949680" cy="2763317"/>
          </a:xfrm>
        </p:grpSpPr>
        <p:sp>
          <p:nvSpPr>
            <p:cNvPr id="16" name="TextBox 22"/>
            <p:cNvSpPr txBox="1"/>
            <p:nvPr/>
          </p:nvSpPr>
          <p:spPr>
            <a:xfrm>
              <a:off x="7516760" y="2304224"/>
              <a:ext cx="2949680" cy="2646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600" b="1">
                  <a:solidFill>
                    <a:schemeClr val="bg1"/>
                  </a:solidFill>
                  <a:latin typeface="+mj-lt"/>
                </a:rPr>
                <a:t>03</a:t>
              </a:r>
              <a:endParaRPr lang="en-US" sz="16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7516760" y="2186952"/>
              <a:ext cx="29496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300">
                  <a:solidFill>
                    <a:schemeClr val="bg1"/>
                  </a:solidFill>
                  <a:latin typeface="+mj-lt"/>
                </a:rPr>
                <a:t>PART</a:t>
              </a:r>
              <a:endParaRPr lang="en-US" sz="2400" spc="30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2" y="409964"/>
            <a:ext cx="2267923" cy="1683948"/>
          </a:xfrm>
          <a:prstGeom prst="rect">
            <a:avLst/>
          </a:prstGeom>
        </p:spPr>
      </p:pic>
      <p:sp>
        <p:nvSpPr>
          <p:cNvPr id="2" name="TextBox 25"/>
          <p:cNvSpPr txBox="1"/>
          <p:nvPr/>
        </p:nvSpPr>
        <p:spPr>
          <a:xfrm>
            <a:off x="968375" y="1914525"/>
            <a:ext cx="63246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读标题</a:t>
            </a:r>
            <a:r>
              <a:rPr lang="en-US" altLang="zh-CN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能判断</a:t>
            </a:r>
            <a:endParaRPr lang="zh-CN" altLang="en-US" sz="5400" b="1">
              <a:solidFill>
                <a:schemeClr val="tx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" y="0"/>
            <a:ext cx="4465320" cy="1194435"/>
          </a:xfrm>
        </p:spPr>
        <p:txBody>
          <a:bodyPr>
            <a:normAutofit/>
          </a:bodyPr>
          <a:lstStyle/>
          <a:p>
            <a:r>
              <a:rPr b="1">
                <a:ea typeface="宋体" panose="02010600030101010101" pitchFamily="2" charset="-122"/>
                <a:sym typeface="+mn-ea"/>
              </a:rPr>
              <a:t>1.挫折与成功   </a:t>
            </a:r>
            <a:endParaRPr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107315" y="1000760"/>
            <a:ext cx="5365750" cy="1127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>
                <a:ea typeface="宋体" panose="02010600030101010101" pitchFamily="2" charset="-122"/>
                <a:sym typeface="+mn-ea"/>
              </a:rPr>
              <a:t>2.传统文化须敬畏 </a:t>
            </a:r>
            <a:endParaRPr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07315" y="2026285"/>
            <a:ext cx="6991350" cy="1073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>
                <a:ea typeface="宋体" panose="02010600030101010101" pitchFamily="2" charset="-122"/>
                <a:sym typeface="+mn-ea"/>
              </a:rPr>
              <a:t>3.比文盲更可怕的是文化盲  </a:t>
            </a:r>
            <a:endParaRPr b="1"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07315" y="2903220"/>
            <a:ext cx="4464685" cy="948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>
                <a:ea typeface="宋体" panose="02010600030101010101" pitchFamily="2" charset="-122"/>
                <a:sym typeface="+mn-ea"/>
              </a:rPr>
              <a:t>4.谈骨气         </a:t>
            </a:r>
            <a:endParaRPr b="1"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107315" y="3674745"/>
            <a:ext cx="6857365" cy="907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>
                <a:ea typeface="宋体" panose="02010600030101010101" pitchFamily="2" charset="-122"/>
                <a:sym typeface="+mn-ea"/>
              </a:rPr>
              <a:t>5.中国人失去自信力了吗   </a:t>
            </a:r>
            <a:endParaRPr b="1">
              <a:ea typeface="宋体" panose="02010600030101010101" pitchFamily="2" charset="-122"/>
              <a:sym typeface="+mn-ea"/>
            </a:endParaRPr>
          </a:p>
          <a:p>
            <a:endParaRPr lang="zh-CN" altLang="en-US" b="1"/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106680" y="4315460"/>
            <a:ext cx="4828540" cy="1166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>
                <a:ea typeface="宋体" panose="02010600030101010101" pitchFamily="2" charset="-122"/>
                <a:sym typeface="+mn-ea"/>
              </a:rPr>
              <a:t>6.近墨者未必黑        </a:t>
            </a:r>
            <a:endParaRPr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155575" y="5482590"/>
            <a:ext cx="5688965" cy="10737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>
                <a:ea typeface="宋体" panose="02010600030101010101" pitchFamily="2" charset="-122"/>
                <a:sym typeface="+mn-ea"/>
              </a:rPr>
              <a:t>7.我们为什么活着     </a:t>
            </a:r>
            <a:endParaRPr b="1"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27720" y="74295"/>
            <a:ext cx="130365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论题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27720" y="1194435"/>
            <a:ext cx="130365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16620" y="2839085"/>
            <a:ext cx="130365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论题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16620" y="2016760"/>
            <a:ext cx="130365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83295" y="3661410"/>
            <a:ext cx="240601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不是论点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83295" y="4582160"/>
            <a:ext cx="130365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16620" y="5306060"/>
            <a:ext cx="229108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不是论点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3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410210"/>
            <a:ext cx="11356975" cy="6037580"/>
          </a:xfrm>
          <a:prstGeom prst="rect">
            <a:avLst/>
          </a:prstGeom>
          <a:solidFill>
            <a:schemeClr val="bg1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19"/>
          <p:cNvSpPr/>
          <p:nvPr/>
        </p:nvSpPr>
        <p:spPr>
          <a:xfrm>
            <a:off x="974725" y="1592580"/>
            <a:ext cx="10108565" cy="36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st="6350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20"/>
          <p:cNvSpPr/>
          <p:nvPr/>
        </p:nvSpPr>
        <p:spPr>
          <a:xfrm flipH="1" flipV="1">
            <a:off x="5741602" y="1592826"/>
            <a:ext cx="4948523" cy="3657600"/>
          </a:xfrm>
          <a:custGeom>
            <a:gdLst>
              <a:gd name="connsiteX0" fmla="*/ 4948523 w 4948523"/>
              <a:gd name="connsiteY0" fmla="*/ 3657600 h 3657600"/>
              <a:gd name="connsiteX1" fmla="*/ 0 w 4948523"/>
              <a:gd name="connsiteY1" fmla="*/ 3657600 h 3657600"/>
              <a:gd name="connsiteX2" fmla="*/ 0 w 4948523"/>
              <a:gd name="connsiteY2" fmla="*/ 0 h 3657600"/>
              <a:gd name="connsiteX3" fmla="*/ 1290923 w 4948523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523" h="3657600">
                <a:moveTo>
                  <a:pt x="4948523" y="3657600"/>
                </a:moveTo>
                <a:lnTo>
                  <a:pt x="0" y="3657600"/>
                </a:lnTo>
                <a:lnTo>
                  <a:pt x="0" y="0"/>
                </a:lnTo>
                <a:lnTo>
                  <a:pt x="1290923" y="0"/>
                </a:lnTo>
                <a:close/>
              </a:path>
            </a:pathLst>
          </a:cu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5" name="Group 21"/>
          <p:cNvGrpSpPr/>
          <p:nvPr/>
        </p:nvGrpSpPr>
        <p:grpSpPr>
          <a:xfrm>
            <a:off x="7516760" y="1914221"/>
            <a:ext cx="2949680" cy="2763317"/>
            <a:chOff x="7516760" y="2186952"/>
            <a:chExt cx="2949680" cy="2763317"/>
          </a:xfrm>
        </p:grpSpPr>
        <p:sp>
          <p:nvSpPr>
            <p:cNvPr id="16" name="TextBox 22"/>
            <p:cNvSpPr txBox="1"/>
            <p:nvPr/>
          </p:nvSpPr>
          <p:spPr>
            <a:xfrm>
              <a:off x="7516760" y="2304224"/>
              <a:ext cx="2949680" cy="2646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600" b="1">
                  <a:solidFill>
                    <a:schemeClr val="bg1"/>
                  </a:solidFill>
                  <a:latin typeface="+mj-lt"/>
                </a:rPr>
                <a:t>04</a:t>
              </a:r>
              <a:endParaRPr lang="en-US" sz="16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7516760" y="2186952"/>
              <a:ext cx="29496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300">
                  <a:solidFill>
                    <a:schemeClr val="bg1"/>
                  </a:solidFill>
                  <a:latin typeface="+mj-lt"/>
                </a:rPr>
                <a:t>PART</a:t>
              </a:r>
              <a:endParaRPr lang="en-US" sz="2400" spc="30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2" y="409964"/>
            <a:ext cx="2267923" cy="1683948"/>
          </a:xfrm>
          <a:prstGeom prst="rect">
            <a:avLst/>
          </a:prstGeom>
        </p:spPr>
      </p:pic>
      <p:sp>
        <p:nvSpPr>
          <p:cNvPr id="2" name="TextBox 25"/>
          <p:cNvSpPr txBox="1"/>
          <p:nvPr/>
        </p:nvSpPr>
        <p:spPr>
          <a:xfrm>
            <a:off x="807720" y="1914525"/>
            <a:ext cx="6485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读语句</a:t>
            </a:r>
            <a:r>
              <a:rPr lang="en-US" altLang="zh-CN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辨类型</a:t>
            </a:r>
            <a:endParaRPr lang="zh-CN" altLang="en-US" sz="5400" b="1">
              <a:solidFill>
                <a:schemeClr val="tx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482090"/>
            <a:ext cx="1095692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1.曹雪芹在“举家食粥”的窘境中写《红楼梦》，只是想写出“一把辛酸泪”，并没有想到把它做成畅销书，赚它个盆满钵满。（            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617220" y="281305"/>
            <a:ext cx="735012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判断下面语句属于什么类型的论据？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4965" y="3670935"/>
            <a:ext cx="220408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事实论据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482090"/>
            <a:ext cx="1095692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2.正如西方一位哲人说：“假如人仅仅为活着本身而活着，那就是纯粹的动物需求。”（            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617220" y="281305"/>
            <a:ext cx="735012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判断下面语句属于什么类型的论据？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3260" y="3021330"/>
            <a:ext cx="220408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道理论据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482090"/>
            <a:ext cx="1095692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3.马克思写《资本论》，辛勤劳动40年，阅读了数量惊人的书籍，其中作过笔记的就有1500种以上。（            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617220" y="281305"/>
            <a:ext cx="735012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判断下面语句属于什么类型的论据？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76545" y="2873375"/>
            <a:ext cx="220408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事实论据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482090"/>
            <a:ext cx="1095692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宋代学者朱熹讲过一个故事：福州有一个叫陈正之的人，反应相当迟钝，读书每次只读五十字，一篇小文章也要读一二百遍才能熟。他不懒不怠，勤学苦练，别人读一遍，他就读三遍四遍，天长日久，知识与日俱增，后来无书不读，成了博学之士。（            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617220" y="281305"/>
            <a:ext cx="735012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判断下面语句属于什么类型的论据？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8610" y="5546725"/>
            <a:ext cx="217233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事实论据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482090"/>
            <a:ext cx="1095692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5.有句谚语说得好：国王的礼貌是恪守时间。（            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617220" y="281305"/>
            <a:ext cx="735012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判断下面语句属于什么类型的论据？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250" y="2232660"/>
            <a:ext cx="220408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道理论据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482090"/>
            <a:ext cx="1095692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6.2020年11月11日，双十一购物狂欢节正式开始。天猫双十一开局14秒销售额破十亿;一分36秒成交额破100亿。17分06，成交额超出中国人民币571亿人民币，超出,2014年双十一24小时成交额。（            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617220" y="281305"/>
            <a:ext cx="735012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判断下面语句属于什么类型的论据？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24420" y="4375150"/>
            <a:ext cx="220408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事实论据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482090"/>
            <a:ext cx="1095692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7.满招损，谦受益——《尚书》（            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617220" y="281305"/>
            <a:ext cx="735012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判断下面语句属于什么类型的论据？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0395" y="2187575"/>
            <a:ext cx="220408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道理论据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410210"/>
            <a:ext cx="11356975" cy="6037580"/>
          </a:xfrm>
          <a:prstGeom prst="rect">
            <a:avLst/>
          </a:prstGeom>
          <a:solidFill>
            <a:schemeClr val="bg1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762104" y="2176065"/>
            <a:ext cx="1870075" cy="2176145"/>
            <a:chOff x="1959323" y="2340928"/>
            <a:chExt cx="1870075" cy="2176145"/>
          </a:xfrm>
        </p:grpSpPr>
        <p:sp>
          <p:nvSpPr>
            <p:cNvPr id="19" name="文本框 18"/>
            <p:cNvSpPr txBox="1"/>
            <p:nvPr/>
          </p:nvSpPr>
          <p:spPr>
            <a:xfrm>
              <a:off x="2060041" y="2800662"/>
              <a:ext cx="1769325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>
                  <a:solidFill>
                    <a:srgbClr val="8FC665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目</a:t>
              </a:r>
              <a:r>
                <a:rPr lang="zh-CN" altLang="en-US" sz="6000">
                  <a:solidFill>
                    <a:srgbClr val="92D05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录</a:t>
              </a:r>
              <a:endParaRPr lang="zh-CN" altLang="en-US" sz="6000">
                <a:solidFill>
                  <a:srgbClr val="92D05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3054698" y="2340928"/>
              <a:ext cx="628650" cy="59880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278728" y="3693478"/>
              <a:ext cx="628650" cy="59880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2180303" y="4109403"/>
              <a:ext cx="252730" cy="252730"/>
            </a:xfrm>
            <a:prstGeom prst="ellipse">
              <a:avLst/>
            </a:prstGeom>
            <a:noFill/>
            <a:ln w="31750">
              <a:solidFill>
                <a:srgbClr val="8FC6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683348" y="2939733"/>
              <a:ext cx="146050" cy="148590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1959323" y="4197668"/>
              <a:ext cx="319405" cy="31940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角矩形 1"/>
          <p:cNvSpPr/>
          <p:nvPr/>
        </p:nvSpPr>
        <p:spPr>
          <a:xfrm>
            <a:off x="4050665" y="827405"/>
            <a:ext cx="7285990" cy="509968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27575" y="1317625"/>
            <a:ext cx="552196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一、读新闻</a:t>
            </a:r>
            <a:r>
              <a:rPr lang="en-US" altLang="zh-CN" sz="4400"/>
              <a:t> </a:t>
            </a:r>
            <a:r>
              <a:rPr lang="zh-CN" altLang="en-US" sz="4400"/>
              <a:t>发评论</a:t>
            </a:r>
            <a:endParaRPr lang="zh-CN" altLang="en-US" sz="4400"/>
          </a:p>
          <a:p>
            <a:r>
              <a:rPr lang="zh-CN" altLang="en-US" sz="4400"/>
              <a:t>二、读问题</a:t>
            </a:r>
            <a:r>
              <a:rPr lang="en-US" altLang="zh-CN" sz="4400"/>
              <a:t> </a:t>
            </a:r>
            <a:r>
              <a:rPr lang="zh-CN" altLang="en-US" sz="4400"/>
              <a:t>速回答</a:t>
            </a:r>
            <a:endParaRPr lang="zh-CN" altLang="en-US" sz="4400"/>
          </a:p>
          <a:p>
            <a:r>
              <a:rPr lang="zh-CN" altLang="en-US" sz="4400"/>
              <a:t>三、读标题</a:t>
            </a:r>
            <a:r>
              <a:rPr lang="en-US" altLang="zh-CN" sz="4400"/>
              <a:t> </a:t>
            </a:r>
            <a:r>
              <a:rPr lang="zh-CN" altLang="en-US" sz="4400"/>
              <a:t>能判断</a:t>
            </a:r>
            <a:endParaRPr lang="zh-CN" altLang="en-US" sz="4400"/>
          </a:p>
          <a:p>
            <a:r>
              <a:rPr lang="zh-CN" altLang="en-US" sz="4400"/>
              <a:t>四、读语句</a:t>
            </a:r>
            <a:r>
              <a:rPr lang="en-US" altLang="zh-CN" sz="4400"/>
              <a:t> </a:t>
            </a:r>
            <a:r>
              <a:rPr lang="zh-CN" altLang="en-US" sz="4400"/>
              <a:t>辨类型</a:t>
            </a:r>
            <a:endParaRPr lang="zh-CN" altLang="en-US" sz="4400"/>
          </a:p>
          <a:p>
            <a:r>
              <a:rPr lang="zh-CN" altLang="en-US" sz="4400"/>
              <a:t>五、明方法</a:t>
            </a:r>
            <a:r>
              <a:rPr lang="en-US" altLang="zh-CN" sz="4400"/>
              <a:t> </a:t>
            </a:r>
            <a:r>
              <a:rPr lang="zh-CN" altLang="en-US" sz="4400"/>
              <a:t>析作用</a:t>
            </a:r>
            <a:endParaRPr lang="zh-CN" altLang="en-US" sz="4400"/>
          </a:p>
          <a:p>
            <a:r>
              <a:rPr lang="zh-CN" altLang="en-US" sz="4400"/>
              <a:t>六、看论题</a:t>
            </a:r>
            <a:r>
              <a:rPr lang="en-US" altLang="zh-CN" sz="4400"/>
              <a:t> </a:t>
            </a:r>
            <a:r>
              <a:rPr lang="zh-CN" altLang="en-US" sz="4400"/>
              <a:t>提观点</a:t>
            </a:r>
            <a:endParaRPr lang="zh-CN" altLang="en-US" sz="4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8745" y="4425950"/>
            <a:ext cx="2320290" cy="172275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2306328" y="5927119"/>
            <a:ext cx="467854" cy="467854"/>
          </a:xfrm>
          <a:prstGeom prst="ellipse">
            <a:avLst/>
          </a:pr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40050" y="5727700"/>
            <a:ext cx="307340" cy="304165"/>
          </a:xfrm>
          <a:prstGeom prst="ellipse">
            <a:avLst/>
          </a:pr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410210"/>
            <a:ext cx="11356975" cy="6037580"/>
          </a:xfrm>
          <a:prstGeom prst="rect">
            <a:avLst/>
          </a:prstGeom>
          <a:solidFill>
            <a:schemeClr val="bg1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19"/>
          <p:cNvSpPr/>
          <p:nvPr/>
        </p:nvSpPr>
        <p:spPr>
          <a:xfrm>
            <a:off x="1125855" y="1592580"/>
            <a:ext cx="9957435" cy="36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st="6350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20"/>
          <p:cNvSpPr/>
          <p:nvPr/>
        </p:nvSpPr>
        <p:spPr>
          <a:xfrm flipH="1" flipV="1">
            <a:off x="5741602" y="1592826"/>
            <a:ext cx="4948523" cy="3657600"/>
          </a:xfrm>
          <a:custGeom>
            <a:gdLst>
              <a:gd name="connsiteX0" fmla="*/ 4948523 w 4948523"/>
              <a:gd name="connsiteY0" fmla="*/ 3657600 h 3657600"/>
              <a:gd name="connsiteX1" fmla="*/ 0 w 4948523"/>
              <a:gd name="connsiteY1" fmla="*/ 3657600 h 3657600"/>
              <a:gd name="connsiteX2" fmla="*/ 0 w 4948523"/>
              <a:gd name="connsiteY2" fmla="*/ 0 h 3657600"/>
              <a:gd name="connsiteX3" fmla="*/ 1290923 w 4948523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523" h="3657600">
                <a:moveTo>
                  <a:pt x="4948523" y="3657600"/>
                </a:moveTo>
                <a:lnTo>
                  <a:pt x="0" y="3657600"/>
                </a:lnTo>
                <a:lnTo>
                  <a:pt x="0" y="0"/>
                </a:lnTo>
                <a:lnTo>
                  <a:pt x="1290923" y="0"/>
                </a:lnTo>
                <a:close/>
              </a:path>
            </a:pathLst>
          </a:cu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5" name="Group 21"/>
          <p:cNvGrpSpPr/>
          <p:nvPr/>
        </p:nvGrpSpPr>
        <p:grpSpPr>
          <a:xfrm>
            <a:off x="7516760" y="1914221"/>
            <a:ext cx="2949680" cy="2763317"/>
            <a:chOff x="7516760" y="2186952"/>
            <a:chExt cx="2949680" cy="2763317"/>
          </a:xfrm>
        </p:grpSpPr>
        <p:sp>
          <p:nvSpPr>
            <p:cNvPr id="16" name="TextBox 22"/>
            <p:cNvSpPr txBox="1"/>
            <p:nvPr/>
          </p:nvSpPr>
          <p:spPr>
            <a:xfrm>
              <a:off x="7516760" y="2304224"/>
              <a:ext cx="2949680" cy="2646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600" b="1">
                  <a:solidFill>
                    <a:schemeClr val="bg1"/>
                  </a:solidFill>
                  <a:latin typeface="+mj-lt"/>
                </a:rPr>
                <a:t>05</a:t>
              </a:r>
              <a:endParaRPr lang="en-US" sz="16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7516760" y="2186952"/>
              <a:ext cx="29496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300">
                  <a:solidFill>
                    <a:schemeClr val="bg1"/>
                  </a:solidFill>
                  <a:latin typeface="+mj-lt"/>
                </a:rPr>
                <a:t>PART</a:t>
              </a:r>
              <a:endParaRPr lang="en-US" sz="2400" spc="30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2" y="409964"/>
            <a:ext cx="2267923" cy="1683948"/>
          </a:xfrm>
          <a:prstGeom prst="rect">
            <a:avLst/>
          </a:prstGeom>
        </p:spPr>
      </p:pic>
      <p:sp>
        <p:nvSpPr>
          <p:cNvPr id="2" name="TextBox 25"/>
          <p:cNvSpPr txBox="1"/>
          <p:nvPr/>
        </p:nvSpPr>
        <p:spPr>
          <a:xfrm>
            <a:off x="1125855" y="1914525"/>
            <a:ext cx="61671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明方法</a:t>
            </a:r>
            <a:r>
              <a:rPr lang="en-US" altLang="zh-CN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析作用</a:t>
            </a:r>
            <a:endParaRPr lang="zh-CN" altLang="en-US" sz="5400" b="1">
              <a:solidFill>
                <a:schemeClr val="tx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35" y="2012315"/>
            <a:ext cx="1157414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4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优秀和勤勉是天然的盟友，是孪生兄弟。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优秀的人无一不是勤勉的，而勤勉的人即便不是最优秀的，起码是比较优秀的。（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25"/>
          <p:cNvSpPr txBox="1"/>
          <p:nvPr/>
        </p:nvSpPr>
        <p:spPr>
          <a:xfrm>
            <a:off x="617220" y="281305"/>
            <a:ext cx="1044448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判断下面划线语句运用了何种论证方法？回答其作用的关键词是什么？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7275" y="3369945"/>
            <a:ext cx="2384425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比喻论证  生动形象 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46075" y="1480185"/>
            <a:ext cx="1168019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2.常说的“学雷锋做好事”，正是其无私奉献精神的生动诠释;</a:t>
            </a:r>
            <a:r>
              <a:rPr lang="zh-CN" altLang="en-US" sz="4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“钉子精神”，就是要像钉子一样刻苦学习和钻研业务，尽量挤出时间学习，补己之不足;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“螺丝钉”精神就是愿意在平凡岗位上踏实工作，刻苦钻研，像一颗螺丝钉一样，干一行爱一行。（  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40625" y="5058410"/>
            <a:ext cx="2204085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比喻论证  生动形象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TextBox 25"/>
          <p:cNvSpPr txBox="1"/>
          <p:nvPr/>
        </p:nvSpPr>
        <p:spPr>
          <a:xfrm>
            <a:off x="427990" y="0"/>
            <a:ext cx="11515725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判断下面划线语句运用了何种论证方法？回答其作用的关键词是什么？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920240"/>
            <a:ext cx="1095692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4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著名作家贾平凹说:“会活的人，或者说取得成功的人，其实懂得得了两个字一一舍得。”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        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36950" y="3325495"/>
            <a:ext cx="2204085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道理论证  有力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25"/>
          <p:cNvSpPr txBox="1"/>
          <p:nvPr/>
        </p:nvSpPr>
        <p:spPr>
          <a:xfrm>
            <a:off x="617220" y="281305"/>
            <a:ext cx="1044448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判断下面划线语句运用了何种论证方法？回答其作用的关键词是什么？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46710" y="1781175"/>
            <a:ext cx="11182350" cy="458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4.春秋战国之时，齐桓公不记恨管仲的一箭之仇，任其为相，终于得其辅佐，使齐国成为五霸之首。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廉颇知错能改、负荆请罪，蔺相如胸怀全局、宽容大度，换来了难得的将相和，共保了赵国的安宁。相反，西楚霸王项羽虽武功盖世，却因自矜功伐，最终兵败垓下，自刎乌江。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《三国演义》中的周瑜才智过人，但心胸狭窄，结果抱憾而终，壮志难酬。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         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655" y="5681980"/>
            <a:ext cx="3289300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对比论证 举例论证 ；具体、突出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TextBox 25"/>
          <p:cNvSpPr txBox="1"/>
          <p:nvPr/>
        </p:nvSpPr>
        <p:spPr>
          <a:xfrm>
            <a:off x="617220" y="281305"/>
            <a:ext cx="1044448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判断下面划线语句运用了何种论证方法？回答其作用的关键词是什么？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482090"/>
            <a:ext cx="1095692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4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陶渊明不为“五斗米”折腰，远离浑浊的官场，回归田园。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他舍去对名利的追求，体现了淡泊名利的品德，是一种很高的人生境界。（ 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3530" y="3575050"/>
            <a:ext cx="2204085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举例论证  具体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TextBox 25"/>
          <p:cNvSpPr txBox="1"/>
          <p:nvPr/>
        </p:nvSpPr>
        <p:spPr>
          <a:xfrm>
            <a:off x="617220" y="281305"/>
            <a:ext cx="1044448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判断下面划线语句运用了何种论证方法？回答其作用的关键词是什么？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17220" y="1482090"/>
            <a:ext cx="1095692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4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人读书怎么样，关键在读书习惯、读书能力和读书情趣的培养。孩童时期是一个人开发心智、引导情趣、培养习惯和技能的最佳年龄段，若能在这一年龄阶段培养出良好的读书习惯和嗜好，锻炼出一定的读书技能，这将会影响其终生。传统读书教育的成功，就在于此。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         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5010" y="5657215"/>
            <a:ext cx="2204085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道理论证  有力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TextBox 25"/>
          <p:cNvSpPr txBox="1"/>
          <p:nvPr/>
        </p:nvSpPr>
        <p:spPr>
          <a:xfrm>
            <a:off x="617220" y="281305"/>
            <a:ext cx="1044448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判断下面划线语句运用了何种论证方法？回答其作用的关键词是什么？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46710" y="1480185"/>
            <a:ext cx="1142365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匠人在重复，大师在创造。一个匠人比如木匠，他总在重复做着一种式样的家具，高下之分只在他的熟练程度和技术精度。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如一般木匠每天做一把椅子，好木匠一天做三把、五把，再加上刨面更光，合缝更严等等。但就算一天做到１００把也还是一个木匠。大师则绝不重复，他设计了一种家具，下一个肯定又是一个新样子。判断他的高下是有没有突破和创新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匠人总在想怎么把手里的玩艺儿做得更多、更快、更绝；大师则早就不稀罕这玩意，而在不断构思新东西。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7640" y="5604510"/>
            <a:ext cx="727329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对比论证  举例论证 ； 突出、具体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25"/>
          <p:cNvSpPr txBox="1"/>
          <p:nvPr/>
        </p:nvSpPr>
        <p:spPr>
          <a:xfrm>
            <a:off x="571500" y="130175"/>
            <a:ext cx="10444480" cy="1198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判断下面划线语句运用了何种论证方法？回答其作用的关键词是什么？</a:t>
            </a:r>
            <a:endParaRPr lang="en-US" sz="3600" b="1">
              <a:solidFill>
                <a:schemeClr val="tx1">
                  <a:lumMod val="75000"/>
                  <a:lumOff val="25000"/>
                </a:schemeClr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410210"/>
            <a:ext cx="11356975" cy="6037580"/>
          </a:xfrm>
          <a:prstGeom prst="rect">
            <a:avLst/>
          </a:prstGeom>
          <a:solidFill>
            <a:schemeClr val="bg1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19"/>
          <p:cNvSpPr/>
          <p:nvPr/>
        </p:nvSpPr>
        <p:spPr>
          <a:xfrm>
            <a:off x="1225550" y="1592580"/>
            <a:ext cx="9857740" cy="36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st="6350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20"/>
          <p:cNvSpPr/>
          <p:nvPr/>
        </p:nvSpPr>
        <p:spPr>
          <a:xfrm flipH="1" flipV="1">
            <a:off x="5741602" y="1592826"/>
            <a:ext cx="4948523" cy="3657600"/>
          </a:xfrm>
          <a:custGeom>
            <a:gdLst>
              <a:gd name="connsiteX0" fmla="*/ 4948523 w 4948523"/>
              <a:gd name="connsiteY0" fmla="*/ 3657600 h 3657600"/>
              <a:gd name="connsiteX1" fmla="*/ 0 w 4948523"/>
              <a:gd name="connsiteY1" fmla="*/ 3657600 h 3657600"/>
              <a:gd name="connsiteX2" fmla="*/ 0 w 4948523"/>
              <a:gd name="connsiteY2" fmla="*/ 0 h 3657600"/>
              <a:gd name="connsiteX3" fmla="*/ 1290923 w 4948523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523" h="3657600">
                <a:moveTo>
                  <a:pt x="4948523" y="3657600"/>
                </a:moveTo>
                <a:lnTo>
                  <a:pt x="0" y="3657600"/>
                </a:lnTo>
                <a:lnTo>
                  <a:pt x="0" y="0"/>
                </a:lnTo>
                <a:lnTo>
                  <a:pt x="1290923" y="0"/>
                </a:lnTo>
                <a:close/>
              </a:path>
            </a:pathLst>
          </a:cu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5" name="Group 21"/>
          <p:cNvGrpSpPr/>
          <p:nvPr/>
        </p:nvGrpSpPr>
        <p:grpSpPr>
          <a:xfrm>
            <a:off x="7516760" y="1914221"/>
            <a:ext cx="2949680" cy="2763317"/>
            <a:chOff x="7516760" y="2186952"/>
            <a:chExt cx="2949680" cy="2763317"/>
          </a:xfrm>
        </p:grpSpPr>
        <p:sp>
          <p:nvSpPr>
            <p:cNvPr id="16" name="TextBox 22"/>
            <p:cNvSpPr txBox="1"/>
            <p:nvPr/>
          </p:nvSpPr>
          <p:spPr>
            <a:xfrm>
              <a:off x="7516760" y="2304224"/>
              <a:ext cx="2949680" cy="2646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600" b="1">
                  <a:solidFill>
                    <a:schemeClr val="bg1"/>
                  </a:solidFill>
                  <a:latin typeface="+mj-lt"/>
                </a:rPr>
                <a:t>06</a:t>
              </a:r>
              <a:endParaRPr lang="en-US" sz="16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7516760" y="2186952"/>
              <a:ext cx="29496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300">
                  <a:solidFill>
                    <a:schemeClr val="bg1"/>
                  </a:solidFill>
                  <a:latin typeface="+mj-lt"/>
                </a:rPr>
                <a:t>PART</a:t>
              </a:r>
              <a:endParaRPr lang="en-US" sz="2400" spc="30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2" y="409964"/>
            <a:ext cx="2267923" cy="1683948"/>
          </a:xfrm>
          <a:prstGeom prst="rect">
            <a:avLst/>
          </a:prstGeom>
        </p:spPr>
      </p:pic>
      <p:sp>
        <p:nvSpPr>
          <p:cNvPr id="2" name="TextBox 25"/>
          <p:cNvSpPr txBox="1"/>
          <p:nvPr/>
        </p:nvSpPr>
        <p:spPr>
          <a:xfrm>
            <a:off x="1224915" y="2374900"/>
            <a:ext cx="57962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看论题</a:t>
            </a:r>
            <a:r>
              <a:rPr lang="en-US" altLang="zh-CN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提观点</a:t>
            </a:r>
            <a:endParaRPr lang="zh-CN" altLang="en-US" sz="5400" b="1">
              <a:solidFill>
                <a:schemeClr val="tx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" name="iconfont-11261-3544185"/>
          <p:cNvSpPr>
            <a:spLocks noChangeAspect="1"/>
          </p:cNvSpPr>
          <p:nvPr/>
        </p:nvSpPr>
        <p:spPr bwMode="auto">
          <a:xfrm>
            <a:off x="9702405" y="2331858"/>
            <a:ext cx="367194" cy="371212"/>
          </a:xfrm>
          <a:custGeom>
            <a:gdLst>
              <a:gd name="T0" fmla="*/ 0 w 12373"/>
              <a:gd name="T1" fmla="*/ 886 h 12507"/>
              <a:gd name="T2" fmla="*/ 885 w 12373"/>
              <a:gd name="T3" fmla="*/ 0 h 12507"/>
              <a:gd name="T4" fmla="*/ 11487 w 12373"/>
              <a:gd name="T5" fmla="*/ 0 h 12507"/>
              <a:gd name="T6" fmla="*/ 12372 w 12373"/>
              <a:gd name="T7" fmla="*/ 886 h 12507"/>
              <a:gd name="T8" fmla="*/ 12372 w 12373"/>
              <a:gd name="T9" fmla="*/ 9718 h 12507"/>
              <a:gd name="T10" fmla="*/ 11487 w 12373"/>
              <a:gd name="T11" fmla="*/ 10604 h 12507"/>
              <a:gd name="T12" fmla="*/ 7971 w 12373"/>
              <a:gd name="T13" fmla="*/ 10604 h 12507"/>
              <a:gd name="T14" fmla="*/ 6755 w 12373"/>
              <a:gd name="T15" fmla="*/ 12124 h 12507"/>
              <a:gd name="T16" fmla="*/ 5648 w 12373"/>
              <a:gd name="T17" fmla="*/ 12127 h 12507"/>
              <a:gd name="T18" fmla="*/ 4419 w 12373"/>
              <a:gd name="T19" fmla="*/ 10604 h 12507"/>
              <a:gd name="T20" fmla="*/ 884 w 12373"/>
              <a:gd name="T21" fmla="*/ 10604 h 12507"/>
              <a:gd name="T22" fmla="*/ 0 w 12373"/>
              <a:gd name="T23" fmla="*/ 9718 h 12507"/>
              <a:gd name="T24" fmla="*/ 0 w 12373"/>
              <a:gd name="T25" fmla="*/ 886 h 12507"/>
              <a:gd name="T26" fmla="*/ 6186 w 12373"/>
              <a:gd name="T27" fmla="*/ 6628 h 12507"/>
              <a:gd name="T28" fmla="*/ 7512 w 12373"/>
              <a:gd name="T29" fmla="*/ 5302 h 12507"/>
              <a:gd name="T30" fmla="*/ 6186 w 12373"/>
              <a:gd name="T31" fmla="*/ 3976 h 12507"/>
              <a:gd name="T32" fmla="*/ 4860 w 12373"/>
              <a:gd name="T33" fmla="*/ 5302 h 12507"/>
              <a:gd name="T34" fmla="*/ 6186 w 12373"/>
              <a:gd name="T35" fmla="*/ 6628 h 12507"/>
              <a:gd name="T36" fmla="*/ 2651 w 12373"/>
              <a:gd name="T37" fmla="*/ 6628 h 12507"/>
              <a:gd name="T38" fmla="*/ 3977 w 12373"/>
              <a:gd name="T39" fmla="*/ 5302 h 12507"/>
              <a:gd name="T40" fmla="*/ 2651 w 12373"/>
              <a:gd name="T41" fmla="*/ 3976 h 12507"/>
              <a:gd name="T42" fmla="*/ 1325 w 12373"/>
              <a:gd name="T43" fmla="*/ 5302 h 12507"/>
              <a:gd name="T44" fmla="*/ 2651 w 12373"/>
              <a:gd name="T45" fmla="*/ 6628 h 12507"/>
              <a:gd name="T46" fmla="*/ 9721 w 12373"/>
              <a:gd name="T47" fmla="*/ 6628 h 12507"/>
              <a:gd name="T48" fmla="*/ 11047 w 12373"/>
              <a:gd name="T49" fmla="*/ 5302 h 12507"/>
              <a:gd name="T50" fmla="*/ 9721 w 12373"/>
              <a:gd name="T51" fmla="*/ 3976 h 12507"/>
              <a:gd name="T52" fmla="*/ 8395 w 12373"/>
              <a:gd name="T53" fmla="*/ 5302 h 12507"/>
              <a:gd name="T54" fmla="*/ 9721 w 12373"/>
              <a:gd name="T55" fmla="*/ 6628 h 125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373" h="12507">
                <a:moveTo>
                  <a:pt x="0" y="886"/>
                </a:moveTo>
                <a:cubicBezTo>
                  <a:pt x="0" y="396"/>
                  <a:pt x="398" y="0"/>
                  <a:pt x="885" y="0"/>
                </a:cubicBezTo>
                <a:lnTo>
                  <a:pt x="11487" y="0"/>
                </a:lnTo>
                <a:cubicBezTo>
                  <a:pt x="11976" y="0"/>
                  <a:pt x="12373" y="396"/>
                  <a:pt x="12372" y="886"/>
                </a:cubicBezTo>
                <a:lnTo>
                  <a:pt x="12372" y="9718"/>
                </a:lnTo>
                <a:cubicBezTo>
                  <a:pt x="12373" y="10208"/>
                  <a:pt x="11976" y="10605"/>
                  <a:pt x="11487" y="10604"/>
                </a:cubicBezTo>
                <a:lnTo>
                  <a:pt x="7971" y="10604"/>
                </a:lnTo>
                <a:lnTo>
                  <a:pt x="6755" y="12124"/>
                </a:lnTo>
                <a:cubicBezTo>
                  <a:pt x="6449" y="12505"/>
                  <a:pt x="5954" y="12507"/>
                  <a:pt x="5648" y="12127"/>
                </a:cubicBezTo>
                <a:lnTo>
                  <a:pt x="4419" y="10604"/>
                </a:lnTo>
                <a:lnTo>
                  <a:pt x="884" y="10604"/>
                </a:lnTo>
                <a:cubicBezTo>
                  <a:pt x="395" y="10604"/>
                  <a:pt x="0" y="10208"/>
                  <a:pt x="0" y="9718"/>
                </a:cubicBezTo>
                <a:lnTo>
                  <a:pt x="0" y="886"/>
                </a:lnTo>
                <a:close/>
                <a:moveTo>
                  <a:pt x="6186" y="6628"/>
                </a:moveTo>
                <a:cubicBezTo>
                  <a:pt x="6918" y="6628"/>
                  <a:pt x="7512" y="6034"/>
                  <a:pt x="7512" y="5302"/>
                </a:cubicBezTo>
                <a:cubicBezTo>
                  <a:pt x="7512" y="4570"/>
                  <a:pt x="6918" y="3976"/>
                  <a:pt x="6186" y="3976"/>
                </a:cubicBezTo>
                <a:cubicBezTo>
                  <a:pt x="5454" y="3976"/>
                  <a:pt x="4860" y="4570"/>
                  <a:pt x="4860" y="5302"/>
                </a:cubicBezTo>
                <a:cubicBezTo>
                  <a:pt x="4860" y="6034"/>
                  <a:pt x="5454" y="6628"/>
                  <a:pt x="6186" y="6628"/>
                </a:cubicBezTo>
                <a:close/>
                <a:moveTo>
                  <a:pt x="2651" y="6628"/>
                </a:moveTo>
                <a:cubicBezTo>
                  <a:pt x="3383" y="6628"/>
                  <a:pt x="3977" y="6034"/>
                  <a:pt x="3977" y="5302"/>
                </a:cubicBezTo>
                <a:cubicBezTo>
                  <a:pt x="3977" y="4570"/>
                  <a:pt x="3383" y="3976"/>
                  <a:pt x="2651" y="3976"/>
                </a:cubicBezTo>
                <a:cubicBezTo>
                  <a:pt x="1919" y="3976"/>
                  <a:pt x="1325" y="4570"/>
                  <a:pt x="1325" y="5302"/>
                </a:cubicBezTo>
                <a:cubicBezTo>
                  <a:pt x="1325" y="6034"/>
                  <a:pt x="1919" y="6628"/>
                  <a:pt x="2651" y="6628"/>
                </a:cubicBezTo>
                <a:close/>
                <a:moveTo>
                  <a:pt x="9721" y="6628"/>
                </a:moveTo>
                <a:cubicBezTo>
                  <a:pt x="10453" y="6628"/>
                  <a:pt x="11047" y="6034"/>
                  <a:pt x="11047" y="5302"/>
                </a:cubicBezTo>
                <a:cubicBezTo>
                  <a:pt x="11047" y="4570"/>
                  <a:pt x="10453" y="3976"/>
                  <a:pt x="9721" y="3976"/>
                </a:cubicBezTo>
                <a:cubicBezTo>
                  <a:pt x="8989" y="3976"/>
                  <a:pt x="8395" y="4570"/>
                  <a:pt x="8395" y="5302"/>
                </a:cubicBezTo>
                <a:cubicBezTo>
                  <a:pt x="8395" y="6034"/>
                  <a:pt x="8989" y="6628"/>
                  <a:pt x="9721" y="66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87" name="iconfont-11253-5394356"/>
          <p:cNvSpPr>
            <a:spLocks noChangeAspect="1"/>
          </p:cNvSpPr>
          <p:nvPr/>
        </p:nvSpPr>
        <p:spPr bwMode="auto">
          <a:xfrm>
            <a:off x="10452100" y="0"/>
            <a:ext cx="1739900" cy="1489710"/>
          </a:xfrm>
          <a:custGeom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/>
        </p:txBody>
      </p:sp>
      <p:sp>
        <p:nvSpPr>
          <p:cNvPr id="100" name="文本框 99"/>
          <p:cNvSpPr txBox="1"/>
          <p:nvPr/>
        </p:nvSpPr>
        <p:spPr>
          <a:xfrm>
            <a:off x="313690" y="810260"/>
            <a:ext cx="107518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示例：</a:t>
            </a: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论题1：诚信</a:t>
            </a: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论点1：诚信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是</a:t>
            </a: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一种优秀的品质。</a:t>
            </a: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
</a:t>
            </a:r>
            <a:endParaRPr lang="zh-CN" sz="3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论点</a:t>
            </a:r>
            <a:r>
              <a:rPr lang="en-US" altLang="zh-CN" sz="36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2</a:t>
            </a: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：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生活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需要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诚信，有了诚信才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会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有幸福可言。</a:t>
            </a:r>
            <a:endParaRPr lang="zh-CN" altLang="en-US" sz="36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410210"/>
            <a:ext cx="11356975" cy="6037580"/>
          </a:xfrm>
          <a:prstGeom prst="rect">
            <a:avLst/>
          </a:prstGeom>
          <a:solidFill>
            <a:schemeClr val="bg1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19"/>
          <p:cNvSpPr/>
          <p:nvPr/>
        </p:nvSpPr>
        <p:spPr>
          <a:xfrm>
            <a:off x="1496695" y="1592580"/>
            <a:ext cx="9586595" cy="36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st="6350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25"/>
          <p:cNvSpPr txBox="1"/>
          <p:nvPr/>
        </p:nvSpPr>
        <p:spPr>
          <a:xfrm>
            <a:off x="1496695" y="1914525"/>
            <a:ext cx="57962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读新闻</a:t>
            </a:r>
            <a:r>
              <a:rPr lang="en-US" altLang="zh-CN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发评论</a:t>
            </a:r>
            <a:endParaRPr lang="zh-CN" altLang="en-US" sz="5400" b="1">
              <a:solidFill>
                <a:schemeClr val="tx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Freeform: Shape 20"/>
          <p:cNvSpPr/>
          <p:nvPr/>
        </p:nvSpPr>
        <p:spPr>
          <a:xfrm flipH="1" flipV="1">
            <a:off x="5741602" y="1592826"/>
            <a:ext cx="4948523" cy="3657600"/>
          </a:xfrm>
          <a:custGeom>
            <a:gdLst>
              <a:gd name="connsiteX0" fmla="*/ 4948523 w 4948523"/>
              <a:gd name="connsiteY0" fmla="*/ 3657600 h 3657600"/>
              <a:gd name="connsiteX1" fmla="*/ 0 w 4948523"/>
              <a:gd name="connsiteY1" fmla="*/ 3657600 h 3657600"/>
              <a:gd name="connsiteX2" fmla="*/ 0 w 4948523"/>
              <a:gd name="connsiteY2" fmla="*/ 0 h 3657600"/>
              <a:gd name="connsiteX3" fmla="*/ 1290923 w 4948523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523" h="3657600">
                <a:moveTo>
                  <a:pt x="4948523" y="3657600"/>
                </a:moveTo>
                <a:lnTo>
                  <a:pt x="0" y="3657600"/>
                </a:lnTo>
                <a:lnTo>
                  <a:pt x="0" y="0"/>
                </a:lnTo>
                <a:lnTo>
                  <a:pt x="1290923" y="0"/>
                </a:lnTo>
                <a:close/>
              </a:path>
            </a:pathLst>
          </a:cu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5" name="Group 21"/>
          <p:cNvGrpSpPr/>
          <p:nvPr/>
        </p:nvGrpSpPr>
        <p:grpSpPr>
          <a:xfrm>
            <a:off x="8029840" y="1914221"/>
            <a:ext cx="2949680" cy="2763317"/>
            <a:chOff x="7516760" y="2186952"/>
            <a:chExt cx="2949680" cy="2763317"/>
          </a:xfrm>
        </p:grpSpPr>
        <p:sp>
          <p:nvSpPr>
            <p:cNvPr id="16" name="TextBox 22"/>
            <p:cNvSpPr txBox="1"/>
            <p:nvPr/>
          </p:nvSpPr>
          <p:spPr>
            <a:xfrm>
              <a:off x="7516760" y="2304224"/>
              <a:ext cx="2949680" cy="2646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600" b="1">
                  <a:solidFill>
                    <a:schemeClr val="bg1"/>
                  </a:solidFill>
                  <a:latin typeface="+mj-lt"/>
                </a:rPr>
                <a:t>01</a:t>
              </a:r>
              <a:endParaRPr lang="en-US" sz="16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7516760" y="2186952"/>
              <a:ext cx="29496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300">
                  <a:solidFill>
                    <a:schemeClr val="bg1"/>
                  </a:solidFill>
                  <a:latin typeface="+mj-lt"/>
                </a:rPr>
                <a:t>PART</a:t>
              </a:r>
              <a:endParaRPr lang="en-US" sz="2400" spc="30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2" y="409964"/>
            <a:ext cx="2267923" cy="168394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" name="iconfont-11261-3544185"/>
          <p:cNvSpPr>
            <a:spLocks noChangeAspect="1"/>
          </p:cNvSpPr>
          <p:nvPr/>
        </p:nvSpPr>
        <p:spPr bwMode="auto">
          <a:xfrm>
            <a:off x="9702405" y="2331858"/>
            <a:ext cx="367194" cy="371212"/>
          </a:xfrm>
          <a:custGeom>
            <a:gdLst>
              <a:gd name="T0" fmla="*/ 0 w 12373"/>
              <a:gd name="T1" fmla="*/ 886 h 12507"/>
              <a:gd name="T2" fmla="*/ 885 w 12373"/>
              <a:gd name="T3" fmla="*/ 0 h 12507"/>
              <a:gd name="T4" fmla="*/ 11487 w 12373"/>
              <a:gd name="T5" fmla="*/ 0 h 12507"/>
              <a:gd name="T6" fmla="*/ 12372 w 12373"/>
              <a:gd name="T7" fmla="*/ 886 h 12507"/>
              <a:gd name="T8" fmla="*/ 12372 w 12373"/>
              <a:gd name="T9" fmla="*/ 9718 h 12507"/>
              <a:gd name="T10" fmla="*/ 11487 w 12373"/>
              <a:gd name="T11" fmla="*/ 10604 h 12507"/>
              <a:gd name="T12" fmla="*/ 7971 w 12373"/>
              <a:gd name="T13" fmla="*/ 10604 h 12507"/>
              <a:gd name="T14" fmla="*/ 6755 w 12373"/>
              <a:gd name="T15" fmla="*/ 12124 h 12507"/>
              <a:gd name="T16" fmla="*/ 5648 w 12373"/>
              <a:gd name="T17" fmla="*/ 12127 h 12507"/>
              <a:gd name="T18" fmla="*/ 4419 w 12373"/>
              <a:gd name="T19" fmla="*/ 10604 h 12507"/>
              <a:gd name="T20" fmla="*/ 884 w 12373"/>
              <a:gd name="T21" fmla="*/ 10604 h 12507"/>
              <a:gd name="T22" fmla="*/ 0 w 12373"/>
              <a:gd name="T23" fmla="*/ 9718 h 12507"/>
              <a:gd name="T24" fmla="*/ 0 w 12373"/>
              <a:gd name="T25" fmla="*/ 886 h 12507"/>
              <a:gd name="T26" fmla="*/ 6186 w 12373"/>
              <a:gd name="T27" fmla="*/ 6628 h 12507"/>
              <a:gd name="T28" fmla="*/ 7512 w 12373"/>
              <a:gd name="T29" fmla="*/ 5302 h 12507"/>
              <a:gd name="T30" fmla="*/ 6186 w 12373"/>
              <a:gd name="T31" fmla="*/ 3976 h 12507"/>
              <a:gd name="T32" fmla="*/ 4860 w 12373"/>
              <a:gd name="T33" fmla="*/ 5302 h 12507"/>
              <a:gd name="T34" fmla="*/ 6186 w 12373"/>
              <a:gd name="T35" fmla="*/ 6628 h 12507"/>
              <a:gd name="T36" fmla="*/ 2651 w 12373"/>
              <a:gd name="T37" fmla="*/ 6628 h 12507"/>
              <a:gd name="T38" fmla="*/ 3977 w 12373"/>
              <a:gd name="T39" fmla="*/ 5302 h 12507"/>
              <a:gd name="T40" fmla="*/ 2651 w 12373"/>
              <a:gd name="T41" fmla="*/ 3976 h 12507"/>
              <a:gd name="T42" fmla="*/ 1325 w 12373"/>
              <a:gd name="T43" fmla="*/ 5302 h 12507"/>
              <a:gd name="T44" fmla="*/ 2651 w 12373"/>
              <a:gd name="T45" fmla="*/ 6628 h 12507"/>
              <a:gd name="T46" fmla="*/ 9721 w 12373"/>
              <a:gd name="T47" fmla="*/ 6628 h 12507"/>
              <a:gd name="T48" fmla="*/ 11047 w 12373"/>
              <a:gd name="T49" fmla="*/ 5302 h 12507"/>
              <a:gd name="T50" fmla="*/ 9721 w 12373"/>
              <a:gd name="T51" fmla="*/ 3976 h 12507"/>
              <a:gd name="T52" fmla="*/ 8395 w 12373"/>
              <a:gd name="T53" fmla="*/ 5302 h 12507"/>
              <a:gd name="T54" fmla="*/ 9721 w 12373"/>
              <a:gd name="T55" fmla="*/ 6628 h 125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373" h="12507">
                <a:moveTo>
                  <a:pt x="0" y="886"/>
                </a:moveTo>
                <a:cubicBezTo>
                  <a:pt x="0" y="396"/>
                  <a:pt x="398" y="0"/>
                  <a:pt x="885" y="0"/>
                </a:cubicBezTo>
                <a:lnTo>
                  <a:pt x="11487" y="0"/>
                </a:lnTo>
                <a:cubicBezTo>
                  <a:pt x="11976" y="0"/>
                  <a:pt x="12373" y="396"/>
                  <a:pt x="12372" y="886"/>
                </a:cubicBezTo>
                <a:lnTo>
                  <a:pt x="12372" y="9718"/>
                </a:lnTo>
                <a:cubicBezTo>
                  <a:pt x="12373" y="10208"/>
                  <a:pt x="11976" y="10605"/>
                  <a:pt x="11487" y="10604"/>
                </a:cubicBezTo>
                <a:lnTo>
                  <a:pt x="7971" y="10604"/>
                </a:lnTo>
                <a:lnTo>
                  <a:pt x="6755" y="12124"/>
                </a:lnTo>
                <a:cubicBezTo>
                  <a:pt x="6449" y="12505"/>
                  <a:pt x="5954" y="12507"/>
                  <a:pt x="5648" y="12127"/>
                </a:cubicBezTo>
                <a:lnTo>
                  <a:pt x="4419" y="10604"/>
                </a:lnTo>
                <a:lnTo>
                  <a:pt x="884" y="10604"/>
                </a:lnTo>
                <a:cubicBezTo>
                  <a:pt x="395" y="10604"/>
                  <a:pt x="0" y="10208"/>
                  <a:pt x="0" y="9718"/>
                </a:cubicBezTo>
                <a:lnTo>
                  <a:pt x="0" y="886"/>
                </a:lnTo>
                <a:close/>
                <a:moveTo>
                  <a:pt x="6186" y="6628"/>
                </a:moveTo>
                <a:cubicBezTo>
                  <a:pt x="6918" y="6628"/>
                  <a:pt x="7512" y="6034"/>
                  <a:pt x="7512" y="5302"/>
                </a:cubicBezTo>
                <a:cubicBezTo>
                  <a:pt x="7512" y="4570"/>
                  <a:pt x="6918" y="3976"/>
                  <a:pt x="6186" y="3976"/>
                </a:cubicBezTo>
                <a:cubicBezTo>
                  <a:pt x="5454" y="3976"/>
                  <a:pt x="4860" y="4570"/>
                  <a:pt x="4860" y="5302"/>
                </a:cubicBezTo>
                <a:cubicBezTo>
                  <a:pt x="4860" y="6034"/>
                  <a:pt x="5454" y="6628"/>
                  <a:pt x="6186" y="6628"/>
                </a:cubicBezTo>
                <a:close/>
                <a:moveTo>
                  <a:pt x="2651" y="6628"/>
                </a:moveTo>
                <a:cubicBezTo>
                  <a:pt x="3383" y="6628"/>
                  <a:pt x="3977" y="6034"/>
                  <a:pt x="3977" y="5302"/>
                </a:cubicBezTo>
                <a:cubicBezTo>
                  <a:pt x="3977" y="4570"/>
                  <a:pt x="3383" y="3976"/>
                  <a:pt x="2651" y="3976"/>
                </a:cubicBezTo>
                <a:cubicBezTo>
                  <a:pt x="1919" y="3976"/>
                  <a:pt x="1325" y="4570"/>
                  <a:pt x="1325" y="5302"/>
                </a:cubicBezTo>
                <a:cubicBezTo>
                  <a:pt x="1325" y="6034"/>
                  <a:pt x="1919" y="6628"/>
                  <a:pt x="2651" y="6628"/>
                </a:cubicBezTo>
                <a:close/>
                <a:moveTo>
                  <a:pt x="9721" y="6628"/>
                </a:moveTo>
                <a:cubicBezTo>
                  <a:pt x="10453" y="6628"/>
                  <a:pt x="11047" y="6034"/>
                  <a:pt x="11047" y="5302"/>
                </a:cubicBezTo>
                <a:cubicBezTo>
                  <a:pt x="11047" y="4570"/>
                  <a:pt x="10453" y="3976"/>
                  <a:pt x="9721" y="3976"/>
                </a:cubicBezTo>
                <a:cubicBezTo>
                  <a:pt x="8989" y="3976"/>
                  <a:pt x="8395" y="4570"/>
                  <a:pt x="8395" y="5302"/>
                </a:cubicBezTo>
                <a:cubicBezTo>
                  <a:pt x="8395" y="6034"/>
                  <a:pt x="8989" y="6628"/>
                  <a:pt x="9721" y="66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87" name="iconfont-11253-5394356"/>
          <p:cNvSpPr>
            <a:spLocks noChangeAspect="1"/>
          </p:cNvSpPr>
          <p:nvPr/>
        </p:nvSpPr>
        <p:spPr bwMode="auto">
          <a:xfrm>
            <a:off x="10185400" y="0"/>
            <a:ext cx="1739900" cy="1489710"/>
          </a:xfrm>
          <a:custGeom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/>
        </p:txBody>
      </p:sp>
      <p:sp>
        <p:nvSpPr>
          <p:cNvPr id="100" name="文本框 99"/>
          <p:cNvSpPr txBox="1"/>
          <p:nvPr/>
        </p:nvSpPr>
        <p:spPr>
          <a:xfrm>
            <a:off x="374015" y="220345"/>
            <a:ext cx="11234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课堂练习</a:t>
            </a:r>
            <a:endParaRPr lang="zh-CN" sz="3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论题</a:t>
            </a:r>
            <a:r>
              <a:rPr lang="en-US" altLang="zh-CN" sz="3600" b="1">
                <a:ea typeface="宋体" panose="02010600030101010101" pitchFamily="2" charset="-122"/>
              </a:rPr>
              <a:t>1</a:t>
            </a:r>
            <a:r>
              <a:rPr lang="zh-CN" sz="3600" b="1">
                <a:ea typeface="宋体" panose="02010600030101010101" pitchFamily="2" charset="-122"/>
              </a:rPr>
              <a:t>：学习态度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" y="2703195"/>
            <a:ext cx="112337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论点1：端正的学习态度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是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学习的前提。</a:t>
            </a:r>
            <a:endParaRPr lang="zh-CN" sz="3600" b="1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论点2：学习态度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能够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影响学习成绩。</a:t>
            </a:r>
            <a:endParaRPr lang="zh-CN" sz="36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" name="iconfont-11261-3544185"/>
          <p:cNvSpPr>
            <a:spLocks noChangeAspect="1"/>
          </p:cNvSpPr>
          <p:nvPr/>
        </p:nvSpPr>
        <p:spPr bwMode="auto">
          <a:xfrm>
            <a:off x="9702405" y="2331858"/>
            <a:ext cx="367194" cy="371212"/>
          </a:xfrm>
          <a:custGeom>
            <a:gdLst>
              <a:gd name="T0" fmla="*/ 0 w 12373"/>
              <a:gd name="T1" fmla="*/ 886 h 12507"/>
              <a:gd name="T2" fmla="*/ 885 w 12373"/>
              <a:gd name="T3" fmla="*/ 0 h 12507"/>
              <a:gd name="T4" fmla="*/ 11487 w 12373"/>
              <a:gd name="T5" fmla="*/ 0 h 12507"/>
              <a:gd name="T6" fmla="*/ 12372 w 12373"/>
              <a:gd name="T7" fmla="*/ 886 h 12507"/>
              <a:gd name="T8" fmla="*/ 12372 w 12373"/>
              <a:gd name="T9" fmla="*/ 9718 h 12507"/>
              <a:gd name="T10" fmla="*/ 11487 w 12373"/>
              <a:gd name="T11" fmla="*/ 10604 h 12507"/>
              <a:gd name="T12" fmla="*/ 7971 w 12373"/>
              <a:gd name="T13" fmla="*/ 10604 h 12507"/>
              <a:gd name="T14" fmla="*/ 6755 w 12373"/>
              <a:gd name="T15" fmla="*/ 12124 h 12507"/>
              <a:gd name="T16" fmla="*/ 5648 w 12373"/>
              <a:gd name="T17" fmla="*/ 12127 h 12507"/>
              <a:gd name="T18" fmla="*/ 4419 w 12373"/>
              <a:gd name="T19" fmla="*/ 10604 h 12507"/>
              <a:gd name="T20" fmla="*/ 884 w 12373"/>
              <a:gd name="T21" fmla="*/ 10604 h 12507"/>
              <a:gd name="T22" fmla="*/ 0 w 12373"/>
              <a:gd name="T23" fmla="*/ 9718 h 12507"/>
              <a:gd name="T24" fmla="*/ 0 w 12373"/>
              <a:gd name="T25" fmla="*/ 886 h 12507"/>
              <a:gd name="T26" fmla="*/ 6186 w 12373"/>
              <a:gd name="T27" fmla="*/ 6628 h 12507"/>
              <a:gd name="T28" fmla="*/ 7512 w 12373"/>
              <a:gd name="T29" fmla="*/ 5302 h 12507"/>
              <a:gd name="T30" fmla="*/ 6186 w 12373"/>
              <a:gd name="T31" fmla="*/ 3976 h 12507"/>
              <a:gd name="T32" fmla="*/ 4860 w 12373"/>
              <a:gd name="T33" fmla="*/ 5302 h 12507"/>
              <a:gd name="T34" fmla="*/ 6186 w 12373"/>
              <a:gd name="T35" fmla="*/ 6628 h 12507"/>
              <a:gd name="T36" fmla="*/ 2651 w 12373"/>
              <a:gd name="T37" fmla="*/ 6628 h 12507"/>
              <a:gd name="T38" fmla="*/ 3977 w 12373"/>
              <a:gd name="T39" fmla="*/ 5302 h 12507"/>
              <a:gd name="T40" fmla="*/ 2651 w 12373"/>
              <a:gd name="T41" fmla="*/ 3976 h 12507"/>
              <a:gd name="T42" fmla="*/ 1325 w 12373"/>
              <a:gd name="T43" fmla="*/ 5302 h 12507"/>
              <a:gd name="T44" fmla="*/ 2651 w 12373"/>
              <a:gd name="T45" fmla="*/ 6628 h 12507"/>
              <a:gd name="T46" fmla="*/ 9721 w 12373"/>
              <a:gd name="T47" fmla="*/ 6628 h 12507"/>
              <a:gd name="T48" fmla="*/ 11047 w 12373"/>
              <a:gd name="T49" fmla="*/ 5302 h 12507"/>
              <a:gd name="T50" fmla="*/ 9721 w 12373"/>
              <a:gd name="T51" fmla="*/ 3976 h 12507"/>
              <a:gd name="T52" fmla="*/ 8395 w 12373"/>
              <a:gd name="T53" fmla="*/ 5302 h 12507"/>
              <a:gd name="T54" fmla="*/ 9721 w 12373"/>
              <a:gd name="T55" fmla="*/ 6628 h 125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373" h="12507">
                <a:moveTo>
                  <a:pt x="0" y="886"/>
                </a:moveTo>
                <a:cubicBezTo>
                  <a:pt x="0" y="396"/>
                  <a:pt x="398" y="0"/>
                  <a:pt x="885" y="0"/>
                </a:cubicBezTo>
                <a:lnTo>
                  <a:pt x="11487" y="0"/>
                </a:lnTo>
                <a:cubicBezTo>
                  <a:pt x="11976" y="0"/>
                  <a:pt x="12373" y="396"/>
                  <a:pt x="12372" y="886"/>
                </a:cubicBezTo>
                <a:lnTo>
                  <a:pt x="12372" y="9718"/>
                </a:lnTo>
                <a:cubicBezTo>
                  <a:pt x="12373" y="10208"/>
                  <a:pt x="11976" y="10605"/>
                  <a:pt x="11487" y="10604"/>
                </a:cubicBezTo>
                <a:lnTo>
                  <a:pt x="7971" y="10604"/>
                </a:lnTo>
                <a:lnTo>
                  <a:pt x="6755" y="12124"/>
                </a:lnTo>
                <a:cubicBezTo>
                  <a:pt x="6449" y="12505"/>
                  <a:pt x="5954" y="12507"/>
                  <a:pt x="5648" y="12127"/>
                </a:cubicBezTo>
                <a:lnTo>
                  <a:pt x="4419" y="10604"/>
                </a:lnTo>
                <a:lnTo>
                  <a:pt x="884" y="10604"/>
                </a:lnTo>
                <a:cubicBezTo>
                  <a:pt x="395" y="10604"/>
                  <a:pt x="0" y="10208"/>
                  <a:pt x="0" y="9718"/>
                </a:cubicBezTo>
                <a:lnTo>
                  <a:pt x="0" y="886"/>
                </a:lnTo>
                <a:close/>
                <a:moveTo>
                  <a:pt x="6186" y="6628"/>
                </a:moveTo>
                <a:cubicBezTo>
                  <a:pt x="6918" y="6628"/>
                  <a:pt x="7512" y="6034"/>
                  <a:pt x="7512" y="5302"/>
                </a:cubicBezTo>
                <a:cubicBezTo>
                  <a:pt x="7512" y="4570"/>
                  <a:pt x="6918" y="3976"/>
                  <a:pt x="6186" y="3976"/>
                </a:cubicBezTo>
                <a:cubicBezTo>
                  <a:pt x="5454" y="3976"/>
                  <a:pt x="4860" y="4570"/>
                  <a:pt x="4860" y="5302"/>
                </a:cubicBezTo>
                <a:cubicBezTo>
                  <a:pt x="4860" y="6034"/>
                  <a:pt x="5454" y="6628"/>
                  <a:pt x="6186" y="6628"/>
                </a:cubicBezTo>
                <a:close/>
                <a:moveTo>
                  <a:pt x="2651" y="6628"/>
                </a:moveTo>
                <a:cubicBezTo>
                  <a:pt x="3383" y="6628"/>
                  <a:pt x="3977" y="6034"/>
                  <a:pt x="3977" y="5302"/>
                </a:cubicBezTo>
                <a:cubicBezTo>
                  <a:pt x="3977" y="4570"/>
                  <a:pt x="3383" y="3976"/>
                  <a:pt x="2651" y="3976"/>
                </a:cubicBezTo>
                <a:cubicBezTo>
                  <a:pt x="1919" y="3976"/>
                  <a:pt x="1325" y="4570"/>
                  <a:pt x="1325" y="5302"/>
                </a:cubicBezTo>
                <a:cubicBezTo>
                  <a:pt x="1325" y="6034"/>
                  <a:pt x="1919" y="6628"/>
                  <a:pt x="2651" y="6628"/>
                </a:cubicBezTo>
                <a:close/>
                <a:moveTo>
                  <a:pt x="9721" y="6628"/>
                </a:moveTo>
                <a:cubicBezTo>
                  <a:pt x="10453" y="6628"/>
                  <a:pt x="11047" y="6034"/>
                  <a:pt x="11047" y="5302"/>
                </a:cubicBezTo>
                <a:cubicBezTo>
                  <a:pt x="11047" y="4570"/>
                  <a:pt x="10453" y="3976"/>
                  <a:pt x="9721" y="3976"/>
                </a:cubicBezTo>
                <a:cubicBezTo>
                  <a:pt x="8989" y="3976"/>
                  <a:pt x="8395" y="4570"/>
                  <a:pt x="8395" y="5302"/>
                </a:cubicBezTo>
                <a:cubicBezTo>
                  <a:pt x="8395" y="6034"/>
                  <a:pt x="8989" y="6628"/>
                  <a:pt x="9721" y="66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87" name="iconfont-11253-5394356"/>
          <p:cNvSpPr>
            <a:spLocks noChangeAspect="1"/>
          </p:cNvSpPr>
          <p:nvPr/>
        </p:nvSpPr>
        <p:spPr bwMode="auto">
          <a:xfrm>
            <a:off x="10185400" y="0"/>
            <a:ext cx="1739900" cy="1489710"/>
          </a:xfrm>
          <a:custGeom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/>
        </p:txBody>
      </p:sp>
      <p:sp>
        <p:nvSpPr>
          <p:cNvPr id="100" name="文本框 99"/>
          <p:cNvSpPr txBox="1"/>
          <p:nvPr/>
        </p:nvSpPr>
        <p:spPr>
          <a:xfrm>
            <a:off x="374015" y="220345"/>
            <a:ext cx="11234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课堂练习</a:t>
            </a:r>
            <a:endParaRPr lang="zh-CN" sz="3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论题</a:t>
            </a:r>
            <a:r>
              <a:rPr lang="en-US" altLang="zh-CN" sz="3600" b="1">
                <a:ea typeface="宋体" panose="02010600030101010101" pitchFamily="2" charset="-122"/>
              </a:rPr>
              <a:t>2</a:t>
            </a:r>
            <a:r>
              <a:rPr lang="zh-CN" sz="3600" b="1">
                <a:ea typeface="宋体" panose="02010600030101010101" pitchFamily="2" charset="-122"/>
              </a:rPr>
              <a:t>：新冠疫情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" y="2703195"/>
            <a:ext cx="1123378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论点1：新冠疫情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是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能够得到控制的。</a:t>
            </a:r>
            <a:endParaRPr lang="zh-CN" sz="3600" b="1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论点2：每个公民都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应该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严格遵守相关规定，这样才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能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有效防控新冠疫情。</a:t>
            </a:r>
            <a:endParaRPr lang="zh-CN" sz="36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" name="iconfont-11261-3544185"/>
          <p:cNvSpPr>
            <a:spLocks noChangeAspect="1"/>
          </p:cNvSpPr>
          <p:nvPr/>
        </p:nvSpPr>
        <p:spPr bwMode="auto">
          <a:xfrm>
            <a:off x="9702405" y="2331858"/>
            <a:ext cx="367194" cy="371212"/>
          </a:xfrm>
          <a:custGeom>
            <a:gdLst>
              <a:gd name="T0" fmla="*/ 0 w 12373"/>
              <a:gd name="T1" fmla="*/ 886 h 12507"/>
              <a:gd name="T2" fmla="*/ 885 w 12373"/>
              <a:gd name="T3" fmla="*/ 0 h 12507"/>
              <a:gd name="T4" fmla="*/ 11487 w 12373"/>
              <a:gd name="T5" fmla="*/ 0 h 12507"/>
              <a:gd name="T6" fmla="*/ 12372 w 12373"/>
              <a:gd name="T7" fmla="*/ 886 h 12507"/>
              <a:gd name="T8" fmla="*/ 12372 w 12373"/>
              <a:gd name="T9" fmla="*/ 9718 h 12507"/>
              <a:gd name="T10" fmla="*/ 11487 w 12373"/>
              <a:gd name="T11" fmla="*/ 10604 h 12507"/>
              <a:gd name="T12" fmla="*/ 7971 w 12373"/>
              <a:gd name="T13" fmla="*/ 10604 h 12507"/>
              <a:gd name="T14" fmla="*/ 6755 w 12373"/>
              <a:gd name="T15" fmla="*/ 12124 h 12507"/>
              <a:gd name="T16" fmla="*/ 5648 w 12373"/>
              <a:gd name="T17" fmla="*/ 12127 h 12507"/>
              <a:gd name="T18" fmla="*/ 4419 w 12373"/>
              <a:gd name="T19" fmla="*/ 10604 h 12507"/>
              <a:gd name="T20" fmla="*/ 884 w 12373"/>
              <a:gd name="T21" fmla="*/ 10604 h 12507"/>
              <a:gd name="T22" fmla="*/ 0 w 12373"/>
              <a:gd name="T23" fmla="*/ 9718 h 12507"/>
              <a:gd name="T24" fmla="*/ 0 w 12373"/>
              <a:gd name="T25" fmla="*/ 886 h 12507"/>
              <a:gd name="T26" fmla="*/ 6186 w 12373"/>
              <a:gd name="T27" fmla="*/ 6628 h 12507"/>
              <a:gd name="T28" fmla="*/ 7512 w 12373"/>
              <a:gd name="T29" fmla="*/ 5302 h 12507"/>
              <a:gd name="T30" fmla="*/ 6186 w 12373"/>
              <a:gd name="T31" fmla="*/ 3976 h 12507"/>
              <a:gd name="T32" fmla="*/ 4860 w 12373"/>
              <a:gd name="T33" fmla="*/ 5302 h 12507"/>
              <a:gd name="T34" fmla="*/ 6186 w 12373"/>
              <a:gd name="T35" fmla="*/ 6628 h 12507"/>
              <a:gd name="T36" fmla="*/ 2651 w 12373"/>
              <a:gd name="T37" fmla="*/ 6628 h 12507"/>
              <a:gd name="T38" fmla="*/ 3977 w 12373"/>
              <a:gd name="T39" fmla="*/ 5302 h 12507"/>
              <a:gd name="T40" fmla="*/ 2651 w 12373"/>
              <a:gd name="T41" fmla="*/ 3976 h 12507"/>
              <a:gd name="T42" fmla="*/ 1325 w 12373"/>
              <a:gd name="T43" fmla="*/ 5302 h 12507"/>
              <a:gd name="T44" fmla="*/ 2651 w 12373"/>
              <a:gd name="T45" fmla="*/ 6628 h 12507"/>
              <a:gd name="T46" fmla="*/ 9721 w 12373"/>
              <a:gd name="T47" fmla="*/ 6628 h 12507"/>
              <a:gd name="T48" fmla="*/ 11047 w 12373"/>
              <a:gd name="T49" fmla="*/ 5302 h 12507"/>
              <a:gd name="T50" fmla="*/ 9721 w 12373"/>
              <a:gd name="T51" fmla="*/ 3976 h 12507"/>
              <a:gd name="T52" fmla="*/ 8395 w 12373"/>
              <a:gd name="T53" fmla="*/ 5302 h 12507"/>
              <a:gd name="T54" fmla="*/ 9721 w 12373"/>
              <a:gd name="T55" fmla="*/ 6628 h 125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373" h="12507">
                <a:moveTo>
                  <a:pt x="0" y="886"/>
                </a:moveTo>
                <a:cubicBezTo>
                  <a:pt x="0" y="396"/>
                  <a:pt x="398" y="0"/>
                  <a:pt x="885" y="0"/>
                </a:cubicBezTo>
                <a:lnTo>
                  <a:pt x="11487" y="0"/>
                </a:lnTo>
                <a:cubicBezTo>
                  <a:pt x="11976" y="0"/>
                  <a:pt x="12373" y="396"/>
                  <a:pt x="12372" y="886"/>
                </a:cubicBezTo>
                <a:lnTo>
                  <a:pt x="12372" y="9718"/>
                </a:lnTo>
                <a:cubicBezTo>
                  <a:pt x="12373" y="10208"/>
                  <a:pt x="11976" y="10605"/>
                  <a:pt x="11487" y="10604"/>
                </a:cubicBezTo>
                <a:lnTo>
                  <a:pt x="7971" y="10604"/>
                </a:lnTo>
                <a:lnTo>
                  <a:pt x="6755" y="12124"/>
                </a:lnTo>
                <a:cubicBezTo>
                  <a:pt x="6449" y="12505"/>
                  <a:pt x="5954" y="12507"/>
                  <a:pt x="5648" y="12127"/>
                </a:cubicBezTo>
                <a:lnTo>
                  <a:pt x="4419" y="10604"/>
                </a:lnTo>
                <a:lnTo>
                  <a:pt x="884" y="10604"/>
                </a:lnTo>
                <a:cubicBezTo>
                  <a:pt x="395" y="10604"/>
                  <a:pt x="0" y="10208"/>
                  <a:pt x="0" y="9718"/>
                </a:cubicBezTo>
                <a:lnTo>
                  <a:pt x="0" y="886"/>
                </a:lnTo>
                <a:close/>
                <a:moveTo>
                  <a:pt x="6186" y="6628"/>
                </a:moveTo>
                <a:cubicBezTo>
                  <a:pt x="6918" y="6628"/>
                  <a:pt x="7512" y="6034"/>
                  <a:pt x="7512" y="5302"/>
                </a:cubicBezTo>
                <a:cubicBezTo>
                  <a:pt x="7512" y="4570"/>
                  <a:pt x="6918" y="3976"/>
                  <a:pt x="6186" y="3976"/>
                </a:cubicBezTo>
                <a:cubicBezTo>
                  <a:pt x="5454" y="3976"/>
                  <a:pt x="4860" y="4570"/>
                  <a:pt x="4860" y="5302"/>
                </a:cubicBezTo>
                <a:cubicBezTo>
                  <a:pt x="4860" y="6034"/>
                  <a:pt x="5454" y="6628"/>
                  <a:pt x="6186" y="6628"/>
                </a:cubicBezTo>
                <a:close/>
                <a:moveTo>
                  <a:pt x="2651" y="6628"/>
                </a:moveTo>
                <a:cubicBezTo>
                  <a:pt x="3383" y="6628"/>
                  <a:pt x="3977" y="6034"/>
                  <a:pt x="3977" y="5302"/>
                </a:cubicBezTo>
                <a:cubicBezTo>
                  <a:pt x="3977" y="4570"/>
                  <a:pt x="3383" y="3976"/>
                  <a:pt x="2651" y="3976"/>
                </a:cubicBezTo>
                <a:cubicBezTo>
                  <a:pt x="1919" y="3976"/>
                  <a:pt x="1325" y="4570"/>
                  <a:pt x="1325" y="5302"/>
                </a:cubicBezTo>
                <a:cubicBezTo>
                  <a:pt x="1325" y="6034"/>
                  <a:pt x="1919" y="6628"/>
                  <a:pt x="2651" y="6628"/>
                </a:cubicBezTo>
                <a:close/>
                <a:moveTo>
                  <a:pt x="9721" y="6628"/>
                </a:moveTo>
                <a:cubicBezTo>
                  <a:pt x="10453" y="6628"/>
                  <a:pt x="11047" y="6034"/>
                  <a:pt x="11047" y="5302"/>
                </a:cubicBezTo>
                <a:cubicBezTo>
                  <a:pt x="11047" y="4570"/>
                  <a:pt x="10453" y="3976"/>
                  <a:pt x="9721" y="3976"/>
                </a:cubicBezTo>
                <a:cubicBezTo>
                  <a:pt x="8989" y="3976"/>
                  <a:pt x="8395" y="4570"/>
                  <a:pt x="8395" y="5302"/>
                </a:cubicBezTo>
                <a:cubicBezTo>
                  <a:pt x="8395" y="6034"/>
                  <a:pt x="8989" y="6628"/>
                  <a:pt x="9721" y="66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87" name="iconfont-11253-5394356"/>
          <p:cNvSpPr>
            <a:spLocks noChangeAspect="1"/>
          </p:cNvSpPr>
          <p:nvPr/>
        </p:nvSpPr>
        <p:spPr bwMode="auto">
          <a:xfrm>
            <a:off x="10185400" y="0"/>
            <a:ext cx="1739900" cy="1489710"/>
          </a:xfrm>
          <a:custGeom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/>
        </p:txBody>
      </p:sp>
      <p:sp>
        <p:nvSpPr>
          <p:cNvPr id="100" name="文本框 99"/>
          <p:cNvSpPr txBox="1"/>
          <p:nvPr/>
        </p:nvSpPr>
        <p:spPr>
          <a:xfrm>
            <a:off x="374015" y="220345"/>
            <a:ext cx="11234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课堂练习</a:t>
            </a:r>
            <a:endParaRPr lang="zh-CN" sz="3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论题</a:t>
            </a:r>
            <a:r>
              <a:rPr lang="en-US" altLang="zh-CN" sz="3600" b="1">
                <a:ea typeface="宋体" panose="02010600030101010101" pitchFamily="2" charset="-122"/>
              </a:rPr>
              <a:t>3</a:t>
            </a:r>
            <a:r>
              <a:rPr lang="zh-CN" sz="3600" b="1">
                <a:ea typeface="宋体" panose="02010600030101010101" pitchFamily="2" charset="-122"/>
              </a:rPr>
              <a:t>：朋友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" y="2703195"/>
            <a:ext cx="112337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论点1：在困境中能伸出援助之手的人才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是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真正的朋友。</a:t>
            </a:r>
            <a:endParaRPr lang="zh-CN" sz="3600" b="1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论点2：朋友之间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必须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坦诚相待。</a:t>
            </a:r>
            <a:endParaRPr lang="zh-CN" sz="36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" name="iconfont-11261-3544185"/>
          <p:cNvSpPr>
            <a:spLocks noChangeAspect="1"/>
          </p:cNvSpPr>
          <p:nvPr/>
        </p:nvSpPr>
        <p:spPr bwMode="auto">
          <a:xfrm>
            <a:off x="9702405" y="2331858"/>
            <a:ext cx="367194" cy="371212"/>
          </a:xfrm>
          <a:custGeom>
            <a:gdLst>
              <a:gd name="T0" fmla="*/ 0 w 12373"/>
              <a:gd name="T1" fmla="*/ 886 h 12507"/>
              <a:gd name="T2" fmla="*/ 885 w 12373"/>
              <a:gd name="T3" fmla="*/ 0 h 12507"/>
              <a:gd name="T4" fmla="*/ 11487 w 12373"/>
              <a:gd name="T5" fmla="*/ 0 h 12507"/>
              <a:gd name="T6" fmla="*/ 12372 w 12373"/>
              <a:gd name="T7" fmla="*/ 886 h 12507"/>
              <a:gd name="T8" fmla="*/ 12372 w 12373"/>
              <a:gd name="T9" fmla="*/ 9718 h 12507"/>
              <a:gd name="T10" fmla="*/ 11487 w 12373"/>
              <a:gd name="T11" fmla="*/ 10604 h 12507"/>
              <a:gd name="T12" fmla="*/ 7971 w 12373"/>
              <a:gd name="T13" fmla="*/ 10604 h 12507"/>
              <a:gd name="T14" fmla="*/ 6755 w 12373"/>
              <a:gd name="T15" fmla="*/ 12124 h 12507"/>
              <a:gd name="T16" fmla="*/ 5648 w 12373"/>
              <a:gd name="T17" fmla="*/ 12127 h 12507"/>
              <a:gd name="T18" fmla="*/ 4419 w 12373"/>
              <a:gd name="T19" fmla="*/ 10604 h 12507"/>
              <a:gd name="T20" fmla="*/ 884 w 12373"/>
              <a:gd name="T21" fmla="*/ 10604 h 12507"/>
              <a:gd name="T22" fmla="*/ 0 w 12373"/>
              <a:gd name="T23" fmla="*/ 9718 h 12507"/>
              <a:gd name="T24" fmla="*/ 0 w 12373"/>
              <a:gd name="T25" fmla="*/ 886 h 12507"/>
              <a:gd name="T26" fmla="*/ 6186 w 12373"/>
              <a:gd name="T27" fmla="*/ 6628 h 12507"/>
              <a:gd name="T28" fmla="*/ 7512 w 12373"/>
              <a:gd name="T29" fmla="*/ 5302 h 12507"/>
              <a:gd name="T30" fmla="*/ 6186 w 12373"/>
              <a:gd name="T31" fmla="*/ 3976 h 12507"/>
              <a:gd name="T32" fmla="*/ 4860 w 12373"/>
              <a:gd name="T33" fmla="*/ 5302 h 12507"/>
              <a:gd name="T34" fmla="*/ 6186 w 12373"/>
              <a:gd name="T35" fmla="*/ 6628 h 12507"/>
              <a:gd name="T36" fmla="*/ 2651 w 12373"/>
              <a:gd name="T37" fmla="*/ 6628 h 12507"/>
              <a:gd name="T38" fmla="*/ 3977 w 12373"/>
              <a:gd name="T39" fmla="*/ 5302 h 12507"/>
              <a:gd name="T40" fmla="*/ 2651 w 12373"/>
              <a:gd name="T41" fmla="*/ 3976 h 12507"/>
              <a:gd name="T42" fmla="*/ 1325 w 12373"/>
              <a:gd name="T43" fmla="*/ 5302 h 12507"/>
              <a:gd name="T44" fmla="*/ 2651 w 12373"/>
              <a:gd name="T45" fmla="*/ 6628 h 12507"/>
              <a:gd name="T46" fmla="*/ 9721 w 12373"/>
              <a:gd name="T47" fmla="*/ 6628 h 12507"/>
              <a:gd name="T48" fmla="*/ 11047 w 12373"/>
              <a:gd name="T49" fmla="*/ 5302 h 12507"/>
              <a:gd name="T50" fmla="*/ 9721 w 12373"/>
              <a:gd name="T51" fmla="*/ 3976 h 12507"/>
              <a:gd name="T52" fmla="*/ 8395 w 12373"/>
              <a:gd name="T53" fmla="*/ 5302 h 12507"/>
              <a:gd name="T54" fmla="*/ 9721 w 12373"/>
              <a:gd name="T55" fmla="*/ 6628 h 125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373" h="12507">
                <a:moveTo>
                  <a:pt x="0" y="886"/>
                </a:moveTo>
                <a:cubicBezTo>
                  <a:pt x="0" y="396"/>
                  <a:pt x="398" y="0"/>
                  <a:pt x="885" y="0"/>
                </a:cubicBezTo>
                <a:lnTo>
                  <a:pt x="11487" y="0"/>
                </a:lnTo>
                <a:cubicBezTo>
                  <a:pt x="11976" y="0"/>
                  <a:pt x="12373" y="396"/>
                  <a:pt x="12372" y="886"/>
                </a:cubicBezTo>
                <a:lnTo>
                  <a:pt x="12372" y="9718"/>
                </a:lnTo>
                <a:cubicBezTo>
                  <a:pt x="12373" y="10208"/>
                  <a:pt x="11976" y="10605"/>
                  <a:pt x="11487" y="10604"/>
                </a:cubicBezTo>
                <a:lnTo>
                  <a:pt x="7971" y="10604"/>
                </a:lnTo>
                <a:lnTo>
                  <a:pt x="6755" y="12124"/>
                </a:lnTo>
                <a:cubicBezTo>
                  <a:pt x="6449" y="12505"/>
                  <a:pt x="5954" y="12507"/>
                  <a:pt x="5648" y="12127"/>
                </a:cubicBezTo>
                <a:lnTo>
                  <a:pt x="4419" y="10604"/>
                </a:lnTo>
                <a:lnTo>
                  <a:pt x="884" y="10604"/>
                </a:lnTo>
                <a:cubicBezTo>
                  <a:pt x="395" y="10604"/>
                  <a:pt x="0" y="10208"/>
                  <a:pt x="0" y="9718"/>
                </a:cubicBezTo>
                <a:lnTo>
                  <a:pt x="0" y="886"/>
                </a:lnTo>
                <a:close/>
                <a:moveTo>
                  <a:pt x="6186" y="6628"/>
                </a:moveTo>
                <a:cubicBezTo>
                  <a:pt x="6918" y="6628"/>
                  <a:pt x="7512" y="6034"/>
                  <a:pt x="7512" y="5302"/>
                </a:cubicBezTo>
                <a:cubicBezTo>
                  <a:pt x="7512" y="4570"/>
                  <a:pt x="6918" y="3976"/>
                  <a:pt x="6186" y="3976"/>
                </a:cubicBezTo>
                <a:cubicBezTo>
                  <a:pt x="5454" y="3976"/>
                  <a:pt x="4860" y="4570"/>
                  <a:pt x="4860" y="5302"/>
                </a:cubicBezTo>
                <a:cubicBezTo>
                  <a:pt x="4860" y="6034"/>
                  <a:pt x="5454" y="6628"/>
                  <a:pt x="6186" y="6628"/>
                </a:cubicBezTo>
                <a:close/>
                <a:moveTo>
                  <a:pt x="2651" y="6628"/>
                </a:moveTo>
                <a:cubicBezTo>
                  <a:pt x="3383" y="6628"/>
                  <a:pt x="3977" y="6034"/>
                  <a:pt x="3977" y="5302"/>
                </a:cubicBezTo>
                <a:cubicBezTo>
                  <a:pt x="3977" y="4570"/>
                  <a:pt x="3383" y="3976"/>
                  <a:pt x="2651" y="3976"/>
                </a:cubicBezTo>
                <a:cubicBezTo>
                  <a:pt x="1919" y="3976"/>
                  <a:pt x="1325" y="4570"/>
                  <a:pt x="1325" y="5302"/>
                </a:cubicBezTo>
                <a:cubicBezTo>
                  <a:pt x="1325" y="6034"/>
                  <a:pt x="1919" y="6628"/>
                  <a:pt x="2651" y="6628"/>
                </a:cubicBezTo>
                <a:close/>
                <a:moveTo>
                  <a:pt x="9721" y="6628"/>
                </a:moveTo>
                <a:cubicBezTo>
                  <a:pt x="10453" y="6628"/>
                  <a:pt x="11047" y="6034"/>
                  <a:pt x="11047" y="5302"/>
                </a:cubicBezTo>
                <a:cubicBezTo>
                  <a:pt x="11047" y="4570"/>
                  <a:pt x="10453" y="3976"/>
                  <a:pt x="9721" y="3976"/>
                </a:cubicBezTo>
                <a:cubicBezTo>
                  <a:pt x="8989" y="3976"/>
                  <a:pt x="8395" y="4570"/>
                  <a:pt x="8395" y="5302"/>
                </a:cubicBezTo>
                <a:cubicBezTo>
                  <a:pt x="8395" y="6034"/>
                  <a:pt x="8989" y="6628"/>
                  <a:pt x="9721" y="66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87" name="iconfont-11253-5394356"/>
          <p:cNvSpPr>
            <a:spLocks noChangeAspect="1"/>
          </p:cNvSpPr>
          <p:nvPr/>
        </p:nvSpPr>
        <p:spPr bwMode="auto">
          <a:xfrm>
            <a:off x="10185400" y="0"/>
            <a:ext cx="1739900" cy="1489710"/>
          </a:xfrm>
          <a:custGeom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/>
        </p:txBody>
      </p:sp>
      <p:sp>
        <p:nvSpPr>
          <p:cNvPr id="100" name="文本框 99"/>
          <p:cNvSpPr txBox="1"/>
          <p:nvPr/>
        </p:nvSpPr>
        <p:spPr>
          <a:xfrm>
            <a:off x="374015" y="220345"/>
            <a:ext cx="11234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课堂练习</a:t>
            </a:r>
            <a:endParaRPr lang="zh-CN" sz="3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论题</a:t>
            </a:r>
            <a:r>
              <a:rPr lang="en-US" altLang="zh-CN" sz="3600" b="1">
                <a:ea typeface="宋体" panose="02010600030101010101" pitchFamily="2" charset="-122"/>
              </a:rPr>
              <a:t>4</a:t>
            </a:r>
            <a:r>
              <a:rPr lang="zh-CN" sz="3600" b="1">
                <a:ea typeface="宋体" panose="02010600030101010101" pitchFamily="2" charset="-122"/>
              </a:rPr>
              <a:t>：考试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" y="2703195"/>
            <a:ext cx="112337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论点1：考试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是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检测学生学习效果的方式之一。</a:t>
            </a:r>
            <a:endParaRPr lang="zh-CN" sz="3600" b="1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论点2：考试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必须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严肃考风。</a:t>
            </a:r>
            <a:endParaRPr lang="zh-CN" sz="36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" name="iconfont-11261-3544185"/>
          <p:cNvSpPr>
            <a:spLocks noChangeAspect="1"/>
          </p:cNvSpPr>
          <p:nvPr/>
        </p:nvSpPr>
        <p:spPr bwMode="auto">
          <a:xfrm>
            <a:off x="9702405" y="2331858"/>
            <a:ext cx="367194" cy="371212"/>
          </a:xfrm>
          <a:custGeom>
            <a:gdLst>
              <a:gd name="T0" fmla="*/ 0 w 12373"/>
              <a:gd name="T1" fmla="*/ 886 h 12507"/>
              <a:gd name="T2" fmla="*/ 885 w 12373"/>
              <a:gd name="T3" fmla="*/ 0 h 12507"/>
              <a:gd name="T4" fmla="*/ 11487 w 12373"/>
              <a:gd name="T5" fmla="*/ 0 h 12507"/>
              <a:gd name="T6" fmla="*/ 12372 w 12373"/>
              <a:gd name="T7" fmla="*/ 886 h 12507"/>
              <a:gd name="T8" fmla="*/ 12372 w 12373"/>
              <a:gd name="T9" fmla="*/ 9718 h 12507"/>
              <a:gd name="T10" fmla="*/ 11487 w 12373"/>
              <a:gd name="T11" fmla="*/ 10604 h 12507"/>
              <a:gd name="T12" fmla="*/ 7971 w 12373"/>
              <a:gd name="T13" fmla="*/ 10604 h 12507"/>
              <a:gd name="T14" fmla="*/ 6755 w 12373"/>
              <a:gd name="T15" fmla="*/ 12124 h 12507"/>
              <a:gd name="T16" fmla="*/ 5648 w 12373"/>
              <a:gd name="T17" fmla="*/ 12127 h 12507"/>
              <a:gd name="T18" fmla="*/ 4419 w 12373"/>
              <a:gd name="T19" fmla="*/ 10604 h 12507"/>
              <a:gd name="T20" fmla="*/ 884 w 12373"/>
              <a:gd name="T21" fmla="*/ 10604 h 12507"/>
              <a:gd name="T22" fmla="*/ 0 w 12373"/>
              <a:gd name="T23" fmla="*/ 9718 h 12507"/>
              <a:gd name="T24" fmla="*/ 0 w 12373"/>
              <a:gd name="T25" fmla="*/ 886 h 12507"/>
              <a:gd name="T26" fmla="*/ 6186 w 12373"/>
              <a:gd name="T27" fmla="*/ 6628 h 12507"/>
              <a:gd name="T28" fmla="*/ 7512 w 12373"/>
              <a:gd name="T29" fmla="*/ 5302 h 12507"/>
              <a:gd name="T30" fmla="*/ 6186 w 12373"/>
              <a:gd name="T31" fmla="*/ 3976 h 12507"/>
              <a:gd name="T32" fmla="*/ 4860 w 12373"/>
              <a:gd name="T33" fmla="*/ 5302 h 12507"/>
              <a:gd name="T34" fmla="*/ 6186 w 12373"/>
              <a:gd name="T35" fmla="*/ 6628 h 12507"/>
              <a:gd name="T36" fmla="*/ 2651 w 12373"/>
              <a:gd name="T37" fmla="*/ 6628 h 12507"/>
              <a:gd name="T38" fmla="*/ 3977 w 12373"/>
              <a:gd name="T39" fmla="*/ 5302 h 12507"/>
              <a:gd name="T40" fmla="*/ 2651 w 12373"/>
              <a:gd name="T41" fmla="*/ 3976 h 12507"/>
              <a:gd name="T42" fmla="*/ 1325 w 12373"/>
              <a:gd name="T43" fmla="*/ 5302 h 12507"/>
              <a:gd name="T44" fmla="*/ 2651 w 12373"/>
              <a:gd name="T45" fmla="*/ 6628 h 12507"/>
              <a:gd name="T46" fmla="*/ 9721 w 12373"/>
              <a:gd name="T47" fmla="*/ 6628 h 12507"/>
              <a:gd name="T48" fmla="*/ 11047 w 12373"/>
              <a:gd name="T49" fmla="*/ 5302 h 12507"/>
              <a:gd name="T50" fmla="*/ 9721 w 12373"/>
              <a:gd name="T51" fmla="*/ 3976 h 12507"/>
              <a:gd name="T52" fmla="*/ 8395 w 12373"/>
              <a:gd name="T53" fmla="*/ 5302 h 12507"/>
              <a:gd name="T54" fmla="*/ 9721 w 12373"/>
              <a:gd name="T55" fmla="*/ 6628 h 125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373" h="12507">
                <a:moveTo>
                  <a:pt x="0" y="886"/>
                </a:moveTo>
                <a:cubicBezTo>
                  <a:pt x="0" y="396"/>
                  <a:pt x="398" y="0"/>
                  <a:pt x="885" y="0"/>
                </a:cubicBezTo>
                <a:lnTo>
                  <a:pt x="11487" y="0"/>
                </a:lnTo>
                <a:cubicBezTo>
                  <a:pt x="11976" y="0"/>
                  <a:pt x="12373" y="396"/>
                  <a:pt x="12372" y="886"/>
                </a:cubicBezTo>
                <a:lnTo>
                  <a:pt x="12372" y="9718"/>
                </a:lnTo>
                <a:cubicBezTo>
                  <a:pt x="12373" y="10208"/>
                  <a:pt x="11976" y="10605"/>
                  <a:pt x="11487" y="10604"/>
                </a:cubicBezTo>
                <a:lnTo>
                  <a:pt x="7971" y="10604"/>
                </a:lnTo>
                <a:lnTo>
                  <a:pt x="6755" y="12124"/>
                </a:lnTo>
                <a:cubicBezTo>
                  <a:pt x="6449" y="12505"/>
                  <a:pt x="5954" y="12507"/>
                  <a:pt x="5648" y="12127"/>
                </a:cubicBezTo>
                <a:lnTo>
                  <a:pt x="4419" y="10604"/>
                </a:lnTo>
                <a:lnTo>
                  <a:pt x="884" y="10604"/>
                </a:lnTo>
                <a:cubicBezTo>
                  <a:pt x="395" y="10604"/>
                  <a:pt x="0" y="10208"/>
                  <a:pt x="0" y="9718"/>
                </a:cubicBezTo>
                <a:lnTo>
                  <a:pt x="0" y="886"/>
                </a:lnTo>
                <a:close/>
                <a:moveTo>
                  <a:pt x="6186" y="6628"/>
                </a:moveTo>
                <a:cubicBezTo>
                  <a:pt x="6918" y="6628"/>
                  <a:pt x="7512" y="6034"/>
                  <a:pt x="7512" y="5302"/>
                </a:cubicBezTo>
                <a:cubicBezTo>
                  <a:pt x="7512" y="4570"/>
                  <a:pt x="6918" y="3976"/>
                  <a:pt x="6186" y="3976"/>
                </a:cubicBezTo>
                <a:cubicBezTo>
                  <a:pt x="5454" y="3976"/>
                  <a:pt x="4860" y="4570"/>
                  <a:pt x="4860" y="5302"/>
                </a:cubicBezTo>
                <a:cubicBezTo>
                  <a:pt x="4860" y="6034"/>
                  <a:pt x="5454" y="6628"/>
                  <a:pt x="6186" y="6628"/>
                </a:cubicBezTo>
                <a:close/>
                <a:moveTo>
                  <a:pt x="2651" y="6628"/>
                </a:moveTo>
                <a:cubicBezTo>
                  <a:pt x="3383" y="6628"/>
                  <a:pt x="3977" y="6034"/>
                  <a:pt x="3977" y="5302"/>
                </a:cubicBezTo>
                <a:cubicBezTo>
                  <a:pt x="3977" y="4570"/>
                  <a:pt x="3383" y="3976"/>
                  <a:pt x="2651" y="3976"/>
                </a:cubicBezTo>
                <a:cubicBezTo>
                  <a:pt x="1919" y="3976"/>
                  <a:pt x="1325" y="4570"/>
                  <a:pt x="1325" y="5302"/>
                </a:cubicBezTo>
                <a:cubicBezTo>
                  <a:pt x="1325" y="6034"/>
                  <a:pt x="1919" y="6628"/>
                  <a:pt x="2651" y="6628"/>
                </a:cubicBezTo>
                <a:close/>
                <a:moveTo>
                  <a:pt x="9721" y="6628"/>
                </a:moveTo>
                <a:cubicBezTo>
                  <a:pt x="10453" y="6628"/>
                  <a:pt x="11047" y="6034"/>
                  <a:pt x="11047" y="5302"/>
                </a:cubicBezTo>
                <a:cubicBezTo>
                  <a:pt x="11047" y="4570"/>
                  <a:pt x="10453" y="3976"/>
                  <a:pt x="9721" y="3976"/>
                </a:cubicBezTo>
                <a:cubicBezTo>
                  <a:pt x="8989" y="3976"/>
                  <a:pt x="8395" y="4570"/>
                  <a:pt x="8395" y="5302"/>
                </a:cubicBezTo>
                <a:cubicBezTo>
                  <a:pt x="8395" y="6034"/>
                  <a:pt x="8989" y="6628"/>
                  <a:pt x="9721" y="66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87" name="iconfont-11253-5394356"/>
          <p:cNvSpPr>
            <a:spLocks noChangeAspect="1"/>
          </p:cNvSpPr>
          <p:nvPr/>
        </p:nvSpPr>
        <p:spPr bwMode="auto">
          <a:xfrm>
            <a:off x="10185400" y="0"/>
            <a:ext cx="1739900" cy="1489710"/>
          </a:xfrm>
          <a:custGeom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/>
        </p:txBody>
      </p:sp>
      <p:sp>
        <p:nvSpPr>
          <p:cNvPr id="100" name="文本框 99"/>
          <p:cNvSpPr txBox="1"/>
          <p:nvPr/>
        </p:nvSpPr>
        <p:spPr>
          <a:xfrm>
            <a:off x="374015" y="220345"/>
            <a:ext cx="11234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课堂练习</a:t>
            </a:r>
            <a:endParaRPr lang="zh-CN" sz="3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论题</a:t>
            </a:r>
            <a:r>
              <a:rPr lang="en-US" altLang="zh-CN" sz="3600" b="1">
                <a:ea typeface="宋体" panose="02010600030101010101" pitchFamily="2" charset="-122"/>
              </a:rPr>
              <a:t>5</a:t>
            </a:r>
            <a:r>
              <a:rPr lang="zh-CN" sz="3600" b="1">
                <a:ea typeface="宋体" panose="02010600030101010101" pitchFamily="2" charset="-122"/>
              </a:rPr>
              <a:t>：课堂纪律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" y="2703195"/>
            <a:ext cx="112337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论点1：每个任课教师都非常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重视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课堂纪律。</a:t>
            </a:r>
            <a:endParaRPr lang="zh-CN" sz="3600" b="1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论点2：良好的课堂纪律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能够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提高课堂学习效率。</a:t>
            </a:r>
            <a:endParaRPr lang="zh-CN" sz="36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" name="iconfont-11261-3544185"/>
          <p:cNvSpPr>
            <a:spLocks noChangeAspect="1"/>
          </p:cNvSpPr>
          <p:nvPr/>
        </p:nvSpPr>
        <p:spPr bwMode="auto">
          <a:xfrm>
            <a:off x="9702405" y="2331858"/>
            <a:ext cx="367194" cy="371212"/>
          </a:xfrm>
          <a:custGeom>
            <a:gdLst>
              <a:gd name="T0" fmla="*/ 0 w 12373"/>
              <a:gd name="T1" fmla="*/ 886 h 12507"/>
              <a:gd name="T2" fmla="*/ 885 w 12373"/>
              <a:gd name="T3" fmla="*/ 0 h 12507"/>
              <a:gd name="T4" fmla="*/ 11487 w 12373"/>
              <a:gd name="T5" fmla="*/ 0 h 12507"/>
              <a:gd name="T6" fmla="*/ 12372 w 12373"/>
              <a:gd name="T7" fmla="*/ 886 h 12507"/>
              <a:gd name="T8" fmla="*/ 12372 w 12373"/>
              <a:gd name="T9" fmla="*/ 9718 h 12507"/>
              <a:gd name="T10" fmla="*/ 11487 w 12373"/>
              <a:gd name="T11" fmla="*/ 10604 h 12507"/>
              <a:gd name="T12" fmla="*/ 7971 w 12373"/>
              <a:gd name="T13" fmla="*/ 10604 h 12507"/>
              <a:gd name="T14" fmla="*/ 6755 w 12373"/>
              <a:gd name="T15" fmla="*/ 12124 h 12507"/>
              <a:gd name="T16" fmla="*/ 5648 w 12373"/>
              <a:gd name="T17" fmla="*/ 12127 h 12507"/>
              <a:gd name="T18" fmla="*/ 4419 w 12373"/>
              <a:gd name="T19" fmla="*/ 10604 h 12507"/>
              <a:gd name="T20" fmla="*/ 884 w 12373"/>
              <a:gd name="T21" fmla="*/ 10604 h 12507"/>
              <a:gd name="T22" fmla="*/ 0 w 12373"/>
              <a:gd name="T23" fmla="*/ 9718 h 12507"/>
              <a:gd name="T24" fmla="*/ 0 w 12373"/>
              <a:gd name="T25" fmla="*/ 886 h 12507"/>
              <a:gd name="T26" fmla="*/ 6186 w 12373"/>
              <a:gd name="T27" fmla="*/ 6628 h 12507"/>
              <a:gd name="T28" fmla="*/ 7512 w 12373"/>
              <a:gd name="T29" fmla="*/ 5302 h 12507"/>
              <a:gd name="T30" fmla="*/ 6186 w 12373"/>
              <a:gd name="T31" fmla="*/ 3976 h 12507"/>
              <a:gd name="T32" fmla="*/ 4860 w 12373"/>
              <a:gd name="T33" fmla="*/ 5302 h 12507"/>
              <a:gd name="T34" fmla="*/ 6186 w 12373"/>
              <a:gd name="T35" fmla="*/ 6628 h 12507"/>
              <a:gd name="T36" fmla="*/ 2651 w 12373"/>
              <a:gd name="T37" fmla="*/ 6628 h 12507"/>
              <a:gd name="T38" fmla="*/ 3977 w 12373"/>
              <a:gd name="T39" fmla="*/ 5302 h 12507"/>
              <a:gd name="T40" fmla="*/ 2651 w 12373"/>
              <a:gd name="T41" fmla="*/ 3976 h 12507"/>
              <a:gd name="T42" fmla="*/ 1325 w 12373"/>
              <a:gd name="T43" fmla="*/ 5302 h 12507"/>
              <a:gd name="T44" fmla="*/ 2651 w 12373"/>
              <a:gd name="T45" fmla="*/ 6628 h 12507"/>
              <a:gd name="T46" fmla="*/ 9721 w 12373"/>
              <a:gd name="T47" fmla="*/ 6628 h 12507"/>
              <a:gd name="T48" fmla="*/ 11047 w 12373"/>
              <a:gd name="T49" fmla="*/ 5302 h 12507"/>
              <a:gd name="T50" fmla="*/ 9721 w 12373"/>
              <a:gd name="T51" fmla="*/ 3976 h 12507"/>
              <a:gd name="T52" fmla="*/ 8395 w 12373"/>
              <a:gd name="T53" fmla="*/ 5302 h 12507"/>
              <a:gd name="T54" fmla="*/ 9721 w 12373"/>
              <a:gd name="T55" fmla="*/ 6628 h 125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373" h="12507">
                <a:moveTo>
                  <a:pt x="0" y="886"/>
                </a:moveTo>
                <a:cubicBezTo>
                  <a:pt x="0" y="396"/>
                  <a:pt x="398" y="0"/>
                  <a:pt x="885" y="0"/>
                </a:cubicBezTo>
                <a:lnTo>
                  <a:pt x="11487" y="0"/>
                </a:lnTo>
                <a:cubicBezTo>
                  <a:pt x="11976" y="0"/>
                  <a:pt x="12373" y="396"/>
                  <a:pt x="12372" y="886"/>
                </a:cubicBezTo>
                <a:lnTo>
                  <a:pt x="12372" y="9718"/>
                </a:lnTo>
                <a:cubicBezTo>
                  <a:pt x="12373" y="10208"/>
                  <a:pt x="11976" y="10605"/>
                  <a:pt x="11487" y="10604"/>
                </a:cubicBezTo>
                <a:lnTo>
                  <a:pt x="7971" y="10604"/>
                </a:lnTo>
                <a:lnTo>
                  <a:pt x="6755" y="12124"/>
                </a:lnTo>
                <a:cubicBezTo>
                  <a:pt x="6449" y="12505"/>
                  <a:pt x="5954" y="12507"/>
                  <a:pt x="5648" y="12127"/>
                </a:cubicBezTo>
                <a:lnTo>
                  <a:pt x="4419" y="10604"/>
                </a:lnTo>
                <a:lnTo>
                  <a:pt x="884" y="10604"/>
                </a:lnTo>
                <a:cubicBezTo>
                  <a:pt x="395" y="10604"/>
                  <a:pt x="0" y="10208"/>
                  <a:pt x="0" y="9718"/>
                </a:cubicBezTo>
                <a:lnTo>
                  <a:pt x="0" y="886"/>
                </a:lnTo>
                <a:close/>
                <a:moveTo>
                  <a:pt x="6186" y="6628"/>
                </a:moveTo>
                <a:cubicBezTo>
                  <a:pt x="6918" y="6628"/>
                  <a:pt x="7512" y="6034"/>
                  <a:pt x="7512" y="5302"/>
                </a:cubicBezTo>
                <a:cubicBezTo>
                  <a:pt x="7512" y="4570"/>
                  <a:pt x="6918" y="3976"/>
                  <a:pt x="6186" y="3976"/>
                </a:cubicBezTo>
                <a:cubicBezTo>
                  <a:pt x="5454" y="3976"/>
                  <a:pt x="4860" y="4570"/>
                  <a:pt x="4860" y="5302"/>
                </a:cubicBezTo>
                <a:cubicBezTo>
                  <a:pt x="4860" y="6034"/>
                  <a:pt x="5454" y="6628"/>
                  <a:pt x="6186" y="6628"/>
                </a:cubicBezTo>
                <a:close/>
                <a:moveTo>
                  <a:pt x="2651" y="6628"/>
                </a:moveTo>
                <a:cubicBezTo>
                  <a:pt x="3383" y="6628"/>
                  <a:pt x="3977" y="6034"/>
                  <a:pt x="3977" y="5302"/>
                </a:cubicBezTo>
                <a:cubicBezTo>
                  <a:pt x="3977" y="4570"/>
                  <a:pt x="3383" y="3976"/>
                  <a:pt x="2651" y="3976"/>
                </a:cubicBezTo>
                <a:cubicBezTo>
                  <a:pt x="1919" y="3976"/>
                  <a:pt x="1325" y="4570"/>
                  <a:pt x="1325" y="5302"/>
                </a:cubicBezTo>
                <a:cubicBezTo>
                  <a:pt x="1325" y="6034"/>
                  <a:pt x="1919" y="6628"/>
                  <a:pt x="2651" y="6628"/>
                </a:cubicBezTo>
                <a:close/>
                <a:moveTo>
                  <a:pt x="9721" y="6628"/>
                </a:moveTo>
                <a:cubicBezTo>
                  <a:pt x="10453" y="6628"/>
                  <a:pt x="11047" y="6034"/>
                  <a:pt x="11047" y="5302"/>
                </a:cubicBezTo>
                <a:cubicBezTo>
                  <a:pt x="11047" y="4570"/>
                  <a:pt x="10453" y="3976"/>
                  <a:pt x="9721" y="3976"/>
                </a:cubicBezTo>
                <a:cubicBezTo>
                  <a:pt x="8989" y="3976"/>
                  <a:pt x="8395" y="4570"/>
                  <a:pt x="8395" y="5302"/>
                </a:cubicBezTo>
                <a:cubicBezTo>
                  <a:pt x="8395" y="6034"/>
                  <a:pt x="8989" y="6628"/>
                  <a:pt x="9721" y="66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87" name="iconfont-11253-5394356"/>
          <p:cNvSpPr>
            <a:spLocks noChangeAspect="1"/>
          </p:cNvSpPr>
          <p:nvPr/>
        </p:nvSpPr>
        <p:spPr bwMode="auto">
          <a:xfrm>
            <a:off x="10185400" y="0"/>
            <a:ext cx="1739900" cy="1489710"/>
          </a:xfrm>
          <a:custGeom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/>
        </p:txBody>
      </p:sp>
      <p:sp>
        <p:nvSpPr>
          <p:cNvPr id="100" name="文本框 99"/>
          <p:cNvSpPr txBox="1"/>
          <p:nvPr/>
        </p:nvSpPr>
        <p:spPr>
          <a:xfrm>
            <a:off x="374015" y="220345"/>
            <a:ext cx="11234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课堂练习</a:t>
            </a:r>
            <a:endParaRPr lang="zh-CN" sz="3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论题</a:t>
            </a:r>
            <a:r>
              <a:rPr lang="en-US" altLang="zh-CN" sz="3600" b="1">
                <a:ea typeface="宋体" panose="02010600030101010101" pitchFamily="2" charset="-122"/>
              </a:rPr>
              <a:t>6</a:t>
            </a:r>
            <a:r>
              <a:rPr lang="zh-CN" sz="3600" b="1">
                <a:ea typeface="宋体" panose="02010600030101010101" pitchFamily="2" charset="-122"/>
              </a:rPr>
              <a:t>：作业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155" y="2506980"/>
            <a:ext cx="1138428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论点1：适量的作业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有利于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学习。</a:t>
            </a:r>
            <a:endParaRPr lang="zh-CN" sz="3600" b="1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论点2：分层次作业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能够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帮助不同类型的学生提高学习成绩。</a:t>
            </a:r>
            <a:endParaRPr lang="zh-CN" sz="36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" name="iconfont-11261-3544185"/>
          <p:cNvSpPr>
            <a:spLocks noChangeAspect="1"/>
          </p:cNvSpPr>
          <p:nvPr/>
        </p:nvSpPr>
        <p:spPr bwMode="auto">
          <a:xfrm>
            <a:off x="9702405" y="2331858"/>
            <a:ext cx="367194" cy="371212"/>
          </a:xfrm>
          <a:custGeom>
            <a:gdLst>
              <a:gd name="T0" fmla="*/ 0 w 12373"/>
              <a:gd name="T1" fmla="*/ 886 h 12507"/>
              <a:gd name="T2" fmla="*/ 885 w 12373"/>
              <a:gd name="T3" fmla="*/ 0 h 12507"/>
              <a:gd name="T4" fmla="*/ 11487 w 12373"/>
              <a:gd name="T5" fmla="*/ 0 h 12507"/>
              <a:gd name="T6" fmla="*/ 12372 w 12373"/>
              <a:gd name="T7" fmla="*/ 886 h 12507"/>
              <a:gd name="T8" fmla="*/ 12372 w 12373"/>
              <a:gd name="T9" fmla="*/ 9718 h 12507"/>
              <a:gd name="T10" fmla="*/ 11487 w 12373"/>
              <a:gd name="T11" fmla="*/ 10604 h 12507"/>
              <a:gd name="T12" fmla="*/ 7971 w 12373"/>
              <a:gd name="T13" fmla="*/ 10604 h 12507"/>
              <a:gd name="T14" fmla="*/ 6755 w 12373"/>
              <a:gd name="T15" fmla="*/ 12124 h 12507"/>
              <a:gd name="T16" fmla="*/ 5648 w 12373"/>
              <a:gd name="T17" fmla="*/ 12127 h 12507"/>
              <a:gd name="T18" fmla="*/ 4419 w 12373"/>
              <a:gd name="T19" fmla="*/ 10604 h 12507"/>
              <a:gd name="T20" fmla="*/ 884 w 12373"/>
              <a:gd name="T21" fmla="*/ 10604 h 12507"/>
              <a:gd name="T22" fmla="*/ 0 w 12373"/>
              <a:gd name="T23" fmla="*/ 9718 h 12507"/>
              <a:gd name="T24" fmla="*/ 0 w 12373"/>
              <a:gd name="T25" fmla="*/ 886 h 12507"/>
              <a:gd name="T26" fmla="*/ 6186 w 12373"/>
              <a:gd name="T27" fmla="*/ 6628 h 12507"/>
              <a:gd name="T28" fmla="*/ 7512 w 12373"/>
              <a:gd name="T29" fmla="*/ 5302 h 12507"/>
              <a:gd name="T30" fmla="*/ 6186 w 12373"/>
              <a:gd name="T31" fmla="*/ 3976 h 12507"/>
              <a:gd name="T32" fmla="*/ 4860 w 12373"/>
              <a:gd name="T33" fmla="*/ 5302 h 12507"/>
              <a:gd name="T34" fmla="*/ 6186 w 12373"/>
              <a:gd name="T35" fmla="*/ 6628 h 12507"/>
              <a:gd name="T36" fmla="*/ 2651 w 12373"/>
              <a:gd name="T37" fmla="*/ 6628 h 12507"/>
              <a:gd name="T38" fmla="*/ 3977 w 12373"/>
              <a:gd name="T39" fmla="*/ 5302 h 12507"/>
              <a:gd name="T40" fmla="*/ 2651 w 12373"/>
              <a:gd name="T41" fmla="*/ 3976 h 12507"/>
              <a:gd name="T42" fmla="*/ 1325 w 12373"/>
              <a:gd name="T43" fmla="*/ 5302 h 12507"/>
              <a:gd name="T44" fmla="*/ 2651 w 12373"/>
              <a:gd name="T45" fmla="*/ 6628 h 12507"/>
              <a:gd name="T46" fmla="*/ 9721 w 12373"/>
              <a:gd name="T47" fmla="*/ 6628 h 12507"/>
              <a:gd name="T48" fmla="*/ 11047 w 12373"/>
              <a:gd name="T49" fmla="*/ 5302 h 12507"/>
              <a:gd name="T50" fmla="*/ 9721 w 12373"/>
              <a:gd name="T51" fmla="*/ 3976 h 12507"/>
              <a:gd name="T52" fmla="*/ 8395 w 12373"/>
              <a:gd name="T53" fmla="*/ 5302 h 12507"/>
              <a:gd name="T54" fmla="*/ 9721 w 12373"/>
              <a:gd name="T55" fmla="*/ 6628 h 1250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373" h="12507">
                <a:moveTo>
                  <a:pt x="0" y="886"/>
                </a:moveTo>
                <a:cubicBezTo>
                  <a:pt x="0" y="396"/>
                  <a:pt x="398" y="0"/>
                  <a:pt x="885" y="0"/>
                </a:cubicBezTo>
                <a:lnTo>
                  <a:pt x="11487" y="0"/>
                </a:lnTo>
                <a:cubicBezTo>
                  <a:pt x="11976" y="0"/>
                  <a:pt x="12373" y="396"/>
                  <a:pt x="12372" y="886"/>
                </a:cubicBezTo>
                <a:lnTo>
                  <a:pt x="12372" y="9718"/>
                </a:lnTo>
                <a:cubicBezTo>
                  <a:pt x="12373" y="10208"/>
                  <a:pt x="11976" y="10605"/>
                  <a:pt x="11487" y="10604"/>
                </a:cubicBezTo>
                <a:lnTo>
                  <a:pt x="7971" y="10604"/>
                </a:lnTo>
                <a:lnTo>
                  <a:pt x="6755" y="12124"/>
                </a:lnTo>
                <a:cubicBezTo>
                  <a:pt x="6449" y="12505"/>
                  <a:pt x="5954" y="12507"/>
                  <a:pt x="5648" y="12127"/>
                </a:cubicBezTo>
                <a:lnTo>
                  <a:pt x="4419" y="10604"/>
                </a:lnTo>
                <a:lnTo>
                  <a:pt x="884" y="10604"/>
                </a:lnTo>
                <a:cubicBezTo>
                  <a:pt x="395" y="10604"/>
                  <a:pt x="0" y="10208"/>
                  <a:pt x="0" y="9718"/>
                </a:cubicBezTo>
                <a:lnTo>
                  <a:pt x="0" y="886"/>
                </a:lnTo>
                <a:close/>
                <a:moveTo>
                  <a:pt x="6186" y="6628"/>
                </a:moveTo>
                <a:cubicBezTo>
                  <a:pt x="6918" y="6628"/>
                  <a:pt x="7512" y="6034"/>
                  <a:pt x="7512" y="5302"/>
                </a:cubicBezTo>
                <a:cubicBezTo>
                  <a:pt x="7512" y="4570"/>
                  <a:pt x="6918" y="3976"/>
                  <a:pt x="6186" y="3976"/>
                </a:cubicBezTo>
                <a:cubicBezTo>
                  <a:pt x="5454" y="3976"/>
                  <a:pt x="4860" y="4570"/>
                  <a:pt x="4860" y="5302"/>
                </a:cubicBezTo>
                <a:cubicBezTo>
                  <a:pt x="4860" y="6034"/>
                  <a:pt x="5454" y="6628"/>
                  <a:pt x="6186" y="6628"/>
                </a:cubicBezTo>
                <a:close/>
                <a:moveTo>
                  <a:pt x="2651" y="6628"/>
                </a:moveTo>
                <a:cubicBezTo>
                  <a:pt x="3383" y="6628"/>
                  <a:pt x="3977" y="6034"/>
                  <a:pt x="3977" y="5302"/>
                </a:cubicBezTo>
                <a:cubicBezTo>
                  <a:pt x="3977" y="4570"/>
                  <a:pt x="3383" y="3976"/>
                  <a:pt x="2651" y="3976"/>
                </a:cubicBezTo>
                <a:cubicBezTo>
                  <a:pt x="1919" y="3976"/>
                  <a:pt x="1325" y="4570"/>
                  <a:pt x="1325" y="5302"/>
                </a:cubicBezTo>
                <a:cubicBezTo>
                  <a:pt x="1325" y="6034"/>
                  <a:pt x="1919" y="6628"/>
                  <a:pt x="2651" y="6628"/>
                </a:cubicBezTo>
                <a:close/>
                <a:moveTo>
                  <a:pt x="9721" y="6628"/>
                </a:moveTo>
                <a:cubicBezTo>
                  <a:pt x="10453" y="6628"/>
                  <a:pt x="11047" y="6034"/>
                  <a:pt x="11047" y="5302"/>
                </a:cubicBezTo>
                <a:cubicBezTo>
                  <a:pt x="11047" y="4570"/>
                  <a:pt x="10453" y="3976"/>
                  <a:pt x="9721" y="3976"/>
                </a:cubicBezTo>
                <a:cubicBezTo>
                  <a:pt x="8989" y="3976"/>
                  <a:pt x="8395" y="4570"/>
                  <a:pt x="8395" y="5302"/>
                </a:cubicBezTo>
                <a:cubicBezTo>
                  <a:pt x="8395" y="6034"/>
                  <a:pt x="8989" y="6628"/>
                  <a:pt x="9721" y="66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/>
        </p:txBody>
      </p:sp>
      <p:sp>
        <p:nvSpPr>
          <p:cNvPr id="87" name="iconfont-11253-5394356"/>
          <p:cNvSpPr>
            <a:spLocks noChangeAspect="1"/>
          </p:cNvSpPr>
          <p:nvPr/>
        </p:nvSpPr>
        <p:spPr bwMode="auto">
          <a:xfrm>
            <a:off x="10185400" y="0"/>
            <a:ext cx="1739900" cy="1489710"/>
          </a:xfrm>
          <a:custGeom>
            <a:gdLst>
              <a:gd name="T0" fmla="*/ 8008 w 9998"/>
              <a:gd name="T1" fmla="*/ 4933 h 8566"/>
              <a:gd name="T2" fmla="*/ 7574 w 9998"/>
              <a:gd name="T3" fmla="*/ 4495 h 8566"/>
              <a:gd name="T4" fmla="*/ 8008 w 9998"/>
              <a:gd name="T5" fmla="*/ 4057 h 8566"/>
              <a:gd name="T6" fmla="*/ 8441 w 9998"/>
              <a:gd name="T7" fmla="*/ 4495 h 8566"/>
              <a:gd name="T8" fmla="*/ 8008 w 9998"/>
              <a:gd name="T9" fmla="*/ 4933 h 8566"/>
              <a:gd name="T10" fmla="*/ 5779 w 9998"/>
              <a:gd name="T11" fmla="*/ 4933 h 8566"/>
              <a:gd name="T12" fmla="*/ 5345 w 9998"/>
              <a:gd name="T13" fmla="*/ 4495 h 8566"/>
              <a:gd name="T14" fmla="*/ 5779 w 9998"/>
              <a:gd name="T15" fmla="*/ 4057 h 8566"/>
              <a:gd name="T16" fmla="*/ 6213 w 9998"/>
              <a:gd name="T17" fmla="*/ 4495 h 8566"/>
              <a:gd name="T18" fmla="*/ 5779 w 9998"/>
              <a:gd name="T19" fmla="*/ 4933 h 8566"/>
              <a:gd name="T20" fmla="*/ 9998 w 9998"/>
              <a:gd name="T21" fmla="*/ 5557 h 8566"/>
              <a:gd name="T22" fmla="*/ 7136 w 9998"/>
              <a:gd name="T23" fmla="*/ 2878 h 8566"/>
              <a:gd name="T24" fmla="*/ 6911 w 9998"/>
              <a:gd name="T25" fmla="*/ 2871 h 8566"/>
              <a:gd name="T26" fmla="*/ 3825 w 9998"/>
              <a:gd name="T27" fmla="*/ 5556 h 8566"/>
              <a:gd name="T28" fmla="*/ 3916 w 9998"/>
              <a:gd name="T29" fmla="*/ 6203 h 8566"/>
              <a:gd name="T30" fmla="*/ 6910 w 9998"/>
              <a:gd name="T31" fmla="*/ 8242 h 8566"/>
              <a:gd name="T32" fmla="*/ 8280 w 9998"/>
              <a:gd name="T33" fmla="*/ 7963 h 8566"/>
              <a:gd name="T34" fmla="*/ 8973 w 9998"/>
              <a:gd name="T35" fmla="*/ 8437 h 8566"/>
              <a:gd name="T36" fmla="*/ 9139 w 9998"/>
              <a:gd name="T37" fmla="*/ 8317 h 8566"/>
              <a:gd name="T38" fmla="*/ 8942 w 9998"/>
              <a:gd name="T39" fmla="*/ 7576 h 8566"/>
              <a:gd name="T40" fmla="*/ 9997 w 9998"/>
              <a:gd name="T41" fmla="*/ 5557 h 8566"/>
              <a:gd name="T42" fmla="*/ 2184 w 9998"/>
              <a:gd name="T43" fmla="*/ 2537 h 8566"/>
              <a:gd name="T44" fmla="*/ 1750 w 9998"/>
              <a:gd name="T45" fmla="*/ 2100 h 8566"/>
              <a:gd name="T46" fmla="*/ 2184 w 9998"/>
              <a:gd name="T47" fmla="*/ 1661 h 8566"/>
              <a:gd name="T48" fmla="*/ 2617 w 9998"/>
              <a:gd name="T49" fmla="*/ 2100 h 8566"/>
              <a:gd name="T50" fmla="*/ 2184 w 9998"/>
              <a:gd name="T51" fmla="*/ 2537 h 8566"/>
              <a:gd name="T52" fmla="*/ 4913 w 9998"/>
              <a:gd name="T53" fmla="*/ 1661 h 8566"/>
              <a:gd name="T54" fmla="*/ 5346 w 9998"/>
              <a:gd name="T55" fmla="*/ 2100 h 8566"/>
              <a:gd name="T56" fmla="*/ 4913 w 9998"/>
              <a:gd name="T57" fmla="*/ 2537 h 8566"/>
              <a:gd name="T58" fmla="*/ 4479 w 9998"/>
              <a:gd name="T59" fmla="*/ 2100 h 8566"/>
              <a:gd name="T60" fmla="*/ 4913 w 9998"/>
              <a:gd name="T61" fmla="*/ 1661 h 8566"/>
              <a:gd name="T62" fmla="*/ 6910 w 9998"/>
              <a:gd name="T63" fmla="*/ 2648 h 8566"/>
              <a:gd name="T64" fmla="*/ 7108 w 9998"/>
              <a:gd name="T65" fmla="*/ 2655 h 8566"/>
              <a:gd name="T66" fmla="*/ 3573 w 9998"/>
              <a:gd name="T67" fmla="*/ 0 h 8566"/>
              <a:gd name="T68" fmla="*/ 0 w 9998"/>
              <a:gd name="T69" fmla="*/ 3108 h 8566"/>
              <a:gd name="T70" fmla="*/ 1278 w 9998"/>
              <a:gd name="T71" fmla="*/ 5491 h 8566"/>
              <a:gd name="T72" fmla="*/ 1014 w 9998"/>
              <a:gd name="T73" fmla="*/ 6487 h 8566"/>
              <a:gd name="T74" fmla="*/ 1265 w 9998"/>
              <a:gd name="T75" fmla="*/ 6670 h 8566"/>
              <a:gd name="T76" fmla="*/ 2250 w 9998"/>
              <a:gd name="T77" fmla="*/ 5997 h 8566"/>
              <a:gd name="T78" fmla="*/ 3574 w 9998"/>
              <a:gd name="T79" fmla="*/ 6220 h 8566"/>
              <a:gd name="T80" fmla="*/ 3691 w 9998"/>
              <a:gd name="T81" fmla="*/ 6217 h 8566"/>
              <a:gd name="T82" fmla="*/ 3604 w 9998"/>
              <a:gd name="T83" fmla="*/ 5557 h 8566"/>
              <a:gd name="T84" fmla="*/ 6910 w 9998"/>
              <a:gd name="T85" fmla="*/ 2648 h 856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98" h="8566">
                <a:moveTo>
                  <a:pt x="8008" y="4933"/>
                </a:moveTo>
                <a:cubicBezTo>
                  <a:pt x="7769" y="4933"/>
                  <a:pt x="7574" y="4737"/>
                  <a:pt x="7574" y="4495"/>
                </a:cubicBezTo>
                <a:cubicBezTo>
                  <a:pt x="7574" y="4253"/>
                  <a:pt x="7769" y="4057"/>
                  <a:pt x="8008" y="4057"/>
                </a:cubicBezTo>
                <a:cubicBezTo>
                  <a:pt x="8246" y="4057"/>
                  <a:pt x="8441" y="4253"/>
                  <a:pt x="8441" y="4495"/>
                </a:cubicBezTo>
                <a:cubicBezTo>
                  <a:pt x="8440" y="4737"/>
                  <a:pt x="8246" y="4933"/>
                  <a:pt x="8008" y="4933"/>
                </a:cubicBezTo>
                <a:close/>
                <a:moveTo>
                  <a:pt x="5779" y="4933"/>
                </a:moveTo>
                <a:cubicBezTo>
                  <a:pt x="5540" y="4933"/>
                  <a:pt x="5345" y="4737"/>
                  <a:pt x="5345" y="4495"/>
                </a:cubicBezTo>
                <a:cubicBezTo>
                  <a:pt x="5345" y="4253"/>
                  <a:pt x="5540" y="4057"/>
                  <a:pt x="5779" y="4057"/>
                </a:cubicBezTo>
                <a:cubicBezTo>
                  <a:pt x="6018" y="4057"/>
                  <a:pt x="6213" y="4253"/>
                  <a:pt x="6213" y="4495"/>
                </a:cubicBezTo>
                <a:cubicBezTo>
                  <a:pt x="6213" y="4737"/>
                  <a:pt x="6018" y="4933"/>
                  <a:pt x="5779" y="4933"/>
                </a:cubicBezTo>
                <a:close/>
                <a:moveTo>
                  <a:pt x="9998" y="5557"/>
                </a:moveTo>
                <a:cubicBezTo>
                  <a:pt x="9998" y="4140"/>
                  <a:pt x="8735" y="2978"/>
                  <a:pt x="7136" y="2878"/>
                </a:cubicBezTo>
                <a:cubicBezTo>
                  <a:pt x="7061" y="2875"/>
                  <a:pt x="6986" y="2871"/>
                  <a:pt x="6911" y="2871"/>
                </a:cubicBezTo>
                <a:cubicBezTo>
                  <a:pt x="5206" y="2871"/>
                  <a:pt x="3825" y="4073"/>
                  <a:pt x="3825" y="5556"/>
                </a:cubicBezTo>
                <a:cubicBezTo>
                  <a:pt x="3825" y="5780"/>
                  <a:pt x="3858" y="5996"/>
                  <a:pt x="3916" y="6203"/>
                </a:cubicBezTo>
                <a:cubicBezTo>
                  <a:pt x="4248" y="7375"/>
                  <a:pt x="5463" y="8242"/>
                  <a:pt x="6910" y="8242"/>
                </a:cubicBezTo>
                <a:cubicBezTo>
                  <a:pt x="7403" y="8242"/>
                  <a:pt x="7868" y="8142"/>
                  <a:pt x="8280" y="7963"/>
                </a:cubicBezTo>
                <a:lnTo>
                  <a:pt x="8973" y="8437"/>
                </a:lnTo>
                <a:cubicBezTo>
                  <a:pt x="8973" y="8437"/>
                  <a:pt x="9157" y="8566"/>
                  <a:pt x="9139" y="8317"/>
                </a:cubicBezTo>
                <a:lnTo>
                  <a:pt x="8942" y="7576"/>
                </a:lnTo>
                <a:cubicBezTo>
                  <a:pt x="9590" y="7085"/>
                  <a:pt x="9997" y="6362"/>
                  <a:pt x="9997" y="5557"/>
                </a:cubicBezTo>
                <a:moveTo>
                  <a:pt x="2184" y="2537"/>
                </a:moveTo>
                <a:cubicBezTo>
                  <a:pt x="1945" y="2537"/>
                  <a:pt x="1750" y="2341"/>
                  <a:pt x="1750" y="2100"/>
                </a:cubicBezTo>
                <a:cubicBezTo>
                  <a:pt x="1750" y="1857"/>
                  <a:pt x="1944" y="1661"/>
                  <a:pt x="2184" y="1661"/>
                </a:cubicBezTo>
                <a:cubicBezTo>
                  <a:pt x="2424" y="1661"/>
                  <a:pt x="2617" y="1857"/>
                  <a:pt x="2617" y="2100"/>
                </a:cubicBezTo>
                <a:cubicBezTo>
                  <a:pt x="2617" y="2341"/>
                  <a:pt x="2424" y="2537"/>
                  <a:pt x="2184" y="2537"/>
                </a:cubicBezTo>
                <a:close/>
                <a:moveTo>
                  <a:pt x="4913" y="1661"/>
                </a:moveTo>
                <a:cubicBezTo>
                  <a:pt x="5151" y="1661"/>
                  <a:pt x="5346" y="1857"/>
                  <a:pt x="5346" y="2100"/>
                </a:cubicBezTo>
                <a:cubicBezTo>
                  <a:pt x="5346" y="2341"/>
                  <a:pt x="5153" y="2537"/>
                  <a:pt x="4913" y="2537"/>
                </a:cubicBezTo>
                <a:cubicBezTo>
                  <a:pt x="4673" y="2537"/>
                  <a:pt x="4479" y="2341"/>
                  <a:pt x="4479" y="2100"/>
                </a:cubicBezTo>
                <a:cubicBezTo>
                  <a:pt x="4479" y="1857"/>
                  <a:pt x="4673" y="1661"/>
                  <a:pt x="4913" y="1661"/>
                </a:cubicBezTo>
                <a:moveTo>
                  <a:pt x="6910" y="2648"/>
                </a:moveTo>
                <a:cubicBezTo>
                  <a:pt x="6976" y="2648"/>
                  <a:pt x="7041" y="2651"/>
                  <a:pt x="7108" y="2655"/>
                </a:cubicBezTo>
                <a:cubicBezTo>
                  <a:pt x="6854" y="1152"/>
                  <a:pt x="5368" y="0"/>
                  <a:pt x="3573" y="0"/>
                </a:cubicBezTo>
                <a:cubicBezTo>
                  <a:pt x="1600" y="0"/>
                  <a:pt x="0" y="1393"/>
                  <a:pt x="0" y="3108"/>
                </a:cubicBezTo>
                <a:cubicBezTo>
                  <a:pt x="0" y="4065"/>
                  <a:pt x="498" y="4921"/>
                  <a:pt x="1278" y="5491"/>
                </a:cubicBezTo>
                <a:lnTo>
                  <a:pt x="1014" y="6487"/>
                </a:lnTo>
                <a:cubicBezTo>
                  <a:pt x="1014" y="6487"/>
                  <a:pt x="924" y="6817"/>
                  <a:pt x="1265" y="6670"/>
                </a:cubicBezTo>
                <a:lnTo>
                  <a:pt x="2250" y="5997"/>
                </a:lnTo>
                <a:cubicBezTo>
                  <a:pt x="2660" y="6140"/>
                  <a:pt x="3105" y="6220"/>
                  <a:pt x="3574" y="6220"/>
                </a:cubicBezTo>
                <a:cubicBezTo>
                  <a:pt x="3614" y="6220"/>
                  <a:pt x="3653" y="6217"/>
                  <a:pt x="3691" y="6217"/>
                </a:cubicBezTo>
                <a:cubicBezTo>
                  <a:pt x="3634" y="6005"/>
                  <a:pt x="3604" y="5783"/>
                  <a:pt x="3604" y="5557"/>
                </a:cubicBezTo>
                <a:cubicBezTo>
                  <a:pt x="3602" y="3953"/>
                  <a:pt x="5088" y="2648"/>
                  <a:pt x="6910" y="2648"/>
                </a:cubicBezTo>
              </a:path>
            </a:pathLst>
          </a:custGeom>
          <a:solidFill>
            <a:srgbClr val="92D050"/>
          </a:solidFill>
          <a:ln>
            <a:noFill/>
          </a:ln>
        </p:spPr>
        <p:txBody>
          <a:bodyPr/>
          <a:lstStyle/>
          <a:p/>
        </p:txBody>
      </p:sp>
      <p:sp>
        <p:nvSpPr>
          <p:cNvPr id="100" name="文本框 99"/>
          <p:cNvSpPr txBox="1"/>
          <p:nvPr/>
        </p:nvSpPr>
        <p:spPr>
          <a:xfrm>
            <a:off x="374015" y="220345"/>
            <a:ext cx="112344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课堂练习</a:t>
            </a:r>
            <a:endParaRPr lang="zh-CN" sz="36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</a:rPr>
              <a:t>论题</a:t>
            </a:r>
            <a:r>
              <a:rPr lang="en-US" altLang="zh-CN" sz="3600" b="1">
                <a:ea typeface="宋体" panose="02010600030101010101" pitchFamily="2" charset="-122"/>
              </a:rPr>
              <a:t>7</a:t>
            </a:r>
            <a:r>
              <a:rPr lang="zh-CN" sz="3600" b="1">
                <a:ea typeface="宋体" panose="02010600030101010101" pitchFamily="2" charset="-122"/>
              </a:rPr>
              <a:t>：阅读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650" y="2703195"/>
            <a:ext cx="1123378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论点1：阅读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是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增长知识开阔眼界的重要途径。</a:t>
            </a:r>
            <a:endParaRPr lang="zh-CN" sz="3600" b="1"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3600" b="1">
                <a:ea typeface="宋体" panose="02010600030101010101" pitchFamily="2" charset="-122"/>
                <a:sym typeface="+mn-ea"/>
              </a:rPr>
              <a:t>论点2：语文课开展多种形式的阅读</a:t>
            </a:r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有利于学生</a:t>
            </a:r>
            <a:r>
              <a:rPr lang="zh-CN" sz="3600" b="1">
                <a:ea typeface="宋体" panose="02010600030101010101" pitchFamily="2" charset="-122"/>
                <a:sym typeface="+mn-ea"/>
              </a:rPr>
              <a:t>学习成绩的提高。</a:t>
            </a:r>
            <a:endParaRPr lang="zh-CN" sz="36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410210"/>
            <a:ext cx="11356975" cy="6037580"/>
          </a:xfrm>
          <a:prstGeom prst="rect">
            <a:avLst/>
          </a:prstGeom>
          <a:solidFill>
            <a:schemeClr val="bg1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950" y="871220"/>
            <a:ext cx="2555875" cy="412496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8850" y="1494764"/>
            <a:ext cx="969307" cy="3709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11225" y="1216025"/>
            <a:ext cx="4843780" cy="1873885"/>
          </a:xfrm>
          <a:prstGeom prst="ellipse">
            <a:avLst/>
          </a:pr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23608" y="5676294"/>
            <a:ext cx="467854" cy="467854"/>
          </a:xfrm>
          <a:prstGeom prst="ellipse">
            <a:avLst/>
          </a:pr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9539702" y="6144328"/>
            <a:ext cx="301512" cy="273536"/>
            <a:chOff x="2636795" y="3599072"/>
            <a:chExt cx="301512" cy="273536"/>
          </a:xfrm>
        </p:grpSpPr>
        <p:sp>
          <p:nvSpPr>
            <p:cNvPr id="16" name="椭圆 15"/>
            <p:cNvSpPr/>
            <p:nvPr/>
          </p:nvSpPr>
          <p:spPr>
            <a:xfrm>
              <a:off x="2636795" y="3793415"/>
              <a:ext cx="79193" cy="79193"/>
            </a:xfrm>
            <a:prstGeom prst="ellipse">
              <a:avLst/>
            </a:prstGeom>
            <a:noFill/>
            <a:ln w="19050">
              <a:solidFill>
                <a:srgbClr val="8FC6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778850" y="3599072"/>
              <a:ext cx="159457" cy="159457"/>
            </a:xfrm>
            <a:prstGeom prst="ellipse">
              <a:avLst/>
            </a:prstGeom>
            <a:noFill/>
            <a:ln w="19050">
              <a:solidFill>
                <a:srgbClr val="8FC6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39" y="140201"/>
            <a:ext cx="6096012" cy="657759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6" r="23626" b="39193"/>
          <a:stretch>
            <a:fillRect/>
          </a:stretch>
        </p:blipFill>
        <p:spPr>
          <a:xfrm flipH="1">
            <a:off x="6894530" y="409956"/>
            <a:ext cx="763798" cy="794217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5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750060" y="1602740"/>
            <a:ext cx="30022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你若精彩，蝴蝶自来！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6" r="23626" b="39193"/>
          <a:stretch>
            <a:fillRect/>
          </a:stretch>
        </p:blipFill>
        <p:spPr>
          <a:xfrm rot="19260000" flipH="1">
            <a:off x="5416250" y="4258056"/>
            <a:ext cx="763798" cy="794217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15000"/>
              </a:prstClr>
            </a:outerShdw>
          </a:effectLst>
        </p:spPr>
      </p:pic>
      <p:pic>
        <p:nvPicPr>
          <p:cNvPr id="4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264900" y="115570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文本框 16"/>
          <p:cNvSpPr txBox="1"/>
          <p:nvPr/>
        </p:nvSpPr>
        <p:spPr>
          <a:xfrm>
            <a:off x="358775" y="281940"/>
            <a:ext cx="761555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“山城”到“雨城”很近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——国庆假期七趟车三千余人坐动车来雅旅行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月1日，从重庆发往雅安的首趟直达动车准时出发，不少重庆籍游客搭乘直达动车，来到雅安探亲、游玩。国庆假期，雅安的美景美食，给广大重庆游客留下了深刻的印象。直达动车，让“山城”重庆和“雨城”雅安的距离进一步拉近。游客龚丽认为，雅安生态环境好，空气清新，舒适宜人，城区公园多，处处充满绿色的气息，是个适合居住的城市。旅途中，龚丽也不断将雅安的美景、美食通过微信朋友圈分享给亲戚朋友，她期待以后约上家人再来雅安游玩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rcRect l="6370" t="2039" r="2892" b="13169"/>
          <a:stretch>
            <a:fillRect/>
          </a:stretch>
        </p:blipFill>
        <p:spPr>
          <a:xfrm>
            <a:off x="8208645" y="0"/>
            <a:ext cx="3983355" cy="2534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/>
          <a:srcRect l="14782" t="5044" r="700" b="12185"/>
          <a:stretch>
            <a:fillRect/>
          </a:stretch>
        </p:blipFill>
        <p:spPr>
          <a:xfrm>
            <a:off x="8208645" y="3462655"/>
            <a:ext cx="3983355" cy="3395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" name="组合 28"/>
          <p:cNvGrpSpPr/>
          <p:nvPr/>
        </p:nvGrpSpPr>
        <p:grpSpPr>
          <a:xfrm>
            <a:off x="271780" y="175260"/>
            <a:ext cx="11753850" cy="5407025"/>
            <a:chOff x="1693545" y="1276033"/>
            <a:chExt cx="8569959" cy="4305935"/>
          </a:xfrm>
        </p:grpSpPr>
        <p:sp>
          <p:nvSpPr>
            <p:cNvPr id="13" name="对角圆角矩形 1"/>
            <p:cNvSpPr/>
            <p:nvPr/>
          </p:nvSpPr>
          <p:spPr>
            <a:xfrm>
              <a:off x="1693545" y="1611313"/>
              <a:ext cx="5542917" cy="1713865"/>
            </a:xfrm>
            <a:prstGeom prst="round2DiagRect">
              <a:avLst/>
            </a:prstGeom>
            <a:noFill/>
            <a:ln w="28575">
              <a:solidFill>
                <a:srgbClr val="9AB4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对角圆角矩形 4"/>
            <p:cNvSpPr/>
            <p:nvPr/>
          </p:nvSpPr>
          <p:spPr>
            <a:xfrm flipV="1">
              <a:off x="3935895" y="3635057"/>
              <a:ext cx="6327609" cy="1713865"/>
            </a:xfrm>
            <a:prstGeom prst="round2DiagRect">
              <a:avLst/>
            </a:prstGeom>
            <a:noFill/>
            <a:ln w="28575">
              <a:solidFill>
                <a:srgbClr val="9AB4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对角圆角矩形 6"/>
            <p:cNvSpPr/>
            <p:nvPr/>
          </p:nvSpPr>
          <p:spPr>
            <a:xfrm>
              <a:off x="2717800" y="1276033"/>
              <a:ext cx="2218055" cy="61849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FC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对角圆角矩形 7"/>
            <p:cNvSpPr/>
            <p:nvPr/>
          </p:nvSpPr>
          <p:spPr>
            <a:xfrm flipH="1">
              <a:off x="6871335" y="4963478"/>
              <a:ext cx="2218055" cy="61849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FC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81605" y="1354773"/>
              <a:ext cx="2273935" cy="562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评论一</a:t>
              </a:r>
              <a:endParaRPr lang="zh-CN" altLang="en-US" sz="4000" b="1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71440" y="5067127"/>
              <a:ext cx="2273935" cy="513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评论二</a:t>
              </a:r>
              <a:endParaRPr lang="zh-CN" altLang="en-US" sz="3600" b="1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693545" y="2163010"/>
              <a:ext cx="5440604" cy="562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4000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开通“重雅”动车</a:t>
              </a:r>
              <a:r>
                <a:rPr lang="zh-CN" altLang="en-US" sz="4000">
                  <a:solidFill>
                    <a:srgbClr val="FF000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是</a:t>
              </a:r>
              <a:r>
                <a:rPr lang="zh-CN" altLang="en-US" sz="4000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一件大好事。</a:t>
              </a:r>
              <a:endParaRPr lang="zh-CN" altLang="en-US" sz="4000">
                <a:solidFill>
                  <a:schemeClr val="tx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935809" y="3669961"/>
              <a:ext cx="6222596" cy="1052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4000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开通“重雅”动车</a:t>
              </a:r>
              <a:r>
                <a:rPr lang="zh-CN" altLang="en-US" sz="4000" b="1">
                  <a:solidFill>
                    <a:srgbClr val="FF000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有助于</a:t>
              </a:r>
              <a:r>
                <a:rPr lang="zh-CN" altLang="en-US" sz="4000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雅安的旅游的蓬勃发展。</a:t>
              </a:r>
              <a:endParaRPr lang="zh-CN" altLang="en-US" sz="4000">
                <a:solidFill>
                  <a:schemeClr val="tx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" name="组合 28"/>
          <p:cNvGrpSpPr/>
          <p:nvPr/>
        </p:nvGrpSpPr>
        <p:grpSpPr>
          <a:xfrm>
            <a:off x="271780" y="175260"/>
            <a:ext cx="11753850" cy="5407025"/>
            <a:chOff x="1693545" y="1276033"/>
            <a:chExt cx="8569959" cy="4305935"/>
          </a:xfrm>
        </p:grpSpPr>
        <p:sp>
          <p:nvSpPr>
            <p:cNvPr id="13" name="对角圆角矩形 1"/>
            <p:cNvSpPr/>
            <p:nvPr/>
          </p:nvSpPr>
          <p:spPr>
            <a:xfrm>
              <a:off x="1693545" y="1611313"/>
              <a:ext cx="5542917" cy="1713865"/>
            </a:xfrm>
            <a:prstGeom prst="round2DiagRect">
              <a:avLst/>
            </a:prstGeom>
            <a:noFill/>
            <a:ln w="28575">
              <a:solidFill>
                <a:srgbClr val="9AB4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对角圆角矩形 4"/>
            <p:cNvSpPr/>
            <p:nvPr/>
          </p:nvSpPr>
          <p:spPr>
            <a:xfrm flipV="1">
              <a:off x="3935895" y="3635057"/>
              <a:ext cx="6327609" cy="1713865"/>
            </a:xfrm>
            <a:prstGeom prst="round2DiagRect">
              <a:avLst/>
            </a:prstGeom>
            <a:noFill/>
            <a:ln w="28575">
              <a:solidFill>
                <a:srgbClr val="9AB4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对角圆角矩形 6"/>
            <p:cNvSpPr/>
            <p:nvPr/>
          </p:nvSpPr>
          <p:spPr>
            <a:xfrm>
              <a:off x="2717800" y="1276033"/>
              <a:ext cx="2218055" cy="61849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FC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对角圆角矩形 7"/>
            <p:cNvSpPr/>
            <p:nvPr/>
          </p:nvSpPr>
          <p:spPr>
            <a:xfrm flipH="1">
              <a:off x="6871335" y="4963478"/>
              <a:ext cx="2218055" cy="61849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8FC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81605" y="1354773"/>
              <a:ext cx="2273935" cy="562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评论三</a:t>
              </a:r>
              <a:endParaRPr lang="zh-CN" altLang="en-US" sz="4000" b="1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71440" y="5067127"/>
              <a:ext cx="2273935" cy="513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评论四</a:t>
              </a:r>
              <a:endParaRPr lang="zh-CN" altLang="en-US" sz="3600" b="1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693545" y="2163010"/>
              <a:ext cx="5440604" cy="562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altLang="zh-CN" sz="4000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 </a:t>
              </a:r>
              <a:r>
                <a:rPr lang="en-US" altLang="zh-CN" sz="4000" u="sng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                          </a:t>
              </a:r>
              <a:r>
                <a:rPr lang="zh-CN" altLang="en-US" sz="4000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。</a:t>
              </a:r>
              <a:endParaRPr lang="zh-CN" altLang="en-US" sz="4000">
                <a:solidFill>
                  <a:schemeClr val="tx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935809" y="3669961"/>
              <a:ext cx="6222596" cy="562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en-US" altLang="zh-CN" sz="4000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 </a:t>
              </a:r>
              <a:r>
                <a:rPr lang="en-US" altLang="zh-CN" sz="4000" u="sng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                               </a:t>
              </a:r>
              <a:r>
                <a:rPr lang="zh-CN" altLang="en-US" sz="4000">
                  <a:solidFill>
                    <a:schemeClr val="tx1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。</a:t>
              </a:r>
              <a:endParaRPr lang="zh-CN" altLang="en-US" sz="4000">
                <a:solidFill>
                  <a:schemeClr val="tx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1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830" y="410210"/>
            <a:ext cx="11356975" cy="6037580"/>
          </a:xfrm>
          <a:prstGeom prst="rect">
            <a:avLst/>
          </a:prstGeom>
          <a:solidFill>
            <a:schemeClr val="bg1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19"/>
          <p:cNvSpPr/>
          <p:nvPr/>
        </p:nvSpPr>
        <p:spPr>
          <a:xfrm>
            <a:off x="1230630" y="1592580"/>
            <a:ext cx="9852660" cy="3657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0" dist="6350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20"/>
          <p:cNvSpPr/>
          <p:nvPr/>
        </p:nvSpPr>
        <p:spPr>
          <a:xfrm flipH="1" flipV="1">
            <a:off x="5741602" y="1592826"/>
            <a:ext cx="4948523" cy="3657600"/>
          </a:xfrm>
          <a:custGeom>
            <a:gdLst>
              <a:gd name="connsiteX0" fmla="*/ 4948523 w 4948523"/>
              <a:gd name="connsiteY0" fmla="*/ 3657600 h 3657600"/>
              <a:gd name="connsiteX1" fmla="*/ 0 w 4948523"/>
              <a:gd name="connsiteY1" fmla="*/ 3657600 h 3657600"/>
              <a:gd name="connsiteX2" fmla="*/ 0 w 4948523"/>
              <a:gd name="connsiteY2" fmla="*/ 0 h 3657600"/>
              <a:gd name="connsiteX3" fmla="*/ 1290923 w 4948523"/>
              <a:gd name="connsiteY3" fmla="*/ 0 h 36576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8523" h="3657600">
                <a:moveTo>
                  <a:pt x="4948523" y="3657600"/>
                </a:moveTo>
                <a:lnTo>
                  <a:pt x="0" y="3657600"/>
                </a:lnTo>
                <a:lnTo>
                  <a:pt x="0" y="0"/>
                </a:lnTo>
                <a:lnTo>
                  <a:pt x="1290923" y="0"/>
                </a:lnTo>
                <a:close/>
              </a:path>
            </a:pathLst>
          </a:custGeom>
          <a:solidFill>
            <a:srgbClr val="8FC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5" name="Group 21"/>
          <p:cNvGrpSpPr/>
          <p:nvPr/>
        </p:nvGrpSpPr>
        <p:grpSpPr>
          <a:xfrm>
            <a:off x="7516760" y="1914221"/>
            <a:ext cx="2949680" cy="2763317"/>
            <a:chOff x="7516760" y="2186952"/>
            <a:chExt cx="2949680" cy="2763317"/>
          </a:xfrm>
        </p:grpSpPr>
        <p:sp>
          <p:nvSpPr>
            <p:cNvPr id="16" name="TextBox 22"/>
            <p:cNvSpPr txBox="1"/>
            <p:nvPr/>
          </p:nvSpPr>
          <p:spPr>
            <a:xfrm>
              <a:off x="7516760" y="2304224"/>
              <a:ext cx="2949680" cy="2646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600" b="1">
                  <a:solidFill>
                    <a:schemeClr val="bg1"/>
                  </a:solidFill>
                  <a:latin typeface="+mj-lt"/>
                </a:rPr>
                <a:t>02</a:t>
              </a:r>
              <a:endParaRPr lang="en-US" sz="1660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Box 23"/>
            <p:cNvSpPr txBox="1"/>
            <p:nvPr/>
          </p:nvSpPr>
          <p:spPr>
            <a:xfrm>
              <a:off x="7516760" y="2186952"/>
              <a:ext cx="29496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300">
                  <a:solidFill>
                    <a:schemeClr val="bg1"/>
                  </a:solidFill>
                  <a:latin typeface="+mj-lt"/>
                </a:rPr>
                <a:t>PART</a:t>
              </a:r>
              <a:endParaRPr lang="en-US" sz="2400" spc="30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2" y="409964"/>
            <a:ext cx="2267923" cy="1683948"/>
          </a:xfrm>
          <a:prstGeom prst="rect">
            <a:avLst/>
          </a:prstGeom>
        </p:spPr>
      </p:pic>
      <p:sp>
        <p:nvSpPr>
          <p:cNvPr id="2" name="TextBox 25"/>
          <p:cNvSpPr txBox="1"/>
          <p:nvPr/>
        </p:nvSpPr>
        <p:spPr>
          <a:xfrm>
            <a:off x="1496695" y="1914525"/>
            <a:ext cx="57962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读问题</a:t>
            </a:r>
            <a:r>
              <a:rPr lang="en-US" altLang="zh-CN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5400" b="1">
                <a:solidFill>
                  <a:schemeClr val="tx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速回答</a:t>
            </a:r>
            <a:endParaRPr lang="zh-CN" altLang="en-US" sz="5400" b="1">
              <a:solidFill>
                <a:schemeClr val="tx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0845" y="396240"/>
            <a:ext cx="11370310" cy="1385570"/>
          </a:xfrm>
        </p:spPr>
        <p:txBody>
          <a:bodyPr>
            <a:normAutofit/>
          </a:bodyPr>
          <a:lstStyle/>
          <a:p>
            <a:r>
              <a:rPr lang="zh-CN" b="1">
                <a:ea typeface="宋体" panose="02010600030101010101" pitchFamily="2" charset="-122"/>
                <a:sym typeface="+mn-ea"/>
              </a:rPr>
              <a:t>1、议论文三要素：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</a:t>
            </a:r>
            <a:r>
              <a:rPr lang="zh-CN" b="1">
                <a:ea typeface="宋体" panose="02010600030101010101" pitchFamily="2" charset="-122"/>
                <a:sym typeface="+mn-ea"/>
              </a:rPr>
              <a:t>。</a:t>
            </a:r>
            <a:endParaRPr lang="zh-CN" altLang="en-US" b="1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09880" y="1781810"/>
            <a:ext cx="11471275" cy="1385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b="1">
                <a:ea typeface="宋体" panose="02010600030101010101" pitchFamily="2" charset="-122"/>
                <a:sym typeface="+mn-ea"/>
              </a:rPr>
              <a:t>2、中心论点可分为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b="1">
                <a:ea typeface="宋体" panose="02010600030101010101" pitchFamily="2" charset="-122"/>
                <a:sym typeface="+mn-ea"/>
              </a:rPr>
              <a:t>。</a:t>
            </a:r>
            <a:endParaRPr lang="en-US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309245" y="2792095"/>
            <a:ext cx="11572875" cy="1648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b="1">
                <a:ea typeface="宋体" panose="02010600030101010101" pitchFamily="2" charset="-122"/>
                <a:sym typeface="+mn-ea"/>
              </a:rPr>
              <a:t>、论点和论据的关系是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b="1">
                <a:ea typeface="宋体" panose="02010600030101010101" pitchFamily="2" charset="-122"/>
                <a:sym typeface="+mn-ea"/>
              </a:rPr>
              <a:t>和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b="1">
                <a:ea typeface="宋体" panose="02010600030101010101" pitchFamily="2" charset="-122"/>
                <a:sym typeface="+mn-ea"/>
              </a:rPr>
              <a:t>的关系。</a:t>
            </a:r>
            <a:endParaRPr lang="zh-CN" sz="4000" b="1"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208280" y="4044315"/>
            <a:ext cx="11572875" cy="1648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b="1">
                <a:ea typeface="宋体" panose="02010600030101010101" pitchFamily="2" charset="-122"/>
                <a:sym typeface="+mn-ea"/>
              </a:rPr>
              <a:t>4、论点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b="1">
                <a:ea typeface="宋体" panose="02010600030101010101" pitchFamily="2" charset="-122"/>
                <a:sym typeface="+mn-ea"/>
              </a:rPr>
              <a:t>（填</a:t>
            </a:r>
            <a:r>
              <a:rPr lang="zh-CN" b="1"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“是”或“不是”）论题。</a:t>
            </a:r>
            <a:endParaRPr lang="zh-CN"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8280" y="396240"/>
            <a:ext cx="11572875" cy="1385570"/>
          </a:xfrm>
        </p:spPr>
        <p:txBody>
          <a:bodyPr>
            <a:normAutofit/>
          </a:bodyPr>
          <a:lstStyle/>
          <a:p>
            <a:r>
              <a:rPr lang="zh-CN" b="1">
                <a:ea typeface="宋体" panose="02010600030101010101" pitchFamily="2" charset="-122"/>
                <a:sym typeface="+mn-ea"/>
              </a:rPr>
              <a:t>5、论据有两种类型：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b="1">
                <a:ea typeface="宋体" panose="02010600030101010101" pitchFamily="2" charset="-122"/>
                <a:sym typeface="+mn-ea"/>
              </a:rPr>
              <a:t>。</a:t>
            </a:r>
            <a:endParaRPr lang="zh-CN">
              <a:ea typeface="宋体" panose="02010600030101010101" pitchFamily="2" charset="-122"/>
              <a:sym typeface="+mn-ea"/>
            </a:endParaRPr>
          </a:p>
          <a:p>
            <a:endParaRPr lang="zh-CN" altLang="en-US" b="1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09880" y="2203450"/>
            <a:ext cx="11471275" cy="1385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b="1">
                <a:ea typeface="宋体" panose="02010600030101010101" pitchFamily="2" charset="-122"/>
                <a:sym typeface="+mn-ea"/>
              </a:rPr>
              <a:t>6、常见的论证方法有四种：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b="1">
                <a:ea typeface="宋体" panose="02010600030101010101" pitchFamily="2" charset="-122"/>
                <a:sym typeface="+mn-ea"/>
              </a:rPr>
              <a:t>。</a:t>
            </a:r>
            <a:endParaRPr lang="en-US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10845" y="4011295"/>
            <a:ext cx="11572875" cy="1648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b="1">
                <a:ea typeface="宋体" panose="02010600030101010101" pitchFamily="2" charset="-122"/>
                <a:sym typeface="+mn-ea"/>
              </a:rPr>
              <a:t>7、论点常常出现的位置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</a:t>
            </a:r>
            <a:r>
              <a:rPr lang="zh-CN" b="1">
                <a:ea typeface="宋体" panose="02010600030101010101" pitchFamily="2" charset="-122"/>
                <a:sym typeface="+mn-ea"/>
              </a:rPr>
              <a:t>、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b="1" u="sng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en-US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b="1">
                <a:ea typeface="宋体" panose="02010600030101010101" pitchFamily="2" charset="-122"/>
                <a:sym typeface="+mn-ea"/>
              </a:rPr>
              <a:t>。</a:t>
            </a:r>
            <a:endParaRPr lang="zh-CN" sz="4000" b="1">
              <a:ea typeface="宋体" panose="02010600030101010101" pitchFamily="2" charset="-122"/>
              <a:sym typeface="+mn-ea"/>
            </a:endParaRPr>
          </a:p>
          <a:p>
            <a:endParaRPr lang="zh-CN" altLang="en-US" sz="40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131</Paragraphs>
  <Slides>37</Slides>
  <Notes>20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4">
      <vt:lpstr>Arial</vt:lpstr>
      <vt:lpstr>等线 Light</vt:lpstr>
      <vt:lpstr>等线</vt:lpstr>
      <vt:lpstr>汉仪全唐诗简</vt:lpstr>
      <vt:lpstr>宋体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1、议论文三要素：   、    、    。</vt:lpstr>
      <vt:lpstr>5、论据有两种类型：        、        。
</vt:lpstr>
      <vt:lpstr>PowerPoint Presentation</vt:lpstr>
      <vt:lpstr>1.挫折与成功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2021-11-12T21:31:38.925</cp:lastPrinted>
  <dcterms:created xsi:type="dcterms:W3CDTF">2021-11-12T21:31:38Z</dcterms:created>
  <dcterms:modified xsi:type="dcterms:W3CDTF">2021-11-12T13:31:42Z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