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7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8" r:id="rId23"/>
  </p:sldIdLst>
  <p:sldSz cx="11593513" cy="6911975"/>
  <p:notesSz cx="6858000" cy="9144000"/>
  <p:custDataLst>
    <p:tags r:id="rId24"/>
  </p:custDataLst>
  <p:defaultTextStyle>
    <a:defPPr>
      <a:defRPr lang="zh-CN"/>
    </a:defPPr>
    <a:lvl1pPr marL="0" algn="l" defTabSz="1138794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1pPr>
    <a:lvl2pPr marL="569397" algn="l" defTabSz="1138794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2pPr>
    <a:lvl3pPr marL="1138794" algn="l" defTabSz="1138794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3pPr>
    <a:lvl4pPr marL="1708191" algn="l" defTabSz="1138794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4pPr>
    <a:lvl5pPr marL="2277588" algn="l" defTabSz="1138794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5pPr>
    <a:lvl6pPr marL="2846984" algn="l" defTabSz="1138794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6pPr>
    <a:lvl7pPr marL="3416381" algn="l" defTabSz="1138794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7pPr>
    <a:lvl8pPr marL="3985778" algn="l" defTabSz="1138794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8pPr>
    <a:lvl9pPr marL="4555175" algn="l" defTabSz="1138794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318" y="-78"/>
      </p:cViewPr>
      <p:guideLst>
        <p:guide orient="horz" pos="2177"/>
        <p:guide pos="3652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tags" Target="tags/tag1.xml" /><Relationship Id="rId25" Type="http://schemas.openxmlformats.org/officeDocument/2006/relationships/presProps" Target="presProps.xml" /><Relationship Id="rId26" Type="http://schemas.openxmlformats.org/officeDocument/2006/relationships/viewProps" Target="viewProps.xml" /><Relationship Id="rId27" Type="http://schemas.openxmlformats.org/officeDocument/2006/relationships/theme" Target="theme/theme1.xml" /><Relationship Id="rId28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898378" y="3148789"/>
            <a:ext cx="7825621" cy="1909271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898378" y="5042700"/>
            <a:ext cx="7825621" cy="1382395"/>
          </a:xfrm>
        </p:spPr>
        <p:txBody>
          <a:bodyPr/>
          <a:lstStyle>
            <a:lvl1pPr marL="0" indent="0" algn="l">
              <a:buNone/>
              <a:defRPr sz="2200" b="1">
                <a:solidFill>
                  <a:schemeClr val="tx2"/>
                </a:solidFill>
              </a:defRPr>
            </a:lvl1pPr>
            <a:lvl2pPr marL="569397" indent="0" algn="ctr">
              <a:buNone/>
            </a:lvl2pPr>
            <a:lvl3pPr marL="1138794" indent="0" algn="ctr">
              <a:buNone/>
            </a:lvl3pPr>
            <a:lvl4pPr marL="1708191" indent="0" algn="ctr">
              <a:buNone/>
            </a:lvl4pPr>
            <a:lvl5pPr marL="2277588" indent="0" algn="ctr">
              <a:buNone/>
            </a:lvl5pPr>
            <a:lvl6pPr marL="2846984" indent="0" algn="ctr">
              <a:buNone/>
            </a:lvl6pPr>
            <a:lvl7pPr marL="3416381" indent="0" algn="ctr">
              <a:buNone/>
            </a:lvl7pPr>
            <a:lvl8pPr marL="3985778" indent="0" algn="ctr">
              <a:buNone/>
            </a:lvl8pPr>
            <a:lvl9pPr marL="4555175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10141816" y="1133805"/>
            <a:ext cx="2303992" cy="483063"/>
          </a:xfrm>
        </p:spPr>
        <p:txBody>
          <a:bodyPr/>
          <a:lstStyle/>
          <a:p>
            <a:fld id="{2DB4E40A-DA0D-4C05-B40C-D5241E4640D6}" type="datetimeFigureOut">
              <a:rPr lang="zh-CN" altLang="en-US" smtClean="0"/>
              <a:t>2024/4/20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9448651" y="4164651"/>
            <a:ext cx="3686387" cy="48692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483063" y="0"/>
            <a:ext cx="772901" cy="6911975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13879" tIns="56940" rIns="113879" bIns="5694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350361" y="0"/>
            <a:ext cx="132702" cy="6911975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13879" tIns="56940" rIns="113879" bIns="5694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矩形 13"/>
          <p:cNvSpPr/>
          <p:nvPr/>
        </p:nvSpPr>
        <p:spPr bwMode="auto">
          <a:xfrm>
            <a:off x="1255964" y="0"/>
            <a:ext cx="230592" cy="6911975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13879" tIns="56940" rIns="113879" bIns="5694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 bwMode="auto">
          <a:xfrm>
            <a:off x="1447059" y="0"/>
            <a:ext cx="291968" cy="6911975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13879" tIns="56940" rIns="113879" bIns="5694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 flipH="1">
            <a:off x="134832" y="0"/>
            <a:ext cx="0" cy="6911975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13879" tIns="56940" rIns="113879" bIns="56940" anchor="t" compatLnSpc="1"/>
          <a:lstStyle/>
          <a:p>
            <a:endParaRPr kumimoji="0" lang="en-US"/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 flipH="1">
            <a:off x="1159351" y="0"/>
            <a:ext cx="0" cy="6911975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13879" tIns="56940" rIns="113879" bIns="56940" anchor="t" compatLnSpc="1"/>
          <a:lstStyle/>
          <a:p>
            <a:endParaRPr kumimoji="0" lang="en-US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 flipH="1">
            <a:off x="1082913" y="0"/>
            <a:ext cx="0" cy="6911975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13879" tIns="56940" rIns="113879" bIns="5694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 flipH="1">
            <a:off x="2189176" y="0"/>
            <a:ext cx="0" cy="6911975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13879" tIns="56940" rIns="113879" bIns="5694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 flipH="1">
            <a:off x="1352577" y="0"/>
            <a:ext cx="0" cy="6911975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13879" tIns="56940" rIns="113879" bIns="56940" anchor="t" compatLnSpc="1"/>
          <a:lstStyle/>
          <a:p>
            <a:endParaRPr kumimoji="0" lang="en-US"/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 flipH="1">
            <a:off x="11555294" y="0"/>
            <a:ext cx="0" cy="6911975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13879" tIns="56940" rIns="113879" bIns="56940" anchor="t" compatLnSpc="1"/>
          <a:lstStyle/>
          <a:p>
            <a:endParaRPr kumimoji="0" lang="en-US"/>
          </a:p>
        </p:txBody>
      </p:sp>
      <p:sp>
        <p:nvSpPr>
          <p:cNvPr id="27" name="矩形 26"/>
          <p:cNvSpPr/>
          <p:nvPr/>
        </p:nvSpPr>
        <p:spPr bwMode="auto">
          <a:xfrm>
            <a:off x="1545802" y="0"/>
            <a:ext cx="96613" cy="6911975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13879" tIns="56940" rIns="113879" bIns="5694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1" name="椭圆 20"/>
          <p:cNvSpPr/>
          <p:nvPr/>
        </p:nvSpPr>
        <p:spPr bwMode="auto">
          <a:xfrm>
            <a:off x="772901" y="3455988"/>
            <a:ext cx="1642414" cy="1305595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13879" tIns="56940" rIns="113879" bIns="5694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椭圆 22"/>
          <p:cNvSpPr/>
          <p:nvPr/>
        </p:nvSpPr>
        <p:spPr bwMode="auto">
          <a:xfrm>
            <a:off x="1660459" y="4905056"/>
            <a:ext cx="813250" cy="646472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13879" tIns="56940" rIns="113879" bIns="5694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椭圆 23"/>
          <p:cNvSpPr/>
          <p:nvPr/>
        </p:nvSpPr>
        <p:spPr bwMode="auto">
          <a:xfrm>
            <a:off x="1383361" y="5543924"/>
            <a:ext cx="173903" cy="13824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13879" tIns="56940" rIns="113879" bIns="5694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椭圆 25"/>
          <p:cNvSpPr/>
          <p:nvPr/>
        </p:nvSpPr>
        <p:spPr bwMode="auto">
          <a:xfrm>
            <a:off x="2110020" y="5833707"/>
            <a:ext cx="347805" cy="276479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13879" tIns="56940" rIns="113879" bIns="5694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椭圆 24"/>
          <p:cNvSpPr/>
          <p:nvPr/>
        </p:nvSpPr>
        <p:spPr>
          <a:xfrm>
            <a:off x="2415315" y="4531183"/>
            <a:ext cx="463741" cy="368639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13879" tIns="56940" rIns="113879" bIns="5694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680633" y="4967493"/>
            <a:ext cx="772901" cy="521597"/>
          </a:xfrm>
        </p:spPr>
        <p:txBody>
          <a:bodyPr/>
          <a:lstStyle/>
          <a:p>
            <a:fld id="{914FA311-CC95-4A7D-B813-9A49EB6BE7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E40A-DA0D-4C05-B40C-D5241E4640D6}" type="datetimeFigureOut">
              <a:rPr lang="zh-CN" altLang="en-US" smtClean="0"/>
              <a:t>2024/4/20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FA311-CC95-4A7D-B813-9A49EB6BE7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405297" y="276801"/>
            <a:ext cx="2125477" cy="5897579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9676" y="276800"/>
            <a:ext cx="7632396" cy="5897579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E40A-DA0D-4C05-B40C-D5241E4640D6}" type="datetimeFigureOut">
              <a:rPr lang="zh-CN" altLang="en-US" smtClean="0"/>
              <a:t>2024/4/20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FA311-CC95-4A7D-B813-9A49EB6BE7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579675" y="1612794"/>
            <a:ext cx="9468036" cy="491211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DB4E40A-DA0D-4C05-B40C-D5241E4640D6}" type="datetimeFigureOut">
              <a:rPr lang="zh-CN" altLang="en-US" smtClean="0"/>
              <a:t>2024/4/20</a:t>
            </a:fld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14FA311-CC95-4A7D-B813-9A49EB6BE77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98378" y="2918390"/>
            <a:ext cx="7825621" cy="2069753"/>
          </a:xfrm>
        </p:spPr>
        <p:txBody>
          <a:bodyPr/>
          <a:lstStyle>
            <a:lvl1pPr algn="l">
              <a:buNone/>
              <a:defRPr sz="37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898378" y="5049582"/>
            <a:ext cx="7825621" cy="1382395"/>
          </a:xfrm>
        </p:spPr>
        <p:txBody>
          <a:bodyPr anchor="t"/>
          <a:lstStyle>
            <a:lvl1pPr marL="0" indent="0">
              <a:buNone/>
              <a:defRPr sz="2200" b="1">
                <a:solidFill>
                  <a:schemeClr val="tx2"/>
                </a:solidFill>
              </a:defRPr>
            </a:lvl1pPr>
            <a:lvl2pPr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10140086" y="1130112"/>
            <a:ext cx="2303992" cy="483063"/>
          </a:xfrm>
        </p:spPr>
        <p:txBody>
          <a:bodyPr/>
          <a:lstStyle/>
          <a:p>
            <a:fld id="{2DB4E40A-DA0D-4C05-B40C-D5241E4640D6}" type="datetimeFigureOut">
              <a:rPr lang="zh-CN" altLang="en-US" smtClean="0"/>
              <a:t>2024/4/20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9448888" y="4161768"/>
            <a:ext cx="3686387" cy="48692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483063" y="0"/>
            <a:ext cx="772901" cy="6911975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13879" tIns="56940" rIns="113879" bIns="5694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350361" y="0"/>
            <a:ext cx="132702" cy="6911975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13879" tIns="56940" rIns="113879" bIns="5694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1255964" y="0"/>
            <a:ext cx="230592" cy="6911975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13879" tIns="56940" rIns="113879" bIns="5694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1447059" y="0"/>
            <a:ext cx="291968" cy="6911975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13879" tIns="56940" rIns="113879" bIns="5694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 flipH="1">
            <a:off x="134832" y="0"/>
            <a:ext cx="0" cy="6911975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13879" tIns="56940" rIns="113879" bIns="56940" anchor="t" compatLnSpc="1"/>
          <a:lstStyle/>
          <a:p>
            <a:endParaRPr kumimoji="0" lang="en-US"/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 flipH="1">
            <a:off x="1159351" y="0"/>
            <a:ext cx="0" cy="6911975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13879" tIns="56940" rIns="113879" bIns="5694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 flipH="1">
            <a:off x="1082913" y="0"/>
            <a:ext cx="0" cy="6911975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13879" tIns="56940" rIns="113879" bIns="5694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 flipH="1">
            <a:off x="2189176" y="0"/>
            <a:ext cx="0" cy="6911975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13879" tIns="56940" rIns="113879" bIns="56940" anchor="t" compatLnSpc="1"/>
          <a:lstStyle/>
          <a:p>
            <a:endParaRPr kumimoji="0" lang="en-US"/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 flipH="1">
            <a:off x="1352577" y="0"/>
            <a:ext cx="0" cy="6911975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13879" tIns="56940" rIns="113879" bIns="56940" anchor="t" compatLnSpc="1"/>
          <a:lstStyle/>
          <a:p>
            <a:endParaRPr kumimoji="0" lang="en-US"/>
          </a:p>
        </p:txBody>
      </p:sp>
      <p:sp>
        <p:nvSpPr>
          <p:cNvPr id="18" name="矩形 17"/>
          <p:cNvSpPr/>
          <p:nvPr/>
        </p:nvSpPr>
        <p:spPr bwMode="auto">
          <a:xfrm>
            <a:off x="1545802" y="0"/>
            <a:ext cx="96613" cy="6911975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13879" tIns="56940" rIns="113879" bIns="5694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椭圆 18"/>
          <p:cNvSpPr/>
          <p:nvPr/>
        </p:nvSpPr>
        <p:spPr bwMode="auto">
          <a:xfrm>
            <a:off x="772901" y="3455988"/>
            <a:ext cx="1642414" cy="130559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13879" tIns="56940" rIns="113879" bIns="5694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0" name="椭圆 19"/>
          <p:cNvSpPr/>
          <p:nvPr/>
        </p:nvSpPr>
        <p:spPr bwMode="auto">
          <a:xfrm>
            <a:off x="1679568" y="4905056"/>
            <a:ext cx="813250" cy="646472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13879" tIns="56940" rIns="113879" bIns="5694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1" name="椭圆 20"/>
          <p:cNvSpPr/>
          <p:nvPr/>
        </p:nvSpPr>
        <p:spPr bwMode="auto">
          <a:xfrm>
            <a:off x="1383361" y="5543924"/>
            <a:ext cx="173903" cy="13824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13879" tIns="56940" rIns="113879" bIns="5694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椭圆 21"/>
          <p:cNvSpPr/>
          <p:nvPr/>
        </p:nvSpPr>
        <p:spPr bwMode="auto">
          <a:xfrm>
            <a:off x="2110020" y="5836779"/>
            <a:ext cx="347805" cy="276479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13879" tIns="56940" rIns="113879" bIns="5694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椭圆 22"/>
          <p:cNvSpPr/>
          <p:nvPr/>
        </p:nvSpPr>
        <p:spPr bwMode="auto">
          <a:xfrm>
            <a:off x="2382401" y="4515146"/>
            <a:ext cx="463741" cy="368639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13879" tIns="56940" rIns="113879" bIns="5694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 flipH="1">
            <a:off x="11535119" y="0"/>
            <a:ext cx="0" cy="6911975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13879" tIns="56940" rIns="113879" bIns="56940" anchor="t" compatLnSpc="1"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699743" y="4967493"/>
            <a:ext cx="772901" cy="521597"/>
          </a:xfrm>
        </p:spPr>
        <p:txBody>
          <a:bodyPr/>
          <a:lstStyle/>
          <a:p>
            <a:fld id="{914FA311-CC95-4A7D-B813-9A49EB6BE7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E40A-DA0D-4C05-B40C-D5241E4640D6}" type="datetimeFigureOut">
              <a:rPr lang="zh-CN" altLang="en-US" smtClean="0"/>
              <a:t>2024/4/20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FA311-CC95-4A7D-B813-9A49EB6BE77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579676" y="1612794"/>
            <a:ext cx="4637405" cy="4607983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5414171" y="1612794"/>
            <a:ext cx="4637405" cy="4607983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9676" y="275199"/>
            <a:ext cx="9564648" cy="1151996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E40A-DA0D-4C05-B40C-D5241E4640D6}" type="datetimeFigureOut">
              <a:rPr lang="zh-CN" altLang="en-US" smtClean="0"/>
              <a:t>2024/4/20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FA311-CC95-4A7D-B813-9A49EB6BE77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579676" y="2380791"/>
            <a:ext cx="4637405" cy="3916786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5543149" y="2380791"/>
            <a:ext cx="4637405" cy="3916786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579676" y="1582074"/>
            <a:ext cx="4637405" cy="66355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5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5506919" y="1582074"/>
            <a:ext cx="4637405" cy="66355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5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DB4E40A-DA0D-4C05-B40C-D5241E4640D6}" type="datetimeFigureOut">
              <a:rPr lang="zh-CN" altLang="en-US" smtClean="0"/>
              <a:t>2024/4/20</a:t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14FA311-CC95-4A7D-B813-9A49EB6BE77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E40A-DA0D-4C05-B40C-D5241E4640D6}" type="datetimeFigureOut">
              <a:rPr lang="zh-CN" altLang="en-US" smtClean="0"/>
              <a:t>2024/4/20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FA311-CC95-4A7D-B813-9A49EB6BE7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 flipH="1">
            <a:off x="11110450" y="0"/>
            <a:ext cx="0" cy="6911975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13879" tIns="56940" rIns="113879" bIns="56940" anchor="t" compatLnSpc="1"/>
          <a:lstStyle/>
          <a:p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5095361" y="3166150"/>
            <a:ext cx="6359017" cy="579676"/>
          </a:xfrm>
        </p:spPr>
        <p:txBody>
          <a:bodyPr anchor="b"/>
          <a:lstStyle>
            <a:lvl1pPr algn="l">
              <a:buNone/>
              <a:defRPr sz="25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8637167" y="276479"/>
            <a:ext cx="1936117" cy="5022702"/>
          </a:xfrm>
        </p:spPr>
        <p:txBody>
          <a:bodyPr/>
          <a:lstStyle>
            <a:lvl1pPr marL="0" indent="0">
              <a:spcBef>
                <a:spcPts val="498"/>
              </a:spcBef>
              <a:spcAft>
                <a:spcPts val="1245"/>
              </a:spcAft>
              <a:buNone/>
              <a:defRPr sz="1500"/>
            </a:lvl1pPr>
            <a:lvl2pPr>
              <a:buNone/>
              <a:defRPr sz="1500"/>
            </a:lvl2pPr>
            <a:lvl3pPr>
              <a:buNone/>
              <a:defRPr sz="12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 flipH="1">
            <a:off x="7922234" y="0"/>
            <a:ext cx="0" cy="6911975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13879" tIns="56940" rIns="113879" bIns="56940" anchor="t" compatLnSpc="1"/>
          <a:lstStyle/>
          <a:p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 flipH="1">
            <a:off x="7851101" y="0"/>
            <a:ext cx="0" cy="6911975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13879" tIns="56940" rIns="113879" bIns="56940" anchor="t" compatLnSpc="1"/>
          <a:lstStyle/>
          <a:p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 flipH="1">
            <a:off x="11400288" y="0"/>
            <a:ext cx="0" cy="6911975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13879" tIns="56940" rIns="113879" bIns="56940" anchor="t" compatLnSpc="1"/>
          <a:lstStyle/>
          <a:p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11207063" y="0"/>
            <a:ext cx="386450" cy="6911975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13879" tIns="56940" rIns="113879" bIns="5694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 flipH="1">
            <a:off x="11303675" y="0"/>
            <a:ext cx="0" cy="6911975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13879" tIns="56940" rIns="113879" bIns="56940" anchor="t" compatLnSpc="1"/>
          <a:lstStyle/>
          <a:p>
            <a:endParaRPr kumimoji="0" lang="en-US"/>
          </a:p>
        </p:txBody>
      </p:sp>
      <p:sp>
        <p:nvSpPr>
          <p:cNvPr id="14" name="椭圆 13"/>
          <p:cNvSpPr/>
          <p:nvPr/>
        </p:nvSpPr>
        <p:spPr>
          <a:xfrm>
            <a:off x="10341413" y="5759979"/>
            <a:ext cx="695611" cy="552958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13879" tIns="56940" rIns="113879" bIns="5694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86450" y="276479"/>
            <a:ext cx="7149333" cy="6377449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DB4E40A-DA0D-4C05-B40C-D5241E4640D6}" type="datetimeFigureOut">
              <a:rPr lang="zh-CN" altLang="en-US" smtClean="0"/>
              <a:t>2024/4/20</a:t>
            </a:fld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14FA311-CC95-4A7D-B813-9A49EB6BE77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 flipH="1">
            <a:off x="11110450" y="0"/>
            <a:ext cx="0" cy="6911975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13879" tIns="56940" rIns="113879" bIns="56940" anchor="t" compatLnSpc="1"/>
          <a:lstStyle/>
          <a:p>
            <a:endParaRPr kumimoji="0" lang="en-US"/>
          </a:p>
        </p:txBody>
      </p:sp>
      <p:sp>
        <p:nvSpPr>
          <p:cNvPr id="13" name="椭圆 12"/>
          <p:cNvSpPr/>
          <p:nvPr/>
        </p:nvSpPr>
        <p:spPr>
          <a:xfrm>
            <a:off x="10341413" y="5759979"/>
            <a:ext cx="695611" cy="552958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13879" tIns="56940" rIns="113879" bIns="5694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5067827" y="3166150"/>
            <a:ext cx="6359017" cy="579676"/>
          </a:xfrm>
        </p:spPr>
        <p:txBody>
          <a:bodyPr anchor="b"/>
          <a:lstStyle>
            <a:lvl1pPr algn="l">
              <a:buNone/>
              <a:defRPr sz="25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7825621" cy="6911975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40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578234" y="266878"/>
            <a:ext cx="1932252" cy="4995054"/>
          </a:xfrm>
        </p:spPr>
        <p:txBody>
          <a:bodyPr rot="0" spcFirstLastPara="0" vertOverflow="overflow" horzOverflow="overflow" vert="horz" wrap="square" lIns="113879" tIns="56940" rIns="113879" bIns="56940" numCol="1" spcCol="341638" rtlCol="0" fromWordArt="0" anchor="t" anchorCtr="0" forceAA="0" compatLnSpc="1">
            <a:normAutofit/>
          </a:bodyPr>
          <a:lstStyle>
            <a:lvl1pPr marL="0" indent="0">
              <a:spcBef>
                <a:spcPts val="125"/>
              </a:spcBef>
              <a:spcAft>
                <a:spcPts val="498"/>
              </a:spcAft>
              <a:buFontTx/>
              <a:buNone/>
              <a:defRPr sz="1500"/>
            </a:lvl1pPr>
            <a:lvl2pPr>
              <a:defRPr sz="15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 flipH="1">
            <a:off x="11400288" y="0"/>
            <a:ext cx="0" cy="6911975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13879" tIns="56940" rIns="113879" bIns="56940" anchor="t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11207063" y="0"/>
            <a:ext cx="386450" cy="6911975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13879" tIns="56940" rIns="113879" bIns="5694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 flipH="1">
            <a:off x="11303675" y="0"/>
            <a:ext cx="0" cy="6911975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13879" tIns="56940" rIns="113879" bIns="56940" anchor="t" compatLnSpc="1"/>
          <a:lstStyle/>
          <a:p>
            <a:endParaRPr kumimoji="0" lang="en-US"/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 flipH="1">
            <a:off x="7922234" y="0"/>
            <a:ext cx="0" cy="6911975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13879" tIns="56940" rIns="113879" bIns="56940" anchor="t" compatLnSpc="1"/>
          <a:lstStyle/>
          <a:p>
            <a:endParaRPr kumimoji="0" lang="en-US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 flipH="1">
            <a:off x="7851101" y="0"/>
            <a:ext cx="0" cy="6911975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13879" tIns="56940" rIns="113879" bIns="56940" anchor="t" compatLnSpc="1"/>
          <a:lstStyle/>
          <a:p>
            <a:endParaRPr kumimoji="0" lang="en-US"/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DB4E40A-DA0D-4C05-B40C-D5241E4640D6}" type="datetimeFigureOut">
              <a:rPr lang="zh-CN" altLang="en-US" smtClean="0"/>
              <a:t>2024/4/20</a:t>
            </a:fld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14FA311-CC95-4A7D-B813-9A49EB6BE77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 flipH="1">
            <a:off x="11110450" y="0"/>
            <a:ext cx="0" cy="6911975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13879" tIns="56940" rIns="113879" bIns="56940" anchor="t" compatLnSpc="1"/>
          <a:lstStyle/>
          <a:p>
            <a:endParaRPr kumimoji="0" lang="en-US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579675" y="276799"/>
            <a:ext cx="9468036" cy="1151996"/>
          </a:xfrm>
          <a:prstGeom prst="rect">
            <a:avLst/>
          </a:prstGeom>
        </p:spPr>
        <p:txBody>
          <a:bodyPr vert="horz" lIns="113879" tIns="56940" rIns="113879" bIns="56940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579675" y="1612794"/>
            <a:ext cx="9468036" cy="4912110"/>
          </a:xfrm>
          <a:prstGeom prst="rect">
            <a:avLst/>
          </a:prstGeom>
        </p:spPr>
        <p:txBody>
          <a:bodyPr vert="horz" lIns="113879" tIns="56940" rIns="113879" bIns="5694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9884146" y="1040437"/>
            <a:ext cx="2027513" cy="486928"/>
          </a:xfrm>
          <a:prstGeom prst="rect">
            <a:avLst/>
          </a:prstGeom>
        </p:spPr>
        <p:txBody>
          <a:bodyPr vert="horz" lIns="113879" tIns="56940" rIns="113879" bIns="56940" anchor="ctr" anchorCtr="0"/>
          <a:lstStyle>
            <a:lvl1pPr algn="r" eaLnBrk="1" latinLnBrk="0" hangingPunct="1">
              <a:defRPr kumimoji="0" sz="1500">
                <a:solidFill>
                  <a:schemeClr val="tx2"/>
                </a:solidFill>
              </a:defRPr>
            </a:lvl1pPr>
          </a:lstStyle>
          <a:p>
            <a:fld id="{2DB4E40A-DA0D-4C05-B40C-D5241E4640D6}" type="datetimeFigureOut">
              <a:rPr lang="zh-CN" altLang="en-US" smtClean="0"/>
              <a:t>2024/4/20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9278802" y="3719103"/>
            <a:ext cx="3225588" cy="463741"/>
          </a:xfrm>
          <a:prstGeom prst="rect">
            <a:avLst/>
          </a:prstGeom>
        </p:spPr>
        <p:txBody>
          <a:bodyPr vert="horz" lIns="113879" tIns="56940" rIns="113879" bIns="56940" anchor="ctr" anchorCtr="0"/>
          <a:lstStyle>
            <a:lvl1pPr algn="l" eaLnBrk="1" latinLnBrk="0" hangingPunct="1">
              <a:defRPr kumimoji="0" sz="15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 flipH="1">
            <a:off x="96613" y="0"/>
            <a:ext cx="0" cy="6911975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13879" tIns="56940" rIns="113879" bIns="56940" anchor="t" compatLnSpc="1"/>
          <a:lstStyle/>
          <a:p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 flipH="1">
            <a:off x="11400288" y="0"/>
            <a:ext cx="0" cy="6911975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13879" tIns="56940" rIns="113879" bIns="56940" anchor="t" compatLnSpc="1"/>
          <a:lstStyle/>
          <a:p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11207063" y="0"/>
            <a:ext cx="386450" cy="6911975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13879" tIns="56940" rIns="113879" bIns="5694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 flipH="1">
            <a:off x="11303675" y="0"/>
            <a:ext cx="0" cy="6911975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13879" tIns="56940" rIns="113879" bIns="56940" anchor="t" compatLnSpc="1"/>
          <a:lstStyle/>
          <a:p>
            <a:endParaRPr kumimoji="0" lang="en-US"/>
          </a:p>
        </p:txBody>
      </p:sp>
      <p:sp>
        <p:nvSpPr>
          <p:cNvPr id="12" name="椭圆 11"/>
          <p:cNvSpPr/>
          <p:nvPr/>
        </p:nvSpPr>
        <p:spPr>
          <a:xfrm>
            <a:off x="10341413" y="5759979"/>
            <a:ext cx="695611" cy="552958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13879" tIns="56940" rIns="113879" bIns="5694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10306633" y="5779179"/>
            <a:ext cx="772901" cy="525310"/>
          </a:xfrm>
          <a:prstGeom prst="rect">
            <a:avLst/>
          </a:prstGeom>
        </p:spPr>
        <p:txBody>
          <a:bodyPr vert="horz" lIns="113879" tIns="56940" rIns="113879" bIns="56940" anchor="ctr"/>
          <a:lstStyle>
            <a:lvl1pPr algn="ctr" eaLnBrk="1" latinLnBrk="0" hangingPunct="1">
              <a:defRPr kumimoji="0" sz="1700" b="1">
                <a:solidFill>
                  <a:srgbClr val="FFFFFF"/>
                </a:solidFill>
              </a:defRPr>
            </a:lvl1pPr>
          </a:lstStyle>
          <a:p>
            <a:fld id="{914FA311-CC95-4A7D-B813-9A49EB6BE770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24" name="图片 1073743875" descr="学科网 zxxk.com" title="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/>
  <p:txStyles>
    <p:titleStyle>
      <a:lvl1pPr algn="l" rtl="0" eaLnBrk="1" latinLnBrk="0" hangingPunct="1">
        <a:spcBef>
          <a:spcPct val="0"/>
        </a:spcBef>
        <a:buNone/>
        <a:defRPr kumimoji="0" sz="37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1638" indent="-341638" algn="l" rtl="0" eaLnBrk="1" latinLnBrk="0" hangingPunct="1">
        <a:spcBef>
          <a:spcPts val="747"/>
        </a:spcBef>
        <a:buClr>
          <a:schemeClr val="accent1"/>
        </a:buClr>
        <a:buSzPct val="70000"/>
        <a:buFont typeface="Wingdings"/>
        <a:buChar char="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97156" indent="-34163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38794" indent="-227759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480432" indent="-227759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822070" indent="-227759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63708" indent="-227759" algn="l" rtl="0" eaLnBrk="1" latinLnBrk="0" hangingPunct="1">
        <a:spcBef>
          <a:spcPct val="20000"/>
        </a:spcBef>
        <a:buClr>
          <a:schemeClr val="accent1"/>
        </a:buClr>
        <a:buChar char="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6pPr>
      <a:lvl7pPr marL="2505346" indent="-227759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7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846984" indent="-227759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7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3188623" indent="-227759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7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6939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13879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70819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27758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84698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41638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98577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55517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3" title=""/>
          <p:cNvSpPr txBox="1"/>
          <p:nvPr/>
        </p:nvSpPr>
        <p:spPr>
          <a:xfrm>
            <a:off x="2484388" y="2015827"/>
            <a:ext cx="84249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2024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高</a:t>
            </a:r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考议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论文</a:t>
            </a:r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之</a:t>
            </a:r>
            <a:endParaRPr lang="en-US" altLang="zh-CN" sz="3600" b="1" smtClean="0"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4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巧</a:t>
            </a:r>
            <a:r>
              <a:rPr lang="zh-CN" altLang="en-US" sz="4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用关联词增强说理技</a:t>
            </a:r>
            <a:r>
              <a:rPr lang="zh-CN" altLang="en-US" sz="44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巧及范例</a:t>
            </a:r>
            <a:endParaRPr lang="zh-CN" altLang="en-US" sz="28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3" title=""/>
          <p:cNvSpPr txBox="1"/>
          <p:nvPr/>
        </p:nvSpPr>
        <p:spPr>
          <a:xfrm>
            <a:off x="612180" y="1007715"/>
            <a:ext cx="10225136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n-US" altLang="zh-CN" sz="3200" b="1" smtClean="0"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3200" b="1" smtClean="0">
                <a:latin typeface="微软雅黑" pitchFamily="34" charset="-122"/>
                <a:ea typeface="微软雅黑" pitchFamily="34" charset="-122"/>
              </a:rPr>
              <a:t>方法四： </a:t>
            </a:r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转折关系，让说理对比鲜明 </a:t>
            </a:r>
            <a:r>
              <a:rPr lang="en-US" altLang="zh-CN" sz="3200" b="1"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32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5" name="Rectangle 1" title=""/>
          <p:cNvSpPr>
            <a:spLocks noChangeArrowheads="1"/>
          </p:cNvSpPr>
          <p:nvPr/>
        </p:nvSpPr>
        <p:spPr bwMode="auto">
          <a:xfrm>
            <a:off x="612180" y="1911705"/>
            <a:ext cx="10081120" cy="36009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66700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3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  </a:t>
            </a:r>
            <a:r>
              <a:rPr kumimoji="0" lang="en-US" altLang="zh-CN" sz="3000" b="1" i="0" u="none" strike="noStrike" cap="none" normalizeH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 </a:t>
            </a:r>
            <a:r>
              <a:rPr lang="zh-CN" altLang="en-US" sz="3000" b="1" smtClean="0"/>
              <a:t>后</a:t>
            </a:r>
            <a:r>
              <a:rPr lang="zh-CN" altLang="en-US" sz="3000" b="1"/>
              <a:t>一分句的意思不是顺着前一个分句的意思说下去，而是作了一个转折，说出同前一分句相反、相对或部分相反的意思来。分句之间构成转折关系</a:t>
            </a:r>
            <a:r>
              <a:rPr lang="zh-CN" altLang="en-US" sz="3000" b="1" smtClean="0"/>
              <a:t>。</a:t>
            </a:r>
            <a:endParaRPr lang="en-US" altLang="zh-CN" sz="3000" b="1" smtClean="0"/>
          </a:p>
          <a:p>
            <a:pPr lvl="0" indent="266700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000" b="1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3000" b="1" smtClean="0">
                <a:latin typeface="黑体" pitchFamily="49" charset="-122"/>
                <a:ea typeface="黑体" pitchFamily="49" charset="-122"/>
              </a:rPr>
              <a:t>常</a:t>
            </a: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用的关联词有：虽然（虽、尽管）</a:t>
            </a:r>
            <a:r>
              <a:rPr lang="en-US" altLang="zh-CN" sz="3000" b="1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但是（但、可是、却、而、还 是）</a:t>
            </a:r>
            <a:r>
              <a:rPr lang="en-US" altLang="zh-CN" sz="3000" b="1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，但是，但，然而，只是，不</a:t>
            </a:r>
            <a:r>
              <a:rPr lang="zh-CN" altLang="en-US" sz="3000" b="1" smtClean="0">
                <a:latin typeface="黑体" pitchFamily="49" charset="-122"/>
                <a:ea typeface="黑体" pitchFamily="49" charset="-122"/>
              </a:rPr>
              <a:t>过，倒，竟</a:t>
            </a: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然。</a:t>
            </a:r>
          </a:p>
        </p:txBody>
      </p:sp>
      <p:sp>
        <p:nvSpPr>
          <p:cNvPr id="5" name="圆角矩形 4" title=""/>
          <p:cNvSpPr/>
          <p:nvPr/>
        </p:nvSpPr>
        <p:spPr>
          <a:xfrm>
            <a:off x="324148" y="215627"/>
            <a:ext cx="2232248" cy="576064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smtClean="0"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800" b="1" smtClean="0">
                <a:latin typeface="微软雅黑" pitchFamily="34" charset="-122"/>
                <a:ea typeface="微软雅黑" pitchFamily="34" charset="-122"/>
              </a:rPr>
              <a:t>技法学习</a:t>
            </a:r>
            <a:r>
              <a:rPr lang="en-US" altLang="zh-CN" sz="2800" b="1" smtClean="0"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b="1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3" title=""/>
          <p:cNvSpPr txBox="1"/>
          <p:nvPr/>
        </p:nvSpPr>
        <p:spPr>
          <a:xfrm>
            <a:off x="324148" y="287635"/>
            <a:ext cx="4968552" cy="6186309"/>
          </a:xfrm>
          <a:prstGeom prst="rect">
            <a:avLst/>
          </a:prstGeom>
          <a:noFill/>
          <a:ln w="19050">
            <a:solidFill>
              <a:schemeClr val="accent2">
                <a:lumMod val="75000"/>
              </a:schemeClr>
            </a:solidFill>
            <a:prstDash val="lgDash"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/>
              <a:t>【</a:t>
            </a:r>
            <a:r>
              <a:rPr lang="zh-CN" altLang="en-US" sz="2400" b="1"/>
              <a:t>示</a:t>
            </a:r>
            <a:r>
              <a:rPr lang="zh-CN" altLang="en-US" sz="2400" b="1" smtClean="0"/>
              <a:t>例</a:t>
            </a:r>
            <a:r>
              <a:rPr lang="en-US" altLang="zh-CN" sz="2400" b="1" smtClean="0"/>
              <a:t>1】</a:t>
            </a:r>
          </a:p>
          <a:p>
            <a:pPr>
              <a:lnSpc>
                <a:spcPct val="150000"/>
              </a:lnSpc>
            </a:pPr>
            <a:r>
              <a:rPr lang="en-US" altLang="zh-CN" sz="2400" b="1"/>
              <a:t> </a:t>
            </a:r>
            <a:r>
              <a:rPr lang="en-US" altLang="zh-CN" sz="2400" b="1" smtClean="0"/>
              <a:t>     </a:t>
            </a:r>
            <a:r>
              <a:rPr lang="en-US" altLang="zh-CN" sz="2400" b="1" smtClean="0">
                <a:latin typeface="仿宋" pitchFamily="49" charset="-122"/>
                <a:ea typeface="仿宋" pitchFamily="49" charset="-122"/>
              </a:rPr>
              <a:t> </a:t>
            </a:r>
            <a:r>
              <a:rPr lang="zh-CN" altLang="en-US" sz="2400" b="1" smtClean="0">
                <a:latin typeface="仿宋" pitchFamily="49" charset="-122"/>
                <a:ea typeface="仿宋" pitchFamily="49" charset="-122"/>
              </a:rPr>
              <a:t>国</a:t>
            </a:r>
            <a:r>
              <a:rPr lang="zh-CN" altLang="en-US" sz="2400" b="1">
                <a:latin typeface="仿宋" pitchFamily="49" charset="-122"/>
                <a:ea typeface="仿宋" pitchFamily="49" charset="-122"/>
              </a:rPr>
              <a:t>家是天，天高任鸟飞；国家是海，海阔凭鱼跃。然 而，天空需要鸟的矫健，海洋需要鱼的活力，国家需要青年的付出与奉献</a:t>
            </a:r>
            <a:r>
              <a:rPr lang="en-US" altLang="zh-CN" sz="2400" b="1">
                <a:latin typeface="仿宋" pitchFamily="49" charset="-122"/>
                <a:ea typeface="仿宋" pitchFamily="49" charset="-122"/>
              </a:rPr>
              <a:t>〉</a:t>
            </a:r>
            <a:r>
              <a:rPr lang="zh-CN" altLang="en-US" sz="2400" b="1">
                <a:latin typeface="仿宋" pitchFamily="49" charset="-122"/>
                <a:ea typeface="仿宋" pitchFamily="49" charset="-122"/>
              </a:rPr>
              <a:t>让我们一起唱响新时代，拥抱新辉煌。（</a:t>
            </a:r>
            <a:r>
              <a:rPr lang="en-US" altLang="zh-CN" sz="2400" b="1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2400" b="1">
                <a:latin typeface="仿宋" pitchFamily="49" charset="-122"/>
                <a:ea typeface="仿宋" pitchFamily="49" charset="-122"/>
              </a:rPr>
              <a:t>在祖国发展中成长</a:t>
            </a:r>
            <a:r>
              <a:rPr lang="en-US" altLang="zh-CN" sz="2400" b="1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2400" b="1" smtClean="0">
                <a:latin typeface="仿宋" pitchFamily="49" charset="-122"/>
                <a:ea typeface="仿宋" pitchFamily="49" charset="-122"/>
              </a:rPr>
              <a:t>）</a:t>
            </a:r>
            <a:endParaRPr lang="en-US" altLang="zh-CN" sz="2400" b="1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smtClean="0"/>
              <a:t>【</a:t>
            </a:r>
            <a:r>
              <a:rPr lang="zh-CN" altLang="en-US" sz="2400" b="1"/>
              <a:t>点评</a:t>
            </a:r>
            <a:r>
              <a:rPr lang="en-US" altLang="zh-CN" sz="2400" b="1" smtClean="0"/>
              <a:t>】</a:t>
            </a:r>
          </a:p>
          <a:p>
            <a:pPr>
              <a:lnSpc>
                <a:spcPct val="150000"/>
              </a:lnSpc>
            </a:pPr>
            <a:r>
              <a:rPr lang="en-US" altLang="zh-CN" sz="2400" b="1"/>
              <a:t> </a:t>
            </a:r>
            <a:r>
              <a:rPr lang="en-US" altLang="zh-CN" sz="2400" b="1" smtClean="0"/>
              <a:t>     </a:t>
            </a:r>
            <a:r>
              <a:rPr lang="zh-CN" altLang="en-US" sz="2400" b="1" smtClean="0"/>
              <a:t>作</a:t>
            </a:r>
            <a:r>
              <a:rPr lang="zh-CN" altLang="en-US" sz="2400" b="1"/>
              <a:t>者通过比</a:t>
            </a:r>
            <a:r>
              <a:rPr lang="zh-CN" altLang="en-US" sz="2400" b="1" smtClean="0"/>
              <a:t>喻，再</a:t>
            </a:r>
            <a:r>
              <a:rPr lang="zh-CN" altLang="en-US" sz="2400" b="1"/>
              <a:t>转折表意，生动形象地写出了国家和时代对青年人成长的意</a:t>
            </a:r>
            <a:r>
              <a:rPr lang="zh-CN" altLang="en-US" sz="2400" b="1" smtClean="0"/>
              <a:t>义，内</a:t>
            </a:r>
            <a:r>
              <a:rPr lang="zh-CN" altLang="en-US" sz="2400" b="1"/>
              <a:t>涵丰富而深刻。</a:t>
            </a:r>
            <a:endParaRPr lang="zh-CN" altLang="en-US" sz="2400"/>
          </a:p>
        </p:txBody>
      </p:sp>
      <p:sp>
        <p:nvSpPr>
          <p:cNvPr id="3" name="矩形 2" title=""/>
          <p:cNvSpPr/>
          <p:nvPr/>
        </p:nvSpPr>
        <p:spPr>
          <a:xfrm>
            <a:off x="5436716" y="287635"/>
            <a:ext cx="5544616" cy="6186309"/>
          </a:xfrm>
          <a:prstGeom prst="rect">
            <a:avLst/>
          </a:prstGeom>
          <a:ln w="19050">
            <a:solidFill>
              <a:srgbClr val="0070C0"/>
            </a:solidFill>
            <a:prstDash val="lgDash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smtClean="0"/>
              <a:t>【</a:t>
            </a:r>
            <a:r>
              <a:rPr lang="zh-CN" altLang="en-US" sz="2400" b="1" smtClean="0"/>
              <a:t>示例</a:t>
            </a:r>
            <a:r>
              <a:rPr lang="en-US" altLang="zh-CN" sz="2400" b="1" smtClean="0"/>
              <a:t>2】</a:t>
            </a:r>
          </a:p>
          <a:p>
            <a:pPr>
              <a:lnSpc>
                <a:spcPct val="150000"/>
              </a:lnSpc>
            </a:pPr>
            <a:r>
              <a:rPr lang="en-US" altLang="zh-CN" sz="2400" b="1"/>
              <a:t> </a:t>
            </a:r>
            <a:r>
              <a:rPr lang="en-US" altLang="zh-CN" sz="2400" b="1" smtClean="0"/>
              <a:t>      </a:t>
            </a:r>
            <a:r>
              <a:rPr lang="zh-CN" altLang="en-US" sz="2400" b="1" smtClean="0">
                <a:latin typeface="仿宋" pitchFamily="49" charset="-122"/>
                <a:ea typeface="仿宋" pitchFamily="49" charset="-122"/>
              </a:rPr>
              <a:t>知</a:t>
            </a:r>
            <a:r>
              <a:rPr lang="zh-CN" altLang="en-US" sz="2400" b="1">
                <a:latin typeface="仿宋" pitchFamily="49" charset="-122"/>
                <a:ea typeface="仿宋" pitchFamily="49" charset="-122"/>
              </a:rPr>
              <a:t>识是形成新创意的素材，但这并不是说，光凭知识就能拥有创造性。发挥创造力的真正关键，在于如何运用知识</a:t>
            </a:r>
            <a:r>
              <a:rPr lang="zh-CN" altLang="en-US" sz="2400" b="1" smtClean="0">
                <a:latin typeface="仿宋" pitchFamily="49" charset="-122"/>
                <a:ea typeface="仿宋" pitchFamily="49" charset="-122"/>
              </a:rPr>
              <a:t>。（</a:t>
            </a:r>
            <a:r>
              <a:rPr lang="en-US" altLang="zh-CN" sz="2400" b="1" smtClean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2400" b="1" smtClean="0">
                <a:latin typeface="仿宋" pitchFamily="49" charset="-122"/>
                <a:ea typeface="仿宋" pitchFamily="49" charset="-122"/>
              </a:rPr>
              <a:t>实践出真知</a:t>
            </a:r>
            <a:r>
              <a:rPr lang="en-US" altLang="zh-CN" sz="2400" b="1" smtClean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2400" b="1" smtClean="0">
                <a:latin typeface="仿宋" pitchFamily="49" charset="-122"/>
                <a:ea typeface="仿宋" pitchFamily="49" charset="-122"/>
              </a:rPr>
              <a:t>）</a:t>
            </a:r>
            <a:endParaRPr lang="zh-CN" altLang="en-US" sz="2400" b="1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smtClean="0"/>
              <a:t>【</a:t>
            </a:r>
            <a:r>
              <a:rPr lang="zh-CN" altLang="en-US" sz="2400" b="1" smtClean="0"/>
              <a:t>点评</a:t>
            </a:r>
            <a:r>
              <a:rPr lang="en-US" altLang="zh-CN" sz="2400" b="1" smtClean="0"/>
              <a:t>】</a:t>
            </a:r>
          </a:p>
          <a:p>
            <a:pPr>
              <a:lnSpc>
                <a:spcPct val="150000"/>
              </a:lnSpc>
            </a:pPr>
            <a:r>
              <a:rPr lang="en-US" altLang="zh-CN" sz="2400" b="1"/>
              <a:t> </a:t>
            </a:r>
            <a:r>
              <a:rPr lang="en-US" altLang="zh-CN" sz="2400" b="1" smtClean="0"/>
              <a:t>    </a:t>
            </a:r>
            <a:r>
              <a:rPr lang="zh-CN" altLang="en-US" sz="2400" b="1" smtClean="0"/>
              <a:t>运</a:t>
            </a:r>
            <a:r>
              <a:rPr lang="zh-CN" altLang="en-US" sz="2400" b="1"/>
              <a:t>用“但”表转折关系的关联词，先强调“知识是形成新创意的素材”，然后通过语意的转折，强调发挥创造力的真正关键，在于如何运用知识。运用转折关系，使说理更对比鲜明，观点突出。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3" title=""/>
          <p:cNvSpPr txBox="1"/>
          <p:nvPr/>
        </p:nvSpPr>
        <p:spPr>
          <a:xfrm>
            <a:off x="468164" y="863699"/>
            <a:ext cx="10225136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n-US" altLang="zh-CN" sz="3200" b="1" smtClean="0"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3200" b="1" smtClean="0">
                <a:latin typeface="微软雅黑" pitchFamily="34" charset="-122"/>
                <a:ea typeface="微软雅黑" pitchFamily="34" charset="-122"/>
              </a:rPr>
              <a:t>方法五： </a:t>
            </a:r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假设关系，让说理由虚变实 </a:t>
            </a:r>
            <a:r>
              <a:rPr lang="en-US" altLang="zh-CN" sz="3200" b="1"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32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5" name="Rectangle 1" title=""/>
          <p:cNvSpPr>
            <a:spLocks noChangeArrowheads="1"/>
          </p:cNvSpPr>
          <p:nvPr/>
        </p:nvSpPr>
        <p:spPr bwMode="auto">
          <a:xfrm>
            <a:off x="684188" y="1611624"/>
            <a:ext cx="9937104" cy="42011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66700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   </a:t>
            </a:r>
            <a:r>
              <a:rPr lang="zh-CN" altLang="en-US" sz="3000" b="1" smtClean="0"/>
              <a:t>前</a:t>
            </a:r>
            <a:r>
              <a:rPr lang="zh-CN" altLang="en-US" sz="3000" b="1"/>
              <a:t>一个分句假设存在或出现了某种情况，后一个分句说出假设情况一旦实现产生的结果。两个分句之间是一种假定的条件与结果的关系</a:t>
            </a:r>
            <a:r>
              <a:rPr lang="zh-CN" altLang="en-US" sz="3000" b="1" smtClean="0"/>
              <a:t>。</a:t>
            </a:r>
            <a:endParaRPr lang="en-US" altLang="zh-CN" sz="3000" b="1" smtClean="0"/>
          </a:p>
          <a:p>
            <a:pPr lvl="0" indent="266700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/>
              <a:t> </a:t>
            </a:r>
            <a:r>
              <a:rPr lang="en-US" altLang="zh-CN" sz="3000" b="1" smtClean="0"/>
              <a:t>    </a:t>
            </a: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常见的关联词语是</a:t>
            </a:r>
            <a:r>
              <a:rPr lang="en-US" altLang="zh-CN" sz="3000" b="1">
                <a:latin typeface="黑体" pitchFamily="49" charset="-122"/>
                <a:ea typeface="黑体" pitchFamily="49" charset="-122"/>
              </a:rPr>
              <a:t>:</a:t>
            </a: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如果（假如、倘若、若、要是、要、若要、假若、如若）</a:t>
            </a:r>
            <a:r>
              <a:rPr lang="en-US" altLang="zh-CN" sz="3000" b="1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就 （那么、那、便、那就）</a:t>
            </a:r>
            <a:r>
              <a:rPr lang="en-US" altLang="zh-CN" sz="3000" b="1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，即使（就是、就算、纵然、哪怕、 即便、纵使）</a:t>
            </a:r>
            <a:r>
              <a:rPr lang="en-US" altLang="zh-CN" sz="3000" b="1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也（还、还是）</a:t>
            </a:r>
            <a:r>
              <a:rPr lang="en-US" altLang="zh-CN" sz="3000" b="1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，再</a:t>
            </a:r>
            <a:r>
              <a:rPr lang="en-US" altLang="zh-CN" sz="3000" b="1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也</a:t>
            </a:r>
            <a:r>
              <a:rPr lang="en-US" altLang="zh-CN" sz="3000" b="1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5" name="圆角矩形 4" title=""/>
          <p:cNvSpPr/>
          <p:nvPr/>
        </p:nvSpPr>
        <p:spPr>
          <a:xfrm>
            <a:off x="324148" y="215627"/>
            <a:ext cx="2232248" cy="576064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smtClean="0"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800" b="1" smtClean="0">
                <a:latin typeface="微软雅黑" pitchFamily="34" charset="-122"/>
                <a:ea typeface="微软雅黑" pitchFamily="34" charset="-122"/>
              </a:rPr>
              <a:t>技法学习</a:t>
            </a:r>
            <a:r>
              <a:rPr lang="en-US" altLang="zh-CN" sz="2800" b="1" smtClean="0"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b="1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3" title=""/>
          <p:cNvSpPr txBox="1"/>
          <p:nvPr/>
        </p:nvSpPr>
        <p:spPr>
          <a:xfrm>
            <a:off x="304716" y="216771"/>
            <a:ext cx="10701574" cy="6283259"/>
          </a:xfrm>
          <a:prstGeom prst="rect">
            <a:avLst/>
          </a:prstGeom>
          <a:noFill/>
          <a:ln w="19050">
            <a:solidFill>
              <a:schemeClr val="accent2">
                <a:lumMod val="75000"/>
              </a:schemeClr>
            </a:solidFill>
            <a:prstDash val="lgDash"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smtClean="0"/>
              <a:t>【</a:t>
            </a:r>
            <a:r>
              <a:rPr lang="zh-CN" altLang="en-US" sz="2400" b="1"/>
              <a:t>示例</a:t>
            </a:r>
            <a:r>
              <a:rPr lang="en-US" altLang="zh-CN" sz="2400" b="1" smtClean="0"/>
              <a:t>】</a:t>
            </a:r>
          </a:p>
          <a:p>
            <a:pPr>
              <a:lnSpc>
                <a:spcPct val="130000"/>
              </a:lnSpc>
            </a:pPr>
            <a:r>
              <a:rPr lang="en-US" altLang="zh-CN" sz="2400" b="1"/>
              <a:t> </a:t>
            </a:r>
            <a:r>
              <a:rPr lang="en-US" altLang="zh-CN" sz="2400" b="1" smtClean="0"/>
              <a:t> </a:t>
            </a:r>
            <a:r>
              <a:rPr lang="en-US" altLang="zh-CN" sz="2400" b="1" smtClean="0">
                <a:latin typeface="仿宋" pitchFamily="49" charset="-122"/>
                <a:ea typeface="仿宋" pitchFamily="49" charset="-122"/>
              </a:rPr>
              <a:t>   </a:t>
            </a:r>
            <a:r>
              <a:rPr lang="zh-CN" altLang="en-US" sz="2400" b="1" smtClean="0">
                <a:latin typeface="仿宋" pitchFamily="49" charset="-122"/>
                <a:ea typeface="仿宋" pitchFamily="49" charset="-122"/>
              </a:rPr>
              <a:t>“</a:t>
            </a:r>
            <a:r>
              <a:rPr lang="zh-CN" altLang="en-US" sz="2400" b="1">
                <a:latin typeface="仿宋" pitchFamily="49" charset="-122"/>
                <a:ea typeface="仿宋" pitchFamily="49" charset="-122"/>
              </a:rPr>
              <a:t>我们无法选择自己的生卒，然而又有多少人终生困于自己的生不逢时而最终郁郁而终。如那个错生在帝王家的亡国诗人李煜，如那个最忧愤了一生最终病死的贾谊。倘若他们能正视自己的年代，能用自己的力量去改变一些什么，那么历史会否有所不同？”不论我们生在繁华的时代，抑或萧条的岁月，都应当拿出自己的力量。那不是残忍的力量，不是无情的力量，它或许微弱并伴随苦难，却能在深渊中带来光明，在坚韧中捍卫我们的爱</a:t>
            </a:r>
            <a:r>
              <a:rPr lang="en-US" altLang="zh-CN" sz="2400" b="1">
                <a:latin typeface="仿宋" pitchFamily="49" charset="-122"/>
                <a:ea typeface="仿宋" pitchFamily="49" charset="-122"/>
              </a:rPr>
              <a:t>——</a:t>
            </a:r>
            <a:r>
              <a:rPr lang="zh-CN" altLang="en-US" sz="2400" b="1">
                <a:latin typeface="仿宋" pitchFamily="49" charset="-122"/>
                <a:ea typeface="仿宋" pitchFamily="49" charset="-122"/>
              </a:rPr>
              <a:t>这便是生逢其时的全部诠释</a:t>
            </a:r>
            <a:r>
              <a:rPr lang="zh-CN" altLang="en-US" sz="2400" b="1" smtClean="0">
                <a:latin typeface="仿宋" pitchFamily="49" charset="-122"/>
                <a:ea typeface="仿宋" pitchFamily="49" charset="-122"/>
              </a:rPr>
              <a:t>。（</a:t>
            </a:r>
            <a:r>
              <a:rPr lang="en-US" altLang="zh-CN" sz="2400" b="1" smtClean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2400" b="1">
                <a:latin typeface="仿宋" pitchFamily="49" charset="-122"/>
                <a:ea typeface="仿宋" pitchFamily="49" charset="-122"/>
              </a:rPr>
              <a:t>生逢其时</a:t>
            </a:r>
            <a:r>
              <a:rPr lang="en-US" altLang="zh-CN" sz="2400" b="1" smtClean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2400" b="1" smtClean="0">
                <a:latin typeface="仿宋" pitchFamily="49" charset="-122"/>
                <a:ea typeface="仿宋" pitchFamily="49" charset="-122"/>
              </a:rPr>
              <a:t>）</a:t>
            </a:r>
            <a:endParaRPr lang="en-US" altLang="zh-CN" sz="2400" b="1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smtClean="0"/>
              <a:t>【</a:t>
            </a:r>
            <a:r>
              <a:rPr lang="zh-CN" altLang="en-US" sz="2400" b="1" smtClean="0"/>
              <a:t>点评</a:t>
            </a:r>
            <a:r>
              <a:rPr lang="en-US" altLang="zh-CN" sz="2400" b="1" smtClean="0"/>
              <a:t>】</a:t>
            </a:r>
          </a:p>
          <a:p>
            <a:pPr>
              <a:lnSpc>
                <a:spcPct val="130000"/>
              </a:lnSpc>
            </a:pPr>
            <a:r>
              <a:rPr lang="en-US" altLang="zh-CN" sz="2400" b="1"/>
              <a:t> </a:t>
            </a:r>
            <a:r>
              <a:rPr lang="en-US" altLang="zh-CN" sz="2400" b="1" smtClean="0"/>
              <a:t>      </a:t>
            </a:r>
            <a:r>
              <a:rPr lang="zh-CN" altLang="en-US" sz="2400" b="1" smtClean="0"/>
              <a:t>假</a:t>
            </a:r>
            <a:r>
              <a:rPr lang="zh-CN" altLang="en-US" sz="2400" b="1"/>
              <a:t>设论证的用法一般是先列举某个事实，从另一个角度假设事件的另一种可能，两相对比之下，达到强化论点，使论证更有力度的目的。</a:t>
            </a:r>
            <a:r>
              <a:rPr lang="zh-CN" altLang="en-US" sz="2400" b="1" smtClean="0"/>
              <a:t>    </a:t>
            </a:r>
            <a:endParaRPr lang="en-US" altLang="zh-CN" sz="2400" b="1" smtClean="0"/>
          </a:p>
          <a:p>
            <a:pPr>
              <a:lnSpc>
                <a:spcPct val="130000"/>
              </a:lnSpc>
            </a:pPr>
            <a:r>
              <a:rPr lang="en-US" altLang="zh-CN" sz="2400" b="1"/>
              <a:t> </a:t>
            </a:r>
            <a:r>
              <a:rPr lang="en-US" altLang="zh-CN" sz="2400" b="1" smtClean="0"/>
              <a:t>      </a:t>
            </a:r>
            <a:r>
              <a:rPr lang="zh-CN" altLang="en-US" sz="2400" b="1" smtClean="0"/>
              <a:t>反</a:t>
            </a:r>
            <a:r>
              <a:rPr lang="zh-CN" altLang="en-US" sz="2400" b="1"/>
              <a:t>面假设是先列举正面事例，然后假设事例的反向发展，通过两种不同结局的对比，引导读者发现论点。</a:t>
            </a:r>
            <a:endParaRPr lang="zh-CN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3" title=""/>
          <p:cNvSpPr txBox="1"/>
          <p:nvPr/>
        </p:nvSpPr>
        <p:spPr>
          <a:xfrm>
            <a:off x="324148" y="287635"/>
            <a:ext cx="4968552" cy="6255559"/>
          </a:xfrm>
          <a:prstGeom prst="rect">
            <a:avLst/>
          </a:prstGeom>
          <a:noFill/>
          <a:ln w="19050">
            <a:solidFill>
              <a:schemeClr val="accent2">
                <a:lumMod val="75000"/>
              </a:schemeClr>
            </a:solidFill>
            <a:prstDash val="lgDash"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/>
              <a:t>【</a:t>
            </a:r>
            <a:r>
              <a:rPr lang="zh-CN" altLang="en-US" sz="2400" b="1"/>
              <a:t>示</a:t>
            </a:r>
            <a:r>
              <a:rPr lang="zh-CN" altLang="en-US" sz="2400" b="1" smtClean="0"/>
              <a:t>例</a:t>
            </a:r>
            <a:r>
              <a:rPr lang="en-US" altLang="zh-CN" sz="2400" b="1" smtClean="0"/>
              <a:t>2】</a:t>
            </a:r>
          </a:p>
          <a:p>
            <a:pPr>
              <a:lnSpc>
                <a:spcPct val="120000"/>
              </a:lnSpc>
            </a:pPr>
            <a:r>
              <a:rPr lang="en-US" altLang="zh-CN" sz="2400" b="1"/>
              <a:t> </a:t>
            </a:r>
            <a:r>
              <a:rPr lang="en-US" altLang="zh-CN" sz="2400" b="1" smtClean="0"/>
              <a:t>    </a:t>
            </a:r>
            <a:r>
              <a:rPr lang="en-US" altLang="zh-CN" sz="2400" smtClean="0">
                <a:latin typeface="仿宋" pitchFamily="49" charset="-122"/>
                <a:ea typeface="仿宋" pitchFamily="49" charset="-122"/>
              </a:rPr>
              <a:t> </a:t>
            </a:r>
            <a:r>
              <a:rPr lang="zh-CN" altLang="en-US" sz="2400" b="1" smtClean="0">
                <a:latin typeface="仿宋" pitchFamily="49" charset="-122"/>
                <a:ea typeface="仿宋" pitchFamily="49" charset="-122"/>
              </a:rPr>
              <a:t>古往今来，科学上新的发明，哲学上新的理论，美术上新的作风，都是这样来的。如果后来的学者都墨守前人的旧说，那就没有新问题，没有新发明，一切学术就停滞了，人类的文化也就不会进步了。</a:t>
            </a:r>
          </a:p>
          <a:p>
            <a:pPr>
              <a:lnSpc>
                <a:spcPct val="120000"/>
              </a:lnSpc>
            </a:pPr>
            <a:r>
              <a:rPr lang="en-US" altLang="zh-CN" sz="2400" b="1" smtClean="0"/>
              <a:t>【</a:t>
            </a:r>
            <a:r>
              <a:rPr lang="zh-CN" altLang="en-US" sz="2400" b="1"/>
              <a:t>点评</a:t>
            </a:r>
            <a:r>
              <a:rPr lang="en-US" altLang="zh-CN" sz="2400" b="1" smtClean="0"/>
              <a:t>】</a:t>
            </a:r>
          </a:p>
          <a:p>
            <a:pPr>
              <a:lnSpc>
                <a:spcPct val="120000"/>
              </a:lnSpc>
            </a:pPr>
            <a:r>
              <a:rPr lang="en-US" altLang="zh-CN" sz="2400" b="1"/>
              <a:t> </a:t>
            </a:r>
            <a:r>
              <a:rPr lang="en-US" altLang="zh-CN" sz="2400" b="1" smtClean="0"/>
              <a:t>     </a:t>
            </a:r>
            <a:r>
              <a:rPr lang="zh-CN" altLang="en-US" sz="2400" b="1" smtClean="0"/>
              <a:t>运用“如果</a:t>
            </a:r>
            <a:r>
              <a:rPr lang="en-US" altLang="zh-CN" sz="2400" b="1" smtClean="0"/>
              <a:t>……</a:t>
            </a:r>
            <a:r>
              <a:rPr lang="zh-CN" altLang="en-US" sz="2400" b="1" smtClean="0"/>
              <a:t>那</a:t>
            </a:r>
            <a:r>
              <a:rPr lang="en-US" altLang="zh-CN" sz="2400" b="1" smtClean="0"/>
              <a:t>……</a:t>
            </a:r>
            <a:r>
              <a:rPr lang="zh-CN" altLang="en-US" sz="2400" b="1" smtClean="0"/>
              <a:t>”表假设关系的关联词，前一分句提出假设“墨守前人旧说”，后一分句分析其具体危害，说理深刻，观点鲜明。运用假设关系，可以让说理走向另一面，从而更具有思辨性。</a:t>
            </a:r>
            <a:endParaRPr lang="zh-CN" altLang="en-US" sz="2400" b="1"/>
          </a:p>
        </p:txBody>
      </p:sp>
      <p:sp>
        <p:nvSpPr>
          <p:cNvPr id="3" name="矩形 2" title=""/>
          <p:cNvSpPr/>
          <p:nvPr/>
        </p:nvSpPr>
        <p:spPr>
          <a:xfrm>
            <a:off x="5436716" y="287635"/>
            <a:ext cx="5544616" cy="6186309"/>
          </a:xfrm>
          <a:prstGeom prst="rect">
            <a:avLst/>
          </a:prstGeom>
          <a:ln w="19050">
            <a:solidFill>
              <a:srgbClr val="0070C0"/>
            </a:solidFill>
            <a:prstDash val="lgDash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smtClean="0"/>
              <a:t>【</a:t>
            </a:r>
            <a:r>
              <a:rPr lang="zh-CN" altLang="en-US" sz="2400" b="1" smtClean="0"/>
              <a:t>教考联结</a:t>
            </a:r>
            <a:r>
              <a:rPr lang="en-US" altLang="zh-CN" sz="2400" b="1" smtClean="0"/>
              <a:t>】</a:t>
            </a:r>
          </a:p>
          <a:p>
            <a:pPr>
              <a:lnSpc>
                <a:spcPct val="150000"/>
              </a:lnSpc>
            </a:pPr>
            <a:r>
              <a:rPr lang="en-US" altLang="zh-CN" sz="2400" b="1"/>
              <a:t> </a:t>
            </a:r>
            <a:r>
              <a:rPr lang="en-US" altLang="zh-CN" sz="2400" b="1" smtClean="0"/>
              <a:t>      </a:t>
            </a:r>
            <a:r>
              <a:rPr lang="zh-CN" altLang="en-US" sz="2400" b="1">
                <a:latin typeface="仿宋" pitchFamily="49" charset="-122"/>
                <a:ea typeface="仿宋" pitchFamily="49" charset="-122"/>
              </a:rPr>
              <a:t>向使三国各爱其地，齐人勿附于秦，刺客不行，良将犹在，则胜负之数，存亡之理，当与秦相较，或未易量。（</a:t>
            </a:r>
            <a:r>
              <a:rPr lang="en-US" altLang="zh-CN" sz="2400" b="1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2400" b="1">
                <a:latin typeface="仿宋" pitchFamily="49" charset="-122"/>
                <a:ea typeface="仿宋" pitchFamily="49" charset="-122"/>
              </a:rPr>
              <a:t>六国论</a:t>
            </a:r>
            <a:r>
              <a:rPr lang="en-US" altLang="zh-CN" sz="2400" b="1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2400" b="1">
                <a:latin typeface="仿宋" pitchFamily="49" charset="-122"/>
                <a:ea typeface="仿宋" pitchFamily="49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en-US" altLang="zh-CN" sz="2400" b="1" smtClean="0"/>
              <a:t>【</a:t>
            </a:r>
            <a:r>
              <a:rPr lang="zh-CN" altLang="en-US" sz="2400" b="1" smtClean="0"/>
              <a:t>点评</a:t>
            </a:r>
            <a:r>
              <a:rPr lang="en-US" altLang="zh-CN" sz="2400" b="1" smtClean="0"/>
              <a:t>】</a:t>
            </a:r>
          </a:p>
          <a:p>
            <a:pPr>
              <a:lnSpc>
                <a:spcPct val="150000"/>
              </a:lnSpc>
            </a:pPr>
            <a:r>
              <a:rPr lang="en-US" altLang="zh-CN" sz="2400" b="1"/>
              <a:t> </a:t>
            </a:r>
            <a:r>
              <a:rPr lang="en-US" altLang="zh-CN" sz="2400" b="1" smtClean="0"/>
              <a:t>    </a:t>
            </a:r>
            <a:r>
              <a:rPr lang="zh-CN" altLang="en-US" sz="2400" b="1" smtClean="0"/>
              <a:t>运</a:t>
            </a:r>
            <a:r>
              <a:rPr lang="zh-CN" altLang="en-US" sz="2400" b="1"/>
              <a:t>用</a:t>
            </a:r>
            <a:r>
              <a:rPr lang="zh-CN" altLang="en-US" sz="2400" b="1" smtClean="0"/>
              <a:t>“</a:t>
            </a:r>
            <a:r>
              <a:rPr lang="zh-CN" altLang="en-US" sz="2400" b="1"/>
              <a:t>向使”</a:t>
            </a:r>
            <a:r>
              <a:rPr lang="zh-CN" altLang="en-US" sz="2400" b="1" smtClean="0"/>
              <a:t>（假如让）表假设关系的关联词，引出与前面事实相反的结论，这叫反向假设。</a:t>
            </a:r>
            <a:r>
              <a:rPr lang="zh-CN" altLang="en-US" sz="2400" b="1"/>
              <a:t>从而，得出“胜负之数，存亡之理，当与秦相较，或未易量”的推论</a:t>
            </a:r>
            <a:r>
              <a:rPr lang="zh-CN" altLang="en-US" sz="2400" b="1" smtClean="0"/>
              <a:t>，使</a:t>
            </a:r>
            <a:r>
              <a:rPr lang="zh-CN" altLang="en-US" sz="2400" b="1"/>
              <a:t>说理更对比鲜明，观点突出。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3" title=""/>
          <p:cNvSpPr txBox="1"/>
          <p:nvPr/>
        </p:nvSpPr>
        <p:spPr>
          <a:xfrm>
            <a:off x="612180" y="1122145"/>
            <a:ext cx="10081120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n-US" altLang="zh-CN" sz="3200" b="1" smtClean="0"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3200" b="1" smtClean="0">
                <a:latin typeface="微软雅黑" pitchFamily="34" charset="-122"/>
                <a:ea typeface="微软雅黑" pitchFamily="34" charset="-122"/>
              </a:rPr>
              <a:t>方法六：条</a:t>
            </a:r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件关系，让说理推断合理 </a:t>
            </a:r>
            <a:r>
              <a:rPr lang="en-US" altLang="zh-CN" sz="3200" b="1" smtClean="0"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32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5" name="Rectangle 1" title=""/>
          <p:cNvSpPr>
            <a:spLocks noChangeArrowheads="1"/>
          </p:cNvSpPr>
          <p:nvPr/>
        </p:nvSpPr>
        <p:spPr bwMode="auto">
          <a:xfrm>
            <a:off x="756196" y="2211789"/>
            <a:ext cx="9865096" cy="300082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66700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3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   </a:t>
            </a:r>
            <a:r>
              <a:rPr lang="zh-CN" altLang="en-US" sz="3000" b="1" smtClean="0"/>
              <a:t>前</a:t>
            </a:r>
            <a:r>
              <a:rPr lang="zh-CN" altLang="en-US" sz="3000" b="1"/>
              <a:t>一个分句提出一个条件，后一个分句说明这个条件一旦实现所要产生的结果，分为充分、必要、完全等三种类型</a:t>
            </a:r>
            <a:r>
              <a:rPr lang="zh-CN" altLang="en-US" sz="3000" b="1" smtClean="0"/>
              <a:t>。</a:t>
            </a:r>
            <a:endParaRPr lang="en-US" altLang="zh-CN" sz="3000" b="1" smtClean="0"/>
          </a:p>
          <a:p>
            <a:pPr lvl="0" indent="266700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/>
              <a:t> </a:t>
            </a:r>
            <a:r>
              <a:rPr lang="en-US" altLang="zh-CN" sz="3000" b="1" smtClean="0"/>
              <a:t>    </a:t>
            </a: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常见关联词语有：只要</a:t>
            </a:r>
            <a:r>
              <a:rPr lang="en-US" altLang="zh-CN" sz="3000" b="1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就</a:t>
            </a:r>
            <a:r>
              <a:rPr lang="en-US" altLang="zh-CN" sz="3000" b="1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，只有</a:t>
            </a:r>
            <a:r>
              <a:rPr lang="en-US" altLang="zh-CN" sz="3000" b="1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才</a:t>
            </a:r>
            <a:r>
              <a:rPr lang="en-US" altLang="zh-CN" sz="3000" b="1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，除非</a:t>
            </a:r>
            <a:r>
              <a:rPr lang="en-US" altLang="zh-CN" sz="3000" b="1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才（不）</a:t>
            </a:r>
            <a:r>
              <a:rPr lang="en-US" altLang="zh-CN" sz="3000" b="1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，无论（不管，不论） </a:t>
            </a:r>
            <a:r>
              <a:rPr lang="en-US" altLang="zh-CN" sz="3000" b="1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都</a:t>
            </a:r>
            <a:r>
              <a:rPr lang="en-US" altLang="zh-CN" sz="3000" b="1">
                <a:latin typeface="黑体" pitchFamily="49" charset="-122"/>
                <a:ea typeface="黑体" pitchFamily="49" charset="-122"/>
              </a:rPr>
              <a:t>……</a:t>
            </a:r>
            <a:endParaRPr lang="zh-CN" altLang="en-US" sz="30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圆角矩形 4" title=""/>
          <p:cNvSpPr/>
          <p:nvPr/>
        </p:nvSpPr>
        <p:spPr>
          <a:xfrm>
            <a:off x="324148" y="215627"/>
            <a:ext cx="2232248" cy="576064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smtClean="0"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800" b="1" smtClean="0">
                <a:latin typeface="微软雅黑" pitchFamily="34" charset="-122"/>
                <a:ea typeface="微软雅黑" pitchFamily="34" charset="-122"/>
              </a:rPr>
              <a:t>技法学习</a:t>
            </a:r>
            <a:r>
              <a:rPr lang="en-US" altLang="zh-CN" sz="2800" b="1" smtClean="0"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b="1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3" title=""/>
          <p:cNvSpPr txBox="1"/>
          <p:nvPr/>
        </p:nvSpPr>
        <p:spPr>
          <a:xfrm>
            <a:off x="217612" y="358659"/>
            <a:ext cx="4355008" cy="6186309"/>
          </a:xfrm>
          <a:prstGeom prst="rect">
            <a:avLst/>
          </a:prstGeom>
          <a:noFill/>
          <a:ln w="19050">
            <a:solidFill>
              <a:schemeClr val="accent2">
                <a:lumMod val="75000"/>
              </a:schemeClr>
            </a:solidFill>
            <a:prstDash val="lgDash"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/>
              <a:t>【</a:t>
            </a:r>
            <a:r>
              <a:rPr lang="zh-CN" altLang="en-US" sz="2400" b="1"/>
              <a:t>示例</a:t>
            </a:r>
            <a:r>
              <a:rPr lang="en-US" altLang="zh-CN" sz="2400" b="1"/>
              <a:t>1</a:t>
            </a:r>
            <a:r>
              <a:rPr lang="en-US" altLang="zh-CN" sz="2400" b="1" smtClean="0"/>
              <a:t>】</a:t>
            </a:r>
          </a:p>
          <a:p>
            <a:pPr>
              <a:lnSpc>
                <a:spcPct val="150000"/>
              </a:lnSpc>
            </a:pPr>
            <a:r>
              <a:rPr lang="en-US" altLang="zh-CN" sz="2400" b="1"/>
              <a:t> </a:t>
            </a:r>
            <a:r>
              <a:rPr lang="en-US" altLang="zh-CN" sz="2400" b="1" smtClean="0"/>
              <a:t>     </a:t>
            </a:r>
            <a:r>
              <a:rPr lang="zh-CN" altLang="en-US" sz="2400" b="1" smtClean="0">
                <a:latin typeface="仿宋" pitchFamily="49" charset="-122"/>
                <a:ea typeface="仿宋" pitchFamily="49" charset="-122"/>
              </a:rPr>
              <a:t>人</a:t>
            </a:r>
            <a:r>
              <a:rPr lang="zh-CN" altLang="en-US" sz="2400" b="1">
                <a:latin typeface="仿宋" pitchFamily="49" charset="-122"/>
                <a:ea typeface="仿宋" pitchFamily="49" charset="-122"/>
              </a:rPr>
              <a:t>生的本质亦如此。只有与众不同且富有价值，不断进取，才会始终被需要；只有找准自己的位置，才会成为无可替代的人，从而立于不败之地！（</a:t>
            </a:r>
            <a:r>
              <a:rPr lang="en-US" altLang="zh-CN" sz="2400" b="1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2400" b="1">
                <a:latin typeface="仿宋" pitchFamily="49" charset="-122"/>
                <a:ea typeface="仿宋" pitchFamily="49" charset="-122"/>
              </a:rPr>
              <a:t>我们需要不一样</a:t>
            </a:r>
            <a:r>
              <a:rPr lang="en-US" altLang="zh-CN" sz="2400" b="1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2400" b="1" smtClean="0">
                <a:latin typeface="仿宋" pitchFamily="49" charset="-122"/>
                <a:ea typeface="仿宋" pitchFamily="49" charset="-122"/>
              </a:rPr>
              <a:t>）</a:t>
            </a:r>
            <a:endParaRPr lang="en-US" altLang="zh-CN" sz="2400" b="1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smtClean="0"/>
              <a:t>【</a:t>
            </a:r>
            <a:r>
              <a:rPr lang="zh-CN" altLang="en-US" sz="2400" b="1"/>
              <a:t>点评</a:t>
            </a:r>
            <a:r>
              <a:rPr lang="en-US" altLang="zh-CN" sz="2400" b="1" smtClean="0"/>
              <a:t>】</a:t>
            </a:r>
          </a:p>
          <a:p>
            <a:pPr>
              <a:lnSpc>
                <a:spcPct val="150000"/>
              </a:lnSpc>
            </a:pPr>
            <a:r>
              <a:rPr lang="en-US" altLang="zh-CN" sz="2400" b="1"/>
              <a:t> </a:t>
            </a:r>
            <a:r>
              <a:rPr lang="en-US" altLang="zh-CN" sz="2400" b="1" smtClean="0"/>
              <a:t>     </a:t>
            </a:r>
            <a:r>
              <a:rPr lang="zh-CN" altLang="en-US" sz="2400" b="1" smtClean="0"/>
              <a:t>作</a:t>
            </a:r>
            <a:r>
              <a:rPr lang="zh-CN" altLang="en-US" sz="2400" b="1"/>
              <a:t>者以条件关系的句式阐明道理，揭示主旨，论证深刻透彻而一目了然。</a:t>
            </a:r>
            <a:endParaRPr lang="zh-CN" altLang="en-US" sz="2400"/>
          </a:p>
        </p:txBody>
      </p:sp>
      <p:sp>
        <p:nvSpPr>
          <p:cNvPr id="6" name="矩形 5" title=""/>
          <p:cNvSpPr/>
          <p:nvPr/>
        </p:nvSpPr>
        <p:spPr>
          <a:xfrm>
            <a:off x="4716636" y="340350"/>
            <a:ext cx="6192688" cy="6186309"/>
          </a:xfrm>
          <a:prstGeom prst="rect">
            <a:avLst/>
          </a:prstGeom>
          <a:ln w="19050">
            <a:solidFill>
              <a:srgbClr val="0070C0"/>
            </a:solidFill>
            <a:prstDash val="lgDash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smtClean="0"/>
              <a:t>【</a:t>
            </a:r>
            <a:r>
              <a:rPr lang="zh-CN" altLang="en-US" sz="2400" b="1" smtClean="0"/>
              <a:t>示例</a:t>
            </a:r>
            <a:r>
              <a:rPr lang="en-US" altLang="zh-CN" sz="2400" b="1" smtClean="0"/>
              <a:t>2】</a:t>
            </a:r>
          </a:p>
          <a:p>
            <a:pPr>
              <a:lnSpc>
                <a:spcPct val="150000"/>
              </a:lnSpc>
            </a:pPr>
            <a:r>
              <a:rPr lang="zh-CN" altLang="en-US" sz="2400" smtClean="0"/>
              <a:t>       </a:t>
            </a:r>
            <a:r>
              <a:rPr lang="zh-CN" altLang="en-US" sz="2400" b="1">
                <a:latin typeface="仿宋" pitchFamily="49" charset="-122"/>
                <a:ea typeface="仿宋" pitchFamily="49" charset="-122"/>
              </a:rPr>
              <a:t>只有常常怀疑，常常发问的脑筋才有问题，有问题才想求解答。在不断的发问和求解中，一切学问才会进步，许多大学问家大哲学家都是从怀疑中锻鍊出来的。（</a:t>
            </a:r>
            <a:r>
              <a:rPr lang="en-US" altLang="zh-CN" sz="2400" b="1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2400" b="1">
                <a:latin typeface="仿宋" pitchFamily="49" charset="-122"/>
                <a:ea typeface="仿宋" pitchFamily="49" charset="-122"/>
              </a:rPr>
              <a:t>怀疑与学问</a:t>
            </a:r>
            <a:r>
              <a:rPr lang="en-US" altLang="zh-CN" sz="2400" b="1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2400" b="1">
                <a:latin typeface="仿宋" pitchFamily="49" charset="-122"/>
                <a:ea typeface="仿宋" pitchFamily="49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en-US" altLang="zh-CN" sz="2400" b="1" smtClean="0"/>
              <a:t>【</a:t>
            </a:r>
            <a:r>
              <a:rPr lang="zh-CN" altLang="en-US" sz="2400" b="1" smtClean="0"/>
              <a:t>点评</a:t>
            </a:r>
            <a:r>
              <a:rPr lang="en-US" altLang="zh-CN" sz="2400" b="1" smtClean="0"/>
              <a:t>】</a:t>
            </a:r>
          </a:p>
          <a:p>
            <a:pPr>
              <a:lnSpc>
                <a:spcPct val="150000"/>
              </a:lnSpc>
            </a:pPr>
            <a:r>
              <a:rPr lang="en-US" altLang="zh-CN" sz="2400" b="1"/>
              <a:t> </a:t>
            </a:r>
            <a:r>
              <a:rPr lang="en-US" altLang="zh-CN" sz="2400" b="1" smtClean="0"/>
              <a:t>     </a:t>
            </a:r>
            <a:r>
              <a:rPr lang="zh-CN" altLang="en-US" sz="2400" b="1" smtClean="0"/>
              <a:t>运</a:t>
            </a:r>
            <a:r>
              <a:rPr lang="zh-CN" altLang="en-US" sz="2400" b="1"/>
              <a:t>用“只有</a:t>
            </a:r>
            <a:r>
              <a:rPr lang="en-US" altLang="zh-CN" sz="2400" b="1"/>
              <a:t>……</a:t>
            </a:r>
            <a:r>
              <a:rPr lang="zh-CN" altLang="en-US" sz="2400" b="1"/>
              <a:t>才</a:t>
            </a:r>
            <a:r>
              <a:rPr lang="en-US" altLang="zh-CN" sz="2400" b="1" smtClean="0"/>
              <a:t>……</a:t>
            </a:r>
            <a:r>
              <a:rPr lang="zh-CN" altLang="en-US" sz="2400" b="1" smtClean="0"/>
              <a:t>”表</a:t>
            </a:r>
            <a:r>
              <a:rPr lang="zh-CN" altLang="en-US" sz="2400" b="1"/>
              <a:t>条件关系的关联词，强调怀疑精神对于产生学问的重要作用。运用条件关系，使说理更有了一定的推断性，从而突出自己的观点。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3" title=""/>
          <p:cNvSpPr txBox="1"/>
          <p:nvPr/>
        </p:nvSpPr>
        <p:spPr>
          <a:xfrm>
            <a:off x="612180" y="863699"/>
            <a:ext cx="10009112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n-US" altLang="zh-CN" sz="3200" b="1" smtClean="0"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3200" b="1" smtClean="0">
                <a:latin typeface="微软雅黑" pitchFamily="34" charset="-122"/>
                <a:ea typeface="微软雅黑" pitchFamily="34" charset="-122"/>
              </a:rPr>
              <a:t>方法</a:t>
            </a:r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七、因果关系，让说理因果分明 </a:t>
            </a:r>
            <a:r>
              <a:rPr lang="en-US" altLang="zh-CN" sz="3200" b="1"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32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5" name="Rectangle 1" title=""/>
          <p:cNvSpPr>
            <a:spLocks noChangeArrowheads="1"/>
          </p:cNvSpPr>
          <p:nvPr/>
        </p:nvSpPr>
        <p:spPr bwMode="auto">
          <a:xfrm>
            <a:off x="540172" y="1567752"/>
            <a:ext cx="10081120" cy="480131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66700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3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   </a:t>
            </a:r>
            <a:r>
              <a:rPr lang="zh-CN" altLang="en-US" sz="3000" b="1" smtClean="0"/>
              <a:t>前</a:t>
            </a:r>
            <a:r>
              <a:rPr lang="zh-CN" altLang="en-US" sz="3000" b="1"/>
              <a:t>面分句说明原因，后面分句说出结果，可分为说明因果和推论因果。说明因果一个分句说明原因，另一分句说明由这个原因产生的结</a:t>
            </a:r>
            <a:r>
              <a:rPr lang="zh-CN" altLang="en-US" sz="3000" b="1" smtClean="0"/>
              <a:t>果，因</a:t>
            </a:r>
            <a:r>
              <a:rPr lang="zh-CN" altLang="en-US" sz="3000" b="1"/>
              <a:t>和果是客观事实</a:t>
            </a:r>
            <a:r>
              <a:rPr lang="zh-CN" altLang="en-US" sz="3000" b="1" smtClean="0"/>
              <a:t>。</a:t>
            </a:r>
            <a:endParaRPr lang="en-US" altLang="zh-CN" sz="3000" b="1" smtClean="0"/>
          </a:p>
          <a:p>
            <a:pPr lvl="0" indent="266700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/>
              <a:t> </a:t>
            </a:r>
            <a:r>
              <a:rPr lang="en-US" altLang="zh-CN" sz="3000" b="1" smtClean="0"/>
              <a:t>    </a:t>
            </a: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常用关联词有</a:t>
            </a:r>
            <a:r>
              <a:rPr lang="en-US" altLang="zh-CN" sz="3000" b="1">
                <a:latin typeface="黑体" pitchFamily="49" charset="-122"/>
                <a:ea typeface="黑体" pitchFamily="49" charset="-122"/>
              </a:rPr>
              <a:t>:</a:t>
            </a: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因为（因）</a:t>
            </a:r>
            <a:r>
              <a:rPr lang="en-US" altLang="zh-CN" sz="3000" b="1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所以（便）</a:t>
            </a:r>
            <a:r>
              <a:rPr lang="en-US" altLang="zh-CN" sz="3000" b="1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，由于</a:t>
            </a:r>
            <a:r>
              <a:rPr lang="en-US" altLang="zh-CN" sz="3000" b="1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因而</a:t>
            </a:r>
            <a:r>
              <a:rPr lang="en-US" altLang="zh-CN" sz="3000" b="1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，因此，故此，故而，之所以</a:t>
            </a:r>
            <a:r>
              <a:rPr lang="en-US" altLang="zh-CN" sz="3000" b="1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是因为</a:t>
            </a:r>
            <a:r>
              <a:rPr lang="en-US" altLang="zh-CN" sz="3000" b="1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推论因果一个分句提出一个依据或前提，后一分句由此推出结论，结论是主观判定的，不一定是事实。常用关联词有</a:t>
            </a:r>
            <a:r>
              <a:rPr lang="en-US" altLang="zh-CN" sz="3000" b="1">
                <a:latin typeface="黑体" pitchFamily="49" charset="-122"/>
                <a:ea typeface="黑体" pitchFamily="49" charset="-122"/>
              </a:rPr>
              <a:t>:</a:t>
            </a: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既然（既是）</a:t>
            </a:r>
            <a:r>
              <a:rPr lang="en-US" altLang="zh-CN" sz="3000" b="1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就（那就、便、又何必）</a:t>
            </a:r>
            <a:r>
              <a:rPr lang="en-US" altLang="zh-CN" sz="3000" b="1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5" name="圆角矩形 4" title=""/>
          <p:cNvSpPr/>
          <p:nvPr/>
        </p:nvSpPr>
        <p:spPr>
          <a:xfrm>
            <a:off x="324148" y="215627"/>
            <a:ext cx="2232248" cy="576064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smtClean="0"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800" b="1" smtClean="0">
                <a:latin typeface="微软雅黑" pitchFamily="34" charset="-122"/>
                <a:ea typeface="微软雅黑" pitchFamily="34" charset="-122"/>
              </a:rPr>
              <a:t>技法学习</a:t>
            </a:r>
            <a:r>
              <a:rPr lang="en-US" altLang="zh-CN" sz="2800" b="1" smtClean="0"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b="1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3" title=""/>
          <p:cNvSpPr txBox="1"/>
          <p:nvPr/>
        </p:nvSpPr>
        <p:spPr>
          <a:xfrm>
            <a:off x="217612" y="269879"/>
            <a:ext cx="4427016" cy="6186309"/>
          </a:xfrm>
          <a:prstGeom prst="rect">
            <a:avLst/>
          </a:prstGeom>
          <a:noFill/>
          <a:ln w="19050">
            <a:solidFill>
              <a:schemeClr val="accent2">
                <a:lumMod val="75000"/>
              </a:schemeClr>
            </a:solidFill>
            <a:prstDash val="lgDash"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/>
              <a:t>【</a:t>
            </a:r>
            <a:r>
              <a:rPr lang="zh-CN" altLang="en-US" sz="2400" b="1"/>
              <a:t>示</a:t>
            </a:r>
            <a:r>
              <a:rPr lang="zh-CN" altLang="en-US" sz="2400" b="1" smtClean="0"/>
              <a:t>例</a:t>
            </a:r>
            <a:r>
              <a:rPr lang="en-US" altLang="zh-CN" sz="2400" b="1" smtClean="0"/>
              <a:t>1】</a:t>
            </a:r>
          </a:p>
          <a:p>
            <a:pPr>
              <a:lnSpc>
                <a:spcPct val="150000"/>
              </a:lnSpc>
            </a:pPr>
            <a:r>
              <a:rPr lang="en-US" altLang="zh-CN" sz="2400" b="1"/>
              <a:t> </a:t>
            </a:r>
            <a:r>
              <a:rPr lang="en-US" altLang="zh-CN" sz="2400" b="1" smtClean="0"/>
              <a:t>     </a:t>
            </a:r>
            <a:r>
              <a:rPr lang="zh-CN" altLang="en-US" sz="2400" b="1" smtClean="0">
                <a:latin typeface="仿宋" pitchFamily="49" charset="-122"/>
                <a:ea typeface="仿宋" pitchFamily="49" charset="-122"/>
              </a:rPr>
              <a:t>孔</a:t>
            </a:r>
            <a:r>
              <a:rPr lang="zh-CN" altLang="en-US" sz="2400" b="1">
                <a:latin typeface="仿宋" pitchFamily="49" charset="-122"/>
                <a:ea typeface="仿宋" pitchFamily="49" charset="-122"/>
              </a:rPr>
              <a:t>子曾言“勇者无畏”“现在的中国人为何成为勇者？因为那些奉献自我飭专家，因为那些数十年如一日的匠人，也因为那些祖祖辈辈热血奋斗的普通人</a:t>
            </a:r>
            <a:r>
              <a:rPr lang="zh-CN" altLang="en-US" sz="2400" b="1" smtClean="0">
                <a:latin typeface="仿宋" pitchFamily="49" charset="-122"/>
                <a:ea typeface="仿宋" pitchFamily="49" charset="-122"/>
              </a:rPr>
              <a:t>。（佳作</a:t>
            </a:r>
            <a:r>
              <a:rPr lang="en-US" altLang="zh-CN" sz="2400" b="1" smtClean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2400" b="1">
                <a:latin typeface="仿宋" pitchFamily="49" charset="-122"/>
                <a:ea typeface="仿宋" pitchFamily="49" charset="-122"/>
              </a:rPr>
              <a:t>未来已来</a:t>
            </a:r>
            <a:r>
              <a:rPr lang="en-US" altLang="zh-CN" sz="2400" b="1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2400" b="1" smtClean="0">
                <a:latin typeface="仿宋" pitchFamily="49" charset="-122"/>
                <a:ea typeface="仿宋" pitchFamily="49" charset="-122"/>
              </a:rPr>
              <a:t>）</a:t>
            </a:r>
            <a:endParaRPr lang="en-US" altLang="zh-CN" sz="2400" b="1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smtClean="0"/>
              <a:t>【</a:t>
            </a:r>
            <a:r>
              <a:rPr lang="zh-CN" altLang="en-US" sz="2400" b="1"/>
              <a:t>点评</a:t>
            </a:r>
            <a:r>
              <a:rPr lang="en-US" altLang="zh-CN" sz="2400" b="1" smtClean="0"/>
              <a:t>】</a:t>
            </a:r>
          </a:p>
          <a:p>
            <a:pPr>
              <a:lnSpc>
                <a:spcPct val="150000"/>
              </a:lnSpc>
            </a:pPr>
            <a:r>
              <a:rPr lang="en-US" altLang="zh-CN" sz="2400" b="1"/>
              <a:t> </a:t>
            </a:r>
            <a:r>
              <a:rPr lang="en-US" altLang="zh-CN" sz="2400" b="1" smtClean="0"/>
              <a:t>     </a:t>
            </a:r>
            <a:r>
              <a:rPr lang="zh-CN" altLang="en-US" sz="2400" b="1" smtClean="0"/>
              <a:t>作</a:t>
            </a:r>
            <a:r>
              <a:rPr lang="zh-CN" altLang="en-US" sz="2400" b="1"/>
              <a:t>者运用因果分析，解读了当代中国人勇敢无畏的原因，简单明了，耐人寻味。</a:t>
            </a:r>
            <a:endParaRPr lang="zh-CN" altLang="en-US" sz="2400"/>
          </a:p>
        </p:txBody>
      </p:sp>
      <p:sp>
        <p:nvSpPr>
          <p:cNvPr id="5" name="矩形 4" title=""/>
          <p:cNvSpPr/>
          <p:nvPr/>
        </p:nvSpPr>
        <p:spPr>
          <a:xfrm>
            <a:off x="4788644" y="261001"/>
            <a:ext cx="6192688" cy="6186309"/>
          </a:xfrm>
          <a:prstGeom prst="rect">
            <a:avLst/>
          </a:prstGeom>
          <a:ln w="19050">
            <a:solidFill>
              <a:schemeClr val="accent2">
                <a:lumMod val="75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smtClean="0"/>
              <a:t>【</a:t>
            </a:r>
            <a:r>
              <a:rPr lang="zh-CN" altLang="en-US" sz="2400" b="1" smtClean="0"/>
              <a:t>示例</a:t>
            </a:r>
            <a:r>
              <a:rPr lang="en-US" altLang="zh-CN" sz="2400" b="1" smtClean="0"/>
              <a:t>2】</a:t>
            </a:r>
          </a:p>
          <a:p>
            <a:pPr>
              <a:lnSpc>
                <a:spcPct val="150000"/>
              </a:lnSpc>
            </a:pPr>
            <a:r>
              <a:rPr lang="zh-CN" altLang="en-US" sz="2400" smtClean="0"/>
              <a:t>       </a:t>
            </a:r>
            <a:r>
              <a:rPr lang="zh-CN" altLang="en-US" sz="2400" b="1">
                <a:latin typeface="仿宋" pitchFamily="49" charset="-122"/>
                <a:ea typeface="仿宋" pitchFamily="49" charset="-122"/>
              </a:rPr>
              <a:t>遗憾的是，人们却很少从这些书中汲取有益的见解。之所以出现这种状况，我认为原因在于这些讲解优雅风度的著作有个缺陷，就是很少解释人们为什么需要优雅风度，其必要性究竟何在。</a:t>
            </a:r>
          </a:p>
          <a:p>
            <a:pPr>
              <a:lnSpc>
                <a:spcPct val="150000"/>
              </a:lnSpc>
            </a:pPr>
            <a:r>
              <a:rPr lang="en-US" altLang="zh-CN" sz="2400" b="1" smtClean="0"/>
              <a:t>【</a:t>
            </a:r>
            <a:r>
              <a:rPr lang="zh-CN" altLang="en-US" sz="2400" b="1" smtClean="0"/>
              <a:t>点评</a:t>
            </a:r>
            <a:r>
              <a:rPr lang="en-US" altLang="zh-CN" sz="2400" b="1" smtClean="0"/>
              <a:t>】</a:t>
            </a:r>
          </a:p>
          <a:p>
            <a:pPr>
              <a:lnSpc>
                <a:spcPct val="150000"/>
              </a:lnSpc>
            </a:pPr>
            <a:r>
              <a:rPr lang="en-US" altLang="zh-CN" sz="2400" b="1"/>
              <a:t> </a:t>
            </a:r>
            <a:r>
              <a:rPr lang="en-US" altLang="zh-CN" sz="2400" b="1" smtClean="0"/>
              <a:t>    </a:t>
            </a:r>
            <a:r>
              <a:rPr lang="zh-CN" altLang="en-US" sz="2400" b="1" smtClean="0"/>
              <a:t>运</a:t>
            </a:r>
            <a:r>
              <a:rPr lang="zh-CN" altLang="en-US" sz="2400" b="1"/>
              <a:t>用“之所以</a:t>
            </a:r>
            <a:r>
              <a:rPr lang="en-US" altLang="zh-CN" sz="2400" b="1"/>
              <a:t>……</a:t>
            </a:r>
            <a:r>
              <a:rPr lang="zh-CN" altLang="en-US" sz="2400" b="1"/>
              <a:t>原因在于</a:t>
            </a:r>
            <a:r>
              <a:rPr lang="en-US" altLang="zh-CN" sz="2400" b="1" smtClean="0"/>
              <a:t>……</a:t>
            </a:r>
            <a:r>
              <a:rPr lang="zh-CN" altLang="en-US" sz="2400" b="1" smtClean="0"/>
              <a:t>”表</a:t>
            </a:r>
            <a:r>
              <a:rPr lang="zh-CN" altLang="en-US" sz="2400" b="1"/>
              <a:t>因果关系的关联词，对人们很少从这些书中汲取有益见解的原因做出分析。运用因果关系，能使说理更透彻，因果分明，论点鲜明</a:t>
            </a:r>
            <a:r>
              <a:rPr lang="zh-CN" altLang="en-US" sz="2400" b="1" smtClean="0"/>
              <a:t>。</a:t>
            </a:r>
            <a:endParaRPr lang="zh-CN" altLang="en-US" sz="2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/>
          <p:cNvSpPr/>
          <p:nvPr/>
        </p:nvSpPr>
        <p:spPr>
          <a:xfrm>
            <a:off x="540172" y="935707"/>
            <a:ext cx="10657184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600" smtClean="0"/>
              <a:t>23</a:t>
            </a:r>
            <a:r>
              <a:rPr lang="en-US" altLang="zh-CN" sz="2600"/>
              <a:t>.</a:t>
            </a:r>
            <a:r>
              <a:rPr lang="zh-CN" altLang="zh-CN" sz="2600"/>
              <a:t>阅读下面的材料，根据要求写作。（</a:t>
            </a:r>
            <a:r>
              <a:rPr lang="en-US" altLang="zh-CN" sz="2600"/>
              <a:t>60</a:t>
            </a:r>
            <a:r>
              <a:rPr lang="zh-CN" altLang="zh-CN" sz="2600"/>
              <a:t>分</a:t>
            </a:r>
            <a:r>
              <a:rPr lang="zh-CN" altLang="zh-CN" sz="2600" smtClean="0"/>
              <a:t>）</a:t>
            </a:r>
            <a:r>
              <a:rPr lang="en-US" altLang="zh-CN" sz="2600" b="1" smtClean="0"/>
              <a:t>  </a:t>
            </a:r>
          </a:p>
          <a:p>
            <a:pPr>
              <a:lnSpc>
                <a:spcPct val="130000"/>
              </a:lnSpc>
            </a:pPr>
            <a:r>
              <a:rPr lang="en-US" altLang="zh-CN" sz="2600" b="1"/>
              <a:t> </a:t>
            </a:r>
            <a:r>
              <a:rPr lang="en-US" altLang="zh-CN" sz="2600" b="1" smtClean="0"/>
              <a:t>      </a:t>
            </a:r>
            <a:r>
              <a:rPr lang="zh-CN" altLang="en-US" sz="2600" b="1" smtClean="0">
                <a:latin typeface="微软雅黑" pitchFamily="34" charset="-122"/>
                <a:ea typeface="微软雅黑" pitchFamily="34" charset="-122"/>
              </a:rPr>
              <a:t>毕</a:t>
            </a: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淑敏说：“对于现代文明进程而言，科学及其技术应用的快速发展是文明进步的明显标志。知识和控制自然能力的增长、新工具和工艺的增加，这种种一切都使得人们的生活一天比一天舒适。但相比古代人可谓简陋的科技水平，现代人的幸福感真的保持了与科技同比例的增长吗</a:t>
            </a:r>
            <a:r>
              <a:rPr lang="zh-CN" altLang="en-US" sz="2600" b="1" smtClean="0">
                <a:latin typeface="微软雅黑" pitchFamily="34" charset="-122"/>
                <a:ea typeface="微软雅黑" pitchFamily="34" charset="-122"/>
              </a:rPr>
              <a:t>？”</a:t>
            </a:r>
            <a:endParaRPr lang="en-US" altLang="zh-CN" sz="2600" b="1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600" b="1"/>
              <a:t> </a:t>
            </a:r>
            <a:r>
              <a:rPr lang="en-US" altLang="zh-CN" sz="2600" b="1" smtClean="0"/>
              <a:t>      </a:t>
            </a:r>
            <a:r>
              <a:rPr lang="zh-CN" altLang="en-US" sz="2600" b="1" smtClean="0"/>
              <a:t>以</a:t>
            </a:r>
            <a:r>
              <a:rPr lang="zh-CN" altLang="en-US" sz="2600" b="1"/>
              <a:t>上材料对我们颇具启示意义。请结合材料写一篇文章，体现你的感悟和思考</a:t>
            </a:r>
            <a:r>
              <a:rPr lang="zh-CN" altLang="en-US" sz="2600" b="1" smtClean="0"/>
              <a:t>。</a:t>
            </a:r>
            <a:endParaRPr lang="en-US" altLang="zh-CN" sz="2600" b="1" smtClean="0"/>
          </a:p>
          <a:p>
            <a:pPr>
              <a:lnSpc>
                <a:spcPct val="130000"/>
              </a:lnSpc>
            </a:pPr>
            <a:r>
              <a:rPr lang="en-US" altLang="zh-CN" sz="2600" b="1"/>
              <a:t> </a:t>
            </a:r>
            <a:r>
              <a:rPr lang="en-US" altLang="zh-CN" sz="2600" b="1" smtClean="0"/>
              <a:t>     </a:t>
            </a:r>
            <a:r>
              <a:rPr lang="en-US" altLang="zh-CN" sz="2600" smtClean="0">
                <a:latin typeface="仿宋" pitchFamily="49" charset="-122"/>
                <a:ea typeface="仿宋" pitchFamily="49" charset="-122"/>
              </a:rPr>
              <a:t> </a:t>
            </a:r>
            <a:r>
              <a:rPr lang="zh-CN" altLang="en-US" sz="2600" smtClean="0">
                <a:latin typeface="仿宋" pitchFamily="49" charset="-122"/>
                <a:ea typeface="仿宋" pitchFamily="49" charset="-122"/>
              </a:rPr>
              <a:t>要</a:t>
            </a:r>
            <a:r>
              <a:rPr lang="zh-CN" altLang="en-US" sz="2600">
                <a:latin typeface="仿宋" pitchFamily="49" charset="-122"/>
                <a:ea typeface="仿宋" pitchFamily="49" charset="-122"/>
              </a:rPr>
              <a:t>求：选准角度，确定立意，明确文体，自拟标题；不要套作，不得抄袭；不得泄露个人信息；不少于</a:t>
            </a:r>
            <a:r>
              <a:rPr lang="en-US" altLang="zh-CN" sz="2600">
                <a:latin typeface="仿宋" pitchFamily="49" charset="-122"/>
                <a:ea typeface="仿宋" pitchFamily="49" charset="-122"/>
              </a:rPr>
              <a:t>800</a:t>
            </a:r>
            <a:r>
              <a:rPr lang="zh-CN" altLang="en-US" sz="2600">
                <a:latin typeface="仿宋" pitchFamily="49" charset="-122"/>
                <a:ea typeface="仿宋" pitchFamily="49" charset="-122"/>
              </a:rPr>
              <a:t>字。</a:t>
            </a:r>
          </a:p>
        </p:txBody>
      </p:sp>
      <p:sp>
        <p:nvSpPr>
          <p:cNvPr id="5" name="圆角矩形 4" title=""/>
          <p:cNvSpPr/>
          <p:nvPr/>
        </p:nvSpPr>
        <p:spPr>
          <a:xfrm>
            <a:off x="324148" y="215627"/>
            <a:ext cx="2232248" cy="576064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smtClean="0"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800" b="1" smtClean="0">
                <a:latin typeface="微软雅黑" pitchFamily="34" charset="-122"/>
                <a:ea typeface="微软雅黑" pitchFamily="34" charset="-122"/>
              </a:rPr>
              <a:t>文题在线</a:t>
            </a:r>
            <a:r>
              <a:rPr lang="en-US" altLang="zh-CN" sz="2800" b="1" smtClean="0"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b="1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5" name="Rectangle 1" title=""/>
          <p:cNvSpPr>
            <a:spLocks noChangeArrowheads="1"/>
          </p:cNvSpPr>
          <p:nvPr/>
        </p:nvSpPr>
        <p:spPr bwMode="auto">
          <a:xfrm>
            <a:off x="468164" y="675293"/>
            <a:ext cx="10369152" cy="4308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    </a:t>
            </a:r>
            <a:r>
              <a:rPr lang="zh-CN" altLang="en-US" sz="2400" b="1" smtClean="0">
                <a:latin typeface="楷体" pitchFamily="49" charset="-122"/>
                <a:ea typeface="楷体" pitchFamily="49" charset="-122"/>
              </a:rPr>
              <a:t>在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议论文写作中，学会以关联词为抓手进行说理分</a:t>
            </a:r>
            <a:r>
              <a:rPr lang="zh-CN" altLang="en-US" sz="2400" b="1" smtClean="0">
                <a:latin typeface="楷体" pitchFamily="49" charset="-122"/>
                <a:ea typeface="楷体" pitchFamily="49" charset="-122"/>
              </a:rPr>
              <a:t>析。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 title=""/>
          <p:cNvSpPr/>
          <p:nvPr/>
        </p:nvSpPr>
        <p:spPr>
          <a:xfrm>
            <a:off x="324148" y="1655787"/>
            <a:ext cx="1058517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 b="1" smtClean="0">
                <a:latin typeface="楷体" pitchFamily="49" charset="-122"/>
                <a:ea typeface="楷体" pitchFamily="49" charset="-122"/>
              </a:rPr>
              <a:t>议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论文的论证，是一个通过对论据进行多层次、多角度的分析，推理、归纳、总结出中心论点的过程。</a:t>
            </a:r>
            <a:r>
              <a:rPr lang="zh-CN" altLang="en-US" sz="2400" b="1" smtClean="0">
                <a:latin typeface="楷体" pitchFamily="49" charset="-122"/>
                <a:ea typeface="楷体" pitchFamily="49" charset="-122"/>
              </a:rPr>
              <a:t>而高中生在写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议论文时，往往缺少严密的推理和理性的思辨，说理思路不清，论证无力。</a:t>
            </a:r>
          </a:p>
          <a:p>
            <a:r>
              <a:rPr lang="zh-CN" altLang="en-US" sz="2400" b="1" smtClean="0">
                <a:latin typeface="楷体" pitchFamily="49" charset="-122"/>
                <a:ea typeface="楷体" pitchFamily="49" charset="-122"/>
              </a:rPr>
              <a:t>    就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语法意义层面而言，关联词不但能体现复句关系和句群关</a:t>
            </a:r>
            <a:r>
              <a:rPr lang="zh-CN" altLang="en-US" sz="2400" b="1" smtClean="0">
                <a:latin typeface="楷体" pitchFamily="49" charset="-122"/>
                <a:ea typeface="楷体" pitchFamily="49" charset="-122"/>
              </a:rPr>
              <a:t>系，而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且是逻辑推理的语言表现形式，是议论文逻辑推理的语言轨迹。关联词所连接的分句与分句之间、单句与单句之间的各种关系，实际上就是推理中由大前提、小前提推导出结论的各种关系。</a:t>
            </a:r>
            <a:r>
              <a:rPr lang="zh-CN" altLang="en-US" sz="2400" b="1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巧用关联词，可以使语句之间衔接紧密、层次分明</a:t>
            </a:r>
            <a:r>
              <a:rPr lang="en-US" altLang="zh-CN" sz="2400" b="1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使语言富有条理性、逻辑性。</a:t>
            </a:r>
          </a:p>
          <a:p>
            <a:r>
              <a:rPr lang="zh-CN" altLang="en-US" sz="2400" b="1" smtClean="0">
                <a:latin typeface="楷体" pitchFamily="49" charset="-122"/>
                <a:ea typeface="楷体" pitchFamily="49" charset="-122"/>
              </a:rPr>
              <a:t>    运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用关联词进行议论文语言形式的训练，着眼的是人类思维和理性的“形式”。表面上是让学生掌握一个个固定的写话“形式</a:t>
            </a:r>
            <a:r>
              <a:rPr lang="zh-CN" altLang="en-US" sz="2400" b="1" smtClean="0">
                <a:latin typeface="楷体" pitchFamily="49" charset="-122"/>
                <a:ea typeface="楷体" pitchFamily="49" charset="-122"/>
              </a:rPr>
              <a:t>”，其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目的是从关联词这一小角度入手，通过掌握关联词这一技术性操作，以点带面，加以引领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逐步构建完善学生思维与理性的“形式</a:t>
            </a:r>
            <a:r>
              <a:rPr lang="zh-CN" altLang="en-US" sz="2400" b="1" u="sng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”，教</a:t>
            </a:r>
            <a:r>
              <a:rPr lang="zh-CN" altLang="en-US" sz="2400" b="1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给学生一种使文章有深层意蕴、有理性思考的方</a:t>
            </a:r>
            <a:r>
              <a:rPr lang="zh-CN" altLang="en-US" sz="2400" b="1" u="sng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法，以</a:t>
            </a:r>
            <a:r>
              <a:rPr lang="zh-CN" altLang="en-US" sz="2400" b="1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提高其思维思辨能力。</a:t>
            </a:r>
            <a:endParaRPr lang="zh-CN" altLang="en-US" sz="2400" b="1" u="sng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圆角矩形 7" title=""/>
          <p:cNvSpPr/>
          <p:nvPr/>
        </p:nvSpPr>
        <p:spPr>
          <a:xfrm>
            <a:off x="252140" y="143619"/>
            <a:ext cx="2232248" cy="576064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smtClean="0"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800" b="1" smtClean="0">
                <a:latin typeface="微软雅黑" pitchFamily="34" charset="-122"/>
                <a:ea typeface="微软雅黑" pitchFamily="34" charset="-122"/>
              </a:rPr>
              <a:t>学习目标</a:t>
            </a:r>
            <a:r>
              <a:rPr lang="en-US" altLang="zh-CN" sz="2800" b="1" smtClean="0"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 8" title=""/>
          <p:cNvSpPr/>
          <p:nvPr/>
        </p:nvSpPr>
        <p:spPr>
          <a:xfrm>
            <a:off x="297514" y="1116219"/>
            <a:ext cx="2232248" cy="576064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smtClean="0"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800" b="1" smtClean="0">
                <a:latin typeface="微软雅黑" pitchFamily="34" charset="-122"/>
                <a:ea typeface="微软雅黑" pitchFamily="34" charset="-122"/>
              </a:rPr>
              <a:t>设计理念</a:t>
            </a:r>
            <a:r>
              <a:rPr lang="en-US" altLang="zh-CN" sz="2800" b="1" smtClean="0"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b="1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1557000" y="110871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1" name="Rectangle 1" title=""/>
          <p:cNvSpPr>
            <a:spLocks noChangeArrowheads="1"/>
          </p:cNvSpPr>
          <p:nvPr/>
        </p:nvSpPr>
        <p:spPr bwMode="auto">
          <a:xfrm>
            <a:off x="198872" y="462054"/>
            <a:ext cx="10854468" cy="640175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6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当我们走失了幸福</a:t>
            </a:r>
            <a:r>
              <a:rPr kumimoji="0" lang="zh-CN" sz="2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 </a:t>
            </a:r>
            <a:r>
              <a:rPr kumimoji="0" lang="zh-CN" sz="2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   </a:t>
            </a:r>
            <a:endParaRPr kumimoji="0" lang="en-US" altLang="zh-CN" sz="26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600" b="1"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r>
              <a:rPr lang="en-US" altLang="zh-CN" sz="2600" b="1" smtClean="0">
                <a:latin typeface="Arial" pitchFamily="34" charset="0"/>
                <a:ea typeface="宋体" pitchFamily="2" charset="-122"/>
                <a:cs typeface="宋体" pitchFamily="2" charset="-122"/>
              </a:rPr>
              <a:t>      </a:t>
            </a:r>
            <a:r>
              <a:rPr kumimoji="0" lang="zh-CN" sz="2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时代的列车风驰电掣，科技是最强健的引擎。而人们的幸福感，却似乎是在蜗行速度，甚至呈倒退之势。</a:t>
            </a:r>
            <a:r>
              <a:rPr kumimoji="0" lang="zh-CN" sz="2600" b="1" i="1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仿宋" pitchFamily="49" charset="-122"/>
                <a:ea typeface="仿宋" pitchFamily="49" charset="-122"/>
                <a:cs typeface="宋体" pitchFamily="2" charset="-122"/>
              </a:rPr>
              <a:t>（抛出作文话题）</a:t>
            </a:r>
            <a:endParaRPr kumimoji="0" lang="en-US" altLang="zh-CN" sz="2600" b="1" i="1" u="none" strike="noStrike" cap="none" normalizeH="0" baseline="0" smtClean="0">
              <a:ln>
                <a:noFill/>
              </a:ln>
              <a:solidFill>
                <a:srgbClr val="0000FF"/>
              </a:solidFill>
              <a:effectLst/>
              <a:latin typeface="仿宋" pitchFamily="49" charset="-122"/>
              <a:ea typeface="仿宋" pitchFamily="49" charset="-122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600" b="1">
                <a:latin typeface="宋体" pitchFamily="2" charset="-122"/>
                <a:ea typeface="宋体" pitchFamily="2" charset="-122"/>
                <a:cs typeface="宋体" pitchFamily="2" charset="-122"/>
              </a:rPr>
              <a:t> </a:t>
            </a:r>
            <a:r>
              <a:rPr lang="en-US" altLang="zh-CN" sz="2600" b="1" smtClean="0">
                <a:latin typeface="宋体" pitchFamily="2" charset="-122"/>
                <a:ea typeface="宋体" pitchFamily="2" charset="-122"/>
                <a:cs typeface="宋体" pitchFamily="2" charset="-122"/>
              </a:rPr>
              <a:t>   </a:t>
            </a:r>
            <a:r>
              <a:rPr lang="zh-CN" sz="2600" b="1" i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无怪乎，</a:t>
            </a:r>
            <a:r>
              <a:rPr kumimoji="0" lang="zh-CN" sz="2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毕淑敏有了诛心一问：</a:t>
            </a:r>
            <a:r>
              <a:rPr kumimoji="0" lang="zh-CN" sz="2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sz="2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现代人的幸福感真的保持了与科技同比例的增长吗？</a:t>
            </a:r>
            <a:r>
              <a:rPr kumimoji="0" lang="zh-CN" sz="2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sz="2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我们陡然发现，科技与幸福的脚步一快一慢，我们在渐渐地走失了幸福。</a:t>
            </a:r>
            <a:r>
              <a:rPr lang="zh-CN" sz="2600" b="1" i="1">
                <a:solidFill>
                  <a:srgbClr val="0000FF"/>
                </a:solidFill>
                <a:latin typeface="仿宋" pitchFamily="49" charset="-122"/>
                <a:ea typeface="仿宋" pitchFamily="49" charset="-122"/>
                <a:cs typeface="宋体" pitchFamily="2" charset="-122"/>
              </a:rPr>
              <a:t>（简要引述、关联材料）</a:t>
            </a:r>
            <a:endParaRPr lang="en-US" altLang="zh-CN" sz="2600" b="1" i="1">
              <a:solidFill>
                <a:srgbClr val="0000FF"/>
              </a:solidFill>
              <a:latin typeface="仿宋" pitchFamily="49" charset="-122"/>
              <a:ea typeface="仿宋" pitchFamily="49" charset="-122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600" b="1">
                <a:latin typeface="宋体" pitchFamily="2" charset="-122"/>
                <a:ea typeface="宋体" pitchFamily="2" charset="-122"/>
                <a:cs typeface="宋体" pitchFamily="2" charset="-122"/>
              </a:rPr>
              <a:t> </a:t>
            </a:r>
            <a:r>
              <a:rPr lang="en-US" altLang="zh-CN" sz="2600" b="1" smtClean="0">
                <a:latin typeface="宋体" pitchFamily="2" charset="-122"/>
                <a:ea typeface="宋体" pitchFamily="2" charset="-122"/>
                <a:cs typeface="宋体" pitchFamily="2" charset="-122"/>
              </a:rPr>
              <a:t>   </a:t>
            </a:r>
            <a:r>
              <a:rPr lang="zh-CN" sz="2600" b="1" i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诚然，</a:t>
            </a:r>
            <a:r>
              <a:rPr kumimoji="0" lang="zh-CN" sz="2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科技在发展，时代在进步，让生活变得无比方便、快捷、高效和舒适。我们足不出户，购物到家，外卖上门，还不方便？我们微信视频，千里之遥成咫尺之距，还不快捷？我们轻点手机，可以实现远程办公、开展业务，还不高效？我们一个电话，有人代驾代购代办代跑腿，还不舒适？</a:t>
            </a:r>
            <a:r>
              <a:rPr lang="zh-CN" sz="2600" b="1" i="1">
                <a:solidFill>
                  <a:srgbClr val="0000FF"/>
                </a:solidFill>
                <a:latin typeface="仿宋" pitchFamily="49" charset="-122"/>
                <a:ea typeface="仿宋" pitchFamily="49" charset="-122"/>
                <a:cs typeface="宋体" pitchFamily="2" charset="-122"/>
              </a:rPr>
              <a:t>（列举现实的场景，写科技对生活的正面影响）</a:t>
            </a:r>
            <a:endParaRPr lang="en-US" altLang="zh-CN" sz="2600" b="1" i="1">
              <a:solidFill>
                <a:srgbClr val="0000FF"/>
              </a:solidFill>
              <a:latin typeface="仿宋" pitchFamily="49" charset="-122"/>
              <a:ea typeface="仿宋" pitchFamily="49" charset="-122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600" b="1">
                <a:latin typeface="宋体" pitchFamily="2" charset="-122"/>
                <a:ea typeface="宋体" pitchFamily="2" charset="-122"/>
                <a:cs typeface="宋体" pitchFamily="2" charset="-122"/>
              </a:rPr>
              <a:t> </a:t>
            </a:r>
            <a:r>
              <a:rPr lang="en-US" altLang="zh-CN" sz="2600" b="1" smtClean="0">
                <a:latin typeface="宋体" pitchFamily="2" charset="-122"/>
                <a:ea typeface="宋体" pitchFamily="2" charset="-122"/>
                <a:cs typeface="宋体" pitchFamily="2" charset="-122"/>
              </a:rPr>
              <a:t>   </a:t>
            </a:r>
            <a:r>
              <a:rPr lang="zh-CN" sz="2600" b="1" i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但是，</a:t>
            </a:r>
            <a:r>
              <a:rPr kumimoji="0" lang="zh-CN" sz="2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这一切只说明我们生活在变好，而不代表我们过得很幸福。相反，我们觉得时光飞逝，步履匆匆，身体倦怠，心灵困顿。我们吃着盒饭，而渐渐远离了</a:t>
            </a:r>
            <a:r>
              <a:rPr kumimoji="0" lang="zh-CN" sz="2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sz="2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妈妈的味道</a:t>
            </a:r>
            <a:r>
              <a:rPr kumimoji="0" lang="zh-CN" sz="2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sz="2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和家的烟火气；我们开着视频，任由情感在网线数据传输中失温、淡漠；我们实现了万物互联，却又感到了新的寂寥、惶惑和不安；我们万事皆可</a:t>
            </a:r>
            <a:r>
              <a:rPr kumimoji="0" lang="zh-CN" sz="2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sz="2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代</a:t>
            </a:r>
            <a:r>
              <a:rPr kumimoji="0" lang="zh-CN" sz="2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sz="2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，而丧失了体验五味生活的欲望与机能。</a:t>
            </a:r>
            <a:endParaRPr kumimoji="0" lang="zh-CN" sz="2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" name="圆角矩形 4" title=""/>
          <p:cNvSpPr/>
          <p:nvPr/>
        </p:nvSpPr>
        <p:spPr>
          <a:xfrm>
            <a:off x="252140" y="143619"/>
            <a:ext cx="2232248" cy="576064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smtClean="0"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800" b="1" smtClean="0">
                <a:latin typeface="微软雅黑" pitchFamily="34" charset="-122"/>
                <a:ea typeface="微软雅黑" pitchFamily="34" charset="-122"/>
              </a:rPr>
              <a:t>范例借鉴</a:t>
            </a:r>
            <a:r>
              <a:rPr lang="en-US" altLang="zh-CN" sz="2800" b="1" smtClean="0"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b="1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1" name="Rectangle 1" title=""/>
          <p:cNvSpPr>
            <a:spLocks noChangeArrowheads="1"/>
          </p:cNvSpPr>
          <p:nvPr/>
        </p:nvSpPr>
        <p:spPr bwMode="auto">
          <a:xfrm>
            <a:off x="234384" y="41822"/>
            <a:ext cx="10854468" cy="68018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zh-CN" sz="2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车越开越小，房子越住越大，幸福的气息却越来越稀薄。</a:t>
            </a:r>
            <a:r>
              <a:rPr lang="zh-CN" altLang="zh-CN" sz="2600" b="1" i="1">
                <a:solidFill>
                  <a:srgbClr val="0000FF"/>
                </a:solidFill>
                <a:latin typeface="仿宋" pitchFamily="49" charset="-122"/>
                <a:ea typeface="仿宋" pitchFamily="49" charset="-122"/>
                <a:cs typeface="宋体" pitchFamily="2" charset="-122"/>
              </a:rPr>
              <a:t>（笔锋一转，对应上文的场景，陈述科技的负面影响，</a:t>
            </a:r>
            <a:r>
              <a:rPr lang="zh-CN" sz="2600" b="1" i="1">
                <a:solidFill>
                  <a:srgbClr val="0000FF"/>
                </a:solidFill>
                <a:latin typeface="仿宋" pitchFamily="49" charset="-122"/>
                <a:ea typeface="仿宋" pitchFamily="49" charset="-122"/>
                <a:cs typeface="宋体" pitchFamily="2" charset="-122"/>
              </a:rPr>
              <a:t>幸福感的遗失）</a:t>
            </a:r>
            <a:endParaRPr lang="en-US" altLang="zh-CN" sz="2600" b="1" i="1">
              <a:solidFill>
                <a:srgbClr val="0000FF"/>
              </a:solidFill>
              <a:latin typeface="仿宋" pitchFamily="49" charset="-122"/>
              <a:ea typeface="仿宋" pitchFamily="49" charset="-122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600" b="1">
                <a:latin typeface="宋体" pitchFamily="2" charset="-122"/>
                <a:ea typeface="宋体" pitchFamily="2" charset="-122"/>
                <a:cs typeface="宋体" pitchFamily="2" charset="-122"/>
              </a:rPr>
              <a:t> </a:t>
            </a:r>
            <a:r>
              <a:rPr lang="en-US" altLang="zh-CN" sz="2600" b="1" smtClean="0">
                <a:latin typeface="宋体" pitchFamily="2" charset="-122"/>
                <a:ea typeface="宋体" pitchFamily="2" charset="-122"/>
                <a:cs typeface="宋体" pitchFamily="2" charset="-122"/>
              </a:rPr>
              <a:t>   </a:t>
            </a:r>
            <a:r>
              <a:rPr lang="zh-CN" sz="2600" b="1" i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于是，</a:t>
            </a:r>
            <a:r>
              <a:rPr kumimoji="0" lang="zh-CN" sz="2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我们常常怀念简单甚至简陋、贫乏甚至贫苦的生活，因为在那样的黑白色岁月里，我们始终有满满的生活仪式感，四周也充盈着浓浓的幸福感。一间矮矮的平房里，一盏昏黄的灯光下，一碗妈妈下的面，一根五毛钱的冰棍，一件逢年过节的新衣，一个围炉夜话的场景，都让我们觉得，一切可亲，人间值得。</a:t>
            </a:r>
            <a:r>
              <a:rPr lang="zh-CN" sz="2600" b="1" i="1">
                <a:solidFill>
                  <a:srgbClr val="0000FF"/>
                </a:solidFill>
                <a:latin typeface="仿宋" pitchFamily="49" charset="-122"/>
                <a:ea typeface="仿宋" pitchFamily="49" charset="-122"/>
                <a:cs typeface="宋体" pitchFamily="2" charset="-122"/>
              </a:rPr>
              <a:t>（回忆过去简单的幸福）</a:t>
            </a:r>
            <a:endParaRPr lang="en-US" altLang="zh-CN" sz="2600" b="1" i="1">
              <a:solidFill>
                <a:srgbClr val="0000FF"/>
              </a:solidFill>
              <a:latin typeface="仿宋" pitchFamily="49" charset="-122"/>
              <a:ea typeface="仿宋" pitchFamily="49" charset="-122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600" b="1">
                <a:latin typeface="宋体" pitchFamily="2" charset="-122"/>
                <a:ea typeface="宋体" pitchFamily="2" charset="-122"/>
                <a:cs typeface="宋体" pitchFamily="2" charset="-122"/>
              </a:rPr>
              <a:t> </a:t>
            </a:r>
            <a:r>
              <a:rPr lang="en-US" altLang="zh-CN" sz="2600" b="1" smtClean="0">
                <a:latin typeface="宋体" pitchFamily="2" charset="-122"/>
                <a:ea typeface="宋体" pitchFamily="2" charset="-122"/>
                <a:cs typeface="宋体" pitchFamily="2" charset="-122"/>
              </a:rPr>
              <a:t>   </a:t>
            </a:r>
            <a:r>
              <a:rPr lang="zh-CN" sz="2600" b="1" i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那么，</a:t>
            </a:r>
            <a:r>
              <a:rPr kumimoji="0" lang="zh-CN" sz="2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我们能怪科技褫夺了我们的幸福吗？恐怕不能。等闲变却故人心，却道故人心易变。事实上，科技是没有原罪的，出问题的是，我们的精神世界发生了失衡、倾斜与塌陷。可能物质享受的心像野马在脱缰，可能欲望的洪流淹没了我们情感的堤坝，于是，幸福也和我们渐渐失去了联络。在科技改变生活的时代，学会如何驾驭科技，让它做驯服的</a:t>
            </a:r>
            <a:r>
              <a:rPr kumimoji="0" lang="zh-CN" sz="2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sz="2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宠物</a:t>
            </a:r>
            <a:r>
              <a:rPr kumimoji="0" lang="zh-CN" sz="2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sz="2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。而不是肆虐的</a:t>
            </a:r>
            <a:r>
              <a:rPr kumimoji="0" lang="zh-CN" sz="2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sz="2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怪兽</a:t>
            </a:r>
            <a:r>
              <a:rPr kumimoji="0" lang="zh-CN" sz="2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sz="2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，成了一门新课程。</a:t>
            </a:r>
            <a:r>
              <a:rPr lang="zh-CN" sz="2600" b="1" i="1">
                <a:solidFill>
                  <a:srgbClr val="0000FF"/>
                </a:solidFill>
                <a:latin typeface="仿宋" pitchFamily="49" charset="-122"/>
                <a:ea typeface="仿宋" pitchFamily="49" charset="-122"/>
                <a:cs typeface="宋体" pitchFamily="2" charset="-122"/>
              </a:rPr>
              <a:t>（分析原因，如何找回幸福的感觉）    </a:t>
            </a:r>
            <a:endParaRPr lang="en-US" altLang="zh-CN" sz="2600" b="1" i="1">
              <a:solidFill>
                <a:srgbClr val="0000FF"/>
              </a:solidFill>
              <a:latin typeface="仿宋" pitchFamily="49" charset="-122"/>
              <a:ea typeface="仿宋" pitchFamily="49" charset="-122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600" b="1"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r>
              <a:rPr lang="en-US" altLang="zh-CN" sz="2600" b="1" smtClean="0">
                <a:latin typeface="Arial" pitchFamily="34" charset="0"/>
                <a:ea typeface="宋体" pitchFamily="2" charset="-122"/>
                <a:cs typeface="宋体" pitchFamily="2" charset="-122"/>
              </a:rPr>
              <a:t>      </a:t>
            </a:r>
            <a:r>
              <a:rPr lang="zh-CN" sz="2600" b="1" i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当我们走失了幸福，</a:t>
            </a:r>
            <a:r>
              <a:rPr kumimoji="0" lang="zh-CN" sz="2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请记得停下匆匆的脚步，不必追赶科技的快车，等一等落下的灵魂。这样，再面对</a:t>
            </a:r>
            <a:r>
              <a:rPr kumimoji="0" lang="zh-CN" sz="2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sz="2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毕淑敏之问</a:t>
            </a:r>
            <a:r>
              <a:rPr kumimoji="0" lang="zh-CN" sz="2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sz="2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，我们就能坦然地回答：</a:t>
            </a:r>
            <a:r>
              <a:rPr kumimoji="0" lang="zh-CN" sz="2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sz="2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幸福感的增长，可以与科技同比例。</a:t>
            </a:r>
            <a:r>
              <a:rPr kumimoji="0" lang="zh-CN" sz="2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lang="zh-CN" sz="2400" b="1" i="1">
                <a:solidFill>
                  <a:srgbClr val="0000FF"/>
                </a:solidFill>
                <a:latin typeface="仿宋" pitchFamily="49" charset="-122"/>
                <a:ea typeface="仿宋" pitchFamily="49" charset="-122"/>
                <a:cs typeface="宋体" pitchFamily="2" charset="-122"/>
              </a:rPr>
              <a:t>（总结全文，回扣材料，照应开篇） </a:t>
            </a: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/>
          <p:cNvSpPr/>
          <p:nvPr/>
        </p:nvSpPr>
        <p:spPr>
          <a:xfrm>
            <a:off x="3008168" y="1194153"/>
            <a:ext cx="777686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/>
              <a:t>       论</a:t>
            </a:r>
            <a:r>
              <a:rPr lang="zh-CN" altLang="en-US" sz="3600" b="1"/>
              <a:t>证中巧用关联</a:t>
            </a:r>
            <a:r>
              <a:rPr lang="zh-CN" altLang="en-US" sz="3600" b="1" smtClean="0"/>
              <a:t>词，往</a:t>
            </a:r>
            <a:r>
              <a:rPr lang="zh-CN" altLang="en-US" sz="3600" b="1"/>
              <a:t>往能凸显良好的语言表达与思辨能力，突出严密的逻辑推理与阐理能</a:t>
            </a:r>
            <a:r>
              <a:rPr lang="zh-CN" altLang="en-US" sz="3600" b="1" smtClean="0"/>
              <a:t>力，这</a:t>
            </a:r>
            <a:r>
              <a:rPr lang="zh-CN" altLang="en-US" sz="3600" b="1"/>
              <a:t>样的议论文必会在应试中脱颖而出。</a:t>
            </a:r>
          </a:p>
        </p:txBody>
      </p:sp>
      <p:sp>
        <p:nvSpPr>
          <p:cNvPr id="5" name="圆角矩形 4" title=""/>
          <p:cNvSpPr/>
          <p:nvPr/>
        </p:nvSpPr>
        <p:spPr>
          <a:xfrm>
            <a:off x="324148" y="215627"/>
            <a:ext cx="2232248" cy="576064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smtClean="0"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800" b="1" smtClean="0">
                <a:latin typeface="微软雅黑" pitchFamily="34" charset="-122"/>
                <a:ea typeface="微软雅黑" pitchFamily="34" charset="-122"/>
              </a:rPr>
              <a:t>技法小结</a:t>
            </a:r>
            <a:r>
              <a:rPr lang="en-US" altLang="zh-CN" sz="2800" b="1" smtClean="0"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b="1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 title=""/>
          <p:cNvPicPr>
            <a:picLocks noChangeAspect="1"/>
          </p:cNvPicPr>
          <p:nvPr/>
        </p:nvPicPr>
        <p:blipFill>
          <a:blip r:embed="rId2">
            <a:lum bright="-2000"/>
          </a:blip>
          <a:stretch>
            <a:fillRect/>
          </a:stretch>
        </p:blipFill>
        <p:spPr>
          <a:xfrm>
            <a:off x="756196" y="3581549"/>
            <a:ext cx="4680520" cy="292322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5" name="Rectangle 1" title=""/>
          <p:cNvSpPr>
            <a:spLocks noChangeArrowheads="1"/>
          </p:cNvSpPr>
          <p:nvPr/>
        </p:nvSpPr>
        <p:spPr bwMode="auto">
          <a:xfrm>
            <a:off x="396156" y="1007715"/>
            <a:ext cx="10369152" cy="50413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   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纵观近年来的高考语文作文试题，从命题导向看，都围绕语文学科核心素养</a:t>
            </a:r>
            <a:r>
              <a:rPr kumimoji="0" lang="zh-CN" alt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,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侧重于考查考生的思辨能力与思维品质。然而，考生在写作时，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常常出现缺少严密推理与理性思辨的现象</a:t>
            </a:r>
            <a:r>
              <a:rPr kumimoji="0" lang="zh-CN" alt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,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说理空洞，思路不清，论证无力。</a:t>
            </a:r>
            <a:endParaRPr kumimoji="0" lang="en-US" altLang="zh-CN" sz="28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宋体" pitchFamily="2" charset="-122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 </a:t>
            </a:r>
            <a:r>
              <a:rPr lang="en-US" altLang="zh-CN" sz="28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  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实践证明，在议论文写作中，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灵活巧妙地运用关联词</a:t>
            </a: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，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既能达到思路清晰</a:t>
            </a: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，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逻辑严密</a:t>
            </a: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，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又能让说理深刻透彻</a:t>
            </a: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，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更具说服力。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在议论文写作中，句与句、段与段之间用关联词连接</a:t>
            </a:r>
            <a:r>
              <a:rPr kumimoji="0" lang="zh-CN" alt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,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就能起到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收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与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放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的独特效果。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收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即在段或篇章中用关联词语将作者的观点态度进行归纳，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放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则是通过关联句式将道理进行阐释。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  </a:t>
            </a:r>
            <a:r>
              <a:rPr kumimoji="0" 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</a:p>
        </p:txBody>
      </p:sp>
      <p:sp>
        <p:nvSpPr>
          <p:cNvPr id="5" name="圆角矩形 4" title=""/>
          <p:cNvSpPr/>
          <p:nvPr/>
        </p:nvSpPr>
        <p:spPr>
          <a:xfrm>
            <a:off x="396156" y="215627"/>
            <a:ext cx="3888432" cy="576064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smtClean="0"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800" b="1" smtClean="0">
                <a:latin typeface="微软雅黑" pitchFamily="34" charset="-122"/>
                <a:ea typeface="微软雅黑" pitchFamily="34" charset="-122"/>
              </a:rPr>
              <a:t>前言：议论文现状</a:t>
            </a:r>
            <a:r>
              <a:rPr lang="en-US" altLang="zh-CN" sz="2800" b="1" smtClean="0"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b="1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3" title=""/>
          <p:cNvSpPr txBox="1"/>
          <p:nvPr/>
        </p:nvSpPr>
        <p:spPr>
          <a:xfrm>
            <a:off x="864321" y="1007715"/>
            <a:ext cx="10117011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n-US" altLang="zh-CN" sz="3200" b="1" smtClean="0"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3200" b="1" smtClean="0">
                <a:latin typeface="微软雅黑" pitchFamily="34" charset="-122"/>
                <a:ea typeface="微软雅黑" pitchFamily="34" charset="-122"/>
              </a:rPr>
              <a:t>方法一：并</a:t>
            </a:r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列关系，让说理气势恢</a:t>
            </a:r>
            <a:r>
              <a:rPr lang="zh-CN" altLang="en-US" sz="3200" b="1" smtClean="0">
                <a:latin typeface="微软雅黑" pitchFamily="34" charset="-122"/>
                <a:ea typeface="微软雅黑" pitchFamily="34" charset="-122"/>
              </a:rPr>
              <a:t>宏</a:t>
            </a:r>
            <a:r>
              <a:rPr lang="en-US" altLang="zh-CN" sz="3200" b="1" smtClean="0"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32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5" name="Rectangle 1" title=""/>
          <p:cNvSpPr>
            <a:spLocks noChangeArrowheads="1"/>
          </p:cNvSpPr>
          <p:nvPr/>
        </p:nvSpPr>
        <p:spPr bwMode="auto">
          <a:xfrm>
            <a:off x="396156" y="1759684"/>
            <a:ext cx="10369152" cy="35374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66700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   </a:t>
            </a:r>
            <a:r>
              <a:rPr lang="zh-CN" altLang="en-US" sz="3000" b="1"/>
              <a:t>两个或两个以上的分句分别论述几种情况或一种情况的的几个方</a:t>
            </a:r>
            <a:r>
              <a:rPr lang="zh-CN" altLang="en-US" sz="3000" b="1" smtClean="0"/>
              <a:t>面，分</a:t>
            </a:r>
            <a:r>
              <a:rPr lang="zh-CN" altLang="en-US" sz="3000" b="1"/>
              <a:t>句之间是平行相对的并列关系</a:t>
            </a:r>
            <a:r>
              <a:rPr lang="zh-CN" altLang="en-US" sz="3000" b="1" smtClean="0"/>
              <a:t>。</a:t>
            </a:r>
            <a:endParaRPr lang="en-US" altLang="zh-CN" sz="3000" b="1" smtClean="0"/>
          </a:p>
          <a:p>
            <a:pPr lvl="0" indent="266700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/>
              <a:t> </a:t>
            </a:r>
            <a:r>
              <a:rPr lang="en-US" altLang="zh-CN" sz="3000" b="1" smtClean="0"/>
              <a:t>   </a:t>
            </a:r>
            <a:r>
              <a:rPr lang="zh-CN" altLang="en-US" sz="30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识</a:t>
            </a:r>
            <a:r>
              <a:rPr lang="zh-CN" altLang="en-US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记</a:t>
            </a:r>
            <a:r>
              <a:rPr lang="zh-CN" altLang="en-US" sz="30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既</a:t>
            </a:r>
            <a:r>
              <a:rPr lang="en-US" altLang="zh-CN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又</a:t>
            </a:r>
            <a:r>
              <a:rPr lang="en-US" altLang="zh-CN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，还，也，同样，不是</a:t>
            </a:r>
            <a:r>
              <a:rPr lang="en-US" altLang="zh-CN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而是，是</a:t>
            </a:r>
            <a:r>
              <a:rPr lang="en-US" altLang="zh-CN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不是</a:t>
            </a:r>
            <a:r>
              <a:rPr lang="en-US" altLang="zh-CN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，同时，一方面</a:t>
            </a:r>
            <a:r>
              <a:rPr lang="en-US" altLang="zh-CN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…… </a:t>
            </a:r>
            <a:r>
              <a:rPr lang="zh-CN" altLang="en-US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一方面</a:t>
            </a:r>
            <a:r>
              <a:rPr lang="en-US" altLang="zh-CN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，有时</a:t>
            </a:r>
            <a:r>
              <a:rPr lang="en-US" altLang="zh-CN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有时</a:t>
            </a:r>
            <a:r>
              <a:rPr lang="en-US" altLang="zh-CN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，有的</a:t>
            </a:r>
            <a:r>
              <a:rPr lang="en-US" altLang="zh-CN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有的</a:t>
            </a:r>
            <a:r>
              <a:rPr lang="en-US" altLang="zh-CN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0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3000" b="1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lvl="0" indent="266700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/>
              <a:t> </a:t>
            </a:r>
            <a:r>
              <a:rPr lang="en-US" altLang="zh-CN" sz="3000" b="1" smtClean="0"/>
              <a:t>   </a:t>
            </a:r>
            <a:r>
              <a:rPr lang="zh-CN" altLang="en-US" sz="3000" b="1" smtClean="0"/>
              <a:t>运</a:t>
            </a:r>
            <a:r>
              <a:rPr lang="zh-CN" altLang="en-US" sz="3000" b="1"/>
              <a:t>用并列关系论</a:t>
            </a:r>
            <a:r>
              <a:rPr lang="zh-CN" altLang="en-US" sz="3000" b="1" smtClean="0"/>
              <a:t>证，往</a:t>
            </a:r>
            <a:r>
              <a:rPr lang="zh-CN" altLang="en-US" sz="3000" b="1"/>
              <a:t>往能增强气</a:t>
            </a:r>
            <a:r>
              <a:rPr lang="zh-CN" altLang="en-US" sz="3000" b="1" smtClean="0"/>
              <a:t>势，进</a:t>
            </a:r>
            <a:r>
              <a:rPr lang="zh-CN" altLang="en-US" sz="3000" b="1"/>
              <a:t>而增强说服力。</a:t>
            </a:r>
            <a:endParaRPr kumimoji="0" lang="zh-CN" sz="3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" name="圆角矩形 4" title=""/>
          <p:cNvSpPr/>
          <p:nvPr/>
        </p:nvSpPr>
        <p:spPr>
          <a:xfrm>
            <a:off x="324148" y="215627"/>
            <a:ext cx="2232248" cy="576064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smtClean="0"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800" b="1" smtClean="0">
                <a:latin typeface="微软雅黑" pitchFamily="34" charset="-122"/>
                <a:ea typeface="微软雅黑" pitchFamily="34" charset="-122"/>
              </a:rPr>
              <a:t>技法学习</a:t>
            </a:r>
            <a:r>
              <a:rPr lang="en-US" altLang="zh-CN" sz="2800" b="1" smtClean="0"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b="1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3" title=""/>
          <p:cNvSpPr txBox="1"/>
          <p:nvPr/>
        </p:nvSpPr>
        <p:spPr>
          <a:xfrm>
            <a:off x="324148" y="411927"/>
            <a:ext cx="4968552" cy="5803127"/>
          </a:xfrm>
          <a:prstGeom prst="rect">
            <a:avLst/>
          </a:prstGeom>
          <a:noFill/>
          <a:ln w="19050">
            <a:solidFill>
              <a:schemeClr val="accent2">
                <a:lumMod val="75000"/>
              </a:schemeClr>
            </a:solidFill>
            <a:prstDash val="lgDash"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/>
              <a:t>【</a:t>
            </a:r>
            <a:r>
              <a:rPr lang="zh-CN" altLang="en-US" sz="2400" b="1"/>
              <a:t>示例</a:t>
            </a:r>
            <a:r>
              <a:rPr lang="en-US" altLang="zh-CN" sz="2400" b="1"/>
              <a:t>1</a:t>
            </a:r>
            <a:r>
              <a:rPr lang="en-US" altLang="zh-CN" sz="2400" b="1" smtClean="0"/>
              <a:t>】</a:t>
            </a:r>
          </a:p>
          <a:p>
            <a:pPr>
              <a:lnSpc>
                <a:spcPct val="130000"/>
              </a:lnSpc>
            </a:pPr>
            <a:r>
              <a:rPr lang="en-US" altLang="zh-CN" sz="2400" b="1"/>
              <a:t> </a:t>
            </a:r>
            <a:r>
              <a:rPr lang="en-US" altLang="zh-CN" sz="2400" b="1" smtClean="0"/>
              <a:t>     </a:t>
            </a:r>
            <a:r>
              <a:rPr lang="zh-CN" altLang="en-US" sz="2400" b="1">
                <a:latin typeface="仿宋" pitchFamily="49" charset="-122"/>
                <a:ea typeface="仿宋" pitchFamily="49" charset="-122"/>
              </a:rPr>
              <a:t>教育者不是造神，不是造石像，不是造爱人，而是创造的真善美的活人</a:t>
            </a:r>
            <a:r>
              <a:rPr lang="zh-CN" altLang="en-US" sz="2400" b="1" smtClean="0">
                <a:latin typeface="仿宋" pitchFamily="49" charset="-122"/>
                <a:ea typeface="仿宋" pitchFamily="49" charset="-122"/>
              </a:rPr>
              <a:t>。（</a:t>
            </a:r>
            <a:r>
              <a:rPr lang="en-US" altLang="zh-CN" sz="2400" b="1" smtClean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2400" b="1" smtClean="0">
                <a:latin typeface="仿宋" pitchFamily="49" charset="-122"/>
                <a:ea typeface="仿宋" pitchFamily="49" charset="-122"/>
              </a:rPr>
              <a:t>教育与惩戒</a:t>
            </a:r>
            <a:r>
              <a:rPr lang="en-US" altLang="zh-CN" sz="2400" b="1" smtClean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2400" b="1" smtClean="0">
                <a:latin typeface="仿宋" pitchFamily="49" charset="-122"/>
                <a:ea typeface="仿宋" pitchFamily="49" charset="-122"/>
              </a:rPr>
              <a:t>）</a:t>
            </a:r>
            <a:endParaRPr lang="zh-CN" altLang="en-US" sz="2400" b="1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/>
              <a:t>【</a:t>
            </a:r>
            <a:r>
              <a:rPr lang="zh-CN" altLang="en-US" sz="2400" b="1"/>
              <a:t>点评</a:t>
            </a:r>
            <a:r>
              <a:rPr lang="en-US" altLang="zh-CN" sz="2400" b="1"/>
              <a:t>】</a:t>
            </a:r>
          </a:p>
          <a:p>
            <a:pPr>
              <a:lnSpc>
                <a:spcPct val="130000"/>
              </a:lnSpc>
            </a:pPr>
            <a:r>
              <a:rPr lang="en-US" altLang="zh-CN" sz="2400"/>
              <a:t> </a:t>
            </a:r>
            <a:r>
              <a:rPr lang="en-US" altLang="zh-CN" sz="2400" smtClean="0"/>
              <a:t>      </a:t>
            </a:r>
            <a:r>
              <a:rPr lang="zh-CN" altLang="en-US" sz="2400" b="1" smtClean="0"/>
              <a:t>运</a:t>
            </a:r>
            <a:r>
              <a:rPr lang="zh-CN" altLang="en-US" sz="2400" b="1"/>
              <a:t>用“不是</a:t>
            </a:r>
            <a:r>
              <a:rPr lang="en-US" altLang="zh-CN" sz="2400" b="1"/>
              <a:t>……</a:t>
            </a:r>
            <a:r>
              <a:rPr lang="zh-CN" altLang="en-US" sz="2400" b="1"/>
              <a:t>不是</a:t>
            </a:r>
            <a:r>
              <a:rPr lang="en-US" altLang="zh-CN" sz="2400" b="1"/>
              <a:t>……</a:t>
            </a:r>
            <a:r>
              <a:rPr lang="zh-CN" altLang="en-US" sz="2400" b="1"/>
              <a:t>不是</a:t>
            </a:r>
            <a:r>
              <a:rPr lang="en-US" altLang="zh-CN" sz="2400" b="1"/>
              <a:t>……</a:t>
            </a:r>
            <a:r>
              <a:rPr lang="zh-CN" altLang="en-US" sz="2400" b="1"/>
              <a:t>而是</a:t>
            </a:r>
            <a:r>
              <a:rPr lang="en-US" altLang="zh-CN" sz="2400" b="1" smtClean="0"/>
              <a:t>……</a:t>
            </a:r>
            <a:r>
              <a:rPr lang="zh-CN" altLang="en-US" sz="2400" b="1" smtClean="0"/>
              <a:t>”表</a:t>
            </a:r>
            <a:r>
              <a:rPr lang="zh-CN" altLang="en-US" sz="2400" b="1"/>
              <a:t>并列关系的关联词，从正反两方面强调了教育者所要创造的对象是真善美的活人。运用并列关系，文意上分条理析，逐层展开论述，往往能增强气势，增强说服力。</a:t>
            </a:r>
          </a:p>
        </p:txBody>
      </p:sp>
      <p:sp>
        <p:nvSpPr>
          <p:cNvPr id="5" name="矩形 4" title=""/>
          <p:cNvSpPr/>
          <p:nvPr/>
        </p:nvSpPr>
        <p:spPr>
          <a:xfrm>
            <a:off x="5652739" y="411927"/>
            <a:ext cx="5256585" cy="5853910"/>
          </a:xfrm>
          <a:prstGeom prst="rect">
            <a:avLst/>
          </a:prstGeom>
          <a:ln w="19050">
            <a:solidFill>
              <a:schemeClr val="accent2">
                <a:lumMod val="75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smtClean="0"/>
              <a:t>【</a:t>
            </a:r>
            <a:r>
              <a:rPr lang="zh-CN" altLang="en-US" sz="2400" b="1" smtClean="0"/>
              <a:t>示例</a:t>
            </a:r>
            <a:r>
              <a:rPr lang="en-US" altLang="zh-CN" sz="2400" b="1" smtClean="0"/>
              <a:t>2】</a:t>
            </a:r>
          </a:p>
          <a:p>
            <a:pPr>
              <a:lnSpc>
                <a:spcPct val="130000"/>
              </a:lnSpc>
            </a:pPr>
            <a:r>
              <a:rPr lang="en-US" altLang="zh-CN" sz="2400" b="1"/>
              <a:t> </a:t>
            </a:r>
            <a:r>
              <a:rPr lang="en-US" altLang="zh-CN" sz="2400" b="1" smtClean="0"/>
              <a:t>      </a:t>
            </a:r>
            <a:r>
              <a:rPr lang="zh-CN" altLang="en-US" sz="2400" b="1">
                <a:latin typeface="仿宋" pitchFamily="49" charset="-122"/>
                <a:ea typeface="仿宋" pitchFamily="49" charset="-122"/>
              </a:rPr>
              <a:t>随着时代巨轮的缓缓前行，作为新时代青年的我们，应不驰于空想，应不鹜于虚声，应不随波逐流，而应一步一个脚印，抓紧祖国的纤绳，迈向新时代的幸福。（</a:t>
            </a:r>
            <a:r>
              <a:rPr lang="en-US" altLang="zh-CN" sz="2400" b="1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2400" b="1">
                <a:latin typeface="仿宋" pitchFamily="49" charset="-122"/>
                <a:ea typeface="仿宋" pitchFamily="49" charset="-122"/>
              </a:rPr>
              <a:t>在祖国发展中成长</a:t>
            </a:r>
            <a:r>
              <a:rPr lang="en-US" altLang="zh-CN" sz="2400" b="1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2400" b="1">
                <a:latin typeface="仿宋" pitchFamily="49" charset="-122"/>
                <a:ea typeface="仿宋" pitchFamily="49" charset="-122"/>
              </a:rPr>
              <a:t>）</a:t>
            </a:r>
            <a:endParaRPr lang="en-US" altLang="zh-CN" sz="2400" b="1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smtClean="0"/>
              <a:t>【</a:t>
            </a:r>
            <a:r>
              <a:rPr lang="zh-CN" altLang="en-US" sz="2400" b="1" smtClean="0"/>
              <a:t>点评</a:t>
            </a:r>
            <a:r>
              <a:rPr lang="en-US" altLang="zh-CN" sz="2400" b="1" smtClean="0"/>
              <a:t>】</a:t>
            </a:r>
          </a:p>
          <a:p>
            <a:pPr>
              <a:lnSpc>
                <a:spcPct val="130000"/>
              </a:lnSpc>
            </a:pPr>
            <a:r>
              <a:rPr lang="en-US" altLang="zh-CN" sz="2400" b="1"/>
              <a:t> </a:t>
            </a:r>
            <a:r>
              <a:rPr lang="en-US" altLang="zh-CN" sz="2400" b="1" smtClean="0"/>
              <a:t>      </a:t>
            </a:r>
            <a:r>
              <a:rPr lang="zh-CN" altLang="en-US" sz="2400" b="1" smtClean="0"/>
              <a:t>作者通过并列的“应不”句式展示了社会上诸多不良现象，然后指出正确的做法，为新时代青年指明了前进的方向。 </a:t>
            </a:r>
            <a:r>
              <a:rPr lang="zh-CN" altLang="en-US" b="1" smtClean="0"/>
              <a:t>  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3" title=""/>
          <p:cNvSpPr txBox="1"/>
          <p:nvPr/>
        </p:nvSpPr>
        <p:spPr>
          <a:xfrm>
            <a:off x="396156" y="1007715"/>
            <a:ext cx="10441160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n-US" altLang="zh-CN" sz="3200" b="1" smtClean="0"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3200" b="1" smtClean="0">
                <a:latin typeface="微软雅黑" pitchFamily="34" charset="-122"/>
                <a:ea typeface="微软雅黑" pitchFamily="34" charset="-122"/>
              </a:rPr>
              <a:t>方法二： </a:t>
            </a:r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递进关系，让说理由浅入深更进一层</a:t>
            </a:r>
            <a:r>
              <a:rPr lang="en-US" altLang="zh-CN" sz="3200" b="1"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32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5" name="Rectangle 1" title=""/>
          <p:cNvSpPr>
            <a:spLocks noChangeArrowheads="1"/>
          </p:cNvSpPr>
          <p:nvPr/>
        </p:nvSpPr>
        <p:spPr bwMode="auto">
          <a:xfrm>
            <a:off x="684188" y="2211787"/>
            <a:ext cx="10009112" cy="300082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66700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  </a:t>
            </a:r>
            <a:r>
              <a:rPr kumimoji="0" lang="en-US" altLang="zh-CN" sz="2800" b="1" i="0" u="none" strike="noStrike" cap="none" normalizeH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 </a:t>
            </a:r>
            <a:r>
              <a:rPr lang="zh-CN" altLang="en-US" sz="3000" b="1"/>
              <a:t>语段中后面分句的意思比前面分句的意思进了一层，分句之间是层进关系</a:t>
            </a:r>
            <a:r>
              <a:rPr lang="zh-CN" altLang="en-US" sz="3000" b="1" smtClean="0"/>
              <a:t>。</a:t>
            </a:r>
            <a:endParaRPr lang="en-US" altLang="zh-CN" sz="3000" b="1"/>
          </a:p>
          <a:p>
            <a:pPr lvl="0" indent="266700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 smtClean="0"/>
              <a:t>    </a:t>
            </a: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常用的关联词是：不但（不 仅、不只、不光）</a:t>
            </a:r>
            <a:r>
              <a:rPr lang="en-US" altLang="zh-CN" sz="3000" b="1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而且（还，也，又）</a:t>
            </a:r>
            <a:r>
              <a:rPr lang="en-US" altLang="zh-CN" sz="3000" b="1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，尚且</a:t>
            </a:r>
            <a:r>
              <a:rPr lang="en-US" altLang="zh-CN" sz="3000" b="1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何 况（更不用说，还）</a:t>
            </a:r>
            <a:r>
              <a:rPr lang="en-US" altLang="zh-CN" sz="3000" b="1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，况且。</a:t>
            </a:r>
          </a:p>
        </p:txBody>
      </p:sp>
      <p:sp>
        <p:nvSpPr>
          <p:cNvPr id="5" name="圆角矩形 4" title=""/>
          <p:cNvSpPr/>
          <p:nvPr/>
        </p:nvSpPr>
        <p:spPr>
          <a:xfrm>
            <a:off x="324148" y="215627"/>
            <a:ext cx="2232248" cy="576064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smtClean="0"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800" b="1" smtClean="0">
                <a:latin typeface="微软雅黑" pitchFamily="34" charset="-122"/>
                <a:ea typeface="微软雅黑" pitchFamily="34" charset="-122"/>
              </a:rPr>
              <a:t>技法学习</a:t>
            </a:r>
            <a:r>
              <a:rPr lang="en-US" altLang="zh-CN" sz="2800" b="1" smtClean="0"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b="1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3" title=""/>
          <p:cNvSpPr txBox="1"/>
          <p:nvPr/>
        </p:nvSpPr>
        <p:spPr>
          <a:xfrm>
            <a:off x="253124" y="225489"/>
            <a:ext cx="5472608" cy="6186309"/>
          </a:xfrm>
          <a:prstGeom prst="rect">
            <a:avLst/>
          </a:prstGeom>
          <a:noFill/>
          <a:ln w="19050">
            <a:solidFill>
              <a:schemeClr val="accent2">
                <a:lumMod val="75000"/>
              </a:schemeClr>
            </a:solidFill>
            <a:prstDash val="lgDash"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smtClean="0"/>
              <a:t>【</a:t>
            </a:r>
            <a:r>
              <a:rPr lang="zh-CN" altLang="en-US" sz="2400" b="1" smtClean="0"/>
              <a:t>示例</a:t>
            </a:r>
            <a:r>
              <a:rPr lang="en-US" altLang="zh-CN" sz="2400" b="1" smtClean="0"/>
              <a:t>1】</a:t>
            </a:r>
          </a:p>
          <a:p>
            <a:pPr>
              <a:lnSpc>
                <a:spcPct val="150000"/>
              </a:lnSpc>
            </a:pPr>
            <a:r>
              <a:rPr lang="en-US" altLang="zh-CN" sz="2400" b="1"/>
              <a:t> </a:t>
            </a:r>
            <a:r>
              <a:rPr lang="en-US" altLang="zh-CN" sz="2400" b="1" smtClean="0"/>
              <a:t>   </a:t>
            </a:r>
            <a:r>
              <a:rPr lang="en-US" altLang="zh-CN" sz="2400" b="1" smtClean="0">
                <a:latin typeface="仿宋" pitchFamily="49" charset="-122"/>
                <a:ea typeface="仿宋" pitchFamily="49" charset="-122"/>
              </a:rPr>
              <a:t>  </a:t>
            </a:r>
            <a:r>
              <a:rPr lang="zh-CN" altLang="en-US" sz="2400" b="1" smtClean="0">
                <a:latin typeface="仿宋" pitchFamily="49" charset="-122"/>
                <a:ea typeface="仿宋" pitchFamily="49" charset="-122"/>
              </a:rPr>
              <a:t>的确，人不仅为自己而活，也为他人活。试想，若一个人只考虑自己的需求，那社会如何进步？文明如何发展？所以，人渴望“被需要”就显得十分重要，这不仅仅使人摆脱小我</a:t>
            </a:r>
            <a:r>
              <a:rPr lang="en-US" altLang="zh-CN" sz="2400" b="1" smtClean="0">
                <a:latin typeface="仿宋" pitchFamily="49" charset="-122"/>
                <a:ea typeface="仿宋" pitchFamily="49" charset="-122"/>
              </a:rPr>
              <a:t>,</a:t>
            </a:r>
            <a:r>
              <a:rPr lang="zh-CN" altLang="en-US" sz="2400" b="1" smtClean="0">
                <a:latin typeface="仿宋" pitchFamily="49" charset="-122"/>
                <a:ea typeface="仿宋" pitchFamily="49" charset="-122"/>
              </a:rPr>
              <a:t>关注大我，也促使个人为社会乃至国家的建设贡献应有之力。（</a:t>
            </a:r>
            <a:r>
              <a:rPr lang="en-US" altLang="zh-CN" sz="2400" b="1" smtClean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2400" b="1" smtClean="0">
                <a:latin typeface="仿宋" pitchFamily="49" charset="-122"/>
                <a:ea typeface="仿宋" pitchFamily="49" charset="-122"/>
              </a:rPr>
              <a:t>人永远活在自身之外</a:t>
            </a:r>
            <a:r>
              <a:rPr lang="en-US" altLang="zh-CN" sz="2400" b="1" smtClean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2400" b="1" smtClean="0">
                <a:latin typeface="仿宋" pitchFamily="49" charset="-122"/>
                <a:ea typeface="仿宋" pitchFamily="49" charset="-122"/>
              </a:rPr>
              <a:t>）</a:t>
            </a:r>
            <a:endParaRPr lang="en-US" altLang="zh-CN" sz="2400" b="1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smtClean="0"/>
              <a:t>【</a:t>
            </a:r>
            <a:r>
              <a:rPr lang="zh-CN" altLang="en-US" sz="2400" b="1" smtClean="0"/>
              <a:t>点评</a:t>
            </a:r>
            <a:r>
              <a:rPr lang="en-US" altLang="zh-CN" sz="2400" b="1" smtClean="0"/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sz="2400" b="1" smtClean="0"/>
              <a:t>递进之中连用反问，突出了人应当融入社会并有所作为的论点，观点鲜明有力。</a:t>
            </a:r>
            <a:endParaRPr lang="zh-CN" altLang="en-US" sz="2400"/>
          </a:p>
        </p:txBody>
      </p:sp>
      <p:sp>
        <p:nvSpPr>
          <p:cNvPr id="6" name="矩形 5" title=""/>
          <p:cNvSpPr/>
          <p:nvPr/>
        </p:nvSpPr>
        <p:spPr>
          <a:xfrm>
            <a:off x="5984178" y="221950"/>
            <a:ext cx="4896544" cy="6186309"/>
          </a:xfrm>
          <a:prstGeom prst="rect">
            <a:avLst/>
          </a:prstGeom>
          <a:ln w="19050">
            <a:solidFill>
              <a:srgbClr val="0070C0"/>
            </a:solidFill>
            <a:prstDash val="lgDash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/>
              <a:t>【</a:t>
            </a:r>
            <a:r>
              <a:rPr lang="zh-CN" altLang="en-US" sz="2400" b="1"/>
              <a:t>示例</a:t>
            </a:r>
            <a:r>
              <a:rPr lang="en-US" altLang="zh-CN" sz="2400" b="1"/>
              <a:t>2】</a:t>
            </a:r>
          </a:p>
          <a:p>
            <a:pPr>
              <a:lnSpc>
                <a:spcPct val="150000"/>
              </a:lnSpc>
            </a:pPr>
            <a:r>
              <a:rPr lang="en-US" altLang="zh-CN" sz="2400"/>
              <a:t> </a:t>
            </a:r>
            <a:r>
              <a:rPr lang="en-US" altLang="zh-CN" sz="2400" smtClean="0"/>
              <a:t>      </a:t>
            </a:r>
            <a:r>
              <a:rPr lang="zh-CN" altLang="en-US" sz="2400" b="1">
                <a:latin typeface="仿宋" pitchFamily="49" charset="-122"/>
                <a:ea typeface="仿宋" pitchFamily="49" charset="-122"/>
              </a:rPr>
              <a:t>怀疑不仅是消极方面辨伪去妄的必要步骤，也是积极方面建设新学说，获得新发明，怀疑精神也是基本条件。</a:t>
            </a:r>
          </a:p>
          <a:p>
            <a:pPr>
              <a:lnSpc>
                <a:spcPct val="150000"/>
              </a:lnSpc>
            </a:pPr>
            <a:r>
              <a:rPr lang="en-US" altLang="zh-CN" sz="2400" b="1" smtClean="0"/>
              <a:t>【</a:t>
            </a:r>
            <a:r>
              <a:rPr lang="zh-CN" altLang="en-US" sz="2400" b="1" smtClean="0"/>
              <a:t>点评</a:t>
            </a:r>
            <a:r>
              <a:rPr lang="en-US" altLang="zh-CN" sz="2400" b="1" smtClean="0"/>
              <a:t>】</a:t>
            </a:r>
          </a:p>
          <a:p>
            <a:pPr>
              <a:lnSpc>
                <a:spcPct val="150000"/>
              </a:lnSpc>
            </a:pPr>
            <a:r>
              <a:rPr lang="en-US" altLang="zh-CN" sz="2400" b="1"/>
              <a:t> </a:t>
            </a:r>
            <a:r>
              <a:rPr lang="en-US" altLang="zh-CN" sz="2400" b="1" smtClean="0"/>
              <a:t>       </a:t>
            </a:r>
            <a:r>
              <a:rPr lang="zh-CN" altLang="en-US" sz="2400" b="1" smtClean="0"/>
              <a:t>运</a:t>
            </a:r>
            <a:r>
              <a:rPr lang="zh-CN" altLang="en-US" sz="2400" b="1"/>
              <a:t>用“不仅</a:t>
            </a:r>
            <a:r>
              <a:rPr lang="en-US" altLang="zh-CN" sz="2400" b="1"/>
              <a:t>……</a:t>
            </a:r>
            <a:r>
              <a:rPr lang="zh-CN" altLang="en-US" sz="2400" b="1"/>
              <a:t>也是”表递进关系的关联词，层层深入论述了怀疑精神的重要作用。运用递进关系，能够让说理由浅入深，文意更加深刻。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3" title=""/>
          <p:cNvSpPr txBox="1"/>
          <p:nvPr/>
        </p:nvSpPr>
        <p:spPr>
          <a:xfrm>
            <a:off x="900212" y="935707"/>
            <a:ext cx="9793088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n-US" altLang="zh-CN" sz="3200" b="1" smtClean="0"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3200" b="1" smtClean="0">
                <a:latin typeface="微软雅黑" pitchFamily="34" charset="-122"/>
                <a:ea typeface="微软雅黑" pitchFamily="34" charset="-122"/>
              </a:rPr>
              <a:t>方法三： </a:t>
            </a:r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选择关系，让说理由此及彼</a:t>
            </a:r>
            <a:r>
              <a:rPr lang="en-US" altLang="zh-CN" sz="3200" b="1"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32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5" name="Rectangle 1" title=""/>
          <p:cNvSpPr>
            <a:spLocks noChangeArrowheads="1"/>
          </p:cNvSpPr>
          <p:nvPr/>
        </p:nvSpPr>
        <p:spPr bwMode="auto">
          <a:xfrm>
            <a:off x="828204" y="1799803"/>
            <a:ext cx="9937104" cy="415498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6670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3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  </a:t>
            </a:r>
            <a:r>
              <a:rPr kumimoji="0" lang="en-US" altLang="zh-CN" sz="3000" b="1" i="0" u="none" strike="noStrike" cap="none" normalizeH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 </a:t>
            </a:r>
            <a:r>
              <a:rPr lang="zh-CN" altLang="en-US" sz="3000" b="1"/>
              <a:t>两个或两个以上的分句，分别说出两件或几件事， 并且表示从中选择一件或几件。分句之间就构成选择关系</a:t>
            </a:r>
            <a:r>
              <a:rPr lang="zh-CN" altLang="en-US" sz="3000" b="1" smtClean="0"/>
              <a:t>。</a:t>
            </a:r>
            <a:endParaRPr lang="en-US" altLang="zh-CN" sz="3000" b="1" smtClean="0"/>
          </a:p>
          <a:p>
            <a:pPr lvl="0" indent="26670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/>
              <a:t> </a:t>
            </a:r>
            <a:r>
              <a:rPr lang="en-US" altLang="zh-CN" sz="3000" b="1" smtClean="0"/>
              <a:t>    </a:t>
            </a: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常用的关联词是</a:t>
            </a:r>
            <a:r>
              <a:rPr lang="en-US" altLang="zh-CN" sz="3000" b="1">
                <a:latin typeface="黑体" pitchFamily="49" charset="-122"/>
                <a:ea typeface="黑体" pitchFamily="49" charset="-122"/>
              </a:rPr>
              <a:t>:</a:t>
            </a: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与其</a:t>
            </a:r>
            <a:r>
              <a:rPr lang="en-US" altLang="zh-CN" sz="3000" b="1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不如</a:t>
            </a:r>
            <a:r>
              <a:rPr lang="en-US" altLang="zh-CN" sz="3000" b="1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，宁可</a:t>
            </a:r>
            <a:r>
              <a:rPr lang="en-US" altLang="zh-CN" sz="3000" b="1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也不</a:t>
            </a:r>
            <a:r>
              <a:rPr lang="en-US" altLang="zh-CN" sz="3000" b="1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，或者</a:t>
            </a:r>
            <a:r>
              <a:rPr lang="en-US" altLang="zh-CN" sz="3000" b="1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或者</a:t>
            </a:r>
            <a:r>
              <a:rPr lang="en-US" altLang="zh-CN" sz="3000" b="1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，不是</a:t>
            </a:r>
            <a:r>
              <a:rPr lang="en-US" altLang="zh-CN" sz="3000" b="1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就是</a:t>
            </a:r>
            <a:r>
              <a:rPr lang="en-US" altLang="zh-CN" sz="3000" b="1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，要 么</a:t>
            </a:r>
            <a:r>
              <a:rPr lang="en-US" altLang="zh-CN" sz="3000" b="1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要么</a:t>
            </a:r>
            <a:r>
              <a:rPr lang="en-US" altLang="zh-CN" sz="3000" b="1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，或许</a:t>
            </a:r>
            <a:r>
              <a:rPr lang="en-US" altLang="zh-CN" sz="3000" b="1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或许</a:t>
            </a:r>
            <a:r>
              <a:rPr lang="en-US" altLang="zh-CN" sz="3000" b="1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，可能</a:t>
            </a:r>
            <a:r>
              <a:rPr lang="en-US" altLang="zh-CN" sz="3000" b="1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可能</a:t>
            </a:r>
            <a:r>
              <a:rPr lang="en-US" altLang="zh-CN" sz="3000" b="1">
                <a:latin typeface="黑体" pitchFamily="49" charset="-122"/>
                <a:ea typeface="黑体" pitchFamily="49" charset="-122"/>
              </a:rPr>
              <a:t>....</a:t>
            </a: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，也许</a:t>
            </a:r>
            <a:r>
              <a:rPr lang="en-US" altLang="zh-CN" sz="3000" b="1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也许 。</a:t>
            </a:r>
          </a:p>
        </p:txBody>
      </p:sp>
      <p:sp>
        <p:nvSpPr>
          <p:cNvPr id="5" name="圆角矩形 4" title=""/>
          <p:cNvSpPr/>
          <p:nvPr/>
        </p:nvSpPr>
        <p:spPr>
          <a:xfrm>
            <a:off x="324148" y="215627"/>
            <a:ext cx="2232248" cy="576064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smtClean="0"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800" b="1" smtClean="0">
                <a:latin typeface="微软雅黑" pitchFamily="34" charset="-122"/>
                <a:ea typeface="微软雅黑" pitchFamily="34" charset="-122"/>
              </a:rPr>
              <a:t>技法学习</a:t>
            </a:r>
            <a:r>
              <a:rPr lang="en-US" altLang="zh-CN" sz="2800" b="1" smtClean="0"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b="1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3" title=""/>
          <p:cNvSpPr txBox="1"/>
          <p:nvPr/>
        </p:nvSpPr>
        <p:spPr>
          <a:xfrm>
            <a:off x="341904" y="385293"/>
            <a:ext cx="5040560" cy="6093976"/>
          </a:xfrm>
          <a:prstGeom prst="rect">
            <a:avLst/>
          </a:prstGeom>
          <a:noFill/>
          <a:ln w="19050">
            <a:solidFill>
              <a:schemeClr val="accent2">
                <a:lumMod val="75000"/>
              </a:schemeClr>
            </a:solidFill>
            <a:prstDash val="lgDash"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500" b="1"/>
              <a:t>【</a:t>
            </a:r>
            <a:r>
              <a:rPr lang="zh-CN" altLang="en-US" sz="2500" b="1"/>
              <a:t>示</a:t>
            </a:r>
            <a:r>
              <a:rPr lang="zh-CN" altLang="en-US" sz="2500" b="1" smtClean="0"/>
              <a:t>例</a:t>
            </a:r>
            <a:r>
              <a:rPr lang="en-US" altLang="zh-CN" sz="2500" b="1" smtClean="0"/>
              <a:t>1】</a:t>
            </a:r>
          </a:p>
          <a:p>
            <a:pPr>
              <a:lnSpc>
                <a:spcPct val="130000"/>
              </a:lnSpc>
            </a:pPr>
            <a:r>
              <a:rPr lang="en-US" altLang="zh-CN" sz="2500" b="1"/>
              <a:t> </a:t>
            </a:r>
            <a:r>
              <a:rPr lang="en-US" altLang="zh-CN" sz="2500" b="1" smtClean="0"/>
              <a:t>    </a:t>
            </a:r>
            <a:r>
              <a:rPr lang="zh-CN" altLang="en-US" sz="2500" b="1" smtClean="0">
                <a:latin typeface="仿宋" pitchFamily="49" charset="-122"/>
                <a:ea typeface="仿宋" pitchFamily="49" charset="-122"/>
              </a:rPr>
              <a:t>养</a:t>
            </a:r>
            <a:r>
              <a:rPr lang="zh-CN" altLang="en-US" sz="2500" b="1">
                <a:latin typeface="仿宋" pitchFamily="49" charset="-122"/>
                <a:ea typeface="仿宋" pitchFamily="49" charset="-122"/>
              </a:rPr>
              <a:t>孩子几乎是毎个人必经的修行，与其不停地想到底应该把孩子培养成什么</a:t>
            </a:r>
            <a:r>
              <a:rPr lang="zh-CN" altLang="en-US" sz="2500" b="1" smtClean="0">
                <a:latin typeface="仿宋" pitchFamily="49" charset="-122"/>
                <a:ea typeface="仿宋" pitchFamily="49" charset="-122"/>
              </a:rPr>
              <a:t>样，到</a:t>
            </a:r>
            <a:r>
              <a:rPr lang="zh-CN" altLang="en-US" sz="2500" b="1">
                <a:latin typeface="仿宋" pitchFamily="49" charset="-122"/>
                <a:ea typeface="仿宋" pitchFamily="49" charset="-122"/>
              </a:rPr>
              <a:t>底怎么给孩子创造一个辉煌的未</a:t>
            </a:r>
            <a:r>
              <a:rPr lang="zh-CN" altLang="en-US" sz="2500" b="1" smtClean="0">
                <a:latin typeface="仿宋" pitchFamily="49" charset="-122"/>
                <a:ea typeface="仿宋" pitchFamily="49" charset="-122"/>
              </a:rPr>
              <a:t>来，不</a:t>
            </a:r>
            <a:r>
              <a:rPr lang="zh-CN" altLang="en-US" sz="2500" b="1">
                <a:latin typeface="仿宋" pitchFamily="49" charset="-122"/>
                <a:ea typeface="仿宋" pitchFamily="49" charset="-122"/>
              </a:rPr>
              <a:t>如好好想想怎么把自己人生中最有价值的那部分传承给孩子。这才是教育孩子最重要的事情。（</a:t>
            </a:r>
            <a:r>
              <a:rPr lang="en-US" altLang="zh-CN" sz="2500" b="1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2500" b="1">
                <a:latin typeface="仿宋" pitchFamily="49" charset="-122"/>
                <a:ea typeface="仿宋" pitchFamily="49" charset="-122"/>
              </a:rPr>
              <a:t>教育的悲哀</a:t>
            </a:r>
            <a:r>
              <a:rPr lang="en-US" altLang="zh-CN" sz="2500" b="1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2500" b="1" smtClean="0">
                <a:latin typeface="仿宋" pitchFamily="49" charset="-122"/>
                <a:ea typeface="仿宋" pitchFamily="49" charset="-122"/>
              </a:rPr>
              <a:t>）</a:t>
            </a:r>
            <a:endParaRPr lang="en-US" altLang="zh-CN" sz="2500" b="1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500" b="1" smtClean="0"/>
              <a:t>【</a:t>
            </a:r>
            <a:r>
              <a:rPr lang="zh-CN" altLang="en-US" sz="2500" b="1" smtClean="0"/>
              <a:t>点评</a:t>
            </a:r>
            <a:r>
              <a:rPr lang="en-US" altLang="zh-CN" sz="2500" b="1" smtClean="0"/>
              <a:t>】</a:t>
            </a:r>
          </a:p>
          <a:p>
            <a:pPr>
              <a:lnSpc>
                <a:spcPct val="130000"/>
              </a:lnSpc>
            </a:pPr>
            <a:r>
              <a:rPr lang="en-US" altLang="zh-CN" sz="2500" b="1"/>
              <a:t> </a:t>
            </a:r>
            <a:r>
              <a:rPr lang="en-US" altLang="zh-CN" sz="2500" b="1" smtClean="0"/>
              <a:t>       </a:t>
            </a:r>
            <a:r>
              <a:rPr lang="zh-CN" altLang="en-US" sz="2500" b="1" smtClean="0"/>
              <a:t>运用“与其</a:t>
            </a:r>
            <a:r>
              <a:rPr lang="en-US" altLang="zh-CN" sz="2500" b="1" smtClean="0"/>
              <a:t>…</a:t>
            </a:r>
            <a:r>
              <a:rPr lang="zh-CN" altLang="en-US" sz="2500" b="1" smtClean="0"/>
              <a:t>，</a:t>
            </a:r>
            <a:r>
              <a:rPr lang="en-US" altLang="zh-CN" sz="2500" b="1" smtClean="0"/>
              <a:t>…</a:t>
            </a:r>
            <a:r>
              <a:rPr lang="zh-CN" altLang="en-US" sz="2500" b="1" smtClean="0"/>
              <a:t>，不如</a:t>
            </a:r>
            <a:r>
              <a:rPr lang="en-US" altLang="zh-CN" sz="2500" b="1" smtClean="0"/>
              <a:t>…</a:t>
            </a:r>
            <a:r>
              <a:rPr lang="zh-CN" altLang="en-US" sz="2500" b="1" smtClean="0"/>
              <a:t>”强化了选择关系，一针见血指出教育的功利性。</a:t>
            </a:r>
            <a:r>
              <a:rPr lang="en-US" altLang="zh-CN" sz="2500" b="1" smtClean="0"/>
              <a:t>     </a:t>
            </a:r>
            <a:endParaRPr lang="zh-CN" altLang="en-US" sz="2500"/>
          </a:p>
        </p:txBody>
      </p:sp>
      <p:sp>
        <p:nvSpPr>
          <p:cNvPr id="3" name="矩形 2" title=""/>
          <p:cNvSpPr/>
          <p:nvPr/>
        </p:nvSpPr>
        <p:spPr>
          <a:xfrm>
            <a:off x="5526480" y="390513"/>
            <a:ext cx="5400600" cy="5954515"/>
          </a:xfrm>
          <a:prstGeom prst="rect">
            <a:avLst/>
          </a:prstGeom>
          <a:ln w="19050">
            <a:solidFill>
              <a:srgbClr val="0070C0"/>
            </a:solidFill>
            <a:prstDash val="lgDash"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500" b="1"/>
              <a:t>【</a:t>
            </a:r>
            <a:r>
              <a:rPr lang="zh-CN" altLang="en-US" sz="2500" b="1"/>
              <a:t>示例</a:t>
            </a:r>
            <a:r>
              <a:rPr lang="en-US" altLang="zh-CN" sz="2500" b="1"/>
              <a:t>2】</a:t>
            </a:r>
          </a:p>
          <a:p>
            <a:pPr>
              <a:lnSpc>
                <a:spcPct val="140000"/>
              </a:lnSpc>
            </a:pPr>
            <a:r>
              <a:rPr lang="en-US" altLang="zh-CN" sz="2500"/>
              <a:t> </a:t>
            </a:r>
            <a:r>
              <a:rPr lang="en-US" altLang="zh-CN" sz="2500" smtClean="0"/>
              <a:t>   </a:t>
            </a:r>
            <a:r>
              <a:rPr lang="en-US" altLang="zh-CN" sz="2500" b="1" smtClean="0">
                <a:latin typeface="仿宋" pitchFamily="49" charset="-122"/>
                <a:ea typeface="仿宋" pitchFamily="49" charset="-122"/>
              </a:rPr>
              <a:t> </a:t>
            </a:r>
            <a:r>
              <a:rPr lang="zh-CN" altLang="en-US" sz="2500" b="1" smtClean="0">
                <a:latin typeface="仿宋" pitchFamily="49" charset="-122"/>
                <a:ea typeface="仿宋" pitchFamily="49" charset="-122"/>
              </a:rPr>
              <a:t>自</a:t>
            </a:r>
            <a:r>
              <a:rPr lang="zh-CN" altLang="en-US" sz="2500" b="1">
                <a:latin typeface="仿宋" pitchFamily="49" charset="-122"/>
                <a:ea typeface="仿宋" pitchFamily="49" charset="-122"/>
              </a:rPr>
              <a:t>我修养，与其说是注重行为举止，莫如说是重视行为举止的内涵，是以慎重的态度对待世界</a:t>
            </a:r>
            <a:r>
              <a:rPr lang="zh-CN" altLang="en-US" sz="2500" b="1" smtClean="0">
                <a:latin typeface="仿宋" pitchFamily="49" charset="-122"/>
                <a:ea typeface="仿宋" pitchFamily="49" charset="-122"/>
              </a:rPr>
              <a:t>。</a:t>
            </a:r>
            <a:r>
              <a:rPr lang="en-US" altLang="zh-CN" sz="2500" b="1" smtClean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2500" b="1" smtClean="0">
                <a:latin typeface="仿宋" pitchFamily="49" charset="-122"/>
                <a:ea typeface="仿宋" pitchFamily="49" charset="-122"/>
              </a:rPr>
              <a:t>内修与行动</a:t>
            </a:r>
            <a:r>
              <a:rPr lang="en-US" altLang="zh-CN" sz="2500" b="1" smtClean="0">
                <a:latin typeface="仿宋" pitchFamily="49" charset="-122"/>
                <a:ea typeface="仿宋" pitchFamily="49" charset="-122"/>
              </a:rPr>
              <a:t>》</a:t>
            </a:r>
            <a:endParaRPr lang="zh-CN" altLang="en-US" sz="2500" b="1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500" smtClean="0"/>
              <a:t>【</a:t>
            </a:r>
            <a:r>
              <a:rPr lang="zh-CN" altLang="en-US" sz="2500" smtClean="0"/>
              <a:t>点评</a:t>
            </a:r>
            <a:r>
              <a:rPr lang="en-US" altLang="zh-CN" sz="2500" smtClean="0"/>
              <a:t>】</a:t>
            </a:r>
          </a:p>
          <a:p>
            <a:pPr>
              <a:lnSpc>
                <a:spcPct val="140000"/>
              </a:lnSpc>
            </a:pPr>
            <a:r>
              <a:rPr lang="en-US" altLang="zh-CN" sz="2500"/>
              <a:t> </a:t>
            </a:r>
            <a:r>
              <a:rPr lang="en-US" altLang="zh-CN" sz="2500" smtClean="0"/>
              <a:t>      </a:t>
            </a:r>
            <a:r>
              <a:rPr lang="zh-CN" altLang="en-US" sz="2500" b="1" smtClean="0"/>
              <a:t>运</a:t>
            </a:r>
            <a:r>
              <a:rPr lang="zh-CN" altLang="en-US" sz="2500" b="1"/>
              <a:t>用“与其</a:t>
            </a:r>
            <a:r>
              <a:rPr lang="en-US" altLang="zh-CN" sz="2500" b="1"/>
              <a:t>……</a:t>
            </a:r>
            <a:r>
              <a:rPr lang="zh-CN" altLang="en-US" sz="2500" b="1"/>
              <a:t>莫如</a:t>
            </a:r>
            <a:r>
              <a:rPr lang="en-US" altLang="zh-CN" sz="2500" b="1"/>
              <a:t>……”</a:t>
            </a:r>
            <a:r>
              <a:rPr lang="zh-CN" altLang="en-US" sz="2500" b="1"/>
              <a:t>表选择关系的关联词，指出自我修养的正确做法，先破后立，强调了自己的观点。运用选择关系，能够让说理由此及彼。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</p:tagLst>
</file>

<file path=ppt/theme/_rels/theme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/Relationships>
</file>

<file path=ppt/theme/theme1.xml><?xml version="1.0" encoding="utf-8"?>
<a:theme xmlns:r="http://schemas.openxmlformats.org/officeDocument/2006/relationships"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华文楷体"/>
        <a:cs typeface="Arial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宋体"/>
        <a:cs typeface="Arial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118</Paragraphs>
  <Slides>22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baseType="lpstr" size="34">
      <vt:lpstr>Arial</vt:lpstr>
      <vt:lpstr>Century Schoolbook</vt:lpstr>
      <vt:lpstr>华文楷体</vt:lpstr>
      <vt:lpstr>宋体</vt:lpstr>
      <vt:lpstr>Wingdings</vt:lpstr>
      <vt:lpstr>Wingdings 2</vt:lpstr>
      <vt:lpstr>楷体</vt:lpstr>
      <vt:lpstr>微软雅黑</vt:lpstr>
      <vt:lpstr>Calibri</vt:lpstr>
      <vt:lpstr>黑体</vt:lpstr>
      <vt:lpstr>仿宋</vt:lpstr>
      <vt:lpstr>凸显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23.0300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2024-04-20T09:51:51.264</cp:lastPrinted>
  <dcterms:created xsi:type="dcterms:W3CDTF">2024-04-20T09:51:51Z</dcterms:created>
  <dcterms:modified xsi:type="dcterms:W3CDTF">2024-04-20T01:51:51Z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