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1"/>
  </p:notesMasterIdLst>
  <p:sldIdLst>
    <p:sldId id="287" r:id="rId2"/>
    <p:sldId id="410" r:id="rId3"/>
    <p:sldId id="411" r:id="rId4"/>
    <p:sldId id="258" r:id="rId5"/>
    <p:sldId id="259" r:id="rId6"/>
    <p:sldId id="260" r:id="rId7"/>
    <p:sldId id="261" r:id="rId8"/>
    <p:sldId id="286" r:id="rId9"/>
    <p:sldId id="288" r:id="rId10"/>
    <p:sldId id="262" r:id="rId11"/>
    <p:sldId id="289" r:id="rId12"/>
    <p:sldId id="290" r:id="rId13"/>
    <p:sldId id="291" r:id="rId14"/>
    <p:sldId id="300" r:id="rId15"/>
    <p:sldId id="301" r:id="rId16"/>
    <p:sldId id="302" r:id="rId17"/>
    <p:sldId id="293" r:id="rId18"/>
    <p:sldId id="294" r:id="rId19"/>
    <p:sldId id="347" r:id="rId20"/>
    <p:sldId id="295" r:id="rId21"/>
    <p:sldId id="296" r:id="rId22"/>
    <p:sldId id="299" r:id="rId23"/>
    <p:sldId id="298" r:id="rId24"/>
    <p:sldId id="412" r:id="rId25"/>
    <p:sldId id="297" r:id="rId26"/>
    <p:sldId id="303" r:id="rId27"/>
    <p:sldId id="304" r:id="rId28"/>
    <p:sldId id="263" r:id="rId29"/>
    <p:sldId id="264" r:id="rId30"/>
    <p:sldId id="265" r:id="rId31"/>
    <p:sldId id="266" r:id="rId32"/>
    <p:sldId id="270" r:id="rId33"/>
    <p:sldId id="305" r:id="rId34"/>
    <p:sldId id="306" r:id="rId35"/>
    <p:sldId id="307" r:id="rId36"/>
    <p:sldId id="308" r:id="rId37"/>
    <p:sldId id="309" r:id="rId38"/>
    <p:sldId id="310" r:id="rId39"/>
    <p:sldId id="271" r:id="rId40"/>
    <p:sldId id="272" r:id="rId41"/>
    <p:sldId id="273" r:id="rId42"/>
    <p:sldId id="277" r:id="rId43"/>
    <p:sldId id="278" r:id="rId44"/>
    <p:sldId id="279" r:id="rId45"/>
    <p:sldId id="280" r:id="rId46"/>
    <p:sldId id="281" r:id="rId47"/>
    <p:sldId id="311" r:id="rId48"/>
    <p:sldId id="312" r:id="rId49"/>
    <p:sldId id="314" r:id="rId50"/>
    <p:sldId id="315" r:id="rId51"/>
    <p:sldId id="313" r:id="rId52"/>
    <p:sldId id="316" r:id="rId53"/>
    <p:sldId id="317" r:id="rId54"/>
    <p:sldId id="319" r:id="rId55"/>
    <p:sldId id="320" r:id="rId56"/>
    <p:sldId id="318" r:id="rId57"/>
    <p:sldId id="414" r:id="rId58"/>
    <p:sldId id="415" r:id="rId59"/>
    <p:sldId id="416" r:id="rId60"/>
    <p:sldId id="417" r:id="rId61"/>
    <p:sldId id="418" r:id="rId62"/>
    <p:sldId id="419" r:id="rId63"/>
    <p:sldId id="420" r:id="rId64"/>
    <p:sldId id="421" r:id="rId65"/>
    <p:sldId id="422" r:id="rId66"/>
    <p:sldId id="423" r:id="rId67"/>
    <p:sldId id="424" r:id="rId68"/>
    <p:sldId id="425" r:id="rId69"/>
    <p:sldId id="426" r:id="rId70"/>
    <p:sldId id="427" r:id="rId71"/>
    <p:sldId id="428" r:id="rId72"/>
    <p:sldId id="429" r:id="rId73"/>
    <p:sldId id="430" r:id="rId74"/>
    <p:sldId id="431" r:id="rId75"/>
    <p:sldId id="432" r:id="rId76"/>
    <p:sldId id="322" r:id="rId77"/>
    <p:sldId id="323" r:id="rId78"/>
    <p:sldId id="324" r:id="rId79"/>
    <p:sldId id="325" r:id="rId80"/>
    <p:sldId id="326" r:id="rId81"/>
    <p:sldId id="327" r:id="rId82"/>
    <p:sldId id="328" r:id="rId83"/>
    <p:sldId id="329" r:id="rId84"/>
    <p:sldId id="330"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31" r:id="rId100"/>
  </p:sldIdLst>
  <p:sldSz cx="9144000" cy="6858000" type="screen4x3"/>
  <p:notesSz cx="6858000" cy="9144000"/>
  <p:custDataLst>
    <p:tags r:id="rId102"/>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p:cViewPr>
        <p:scale>
          <a:sx n="100" d="100"/>
          <a:sy n="100" d="100"/>
        </p:scale>
        <p:origin x="-1920" y="-378"/>
      </p:cViewPr>
      <p:guideLst>
        <p:guide orient="horz" pos="2160"/>
        <p:guide pos="2880"/>
      </p:guideLst>
    </p:cSldViewPr>
  </p:slideViewPr>
  <p:notesTextViewPr>
    <p:cViewPr>
      <p:scale>
        <a:sx n="1" d="1"/>
        <a:sy n="1" d="1"/>
      </p:scale>
      <p:origin x="0" y="0"/>
    </p:cViewPr>
  </p:notesTextViewPr>
  <p:sorterViewPr>
    <p:cViewPr>
      <p:scale>
        <a:sx n="124" d="100"/>
        <a:sy n="124"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a:latin typeface="+mn-lt"/>
                <a:ea typeface="+mn-ea"/>
              </a:defRPr>
            </a:lvl1pPr>
          </a:lstStyle>
          <a:p>
            <a:pPr>
              <a:defRPr/>
            </a:pPr>
            <a:fld id="{41C32B70-6E81-461B-8AAD-5000B4B8BD7B}" type="datetimeFigureOut">
              <a:rPr lang="zh-CN" altLang="en-US"/>
              <a:t>2022/10/16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a:latin typeface="+mn-lt"/>
                <a:ea typeface="+mn-ea"/>
              </a:defRPr>
            </a:lvl1pPr>
          </a:lstStyle>
          <a:p>
            <a:pPr>
              <a:defRPr/>
            </a:pPr>
            <a:fld id="{9159C350-DA28-4E22-9FC8-4574342614BB}" type="slidenum">
              <a:rPr lang="zh-CN" altLang="en-US"/>
              <a:t>‹#›</a:t>
            </a:fld>
            <a:endParaRPr lang="zh-CN" altLang="en-US"/>
          </a:p>
        </p:txBody>
      </p:sp>
    </p:spTree>
    <p:extLst>
      <p:ext uri="{BB962C8B-B14F-4D97-AF65-F5344CB8AC3E}">
        <p14:creationId xmlns:p14="http://schemas.microsoft.com/office/powerpoint/2010/main" val="14501629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BC60AE94-0F98-4BA0-84C3-5694F2933E15}" type="slidenum">
              <a:rPr lang="en-US" altLang="zh-CN" smtClean="0"/>
              <a:t>4</a:t>
            </a:fld>
            <a:endParaRPr lang="en-US" altLang="zh-CN" smtClean="0"/>
          </a:p>
        </p:txBody>
      </p:sp>
      <p:sp>
        <p:nvSpPr>
          <p:cNvPr id="34819"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a:defRPr/>
            </a:pPr>
            <a:fld id="{D22ABDA6-4B3E-4D03-BC7E-786F96F3D4CD}" type="slidenum">
              <a:rPr lang="en-US" altLang="zh-CN" smtClean="0"/>
              <a:t>5</a:t>
            </a:fld>
            <a:endParaRPr lang="en-US" altLang="zh-CN" smtClean="0"/>
          </a:p>
        </p:txBody>
      </p:sp>
      <p:sp>
        <p:nvSpPr>
          <p:cNvPr id="35843"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94A85050-A996-4DBA-9941-AE5DD2908A57}" type="slidenum">
              <a:rPr lang="en-US" altLang="zh-CN" smtClean="0"/>
              <a:t>6</a:t>
            </a:fld>
            <a:endParaRPr lang="en-US" altLang="zh-CN" smtClean="0"/>
          </a:p>
        </p:txBody>
      </p:sp>
      <p:sp>
        <p:nvSpPr>
          <p:cNvPr id="36867"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550714C4-B623-41FB-8E45-C87429CA6C9B}" type="slidenum">
              <a:rPr lang="en-US" altLang="zh-CN" smtClean="0"/>
              <a:t>7</a:t>
            </a:fld>
            <a:endParaRPr lang="en-US" altLang="zh-CN" smtClean="0"/>
          </a:p>
        </p:txBody>
      </p:sp>
      <p:sp>
        <p:nvSpPr>
          <p:cNvPr id="37891"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en-US" altLang="zh-CN" sz="1200" smtClean="0">
                <a:solidFill>
                  <a:srgbClr val="EEECE1">
                    <a:lumMod val="25000"/>
                  </a:srgbClr>
                </a:solidFill>
              </a:rPr>
              <a:t>PPT模板：/moban/                  PPT素材：/sucai/</a:t>
            </a:r>
          </a:p>
          <a:p>
            <a:r>
              <a:rPr lang="en-US" altLang="zh-CN" sz="1200" smtClean="0">
                <a:solidFill>
                  <a:srgbClr val="EEECE1">
                    <a:lumMod val="25000"/>
                  </a:srgbClr>
                </a:solidFill>
              </a:rPr>
              <a:t>PPT背景：/beijing/                   PPT图表：/tubiao/      </a:t>
            </a:r>
          </a:p>
          <a:p>
            <a:r>
              <a:rPr lang="en-US" altLang="zh-CN" sz="1200" smtClean="0">
                <a:solidFill>
                  <a:srgbClr val="EEECE1">
                    <a:lumMod val="25000"/>
                  </a:srgbClr>
                </a:solidFill>
              </a:rPr>
              <a:t>PPT下载：/xiazai/                     PPT教程： /powerpoint/      </a:t>
            </a:r>
          </a:p>
          <a:p>
            <a:r>
              <a:rPr lang="en-US" altLang="zh-CN" sz="1200" smtClean="0">
                <a:solidFill>
                  <a:srgbClr val="EEECE1">
                    <a:lumMod val="25000"/>
                  </a:srgbClr>
                </a:solidFill>
              </a:rPr>
              <a:t>Word模板：/word/                    Excel模板：/excel/              </a:t>
            </a:r>
          </a:p>
          <a:p>
            <a:r>
              <a:rPr lang="en-US" altLang="zh-CN" sz="1200" smtClean="0">
                <a:solidFill>
                  <a:srgbClr val="EEECE1">
                    <a:lumMod val="25000"/>
                  </a:srgbClr>
                </a:solidFill>
              </a:rPr>
              <a:t>试卷下载：/shiti/                    教案下载：/jiaoan/               </a:t>
            </a:r>
          </a:p>
          <a:p>
            <a:r>
              <a:rPr lang="en-US" altLang="zh-CN" sz="1200" smtClean="0">
                <a:solidFill>
                  <a:srgbClr val="EEECE1">
                    <a:lumMod val="25000"/>
                  </a:srgbClr>
                </a:solidFill>
              </a:rPr>
              <a:t>个人简历：/jianli/                    PPT课件：/kejian/ </a:t>
            </a:r>
          </a:p>
          <a:p>
            <a:r>
              <a:rPr lang="en-US" altLang="zh-CN" sz="1200" smtClean="0">
                <a:solidFill>
                  <a:srgbClr val="EEECE1">
                    <a:lumMod val="25000"/>
                  </a:srgbClr>
                </a:solidFill>
              </a:rPr>
              <a:t>语文课件：/kejian/yuwen/    数学课件：/kejian/shuxue/ </a:t>
            </a:r>
          </a:p>
          <a:p>
            <a:r>
              <a:rPr lang="en-US" altLang="zh-CN" sz="1200" smtClean="0">
                <a:solidFill>
                  <a:srgbClr val="EEECE1">
                    <a:lumMod val="25000"/>
                  </a:srgbClr>
                </a:solidFill>
              </a:rPr>
              <a:t>英语课件：/kejian/yingyu/    美术课件：/kejian/meishu/ </a:t>
            </a:r>
          </a:p>
          <a:p>
            <a:r>
              <a:rPr lang="en-US" altLang="zh-CN" sz="1200" smtClean="0">
                <a:solidFill>
                  <a:srgbClr val="EEECE1">
                    <a:lumMod val="25000"/>
                  </a:srgbClr>
                </a:solidFill>
              </a:rPr>
              <a:t>科学课件：/kejian/kexue/     物理课件：/kejian/wuli/ </a:t>
            </a:r>
          </a:p>
          <a:p>
            <a:r>
              <a:rPr lang="en-US" altLang="zh-CN" sz="1200" smtClean="0">
                <a:solidFill>
                  <a:srgbClr val="EEECE1">
                    <a:lumMod val="25000"/>
                  </a:srgbClr>
                </a:solidFill>
              </a:rPr>
              <a:t>化学课件：/kejian/huaxue/  生物课件：/kejian/shengwu/ </a:t>
            </a:r>
          </a:p>
          <a:p>
            <a:r>
              <a:rPr lang="en-US" altLang="zh-CN" sz="1200" smtClean="0">
                <a:solidFill>
                  <a:srgbClr val="EEECE1">
                    <a:lumMod val="25000"/>
                  </a:srgbClr>
                </a:solidFill>
              </a:rPr>
              <a:t>地理课件：/kejian/dili/          历史课件：/kejian/lishi/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90F8C315-F5C0-4F9F-8631-800A25DCE63F}" type="slidenum">
              <a:rPr lang="en-US" altLang="zh-CN" smtClean="0"/>
              <a:t>14</a:t>
            </a:fld>
            <a:endParaRPr lang="en-US" altLang="zh-CN" smtClean="0"/>
          </a:p>
        </p:txBody>
      </p:sp>
      <p:sp>
        <p:nvSpPr>
          <p:cNvPr id="38915"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33AB1037-8208-4DDD-8DA1-335ED75C3A6D}" type="slidenum">
              <a:rPr lang="en-US" altLang="zh-CN" smtClean="0"/>
              <a:t>15</a:t>
            </a:fld>
            <a:endParaRPr lang="en-US" altLang="zh-CN" smtClean="0"/>
          </a:p>
        </p:txBody>
      </p:sp>
      <p:sp>
        <p:nvSpPr>
          <p:cNvPr id="39939"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3E7E40B8-646F-4891-905E-216D226B226A}" type="slidenum">
              <a:rPr lang="en-US" altLang="zh-CN" smtClean="0"/>
              <a:t>16</a:t>
            </a:fld>
            <a:endParaRPr lang="en-US" altLang="zh-CN" smtClean="0"/>
          </a:p>
        </p:txBody>
      </p:sp>
      <p:sp>
        <p:nvSpPr>
          <p:cNvPr id="40963"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ln>
        </p:spPr>
        <p:txBody>
          <a:bodyPr/>
          <a:lstStyle/>
          <a:p>
            <a:pPr>
              <a:defRPr/>
            </a:pPr>
            <a:endParaRPr lang="zh-CN" altLang="en-US"/>
          </a:p>
        </p:txBody>
      </p:sp>
      <p:sp>
        <p:nvSpPr>
          <p:cNvPr id="5" name="Line 8"/>
          <p:cNvSpPr>
            <a:spLocks noChangeShapeType="1"/>
          </p:cNvSpPr>
          <p:nvPr/>
        </p:nvSpPr>
        <p:spPr bwMode="auto">
          <a:xfrm>
            <a:off x="1981200" y="3962400"/>
            <a:ext cx="6511529" cy="0"/>
          </a:xfrm>
          <a:prstGeom prst="line">
            <a:avLst/>
          </a:prstGeom>
          <a:noFill/>
          <a:ln w="19050">
            <a:solidFill>
              <a:schemeClr val="accent1"/>
            </a:solidFill>
            <a:round/>
          </a:ln>
          <a:effectLst/>
        </p:spPr>
        <p:txBody>
          <a:bodyPr/>
          <a:lstStyle/>
          <a:p>
            <a:pPr>
              <a:defRPr/>
            </a:pPr>
            <a:endParaRPr lang="zh-CN" altLang="en-US"/>
          </a:p>
        </p:txBody>
      </p:sp>
      <p:sp>
        <p:nvSpPr>
          <p:cNvPr id="28674" name="Rectangle 2"/>
          <p:cNvSpPr>
            <a:spLocks noGrp="1" noChangeArrowheads="1"/>
          </p:cNvSpPr>
          <p:nvPr>
            <p:ph type="ctrTitle"/>
          </p:nvPr>
        </p:nvSpPr>
        <p:spPr>
          <a:xfrm>
            <a:off x="914402" y="1524000"/>
            <a:ext cx="7623175" cy="1752600"/>
          </a:xfrm>
        </p:spPr>
        <p:txBody>
          <a:bodyPr/>
          <a:lstStyle>
            <a:lvl1pPr>
              <a:defRPr sz="5000"/>
            </a:lvl1pPr>
          </a:lstStyle>
          <a:p>
            <a:r>
              <a:rPr lang="zh-CN" altLang="en-US"/>
              <a:t>单击此处编辑母版标题样式</a:t>
            </a:r>
          </a:p>
        </p:txBody>
      </p:sp>
      <p:sp>
        <p:nvSpPr>
          <p:cNvPr id="28675" name="Rectangle 3"/>
          <p:cNvSpPr>
            <a:spLocks noGrp="1" noChangeArrowheads="1"/>
          </p:cNvSpPr>
          <p:nvPr>
            <p:ph type="subTitle" idx="1"/>
          </p:nvPr>
        </p:nvSpPr>
        <p:spPr>
          <a:xfrm>
            <a:off x="1981200" y="3962400"/>
            <a:ext cx="6553200" cy="1752600"/>
          </a:xfrm>
        </p:spPr>
        <p:txBody>
          <a:bodyPr/>
          <a:lstStyle>
            <a:lvl1pPr marL="0" indent="0">
              <a:buFont typeface="Wingdings" panose="05000000000000000000" pitchFamily="2" charset="2"/>
              <a:buNone/>
              <a:defRPr sz="2800"/>
            </a:lvl1pPr>
          </a:lstStyle>
          <a:p>
            <a:r>
              <a:rPr lang="zh-CN" altLang="en-US"/>
              <a:t>单击此处编辑母版副标题样式</a:t>
            </a:r>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27077463-2C3E-4409-88C2-17246611FF88}" type="slidenum">
              <a:rPr lang="en-US" altLang="zh-CN"/>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C950EB17-60AF-42F8-B389-35710B940587}" type="slidenum">
              <a:rPr lang="en-US" altLang="zh-CN"/>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8" name="矩形 7"/>
          <p:cNvSpPr/>
          <p:nvPr userDrawn="1"/>
        </p:nvSpPr>
        <p:spPr>
          <a:xfrm>
            <a:off x="1698579" y="1799965"/>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www.1ppt.com/sucai/</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www.1ppt.com/tubiao/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www.1ppt.com/powerpoint/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www.1ppt.com/fanwen/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www.1ppt.com/jiaoan/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www.1ppt.com/kejian/shuxue/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www.1ppt.com/kejian/meishu/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www.1ppt.com/kejian/wuli/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www.1ppt.com/kejian/shengwu/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www.1ppt.com/kejian/lishi/        </a:t>
            </a: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2"/>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pPr>
              <a:defRPr/>
            </a:pPr>
            <a:fld id="{72928E74-34F2-4F7D-BD45-419F510E4B0D}" type="slidenum">
              <a:rPr lang="zh-CN" altLang="zh-CN"/>
              <a:t>‹#›</a:t>
            </a:fld>
            <a:endParaRPr lang="zh-CN"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file:///D:\qq&#25991;&#20214;\712321467\Image\C2C\Image2\%7b75232B38-A165-1FB7-499C-2E1C792CACB5%7d.png" TargetMode="External"/><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4"/>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1"/>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7652"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mj-lt"/>
                <a:ea typeface="宋体" panose="02010600030101010101" pitchFamily="2" charset="-122"/>
              </a:defRPr>
            </a:lvl1pPr>
          </a:lstStyle>
          <a:p>
            <a:pPr>
              <a:defRPr/>
            </a:pPr>
            <a:endParaRPr lang="en-US" altLang="zh-CN"/>
          </a:p>
        </p:txBody>
      </p:sp>
      <p:sp>
        <p:nvSpPr>
          <p:cNvPr id="27653"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latin typeface="+mj-lt"/>
                <a:ea typeface="宋体" panose="02010600030101010101" pitchFamily="2" charset="-122"/>
              </a:defRPr>
            </a:lvl1pPr>
          </a:lstStyle>
          <a:p>
            <a:pPr>
              <a:defRPr/>
            </a:pPr>
            <a:endParaRPr lang="en-US" altLang="zh-CN"/>
          </a:p>
        </p:txBody>
      </p:sp>
      <p:sp>
        <p:nvSpPr>
          <p:cNvPr id="27654"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mj-lt"/>
                <a:ea typeface="宋体" panose="02010600030101010101" pitchFamily="2" charset="-122"/>
              </a:defRPr>
            </a:lvl1pPr>
          </a:lstStyle>
          <a:p>
            <a:pPr>
              <a:defRPr/>
            </a:pPr>
            <a:fld id="{93821A7A-BA7A-43C0-912C-AC79E2791D94}" type="slidenum">
              <a:rPr lang="en-US" altLang="zh-CN"/>
              <a:t>‹#›</a:t>
            </a:fld>
            <a:endParaRPr lang="en-US" altLang="zh-CN"/>
          </a:p>
        </p:txBody>
      </p:sp>
      <p:sp>
        <p:nvSpPr>
          <p:cNvPr id="27655"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ln>
        </p:spPr>
        <p:txBody>
          <a:bodyPr/>
          <a:lstStyle/>
          <a:p>
            <a:pPr>
              <a:defRPr/>
            </a:pPr>
            <a:endParaRPr lang="zh-CN" altLang="en-US"/>
          </a:p>
        </p:txBody>
      </p:sp>
      <p:sp>
        <p:nvSpPr>
          <p:cNvPr id="27656" name="Line 8"/>
          <p:cNvSpPr>
            <a:spLocks noChangeShapeType="1"/>
          </p:cNvSpPr>
          <p:nvPr/>
        </p:nvSpPr>
        <p:spPr bwMode="auto">
          <a:xfrm>
            <a:off x="457200" y="6172200"/>
            <a:ext cx="8229600" cy="0"/>
          </a:xfrm>
          <a:prstGeom prst="line">
            <a:avLst/>
          </a:prstGeom>
          <a:noFill/>
          <a:ln w="19050">
            <a:solidFill>
              <a:schemeClr val="accent1"/>
            </a:solidFill>
            <a:round/>
          </a:ln>
          <a:effectLst/>
        </p:spPr>
        <p:txBody>
          <a:bodyPr/>
          <a:lstStyle/>
          <a:p>
            <a:pPr>
              <a:defRPr/>
            </a:pPr>
            <a:endParaRPr lang="zh-CN" altLang="en-US"/>
          </a:p>
        </p:txBody>
      </p:sp>
      <p:pic>
        <p:nvPicPr>
          <p:cNvPr id="27657" name="图片 1073743875" descr="学科网 zxxk.com"/>
          <p:cNvPicPr>
            <a:picLocks noChangeAspect="1"/>
          </p:cNvPicPr>
          <p:nvPr/>
        </p:nvPicPr>
        <p:blipFill>
          <a:blip r:embed="rId7" r:link="rId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3000">
          <a:solidFill>
            <a:schemeClr val="tx1"/>
          </a:solidFill>
          <a:latin typeface="+mn-lt"/>
          <a:ea typeface="+mn-ea"/>
          <a:cs typeface="+mn-cs"/>
        </a:defRPr>
      </a:lvl1pPr>
      <a:lvl2pPr marL="669925" indent="-325755" algn="l" rtl="0" eaLnBrk="0" fontAlgn="base" hangingPunct="0">
        <a:spcBef>
          <a:spcPct val="20000"/>
        </a:spcBef>
        <a:spcAft>
          <a:spcPct val="0"/>
        </a:spcAft>
        <a:buClr>
          <a:schemeClr val="accent2"/>
        </a:buClr>
        <a:buSzPct val="60000"/>
        <a:buFont typeface="Wingdings" panose="05000000000000000000" pitchFamily="2" charset="2"/>
        <a:buChar char="q"/>
        <a:defRPr sz="2600">
          <a:solidFill>
            <a:schemeClr val="tx1"/>
          </a:solidFill>
          <a:latin typeface="+mn-lt"/>
          <a:ea typeface="+mn-ea"/>
        </a:defRPr>
      </a:lvl2pPr>
      <a:lvl3pPr marL="1022350" indent="-351155" algn="l" rtl="0" eaLnBrk="0" fontAlgn="base" hangingPunct="0">
        <a:spcBef>
          <a:spcPct val="20000"/>
        </a:spcBef>
        <a:spcAft>
          <a:spcPct val="0"/>
        </a:spcAft>
        <a:buClr>
          <a:schemeClr val="accent1"/>
        </a:buClr>
        <a:buSzPct val="65000"/>
        <a:buFont typeface="Wingdings" panose="05000000000000000000" pitchFamily="2" charset="2"/>
        <a:buChar char="n"/>
        <a:defRPr sz="2200">
          <a:solidFill>
            <a:schemeClr val="tx1"/>
          </a:solidFill>
          <a:latin typeface="+mn-lt"/>
          <a:ea typeface="+mn-ea"/>
        </a:defRPr>
      </a:lvl3pPr>
      <a:lvl4pPr marL="1339850" indent="-316230" algn="l" rtl="0" eaLnBrk="0" fontAlgn="base" hangingPunct="0">
        <a:spcBef>
          <a:spcPct val="20000"/>
        </a:spcBef>
        <a:spcAft>
          <a:spcPct val="0"/>
        </a:spcAft>
        <a:buClr>
          <a:schemeClr val="accent2"/>
        </a:buClr>
        <a:buSzPct val="70000"/>
        <a:buFont typeface="Wingdings" panose="05000000000000000000" pitchFamily="2" charset="2"/>
        <a:buChar char="q"/>
        <a:defRPr sz="2000">
          <a:solidFill>
            <a:schemeClr val="tx1"/>
          </a:solidFill>
          <a:latin typeface="+mn-lt"/>
          <a:ea typeface="+mn-ea"/>
        </a:defRPr>
      </a:lvl4pPr>
      <a:lvl5pPr marL="1681480" indent="-339725" algn="l" rtl="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5pPr>
      <a:lvl6pPr marL="21386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6pPr>
      <a:lvl7pPr marL="25958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7pPr>
      <a:lvl8pPr marL="30530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8pPr>
      <a:lvl9pPr marL="35102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08668" y="1593195"/>
            <a:ext cx="4307589" cy="1323439"/>
          </a:xfrm>
          <a:prstGeom prst="rect">
            <a:avLst/>
          </a:prstGeom>
          <a:noFill/>
        </p:spPr>
        <p:txBody>
          <a:bodyPr wrap="none" lIns="91440" tIns="45720" rIns="91440" bIns="45720">
            <a:spAutoFit/>
          </a:bodyPr>
          <a:lstStyle/>
          <a:p>
            <a:pPr algn="ctr"/>
            <a:r>
              <a:rPr lang="zh-CN" altLang="en-US" sz="80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故都的秋</a:t>
            </a:r>
            <a:endParaRPr lang="zh-CN" altLang="en-US" sz="8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矩形 2"/>
          <p:cNvSpPr/>
          <p:nvPr/>
        </p:nvSpPr>
        <p:spPr>
          <a:xfrm>
            <a:off x="7377948" y="3138785"/>
            <a:ext cx="880369" cy="258532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郁</a:t>
            </a:r>
            <a:endParaRPr lang="en-US" altLang="zh-CN"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达</a:t>
            </a:r>
            <a:endParaRPr lang="en-US" altLang="zh-CN"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夫</a:t>
            </a:r>
            <a:endParaRPr lang="en-US" altLang="zh-CN" sz="5400" b="1" cap="all" spc="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610" y="3956263"/>
            <a:ext cx="3844769" cy="27721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9"/>
          <p:cNvSpPr>
            <a:spLocks noChangeArrowheads="1"/>
          </p:cNvSpPr>
          <p:nvPr/>
        </p:nvSpPr>
        <p:spPr bwMode="auto">
          <a:xfrm>
            <a:off x="251223" y="476251"/>
            <a:ext cx="2736056" cy="830263"/>
          </a:xfrm>
          <a:prstGeom prst="rect">
            <a:avLst/>
          </a:prstGeom>
          <a:noFill/>
          <a:ln>
            <a:noFill/>
          </a:ln>
        </p:spPr>
        <p:txBody>
          <a:bodyPr>
            <a:spAutoFit/>
          </a:bodyPr>
          <a:lstStyle/>
          <a:p>
            <a:pPr>
              <a:lnSpc>
                <a:spcPct val="150000"/>
              </a:lnSpc>
              <a:spcBef>
                <a:spcPct val="50000"/>
              </a:spcBef>
              <a:defRPr/>
            </a:pPr>
            <a:r>
              <a:rPr lang="zh-CN" altLang="en-US" sz="3200" b="1">
                <a:solidFill>
                  <a:schemeClr val="tx1">
                    <a:lumMod val="75000"/>
                  </a:schemeClr>
                </a:solidFill>
                <a:latin typeface="黑体" panose="02010609060101010101" pitchFamily="49" charset="-122"/>
                <a:ea typeface="黑体" panose="02010609060101010101" pitchFamily="49" charset="-122"/>
              </a:rPr>
              <a:t>理解课题</a:t>
            </a:r>
            <a:endParaRPr lang="en-US" altLang="zh-CN" sz="3200" b="1">
              <a:solidFill>
                <a:schemeClr val="tx1">
                  <a:lumMod val="75000"/>
                </a:schemeClr>
              </a:solidFill>
              <a:latin typeface="黑体" panose="02010609060101010101" pitchFamily="49" charset="-122"/>
              <a:ea typeface="黑体" panose="02010609060101010101" pitchFamily="49" charset="-122"/>
            </a:endParaRPr>
          </a:p>
        </p:txBody>
      </p:sp>
      <p:sp>
        <p:nvSpPr>
          <p:cNvPr id="7" name="Rectangle 9"/>
          <p:cNvSpPr>
            <a:spLocks noChangeArrowheads="1"/>
          </p:cNvSpPr>
          <p:nvPr/>
        </p:nvSpPr>
        <p:spPr bwMode="auto">
          <a:xfrm>
            <a:off x="539354" y="1268413"/>
            <a:ext cx="8065294" cy="3754874"/>
          </a:xfrm>
          <a:prstGeom prst="rect">
            <a:avLst/>
          </a:prstGeom>
          <a:noFill/>
          <a:ln>
            <a:noFill/>
          </a:ln>
        </p:spPr>
        <p:txBody>
          <a:bodyPr>
            <a:spAutoFit/>
          </a:bodyPr>
          <a:lstStyle/>
          <a:p>
            <a:pPr>
              <a:lnSpc>
                <a:spcPct val="150000"/>
              </a:lnSpc>
              <a:spcBef>
                <a:spcPct val="50000"/>
              </a:spcBef>
              <a:defRPr/>
            </a:pP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zh-CN" sz="2800" b="1">
                <a:solidFill>
                  <a:schemeClr val="tx1">
                    <a:lumMod val="75000"/>
                  </a:schemeClr>
                </a:solidFill>
                <a:latin typeface="宋体" panose="02010600030101010101" pitchFamily="2" charset="-122"/>
                <a:ea typeface="宋体" panose="02010600030101010101" pitchFamily="2" charset="-122"/>
              </a:rPr>
              <a:t>“</a:t>
            </a:r>
            <a:r>
              <a:rPr lang="zh-CN" altLang="zh-CN" sz="2800" b="1">
                <a:solidFill>
                  <a:srgbClr val="FF0000"/>
                </a:solidFill>
                <a:latin typeface="宋体" panose="02010600030101010101" pitchFamily="2" charset="-122"/>
                <a:ea typeface="宋体" panose="02010600030101010101" pitchFamily="2" charset="-122"/>
              </a:rPr>
              <a:t>故都</a:t>
            </a:r>
            <a:r>
              <a:rPr lang="zh-CN" altLang="zh-CN" sz="2800" b="1">
                <a:solidFill>
                  <a:schemeClr val="tx1">
                    <a:lumMod val="75000"/>
                  </a:schemeClr>
                </a:solidFill>
                <a:latin typeface="宋体" panose="02010600030101010101" pitchFamily="2" charset="-122"/>
                <a:ea typeface="宋体" panose="02010600030101010101" pitchFamily="2" charset="-122"/>
              </a:rPr>
              <a:t>”表明描写的地点，含有深切的眷念之意，蕴含文化底蕴。</a:t>
            </a:r>
          </a:p>
          <a:p>
            <a:pPr>
              <a:lnSpc>
                <a:spcPct val="150000"/>
              </a:lnSpc>
              <a:spcBef>
                <a:spcPct val="50000"/>
              </a:spcBef>
              <a:defRPr/>
            </a:pP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zh-CN" sz="2800" b="1">
                <a:solidFill>
                  <a:schemeClr val="tx1">
                    <a:lumMod val="75000"/>
                  </a:schemeClr>
                </a:solidFill>
                <a:latin typeface="宋体" panose="02010600030101010101" pitchFamily="2" charset="-122"/>
                <a:ea typeface="宋体" panose="02010600030101010101" pitchFamily="2" charset="-122"/>
              </a:rPr>
              <a:t>“</a:t>
            </a:r>
            <a:r>
              <a:rPr lang="zh-CN" altLang="zh-CN" sz="2800" b="1">
                <a:solidFill>
                  <a:srgbClr val="FF0000"/>
                </a:solidFill>
                <a:latin typeface="宋体" panose="02010600030101010101" pitchFamily="2" charset="-122"/>
                <a:ea typeface="宋体" panose="02010600030101010101" pitchFamily="2" charset="-122"/>
              </a:rPr>
              <a:t>秋</a:t>
            </a:r>
            <a:r>
              <a:rPr lang="zh-CN" altLang="zh-CN" sz="2800" b="1">
                <a:solidFill>
                  <a:schemeClr val="tx1">
                    <a:lumMod val="75000"/>
                  </a:schemeClr>
                </a:solidFill>
                <a:latin typeface="宋体" panose="02010600030101010101" pitchFamily="2" charset="-122"/>
                <a:ea typeface="宋体" panose="02010600030101010101" pitchFamily="2" charset="-122"/>
              </a:rPr>
              <a:t>”字确定了描写的内容。</a:t>
            </a:r>
            <a:endParaRPr lang="en-US" altLang="zh-CN" sz="2800" b="1">
              <a:solidFill>
                <a:schemeClr val="tx1">
                  <a:lumMod val="75000"/>
                </a:schemeClr>
              </a:solidFill>
              <a:latin typeface="宋体" panose="02010600030101010101" pitchFamily="2" charset="-122"/>
              <a:ea typeface="宋体" panose="02010600030101010101" pitchFamily="2" charset="-122"/>
            </a:endParaRPr>
          </a:p>
          <a:p>
            <a:pPr>
              <a:lnSpc>
                <a:spcPct val="150000"/>
              </a:lnSpc>
              <a:spcBef>
                <a:spcPct val="50000"/>
              </a:spcBef>
              <a:defRPr/>
            </a:pP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两者结合，暗含自然景观与人文景观相融合的境界。题目明确而又深沉</a:t>
            </a:r>
            <a:r>
              <a:rPr lang="zh-CN" altLang="en-US" sz="2800" b="1" smtClean="0">
                <a:solidFill>
                  <a:schemeClr val="tx1">
                    <a:lumMod val="75000"/>
                  </a:schemeClr>
                </a:solidFill>
                <a:latin typeface="宋体" panose="02010600030101010101" pitchFamily="2" charset="-122"/>
                <a:ea typeface="宋体" panose="02010600030101010101" pitchFamily="2" charset="-122"/>
              </a:rPr>
              <a:t>。</a:t>
            </a:r>
            <a:endParaRPr lang="zh-CN" altLang="zh-CN" sz="2800" b="1">
              <a:solidFill>
                <a:schemeClr val="tx1">
                  <a:lumMod val="7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542924" y="1562099"/>
            <a:ext cx="8210551" cy="35394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、字 音</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一椽</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(chuán)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嘶叫</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sī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a:t>
            </a:r>
            <a:endPar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潭柘寺</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zhè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落蕊</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ruǐ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橄榄</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lǎn ) </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落寞</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mò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普陀山</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tuó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陪衬</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chèn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廿四桥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niàn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夹袄</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ǎo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着衣</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zhuó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混沌</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hùn dùn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椭圆</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tuǒ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譬如</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pì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颓废</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tuí fèi )</a:t>
            </a:r>
            <a:endParaRPr kumimoji="0" lang="en-US" altLang="zh-CN" sz="40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61949" y="561975"/>
            <a:ext cx="8448676"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、词 语</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萧条</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“萧索”指“缺乏生机，不热闹”，多强调荒凉、衰败，无生机。“萧条”多形容经济衰微、不景气；也可形容景象的寂寞冷落，毫无生气。</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b="1" smtClean="0">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请将正确的词语填在横线上。</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这位作家所说的遗址，如今只剩下原先城池的一段土质残墙，上面长满了盘根错节的刺槐树和杂草，一片</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________</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_(</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萧条</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荒凉。</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黄金周期间，深圳官方统计的数据显示，整个一手市场仅成交八十七套房子，这被视作深圳楼市步入</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_________(</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萧条</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的强烈信号。</a:t>
            </a:r>
            <a:endParaRPr kumimoji="0" lang="zh-CN" altLang="en-US" sz="36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228600" y="447675"/>
            <a:ext cx="8305800"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清闲</a:t>
            </a:r>
            <a:r>
              <a:rPr kumimoji="0" lang="zh-CN"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悠闲</a:t>
            </a: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二者都含有“空闲、闲适”的意思。“清闲”是指清静闲暇，侧重无事做，有闲空。“悠闲”是指闲适自得，侧重心态上怡然自得，了无牵挂。</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请将正确的词语填在横线上。</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(1)</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莫言一走下车，便被热情的游客包围；相比而言，另一位诺奖获得者</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勒克莱奇奥就显得“</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_______(</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清闲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悠闲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了许多。</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在梁实秋看似</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________(</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清闲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悠闲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自在的生活中，诗作却创作了不少，读他的诗歌，你能品味到李白的豪放、李清照的婉约缠绵，而更多的其实是他几乎与生俱来的纤尘不染和清澈明丽。</a:t>
            </a:r>
            <a:endParaRPr kumimoji="0" lang="zh-CN" altLang="en-US" sz="36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1332310" y="1916113"/>
            <a:ext cx="676870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3200" b="1">
                <a:solidFill>
                  <a:srgbClr val="FF0000"/>
                </a:solidFill>
                <a:latin typeface="黑体" panose="02010609060101010101" pitchFamily="49" charset="-122"/>
                <a:ea typeface="黑体" panose="02010609060101010101" pitchFamily="49" charset="-122"/>
              </a:rPr>
              <a:t>想一想</a:t>
            </a:r>
          </a:p>
          <a:p>
            <a:pPr eaLnBrk="1" hangingPunct="1">
              <a:lnSpc>
                <a:spcPct val="150000"/>
              </a:lnSpc>
              <a:spcBef>
                <a:spcPct val="50000"/>
              </a:spcBef>
            </a:pPr>
            <a:r>
              <a:rPr lang="zh-CN" altLang="en-US" sz="3200" b="1">
                <a:solidFill>
                  <a:srgbClr val="FF0000"/>
                </a:solidFill>
                <a:latin typeface="黑体" panose="02010609060101010101" pitchFamily="49" charset="-122"/>
                <a:ea typeface="黑体" panose="02010609060101010101" pitchFamily="49" charset="-122"/>
              </a:rPr>
              <a:t>描写“秋”的诗文，你能说出几句？</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539354" y="1196976"/>
            <a:ext cx="8210550" cy="3840163"/>
          </a:xfrm>
          <a:prstGeom prst="rect">
            <a:avLst/>
          </a:prstGeom>
          <a:noFill/>
          <a:ln>
            <a:noFill/>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45000"/>
              </a:lnSpc>
              <a:defRPr/>
            </a:pPr>
            <a:r>
              <a:rPr lang="zh-CN" altLang="en-US" sz="2800" b="1" smtClean="0">
                <a:solidFill>
                  <a:schemeClr val="tx1">
                    <a:lumMod val="75000"/>
                  </a:schemeClr>
                </a:solidFill>
                <a:latin typeface="宋体" panose="02010600030101010101" pitchFamily="2" charset="-122"/>
              </a:rPr>
              <a:t>落霞与孤鹜齐飞，秋水共长天一色。</a:t>
            </a:r>
          </a:p>
          <a:p>
            <a:pPr algn="r" eaLnBrk="1" hangingPunct="1">
              <a:lnSpc>
                <a:spcPct val="145000"/>
              </a:lnSpc>
              <a:defRPr/>
            </a:pPr>
            <a:r>
              <a:rPr lang="zh-CN" altLang="en-US" sz="2800" b="1" smtClean="0">
                <a:solidFill>
                  <a:schemeClr val="tx1">
                    <a:lumMod val="75000"/>
                  </a:schemeClr>
                </a:solidFill>
                <a:latin typeface="宋体" panose="02010600030101010101" pitchFamily="2" charset="-122"/>
              </a:rPr>
              <a:t>王勃</a:t>
            </a:r>
            <a:r>
              <a:rPr lang="en-US" altLang="zh-CN" sz="2800" b="1" smtClean="0">
                <a:solidFill>
                  <a:schemeClr val="tx1">
                    <a:lumMod val="75000"/>
                  </a:schemeClr>
                </a:solidFill>
                <a:latin typeface="宋体" panose="02010600030101010101" pitchFamily="2" charset="-122"/>
              </a:rPr>
              <a:t>《</a:t>
            </a:r>
            <a:r>
              <a:rPr lang="zh-CN" altLang="en-US" sz="2800" b="1" smtClean="0">
                <a:solidFill>
                  <a:schemeClr val="tx1">
                    <a:lumMod val="75000"/>
                  </a:schemeClr>
                </a:solidFill>
                <a:latin typeface="宋体" panose="02010600030101010101" pitchFamily="2" charset="-122"/>
              </a:rPr>
              <a:t>滕王阁序</a:t>
            </a:r>
            <a:r>
              <a:rPr lang="en-US" altLang="zh-CN" sz="2800" b="1" smtClean="0">
                <a:solidFill>
                  <a:schemeClr val="tx1">
                    <a:lumMod val="75000"/>
                  </a:schemeClr>
                </a:solidFill>
                <a:latin typeface="宋体" panose="02010600030101010101" pitchFamily="2" charset="-122"/>
              </a:rPr>
              <a:t>》</a:t>
            </a:r>
          </a:p>
          <a:p>
            <a:pPr eaLnBrk="1" hangingPunct="1">
              <a:lnSpc>
                <a:spcPct val="145000"/>
              </a:lnSpc>
              <a:defRPr/>
            </a:pPr>
            <a:r>
              <a:rPr lang="zh-CN" altLang="en-US" sz="2800" b="1" smtClean="0">
                <a:solidFill>
                  <a:schemeClr val="tx1">
                    <a:lumMod val="75000"/>
                  </a:schemeClr>
                </a:solidFill>
                <a:latin typeface="宋体" panose="02010600030101010101" pitchFamily="2" charset="-122"/>
              </a:rPr>
              <a:t>无边落木萧萧下，不尽长江滚滚来。</a:t>
            </a:r>
          </a:p>
          <a:p>
            <a:pPr algn="r" eaLnBrk="1" hangingPunct="1">
              <a:lnSpc>
                <a:spcPct val="145000"/>
              </a:lnSpc>
              <a:defRPr/>
            </a:pPr>
            <a:r>
              <a:rPr lang="zh-CN" altLang="en-US" sz="2800" b="1" smtClean="0">
                <a:solidFill>
                  <a:schemeClr val="tx1">
                    <a:lumMod val="75000"/>
                  </a:schemeClr>
                </a:solidFill>
                <a:latin typeface="宋体" panose="02010600030101010101" pitchFamily="2" charset="-122"/>
              </a:rPr>
              <a:t>杜甫</a:t>
            </a:r>
            <a:r>
              <a:rPr lang="en-US" altLang="zh-CN" sz="2800" b="1" smtClean="0">
                <a:solidFill>
                  <a:schemeClr val="tx1">
                    <a:lumMod val="75000"/>
                  </a:schemeClr>
                </a:solidFill>
                <a:latin typeface="宋体" panose="02010600030101010101" pitchFamily="2" charset="-122"/>
              </a:rPr>
              <a:t>《</a:t>
            </a:r>
            <a:r>
              <a:rPr lang="zh-CN" altLang="en-US" sz="2800" b="1" smtClean="0">
                <a:solidFill>
                  <a:schemeClr val="tx1">
                    <a:lumMod val="75000"/>
                  </a:schemeClr>
                </a:solidFill>
                <a:latin typeface="宋体" panose="02010600030101010101" pitchFamily="2" charset="-122"/>
              </a:rPr>
              <a:t>登高</a:t>
            </a:r>
            <a:r>
              <a:rPr lang="en-US" altLang="zh-CN" sz="2800" b="1" smtClean="0">
                <a:solidFill>
                  <a:schemeClr val="tx1">
                    <a:lumMod val="75000"/>
                  </a:schemeClr>
                </a:solidFill>
                <a:latin typeface="宋体" panose="02010600030101010101" pitchFamily="2" charset="-122"/>
              </a:rPr>
              <a:t>》</a:t>
            </a:r>
          </a:p>
          <a:p>
            <a:pPr eaLnBrk="1" hangingPunct="1">
              <a:lnSpc>
                <a:spcPct val="145000"/>
              </a:lnSpc>
              <a:defRPr/>
            </a:pPr>
            <a:r>
              <a:rPr lang="zh-CN" altLang="en-US" sz="2800" b="1" smtClean="0">
                <a:solidFill>
                  <a:schemeClr val="tx1">
                    <a:lumMod val="75000"/>
                  </a:schemeClr>
                </a:solidFill>
                <a:latin typeface="宋体" panose="02010600030101010101" pitchFamily="2" charset="-122"/>
              </a:rPr>
              <a:t>停车坐爱枫林晚，霜叶红于二月花。</a:t>
            </a:r>
            <a:endParaRPr lang="en-US" altLang="zh-CN" sz="2800" b="1" smtClean="0">
              <a:solidFill>
                <a:schemeClr val="tx1">
                  <a:lumMod val="75000"/>
                </a:schemeClr>
              </a:solidFill>
              <a:latin typeface="宋体" panose="02010600030101010101" pitchFamily="2" charset="-122"/>
            </a:endParaRPr>
          </a:p>
          <a:p>
            <a:pPr algn="r" eaLnBrk="1" hangingPunct="1">
              <a:lnSpc>
                <a:spcPct val="145000"/>
              </a:lnSpc>
              <a:defRPr/>
            </a:pPr>
            <a:r>
              <a:rPr lang="zh-CN" altLang="en-US" sz="2800" b="1" smtClean="0">
                <a:solidFill>
                  <a:schemeClr val="tx1">
                    <a:lumMod val="75000"/>
                  </a:schemeClr>
                </a:solidFill>
                <a:latin typeface="宋体" panose="02010600030101010101" pitchFamily="2" charset="-122"/>
              </a:rPr>
              <a:t>杜牧</a:t>
            </a:r>
            <a:r>
              <a:rPr lang="en-US" altLang="zh-CN" sz="2800" b="1" smtClean="0">
                <a:solidFill>
                  <a:schemeClr val="tx1">
                    <a:lumMod val="75000"/>
                  </a:schemeClr>
                </a:solidFill>
                <a:latin typeface="宋体" panose="02010600030101010101" pitchFamily="2" charset="-122"/>
              </a:rPr>
              <a:t>《</a:t>
            </a:r>
            <a:r>
              <a:rPr lang="zh-CN" altLang="en-US" sz="2800" b="1" smtClean="0">
                <a:solidFill>
                  <a:schemeClr val="tx1">
                    <a:lumMod val="75000"/>
                  </a:schemeClr>
                </a:solidFill>
                <a:latin typeface="宋体" panose="02010600030101010101" pitchFamily="2" charset="-122"/>
              </a:rPr>
              <a:t>山行</a:t>
            </a:r>
            <a:r>
              <a:rPr lang="en-US" altLang="zh-CN" sz="2800" b="1" smtClean="0">
                <a:solidFill>
                  <a:schemeClr val="tx1">
                    <a:lumMod val="75000"/>
                  </a:schemeClr>
                </a:solidFill>
                <a:latin typeface="宋体" panose="02010600030101010101" pitchFamily="2" charset="-122"/>
              </a:rPr>
              <a: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610792" y="1484314"/>
            <a:ext cx="8212931" cy="3216275"/>
          </a:xfrm>
          <a:prstGeom prst="rect">
            <a:avLst/>
          </a:prstGeom>
          <a:noFill/>
          <a:ln>
            <a:noFill/>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45000"/>
              </a:lnSpc>
              <a:defRPr/>
            </a:pPr>
            <a:r>
              <a:rPr lang="zh-CN" altLang="en-US" sz="2800" b="1" smtClean="0">
                <a:solidFill>
                  <a:schemeClr val="tx1">
                    <a:lumMod val="75000"/>
                  </a:schemeClr>
                </a:solidFill>
                <a:latin typeface="宋体" panose="02010600030101010101" pitchFamily="2" charset="-122"/>
              </a:rPr>
              <a:t>浔阳江头夜送客，枫叶荻花秋瑟瑟。</a:t>
            </a:r>
            <a:endParaRPr lang="en-US" altLang="zh-CN" sz="2800" b="1" smtClean="0">
              <a:solidFill>
                <a:schemeClr val="tx1">
                  <a:lumMod val="75000"/>
                </a:schemeClr>
              </a:solidFill>
              <a:latin typeface="宋体" panose="02010600030101010101" pitchFamily="2" charset="-122"/>
            </a:endParaRPr>
          </a:p>
          <a:p>
            <a:pPr algn="r" eaLnBrk="1" hangingPunct="1">
              <a:lnSpc>
                <a:spcPct val="145000"/>
              </a:lnSpc>
              <a:defRPr/>
            </a:pPr>
            <a:r>
              <a:rPr lang="zh-CN" altLang="en-US" sz="2800" b="1" smtClean="0">
                <a:solidFill>
                  <a:schemeClr val="tx1">
                    <a:lumMod val="75000"/>
                  </a:schemeClr>
                </a:solidFill>
                <a:latin typeface="宋体" panose="02010600030101010101" pitchFamily="2" charset="-122"/>
              </a:rPr>
              <a:t>白居易</a:t>
            </a:r>
            <a:r>
              <a:rPr lang="en-US" altLang="zh-CN" sz="2800" b="1" smtClean="0">
                <a:solidFill>
                  <a:schemeClr val="tx1">
                    <a:lumMod val="75000"/>
                  </a:schemeClr>
                </a:solidFill>
                <a:latin typeface="宋体" panose="02010600030101010101" pitchFamily="2" charset="-122"/>
              </a:rPr>
              <a:t>《</a:t>
            </a:r>
            <a:r>
              <a:rPr lang="zh-CN" altLang="en-US" sz="2800" b="1" smtClean="0">
                <a:solidFill>
                  <a:schemeClr val="tx1">
                    <a:lumMod val="75000"/>
                  </a:schemeClr>
                </a:solidFill>
                <a:latin typeface="宋体" panose="02010600030101010101" pitchFamily="2" charset="-122"/>
              </a:rPr>
              <a:t>琵琶行</a:t>
            </a:r>
            <a:r>
              <a:rPr lang="en-US" altLang="zh-CN" sz="2800" b="1" smtClean="0">
                <a:solidFill>
                  <a:schemeClr val="tx1">
                    <a:lumMod val="75000"/>
                  </a:schemeClr>
                </a:solidFill>
                <a:latin typeface="宋体" panose="02010600030101010101" pitchFamily="2" charset="-122"/>
              </a:rPr>
              <a:t>》</a:t>
            </a:r>
          </a:p>
          <a:p>
            <a:pPr eaLnBrk="1" hangingPunct="1">
              <a:lnSpc>
                <a:spcPct val="145000"/>
              </a:lnSpc>
              <a:defRPr/>
            </a:pPr>
            <a:r>
              <a:rPr lang="zh-CN" altLang="en-US" sz="2800" b="1" smtClean="0">
                <a:solidFill>
                  <a:schemeClr val="tx1">
                    <a:lumMod val="75000"/>
                  </a:schemeClr>
                </a:solidFill>
                <a:latin typeface="宋体" panose="02010600030101010101" pitchFamily="2" charset="-122"/>
              </a:rPr>
              <a:t>看万山红遍，层林尽染，漫江碧透，白舸争流，鹰击长空，鱼翔浅底，万类霜天竞自由。</a:t>
            </a:r>
            <a:endParaRPr lang="en-US" altLang="zh-CN" sz="2800" b="1" smtClean="0">
              <a:solidFill>
                <a:schemeClr val="tx1">
                  <a:lumMod val="75000"/>
                </a:schemeClr>
              </a:solidFill>
              <a:latin typeface="宋体" panose="02010600030101010101" pitchFamily="2" charset="-122"/>
            </a:endParaRPr>
          </a:p>
          <a:p>
            <a:pPr algn="r" eaLnBrk="1" hangingPunct="1">
              <a:lnSpc>
                <a:spcPct val="145000"/>
              </a:lnSpc>
              <a:defRPr/>
            </a:pPr>
            <a:r>
              <a:rPr lang="zh-CN" altLang="en-US" sz="2800" b="1" smtClean="0">
                <a:solidFill>
                  <a:schemeClr val="tx1">
                    <a:lumMod val="75000"/>
                  </a:schemeClr>
                </a:solidFill>
                <a:latin typeface="宋体" panose="02010600030101010101" pitchFamily="2" charset="-122"/>
              </a:rPr>
              <a:t>毛泽东</a:t>
            </a:r>
            <a:r>
              <a:rPr lang="en-US" altLang="zh-CN" sz="2800" b="1" smtClean="0">
                <a:solidFill>
                  <a:schemeClr val="tx1">
                    <a:lumMod val="75000"/>
                  </a:schemeClr>
                </a:solidFill>
                <a:latin typeface="宋体" panose="02010600030101010101" pitchFamily="2" charset="-122"/>
              </a:rPr>
              <a:t>《</a:t>
            </a:r>
            <a:r>
              <a:rPr lang="zh-CN" altLang="en-US" sz="2800" b="1" smtClean="0">
                <a:solidFill>
                  <a:schemeClr val="tx1">
                    <a:lumMod val="75000"/>
                  </a:schemeClr>
                </a:solidFill>
                <a:latin typeface="宋体" panose="02010600030101010101" pitchFamily="2" charset="-122"/>
              </a:rPr>
              <a:t>沁园春长沙</a:t>
            </a:r>
            <a:r>
              <a:rPr lang="en-US" altLang="zh-CN" sz="2800" b="1" smtClean="0">
                <a:solidFill>
                  <a:schemeClr val="tx1">
                    <a:lumMod val="75000"/>
                  </a:schemeClr>
                </a:solidFill>
                <a:latin typeface="宋体" panose="02010600030101010101" pitchFamily="2" charset="-122"/>
              </a:rPr>
              <a:t>》 </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981075" y="2124074"/>
            <a:ext cx="5705475" cy="9233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5</a:t>
            </a:r>
            <a:r>
              <a:rPr kumimoji="0" lang="zh-CN" altLang="en-US" sz="54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、理清文章结构：</a:t>
            </a:r>
            <a:endParaRPr kumimoji="0" lang="zh-CN" altLang="en-US" sz="7200" b="1" i="0" u="none" strike="noStrike" cap="none" normalizeH="0" baseline="0" smtClean="0">
              <a:ln>
                <a:noFill/>
              </a:ln>
              <a:solidFill>
                <a:srgbClr val="00B0F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408305" y="738595"/>
            <a:ext cx="7753350" cy="470789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latinLnBrk="0" hangingPunct="1">
              <a:lnSpc>
                <a:spcPct val="150000"/>
              </a:lnSpc>
              <a:spcBef>
                <a:spcPct val="0"/>
              </a:spcBef>
              <a:spcAft>
                <a:spcPct val="0"/>
              </a:spcAft>
              <a:buClrTx/>
              <a:buSzTx/>
              <a:buFontTx/>
              <a:buNone/>
            </a:pPr>
            <a:r>
              <a:rPr kumimoji="0" 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一、（</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1-2</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）段用对比手法写出作者对北国、江南之秋的不同感受，指出北国之秋具有“清”、“静”、“悲凉”的特点。指出南国之秋的色味比不上北国之秋。直抒作者对故都之秋的眷念之情。</a:t>
            </a:r>
            <a:endPar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latinLnBrk="0" hangingPunct="0">
              <a:lnSpc>
                <a:spcPct val="150000"/>
              </a:lnSpc>
              <a:spcBef>
                <a:spcPct val="0"/>
              </a:spcBef>
              <a:spcAft>
                <a:spcPct val="0"/>
              </a:spcAft>
              <a:buClrTx/>
              <a:buSzTx/>
              <a:buFontTx/>
              <a:buNone/>
            </a:pP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二、（</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3-12</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）段描摹了故都北平的清秋景象。具体分为秋晨静观，秋槐落蕊，秋蝉残鸣，都市闲人，胜日秋景，秋花</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色；秋槐</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形；秋蝉</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声；秋雨</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味；秋果</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实，秋晨天空、秋之牵牛花。秋院：破屋、碧空、鸽子、槐树、和秋草“清”槐树落蕊而知秋 “静” 乡国有异，悲秋之感却同。</a:t>
            </a:r>
            <a:endPar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latinLnBrk="0" hangingPunct="0">
              <a:lnSpc>
                <a:spcPct val="150000"/>
              </a:lnSpc>
              <a:spcBef>
                <a:spcPct val="0"/>
              </a:spcBef>
              <a:spcAft>
                <a:spcPct val="0"/>
              </a:spcAft>
              <a:buClrTx/>
              <a:buSzTx/>
              <a:buFontTx/>
              <a:buNone/>
            </a:pP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三：（</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13-14</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）用对比的手法再次总结写出南国之秋，色味不如北国之秋浓。</a:t>
            </a:r>
            <a:endParaRPr kumimoji="0" lang="zh-CN" altLang="en-US" sz="32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9"/>
          <p:cNvSpPr>
            <a:spLocks noChangeArrowheads="1"/>
          </p:cNvSpPr>
          <p:nvPr/>
        </p:nvSpPr>
        <p:spPr bwMode="auto">
          <a:xfrm>
            <a:off x="251223" y="333376"/>
            <a:ext cx="2736056" cy="715581"/>
          </a:xfrm>
          <a:prstGeom prst="rect">
            <a:avLst/>
          </a:prstGeom>
          <a:noFill/>
          <a:ln>
            <a:noFill/>
          </a:ln>
        </p:spPr>
        <p:txBody>
          <a:bodyPr>
            <a:spAutoFit/>
          </a:bodyPr>
          <a:lstStyle/>
          <a:p>
            <a:pPr>
              <a:lnSpc>
                <a:spcPct val="150000"/>
              </a:lnSpc>
              <a:spcBef>
                <a:spcPct val="50000"/>
              </a:spcBef>
              <a:defRPr/>
            </a:pPr>
            <a:r>
              <a:rPr lang="zh-CN" altLang="en-US" sz="3200" b="1" smtClean="0">
                <a:solidFill>
                  <a:schemeClr val="tx1">
                    <a:lumMod val="75000"/>
                  </a:schemeClr>
                </a:solidFill>
                <a:latin typeface="黑体" panose="02010609060101010101" pitchFamily="49" charset="-122"/>
                <a:ea typeface="黑体" panose="02010609060101010101" pitchFamily="49" charset="-122"/>
              </a:rPr>
              <a:t>理解名句</a:t>
            </a:r>
            <a:endParaRPr lang="en-US" altLang="zh-CN" sz="3200" b="1">
              <a:solidFill>
                <a:schemeClr val="tx1">
                  <a:lumMod val="75000"/>
                </a:schemeClr>
              </a:solidFill>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161925" y="1044576"/>
            <a:ext cx="8873729"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rPr>
              <a:t>“秋天，这北国的秋天，若留得住的话，我愿意把寿命的三分之二折去，换得一个三分之一的零头”，这句话的含义是什么？在全文中有什么作用?</a:t>
            </a:r>
          </a:p>
          <a:p>
            <a:pPr>
              <a:lnSpc>
                <a:spcPct val="150000"/>
              </a:lnSpc>
            </a:pPr>
            <a:r>
              <a:rPr lang="zh-CN" altLang="en-US" sz="2800" b="1">
                <a:solidFill>
                  <a:srgbClr val="FF0000"/>
                </a:solidFill>
                <a:latin typeface="宋体" panose="02010600030101010101" pitchFamily="2" charset="-122"/>
              </a:rPr>
              <a:t>含义：</a:t>
            </a:r>
            <a:r>
              <a:rPr lang="zh-CN" altLang="en-US" sz="2800" b="1">
                <a:solidFill>
                  <a:srgbClr val="000099"/>
                </a:solidFill>
                <a:latin typeface="宋体" panose="02010600030101010101" pitchFamily="2" charset="-122"/>
              </a:rPr>
              <a:t>我心甘情愿地欲以生命为代价，换得故都的秋的长在！</a:t>
            </a:r>
          </a:p>
          <a:p>
            <a:pPr>
              <a:lnSpc>
                <a:spcPct val="150000"/>
              </a:lnSpc>
            </a:pPr>
            <a:r>
              <a:rPr lang="zh-CN" altLang="en-US" sz="2800" b="1">
                <a:solidFill>
                  <a:srgbClr val="FF0000"/>
                </a:solidFill>
                <a:latin typeface="宋体" panose="02010600030101010101" pitchFamily="2" charset="-122"/>
              </a:rPr>
              <a:t>作用：</a:t>
            </a:r>
            <a:r>
              <a:rPr lang="zh-CN" altLang="en-US" sz="2800" b="1">
                <a:solidFill>
                  <a:srgbClr val="000099"/>
                </a:solidFill>
                <a:latin typeface="宋体" panose="02010600030101010101" pitchFamily="2" charset="-122"/>
              </a:rPr>
              <a:t>①结构上：首尾呼应,使文章结构严谨; ②内容上：直接抒发作者对故都之秋的无比眷念挚爱之情。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内容占位符 2"/>
          <p:cNvSpPr txBox="1"/>
          <p:nvPr/>
        </p:nvSpPr>
        <p:spPr bwMode="auto">
          <a:xfrm>
            <a:off x="941447" y="795741"/>
            <a:ext cx="1834025" cy="5752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FF0000"/>
                </a:solidFill>
                <a:latin typeface="微软雅黑" panose="020B0503020204020204" charset="-122"/>
                <a:ea typeface="微软雅黑" panose="020B0503020204020204" charset="-122"/>
              </a:rPr>
              <a:t>题目解说</a:t>
            </a:r>
            <a:endParaRPr lang="en-US" altLang="zh-CN"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564515" y="2306320"/>
            <a:ext cx="4605655" cy="3322955"/>
          </a:xfrm>
          <a:prstGeom prst="rect">
            <a:avLst/>
          </a:prstGeom>
        </p:spPr>
        <p:txBody>
          <a:bodyPr wrap="square">
            <a:spAutoFit/>
          </a:bodyPr>
          <a:lstStyle/>
          <a:p>
            <a:pPr indent="457200" algn="just">
              <a:lnSpc>
                <a:spcPct val="150000"/>
              </a:lnSpc>
            </a:pPr>
            <a:r>
              <a:rPr lang="zh-CN" altLang="en-US" sz="2000" b="1">
                <a:latin typeface="微软雅黑" panose="020B0503020204020204" charset="-122"/>
                <a:ea typeface="微软雅黑" panose="020B0503020204020204" charset="-122"/>
              </a:rPr>
              <a:t>题目大有深意，“故都”两字指明描写的地点，不说</a:t>
            </a:r>
            <a:r>
              <a:rPr lang="zh-CN" altLang="en-US" sz="2000" b="1" smtClean="0">
                <a:latin typeface="微软雅黑" panose="020B0503020204020204" charset="-122"/>
                <a:ea typeface="微软雅黑" panose="020B0503020204020204" charset="-122"/>
              </a:rPr>
              <a:t>“北平”</a:t>
            </a:r>
            <a:r>
              <a:rPr lang="zh-CN" altLang="en-US" sz="2000" b="1">
                <a:latin typeface="微软雅黑" panose="020B0503020204020204" charset="-122"/>
                <a:ea typeface="微软雅黑" panose="020B0503020204020204" charset="-122"/>
              </a:rPr>
              <a:t>，而说“故都”，含有</a:t>
            </a:r>
            <a:r>
              <a:rPr lang="zh-CN" altLang="en-US" sz="2000" b="1">
                <a:solidFill>
                  <a:srgbClr val="FF0000"/>
                </a:solidFill>
                <a:latin typeface="微软雅黑" panose="020B0503020204020204" charset="-122"/>
                <a:ea typeface="微软雅黑" panose="020B0503020204020204" charset="-122"/>
              </a:rPr>
              <a:t>深切的眷念</a:t>
            </a:r>
            <a:r>
              <a:rPr lang="zh-CN" altLang="en-US" sz="2000" b="1">
                <a:latin typeface="微软雅黑" panose="020B0503020204020204" charset="-122"/>
                <a:ea typeface="微软雅黑" panose="020B0503020204020204" charset="-122"/>
              </a:rPr>
              <a:t>之意，也别有一种</a:t>
            </a:r>
            <a:r>
              <a:rPr lang="zh-CN" altLang="en-US" sz="2000" b="1">
                <a:solidFill>
                  <a:srgbClr val="FF0000"/>
                </a:solidFill>
                <a:latin typeface="微软雅黑" panose="020B0503020204020204" charset="-122"/>
                <a:ea typeface="微软雅黑" panose="020B0503020204020204" charset="-122"/>
              </a:rPr>
              <a:t>文化</a:t>
            </a:r>
            <a:r>
              <a:rPr lang="zh-CN" altLang="en-US" sz="2000" b="1" smtClean="0">
                <a:solidFill>
                  <a:srgbClr val="FF0000"/>
                </a:solidFill>
                <a:latin typeface="微软雅黑" panose="020B0503020204020204" charset="-122"/>
                <a:ea typeface="微软雅黑" panose="020B0503020204020204" charset="-122"/>
              </a:rPr>
              <a:t>意味</a:t>
            </a:r>
            <a:r>
              <a:rPr lang="zh-CN" altLang="en-US" sz="2000" b="1" smtClean="0">
                <a:latin typeface="微软雅黑" panose="020B0503020204020204" charset="-122"/>
                <a:ea typeface="微软雅黑" panose="020B0503020204020204" charset="-122"/>
              </a:rPr>
              <a:t>暗含</a:t>
            </a:r>
            <a:r>
              <a:rPr lang="zh-CN" altLang="en-US" sz="2000" b="1">
                <a:latin typeface="微软雅黑" panose="020B0503020204020204" charset="-122"/>
                <a:ea typeface="微软雅黑" panose="020B0503020204020204" charset="-122"/>
              </a:rPr>
              <a:t>其中；“秋”字确定描写的内容，与“故都”结合在一起，</a:t>
            </a:r>
            <a:r>
              <a:rPr lang="zh-CN" altLang="en-US" sz="2000" b="1" smtClean="0">
                <a:latin typeface="微软雅黑" panose="020B0503020204020204" charset="-122"/>
                <a:ea typeface="微软雅黑" panose="020B0503020204020204" charset="-122"/>
              </a:rPr>
              <a:t>暗合</a:t>
            </a:r>
            <a:r>
              <a:rPr lang="zh-CN" altLang="en-US" sz="2000" b="1">
                <a:latin typeface="微软雅黑" panose="020B0503020204020204" charset="-122"/>
                <a:ea typeface="微软雅黑" panose="020B0503020204020204" charset="-122"/>
              </a:rPr>
              <a:t>着一种</a:t>
            </a:r>
            <a:r>
              <a:rPr lang="zh-CN" altLang="en-US" sz="2000" b="1">
                <a:solidFill>
                  <a:srgbClr val="FF0000"/>
                </a:solidFill>
                <a:latin typeface="微软雅黑" panose="020B0503020204020204" charset="-122"/>
                <a:ea typeface="微软雅黑" panose="020B0503020204020204" charset="-122"/>
              </a:rPr>
              <a:t>自然景观与人文景观相融合</a:t>
            </a:r>
            <a:r>
              <a:rPr lang="zh-CN" altLang="en-US" sz="2000" b="1">
                <a:latin typeface="微软雅黑" panose="020B0503020204020204" charset="-122"/>
                <a:ea typeface="微软雅黑" panose="020B0503020204020204" charset="-122"/>
              </a:rPr>
              <a:t>的境界</a:t>
            </a:r>
            <a:r>
              <a:rPr lang="zh-CN" altLang="en-US" sz="2000" b="1" smtClean="0">
                <a:latin typeface="微软雅黑" panose="020B0503020204020204" charset="-122"/>
                <a:ea typeface="微软雅黑" panose="020B0503020204020204" charset="-122"/>
              </a:rPr>
              <a:t>。</a:t>
            </a:r>
            <a:endParaRPr lang="zh-CN" altLang="zh-CN" sz="2000" b="1">
              <a:latin typeface="微软雅黑" panose="020B0503020204020204" charset="-122"/>
              <a:ea typeface="微软雅黑" panose="020B0503020204020204" charset="-122"/>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69560" y="2217420"/>
            <a:ext cx="3548380" cy="34118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381000" y="600074"/>
            <a:ext cx="817245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第三部分：充分读文。了解作者在字里行间所蕴藏的情感。</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3600" b="1" smtClean="0">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方法：</a:t>
            </a:r>
            <a:r>
              <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1</a:t>
            </a: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、学生分组读，选取其中自己喜欢的段落进行练习；</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a:t>
            </a:r>
            <a:r>
              <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、抽签的方式，小组选读。</a:t>
            </a:r>
            <a:endParaRPr kumimoji="0" lang="zh-CN" altLang="en-US" sz="4800" b="1" i="0" u="none" strike="noStrike" cap="none" normalizeH="0" baseline="0" smtClean="0">
              <a:ln>
                <a:noFill/>
              </a:ln>
              <a:solidFill>
                <a:srgbClr val="C0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53250" name="Rectangle 2"/>
          <p:cNvSpPr>
            <a:spLocks noChangeArrowheads="1"/>
          </p:cNvSpPr>
          <p:nvPr/>
        </p:nvSpPr>
        <p:spPr bwMode="auto">
          <a:xfrm>
            <a:off x="161926" y="1028699"/>
            <a:ext cx="8524874"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1</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充分发挥了音节的搭配造成语言节奏美的作用。音节的搭配是语言节奏的重要问题。“盖音节者</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神气之迹也。”</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刘勰</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文心雕龙声律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的音节充分表了秋的神气秋的韵味。</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节搭配上的一个显著特点是活泼中求柔和变化中求稳妥。章大量运用了四音节的短语，且其构成丰富多彩。如“不远千里”、“疏疏落落”、“息列索落”、市闲人”、“色彩不浓”、“回味不永”等。四音节的短语符合汉语的习惯。自然和谐，但如果都一样的结构形式，未免流于呆板。所以</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还运用了不少三音节的短语。那是因为作者在运用三音短语组织语音段落的时候，往往是让他们成对或成组的出现，实际上是有意营造了三个音节语</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的对偶。</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例如</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秋的味秋的色秋的意境与姿态总看不饱尝不透赏玩不到十足。这里“秋的卡秋的色”构成对偶又和‘秋的意境与姿态构成排比</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看不饱，尝不透“构成对偶，又和“赏玩不到一足“构成排比。这样语言就稳稳地站住了脚具有了活泼柔和的节奏美。</a:t>
            </a:r>
            <a:endPara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54273" name="Rectangle 1"/>
          <p:cNvSpPr>
            <a:spLocks noChangeArrowheads="1"/>
          </p:cNvSpPr>
          <p:nvPr/>
        </p:nvSpPr>
        <p:spPr bwMode="auto">
          <a:xfrm>
            <a:off x="219075" y="1085850"/>
            <a:ext cx="8134350"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、在句式的选择上</a:t>
            </a:r>
            <a:r>
              <a:rPr kumimoji="0" lang="en-US" altLang="zh-CN"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多用整句。</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文中提到南国的秋比起北国的秋来，正像是“黄酒之与白干稀饭之与馍馍鲈鱼之与大蟹黄犬之与骆驼</a:t>
            </a:r>
            <a:r>
              <a:rPr kumimoji="0" lang="en-US" altLang="zh-CN"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是典型的整句。然而文章中更多的句式是整散结合整齐中有变化的。看那北国的秋“来得清来得静来得悲谅”北方的秋雨也似乎比南方“下得奇，下得有味，下得更像样”。两组句子中的分句都是由结构相同的补充短语构成了整齐的排比句式，但每个分句的补语的音节又不尽相同。第一组句子中的三个补语“清”、“静是单音节，而“悲凉”是双音节第组句子中的三个补语“奇</a:t>
            </a:r>
            <a:r>
              <a:rPr kumimoji="0" lang="en-US" altLang="zh-CN"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是单音节“有味”是双音节而“更像样”是三音节。这样整齐中有变化的句式既加强了文章的气势又活泼自然，很好地体现了散文形散而神不散的特点，富有节奏感和音乐美形成了一种既典雅又酒脱的风格。</a:t>
            </a:r>
            <a:endParaRPr kumimoji="0" lang="zh-CN" altLang="en-US"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55297" name="Rectangle 1"/>
          <p:cNvSpPr>
            <a:spLocks noChangeArrowheads="1"/>
          </p:cNvSpPr>
          <p:nvPr/>
        </p:nvSpPr>
        <p:spPr bwMode="auto">
          <a:xfrm>
            <a:off x="695325" y="981074"/>
            <a:ext cx="73152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3</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、声调的升降变化，灵活运用平仄交替，也是形成语言节奏美的方式之一。平仄问题是诗歌尤其是律诗特别注重的问题现代散文</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般不管平仄，但如果在散文中适当地注意平仄，特别是两个分句中对称的词语和句尾停顿的地方，避免用同一声调的字就可以形成抑扬顿挫的音乐美感。正如老舍所说</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在汉语中，字分平仄。调动平仄，在我们的诗词形式发展上起过不小的作用。</a:t>
            </a:r>
            <a:endPar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txBox="1"/>
          <p:nvPr/>
        </p:nvSpPr>
        <p:spPr bwMode="auto">
          <a:xfrm>
            <a:off x="668169" y="632521"/>
            <a:ext cx="1940485" cy="82512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0000FF"/>
                </a:solidFill>
                <a:latin typeface="微软雅黑" panose="020B0503020204020204" charset="-122"/>
                <a:ea typeface="微软雅黑" panose="020B0503020204020204" charset="-122"/>
              </a:rPr>
              <a:t>主题归纳</a:t>
            </a:r>
            <a:endParaRPr lang="zh-CN" altLang="en-US">
              <a:solidFill>
                <a:srgbClr val="0000FF"/>
              </a:solidFill>
              <a:latin typeface="微软雅黑" panose="020B0503020204020204" charset="-122"/>
              <a:ea typeface="微软雅黑" panose="020B0503020204020204" charset="-122"/>
            </a:endParaRPr>
          </a:p>
        </p:txBody>
      </p:sp>
      <p:sp>
        <p:nvSpPr>
          <p:cNvPr id="4" name="矩形 3"/>
          <p:cNvSpPr/>
          <p:nvPr/>
        </p:nvSpPr>
        <p:spPr>
          <a:xfrm>
            <a:off x="799465" y="1710055"/>
            <a:ext cx="5394960" cy="4246245"/>
          </a:xfrm>
          <a:prstGeom prst="rect">
            <a:avLst/>
          </a:prstGeom>
        </p:spPr>
        <p:txBody>
          <a:bodyPr wrap="square">
            <a:spAutoFit/>
          </a:bodyPr>
          <a:lstStyle/>
          <a:p>
            <a:pPr indent="575945">
              <a:lnSpc>
                <a:spcPct val="150000"/>
              </a:lnSpc>
            </a:pPr>
            <a:r>
              <a:rPr lang="zh-CN" altLang="en-US" sz="2000" b="1">
                <a:latin typeface="微软雅黑" panose="020B0503020204020204" charset="-122"/>
                <a:ea typeface="微软雅黑" panose="020B0503020204020204" charset="-122"/>
              </a:rPr>
              <a:t>全文紧扣故都之秋</a:t>
            </a:r>
            <a:r>
              <a:rPr lang="zh-CN" altLang="en-US" sz="2000" b="1">
                <a:solidFill>
                  <a:srgbClr val="FF0000"/>
                </a:solidFill>
                <a:latin typeface="微软雅黑" panose="020B0503020204020204" charset="-122"/>
                <a:ea typeface="微软雅黑" panose="020B0503020204020204" charset="-122"/>
              </a:rPr>
              <a:t>“清”“静”“悲凉”</a:t>
            </a:r>
            <a:r>
              <a:rPr lang="zh-CN" altLang="en-US" sz="2000" b="1">
                <a:latin typeface="微软雅黑" panose="020B0503020204020204" charset="-122"/>
                <a:ea typeface="微软雅黑" panose="020B0503020204020204" charset="-122"/>
              </a:rPr>
              <a:t>的特点，描绘了</a:t>
            </a:r>
            <a:r>
              <a:rPr lang="zh-CN" altLang="en-US" sz="2000" b="1" smtClean="0">
                <a:latin typeface="微软雅黑" panose="020B0503020204020204" charset="-122"/>
                <a:ea typeface="微软雅黑" panose="020B0503020204020204" charset="-122"/>
              </a:rPr>
              <a:t>“庭院秋景”</a:t>
            </a:r>
            <a:r>
              <a:rPr lang="zh-CN" altLang="en-US" sz="2000" b="1">
                <a:latin typeface="微软雅黑" panose="020B0503020204020204" charset="-122"/>
                <a:ea typeface="微软雅黑" panose="020B0503020204020204" charset="-122"/>
              </a:rPr>
              <a:t>“ 秋槐落蕊”“ 秋蝉残声”“ 秋雨话凉”“ 秋果（枣）奇景</a:t>
            </a:r>
            <a:r>
              <a:rPr lang="zh-CN" altLang="en-US" sz="2000" b="1" smtClean="0">
                <a:latin typeface="微软雅黑" panose="020B0503020204020204" charset="-122"/>
                <a:ea typeface="微软雅黑" panose="020B0503020204020204" charset="-122"/>
              </a:rPr>
              <a:t>”</a:t>
            </a:r>
            <a:r>
              <a:rPr lang="zh-CN" altLang="en-US" sz="2000" b="1" smtClean="0">
                <a:solidFill>
                  <a:srgbClr val="FF0000"/>
                </a:solidFill>
                <a:latin typeface="微软雅黑" panose="020B0503020204020204" charset="-122"/>
                <a:ea typeface="微软雅黑" panose="020B0503020204020204" charset="-122"/>
              </a:rPr>
              <a:t>五</a:t>
            </a:r>
            <a:r>
              <a:rPr lang="zh-CN" altLang="en-US" sz="2000" b="1">
                <a:solidFill>
                  <a:srgbClr val="FF0000"/>
                </a:solidFill>
                <a:latin typeface="微软雅黑" panose="020B0503020204020204" charset="-122"/>
                <a:ea typeface="微软雅黑" panose="020B0503020204020204" charset="-122"/>
              </a:rPr>
              <a:t>种景况</a:t>
            </a:r>
            <a:r>
              <a:rPr lang="zh-CN" altLang="en-US" sz="2000" b="1">
                <a:latin typeface="微软雅黑" panose="020B0503020204020204" charset="-122"/>
                <a:ea typeface="微软雅黑" panose="020B0503020204020204" charset="-122"/>
              </a:rPr>
              <a:t>，通过以情驭景、以景显情的方法，将客观景物（</a:t>
            </a:r>
            <a:r>
              <a:rPr lang="zh-CN" altLang="en-US" sz="2000" b="1" smtClean="0">
                <a:latin typeface="微软雅黑" panose="020B0503020204020204" charset="-122"/>
                <a:ea typeface="微软雅黑" panose="020B0503020204020204" charset="-122"/>
              </a:rPr>
              <a:t>故都的</a:t>
            </a:r>
            <a:r>
              <a:rPr lang="zh-CN" altLang="en-US" sz="2000" b="1">
                <a:latin typeface="微软雅黑" panose="020B0503020204020204" charset="-122"/>
                <a:ea typeface="微软雅黑" panose="020B0503020204020204" charset="-122"/>
              </a:rPr>
              <a:t>秋）与作者的主观色彩（个人心情）完美自然地融合在一起</a:t>
            </a:r>
            <a:r>
              <a:rPr lang="zh-CN" altLang="en-US" sz="2000" b="1" smtClean="0">
                <a:latin typeface="微软雅黑" panose="020B0503020204020204" charset="-122"/>
                <a:ea typeface="微软雅黑" panose="020B0503020204020204" charset="-122"/>
              </a:rPr>
              <a:t>，既</a:t>
            </a:r>
            <a:r>
              <a:rPr lang="zh-CN" altLang="en-US" sz="2000" b="1">
                <a:latin typeface="微软雅黑" panose="020B0503020204020204" charset="-122"/>
                <a:ea typeface="微软雅黑" panose="020B0503020204020204" charset="-122"/>
              </a:rPr>
              <a:t>赞美了故都的自然风物，字里行间也抒发了作者对故都之</a:t>
            </a:r>
            <a:r>
              <a:rPr lang="zh-CN" altLang="en-US" sz="2000" b="1" smtClean="0">
                <a:latin typeface="微软雅黑" panose="020B0503020204020204" charset="-122"/>
                <a:ea typeface="微软雅黑" panose="020B0503020204020204" charset="-122"/>
              </a:rPr>
              <a:t>秋的</a:t>
            </a:r>
            <a:r>
              <a:rPr lang="zh-CN" altLang="en-US" sz="2000" b="1">
                <a:latin typeface="微软雅黑" panose="020B0503020204020204" charset="-122"/>
                <a:ea typeface="微软雅黑" panose="020B0503020204020204" charset="-122"/>
              </a:rPr>
              <a:t>向往、眷恋之情，</a:t>
            </a:r>
            <a:r>
              <a:rPr lang="zh-CN" altLang="en-US" sz="2000" b="1">
                <a:solidFill>
                  <a:srgbClr val="FF0000"/>
                </a:solidFill>
                <a:latin typeface="微软雅黑" panose="020B0503020204020204" charset="-122"/>
                <a:ea typeface="微软雅黑" panose="020B0503020204020204" charset="-122"/>
              </a:rPr>
              <a:t>流露出他颠沛流离、饱尝人间愁苦的忧郁</a:t>
            </a:r>
            <a:r>
              <a:rPr lang="zh-CN" altLang="en-US" sz="2000" b="1" smtClean="0">
                <a:solidFill>
                  <a:srgbClr val="FF0000"/>
                </a:solidFill>
                <a:latin typeface="微软雅黑" panose="020B0503020204020204" charset="-122"/>
                <a:ea typeface="微软雅黑" panose="020B0503020204020204" charset="-122"/>
              </a:rPr>
              <a:t>、孤独</a:t>
            </a:r>
            <a:r>
              <a:rPr lang="zh-CN" altLang="en-US" sz="2000" b="1">
                <a:solidFill>
                  <a:srgbClr val="FF0000"/>
                </a:solidFill>
                <a:latin typeface="微软雅黑" panose="020B0503020204020204" charset="-122"/>
                <a:ea typeface="微软雅黑" panose="020B0503020204020204" charset="-122"/>
              </a:rPr>
              <a:t>心情</a:t>
            </a:r>
            <a:r>
              <a:rPr lang="zh-CN" altLang="en-US" sz="2000" b="1" smtClean="0">
                <a:latin typeface="微软雅黑" panose="020B0503020204020204" charset="-122"/>
                <a:ea typeface="微软雅黑" panose="020B0503020204020204" charset="-122"/>
              </a:rPr>
              <a:t>。</a:t>
            </a:r>
            <a:endParaRPr lang="zh-CN" altLang="en-US" sz="2000" b="1">
              <a:latin typeface="微软雅黑" panose="020B0503020204020204" charset="-122"/>
              <a:ea typeface="微软雅黑" panose="020B0503020204020204" charset="-122"/>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37300" y="2720340"/>
            <a:ext cx="2390775" cy="2943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476249" y="1276350"/>
            <a:ext cx="7781925"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第四部分：</a:t>
            </a:r>
            <a:endParaRPr kumimoji="0" lang="en-US" altLang="zh-CN" sz="3600" b="1" i="0" u="none" strike="noStrike" cap="none" normalizeH="0" baseline="0" smtClean="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作业：读课文，理解作者的思想情感。</a:t>
            </a:r>
            <a:endParaRPr kumimoji="0" lang="zh-CN" sz="4800" b="0" i="0" u="none" strike="noStrike" cap="none" normalizeH="0" baseline="0" smtClean="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29473" y="424160"/>
            <a:ext cx="29674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第二课时</a:t>
            </a:r>
            <a:endParaRPr lang="zh-CN" alt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2465" name="Rectangle 1"/>
          <p:cNvSpPr>
            <a:spLocks noChangeArrowheads="1"/>
          </p:cNvSpPr>
          <p:nvPr/>
        </p:nvSpPr>
        <p:spPr bwMode="auto">
          <a:xfrm>
            <a:off x="228600" y="2333624"/>
            <a:ext cx="8696325" cy="31700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C00000"/>
                </a:solidFill>
                <a:effectLst/>
                <a:latin typeface="隶书" panose="02010509060101010101" pitchFamily="49" charset="-122"/>
                <a:ea typeface="隶书" panose="02010509060101010101" pitchFamily="49" charset="-122"/>
                <a:cs typeface="宋体" panose="02010600030101010101" pitchFamily="2" charset="-122"/>
              </a:rPr>
              <a:t>要点：</a:t>
            </a:r>
            <a:endParaRPr kumimoji="0" lang="en-US" altLang="zh-CN" sz="4000" b="1" i="0" u="none" strike="noStrike" cap="none" normalizeH="0" baseline="0" smtClean="0">
              <a:ln>
                <a:noFill/>
              </a:ln>
              <a:solidFill>
                <a:srgbClr val="C00000"/>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1</a:t>
            </a:r>
            <a:r>
              <a:rPr kumimoji="0" lang="zh-CN" altLang="en-US"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精读文章中的写景的角度：感官写景（声、色、味）</a:t>
            </a:r>
            <a:endPar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学习对比衬托的写景方法；</a:t>
            </a:r>
            <a:endPar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3</a:t>
            </a:r>
            <a:r>
              <a:rPr kumimoji="0" lang="zh-CN" altLang="en-US"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延伸阅读</a:t>
            </a:r>
            <a:r>
              <a:rPr kumimoji="0" lang="zh-CN"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北平的四季</a:t>
            </a:r>
            <a:r>
              <a:rPr kumimoji="0" lang="zh-CN"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endParaRPr kumimoji="0" lang="zh-CN" sz="44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09550" y="390525"/>
            <a:ext cx="8382000" cy="403187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导语</a:t>
            </a:r>
            <a:r>
              <a:rPr kumimoji="0" 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endParaRPr kumimoji="0" 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endPar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400" b="1" smtClean="0">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独立于橘子洲头，看到“万山红遍，层林尽染</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万类霜天竞自由”，感受到的是壮丽。杜甫登高，远望“风急天高猿啸哀，渚清沙白鸟飞回。无边落木萧萧下，不尽长江滚滚来”的景象，感受到的是悲凉。柳永在“寒蝉凄切，对长亭晚，骤雨初歇”的秋雨里，感受到的是凄苦。由此可见，一切景语皆情语。那么，郁达夫对于秋又寄予了怎样的情怀呢？让我们一起来评赏、探究一下郁达夫的一篇散文</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故都的秋</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endPar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215504" y="836613"/>
            <a:ext cx="5823346" cy="4585871"/>
          </a:xfrm>
          <a:prstGeom prst="rect">
            <a:avLst/>
          </a:prstGeom>
          <a:noFill/>
          <a:ln>
            <a:noFill/>
          </a:ln>
          <a:effectLst/>
        </p:spPr>
        <p:txBody>
          <a:bodyPr wrap="square">
            <a:spAutoFit/>
          </a:bodyPr>
          <a:lstStyle/>
          <a:p>
            <a:pPr lvl="0">
              <a:lnSpc>
                <a:spcPct val="150000"/>
              </a:lnSpc>
              <a:spcBef>
                <a:spcPct val="50000"/>
              </a:spcBef>
              <a:defRPr/>
            </a:pPr>
            <a:r>
              <a:rPr lang="zh-CN" altLang="en-US" sz="3200" smtClean="0">
                <a:latin typeface="宋体" panose="02010600030101010101" pitchFamily="2" charset="-122"/>
                <a:ea typeface="宋体" panose="02010600030101010101" pitchFamily="2" charset="-122"/>
                <a:cs typeface="宋体" panose="02010600030101010101" pitchFamily="2" charset="-122"/>
              </a:rPr>
              <a:t>第一部分内容：精读研析 </a:t>
            </a:r>
            <a:r>
              <a:rPr lang="zh-CN" altLang="en-US" sz="3200" b="1" smtClean="0">
                <a:solidFill>
                  <a:srgbClr val="000099"/>
                </a:solidFill>
                <a:latin typeface="黑体" panose="02010609060101010101" pitchFamily="49" charset="-122"/>
                <a:ea typeface="黑体" panose="02010609060101010101" pitchFamily="49" charset="-122"/>
              </a:rPr>
              <a:t>阅读</a:t>
            </a:r>
            <a:r>
              <a:rPr lang="zh-CN" altLang="en-US" sz="3200" b="1">
                <a:solidFill>
                  <a:srgbClr val="000099"/>
                </a:solidFill>
                <a:latin typeface="黑体" panose="02010609060101010101" pitchFamily="49" charset="-122"/>
                <a:ea typeface="黑体" panose="02010609060101010101" pitchFamily="49" charset="-122"/>
              </a:rPr>
              <a:t>课文，</a:t>
            </a:r>
            <a:r>
              <a:rPr lang="zh-CN" sz="3200" b="1">
                <a:solidFill>
                  <a:srgbClr val="000099"/>
                </a:solidFill>
                <a:latin typeface="黑体" panose="02010609060101010101" pitchFamily="49" charset="-122"/>
                <a:ea typeface="黑体" panose="02010609060101010101" pitchFamily="49" charset="-122"/>
              </a:rPr>
              <a:t>思考：</a:t>
            </a:r>
          </a:p>
          <a:p>
            <a:pPr>
              <a:lnSpc>
                <a:spcPct val="150000"/>
              </a:lnSpc>
              <a:spcBef>
                <a:spcPct val="50000"/>
              </a:spcBef>
              <a:defRPr/>
            </a:pPr>
            <a:r>
              <a:rPr lang="zh-CN" altLang="en-US" sz="2800" b="1" smtClean="0">
                <a:solidFill>
                  <a:schemeClr val="tx1">
                    <a:lumMod val="75000"/>
                  </a:schemeClr>
                </a:solidFill>
                <a:latin typeface="宋体" panose="02010600030101010101" pitchFamily="2" charset="-122"/>
                <a:ea typeface="宋体" panose="02010600030101010101" pitchFamily="2" charset="-122"/>
              </a:rPr>
              <a:t>问题</a:t>
            </a:r>
            <a:r>
              <a:rPr lang="zh-CN" altLang="zh-CN" sz="2800" b="1" smtClean="0">
                <a:solidFill>
                  <a:schemeClr val="tx1">
                    <a:lumMod val="75000"/>
                  </a:schemeClr>
                </a:solidFill>
                <a:latin typeface="宋体" panose="02010600030101010101" pitchFamily="2" charset="-122"/>
                <a:ea typeface="宋体" panose="02010600030101010101" pitchFamily="2" charset="-122"/>
              </a:rPr>
              <a:t>1</a:t>
            </a:r>
            <a:r>
              <a:rPr lang="zh-CN"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课</a:t>
            </a:r>
            <a:r>
              <a:rPr lang="zh-CN" sz="2800" b="1">
                <a:latin typeface="宋体" panose="02010600030101010101" pitchFamily="2" charset="-122"/>
                <a:ea typeface="宋体" panose="02010600030101010101" pitchFamily="2" charset="-122"/>
              </a:rPr>
              <a:t>文的文眼是哪一句？</a:t>
            </a:r>
            <a:r>
              <a:rPr lang="zh-CN" sz="2800" b="1">
                <a:solidFill>
                  <a:schemeClr val="tx1">
                    <a:lumMod val="75000"/>
                  </a:schemeClr>
                </a:solidFill>
                <a:latin typeface="宋体" panose="02010600030101010101" pitchFamily="2" charset="-122"/>
                <a:ea typeface="宋体" panose="02010600030101010101" pitchFamily="2" charset="-122"/>
              </a:rPr>
              <a:t>故都的秋有何特点？</a:t>
            </a:r>
          </a:p>
          <a:p>
            <a:pPr>
              <a:lnSpc>
                <a:spcPct val="150000"/>
              </a:lnSpc>
              <a:spcBef>
                <a:spcPct val="50000"/>
              </a:spcBef>
              <a:defRPr/>
            </a:pPr>
            <a:r>
              <a:rPr lang="zh-CN" altLang="en-US" sz="2800" b="1" smtClean="0">
                <a:solidFill>
                  <a:schemeClr val="tx1">
                    <a:lumMod val="75000"/>
                  </a:schemeClr>
                </a:solidFill>
                <a:latin typeface="宋体" panose="02010600030101010101" pitchFamily="2" charset="-122"/>
                <a:ea typeface="宋体" panose="02010600030101010101" pitchFamily="2" charset="-122"/>
              </a:rPr>
              <a:t>问题</a:t>
            </a:r>
            <a:r>
              <a:rPr lang="zh-CN" altLang="zh-CN" sz="2800" b="1" smtClean="0">
                <a:solidFill>
                  <a:schemeClr val="tx1">
                    <a:lumMod val="75000"/>
                  </a:schemeClr>
                </a:solidFill>
                <a:latin typeface="宋体" panose="02010600030101010101" pitchFamily="2" charset="-122"/>
                <a:ea typeface="宋体" panose="02010600030101010101" pitchFamily="2" charset="-122"/>
              </a:rPr>
              <a:t>2</a:t>
            </a:r>
            <a:r>
              <a:rPr lang="zh-CN" altLang="zh-CN" sz="2800" b="1">
                <a:solidFill>
                  <a:schemeClr val="tx1">
                    <a:lumMod val="75000"/>
                  </a:schemeClr>
                </a:solidFill>
                <a:latin typeface="宋体" panose="02010600030101010101" pitchFamily="2" charset="-122"/>
                <a:ea typeface="宋体" panose="02010600030101010101" pitchFamily="2" charset="-122"/>
              </a:rPr>
              <a:t>.</a:t>
            </a:r>
            <a:r>
              <a:rPr lang="zh-CN" sz="2800" b="1">
                <a:solidFill>
                  <a:schemeClr val="tx1">
                    <a:lumMod val="75000"/>
                  </a:schemeClr>
                </a:solidFill>
                <a:latin typeface="宋体" panose="02010600030101010101" pitchFamily="2" charset="-122"/>
                <a:ea typeface="宋体" panose="02010600030101010101" pitchFamily="2" charset="-122"/>
              </a:rPr>
              <a:t>作者在哪些段落中描写了故都秋景？</a:t>
            </a:r>
          </a:p>
        </p:txBody>
      </p:sp>
      <p:pic>
        <p:nvPicPr>
          <p:cNvPr id="10243" name="Picture 2"/>
          <p:cNvPicPr>
            <a:picLocks noChangeAspect="1" noChangeArrowheads="1"/>
          </p:cNvPicPr>
          <p:nvPr/>
        </p:nvPicPr>
        <p:blipFill>
          <a:blip r:embed="rId2"/>
          <a:stretch>
            <a:fillRect/>
          </a:stretch>
        </p:blipFill>
        <p:spPr bwMode="auto">
          <a:xfrm>
            <a:off x="6278165" y="2717801"/>
            <a:ext cx="2865835" cy="3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1000"/>
                                        <p:tgtEl>
                                          <p:spTgt spid="15364"/>
                                        </p:tgtEl>
                                      </p:cBhvr>
                                    </p:animEffect>
                                    <p:anim calcmode="lin" valueType="num">
                                      <p:cBhvr>
                                        <p:cTn id="8" dur="1000" fill="hold"/>
                                        <p:tgtEl>
                                          <p:spTgt spid="15364"/>
                                        </p:tgtEl>
                                        <p:attrNameLst>
                                          <p:attrName>ppt_x</p:attrName>
                                        </p:attrNameLst>
                                      </p:cBhvr>
                                      <p:tavLst>
                                        <p:tav tm="0">
                                          <p:val>
                                            <p:strVal val="#ppt_x"/>
                                          </p:val>
                                        </p:tav>
                                        <p:tav tm="100000">
                                          <p:val>
                                            <p:strVal val="#ppt_x"/>
                                          </p:val>
                                        </p:tav>
                                      </p:tavLst>
                                    </p:anim>
                                    <p:anim calcmode="lin" valueType="num">
                                      <p:cBhvr>
                                        <p:cTn id="9"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323850" y="1125539"/>
            <a:ext cx="8302229" cy="4822825"/>
          </a:xfrm>
        </p:spPr>
        <p:txBody>
          <a:bodyPr/>
          <a:lstStyle/>
          <a:p>
            <a:pPr marL="85725" indent="0" eaLnBrk="1" hangingPunct="1">
              <a:lnSpc>
                <a:spcPct val="150000"/>
              </a:lnSpc>
              <a:buFont typeface="Wingdings 2" panose="05020102010507070707" pitchFamily="18" charset="2"/>
              <a:buNone/>
              <a:defRPr/>
            </a:pPr>
            <a:r>
              <a:rPr sz="2800" b="1" smtClean="0">
                <a:solidFill>
                  <a:schemeClr val="tx1">
                    <a:lumMod val="75000"/>
                  </a:schemeClr>
                </a:solidFill>
                <a:latin typeface="宋体" panose="02010600030101010101" pitchFamily="2" charset="-122"/>
              </a:rPr>
              <a:t>１</a:t>
            </a:r>
            <a:r>
              <a:rPr lang="zh-CN" altLang="en-US" sz="2800" b="1" smtClean="0">
                <a:solidFill>
                  <a:schemeClr val="tx1">
                    <a:lumMod val="75000"/>
                  </a:schemeClr>
                </a:solidFill>
                <a:latin typeface="宋体" panose="02010600030101010101" pitchFamily="2" charset="-122"/>
              </a:rPr>
              <a:t>）</a:t>
            </a:r>
            <a:r>
              <a:rPr sz="2800" b="1" smtClean="0">
                <a:solidFill>
                  <a:schemeClr val="tx1">
                    <a:lumMod val="75000"/>
                  </a:schemeClr>
                </a:solidFill>
                <a:latin typeface="宋体" panose="02010600030101010101" pitchFamily="2" charset="-122"/>
              </a:rPr>
              <a:t>文章的文眼在哪里？</a:t>
            </a:r>
            <a:endParaRPr lang="en-US" altLang="zh-CN" sz="2800" b="1" smtClean="0">
              <a:solidFill>
                <a:schemeClr val="tx1">
                  <a:lumMod val="75000"/>
                </a:schemeClr>
              </a:solidFill>
              <a:latin typeface="宋体" panose="02010600030101010101" pitchFamily="2" charset="-122"/>
            </a:endParaRPr>
          </a:p>
          <a:p>
            <a:pPr marL="85725" indent="0" eaLnBrk="1" hangingPunct="1">
              <a:lnSpc>
                <a:spcPct val="150000"/>
              </a:lnSpc>
              <a:buFont typeface="Wingdings 2" panose="05020102010507070707" pitchFamily="18" charset="2"/>
              <a:buNone/>
              <a:defRPr/>
            </a:pPr>
            <a:r>
              <a:rPr kumimoji="1" altLang="zh-CN" sz="2800" b="1" smtClean="0">
                <a:solidFill>
                  <a:srgbClr val="000099"/>
                </a:solidFill>
                <a:latin typeface="宋体" panose="02010600030101010101" pitchFamily="2" charset="-122"/>
              </a:rPr>
              <a:t>“可是啊，北国的秋，却特别地来得清，来得静，来得悲凉。”</a:t>
            </a:r>
            <a:endParaRPr kumimoji="1" lang="en-US" altLang="zh-CN" sz="2800" b="1" smtClean="0">
              <a:solidFill>
                <a:srgbClr val="000099"/>
              </a:solidFill>
              <a:latin typeface="宋体" panose="02010600030101010101" pitchFamily="2" charset="-122"/>
            </a:endParaRPr>
          </a:p>
          <a:p>
            <a:pPr marL="85725" indent="0" eaLnBrk="1" hangingPunct="1">
              <a:lnSpc>
                <a:spcPct val="150000"/>
              </a:lnSpc>
              <a:spcBef>
                <a:spcPct val="50000"/>
              </a:spcBef>
              <a:buFont typeface="Wingdings 2" panose="05020102010507070707" pitchFamily="18" charset="2"/>
              <a:buNone/>
              <a:defRPr/>
            </a:pPr>
            <a:r>
              <a:rPr altLang="zh-CN" sz="2800" b="1" smtClean="0">
                <a:solidFill>
                  <a:schemeClr val="tx1">
                    <a:lumMod val="75000"/>
                  </a:schemeClr>
                </a:solidFill>
                <a:latin typeface="宋体" panose="02010600030101010101" pitchFamily="2" charset="-122"/>
              </a:rPr>
              <a:t>２</a:t>
            </a:r>
            <a:r>
              <a:rPr lang="zh-CN" altLang="en-US" sz="2800" b="1" smtClean="0">
                <a:solidFill>
                  <a:schemeClr val="tx1">
                    <a:lumMod val="75000"/>
                  </a:schemeClr>
                </a:solidFill>
                <a:latin typeface="宋体" panose="02010600030101010101" pitchFamily="2" charset="-122"/>
              </a:rPr>
              <a:t>）</a:t>
            </a:r>
            <a:r>
              <a:rPr altLang="zh-CN" sz="2800" b="1" smtClean="0">
                <a:solidFill>
                  <a:schemeClr val="tx1">
                    <a:lumMod val="75000"/>
                  </a:schemeClr>
                </a:solidFill>
                <a:latin typeface="宋体" panose="02010600030101010101" pitchFamily="2" charset="-122"/>
              </a:rPr>
              <a:t>作者笔下，故都的秋具有什么样的特点？哪些段落中描写了故都秋景？</a:t>
            </a:r>
            <a:endParaRPr lang="en-US" altLang="zh-CN" sz="2800" b="1" smtClean="0">
              <a:solidFill>
                <a:schemeClr val="tx1">
                  <a:lumMod val="75000"/>
                </a:schemeClr>
              </a:solidFill>
              <a:latin typeface="宋体" panose="02010600030101010101" pitchFamily="2" charset="-122"/>
            </a:endParaRPr>
          </a:p>
          <a:p>
            <a:pPr marL="85725" indent="0" eaLnBrk="1" hangingPunct="1">
              <a:lnSpc>
                <a:spcPct val="150000"/>
              </a:lnSpc>
              <a:spcBef>
                <a:spcPct val="50000"/>
              </a:spcBef>
              <a:buFont typeface="Wingdings 2" panose="05020102010507070707" pitchFamily="18" charset="2"/>
              <a:buNone/>
              <a:defRPr/>
            </a:pPr>
            <a:r>
              <a:rPr kumimoji="1" altLang="zh-CN" sz="2800" b="1" err="1" smtClean="0">
                <a:solidFill>
                  <a:srgbClr val="000099"/>
                </a:solidFill>
                <a:latin typeface="宋体" panose="02010600030101010101" pitchFamily="2" charset="-122"/>
              </a:rPr>
              <a:t>清、静、悲凉</a:t>
            </a:r>
            <a:r>
              <a:rPr kumimoji="1" lang="en-US" altLang="zh-CN" sz="2800" b="1" smtClean="0">
                <a:solidFill>
                  <a:srgbClr val="000099"/>
                </a:solidFill>
                <a:latin typeface="宋体" panose="02010600030101010101" pitchFamily="2" charset="-122"/>
              </a:rPr>
              <a:t>     </a:t>
            </a:r>
            <a:r>
              <a:rPr kumimoji="1" sz="2800" b="1" smtClean="0">
                <a:solidFill>
                  <a:srgbClr val="000099"/>
                </a:solidFill>
                <a:latin typeface="宋体" panose="02010600030101010101" pitchFamily="2" charset="-122"/>
              </a:rPr>
              <a:t>3--10段</a:t>
            </a:r>
          </a:p>
        </p:txBody>
      </p:sp>
      <p:sp>
        <p:nvSpPr>
          <p:cNvPr id="8" name="Rectangle 9"/>
          <p:cNvSpPr>
            <a:spLocks noChangeArrowheads="1"/>
          </p:cNvSpPr>
          <p:nvPr/>
        </p:nvSpPr>
        <p:spPr bwMode="auto">
          <a:xfrm>
            <a:off x="251223" y="333376"/>
            <a:ext cx="2736056" cy="715581"/>
          </a:xfrm>
          <a:prstGeom prst="rect">
            <a:avLst/>
          </a:prstGeom>
          <a:noFill/>
          <a:ln>
            <a:noFill/>
          </a:ln>
        </p:spPr>
        <p:txBody>
          <a:bodyPr>
            <a:spAutoFit/>
          </a:bodyPr>
          <a:lstStyle/>
          <a:p>
            <a:pPr>
              <a:lnSpc>
                <a:spcPct val="150000"/>
              </a:lnSpc>
              <a:spcBef>
                <a:spcPct val="50000"/>
              </a:spcBef>
              <a:defRPr/>
            </a:pPr>
            <a:r>
              <a:rPr lang="zh-CN" altLang="en-US" sz="3200" b="1" smtClean="0">
                <a:solidFill>
                  <a:schemeClr val="tx1">
                    <a:lumMod val="75000"/>
                  </a:schemeClr>
                </a:solidFill>
                <a:latin typeface="黑体" panose="02010609060101010101" pitchFamily="49" charset="-122"/>
                <a:ea typeface="黑体" panose="02010609060101010101" pitchFamily="49" charset="-122"/>
              </a:rPr>
              <a:t>问题</a:t>
            </a:r>
            <a:r>
              <a:rPr lang="en-US" altLang="zh-CN" sz="3200" b="1" smtClean="0">
                <a:solidFill>
                  <a:schemeClr val="tx1">
                    <a:lumMod val="75000"/>
                  </a:schemeClr>
                </a:solidFill>
                <a:latin typeface="黑体" panose="02010609060101010101" pitchFamily="49" charset="-122"/>
                <a:ea typeface="黑体" panose="02010609060101010101" pitchFamily="49" charset="-122"/>
              </a:rPr>
              <a:t>1</a:t>
            </a:r>
            <a:r>
              <a:rPr lang="zh-CN" altLang="en-US" sz="3200" b="1" smtClean="0">
                <a:solidFill>
                  <a:schemeClr val="tx1">
                    <a:lumMod val="75000"/>
                  </a:schemeClr>
                </a:solidFill>
                <a:latin typeface="黑体" panose="02010609060101010101" pitchFamily="49" charset="-122"/>
                <a:ea typeface="黑体" panose="02010609060101010101" pitchFamily="49" charset="-122"/>
              </a:rPr>
              <a:t>：</a:t>
            </a:r>
            <a:endParaRPr lang="en-US" altLang="zh-CN" sz="3200" b="1">
              <a:solidFill>
                <a:schemeClr val="tx1">
                  <a:lumMod val="75000"/>
                </a:scheme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blinds(horizontal)">
                                      <p:cBhvr>
                                        <p:cTn id="12" dur="500"/>
                                        <p:tgtEl>
                                          <p:spTgt spid="1638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86">
                                            <p:txEl>
                                              <p:pRg st="2" end="2"/>
                                            </p:txEl>
                                          </p:spTgt>
                                        </p:tgtEl>
                                        <p:attrNameLst>
                                          <p:attrName>style.visibility</p:attrName>
                                        </p:attrNameLst>
                                      </p:cBhvr>
                                      <p:to>
                                        <p:strVal val="visible"/>
                                      </p:to>
                                    </p:set>
                                    <p:animEffect transition="in" filter="blinds(horizontal)">
                                      <p:cBhvr>
                                        <p:cTn id="17" dur="500"/>
                                        <p:tgtEl>
                                          <p:spTgt spid="1638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386">
                                            <p:txEl>
                                              <p:pRg st="3" end="3"/>
                                            </p:txEl>
                                          </p:spTgt>
                                        </p:tgtEl>
                                        <p:attrNameLst>
                                          <p:attrName>style.visibility</p:attrName>
                                        </p:attrNameLst>
                                      </p:cBhvr>
                                      <p:to>
                                        <p:strVal val="visible"/>
                                      </p:to>
                                    </p:set>
                                    <p:animEffect transition="in" filter="blinds(horizontal)">
                                      <p:cBhvr>
                                        <p:cTn id="22" dur="5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txBox="1"/>
          <p:nvPr/>
        </p:nvSpPr>
        <p:spPr bwMode="auto">
          <a:xfrm>
            <a:off x="625190" y="528696"/>
            <a:ext cx="1769021" cy="5032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0000FF"/>
                </a:solidFill>
                <a:latin typeface="微软雅黑" panose="020B0503020204020204" charset="-122"/>
                <a:ea typeface="微软雅黑" panose="020B0503020204020204" charset="-122"/>
              </a:rPr>
              <a:t>写作背景</a:t>
            </a:r>
            <a:endParaRPr lang="zh-CN" altLang="en-US">
              <a:solidFill>
                <a:srgbClr val="0000FF"/>
              </a:solidFill>
              <a:latin typeface="微软雅黑" panose="020B0503020204020204" charset="-122"/>
              <a:ea typeface="微软雅黑" panose="020B0503020204020204" charset="-122"/>
            </a:endParaRPr>
          </a:p>
        </p:txBody>
      </p:sp>
      <p:sp>
        <p:nvSpPr>
          <p:cNvPr id="4" name="矩形 3"/>
          <p:cNvSpPr/>
          <p:nvPr/>
        </p:nvSpPr>
        <p:spPr>
          <a:xfrm>
            <a:off x="525145" y="1122680"/>
            <a:ext cx="7938770" cy="5169535"/>
          </a:xfrm>
          <a:prstGeom prst="rect">
            <a:avLst/>
          </a:prstGeom>
        </p:spPr>
        <p:txBody>
          <a:bodyPr wrap="square">
            <a:spAutoFit/>
          </a:bodyPr>
          <a:lstStyle/>
          <a:p>
            <a:pPr indent="575945" algn="just">
              <a:lnSpc>
                <a:spcPct val="150000"/>
              </a:lnSpc>
            </a:pPr>
            <a:r>
              <a:rPr lang="zh-CN" altLang="en-US" sz="2000" b="1" smtClean="0">
                <a:latin typeface="微软雅黑" panose="020B0503020204020204" charset="-122"/>
                <a:ea typeface="微软雅黑" panose="020B0503020204020204" charset="-122"/>
              </a:rPr>
              <a:t>经历了北伐战争、反革命大屠杀、日本侵占东北等战乱后，国民党的统治令当时思想进步的知识分子感到迷惘和苦闷。</a:t>
            </a:r>
          </a:p>
          <a:p>
            <a:pPr indent="575945" algn="just">
              <a:lnSpc>
                <a:spcPct val="150000"/>
              </a:lnSpc>
            </a:pPr>
            <a:r>
              <a:rPr lang="zh-CN" altLang="en-US" sz="2000" b="1" smtClean="0">
                <a:latin typeface="微软雅黑" panose="020B0503020204020204" charset="-122"/>
                <a:ea typeface="微软雅黑" panose="020B0503020204020204" charset="-122"/>
              </a:rPr>
              <a:t>从</a:t>
            </a:r>
            <a:r>
              <a:rPr lang="en-US" altLang="zh-CN" sz="2000" b="1">
                <a:latin typeface="微软雅黑" panose="020B0503020204020204" charset="-122"/>
                <a:ea typeface="微软雅黑" panose="020B0503020204020204" charset="-122"/>
              </a:rPr>
              <a:t>1921 </a:t>
            </a:r>
            <a:r>
              <a:rPr lang="zh-CN" altLang="en-US" sz="2000" b="1">
                <a:latin typeface="微软雅黑" panose="020B0503020204020204" charset="-122"/>
                <a:ea typeface="微软雅黑" panose="020B0503020204020204" charset="-122"/>
              </a:rPr>
              <a:t>年到</a:t>
            </a:r>
            <a:r>
              <a:rPr lang="en-US" altLang="zh-CN" sz="2000" b="1">
                <a:latin typeface="微软雅黑" panose="020B0503020204020204" charset="-122"/>
                <a:ea typeface="微软雅黑" panose="020B0503020204020204" charset="-122"/>
              </a:rPr>
              <a:t>1933 </a:t>
            </a:r>
            <a:r>
              <a:rPr lang="zh-CN" altLang="en-US" sz="2000" b="1">
                <a:latin typeface="微软雅黑" panose="020B0503020204020204" charset="-122"/>
                <a:ea typeface="微软雅黑" panose="020B0503020204020204" charset="-122"/>
              </a:rPr>
              <a:t>年，郁达夫将相当大的精力投入</a:t>
            </a:r>
            <a:r>
              <a:rPr lang="zh-CN" altLang="en-US" sz="2000" b="1" smtClean="0">
                <a:latin typeface="微软雅黑" panose="020B0503020204020204" charset="-122"/>
                <a:ea typeface="微软雅黑" panose="020B0503020204020204" charset="-122"/>
              </a:rPr>
              <a:t>文艺</a:t>
            </a:r>
            <a:r>
              <a:rPr lang="zh-CN" altLang="en-US" sz="2000" b="1">
                <a:latin typeface="微软雅黑" panose="020B0503020204020204" charset="-122"/>
                <a:ea typeface="微软雅黑" panose="020B0503020204020204" charset="-122"/>
              </a:rPr>
              <a:t>活动并进行创作。由于国民党白色恐怖的威胁等，郁达</a:t>
            </a:r>
            <a:r>
              <a:rPr lang="zh-CN" altLang="en-US" sz="2000" b="1" smtClean="0">
                <a:latin typeface="微软雅黑" panose="020B0503020204020204" charset="-122"/>
                <a:ea typeface="微软雅黑" panose="020B0503020204020204" charset="-122"/>
              </a:rPr>
              <a:t>夫</a:t>
            </a:r>
            <a:r>
              <a:rPr lang="en-US" altLang="zh-CN" sz="2000" b="1" smtClean="0">
                <a:latin typeface="微软雅黑" panose="020B0503020204020204" charset="-122"/>
                <a:ea typeface="微软雅黑" panose="020B0503020204020204" charset="-122"/>
              </a:rPr>
              <a:t>1933 </a:t>
            </a:r>
            <a:r>
              <a:rPr lang="zh-CN" altLang="en-US" sz="2000" b="1">
                <a:latin typeface="微软雅黑" panose="020B0503020204020204" charset="-122"/>
                <a:ea typeface="微软雅黑" panose="020B0503020204020204" charset="-122"/>
              </a:rPr>
              <a:t>年４月由上海迁居杭州，在那里居住了近三年。在这</a:t>
            </a:r>
            <a:r>
              <a:rPr lang="zh-CN" altLang="en-US" sz="2000" b="1" smtClean="0">
                <a:latin typeface="微软雅黑" panose="020B0503020204020204" charset="-122"/>
                <a:ea typeface="微软雅黑" panose="020B0503020204020204" charset="-122"/>
              </a:rPr>
              <a:t>段时间</a:t>
            </a:r>
            <a:r>
              <a:rPr lang="zh-CN" altLang="en-US" sz="2000" b="1">
                <a:latin typeface="微软雅黑" panose="020B0503020204020204" charset="-122"/>
                <a:ea typeface="微软雅黑" panose="020B0503020204020204" charset="-122"/>
              </a:rPr>
              <a:t>里，他思想苦闷，过着一种闲散的生活。他花了许多</a:t>
            </a:r>
            <a:r>
              <a:rPr lang="zh-CN" altLang="en-US" sz="2000" b="1" smtClean="0">
                <a:latin typeface="微软雅黑" panose="020B0503020204020204" charset="-122"/>
                <a:ea typeface="微软雅黑" panose="020B0503020204020204" charset="-122"/>
              </a:rPr>
              <a:t>时间到处</a:t>
            </a:r>
            <a:r>
              <a:rPr lang="zh-CN" altLang="en-US" sz="2000" b="1">
                <a:latin typeface="微软雅黑" panose="020B0503020204020204" charset="-122"/>
                <a:ea typeface="微软雅黑" panose="020B0503020204020204" charset="-122"/>
              </a:rPr>
              <a:t>游山玩水，以排遣现实带给他的苦闷和离群索居的寂寞</a:t>
            </a:r>
            <a:r>
              <a:rPr lang="zh-CN" altLang="en-US" sz="2000" b="1" smtClean="0">
                <a:latin typeface="微软雅黑" panose="020B0503020204020204" charset="-122"/>
                <a:ea typeface="微软雅黑" panose="020B0503020204020204" charset="-122"/>
              </a:rPr>
              <a:t>。在</a:t>
            </a:r>
            <a:r>
              <a:rPr lang="zh-CN" altLang="en-US" sz="2000" b="1">
                <a:latin typeface="微软雅黑" panose="020B0503020204020204" charset="-122"/>
                <a:ea typeface="微软雅黑" panose="020B0503020204020204" charset="-122"/>
              </a:rPr>
              <a:t>游山玩水的过程中，他写了许多优秀的游记，这是他在这</a:t>
            </a:r>
            <a:r>
              <a:rPr lang="zh-CN" altLang="en-US" sz="2000" b="1" smtClean="0">
                <a:latin typeface="微软雅黑" panose="020B0503020204020204" charset="-122"/>
                <a:ea typeface="微软雅黑" panose="020B0503020204020204" charset="-122"/>
              </a:rPr>
              <a:t>段时期</a:t>
            </a:r>
            <a:r>
              <a:rPr lang="zh-CN" altLang="en-US" sz="2000" b="1">
                <a:latin typeface="微软雅黑" panose="020B0503020204020204" charset="-122"/>
                <a:ea typeface="微软雅黑" panose="020B0503020204020204" charset="-122"/>
              </a:rPr>
              <a:t>创作的主要收获，为我国现代游记的发展做出了极大</a:t>
            </a:r>
            <a:r>
              <a:rPr lang="zh-CN" altLang="en-US" sz="2000" b="1" smtClean="0">
                <a:latin typeface="微软雅黑" panose="020B0503020204020204" charset="-122"/>
                <a:ea typeface="微软雅黑" panose="020B0503020204020204" charset="-122"/>
              </a:rPr>
              <a:t>贡献</a:t>
            </a:r>
            <a:r>
              <a:rPr lang="zh-CN" altLang="en-US" sz="2000" b="1">
                <a:latin typeface="微软雅黑" panose="020B0503020204020204" charset="-122"/>
                <a:ea typeface="微软雅黑" panose="020B0503020204020204" charset="-122"/>
              </a:rPr>
              <a:t>。</a:t>
            </a:r>
            <a:r>
              <a:rPr lang="en-US" altLang="zh-CN" sz="2000" b="1">
                <a:latin typeface="微软雅黑" panose="020B0503020204020204" charset="-122"/>
                <a:ea typeface="微软雅黑" panose="020B0503020204020204" charset="-122"/>
              </a:rPr>
              <a:t>1934 </a:t>
            </a:r>
            <a:r>
              <a:rPr lang="zh-CN" altLang="en-US" sz="2000" b="1">
                <a:latin typeface="微软雅黑" panose="020B0503020204020204" charset="-122"/>
                <a:ea typeface="微软雅黑" panose="020B0503020204020204" charset="-122"/>
              </a:rPr>
              <a:t>年７月，郁达夫“不远千里”从杭州经青岛去北平</a:t>
            </a:r>
            <a:r>
              <a:rPr lang="zh-CN" altLang="en-US" sz="2000" b="1" smtClean="0">
                <a:latin typeface="微软雅黑" panose="020B0503020204020204" charset="-122"/>
                <a:ea typeface="微软雅黑" panose="020B0503020204020204" charset="-122"/>
              </a:rPr>
              <a:t>，再次</a:t>
            </a:r>
            <a:r>
              <a:rPr lang="zh-CN" altLang="en-US" sz="2000" b="1">
                <a:latin typeface="微软雅黑" panose="020B0503020204020204" charset="-122"/>
                <a:ea typeface="微软雅黑" panose="020B0503020204020204" charset="-122"/>
              </a:rPr>
              <a:t>饱尝了这故都的“秋”味，并于此年</a:t>
            </a:r>
            <a:r>
              <a:rPr lang="en-US" altLang="zh-CN" sz="2000" b="1">
                <a:latin typeface="微软雅黑" panose="020B0503020204020204" charset="-122"/>
                <a:ea typeface="微软雅黑" panose="020B0503020204020204" charset="-122"/>
              </a:rPr>
              <a:t>8 </a:t>
            </a:r>
            <a:r>
              <a:rPr lang="zh-CN" altLang="en-US" sz="2000" b="1">
                <a:latin typeface="微软雅黑" panose="020B0503020204020204" charset="-122"/>
                <a:ea typeface="微软雅黑" panose="020B0503020204020204" charset="-122"/>
              </a:rPr>
              <a:t>月写下了优美的</a:t>
            </a:r>
            <a:r>
              <a:rPr lang="zh-CN" altLang="en-US" sz="2000" b="1" smtClean="0">
                <a:latin typeface="微软雅黑" panose="020B0503020204020204" charset="-122"/>
                <a:ea typeface="微软雅黑" panose="020B0503020204020204" charset="-122"/>
              </a:rPr>
              <a:t>散文</a:t>
            </a:r>
            <a:r>
              <a:rPr lang="en-US" altLang="zh-CN" sz="2000" b="1">
                <a:latin typeface="微软雅黑" panose="020B0503020204020204" charset="-122"/>
                <a:ea typeface="微软雅黑" panose="020B0503020204020204" charset="-122"/>
              </a:rPr>
              <a:t>——《</a:t>
            </a:r>
            <a:r>
              <a:rPr lang="zh-CN" altLang="en-US" sz="2000" b="1">
                <a:latin typeface="微软雅黑" panose="020B0503020204020204" charset="-122"/>
                <a:ea typeface="微软雅黑" panose="020B0503020204020204" charset="-122"/>
              </a:rPr>
              <a:t>故都的秋</a:t>
            </a:r>
            <a:r>
              <a:rPr lang="en-US" altLang="zh-CN" sz="2000" b="1">
                <a:latin typeface="微软雅黑" panose="020B0503020204020204" charset="-122"/>
                <a:ea typeface="微软雅黑" panose="020B0503020204020204" charset="-122"/>
              </a:rPr>
              <a:t>》</a:t>
            </a:r>
            <a:r>
              <a:rPr lang="zh-CN" altLang="en-US" sz="2000" b="1" smtClean="0">
                <a:latin typeface="微软雅黑" panose="020B0503020204020204" charset="-122"/>
                <a:ea typeface="微软雅黑" panose="020B0503020204020204" charset="-122"/>
              </a:rPr>
              <a:t>。</a:t>
            </a:r>
            <a:endParaRPr lang="zh-CN" altLang="en-US" sz="2000" b="1">
              <a:latin typeface="微软雅黑" panose="020B0503020204020204" charset="-122"/>
              <a:ea typeface="微软雅黑" panose="020B050302020402020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25041" y="1916113"/>
            <a:ext cx="842367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800" b="1">
                <a:latin typeface="宋体" panose="02010600030101010101" pitchFamily="2" charset="-122"/>
              </a:rPr>
              <a:t>    </a:t>
            </a:r>
            <a:r>
              <a:rPr lang="zh-CN" altLang="en-US" sz="2800" b="1" smtClean="0">
                <a:latin typeface="宋体" panose="02010600030101010101" pitchFamily="2" charset="-122"/>
              </a:rPr>
              <a:t>提示：</a:t>
            </a:r>
            <a:r>
              <a:rPr lang="zh-CN" sz="2800" b="1" smtClean="0">
                <a:latin typeface="宋体" panose="02010600030101010101" pitchFamily="2" charset="-122"/>
              </a:rPr>
              <a:t>为了</a:t>
            </a:r>
            <a:r>
              <a:rPr lang="zh-CN" sz="2800" b="1">
                <a:latin typeface="宋体" panose="02010600030101010101" pitchFamily="2" charset="-122"/>
              </a:rPr>
              <a:t>体现故都之秋清、静、悲凉的特点，郁达夫抓住哪些景物加以描写？如果我们用心去品味，就会发现这些景的背后是一幅幅优美的画面。请你给每个画面拟个小标题。</a:t>
            </a:r>
          </a:p>
        </p:txBody>
      </p:sp>
      <p:sp>
        <p:nvSpPr>
          <p:cNvPr id="20" name="Rectangle 9"/>
          <p:cNvSpPr>
            <a:spLocks noChangeArrowheads="1"/>
          </p:cNvSpPr>
          <p:nvPr/>
        </p:nvSpPr>
        <p:spPr bwMode="auto">
          <a:xfrm>
            <a:off x="317897" y="519113"/>
            <a:ext cx="8226027" cy="1569660"/>
          </a:xfrm>
          <a:prstGeom prst="rect">
            <a:avLst/>
          </a:prstGeom>
          <a:noFill/>
          <a:ln>
            <a:noFill/>
          </a:ln>
        </p:spPr>
        <p:txBody>
          <a:bodyPr wrap="square">
            <a:spAutoFit/>
          </a:bodyPr>
          <a:lstStyle/>
          <a:p>
            <a:pPr>
              <a:lnSpc>
                <a:spcPct val="150000"/>
              </a:lnSpc>
              <a:spcBef>
                <a:spcPct val="50000"/>
              </a:spcBef>
              <a:defRPr/>
            </a:pPr>
            <a:r>
              <a:rPr lang="zh-CN" altLang="en-US" sz="3200" b="1">
                <a:solidFill>
                  <a:schemeClr val="tx1">
                    <a:lumMod val="75000"/>
                  </a:schemeClr>
                </a:solidFill>
                <a:latin typeface="黑体" panose="02010609060101010101" pitchFamily="49" charset="-122"/>
                <a:ea typeface="黑体" panose="02010609060101010101" pitchFamily="49" charset="-122"/>
              </a:rPr>
              <a:t>巧拟</a:t>
            </a:r>
            <a:r>
              <a:rPr lang="zh-CN" altLang="en-US" sz="3200" b="1" smtClean="0">
                <a:solidFill>
                  <a:schemeClr val="tx1">
                    <a:lumMod val="75000"/>
                  </a:schemeClr>
                </a:solidFill>
                <a:latin typeface="黑体" panose="02010609060101010101" pitchFamily="49" charset="-122"/>
                <a:ea typeface="黑体" panose="02010609060101010101" pitchFamily="49" charset="-122"/>
              </a:rPr>
              <a:t>标题（为故都的秋景拟小标题，就是概括故都秋景色图）</a:t>
            </a:r>
            <a:endParaRPr lang="en-US" altLang="zh-CN" sz="3200" b="1">
              <a:solidFill>
                <a:schemeClr val="tx1">
                  <a:lumMod val="75000"/>
                </a:scheme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8"/>
          <p:cNvSpPr txBox="1">
            <a:spLocks noChangeArrowheads="1"/>
          </p:cNvSpPr>
          <p:nvPr/>
        </p:nvSpPr>
        <p:spPr bwMode="auto">
          <a:xfrm>
            <a:off x="610792" y="4791076"/>
            <a:ext cx="1297781"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17423" name="Text Box 15"/>
          <p:cNvSpPr txBox="1">
            <a:spLocks noChangeArrowheads="1"/>
          </p:cNvSpPr>
          <p:nvPr/>
        </p:nvSpPr>
        <p:spPr bwMode="auto">
          <a:xfrm>
            <a:off x="828675" y="204789"/>
            <a:ext cx="1229916" cy="522287"/>
          </a:xfrm>
          <a:prstGeom prst="rect">
            <a:avLst/>
          </a:prstGeom>
          <a:noFill/>
          <a:ln>
            <a:noFill/>
          </a:ln>
          <a:effectLst/>
        </p:spPr>
        <p:txBody>
          <a:bodyPr>
            <a:spAutoFit/>
          </a:bodyPr>
          <a:lstStyle/>
          <a:p>
            <a:pPr>
              <a:defRPr/>
            </a:pPr>
            <a:r>
              <a:rPr lang="zh-CN" sz="2800" b="1">
                <a:solidFill>
                  <a:schemeClr val="tx1">
                    <a:lumMod val="75000"/>
                  </a:schemeClr>
                </a:solidFill>
                <a:latin typeface="宋体" panose="02010600030101010101" pitchFamily="2" charset="-122"/>
                <a:ea typeface="宋体" panose="02010600030101010101" pitchFamily="2" charset="-122"/>
              </a:rPr>
              <a:t>秋</a:t>
            </a: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sz="2800" b="1">
                <a:solidFill>
                  <a:schemeClr val="tx1">
                    <a:lumMod val="75000"/>
                  </a:schemeClr>
                </a:solidFill>
                <a:latin typeface="宋体" panose="02010600030101010101" pitchFamily="2" charset="-122"/>
                <a:ea typeface="宋体" panose="02010600030101010101" pitchFamily="2" charset="-122"/>
              </a:rPr>
              <a:t>院</a:t>
            </a:r>
          </a:p>
        </p:txBody>
      </p:sp>
      <p:pic>
        <p:nvPicPr>
          <p:cNvPr id="13317" name="Picture 2"/>
          <p:cNvPicPr>
            <a:picLocks noChangeAspect="1" noChangeArrowheads="1"/>
          </p:cNvPicPr>
          <p:nvPr/>
        </p:nvPicPr>
        <p:blipFill>
          <a:blip r:embed="rId2"/>
          <a:stretch>
            <a:fillRect/>
          </a:stretch>
        </p:blipFill>
        <p:spPr bwMode="auto">
          <a:xfrm>
            <a:off x="523875" y="657226"/>
            <a:ext cx="2533649" cy="264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3"/>
          <a:stretch>
            <a:fillRect/>
          </a:stretch>
        </p:blipFill>
        <p:spPr bwMode="auto">
          <a:xfrm>
            <a:off x="6047184" y="761999"/>
            <a:ext cx="2611041" cy="296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5"/>
          <p:cNvSpPr txBox="1">
            <a:spLocks noChangeArrowheads="1"/>
          </p:cNvSpPr>
          <p:nvPr/>
        </p:nvSpPr>
        <p:spPr bwMode="auto">
          <a:xfrm>
            <a:off x="6696074" y="266700"/>
            <a:ext cx="1201341" cy="523220"/>
          </a:xfrm>
          <a:prstGeom prst="rect">
            <a:avLst/>
          </a:prstGeom>
          <a:noFill/>
          <a:ln>
            <a:noFill/>
          </a:ln>
          <a:effectLst/>
        </p:spPr>
        <p:txBody>
          <a:bodyPr wrap="square">
            <a:spAutoFit/>
          </a:bodyPr>
          <a:lstStyle/>
          <a:p>
            <a:pPr>
              <a:defRPr/>
            </a:pPr>
            <a:r>
              <a:rPr lang="zh-CN" sz="2800" b="1">
                <a:solidFill>
                  <a:schemeClr val="tx1">
                    <a:lumMod val="75000"/>
                  </a:schemeClr>
                </a:solidFill>
                <a:latin typeface="宋体" panose="02010600030101010101" pitchFamily="2" charset="-122"/>
                <a:ea typeface="宋体" panose="02010600030101010101" pitchFamily="2" charset="-122"/>
              </a:rPr>
              <a:t>秋</a:t>
            </a: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槐</a:t>
            </a:r>
            <a:endParaRPr lang="zh-CN" sz="2800" b="1">
              <a:solidFill>
                <a:schemeClr val="tx1">
                  <a:lumMod val="75000"/>
                </a:schemeClr>
              </a:solidFill>
              <a:latin typeface="宋体" panose="02010600030101010101" pitchFamily="2" charset="-122"/>
              <a:ea typeface="宋体" panose="02010600030101010101" pitchFamily="2" charset="-122"/>
            </a:endParaRPr>
          </a:p>
        </p:txBody>
      </p:sp>
      <p:pic>
        <p:nvPicPr>
          <p:cNvPr id="8" name="Picture 4"/>
          <p:cNvPicPr>
            <a:picLocks noChangeAspect="1" noChangeArrowheads="1"/>
          </p:cNvPicPr>
          <p:nvPr/>
        </p:nvPicPr>
        <p:blipFill>
          <a:blip r:embed="rId4"/>
          <a:stretch>
            <a:fillRect/>
          </a:stretch>
        </p:blipFill>
        <p:spPr bwMode="auto">
          <a:xfrm>
            <a:off x="553641" y="3400425"/>
            <a:ext cx="2418159"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5"/>
          <p:cNvSpPr txBox="1">
            <a:spLocks noChangeArrowheads="1"/>
          </p:cNvSpPr>
          <p:nvPr/>
        </p:nvSpPr>
        <p:spPr bwMode="auto">
          <a:xfrm>
            <a:off x="1266825" y="6015039"/>
            <a:ext cx="1229916" cy="522287"/>
          </a:xfrm>
          <a:prstGeom prst="rect">
            <a:avLst/>
          </a:prstGeom>
          <a:noFill/>
          <a:ln>
            <a:noFill/>
          </a:ln>
          <a:effectLst/>
        </p:spPr>
        <p:txBody>
          <a:bodyPr>
            <a:spAutoFit/>
          </a:bodyPr>
          <a:lstStyle/>
          <a:p>
            <a:pPr>
              <a:defRPr/>
            </a:pPr>
            <a:r>
              <a:rPr lang="zh-CN" sz="2800" b="1">
                <a:solidFill>
                  <a:schemeClr val="tx1">
                    <a:lumMod val="75000"/>
                  </a:schemeClr>
                </a:solidFill>
                <a:latin typeface="宋体" panose="02010600030101010101" pitchFamily="2" charset="-122"/>
                <a:ea typeface="宋体" panose="02010600030101010101" pitchFamily="2" charset="-122"/>
              </a:rPr>
              <a:t>秋</a:t>
            </a: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蝉</a:t>
            </a:r>
            <a:endParaRPr lang="zh-CN" sz="2800" b="1">
              <a:solidFill>
                <a:schemeClr val="tx1">
                  <a:lumMod val="75000"/>
                </a:schemeClr>
              </a:solidFill>
              <a:latin typeface="宋体" panose="02010600030101010101" pitchFamily="2" charset="-122"/>
              <a:ea typeface="宋体" panose="02010600030101010101" pitchFamily="2" charset="-122"/>
            </a:endParaRPr>
          </a:p>
        </p:txBody>
      </p:sp>
      <p:pic>
        <p:nvPicPr>
          <p:cNvPr id="10" name="Picture 3"/>
          <p:cNvPicPr>
            <a:picLocks noChangeAspect="1" noChangeArrowheads="1"/>
          </p:cNvPicPr>
          <p:nvPr/>
        </p:nvPicPr>
        <p:blipFill>
          <a:blip r:embed="rId5"/>
          <a:stretch>
            <a:fillRect/>
          </a:stretch>
        </p:blipFill>
        <p:spPr bwMode="auto">
          <a:xfrm>
            <a:off x="6111479" y="3733799"/>
            <a:ext cx="2527696"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5"/>
          <p:cNvSpPr txBox="1">
            <a:spLocks noChangeArrowheads="1"/>
          </p:cNvSpPr>
          <p:nvPr/>
        </p:nvSpPr>
        <p:spPr bwMode="auto">
          <a:xfrm>
            <a:off x="6572250" y="6335713"/>
            <a:ext cx="1229916" cy="522287"/>
          </a:xfrm>
          <a:prstGeom prst="rect">
            <a:avLst/>
          </a:prstGeom>
          <a:noFill/>
          <a:ln>
            <a:noFill/>
          </a:ln>
          <a:effectLst/>
        </p:spPr>
        <p:txBody>
          <a:bodyPr>
            <a:spAutoFit/>
          </a:bodyPr>
          <a:lstStyle/>
          <a:p>
            <a:pPr>
              <a:defRPr/>
            </a:pPr>
            <a:r>
              <a:rPr lang="zh-CN" sz="2800" b="1">
                <a:solidFill>
                  <a:schemeClr val="tx1">
                    <a:lumMod val="75000"/>
                  </a:schemeClr>
                </a:solidFill>
                <a:latin typeface="宋体" panose="02010600030101010101" pitchFamily="2" charset="-122"/>
                <a:ea typeface="宋体" panose="02010600030101010101" pitchFamily="2" charset="-122"/>
              </a:rPr>
              <a:t>秋</a:t>
            </a: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雨</a:t>
            </a:r>
            <a:endParaRPr lang="zh-CN" sz="2800" b="1">
              <a:solidFill>
                <a:schemeClr val="tx1">
                  <a:lumMod val="7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21" name="Text Box 13"/>
          <p:cNvSpPr txBox="1">
            <a:spLocks noChangeArrowheads="1"/>
          </p:cNvSpPr>
          <p:nvPr/>
        </p:nvSpPr>
        <p:spPr bwMode="auto">
          <a:xfrm>
            <a:off x="3889772" y="5138739"/>
            <a:ext cx="16192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sym typeface="Arial" panose="020B0604020202020204" pitchFamily="34" charset="0"/>
              </a:rPr>
              <a:t>秋日胜果</a:t>
            </a:r>
          </a:p>
        </p:txBody>
      </p:sp>
      <p:sp>
        <p:nvSpPr>
          <p:cNvPr id="14" name="Text Box 15"/>
          <p:cNvSpPr txBox="1">
            <a:spLocks noChangeArrowheads="1"/>
          </p:cNvSpPr>
          <p:nvPr/>
        </p:nvSpPr>
        <p:spPr bwMode="auto">
          <a:xfrm>
            <a:off x="4133850" y="404814"/>
            <a:ext cx="1229916" cy="522287"/>
          </a:xfrm>
          <a:prstGeom prst="rect">
            <a:avLst/>
          </a:prstGeom>
          <a:noFill/>
          <a:ln>
            <a:noFill/>
          </a:ln>
          <a:effectLst/>
        </p:spPr>
        <p:txBody>
          <a:bodyPr>
            <a:spAutoFit/>
          </a:bodyPr>
          <a:lstStyle/>
          <a:p>
            <a:pPr>
              <a:defRPr/>
            </a:pPr>
            <a:r>
              <a:rPr lang="zh-CN" sz="2800" b="1">
                <a:solidFill>
                  <a:schemeClr val="tx1">
                    <a:lumMod val="75000"/>
                  </a:schemeClr>
                </a:solidFill>
                <a:latin typeface="宋体" panose="02010600030101010101" pitchFamily="2" charset="-122"/>
                <a:ea typeface="宋体" panose="02010600030101010101" pitchFamily="2" charset="-122"/>
              </a:rPr>
              <a:t>秋</a:t>
            </a:r>
            <a:r>
              <a:rPr lang="en-US" altLang="zh-CN" sz="2800" b="1">
                <a:solidFill>
                  <a:schemeClr val="tx1">
                    <a:lumMod val="75000"/>
                  </a:schemeClr>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果</a:t>
            </a:r>
            <a:endParaRPr lang="zh-CN" sz="2800" b="1">
              <a:solidFill>
                <a:schemeClr val="tx1">
                  <a:lumMod val="75000"/>
                </a:schemeClr>
              </a:solidFill>
              <a:latin typeface="宋体" panose="02010600030101010101" pitchFamily="2" charset="-122"/>
              <a:ea typeface="宋体" panose="02010600030101010101" pitchFamily="2" charset="-122"/>
            </a:endParaRPr>
          </a:p>
        </p:txBody>
      </p:sp>
      <p:pic>
        <p:nvPicPr>
          <p:cNvPr id="17412" name="Picture 2"/>
          <p:cNvPicPr>
            <a:picLocks noChangeAspect="1" noChangeArrowheads="1"/>
          </p:cNvPicPr>
          <p:nvPr/>
        </p:nvPicPr>
        <p:blipFill>
          <a:blip r:embed="rId2"/>
          <a:stretch>
            <a:fillRect/>
          </a:stretch>
        </p:blipFill>
        <p:spPr bwMode="auto">
          <a:xfrm>
            <a:off x="1663303" y="1104901"/>
            <a:ext cx="6004322" cy="401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21"/>
                                        </p:tgtEl>
                                        <p:attrNameLst>
                                          <p:attrName>style.visibility</p:attrName>
                                        </p:attrNameLst>
                                      </p:cBhvr>
                                      <p:to>
                                        <p:strVal val="visible"/>
                                      </p:to>
                                    </p:set>
                                    <p:anim calcmode="lin" valueType="num">
                                      <p:cBhvr additive="base">
                                        <p:cTn id="7" dur="500" fill="hold"/>
                                        <p:tgtEl>
                                          <p:spTgt spid="17421"/>
                                        </p:tgtEl>
                                        <p:attrNameLst>
                                          <p:attrName>ppt_x</p:attrName>
                                        </p:attrNameLst>
                                      </p:cBhvr>
                                      <p:tavLst>
                                        <p:tav tm="0">
                                          <p:val>
                                            <p:strVal val="#ppt_x"/>
                                          </p:val>
                                        </p:tav>
                                        <p:tav tm="100000">
                                          <p:val>
                                            <p:strVal val="#ppt_x"/>
                                          </p:val>
                                        </p:tav>
                                      </p:tavLst>
                                    </p:anim>
                                    <p:anim calcmode="lin" valueType="num">
                                      <p:cBhvr additive="base">
                                        <p:cTn id="8" dur="500" fill="hold"/>
                                        <p:tgtEl>
                                          <p:spTgt spid="17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61925" y="274638"/>
            <a:ext cx="8982075" cy="1143000"/>
          </a:xfrm>
        </p:spPr>
        <p:txBody>
          <a:bodyPr/>
          <a:lstStyle/>
          <a:p>
            <a:r>
              <a:rPr lang="zh-CN" altLang="en-US" sz="4400" b="1" smtClean="0">
                <a:solidFill>
                  <a:schemeClr val="tx2">
                    <a:lumMod val="75000"/>
                  </a:schemeClr>
                </a:solidFill>
                <a:effectLst>
                  <a:outerShdw blurRad="38100" dist="38100" dir="2700000" algn="tl">
                    <a:srgbClr val="000000">
                      <a:alpha val="43137"/>
                    </a:srgbClr>
                  </a:outerShdw>
                </a:effectLst>
              </a:rPr>
              <a:t>第二部分：写景的角度：感官写景</a:t>
            </a:r>
            <a:r>
              <a:rPr lang="zh-CN" altLang="en-US" smtClean="0"/>
              <a:t/>
            </a:r>
            <a:br>
              <a:rPr lang="zh-CN" altLang="en-US" smtClean="0"/>
            </a:br>
            <a:endParaRPr lang="zh-CN" altLang="en-US"/>
          </a:p>
        </p:txBody>
      </p:sp>
      <p:sp>
        <p:nvSpPr>
          <p:cNvPr id="3" name="内容占位符 2"/>
          <p:cNvSpPr>
            <a:spLocks noGrp="1"/>
          </p:cNvSpPr>
          <p:nvPr>
            <p:ph idx="1"/>
          </p:nvPr>
        </p:nvSpPr>
        <p:spPr/>
        <p:txBody>
          <a:bodyPr/>
          <a:lstStyle/>
          <a:p>
            <a:r>
              <a:rPr lang="en-US" b="1" smtClean="0">
                <a:solidFill>
                  <a:schemeClr val="tx2">
                    <a:lumMod val="75000"/>
                  </a:schemeClr>
                </a:solidFill>
                <a:latin typeface="隶书" panose="02010509060101010101" pitchFamily="49" charset="-122"/>
                <a:ea typeface="隶书" panose="02010509060101010101" pitchFamily="49" charset="-122"/>
              </a:rPr>
              <a:t>1.</a:t>
            </a:r>
            <a:r>
              <a:rPr lang="zh-CN" altLang="en-US" b="1" smtClean="0">
                <a:solidFill>
                  <a:schemeClr val="tx2">
                    <a:lumMod val="75000"/>
                  </a:schemeClr>
                </a:solidFill>
                <a:latin typeface="隶书" panose="02010509060101010101" pitchFamily="49" charset="-122"/>
                <a:ea typeface="隶书" panose="02010509060101010101" pitchFamily="49" charset="-122"/>
              </a:rPr>
              <a:t>为了突出故都的秋的“清”“静”“悲凉”的特点，作者主要从哪些角度选取了哪些平常景物进行了描写？有何作用？</a:t>
            </a:r>
          </a:p>
          <a:p>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351" y="828676"/>
            <a:ext cx="8553450" cy="5297490"/>
          </a:xfrm>
        </p:spPr>
        <p:txBody>
          <a:bodyPr/>
          <a:lstStyle/>
          <a:p>
            <a:r>
              <a:rPr lang="en-US" smtClean="0">
                <a:latin typeface="隶书" panose="02010509060101010101" pitchFamily="49" charset="-122"/>
                <a:ea typeface="隶书" panose="02010509060101010101" pitchFamily="49" charset="-122"/>
              </a:rPr>
              <a:t>(1)</a:t>
            </a:r>
            <a:r>
              <a:rPr lang="zh-CN" altLang="en-US" smtClean="0">
                <a:latin typeface="隶书" panose="02010509060101010101" pitchFamily="49" charset="-122"/>
                <a:ea typeface="隶书" panose="02010509060101010101" pitchFamily="49" charset="-122"/>
              </a:rPr>
              <a:t>作者主要从秋声、秋色和秋味三方面</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角度</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来细致入微地展开描写。</a:t>
            </a:r>
            <a:endParaRPr lang="en-US" altLang="zh-CN" smtClean="0">
              <a:latin typeface="隶书" panose="02010509060101010101" pitchFamily="49" charset="-122"/>
              <a:ea typeface="隶书" panose="02010509060101010101" pitchFamily="49" charset="-122"/>
            </a:endParaRPr>
          </a:p>
          <a:p>
            <a:r>
              <a:rPr lang="zh-CN" altLang="en-US" smtClean="0">
                <a:latin typeface="隶书" panose="02010509060101010101" pitchFamily="49" charset="-122"/>
                <a:ea typeface="隶书" panose="02010509060101010101" pitchFamily="49" charset="-122"/>
              </a:rPr>
              <a:t>①秋声</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静</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：青天下驯鸽的飞声、扫帚声、衰弱的蝉声、风雨声、人声，处处透着寂静与落寞。②秋色</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清</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：碧空、蓝朵、青布、淡绿微黄，都是冷色调。作者调绘出一幅冷色的画面。③秋味</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悲凉</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：疏疏落落、落寞、衰弱、凉风、微叹、清秋，处处流露出悲凉、忧伤。</a:t>
            </a:r>
          </a:p>
          <a:p>
            <a:r>
              <a:rPr lang="en-US" smtClean="0">
                <a:latin typeface="隶书" panose="02010509060101010101" pitchFamily="49" charset="-122"/>
                <a:ea typeface="隶书" panose="02010509060101010101" pitchFamily="49" charset="-122"/>
              </a:rPr>
              <a:t>(2)</a:t>
            </a:r>
            <a:r>
              <a:rPr lang="zh-CN" altLang="en-US" smtClean="0">
                <a:latin typeface="隶书" panose="02010509060101010101" pitchFamily="49" charset="-122"/>
                <a:ea typeface="隶书" panose="02010509060101010101" pitchFamily="49" charset="-122"/>
              </a:rPr>
              <a:t>作者从声、色、味的角度很好地表现了故都的秋的特色，使读者如闻其声，如见其景，如品其韵，如入其境。</a:t>
            </a:r>
          </a:p>
          <a:p>
            <a:endParaRPr lang="zh-CN" alt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sz="4000" b="1" smtClean="0">
                <a:solidFill>
                  <a:schemeClr val="tx2">
                    <a:lumMod val="75000"/>
                  </a:schemeClr>
                </a:solidFill>
                <a:latin typeface="隶书" panose="02010509060101010101" pitchFamily="49" charset="-122"/>
                <a:ea typeface="隶书" panose="02010509060101010101" pitchFamily="49" charset="-122"/>
              </a:rPr>
              <a:t>2.</a:t>
            </a:r>
            <a:r>
              <a:rPr lang="zh-CN" altLang="en-US" sz="4000" b="1" smtClean="0">
                <a:solidFill>
                  <a:schemeClr val="tx2">
                    <a:lumMod val="75000"/>
                  </a:schemeClr>
                </a:solidFill>
                <a:latin typeface="隶书" panose="02010509060101010101" pitchFamily="49" charset="-122"/>
                <a:ea typeface="隶书" panose="02010509060101010101" pitchFamily="49" charset="-122"/>
              </a:rPr>
              <a:t>为使写景状物有声有色，有动有静，并融入深沉而细腻的感受、情思，使文章做到情景交融，作者从多种感觉上来感受故都的秋。请结合下面的两段文字作具体赏析。</a:t>
            </a:r>
          </a:p>
          <a:p>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t>原文</a:t>
            </a:r>
            <a:endParaRPr lang="zh-CN" altLang="en-US" b="1"/>
          </a:p>
        </p:txBody>
      </p:sp>
      <p:sp>
        <p:nvSpPr>
          <p:cNvPr id="3" name="内容占位符 2"/>
          <p:cNvSpPr>
            <a:spLocks noGrp="1"/>
          </p:cNvSpPr>
          <p:nvPr>
            <p:ph idx="1"/>
          </p:nvPr>
        </p:nvSpPr>
        <p:spPr>
          <a:xfrm>
            <a:off x="171450" y="1600202"/>
            <a:ext cx="8839200" cy="4525963"/>
          </a:xfrm>
        </p:spPr>
        <p:txBody>
          <a:bodyPr/>
          <a:lstStyle/>
          <a:p>
            <a:r>
              <a:rPr lang="zh-CN" altLang="en-US" sz="3600" smtClean="0">
                <a:latin typeface="隶书" panose="02010509060101010101" pitchFamily="49" charset="-122"/>
                <a:ea typeface="隶书" panose="02010509060101010101" pitchFamily="49" charset="-122"/>
              </a:rPr>
              <a:t>在北平即使不出门去吧，就是在皇城人海之中，租人家一椽破屋来住着，早晨起来，泡一碗浓茶，向院子一坐，你也能看得到很高很高的碧绿的天色，听得到青天下驯鸽的飞声。从槐树叶底，朝东细数着一丝一丝漏下来的日光，或在破壁腰中，静对着像喇叭似的牵牛花</a:t>
            </a:r>
            <a:r>
              <a:rPr lang="en-US" sz="3600" smtClean="0">
                <a:latin typeface="隶书" panose="02010509060101010101" pitchFamily="49" charset="-122"/>
                <a:ea typeface="隶书" panose="02010509060101010101" pitchFamily="49" charset="-122"/>
              </a:rPr>
              <a:t>(</a:t>
            </a:r>
            <a:r>
              <a:rPr lang="zh-CN" altLang="en-US" sz="3600" smtClean="0">
                <a:latin typeface="隶书" panose="02010509060101010101" pitchFamily="49" charset="-122"/>
                <a:ea typeface="隶书" panose="02010509060101010101" pitchFamily="49" charset="-122"/>
              </a:rPr>
              <a:t>朝荣</a:t>
            </a:r>
            <a:r>
              <a:rPr lang="en-US" sz="3600" smtClean="0">
                <a:latin typeface="隶书" panose="02010509060101010101" pitchFamily="49" charset="-122"/>
                <a:ea typeface="隶书" panose="02010509060101010101" pitchFamily="49" charset="-122"/>
              </a:rPr>
              <a:t>)</a:t>
            </a:r>
            <a:r>
              <a:rPr lang="zh-CN" altLang="en-US" sz="3600" smtClean="0">
                <a:latin typeface="隶书" panose="02010509060101010101" pitchFamily="49" charset="-122"/>
                <a:ea typeface="隶书" panose="02010509060101010101" pitchFamily="49" charset="-122"/>
              </a:rPr>
              <a:t>的蓝朵，自然而然地也能感觉到十分的秋意。</a:t>
            </a:r>
          </a:p>
          <a:p>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mtClean="0">
                <a:latin typeface="隶书" panose="02010509060101010101" pitchFamily="49" charset="-122"/>
                <a:ea typeface="隶书" panose="02010509060101010101" pitchFamily="49" charset="-122"/>
              </a:rPr>
              <a:t>明确：这里写了视觉形象、听觉形象。景物写得非常细致，如“一丝一丝漏下来的日光”“像喇叭似的牵牛花</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朝荣</a:t>
            </a:r>
            <a:r>
              <a:rPr lang="en-US"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的蓝朵”；也写了观景、赏景的心态、动作，如“细数”“静对”透露出悠闲、惬意之情，表达了作者</a:t>
            </a:r>
          </a:p>
          <a:p>
            <a:r>
              <a:rPr lang="zh-CN" altLang="en-US" smtClean="0">
                <a:latin typeface="隶书" panose="02010509060101010101" pitchFamily="49" charset="-122"/>
                <a:ea typeface="隶书" panose="02010509060101010101" pitchFamily="49" charset="-122"/>
              </a:rPr>
              <a:t>点拨：写景的角度：可以从声、色、味来调动视觉、听觉、嗅觉的感官写景，给人以身临其境的感觉，也有益于作者把自己的主观感受融入，有利于表达作者的思想情感。</a:t>
            </a:r>
          </a:p>
          <a:p>
            <a:endParaRPr lang="zh-CN"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6000" b="1" smtClean="0"/>
              <a:t>第三部分：</a:t>
            </a:r>
            <a:endParaRPr lang="zh-CN" altLang="en-US" sz="6000"/>
          </a:p>
        </p:txBody>
      </p:sp>
      <p:sp>
        <p:nvSpPr>
          <p:cNvPr id="3" name="内容占位符 2"/>
          <p:cNvSpPr>
            <a:spLocks noGrp="1"/>
          </p:cNvSpPr>
          <p:nvPr>
            <p:ph idx="1"/>
          </p:nvPr>
        </p:nvSpPr>
        <p:spPr>
          <a:xfrm>
            <a:off x="371475" y="2332037"/>
            <a:ext cx="8229600" cy="4525963"/>
          </a:xfrm>
        </p:spPr>
        <p:txBody>
          <a:bodyPr/>
          <a:lstStyle/>
          <a:p>
            <a:r>
              <a:rPr lang="zh-CN" altLang="en-US" sz="4800" b="1" smtClean="0">
                <a:solidFill>
                  <a:schemeClr val="tx2">
                    <a:lumMod val="75000"/>
                  </a:schemeClr>
                </a:solidFill>
                <a:effectLst>
                  <a:outerShdw blurRad="38100" dist="38100" dir="2700000" algn="tl">
                    <a:srgbClr val="000000">
                      <a:alpha val="43137"/>
                    </a:srgbClr>
                  </a:outerShdw>
                </a:effectLst>
              </a:rPr>
              <a:t>对比衬托的写景方法：</a:t>
            </a:r>
            <a:endParaRPr lang="zh-CN" altLang="en-US" sz="4800">
              <a:solidFill>
                <a:schemeClr val="tx2">
                  <a:lumMod val="75000"/>
                </a:schemeClr>
              </a:solidFill>
              <a:effectLst>
                <a:outerShdw blurRad="38100" dist="38100" dir="2700000" algn="tl">
                  <a:srgbClr val="000000">
                    <a:alpha val="43137"/>
                  </a:srgbClr>
                </a:outerShdw>
              </a:effectLst>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767954" y="1700214"/>
            <a:ext cx="7620000" cy="3785652"/>
          </a:xfrm>
          <a:prstGeom prst="rect">
            <a:avLst/>
          </a:prstGeom>
          <a:noFill/>
          <a:ln>
            <a:noFill/>
          </a:ln>
          <a:effectLst/>
        </p:spPr>
        <p:txBody>
          <a:bodyPr>
            <a:spAutoFit/>
          </a:bodyPr>
          <a:lstStyle/>
          <a:p>
            <a:pPr>
              <a:lnSpc>
                <a:spcPct val="150000"/>
              </a:lnSpc>
              <a:defRPr/>
            </a:pPr>
            <a:r>
              <a:rPr lang="zh-CN" sz="3200" b="1">
                <a:solidFill>
                  <a:schemeClr val="tx1">
                    <a:lumMod val="75000"/>
                  </a:schemeClr>
                </a:solidFill>
                <a:latin typeface="黑体" panose="02010609060101010101" pitchFamily="49" charset="-122"/>
                <a:ea typeface="黑体" panose="02010609060101010101" pitchFamily="49" charset="-122"/>
              </a:rPr>
              <a:t>　　</a:t>
            </a:r>
            <a:r>
              <a:rPr lang="zh-CN" altLang="en-US" sz="4000" b="1" smtClean="0">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问题：</a:t>
            </a:r>
            <a:r>
              <a:rPr lang="zh-CN" sz="4000" b="1" smtClean="0">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文章</a:t>
            </a:r>
            <a:r>
              <a:rPr lang="zh-CN" sz="40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标题是</a:t>
            </a:r>
            <a:r>
              <a:rPr lang="zh-CN" altLang="zh-CN" sz="40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sz="40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故都的秋</a:t>
            </a:r>
            <a:r>
              <a:rPr lang="zh-CN" altLang="zh-CN" sz="40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sz="40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，大家找一找哪些段落不是写故都的秋？写的是什么？有何作用？</a:t>
            </a:r>
            <a:endParaRPr lang="zh-CN" sz="3200" b="1">
              <a:solidFill>
                <a:schemeClr val="tx1">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179785" y="2189163"/>
            <a:ext cx="4679156" cy="2032000"/>
          </a:xfrm>
          <a:prstGeom prst="rect">
            <a:avLst/>
          </a:prstGeom>
          <a:noFill/>
          <a:ln>
            <a:noFill/>
          </a:ln>
        </p:spPr>
        <p:txBody>
          <a:bodyPr>
            <a:spAutoFit/>
          </a:bodyPr>
          <a:lstStyle/>
          <a:p>
            <a:pPr>
              <a:lnSpc>
                <a:spcPct val="150000"/>
              </a:lnSpc>
              <a:spcBef>
                <a:spcPct val="50000"/>
              </a:spcBef>
              <a:defRPr/>
            </a:pPr>
            <a:r>
              <a:rPr lang="zh-CN" altLang="en-US" sz="2800" b="1">
                <a:solidFill>
                  <a:schemeClr val="accent2"/>
                </a:solidFill>
                <a:latin typeface="宋体" panose="02010600030101010101" pitchFamily="2" charset="-122"/>
                <a:ea typeface="宋体" panose="02010600030101010101" pitchFamily="2" charset="-122"/>
              </a:rPr>
              <a:t>    </a:t>
            </a:r>
            <a:r>
              <a:rPr lang="zh-CN" altLang="en-US" sz="2800" b="1">
                <a:solidFill>
                  <a:schemeClr val="tx1">
                    <a:lumMod val="75000"/>
                  </a:schemeClr>
                </a:solidFill>
                <a:latin typeface="宋体" panose="02010600030101010101" pitchFamily="2" charset="-122"/>
                <a:ea typeface="宋体" panose="02010600030101010101" pitchFamily="2" charset="-122"/>
              </a:rPr>
              <a:t>郁达夫 （</a:t>
            </a:r>
            <a:r>
              <a:rPr lang="en-US" altLang="zh-CN" sz="2800" b="1">
                <a:solidFill>
                  <a:schemeClr val="tx1">
                    <a:lumMod val="75000"/>
                  </a:schemeClr>
                </a:solidFill>
                <a:latin typeface="宋体" panose="02010600030101010101" pitchFamily="2" charset="-122"/>
                <a:ea typeface="宋体" panose="02010600030101010101" pitchFamily="2" charset="-122"/>
              </a:rPr>
              <a:t>1895</a:t>
            </a:r>
            <a:r>
              <a:rPr lang="zh-CN" altLang="en-US" sz="2800" b="1">
                <a:solidFill>
                  <a:schemeClr val="tx1">
                    <a:lumMod val="75000"/>
                  </a:schemeClr>
                </a:solidFill>
                <a:latin typeface="宋体" panose="02010600030101010101" pitchFamily="2" charset="-122"/>
                <a:ea typeface="宋体" panose="02010600030101010101" pitchFamily="2" charset="-122"/>
              </a:rPr>
              <a:t>～</a:t>
            </a:r>
            <a:r>
              <a:rPr lang="en-US" altLang="zh-CN" sz="2800" b="1">
                <a:solidFill>
                  <a:schemeClr val="tx1">
                    <a:lumMod val="75000"/>
                  </a:schemeClr>
                </a:solidFill>
                <a:latin typeface="宋体" panose="02010600030101010101" pitchFamily="2" charset="-122"/>
                <a:ea typeface="宋体" panose="02010600030101010101" pitchFamily="2" charset="-122"/>
              </a:rPr>
              <a:t>1945</a:t>
            </a:r>
            <a:r>
              <a:rPr lang="zh-CN" altLang="en-US"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accent2"/>
                </a:solidFill>
                <a:latin typeface="宋体" panose="02010600030101010101" pitchFamily="2" charset="-122"/>
                <a:ea typeface="宋体" panose="02010600030101010101" pitchFamily="2" charset="-122"/>
              </a:rPr>
              <a:t> </a:t>
            </a:r>
            <a:r>
              <a:rPr lang="zh-CN" altLang="en-US" sz="2800" b="1">
                <a:solidFill>
                  <a:srgbClr val="FF3300"/>
                </a:solidFill>
                <a:latin typeface="宋体" panose="02010600030101010101" pitchFamily="2" charset="-122"/>
                <a:ea typeface="宋体" panose="02010600030101010101" pitchFamily="2" charset="-122"/>
              </a:rPr>
              <a:t>原名郁文，现代著名小说家、散文家。</a:t>
            </a:r>
            <a:r>
              <a:rPr lang="zh-CN" altLang="en-US" sz="2800" b="1">
                <a:solidFill>
                  <a:schemeClr val="tx1">
                    <a:lumMod val="75000"/>
                  </a:schemeClr>
                </a:solidFill>
                <a:latin typeface="宋体" panose="02010600030101010101" pitchFamily="2" charset="-122"/>
                <a:ea typeface="宋体" panose="02010600030101010101" pitchFamily="2" charset="-122"/>
              </a:rPr>
              <a:t>浙江富阳人。</a:t>
            </a:r>
            <a:endParaRPr lang="en-US" altLang="zh-CN" sz="2800" b="1">
              <a:solidFill>
                <a:schemeClr val="tx1">
                  <a:lumMod val="75000"/>
                </a:schemeClr>
              </a:solidFill>
              <a:latin typeface="宋体" panose="02010600030101010101" pitchFamily="2" charset="-122"/>
              <a:ea typeface="宋体" panose="02010600030101010101" pitchFamily="2" charset="-122"/>
            </a:endParaRPr>
          </a:p>
        </p:txBody>
      </p:sp>
      <p:sp>
        <p:nvSpPr>
          <p:cNvPr id="5123"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5124"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pic>
        <p:nvPicPr>
          <p:cNvPr id="5125" name="Picture 15"/>
          <p:cNvPicPr>
            <a:picLocks noChangeAspect="1" noChangeArrowheads="1"/>
          </p:cNvPicPr>
          <p:nvPr/>
        </p:nvPicPr>
        <p:blipFill>
          <a:blip r:embed="rId3"/>
          <a:stretch>
            <a:fillRect/>
          </a:stretch>
        </p:blipFill>
        <p:spPr bwMode="auto">
          <a:xfrm>
            <a:off x="5148263" y="908050"/>
            <a:ext cx="3389710" cy="489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9"/>
          <p:cNvSpPr>
            <a:spLocks noChangeArrowheads="1"/>
          </p:cNvSpPr>
          <p:nvPr/>
        </p:nvSpPr>
        <p:spPr bwMode="auto">
          <a:xfrm>
            <a:off x="251223" y="841376"/>
            <a:ext cx="2736056" cy="830263"/>
          </a:xfrm>
          <a:prstGeom prst="rect">
            <a:avLst/>
          </a:prstGeom>
          <a:noFill/>
          <a:ln>
            <a:noFill/>
          </a:ln>
        </p:spPr>
        <p:txBody>
          <a:bodyPr>
            <a:spAutoFit/>
          </a:bodyPr>
          <a:lstStyle/>
          <a:p>
            <a:pPr>
              <a:lnSpc>
                <a:spcPct val="150000"/>
              </a:lnSpc>
              <a:spcBef>
                <a:spcPct val="50000"/>
              </a:spcBef>
              <a:defRPr/>
            </a:pPr>
            <a:r>
              <a:rPr lang="zh-CN" altLang="en-US" sz="3200" b="1">
                <a:solidFill>
                  <a:schemeClr val="tx1">
                    <a:lumMod val="75000"/>
                  </a:schemeClr>
                </a:solidFill>
                <a:latin typeface="黑体" panose="02010609060101010101" pitchFamily="49" charset="-122"/>
                <a:ea typeface="黑体" panose="02010609060101010101" pitchFamily="49" charset="-122"/>
              </a:rPr>
              <a:t>作者简介</a:t>
            </a:r>
            <a:endParaRPr lang="en-US" altLang="zh-CN" sz="3200" b="1">
              <a:solidFill>
                <a:schemeClr val="tx1">
                  <a:lumMod val="75000"/>
                </a:schemeClr>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3"/>
          <p:cNvSpPr>
            <a:spLocks noChangeArrowheads="1"/>
          </p:cNvSpPr>
          <p:nvPr/>
        </p:nvSpPr>
        <p:spPr bwMode="auto">
          <a:xfrm>
            <a:off x="3820716" y="1344613"/>
            <a:ext cx="4162425" cy="1022350"/>
          </a:xfrm>
          <a:prstGeom prst="rect">
            <a:avLst/>
          </a:prstGeom>
          <a:solidFill>
            <a:schemeClr val="bg1">
              <a:alpha val="39999"/>
            </a:schemeClr>
          </a:solidFill>
          <a:ln w="9525" cmpd="sng">
            <a:solidFill>
              <a:schemeClr val="tx1"/>
            </a:solidFill>
            <a:miter lim="800000"/>
          </a:ln>
          <a:effectLst/>
        </p:spPr>
        <p:txBody>
          <a:bodyPr wrap="none" anchor="ctr"/>
          <a:lstStyle/>
          <a:p>
            <a:pPr algn="ctr">
              <a:defRPr/>
            </a:pPr>
            <a:r>
              <a:rPr lang="zh-CN" sz="2800" b="1">
                <a:solidFill>
                  <a:schemeClr val="tx1">
                    <a:lumMod val="75000"/>
                  </a:schemeClr>
                </a:solidFill>
                <a:latin typeface="宋体" panose="02010600030101010101" pitchFamily="2" charset="-122"/>
                <a:ea typeface="宋体" panose="02010600030101010101" pitchFamily="2" charset="-122"/>
              </a:rPr>
              <a:t>南国之秋的特点</a:t>
            </a:r>
          </a:p>
        </p:txBody>
      </p:sp>
      <p:grpSp>
        <p:nvGrpSpPr>
          <p:cNvPr id="2" name="组合 1"/>
          <p:cNvGrpSpPr/>
          <p:nvPr/>
        </p:nvGrpSpPr>
        <p:grpSpPr>
          <a:xfrm>
            <a:off x="525066" y="2535239"/>
            <a:ext cx="8229600" cy="2967101"/>
            <a:chOff x="467544" y="1772816"/>
            <a:chExt cx="8229798" cy="2968141"/>
          </a:xfrm>
        </p:grpSpPr>
        <p:sp>
          <p:nvSpPr>
            <p:cNvPr id="19461" name="AutoShape 4"/>
            <p:cNvSpPr>
              <a:spLocks noChangeArrowheads="1"/>
            </p:cNvSpPr>
            <p:nvPr/>
          </p:nvSpPr>
          <p:spPr bwMode="auto">
            <a:xfrm>
              <a:off x="467742" y="1772816"/>
              <a:ext cx="8229600" cy="2866441"/>
            </a:xfrm>
            <a:prstGeom prst="upArrowCallout">
              <a:avLst>
                <a:gd name="adj1" fmla="val 30571"/>
                <a:gd name="adj2" fmla="val 49445"/>
                <a:gd name="adj3" fmla="val 17028"/>
                <a:gd name="adj4" fmla="val 66667"/>
              </a:avLst>
            </a:prstGeom>
            <a:solidFill>
              <a:srgbClr val="FFFFFF">
                <a:alpha val="98822"/>
              </a:srgbClr>
            </a:solidFill>
            <a:ln w="9525">
              <a:solidFill>
                <a:schemeClr val="tx1"/>
              </a:solidFill>
              <a:miter lim="800000"/>
            </a:ln>
          </p:spPr>
          <p:txBody>
            <a:bodyPr wrap="none" anchor="ctr"/>
            <a:lstStyle/>
            <a:p>
              <a:endParaRPr lang="zh-CN" altLang="en-US"/>
            </a:p>
          </p:txBody>
        </p:sp>
        <p:sp>
          <p:nvSpPr>
            <p:cNvPr id="19462" name="Text Box 5"/>
            <p:cNvSpPr txBox="1">
              <a:spLocks noChangeArrowheads="1"/>
            </p:cNvSpPr>
            <p:nvPr/>
          </p:nvSpPr>
          <p:spPr bwMode="auto">
            <a:xfrm>
              <a:off x="467544" y="2708920"/>
              <a:ext cx="8137525" cy="20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sz="2800" b="1">
                  <a:solidFill>
                    <a:srgbClr val="000099"/>
                  </a:solidFill>
                  <a:latin typeface="宋体" panose="02010600030101010101" pitchFamily="2" charset="-122"/>
                </a:rPr>
                <a:t>草木凋得</a:t>
              </a:r>
              <a:r>
                <a:rPr lang="zh-CN" sz="2800" b="1">
                  <a:solidFill>
                    <a:srgbClr val="FF3300"/>
                  </a:solidFill>
                  <a:latin typeface="宋体" panose="02010600030101010101" pitchFamily="2" charset="-122"/>
                </a:rPr>
                <a:t>慢</a:t>
              </a:r>
              <a:r>
                <a:rPr lang="zh-CN" sz="2800" b="1">
                  <a:solidFill>
                    <a:srgbClr val="000099"/>
                  </a:solidFill>
                  <a:latin typeface="宋体" panose="02010600030101010101" pitchFamily="2" charset="-122"/>
                </a:rPr>
                <a:t>，空气来得</a:t>
              </a:r>
              <a:r>
                <a:rPr lang="zh-CN" sz="2800" b="1">
                  <a:solidFill>
                    <a:srgbClr val="FF3300"/>
                  </a:solidFill>
                  <a:latin typeface="宋体" panose="02010600030101010101" pitchFamily="2" charset="-122"/>
                </a:rPr>
                <a:t>润</a:t>
              </a:r>
              <a:r>
                <a:rPr lang="zh-CN" sz="2800" b="1">
                  <a:solidFill>
                    <a:srgbClr val="000099"/>
                  </a:solidFill>
                  <a:latin typeface="宋体" panose="02010600030101010101" pitchFamily="2" charset="-122"/>
                </a:rPr>
                <a:t>，天的颜色显得</a:t>
              </a:r>
              <a:r>
                <a:rPr lang="zh-CN" sz="2800" b="1">
                  <a:solidFill>
                    <a:srgbClr val="FF3300"/>
                  </a:solidFill>
                  <a:latin typeface="宋体" panose="02010600030101010101" pitchFamily="2" charset="-122"/>
                </a:rPr>
                <a:t>淡</a:t>
              </a:r>
              <a:r>
                <a:rPr lang="zh-CN" sz="2800" b="1">
                  <a:solidFill>
                    <a:srgbClr val="000099"/>
                  </a:solidFill>
                  <a:latin typeface="宋体" panose="02010600030101010101" pitchFamily="2" charset="-122"/>
                </a:rPr>
                <a:t>。秋的味，秋的色，秋的意境与姿态，总</a:t>
              </a:r>
              <a:r>
                <a:rPr lang="zh-CN" sz="2800" b="1">
                  <a:solidFill>
                    <a:srgbClr val="FF3300"/>
                  </a:solidFill>
                  <a:latin typeface="宋体" panose="02010600030101010101" pitchFamily="2" charset="-122"/>
                </a:rPr>
                <a:t>看不饱，尝不透，赏玩不到十足</a:t>
              </a:r>
              <a:r>
                <a:rPr lang="zh-CN" sz="2800" b="1">
                  <a:solidFill>
                    <a:srgbClr val="000099"/>
                  </a:solidFill>
                  <a:latin typeface="宋体" panose="02010600030101010101" pitchFamily="2" charset="-122"/>
                </a:rPr>
                <a:t>。</a:t>
              </a:r>
            </a:p>
          </p:txBody>
        </p:sp>
      </p:grpSp>
      <p:sp>
        <p:nvSpPr>
          <p:cNvPr id="7" name="Text Box 15"/>
          <p:cNvSpPr txBox="1">
            <a:spLocks noChangeArrowheads="1"/>
          </p:cNvSpPr>
          <p:nvPr/>
        </p:nvSpPr>
        <p:spPr bwMode="auto">
          <a:xfrm>
            <a:off x="251223" y="457201"/>
            <a:ext cx="2996802" cy="954107"/>
          </a:xfrm>
          <a:prstGeom prst="rect">
            <a:avLst/>
          </a:prstGeom>
          <a:noFill/>
          <a:ln>
            <a:noFill/>
          </a:ln>
          <a:effectLst/>
        </p:spPr>
        <p:txBody>
          <a:bodyPr wrap="square">
            <a:spAutoFit/>
          </a:bodyPr>
          <a:lstStyle/>
          <a:p>
            <a:pPr>
              <a:defRPr/>
            </a:pPr>
            <a:r>
              <a:rPr lang="zh-CN" altLang="en-US" sz="2800" b="1" smtClean="0">
                <a:solidFill>
                  <a:schemeClr val="tx1">
                    <a:lumMod val="75000"/>
                  </a:schemeClr>
                </a:solidFill>
                <a:latin typeface="宋体" panose="02010600030101010101" pitchFamily="2" charset="-122"/>
                <a:ea typeface="宋体" panose="02010600030101010101" pitchFamily="2" charset="-122"/>
              </a:rPr>
              <a:t>明确：</a:t>
            </a:r>
            <a:r>
              <a:rPr lang="en-US" altLang="zh-CN" sz="2800" b="1" smtClean="0">
                <a:solidFill>
                  <a:schemeClr val="tx1">
                    <a:lumMod val="75000"/>
                  </a:schemeClr>
                </a:solidFill>
                <a:latin typeface="宋体" panose="02010600030101010101" pitchFamily="2" charset="-122"/>
                <a:ea typeface="宋体" panose="02010600030101010101" pitchFamily="2" charset="-122"/>
              </a:rPr>
              <a:t>1</a:t>
            </a:r>
            <a:r>
              <a:rPr lang="zh-CN" altLang="en-US" sz="2800" b="1" smtClean="0">
                <a:solidFill>
                  <a:schemeClr val="tx1">
                    <a:lumMod val="75000"/>
                  </a:schemeClr>
                </a:solidFill>
                <a:latin typeface="宋体" panose="02010600030101010101" pitchFamily="2" charset="-122"/>
                <a:ea typeface="宋体" panose="02010600030101010101" pitchFamily="2" charset="-122"/>
              </a:rPr>
              <a:t>）南国的秋天在第二段。</a:t>
            </a:r>
            <a:endParaRPr lang="zh-CN" sz="2800" b="1">
              <a:solidFill>
                <a:schemeClr val="tx1">
                  <a:lumMod val="75000"/>
                </a:schemeClr>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1000" fill="hold"/>
                                        <p:tgtEl>
                                          <p:spTgt spid="19459"/>
                                        </p:tgtEl>
                                        <p:attrNameLst>
                                          <p:attrName>ppt_x</p:attrName>
                                        </p:attrNameLst>
                                      </p:cBhvr>
                                      <p:tavLst>
                                        <p:tav tm="0">
                                          <p:val>
                                            <p:strVal val="#ppt_x"/>
                                          </p:val>
                                        </p:tav>
                                        <p:tav tm="100000">
                                          <p:val>
                                            <p:strVal val="#ppt_x"/>
                                          </p:val>
                                        </p:tav>
                                      </p:tavLst>
                                    </p:anim>
                                    <p:anim calcmode="lin" valueType="num">
                                      <p:cBhvr additive="base">
                                        <p:cTn id="8" dur="10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7" name="Text Box 7"/>
          <p:cNvSpPr txBox="1">
            <a:spLocks noChangeArrowheads="1"/>
          </p:cNvSpPr>
          <p:nvPr/>
        </p:nvSpPr>
        <p:spPr bwMode="auto">
          <a:xfrm>
            <a:off x="142875" y="877888"/>
            <a:ext cx="2362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rPr>
              <a:t>廿四桥的明月</a:t>
            </a:r>
          </a:p>
        </p:txBody>
      </p:sp>
      <p:sp>
        <p:nvSpPr>
          <p:cNvPr id="14" name="Text Box 15"/>
          <p:cNvSpPr txBox="1">
            <a:spLocks noChangeArrowheads="1"/>
          </p:cNvSpPr>
          <p:nvPr/>
        </p:nvSpPr>
        <p:spPr bwMode="auto">
          <a:xfrm>
            <a:off x="285750" y="173039"/>
            <a:ext cx="1957388" cy="523875"/>
          </a:xfrm>
          <a:prstGeom prst="rect">
            <a:avLst/>
          </a:prstGeom>
          <a:noFill/>
          <a:ln>
            <a:noFill/>
          </a:ln>
          <a:effectLst/>
        </p:spPr>
        <p:txBody>
          <a:bodyPr>
            <a:spAutoFit/>
          </a:bodyPr>
          <a:lstStyle/>
          <a:p>
            <a:pPr>
              <a:defRPr/>
            </a:pPr>
            <a:r>
              <a:rPr lang="zh-CN" altLang="en-US" sz="2800" b="1">
                <a:solidFill>
                  <a:schemeClr val="tx1">
                    <a:lumMod val="75000"/>
                  </a:schemeClr>
                </a:solidFill>
                <a:latin typeface="宋体" panose="02010600030101010101" pitchFamily="2" charset="-122"/>
                <a:ea typeface="宋体" panose="02010600030101010101" pitchFamily="2" charset="-122"/>
              </a:rPr>
              <a:t>第十一段</a:t>
            </a:r>
            <a:endParaRPr lang="zh-CN" sz="2800" b="1">
              <a:solidFill>
                <a:schemeClr val="tx1">
                  <a:lumMod val="75000"/>
                </a:schemeClr>
              </a:solidFill>
              <a:latin typeface="宋体" panose="02010600030101010101" pitchFamily="2" charset="-122"/>
              <a:ea typeface="宋体" panose="02010600030101010101" pitchFamily="2" charset="-122"/>
            </a:endParaRPr>
          </a:p>
        </p:txBody>
      </p:sp>
      <p:pic>
        <p:nvPicPr>
          <p:cNvPr id="89090" name="Picture 2"/>
          <p:cNvPicPr>
            <a:picLocks noChangeAspect="1" noChangeArrowheads="1"/>
          </p:cNvPicPr>
          <p:nvPr/>
        </p:nvPicPr>
        <p:blipFill>
          <a:blip r:embed="rId2"/>
          <a:stretch>
            <a:fillRect/>
          </a:stretch>
        </p:blipFill>
        <p:spPr bwMode="auto">
          <a:xfrm>
            <a:off x="155973" y="1436689"/>
            <a:ext cx="1977628" cy="1839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stretch>
            <a:fillRect/>
          </a:stretch>
        </p:blipFill>
        <p:spPr bwMode="auto">
          <a:xfrm>
            <a:off x="2520554" y="1485900"/>
            <a:ext cx="1927621"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2449116" y="931864"/>
            <a:ext cx="236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000099"/>
                </a:solidFill>
                <a:latin typeface="宋体" panose="02010600030101010101" pitchFamily="2" charset="-122"/>
              </a:rPr>
              <a:t>钱塘江的秋潮</a:t>
            </a:r>
          </a:p>
        </p:txBody>
      </p:sp>
      <p:pic>
        <p:nvPicPr>
          <p:cNvPr id="7" name="Picture 3"/>
          <p:cNvPicPr>
            <a:picLocks noChangeAspect="1" noChangeArrowheads="1"/>
          </p:cNvPicPr>
          <p:nvPr/>
        </p:nvPicPr>
        <p:blipFill>
          <a:blip r:embed="rId4"/>
          <a:stretch>
            <a:fillRect/>
          </a:stretch>
        </p:blipFill>
        <p:spPr bwMode="auto">
          <a:xfrm>
            <a:off x="5470923" y="1533525"/>
            <a:ext cx="1841581"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7564220" y="1090614"/>
            <a:ext cx="1261884"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000099"/>
                </a:solidFill>
                <a:latin typeface="宋体" panose="02010600030101010101" pitchFamily="2" charset="-122"/>
              </a:rPr>
              <a:t>普陀山的凉雾</a:t>
            </a:r>
          </a:p>
          <a:p>
            <a:pPr eaLnBrk="1" hangingPunct="1">
              <a:spcBef>
                <a:spcPct val="50000"/>
              </a:spcBef>
            </a:pPr>
            <a:endParaRPr lang="zh-CN" altLang="zh-CN" sz="2800" b="1">
              <a:solidFill>
                <a:srgbClr val="0000FF"/>
              </a:solidFill>
              <a:latin typeface="宋体" panose="02010600030101010101" pitchFamily="2" charset="-122"/>
            </a:endParaRPr>
          </a:p>
        </p:txBody>
      </p:sp>
      <p:pic>
        <p:nvPicPr>
          <p:cNvPr id="9" name="Picture 4"/>
          <p:cNvPicPr>
            <a:picLocks noChangeAspect="1" noChangeArrowheads="1"/>
          </p:cNvPicPr>
          <p:nvPr/>
        </p:nvPicPr>
        <p:blipFill>
          <a:blip r:embed="rId5"/>
          <a:stretch>
            <a:fillRect/>
          </a:stretch>
        </p:blipFill>
        <p:spPr bwMode="auto">
          <a:xfrm>
            <a:off x="825105" y="3810000"/>
            <a:ext cx="2603896" cy="275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p:cNvSpPr txBox="1">
            <a:spLocks noChangeArrowheads="1"/>
          </p:cNvSpPr>
          <p:nvPr/>
        </p:nvSpPr>
        <p:spPr bwMode="auto">
          <a:xfrm>
            <a:off x="4154091" y="5354639"/>
            <a:ext cx="2362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000099"/>
                </a:solidFill>
                <a:latin typeface="宋体" panose="02010600030101010101" pitchFamily="2" charset="-122"/>
              </a:rPr>
              <a:t>荔枝湾的残荷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90"/>
                                        </p:tgtEl>
                                        <p:attrNameLst>
                                          <p:attrName>style.visibility</p:attrName>
                                        </p:attrNameLst>
                                      </p:cBhvr>
                                      <p:to>
                                        <p:strVal val="visible"/>
                                      </p:to>
                                    </p:set>
                                    <p:anim calcmode="lin" valueType="num">
                                      <p:cBhvr additive="base">
                                        <p:cTn id="7" dur="500" fill="hold"/>
                                        <p:tgtEl>
                                          <p:spTgt spid="89090"/>
                                        </p:tgtEl>
                                        <p:attrNameLst>
                                          <p:attrName>ppt_x</p:attrName>
                                        </p:attrNameLst>
                                      </p:cBhvr>
                                      <p:tavLst>
                                        <p:tav tm="0">
                                          <p:val>
                                            <p:strVal val="#ppt_x"/>
                                          </p:val>
                                        </p:tav>
                                        <p:tav tm="100000">
                                          <p:val>
                                            <p:strVal val="#ppt_x"/>
                                          </p:val>
                                        </p:tav>
                                      </p:tavLst>
                                    </p:anim>
                                    <p:anim calcmode="lin" valueType="num">
                                      <p:cBhvr additive="base">
                                        <p:cTn id="8" dur="500" fill="hold"/>
                                        <p:tgtEl>
                                          <p:spTgt spid="8909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7"/>
                                        </p:tgtEl>
                                        <p:attrNameLst>
                                          <p:attrName>style.visibility</p:attrName>
                                        </p:attrNameLst>
                                      </p:cBhvr>
                                      <p:to>
                                        <p:strVal val="visible"/>
                                      </p:to>
                                    </p:set>
                                    <p:anim calcmode="lin" valueType="num">
                                      <p:cBhvr additive="base">
                                        <p:cTn id="11" dur="500" fill="hold"/>
                                        <p:tgtEl>
                                          <p:spTgt spid="20487"/>
                                        </p:tgtEl>
                                        <p:attrNameLst>
                                          <p:attrName>ppt_x</p:attrName>
                                        </p:attrNameLst>
                                      </p:cBhvr>
                                      <p:tavLst>
                                        <p:tav tm="0">
                                          <p:val>
                                            <p:strVal val="#ppt_x"/>
                                          </p:val>
                                        </p:tav>
                                        <p:tav tm="100000">
                                          <p:val>
                                            <p:strVal val="#ppt_x"/>
                                          </p:val>
                                        </p:tav>
                                      </p:tavLst>
                                    </p:anim>
                                    <p:anim calcmode="lin" valueType="num">
                                      <p:cBhvr additive="base">
                                        <p:cTn id="12" dur="500" fill="hold"/>
                                        <p:tgtEl>
                                          <p:spTgt spid="204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P spid="6" grpId="0"/>
      <p:bldP spid="8"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539353" y="2320925"/>
            <a:ext cx="7777163" cy="1601788"/>
          </a:xfrm>
          <a:prstGeom prst="rect">
            <a:avLst/>
          </a:prstGeom>
          <a:noFill/>
          <a:ln>
            <a:noFill/>
          </a:ln>
          <a:effectLst/>
        </p:spPr>
        <p:txBody>
          <a:bodyPr>
            <a:spAutoFit/>
          </a:bodyPr>
          <a:lstStyle/>
          <a:p>
            <a:pPr algn="ctr">
              <a:lnSpc>
                <a:spcPct val="150000"/>
              </a:lnSpc>
              <a:spcBef>
                <a:spcPct val="50000"/>
              </a:spcBef>
              <a:defRPr/>
            </a:pPr>
            <a:r>
              <a:rPr lang="zh-CN" sz="2800" b="1">
                <a:solidFill>
                  <a:schemeClr val="tx1">
                    <a:lumMod val="75000"/>
                  </a:schemeClr>
                </a:solidFill>
                <a:latin typeface="宋体" panose="02010600030101010101" pitchFamily="2" charset="-122"/>
                <a:ea typeface="宋体" panose="02010600030101010101" pitchFamily="2" charset="-122"/>
              </a:rPr>
              <a:t>南国秋景</a:t>
            </a:r>
            <a:endParaRPr lang="en-US" altLang="zh-CN" sz="2800" b="1">
              <a:solidFill>
                <a:schemeClr val="tx1">
                  <a:lumMod val="75000"/>
                </a:schemeClr>
              </a:solidFill>
              <a:latin typeface="宋体" panose="02010600030101010101" pitchFamily="2" charset="-122"/>
              <a:ea typeface="宋体" panose="02010600030101010101" pitchFamily="2" charset="-122"/>
            </a:endParaRPr>
          </a:p>
          <a:p>
            <a:pPr algn="ctr">
              <a:lnSpc>
                <a:spcPct val="150000"/>
              </a:lnSpc>
              <a:spcBef>
                <a:spcPct val="50000"/>
              </a:spcBef>
              <a:defRPr/>
            </a:pPr>
            <a:r>
              <a:rPr lang="zh-CN" altLang="zh-CN" sz="2800" b="1">
                <a:solidFill>
                  <a:srgbClr val="000099"/>
                </a:solidFill>
                <a:latin typeface="宋体" panose="02010600030101010101" pitchFamily="2" charset="-122"/>
                <a:ea typeface="宋体" panose="02010600030101010101" pitchFamily="2" charset="-122"/>
              </a:rPr>
              <a:t>特点：色彩</a:t>
            </a:r>
            <a:r>
              <a:rPr lang="zh-CN" altLang="zh-CN" sz="2800" b="1">
                <a:solidFill>
                  <a:srgbClr val="FF3300"/>
                </a:solidFill>
                <a:latin typeface="宋体" panose="02010600030101010101" pitchFamily="2" charset="-122"/>
                <a:ea typeface="宋体" panose="02010600030101010101" pitchFamily="2" charset="-122"/>
              </a:rPr>
              <a:t>不浓</a:t>
            </a:r>
            <a:r>
              <a:rPr lang="zh-CN" altLang="zh-CN" sz="2800" b="1">
                <a:solidFill>
                  <a:srgbClr val="000099"/>
                </a:solidFill>
                <a:latin typeface="宋体" panose="02010600030101010101" pitchFamily="2" charset="-122"/>
                <a:ea typeface="宋体" panose="02010600030101010101" pitchFamily="2" charset="-122"/>
              </a:rPr>
              <a:t>，回味</a:t>
            </a:r>
            <a:r>
              <a:rPr lang="zh-CN" altLang="zh-CN" sz="2800" b="1">
                <a:solidFill>
                  <a:srgbClr val="FF3300"/>
                </a:solidFill>
                <a:latin typeface="宋体" panose="02010600030101010101" pitchFamily="2" charset="-122"/>
                <a:ea typeface="宋体" panose="02010600030101010101" pitchFamily="2" charset="-122"/>
              </a:rPr>
              <a:t>不永</a:t>
            </a:r>
            <a:r>
              <a:rPr lang="zh-CN" altLang="zh-CN" sz="2800" b="1">
                <a:solidFill>
                  <a:srgbClr val="000099"/>
                </a:solidFill>
                <a:latin typeface="宋体" panose="02010600030101010101" pitchFamily="2" charset="-122"/>
                <a:ea typeface="宋体" panose="02010600030101010101" pitchFamily="2" charset="-122"/>
              </a:rPr>
              <a:t>。</a:t>
            </a:r>
            <a:endParaRPr lang="zh-CN" sz="2800" b="1">
              <a:solidFill>
                <a:srgbClr val="660033"/>
              </a:solidFill>
              <a:latin typeface="宋体" panose="02010600030101010101" pitchFamily="2" charset="-122"/>
              <a:ea typeface="宋体" panose="02010600030101010101" pitchFamily="2" charset="-122"/>
            </a:endParaRPr>
          </a:p>
        </p:txBody>
      </p:sp>
      <p:sp>
        <p:nvSpPr>
          <p:cNvPr id="24579" name="Text Box 11"/>
          <p:cNvSpPr txBox="1">
            <a:spLocks noChangeArrowheads="1"/>
          </p:cNvSpPr>
          <p:nvPr/>
        </p:nvSpPr>
        <p:spPr bwMode="auto">
          <a:xfrm>
            <a:off x="1524000" y="6172201"/>
            <a:ext cx="655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14" name="Text Box 15"/>
          <p:cNvSpPr txBox="1">
            <a:spLocks noChangeArrowheads="1"/>
          </p:cNvSpPr>
          <p:nvPr/>
        </p:nvSpPr>
        <p:spPr bwMode="auto">
          <a:xfrm>
            <a:off x="238125" y="601664"/>
            <a:ext cx="3657600" cy="523220"/>
          </a:xfrm>
          <a:prstGeom prst="rect">
            <a:avLst/>
          </a:prstGeom>
          <a:noFill/>
          <a:ln>
            <a:noFill/>
          </a:ln>
          <a:effectLst/>
        </p:spPr>
        <p:txBody>
          <a:bodyPr wrap="square">
            <a:spAutoFit/>
          </a:bodyPr>
          <a:lstStyle/>
          <a:p>
            <a:pPr>
              <a:defRPr/>
            </a:pPr>
            <a:r>
              <a:rPr lang="en-US" altLang="zh-CN" sz="2800" b="1" smtClean="0">
                <a:solidFill>
                  <a:schemeClr val="tx1">
                    <a:lumMod val="75000"/>
                  </a:schemeClr>
                </a:solidFill>
                <a:latin typeface="宋体" panose="02010600030101010101" pitchFamily="2" charset="-122"/>
                <a:ea typeface="宋体" panose="02010600030101010101" pitchFamily="2" charset="-122"/>
              </a:rPr>
              <a:t>2</a:t>
            </a:r>
            <a:r>
              <a:rPr lang="zh-CN" altLang="en-US" sz="2800" b="1" smtClean="0">
                <a:solidFill>
                  <a:schemeClr val="tx1">
                    <a:lumMod val="75000"/>
                  </a:schemeClr>
                </a:solidFill>
                <a:latin typeface="宋体" panose="02010600030101010101" pitchFamily="2" charset="-122"/>
                <a:ea typeface="宋体" panose="02010600030101010101" pitchFamily="2" charset="-122"/>
              </a:rPr>
              <a:t>）第十</a:t>
            </a:r>
            <a:r>
              <a:rPr lang="zh-CN" altLang="en-US" sz="2800" b="1">
                <a:solidFill>
                  <a:schemeClr val="tx1">
                    <a:lumMod val="75000"/>
                  </a:schemeClr>
                </a:solidFill>
                <a:latin typeface="宋体" panose="02010600030101010101" pitchFamily="2" charset="-122"/>
                <a:ea typeface="宋体" panose="02010600030101010101" pitchFamily="2" charset="-122"/>
              </a:rPr>
              <a:t>一段</a:t>
            </a:r>
            <a:endParaRPr lang="zh-CN" sz="2800" b="1">
              <a:solidFill>
                <a:schemeClr val="tx1">
                  <a:lumMod val="75000"/>
                </a:schemeClr>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ppt_x"/>
                                          </p:val>
                                        </p:tav>
                                        <p:tav tm="100000">
                                          <p:val>
                                            <p:strVal val="#ppt_x"/>
                                          </p:val>
                                        </p:tav>
                                      </p:tavLst>
                                    </p:anim>
                                    <p:anim calcmode="lin" valueType="num">
                                      <p:cBhvr additive="base">
                                        <p:cTn id="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241823" y="1828801"/>
            <a:ext cx="18335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25603" name="Text Box 3"/>
          <p:cNvSpPr txBox="1">
            <a:spLocks noChangeArrowheads="1"/>
          </p:cNvSpPr>
          <p:nvPr/>
        </p:nvSpPr>
        <p:spPr bwMode="auto">
          <a:xfrm>
            <a:off x="1763316" y="2505075"/>
            <a:ext cx="6122194"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sz="2800" b="1">
                <a:solidFill>
                  <a:srgbClr val="000099"/>
                </a:solidFill>
                <a:latin typeface="宋体" panose="02010600030101010101" pitchFamily="2" charset="-122"/>
              </a:rPr>
              <a:t>黄酒之与白干，稀饭之与馍馍，</a:t>
            </a:r>
            <a:endParaRPr lang="en-US" altLang="zh-CN" sz="2800" b="1">
              <a:solidFill>
                <a:srgbClr val="000099"/>
              </a:solidFill>
              <a:latin typeface="宋体" panose="02010600030101010101" pitchFamily="2" charset="-122"/>
            </a:endParaRPr>
          </a:p>
          <a:p>
            <a:pPr eaLnBrk="1" hangingPunct="1">
              <a:lnSpc>
                <a:spcPct val="150000"/>
              </a:lnSpc>
              <a:spcBef>
                <a:spcPct val="50000"/>
              </a:spcBef>
            </a:pPr>
            <a:r>
              <a:rPr lang="zh-CN" sz="2800" b="1">
                <a:solidFill>
                  <a:srgbClr val="000099"/>
                </a:solidFill>
                <a:latin typeface="宋体" panose="02010600030101010101" pitchFamily="2" charset="-122"/>
              </a:rPr>
              <a:t>鲈鱼之与大蟹，黄犬之与骆驼。</a:t>
            </a:r>
          </a:p>
        </p:txBody>
      </p:sp>
      <p:sp>
        <p:nvSpPr>
          <p:cNvPr id="25604" name="Text Box 8"/>
          <p:cNvSpPr txBox="1">
            <a:spLocks noChangeArrowheads="1"/>
          </p:cNvSpPr>
          <p:nvPr/>
        </p:nvSpPr>
        <p:spPr bwMode="auto">
          <a:xfrm>
            <a:off x="828675" y="1187450"/>
            <a:ext cx="273486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3200" b="1">
                <a:solidFill>
                  <a:srgbClr val="FF0000"/>
                </a:solidFill>
                <a:latin typeface="黑体" panose="02010609060101010101" pitchFamily="49" charset="-122"/>
                <a:ea typeface="黑体" panose="02010609060101010101" pitchFamily="49" charset="-122"/>
              </a:rPr>
              <a:t>博</a:t>
            </a:r>
            <a:r>
              <a:rPr lang="en-US" altLang="zh-CN" sz="3200" b="1">
                <a:solidFill>
                  <a:srgbClr val="FF0000"/>
                </a:solidFill>
                <a:latin typeface="黑体" panose="02010609060101010101" pitchFamily="49" charset="-122"/>
                <a:ea typeface="黑体" panose="02010609060101010101" pitchFamily="49" charset="-122"/>
              </a:rPr>
              <a:t> </a:t>
            </a:r>
            <a:r>
              <a:rPr lang="zh-CN" sz="3200" b="1">
                <a:solidFill>
                  <a:srgbClr val="FF0000"/>
                </a:solidFill>
                <a:latin typeface="黑体" panose="02010609060101010101" pitchFamily="49" charset="-122"/>
                <a:ea typeface="黑体" panose="02010609060101010101" pitchFamily="49" charset="-122"/>
              </a:rPr>
              <a:t>喻</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834754" y="1196975"/>
            <a:ext cx="6324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rPr>
              <a:t>本体</a:t>
            </a:r>
            <a:r>
              <a:rPr lang="zh-CN" altLang="zh-CN" sz="2800" b="1">
                <a:solidFill>
                  <a:srgbClr val="000099"/>
                </a:solidFill>
                <a:latin typeface="宋体" panose="02010600030101010101" pitchFamily="2" charset="-122"/>
              </a:rPr>
              <a:t>——</a:t>
            </a:r>
            <a:r>
              <a:rPr lang="zh-CN" sz="2800" b="1">
                <a:latin typeface="宋体" panose="02010600030101010101" pitchFamily="2" charset="-122"/>
              </a:rPr>
              <a:t>南国的秋与北国的秋</a:t>
            </a:r>
          </a:p>
        </p:txBody>
      </p:sp>
      <p:grpSp>
        <p:nvGrpSpPr>
          <p:cNvPr id="2" name="组合 1"/>
          <p:cNvGrpSpPr/>
          <p:nvPr/>
        </p:nvGrpSpPr>
        <p:grpSpPr>
          <a:xfrm>
            <a:off x="1908573" y="2276475"/>
            <a:ext cx="6840140" cy="2540000"/>
            <a:chOff x="1907926" y="2276252"/>
            <a:chExt cx="6840538" cy="2540932"/>
          </a:xfrm>
        </p:grpSpPr>
        <p:sp>
          <p:nvSpPr>
            <p:cNvPr id="26628" name="Text Box 3"/>
            <p:cNvSpPr txBox="1">
              <a:spLocks noChangeArrowheads="1"/>
            </p:cNvSpPr>
            <p:nvPr/>
          </p:nvSpPr>
          <p:spPr bwMode="auto">
            <a:xfrm>
              <a:off x="3420814" y="2276252"/>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rPr>
                <a:t>黄酒  与  白干</a:t>
              </a:r>
            </a:p>
          </p:txBody>
        </p:sp>
        <p:sp>
          <p:nvSpPr>
            <p:cNvPr id="26629" name="Text Box 4"/>
            <p:cNvSpPr txBox="1">
              <a:spLocks noChangeArrowheads="1"/>
            </p:cNvSpPr>
            <p:nvPr/>
          </p:nvSpPr>
          <p:spPr bwMode="auto">
            <a:xfrm>
              <a:off x="3492251" y="2996977"/>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稀饭  与  馍馍</a:t>
              </a:r>
            </a:p>
          </p:txBody>
        </p:sp>
        <p:sp>
          <p:nvSpPr>
            <p:cNvPr id="26630" name="Text Box 5"/>
            <p:cNvSpPr txBox="1">
              <a:spLocks noChangeArrowheads="1"/>
            </p:cNvSpPr>
            <p:nvPr/>
          </p:nvSpPr>
          <p:spPr bwMode="auto">
            <a:xfrm>
              <a:off x="3492251" y="3644677"/>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鲈鱼  与  大蟹</a:t>
              </a:r>
            </a:p>
          </p:txBody>
        </p:sp>
        <p:sp>
          <p:nvSpPr>
            <p:cNvPr id="26631" name="Text Box 6"/>
            <p:cNvSpPr txBox="1">
              <a:spLocks noChangeArrowheads="1"/>
            </p:cNvSpPr>
            <p:nvPr/>
          </p:nvSpPr>
          <p:spPr bwMode="auto">
            <a:xfrm>
              <a:off x="3492251" y="4293964"/>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黄犬  与  骆驼</a:t>
              </a:r>
            </a:p>
          </p:txBody>
        </p:sp>
        <p:sp>
          <p:nvSpPr>
            <p:cNvPr id="26632" name="Text Box 7"/>
            <p:cNvSpPr txBox="1">
              <a:spLocks noChangeArrowheads="1"/>
            </p:cNvSpPr>
            <p:nvPr/>
          </p:nvSpPr>
          <p:spPr bwMode="auto">
            <a:xfrm>
              <a:off x="1907926" y="3212877"/>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rPr>
                <a:t>喻体</a:t>
              </a:r>
            </a:p>
          </p:txBody>
        </p:sp>
        <p:sp>
          <p:nvSpPr>
            <p:cNvPr id="26633" name="AutoShape 9"/>
            <p:cNvSpPr/>
            <p:nvPr/>
          </p:nvSpPr>
          <p:spPr bwMode="auto">
            <a:xfrm>
              <a:off x="3276351" y="2638202"/>
              <a:ext cx="144463" cy="1871662"/>
            </a:xfrm>
            <a:prstGeom prst="leftBrace">
              <a:avLst>
                <a:gd name="adj1" fmla="val 48825"/>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sz="2800" b="1">
                <a:latin typeface="宋体" panose="02010600030101010101" pitchFamily="2" charset="-122"/>
              </a:endParaRPr>
            </a:p>
          </p:txBody>
        </p:sp>
        <p:sp>
          <p:nvSpPr>
            <p:cNvPr id="26634" name="Text Box 11"/>
            <p:cNvSpPr txBox="1">
              <a:spLocks noChangeArrowheads="1"/>
            </p:cNvSpPr>
            <p:nvPr/>
          </p:nvSpPr>
          <p:spPr bwMode="auto">
            <a:xfrm>
              <a:off x="6660901" y="3068414"/>
              <a:ext cx="2087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800" b="1">
                <a:latin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ext Box 12"/>
          <p:cNvSpPr txBox="1">
            <a:spLocks noChangeArrowheads="1"/>
          </p:cNvSpPr>
          <p:nvPr/>
        </p:nvSpPr>
        <p:spPr bwMode="auto">
          <a:xfrm>
            <a:off x="504825" y="1328738"/>
            <a:ext cx="8171260" cy="3323987"/>
          </a:xfrm>
          <a:prstGeom prst="rect">
            <a:avLst/>
          </a:prstGeom>
          <a:solidFill>
            <a:srgbClr val="FFFFFF">
              <a:alpha val="988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800" b="1">
                <a:latin typeface="宋体" panose="02010600030101010101" pitchFamily="2" charset="-122"/>
              </a:rPr>
              <a:t>    </a:t>
            </a:r>
            <a:r>
              <a:rPr lang="zh-CN" sz="2800" b="1">
                <a:latin typeface="宋体" panose="02010600030101010101" pitchFamily="2" charset="-122"/>
              </a:rPr>
              <a:t>黄酒味道浅淡，白干味道</a:t>
            </a:r>
            <a:r>
              <a:rPr lang="zh-CN" sz="2800" b="1">
                <a:solidFill>
                  <a:srgbClr val="000099"/>
                </a:solidFill>
                <a:latin typeface="宋体" panose="02010600030101010101" pitchFamily="2" charset="-122"/>
                <a:sym typeface="Arial" panose="020B0604020202020204" pitchFamily="34" charset="0"/>
              </a:rPr>
              <a:t>浓烈</a:t>
            </a:r>
            <a:r>
              <a:rPr lang="zh-CN" sz="2800" b="1">
                <a:latin typeface="宋体" panose="02010600030101010101" pitchFamily="2" charset="-122"/>
              </a:rPr>
              <a:t>；稀饭稀薄，馍馍</a:t>
            </a:r>
            <a:r>
              <a:rPr lang="zh-CN" sz="2800" b="1">
                <a:solidFill>
                  <a:srgbClr val="000099"/>
                </a:solidFill>
                <a:latin typeface="宋体" panose="02010600030101010101" pitchFamily="2" charset="-122"/>
                <a:sym typeface="Arial" panose="020B0604020202020204" pitchFamily="34" charset="0"/>
              </a:rPr>
              <a:t>厚实</a:t>
            </a:r>
            <a:r>
              <a:rPr lang="zh-CN" sz="2800" b="1">
                <a:latin typeface="宋体" panose="02010600030101010101" pitchFamily="2" charset="-122"/>
              </a:rPr>
              <a:t>；鲈鱼味浅，大蟹</a:t>
            </a:r>
            <a:r>
              <a:rPr lang="zh-CN" sz="2800" b="1">
                <a:solidFill>
                  <a:srgbClr val="000099"/>
                </a:solidFill>
                <a:latin typeface="宋体" panose="02010600030101010101" pitchFamily="2" charset="-122"/>
              </a:rPr>
              <a:t>味久</a:t>
            </a:r>
            <a:r>
              <a:rPr lang="zh-CN" sz="2800" b="1">
                <a:latin typeface="宋体" panose="02010600030101010101" pitchFamily="2" charset="-122"/>
              </a:rPr>
              <a:t>，黄犬机灵轻佻，骆驼</a:t>
            </a:r>
            <a:r>
              <a:rPr lang="zh-CN" sz="2800" b="1">
                <a:solidFill>
                  <a:srgbClr val="000099"/>
                </a:solidFill>
                <a:latin typeface="宋体" panose="02010600030101010101" pitchFamily="2" charset="-122"/>
                <a:sym typeface="Arial" panose="020B0604020202020204" pitchFamily="34" charset="0"/>
              </a:rPr>
              <a:t>沉稳厚重</a:t>
            </a:r>
            <a:r>
              <a:rPr lang="zh-CN" sz="2800" b="1">
                <a:latin typeface="宋体" panose="02010600030101010101" pitchFamily="2" charset="-122"/>
              </a:rPr>
              <a:t>。比较点是“秋味”，突出了北国之秋比南国之秋</a:t>
            </a:r>
            <a:r>
              <a:rPr lang="zh-CN" sz="2800" b="1">
                <a:solidFill>
                  <a:srgbClr val="000099"/>
                </a:solidFill>
                <a:latin typeface="宋体" panose="02010600030101010101" pitchFamily="2" charset="-122"/>
                <a:sym typeface="Arial" panose="020B0604020202020204" pitchFamily="34" charset="0"/>
              </a:rPr>
              <a:t>秋味更浓、回味更永</a:t>
            </a:r>
            <a:r>
              <a:rPr lang="zh-CN" sz="2800" b="1">
                <a:latin typeface="宋体" panose="02010600030101010101" pitchFamily="2" charset="-122"/>
              </a:rPr>
              <a:t>。更符合作者的心境。</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295400" y="1143001"/>
            <a:ext cx="2438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rPr>
              <a:t>江南的秋</a:t>
            </a:r>
          </a:p>
        </p:txBody>
      </p:sp>
      <p:sp>
        <p:nvSpPr>
          <p:cNvPr id="23555" name="Text Box 3"/>
          <p:cNvSpPr txBox="1">
            <a:spLocks noChangeArrowheads="1"/>
          </p:cNvSpPr>
          <p:nvPr/>
        </p:nvSpPr>
        <p:spPr bwMode="auto">
          <a:xfrm>
            <a:off x="1119187" y="1844676"/>
            <a:ext cx="2366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rPr>
              <a:t>慢、润、淡</a:t>
            </a:r>
          </a:p>
        </p:txBody>
      </p:sp>
      <p:sp>
        <p:nvSpPr>
          <p:cNvPr id="23556" name="Text Box 4"/>
          <p:cNvSpPr txBox="1">
            <a:spLocks noChangeArrowheads="1"/>
          </p:cNvSpPr>
          <p:nvPr/>
        </p:nvSpPr>
        <p:spPr bwMode="auto">
          <a:xfrm>
            <a:off x="684610" y="2420938"/>
            <a:ext cx="3512344"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sz="2800" b="1">
                <a:latin typeface="宋体" panose="02010600030101010101" pitchFamily="2" charset="-122"/>
                <a:sym typeface="Arial" panose="020B0604020202020204" pitchFamily="34" charset="0"/>
              </a:rPr>
              <a:t>看不饱，尝不透，赏玩不到十足</a:t>
            </a:r>
          </a:p>
        </p:txBody>
      </p:sp>
      <p:sp>
        <p:nvSpPr>
          <p:cNvPr id="23557" name="Text Box 5"/>
          <p:cNvSpPr txBox="1">
            <a:spLocks noChangeArrowheads="1"/>
          </p:cNvSpPr>
          <p:nvPr/>
        </p:nvSpPr>
        <p:spPr bwMode="auto">
          <a:xfrm>
            <a:off x="6247210" y="1196975"/>
            <a:ext cx="2286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solidFill>
                  <a:srgbClr val="000099"/>
                </a:solidFill>
                <a:latin typeface="宋体" panose="02010600030101010101" pitchFamily="2" charset="-122"/>
                <a:sym typeface="Arial" panose="020B0604020202020204" pitchFamily="34" charset="0"/>
              </a:rPr>
              <a:t>北国的秋</a:t>
            </a:r>
          </a:p>
        </p:txBody>
      </p:sp>
      <p:sp>
        <p:nvSpPr>
          <p:cNvPr id="23558" name="Text Box 6"/>
          <p:cNvSpPr txBox="1">
            <a:spLocks noChangeArrowheads="1"/>
          </p:cNvSpPr>
          <p:nvPr/>
        </p:nvSpPr>
        <p:spPr bwMode="auto">
          <a:xfrm>
            <a:off x="5651897" y="2546350"/>
            <a:ext cx="2362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清、静、悲凉</a:t>
            </a:r>
          </a:p>
        </p:txBody>
      </p:sp>
      <p:sp>
        <p:nvSpPr>
          <p:cNvPr id="23559" name="Text Box 7"/>
          <p:cNvSpPr txBox="1">
            <a:spLocks noChangeArrowheads="1"/>
          </p:cNvSpPr>
          <p:nvPr/>
        </p:nvSpPr>
        <p:spPr bwMode="auto">
          <a:xfrm>
            <a:off x="5580460" y="3194050"/>
            <a:ext cx="3886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秋味浓烈、回味隽永</a:t>
            </a:r>
          </a:p>
        </p:txBody>
      </p:sp>
      <p:sp>
        <p:nvSpPr>
          <p:cNvPr id="23562" name="Text Box 10"/>
          <p:cNvSpPr txBox="1">
            <a:spLocks noChangeArrowheads="1"/>
          </p:cNvSpPr>
          <p:nvPr/>
        </p:nvSpPr>
        <p:spPr bwMode="auto">
          <a:xfrm>
            <a:off x="3024187" y="4724400"/>
            <a:ext cx="4139804"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sz="2800" b="1">
                <a:solidFill>
                  <a:srgbClr val="000099"/>
                </a:solidFill>
                <a:latin typeface="宋体" panose="02010600030101010101" pitchFamily="2" charset="-122"/>
              </a:rPr>
              <a:t>突出对故都之秋的热爱、赞美和向往、眷恋之情</a:t>
            </a:r>
          </a:p>
        </p:txBody>
      </p:sp>
      <p:sp>
        <p:nvSpPr>
          <p:cNvPr id="23563" name="Text Box 11"/>
          <p:cNvSpPr txBox="1">
            <a:spLocks noChangeArrowheads="1"/>
          </p:cNvSpPr>
          <p:nvPr/>
        </p:nvSpPr>
        <p:spPr bwMode="auto">
          <a:xfrm>
            <a:off x="648891" y="3860801"/>
            <a:ext cx="3923109"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2800" b="1">
                <a:latin typeface="宋体" panose="02010600030101010101" pitchFamily="2" charset="-122"/>
                <a:sym typeface="Arial" panose="020B0604020202020204" pitchFamily="34" charset="0"/>
              </a:rPr>
              <a:t>色彩不浓、回味不永</a:t>
            </a:r>
          </a:p>
        </p:txBody>
      </p:sp>
      <p:sp>
        <p:nvSpPr>
          <p:cNvPr id="28682" name="Text Box 8"/>
          <p:cNvSpPr txBox="1">
            <a:spLocks noChangeArrowheads="1"/>
          </p:cNvSpPr>
          <p:nvPr/>
        </p:nvSpPr>
        <p:spPr bwMode="auto">
          <a:xfrm>
            <a:off x="251223" y="468313"/>
            <a:ext cx="2159794"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3200" b="1">
                <a:solidFill>
                  <a:srgbClr val="FF0000"/>
                </a:solidFill>
                <a:latin typeface="黑体" panose="02010609060101010101" pitchFamily="49" charset="-122"/>
                <a:ea typeface="黑体" panose="02010609060101010101" pitchFamily="49" charset="-122"/>
              </a:rPr>
              <a:t>对比衬托</a:t>
            </a:r>
          </a:p>
        </p:txBody>
      </p:sp>
      <p:sp>
        <p:nvSpPr>
          <p:cNvPr id="16" name="KSO_Shape"/>
          <p:cNvSpPr/>
          <p:nvPr/>
        </p:nvSpPr>
        <p:spPr>
          <a:xfrm rot="10800000">
            <a:off x="7371160" y="4122739"/>
            <a:ext cx="891778" cy="1398587"/>
          </a:xfrm>
          <a:prstGeom prst="bentArrow">
            <a:avLst>
              <a:gd name="adj1" fmla="val 25000"/>
              <a:gd name="adj2" fmla="val 25000"/>
              <a:gd name="adj3" fmla="val 25000"/>
              <a:gd name="adj4" fmla="val 11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lstStyle/>
          <a:p>
            <a:pPr algn="ctr" fontAlgn="auto">
              <a:spcBef>
                <a:spcPct val="0"/>
              </a:spcBef>
              <a:spcAft>
                <a:spcPct val="0"/>
              </a:spcAft>
              <a:defRPr/>
            </a:pPr>
            <a:endParaRPr lang="zh-CN"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555"/>
                                        </p:tgtEl>
                                        <p:attrNameLst>
                                          <p:attrName>style.visibility</p:attrName>
                                        </p:attrNameLst>
                                      </p:cBhvr>
                                      <p:to>
                                        <p:strVal val="visible"/>
                                      </p:to>
                                    </p:set>
                                    <p:anim calcmode="lin" valueType="num">
                                      <p:cBhvr additive="base">
                                        <p:cTn id="11" dur="500" fill="hold"/>
                                        <p:tgtEl>
                                          <p:spTgt spid="23555"/>
                                        </p:tgtEl>
                                        <p:attrNameLst>
                                          <p:attrName>ppt_x</p:attrName>
                                        </p:attrNameLst>
                                      </p:cBhvr>
                                      <p:tavLst>
                                        <p:tav tm="0">
                                          <p:val>
                                            <p:strVal val="#ppt_x"/>
                                          </p:val>
                                        </p:tav>
                                        <p:tav tm="100000">
                                          <p:val>
                                            <p:strVal val="#ppt_x"/>
                                          </p:val>
                                        </p:tav>
                                      </p:tavLst>
                                    </p:anim>
                                    <p:anim calcmode="lin" valueType="num">
                                      <p:cBhvr additive="base">
                                        <p:cTn id="12" dur="500" fill="hold"/>
                                        <p:tgtEl>
                                          <p:spTgt spid="2355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556"/>
                                        </p:tgtEl>
                                        <p:attrNameLst>
                                          <p:attrName>style.visibility</p:attrName>
                                        </p:attrNameLst>
                                      </p:cBhvr>
                                      <p:to>
                                        <p:strVal val="visible"/>
                                      </p:to>
                                    </p:set>
                                    <p:anim calcmode="lin" valueType="num">
                                      <p:cBhvr additive="base">
                                        <p:cTn id="15" dur="500" fill="hold"/>
                                        <p:tgtEl>
                                          <p:spTgt spid="23556"/>
                                        </p:tgtEl>
                                        <p:attrNameLst>
                                          <p:attrName>ppt_x</p:attrName>
                                        </p:attrNameLst>
                                      </p:cBhvr>
                                      <p:tavLst>
                                        <p:tav tm="0">
                                          <p:val>
                                            <p:strVal val="#ppt_x"/>
                                          </p:val>
                                        </p:tav>
                                        <p:tav tm="100000">
                                          <p:val>
                                            <p:strVal val="#ppt_x"/>
                                          </p:val>
                                        </p:tav>
                                      </p:tavLst>
                                    </p:anim>
                                    <p:anim calcmode="lin" valueType="num">
                                      <p:cBhvr additive="base">
                                        <p:cTn id="16" dur="500" fill="hold"/>
                                        <p:tgtEl>
                                          <p:spTgt spid="235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563"/>
                                        </p:tgtEl>
                                        <p:attrNameLst>
                                          <p:attrName>style.visibility</p:attrName>
                                        </p:attrNameLst>
                                      </p:cBhvr>
                                      <p:to>
                                        <p:strVal val="visible"/>
                                      </p:to>
                                    </p:set>
                                    <p:anim calcmode="lin" valueType="num">
                                      <p:cBhvr additive="base">
                                        <p:cTn id="19" dur="500" fill="hold"/>
                                        <p:tgtEl>
                                          <p:spTgt spid="23563"/>
                                        </p:tgtEl>
                                        <p:attrNameLst>
                                          <p:attrName>ppt_x</p:attrName>
                                        </p:attrNameLst>
                                      </p:cBhvr>
                                      <p:tavLst>
                                        <p:tav tm="0">
                                          <p:val>
                                            <p:strVal val="#ppt_x"/>
                                          </p:val>
                                        </p:tav>
                                        <p:tav tm="100000">
                                          <p:val>
                                            <p:strVal val="#ppt_x"/>
                                          </p:val>
                                        </p:tav>
                                      </p:tavLst>
                                    </p:anim>
                                    <p:anim calcmode="lin" valueType="num">
                                      <p:cBhvr additive="base">
                                        <p:cTn id="20" dur="500" fill="hold"/>
                                        <p:tgtEl>
                                          <p:spTgt spid="2356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7"/>
                                        </p:tgtEl>
                                        <p:attrNameLst>
                                          <p:attrName>style.visibility</p:attrName>
                                        </p:attrNameLst>
                                      </p:cBhvr>
                                      <p:to>
                                        <p:strVal val="visible"/>
                                      </p:to>
                                    </p:set>
                                    <p:anim calcmode="lin" valueType="num">
                                      <p:cBhvr additive="base">
                                        <p:cTn id="25" dur="500" fill="hold"/>
                                        <p:tgtEl>
                                          <p:spTgt spid="23557"/>
                                        </p:tgtEl>
                                        <p:attrNameLst>
                                          <p:attrName>ppt_x</p:attrName>
                                        </p:attrNameLst>
                                      </p:cBhvr>
                                      <p:tavLst>
                                        <p:tav tm="0">
                                          <p:val>
                                            <p:strVal val="#ppt_x"/>
                                          </p:val>
                                        </p:tav>
                                        <p:tav tm="100000">
                                          <p:val>
                                            <p:strVal val="#ppt_x"/>
                                          </p:val>
                                        </p:tav>
                                      </p:tavLst>
                                    </p:anim>
                                    <p:anim calcmode="lin" valueType="num">
                                      <p:cBhvr additive="base">
                                        <p:cTn id="26" dur="500" fill="hold"/>
                                        <p:tgtEl>
                                          <p:spTgt spid="2355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558"/>
                                        </p:tgtEl>
                                        <p:attrNameLst>
                                          <p:attrName>style.visibility</p:attrName>
                                        </p:attrNameLst>
                                      </p:cBhvr>
                                      <p:to>
                                        <p:strVal val="visible"/>
                                      </p:to>
                                    </p:set>
                                    <p:anim calcmode="lin" valueType="num">
                                      <p:cBhvr additive="base">
                                        <p:cTn id="29" dur="500" fill="hold"/>
                                        <p:tgtEl>
                                          <p:spTgt spid="23558"/>
                                        </p:tgtEl>
                                        <p:attrNameLst>
                                          <p:attrName>ppt_x</p:attrName>
                                        </p:attrNameLst>
                                      </p:cBhvr>
                                      <p:tavLst>
                                        <p:tav tm="0">
                                          <p:val>
                                            <p:strVal val="#ppt_x"/>
                                          </p:val>
                                        </p:tav>
                                        <p:tav tm="100000">
                                          <p:val>
                                            <p:strVal val="#ppt_x"/>
                                          </p:val>
                                        </p:tav>
                                      </p:tavLst>
                                    </p:anim>
                                    <p:anim calcmode="lin" valueType="num">
                                      <p:cBhvr additive="base">
                                        <p:cTn id="30" dur="500" fill="hold"/>
                                        <p:tgtEl>
                                          <p:spTgt spid="2355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3559"/>
                                        </p:tgtEl>
                                        <p:attrNameLst>
                                          <p:attrName>style.visibility</p:attrName>
                                        </p:attrNameLst>
                                      </p:cBhvr>
                                      <p:to>
                                        <p:strVal val="visible"/>
                                      </p:to>
                                    </p:set>
                                    <p:anim calcmode="lin" valueType="num">
                                      <p:cBhvr additive="base">
                                        <p:cTn id="33" dur="500" fill="hold"/>
                                        <p:tgtEl>
                                          <p:spTgt spid="23559"/>
                                        </p:tgtEl>
                                        <p:attrNameLst>
                                          <p:attrName>ppt_x</p:attrName>
                                        </p:attrNameLst>
                                      </p:cBhvr>
                                      <p:tavLst>
                                        <p:tav tm="0">
                                          <p:val>
                                            <p:strVal val="#ppt_x"/>
                                          </p:val>
                                        </p:tav>
                                        <p:tav tm="100000">
                                          <p:val>
                                            <p:strVal val="#ppt_x"/>
                                          </p:val>
                                        </p:tav>
                                      </p:tavLst>
                                    </p:anim>
                                    <p:anim calcmode="lin" valueType="num">
                                      <p:cBhvr additive="base">
                                        <p:cTn id="3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3562"/>
                                        </p:tgtEl>
                                        <p:attrNameLst>
                                          <p:attrName>style.visibility</p:attrName>
                                        </p:attrNameLst>
                                      </p:cBhvr>
                                      <p:to>
                                        <p:strVal val="visible"/>
                                      </p:to>
                                    </p:set>
                                    <p:anim calcmode="lin" valueType="num">
                                      <p:cBhvr additive="base">
                                        <p:cTn id="44" dur="500" fill="hold"/>
                                        <p:tgtEl>
                                          <p:spTgt spid="23562"/>
                                        </p:tgtEl>
                                        <p:attrNameLst>
                                          <p:attrName>ppt_x</p:attrName>
                                        </p:attrNameLst>
                                      </p:cBhvr>
                                      <p:tavLst>
                                        <p:tav tm="0">
                                          <p:val>
                                            <p:strVal val="#ppt_x"/>
                                          </p:val>
                                        </p:tav>
                                        <p:tav tm="100000">
                                          <p:val>
                                            <p:strVal val="#ppt_x"/>
                                          </p:val>
                                        </p:tav>
                                      </p:tavLst>
                                    </p:anim>
                                    <p:anim calcmode="lin" valueType="num">
                                      <p:cBhvr additive="base">
                                        <p:cTn id="45"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P spid="23558" grpId="0"/>
      <p:bldP spid="23559" grpId="0"/>
      <p:bldP spid="23562" grpId="0"/>
      <p:bldP spid="2356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438149" y="390524"/>
            <a:ext cx="8334375" cy="569386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点拨：衬托手法</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在</a:t>
            </a:r>
            <a:r>
              <a:rPr kumimoji="0" lang="zh-CN" alt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故都的秋</a:t>
            </a:r>
            <a:r>
              <a:rPr kumimoji="0" lang="zh-CN" alt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这篇文章中，作者除了直接叙述描写故都的“秋”外，着意以南方的“秋”为写照，</a:t>
            </a:r>
            <a:endParaRPr kumimoji="0" lang="en-US" alt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对比反衬出故都秋的浓度与特色。在秋天的故都，在那无际的碧天下，连小虫、扫街这样细微的声音都能听得清清楚楚，不正反衬出故都的寂静吗？“蝉噪林逾静，鸟鸣山更幽”，艺术家往往用这种以动衬静的手法来取得更强的艺术效果。</a:t>
            </a:r>
            <a:endParaRPr kumimoji="0" lang="zh-CN" sz="44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266700" y="352425"/>
            <a:ext cx="8535709"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定 义</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   </a:t>
            </a:r>
            <a:r>
              <a:rPr kumimoji="0" 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为了突出主要事物，用类似的事物或反面的、有差别的事物做陪衬，这种方法就叫衬托。衬托一般分正衬与反衬两种。</a:t>
            </a:r>
            <a:endPar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正衬指的是主要事物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与陪衬事物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有类似点，用衬体从正面衬托本体。反衬指的是主要事物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与陪衬事物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有相反的特点或不同的情况，用衬体从反面衬托本体。</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作 用</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运用衬托手法，能突出主体，或渲染主体，使之形象鲜明，给人以深刻的感受。</a:t>
            </a:r>
            <a:endParaRPr kumimoji="0" lang="zh-CN" altLang="en-US" sz="44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219075" y="352424"/>
            <a:ext cx="830580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写法指点</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1</a:t>
            </a:r>
            <a:r>
              <a:rPr kumimoji="0" lang="zh-CN" altLang="en-US"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景物反衬法。许多作者在表情达意时，却往往故意将感情与景物的差距拉大，常见的手法就是以美好的景物来写哀情，或以凄凉的景物来写欢乐，这就是景物反衬法。</a:t>
            </a:r>
          </a:p>
          <a:p>
            <a:pPr marL="0" marR="0" lvl="0" indent="0" algn="l" defTabSz="914400" rtl="0" eaLnBrk="0" fontAlgn="base" latinLnBrk="0" hangingPunct="0">
              <a:lnSpc>
                <a:spcPct val="100000"/>
              </a:lnSpc>
              <a:spcBef>
                <a:spcPct val="0"/>
              </a:spcBef>
              <a:spcAft>
                <a:spcPct val="0"/>
              </a:spcAft>
              <a:buClrTx/>
              <a:buSzTx/>
              <a:buFontTx/>
              <a:buNone/>
            </a:pPr>
            <a:r>
              <a:rPr kumimoji="0" 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如：</a:t>
            </a:r>
            <a:r>
              <a:rPr kumimoji="0" lang="zh-CN" alt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虞美人</a:t>
            </a:r>
            <a:r>
              <a:rPr kumimoji="0" lang="zh-CN" alt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36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春花秋月何时了，往事知多少？用“春花秋月”的美景反衬李煜国破家亡的悲哀。</a:t>
            </a:r>
            <a:endParaRPr kumimoji="0" lang="zh-CN" sz="48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323850" y="981076"/>
            <a:ext cx="8496300" cy="3970318"/>
          </a:xfrm>
          <a:prstGeom prst="rect">
            <a:avLst/>
          </a:prstGeom>
          <a:noFill/>
          <a:ln>
            <a:noFill/>
          </a:ln>
        </p:spPr>
        <p:txBody>
          <a:bodyPr>
            <a:spAutoFit/>
          </a:bodyPr>
          <a:lstStyle/>
          <a:p>
            <a:pPr>
              <a:lnSpc>
                <a:spcPct val="150000"/>
              </a:lnSpc>
              <a:spcBef>
                <a:spcPct val="50000"/>
              </a:spcBef>
              <a:defRPr/>
            </a:pPr>
            <a:r>
              <a:rPr lang="en-US" altLang="zh-CN" sz="2800" b="1">
                <a:solidFill>
                  <a:schemeClr val="accent2"/>
                </a:solidFill>
                <a:latin typeface="宋体" panose="02010600030101010101" pitchFamily="2" charset="-122"/>
                <a:ea typeface="宋体" panose="02010600030101010101" pitchFamily="2" charset="-122"/>
              </a:rPr>
              <a:t>    </a:t>
            </a:r>
            <a:r>
              <a:rPr lang="en-US" altLang="zh-CN" sz="2800" b="1">
                <a:solidFill>
                  <a:schemeClr val="tx1">
                    <a:lumMod val="75000"/>
                  </a:schemeClr>
                </a:solidFill>
                <a:latin typeface="宋体" panose="02010600030101010101" pitchFamily="2" charset="-122"/>
                <a:ea typeface="宋体" panose="02010600030101010101" pitchFamily="2" charset="-122"/>
              </a:rPr>
              <a:t>1921</a:t>
            </a:r>
            <a:r>
              <a:rPr lang="zh-CN" altLang="en-US" sz="2800" b="1">
                <a:solidFill>
                  <a:schemeClr val="tx1">
                    <a:lumMod val="75000"/>
                  </a:schemeClr>
                </a:solidFill>
                <a:latin typeface="宋体" panose="02010600030101010101" pitchFamily="2" charset="-122"/>
                <a:ea typeface="宋体" panose="02010600030101010101" pitchFamily="2" charset="-122"/>
              </a:rPr>
              <a:t>年与郭沫若、成仿吾发起成立创造社，</a:t>
            </a:r>
            <a:r>
              <a:rPr lang="zh-CN" altLang="en-US" sz="2800" b="1">
                <a:solidFill>
                  <a:srgbClr val="FF3300"/>
                </a:solidFill>
                <a:latin typeface="宋体" panose="02010600030101010101" pitchFamily="2" charset="-122"/>
                <a:ea typeface="宋体" panose="02010600030101010101" pitchFamily="2" charset="-122"/>
              </a:rPr>
              <a:t>出版了新文学最早的白话短篇小说集</a:t>
            </a:r>
            <a:r>
              <a:rPr lang="en-US" altLang="zh-CN" sz="2800" b="1">
                <a:solidFill>
                  <a:srgbClr val="FF3300"/>
                </a:solidFill>
                <a:latin typeface="宋体" panose="02010600030101010101" pitchFamily="2" charset="-122"/>
                <a:ea typeface="宋体" panose="02010600030101010101" pitchFamily="2" charset="-122"/>
              </a:rPr>
              <a:t>《</a:t>
            </a:r>
            <a:r>
              <a:rPr lang="zh-CN" altLang="en-US" sz="2800" b="1">
                <a:solidFill>
                  <a:srgbClr val="FF3300"/>
                </a:solidFill>
                <a:latin typeface="宋体" panose="02010600030101010101" pitchFamily="2" charset="-122"/>
                <a:ea typeface="宋体" panose="02010600030101010101" pitchFamily="2" charset="-122"/>
              </a:rPr>
              <a:t>沉沦</a:t>
            </a:r>
            <a:r>
              <a:rPr lang="en-US" altLang="zh-CN" sz="2800" b="1">
                <a:solidFill>
                  <a:srgbClr val="FF3300"/>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，以其“惊人的取材、大胆的描写”而震动了文坛。</a:t>
            </a:r>
            <a:r>
              <a:rPr lang="en-US" altLang="zh-CN" sz="2800" b="1">
                <a:solidFill>
                  <a:schemeClr val="tx1">
                    <a:lumMod val="75000"/>
                  </a:schemeClr>
                </a:solidFill>
                <a:latin typeface="宋体" panose="02010600030101010101" pitchFamily="2" charset="-122"/>
                <a:ea typeface="宋体" panose="02010600030101010101" pitchFamily="2" charset="-122"/>
              </a:rPr>
              <a:t>1922</a:t>
            </a:r>
            <a:r>
              <a:rPr lang="zh-CN" altLang="en-US" sz="2800" b="1">
                <a:solidFill>
                  <a:schemeClr val="tx1">
                    <a:lumMod val="75000"/>
                  </a:schemeClr>
                </a:solidFill>
                <a:latin typeface="宋体" panose="02010600030101010101" pitchFamily="2" charset="-122"/>
                <a:ea typeface="宋体" panose="02010600030101010101" pitchFamily="2" charset="-122"/>
              </a:rPr>
              <a:t>年毕业于东京帝国大学经济部。回国后 参加编辑</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创造</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季刊、</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创造周报</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等刊物。</a:t>
            </a:r>
            <a:r>
              <a:rPr lang="en-US" altLang="zh-CN" sz="2800" b="1">
                <a:solidFill>
                  <a:schemeClr val="tx1">
                    <a:lumMod val="75000"/>
                  </a:schemeClr>
                </a:solidFill>
                <a:latin typeface="宋体" panose="02010600030101010101" pitchFamily="2" charset="-122"/>
                <a:ea typeface="宋体" panose="02010600030101010101" pitchFamily="2" charset="-122"/>
              </a:rPr>
              <a:t>1923</a:t>
            </a:r>
            <a:r>
              <a:rPr lang="zh-CN" altLang="en-US" sz="2800" b="1">
                <a:solidFill>
                  <a:schemeClr val="tx1">
                    <a:lumMod val="75000"/>
                  </a:schemeClr>
                </a:solidFill>
                <a:latin typeface="宋体" panose="02010600030101010101" pitchFamily="2" charset="-122"/>
                <a:ea typeface="宋体" panose="02010600030101010101" pitchFamily="2" charset="-122"/>
              </a:rPr>
              <a:t>年起在北京大学、武昌师范大学等校任教。</a:t>
            </a:r>
            <a:r>
              <a:rPr lang="en-US" altLang="zh-CN" sz="2800" b="1">
                <a:solidFill>
                  <a:schemeClr val="tx1">
                    <a:lumMod val="75000"/>
                  </a:schemeClr>
                </a:solidFill>
                <a:latin typeface="宋体" panose="02010600030101010101" pitchFamily="2" charset="-122"/>
                <a:ea typeface="宋体" panose="02010600030101010101" pitchFamily="2" charset="-122"/>
              </a:rPr>
              <a:t>1927</a:t>
            </a:r>
            <a:r>
              <a:rPr lang="zh-CN" altLang="en-US" sz="2800" b="1">
                <a:solidFill>
                  <a:schemeClr val="tx1">
                    <a:lumMod val="75000"/>
                  </a:schemeClr>
                </a:solidFill>
                <a:latin typeface="宋体" panose="02010600030101010101" pitchFamily="2" charset="-122"/>
                <a:ea typeface="宋体" panose="02010600030101010101" pitchFamily="2" charset="-122"/>
              </a:rPr>
              <a:t>年</a:t>
            </a:r>
            <a:r>
              <a:rPr lang="en-US" altLang="zh-CN" sz="2800" b="1">
                <a:solidFill>
                  <a:schemeClr val="tx1">
                    <a:lumMod val="75000"/>
                  </a:schemeClr>
                </a:solidFill>
                <a:latin typeface="宋体" panose="02010600030101010101" pitchFamily="2" charset="-122"/>
                <a:ea typeface="宋体" panose="02010600030101010101" pitchFamily="2" charset="-122"/>
              </a:rPr>
              <a:t>8</a:t>
            </a:r>
            <a:r>
              <a:rPr lang="zh-CN" altLang="en-US" sz="2800" b="1">
                <a:solidFill>
                  <a:schemeClr val="tx1">
                    <a:lumMod val="75000"/>
                  </a:schemeClr>
                </a:solidFill>
                <a:latin typeface="宋体" panose="02010600030101010101" pitchFamily="2" charset="-122"/>
                <a:ea typeface="宋体" panose="02010600030101010101" pitchFamily="2" charset="-122"/>
              </a:rPr>
              <a:t>月退出创造社。</a:t>
            </a:r>
            <a:endParaRPr lang="en-US" altLang="zh-CN" sz="2800" b="1">
              <a:solidFill>
                <a:schemeClr val="tx1">
                  <a:lumMod val="75000"/>
                </a:schemeClr>
              </a:solidFill>
              <a:latin typeface="宋体" panose="02010600030101010101" pitchFamily="2" charset="-122"/>
              <a:ea typeface="宋体" panose="02010600030101010101" pitchFamily="2" charset="-122"/>
            </a:endParaRPr>
          </a:p>
        </p:txBody>
      </p:sp>
      <p:sp>
        <p:nvSpPr>
          <p:cNvPr id="6147"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6148"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368300" y="1992630"/>
            <a:ext cx="7639050" cy="25545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2</a:t>
            </a:r>
            <a:r>
              <a:rPr kumimoji="0" lang="zh-CN" altLang="en-US" sz="4000" b="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sz="4000" b="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人物对照反衬法。作品中要塑造人物形象，除了采用正面描写外，还可以描摹对立面的人物来反衬突出主人公。</a:t>
            </a:r>
            <a:endParaRPr kumimoji="0" lang="zh-CN" sz="5400" b="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380365" y="1360805"/>
            <a:ext cx="8648700" cy="403187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内外对照法。外，指外表；内指内心品质。在写主要人物自身时，也常运用到反衬手法。</a:t>
            </a:r>
          </a:p>
          <a:p>
            <a:pPr marL="0" marR="0" lvl="0" indent="0" algn="l" defTabSz="914400" rtl="0" eaLnBrk="0" fontAlgn="base" latinLnBrk="0" hangingPunct="0">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运用衬托的手法，要善于利用事物之间的相互关系，言彼衬此，以宾托主，从而获得“彼”愈真而“此”愈明、“宾”愈活则“主”愈显的艺术效果。因此，运用衬托要爱憎分明，要宾主分明，陪衬事物与被陪衬事物，要让人一看便清楚，不能喧宾夺主。</a:t>
            </a:r>
            <a:endParaRPr kumimoji="0" lang="zh-CN" sz="44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309879" y="1579880"/>
            <a:ext cx="8524875" cy="31700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第四部分：问题争鸣</a:t>
            </a:r>
            <a:r>
              <a:rPr kumimoji="0" lang="en-US" altLang="zh-CN" sz="32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争论主题</a:t>
            </a:r>
            <a:endParaRPr kumimoji="0" lang="zh-CN" altLang="en-US"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对于</a:t>
            </a:r>
            <a:r>
              <a:rPr kumimoji="0" lang="en-US" altLang="zh-CN"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的主题，历来见仁见智，有人认为是颂秋，有人认为是悲秋，有人认为是表达对故都的眷恋之情，有人认为是表达了一种深沉的爱国之情，还有人认为是表达了作者对田园生活的向往，你对这篇文章的主题有什么看法？</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学生各抒己见：</a:t>
            </a:r>
            <a:endParaRPr kumimoji="0" lang="zh-CN" altLang="en-US" sz="4000"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61949" y="295275"/>
            <a:ext cx="8439151"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观点一</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抒发了作者对故都的眷恋之情。文章将自然的“客观色彩”</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故都的秋色，与作家内心的“主观色彩”</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个人心情，自然地融合在一起，秋中有情的眷念，情中有秋的落寞。赞美故都的自然风物，抒发对故都之秋的向往、眷恋之情，并流露出忧郁、孤独的性格。</a:t>
            </a:r>
            <a:endParaRPr kumimoji="0" lang="zh-CN" altLang="en-US" sz="48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133349" y="190500"/>
            <a:ext cx="8620125" cy="48320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观点二</a:t>
            </a:r>
            <a:r>
              <a:rPr kumimoji="0" lang="en-US" altLang="zh-CN"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28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表面是在悲秋，实为颂秋。如作者所说，秋能引起人们“深沉，幽远，严厉，萧索的感触来”，但作者在开头和结尾都用南国的秋和故都的秋作对比，衬托出北国秋景之美，秋味之浓，秋意之十足，渗透着作者对故都的秋的深深的挚爱和眷恋。文中写了家家户户的庭院秋色，写了高空下寂静的牵牛花，写了无声地飘然落地的槐花，在悲凉中又写出了故都人情的深沉、温暖，富有情味。写到处是成熟的水果，这是写清、静、悲凉中的成熟和充实，给人生气盎然的韵味。所以说作者实际上是在用深沉的忧思和落寞悲凉来颂秋。</a:t>
            </a:r>
            <a:endParaRPr kumimoji="0" lang="zh-CN" altLang="en-US" sz="40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1" y="180975"/>
            <a:ext cx="9010651" cy="55092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观点三</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故都的秋</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不但表达了作者对故都的秋的深深眷恋之情，更是传递出他的爱国情愫。郁达夫在他短短四十几个春秋里，身处乱世，饱经忧患，十年的异国生活，使他饱受屈辱和歧视。他在</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沉沦</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宋体" panose="02010600030101010101" pitchFamily="2" charset="-122"/>
              </a:rPr>
              <a:t>中借主人公之口发出“祖国呀祖国！我的死是你害我的”“你快富起来！强起来罢”的呐喊，这也是他的心声。夏衍先生曾说“达夫是一个伟大的爱国者，爱国是他毕生的精神支柱”。他借写故都的秋景，表达的是一种深沉的爱国之情，对故都的秋有多眷恋，表明他对祖国的爱就有多深。</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190500" y="200025"/>
            <a:ext cx="8591550" cy="372409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1" i="0" u="none" strike="noStrike" cap="none" normalizeH="0" baseline="0" smtClean="0">
                <a:ln>
                  <a:noFill/>
                </a:ln>
                <a:solidFill>
                  <a:schemeClr val="tx2">
                    <a:lumMod val="75000"/>
                  </a:schemeClr>
                </a:solidFill>
                <a:effectLst/>
                <a:latin typeface="隶书" panose="02010509060101010101" pitchFamily="49" charset="-122"/>
                <a:ea typeface="隶书" panose="02010509060101010101" pitchFamily="49" charset="-122"/>
                <a:cs typeface="宋体" panose="02010600030101010101" pitchFamily="2" charset="-122"/>
              </a:rPr>
              <a:t>比较权威的说法：</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3200" b="1" smtClean="0">
                <a:latin typeface="隶书" panose="02010509060101010101" pitchFamily="49" charset="-122"/>
                <a:ea typeface="隶书" panose="02010509060101010101" pitchFamily="49" charset="-122"/>
                <a:cs typeface="宋体" panose="02010600030101010101" pitchFamily="2" charset="-122"/>
              </a:rPr>
              <a:t>   </a:t>
            </a:r>
            <a:r>
              <a:rPr kumimoji="0" lang="zh-CN" sz="32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本文通过对故都北平秋色的描绘，赞美了故都的自然风物，抒发了向往、眷恋故都之秋的真情，表达了作者对故都、对祖国的深沉而炽热的爱，同时，也流露出作者在旧中国颠沛流离、饱尝人间愁苦的忧郁、孤独的心境。</a:t>
            </a:r>
            <a:endParaRPr kumimoji="0" lang="zh-CN" sz="44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2"/>
          <p:cNvSpPr txBox="1"/>
          <p:nvPr/>
        </p:nvSpPr>
        <p:spPr bwMode="auto">
          <a:xfrm>
            <a:off x="2270672" y="1492453"/>
            <a:ext cx="2454473" cy="3774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sz="8400" b="1" smtClean="0">
                <a:solidFill>
                  <a:srgbClr val="FF0000"/>
                </a:solidFill>
                <a:latin typeface="微软雅黑" panose="020B0503020204020204" charset="-122"/>
                <a:ea typeface="微软雅黑" panose="020B0503020204020204" charset="-122"/>
              </a:rPr>
              <a:t>课堂巩固训练</a:t>
            </a:r>
            <a:endParaRPr lang="en-US" altLang="zh-CN" sz="8400" b="1" smtClean="0">
              <a:solidFill>
                <a:srgbClr val="FF0000"/>
              </a:solidFill>
              <a:latin typeface="微软雅黑" panose="020B0503020204020204" charset="-122"/>
              <a:ea typeface="微软雅黑" panose="020B0503020204020204" charset="-122"/>
            </a:endParaRPr>
          </a:p>
          <a:p>
            <a:pPr marL="0" indent="0">
              <a:buFont typeface="Arial" panose="020B0604020202020204" pitchFamily="34" charset="0"/>
              <a:buNone/>
            </a:pPr>
            <a:r>
              <a:rPr lang="en-US" altLang="zh-CN" sz="7200" u="sng" smtClean="0">
                <a:latin typeface="微软雅黑" panose="020B0503020204020204" charset="-122"/>
                <a:ea typeface="微软雅黑" panose="020B0503020204020204" charset="-122"/>
              </a:rPr>
              <a:t>                 </a:t>
            </a:r>
            <a:r>
              <a:rPr lang="en-US" altLang="zh-CN" sz="7200" smtClean="0">
                <a:latin typeface="微软雅黑" panose="020B0503020204020204" charset="-122"/>
                <a:ea typeface="微软雅黑" panose="020B0503020204020204" charset="-122"/>
              </a:rPr>
              <a:t> </a:t>
            </a:r>
            <a:endParaRPr lang="zh-CN" altLang="zh-CN" sz="7200" smtClean="0">
              <a:latin typeface="微软雅黑" panose="020B0503020204020204" charset="-122"/>
              <a:ea typeface="微软雅黑" panose="020B0503020204020204" charset="-122"/>
            </a:endParaRPr>
          </a:p>
          <a:p>
            <a:pPr marL="0" indent="0">
              <a:buFont typeface="Arial" panose="020B0604020202020204" pitchFamily="34" charset="0"/>
              <a:buNone/>
            </a:pPr>
            <a:r>
              <a:rPr lang="en-US" altLang="zh-CN" sz="1500" u="sng" smtClean="0"/>
              <a:t>                 </a:t>
            </a:r>
            <a:r>
              <a:rPr lang="en-US" altLang="zh-CN" sz="1500" smtClean="0"/>
              <a:t> </a:t>
            </a:r>
            <a:endParaRPr lang="zh-CN" altLang="zh-CN" sz="1500" smtClean="0"/>
          </a:p>
          <a:p>
            <a:pPr marL="0" indent="0" eaLnBrk="1" hangingPunct="1">
              <a:buFont typeface="Arial" panose="020B0604020202020204" pitchFamily="34" charset="0"/>
              <a:buNone/>
            </a:pPr>
            <a:endParaRPr lang="en-US" altLang="zh-CN" sz="1500" smtClean="0">
              <a:latin typeface="+mj-ea"/>
            </a:endParaRPr>
          </a:p>
          <a:p>
            <a:pPr marL="0" indent="0" eaLnBrk="1" hangingPunct="1">
              <a:buFont typeface="Arial" panose="020B0604020202020204" pitchFamily="34" charset="0"/>
              <a:buNone/>
            </a:pPr>
            <a:r>
              <a:rPr lang="en-US" altLang="zh-CN" sz="1500" b="1" smtClean="0">
                <a:latin typeface="+mj-ea"/>
              </a:rPr>
              <a:t> </a:t>
            </a:r>
            <a:endParaRPr lang="zh-CN" altLang="en-US" sz="2100">
              <a:solidFill>
                <a:srgbClr val="FF0000"/>
              </a:solidFill>
              <a:latin typeface="+mj-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3703" y="1331606"/>
            <a:ext cx="1229046" cy="639233"/>
          </a:xfrm>
          <a:prstGeom prst="rect">
            <a:avLst/>
          </a:prstGeom>
        </p:spPr>
      </p:pic>
      <p:sp>
        <p:nvSpPr>
          <p:cNvPr id="4" name="Rectangle 5"/>
          <p:cNvSpPr>
            <a:spLocks noChangeArrowheads="1"/>
          </p:cNvSpPr>
          <p:nvPr/>
        </p:nvSpPr>
        <p:spPr bwMode="auto">
          <a:xfrm>
            <a:off x="1" y="986790"/>
            <a:ext cx="264160" cy="83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spAutoFit/>
          </a:bodyPr>
          <a:lstStyle/>
          <a:p>
            <a:endParaRPr lang="zh-CN" altLang="en-US" sz="100">
              <a:solidFill>
                <a:prstClr val="black"/>
              </a:solidFill>
            </a:endParaRPr>
          </a:p>
        </p:txBody>
      </p:sp>
      <p:sp>
        <p:nvSpPr>
          <p:cNvPr id="5" name="矩形 4"/>
          <p:cNvSpPr/>
          <p:nvPr/>
        </p:nvSpPr>
        <p:spPr>
          <a:xfrm>
            <a:off x="296652" y="1993917"/>
            <a:ext cx="6222581" cy="2515235"/>
          </a:xfrm>
          <a:prstGeom prst="rect">
            <a:avLst/>
          </a:prstGeom>
        </p:spPr>
        <p:txBody>
          <a:bodyPr wrap="square">
            <a:spAutoFit/>
          </a:bodyPr>
          <a:lstStyle/>
          <a:p>
            <a:pPr>
              <a:lnSpc>
                <a:spcPct val="150000"/>
              </a:lnSpc>
            </a:pPr>
            <a:r>
              <a:rPr lang="en-US" altLang="zh-CN" sz="1500">
                <a:solidFill>
                  <a:prstClr val="black"/>
                </a:solidFill>
                <a:latin typeface="微软雅黑" panose="020B0503020204020204" charset="-122"/>
                <a:ea typeface="微软雅黑" panose="020B0503020204020204" charset="-122"/>
              </a:rPr>
              <a:t>1. </a:t>
            </a:r>
            <a:r>
              <a:rPr lang="zh-CN" altLang="en-US" sz="1500">
                <a:solidFill>
                  <a:prstClr val="black"/>
                </a:solidFill>
                <a:latin typeface="微软雅黑" panose="020B0503020204020204" charset="-122"/>
                <a:ea typeface="微软雅黑" panose="020B0503020204020204" charset="-122"/>
              </a:rPr>
              <a:t>判断下列</a:t>
            </a:r>
            <a:r>
              <a:rPr lang="zh-CN" altLang="en-US" sz="1500" smtClean="0">
                <a:solidFill>
                  <a:prstClr val="black"/>
                </a:solidFill>
                <a:latin typeface="微软雅黑" panose="020B0503020204020204" charset="-122"/>
                <a:ea typeface="微软雅黑" panose="020B0503020204020204" charset="-122"/>
              </a:rPr>
              <a:t>加</a:t>
            </a:r>
            <a:r>
              <a:rPr lang="zh-CN" altLang="en-US" sz="1500">
                <a:solidFill>
                  <a:prstClr val="black"/>
                </a:solidFill>
                <a:latin typeface="微软雅黑" panose="020B0503020204020204" charset="-122"/>
                <a:ea typeface="微软雅黑" panose="020B0503020204020204" charset="-122"/>
              </a:rPr>
              <a:t>色</a:t>
            </a:r>
            <a:r>
              <a:rPr lang="zh-CN" altLang="en-US" sz="1500" smtClean="0">
                <a:solidFill>
                  <a:prstClr val="black"/>
                </a:solidFill>
                <a:latin typeface="微软雅黑" panose="020B0503020204020204" charset="-122"/>
                <a:ea typeface="微软雅黑" panose="020B0503020204020204" charset="-122"/>
              </a:rPr>
              <a:t>成语</a:t>
            </a:r>
            <a:r>
              <a:rPr lang="zh-CN" altLang="en-US" sz="1500">
                <a:solidFill>
                  <a:prstClr val="black"/>
                </a:solidFill>
                <a:latin typeface="微软雅黑" panose="020B0503020204020204" charset="-122"/>
                <a:ea typeface="微软雅黑" panose="020B0503020204020204" charset="-122"/>
              </a:rPr>
              <a:t>使用的对错。</a:t>
            </a:r>
          </a:p>
          <a:p>
            <a:pPr>
              <a:lnSpc>
                <a:spcPct val="150000"/>
              </a:lnSpc>
            </a:pPr>
            <a:r>
              <a:rPr lang="zh-CN" altLang="en-US" sz="1500">
                <a:solidFill>
                  <a:prstClr val="black"/>
                </a:solidFill>
                <a:latin typeface="微软雅黑" panose="020B0503020204020204" charset="-122"/>
                <a:ea typeface="微软雅黑" panose="020B0503020204020204" charset="-122"/>
              </a:rPr>
              <a:t>① 雨过天晴，清风送爽，花香浓郁，小蜜蜂</a:t>
            </a:r>
            <a:r>
              <a:rPr lang="zh-CN" altLang="en-US" sz="1500" smtClean="0">
                <a:solidFill>
                  <a:prstClr val="black"/>
                </a:solidFill>
                <a:latin typeface="微软雅黑" panose="020B0503020204020204" charset="-122"/>
                <a:ea typeface="微软雅黑" panose="020B0503020204020204" charset="-122"/>
              </a:rPr>
              <a:t>们</a:t>
            </a:r>
            <a:r>
              <a:rPr lang="zh-CN" altLang="en-US" sz="1500" smtClean="0">
                <a:solidFill>
                  <a:srgbClr val="FF0000"/>
                </a:solidFill>
                <a:latin typeface="微软雅黑" panose="020B0503020204020204" charset="-122"/>
                <a:ea typeface="微软雅黑" panose="020B0503020204020204" charset="-122"/>
              </a:rPr>
              <a:t>蓊</a:t>
            </a:r>
            <a:r>
              <a:rPr lang="zh-CN" altLang="en-US" sz="1500">
                <a:solidFill>
                  <a:srgbClr val="FF0000"/>
                </a:solidFill>
                <a:latin typeface="微软雅黑" panose="020B0503020204020204" charset="-122"/>
                <a:ea typeface="微软雅黑" panose="020B0503020204020204" charset="-122"/>
              </a:rPr>
              <a:t>蓊郁</a:t>
            </a:r>
            <a:r>
              <a:rPr lang="zh-CN" altLang="en-US" sz="1500" smtClean="0">
                <a:solidFill>
                  <a:srgbClr val="FF0000"/>
                </a:solidFill>
                <a:latin typeface="微软雅黑" panose="020B0503020204020204" charset="-122"/>
                <a:ea typeface="微软雅黑" panose="020B0503020204020204" charset="-122"/>
              </a:rPr>
              <a:t>郁</a:t>
            </a:r>
            <a:r>
              <a:rPr lang="zh-CN" altLang="en-US" sz="1500" smtClean="0">
                <a:solidFill>
                  <a:prstClr val="black"/>
                </a:solidFill>
                <a:latin typeface="微软雅黑" panose="020B0503020204020204" charset="-122"/>
                <a:ea typeface="微软雅黑" panose="020B0503020204020204" charset="-122"/>
              </a:rPr>
              <a:t>地</a:t>
            </a:r>
            <a:r>
              <a:rPr lang="zh-CN" altLang="en-US" sz="1500">
                <a:solidFill>
                  <a:prstClr val="black"/>
                </a:solidFill>
                <a:latin typeface="微软雅黑" panose="020B0503020204020204" charset="-122"/>
                <a:ea typeface="微软雅黑" panose="020B0503020204020204" charset="-122"/>
              </a:rPr>
              <a:t>奔了出来，忙着采花酿蜜。（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r>
              <a:rPr lang="zh-CN" altLang="en-US" sz="1500">
                <a:solidFill>
                  <a:srgbClr val="FF0000"/>
                </a:solidFill>
                <a:latin typeface="微软雅黑" panose="020B0503020204020204" charset="-122"/>
                <a:ea typeface="微软雅黑" panose="020B0503020204020204" charset="-122"/>
              </a:rPr>
              <a:t>　</a:t>
            </a:r>
            <a:endParaRPr lang="en-US" altLang="zh-CN" sz="1500" smtClean="0">
              <a:solidFill>
                <a:srgbClr val="FF0000"/>
              </a:solidFill>
              <a:latin typeface="微软雅黑" panose="020B0503020204020204" charset="-122"/>
              <a:ea typeface="微软雅黑" panose="020B0503020204020204" charset="-122"/>
            </a:endParaRPr>
          </a:p>
          <a:p>
            <a:pPr>
              <a:lnSpc>
                <a:spcPct val="150000"/>
              </a:lnSpc>
            </a:pPr>
            <a:endParaRPr lang="zh-CN" altLang="en-US" sz="1500">
              <a:solidFill>
                <a:srgbClr val="FF0000"/>
              </a:solidFill>
              <a:latin typeface="微软雅黑" panose="020B0503020204020204" charset="-122"/>
              <a:ea typeface="微软雅黑" panose="020B0503020204020204" charset="-122"/>
            </a:endParaRPr>
          </a:p>
          <a:p>
            <a:pPr>
              <a:lnSpc>
                <a:spcPct val="150000"/>
              </a:lnSpc>
            </a:pPr>
            <a:r>
              <a:rPr lang="zh-CN" altLang="en-US" sz="1500">
                <a:solidFill>
                  <a:prstClr val="black"/>
                </a:solidFill>
                <a:latin typeface="微软雅黑" panose="020B0503020204020204" charset="-122"/>
                <a:ea typeface="微软雅黑" panose="020B0503020204020204" charset="-122"/>
              </a:rPr>
              <a:t>② 中央三令五申下发文件，要求企业搞好</a:t>
            </a:r>
            <a:r>
              <a:rPr lang="zh-CN" altLang="en-US" sz="1500" smtClean="0">
                <a:solidFill>
                  <a:prstClr val="black"/>
                </a:solidFill>
                <a:latin typeface="微软雅黑" panose="020B0503020204020204" charset="-122"/>
                <a:ea typeface="微软雅黑" panose="020B0503020204020204" charset="-122"/>
              </a:rPr>
              <a:t>安全生产</a:t>
            </a:r>
            <a:r>
              <a:rPr lang="zh-CN" altLang="en-US" sz="1500">
                <a:solidFill>
                  <a:prstClr val="black"/>
                </a:solidFill>
                <a:latin typeface="微软雅黑" panose="020B0503020204020204" charset="-122"/>
                <a:ea typeface="微软雅黑" panose="020B0503020204020204" charset="-122"/>
              </a:rPr>
              <a:t>，但是，某些企业为了利益，在</a:t>
            </a:r>
            <a:r>
              <a:rPr lang="zh-CN" altLang="en-US" sz="1500" smtClean="0">
                <a:solidFill>
                  <a:prstClr val="black"/>
                </a:solidFill>
                <a:latin typeface="微软雅黑" panose="020B0503020204020204" charset="-122"/>
                <a:ea typeface="微软雅黑" panose="020B0503020204020204" charset="-122"/>
              </a:rPr>
              <a:t>安全生产</a:t>
            </a:r>
            <a:r>
              <a:rPr lang="zh-CN" altLang="en-US" sz="1500">
                <a:solidFill>
                  <a:prstClr val="black"/>
                </a:solidFill>
                <a:latin typeface="微软雅黑" panose="020B0503020204020204" charset="-122"/>
                <a:ea typeface="微软雅黑" panose="020B0503020204020204" charset="-122"/>
              </a:rPr>
              <a:t>上</a:t>
            </a:r>
            <a:r>
              <a:rPr lang="zh-CN" altLang="en-US" sz="1500" smtClean="0">
                <a:solidFill>
                  <a:srgbClr val="FF0000"/>
                </a:solidFill>
                <a:latin typeface="微软雅黑" panose="020B0503020204020204" charset="-122"/>
                <a:ea typeface="微软雅黑" panose="020B0503020204020204" charset="-122"/>
              </a:rPr>
              <a:t>欲盖弥彰</a:t>
            </a:r>
            <a:r>
              <a:rPr lang="zh-CN" altLang="en-US" sz="1500" smtClean="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抛出安全整顿的幌子作掩饰</a:t>
            </a:r>
            <a:r>
              <a:rPr lang="zh-CN" altLang="en-US" sz="1500" smtClean="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p:txBody>
      </p:sp>
      <p:sp>
        <p:nvSpPr>
          <p:cNvPr id="6" name="矩形 5"/>
          <p:cNvSpPr/>
          <p:nvPr/>
        </p:nvSpPr>
        <p:spPr>
          <a:xfrm>
            <a:off x="1754814" y="2758715"/>
            <a:ext cx="352425" cy="368300"/>
          </a:xfrm>
          <a:prstGeom prst="rect">
            <a:avLst/>
          </a:prstGeom>
        </p:spPr>
        <p:txBody>
          <a:bodyPr wrap="none">
            <a:spAutoFit/>
          </a:bodyPr>
          <a:lstStyle/>
          <a:p>
            <a:r>
              <a:rPr lang="en-US" altLang="zh-CN" sz="1800">
                <a:solidFill>
                  <a:srgbClr val="FF0000"/>
                </a:solidFill>
                <a:latin typeface="微软雅黑" panose="020B0503020204020204" charset="-122"/>
                <a:ea typeface="微软雅黑" panose="020B0503020204020204" charset="-122"/>
              </a:rPr>
              <a:t>×</a:t>
            </a:r>
            <a:endParaRPr lang="zh-CN" altLang="en-US" sz="1800"/>
          </a:p>
        </p:txBody>
      </p:sp>
      <p:sp>
        <p:nvSpPr>
          <p:cNvPr id="7" name="矩形 6"/>
          <p:cNvSpPr/>
          <p:nvPr/>
        </p:nvSpPr>
        <p:spPr>
          <a:xfrm>
            <a:off x="5913276" y="4131078"/>
            <a:ext cx="352425" cy="368300"/>
          </a:xfrm>
          <a:prstGeom prst="rect">
            <a:avLst/>
          </a:prstGeom>
        </p:spPr>
        <p:txBody>
          <a:bodyPr wrap="none">
            <a:spAutoFit/>
          </a:bodyPr>
          <a:lstStyle/>
          <a:p>
            <a:r>
              <a:rPr lang="en-US" altLang="zh-CN" sz="1800">
                <a:solidFill>
                  <a:srgbClr val="FF0000"/>
                </a:solidFill>
                <a:latin typeface="微软雅黑" panose="020B0503020204020204" charset="-122"/>
                <a:ea typeface="微软雅黑" panose="020B0503020204020204" charset="-122"/>
              </a:rPr>
              <a:t>×</a:t>
            </a:r>
            <a:endParaRPr lang="zh-CN" altLang="en-US" sz="1800"/>
          </a:p>
        </p:txBody>
      </p:sp>
      <p:sp>
        <p:nvSpPr>
          <p:cNvPr id="8" name="矩形 7"/>
          <p:cNvSpPr/>
          <p:nvPr/>
        </p:nvSpPr>
        <p:spPr>
          <a:xfrm>
            <a:off x="328599" y="3050958"/>
            <a:ext cx="5638683" cy="437515"/>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解析：“蓊蓊郁郁”不能用于蜜蜂，对象错误。</a:t>
            </a:r>
            <a:endParaRPr lang="en-US" altLang="zh-CN" sz="1500">
              <a:solidFill>
                <a:srgbClr val="FF0000"/>
              </a:solidFill>
              <a:latin typeface="微软雅黑" panose="020B0503020204020204" charset="-122"/>
              <a:ea typeface="微软雅黑" panose="020B0503020204020204" charset="-122"/>
            </a:endParaRPr>
          </a:p>
        </p:txBody>
      </p:sp>
      <p:sp>
        <p:nvSpPr>
          <p:cNvPr id="9" name="矩形 8"/>
          <p:cNvSpPr/>
          <p:nvPr/>
        </p:nvSpPr>
        <p:spPr>
          <a:xfrm>
            <a:off x="350658" y="4509120"/>
            <a:ext cx="5638683" cy="437515"/>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解析：“欲盖弥彰”用在此处与语境不符</a:t>
            </a:r>
            <a:r>
              <a:rPr lang="zh-CN" altLang="en-US" sz="1500" smtClean="0">
                <a:solidFill>
                  <a:srgbClr val="FF0000"/>
                </a:solidFill>
                <a:latin typeface="微软雅黑" panose="020B0503020204020204" charset="-122"/>
                <a:ea typeface="微软雅黑" panose="020B0503020204020204" charset="-122"/>
              </a:rPr>
              <a:t>。</a:t>
            </a:r>
            <a:endParaRPr lang="en-US" altLang="zh-CN" sz="150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88286" y="1407970"/>
            <a:ext cx="6480720" cy="3553460"/>
          </a:xfrm>
          <a:prstGeom prst="rect">
            <a:avLst/>
          </a:prstGeom>
        </p:spPr>
        <p:txBody>
          <a:bodyPr wrap="square">
            <a:spAutoFit/>
          </a:bodyPr>
          <a:lstStyle/>
          <a:p>
            <a:pPr>
              <a:lnSpc>
                <a:spcPct val="150000"/>
              </a:lnSpc>
            </a:pPr>
            <a:r>
              <a:rPr lang="zh-CN" altLang="en-US" sz="1500">
                <a:solidFill>
                  <a:prstClr val="black"/>
                </a:solidFill>
                <a:latin typeface="微软雅黑" panose="020B0503020204020204" charset="-122"/>
                <a:ea typeface="微软雅黑" panose="020B0503020204020204" charset="-122"/>
              </a:rPr>
              <a:t>③ 现实生活中，我们应该尽量打破“亡羊补牢”的思维定式，对待工作既不凑合也不麻痹，恪尽职守，力求做到</a:t>
            </a:r>
            <a:r>
              <a:rPr lang="zh-CN" altLang="en-US" sz="1500">
                <a:solidFill>
                  <a:srgbClr val="FF0000"/>
                </a:solidFill>
                <a:latin typeface="微软雅黑" panose="020B0503020204020204" charset="-122"/>
                <a:ea typeface="微软雅黑" panose="020B0503020204020204" charset="-122"/>
              </a:rPr>
              <a:t>曲突徙薪</a:t>
            </a:r>
            <a:r>
              <a:rPr lang="zh-CN" altLang="en-US" sz="1500">
                <a:solidFill>
                  <a:prstClr val="black"/>
                </a:solidFill>
                <a:latin typeface="微软雅黑" panose="020B0503020204020204" charset="-122"/>
                <a:ea typeface="微软雅黑" panose="020B0503020204020204" charset="-122"/>
              </a:rPr>
              <a:t>。（　　）</a:t>
            </a:r>
            <a:endParaRPr lang="en-US" altLang="zh-CN" sz="1500">
              <a:solidFill>
                <a:prstClr val="black"/>
              </a:solidFill>
              <a:latin typeface="微软雅黑" panose="020B0503020204020204" charset="-122"/>
              <a:ea typeface="微软雅黑" panose="020B0503020204020204" charset="-122"/>
            </a:endParaRPr>
          </a:p>
          <a:p>
            <a:pPr>
              <a:lnSpc>
                <a:spcPct val="150000"/>
              </a:lnSpc>
            </a:pPr>
            <a:endParaRPr lang="en-US" altLang="zh-CN" sz="1500" smtClean="0">
              <a:solidFill>
                <a:srgbClr val="FF0000"/>
              </a:solidFill>
              <a:latin typeface="微软雅黑" panose="020B0503020204020204" charset="-122"/>
              <a:ea typeface="微软雅黑" panose="020B0503020204020204" charset="-122"/>
            </a:endParaRPr>
          </a:p>
          <a:p>
            <a:pPr>
              <a:lnSpc>
                <a:spcPct val="150000"/>
              </a:lnSpc>
            </a:pP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r>
              <a:rPr lang="zh-CN" altLang="en-US" sz="1500" smtClean="0">
                <a:solidFill>
                  <a:prstClr val="black"/>
                </a:solidFill>
                <a:latin typeface="微软雅黑" panose="020B0503020204020204" charset="-122"/>
                <a:ea typeface="微软雅黑" panose="020B0503020204020204" charset="-122"/>
              </a:rPr>
              <a:t>④ </a:t>
            </a:r>
            <a:r>
              <a:rPr lang="zh-CN" altLang="en-US" sz="1500">
                <a:solidFill>
                  <a:prstClr val="black"/>
                </a:solidFill>
                <a:latin typeface="微软雅黑" panose="020B0503020204020204" charset="-122"/>
                <a:ea typeface="微软雅黑" panose="020B0503020204020204" charset="-122"/>
              </a:rPr>
              <a:t>电视剧</a:t>
            </a:r>
            <a:r>
              <a:rPr lang="en-US" altLang="zh-CN" sz="150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孔子</a:t>
            </a:r>
            <a:r>
              <a:rPr lang="en-US" altLang="zh-CN" sz="150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虽博得了有关专家的一致</a:t>
            </a:r>
            <a:r>
              <a:rPr lang="zh-CN" altLang="en-US" sz="1500" smtClean="0">
                <a:solidFill>
                  <a:prstClr val="black"/>
                </a:solidFill>
                <a:latin typeface="微软雅黑" panose="020B0503020204020204" charset="-122"/>
                <a:ea typeface="微软雅黑" panose="020B0503020204020204" charset="-122"/>
              </a:rPr>
              <a:t>好评</a:t>
            </a:r>
            <a:r>
              <a:rPr lang="zh-CN" altLang="en-US" sz="1500">
                <a:solidFill>
                  <a:prstClr val="black"/>
                </a:solidFill>
                <a:latin typeface="微软雅黑" panose="020B0503020204020204" charset="-122"/>
                <a:ea typeface="微软雅黑" panose="020B0503020204020204" charset="-122"/>
              </a:rPr>
              <a:t>，但终因</a:t>
            </a:r>
            <a:r>
              <a:rPr lang="zh-CN" altLang="en-US" sz="1500" smtClean="0">
                <a:solidFill>
                  <a:srgbClr val="FF0000"/>
                </a:solidFill>
                <a:latin typeface="微软雅黑" panose="020B0503020204020204" charset="-122"/>
                <a:ea typeface="微软雅黑" panose="020B0503020204020204" charset="-122"/>
              </a:rPr>
              <a:t>曲高和寡</a:t>
            </a:r>
            <a:r>
              <a:rPr lang="zh-CN" altLang="en-US" sz="1500" smtClean="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收视率不高。（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r>
              <a:rPr lang="zh-CN" altLang="en-US" sz="1500" smtClean="0">
                <a:solidFill>
                  <a:prstClr val="black"/>
                </a:solidFill>
                <a:latin typeface="微软雅黑" panose="020B0503020204020204" charset="-122"/>
                <a:ea typeface="微软雅黑" panose="020B0503020204020204" charset="-122"/>
              </a:rPr>
              <a:t>⑤ </a:t>
            </a:r>
            <a:r>
              <a:rPr lang="zh-CN" altLang="en-US" sz="1500">
                <a:solidFill>
                  <a:prstClr val="black"/>
                </a:solidFill>
                <a:latin typeface="微软雅黑" panose="020B0503020204020204" charset="-122"/>
                <a:ea typeface="微软雅黑" panose="020B0503020204020204" charset="-122"/>
              </a:rPr>
              <a:t>诗歌需要有广大的受众作基础，相继</a:t>
            </a:r>
            <a:r>
              <a:rPr lang="zh-CN" altLang="en-US" sz="1500" smtClean="0">
                <a:solidFill>
                  <a:prstClr val="black"/>
                </a:solidFill>
                <a:latin typeface="微软雅黑" panose="020B0503020204020204" charset="-122"/>
                <a:ea typeface="微软雅黑" panose="020B0503020204020204" charset="-122"/>
              </a:rPr>
              <a:t>涌现出</a:t>
            </a:r>
            <a:r>
              <a:rPr lang="zh-CN" altLang="en-US" sz="1500">
                <a:solidFill>
                  <a:prstClr val="black"/>
                </a:solidFill>
                <a:latin typeface="微软雅黑" panose="020B0503020204020204" charset="-122"/>
                <a:ea typeface="微软雅黑" panose="020B0503020204020204" charset="-122"/>
              </a:rPr>
              <a:t>的</a:t>
            </a:r>
            <a:r>
              <a:rPr lang="zh-CN" altLang="en-US" sz="1500">
                <a:solidFill>
                  <a:srgbClr val="FF0000"/>
                </a:solidFill>
                <a:latin typeface="微软雅黑" panose="020B0503020204020204" charset="-122"/>
                <a:ea typeface="微软雅黑" panose="020B0503020204020204" charset="-122"/>
              </a:rPr>
              <a:t>下</a:t>
            </a:r>
            <a:r>
              <a:rPr lang="zh-CN" altLang="en-US" sz="1500" smtClean="0">
                <a:solidFill>
                  <a:srgbClr val="FF0000"/>
                </a:solidFill>
                <a:latin typeface="微软雅黑" panose="020B0503020204020204" charset="-122"/>
                <a:ea typeface="微软雅黑" panose="020B0503020204020204" charset="-122"/>
              </a:rPr>
              <a:t>里巴人</a:t>
            </a:r>
            <a:r>
              <a:rPr lang="zh-CN" altLang="en-US" sz="1500" smtClean="0">
                <a:solidFill>
                  <a:prstClr val="black"/>
                </a:solidFill>
                <a:latin typeface="微软雅黑" panose="020B0503020204020204" charset="-122"/>
                <a:ea typeface="微软雅黑" panose="020B0503020204020204" charset="-122"/>
              </a:rPr>
              <a:t>式</a:t>
            </a:r>
            <a:r>
              <a:rPr lang="zh-CN" altLang="en-US" sz="1500">
                <a:solidFill>
                  <a:prstClr val="black"/>
                </a:solidFill>
                <a:latin typeface="微软雅黑" panose="020B0503020204020204" charset="-122"/>
                <a:ea typeface="微软雅黑" panose="020B0503020204020204" charset="-122"/>
              </a:rPr>
              <a:t>诗作是诗歌发展的沃土，</a:t>
            </a:r>
            <a:r>
              <a:rPr lang="zh-CN" altLang="en-US" sz="1500" smtClean="0">
                <a:solidFill>
                  <a:prstClr val="black"/>
                </a:solidFill>
                <a:latin typeface="微软雅黑" panose="020B0503020204020204" charset="-122"/>
                <a:ea typeface="微软雅黑" panose="020B0503020204020204" charset="-122"/>
              </a:rPr>
              <a:t>为出现</a:t>
            </a:r>
            <a:r>
              <a:rPr lang="zh-CN" altLang="en-US" sz="1500">
                <a:solidFill>
                  <a:prstClr val="black"/>
                </a:solidFill>
                <a:latin typeface="微软雅黑" panose="020B0503020204020204" charset="-122"/>
                <a:ea typeface="微软雅黑" panose="020B0503020204020204" charset="-122"/>
              </a:rPr>
              <a:t>阳春白雪之作提供了提升的平台和跳板</a:t>
            </a:r>
            <a:r>
              <a:rPr lang="zh-CN" altLang="en-US" sz="1500" smtClean="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p:txBody>
      </p:sp>
      <p:sp>
        <p:nvSpPr>
          <p:cNvPr id="3" name="矩形 2"/>
          <p:cNvSpPr/>
          <p:nvPr/>
        </p:nvSpPr>
        <p:spPr>
          <a:xfrm>
            <a:off x="5554759" y="1796996"/>
            <a:ext cx="343535" cy="368300"/>
          </a:xfrm>
          <a:prstGeom prst="rect">
            <a:avLst/>
          </a:prstGeom>
        </p:spPr>
        <p:txBody>
          <a:bodyPr wrap="none">
            <a:spAutoFit/>
          </a:bodyPr>
          <a:lstStyle/>
          <a:p>
            <a:r>
              <a:rPr lang="zh-CN" altLang="en-US" sz="1800">
                <a:solidFill>
                  <a:srgbClr val="FF0000"/>
                </a:solidFill>
                <a:latin typeface="微软雅黑" panose="020B0503020204020204" charset="-122"/>
                <a:ea typeface="微软雅黑" panose="020B0503020204020204" charset="-122"/>
              </a:rPr>
              <a:t>√</a:t>
            </a:r>
            <a:endParaRPr lang="zh-CN" altLang="en-US" sz="1800"/>
          </a:p>
        </p:txBody>
      </p:sp>
      <p:sp>
        <p:nvSpPr>
          <p:cNvPr id="4" name="矩形 3"/>
          <p:cNvSpPr/>
          <p:nvPr/>
        </p:nvSpPr>
        <p:spPr>
          <a:xfrm>
            <a:off x="2152381" y="3154946"/>
            <a:ext cx="343535" cy="368300"/>
          </a:xfrm>
          <a:prstGeom prst="rect">
            <a:avLst/>
          </a:prstGeom>
        </p:spPr>
        <p:txBody>
          <a:bodyPr wrap="none">
            <a:spAutoFit/>
          </a:bodyPr>
          <a:lstStyle/>
          <a:p>
            <a:r>
              <a:rPr lang="zh-CN" altLang="en-US" sz="1800">
                <a:solidFill>
                  <a:srgbClr val="FF0000"/>
                </a:solidFill>
                <a:latin typeface="微软雅黑" panose="020B0503020204020204" charset="-122"/>
                <a:ea typeface="微软雅黑" panose="020B0503020204020204" charset="-122"/>
              </a:rPr>
              <a:t>√</a:t>
            </a:r>
            <a:endParaRPr lang="zh-CN" altLang="en-US" sz="1800"/>
          </a:p>
        </p:txBody>
      </p:sp>
      <p:sp>
        <p:nvSpPr>
          <p:cNvPr id="5" name="矩形 4"/>
          <p:cNvSpPr/>
          <p:nvPr/>
        </p:nvSpPr>
        <p:spPr>
          <a:xfrm>
            <a:off x="1342291" y="2121032"/>
            <a:ext cx="6303504" cy="437515"/>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a:t>
            </a:r>
            <a:r>
              <a:rPr lang="zh-CN" altLang="en-US" sz="1500" smtClean="0">
                <a:solidFill>
                  <a:srgbClr val="FF0000"/>
                </a:solidFill>
                <a:latin typeface="微软雅黑" panose="020B0503020204020204" charset="-122"/>
                <a:ea typeface="微软雅黑" panose="020B0503020204020204" charset="-122"/>
              </a:rPr>
              <a:t>：</a:t>
            </a:r>
            <a:r>
              <a:rPr lang="zh-CN" altLang="en-US" sz="1500">
                <a:solidFill>
                  <a:srgbClr val="FF0000"/>
                </a:solidFill>
                <a:latin typeface="微软雅黑" panose="020B0503020204020204" charset="-122"/>
                <a:ea typeface="微软雅黑" panose="020B0503020204020204" charset="-122"/>
              </a:rPr>
              <a:t> “曲突徙薪”比喻事先采取措施，防止危险发生。使用</a:t>
            </a:r>
            <a:r>
              <a:rPr lang="zh-CN" altLang="en-US" sz="1500" smtClean="0">
                <a:solidFill>
                  <a:srgbClr val="FF0000"/>
                </a:solidFill>
                <a:latin typeface="微软雅黑" panose="020B0503020204020204" charset="-122"/>
                <a:ea typeface="微软雅黑" panose="020B0503020204020204" charset="-122"/>
              </a:rPr>
              <a:t>正确。</a:t>
            </a:r>
            <a:endParaRPr lang="en-US" altLang="zh-CN" sz="1500">
              <a:solidFill>
                <a:srgbClr val="FF0000"/>
              </a:solidFill>
              <a:latin typeface="微软雅黑" panose="020B0503020204020204" charset="-122"/>
              <a:ea typeface="微软雅黑" panose="020B0503020204020204" charset="-122"/>
            </a:endParaRPr>
          </a:p>
        </p:txBody>
      </p:sp>
      <p:sp>
        <p:nvSpPr>
          <p:cNvPr id="6" name="矩形 5"/>
          <p:cNvSpPr/>
          <p:nvPr/>
        </p:nvSpPr>
        <p:spPr>
          <a:xfrm>
            <a:off x="1357489" y="3465518"/>
            <a:ext cx="6303504" cy="783590"/>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a:t>
            </a:r>
            <a:r>
              <a:rPr lang="zh-CN" altLang="en-US" sz="1500" smtClean="0">
                <a:solidFill>
                  <a:srgbClr val="FF0000"/>
                </a:solidFill>
                <a:latin typeface="微软雅黑" panose="020B0503020204020204" charset="-122"/>
                <a:ea typeface="微软雅黑" panose="020B0503020204020204" charset="-122"/>
              </a:rPr>
              <a:t>：</a:t>
            </a:r>
            <a:r>
              <a:rPr lang="zh-CN" altLang="en-US" sz="1500">
                <a:solidFill>
                  <a:srgbClr val="FF0000"/>
                </a:solidFill>
                <a:latin typeface="微软雅黑" panose="020B0503020204020204" charset="-122"/>
                <a:ea typeface="微软雅黑" panose="020B0503020204020204" charset="-122"/>
              </a:rPr>
              <a:t> “曲高和寡” 比喻言论或艺术作品不通俗，能理解或欣赏的人很少。使用正确</a:t>
            </a:r>
            <a:r>
              <a:rPr lang="zh-CN" altLang="en-US" sz="1500" smtClean="0">
                <a:solidFill>
                  <a:srgbClr val="FF0000"/>
                </a:solidFill>
                <a:latin typeface="微软雅黑" panose="020B0503020204020204" charset="-122"/>
                <a:ea typeface="微软雅黑" panose="020B0503020204020204" charset="-122"/>
              </a:rPr>
              <a:t>。</a:t>
            </a:r>
            <a:endParaRPr lang="en-US" altLang="zh-CN" sz="1500">
              <a:solidFill>
                <a:srgbClr val="FF0000"/>
              </a:solidFill>
              <a:latin typeface="微软雅黑" panose="020B0503020204020204" charset="-122"/>
              <a:ea typeface="微软雅黑" panose="020B0503020204020204" charset="-122"/>
            </a:endParaRPr>
          </a:p>
        </p:txBody>
      </p:sp>
      <p:sp>
        <p:nvSpPr>
          <p:cNvPr id="7" name="矩形 6"/>
          <p:cNvSpPr/>
          <p:nvPr/>
        </p:nvSpPr>
        <p:spPr>
          <a:xfrm>
            <a:off x="6345411" y="4551221"/>
            <a:ext cx="343535" cy="368300"/>
          </a:xfrm>
          <a:prstGeom prst="rect">
            <a:avLst/>
          </a:prstGeom>
        </p:spPr>
        <p:txBody>
          <a:bodyPr wrap="none">
            <a:spAutoFit/>
          </a:bodyPr>
          <a:lstStyle/>
          <a:p>
            <a:r>
              <a:rPr lang="zh-CN" altLang="en-US" sz="1800">
                <a:solidFill>
                  <a:srgbClr val="FF0000"/>
                </a:solidFill>
                <a:latin typeface="微软雅黑" panose="020B0503020204020204" charset="-122"/>
                <a:ea typeface="微软雅黑" panose="020B0503020204020204" charset="-122"/>
              </a:rPr>
              <a:t>√</a:t>
            </a:r>
            <a:endParaRPr lang="zh-CN" altLang="en-US" sz="1800"/>
          </a:p>
        </p:txBody>
      </p:sp>
      <p:sp>
        <p:nvSpPr>
          <p:cNvPr id="8" name="矩形 7"/>
          <p:cNvSpPr/>
          <p:nvPr/>
        </p:nvSpPr>
        <p:spPr>
          <a:xfrm>
            <a:off x="1357489" y="4891887"/>
            <a:ext cx="6303504" cy="437515"/>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a:t>
            </a:r>
            <a:r>
              <a:rPr lang="zh-CN" altLang="en-US" sz="1500" smtClean="0">
                <a:solidFill>
                  <a:srgbClr val="FF0000"/>
                </a:solidFill>
                <a:latin typeface="微软雅黑" panose="020B0503020204020204" charset="-122"/>
                <a:ea typeface="微软雅黑" panose="020B0503020204020204" charset="-122"/>
              </a:rPr>
              <a:t>：</a:t>
            </a:r>
            <a:r>
              <a:rPr lang="zh-CN" altLang="en-US" sz="1500">
                <a:solidFill>
                  <a:srgbClr val="FF0000"/>
                </a:solidFill>
                <a:latin typeface="微软雅黑" panose="020B0503020204020204" charset="-122"/>
                <a:ea typeface="微软雅黑" panose="020B0503020204020204" charset="-122"/>
              </a:rPr>
              <a:t> “下里巴人” 泛指通俗的普及的文学艺术，使用正确</a:t>
            </a:r>
            <a:r>
              <a:rPr lang="zh-CN" altLang="en-US" sz="1500" smtClean="0">
                <a:solidFill>
                  <a:srgbClr val="FF0000"/>
                </a:solidFill>
                <a:latin typeface="微软雅黑" panose="020B0503020204020204" charset="-122"/>
                <a:ea typeface="微软雅黑" panose="020B0503020204020204" charset="-122"/>
              </a:rPr>
              <a:t>。</a:t>
            </a:r>
            <a:endParaRPr lang="en-US" altLang="zh-CN" sz="150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75451" y="1644453"/>
            <a:ext cx="6480720" cy="2515235"/>
          </a:xfrm>
          <a:prstGeom prst="rect">
            <a:avLst/>
          </a:prstGeom>
        </p:spPr>
        <p:txBody>
          <a:bodyPr wrap="square">
            <a:spAutoFit/>
          </a:bodyPr>
          <a:lstStyle/>
          <a:p>
            <a:pPr>
              <a:lnSpc>
                <a:spcPct val="150000"/>
              </a:lnSpc>
            </a:pPr>
            <a:r>
              <a:rPr lang="zh-CN" altLang="en-US" sz="1500" smtClean="0">
                <a:solidFill>
                  <a:prstClr val="black"/>
                </a:solidFill>
                <a:latin typeface="微软雅黑" panose="020B0503020204020204" charset="-122"/>
                <a:ea typeface="微软雅黑" panose="020B0503020204020204" charset="-122"/>
              </a:rPr>
              <a:t>⑥ </a:t>
            </a:r>
            <a:r>
              <a:rPr lang="zh-CN" altLang="en-US" sz="1500">
                <a:solidFill>
                  <a:prstClr val="black"/>
                </a:solidFill>
                <a:latin typeface="微软雅黑" panose="020B0503020204020204" charset="-122"/>
                <a:ea typeface="微软雅黑" panose="020B0503020204020204" charset="-122"/>
              </a:rPr>
              <a:t>有些问题，只有在条件具备、</a:t>
            </a:r>
            <a:r>
              <a:rPr lang="zh-CN" altLang="en-US" sz="1500" smtClean="0">
                <a:solidFill>
                  <a:srgbClr val="FF0000"/>
                </a:solidFill>
                <a:latin typeface="微软雅黑" panose="020B0503020204020204" charset="-122"/>
                <a:ea typeface="微软雅黑" panose="020B0503020204020204" charset="-122"/>
              </a:rPr>
              <a:t>瓜熟蒂落</a:t>
            </a:r>
            <a:r>
              <a:rPr lang="zh-CN" altLang="en-US" sz="1500" smtClean="0">
                <a:solidFill>
                  <a:prstClr val="black"/>
                </a:solidFill>
                <a:latin typeface="微软雅黑" panose="020B0503020204020204" charset="-122"/>
                <a:ea typeface="微软雅黑" panose="020B0503020204020204" charset="-122"/>
              </a:rPr>
              <a:t>的时候</a:t>
            </a:r>
            <a:r>
              <a:rPr lang="zh-CN" altLang="en-US" sz="1500">
                <a:solidFill>
                  <a:prstClr val="black"/>
                </a:solidFill>
                <a:latin typeface="微软雅黑" panose="020B0503020204020204" charset="-122"/>
                <a:ea typeface="微软雅黑" panose="020B0503020204020204" charset="-122"/>
              </a:rPr>
              <a:t>，才能从根本上获得解决。（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r>
              <a:rPr lang="zh-CN" altLang="en-US" sz="1500">
                <a:solidFill>
                  <a:prstClr val="black"/>
                </a:solidFill>
                <a:latin typeface="微软雅黑" panose="020B0503020204020204" charset="-122"/>
                <a:ea typeface="微软雅黑" panose="020B0503020204020204" charset="-122"/>
              </a:rPr>
              <a:t>　</a:t>
            </a:r>
            <a:endParaRPr lang="en-US" altLang="zh-CN" sz="1500" smtClean="0">
              <a:solidFill>
                <a:srgbClr val="FF0000"/>
              </a:solidFill>
              <a:latin typeface="微软雅黑" panose="020B0503020204020204" charset="-122"/>
              <a:ea typeface="微软雅黑" panose="020B0503020204020204" charset="-122"/>
            </a:endParaRPr>
          </a:p>
          <a:p>
            <a:pPr>
              <a:lnSpc>
                <a:spcPct val="150000"/>
              </a:lnSpc>
            </a:pPr>
            <a:endParaRPr lang="en-US" altLang="zh-CN" sz="1500">
              <a:solidFill>
                <a:srgbClr val="FF0000"/>
              </a:solidFill>
              <a:latin typeface="微软雅黑" panose="020B0503020204020204" charset="-122"/>
              <a:ea typeface="微软雅黑" panose="020B0503020204020204" charset="-122"/>
            </a:endParaRPr>
          </a:p>
          <a:p>
            <a:pPr>
              <a:lnSpc>
                <a:spcPct val="150000"/>
              </a:lnSpc>
            </a:pPr>
            <a:endParaRPr lang="en-US" altLang="zh-CN" sz="1500" smtClean="0">
              <a:solidFill>
                <a:prstClr val="black"/>
              </a:solidFill>
              <a:latin typeface="微软雅黑" panose="020B0503020204020204" charset="-122"/>
              <a:ea typeface="微软雅黑" panose="020B0503020204020204" charset="-122"/>
            </a:endParaRPr>
          </a:p>
          <a:p>
            <a:pPr>
              <a:lnSpc>
                <a:spcPct val="150000"/>
              </a:lnSpc>
            </a:pPr>
            <a:r>
              <a:rPr lang="zh-CN" altLang="en-US" sz="1500" smtClean="0">
                <a:solidFill>
                  <a:prstClr val="black"/>
                </a:solidFill>
                <a:latin typeface="微软雅黑" panose="020B0503020204020204" charset="-122"/>
                <a:ea typeface="微软雅黑" panose="020B0503020204020204" charset="-122"/>
              </a:rPr>
              <a:t>⑦ </a:t>
            </a:r>
            <a:r>
              <a:rPr lang="zh-CN" altLang="en-US" sz="1500">
                <a:solidFill>
                  <a:prstClr val="black"/>
                </a:solidFill>
                <a:latin typeface="微软雅黑" panose="020B0503020204020204" charset="-122"/>
                <a:ea typeface="微软雅黑" panose="020B0503020204020204" charset="-122"/>
              </a:rPr>
              <a:t>理解宏伟目标必须联系中华民族</a:t>
            </a:r>
            <a:r>
              <a:rPr lang="en-US" altLang="zh-CN" sz="1500">
                <a:solidFill>
                  <a:prstClr val="black"/>
                </a:solidFill>
                <a:latin typeface="微软雅黑" panose="020B0503020204020204" charset="-122"/>
                <a:ea typeface="微软雅黑" panose="020B0503020204020204" charset="-122"/>
              </a:rPr>
              <a:t>5000 </a:t>
            </a:r>
            <a:r>
              <a:rPr lang="zh-CN" altLang="en-US" sz="1500">
                <a:solidFill>
                  <a:prstClr val="black"/>
                </a:solidFill>
                <a:latin typeface="微软雅黑" panose="020B0503020204020204" charset="-122"/>
                <a:ea typeface="微软雅黑" panose="020B0503020204020204" charset="-122"/>
              </a:rPr>
              <a:t>年</a:t>
            </a:r>
            <a:r>
              <a:rPr lang="zh-CN" altLang="en-US" sz="1500" smtClean="0">
                <a:solidFill>
                  <a:prstClr val="black"/>
                </a:solidFill>
                <a:latin typeface="微软雅黑" panose="020B0503020204020204" charset="-122"/>
                <a:ea typeface="微软雅黑" panose="020B0503020204020204" charset="-122"/>
              </a:rPr>
              <a:t>文明史</a:t>
            </a:r>
            <a:r>
              <a:rPr lang="zh-CN" altLang="en-US" sz="1500">
                <a:solidFill>
                  <a:prstClr val="black"/>
                </a:solidFill>
                <a:latin typeface="微软雅黑" panose="020B0503020204020204" charset="-122"/>
                <a:ea typeface="微软雅黑" panose="020B0503020204020204" charset="-122"/>
              </a:rPr>
              <a:t>、</a:t>
            </a:r>
            <a:r>
              <a:rPr lang="en-US" altLang="zh-CN" sz="1500">
                <a:solidFill>
                  <a:prstClr val="black"/>
                </a:solidFill>
                <a:latin typeface="微软雅黑" panose="020B0503020204020204" charset="-122"/>
                <a:ea typeface="微软雅黑" panose="020B0503020204020204" charset="-122"/>
              </a:rPr>
              <a:t>1840 </a:t>
            </a:r>
            <a:r>
              <a:rPr lang="zh-CN" altLang="en-US" sz="1500">
                <a:solidFill>
                  <a:prstClr val="black"/>
                </a:solidFill>
                <a:latin typeface="微软雅黑" panose="020B0503020204020204" charset="-122"/>
                <a:ea typeface="微软雅黑" panose="020B0503020204020204" charset="-122"/>
              </a:rPr>
              <a:t>年以来的近现代史和</a:t>
            </a:r>
            <a:r>
              <a:rPr lang="en-US" altLang="zh-CN" sz="1500">
                <a:solidFill>
                  <a:prstClr val="black"/>
                </a:solidFill>
                <a:latin typeface="微软雅黑" panose="020B0503020204020204" charset="-122"/>
                <a:ea typeface="微软雅黑" panose="020B0503020204020204" charset="-122"/>
              </a:rPr>
              <a:t>90 </a:t>
            </a:r>
            <a:r>
              <a:rPr lang="zh-CN" altLang="en-US" sz="1500">
                <a:solidFill>
                  <a:prstClr val="black"/>
                </a:solidFill>
                <a:latin typeface="微软雅黑" panose="020B0503020204020204" charset="-122"/>
                <a:ea typeface="微软雅黑" panose="020B0503020204020204" charset="-122"/>
              </a:rPr>
              <a:t>多年党的</a:t>
            </a:r>
            <a:r>
              <a:rPr lang="zh-CN" altLang="en-US" sz="1500" smtClean="0">
                <a:solidFill>
                  <a:prstClr val="black"/>
                </a:solidFill>
                <a:latin typeface="微软雅黑" panose="020B0503020204020204" charset="-122"/>
                <a:ea typeface="微软雅黑" panose="020B0503020204020204" charset="-122"/>
              </a:rPr>
              <a:t>奋斗</a:t>
            </a:r>
            <a:r>
              <a:rPr lang="zh-CN" altLang="en-US" sz="1500">
                <a:solidFill>
                  <a:prstClr val="black"/>
                </a:solidFill>
                <a:latin typeface="微软雅黑" panose="020B0503020204020204" charset="-122"/>
                <a:ea typeface="微软雅黑" panose="020B0503020204020204" charset="-122"/>
              </a:rPr>
              <a:t>史，敬畏和感恩历史，不可</a:t>
            </a:r>
            <a:r>
              <a:rPr lang="zh-CN" altLang="en-US" sz="1500" smtClean="0">
                <a:solidFill>
                  <a:srgbClr val="FF0000"/>
                </a:solidFill>
                <a:latin typeface="微软雅黑" panose="020B0503020204020204" charset="-122"/>
                <a:ea typeface="微软雅黑" panose="020B0503020204020204" charset="-122"/>
              </a:rPr>
              <a:t>数典忘祖</a:t>
            </a:r>
            <a:r>
              <a:rPr lang="zh-CN" altLang="en-US" sz="1500" smtClean="0">
                <a:solidFill>
                  <a:prstClr val="black"/>
                </a:solidFill>
                <a:latin typeface="微软雅黑" panose="020B0503020204020204" charset="-122"/>
                <a:ea typeface="微软雅黑" panose="020B0503020204020204" charset="-122"/>
              </a:rPr>
              <a:t>。</a:t>
            </a:r>
            <a:r>
              <a:rPr lang="en-US" altLang="zh-CN" sz="1500" smtClean="0">
                <a:solidFill>
                  <a:prstClr val="black"/>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　　</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p:txBody>
      </p:sp>
      <p:sp>
        <p:nvSpPr>
          <p:cNvPr id="3" name="矩形 2"/>
          <p:cNvSpPr/>
          <p:nvPr/>
        </p:nvSpPr>
        <p:spPr>
          <a:xfrm>
            <a:off x="1399487" y="2033478"/>
            <a:ext cx="352425" cy="368300"/>
          </a:xfrm>
          <a:prstGeom prst="rect">
            <a:avLst/>
          </a:prstGeom>
        </p:spPr>
        <p:txBody>
          <a:bodyPr wrap="none">
            <a:spAutoFit/>
          </a:bodyPr>
          <a:lstStyle/>
          <a:p>
            <a:r>
              <a:rPr lang="en-US" altLang="zh-CN" sz="1800">
                <a:solidFill>
                  <a:srgbClr val="FF0000"/>
                </a:solidFill>
                <a:latin typeface="微软雅黑" panose="020B0503020204020204" charset="-122"/>
                <a:ea typeface="微软雅黑" panose="020B0503020204020204" charset="-122"/>
              </a:rPr>
              <a:t>×</a:t>
            </a:r>
            <a:endParaRPr lang="zh-CN" altLang="en-US" sz="1800"/>
          </a:p>
        </p:txBody>
      </p:sp>
      <p:sp>
        <p:nvSpPr>
          <p:cNvPr id="4" name="矩形 3"/>
          <p:cNvSpPr/>
          <p:nvPr/>
        </p:nvSpPr>
        <p:spPr>
          <a:xfrm>
            <a:off x="6314033" y="3761671"/>
            <a:ext cx="343535" cy="368300"/>
          </a:xfrm>
          <a:prstGeom prst="rect">
            <a:avLst/>
          </a:prstGeom>
        </p:spPr>
        <p:txBody>
          <a:bodyPr wrap="none">
            <a:spAutoFit/>
          </a:bodyPr>
          <a:lstStyle/>
          <a:p>
            <a:r>
              <a:rPr lang="zh-CN" altLang="en-US" sz="1800">
                <a:solidFill>
                  <a:srgbClr val="FF0000"/>
                </a:solidFill>
                <a:latin typeface="微软雅黑" panose="020B0503020204020204" charset="-122"/>
                <a:ea typeface="微软雅黑" panose="020B0503020204020204" charset="-122"/>
              </a:rPr>
              <a:t>√</a:t>
            </a:r>
            <a:endParaRPr lang="zh-CN" altLang="en-US" sz="1800"/>
          </a:p>
        </p:txBody>
      </p:sp>
      <p:sp>
        <p:nvSpPr>
          <p:cNvPr id="5" name="矩形 4"/>
          <p:cNvSpPr/>
          <p:nvPr/>
        </p:nvSpPr>
        <p:spPr>
          <a:xfrm>
            <a:off x="1164059" y="2351852"/>
            <a:ext cx="6303504" cy="783590"/>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a:t>
            </a:r>
            <a:r>
              <a:rPr lang="zh-CN" altLang="en-US" sz="1500" smtClean="0">
                <a:solidFill>
                  <a:srgbClr val="FF0000"/>
                </a:solidFill>
                <a:latin typeface="微软雅黑" panose="020B0503020204020204" charset="-122"/>
                <a:ea typeface="微软雅黑" panose="020B0503020204020204" charset="-122"/>
              </a:rPr>
              <a:t>：</a:t>
            </a:r>
            <a:r>
              <a:rPr lang="zh-CN" altLang="en-US" sz="1500">
                <a:solidFill>
                  <a:srgbClr val="FF0000"/>
                </a:solidFill>
                <a:latin typeface="微软雅黑" panose="020B0503020204020204" charset="-122"/>
                <a:ea typeface="微软雅黑" panose="020B0503020204020204" charset="-122"/>
              </a:rPr>
              <a:t>不合语境。句中强调某些条件具备后，问题才会得到解决。应用“水到渠成” </a:t>
            </a:r>
            <a:r>
              <a:rPr lang="zh-CN" altLang="en-US" sz="1500" smtClean="0">
                <a:solidFill>
                  <a:srgbClr val="FF0000"/>
                </a:solidFill>
                <a:latin typeface="微软雅黑" panose="020B0503020204020204" charset="-122"/>
                <a:ea typeface="微软雅黑" panose="020B0503020204020204" charset="-122"/>
              </a:rPr>
              <a:t>。</a:t>
            </a:r>
            <a:endParaRPr lang="en-US" altLang="zh-CN" sz="1500">
              <a:solidFill>
                <a:srgbClr val="FF0000"/>
              </a:solidFill>
              <a:latin typeface="微软雅黑" panose="020B0503020204020204" charset="-122"/>
              <a:ea typeface="微软雅黑" panose="020B0503020204020204" charset="-122"/>
            </a:endParaRPr>
          </a:p>
        </p:txBody>
      </p:sp>
      <p:sp>
        <p:nvSpPr>
          <p:cNvPr id="6" name="矩形 5"/>
          <p:cNvSpPr/>
          <p:nvPr/>
        </p:nvSpPr>
        <p:spPr>
          <a:xfrm>
            <a:off x="1164059" y="4085707"/>
            <a:ext cx="6303504" cy="437515"/>
          </a:xfrm>
          <a:prstGeom prst="rect">
            <a:avLst/>
          </a:prstGeom>
        </p:spPr>
        <p:txBody>
          <a:bodyPr wrap="square">
            <a:spAutoFit/>
          </a:bodyPr>
          <a:lstStyle/>
          <a:p>
            <a:pPr>
              <a:lnSpc>
                <a:spcPct val="150000"/>
              </a:lnSpc>
            </a:pPr>
            <a:r>
              <a:rPr lang="zh-CN" altLang="en-US" sz="1500">
                <a:solidFill>
                  <a:srgbClr val="FF0000"/>
                </a:solidFill>
                <a:latin typeface="微软雅黑" panose="020B0503020204020204" charset="-122"/>
                <a:ea typeface="微软雅黑" panose="020B0503020204020204" charset="-122"/>
              </a:rPr>
              <a:t>解析</a:t>
            </a:r>
            <a:r>
              <a:rPr lang="zh-CN" altLang="en-US" sz="1500" smtClean="0">
                <a:solidFill>
                  <a:srgbClr val="FF0000"/>
                </a:solidFill>
                <a:latin typeface="微软雅黑" panose="020B0503020204020204" charset="-122"/>
                <a:ea typeface="微软雅黑" panose="020B0503020204020204" charset="-122"/>
              </a:rPr>
              <a:t>：</a:t>
            </a:r>
            <a:r>
              <a:rPr lang="zh-CN" altLang="en-US" sz="1500">
                <a:solidFill>
                  <a:srgbClr val="FF0000"/>
                </a:solidFill>
                <a:latin typeface="微软雅黑" panose="020B0503020204020204" charset="-122"/>
                <a:ea typeface="微软雅黑" panose="020B0503020204020204" charset="-122"/>
              </a:rPr>
              <a:t> “数典忘祖”泛指忘掉自己本来的情况或事物的本源，使用正确</a:t>
            </a:r>
            <a:r>
              <a:rPr lang="zh-CN" altLang="en-US" sz="1500" smtClean="0">
                <a:solidFill>
                  <a:srgbClr val="FF0000"/>
                </a:solidFill>
                <a:latin typeface="微软雅黑" panose="020B0503020204020204" charset="-122"/>
                <a:ea typeface="微软雅黑" panose="020B0503020204020204" charset="-122"/>
              </a:rPr>
              <a:t>。</a:t>
            </a:r>
            <a:endParaRPr lang="en-US" altLang="zh-CN" sz="150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539354" y="1042989"/>
            <a:ext cx="8065294" cy="3970318"/>
          </a:xfrm>
          <a:prstGeom prst="rect">
            <a:avLst/>
          </a:prstGeom>
          <a:noFill/>
          <a:ln>
            <a:noFill/>
          </a:ln>
        </p:spPr>
        <p:txBody>
          <a:bodyPr>
            <a:spAutoFit/>
          </a:bodyPr>
          <a:lstStyle/>
          <a:p>
            <a:pPr>
              <a:lnSpc>
                <a:spcPct val="150000"/>
              </a:lnSpc>
              <a:spcBef>
                <a:spcPct val="50000"/>
              </a:spcBef>
              <a:defRPr/>
            </a:pPr>
            <a:r>
              <a:rPr lang="en-US" altLang="zh-CN" sz="2800" b="1">
                <a:solidFill>
                  <a:schemeClr val="tx1">
                    <a:lumMod val="75000"/>
                  </a:schemeClr>
                </a:solidFill>
                <a:latin typeface="宋体" panose="02010600030101010101" pitchFamily="2" charset="-122"/>
                <a:ea typeface="宋体" panose="02010600030101010101" pitchFamily="2" charset="-122"/>
              </a:rPr>
              <a:t>    1928</a:t>
            </a:r>
            <a:r>
              <a:rPr lang="zh-CN" altLang="en-US" sz="2800" b="1">
                <a:solidFill>
                  <a:schemeClr val="tx1">
                    <a:lumMod val="75000"/>
                  </a:schemeClr>
                </a:solidFill>
                <a:latin typeface="宋体" panose="02010600030101010101" pitchFamily="2" charset="-122"/>
                <a:ea typeface="宋体" panose="02010600030101010101" pitchFamily="2" charset="-122"/>
              </a:rPr>
              <a:t>年与鲁迅合编</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奔流</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月刊，并主编</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大众文艺</a:t>
            </a:r>
            <a:r>
              <a:rPr lang="en-US" altLang="zh-CN" sz="2800" b="1">
                <a:solidFill>
                  <a:schemeClr val="tx1">
                    <a:lumMod val="75000"/>
                  </a:schemeClr>
                </a:solidFill>
                <a:latin typeface="宋体" panose="02010600030101010101" pitchFamily="2" charset="-122"/>
                <a:ea typeface="宋体" panose="02010600030101010101" pitchFamily="2" charset="-122"/>
              </a:rPr>
              <a:t>》</a:t>
            </a:r>
            <a:r>
              <a:rPr lang="zh-CN" altLang="en-US" sz="2800" b="1">
                <a:solidFill>
                  <a:schemeClr val="tx1">
                    <a:lumMod val="75000"/>
                  </a:schemeClr>
                </a:solidFill>
                <a:latin typeface="宋体" panose="02010600030101010101" pitchFamily="2" charset="-122"/>
                <a:ea typeface="宋体" panose="02010600030101010101" pitchFamily="2" charset="-122"/>
              </a:rPr>
              <a:t>。</a:t>
            </a:r>
            <a:r>
              <a:rPr lang="en-US" altLang="zh-CN" sz="2800" b="1">
                <a:solidFill>
                  <a:schemeClr val="tx1">
                    <a:lumMod val="75000"/>
                  </a:schemeClr>
                </a:solidFill>
                <a:latin typeface="宋体" panose="02010600030101010101" pitchFamily="2" charset="-122"/>
                <a:ea typeface="宋体" panose="02010600030101010101" pitchFamily="2" charset="-122"/>
              </a:rPr>
              <a:t>1930</a:t>
            </a:r>
            <a:r>
              <a:rPr lang="zh-CN" altLang="en-US" sz="2800" b="1">
                <a:solidFill>
                  <a:schemeClr val="tx1">
                    <a:lumMod val="75000"/>
                  </a:schemeClr>
                </a:solidFill>
                <a:latin typeface="宋体" panose="02010600030101010101" pitchFamily="2" charset="-122"/>
                <a:ea typeface="宋体" panose="02010600030101010101" pitchFamily="2" charset="-122"/>
              </a:rPr>
              <a:t>年中国自由运动大同盟成立，为发起人之一，并参加中国左翼作 家联盟。</a:t>
            </a:r>
            <a:r>
              <a:rPr lang="en-US" altLang="zh-CN" sz="2800" b="1">
                <a:solidFill>
                  <a:schemeClr val="tx1">
                    <a:lumMod val="75000"/>
                  </a:schemeClr>
                </a:solidFill>
                <a:latin typeface="宋体" panose="02010600030101010101" pitchFamily="2" charset="-122"/>
                <a:ea typeface="宋体" panose="02010600030101010101" pitchFamily="2" charset="-122"/>
              </a:rPr>
              <a:t>1933</a:t>
            </a:r>
            <a:r>
              <a:rPr lang="zh-CN" altLang="en-US" sz="2800" b="1">
                <a:solidFill>
                  <a:schemeClr val="tx1">
                    <a:lumMod val="75000"/>
                  </a:schemeClr>
                </a:solidFill>
                <a:latin typeface="宋体" panose="02010600030101010101" pitchFamily="2" charset="-122"/>
                <a:ea typeface="宋体" panose="02010600030101010101" pitchFamily="2" charset="-122"/>
              </a:rPr>
              <a:t>年初加入中国民权保障同盟。在白色恐怖威慑下由上海移居杭州，徜徉于浙、皖等地的山水之间，写有不少文笔优美的游记。  </a:t>
            </a:r>
          </a:p>
        </p:txBody>
      </p:sp>
      <p:sp>
        <p:nvSpPr>
          <p:cNvPr id="7171"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7172"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22194" y="1396901"/>
            <a:ext cx="6137496" cy="3900170"/>
          </a:xfrm>
          <a:prstGeom prst="rect">
            <a:avLst/>
          </a:prstGeom>
        </p:spPr>
        <p:txBody>
          <a:bodyPr wrap="square">
            <a:spAutoFit/>
          </a:bodyPr>
          <a:lstStyle/>
          <a:p>
            <a:pPr algn="just">
              <a:lnSpc>
                <a:spcPct val="150000"/>
              </a:lnSpc>
            </a:pPr>
            <a:r>
              <a:rPr lang="en-US" altLang="zh-CN" sz="1500" smtClean="0">
                <a:solidFill>
                  <a:prstClr val="black"/>
                </a:solidFill>
                <a:latin typeface="微软雅黑" panose="020B0503020204020204" charset="-122"/>
                <a:ea typeface="微软雅黑" panose="020B0503020204020204" charset="-122"/>
              </a:rPr>
              <a:t>2.</a:t>
            </a:r>
            <a:r>
              <a:rPr lang="zh-CN" altLang="en-US" sz="1500">
                <a:solidFill>
                  <a:prstClr val="black"/>
                </a:solidFill>
                <a:latin typeface="微软雅黑" panose="020B0503020204020204" charset="-122"/>
                <a:ea typeface="微软雅黑" panose="020B0503020204020204" charset="-122"/>
              </a:rPr>
              <a:t>依次填入下列各句横线处的词语，最恰当的</a:t>
            </a:r>
            <a:r>
              <a:rPr lang="zh-CN" altLang="en-US" sz="1500" smtClean="0">
                <a:solidFill>
                  <a:prstClr val="black"/>
                </a:solidFill>
                <a:latin typeface="微软雅黑" panose="020B0503020204020204" charset="-122"/>
                <a:ea typeface="微软雅黑" panose="020B0503020204020204" charset="-122"/>
              </a:rPr>
              <a:t>一项</a:t>
            </a:r>
            <a:r>
              <a:rPr lang="zh-CN" altLang="en-US" sz="1500">
                <a:solidFill>
                  <a:prstClr val="black"/>
                </a:solidFill>
                <a:latin typeface="微软雅黑" panose="020B0503020204020204" charset="-122"/>
                <a:ea typeface="微软雅黑" panose="020B0503020204020204" charset="-122"/>
              </a:rPr>
              <a:t>是（　　）</a:t>
            </a:r>
          </a:p>
          <a:p>
            <a:pPr algn="just">
              <a:lnSpc>
                <a:spcPct val="150000"/>
              </a:lnSpc>
            </a:pPr>
            <a:r>
              <a:rPr lang="zh-CN" altLang="en-US" sz="1500">
                <a:solidFill>
                  <a:prstClr val="black"/>
                </a:solidFill>
                <a:latin typeface="微软雅黑" panose="020B0503020204020204" charset="-122"/>
                <a:ea typeface="微软雅黑" panose="020B0503020204020204" charset="-122"/>
              </a:rPr>
              <a:t>① 他在回忆祖父的不幸遭遇时，不时拭泪，</a:t>
            </a:r>
            <a:r>
              <a:rPr lang="zh-CN" altLang="en-US" sz="1500" smtClean="0">
                <a:solidFill>
                  <a:prstClr val="black"/>
                </a:solidFill>
                <a:latin typeface="微软雅黑" panose="020B0503020204020204" charset="-122"/>
                <a:ea typeface="微软雅黑" panose="020B0503020204020204" charset="-122"/>
              </a:rPr>
              <a:t>致词</a:t>
            </a:r>
            <a:r>
              <a:rPr lang="zh-CN" altLang="en-US" sz="1500">
                <a:solidFill>
                  <a:prstClr val="black"/>
                </a:solidFill>
                <a:latin typeface="微软雅黑" panose="020B0503020204020204" charset="-122"/>
                <a:ea typeface="微软雅黑" panose="020B0503020204020204" charset="-122"/>
              </a:rPr>
              <a:t>时一度因</a:t>
            </a:r>
            <a:r>
              <a:rPr lang="zh-CN" altLang="en-US" sz="1500" smtClean="0">
                <a:solidFill>
                  <a:prstClr val="black"/>
                </a:solidFill>
                <a:latin typeface="微软雅黑" panose="020B0503020204020204" charset="-122"/>
                <a:ea typeface="微软雅黑" panose="020B0503020204020204" charset="-122"/>
              </a:rPr>
              <a:t>情绪</a:t>
            </a:r>
            <a:r>
              <a:rPr lang="en-US" altLang="zh-CN" sz="1500" smtClean="0">
                <a:solidFill>
                  <a:prstClr val="black"/>
                </a:solidFill>
                <a:latin typeface="微软雅黑" panose="020B0503020204020204" charset="-122"/>
                <a:ea typeface="微软雅黑" panose="020B0503020204020204" charset="-122"/>
              </a:rPr>
              <a:t>________</a:t>
            </a:r>
            <a:r>
              <a:rPr lang="zh-CN" altLang="en-US" sz="1500" smtClean="0">
                <a:solidFill>
                  <a:prstClr val="black"/>
                </a:solidFill>
                <a:latin typeface="微软雅黑" panose="020B0503020204020204" charset="-122"/>
                <a:ea typeface="微软雅黑" panose="020B0503020204020204" charset="-122"/>
              </a:rPr>
              <a:t>而</a:t>
            </a:r>
            <a:r>
              <a:rPr lang="zh-CN" altLang="en-US" sz="1500">
                <a:solidFill>
                  <a:prstClr val="black"/>
                </a:solidFill>
                <a:latin typeface="微软雅黑" panose="020B0503020204020204" charset="-122"/>
                <a:ea typeface="微软雅黑" panose="020B0503020204020204" charset="-122"/>
              </a:rPr>
              <a:t>中断。</a:t>
            </a:r>
          </a:p>
          <a:p>
            <a:pPr algn="just">
              <a:lnSpc>
                <a:spcPct val="150000"/>
              </a:lnSpc>
            </a:pPr>
            <a:r>
              <a:rPr lang="zh-CN" altLang="en-US" sz="1500" smtClean="0">
                <a:solidFill>
                  <a:prstClr val="black"/>
                </a:solidFill>
                <a:latin typeface="微软雅黑" panose="020B0503020204020204" charset="-122"/>
                <a:ea typeface="微软雅黑" panose="020B0503020204020204" charset="-122"/>
              </a:rPr>
              <a:t>②费</a:t>
            </a:r>
            <a:r>
              <a:rPr lang="zh-CN" altLang="en-US" sz="1500">
                <a:solidFill>
                  <a:prstClr val="black"/>
                </a:solidFill>
                <a:latin typeface="微软雅黑" panose="020B0503020204020204" charset="-122"/>
                <a:ea typeface="微软雅黑" panose="020B0503020204020204" charset="-122"/>
              </a:rPr>
              <a:t>德勒在拿下首场比赛后接受现场采访</a:t>
            </a:r>
            <a:r>
              <a:rPr lang="zh-CN" altLang="en-US" sz="1500" smtClean="0">
                <a:solidFill>
                  <a:prstClr val="black"/>
                </a:solidFill>
                <a:latin typeface="微软雅黑" panose="020B0503020204020204" charset="-122"/>
                <a:ea typeface="微软雅黑" panose="020B0503020204020204" charset="-122"/>
              </a:rPr>
              <a:t>时，</a:t>
            </a:r>
            <a:r>
              <a:rPr lang="en-US" altLang="zh-CN" sz="1500" smtClean="0">
                <a:solidFill>
                  <a:prstClr val="black"/>
                </a:solidFill>
                <a:latin typeface="微软雅黑" panose="020B0503020204020204" charset="-122"/>
                <a:ea typeface="微软雅黑" panose="020B0503020204020204" charset="-122"/>
              </a:rPr>
              <a:t>__________</a:t>
            </a:r>
            <a:r>
              <a:rPr lang="zh-CN" altLang="en-US" sz="1500" smtClean="0">
                <a:solidFill>
                  <a:prstClr val="black"/>
                </a:solidFill>
                <a:latin typeface="微软雅黑" panose="020B0503020204020204" charset="-122"/>
                <a:ea typeface="微软雅黑" panose="020B0503020204020204" charset="-122"/>
              </a:rPr>
              <a:t>地</a:t>
            </a:r>
            <a:r>
              <a:rPr lang="zh-CN" altLang="en-US" sz="1500">
                <a:solidFill>
                  <a:prstClr val="black"/>
                </a:solidFill>
                <a:latin typeface="微软雅黑" panose="020B0503020204020204" charset="-122"/>
                <a:ea typeface="微软雅黑" panose="020B0503020204020204" charset="-122"/>
              </a:rPr>
              <a:t>夸奖起太太和自己团队的表现。</a:t>
            </a:r>
          </a:p>
          <a:p>
            <a:pPr algn="just">
              <a:lnSpc>
                <a:spcPct val="150000"/>
              </a:lnSpc>
            </a:pPr>
            <a:r>
              <a:rPr lang="zh-CN" altLang="en-US" sz="1500">
                <a:solidFill>
                  <a:prstClr val="black"/>
                </a:solidFill>
                <a:latin typeface="微软雅黑" panose="020B0503020204020204" charset="-122"/>
                <a:ea typeface="微软雅黑" panose="020B0503020204020204" charset="-122"/>
              </a:rPr>
              <a:t>③ 这位失独母亲自述说：看见像儿子的人，</a:t>
            </a:r>
            <a:r>
              <a:rPr lang="zh-CN" altLang="en-US" sz="1500" smtClean="0">
                <a:solidFill>
                  <a:prstClr val="black"/>
                </a:solidFill>
                <a:latin typeface="微软雅黑" panose="020B0503020204020204" charset="-122"/>
                <a:ea typeface="微软雅黑" panose="020B0503020204020204" charset="-122"/>
              </a:rPr>
              <a:t>就会</a:t>
            </a:r>
            <a:r>
              <a:rPr lang="en-US" altLang="zh-CN" sz="1500">
                <a:solidFill>
                  <a:prstClr val="black"/>
                </a:solidFill>
                <a:latin typeface="微软雅黑" panose="020B0503020204020204" charset="-122"/>
                <a:ea typeface="微软雅黑" panose="020B0503020204020204" charset="-122"/>
              </a:rPr>
              <a:t>__________</a:t>
            </a:r>
            <a:r>
              <a:rPr lang="zh-CN" altLang="en-US" sz="1500" smtClean="0">
                <a:solidFill>
                  <a:prstClr val="black"/>
                </a:solidFill>
                <a:latin typeface="微软雅黑" panose="020B0503020204020204" charset="-122"/>
                <a:ea typeface="微软雅黑" panose="020B0503020204020204" charset="-122"/>
              </a:rPr>
              <a:t>地</a:t>
            </a:r>
            <a:r>
              <a:rPr lang="zh-CN" altLang="en-US" sz="1500">
                <a:solidFill>
                  <a:prstClr val="black"/>
                </a:solidFill>
                <a:latin typeface="微软雅黑" panose="020B0503020204020204" charset="-122"/>
                <a:ea typeface="微软雅黑" panose="020B0503020204020204" charset="-122"/>
              </a:rPr>
              <a:t>跟着，真希望那人就是自己的儿子</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a:p>
            <a:pPr algn="just">
              <a:lnSpc>
                <a:spcPct val="150000"/>
              </a:lnSpc>
            </a:pPr>
            <a:r>
              <a:rPr lang="en-US" altLang="zh-CN" sz="1500" smtClean="0">
                <a:solidFill>
                  <a:prstClr val="black"/>
                </a:solidFill>
                <a:latin typeface="微软雅黑" panose="020B0503020204020204" charset="-122"/>
                <a:ea typeface="微软雅黑" panose="020B0503020204020204" charset="-122"/>
              </a:rPr>
              <a:t>A</a:t>
            </a:r>
            <a:r>
              <a:rPr lang="en-US" altLang="zh-CN" sz="1500">
                <a:solidFill>
                  <a:prstClr val="black"/>
                </a:solidFill>
                <a:latin typeface="微软雅黑" panose="020B0503020204020204" charset="-122"/>
                <a:ea typeface="微软雅黑" panose="020B0503020204020204" charset="-122"/>
              </a:rPr>
              <a:t>. </a:t>
            </a:r>
            <a:r>
              <a:rPr lang="zh-CN" altLang="en-US" sz="1500">
                <a:solidFill>
                  <a:prstClr val="black"/>
                </a:solidFill>
                <a:latin typeface="微软雅黑" panose="020B0503020204020204" charset="-122"/>
                <a:ea typeface="微软雅黑" panose="020B0503020204020204" charset="-122"/>
              </a:rPr>
              <a:t>不能自已　　情不自禁　　不由自主</a:t>
            </a:r>
          </a:p>
          <a:p>
            <a:pPr algn="just">
              <a:lnSpc>
                <a:spcPct val="150000"/>
              </a:lnSpc>
            </a:pPr>
            <a:r>
              <a:rPr lang="en-US" altLang="zh-CN" sz="1500">
                <a:solidFill>
                  <a:prstClr val="black"/>
                </a:solidFill>
                <a:latin typeface="微软雅黑" panose="020B0503020204020204" charset="-122"/>
                <a:ea typeface="微软雅黑" panose="020B0503020204020204" charset="-122"/>
              </a:rPr>
              <a:t>B. </a:t>
            </a:r>
            <a:r>
              <a:rPr lang="zh-CN" altLang="en-US" sz="1500">
                <a:solidFill>
                  <a:prstClr val="black"/>
                </a:solidFill>
                <a:latin typeface="微软雅黑" panose="020B0503020204020204" charset="-122"/>
                <a:ea typeface="微软雅黑" panose="020B0503020204020204" charset="-122"/>
              </a:rPr>
              <a:t>不由自主　　不能自已　　情不自禁</a:t>
            </a:r>
          </a:p>
          <a:p>
            <a:pPr algn="just">
              <a:lnSpc>
                <a:spcPct val="150000"/>
              </a:lnSpc>
            </a:pPr>
            <a:r>
              <a:rPr lang="en-US" altLang="zh-CN" sz="1500">
                <a:solidFill>
                  <a:prstClr val="black"/>
                </a:solidFill>
                <a:latin typeface="微软雅黑" panose="020B0503020204020204" charset="-122"/>
                <a:ea typeface="微软雅黑" panose="020B0503020204020204" charset="-122"/>
              </a:rPr>
              <a:t>C. </a:t>
            </a:r>
            <a:r>
              <a:rPr lang="zh-CN" altLang="en-US" sz="1500">
                <a:solidFill>
                  <a:prstClr val="black"/>
                </a:solidFill>
                <a:latin typeface="微软雅黑" panose="020B0503020204020204" charset="-122"/>
                <a:ea typeface="微软雅黑" panose="020B0503020204020204" charset="-122"/>
              </a:rPr>
              <a:t>情不自禁　　不由自主　　不能自已</a:t>
            </a:r>
          </a:p>
          <a:p>
            <a:pPr algn="just">
              <a:lnSpc>
                <a:spcPct val="150000"/>
              </a:lnSpc>
            </a:pPr>
            <a:r>
              <a:rPr lang="en-US" altLang="zh-CN" sz="1500">
                <a:solidFill>
                  <a:prstClr val="black"/>
                </a:solidFill>
                <a:latin typeface="微软雅黑" panose="020B0503020204020204" charset="-122"/>
                <a:ea typeface="微软雅黑" panose="020B0503020204020204" charset="-122"/>
              </a:rPr>
              <a:t>D. </a:t>
            </a:r>
            <a:r>
              <a:rPr lang="zh-CN" altLang="en-US" sz="1500">
                <a:solidFill>
                  <a:prstClr val="black"/>
                </a:solidFill>
                <a:latin typeface="微软雅黑" panose="020B0503020204020204" charset="-122"/>
                <a:ea typeface="微软雅黑" panose="020B0503020204020204" charset="-122"/>
              </a:rPr>
              <a:t>情不自禁　　不能自已　　不由自主</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44550" y="1849120"/>
            <a:ext cx="6890385" cy="3322955"/>
          </a:xfrm>
          <a:prstGeom prst="rect">
            <a:avLst/>
          </a:prstGeom>
        </p:spPr>
        <p:txBody>
          <a:bodyPr wrap="square">
            <a:spAutoFit/>
          </a:bodyPr>
          <a:lstStyle/>
          <a:p>
            <a:pPr algn="just">
              <a:lnSpc>
                <a:spcPct val="150000"/>
              </a:lnSpc>
            </a:pPr>
            <a:r>
              <a:rPr lang="zh-CN" altLang="en-US" sz="2000" b="1" smtClean="0">
                <a:solidFill>
                  <a:srgbClr val="FF0000"/>
                </a:solidFill>
                <a:latin typeface="微软雅黑" panose="020B0503020204020204" charset="-122"/>
                <a:ea typeface="微软雅黑" panose="020B0503020204020204" charset="-122"/>
              </a:rPr>
              <a:t>答案：</a:t>
            </a:r>
            <a:r>
              <a:rPr lang="en-US" altLang="zh-CN" sz="2000" b="1" smtClean="0">
                <a:latin typeface="微软雅黑" panose="020B0503020204020204" charset="-122"/>
                <a:ea typeface="微软雅黑" panose="020B0503020204020204" charset="-122"/>
              </a:rPr>
              <a:t>A</a:t>
            </a:r>
          </a:p>
          <a:p>
            <a:pPr algn="just">
              <a:lnSpc>
                <a:spcPct val="150000"/>
              </a:lnSpc>
            </a:pPr>
            <a:r>
              <a:rPr lang="zh-CN" altLang="en-US" sz="2000" b="1" smtClean="0">
                <a:solidFill>
                  <a:srgbClr val="FF0000"/>
                </a:solidFill>
                <a:latin typeface="微软雅黑" panose="020B0503020204020204" charset="-122"/>
                <a:ea typeface="微软雅黑" panose="020B0503020204020204" charset="-122"/>
              </a:rPr>
              <a:t>解析：</a:t>
            </a:r>
            <a:r>
              <a:rPr lang="zh-CN" altLang="en-US" sz="2000" b="1" smtClean="0">
                <a:latin typeface="微软雅黑" panose="020B0503020204020204" charset="-122"/>
                <a:ea typeface="微软雅黑" panose="020B0503020204020204" charset="-122"/>
              </a:rPr>
              <a:t>“不能自已”</a:t>
            </a:r>
            <a:r>
              <a:rPr lang="zh-CN" altLang="en-US" sz="2000" b="1">
                <a:latin typeface="微软雅黑" panose="020B0503020204020204" charset="-122"/>
                <a:ea typeface="微软雅黑" panose="020B0503020204020204" charset="-122"/>
              </a:rPr>
              <a:t>，自己无法中止自己的感情或</a:t>
            </a:r>
            <a:r>
              <a:rPr lang="zh-CN" altLang="en-US" sz="2000" b="1" smtClean="0">
                <a:latin typeface="微软雅黑" panose="020B0503020204020204" charset="-122"/>
                <a:ea typeface="微软雅黑" panose="020B0503020204020204" charset="-122"/>
              </a:rPr>
              <a:t>行动</a:t>
            </a:r>
            <a:r>
              <a:rPr lang="zh-CN" altLang="en-US" sz="2000" b="1">
                <a:latin typeface="微软雅黑" panose="020B0503020204020204" charset="-122"/>
                <a:ea typeface="微软雅黑" panose="020B0503020204020204" charset="-122"/>
              </a:rPr>
              <a:t>。“情不自禁”，抑制不住自己的感情，强调</a:t>
            </a:r>
            <a:r>
              <a:rPr lang="zh-CN" altLang="en-US" sz="2000" b="1" smtClean="0">
                <a:latin typeface="微软雅黑" panose="020B0503020204020204" charset="-122"/>
                <a:ea typeface="微软雅黑" panose="020B0503020204020204" charset="-122"/>
              </a:rPr>
              <a:t>完全</a:t>
            </a:r>
            <a:r>
              <a:rPr lang="zh-CN" altLang="en-US" sz="2000" b="1">
                <a:latin typeface="微软雅黑" panose="020B0503020204020204" charset="-122"/>
                <a:ea typeface="微软雅黑" panose="020B0503020204020204" charset="-122"/>
              </a:rPr>
              <a:t>被某种感情所支配。“不由自主”，由不得自己</a:t>
            </a:r>
            <a:r>
              <a:rPr lang="zh-CN" altLang="en-US" sz="2000" b="1" smtClean="0">
                <a:latin typeface="微软雅黑" panose="020B0503020204020204" charset="-122"/>
                <a:ea typeface="微软雅黑" panose="020B0503020204020204" charset="-122"/>
              </a:rPr>
              <a:t>；控制</a:t>
            </a:r>
            <a:r>
              <a:rPr lang="zh-CN" altLang="en-US" sz="2000" b="1">
                <a:latin typeface="微软雅黑" panose="020B0503020204020204" charset="-122"/>
                <a:ea typeface="微软雅黑" panose="020B0503020204020204" charset="-122"/>
              </a:rPr>
              <a:t>不了自己。从语境看，第① 句因横线前</a:t>
            </a:r>
            <a:r>
              <a:rPr lang="zh-CN" altLang="en-US" sz="2000" b="1" smtClean="0">
                <a:latin typeface="微软雅黑" panose="020B0503020204020204" charset="-122"/>
                <a:ea typeface="微软雅黑" panose="020B0503020204020204" charset="-122"/>
              </a:rPr>
              <a:t>有“情绪”</a:t>
            </a:r>
            <a:r>
              <a:rPr lang="zh-CN" altLang="en-US" sz="2000" b="1">
                <a:latin typeface="微软雅黑" panose="020B0503020204020204" charset="-122"/>
                <a:ea typeface="微软雅黑" panose="020B0503020204020204" charset="-122"/>
              </a:rPr>
              <a:t>不能用“情不自禁”，否则语义重复，</a:t>
            </a:r>
            <a:r>
              <a:rPr lang="zh-CN" altLang="en-US" sz="2000" b="1" smtClean="0">
                <a:latin typeface="微软雅黑" panose="020B0503020204020204" charset="-122"/>
                <a:ea typeface="微软雅黑" panose="020B0503020204020204" charset="-122"/>
              </a:rPr>
              <a:t>排除</a:t>
            </a:r>
            <a:r>
              <a:rPr lang="en-US" altLang="zh-CN" sz="2000" b="1">
                <a:latin typeface="微软雅黑" panose="020B0503020204020204" charset="-122"/>
                <a:ea typeface="微软雅黑" panose="020B0503020204020204" charset="-122"/>
              </a:rPr>
              <a:t>C</a:t>
            </a:r>
            <a:r>
              <a:rPr lang="zh-CN" altLang="en-US" sz="2000" b="1">
                <a:latin typeface="微软雅黑" panose="020B0503020204020204" charset="-122"/>
                <a:ea typeface="微软雅黑" panose="020B0503020204020204" charset="-122"/>
              </a:rPr>
              <a:t>、</a:t>
            </a:r>
            <a:r>
              <a:rPr lang="en-US" altLang="zh-CN" sz="2000" b="1">
                <a:latin typeface="微软雅黑" panose="020B0503020204020204" charset="-122"/>
                <a:ea typeface="微软雅黑" panose="020B0503020204020204" charset="-122"/>
              </a:rPr>
              <a:t>D</a:t>
            </a:r>
            <a:r>
              <a:rPr lang="zh-CN" altLang="en-US" sz="2000" b="1">
                <a:latin typeface="微软雅黑" panose="020B0503020204020204" charset="-122"/>
                <a:ea typeface="微软雅黑" panose="020B0503020204020204" charset="-122"/>
              </a:rPr>
              <a:t>。第③ 句“失独”是悲伤的事情，</a:t>
            </a:r>
            <a:r>
              <a:rPr lang="zh-CN" altLang="en-US" sz="2000" b="1" smtClean="0">
                <a:latin typeface="微软雅黑" panose="020B0503020204020204" charset="-122"/>
                <a:ea typeface="微软雅黑" panose="020B0503020204020204" charset="-122"/>
              </a:rPr>
              <a:t>不宜用</a:t>
            </a:r>
            <a:r>
              <a:rPr lang="zh-CN" altLang="en-US" sz="2000" b="1">
                <a:latin typeface="微软雅黑" panose="020B0503020204020204" charset="-122"/>
                <a:ea typeface="微软雅黑" panose="020B0503020204020204" charset="-122"/>
              </a:rPr>
              <a:t>形容感情“激动”的“情不自禁”，排除</a:t>
            </a:r>
            <a:r>
              <a:rPr lang="en-US" altLang="zh-CN" sz="2000" b="1">
                <a:latin typeface="微软雅黑" panose="020B0503020204020204" charset="-122"/>
                <a:ea typeface="微软雅黑" panose="020B0503020204020204" charset="-122"/>
              </a:rPr>
              <a:t>B</a:t>
            </a:r>
            <a:r>
              <a:rPr lang="zh-CN" altLang="en-US" sz="2000" b="1" smtClean="0">
                <a:latin typeface="微软雅黑" panose="020B0503020204020204" charset="-122"/>
                <a:ea typeface="微软雅黑" panose="020B0503020204020204" charset="-122"/>
              </a:rPr>
              <a:t>。</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54407" y="1488682"/>
            <a:ext cx="6264696" cy="4246245"/>
          </a:xfrm>
          <a:prstGeom prst="rect">
            <a:avLst/>
          </a:prstGeom>
        </p:spPr>
        <p:txBody>
          <a:bodyPr wrap="square">
            <a:spAutoFit/>
          </a:bodyPr>
          <a:lstStyle/>
          <a:p>
            <a:pPr algn="just">
              <a:lnSpc>
                <a:spcPct val="150000"/>
              </a:lnSpc>
            </a:pPr>
            <a:r>
              <a:rPr lang="en-US" altLang="zh-CN" sz="1500" smtClean="0">
                <a:latin typeface="微软雅黑" panose="020B0503020204020204" charset="-122"/>
                <a:ea typeface="微软雅黑" panose="020B0503020204020204" charset="-122"/>
              </a:rPr>
              <a:t>3.</a:t>
            </a:r>
            <a:r>
              <a:rPr lang="zh-CN" altLang="en-US" sz="1500">
                <a:latin typeface="微软雅黑" panose="020B0503020204020204" charset="-122"/>
                <a:ea typeface="微软雅黑" panose="020B0503020204020204" charset="-122"/>
              </a:rPr>
              <a:t>下列各句中，没有语病的一项是 （　　）</a:t>
            </a:r>
          </a:p>
          <a:p>
            <a:pPr algn="just">
              <a:lnSpc>
                <a:spcPct val="150000"/>
              </a:lnSpc>
            </a:pPr>
            <a:r>
              <a:rPr lang="en-US" altLang="zh-CN" sz="1500">
                <a:latin typeface="微软雅黑" panose="020B0503020204020204" charset="-122"/>
                <a:ea typeface="微软雅黑" panose="020B0503020204020204" charset="-122"/>
              </a:rPr>
              <a:t>A. </a:t>
            </a:r>
            <a:r>
              <a:rPr lang="zh-CN" altLang="en-US" sz="1500">
                <a:latin typeface="微软雅黑" panose="020B0503020204020204" charset="-122"/>
                <a:ea typeface="微软雅黑" panose="020B0503020204020204" charset="-122"/>
              </a:rPr>
              <a:t>朱自清先生的散文名篇里呈现的大都是身边的凡人</a:t>
            </a:r>
            <a:r>
              <a:rPr lang="zh-CN" altLang="en-US" sz="1500" smtClean="0">
                <a:latin typeface="微软雅黑" panose="020B0503020204020204" charset="-122"/>
                <a:ea typeface="微软雅黑" panose="020B0503020204020204" charset="-122"/>
              </a:rPr>
              <a:t>琐事</a:t>
            </a:r>
            <a:r>
              <a:rPr lang="zh-CN" altLang="en-US" sz="1500">
                <a:latin typeface="微软雅黑" panose="020B0503020204020204" charset="-122"/>
                <a:ea typeface="微软雅黑" panose="020B0503020204020204" charset="-122"/>
              </a:rPr>
              <a:t>，但是这些事情中传达着他对生活的思索和感悟</a:t>
            </a:r>
            <a:r>
              <a:rPr lang="zh-CN" altLang="en-US" sz="1500" smtClean="0">
                <a:latin typeface="微软雅黑" panose="020B0503020204020204" charset="-122"/>
                <a:ea typeface="微软雅黑" panose="020B0503020204020204" charset="-122"/>
              </a:rPr>
              <a:t>。谁</a:t>
            </a:r>
            <a:r>
              <a:rPr lang="zh-CN" altLang="en-US" sz="1500">
                <a:latin typeface="微软雅黑" panose="020B0503020204020204" charset="-122"/>
                <a:ea typeface="微软雅黑" panose="020B0503020204020204" charset="-122"/>
              </a:rPr>
              <a:t>能否认朱先生的散文不能在平淡中传递真挚的</a:t>
            </a:r>
            <a:r>
              <a:rPr lang="zh-CN" altLang="en-US" sz="1500" smtClean="0">
                <a:latin typeface="微软雅黑" panose="020B0503020204020204" charset="-122"/>
                <a:ea typeface="微软雅黑" panose="020B0503020204020204" charset="-122"/>
              </a:rPr>
              <a:t>感情</a:t>
            </a:r>
            <a:r>
              <a:rPr lang="zh-CN" altLang="en-US" sz="1500">
                <a:latin typeface="微软雅黑" panose="020B0503020204020204" charset="-122"/>
                <a:ea typeface="微软雅黑" panose="020B0503020204020204" charset="-122"/>
              </a:rPr>
              <a:t>呢？</a:t>
            </a:r>
          </a:p>
          <a:p>
            <a:pPr algn="just">
              <a:lnSpc>
                <a:spcPct val="150000"/>
              </a:lnSpc>
            </a:pPr>
            <a:r>
              <a:rPr lang="en-US" altLang="zh-CN" sz="1500">
                <a:latin typeface="微软雅黑" panose="020B0503020204020204" charset="-122"/>
                <a:ea typeface="微软雅黑" panose="020B0503020204020204" charset="-122"/>
              </a:rPr>
              <a:t>B. </a:t>
            </a:r>
            <a:r>
              <a:rPr lang="zh-CN" altLang="en-US" sz="1500">
                <a:latin typeface="微软雅黑" panose="020B0503020204020204" charset="-122"/>
                <a:ea typeface="微软雅黑" panose="020B0503020204020204" charset="-122"/>
              </a:rPr>
              <a:t>种种迹象表明，观望的购房者非但没有像往日那样</a:t>
            </a:r>
            <a:r>
              <a:rPr lang="zh-CN" altLang="en-US" sz="1500" smtClean="0">
                <a:latin typeface="微软雅黑" panose="020B0503020204020204" charset="-122"/>
                <a:ea typeface="微软雅黑" panose="020B0503020204020204" charset="-122"/>
              </a:rPr>
              <a:t>坚持几日</a:t>
            </a:r>
            <a:r>
              <a:rPr lang="zh-CN" altLang="en-US" sz="1500">
                <a:latin typeface="微软雅黑" panose="020B0503020204020204" charset="-122"/>
                <a:ea typeface="微软雅黑" panose="020B0503020204020204" charset="-122"/>
              </a:rPr>
              <a:t>就选择放弃，重新加入购房大军中去，而且从严</a:t>
            </a:r>
            <a:r>
              <a:rPr lang="zh-CN" altLang="en-US" sz="1500" smtClean="0">
                <a:latin typeface="微软雅黑" panose="020B0503020204020204" charset="-122"/>
                <a:ea typeface="微软雅黑" panose="020B0503020204020204" charset="-122"/>
              </a:rPr>
              <a:t>的政策</a:t>
            </a:r>
            <a:r>
              <a:rPr lang="zh-CN" altLang="en-US" sz="1500">
                <a:latin typeface="微软雅黑" panose="020B0503020204020204" charset="-122"/>
                <a:ea typeface="微软雅黑" panose="020B0503020204020204" charset="-122"/>
              </a:rPr>
              <a:t>让购房者对房价下降充满信心。</a:t>
            </a:r>
          </a:p>
          <a:p>
            <a:pPr algn="just">
              <a:lnSpc>
                <a:spcPct val="150000"/>
              </a:lnSpc>
            </a:pPr>
            <a:r>
              <a:rPr lang="en-US" altLang="zh-CN" sz="1500" smtClean="0">
                <a:latin typeface="微软雅黑" panose="020B0503020204020204" charset="-122"/>
                <a:ea typeface="微软雅黑" panose="020B0503020204020204" charset="-122"/>
              </a:rPr>
              <a:t>C. </a:t>
            </a:r>
            <a:r>
              <a:rPr lang="zh-CN" altLang="en-US" sz="1500">
                <a:latin typeface="微软雅黑" panose="020B0503020204020204" charset="-122"/>
                <a:ea typeface="微软雅黑" panose="020B0503020204020204" charset="-122"/>
              </a:rPr>
              <a:t>在那篇科幻小说中，地表水冻结，动物渴死，植物冻死，人类将面临水源、食物、燃料，黑暗、疾病、强辐射损伤</a:t>
            </a:r>
            <a:r>
              <a:rPr lang="zh-CN" altLang="en-US" sz="1500" smtClean="0">
                <a:latin typeface="微软雅黑" panose="020B0503020204020204" charset="-122"/>
                <a:ea typeface="微软雅黑" panose="020B0503020204020204" charset="-122"/>
              </a:rPr>
              <a:t>和空气</a:t>
            </a:r>
            <a:r>
              <a:rPr lang="zh-CN" altLang="en-US" sz="1500">
                <a:latin typeface="微软雅黑" panose="020B0503020204020204" charset="-122"/>
                <a:ea typeface="微软雅黑" panose="020B0503020204020204" charset="-122"/>
              </a:rPr>
              <a:t>严重污染等问题。</a:t>
            </a:r>
          </a:p>
          <a:p>
            <a:pPr algn="just">
              <a:lnSpc>
                <a:spcPct val="150000"/>
              </a:lnSpc>
            </a:pPr>
            <a:r>
              <a:rPr lang="en-US" altLang="zh-CN" sz="1500">
                <a:latin typeface="微软雅黑" panose="020B0503020204020204" charset="-122"/>
                <a:ea typeface="微软雅黑" panose="020B0503020204020204" charset="-122"/>
              </a:rPr>
              <a:t>D. </a:t>
            </a:r>
            <a:r>
              <a:rPr lang="zh-CN" altLang="en-US" sz="1500">
                <a:latin typeface="微软雅黑" panose="020B0503020204020204" charset="-122"/>
                <a:ea typeface="微软雅黑" panose="020B0503020204020204" charset="-122"/>
              </a:rPr>
              <a:t>当我们仍然存有较浓厚的历史悲情时，很容易在自卑</a:t>
            </a:r>
            <a:r>
              <a:rPr lang="zh-CN" altLang="en-US" sz="1500" smtClean="0">
                <a:latin typeface="微软雅黑" panose="020B0503020204020204" charset="-122"/>
                <a:ea typeface="微软雅黑" panose="020B0503020204020204" charset="-122"/>
              </a:rPr>
              <a:t>和自负</a:t>
            </a:r>
            <a:r>
              <a:rPr lang="zh-CN" altLang="en-US" sz="1500">
                <a:latin typeface="微软雅黑" panose="020B0503020204020204" charset="-122"/>
                <a:ea typeface="微软雅黑" panose="020B0503020204020204" charset="-122"/>
              </a:rPr>
              <a:t>，或者“胜利主义”和“失败主义”之间摆动，</a:t>
            </a:r>
            <a:r>
              <a:rPr lang="zh-CN" altLang="en-US" sz="1500" smtClean="0">
                <a:latin typeface="微软雅黑" panose="020B0503020204020204" charset="-122"/>
                <a:ea typeface="微软雅黑" panose="020B0503020204020204" charset="-122"/>
              </a:rPr>
              <a:t>一些东西</a:t>
            </a:r>
            <a:r>
              <a:rPr lang="zh-CN" altLang="en-US" sz="1500">
                <a:latin typeface="微软雅黑" panose="020B0503020204020204" charset="-122"/>
                <a:ea typeface="微软雅黑" panose="020B0503020204020204" charset="-122"/>
              </a:rPr>
              <a:t>在我们眼里有可能变形</a:t>
            </a:r>
            <a:r>
              <a:rPr lang="zh-CN" altLang="en-US" sz="1500" smtClean="0">
                <a:latin typeface="微软雅黑" panose="020B0503020204020204" charset="-122"/>
                <a:ea typeface="微软雅黑" panose="020B0503020204020204" charset="-122"/>
              </a:rPr>
              <a:t>。</a:t>
            </a:r>
            <a:endParaRPr lang="zh-CN" altLang="en-US" sz="1500">
              <a:latin typeface="微软雅黑" panose="020B0503020204020204" charset="-122"/>
              <a:ea typeface="微软雅黑" panose="020B0503020204020204"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9760" y="1386840"/>
            <a:ext cx="6771005" cy="4523105"/>
          </a:xfrm>
          <a:prstGeom prst="rect">
            <a:avLst/>
          </a:prstGeom>
        </p:spPr>
        <p:txBody>
          <a:bodyPr wrap="square">
            <a:spAutoFit/>
          </a:bodyPr>
          <a:lstStyle/>
          <a:p>
            <a:pPr algn="just">
              <a:lnSpc>
                <a:spcPct val="150000"/>
              </a:lnSpc>
            </a:pPr>
            <a:r>
              <a:rPr lang="zh-CN" altLang="en-US" sz="2400" b="1" smtClean="0">
                <a:solidFill>
                  <a:srgbClr val="FF0000"/>
                </a:solidFill>
                <a:latin typeface="微软雅黑" panose="020B0503020204020204" charset="-122"/>
                <a:ea typeface="微软雅黑" panose="020B0503020204020204" charset="-122"/>
              </a:rPr>
              <a:t>答案：</a:t>
            </a:r>
            <a:r>
              <a:rPr lang="en-US" altLang="zh-CN" sz="2400" b="1" smtClean="0">
                <a:solidFill>
                  <a:prstClr val="black"/>
                </a:solidFill>
                <a:latin typeface="微软雅黑" panose="020B0503020204020204" charset="-122"/>
                <a:ea typeface="微软雅黑" panose="020B0503020204020204" charset="-122"/>
              </a:rPr>
              <a:t>D</a:t>
            </a:r>
            <a:r>
              <a:rPr lang="zh-CN" altLang="en-US" sz="2400" b="1">
                <a:solidFill>
                  <a:prstClr val="black"/>
                </a:solidFill>
                <a:latin typeface="微软雅黑" panose="020B0503020204020204" charset="-122"/>
                <a:ea typeface="微软雅黑" panose="020B0503020204020204" charset="-122"/>
              </a:rPr>
              <a:t>　</a:t>
            </a:r>
            <a:endParaRPr lang="en-US" altLang="zh-CN" sz="2400" b="1" smtClean="0">
              <a:solidFill>
                <a:prstClr val="black"/>
              </a:solidFill>
              <a:latin typeface="微软雅黑" panose="020B0503020204020204" charset="-122"/>
              <a:ea typeface="微软雅黑" panose="020B0503020204020204" charset="-122"/>
            </a:endParaRPr>
          </a:p>
          <a:p>
            <a:pPr algn="just">
              <a:lnSpc>
                <a:spcPct val="150000"/>
              </a:lnSpc>
            </a:pPr>
            <a:r>
              <a:rPr lang="zh-CN" altLang="en-US" sz="2400" b="1" smtClean="0">
                <a:solidFill>
                  <a:srgbClr val="FF0000"/>
                </a:solidFill>
                <a:latin typeface="微软雅黑" panose="020B0503020204020204" charset="-122"/>
                <a:ea typeface="微软雅黑" panose="020B0503020204020204" charset="-122"/>
              </a:rPr>
              <a:t>解析：</a:t>
            </a:r>
            <a:r>
              <a:rPr lang="en-US" altLang="zh-CN" sz="2400" b="1" smtClean="0">
                <a:solidFill>
                  <a:prstClr val="black"/>
                </a:solidFill>
                <a:latin typeface="微软雅黑" panose="020B0503020204020204" charset="-122"/>
                <a:ea typeface="微软雅黑" panose="020B0503020204020204" charset="-122"/>
              </a:rPr>
              <a:t>A</a:t>
            </a:r>
            <a:r>
              <a:rPr lang="en-US" altLang="zh-CN" sz="2400" b="1">
                <a:solidFill>
                  <a:prstClr val="black"/>
                </a:solidFill>
                <a:latin typeface="微软雅黑" panose="020B0503020204020204" charset="-122"/>
                <a:ea typeface="微软雅黑" panose="020B0503020204020204" charset="-122"/>
              </a:rPr>
              <a:t>. </a:t>
            </a:r>
            <a:r>
              <a:rPr lang="zh-CN" altLang="en-US" sz="2400" b="1">
                <a:solidFill>
                  <a:prstClr val="black"/>
                </a:solidFill>
                <a:latin typeface="微软雅黑" panose="020B0503020204020204" charset="-122"/>
                <a:ea typeface="微软雅黑" panose="020B0503020204020204" charset="-122"/>
              </a:rPr>
              <a:t>否定不当，双重否定加反问句，表达否定的</a:t>
            </a:r>
            <a:r>
              <a:rPr lang="zh-CN" altLang="en-US" sz="2400" b="1" smtClean="0">
                <a:solidFill>
                  <a:prstClr val="black"/>
                </a:solidFill>
                <a:latin typeface="微软雅黑" panose="020B0503020204020204" charset="-122"/>
                <a:ea typeface="微软雅黑" panose="020B0503020204020204" charset="-122"/>
              </a:rPr>
              <a:t>意思，应删去“不能”。</a:t>
            </a:r>
            <a:r>
              <a:rPr lang="en-US" altLang="zh-CN" sz="2400" b="1" smtClean="0">
                <a:solidFill>
                  <a:prstClr val="black"/>
                </a:solidFill>
                <a:latin typeface="微软雅黑" panose="020B0503020204020204" charset="-122"/>
                <a:ea typeface="微软雅黑" panose="020B0503020204020204" charset="-122"/>
              </a:rPr>
              <a:t>B. </a:t>
            </a:r>
            <a:r>
              <a:rPr lang="zh-CN" altLang="en-US" sz="2400" b="1">
                <a:solidFill>
                  <a:prstClr val="black"/>
                </a:solidFill>
                <a:latin typeface="微软雅黑" panose="020B0503020204020204" charset="-122"/>
                <a:ea typeface="微软雅黑" panose="020B0503020204020204" charset="-122"/>
              </a:rPr>
              <a:t>前一分句的主语是“购房者”，后一分句的主语是“从严的政策”，前后分句的主语不一致，</a:t>
            </a:r>
            <a:r>
              <a:rPr lang="zh-CN" altLang="en-US" sz="2400" b="1" smtClean="0">
                <a:solidFill>
                  <a:prstClr val="black"/>
                </a:solidFill>
                <a:latin typeface="微软雅黑" panose="020B0503020204020204" charset="-122"/>
                <a:ea typeface="微软雅黑" panose="020B0503020204020204" charset="-122"/>
              </a:rPr>
              <a:t>关联词“非但”</a:t>
            </a:r>
            <a:r>
              <a:rPr lang="zh-CN" altLang="en-US" sz="2400" b="1">
                <a:solidFill>
                  <a:prstClr val="black"/>
                </a:solidFill>
                <a:latin typeface="微软雅黑" panose="020B0503020204020204" charset="-122"/>
                <a:ea typeface="微软雅黑" panose="020B0503020204020204" charset="-122"/>
              </a:rPr>
              <a:t>应调到“观望的购房者”之前。</a:t>
            </a:r>
            <a:r>
              <a:rPr lang="en-US" altLang="zh-CN" sz="2400" b="1">
                <a:solidFill>
                  <a:prstClr val="black"/>
                </a:solidFill>
                <a:latin typeface="微软雅黑" panose="020B0503020204020204" charset="-122"/>
                <a:ea typeface="微软雅黑" panose="020B0503020204020204" charset="-122"/>
              </a:rPr>
              <a:t>C. </a:t>
            </a:r>
            <a:r>
              <a:rPr lang="zh-CN" altLang="en-US" sz="2400" b="1">
                <a:solidFill>
                  <a:prstClr val="black"/>
                </a:solidFill>
                <a:latin typeface="微软雅黑" panose="020B0503020204020204" charset="-122"/>
                <a:ea typeface="微软雅黑" panose="020B0503020204020204" charset="-122"/>
              </a:rPr>
              <a:t>成分残缺，“</a:t>
            </a:r>
            <a:r>
              <a:rPr lang="zh-CN" altLang="en-US" sz="2400" b="1" smtClean="0">
                <a:solidFill>
                  <a:prstClr val="black"/>
                </a:solidFill>
                <a:latin typeface="微软雅黑" panose="020B0503020204020204" charset="-122"/>
                <a:ea typeface="微软雅黑" panose="020B0503020204020204" charset="-122"/>
              </a:rPr>
              <a:t>面临水源</a:t>
            </a:r>
            <a:r>
              <a:rPr lang="zh-CN" altLang="en-US" sz="2400" b="1">
                <a:solidFill>
                  <a:prstClr val="black"/>
                </a:solidFill>
                <a:latin typeface="微软雅黑" panose="020B0503020204020204" charset="-122"/>
                <a:ea typeface="微软雅黑" panose="020B0503020204020204" charset="-122"/>
              </a:rPr>
              <a:t>、食物、燃料”宾语中心语残缺，可在“燃料”后加</a:t>
            </a:r>
            <a:r>
              <a:rPr lang="zh-CN" altLang="en-US" sz="2400" b="1" smtClean="0">
                <a:solidFill>
                  <a:prstClr val="black"/>
                </a:solidFill>
                <a:latin typeface="微软雅黑" panose="020B0503020204020204" charset="-122"/>
                <a:ea typeface="微软雅黑" panose="020B0503020204020204" charset="-122"/>
              </a:rPr>
              <a:t>“缺乏”之类</a:t>
            </a:r>
            <a:r>
              <a:rPr lang="zh-CN" altLang="en-US" sz="2400" b="1">
                <a:solidFill>
                  <a:prstClr val="black"/>
                </a:solidFill>
                <a:latin typeface="微软雅黑" panose="020B0503020204020204" charset="-122"/>
                <a:ea typeface="微软雅黑" panose="020B0503020204020204" charset="-122"/>
              </a:rPr>
              <a:t>的词语。</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41325" y="629920"/>
            <a:ext cx="7264400" cy="5492750"/>
          </a:xfrm>
          <a:prstGeom prst="rect">
            <a:avLst/>
          </a:prstGeom>
        </p:spPr>
        <p:txBody>
          <a:bodyPr wrap="square">
            <a:spAutoFit/>
          </a:bodyPr>
          <a:lstStyle/>
          <a:p>
            <a:pPr algn="just">
              <a:lnSpc>
                <a:spcPct val="150000"/>
              </a:lnSpc>
            </a:pPr>
            <a:r>
              <a:rPr lang="en-US" altLang="zh-CN" sz="1800" b="1" smtClean="0">
                <a:latin typeface="微软雅黑" panose="020B0503020204020204" charset="-122"/>
                <a:ea typeface="微软雅黑" panose="020B0503020204020204" charset="-122"/>
              </a:rPr>
              <a:t>4.</a:t>
            </a:r>
            <a:r>
              <a:rPr lang="zh-CN" altLang="en-US" sz="1800" b="1">
                <a:latin typeface="微软雅黑" panose="020B0503020204020204" charset="-122"/>
                <a:ea typeface="微软雅黑" panose="020B0503020204020204" charset="-122"/>
              </a:rPr>
              <a:t>依次填入下面一段文字横线处的语句，衔接最恰当的一</a:t>
            </a:r>
            <a:r>
              <a:rPr lang="zh-CN" altLang="en-US" sz="1800" b="1" smtClean="0">
                <a:latin typeface="微软雅黑" panose="020B0503020204020204" charset="-122"/>
                <a:ea typeface="微软雅黑" panose="020B0503020204020204" charset="-122"/>
              </a:rPr>
              <a:t>项是 </a:t>
            </a:r>
            <a:r>
              <a:rPr lang="zh-CN" altLang="en-US" sz="1800" b="1">
                <a:latin typeface="微软雅黑" panose="020B0503020204020204" charset="-122"/>
                <a:ea typeface="微软雅黑" panose="020B0503020204020204" charset="-122"/>
              </a:rPr>
              <a:t>（　　）</a:t>
            </a:r>
          </a:p>
          <a:p>
            <a:pPr algn="just">
              <a:lnSpc>
                <a:spcPct val="150000"/>
              </a:lnSpc>
            </a:pPr>
            <a:r>
              <a:rPr lang="zh-CN" altLang="en-US" sz="1800" b="1" smtClean="0">
                <a:latin typeface="微软雅黑" panose="020B0503020204020204" charset="-122"/>
                <a:ea typeface="微软雅黑" panose="020B0503020204020204" charset="-122"/>
              </a:rPr>
              <a:t>    “</a:t>
            </a:r>
            <a:r>
              <a:rPr lang="zh-CN" altLang="en-US" sz="1800" b="1">
                <a:latin typeface="微软雅黑" panose="020B0503020204020204" charset="-122"/>
                <a:ea typeface="微软雅黑" panose="020B0503020204020204" charset="-122"/>
              </a:rPr>
              <a:t>南国之秋，当然是也有它的特异的地方的</a:t>
            </a:r>
            <a:r>
              <a:rPr lang="en-US" altLang="zh-CN" sz="1800" b="1">
                <a:latin typeface="微软雅黑" panose="020B0503020204020204" charset="-122"/>
                <a:ea typeface="微软雅黑" panose="020B0503020204020204" charset="-122"/>
              </a:rPr>
              <a:t>……</a:t>
            </a:r>
            <a:r>
              <a:rPr lang="zh-CN" altLang="en-US" sz="1800" b="1" smtClean="0">
                <a:latin typeface="微软雅黑" panose="020B0503020204020204" charset="-122"/>
                <a:ea typeface="微软雅黑" panose="020B0503020204020204" charset="-122"/>
              </a:rPr>
              <a:t>可是色彩</a:t>
            </a:r>
            <a:r>
              <a:rPr lang="zh-CN" altLang="en-US" sz="1800" b="1">
                <a:latin typeface="微软雅黑" panose="020B0503020204020204" charset="-122"/>
                <a:ea typeface="微软雅黑" panose="020B0503020204020204" charset="-122"/>
              </a:rPr>
              <a:t>不浓，回味不永。比起北国的秋来，正像是黄酒之</a:t>
            </a:r>
            <a:r>
              <a:rPr lang="zh-CN" altLang="en-US" sz="1800" b="1" smtClean="0">
                <a:latin typeface="微软雅黑" panose="020B0503020204020204" charset="-122"/>
                <a:ea typeface="微软雅黑" panose="020B0503020204020204" charset="-122"/>
              </a:rPr>
              <a:t>与白干</a:t>
            </a:r>
            <a:r>
              <a:rPr lang="zh-CN" altLang="en-US" sz="1800" b="1">
                <a:latin typeface="微软雅黑" panose="020B0503020204020204" charset="-122"/>
                <a:ea typeface="微软雅黑" panose="020B0503020204020204" charset="-122"/>
              </a:rPr>
              <a:t>，稀饭之与馍馍，鲈鱼之与大蟹，黄犬之与骆驼。”</a:t>
            </a:r>
            <a:r>
              <a:rPr lang="zh-CN" altLang="en-US" sz="1800" b="1" smtClean="0">
                <a:latin typeface="微软雅黑" panose="020B0503020204020204" charset="-122"/>
                <a:ea typeface="微软雅黑" panose="020B0503020204020204" charset="-122"/>
              </a:rPr>
              <a:t>这就</a:t>
            </a:r>
            <a:r>
              <a:rPr lang="zh-CN" altLang="en-US" sz="1800" b="1">
                <a:latin typeface="微软雅黑" panose="020B0503020204020204" charset="-122"/>
                <a:ea typeface="微软雅黑" panose="020B0503020204020204" charset="-122"/>
              </a:rPr>
              <a:t>不但在情调上，而且在语言上把雅趣和俗趣统一</a:t>
            </a:r>
            <a:r>
              <a:rPr lang="zh-CN" altLang="en-US" sz="1800" b="1" smtClean="0">
                <a:latin typeface="微软雅黑" panose="020B0503020204020204" charset="-122"/>
                <a:ea typeface="微软雅黑" panose="020B0503020204020204" charset="-122"/>
              </a:rPr>
              <a:t>起来了</a:t>
            </a:r>
            <a:r>
              <a:rPr lang="zh-CN" altLang="en-US" sz="1800" b="1">
                <a:latin typeface="微软雅黑" panose="020B0503020204020204" charset="-122"/>
                <a:ea typeface="微软雅黑" panose="020B0503020204020204" charset="-122"/>
              </a:rPr>
              <a:t>。　</a:t>
            </a:r>
            <a:r>
              <a:rPr lang="en-US" altLang="zh-CN" sz="1800" b="1" smtClean="0">
                <a:latin typeface="微软雅黑" panose="020B0503020204020204" charset="-122"/>
                <a:ea typeface="微软雅黑" panose="020B0503020204020204" charset="-122"/>
              </a:rPr>
              <a:t>___________________________</a:t>
            </a:r>
            <a:r>
              <a:rPr lang="zh-CN" altLang="en-US" sz="1800" b="1">
                <a:latin typeface="微软雅黑" panose="020B0503020204020204" charset="-122"/>
                <a:ea typeface="微软雅黑" panose="020B0503020204020204" charset="-122"/>
              </a:rPr>
              <a:t>　　　　　　　　　</a:t>
            </a:r>
          </a:p>
          <a:p>
            <a:pPr>
              <a:lnSpc>
                <a:spcPct val="150000"/>
              </a:lnSpc>
            </a:pPr>
            <a:r>
              <a:rPr lang="zh-CN" altLang="en-US" sz="1800" b="1">
                <a:latin typeface="微软雅黑" panose="020B0503020204020204" charset="-122"/>
                <a:ea typeface="微软雅黑" panose="020B0503020204020204" charset="-122"/>
              </a:rPr>
              <a:t>① 但是，郁达夫却在这里构成了和谐的、统一的情调</a:t>
            </a:r>
            <a:r>
              <a:rPr lang="zh-CN" altLang="en-US" sz="1800" b="1" smtClean="0">
                <a:latin typeface="微软雅黑" panose="020B0503020204020204" charset="-122"/>
                <a:ea typeface="微软雅黑" panose="020B0503020204020204" charset="-122"/>
              </a:rPr>
              <a:t>。② </a:t>
            </a:r>
            <a:r>
              <a:rPr lang="zh-CN" altLang="en-US" sz="1800" b="1">
                <a:latin typeface="微软雅黑" panose="020B0503020204020204" charset="-122"/>
                <a:ea typeface="微软雅黑" panose="020B0503020204020204" charset="-122"/>
              </a:rPr>
              <a:t>前面有茅房、耗子，这里又有稀饭、馍馍、大蟹、黄犬等</a:t>
            </a:r>
            <a:r>
              <a:rPr lang="zh-CN" altLang="en-US" sz="1800" b="1" smtClean="0">
                <a:latin typeface="微软雅黑" panose="020B0503020204020204" charset="-122"/>
                <a:ea typeface="微软雅黑" panose="020B0503020204020204" charset="-122"/>
              </a:rPr>
              <a:t>。③ </a:t>
            </a:r>
            <a:r>
              <a:rPr lang="zh-CN" altLang="en-US" sz="1800" b="1">
                <a:latin typeface="微软雅黑" panose="020B0503020204020204" charset="-122"/>
                <a:ea typeface="微软雅黑" panose="020B0503020204020204" charset="-122"/>
              </a:rPr>
              <a:t>这是因为他的情感亮点就是把大雅和大俗融为一体</a:t>
            </a:r>
            <a:r>
              <a:rPr lang="zh-CN" altLang="en-US" sz="1800" b="1" smtClean="0">
                <a:latin typeface="微软雅黑" panose="020B0503020204020204" charset="-122"/>
                <a:ea typeface="微软雅黑" panose="020B0503020204020204" charset="-122"/>
              </a:rPr>
              <a:t>。④ </a:t>
            </a:r>
            <a:r>
              <a:rPr lang="zh-CN" altLang="en-US" sz="1800" b="1">
                <a:latin typeface="微软雅黑" panose="020B0503020204020204" charset="-122"/>
                <a:ea typeface="微软雅黑" panose="020B0503020204020204" charset="-122"/>
              </a:rPr>
              <a:t>这些话语本来就是缺乏诗意的，用在这充满古典的、</a:t>
            </a:r>
            <a:r>
              <a:rPr lang="zh-CN" altLang="en-US" sz="1800" b="1" smtClean="0">
                <a:latin typeface="微软雅黑" panose="020B0503020204020204" charset="-122"/>
                <a:ea typeface="微软雅黑" panose="020B0503020204020204" charset="-122"/>
              </a:rPr>
              <a:t>高雅</a:t>
            </a:r>
            <a:r>
              <a:rPr lang="zh-CN" altLang="en-US" sz="1800" b="1">
                <a:latin typeface="微软雅黑" panose="020B0503020204020204" charset="-122"/>
                <a:ea typeface="微软雅黑" panose="020B0503020204020204" charset="-122"/>
              </a:rPr>
              <a:t>趣味的文章中，是要冒不和谐风险的</a:t>
            </a:r>
            <a:r>
              <a:rPr lang="zh-CN" altLang="en-US" sz="1800" b="1" smtClean="0">
                <a:latin typeface="微软雅黑" panose="020B0503020204020204" charset="-122"/>
                <a:ea typeface="微软雅黑" panose="020B0503020204020204" charset="-122"/>
              </a:rPr>
              <a:t>。⑤ </a:t>
            </a:r>
            <a:r>
              <a:rPr lang="zh-CN" altLang="en-US" sz="1800" b="1">
                <a:latin typeface="微软雅黑" panose="020B0503020204020204" charset="-122"/>
                <a:ea typeface="微软雅黑" panose="020B0503020204020204" charset="-122"/>
              </a:rPr>
              <a:t>郁达夫把秋天写得这么有诗意，赋予它一系列诗意的</a:t>
            </a:r>
            <a:r>
              <a:rPr lang="zh-CN" altLang="en-US" sz="1800" b="1" smtClean="0">
                <a:latin typeface="微软雅黑" panose="020B0503020204020204" charset="-122"/>
                <a:ea typeface="微软雅黑" panose="020B0503020204020204" charset="-122"/>
              </a:rPr>
              <a:t>、高雅</a:t>
            </a:r>
            <a:r>
              <a:rPr lang="zh-CN" altLang="en-US" sz="1800" b="1">
                <a:latin typeface="微软雅黑" panose="020B0503020204020204" charset="-122"/>
                <a:ea typeface="微软雅黑" panose="020B0503020204020204" charset="-122"/>
              </a:rPr>
              <a:t>的形容词，然而不时又穿插一些平常的俗语。</a:t>
            </a:r>
          </a:p>
          <a:p>
            <a:pPr algn="just">
              <a:lnSpc>
                <a:spcPct val="150000"/>
              </a:lnSpc>
            </a:pPr>
            <a:r>
              <a:rPr lang="en-US" altLang="zh-CN" sz="1800" b="1">
                <a:latin typeface="微软雅黑" panose="020B0503020204020204" charset="-122"/>
                <a:ea typeface="微软雅黑" panose="020B0503020204020204" charset="-122"/>
              </a:rPr>
              <a:t>A.②①⑤④③ </a:t>
            </a:r>
            <a:r>
              <a:rPr lang="en-US" altLang="zh-CN" sz="1800" b="1" smtClean="0">
                <a:latin typeface="微软雅黑" panose="020B0503020204020204" charset="-122"/>
                <a:ea typeface="微软雅黑" panose="020B0503020204020204" charset="-122"/>
              </a:rPr>
              <a:t>			 B</a:t>
            </a:r>
            <a:r>
              <a:rPr lang="en-US" altLang="zh-CN" sz="1800" b="1">
                <a:latin typeface="微软雅黑" panose="020B0503020204020204" charset="-122"/>
                <a:ea typeface="微软雅黑" panose="020B0503020204020204" charset="-122"/>
              </a:rPr>
              <a:t>.</a:t>
            </a:r>
            <a:r>
              <a:rPr lang="en-US" altLang="zh-CN" sz="1800" b="1" smtClean="0">
                <a:latin typeface="微软雅黑" panose="020B0503020204020204" charset="-122"/>
                <a:ea typeface="微软雅黑" panose="020B0503020204020204" charset="-122"/>
              </a:rPr>
              <a:t>⑤②④①③</a:t>
            </a:r>
          </a:p>
          <a:p>
            <a:pPr algn="just">
              <a:lnSpc>
                <a:spcPct val="150000"/>
              </a:lnSpc>
            </a:pPr>
            <a:r>
              <a:rPr lang="en-US" altLang="zh-CN" sz="1800" b="1" smtClean="0">
                <a:latin typeface="微软雅黑" panose="020B0503020204020204" charset="-122"/>
                <a:ea typeface="微软雅黑" panose="020B0503020204020204" charset="-122"/>
              </a:rPr>
              <a:t>C</a:t>
            </a:r>
            <a:r>
              <a:rPr lang="en-US" altLang="zh-CN" sz="1800" b="1">
                <a:latin typeface="微软雅黑" panose="020B0503020204020204" charset="-122"/>
                <a:ea typeface="微软雅黑" panose="020B0503020204020204" charset="-122"/>
              </a:rPr>
              <a:t>.</a:t>
            </a:r>
            <a:r>
              <a:rPr lang="en-US" altLang="zh-CN" sz="1800" b="1" smtClean="0">
                <a:latin typeface="微软雅黑" panose="020B0503020204020204" charset="-122"/>
                <a:ea typeface="微软雅黑" panose="020B0503020204020204" charset="-122"/>
              </a:rPr>
              <a:t>②⑤①④③			 </a:t>
            </a:r>
            <a:r>
              <a:rPr lang="en-US" altLang="zh-CN" sz="1800" b="1">
                <a:latin typeface="微软雅黑" panose="020B0503020204020204" charset="-122"/>
                <a:ea typeface="微软雅黑" panose="020B0503020204020204" charset="-122"/>
              </a:rPr>
              <a:t>D.</a:t>
            </a:r>
            <a:r>
              <a:rPr lang="en-US" altLang="zh-CN" sz="1800" b="1" smtClean="0">
                <a:latin typeface="微软雅黑" panose="020B0503020204020204" charset="-122"/>
                <a:ea typeface="微软雅黑" panose="020B0503020204020204" charset="-122"/>
              </a:rPr>
              <a:t>③⑤②④①</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4990" y="822325"/>
            <a:ext cx="7882890" cy="4523105"/>
          </a:xfrm>
          <a:prstGeom prst="rect">
            <a:avLst/>
          </a:prstGeom>
        </p:spPr>
        <p:txBody>
          <a:bodyPr wrap="square">
            <a:spAutoFit/>
          </a:bodyPr>
          <a:lstStyle/>
          <a:p>
            <a:pPr algn="just">
              <a:lnSpc>
                <a:spcPct val="150000"/>
              </a:lnSpc>
            </a:pPr>
            <a:r>
              <a:rPr lang="zh-CN" altLang="en-US" sz="2400" b="1" smtClean="0">
                <a:solidFill>
                  <a:srgbClr val="FF0000"/>
                </a:solidFill>
                <a:latin typeface="微软雅黑" panose="020B0503020204020204" charset="-122"/>
                <a:ea typeface="微软雅黑" panose="020B0503020204020204" charset="-122"/>
              </a:rPr>
              <a:t>答案：</a:t>
            </a:r>
            <a:r>
              <a:rPr lang="en-US" altLang="zh-CN" sz="2400" b="1" smtClean="0">
                <a:solidFill>
                  <a:prstClr val="black"/>
                </a:solidFill>
                <a:latin typeface="微软雅黑" panose="020B0503020204020204" charset="-122"/>
                <a:ea typeface="微软雅黑" panose="020B0503020204020204" charset="-122"/>
              </a:rPr>
              <a:t>B</a:t>
            </a:r>
            <a:r>
              <a:rPr lang="zh-CN" altLang="en-US" sz="2400" b="1">
                <a:solidFill>
                  <a:prstClr val="black"/>
                </a:solidFill>
                <a:latin typeface="微软雅黑" panose="020B0503020204020204" charset="-122"/>
                <a:ea typeface="微软雅黑" panose="020B0503020204020204" charset="-122"/>
              </a:rPr>
              <a:t>　</a:t>
            </a:r>
            <a:endParaRPr lang="en-US" altLang="zh-CN" sz="2400" b="1" smtClean="0">
              <a:solidFill>
                <a:prstClr val="black"/>
              </a:solidFill>
              <a:latin typeface="微软雅黑" panose="020B0503020204020204" charset="-122"/>
              <a:ea typeface="微软雅黑" panose="020B0503020204020204" charset="-122"/>
            </a:endParaRPr>
          </a:p>
          <a:p>
            <a:pPr algn="just">
              <a:lnSpc>
                <a:spcPct val="150000"/>
              </a:lnSpc>
            </a:pPr>
            <a:r>
              <a:rPr lang="zh-CN" altLang="en-US" sz="2400" b="1" smtClean="0">
                <a:solidFill>
                  <a:srgbClr val="FF0000"/>
                </a:solidFill>
                <a:latin typeface="微软雅黑" panose="020B0503020204020204" charset="-122"/>
                <a:ea typeface="微软雅黑" panose="020B0503020204020204" charset="-122"/>
              </a:rPr>
              <a:t>解析：</a:t>
            </a:r>
            <a:r>
              <a:rPr lang="zh-CN" altLang="en-US" sz="2400" b="1">
                <a:solidFill>
                  <a:prstClr val="black"/>
                </a:solidFill>
                <a:latin typeface="微软雅黑" panose="020B0503020204020204" charset="-122"/>
                <a:ea typeface="微软雅黑" panose="020B0503020204020204" charset="-122"/>
              </a:rPr>
              <a:t>解析：⑤ 句“赋予它一系列诗意的、高雅的形容词，</a:t>
            </a:r>
            <a:r>
              <a:rPr lang="zh-CN" altLang="en-US" sz="2400" b="1" smtClean="0">
                <a:solidFill>
                  <a:prstClr val="black"/>
                </a:solidFill>
                <a:latin typeface="微软雅黑" panose="020B0503020204020204" charset="-122"/>
                <a:ea typeface="微软雅黑" panose="020B0503020204020204" charset="-122"/>
              </a:rPr>
              <a:t>然而不时</a:t>
            </a:r>
            <a:r>
              <a:rPr lang="zh-CN" altLang="en-US" sz="2400" b="1">
                <a:solidFill>
                  <a:prstClr val="black"/>
                </a:solidFill>
                <a:latin typeface="微软雅黑" panose="020B0503020204020204" charset="-122"/>
                <a:ea typeface="微软雅黑" panose="020B0503020204020204" charset="-122"/>
              </a:rPr>
              <a:t>又穿插一些平常的俗语”是对横线前的句子的进一步</a:t>
            </a:r>
            <a:r>
              <a:rPr lang="zh-CN" altLang="en-US" sz="2400" b="1" smtClean="0">
                <a:solidFill>
                  <a:prstClr val="black"/>
                </a:solidFill>
                <a:latin typeface="微软雅黑" panose="020B0503020204020204" charset="-122"/>
                <a:ea typeface="微软雅黑" panose="020B0503020204020204" charset="-122"/>
              </a:rPr>
              <a:t>说明</a:t>
            </a:r>
            <a:r>
              <a:rPr lang="zh-CN" altLang="en-US" sz="2400" b="1">
                <a:solidFill>
                  <a:prstClr val="black"/>
                </a:solidFill>
                <a:latin typeface="微软雅黑" panose="020B0503020204020204" charset="-122"/>
                <a:ea typeface="微软雅黑" panose="020B0503020204020204" charset="-122"/>
              </a:rPr>
              <a:t>，故排在首位。② 句是对⑤ 句中的“平常的俗语”的</a:t>
            </a:r>
            <a:r>
              <a:rPr lang="zh-CN" altLang="en-US" sz="2400" b="1" smtClean="0">
                <a:solidFill>
                  <a:prstClr val="black"/>
                </a:solidFill>
                <a:latin typeface="微软雅黑" panose="020B0503020204020204" charset="-122"/>
                <a:ea typeface="微软雅黑" panose="020B0503020204020204" charset="-122"/>
              </a:rPr>
              <a:t>具体举例</a:t>
            </a:r>
            <a:r>
              <a:rPr lang="zh-CN" altLang="en-US" sz="2400" b="1">
                <a:solidFill>
                  <a:prstClr val="black"/>
                </a:solidFill>
                <a:latin typeface="微软雅黑" panose="020B0503020204020204" charset="-122"/>
                <a:ea typeface="微软雅黑" panose="020B0503020204020204" charset="-122"/>
              </a:rPr>
              <a:t>。④ 句中的“这些话语”紧承② 句。① 句与④ 句</a:t>
            </a:r>
            <a:r>
              <a:rPr lang="zh-CN" altLang="en-US" sz="2400" b="1" smtClean="0">
                <a:solidFill>
                  <a:prstClr val="black"/>
                </a:solidFill>
                <a:latin typeface="微软雅黑" panose="020B0503020204020204" charset="-122"/>
                <a:ea typeface="微软雅黑" panose="020B0503020204020204" charset="-122"/>
              </a:rPr>
              <a:t>构成</a:t>
            </a:r>
            <a:r>
              <a:rPr lang="zh-CN" altLang="en-US" sz="2400" b="1">
                <a:solidFill>
                  <a:prstClr val="black"/>
                </a:solidFill>
                <a:latin typeface="微软雅黑" panose="020B0503020204020204" charset="-122"/>
                <a:ea typeface="微软雅黑" panose="020B0503020204020204" charset="-122"/>
              </a:rPr>
              <a:t>语意上的转折，故① 句应紧跟在④ 句后。③ 句点明</a:t>
            </a:r>
            <a:r>
              <a:rPr lang="zh-CN" altLang="en-US" sz="2400" b="1" smtClean="0">
                <a:solidFill>
                  <a:prstClr val="black"/>
                </a:solidFill>
                <a:latin typeface="微软雅黑" panose="020B0503020204020204" charset="-122"/>
                <a:ea typeface="微软雅黑" panose="020B0503020204020204" charset="-122"/>
              </a:rPr>
              <a:t>出现① </a:t>
            </a:r>
            <a:r>
              <a:rPr lang="zh-CN" altLang="en-US" sz="2400" b="1">
                <a:solidFill>
                  <a:prstClr val="black"/>
                </a:solidFill>
                <a:latin typeface="微软雅黑" panose="020B0503020204020204" charset="-122"/>
                <a:ea typeface="微软雅黑" panose="020B0503020204020204" charset="-122"/>
              </a:rPr>
              <a:t>句所说的情况的原因。故正确的语序应为⑤②④①③</a:t>
            </a:r>
            <a:r>
              <a:rPr lang="zh-CN" altLang="en-US" sz="2400" b="1" smtClean="0">
                <a:solidFill>
                  <a:prstClr val="black"/>
                </a:solidFill>
                <a:latin typeface="微软雅黑" panose="020B0503020204020204" charset="-122"/>
                <a:ea typeface="微软雅黑" panose="020B0503020204020204" charset="-122"/>
              </a:rPr>
              <a:t>。</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0815" y="1489710"/>
            <a:ext cx="8277860" cy="1753235"/>
          </a:xfrm>
          <a:prstGeom prst="rect">
            <a:avLst/>
          </a:prstGeom>
        </p:spPr>
        <p:txBody>
          <a:bodyPr wrap="square">
            <a:spAutoFit/>
          </a:bodyPr>
          <a:lstStyle/>
          <a:p>
            <a:pPr algn="just">
              <a:lnSpc>
                <a:spcPct val="150000"/>
              </a:lnSpc>
            </a:pPr>
            <a:r>
              <a:rPr lang="en-US" altLang="zh-CN" sz="1800" b="1" smtClean="0">
                <a:solidFill>
                  <a:prstClr val="black"/>
                </a:solidFill>
                <a:latin typeface="微软雅黑" panose="020B0503020204020204" charset="-122"/>
                <a:ea typeface="微软雅黑" panose="020B0503020204020204" charset="-122"/>
              </a:rPr>
              <a:t>6.</a:t>
            </a:r>
            <a:r>
              <a:rPr lang="zh-CN" altLang="en-US" sz="1800" b="1">
                <a:solidFill>
                  <a:prstClr val="black"/>
                </a:solidFill>
                <a:latin typeface="微软雅黑" panose="020B0503020204020204" charset="-122"/>
                <a:ea typeface="微软雅黑" panose="020B0503020204020204" charset="-122"/>
              </a:rPr>
              <a:t>下面句子中</a:t>
            </a:r>
            <a:r>
              <a:rPr lang="zh-CN" altLang="en-US" sz="1800" b="1" smtClean="0">
                <a:solidFill>
                  <a:prstClr val="black"/>
                </a:solidFill>
                <a:latin typeface="微软雅黑" panose="020B0503020204020204" charset="-122"/>
                <a:ea typeface="微软雅黑" panose="020B0503020204020204" charset="-122"/>
              </a:rPr>
              <a:t>加色的</a:t>
            </a:r>
            <a:r>
              <a:rPr lang="zh-CN" altLang="en-US" sz="1800" b="1">
                <a:solidFill>
                  <a:prstClr val="black"/>
                </a:solidFill>
                <a:latin typeface="微软雅黑" panose="020B0503020204020204" charset="-122"/>
                <a:ea typeface="微软雅黑" panose="020B0503020204020204" charset="-122"/>
              </a:rPr>
              <a:t>词语有何特点？在表达</a:t>
            </a:r>
            <a:r>
              <a:rPr lang="zh-CN" altLang="en-US" sz="1800" b="1" smtClean="0">
                <a:solidFill>
                  <a:prstClr val="black"/>
                </a:solidFill>
                <a:latin typeface="微软雅黑" panose="020B0503020204020204" charset="-122"/>
                <a:ea typeface="微软雅黑" panose="020B0503020204020204" charset="-122"/>
              </a:rPr>
              <a:t>上有</a:t>
            </a:r>
            <a:r>
              <a:rPr lang="zh-CN" altLang="en-US" sz="1800" b="1">
                <a:solidFill>
                  <a:prstClr val="black"/>
                </a:solidFill>
                <a:latin typeface="微软雅黑" panose="020B0503020204020204" charset="-122"/>
                <a:ea typeface="微软雅黑" panose="020B0503020204020204" charset="-122"/>
              </a:rPr>
              <a:t>何效果？请简要赏析。</a:t>
            </a:r>
          </a:p>
          <a:p>
            <a:pPr algn="just">
              <a:lnSpc>
                <a:spcPct val="150000"/>
              </a:lnSpc>
            </a:pPr>
            <a:r>
              <a:rPr lang="zh-CN" altLang="en-US" sz="1800" b="1">
                <a:solidFill>
                  <a:prstClr val="black"/>
                </a:solidFill>
                <a:latin typeface="微软雅黑" panose="020B0503020204020204" charset="-122"/>
                <a:ea typeface="微软雅黑" panose="020B0503020204020204" charset="-122"/>
              </a:rPr>
              <a:t>　　</a:t>
            </a:r>
            <a:r>
              <a:rPr lang="zh-CN" altLang="en-US" sz="1800" b="1" smtClean="0">
                <a:solidFill>
                  <a:srgbClr val="FF0000"/>
                </a:solidFill>
                <a:latin typeface="微软雅黑" panose="020B0503020204020204" charset="-122"/>
                <a:ea typeface="微软雅黑" panose="020B0503020204020204" charset="-122"/>
              </a:rPr>
              <a:t>曲曲折折</a:t>
            </a:r>
            <a:r>
              <a:rPr lang="zh-CN" altLang="en-US" sz="1800" b="1" smtClean="0">
                <a:solidFill>
                  <a:prstClr val="black"/>
                </a:solidFill>
                <a:latin typeface="微软雅黑" panose="020B0503020204020204" charset="-122"/>
                <a:ea typeface="微软雅黑" panose="020B0503020204020204" charset="-122"/>
              </a:rPr>
              <a:t>的</a:t>
            </a:r>
            <a:r>
              <a:rPr lang="zh-CN" altLang="en-US" sz="1800" b="1">
                <a:solidFill>
                  <a:prstClr val="black"/>
                </a:solidFill>
                <a:latin typeface="微软雅黑" panose="020B0503020204020204" charset="-122"/>
                <a:ea typeface="微软雅黑" panose="020B0503020204020204" charset="-122"/>
              </a:rPr>
              <a:t>荷塘上面，弥望的是</a:t>
            </a:r>
            <a:r>
              <a:rPr lang="zh-CN" altLang="en-US" sz="1800" b="1">
                <a:solidFill>
                  <a:srgbClr val="FF0000"/>
                </a:solidFill>
                <a:latin typeface="微软雅黑" panose="020B0503020204020204" charset="-122"/>
                <a:ea typeface="微软雅黑" panose="020B0503020204020204" charset="-122"/>
              </a:rPr>
              <a:t>田</a:t>
            </a:r>
            <a:r>
              <a:rPr lang="zh-CN" altLang="en-US" sz="1800" b="1" smtClean="0">
                <a:solidFill>
                  <a:srgbClr val="FF0000"/>
                </a:solidFill>
                <a:latin typeface="微软雅黑" panose="020B0503020204020204" charset="-122"/>
                <a:ea typeface="微软雅黑" panose="020B0503020204020204" charset="-122"/>
              </a:rPr>
              <a:t>田</a:t>
            </a:r>
            <a:r>
              <a:rPr lang="zh-CN" altLang="en-US" sz="1800" b="1" smtClean="0">
                <a:solidFill>
                  <a:prstClr val="black"/>
                </a:solidFill>
                <a:latin typeface="微软雅黑" panose="020B0503020204020204" charset="-122"/>
                <a:ea typeface="微软雅黑" panose="020B0503020204020204" charset="-122"/>
              </a:rPr>
              <a:t>的叶子</a:t>
            </a:r>
            <a:r>
              <a:rPr lang="zh-CN" altLang="en-US" sz="1800" b="1">
                <a:solidFill>
                  <a:prstClr val="black"/>
                </a:solidFill>
                <a:latin typeface="微软雅黑" panose="020B0503020204020204" charset="-122"/>
                <a:ea typeface="微软雅黑" panose="020B0503020204020204" charset="-122"/>
              </a:rPr>
              <a:t>。叶子出水很高，像</a:t>
            </a:r>
            <a:r>
              <a:rPr lang="zh-CN" altLang="en-US" sz="1800" b="1" smtClean="0">
                <a:solidFill>
                  <a:srgbClr val="FF0000"/>
                </a:solidFill>
                <a:latin typeface="微软雅黑" panose="020B0503020204020204" charset="-122"/>
                <a:ea typeface="微软雅黑" panose="020B0503020204020204" charset="-122"/>
              </a:rPr>
              <a:t>亭亭</a:t>
            </a:r>
            <a:r>
              <a:rPr lang="zh-CN" altLang="en-US" sz="1800" b="1" smtClean="0">
                <a:solidFill>
                  <a:prstClr val="black"/>
                </a:solidFill>
                <a:latin typeface="微软雅黑" panose="020B0503020204020204" charset="-122"/>
                <a:ea typeface="微软雅黑" panose="020B0503020204020204" charset="-122"/>
              </a:rPr>
              <a:t>的</a:t>
            </a:r>
            <a:r>
              <a:rPr lang="zh-CN" altLang="en-US" sz="1800" b="1">
                <a:solidFill>
                  <a:prstClr val="black"/>
                </a:solidFill>
                <a:latin typeface="微软雅黑" panose="020B0503020204020204" charset="-122"/>
                <a:ea typeface="微软雅黑" panose="020B0503020204020204" charset="-122"/>
              </a:rPr>
              <a:t>舞女的裙。</a:t>
            </a:r>
            <a:r>
              <a:rPr lang="zh-CN" altLang="en-US" sz="1800" b="1" smtClean="0">
                <a:solidFill>
                  <a:srgbClr val="FF0000"/>
                </a:solidFill>
                <a:latin typeface="微软雅黑" panose="020B0503020204020204" charset="-122"/>
                <a:ea typeface="微软雅黑" panose="020B0503020204020204" charset="-122"/>
              </a:rPr>
              <a:t>层层</a:t>
            </a:r>
            <a:r>
              <a:rPr lang="zh-CN" altLang="en-US" sz="1800" b="1" smtClean="0">
                <a:solidFill>
                  <a:prstClr val="black"/>
                </a:solidFill>
                <a:latin typeface="微软雅黑" panose="020B0503020204020204" charset="-122"/>
                <a:ea typeface="微软雅黑" panose="020B0503020204020204" charset="-122"/>
              </a:rPr>
              <a:t>的</a:t>
            </a:r>
            <a:r>
              <a:rPr lang="zh-CN" altLang="en-US" sz="1800" b="1">
                <a:solidFill>
                  <a:prstClr val="black"/>
                </a:solidFill>
                <a:latin typeface="微软雅黑" panose="020B0503020204020204" charset="-122"/>
                <a:ea typeface="微软雅黑" panose="020B0503020204020204" charset="-122"/>
              </a:rPr>
              <a:t>叶子中间，零星地点缀着些白花，有袅娜</a:t>
            </a:r>
            <a:r>
              <a:rPr lang="zh-CN" altLang="en-US" sz="1800" b="1" smtClean="0">
                <a:solidFill>
                  <a:prstClr val="black"/>
                </a:solidFill>
                <a:latin typeface="微软雅黑" panose="020B0503020204020204" charset="-122"/>
                <a:ea typeface="微软雅黑" panose="020B0503020204020204" charset="-122"/>
              </a:rPr>
              <a:t>地开</a:t>
            </a:r>
            <a:r>
              <a:rPr lang="zh-CN" altLang="en-US" sz="1800" b="1">
                <a:solidFill>
                  <a:prstClr val="black"/>
                </a:solidFill>
                <a:latin typeface="微软雅黑" panose="020B0503020204020204" charset="-122"/>
                <a:ea typeface="微软雅黑" panose="020B0503020204020204" charset="-122"/>
              </a:rPr>
              <a:t>着的，有羞涩地打着朵儿的</a:t>
            </a:r>
            <a:r>
              <a:rPr lang="en-US" altLang="zh-CN" sz="1800" b="1">
                <a:solidFill>
                  <a:prstClr val="black"/>
                </a:solidFill>
                <a:latin typeface="微软雅黑" panose="020B0503020204020204" charset="-122"/>
                <a:ea typeface="微软雅黑" panose="020B0503020204020204" charset="-122"/>
              </a:rPr>
              <a:t>……</a:t>
            </a:r>
          </a:p>
        </p:txBody>
      </p:sp>
      <p:sp>
        <p:nvSpPr>
          <p:cNvPr id="3" name="矩形 2"/>
          <p:cNvSpPr/>
          <p:nvPr/>
        </p:nvSpPr>
        <p:spPr>
          <a:xfrm>
            <a:off x="467360" y="3615055"/>
            <a:ext cx="7741920" cy="1476375"/>
          </a:xfrm>
          <a:prstGeom prst="rect">
            <a:avLst/>
          </a:prstGeom>
        </p:spPr>
        <p:txBody>
          <a:bodyPr wrap="square">
            <a:spAutoFit/>
          </a:bodyPr>
          <a:lstStyle/>
          <a:p>
            <a:pPr algn="just">
              <a:lnSpc>
                <a:spcPct val="150000"/>
              </a:lnSpc>
            </a:pPr>
            <a:r>
              <a:rPr lang="zh-CN" altLang="en-US" sz="2000" b="1"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答案：</a:t>
            </a:r>
            <a:r>
              <a:rPr lang="zh-CN" altLang="en-US" sz="2000" b="1" smtClean="0">
                <a:effectLst>
                  <a:outerShdw blurRad="38100" dist="38100" dir="2700000" algn="tl">
                    <a:srgbClr val="000000">
                      <a:alpha val="43137"/>
                    </a:srgbClr>
                  </a:outerShdw>
                </a:effectLst>
                <a:latin typeface="微软雅黑" panose="020B0503020204020204" charset="-122"/>
                <a:ea typeface="微软雅黑" panose="020B0503020204020204" charset="-122"/>
              </a:rPr>
              <a:t>特点</a:t>
            </a:r>
            <a:r>
              <a:rPr lang="zh-CN" altLang="en-US" sz="2000" b="1">
                <a:effectLst>
                  <a:outerShdw blurRad="38100" dist="38100" dir="2700000" algn="tl">
                    <a:srgbClr val="000000">
                      <a:alpha val="43137"/>
                    </a:srgbClr>
                  </a:outerShdw>
                </a:effectLst>
                <a:latin typeface="微软雅黑" panose="020B0503020204020204" charset="-122"/>
                <a:ea typeface="微软雅黑" panose="020B0503020204020204" charset="-122"/>
              </a:rPr>
              <a:t>：都是叠词。表达效果：① 节奏鲜明，</a:t>
            </a:r>
            <a:r>
              <a:rPr lang="zh-CN" altLang="en-US" sz="2000" b="1" smtClean="0">
                <a:effectLst>
                  <a:outerShdw blurRad="38100" dist="38100" dir="2700000" algn="tl">
                    <a:srgbClr val="000000">
                      <a:alpha val="43137"/>
                    </a:srgbClr>
                  </a:outerShdw>
                </a:effectLst>
                <a:latin typeface="微软雅黑" panose="020B0503020204020204" charset="-122"/>
                <a:ea typeface="微软雅黑" panose="020B0503020204020204" charset="-122"/>
              </a:rPr>
              <a:t>韵律协调</a:t>
            </a:r>
            <a:r>
              <a:rPr lang="zh-CN" altLang="en-US" sz="2000" b="1">
                <a:effectLst>
                  <a:outerShdw blurRad="38100" dist="38100" dir="2700000" algn="tl">
                    <a:srgbClr val="000000">
                      <a:alpha val="43137"/>
                    </a:srgbClr>
                  </a:outerShdw>
                </a:effectLst>
                <a:latin typeface="微软雅黑" panose="020B0503020204020204" charset="-122"/>
                <a:ea typeface="微软雅黑" panose="020B0503020204020204" charset="-122"/>
              </a:rPr>
              <a:t>，富有音乐美。② 突出了事物的特征。</a:t>
            </a:r>
            <a:r>
              <a:rPr lang="zh-CN" altLang="en-US" sz="2000" b="1" smtClean="0">
                <a:effectLst>
                  <a:outerShdw blurRad="38100" dist="38100" dir="2700000" algn="tl">
                    <a:srgbClr val="000000">
                      <a:alpha val="43137"/>
                    </a:srgbClr>
                  </a:outerShdw>
                </a:effectLst>
                <a:latin typeface="微软雅黑" panose="020B0503020204020204" charset="-122"/>
                <a:ea typeface="微软雅黑" panose="020B0503020204020204" charset="-122"/>
              </a:rPr>
              <a:t>如“曲曲折折”</a:t>
            </a:r>
            <a:r>
              <a:rPr lang="zh-CN" altLang="en-US" sz="2000" b="1">
                <a:effectLst>
                  <a:outerShdw blurRad="38100" dist="38100" dir="2700000" algn="tl">
                    <a:srgbClr val="000000">
                      <a:alpha val="43137"/>
                    </a:srgbClr>
                  </a:outerShdw>
                </a:effectLst>
                <a:latin typeface="微软雅黑" panose="020B0503020204020204" charset="-122"/>
                <a:ea typeface="微软雅黑" panose="020B0503020204020204" charset="-122"/>
              </a:rPr>
              <a:t>突出了荷塘的曲折，“田田”突出</a:t>
            </a:r>
            <a:r>
              <a:rPr lang="zh-CN" altLang="en-US" sz="2000" b="1" smtClean="0">
                <a:effectLst>
                  <a:outerShdw blurRad="38100" dist="38100" dir="2700000" algn="tl">
                    <a:srgbClr val="000000">
                      <a:alpha val="43137"/>
                    </a:srgbClr>
                  </a:outerShdw>
                </a:effectLst>
                <a:latin typeface="微软雅黑" panose="020B0503020204020204" charset="-122"/>
                <a:ea typeface="微软雅黑" panose="020B0503020204020204" charset="-122"/>
              </a:rPr>
              <a:t>了荷叶</a:t>
            </a:r>
            <a:r>
              <a:rPr lang="zh-CN" altLang="en-US" sz="2000" b="1">
                <a:effectLst>
                  <a:outerShdw blurRad="38100" dist="38100" dir="2700000" algn="tl">
                    <a:srgbClr val="000000">
                      <a:alpha val="43137"/>
                    </a:srgbClr>
                  </a:outerShdw>
                </a:effectLst>
                <a:latin typeface="微软雅黑" panose="020B0503020204020204" charset="-122"/>
                <a:ea typeface="微软雅黑" panose="020B0503020204020204" charset="-122"/>
              </a:rPr>
              <a:t>之多，“层层”突出了荷叶的层次感等。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8930" y="1134110"/>
            <a:ext cx="7841615" cy="2168525"/>
          </a:xfrm>
          <a:prstGeom prst="rect">
            <a:avLst/>
          </a:prstGeom>
        </p:spPr>
        <p:txBody>
          <a:bodyPr wrap="square">
            <a:spAutoFit/>
          </a:bodyPr>
          <a:lstStyle/>
          <a:p>
            <a:pPr algn="just">
              <a:lnSpc>
                <a:spcPct val="150000"/>
              </a:lnSpc>
            </a:pPr>
            <a:r>
              <a:rPr lang="en-US" altLang="zh-CN" sz="1800" b="1" smtClean="0">
                <a:solidFill>
                  <a:prstClr val="black"/>
                </a:solidFill>
                <a:latin typeface="微软雅黑" panose="020B0503020204020204" charset="-122"/>
                <a:ea typeface="微软雅黑" panose="020B0503020204020204" charset="-122"/>
              </a:rPr>
              <a:t>7.</a:t>
            </a:r>
            <a:r>
              <a:rPr lang="zh-CN" altLang="en-US" sz="1800" b="1">
                <a:solidFill>
                  <a:prstClr val="black"/>
                </a:solidFill>
                <a:latin typeface="微软雅黑" panose="020B0503020204020204" charset="-122"/>
                <a:ea typeface="微软雅黑" panose="020B0503020204020204" charset="-122"/>
              </a:rPr>
              <a:t>仿照下面的示例，自选话题，另写三句话，使</a:t>
            </a:r>
            <a:r>
              <a:rPr lang="zh-CN" altLang="en-US" sz="1800" b="1" smtClean="0">
                <a:solidFill>
                  <a:prstClr val="black"/>
                </a:solidFill>
                <a:latin typeface="微软雅黑" panose="020B0503020204020204" charset="-122"/>
                <a:ea typeface="微软雅黑" panose="020B0503020204020204" charset="-122"/>
              </a:rPr>
              <a:t>之构成</a:t>
            </a:r>
            <a:r>
              <a:rPr lang="zh-CN" altLang="en-US" sz="1800" b="1">
                <a:solidFill>
                  <a:prstClr val="black"/>
                </a:solidFill>
                <a:latin typeface="微软雅黑" panose="020B0503020204020204" charset="-122"/>
                <a:ea typeface="微软雅黑" panose="020B0503020204020204" charset="-122"/>
              </a:rPr>
              <a:t>排比句，且要求使用比喻的修辞手法，</a:t>
            </a:r>
            <a:r>
              <a:rPr lang="zh-CN" altLang="en-US" sz="1800" b="1" smtClean="0">
                <a:solidFill>
                  <a:prstClr val="black"/>
                </a:solidFill>
                <a:latin typeface="微软雅黑" panose="020B0503020204020204" charset="-122"/>
                <a:ea typeface="微软雅黑" panose="020B0503020204020204" charset="-122"/>
              </a:rPr>
              <a:t>句式</a:t>
            </a:r>
            <a:r>
              <a:rPr lang="zh-CN" altLang="en-US" sz="1800" b="1">
                <a:solidFill>
                  <a:prstClr val="black"/>
                </a:solidFill>
                <a:latin typeface="微软雅黑" panose="020B0503020204020204" charset="-122"/>
                <a:ea typeface="微软雅黑" panose="020B0503020204020204" charset="-122"/>
              </a:rPr>
              <a:t>与示例相同。</a:t>
            </a:r>
          </a:p>
          <a:p>
            <a:pPr algn="just">
              <a:lnSpc>
                <a:spcPct val="150000"/>
              </a:lnSpc>
            </a:pPr>
            <a:r>
              <a:rPr lang="zh-CN" altLang="en-US" sz="1800" b="1">
                <a:solidFill>
                  <a:prstClr val="black"/>
                </a:solidFill>
                <a:latin typeface="微软雅黑" panose="020B0503020204020204" charset="-122"/>
                <a:ea typeface="微软雅黑" panose="020B0503020204020204" charset="-122"/>
              </a:rPr>
              <a:t>　　示例：生活是酒，只要把它喝入口中，</a:t>
            </a:r>
            <a:r>
              <a:rPr lang="zh-CN" altLang="en-US" sz="1800" b="1" smtClean="0">
                <a:solidFill>
                  <a:prstClr val="black"/>
                </a:solidFill>
                <a:latin typeface="微软雅黑" panose="020B0503020204020204" charset="-122"/>
                <a:ea typeface="微软雅黑" panose="020B0503020204020204" charset="-122"/>
              </a:rPr>
              <a:t>就能</a:t>
            </a:r>
            <a:r>
              <a:rPr lang="zh-CN" altLang="en-US" sz="1800" b="1">
                <a:solidFill>
                  <a:prstClr val="black"/>
                </a:solidFill>
                <a:latin typeface="微软雅黑" panose="020B0503020204020204" charset="-122"/>
                <a:ea typeface="微软雅黑" panose="020B0503020204020204" charset="-122"/>
              </a:rPr>
              <a:t>陶醉我们；生活是画，只要把它挂在眼前</a:t>
            </a:r>
            <a:r>
              <a:rPr lang="zh-CN" altLang="en-US" sz="1800" b="1" smtClean="0">
                <a:solidFill>
                  <a:prstClr val="black"/>
                </a:solidFill>
                <a:latin typeface="微软雅黑" panose="020B0503020204020204" charset="-122"/>
                <a:ea typeface="微软雅黑" panose="020B0503020204020204" charset="-122"/>
              </a:rPr>
              <a:t>，就</a:t>
            </a:r>
            <a:r>
              <a:rPr lang="zh-CN" altLang="en-US" sz="1800" b="1">
                <a:solidFill>
                  <a:prstClr val="black"/>
                </a:solidFill>
                <a:latin typeface="微软雅黑" panose="020B0503020204020204" charset="-122"/>
                <a:ea typeface="微软雅黑" panose="020B0503020204020204" charset="-122"/>
              </a:rPr>
              <a:t>能打动我们；生活是诗，只要把它藏于心里</a:t>
            </a:r>
            <a:r>
              <a:rPr lang="zh-CN" altLang="en-US" sz="1800" b="1" smtClean="0">
                <a:solidFill>
                  <a:prstClr val="black"/>
                </a:solidFill>
                <a:latin typeface="微软雅黑" panose="020B0503020204020204" charset="-122"/>
                <a:ea typeface="微软雅黑" panose="020B0503020204020204" charset="-122"/>
              </a:rPr>
              <a:t>，就</a:t>
            </a:r>
            <a:r>
              <a:rPr lang="zh-CN" altLang="en-US" sz="1800" b="1">
                <a:solidFill>
                  <a:prstClr val="black"/>
                </a:solidFill>
                <a:latin typeface="微软雅黑" panose="020B0503020204020204" charset="-122"/>
                <a:ea typeface="微软雅黑" panose="020B0503020204020204" charset="-122"/>
              </a:rPr>
              <a:t>能滋养我们</a:t>
            </a:r>
            <a:r>
              <a:rPr lang="zh-CN" altLang="en-US" sz="1800" b="1" smtClean="0">
                <a:solidFill>
                  <a:prstClr val="black"/>
                </a:solidFill>
                <a:latin typeface="微软雅黑" panose="020B0503020204020204" charset="-122"/>
                <a:ea typeface="微软雅黑" panose="020B0503020204020204" charset="-122"/>
              </a:rPr>
              <a:t>。</a:t>
            </a:r>
          </a:p>
        </p:txBody>
      </p:sp>
      <p:sp>
        <p:nvSpPr>
          <p:cNvPr id="3" name="矩形 2"/>
          <p:cNvSpPr/>
          <p:nvPr/>
        </p:nvSpPr>
        <p:spPr>
          <a:xfrm>
            <a:off x="516890" y="3856355"/>
            <a:ext cx="8168640" cy="1476375"/>
          </a:xfrm>
          <a:prstGeom prst="rect">
            <a:avLst/>
          </a:prstGeom>
        </p:spPr>
        <p:txBody>
          <a:bodyPr wrap="square">
            <a:spAutoFit/>
          </a:bodyPr>
          <a:lstStyle/>
          <a:p>
            <a:pPr algn="just">
              <a:lnSpc>
                <a:spcPct val="150000"/>
              </a:lnSpc>
            </a:pPr>
            <a:r>
              <a:rPr lang="zh-CN" altLang="en-US" sz="2000" b="1" smtClean="0">
                <a:solidFill>
                  <a:srgbClr val="FF0000"/>
                </a:solidFill>
                <a:latin typeface="微软雅黑" panose="020B0503020204020204" charset="-122"/>
                <a:ea typeface="微软雅黑" panose="020B0503020204020204" charset="-122"/>
              </a:rPr>
              <a:t>答案：</a:t>
            </a:r>
            <a:r>
              <a:rPr lang="zh-CN" altLang="en-US" sz="2000" b="1">
                <a:solidFill>
                  <a:prstClr val="black"/>
                </a:solidFill>
                <a:latin typeface="微软雅黑" panose="020B0503020204020204" charset="-122"/>
                <a:ea typeface="微软雅黑" panose="020B0503020204020204" charset="-122"/>
              </a:rPr>
              <a:t>示例：亲情是火，只要把它揣在怀里，就能</a:t>
            </a:r>
            <a:r>
              <a:rPr lang="zh-CN" altLang="en-US" sz="2000" b="1" smtClean="0">
                <a:solidFill>
                  <a:prstClr val="black"/>
                </a:solidFill>
                <a:latin typeface="微软雅黑" panose="020B0503020204020204" charset="-122"/>
                <a:ea typeface="微软雅黑" panose="020B0503020204020204" charset="-122"/>
              </a:rPr>
              <a:t>温暖我们</a:t>
            </a:r>
            <a:r>
              <a:rPr lang="zh-CN" altLang="en-US" sz="2000" b="1">
                <a:solidFill>
                  <a:prstClr val="black"/>
                </a:solidFill>
                <a:latin typeface="微软雅黑" panose="020B0503020204020204" charset="-122"/>
                <a:ea typeface="微软雅黑" panose="020B0503020204020204" charset="-122"/>
              </a:rPr>
              <a:t>；亲情是水，只要把它掬在掌心，就能</a:t>
            </a:r>
            <a:r>
              <a:rPr lang="zh-CN" altLang="en-US" sz="2000" b="1" smtClean="0">
                <a:solidFill>
                  <a:prstClr val="black"/>
                </a:solidFill>
                <a:latin typeface="微软雅黑" panose="020B0503020204020204" charset="-122"/>
                <a:ea typeface="微软雅黑" panose="020B0503020204020204" charset="-122"/>
              </a:rPr>
              <a:t>滋养我们</a:t>
            </a:r>
            <a:r>
              <a:rPr lang="zh-CN" altLang="en-US" sz="2000" b="1">
                <a:solidFill>
                  <a:prstClr val="black"/>
                </a:solidFill>
                <a:latin typeface="微软雅黑" panose="020B0503020204020204" charset="-122"/>
                <a:ea typeface="微软雅黑" panose="020B0503020204020204" charset="-122"/>
              </a:rPr>
              <a:t>；亲情是灯，只要把它提在手中，就能</a:t>
            </a:r>
            <a:r>
              <a:rPr lang="zh-CN" altLang="en-US" sz="2000" b="1" smtClean="0">
                <a:solidFill>
                  <a:prstClr val="black"/>
                </a:solidFill>
                <a:latin typeface="微软雅黑" panose="020B0503020204020204" charset="-122"/>
                <a:ea typeface="微软雅黑" panose="020B0503020204020204" charset="-122"/>
              </a:rPr>
              <a:t>指引我们</a:t>
            </a:r>
            <a:r>
              <a:rPr lang="zh-CN" altLang="en-US" sz="2000" b="1">
                <a:solidFill>
                  <a:prstClr val="black"/>
                </a:solidFill>
                <a:latin typeface="微软雅黑" panose="020B0503020204020204" charset="-122"/>
                <a:ea typeface="微软雅黑" panose="020B0503020204020204" charset="-122"/>
              </a:rPr>
              <a:t>。</a:t>
            </a:r>
            <a:endParaRPr lang="zh-CN" altLang="en-US" sz="2000" b="1" smtClean="0">
              <a:solidFill>
                <a:prstClr val="black"/>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83895" y="1414145"/>
            <a:ext cx="7888605" cy="1938020"/>
          </a:xfrm>
          <a:prstGeom prst="rect">
            <a:avLst/>
          </a:prstGeom>
        </p:spPr>
        <p:txBody>
          <a:bodyPr wrap="square">
            <a:spAutoFit/>
          </a:bodyPr>
          <a:lstStyle/>
          <a:p>
            <a:pPr algn="just">
              <a:lnSpc>
                <a:spcPct val="150000"/>
              </a:lnSpc>
            </a:pPr>
            <a:r>
              <a:rPr lang="en-US" altLang="zh-CN" sz="1600" b="1" smtClean="0">
                <a:latin typeface="微软雅黑" panose="020B0503020204020204" charset="-122"/>
                <a:ea typeface="微软雅黑" panose="020B0503020204020204" charset="-122"/>
              </a:rPr>
              <a:t>8.</a:t>
            </a:r>
            <a:r>
              <a:rPr lang="zh-CN" altLang="en-US" sz="1600" b="1">
                <a:latin typeface="微软雅黑" panose="020B0503020204020204" charset="-122"/>
                <a:ea typeface="微软雅黑" panose="020B0503020204020204" charset="-122"/>
              </a:rPr>
              <a:t>下面是郁达夫的散文</a:t>
            </a:r>
            <a:r>
              <a:rPr lang="en-US" altLang="zh-CN" sz="1600" b="1">
                <a:latin typeface="微软雅黑" panose="020B0503020204020204" charset="-122"/>
                <a:ea typeface="微软雅黑" panose="020B0503020204020204" charset="-122"/>
              </a:rPr>
              <a:t>《</a:t>
            </a:r>
            <a:r>
              <a:rPr lang="zh-CN" altLang="en-US" sz="1600" b="1">
                <a:latin typeface="微软雅黑" panose="020B0503020204020204" charset="-122"/>
                <a:ea typeface="微软雅黑" panose="020B0503020204020204" charset="-122"/>
              </a:rPr>
              <a:t>故都的秋</a:t>
            </a:r>
            <a:r>
              <a:rPr lang="en-US" altLang="zh-CN" sz="1600" b="1">
                <a:latin typeface="微软雅黑" panose="020B0503020204020204" charset="-122"/>
                <a:ea typeface="微软雅黑" panose="020B0503020204020204" charset="-122"/>
              </a:rPr>
              <a:t>》</a:t>
            </a:r>
            <a:r>
              <a:rPr lang="zh-CN" altLang="en-US" sz="1600" b="1">
                <a:latin typeface="微软雅黑" panose="020B0503020204020204" charset="-122"/>
                <a:ea typeface="微软雅黑" panose="020B0503020204020204" charset="-122"/>
              </a:rPr>
              <a:t>中的一段景物描写，请</a:t>
            </a:r>
            <a:r>
              <a:rPr lang="zh-CN" altLang="en-US" sz="1600" b="1" smtClean="0">
                <a:latin typeface="微软雅黑" panose="020B0503020204020204" charset="-122"/>
                <a:ea typeface="微软雅黑" panose="020B0503020204020204" charset="-122"/>
              </a:rPr>
              <a:t>从表达</a:t>
            </a:r>
            <a:r>
              <a:rPr lang="zh-CN" altLang="en-US" sz="1600" b="1">
                <a:latin typeface="微软雅黑" panose="020B0503020204020204" charset="-122"/>
                <a:ea typeface="微软雅黑" panose="020B0503020204020204" charset="-122"/>
              </a:rPr>
              <a:t>效果的角度予以点评。要求：语言表达准确、简明、</a:t>
            </a:r>
            <a:r>
              <a:rPr lang="zh-CN" altLang="en-US" sz="1600" b="1" smtClean="0">
                <a:latin typeface="微软雅黑" panose="020B0503020204020204" charset="-122"/>
                <a:ea typeface="微软雅黑" panose="020B0503020204020204" charset="-122"/>
              </a:rPr>
              <a:t>连贯</a:t>
            </a:r>
            <a:r>
              <a:rPr lang="zh-CN" altLang="en-US" sz="1600" b="1">
                <a:latin typeface="微软雅黑" panose="020B0503020204020204" charset="-122"/>
                <a:ea typeface="微软雅黑" panose="020B0503020204020204" charset="-122"/>
              </a:rPr>
              <a:t>，不超过</a:t>
            </a:r>
            <a:r>
              <a:rPr lang="en-US" altLang="zh-CN" sz="1600" b="1">
                <a:latin typeface="微软雅黑" panose="020B0503020204020204" charset="-122"/>
                <a:ea typeface="微软雅黑" panose="020B0503020204020204" charset="-122"/>
              </a:rPr>
              <a:t>40 </a:t>
            </a:r>
            <a:r>
              <a:rPr lang="zh-CN" altLang="en-US" sz="1600" b="1">
                <a:latin typeface="微软雅黑" panose="020B0503020204020204" charset="-122"/>
                <a:ea typeface="微软雅黑" panose="020B0503020204020204" charset="-122"/>
              </a:rPr>
              <a:t>个字</a:t>
            </a:r>
            <a:r>
              <a:rPr lang="zh-CN" altLang="en-US" sz="1600" b="1" smtClean="0">
                <a:latin typeface="微软雅黑" panose="020B0503020204020204" charset="-122"/>
                <a:ea typeface="微软雅黑" panose="020B0503020204020204" charset="-122"/>
              </a:rPr>
              <a:t>。</a:t>
            </a:r>
            <a:endParaRPr lang="en-US" altLang="zh-CN" sz="1600" b="1" smtClean="0">
              <a:latin typeface="微软雅黑" panose="020B0503020204020204" charset="-122"/>
              <a:ea typeface="微软雅黑" panose="020B0503020204020204" charset="-122"/>
            </a:endParaRPr>
          </a:p>
          <a:p>
            <a:pPr algn="just">
              <a:lnSpc>
                <a:spcPct val="150000"/>
              </a:lnSpc>
            </a:pPr>
            <a:r>
              <a:rPr lang="zh-CN" altLang="en-US" sz="1600" b="1" smtClean="0">
                <a:latin typeface="微软雅黑" panose="020B0503020204020204" charset="-122"/>
                <a:ea typeface="微软雅黑" panose="020B0503020204020204" charset="-122"/>
              </a:rPr>
              <a:t>        </a:t>
            </a:r>
            <a:r>
              <a:rPr lang="zh-CN" altLang="en-US" sz="1600" b="1" smtClean="0">
                <a:latin typeface="仿宋" panose="02010609060101010101" charset="-122"/>
                <a:ea typeface="仿宋" panose="02010609060101010101" charset="-122"/>
              </a:rPr>
              <a:t>秋</a:t>
            </a:r>
            <a:r>
              <a:rPr lang="zh-CN" altLang="en-US" sz="1600" b="1">
                <a:latin typeface="仿宋" panose="02010609060101010101" charset="-122"/>
                <a:ea typeface="仿宋" panose="02010609060101010101" charset="-122"/>
              </a:rPr>
              <a:t>蝉的衰弱的残声，更是北国的特产；因为北平处处</a:t>
            </a:r>
            <a:r>
              <a:rPr lang="zh-CN" altLang="en-US" sz="1600" b="1" smtClean="0">
                <a:latin typeface="仿宋" panose="02010609060101010101" charset="-122"/>
                <a:ea typeface="仿宋" panose="02010609060101010101" charset="-122"/>
              </a:rPr>
              <a:t>全长</a:t>
            </a:r>
            <a:r>
              <a:rPr lang="zh-CN" altLang="en-US" sz="1600" b="1">
                <a:latin typeface="仿宋" panose="02010609060101010101" charset="-122"/>
                <a:ea typeface="仿宋" panose="02010609060101010101" charset="-122"/>
              </a:rPr>
              <a:t>着树，屋子又低，所以无论在什么地方，都听得见它们</a:t>
            </a:r>
            <a:r>
              <a:rPr lang="zh-CN" altLang="en-US" sz="1600" b="1" smtClean="0">
                <a:latin typeface="仿宋" panose="02010609060101010101" charset="-122"/>
                <a:ea typeface="仿宋" panose="02010609060101010101" charset="-122"/>
              </a:rPr>
              <a:t>的啼</a:t>
            </a:r>
            <a:r>
              <a:rPr lang="zh-CN" altLang="en-US" sz="1600" b="1">
                <a:latin typeface="仿宋" panose="02010609060101010101" charset="-122"/>
                <a:ea typeface="仿宋" panose="02010609060101010101" charset="-122"/>
              </a:rPr>
              <a:t>唱。在南方是非要上郊外或山上去才听得到的。这</a:t>
            </a:r>
            <a:r>
              <a:rPr lang="zh-CN" altLang="en-US" sz="1600" b="1" smtClean="0">
                <a:latin typeface="仿宋" panose="02010609060101010101" charset="-122"/>
                <a:ea typeface="仿宋" panose="02010609060101010101" charset="-122"/>
              </a:rPr>
              <a:t>嘶叫的</a:t>
            </a:r>
            <a:r>
              <a:rPr lang="zh-CN" altLang="en-US" sz="1600" b="1">
                <a:latin typeface="仿宋" panose="02010609060101010101" charset="-122"/>
                <a:ea typeface="仿宋" panose="02010609060101010101" charset="-122"/>
              </a:rPr>
              <a:t>秋蝉，在北平可和蟋蟀耗子一样，简直像是家家户户都</a:t>
            </a:r>
            <a:r>
              <a:rPr lang="zh-CN" altLang="en-US" sz="1600" b="1" smtClean="0">
                <a:latin typeface="仿宋" panose="02010609060101010101" charset="-122"/>
                <a:ea typeface="仿宋" panose="02010609060101010101" charset="-122"/>
              </a:rPr>
              <a:t>养在</a:t>
            </a:r>
            <a:r>
              <a:rPr lang="zh-CN" altLang="en-US" sz="1600" b="1">
                <a:latin typeface="仿宋" panose="02010609060101010101" charset="-122"/>
                <a:ea typeface="仿宋" panose="02010609060101010101" charset="-122"/>
              </a:rPr>
              <a:t>家里的家虫。</a:t>
            </a:r>
          </a:p>
        </p:txBody>
      </p:sp>
      <p:sp>
        <p:nvSpPr>
          <p:cNvPr id="3" name="矩形 2"/>
          <p:cNvSpPr/>
          <p:nvPr/>
        </p:nvSpPr>
        <p:spPr>
          <a:xfrm>
            <a:off x="815975" y="3628390"/>
            <a:ext cx="6635750" cy="1753235"/>
          </a:xfrm>
          <a:prstGeom prst="rect">
            <a:avLst/>
          </a:prstGeom>
        </p:spPr>
        <p:txBody>
          <a:bodyPr wrap="square">
            <a:spAutoFit/>
          </a:bodyPr>
          <a:lstStyle/>
          <a:p>
            <a:pPr>
              <a:lnSpc>
                <a:spcPct val="150000"/>
              </a:lnSpc>
            </a:pPr>
            <a:r>
              <a:rPr lang="zh-CN" altLang="en-US" sz="1800" b="1" smtClean="0">
                <a:solidFill>
                  <a:srgbClr val="FF0000"/>
                </a:solidFill>
                <a:latin typeface="微软雅黑" panose="020B0503020204020204" charset="-122"/>
                <a:ea typeface="微软雅黑" panose="020B0503020204020204" charset="-122"/>
              </a:rPr>
              <a:t>答案：</a:t>
            </a:r>
            <a:r>
              <a:rPr lang="zh-CN" altLang="en-US" sz="1800" b="1" smtClean="0">
                <a:latin typeface="微软雅黑" panose="020B0503020204020204" charset="-122"/>
                <a:ea typeface="微软雅黑" panose="020B0503020204020204" charset="-122"/>
              </a:rPr>
              <a:t>（ </a:t>
            </a:r>
            <a:r>
              <a:rPr lang="zh-CN" altLang="en-US" sz="1800" b="1">
                <a:latin typeface="微软雅黑" panose="020B0503020204020204" charset="-122"/>
                <a:ea typeface="微软雅黑" panose="020B0503020204020204" charset="-122"/>
              </a:rPr>
              <a:t>示例）作者从听觉角度通过对比写蝉鸣，用“残声”“嘶叫”</a:t>
            </a:r>
            <a:r>
              <a:rPr lang="zh-CN" altLang="en-US" sz="1800" b="1" smtClean="0">
                <a:latin typeface="微软雅黑" panose="020B0503020204020204" charset="-122"/>
                <a:ea typeface="微软雅黑" panose="020B0503020204020204" charset="-122"/>
              </a:rPr>
              <a:t>等寥寥</a:t>
            </a:r>
            <a:r>
              <a:rPr lang="zh-CN" altLang="en-US" sz="1800" b="1">
                <a:latin typeface="微软雅黑" panose="020B0503020204020204" charset="-122"/>
                <a:ea typeface="微软雅黑" panose="020B0503020204020204" charset="-122"/>
              </a:rPr>
              <a:t>数词便写出了秋之悲凉。（意对即可</a:t>
            </a:r>
            <a:r>
              <a:rPr lang="zh-CN" altLang="en-US" sz="1800" b="1" smtClean="0">
                <a:latin typeface="微软雅黑" panose="020B0503020204020204" charset="-122"/>
                <a:ea typeface="微软雅黑" panose="020B0503020204020204" charset="-122"/>
              </a:rPr>
              <a:t>）</a:t>
            </a:r>
            <a:endParaRPr lang="en-US" altLang="zh-CN" sz="1800" b="1" smtClean="0">
              <a:latin typeface="微软雅黑" panose="020B0503020204020204" charset="-122"/>
              <a:ea typeface="微软雅黑" panose="020B0503020204020204" charset="-122"/>
            </a:endParaRPr>
          </a:p>
          <a:p>
            <a:pPr>
              <a:lnSpc>
                <a:spcPct val="150000"/>
              </a:lnSpc>
            </a:pPr>
            <a:r>
              <a:rPr lang="zh-CN" altLang="en-US" sz="1800" b="1" smtClean="0">
                <a:solidFill>
                  <a:srgbClr val="FF0000"/>
                </a:solidFill>
                <a:latin typeface="微软雅黑" panose="020B0503020204020204" charset="-122"/>
                <a:ea typeface="微软雅黑" panose="020B0503020204020204" charset="-122"/>
              </a:rPr>
              <a:t>解析：</a:t>
            </a:r>
            <a:r>
              <a:rPr lang="zh-CN" altLang="en-US" sz="1800" b="1" smtClean="0">
                <a:latin typeface="微软雅黑" panose="020B0503020204020204" charset="-122"/>
                <a:ea typeface="微软雅黑" panose="020B0503020204020204" charset="-122"/>
              </a:rPr>
              <a:t>由</a:t>
            </a:r>
            <a:r>
              <a:rPr lang="zh-CN" altLang="en-US" sz="1800" b="1">
                <a:latin typeface="微软雅黑" panose="020B0503020204020204" charset="-122"/>
                <a:ea typeface="微软雅黑" panose="020B0503020204020204" charset="-122"/>
              </a:rPr>
              <a:t>题干“请从表达效果的角度予以点评”可知，答题关</a:t>
            </a:r>
          </a:p>
          <a:p>
            <a:pPr>
              <a:lnSpc>
                <a:spcPct val="150000"/>
              </a:lnSpc>
            </a:pPr>
            <a:r>
              <a:rPr lang="zh-CN" altLang="en-US" sz="1800" b="1">
                <a:latin typeface="微软雅黑" panose="020B0503020204020204" charset="-122"/>
                <a:ea typeface="微软雅黑" panose="020B0503020204020204" charset="-122"/>
              </a:rPr>
              <a:t>键词为“表达效果”，可以从手法、情感角度组织答案。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79475" y="1098550"/>
            <a:ext cx="7200900" cy="4246245"/>
          </a:xfrm>
          <a:prstGeom prst="rect">
            <a:avLst/>
          </a:prstGeom>
        </p:spPr>
        <p:txBody>
          <a:bodyPr wrap="square">
            <a:spAutoFit/>
          </a:bodyPr>
          <a:lstStyle/>
          <a:p>
            <a:pPr algn="just">
              <a:lnSpc>
                <a:spcPct val="150000"/>
              </a:lnSpc>
            </a:pPr>
            <a:r>
              <a:rPr lang="en-US" altLang="zh-CN" sz="1800" b="1" smtClean="0">
                <a:latin typeface="微软雅黑" panose="020B0503020204020204" charset="-122"/>
                <a:ea typeface="微软雅黑" panose="020B0503020204020204" charset="-122"/>
              </a:rPr>
              <a:t>9.</a:t>
            </a:r>
            <a:r>
              <a:rPr lang="zh-CN" altLang="en-US" sz="1800" b="1">
                <a:latin typeface="微软雅黑" panose="020B0503020204020204" charset="-122"/>
                <a:ea typeface="微软雅黑" panose="020B0503020204020204" charset="-122"/>
              </a:rPr>
              <a:t>美文</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荷塘月色</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诞生多年后，一首同名歌曲也在中华</a:t>
            </a:r>
            <a:r>
              <a:rPr lang="zh-CN" altLang="en-US" sz="1800" b="1" smtClean="0">
                <a:latin typeface="微软雅黑" panose="020B0503020204020204" charset="-122"/>
                <a:ea typeface="微软雅黑" panose="020B0503020204020204" charset="-122"/>
              </a:rPr>
              <a:t>大地上</a:t>
            </a:r>
            <a:r>
              <a:rPr lang="zh-CN" altLang="en-US" sz="1800" b="1">
                <a:latin typeface="微软雅黑" panose="020B0503020204020204" charset="-122"/>
                <a:ea typeface="微软雅黑" panose="020B0503020204020204" charset="-122"/>
              </a:rPr>
              <a:t>流传了开来。除了优美醉人的旋律，那情景相生、摇曳</a:t>
            </a:r>
            <a:r>
              <a:rPr lang="zh-CN" altLang="en-US" sz="1800" b="1" smtClean="0">
                <a:latin typeface="微软雅黑" panose="020B0503020204020204" charset="-122"/>
                <a:ea typeface="微软雅黑" panose="020B0503020204020204" charset="-122"/>
              </a:rPr>
              <a:t>生姿</a:t>
            </a:r>
            <a:r>
              <a:rPr lang="zh-CN" altLang="en-US" sz="1800" b="1">
                <a:latin typeface="微软雅黑" panose="020B0503020204020204" charset="-122"/>
                <a:ea typeface="微软雅黑" panose="020B0503020204020204" charset="-122"/>
              </a:rPr>
              <a:t>的歌词更让我们涵泳不尽，沉醉得难以自拔。请从</a:t>
            </a:r>
            <a:r>
              <a:rPr lang="zh-CN" altLang="en-US" sz="1800" b="1" smtClean="0">
                <a:latin typeface="微软雅黑" panose="020B0503020204020204" charset="-122"/>
                <a:ea typeface="微软雅黑" panose="020B0503020204020204" charset="-122"/>
              </a:rPr>
              <a:t>下面的</a:t>
            </a:r>
            <a:r>
              <a:rPr lang="zh-CN" altLang="en-US" sz="1800" b="1">
                <a:latin typeface="微软雅黑" panose="020B0503020204020204" charset="-122"/>
                <a:ea typeface="微软雅黑" panose="020B0503020204020204" charset="-122"/>
              </a:rPr>
              <a:t>歌词选段中找出与</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荷塘月色</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这篇散文共有的修辞</a:t>
            </a:r>
            <a:r>
              <a:rPr lang="zh-CN" altLang="en-US" sz="1800" b="1" smtClean="0">
                <a:latin typeface="微软雅黑" panose="020B0503020204020204" charset="-122"/>
                <a:ea typeface="微软雅黑" panose="020B0503020204020204" charset="-122"/>
              </a:rPr>
              <a:t>手法</a:t>
            </a:r>
            <a:r>
              <a:rPr lang="zh-CN" altLang="en-US" sz="1800" b="1">
                <a:latin typeface="微软雅黑" panose="020B0503020204020204" charset="-122"/>
                <a:ea typeface="微软雅黑" panose="020B0503020204020204" charset="-122"/>
              </a:rPr>
              <a:t>，并加以赏析</a:t>
            </a:r>
            <a:r>
              <a:rPr lang="zh-CN" altLang="en-US" sz="1800" b="1" smtClean="0">
                <a:latin typeface="微软雅黑" panose="020B0503020204020204" charset="-122"/>
                <a:ea typeface="微软雅黑" panose="020B0503020204020204" charset="-122"/>
              </a:rPr>
              <a:t>。</a:t>
            </a:r>
            <a:endParaRPr lang="en-US" altLang="zh-CN" sz="1800" b="1" smtClean="0">
              <a:latin typeface="微软雅黑" panose="020B0503020204020204" charset="-122"/>
              <a:ea typeface="微软雅黑" panose="020B0503020204020204" charset="-122"/>
            </a:endParaRPr>
          </a:p>
          <a:p>
            <a:pPr algn="ctr">
              <a:lnSpc>
                <a:spcPct val="150000"/>
              </a:lnSpc>
            </a:pPr>
            <a:r>
              <a:rPr lang="zh-CN" altLang="en-US" sz="1800" b="1">
                <a:latin typeface="微软雅黑" panose="020B0503020204020204" charset="-122"/>
                <a:ea typeface="微软雅黑" panose="020B0503020204020204" charset="-122"/>
              </a:rPr>
              <a:t>剪一段时光缓缓流淌</a:t>
            </a:r>
          </a:p>
          <a:p>
            <a:pPr algn="ctr">
              <a:lnSpc>
                <a:spcPct val="150000"/>
              </a:lnSpc>
            </a:pPr>
            <a:r>
              <a:rPr lang="zh-CN" altLang="en-US" sz="1800" b="1">
                <a:latin typeface="微软雅黑" panose="020B0503020204020204" charset="-122"/>
                <a:ea typeface="微软雅黑" panose="020B0503020204020204" charset="-122"/>
              </a:rPr>
              <a:t>流进了月色中微微荡漾</a:t>
            </a:r>
          </a:p>
          <a:p>
            <a:pPr algn="ctr">
              <a:lnSpc>
                <a:spcPct val="150000"/>
              </a:lnSpc>
            </a:pPr>
            <a:r>
              <a:rPr lang="zh-CN" altLang="en-US" sz="1800" b="1">
                <a:latin typeface="微软雅黑" panose="020B0503020204020204" charset="-122"/>
                <a:ea typeface="微软雅黑" panose="020B0503020204020204" charset="-122"/>
              </a:rPr>
              <a:t>弹一首小荷淡淡的香</a:t>
            </a:r>
          </a:p>
          <a:p>
            <a:pPr algn="ctr">
              <a:lnSpc>
                <a:spcPct val="150000"/>
              </a:lnSpc>
            </a:pPr>
            <a:r>
              <a:rPr lang="zh-CN" altLang="en-US" sz="1800" b="1">
                <a:latin typeface="微软雅黑" panose="020B0503020204020204" charset="-122"/>
                <a:ea typeface="微软雅黑" panose="020B0503020204020204" charset="-122"/>
              </a:rPr>
              <a:t>美丽的琴音就落在我身旁</a:t>
            </a:r>
          </a:p>
          <a:p>
            <a:pPr algn="ctr">
              <a:lnSpc>
                <a:spcPct val="150000"/>
              </a:lnSpc>
            </a:pPr>
            <a:r>
              <a:rPr lang="zh-CN" altLang="en-US" sz="1800" b="1">
                <a:latin typeface="微软雅黑" panose="020B0503020204020204" charset="-122"/>
                <a:ea typeface="微软雅黑" panose="020B0503020204020204" charset="-122"/>
              </a:rPr>
              <a:t>萤火虫点亮夜的星光</a:t>
            </a:r>
          </a:p>
          <a:p>
            <a:pPr algn="ctr">
              <a:lnSpc>
                <a:spcPct val="150000"/>
              </a:lnSpc>
            </a:pPr>
            <a:r>
              <a:rPr lang="zh-CN" altLang="en-US" sz="1800" b="1">
                <a:latin typeface="微软雅黑" panose="020B0503020204020204" charset="-122"/>
                <a:ea typeface="微软雅黑" panose="020B0503020204020204" charset="-122"/>
              </a:rPr>
              <a:t>谁为我添一件梦的衣裳</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5"/>
          <p:cNvSpPr>
            <a:spLocks noChangeArrowheads="1"/>
          </p:cNvSpPr>
          <p:nvPr/>
        </p:nvSpPr>
        <p:spPr bwMode="auto">
          <a:xfrm>
            <a:off x="3411142" y="1554164"/>
            <a:ext cx="778430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pic>
        <p:nvPicPr>
          <p:cNvPr id="8195" name="Picture 6"/>
          <p:cNvPicPr>
            <a:picLocks noChangeAspect="1" noChangeArrowheads="1"/>
          </p:cNvPicPr>
          <p:nvPr/>
        </p:nvPicPr>
        <p:blipFill>
          <a:blip r:embed="rId3"/>
          <a:stretch>
            <a:fillRect/>
          </a:stretch>
        </p:blipFill>
        <p:spPr bwMode="auto">
          <a:xfrm>
            <a:off x="365523" y="2562224"/>
            <a:ext cx="1577577" cy="200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7"/>
          <p:cNvSpPr txBox="1">
            <a:spLocks noChangeArrowheads="1"/>
          </p:cNvSpPr>
          <p:nvPr/>
        </p:nvSpPr>
        <p:spPr bwMode="auto">
          <a:xfrm>
            <a:off x="365522" y="4581526"/>
            <a:ext cx="20441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郁达夫、郭沫若、</a:t>
            </a:r>
          </a:p>
          <a:p>
            <a:pPr eaLnBrk="1" hangingPunct="1"/>
            <a:r>
              <a:rPr lang="zh-CN" altLang="en-US" b="1"/>
              <a:t>成仿吾</a:t>
            </a:r>
          </a:p>
        </p:txBody>
      </p:sp>
      <p:sp>
        <p:nvSpPr>
          <p:cNvPr id="8197" name="Rectangle 8"/>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4103" name="Rectangle 9"/>
          <p:cNvSpPr>
            <a:spLocks noChangeArrowheads="1"/>
          </p:cNvSpPr>
          <p:nvPr/>
        </p:nvSpPr>
        <p:spPr bwMode="auto">
          <a:xfrm>
            <a:off x="3081337" y="890589"/>
            <a:ext cx="5614988" cy="4991751"/>
          </a:xfrm>
          <a:prstGeom prst="rect">
            <a:avLst/>
          </a:prstGeom>
          <a:noFill/>
          <a:ln>
            <a:noFill/>
          </a:ln>
        </p:spPr>
        <p:txBody>
          <a:bodyPr>
            <a:spAutoFit/>
          </a:bodyPr>
          <a:lstStyle/>
          <a:p>
            <a:pPr>
              <a:lnSpc>
                <a:spcPct val="150000"/>
              </a:lnSpc>
              <a:spcBef>
                <a:spcPct val="50000"/>
              </a:spcBef>
              <a:defRPr/>
            </a:pPr>
            <a:r>
              <a:rPr lang="en-US" altLang="zh-CN" sz="2400" b="1">
                <a:solidFill>
                  <a:schemeClr val="tx1">
                    <a:lumMod val="75000"/>
                  </a:schemeClr>
                </a:solidFill>
                <a:latin typeface="宋体" panose="02010600030101010101" pitchFamily="2" charset="-122"/>
                <a:ea typeface="宋体" panose="02010600030101010101" pitchFamily="2" charset="-122"/>
              </a:rPr>
              <a:t>    1938</a:t>
            </a:r>
            <a:r>
              <a:rPr lang="zh-CN" altLang="en-US" sz="2400" b="1">
                <a:solidFill>
                  <a:schemeClr val="tx1">
                    <a:lumMod val="75000"/>
                  </a:schemeClr>
                </a:solidFill>
                <a:latin typeface="宋体" panose="02010600030101010101" pitchFamily="2" charset="-122"/>
                <a:ea typeface="宋体" panose="02010600030101010101" pitchFamily="2" charset="-122"/>
              </a:rPr>
              <a:t>年底赴新加坡，从事报刊编辑和抗日救亡工作。 </a:t>
            </a:r>
            <a:r>
              <a:rPr lang="en-US" altLang="zh-CN" sz="2400" b="1">
                <a:solidFill>
                  <a:schemeClr val="tx1">
                    <a:lumMod val="75000"/>
                  </a:schemeClr>
                </a:solidFill>
                <a:latin typeface="宋体" panose="02010600030101010101" pitchFamily="2" charset="-122"/>
                <a:ea typeface="宋体" panose="02010600030101010101" pitchFamily="2" charset="-122"/>
              </a:rPr>
              <a:t>1942</a:t>
            </a:r>
            <a:r>
              <a:rPr lang="zh-CN" altLang="en-US" sz="2400" b="1">
                <a:solidFill>
                  <a:schemeClr val="tx1">
                    <a:lumMod val="75000"/>
                  </a:schemeClr>
                </a:solidFill>
                <a:latin typeface="宋体" panose="02010600030101010101" pitchFamily="2" charset="-122"/>
                <a:ea typeface="宋体" panose="02010600030101010101" pitchFamily="2" charset="-122"/>
              </a:rPr>
              <a:t>年流亡到苏门答腊，化名赵廉隐居下来。不久，当地日本宪兵部强迫他去当翻译，暗中保护和营救了不少当地志士和华 侨，并获悉了日本宪兵部许多秘密罪行。</a:t>
            </a:r>
            <a:r>
              <a:rPr lang="en-US" altLang="zh-CN" sz="2400" b="1">
                <a:solidFill>
                  <a:schemeClr val="tx1">
                    <a:lumMod val="75000"/>
                  </a:schemeClr>
                </a:solidFill>
                <a:latin typeface="宋体" panose="02010600030101010101" pitchFamily="2" charset="-122"/>
                <a:ea typeface="宋体" panose="02010600030101010101" pitchFamily="2" charset="-122"/>
              </a:rPr>
              <a:t>1945</a:t>
            </a:r>
            <a:r>
              <a:rPr lang="zh-CN" altLang="en-US" sz="2400" b="1">
                <a:solidFill>
                  <a:schemeClr val="tx1">
                    <a:lumMod val="75000"/>
                  </a:schemeClr>
                </a:solidFill>
                <a:latin typeface="宋体" panose="02010600030101010101" pitchFamily="2" charset="-122"/>
                <a:ea typeface="宋体" panose="02010600030101010101" pitchFamily="2" charset="-122"/>
              </a:rPr>
              <a:t>年日本投降后被日本宪兵秘密杀害。</a:t>
            </a:r>
            <a:r>
              <a:rPr lang="en-US" altLang="zh-CN" sz="2400" b="1">
                <a:solidFill>
                  <a:schemeClr val="tx1">
                    <a:lumMod val="75000"/>
                  </a:schemeClr>
                </a:solidFill>
                <a:latin typeface="宋体" panose="02010600030101010101" pitchFamily="2" charset="-122"/>
                <a:ea typeface="宋体" panose="02010600030101010101" pitchFamily="2" charset="-122"/>
              </a:rPr>
              <a:t>1952</a:t>
            </a:r>
            <a:r>
              <a:rPr lang="zh-CN" altLang="en-US" sz="2400" b="1">
                <a:solidFill>
                  <a:schemeClr val="tx1">
                    <a:lumMod val="75000"/>
                  </a:schemeClr>
                </a:solidFill>
                <a:latin typeface="宋体" panose="02010600030101010101" pitchFamily="2" charset="-122"/>
                <a:ea typeface="宋体" panose="02010600030101010101" pitchFamily="2" charset="-122"/>
              </a:rPr>
              <a:t>年，中央人民政府追认他为“为民族解 放殉难的战士”，并在他的家乡建亭纪念。</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74370" y="970915"/>
            <a:ext cx="7761605" cy="3415030"/>
          </a:xfrm>
          <a:prstGeom prst="rect">
            <a:avLst/>
          </a:prstGeom>
        </p:spPr>
        <p:txBody>
          <a:bodyPr wrap="square">
            <a:spAutoFit/>
          </a:bodyPr>
          <a:lstStyle/>
          <a:p>
            <a:pPr algn="just">
              <a:lnSpc>
                <a:spcPct val="150000"/>
              </a:lnSpc>
            </a:pPr>
            <a:r>
              <a:rPr lang="zh-CN" altLang="en-US" sz="1800" b="1" smtClean="0">
                <a:solidFill>
                  <a:srgbClr val="FF0000"/>
                </a:solidFill>
                <a:latin typeface="微软雅黑" panose="020B0503020204020204" charset="-122"/>
                <a:ea typeface="微软雅黑" panose="020B0503020204020204" charset="-122"/>
              </a:rPr>
              <a:t>答案：</a:t>
            </a:r>
            <a:r>
              <a:rPr lang="zh-CN" altLang="en-US" sz="1800" b="1" smtClean="0">
                <a:latin typeface="微软雅黑" panose="020B0503020204020204" charset="-122"/>
                <a:ea typeface="微软雅黑" panose="020B0503020204020204" charset="-122"/>
              </a:rPr>
              <a:t>［示例</a:t>
            </a:r>
            <a:r>
              <a:rPr lang="zh-CN" altLang="en-US" sz="1800" b="1">
                <a:latin typeface="微软雅黑" panose="020B0503020204020204" charset="-122"/>
                <a:ea typeface="微软雅黑" panose="020B0503020204020204" charset="-122"/>
              </a:rPr>
              <a:t>］①“弹一首小荷淡淡的香</a:t>
            </a:r>
            <a:r>
              <a:rPr lang="en-US" altLang="zh-CN" sz="1800" b="1">
                <a:latin typeface="微软雅黑" panose="020B0503020204020204" charset="-122"/>
                <a:ea typeface="微软雅黑" panose="020B0503020204020204" charset="-122"/>
              </a:rPr>
              <a:t>/ </a:t>
            </a:r>
            <a:r>
              <a:rPr lang="zh-CN" altLang="en-US" sz="1800" b="1">
                <a:latin typeface="微软雅黑" panose="020B0503020204020204" charset="-122"/>
                <a:ea typeface="微软雅黑" panose="020B0503020204020204" charset="-122"/>
              </a:rPr>
              <a:t>美丽的琴音就落在我身旁”，</a:t>
            </a:r>
            <a:r>
              <a:rPr lang="zh-CN" altLang="en-US" sz="1800" b="1" smtClean="0">
                <a:latin typeface="微软雅黑" panose="020B0503020204020204" charset="-122"/>
                <a:ea typeface="微软雅黑" panose="020B0503020204020204" charset="-122"/>
              </a:rPr>
              <a:t>运用通</a:t>
            </a:r>
            <a:r>
              <a:rPr lang="zh-CN" altLang="en-US" sz="1800" b="1">
                <a:latin typeface="微软雅黑" panose="020B0503020204020204" charset="-122"/>
                <a:ea typeface="微软雅黑" panose="020B0503020204020204" charset="-122"/>
              </a:rPr>
              <a:t>感的修辞手法，把听觉用嗅觉来表示，增强了美妙的感觉，让人</a:t>
            </a:r>
            <a:r>
              <a:rPr lang="zh-CN" altLang="en-US" sz="1800" b="1" smtClean="0">
                <a:latin typeface="微软雅黑" panose="020B0503020204020204" charset="-122"/>
                <a:ea typeface="微软雅黑" panose="020B0503020204020204" charset="-122"/>
              </a:rPr>
              <a:t>感觉</a:t>
            </a:r>
            <a:r>
              <a:rPr lang="zh-CN" altLang="en-US" sz="1800" b="1">
                <a:latin typeface="微软雅黑" panose="020B0503020204020204" charset="-122"/>
                <a:ea typeface="微软雅黑" panose="020B0503020204020204" charset="-122"/>
              </a:rPr>
              <a:t>在听“小荷曲”时，仿佛闻到了荷花随风飘来的淡淡的香。②“剪</a:t>
            </a:r>
          </a:p>
          <a:p>
            <a:pPr algn="just">
              <a:lnSpc>
                <a:spcPct val="150000"/>
              </a:lnSpc>
            </a:pPr>
            <a:r>
              <a:rPr lang="zh-CN" altLang="en-US" sz="1800" b="1">
                <a:latin typeface="微软雅黑" panose="020B0503020204020204" charset="-122"/>
                <a:ea typeface="微软雅黑" panose="020B0503020204020204" charset="-122"/>
              </a:rPr>
              <a:t>一段时光缓缓流淌”中的“时光缓缓流淌”则是比喻，暗含了时光如</a:t>
            </a:r>
          </a:p>
          <a:p>
            <a:pPr algn="just">
              <a:lnSpc>
                <a:spcPct val="150000"/>
              </a:lnSpc>
            </a:pPr>
            <a:r>
              <a:rPr lang="zh-CN" altLang="en-US" sz="1800" b="1">
                <a:latin typeface="微软雅黑" panose="020B0503020204020204" charset="-122"/>
                <a:ea typeface="微软雅黑" panose="020B0503020204020204" charset="-122"/>
              </a:rPr>
              <a:t>水的意思。③“萤火虫点亮夜的星光”运用了拟人手法，把“萤火虫”</a:t>
            </a:r>
          </a:p>
          <a:p>
            <a:pPr algn="just">
              <a:lnSpc>
                <a:spcPct val="150000"/>
              </a:lnSpc>
            </a:pPr>
            <a:r>
              <a:rPr lang="zh-CN" altLang="en-US" sz="1800" b="1">
                <a:latin typeface="微软雅黑" panose="020B0503020204020204" charset="-122"/>
                <a:ea typeface="微软雅黑" panose="020B0503020204020204" charset="-122"/>
              </a:rPr>
              <a:t>写得生动且活灵活现。　</a:t>
            </a:r>
            <a:endParaRPr lang="en-US" altLang="zh-CN" sz="1800" b="1" smtClean="0">
              <a:latin typeface="微软雅黑" panose="020B0503020204020204" charset="-122"/>
              <a:ea typeface="微软雅黑" panose="020B0503020204020204" charset="-122"/>
            </a:endParaRPr>
          </a:p>
          <a:p>
            <a:pPr algn="just">
              <a:lnSpc>
                <a:spcPct val="150000"/>
              </a:lnSpc>
            </a:pPr>
            <a:r>
              <a:rPr lang="zh-CN" altLang="en-US" sz="1800" b="1" smtClean="0">
                <a:solidFill>
                  <a:srgbClr val="FF0000"/>
                </a:solidFill>
                <a:latin typeface="微软雅黑" panose="020B0503020204020204" charset="-122"/>
                <a:ea typeface="微软雅黑" panose="020B0503020204020204" charset="-122"/>
              </a:rPr>
              <a:t>解析</a:t>
            </a:r>
            <a:r>
              <a:rPr lang="zh-CN" altLang="en-US" sz="1800" b="1">
                <a:solidFill>
                  <a:srgbClr val="FF0000"/>
                </a:solidFill>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答题时结合</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荷塘月色</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这篇散文</a:t>
            </a:r>
            <a:r>
              <a:rPr lang="zh-CN" altLang="en-US" sz="1800" b="1" smtClean="0">
                <a:latin typeface="微软雅黑" panose="020B0503020204020204" charset="-122"/>
                <a:ea typeface="微软雅黑" panose="020B0503020204020204" charset="-122"/>
              </a:rPr>
              <a:t>中出现</a:t>
            </a:r>
            <a:r>
              <a:rPr lang="zh-CN" altLang="en-US" sz="1800" b="1">
                <a:latin typeface="微软雅黑" panose="020B0503020204020204" charset="-122"/>
                <a:ea typeface="微软雅黑" panose="020B0503020204020204" charset="-122"/>
              </a:rPr>
              <a:t>的比喻、拟人、通感等修辞手法赏析即可。注意确定修辞手法后</a:t>
            </a:r>
            <a:r>
              <a:rPr lang="zh-CN" altLang="en-US" sz="1800" b="1" smtClean="0">
                <a:latin typeface="微软雅黑" panose="020B0503020204020204" charset="-122"/>
                <a:ea typeface="微软雅黑" panose="020B0503020204020204" charset="-122"/>
              </a:rPr>
              <a:t>，要</a:t>
            </a:r>
            <a:r>
              <a:rPr lang="zh-CN" altLang="en-US" sz="1800" b="1">
                <a:latin typeface="微软雅黑" panose="020B0503020204020204" charset="-122"/>
                <a:ea typeface="微软雅黑" panose="020B0503020204020204" charset="-122"/>
              </a:rPr>
              <a:t>结合歌词分析其表达效果。</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06787" y="781335"/>
            <a:ext cx="6264695" cy="922020"/>
          </a:xfrm>
          <a:prstGeom prst="rect">
            <a:avLst/>
          </a:prstGeom>
        </p:spPr>
        <p:txBody>
          <a:bodyPr wrap="square">
            <a:spAutoFit/>
          </a:bodyPr>
          <a:lstStyle/>
          <a:p>
            <a:pPr>
              <a:lnSpc>
                <a:spcPct val="150000"/>
              </a:lnSpc>
            </a:pPr>
            <a:r>
              <a:rPr lang="en-US" altLang="zh-CN" sz="1800" b="1" smtClean="0">
                <a:latin typeface="微软雅黑" panose="020B0503020204020204" charset="-122"/>
                <a:ea typeface="微软雅黑" panose="020B0503020204020204" charset="-122"/>
              </a:rPr>
              <a:t>10.</a:t>
            </a:r>
            <a:r>
              <a:rPr lang="zh-CN" altLang="en-US" sz="1800" b="1">
                <a:latin typeface="微软雅黑" panose="020B0503020204020204" charset="-122"/>
                <a:ea typeface="微软雅黑" panose="020B0503020204020204" charset="-122"/>
              </a:rPr>
              <a:t>在下面一段文字横线处补写恰当的语句，使整段文字</a:t>
            </a:r>
            <a:r>
              <a:rPr lang="zh-CN" altLang="en-US" sz="1800" b="1" smtClean="0">
                <a:latin typeface="微软雅黑" panose="020B0503020204020204" charset="-122"/>
                <a:ea typeface="微软雅黑" panose="020B0503020204020204" charset="-122"/>
              </a:rPr>
              <a:t>语意完整</a:t>
            </a:r>
            <a:r>
              <a:rPr lang="zh-CN" altLang="en-US" sz="1800" b="1">
                <a:latin typeface="微软雅黑" panose="020B0503020204020204" charset="-122"/>
                <a:ea typeface="微软雅黑" panose="020B0503020204020204" charset="-122"/>
              </a:rPr>
              <a:t>连贯，内容贴切，逻辑严密，每处不超过</a:t>
            </a:r>
            <a:r>
              <a:rPr lang="en-US" altLang="zh-CN" sz="1800" b="1">
                <a:latin typeface="微软雅黑" panose="020B0503020204020204" charset="-122"/>
                <a:ea typeface="微软雅黑" panose="020B0503020204020204" charset="-122"/>
              </a:rPr>
              <a:t>15 </a:t>
            </a:r>
            <a:r>
              <a:rPr lang="zh-CN" altLang="en-US" sz="1800" b="1">
                <a:latin typeface="微软雅黑" panose="020B0503020204020204" charset="-122"/>
                <a:ea typeface="微软雅黑" panose="020B0503020204020204" charset="-122"/>
              </a:rPr>
              <a:t>个字</a:t>
            </a:r>
            <a:r>
              <a:rPr lang="zh-CN" altLang="en-US" sz="1800" b="1" smtClean="0">
                <a:latin typeface="微软雅黑" panose="020B0503020204020204" charset="-122"/>
                <a:ea typeface="微软雅黑" panose="020B0503020204020204" charset="-122"/>
              </a:rPr>
              <a:t>。</a:t>
            </a:r>
          </a:p>
        </p:txBody>
      </p:sp>
      <p:sp>
        <p:nvSpPr>
          <p:cNvPr id="3" name="矩形 2"/>
          <p:cNvSpPr/>
          <p:nvPr/>
        </p:nvSpPr>
        <p:spPr>
          <a:xfrm>
            <a:off x="398145" y="2574925"/>
            <a:ext cx="7877175" cy="1822450"/>
          </a:xfrm>
          <a:prstGeom prst="rect">
            <a:avLst/>
          </a:prstGeom>
        </p:spPr>
        <p:txBody>
          <a:bodyPr wrap="square">
            <a:spAutoFit/>
          </a:bodyPr>
          <a:lstStyle/>
          <a:p>
            <a:pPr>
              <a:lnSpc>
                <a:spcPct val="150000"/>
              </a:lnSpc>
            </a:pPr>
            <a:r>
              <a:rPr lang="zh-CN" altLang="en-US" sz="1500" smtClean="0">
                <a:latin typeface="微软雅黑" panose="020B0503020204020204" charset="-122"/>
                <a:ea typeface="微软雅黑" panose="020B0503020204020204" charset="-122"/>
              </a:rPr>
              <a:t>       </a:t>
            </a:r>
            <a:r>
              <a:rPr lang="zh-CN" altLang="en-US" sz="1500" b="1" smtClean="0">
                <a:latin typeface="微软雅黑" panose="020B0503020204020204" charset="-122"/>
                <a:ea typeface="微软雅黑" panose="020B0503020204020204" charset="-122"/>
              </a:rPr>
              <a:t> 朱自清</a:t>
            </a:r>
            <a:r>
              <a:rPr lang="zh-CN" altLang="en-US" sz="1500" b="1">
                <a:latin typeface="微软雅黑" panose="020B0503020204020204" charset="-122"/>
                <a:ea typeface="微软雅黑" panose="020B0503020204020204" charset="-122"/>
              </a:rPr>
              <a:t>的散文语言一贯有朴素的美，他巧妙地运用</a:t>
            </a:r>
            <a:r>
              <a:rPr lang="zh-CN" altLang="en-US" sz="1500" b="1" smtClean="0">
                <a:latin typeface="微软雅黑" panose="020B0503020204020204" charset="-122"/>
                <a:ea typeface="微软雅黑" panose="020B0503020204020204" charset="-122"/>
              </a:rPr>
              <a:t>比喻</a:t>
            </a:r>
            <a:r>
              <a:rPr lang="zh-CN" altLang="en-US" sz="1500" b="1">
                <a:latin typeface="微软雅黑" panose="020B0503020204020204" charset="-122"/>
                <a:ea typeface="微软雅黑" panose="020B0503020204020204" charset="-122"/>
              </a:rPr>
              <a:t>，启发读者的联想和想象，使画面的色彩淡中有浓。</a:t>
            </a:r>
            <a:r>
              <a:rPr lang="zh-CN" altLang="en-US" sz="1500" b="1" smtClean="0">
                <a:latin typeface="微软雅黑" panose="020B0503020204020204" charset="-122"/>
                <a:ea typeface="微软雅黑" panose="020B0503020204020204" charset="-122"/>
              </a:rPr>
              <a:t>如写</a:t>
            </a:r>
            <a:r>
              <a:rPr lang="zh-CN" altLang="en-US" sz="1500" b="1">
                <a:latin typeface="微软雅黑" panose="020B0503020204020204" charset="-122"/>
                <a:ea typeface="微软雅黑" panose="020B0503020204020204" charset="-122"/>
              </a:rPr>
              <a:t>静态的荷花，连用三个比喻：“正如一粒粒的明珠”，</a:t>
            </a:r>
            <a:r>
              <a:rPr lang="zh-CN" altLang="en-US" sz="1500" b="1" smtClean="0">
                <a:latin typeface="微软雅黑" panose="020B0503020204020204" charset="-122"/>
                <a:ea typeface="微软雅黑" panose="020B0503020204020204" charset="-122"/>
              </a:rPr>
              <a:t>是写</a:t>
            </a:r>
            <a:r>
              <a:rPr lang="zh-CN" altLang="en-US" sz="1500" b="1">
                <a:latin typeface="微软雅黑" panose="020B0503020204020204" charset="-122"/>
                <a:ea typeface="微软雅黑" panose="020B0503020204020204" charset="-122"/>
              </a:rPr>
              <a:t>①</a:t>
            </a:r>
            <a:r>
              <a:rPr lang="zh-CN" altLang="en-US" sz="1500" b="1" u="sng">
                <a:latin typeface="微软雅黑" panose="020B0503020204020204" charset="-122"/>
                <a:ea typeface="微软雅黑" panose="020B0503020204020204" charset="-122"/>
              </a:rPr>
              <a:t>　 　　　　</a:t>
            </a:r>
            <a:r>
              <a:rPr lang="zh-CN" altLang="en-US" sz="1500" b="1" u="sng" smtClean="0">
                <a:latin typeface="微软雅黑" panose="020B0503020204020204" charset="-122"/>
                <a:ea typeface="微软雅黑" panose="020B0503020204020204" charset="-122"/>
              </a:rPr>
              <a:t>     </a:t>
            </a:r>
            <a:r>
              <a:rPr lang="zh-CN" altLang="en-US" sz="1500" b="1" u="sng">
                <a:latin typeface="微软雅黑" panose="020B0503020204020204" charset="-122"/>
                <a:ea typeface="微软雅黑" panose="020B0503020204020204" charset="-122"/>
              </a:rPr>
              <a:t>　　　　　</a:t>
            </a:r>
            <a:r>
              <a:rPr lang="zh-CN" altLang="en-US" sz="1500" b="1">
                <a:latin typeface="微软雅黑" panose="020B0503020204020204" charset="-122"/>
                <a:ea typeface="微软雅黑" panose="020B0503020204020204" charset="-122"/>
              </a:rPr>
              <a:t>；“又如碧天里的星星”，</a:t>
            </a:r>
            <a:r>
              <a:rPr lang="zh-CN" altLang="en-US" sz="1500" b="1" smtClean="0">
                <a:latin typeface="微软雅黑" panose="020B0503020204020204" charset="-122"/>
                <a:ea typeface="微软雅黑" panose="020B0503020204020204" charset="-122"/>
              </a:rPr>
              <a:t>是写</a:t>
            </a:r>
            <a:r>
              <a:rPr lang="zh-CN" altLang="en-US" sz="1500" b="1">
                <a:latin typeface="微软雅黑" panose="020B0503020204020204" charset="-122"/>
                <a:ea typeface="微软雅黑" panose="020B0503020204020204" charset="-122"/>
              </a:rPr>
              <a:t>②</a:t>
            </a:r>
            <a:r>
              <a:rPr lang="zh-CN" altLang="en-US" sz="1500" b="1" u="sng">
                <a:latin typeface="微软雅黑" panose="020B0503020204020204" charset="-122"/>
                <a:ea typeface="微软雅黑" panose="020B0503020204020204" charset="-122"/>
              </a:rPr>
              <a:t>　　</a:t>
            </a:r>
            <a:r>
              <a:rPr lang="zh-CN" altLang="en-US" sz="1500" b="1" u="sng" smtClean="0">
                <a:latin typeface="微软雅黑" panose="020B0503020204020204" charset="-122"/>
                <a:ea typeface="微软雅黑" panose="020B0503020204020204" charset="-122"/>
              </a:rPr>
              <a:t>　　</a:t>
            </a:r>
            <a:r>
              <a:rPr lang="zh-CN" altLang="en-US" sz="1500" b="1" u="sng" smtClean="0">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1500" b="1" smtClean="0">
                <a:effectLst>
                  <a:outerShdw blurRad="38100" dist="38100" dir="2700000" algn="tl">
                    <a:srgbClr val="000000">
                      <a:alpha val="43137"/>
                    </a:srgbClr>
                  </a:outerShdw>
                </a:effectLst>
                <a:latin typeface="微软雅黑" panose="020B0503020204020204" charset="-122"/>
                <a:ea typeface="微软雅黑" panose="020B0503020204020204" charset="-122"/>
              </a:rPr>
              <a:t>；“又</a:t>
            </a:r>
            <a:r>
              <a:rPr lang="zh-CN" altLang="en-US" sz="1500" b="1" smtClean="0">
                <a:latin typeface="微软雅黑" panose="020B0503020204020204" charset="-122"/>
                <a:ea typeface="微软雅黑" panose="020B0503020204020204" charset="-122"/>
              </a:rPr>
              <a:t>如刚出浴的美人”，是写③</a:t>
            </a:r>
            <a:r>
              <a:rPr lang="zh-CN" altLang="en-US" sz="1500" b="1" u="sng" smtClean="0">
                <a:latin typeface="微软雅黑" panose="020B0503020204020204" charset="-122"/>
                <a:ea typeface="微软雅黑" panose="020B0503020204020204" charset="-122"/>
              </a:rPr>
              <a:t>　　　　　　</a:t>
            </a:r>
            <a:r>
              <a:rPr lang="zh-CN" altLang="en-US" sz="1500" b="1" u="sng">
                <a:latin typeface="微软雅黑" panose="020B0503020204020204" charset="-122"/>
                <a:ea typeface="微软雅黑" panose="020B0503020204020204" charset="-122"/>
              </a:rPr>
              <a:t>　　　　　</a:t>
            </a:r>
            <a:r>
              <a:rPr lang="zh-CN" altLang="en-US" sz="1500" b="1">
                <a:latin typeface="微软雅黑" panose="020B0503020204020204" charset="-122"/>
                <a:ea typeface="微软雅黑" panose="020B0503020204020204" charset="-122"/>
              </a:rPr>
              <a:t>。这些词语全无奇异之处，</a:t>
            </a:r>
            <a:r>
              <a:rPr lang="zh-CN" altLang="en-US" sz="1500" b="1" smtClean="0">
                <a:latin typeface="微软雅黑" panose="020B0503020204020204" charset="-122"/>
                <a:ea typeface="微软雅黑" panose="020B0503020204020204" charset="-122"/>
              </a:rPr>
              <a:t>却有着</a:t>
            </a:r>
            <a:r>
              <a:rPr lang="zh-CN" altLang="en-US" sz="1500" b="1">
                <a:latin typeface="微软雅黑" panose="020B0503020204020204" charset="-122"/>
                <a:ea typeface="微软雅黑" panose="020B0503020204020204" charset="-122"/>
              </a:rPr>
              <a:t>特殊的艺术魅力，准确生动地表现了此时此境、此景</a:t>
            </a:r>
            <a:r>
              <a:rPr lang="zh-CN" altLang="en-US" sz="1500" b="1" smtClean="0">
                <a:latin typeface="微软雅黑" panose="020B0503020204020204" charset="-122"/>
                <a:ea typeface="微软雅黑" panose="020B0503020204020204" charset="-122"/>
              </a:rPr>
              <a:t>此物</a:t>
            </a:r>
            <a:r>
              <a:rPr lang="zh-CN" altLang="en-US" sz="1500" b="1">
                <a:latin typeface="微软雅黑" panose="020B0503020204020204" charset="-122"/>
                <a:ea typeface="微软雅黑" panose="020B0503020204020204" charset="-122"/>
              </a:rPr>
              <a:t>的审美特征。</a:t>
            </a:r>
          </a:p>
        </p:txBody>
      </p:sp>
      <p:sp>
        <p:nvSpPr>
          <p:cNvPr id="4" name="矩形 3"/>
          <p:cNvSpPr/>
          <p:nvPr/>
        </p:nvSpPr>
        <p:spPr>
          <a:xfrm>
            <a:off x="1281122" y="3611593"/>
            <a:ext cx="1998222" cy="437515"/>
          </a:xfrm>
          <a:prstGeom prst="rect">
            <a:avLst/>
          </a:prstGeom>
        </p:spPr>
        <p:txBody>
          <a:bodyPr wrap="square">
            <a:spAutoFit/>
          </a:bodyPr>
          <a:lstStyle/>
          <a:p>
            <a:pPr>
              <a:lnSpc>
                <a:spcPct val="150000"/>
              </a:lnSpc>
            </a:pPr>
            <a:r>
              <a:rPr lang="zh-CN" altLang="en-US" sz="1500" smtClean="0">
                <a:solidFill>
                  <a:srgbClr val="FF0000"/>
                </a:solidFill>
                <a:latin typeface="微软雅黑" panose="020B0503020204020204" charset="-122"/>
                <a:ea typeface="微软雅黑" panose="020B0503020204020204" charset="-122"/>
              </a:rPr>
              <a:t>荷花</a:t>
            </a:r>
            <a:r>
              <a:rPr lang="zh-CN" altLang="en-US" sz="1500">
                <a:solidFill>
                  <a:srgbClr val="FF0000"/>
                </a:solidFill>
                <a:latin typeface="微软雅黑" panose="020B0503020204020204" charset="-122"/>
                <a:ea typeface="微软雅黑" panose="020B0503020204020204" charset="-122"/>
              </a:rPr>
              <a:t>不染纤尘的美质</a:t>
            </a:r>
          </a:p>
        </p:txBody>
      </p:sp>
      <p:sp>
        <p:nvSpPr>
          <p:cNvPr id="5" name="矩形 4"/>
          <p:cNvSpPr/>
          <p:nvPr/>
        </p:nvSpPr>
        <p:spPr>
          <a:xfrm>
            <a:off x="398449" y="3267664"/>
            <a:ext cx="2560159" cy="437515"/>
          </a:xfrm>
          <a:prstGeom prst="rect">
            <a:avLst/>
          </a:prstGeom>
        </p:spPr>
        <p:txBody>
          <a:bodyPr wrap="square">
            <a:spAutoFit/>
          </a:bodyPr>
          <a:lstStyle/>
          <a:p>
            <a:pPr>
              <a:lnSpc>
                <a:spcPct val="150000"/>
              </a:lnSpc>
            </a:pPr>
            <a:r>
              <a:rPr lang="zh-CN" altLang="en-US" sz="1500" smtClean="0">
                <a:solidFill>
                  <a:srgbClr val="FF0000"/>
                </a:solidFill>
                <a:latin typeface="微软雅黑" panose="020B0503020204020204" charset="-122"/>
                <a:ea typeface="微软雅黑" panose="020B0503020204020204" charset="-122"/>
              </a:rPr>
              <a:t>淡月</a:t>
            </a:r>
            <a:r>
              <a:rPr lang="zh-CN" altLang="en-US" sz="1500">
                <a:solidFill>
                  <a:srgbClr val="FF0000"/>
                </a:solidFill>
                <a:latin typeface="微软雅黑" panose="020B0503020204020204" charset="-122"/>
                <a:ea typeface="微软雅黑" panose="020B0503020204020204" charset="-122"/>
              </a:rPr>
              <a:t>照耀下花朵晶莹</a:t>
            </a:r>
            <a:r>
              <a:rPr lang="zh-CN" altLang="en-US" sz="1500" smtClean="0">
                <a:solidFill>
                  <a:srgbClr val="FF0000"/>
                </a:solidFill>
                <a:latin typeface="微软雅黑" panose="020B0503020204020204" charset="-122"/>
                <a:ea typeface="微软雅黑" panose="020B0503020204020204" charset="-122"/>
              </a:rPr>
              <a:t>闪光</a:t>
            </a:r>
            <a:endParaRPr lang="zh-CN" altLang="en-US" sz="1500">
              <a:solidFill>
                <a:srgbClr val="FF0000"/>
              </a:solidFill>
              <a:latin typeface="微软雅黑" panose="020B0503020204020204" charset="-122"/>
              <a:ea typeface="微软雅黑" panose="020B0503020204020204" charset="-122"/>
            </a:endParaRPr>
          </a:p>
        </p:txBody>
      </p:sp>
      <p:sp>
        <p:nvSpPr>
          <p:cNvPr id="6" name="矩形 5"/>
          <p:cNvSpPr/>
          <p:nvPr/>
        </p:nvSpPr>
        <p:spPr>
          <a:xfrm>
            <a:off x="3495708" y="3267881"/>
            <a:ext cx="2560159" cy="437515"/>
          </a:xfrm>
          <a:prstGeom prst="rect">
            <a:avLst/>
          </a:prstGeom>
        </p:spPr>
        <p:txBody>
          <a:bodyPr wrap="square">
            <a:spAutoFit/>
          </a:bodyPr>
          <a:lstStyle/>
          <a:p>
            <a:pPr>
              <a:lnSpc>
                <a:spcPct val="150000"/>
              </a:lnSpc>
            </a:pPr>
            <a:r>
              <a:rPr lang="zh-CN" altLang="en-US" sz="1500" smtClean="0">
                <a:solidFill>
                  <a:srgbClr val="FF0000"/>
                </a:solidFill>
                <a:latin typeface="微软雅黑" panose="020B0503020204020204" charset="-122"/>
                <a:ea typeface="微软雅黑" panose="020B0503020204020204" charset="-122"/>
              </a:rPr>
              <a:t> </a:t>
            </a:r>
            <a:r>
              <a:rPr lang="zh-CN" altLang="en-US" sz="1500">
                <a:solidFill>
                  <a:srgbClr val="FF0000"/>
                </a:solidFill>
                <a:latin typeface="微软雅黑" panose="020B0503020204020204" charset="-122"/>
                <a:ea typeface="微软雅黑" panose="020B0503020204020204" charset="-122"/>
              </a:rPr>
              <a:t>绿叶衬托下的花朵</a:t>
            </a:r>
            <a:r>
              <a:rPr lang="zh-CN" altLang="en-US" sz="1500" smtClean="0">
                <a:solidFill>
                  <a:srgbClr val="FF0000"/>
                </a:solidFill>
                <a:latin typeface="微软雅黑" panose="020B0503020204020204" charset="-122"/>
                <a:ea typeface="微软雅黑" panose="020B0503020204020204" charset="-122"/>
              </a:rPr>
              <a:t>忽明忽暗</a:t>
            </a:r>
            <a:endParaRPr lang="zh-CN" altLang="en-US" sz="150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85484" y="1541954"/>
            <a:ext cx="6264695" cy="783590"/>
          </a:xfrm>
          <a:prstGeom prst="rect">
            <a:avLst/>
          </a:prstGeom>
        </p:spPr>
        <p:txBody>
          <a:bodyPr wrap="square">
            <a:spAutoFit/>
          </a:bodyPr>
          <a:lstStyle/>
          <a:p>
            <a:pPr algn="just">
              <a:lnSpc>
                <a:spcPct val="150000"/>
              </a:lnSpc>
            </a:pPr>
            <a:r>
              <a:rPr lang="en-US" altLang="zh-CN" sz="1500" smtClean="0">
                <a:solidFill>
                  <a:prstClr val="black"/>
                </a:solidFill>
                <a:latin typeface="微软雅黑" panose="020B0503020204020204" charset="-122"/>
                <a:ea typeface="微软雅黑" panose="020B0503020204020204" charset="-122"/>
              </a:rPr>
              <a:t>11.</a:t>
            </a:r>
            <a:r>
              <a:rPr lang="zh-CN" altLang="en-US" sz="1500" smtClean="0">
                <a:solidFill>
                  <a:prstClr val="black"/>
                </a:solidFill>
                <a:latin typeface="微软雅黑" panose="020B0503020204020204" charset="-122"/>
                <a:ea typeface="微软雅黑" panose="020B0503020204020204" charset="-122"/>
              </a:rPr>
              <a:t>下面</a:t>
            </a:r>
            <a:r>
              <a:rPr lang="zh-CN" altLang="en-US" sz="1500">
                <a:solidFill>
                  <a:prstClr val="black"/>
                </a:solidFill>
                <a:latin typeface="微软雅黑" panose="020B0503020204020204" charset="-122"/>
                <a:ea typeface="微软雅黑" panose="020B0503020204020204" charset="-122"/>
              </a:rPr>
              <a:t>是某中学国庆七日游的初步构思框架，请把这个</a:t>
            </a:r>
            <a:r>
              <a:rPr lang="zh-CN" altLang="en-US" sz="1500" smtClean="0">
                <a:solidFill>
                  <a:prstClr val="black"/>
                </a:solidFill>
                <a:latin typeface="微软雅黑" panose="020B0503020204020204" charset="-122"/>
                <a:ea typeface="微软雅黑" panose="020B0503020204020204" charset="-122"/>
              </a:rPr>
              <a:t>构思写</a:t>
            </a:r>
            <a:r>
              <a:rPr lang="zh-CN" altLang="en-US" sz="1500">
                <a:solidFill>
                  <a:prstClr val="black"/>
                </a:solidFill>
                <a:latin typeface="微软雅黑" panose="020B0503020204020204" charset="-122"/>
                <a:ea typeface="微软雅黑" panose="020B0503020204020204" charset="-122"/>
              </a:rPr>
              <a:t>成一段话。要求：内容完整，表达准确，语意连贯，不</a:t>
            </a:r>
            <a:r>
              <a:rPr lang="zh-CN" altLang="en-US" sz="1500" smtClean="0">
                <a:solidFill>
                  <a:prstClr val="black"/>
                </a:solidFill>
                <a:latin typeface="微软雅黑" panose="020B0503020204020204" charset="-122"/>
                <a:ea typeface="微软雅黑" panose="020B0503020204020204" charset="-122"/>
              </a:rPr>
              <a:t>超过</a:t>
            </a:r>
            <a:r>
              <a:rPr lang="en-US" altLang="zh-CN" sz="1500">
                <a:solidFill>
                  <a:prstClr val="black"/>
                </a:solidFill>
                <a:latin typeface="微软雅黑" panose="020B0503020204020204" charset="-122"/>
                <a:ea typeface="微软雅黑" panose="020B0503020204020204" charset="-122"/>
              </a:rPr>
              <a:t>75 </a:t>
            </a:r>
            <a:r>
              <a:rPr lang="zh-CN" altLang="en-US" sz="1500">
                <a:solidFill>
                  <a:prstClr val="black"/>
                </a:solidFill>
                <a:latin typeface="微软雅黑" panose="020B0503020204020204" charset="-122"/>
                <a:ea typeface="微软雅黑" panose="020B0503020204020204" charset="-122"/>
              </a:rPr>
              <a:t>个</a:t>
            </a:r>
            <a:r>
              <a:rPr lang="zh-CN" altLang="en-US" sz="1500" smtClean="0">
                <a:solidFill>
                  <a:prstClr val="black"/>
                </a:solidFill>
                <a:latin typeface="微软雅黑" panose="020B0503020204020204" charset="-122"/>
                <a:ea typeface="微软雅黑" panose="020B0503020204020204" charset="-122"/>
              </a:rPr>
              <a:t>字。</a:t>
            </a:r>
            <a:endParaRPr lang="zh-CN" altLang="en-US" sz="1500">
              <a:solidFill>
                <a:prstClr val="black"/>
              </a:solidFill>
              <a:latin typeface="微软雅黑" panose="020B0503020204020204" charset="-122"/>
              <a:ea typeface="微软雅黑" panose="020B0503020204020204"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7562" y="2424939"/>
            <a:ext cx="4863626"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78056" y="1657031"/>
            <a:ext cx="6210690" cy="2515235"/>
          </a:xfrm>
          <a:prstGeom prst="rect">
            <a:avLst/>
          </a:prstGeom>
        </p:spPr>
        <p:txBody>
          <a:bodyPr wrap="square">
            <a:spAutoFit/>
          </a:bodyPr>
          <a:lstStyle/>
          <a:p>
            <a:pPr algn="just">
              <a:lnSpc>
                <a:spcPct val="150000"/>
              </a:lnSpc>
            </a:pPr>
            <a:r>
              <a:rPr lang="zh-CN" altLang="en-US" sz="1500" smtClean="0">
                <a:solidFill>
                  <a:srgbClr val="FF0000"/>
                </a:solidFill>
                <a:latin typeface="微软雅黑" panose="020B0503020204020204" charset="-122"/>
                <a:ea typeface="微软雅黑" panose="020B0503020204020204" charset="-122"/>
              </a:rPr>
              <a:t>答案：</a:t>
            </a:r>
            <a:r>
              <a:rPr lang="zh-CN" altLang="en-US" sz="1500">
                <a:solidFill>
                  <a:prstClr val="black"/>
                </a:solidFill>
                <a:latin typeface="微软雅黑" panose="020B0503020204020204" charset="-122"/>
                <a:ea typeface="微软雅黑" panose="020B0503020204020204" charset="-122"/>
              </a:rPr>
              <a:t>（示例）为了丰富课余生活，增长见识，学校将组织国庆</a:t>
            </a:r>
            <a:r>
              <a:rPr lang="zh-CN" altLang="en-US" sz="1500" smtClean="0">
                <a:solidFill>
                  <a:prstClr val="black"/>
                </a:solidFill>
                <a:latin typeface="微软雅黑" panose="020B0503020204020204" charset="-122"/>
                <a:ea typeface="微软雅黑" panose="020B0503020204020204" charset="-122"/>
              </a:rPr>
              <a:t>杭州七日</a:t>
            </a:r>
            <a:r>
              <a:rPr lang="zh-CN" altLang="en-US" sz="1500">
                <a:solidFill>
                  <a:prstClr val="black"/>
                </a:solidFill>
                <a:latin typeface="微软雅黑" panose="020B0503020204020204" charset="-122"/>
                <a:ea typeface="微软雅黑" panose="020B0503020204020204" charset="-122"/>
              </a:rPr>
              <a:t>游活动，到杭州后的主要活动有游览高校、博物馆和</a:t>
            </a:r>
            <a:r>
              <a:rPr lang="zh-CN" altLang="en-US" sz="1500" smtClean="0">
                <a:solidFill>
                  <a:prstClr val="black"/>
                </a:solidFill>
                <a:latin typeface="微软雅黑" panose="020B0503020204020204" charset="-122"/>
                <a:ea typeface="微软雅黑" panose="020B0503020204020204" charset="-122"/>
              </a:rPr>
              <a:t>风景区</a:t>
            </a:r>
            <a:r>
              <a:rPr lang="zh-CN" altLang="en-US" sz="1500">
                <a:solidFill>
                  <a:prstClr val="black"/>
                </a:solidFill>
                <a:latin typeface="微软雅黑" panose="020B0503020204020204" charset="-122"/>
                <a:ea typeface="微软雅黑" panose="020B0503020204020204" charset="-122"/>
              </a:rPr>
              <a:t>，请参加者做好前期相关准备</a:t>
            </a:r>
            <a:r>
              <a:rPr lang="zh-CN" altLang="en-US" sz="1500" smtClean="0">
                <a:solidFill>
                  <a:prstClr val="black"/>
                </a:solidFill>
                <a:latin typeface="微软雅黑" panose="020B0503020204020204" charset="-122"/>
                <a:ea typeface="微软雅黑" panose="020B0503020204020204" charset="-122"/>
              </a:rPr>
              <a:t>。</a:t>
            </a:r>
            <a:endParaRPr lang="en-US" altLang="zh-CN" sz="1500" smtClean="0">
              <a:solidFill>
                <a:prstClr val="black"/>
              </a:solidFill>
              <a:latin typeface="微软雅黑" panose="020B0503020204020204" charset="-122"/>
              <a:ea typeface="微软雅黑" panose="020B0503020204020204" charset="-122"/>
            </a:endParaRPr>
          </a:p>
          <a:p>
            <a:pPr algn="just">
              <a:lnSpc>
                <a:spcPct val="150000"/>
              </a:lnSpc>
            </a:pPr>
            <a:r>
              <a:rPr lang="zh-CN" altLang="en-US" sz="1500" smtClean="0">
                <a:solidFill>
                  <a:srgbClr val="FF0000"/>
                </a:solidFill>
                <a:latin typeface="微软雅黑" panose="020B0503020204020204" charset="-122"/>
                <a:ea typeface="微软雅黑" panose="020B0503020204020204" charset="-122"/>
              </a:rPr>
              <a:t>解析</a:t>
            </a:r>
            <a:r>
              <a:rPr lang="zh-CN" altLang="en-US" sz="1500">
                <a:solidFill>
                  <a:srgbClr val="FF0000"/>
                </a:solidFill>
                <a:latin typeface="微软雅黑" panose="020B0503020204020204" charset="-122"/>
                <a:ea typeface="微软雅黑" panose="020B0503020204020204" charset="-122"/>
              </a:rPr>
              <a:t>：</a:t>
            </a:r>
            <a:r>
              <a:rPr lang="zh-CN" altLang="en-US" sz="1500">
                <a:solidFill>
                  <a:prstClr val="black"/>
                </a:solidFill>
                <a:latin typeface="微软雅黑" panose="020B0503020204020204" charset="-122"/>
                <a:ea typeface="微软雅黑" panose="020B0503020204020204" charset="-122"/>
              </a:rPr>
              <a:t>框架图包括</a:t>
            </a:r>
            <a:r>
              <a:rPr lang="zh-CN" altLang="en-US" sz="1500" smtClean="0">
                <a:solidFill>
                  <a:prstClr val="black"/>
                </a:solidFill>
                <a:latin typeface="微软雅黑" panose="020B0503020204020204" charset="-122"/>
                <a:ea typeface="微软雅黑" panose="020B0503020204020204" charset="-122"/>
              </a:rPr>
              <a:t>活动目的、活动地点和前期准备。先总述活动概况，“为了丰富课余</a:t>
            </a:r>
            <a:r>
              <a:rPr lang="zh-CN" altLang="en-US" sz="1500">
                <a:solidFill>
                  <a:prstClr val="black"/>
                </a:solidFill>
                <a:latin typeface="微软雅黑" panose="020B0503020204020204" charset="-122"/>
                <a:ea typeface="微软雅黑" panose="020B0503020204020204" charset="-122"/>
              </a:rPr>
              <a:t>生活，增长见识，学校将组织国庆杭州七日游活动”；</a:t>
            </a:r>
            <a:r>
              <a:rPr lang="zh-CN" altLang="en-US" sz="1500" smtClean="0">
                <a:solidFill>
                  <a:prstClr val="black"/>
                </a:solidFill>
                <a:latin typeface="微软雅黑" panose="020B0503020204020204" charset="-122"/>
                <a:ea typeface="微软雅黑" panose="020B0503020204020204" charset="-122"/>
              </a:rPr>
              <a:t>然后</a:t>
            </a:r>
            <a:r>
              <a:rPr lang="zh-CN" altLang="en-US" sz="1500">
                <a:solidFill>
                  <a:prstClr val="black"/>
                </a:solidFill>
                <a:latin typeface="微软雅黑" panose="020B0503020204020204" charset="-122"/>
                <a:ea typeface="微软雅黑" panose="020B0503020204020204" charset="-122"/>
              </a:rPr>
              <a:t>交代在目的地的具体活动；再提醒参加者做好前期</a:t>
            </a:r>
            <a:r>
              <a:rPr lang="zh-CN" altLang="en-US" sz="1500" smtClean="0">
                <a:solidFill>
                  <a:prstClr val="black"/>
                </a:solidFill>
                <a:latin typeface="微软雅黑" panose="020B0503020204020204" charset="-122"/>
                <a:ea typeface="微软雅黑" panose="020B0503020204020204" charset="-122"/>
              </a:rPr>
              <a:t>准备（</a:t>
            </a:r>
            <a:r>
              <a:rPr lang="zh-CN" altLang="en-US" sz="1500">
                <a:solidFill>
                  <a:prstClr val="black"/>
                </a:solidFill>
                <a:latin typeface="微软雅黑" panose="020B0503020204020204" charset="-122"/>
                <a:ea typeface="微软雅黑" panose="020B0503020204020204" charset="-122"/>
              </a:rPr>
              <a:t>这里也可先提醒参加者做好前期准备，再交代活动内容）。</a:t>
            </a:r>
            <a:endParaRPr lang="en-US" altLang="zh-CN" sz="1500" smtClean="0">
              <a:solidFill>
                <a:prstClr val="black"/>
              </a:solidFill>
              <a:latin typeface="微软雅黑" panose="020B0503020204020204" charset="-122"/>
              <a:ea typeface="微软雅黑" panose="020B0503020204020204" charset="-122"/>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21335" y="861695"/>
            <a:ext cx="7420610" cy="2168525"/>
          </a:xfrm>
          <a:prstGeom prst="rect">
            <a:avLst/>
          </a:prstGeom>
        </p:spPr>
        <p:txBody>
          <a:bodyPr wrap="square">
            <a:spAutoFit/>
          </a:bodyPr>
          <a:lstStyle/>
          <a:p>
            <a:pPr algn="just">
              <a:lnSpc>
                <a:spcPct val="150000"/>
              </a:lnSpc>
            </a:pPr>
            <a:r>
              <a:rPr lang="en-US" altLang="zh-CN" sz="1500" b="1" smtClean="0">
                <a:latin typeface="微软雅黑" panose="020B0503020204020204" charset="-122"/>
                <a:ea typeface="微软雅黑" panose="020B0503020204020204" charset="-122"/>
              </a:rPr>
              <a:t>12.</a:t>
            </a:r>
            <a:r>
              <a:rPr lang="zh-CN" altLang="en-US" sz="1500" b="1">
                <a:latin typeface="微软雅黑" panose="020B0503020204020204" charset="-122"/>
                <a:ea typeface="微软雅黑" panose="020B0503020204020204" charset="-122"/>
              </a:rPr>
              <a:t>阅读下面一段文字，完成后面的题目</a:t>
            </a:r>
            <a:r>
              <a:rPr lang="zh-CN" altLang="en-US" sz="1500" b="1" smtClean="0">
                <a:latin typeface="微软雅黑" panose="020B0503020204020204" charset="-122"/>
                <a:ea typeface="微软雅黑" panose="020B0503020204020204" charset="-122"/>
              </a:rPr>
              <a:t>。</a:t>
            </a:r>
            <a:endParaRPr lang="en-US" altLang="zh-CN" sz="1500" b="1" smtClean="0">
              <a:latin typeface="微软雅黑" panose="020B0503020204020204" charset="-122"/>
              <a:ea typeface="微软雅黑" panose="020B0503020204020204" charset="-122"/>
            </a:endParaRPr>
          </a:p>
          <a:p>
            <a:pPr algn="just">
              <a:lnSpc>
                <a:spcPct val="150000"/>
              </a:lnSpc>
            </a:pPr>
            <a:r>
              <a:rPr lang="zh-CN" altLang="en-US" sz="1500" b="1" smtClean="0">
                <a:solidFill>
                  <a:prstClr val="black"/>
                </a:solidFill>
                <a:latin typeface="微软雅黑" panose="020B0503020204020204" charset="-122"/>
                <a:ea typeface="微软雅黑" panose="020B0503020204020204" charset="-122"/>
              </a:rPr>
              <a:t>        著名</a:t>
            </a:r>
            <a:r>
              <a:rPr lang="zh-CN" altLang="en-US" sz="1500" b="1">
                <a:solidFill>
                  <a:prstClr val="black"/>
                </a:solidFill>
                <a:latin typeface="微软雅黑" panose="020B0503020204020204" charset="-122"/>
                <a:ea typeface="微软雅黑" panose="020B0503020204020204" charset="-122"/>
              </a:rPr>
              <a:t>作家冯骥才在</a:t>
            </a:r>
            <a:r>
              <a:rPr lang="en-US" altLang="zh-CN" sz="1500" b="1">
                <a:solidFill>
                  <a:prstClr val="black"/>
                </a:solidFill>
                <a:latin typeface="微软雅黑" panose="020B0503020204020204" charset="-122"/>
                <a:ea typeface="微软雅黑" panose="020B0503020204020204" charset="-122"/>
              </a:rPr>
              <a:t>《</a:t>
            </a:r>
            <a:r>
              <a:rPr lang="zh-CN" altLang="en-US" sz="1500" b="1">
                <a:solidFill>
                  <a:prstClr val="black"/>
                </a:solidFill>
                <a:latin typeface="微软雅黑" panose="020B0503020204020204" charset="-122"/>
                <a:ea typeface="微软雅黑" panose="020B0503020204020204" charset="-122"/>
              </a:rPr>
              <a:t>趣说散文</a:t>
            </a:r>
            <a:r>
              <a:rPr lang="en-US" altLang="zh-CN" sz="1500" b="1">
                <a:solidFill>
                  <a:prstClr val="black"/>
                </a:solidFill>
                <a:latin typeface="微软雅黑" panose="020B0503020204020204" charset="-122"/>
                <a:ea typeface="微软雅黑" panose="020B0503020204020204" charset="-122"/>
              </a:rPr>
              <a:t>》</a:t>
            </a:r>
            <a:r>
              <a:rPr lang="zh-CN" altLang="en-US" sz="1500" b="1">
                <a:solidFill>
                  <a:prstClr val="black"/>
                </a:solidFill>
                <a:latin typeface="微软雅黑" panose="020B0503020204020204" charset="-122"/>
                <a:ea typeface="微软雅黑" panose="020B0503020204020204" charset="-122"/>
              </a:rPr>
              <a:t>中这样写道：“一位</a:t>
            </a:r>
            <a:r>
              <a:rPr lang="zh-CN" altLang="en-US" sz="1500" b="1" smtClean="0">
                <a:solidFill>
                  <a:prstClr val="black"/>
                </a:solidFill>
                <a:latin typeface="微软雅黑" panose="020B0503020204020204" charset="-122"/>
                <a:ea typeface="微软雅黑" panose="020B0503020204020204" charset="-122"/>
              </a:rPr>
              <a:t>年轻</a:t>
            </a:r>
            <a:r>
              <a:rPr lang="zh-CN" altLang="en-US" sz="1500" b="1">
                <a:solidFill>
                  <a:prstClr val="black"/>
                </a:solidFill>
                <a:latin typeface="微软雅黑" panose="020B0503020204020204" charset="-122"/>
                <a:ea typeface="微软雅黑" panose="020B0503020204020204" charset="-122"/>
              </a:rPr>
              <a:t>朋友问我，何谓散文？怎样区分散文与小说和诗歌？</a:t>
            </a:r>
            <a:r>
              <a:rPr lang="zh-CN" altLang="en-US" sz="1500" b="1" smtClean="0">
                <a:solidFill>
                  <a:prstClr val="black"/>
                </a:solidFill>
                <a:latin typeface="微软雅黑" panose="020B0503020204020204" charset="-122"/>
                <a:ea typeface="微软雅黑" panose="020B0503020204020204" charset="-122"/>
              </a:rPr>
              <a:t>我开玩笑</a:t>
            </a:r>
            <a:r>
              <a:rPr lang="zh-CN" altLang="en-US" sz="1500" b="1">
                <a:solidFill>
                  <a:prstClr val="black"/>
                </a:solidFill>
                <a:latin typeface="微软雅黑" panose="020B0503020204020204" charset="-122"/>
                <a:ea typeface="微软雅黑" panose="020B0503020204020204" charset="-122"/>
              </a:rPr>
              <a:t>打比方说：一个人平平常常走在路上</a:t>
            </a:r>
            <a:r>
              <a:rPr lang="en-US" altLang="zh-CN" sz="1500" b="1">
                <a:solidFill>
                  <a:prstClr val="black"/>
                </a:solidFill>
                <a:latin typeface="微软雅黑" panose="020B0503020204020204" charset="-122"/>
                <a:ea typeface="微软雅黑" panose="020B0503020204020204" charset="-122"/>
              </a:rPr>
              <a:t>——</a:t>
            </a:r>
            <a:r>
              <a:rPr lang="zh-CN" altLang="en-US" sz="1500" b="1">
                <a:solidFill>
                  <a:prstClr val="black"/>
                </a:solidFill>
                <a:latin typeface="微软雅黑" panose="020B0503020204020204" charset="-122"/>
                <a:ea typeface="微软雅黑" panose="020B0503020204020204" charset="-122"/>
              </a:rPr>
              <a:t>就像散文</a:t>
            </a:r>
            <a:r>
              <a:rPr lang="zh-CN" altLang="en-US" sz="1500" b="1" smtClean="0">
                <a:solidFill>
                  <a:prstClr val="black"/>
                </a:solidFill>
                <a:latin typeface="微软雅黑" panose="020B0503020204020204" charset="-122"/>
                <a:ea typeface="微软雅黑" panose="020B0503020204020204" charset="-122"/>
              </a:rPr>
              <a:t>；一个人</a:t>
            </a:r>
            <a:r>
              <a:rPr lang="zh-CN" altLang="en-US" sz="1500" b="1">
                <a:solidFill>
                  <a:prstClr val="black"/>
                </a:solidFill>
                <a:latin typeface="微软雅黑" panose="020B0503020204020204" charset="-122"/>
                <a:ea typeface="微软雅黑" panose="020B0503020204020204" charset="-122"/>
              </a:rPr>
              <a:t>忽然被推到水里</a:t>
            </a:r>
            <a:r>
              <a:rPr lang="en-US" altLang="zh-CN" sz="1500" b="1">
                <a:solidFill>
                  <a:prstClr val="black"/>
                </a:solidFill>
                <a:latin typeface="微软雅黑" panose="020B0503020204020204" charset="-122"/>
                <a:ea typeface="微软雅黑" panose="020B0503020204020204" charset="-122"/>
              </a:rPr>
              <a:t>——</a:t>
            </a:r>
            <a:r>
              <a:rPr lang="zh-CN" altLang="en-US" sz="1500" b="1">
                <a:solidFill>
                  <a:prstClr val="black"/>
                </a:solidFill>
                <a:latin typeface="微软雅黑" panose="020B0503020204020204" charset="-122"/>
                <a:ea typeface="微软雅黑" panose="020B0503020204020204" charset="-122"/>
              </a:rPr>
              <a:t>就成了小说；一个人给大地</a:t>
            </a:r>
            <a:r>
              <a:rPr lang="zh-CN" altLang="en-US" sz="1500" b="1" smtClean="0">
                <a:solidFill>
                  <a:prstClr val="black"/>
                </a:solidFill>
                <a:latin typeface="微软雅黑" panose="020B0503020204020204" charset="-122"/>
                <a:ea typeface="微软雅黑" panose="020B0503020204020204" charset="-122"/>
              </a:rPr>
              <a:t>弹射</a:t>
            </a:r>
            <a:r>
              <a:rPr lang="zh-CN" altLang="en-US" sz="1500" b="1">
                <a:solidFill>
                  <a:prstClr val="black"/>
                </a:solidFill>
                <a:latin typeface="微软雅黑" panose="020B0503020204020204" charset="-122"/>
                <a:ea typeface="微软雅黑" panose="020B0503020204020204" charset="-122"/>
              </a:rPr>
              <a:t>到月亮里</a:t>
            </a:r>
            <a:r>
              <a:rPr lang="en-US" altLang="zh-CN" sz="1500" b="1">
                <a:solidFill>
                  <a:prstClr val="black"/>
                </a:solidFill>
                <a:latin typeface="微软雅黑" panose="020B0503020204020204" charset="-122"/>
                <a:ea typeface="微软雅黑" panose="020B0503020204020204" charset="-122"/>
              </a:rPr>
              <a:t>——</a:t>
            </a:r>
            <a:r>
              <a:rPr lang="zh-CN" altLang="en-US" sz="1500" b="1">
                <a:solidFill>
                  <a:prstClr val="black"/>
                </a:solidFill>
                <a:latin typeface="微软雅黑" panose="020B0503020204020204" charset="-122"/>
                <a:ea typeface="微软雅黑" panose="020B0503020204020204" charset="-122"/>
              </a:rPr>
              <a:t>那是诗歌。”</a:t>
            </a:r>
          </a:p>
          <a:p>
            <a:pPr algn="just">
              <a:lnSpc>
                <a:spcPct val="150000"/>
              </a:lnSpc>
            </a:pPr>
            <a:r>
              <a:rPr lang="zh-CN" altLang="en-US" sz="1500" b="1">
                <a:solidFill>
                  <a:prstClr val="black"/>
                </a:solidFill>
                <a:latin typeface="微软雅黑" panose="020B0503020204020204" charset="-122"/>
                <a:ea typeface="微软雅黑" panose="020B0503020204020204" charset="-122"/>
              </a:rPr>
              <a:t>　　依据上述比喻，在横线上用平实的语言写出散文、</a:t>
            </a:r>
            <a:r>
              <a:rPr lang="zh-CN" altLang="en-US" sz="1500" b="1" smtClean="0">
                <a:solidFill>
                  <a:prstClr val="black"/>
                </a:solidFill>
                <a:latin typeface="微软雅黑" panose="020B0503020204020204" charset="-122"/>
                <a:ea typeface="微软雅黑" panose="020B0503020204020204" charset="-122"/>
              </a:rPr>
              <a:t>小说</a:t>
            </a:r>
            <a:r>
              <a:rPr lang="zh-CN" altLang="en-US" sz="1500" b="1">
                <a:solidFill>
                  <a:prstClr val="black"/>
                </a:solidFill>
                <a:latin typeface="微软雅黑" panose="020B0503020204020204" charset="-122"/>
                <a:ea typeface="微软雅黑" panose="020B0503020204020204" charset="-122"/>
              </a:rPr>
              <a:t>、诗歌的主要特征。</a:t>
            </a:r>
            <a:endParaRPr lang="en-US" altLang="zh-CN" sz="1500" b="1" smtClean="0">
              <a:solidFill>
                <a:prstClr val="black"/>
              </a:solidFill>
              <a:latin typeface="微软雅黑" panose="020B0503020204020204" charset="-122"/>
              <a:ea typeface="微软雅黑" panose="020B0503020204020204" charset="-122"/>
            </a:endParaRPr>
          </a:p>
        </p:txBody>
      </p:sp>
      <p:sp>
        <p:nvSpPr>
          <p:cNvPr id="3" name="矩形 2"/>
          <p:cNvSpPr/>
          <p:nvPr/>
        </p:nvSpPr>
        <p:spPr>
          <a:xfrm>
            <a:off x="314325" y="3837305"/>
            <a:ext cx="7444740" cy="1476375"/>
          </a:xfrm>
          <a:prstGeom prst="rect">
            <a:avLst/>
          </a:prstGeom>
        </p:spPr>
        <p:txBody>
          <a:bodyPr wrap="square">
            <a:spAutoFit/>
          </a:bodyPr>
          <a:lstStyle/>
          <a:p>
            <a:pPr algn="just">
              <a:lnSpc>
                <a:spcPct val="150000"/>
              </a:lnSpc>
            </a:pPr>
            <a:r>
              <a:rPr lang="zh-CN" altLang="en-US" sz="1500" b="1" smtClean="0">
                <a:solidFill>
                  <a:srgbClr val="FF0000"/>
                </a:solidFill>
                <a:latin typeface="微软雅黑" panose="020B0503020204020204" charset="-122"/>
                <a:ea typeface="微软雅黑" panose="020B0503020204020204" charset="-122"/>
              </a:rPr>
              <a:t>答案：</a:t>
            </a:r>
            <a:r>
              <a:rPr lang="zh-CN" altLang="en-US" sz="1500" b="1" smtClean="0">
                <a:latin typeface="微软雅黑" panose="020B0503020204020204" charset="-122"/>
                <a:ea typeface="微软雅黑" panose="020B0503020204020204" charset="-122"/>
              </a:rPr>
              <a:t>散文</a:t>
            </a:r>
            <a:r>
              <a:rPr lang="en-US" altLang="zh-CN" sz="1500" b="1" smtClean="0">
                <a:latin typeface="微软雅黑" panose="020B0503020204020204" charset="-122"/>
                <a:ea typeface="微软雅黑" panose="020B0503020204020204" charset="-122"/>
              </a:rPr>
              <a:t>——</a:t>
            </a:r>
            <a:r>
              <a:rPr lang="zh-CN" altLang="en-US" sz="1500" b="1" smtClean="0">
                <a:latin typeface="微软雅黑" panose="020B0503020204020204" charset="-122"/>
                <a:ea typeface="微软雅黑" panose="020B0503020204020204" charset="-122"/>
              </a:rPr>
              <a:t>反映</a:t>
            </a:r>
            <a:r>
              <a:rPr lang="zh-CN" altLang="en-US" sz="1500" b="1">
                <a:latin typeface="微软雅黑" panose="020B0503020204020204" charset="-122"/>
                <a:ea typeface="微软雅黑" panose="020B0503020204020204" charset="-122"/>
              </a:rPr>
              <a:t>日常生活，注重情感的自然流露</a:t>
            </a:r>
            <a:r>
              <a:rPr lang="zh-CN" altLang="en-US" sz="1500" b="1" smtClean="0">
                <a:latin typeface="微软雅黑" panose="020B0503020204020204" charset="-122"/>
                <a:ea typeface="微软雅黑" panose="020B0503020204020204" charset="-122"/>
              </a:rPr>
              <a:t>。</a:t>
            </a:r>
            <a:endParaRPr lang="en-US" altLang="zh-CN" sz="1500" b="1" smtClean="0">
              <a:latin typeface="微软雅黑" panose="020B0503020204020204" charset="-122"/>
              <a:ea typeface="微软雅黑" panose="020B0503020204020204" charset="-122"/>
            </a:endParaRPr>
          </a:p>
          <a:p>
            <a:pPr algn="just">
              <a:lnSpc>
                <a:spcPct val="150000"/>
              </a:lnSpc>
            </a:pPr>
            <a:r>
              <a:rPr lang="zh-CN" altLang="en-US" sz="1500" b="1" smtClean="0">
                <a:latin typeface="微软雅黑" panose="020B0503020204020204" charset="-122"/>
                <a:ea typeface="微软雅黑" panose="020B0503020204020204" charset="-122"/>
              </a:rPr>
              <a:t>小说</a:t>
            </a:r>
            <a:r>
              <a:rPr lang="en-US" altLang="zh-CN" sz="1500" b="1" smtClean="0">
                <a:latin typeface="微软雅黑" panose="020B0503020204020204" charset="-122"/>
                <a:ea typeface="微软雅黑" panose="020B0503020204020204" charset="-122"/>
              </a:rPr>
              <a:t>——</a:t>
            </a:r>
            <a:r>
              <a:rPr lang="zh-CN" altLang="en-US" sz="1500" b="1" smtClean="0">
                <a:latin typeface="微软雅黑" panose="020B0503020204020204" charset="-122"/>
                <a:ea typeface="微软雅黑" panose="020B0503020204020204" charset="-122"/>
              </a:rPr>
              <a:t>讲究情节</a:t>
            </a:r>
            <a:r>
              <a:rPr lang="zh-CN" altLang="en-US" sz="1500" b="1">
                <a:latin typeface="微软雅黑" panose="020B0503020204020204" charset="-122"/>
                <a:ea typeface="微软雅黑" panose="020B0503020204020204" charset="-122"/>
              </a:rPr>
              <a:t>构思的紧张、刺激</a:t>
            </a:r>
            <a:r>
              <a:rPr lang="zh-CN" altLang="en-US" sz="1500" b="1" smtClean="0">
                <a:latin typeface="微软雅黑" panose="020B0503020204020204" charset="-122"/>
                <a:ea typeface="微软雅黑" panose="020B0503020204020204" charset="-122"/>
              </a:rPr>
              <a:t>。</a:t>
            </a:r>
            <a:endParaRPr lang="en-US" altLang="zh-CN" sz="1500" b="1" smtClean="0">
              <a:latin typeface="微软雅黑" panose="020B0503020204020204" charset="-122"/>
              <a:ea typeface="微软雅黑" panose="020B0503020204020204" charset="-122"/>
            </a:endParaRPr>
          </a:p>
          <a:p>
            <a:pPr algn="just">
              <a:lnSpc>
                <a:spcPct val="150000"/>
              </a:lnSpc>
            </a:pPr>
            <a:r>
              <a:rPr lang="zh-CN" altLang="en-US" sz="1500" b="1" smtClean="0">
                <a:latin typeface="微软雅黑" panose="020B0503020204020204" charset="-122"/>
                <a:ea typeface="微软雅黑" panose="020B0503020204020204" charset="-122"/>
              </a:rPr>
              <a:t>诗歌</a:t>
            </a:r>
            <a:r>
              <a:rPr lang="en-US" altLang="zh-CN" sz="1500" b="1" smtClean="0">
                <a:latin typeface="微软雅黑" panose="020B0503020204020204" charset="-122"/>
                <a:ea typeface="微软雅黑" panose="020B0503020204020204" charset="-122"/>
              </a:rPr>
              <a:t>——</a:t>
            </a:r>
            <a:r>
              <a:rPr lang="zh-CN" altLang="en-US" sz="1500" b="1" smtClean="0">
                <a:latin typeface="微软雅黑" panose="020B0503020204020204" charset="-122"/>
                <a:ea typeface="微软雅黑" panose="020B0503020204020204" charset="-122"/>
              </a:rPr>
              <a:t>重在</a:t>
            </a:r>
            <a:r>
              <a:rPr lang="zh-CN" altLang="en-US" sz="1500" b="1">
                <a:latin typeface="微软雅黑" panose="020B0503020204020204" charset="-122"/>
                <a:ea typeface="微软雅黑" panose="020B0503020204020204" charset="-122"/>
              </a:rPr>
              <a:t>运用想象、夸张等</a:t>
            </a:r>
            <a:r>
              <a:rPr lang="zh-CN" altLang="en-US" sz="1500" b="1" smtClean="0">
                <a:latin typeface="微软雅黑" panose="020B0503020204020204" charset="-122"/>
                <a:ea typeface="微软雅黑" panose="020B0503020204020204" charset="-122"/>
              </a:rPr>
              <a:t>艺术手法</a:t>
            </a:r>
            <a:r>
              <a:rPr lang="zh-CN" altLang="en-US" sz="1500" b="1">
                <a:latin typeface="微软雅黑" panose="020B0503020204020204" charset="-122"/>
                <a:ea typeface="微软雅黑" panose="020B0503020204020204" charset="-122"/>
              </a:rPr>
              <a:t>表现形象和表达情感。　</a:t>
            </a:r>
            <a:endParaRPr lang="en-US" altLang="zh-CN" sz="1500" b="1" smtClean="0">
              <a:latin typeface="微软雅黑" panose="020B0503020204020204" charset="-122"/>
              <a:ea typeface="微软雅黑" panose="020B0503020204020204" charset="-122"/>
            </a:endParaRPr>
          </a:p>
          <a:p>
            <a:pPr algn="just">
              <a:lnSpc>
                <a:spcPct val="150000"/>
              </a:lnSpc>
            </a:pPr>
            <a:r>
              <a:rPr lang="zh-CN" altLang="en-US" sz="1500" b="1" smtClean="0">
                <a:solidFill>
                  <a:srgbClr val="FF0000"/>
                </a:solidFill>
                <a:latin typeface="微软雅黑" panose="020B0503020204020204" charset="-122"/>
                <a:ea typeface="微软雅黑" panose="020B0503020204020204" charset="-122"/>
              </a:rPr>
              <a:t>解析</a:t>
            </a:r>
            <a:r>
              <a:rPr lang="zh-CN" altLang="en-US" sz="1500" b="1">
                <a:solidFill>
                  <a:srgbClr val="FF0000"/>
                </a:solidFill>
                <a:latin typeface="微软雅黑" panose="020B0503020204020204" charset="-122"/>
                <a:ea typeface="微软雅黑" panose="020B0503020204020204" charset="-122"/>
              </a:rPr>
              <a:t>：</a:t>
            </a:r>
            <a:r>
              <a:rPr lang="zh-CN" altLang="en-US" sz="1500" b="1">
                <a:latin typeface="微软雅黑" panose="020B0503020204020204" charset="-122"/>
                <a:ea typeface="微软雅黑" panose="020B0503020204020204" charset="-122"/>
              </a:rPr>
              <a:t>根据散文、小说、诗歌</a:t>
            </a:r>
            <a:r>
              <a:rPr lang="zh-CN" altLang="en-US" sz="1500" b="1" smtClean="0">
                <a:latin typeface="微软雅黑" panose="020B0503020204020204" charset="-122"/>
                <a:ea typeface="微软雅黑" panose="020B0503020204020204" charset="-122"/>
              </a:rPr>
              <a:t>体裁</a:t>
            </a:r>
            <a:r>
              <a:rPr lang="zh-CN" altLang="en-US" sz="1500" b="1">
                <a:latin typeface="微软雅黑" panose="020B0503020204020204" charset="-122"/>
                <a:ea typeface="微软雅黑" panose="020B0503020204020204" charset="-122"/>
              </a:rPr>
              <a:t>特征和这几个比喻句的寓意作答即可。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676275" y="723900"/>
            <a:ext cx="8029575"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800" b="1"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rPr>
              <a:t>第四部分内容：多读厚积 </a:t>
            </a:r>
            <a:endParaRPr kumimoji="0" lang="zh-CN" sz="6600" b="0" i="0" u="none" strike="noStrike" cap="none" normalizeH="0" baseline="0" smtClean="0">
              <a:ln>
                <a:noFill/>
              </a:ln>
              <a:solidFill>
                <a:schemeClr val="tx1"/>
              </a:solidFill>
              <a:effectLst/>
              <a:latin typeface="隶书" panose="02010509060101010101" pitchFamily="49" charset="-122"/>
              <a:ea typeface="隶书" panose="02010509060101010101" pitchFamily="49" charset="-122"/>
              <a:cs typeface="宋体" panose="02010600030101010101" pitchFamily="2" charset="-122"/>
            </a:endParaRPr>
          </a:p>
        </p:txBody>
      </p:sp>
      <p:sp>
        <p:nvSpPr>
          <p:cNvPr id="3" name="矩形 2"/>
          <p:cNvSpPr/>
          <p:nvPr/>
        </p:nvSpPr>
        <p:spPr>
          <a:xfrm>
            <a:off x="2158248" y="2824460"/>
            <a:ext cx="3663183" cy="923330"/>
          </a:xfrm>
          <a:prstGeom prst="rect">
            <a:avLst/>
          </a:prstGeom>
          <a:noFill/>
        </p:spPr>
        <p:txBody>
          <a:bodyPr wrap="none" lIns="91440" tIns="45720" rIns="91440" bIns="45720">
            <a:spAutoFit/>
          </a:bodyPr>
          <a:lstStyle/>
          <a:p>
            <a:pPr algn="ctr"/>
            <a:r>
              <a:rPr lang="zh-CN" altLang="en-US" sz="5400" b="1" cap="none" spc="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北平的四季</a:t>
            </a:r>
            <a:endParaRPr lang="zh-CN" altLang="en-US" sz="5400"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33375" y="428626"/>
            <a:ext cx="8518923" cy="4912344"/>
          </a:xfrm>
          <a:prstGeom prst="rect">
            <a:avLst/>
          </a:prstGeom>
        </p:spPr>
        <p:txBody>
          <a:bodyPr wrap="square" lIns="109957" tIns="54978" rIns="109957" bIns="54978">
            <a:spAutoFit/>
          </a:bodyPr>
          <a:lstStyle/>
          <a:p>
            <a:pPr indent="736600" eaLnBrk="0" hangingPunct="0">
              <a:tabLst>
                <a:tab pos="4672965" algn="l"/>
              </a:tabLst>
              <a:defRPr/>
            </a:pPr>
            <a:r>
              <a:rPr lang="zh-CN" altLang="zh-CN" sz="4000" b="1">
                <a:solidFill>
                  <a:schemeClr val="tx2">
                    <a:lumMod val="75000"/>
                  </a:schemeClr>
                </a:solidFill>
                <a:latin typeface="+mj-ea"/>
                <a:ea typeface="+mj-ea"/>
                <a:cs typeface="Times New Roman" panose="02020603050405020304" pitchFamily="18" charset="0"/>
              </a:rPr>
              <a:t>北平的四季</a:t>
            </a:r>
            <a:endParaRPr lang="zh-CN" altLang="zh-CN" sz="4000" b="1">
              <a:solidFill>
                <a:schemeClr val="tx2">
                  <a:lumMod val="75000"/>
                </a:schemeClr>
              </a:solidFill>
              <a:latin typeface="+mj-ea"/>
              <a:ea typeface="+mj-ea"/>
            </a:endParaRPr>
          </a:p>
          <a:p>
            <a:pPr indent="736600" eaLnBrk="0" hangingPunct="0">
              <a:tabLst>
                <a:tab pos="4672965" algn="l"/>
              </a:tabLst>
              <a:defRPr/>
            </a:pPr>
            <a:r>
              <a:rPr lang="en-US" altLang="zh-CN" sz="3400" smtClean="0">
                <a:latin typeface="+mj-ea"/>
                <a:ea typeface="+mj-ea"/>
                <a:cs typeface="Times New Roman" panose="02020603050405020304" pitchFamily="18" charset="0"/>
              </a:rPr>
              <a:t>              </a:t>
            </a:r>
            <a:r>
              <a:rPr lang="zh-CN" altLang="zh-CN" sz="3400" smtClean="0">
                <a:latin typeface="+mj-ea"/>
                <a:ea typeface="+mj-ea"/>
                <a:cs typeface="Times New Roman" panose="02020603050405020304" pitchFamily="18" charset="0"/>
              </a:rPr>
              <a:t>郁达夫</a:t>
            </a:r>
            <a:endParaRPr lang="zh-CN" altLang="zh-CN" sz="3400">
              <a:latin typeface="+mj-ea"/>
              <a:ea typeface="+mj-ea"/>
            </a:endParaRPr>
          </a:p>
          <a:p>
            <a:pPr eaLnBrk="0" hangingPunct="0">
              <a:defRPr/>
            </a:pPr>
            <a:r>
              <a:rPr lang="zh-CN" altLang="en-US" sz="3400">
                <a:latin typeface="+mj-ea"/>
                <a:ea typeface="+mj-ea"/>
                <a:cs typeface="Times New Roman" panose="02020603050405020304" pitchFamily="18" charset="0"/>
              </a:rPr>
              <a:t>    </a:t>
            </a:r>
            <a:r>
              <a:rPr lang="zh-CN" altLang="en-US" sz="3400" smtClean="0">
                <a:latin typeface="+mj-ea"/>
                <a:ea typeface="+mj-ea"/>
                <a:cs typeface="Times New Roman" panose="02020603050405020304" pitchFamily="18" charset="0"/>
              </a:rPr>
              <a:t>中国</a:t>
            </a:r>
            <a:r>
              <a:rPr lang="zh-CN" altLang="en-US" sz="3400">
                <a:latin typeface="+mj-ea"/>
                <a:ea typeface="+mj-ea"/>
                <a:cs typeface="Times New Roman" panose="02020603050405020304" pitchFamily="18" charset="0"/>
              </a:rPr>
              <a:t>的大都会，我前半生住过的地方，原也不在少数；可是当一个人静下来回想起从前，上海的热闹，南京的辽阔，广州的乌烟瘴气，汉口武昌的杂乱无章，甚至于青岛的清幽，福州的秀丽，以及杭州的沉着，总归都还比不上北京</a:t>
            </a:r>
            <a:r>
              <a:rPr lang="en-US" altLang="zh-CN" sz="3400">
                <a:latin typeface="+mj-ea"/>
                <a:ea typeface="+mj-ea"/>
              </a:rPr>
              <a:t>——</a:t>
            </a:r>
            <a:r>
              <a:rPr lang="zh-CN" altLang="en-US" sz="3400">
                <a:latin typeface="+mj-ea"/>
                <a:ea typeface="+mj-ea"/>
                <a:cs typeface="Times New Roman" panose="02020603050405020304" pitchFamily="18" charset="0"/>
              </a:rPr>
              <a:t>我住在那里的时候，当然还是北京</a:t>
            </a:r>
            <a:r>
              <a:rPr lang="en-US" altLang="zh-CN" sz="3400">
                <a:latin typeface="+mj-ea"/>
                <a:ea typeface="+mj-ea"/>
              </a:rPr>
              <a:t>——</a:t>
            </a:r>
            <a:r>
              <a:rPr lang="zh-CN" altLang="en-US" sz="3400">
                <a:latin typeface="+mj-ea"/>
                <a:ea typeface="+mj-ea"/>
                <a:cs typeface="Times New Roman" panose="02020603050405020304" pitchFamily="18" charset="0"/>
              </a:rPr>
              <a:t>的典丽堂皇，幽闲清妙。</a:t>
            </a:r>
            <a:r>
              <a:rPr lang="zh-CN" altLang="en-US" sz="3400">
                <a:latin typeface="+mj-ea"/>
                <a:ea typeface="+mj-ea"/>
              </a:rPr>
              <a:t> </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6027" y="392793"/>
            <a:ext cx="7899797" cy="638967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先说人的分子罢，在当时的北京，</a:t>
            </a:r>
            <a:r>
              <a:rPr lang="en-US" altLang="zh-CN" sz="3400">
                <a:latin typeface="+mj-ea"/>
                <a:ea typeface="+mj-ea"/>
              </a:rPr>
              <a:t>——</a:t>
            </a:r>
            <a:r>
              <a:rPr lang="zh-CN" altLang="zh-CN" sz="3400">
                <a:latin typeface="+mj-ea"/>
                <a:ea typeface="+mj-ea"/>
              </a:rPr>
              <a:t>民国十一二年前后</a:t>
            </a:r>
            <a:r>
              <a:rPr lang="en-US" altLang="zh-CN" sz="3400">
                <a:latin typeface="+mj-ea"/>
                <a:ea typeface="+mj-ea"/>
              </a:rPr>
              <a:t>——</a:t>
            </a:r>
            <a:r>
              <a:rPr lang="zh-CN" altLang="zh-CN" sz="3400">
                <a:latin typeface="+mj-ea"/>
                <a:ea typeface="+mj-ea"/>
              </a:rPr>
              <a:t>上自军阀政客名优起，中经学者名人，文士美女教育家，下至于负贩拉车铺小摊的人，都可以谈谈，都有一艺之长，而无憎人之貌；就是由荐头店荐来的老妈子，除上炕者是当然以外，也总是衣冠楚楚，看起来不觉得会令人讨嫌。</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55985" y="563564"/>
            <a:ext cx="8559403" cy="795933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其次说到北京物质的供给哩，又是山珍海味，洋广杂货，以及萝卜白菜等本地产品，无一不备，无一不好的地方。所以在北京住上两三年的人，每一遇到要走的时候，总只感到北京的空气太沉闷，灰沙太暗淡，生活太无变化；一鞭出走，出前门便觉胸舒，过芦沟方知天晓，仿佛一出都门，就上了新生活开始的坦道似的；但是一年半载，在北京以外的各地</a:t>
            </a:r>
            <a:r>
              <a:rPr lang="en-US" altLang="zh-CN" sz="3400">
                <a:latin typeface="+mj-ea"/>
                <a:ea typeface="+mj-ea"/>
              </a:rPr>
              <a:t>——</a:t>
            </a:r>
            <a:r>
              <a:rPr lang="zh-CN" altLang="zh-CN" sz="3400">
                <a:latin typeface="+mj-ea"/>
                <a:ea typeface="+mj-ea"/>
              </a:rPr>
              <a:t>除了在自己幼年的故乡以外</a:t>
            </a:r>
            <a:r>
              <a:rPr lang="en-US" altLang="zh-CN" sz="3400">
                <a:latin typeface="+mj-ea"/>
                <a:ea typeface="+mj-ea"/>
              </a:rPr>
              <a:t>——</a:t>
            </a:r>
            <a:r>
              <a:rPr lang="zh-CN" altLang="zh-CN" sz="3400">
                <a:latin typeface="+mj-ea"/>
                <a:ea typeface="+mj-ea"/>
              </a:rPr>
              <a:t>去一住，谁也会得重想</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8612" y="1335089"/>
            <a:ext cx="8559404" cy="5604841"/>
          </a:xfrm>
          <a:prstGeom prst="rect">
            <a:avLst/>
          </a:prstGeom>
        </p:spPr>
        <p:txBody>
          <a:bodyPr lIns="109957" tIns="54978" rIns="109957" bIns="54978">
            <a:spAutoFit/>
          </a:bodyPr>
          <a:lstStyle/>
          <a:p>
            <a:pPr>
              <a:lnSpc>
                <a:spcPct val="150000"/>
              </a:lnSpc>
              <a:defRPr/>
            </a:pPr>
            <a:r>
              <a:rPr lang="zh-CN" altLang="zh-CN" sz="3400">
                <a:latin typeface="+mj-ea"/>
                <a:ea typeface="+mj-ea"/>
              </a:rPr>
              <a:t>起北京，再希望回去，隐隐地对北京害起剧烈的怀乡病来。这一种经验，原是住过北京的人，个个都有，而在我自己，却感觉得格外的浓，格外的切。最大的原因或许是为了我那长子之骨，现在也还埋在郊外广谊园的坟山，而几位极要好的知己，又是在那里同时毙命的受难者的一群。</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00898" y="976610"/>
            <a:ext cx="184730" cy="923330"/>
          </a:xfrm>
          <a:prstGeom prst="rect">
            <a:avLst/>
          </a:prstGeom>
          <a:noFill/>
        </p:spPr>
        <p:txBody>
          <a:bodyPr wrap="none" lIns="91440" tIns="45720" rIns="91440" bIns="45720">
            <a:spAutoFit/>
          </a:bodyPr>
          <a:lstStyle/>
          <a:p>
            <a:pPr algn="ctr"/>
            <a:endParaRPr lang="zh-CN" altLang="en-US"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49" name="Rectangle 1"/>
          <p:cNvSpPr>
            <a:spLocks noChangeArrowheads="1"/>
          </p:cNvSpPr>
          <p:nvPr/>
        </p:nvSpPr>
        <p:spPr bwMode="auto">
          <a:xfrm>
            <a:off x="533399" y="476251"/>
            <a:ext cx="4143375" cy="64633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文学知识</a:t>
            </a:r>
            <a:r>
              <a:rPr kumimoji="0" lang="en-US"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创造社</a:t>
            </a:r>
            <a:endParaRPr kumimoji="0" lang="zh-CN" altLang="en-US" sz="4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2050" name="Rectangle 2"/>
          <p:cNvSpPr>
            <a:spLocks noChangeArrowheads="1"/>
          </p:cNvSpPr>
          <p:nvPr/>
        </p:nvSpPr>
        <p:spPr bwMode="auto">
          <a:xfrm>
            <a:off x="228600" y="1219200"/>
            <a:ext cx="8401049"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创造社是“五四”新文学运动中著名的新文学团体。成立于</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1921</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年</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7</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月，主要成员有郭沫若、郁达夫、张资平、成仿吾、田汉等，先后办有</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季刊、</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创造周报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洪水</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等十余种刊物，并编辑出版了</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创造丛书</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等。创造社初期主张“为艺术而艺术”，讲究文学的“全”和“美”。强调“直觉”“灵感”在文学创作中的作用，主张表现作家的“内心要求”。他们同时又注重文学表现时代的使命，对旧社会不惜加以猛烈的炮火。创作上的流派特色十分明显，他们的作品大都侧重表现自我，带有浓厚的抒情色彩，直抒胸臆和病态的心理描写往往成为他们表达内心矛盾和对现实的反抗情绪的主要形式。</a:t>
            </a:r>
            <a:endParaRPr kumimoji="0" lang="zh-CN" altLang="en-US" sz="40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3623" y="1900238"/>
            <a:ext cx="8484394" cy="4035181"/>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北平的人事品物，原是无一不可爱的，就是大家觉得最要不得的北平的天候，和地理联合上一起，在我也觉得是中国各大都会中所寻不出几处来的好地。为叙述的便利起见，想分成四季来约略地说说。</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6250" y="685800"/>
            <a:ext cx="8485585" cy="717450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平自入旧历的十月之后，就是灰沙满地，寒风刺骨的节季了，所以北平的冬天，是一般人所最怕过的日子。但是要想认识一个地方的特异之处，我以为顶好是当这特异处表现得最圆满的时候去领略；故而夏天去热带，寒天去北极，是我一向所持的哲理。北平的冬天，冷虽则比南方要冷得多，但是北方生活的伟大悠闲，也只有在冬季，使人感受得最彻底。</a:t>
            </a:r>
            <a:endParaRPr lang="en-US" altLang="zh-CN" sz="3400">
              <a:latin typeface="+mj-ea"/>
              <a:ea typeface="+mj-ea"/>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8125" y="174625"/>
            <a:ext cx="8577263" cy="874416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先说房屋的防寒装置吧，北方的住屋，并不同南方的摩登都市一样，用的是钢骨水泥，冷热气管；一般的北方人家，总只是矮矮的一所四合房，四面是很厚的泥墙；上面花厅内都有一张暖坑，一所回廊；廊子上是一带明窗，窗眼里糊着薄纸，薄纸内又装上风门，另外就没有什么了。在这样简陋的房屋之内，你只教把炉子一生，电灯一点，棉门帘一挂上，在屋里住着，却一辈子总是暖炖炖像是春三四月里的样子。尤其会使得你感觉到屋内的温软堪恋的，是屋外窗外</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5985" y="465139"/>
            <a:ext cx="8721328" cy="8744162"/>
          </a:xfrm>
          <a:prstGeom prst="rect">
            <a:avLst/>
          </a:prstGeom>
        </p:spPr>
        <p:txBody>
          <a:bodyPr lIns="109957" tIns="54978" rIns="109957" bIns="54978">
            <a:spAutoFit/>
          </a:bodyPr>
          <a:lstStyle/>
          <a:p>
            <a:pPr>
              <a:lnSpc>
                <a:spcPct val="150000"/>
              </a:lnSpc>
              <a:defRPr/>
            </a:pPr>
            <a:r>
              <a:rPr lang="zh-CN" altLang="zh-CN" sz="3400">
                <a:latin typeface="+mj-ea"/>
                <a:ea typeface="+mj-ea"/>
              </a:rPr>
              <a:t>面呜呜在叫啸的西北风。天色老是灰沉沉的，路上面也老是灰的围障，而从风尘灰土中下车，一踏进屋里，就觉得一团春气，包围在你的左右四周，使你马上就忘记了屋外的一切寒冬的苦楚。若是喜欢吃吃酒，烧烧羊肉锅的人，那冬天的北方生活，就更加不能够割舍；酒已经是御寒的妙药了，再加上以大蒜与羊肉酱油合煮的香味，简直可以使一室之内，涨满了白濛濛的水蒸温气。玻璃窗内，前半夜，会流下一条条的清汗，后半夜就变成了花色奇异的冰纹。</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85762" y="219075"/>
            <a:ext cx="8281988" cy="5558675"/>
          </a:xfrm>
          <a:prstGeom prst="rect">
            <a:avLst/>
          </a:prstGeom>
        </p:spPr>
        <p:txBody>
          <a:bodyPr wrap="square" lIns="109957" tIns="54978" rIns="109957" bIns="54978">
            <a:spAutoFit/>
          </a:bodyPr>
          <a:lstStyle/>
          <a:p>
            <a:pPr>
              <a:lnSpc>
                <a:spcPct val="150000"/>
              </a:lnSpc>
              <a:defRPr/>
            </a:pPr>
            <a:r>
              <a:rPr lang="en-US" altLang="zh-CN" sz="3400">
                <a:latin typeface="+mj-ea"/>
                <a:ea typeface="+mj-ea"/>
              </a:rPr>
              <a:t>    </a:t>
            </a:r>
            <a:r>
              <a:rPr lang="zh-CN" altLang="zh-CN" sz="2800">
                <a:latin typeface="+mj-ea"/>
                <a:ea typeface="+mj-ea"/>
              </a:rPr>
              <a:t>到了下雪的时候哩，景象当然又要一变。早晨从厚棉被里张开眼来，一室的清光，会使你的眼睛眩晕。在阳光照耀之下，雪也一粒一粒的放起光来了，蛰伏得很久的小鸟，在这时候会飞出来觅食振翎，谈天说地，吱吱地叫个不休。数日来的灰暗天空，愁云一扫，忽然变得澄清见底，翳障全无；于是年轻的北方住民，就可以营屋外的生活了，溜冰，做雪人，赶冰车雪车，就在这一种日子里最有劲儿</a:t>
            </a:r>
            <a:r>
              <a:rPr lang="zh-CN" altLang="zh-CN" sz="3400">
                <a:latin typeface="+mj-ea"/>
                <a:ea typeface="+mj-ea"/>
              </a:rPr>
              <a:t>。</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92069" y="292618"/>
            <a:ext cx="8117681"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我曾于这一种大雪时晴的傍晚，和几位朋友，跨上跛驴，出西直门上骆驼庄去过过一夜。北平郊外的一片大雪地，无数枯树林，以及西山隐隐现现的不少白峰头，和时时吹来的几阵雪样的西北风，所给与人的印象，实在是深刻，伟大，神秘到了不可以言语来形容。直到了十余年后的现在，我一想起当时的情景，还会得打一个寒颤而吐一口清气，如同在钓鱼台溪旁立着的一瞬间一样。</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7283" y="360849"/>
            <a:ext cx="8649890" cy="5651008"/>
          </a:xfrm>
          <a:prstGeom prst="rect">
            <a:avLst/>
          </a:prstGeom>
        </p:spPr>
        <p:txBody>
          <a:bodyPr lIns="109957" tIns="54978" rIns="109957" bIns="54978">
            <a:spAutoFit/>
          </a:bodyPr>
          <a:lstStyle/>
          <a:p>
            <a:pPr>
              <a:defRPr/>
            </a:pPr>
            <a:r>
              <a:rPr lang="en-US" altLang="zh-CN" sz="3000">
                <a:latin typeface="+mj-ea"/>
                <a:ea typeface="+mj-ea"/>
              </a:rPr>
              <a:t>    </a:t>
            </a:r>
            <a:r>
              <a:rPr lang="zh-CN" altLang="zh-CN" sz="3000">
                <a:latin typeface="+mj-ea"/>
                <a:ea typeface="+mj-ea"/>
              </a:rPr>
              <a:t>北平的冬宵，更是一个特别适合于看书，写信，追思过去，与作闲谈说废话的绝妙时间。记得当时我们兄弟三人，都住在北京，每到了冬天的晚上，总不远千里地走拢来聚在一道，会谈少年时候在故乡所遇所见的事事物物。小孩们上床去了，佣人们也都去睡觉了，我们弟兄三个，还会得再加一次煤再加一次煤地长谈下去。有几宵因为屋外面风紧天寒之故，到了后半夜的一二点钟的时候，便不约而同地会说出索性坐坐到天亮的话来。像这一种可宝贵的记忆，像这一种最深沉的情调，本来也就是一生中不能够多享受几次的昙花佳境，可是若不是在北平的冬天的夜里，那趣味也一定不会如此的悠长。</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50094" y="974725"/>
            <a:ext cx="7990285" cy="717450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总而言之，北平的冬季，是想赏识赏识北方异味者之唯一的机会；这一季里的好处，这一季里的琐事杂忆，若要详细地写起来，总也有一部《帝京景物略》那么大的书好做；我只记下了一点点自身的经历，就觉得过长了，下面只能再来略写一点春和夏以及秋季的感怀梦境，聊作我的对这日就沦亡的故国的哀歌。</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6250" y="396875"/>
            <a:ext cx="8191500" cy="5827018"/>
          </a:xfrm>
          <a:prstGeom prst="rect">
            <a:avLst/>
          </a:prstGeom>
        </p:spPr>
        <p:txBody>
          <a:bodyPr lIns="109957" tIns="54978" rIns="109957" bIns="54978">
            <a:spAutoFit/>
          </a:bodyPr>
          <a:lstStyle/>
          <a:p>
            <a:pPr>
              <a:lnSpc>
                <a:spcPct val="150000"/>
              </a:lnSpc>
              <a:defRPr/>
            </a:pPr>
            <a:r>
              <a:rPr lang="en-US" altLang="zh-CN" sz="2800">
                <a:latin typeface="+mj-ea"/>
                <a:ea typeface="+mj-ea"/>
              </a:rPr>
              <a:t>    </a:t>
            </a:r>
            <a:r>
              <a:rPr lang="zh-CN" altLang="zh-CN" sz="2800">
                <a:latin typeface="+mj-ea"/>
                <a:ea typeface="+mj-ea"/>
              </a:rPr>
              <a:t>春与秋，本来是在什么地方都属可爱的时节，但在北平，却与别的地方也有点儿两样。北国的春，来得较迟，所以时间也比较短。西北风停后，积雪渐渐地消了，赶牲口的车夫身上，看不见那件光板老羊皮的大袄的时候，你就得预备着游春的服饰与金钱；因为春来也无信，春去也无踪，眼睛一眨，在北平市内，春光就会得同飞马似的溜过。屋内的炉子，刚拆去不久，说不定你就马上得去叫盖凉棚的才行。</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5985" y="750888"/>
            <a:ext cx="8705850" cy="5180687"/>
          </a:xfrm>
          <a:prstGeom prst="rect">
            <a:avLst/>
          </a:prstGeom>
        </p:spPr>
        <p:txBody>
          <a:bodyPr lIns="109957" tIns="54978" rIns="109957" bIns="54978">
            <a:spAutoFit/>
          </a:bodyPr>
          <a:lstStyle/>
          <a:p>
            <a:pPr>
              <a:lnSpc>
                <a:spcPct val="150000"/>
              </a:lnSpc>
              <a:defRPr/>
            </a:pPr>
            <a:r>
              <a:rPr lang="en-US" altLang="zh-CN" sz="2800">
                <a:latin typeface="+mj-ea"/>
                <a:ea typeface="+mj-ea"/>
              </a:rPr>
              <a:t>    </a:t>
            </a:r>
            <a:r>
              <a:rPr lang="zh-CN" altLang="zh-CN" sz="2800">
                <a:latin typeface="+mj-ea"/>
                <a:ea typeface="+mj-ea"/>
              </a:rPr>
              <a:t>而北方春天最值得记忆的痕迹，是城郭内外的那一层新绿，同洪水似的新绿。北京城，本来就是一个只见树木不见屋顶的绿色的都会，一踏出九城的门户，四面的黄土坡上，更是杂树丛生的森林地了；在日光里颤抖着的嫩绿的波浪，油光光，亮晶晶，若是神经系统不十分健全的人，骤然间身入到这一个淡绿色的海洋涛浪里去一看，包管你要张不开眼，立不住脚，而昏厥过去。</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23850" y="2095499"/>
            <a:ext cx="8543925"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第二部分：</a:t>
            </a:r>
            <a:endParaRPr kumimoji="0" lang="en-US" alt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5400" b="1" smtClean="0">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初读：理清课文结构</a:t>
            </a:r>
            <a:endPar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6250" y="1466851"/>
            <a:ext cx="8339138" cy="5604841"/>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京市内外的新绿，琼岛春阴，西山挹翠诸景里的新绿，真是一幅何等奇伟的外光派的妙画！但是这画的框子，或者简直说这画的画布，现在却已经完全掌握在一只满长着黑毛的巨魔的手里了！北望中原，究竟要到哪一日才能够重见得到天日呢？</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6251" y="685800"/>
            <a:ext cx="8356997"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从地势纬度上讲来，北方的夏天，当然要比南方的夏天来得凉爽。在北平城里过夏，实在是并没有上北戴河或西山去避暑的必要。一天到晚，最热的时候，只有中午到午后三四点钟的几个钟头，晚上太阳一下山，总没有一处不是凉阴阴要穿单衫才能过去的；半夜以后，更是非盖薄棉被不可了。而北平的天然冰的便宜耐久，又是夏天住过北平的人所忘不了的一件恩惠。</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6250" y="679451"/>
            <a:ext cx="8264129"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我在北平，曾经过过三个夏天；像什刹海、菱角沟、二闸等暑天游耍的地方，当然是都到过的；但是在三伏的当中，不问是白天或是晚上，你只教有一张藤榻，搬到院子里的葡萄架下或藤花阴处去躺着，吃吃冰茶雪藕，听听盲人的鼓词与树上的蝉鸣，也可以一点儿也感不到炎热与薰蒸。而夏天最热的时候，在北平顶多总不过九十四五度，这一种大热的天气，全夏顶多顶多又不过十日的样子。</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2629" y="36513"/>
            <a:ext cx="8961834" cy="6389672"/>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在北平，春夏秋的三季，是连成一片；一年之中，仿佛只有一段寒冷的时期，和一段比较温暖的时期相对立。由春到夏，是短短的一瞬间，自夏到秋，也只觉得是过了一次午睡，就有点儿凉起来了。因此，北方的秋季也特别的觉得长，而秋天的回味，也更觉得比别处来得浓厚。前两年，因去北戴河回来，我曾在北平过过一个秋，在那时候，已经写过一篇《故都的秋》，对这北平的秋季颂赞过了一道了，所以在这里不想再来重复；可是北平近郊的秋色，实在也正像是一册百读不厌的奇书，使你愈翻愈会感到兴趣。</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5985" y="636589"/>
            <a:ext cx="8649890"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秋高气爽，风日晴和的早晨，你且骑着一匹驴子，上西山八大处或玉泉山碧云寺去走走看；山上的红柿，远处的烟树人家，郊野里的芦苇黍稷，以及在驴背上驮着生果进城来卖的农户佃家，包管你看一个月也不会看厌。春秋两季，本来是到处都好的，但是北方的秋空，看起来似乎更高一点，北方的空气，吸起来似乎更干燥健全一点。而那一种草木摇落，金风肃杀之感，在北方似乎也更觉得要严肃，凄凉，沉静得多。</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0754" y="708026"/>
            <a:ext cx="8651081" cy="4820011"/>
          </a:xfrm>
          <a:prstGeom prst="rect">
            <a:avLst/>
          </a:prstGeom>
        </p:spPr>
        <p:txBody>
          <a:bodyPr lIns="109957" tIns="54978" rIns="109957" bIns="54978">
            <a:spAutoFit/>
          </a:bodyPr>
          <a:lstStyle/>
          <a:p>
            <a:pPr>
              <a:defRPr/>
            </a:pPr>
            <a:r>
              <a:rPr lang="zh-CN" altLang="zh-CN" sz="3400">
                <a:latin typeface="+mj-ea"/>
                <a:ea typeface="+mj-ea"/>
              </a:rPr>
              <a:t>你若不信，你且去西山脚下，农民的家里或古寺的殿前，自阴历八月至十月下旬，去住它三个月看看。古人的“悲哉秋之为气”以及“胡笳互动，牧马悲鸣”的那一种哀感，在南方是不大感觉得到的，但在北平，尤其是在郊外，你真会得感至极而涕零，思千里兮命驾。所以我说，北平的秋，才是真正的秋；南方的秋天，不过是英国话里所说的</a:t>
            </a:r>
            <a:r>
              <a:rPr lang="en-US" altLang="zh-CN" sz="3400">
                <a:latin typeface="+mj-ea"/>
                <a:ea typeface="+mj-ea"/>
              </a:rPr>
              <a:t>Indian Summer</a:t>
            </a:r>
            <a:r>
              <a:rPr lang="zh-CN" altLang="zh-CN" sz="3400">
                <a:latin typeface="+mj-ea"/>
                <a:ea typeface="+mj-ea"/>
              </a:rPr>
              <a:t>或叫作小春天气而已。</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67952" y="468328"/>
            <a:ext cx="8686800" cy="5904924"/>
          </a:xfrm>
          <a:prstGeom prst="rect">
            <a:avLst/>
          </a:prstGeom>
        </p:spPr>
        <p:txBody>
          <a:bodyPr lIns="109957" tIns="54978" rIns="109957" bIns="54978">
            <a:spAutoFit/>
          </a:bodyPr>
          <a:lstStyle/>
          <a:p>
            <a:pPr>
              <a:lnSpc>
                <a:spcPct val="150000"/>
              </a:lnSpc>
              <a:defRPr/>
            </a:pPr>
            <a:r>
              <a:rPr lang="en-US" altLang="zh-CN" sz="3200">
                <a:latin typeface="+mj-ea"/>
                <a:ea typeface="+mj-ea"/>
              </a:rPr>
              <a:t>    </a:t>
            </a:r>
            <a:r>
              <a:rPr lang="zh-CN" altLang="zh-CN" sz="3200">
                <a:latin typeface="+mj-ea"/>
                <a:ea typeface="+mj-ea"/>
              </a:rPr>
              <a:t>统观北平的四季，每季每节，都有它特别的好处；冬天是室内饮食奄息的时期，秋天是郊外走马调鹰的日子，春天好看新绿，夏天饱受清凉。至于各节各季，正当移换中的一段时间哩，又是别一种情趣，是一种两不相连，而又两都相合的中间风味，如雍和宫的打鬼，净业庵的放灯，丰台的看芍药，万牲园的寻梅花之类。</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8879" y="1841500"/>
            <a:ext cx="8046244" cy="3250351"/>
          </a:xfrm>
          <a:prstGeom prst="rect">
            <a:avLst/>
          </a:prstGeom>
        </p:spPr>
        <p:txBody>
          <a:bodyPr lIns="109957" tIns="54978" rIns="109957" bIns="54978">
            <a:spAutoFit/>
          </a:bodyPr>
          <a:lstStyle/>
          <a:p>
            <a:pPr>
              <a:lnSpc>
                <a:spcPct val="150000"/>
              </a:lnSpc>
              <a:defRPr/>
            </a:pPr>
            <a:r>
              <a:rPr lang="zh-CN" altLang="en-US" sz="3400">
                <a:latin typeface="+mj-ea"/>
                <a:ea typeface="+mj-ea"/>
              </a:rPr>
              <a:t>    五六百年来文化所聚萃的北平，一年四季无一月不好的北平，我在遥忆，我也在深祝，祝她的平安进展，永久地为我们黄帝子孙所保有的旧都城</a:t>
            </a:r>
            <a:r>
              <a:rPr lang="en-US" altLang="zh-CN" sz="3400">
                <a:latin typeface="+mj-ea"/>
                <a:ea typeface="+mj-ea"/>
              </a:rPr>
              <a:t>! </a:t>
            </a:r>
            <a:endParaRPr lang="zh-CN" altLang="en-US" sz="3400">
              <a:latin typeface="+mj-ea"/>
              <a:ea typeface="+mj-ea"/>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48853" y="36513"/>
            <a:ext cx="8758238" cy="5527897"/>
          </a:xfrm>
          <a:prstGeom prst="rect">
            <a:avLst/>
          </a:prstGeom>
        </p:spPr>
        <p:txBody>
          <a:bodyPr lIns="109957" tIns="54978" rIns="109957" bIns="54978">
            <a:spAutoFit/>
          </a:bodyPr>
          <a:lstStyle/>
          <a:p>
            <a:pPr>
              <a:defRPr/>
            </a:pPr>
            <a:r>
              <a:rPr lang="zh-CN" altLang="en-US" sz="3200">
                <a:solidFill>
                  <a:srgbClr val="0033CC"/>
                </a:solidFill>
                <a:latin typeface="+mj-ea"/>
                <a:ea typeface="宋体" panose="02010600030101010101" pitchFamily="2" charset="-122"/>
              </a:rPr>
              <a:t>赏 析</a:t>
            </a:r>
            <a:endParaRPr lang="zh-CN" altLang="zh-CN" sz="3200">
              <a:latin typeface="+mj-ea"/>
              <a:ea typeface="宋体" panose="02010600030101010101" pitchFamily="2" charset="-122"/>
            </a:endParaRPr>
          </a:p>
          <a:p>
            <a:pPr>
              <a:defRPr/>
            </a:pPr>
            <a:r>
              <a:rPr lang="en-US" altLang="zh-CN" sz="3200">
                <a:latin typeface="+mj-ea"/>
                <a:ea typeface="+mj-ea"/>
              </a:rPr>
              <a:t>    </a:t>
            </a:r>
            <a:r>
              <a:rPr lang="zh-CN" altLang="zh-CN" sz="3200">
                <a:latin typeface="+mj-ea"/>
                <a:ea typeface="+mj-ea"/>
              </a:rPr>
              <a:t>郁达夫通过追忆了北平的四季提醒我们，这是</a:t>
            </a:r>
            <a:r>
              <a:rPr lang="en-US" altLang="zh-CN" sz="3200">
                <a:latin typeface="+mj-ea"/>
                <a:ea typeface="+mj-ea"/>
              </a:rPr>
              <a:t>“</a:t>
            </a:r>
            <a:r>
              <a:rPr lang="zh-CN" altLang="zh-CN" sz="3200">
                <a:latin typeface="+mj-ea"/>
                <a:ea typeface="+mj-ea"/>
              </a:rPr>
              <a:t>我的对这日就沦亡的故国的哀歌</a:t>
            </a:r>
            <a:r>
              <a:rPr lang="en-US" altLang="zh-CN" sz="3200">
                <a:latin typeface="+mj-ea"/>
                <a:ea typeface="+mj-ea"/>
              </a:rPr>
              <a:t>”</a:t>
            </a:r>
            <a:r>
              <a:rPr lang="zh-CN" altLang="zh-CN" sz="3200">
                <a:latin typeface="+mj-ea"/>
                <a:ea typeface="+mj-ea"/>
              </a:rPr>
              <a:t>；这美景</a:t>
            </a:r>
            <a:r>
              <a:rPr lang="en-US" altLang="zh-CN" sz="3200">
                <a:latin typeface="+mj-ea"/>
                <a:ea typeface="+mj-ea"/>
              </a:rPr>
              <a:t>“</a:t>
            </a:r>
            <a:r>
              <a:rPr lang="zh-CN" altLang="zh-CN" sz="3200">
                <a:latin typeface="+mj-ea"/>
                <a:ea typeface="+mj-ea"/>
              </a:rPr>
              <a:t>却已经完全掌握在一只满长着黑毛的巨魔的手里了！北望中原，究竟要到哪一日才能够重见得到天日呢！</a:t>
            </a:r>
            <a:r>
              <a:rPr lang="en-US" altLang="zh-CN" sz="3200">
                <a:latin typeface="+mj-ea"/>
                <a:ea typeface="+mj-ea"/>
              </a:rPr>
              <a:t>”</a:t>
            </a:r>
            <a:r>
              <a:rPr lang="zh-CN" altLang="zh-CN" sz="3200">
                <a:latin typeface="+mj-ea"/>
                <a:ea typeface="+mj-ea"/>
              </a:rPr>
              <a:t>穿插于盛景之中的寥寥数语，就像针一样刺痛读者的心！原来，一切美景都是为了衬托侵略者的暴虐；原来，一切美景都是为了唤起人们的爱国之情。对祖国的爱，使人领略到北平四季独特的风神韵致，对祖国的爱，使他又有深彻肺腑的亡国之痛！</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8974" y="376535"/>
            <a:ext cx="7976352" cy="569386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点拨：散文是作者内心世界情感诉说的一个通道，</a:t>
            </a:r>
            <a:endParaRPr lang="en-US" altLang="zh-CN"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a:p>
            <a:r>
              <a:rPr lang="zh-CN" altLang="en-US"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郁达夫写他对北平的秋的感怀时表达出了那份只属于自己的独特体验。在他看来，恰恰是挟着清清爽爽的悲凉的这份秋味，让他记住了曾经生活过的这座城市</a:t>
            </a:r>
            <a:r>
              <a:rPr lang="en-US" altLang="zh-CN"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北平。他爱北平，他的爱已经和秋味混杂在一起，黏着在一起，无法分开，每每品读、把玩，情感世界里便会拥有一份馨香。</a:t>
            </a:r>
            <a:endParaRPr lang="en-US" altLang="zh-CN"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a:p>
            <a:r>
              <a:rPr lang="zh-CN" altLang="en-US" sz="2800" b="1" smtClean="0">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这份馨香原本只属于他自己，当他用笔复原这份秘密的时候，我们才有幸获得了他的这份情感。当我们从这个意义上说时，落寞、悲凉就是一份情感体验，它无所谓积极与消极，因为它不是伦理道德层面的是非判断问题，而是情感层面的审美体验问题，同时也反映了作者独特的审美眼光。</a:t>
            </a:r>
            <a:endParaRPr lang="zh-CN" altLang="en-US" sz="2800" b="1">
              <a:solidFill>
                <a:schemeClr val="tx2">
                  <a:lumMod val="75000"/>
                </a:schemeClr>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heme/theme1.xml><?xml version="1.0" encoding="utf-8"?>
<a:theme xmlns:a="http://schemas.openxmlformats.org/drawingml/2006/main" name="第一PPT模板网-WWW.1PPT.COM">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8710</Words>
  <Application>Microsoft Office PowerPoint</Application>
  <PresentationFormat>全屏显示(4:3)</PresentationFormat>
  <Paragraphs>325</Paragraphs>
  <Slides>99</Slides>
  <Notes>12</Notes>
  <HiddenSlides>0</HiddenSlides>
  <MMClips>0</MMClips>
  <ScaleCrop>false</ScaleCrop>
  <HeadingPairs>
    <vt:vector size="4" baseType="variant">
      <vt:variant>
        <vt:lpstr>主题</vt:lpstr>
      </vt:variant>
      <vt:variant>
        <vt:i4>1</vt:i4>
      </vt:variant>
      <vt:variant>
        <vt:lpstr>幻灯片标题</vt:lpstr>
      </vt:variant>
      <vt:variant>
        <vt:i4>99</vt:i4>
      </vt:variant>
    </vt:vector>
  </HeadingPairs>
  <TitlesOfParts>
    <vt:vector size="100" baseType="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第二部分：写景的角度：感官写景 </vt:lpstr>
      <vt:lpstr>PowerPoint 演示文稿</vt:lpstr>
      <vt:lpstr>PowerPoint 演示文稿</vt:lpstr>
      <vt:lpstr>原文</vt:lpstr>
      <vt:lpstr>PowerPoint 演示文稿</vt:lpstr>
      <vt:lpstr>第三部分：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2022-09-02T15:27:09Z</cp:lastPrinted>
  <dcterms:created xsi:type="dcterms:W3CDTF">2022-09-02T15:27:09Z</dcterms:created>
  <dcterms:modified xsi:type="dcterms:W3CDTF">2022-10-16T01:10:41Z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