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Default Extension="mp4" ContentType="video/mpeg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95" r:id="rId2"/>
    <p:sldId id="394" r:id="rId3"/>
    <p:sldId id="396" r:id="rId4"/>
    <p:sldId id="397" r:id="rId5"/>
    <p:sldId id="398" r:id="rId6"/>
    <p:sldId id="401" r:id="rId7"/>
    <p:sldId id="403" r:id="rId8"/>
    <p:sldId id="405" r:id="rId9"/>
    <p:sldId id="407" r:id="rId10"/>
    <p:sldId id="410" r:id="rId11"/>
    <p:sldId id="409" r:id="rId12"/>
    <p:sldId id="412" r:id="rId13"/>
    <p:sldId id="417" r:id="rId14"/>
    <p:sldId id="418" r:id="rId15"/>
    <p:sldId id="419" r:id="rId16"/>
    <p:sldId id="435" r:id="rId17"/>
    <p:sldId id="429" r:id="rId18"/>
    <p:sldId id="420" r:id="rId19"/>
    <p:sldId id="421" r:id="rId20"/>
    <p:sldId id="422" r:id="rId21"/>
    <p:sldId id="424" r:id="rId22"/>
    <p:sldId id="425" r:id="rId23"/>
    <p:sldId id="423" r:id="rId24"/>
    <p:sldId id="426" r:id="rId25"/>
    <p:sldId id="427" r:id="rId26"/>
    <p:sldId id="415" r:id="rId27"/>
    <p:sldId id="434" r:id="rId28"/>
    <p:sldId id="436" r:id="rId29"/>
    <p:sldId id="437" r:id="rId30"/>
    <p:sldId id="438" r:id="rId31"/>
    <p:sldId id="439" r:id="rId32"/>
    <p:sldId id="430" r:id="rId33"/>
    <p:sldId id="431" r:id="rId34"/>
    <p:sldId id="432" r:id="rId35"/>
    <p:sldId id="433" r:id="rId36"/>
    <p:sldId id="404" r:id="rId37"/>
    <p:sldId id="365" r:id="rId38"/>
    <p:sldId id="366" r:id="rId39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538F31"/>
    <a:srgbClr val="E58237"/>
    <a:srgbClr val="BFDDAD"/>
    <a:srgbClr val="D5EAC8"/>
    <a:srgbClr val="96CB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5"/>
    <p:restoredTop sz="96251"/>
  </p:normalViewPr>
  <p:slideViewPr>
    <p:cSldViewPr snapToGrid="0" showGuides="1">
      <p:cViewPr varScale="1">
        <p:scale>
          <a:sx n="68" d="100"/>
          <a:sy n="68" d="100"/>
        </p:scale>
        <p:origin x="-696" y="-102"/>
      </p:cViewPr>
      <p:guideLst>
        <p:guide orient="horz" pos="2159"/>
        <p:guide pos="3863"/>
        <p:guide pos="3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C4EE72-BBD8-42FA-9F9E-B1DC0DFC7D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7086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2A15CC-BFC1-4E1B-AADE-DF84339586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1741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2865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80708C3-B191-4ED7-84B8-F0549E55BF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009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86D09BD-2515-4E46-A2F9-D12165CBC5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2675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290A902-18A8-4DBB-9B3E-B8D4E4EDC9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9226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88B10BA-78C0-4A90-85B1-540B8B667E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2170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90B0BCA-477F-4297-88C5-C7DC0195EC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8669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867" y="431801"/>
            <a:ext cx="10854267" cy="6477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39B7E83-A7CA-4BCC-ABD3-F7E118D13C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428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2430463" y="933450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AF94BBB-A9A9-448F-B69C-1A334F981E1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3" name="Picture 1" descr="C:\Documents and Settings\Administrator\Application Data\Tencent\Users\496066796\QQ\WinTemp\RichOle\2ABIB`7T68DELHM{]IYD@WF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46371"/>
            <a:ext cx="12192000" cy="511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0" y="6354763"/>
            <a:ext cx="12192000" cy="442913"/>
          </a:xfrm>
          <a:prstGeom prst="rect">
            <a:avLst/>
          </a:prstGeom>
          <a:solidFill>
            <a:srgbClr val="538F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4"/>
          <p:cNvSpPr>
            <a:spLocks noChangeArrowheads="1"/>
          </p:cNvSpPr>
          <p:nvPr/>
        </p:nvSpPr>
        <p:spPr bwMode="auto">
          <a:xfrm>
            <a:off x="9675813" y="671513"/>
            <a:ext cx="2516188" cy="180975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圆角矩形 5"/>
          <p:cNvSpPr>
            <a:spLocks noChangeArrowheads="1"/>
          </p:cNvSpPr>
          <p:nvPr/>
        </p:nvSpPr>
        <p:spPr bwMode="auto">
          <a:xfrm>
            <a:off x="0" y="779463"/>
            <a:ext cx="9753600" cy="46038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0797409" y="79417"/>
            <a:ext cx="1112782" cy="553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语文</a:t>
            </a:r>
          </a:p>
        </p:txBody>
      </p:sp>
      <p:pic>
        <p:nvPicPr>
          <p:cNvPr id="1036" name="图片 15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9913938" y="-220662"/>
            <a:ext cx="1019175" cy="90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9013825" y="6351588"/>
            <a:ext cx="4805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在文海中遨游  在积累中提升</a:t>
            </a:r>
          </a:p>
        </p:txBody>
      </p:sp>
      <p:pic>
        <p:nvPicPr>
          <p:cNvPr id="16" name="Picture 1" descr="C:\Documents and Settings\Administrator\Application Data\Tencent\Users\496066796\QQ\WinTemp\RichOle\G{`D@BY)38QCK{7@AOPBJQ6.png"/>
          <p:cNvPicPr>
            <a:picLocks noChangeAspect="1" noChangeArrowheads="1"/>
          </p:cNvPicPr>
          <p:nvPr userDrawn="1"/>
        </p:nvPicPr>
        <p:blipFill>
          <a:blip r:embed="rId22"/>
          <a:srcRect/>
          <a:stretch>
            <a:fillRect/>
          </a:stretch>
        </p:blipFill>
        <p:spPr bwMode="auto">
          <a:xfrm>
            <a:off x="0" y="0"/>
            <a:ext cx="12192000" cy="605307"/>
          </a:xfrm>
          <a:prstGeom prst="rect">
            <a:avLst/>
          </a:prstGeom>
          <a:noFill/>
        </p:spPr>
      </p:pic>
      <p:pic>
        <p:nvPicPr>
          <p:cNvPr id="17" name="Picture 1" descr="C:\Documents and Settings\Administrator\Application Data\Tencent\Users\496066796\QQ\WinTemp\RichOle\2ABIB`7T68DELHM{]IYD@WF.png"/>
          <p:cNvPicPr>
            <a:picLocks noChangeAspect="1" noChangeArrowheads="1"/>
          </p:cNvPicPr>
          <p:nvPr userDrawn="1"/>
        </p:nvPicPr>
        <p:blipFill>
          <a:blip r:embed="rId23"/>
          <a:srcRect/>
          <a:stretch>
            <a:fillRect/>
          </a:stretch>
        </p:blipFill>
        <p:spPr bwMode="auto">
          <a:xfrm>
            <a:off x="0" y="6346371"/>
            <a:ext cx="12192000" cy="511629"/>
          </a:xfrm>
          <a:prstGeom prst="rect">
            <a:avLst/>
          </a:prstGeom>
          <a:noFill/>
        </p:spPr>
      </p:pic>
      <p:pic>
        <p:nvPicPr>
          <p:cNvPr id="22529" name="Picture 1" descr="C:\Documents and Settings\Administrator\Application Data\Tencent\Users\496066796\QQ\WinTemp\RichOle\6ZMHX4_~{WQ@Q3QNWZOA3FQ.png"/>
          <p:cNvPicPr>
            <a:picLocks noChangeAspect="1" noChangeArrowheads="1"/>
          </p:cNvPicPr>
          <p:nvPr userDrawn="1"/>
        </p:nvPicPr>
        <p:blipFill>
          <a:blip r:embed="rId24"/>
          <a:srcRect/>
          <a:stretch>
            <a:fillRect/>
          </a:stretch>
        </p:blipFill>
        <p:spPr bwMode="auto">
          <a:xfrm>
            <a:off x="0" y="605307"/>
            <a:ext cx="12192000" cy="593716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5.xml"/><Relationship Id="rId5" Type="http://schemas.openxmlformats.org/officeDocument/2006/relationships/image" Target="../media/image24.jpe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25.jpe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26.jpe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image" Target="../media/image15.png"/><Relationship Id="rId4" Type="http://schemas.openxmlformats.org/officeDocument/2006/relationships/tags" Target="../tags/tag32.xml"/><Relationship Id="rId9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8.pn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30.jpeg"/><Relationship Id="rId5" Type="http://schemas.openxmlformats.org/officeDocument/2006/relationships/tags" Target="../tags/tag3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8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8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7.png"/><Relationship Id="rId5" Type="http://schemas.openxmlformats.org/officeDocument/2006/relationships/image" Target="../media/image31.jpeg"/><Relationship Id="rId4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21cnjy.com/help/help_extract.php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png"/><Relationship Id="rId7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522062" y="888320"/>
            <a:ext cx="330971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8651"/>
                </a:solidFill>
                <a:effectLst/>
                <a:latin typeface="微软雅黑" pitchFamily="34" charset="-122"/>
                <a:ea typeface="微软雅黑" pitchFamily="34" charset="-122"/>
              </a:rPr>
              <a:t>语文部编版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8651"/>
                </a:solidFill>
                <a:effectLst/>
                <a:latin typeface="微软雅黑" pitchFamily="34" charset="-122"/>
                <a:ea typeface="微软雅黑" pitchFamily="34" charset="-122"/>
              </a:rPr>
              <a:t>九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8651"/>
                </a:solidFill>
                <a:effectLst/>
                <a:latin typeface="微软雅黑" pitchFamily="34" charset="-122"/>
                <a:ea typeface="微软雅黑" pitchFamily="34" charset="-122"/>
              </a:rPr>
              <a:t>年级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8651"/>
                </a:solidFill>
                <a:effectLst/>
                <a:latin typeface="微软雅黑" pitchFamily="34" charset="-122"/>
                <a:ea typeface="微软雅黑" pitchFamily="34" charset="-122"/>
              </a:rPr>
              <a:t>上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0570" y="3674694"/>
            <a:ext cx="2281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范仲淹</a:t>
            </a:r>
          </a:p>
        </p:txBody>
      </p:sp>
      <p:sp>
        <p:nvSpPr>
          <p:cNvPr id="9" name="文本框 13"/>
          <p:cNvSpPr txBox="1"/>
          <p:nvPr/>
        </p:nvSpPr>
        <p:spPr>
          <a:xfrm>
            <a:off x="5200733" y="1311648"/>
            <a:ext cx="2114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语 文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8128" y="3100317"/>
            <a:ext cx="3875034" cy="3418001"/>
          </a:xfrm>
          <a:prstGeom prst="rect">
            <a:avLst/>
          </a:prstGeom>
        </p:spPr>
      </p:pic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2514600" y="2209799"/>
            <a:ext cx="6738257" cy="8905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7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  岳阳楼记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14" descr="https://timgsa.baidu.com/timg?image&amp;quality=80&amp;size=b9999_10000&amp;sec=1550741950407&amp;di=7f7c6c10449bd4b5d6624d8e72a4aa13&amp;imgtype=0&amp;src=http%3A%2F%2Fimg.ph.126.net%2F9mSlICDw0arhbpUFcgtBqg%3D%3D%2F11633360787620547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906" y="3100317"/>
            <a:ext cx="5362265" cy="341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占位符 5"/>
          <p:cNvSpPr txBox="1">
            <a:spLocks noChangeArrowheads="1"/>
          </p:cNvSpPr>
          <p:nvPr/>
        </p:nvSpPr>
        <p:spPr bwMode="auto">
          <a:xfrm>
            <a:off x="5772493" y="4983489"/>
            <a:ext cx="2281395" cy="629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第一课时</a:t>
            </a:r>
            <a:endParaRPr lang="zh-CN" altLang="en-US" sz="36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03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整体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感知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792389" y="2077811"/>
            <a:ext cx="10909754" cy="448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1）注意读出骈句的节奏美、散句的变化美。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庆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历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四年春，滕子京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谪守巴陵郡。越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明年，政通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人和，百废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具兴，乃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重修岳阳楼，增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其旧制，刻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唐贤今人诗赋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于其上，属予作文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以记之。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　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予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观夫巴陵胜状，在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洞庭一湖。衔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远山，吞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长江，浩浩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汤汤，横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无际涯，朝晖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夕阴，气象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万千，此则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岳阳楼之大观也，前人之述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备矣。然则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北通巫峡，南极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潇湘，迁客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骚人，多会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于此，览物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之情，得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无异乎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？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若夫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淫雨霏霏，连月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不开，阴风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怒号，浊浪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排空，日星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隐曜，山岳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潜形，商旅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不行，樯倾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楫摧，薄暮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冥冥，虎啸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猿啼。登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斯楼也，则有去国怀乡，忧谗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畏讥，满目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萧然，感极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而悲者矣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389" y="1246814"/>
            <a:ext cx="29001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朗读指导。</a:t>
            </a:r>
          </a:p>
        </p:txBody>
      </p:sp>
      <p:pic>
        <p:nvPicPr>
          <p:cNvPr id="9" name="Picture 13" descr="岳阳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52339" y="608147"/>
            <a:ext cx="2202548" cy="167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7150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整体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感知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92389" y="1246814"/>
            <a:ext cx="29001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朗读指导。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42739" y="2114778"/>
            <a:ext cx="11200918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至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若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春和景明，波澜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不惊，上下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天光，一碧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万顷，沙鸥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翔集，锦鳞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游泳，岸芷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汀兰，郁郁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青青。而或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长烟一空，皓月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千里，浮光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跃金，静影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沉璧，渔歌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互答，此乐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何极！登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斯楼也，则有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心旷神怡，宠辱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偕忘，把酒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临风，其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喜洋洋者矣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indent="457200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嗟夫！予尝求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古仁人之心，或异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二者之为，何哉？不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以物喜，不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己悲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，居庙堂之高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则忧其民，处江湖之远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则忧其君。是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进亦忧，退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亦忧。然则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何时而乐耶？其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必曰“先天下之忧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而忧，后天下之乐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而乐”乎！噫！微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斯人，吾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谁与归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？时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六年九月十五日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</a:p>
        </p:txBody>
      </p:sp>
      <p:pic>
        <p:nvPicPr>
          <p:cNvPr id="12" name="Picture 13" descr="岳阳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16126" y="5515995"/>
            <a:ext cx="1838760" cy="102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7150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42739" y="1363010"/>
            <a:ext cx="11004975" cy="197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　1、学生默读课文，参考课文注释，借助工具书，自行疏通文句，翻译课文，并画出疑难语句。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、以学习小组为单位，疏通文句，翻译课文，理解大意，并围绕疑难问题展开讨论。教师巡视各组，酌情给予指导点拨。</a:t>
            </a:r>
            <a:endParaRPr lang="zh-CN" altLang="en-US" sz="2400" b="1" dirty="0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5012690" y="685403"/>
            <a:ext cx="1826141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疏通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文意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99617" y="3668770"/>
            <a:ext cx="11289611" cy="30369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庆历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四年春，滕子京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谪守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巴陵郡。           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越明年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政通人和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b="1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2400" b="1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兴，    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重修岳阳楼， 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其旧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，刻唐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贤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今人诗赋于其上，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作文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记之。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803077" y="3242689"/>
            <a:ext cx="1708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宋仁宗年号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613932" y="3243710"/>
            <a:ext cx="40138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因罪贬谪流放，出任外官。</a:t>
            </a:r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6789959" y="3237991"/>
            <a:ext cx="8292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到</a:t>
            </a:r>
            <a:endParaRPr lang="zh-CN" altLang="en-US" sz="24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7032571" y="4187371"/>
            <a:ext cx="14271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第二年</a:t>
            </a:r>
          </a:p>
        </p:txBody>
      </p:sp>
      <p:sp>
        <p:nvSpPr>
          <p:cNvPr id="15" name="Text Box 34"/>
          <p:cNvSpPr txBox="1">
            <a:spLocks noChangeArrowheads="1"/>
          </p:cNvSpPr>
          <p:nvPr/>
        </p:nvSpPr>
        <p:spPr bwMode="auto">
          <a:xfrm>
            <a:off x="8285563" y="3231251"/>
            <a:ext cx="30289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政事顺利，百姓和乐</a:t>
            </a:r>
          </a:p>
        </p:txBody>
      </p:sp>
      <p:sp>
        <p:nvSpPr>
          <p:cNvPr id="16" name="Text Box 38"/>
          <p:cNvSpPr txBox="1">
            <a:spLocks noChangeArrowheads="1"/>
          </p:cNvSpPr>
          <p:nvPr/>
        </p:nvSpPr>
        <p:spPr bwMode="auto">
          <a:xfrm>
            <a:off x="268883" y="5187256"/>
            <a:ext cx="30146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俱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，全、皆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3171825" y="5233081"/>
            <a:ext cx="151368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于是，就</a:t>
            </a:r>
            <a:endParaRPr lang="zh-CN" altLang="en-US" sz="24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 Box 43"/>
          <p:cNvSpPr txBox="1">
            <a:spLocks noChangeArrowheads="1"/>
          </p:cNvSpPr>
          <p:nvPr/>
        </p:nvSpPr>
        <p:spPr bwMode="auto">
          <a:xfrm>
            <a:off x="6627812" y="5225370"/>
            <a:ext cx="966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规模</a:t>
            </a: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9184594" y="4325256"/>
            <a:ext cx="2299834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同“嘱”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嘱托</a:t>
            </a:r>
          </a:p>
        </p:txBody>
      </p: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1052214" y="5644683"/>
            <a:ext cx="1195699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ea typeface="微软雅黑" panose="020B0503020204020204" pitchFamily="34" charset="-122"/>
              </a:rPr>
              <a:t>写文章</a:t>
            </a:r>
          </a:p>
        </p:txBody>
      </p: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2451100" y="5694746"/>
            <a:ext cx="7207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ea typeface="微软雅黑" panose="020B0503020204020204" pitchFamily="34" charset="-122"/>
              </a:rPr>
              <a:t>来</a:t>
            </a:r>
          </a:p>
        </p:txBody>
      </p:sp>
      <p:sp>
        <p:nvSpPr>
          <p:cNvPr id="22" name="Text Box 43"/>
          <p:cNvSpPr txBox="1">
            <a:spLocks noChangeArrowheads="1"/>
          </p:cNvSpPr>
          <p:nvPr/>
        </p:nvSpPr>
        <p:spPr bwMode="auto">
          <a:xfrm>
            <a:off x="4685506" y="4332513"/>
            <a:ext cx="221535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503020204020204" pitchFamily="34" charset="-122"/>
              </a:rPr>
              <a:t>增加，扩充。</a:t>
            </a:r>
          </a:p>
        </p:txBody>
      </p:sp>
      <p:sp>
        <p:nvSpPr>
          <p:cNvPr id="2" name="矩形 1"/>
          <p:cNvSpPr/>
          <p:nvPr/>
        </p:nvSpPr>
        <p:spPr>
          <a:xfrm>
            <a:off x="7746152" y="531291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形容词作名词，指贤明之人。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266" y="4325256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形容词作名词，指荒废了的事业。</a:t>
            </a:r>
          </a:p>
        </p:txBody>
      </p:sp>
      <p:pic>
        <p:nvPicPr>
          <p:cNvPr id="23" name="Picture 13" descr="岳阳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16126" y="5774579"/>
            <a:ext cx="1838760" cy="76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7162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1" grpId="0"/>
      <p:bldP spid="22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5"/>
          <p:cNvSpPr txBox="1">
            <a:spLocks noChangeArrowheads="1"/>
          </p:cNvSpPr>
          <p:nvPr/>
        </p:nvSpPr>
        <p:spPr bwMode="auto">
          <a:xfrm>
            <a:off x="661486" y="1451910"/>
            <a:ext cx="9698567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重修岳阳楼的背景是什么？这一背景说明了什么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0" name="TextBox 6"/>
          <p:cNvSpPr txBox="1">
            <a:spLocks noChangeArrowheads="1"/>
          </p:cNvSpPr>
          <p:nvPr/>
        </p:nvSpPr>
        <p:spPr bwMode="auto">
          <a:xfrm>
            <a:off x="1488018" y="2271488"/>
            <a:ext cx="4512733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政通人和，百废具兴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1" name="矩形 7"/>
          <p:cNvSpPr>
            <a:spLocks noChangeArrowheads="1"/>
          </p:cNvSpPr>
          <p:nvPr/>
        </p:nvSpPr>
        <p:spPr bwMode="auto">
          <a:xfrm>
            <a:off x="642739" y="2942472"/>
            <a:ext cx="10968869" cy="133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这说明滕子京在谪守的逆境中，仍不以己悲，把政事治理得井井有条。由此可见作者欣赏他的阔大胸襟，与一般的“迁客”不同。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TextBox 8"/>
          <p:cNvSpPr txBox="1">
            <a:spLocks noChangeArrowheads="1"/>
          </p:cNvSpPr>
          <p:nvPr/>
        </p:nvSpPr>
        <p:spPr bwMode="auto">
          <a:xfrm>
            <a:off x="748572" y="4592550"/>
            <a:ext cx="9025467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说说第一段的主要内容是什么。</a:t>
            </a:r>
          </a:p>
        </p:txBody>
      </p:sp>
      <p:sp>
        <p:nvSpPr>
          <p:cNvPr id="50183" name="TextBox 9"/>
          <p:cNvSpPr txBox="1">
            <a:spLocks noChangeArrowheads="1"/>
          </p:cNvSpPr>
          <p:nvPr/>
        </p:nvSpPr>
        <p:spPr bwMode="auto">
          <a:xfrm>
            <a:off x="1129394" y="5426531"/>
            <a:ext cx="778600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第一段：写重修岳阳楼的背景和作记的缘由。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3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8" name="图片 70660" descr="风景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74153" y="4592550"/>
            <a:ext cx="2771800" cy="177323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39184633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3"/>
          <p:cNvSpPr txBox="1">
            <a:spLocks noChangeArrowheads="1"/>
          </p:cNvSpPr>
          <p:nvPr/>
        </p:nvSpPr>
        <p:spPr bwMode="auto">
          <a:xfrm>
            <a:off x="462558" y="1705820"/>
            <a:ext cx="11174271" cy="433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予观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巴陵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胜状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，在洞庭一湖。衔远山，吞长江，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浩浩汤汤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横无际涯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zh-CN" altLang="zh-CN" sz="2400" b="1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朝晖夕阴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气象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万千，此则岳阳楼之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大观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也，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前人之述备矣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然则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通巫峡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潇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湘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迁客骚人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，多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于此，</a:t>
            </a:r>
            <a:r>
              <a:rPr lang="zh-CN" altLang="zh-CN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览物之情，得无异乎？ </a:t>
            </a:r>
            <a:endParaRPr lang="zh-CN" altLang="en-US" sz="24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1972174" y="1477220"/>
            <a:ext cx="3676196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胜景，美景。胜：美好。</a:t>
            </a:r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6141436" y="1477220"/>
            <a:ext cx="2803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水势浩大的样子</a:t>
            </a:r>
          </a:p>
        </p:txBody>
      </p: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599714" y="1483633"/>
            <a:ext cx="3592286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宽阔无边。际涯：边际。</a:t>
            </a: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288925" y="2740978"/>
            <a:ext cx="393473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早晚阴晴多变。晖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日光。</a:t>
            </a:r>
          </a:p>
        </p:txBody>
      </p:sp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4879703" y="2740978"/>
            <a:ext cx="16811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壮丽景象</a:t>
            </a: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6560865" y="2740752"/>
            <a:ext cx="3754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前人的记述很详尽了。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38383" y="3651161"/>
            <a:ext cx="22868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如此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那么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146" y="4166857"/>
            <a:ext cx="1784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至，到达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92720" y="4134177"/>
            <a:ext cx="6755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迁客，被降职到外地的官员。迁，贬谪，降职。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0433" y="5259866"/>
            <a:ext cx="2550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骚人，泛指文人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0272" y="5239861"/>
            <a:ext cx="826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聚集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09209" y="5700236"/>
            <a:ext cx="6657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看了自然景物而触发的感情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，恐怕有所不同吧？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8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文本框 87064"/>
          <p:cNvSpPr txBox="1"/>
          <p:nvPr/>
        </p:nvSpPr>
        <p:spPr>
          <a:xfrm>
            <a:off x="1992720" y="3609510"/>
            <a:ext cx="100806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景象</a:t>
            </a:r>
          </a:p>
        </p:txBody>
      </p:sp>
      <p:sp>
        <p:nvSpPr>
          <p:cNvPr id="22" name="文本框 87061"/>
          <p:cNvSpPr txBox="1"/>
          <p:nvPr/>
        </p:nvSpPr>
        <p:spPr>
          <a:xfrm>
            <a:off x="9641659" y="2763384"/>
            <a:ext cx="8957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向北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87048"/>
          <p:cNvSpPr txBox="1"/>
          <p:nvPr/>
        </p:nvSpPr>
        <p:spPr>
          <a:xfrm>
            <a:off x="6560865" y="5135744"/>
            <a:ext cx="23615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得无，表</a:t>
            </a: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推测</a:t>
            </a:r>
          </a:p>
        </p:txBody>
      </p:sp>
      <p:sp>
        <p:nvSpPr>
          <p:cNvPr id="24" name="文本框 87061"/>
          <p:cNvSpPr txBox="1"/>
          <p:nvPr/>
        </p:nvSpPr>
        <p:spPr>
          <a:xfrm>
            <a:off x="204721" y="5134157"/>
            <a:ext cx="8957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向南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40050" y="145547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那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13" descr="岳阳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05819" y="4533469"/>
            <a:ext cx="1838760" cy="102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68728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2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21" grpId="0"/>
      <p:bldP spid="22" grpId="0"/>
      <p:bldP spid="23" grpId="0"/>
      <p:bldP spid="2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896853" y="2280526"/>
            <a:ext cx="10729090" cy="85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/>
          <a:p>
            <a:pPr indent="406390"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衔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远山，吞长江，浩浩汤汤，横无际涯，朝晖夕阴，气象万千。</a:t>
            </a:r>
          </a:p>
        </p:txBody>
      </p:sp>
      <p:sp>
        <p:nvSpPr>
          <p:cNvPr id="53251" name="矩形 6"/>
          <p:cNvSpPr>
            <a:spLocks noChangeArrowheads="1"/>
          </p:cNvSpPr>
          <p:nvPr/>
        </p:nvSpPr>
        <p:spPr bwMode="auto">
          <a:xfrm>
            <a:off x="642739" y="1555994"/>
            <a:ext cx="9025467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从岳阳楼上看到的雄伟景象有哪些？</a:t>
            </a:r>
          </a:p>
        </p:txBody>
      </p:sp>
      <p:sp>
        <p:nvSpPr>
          <p:cNvPr id="8" name="矩形 7"/>
          <p:cNvSpPr/>
          <p:nvPr/>
        </p:nvSpPr>
        <p:spPr>
          <a:xfrm>
            <a:off x="3459199" y="3240894"/>
            <a:ext cx="1477321" cy="4924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气势非凡</a:t>
            </a:r>
          </a:p>
        </p:txBody>
      </p:sp>
      <p:sp>
        <p:nvSpPr>
          <p:cNvPr id="9" name="矩形 8"/>
          <p:cNvSpPr/>
          <p:nvPr/>
        </p:nvSpPr>
        <p:spPr>
          <a:xfrm>
            <a:off x="6580621" y="3247547"/>
            <a:ext cx="1477321" cy="4924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宽阔无边</a:t>
            </a:r>
          </a:p>
        </p:txBody>
      </p:sp>
      <p:sp>
        <p:nvSpPr>
          <p:cNvPr id="10" name="矩形 9"/>
          <p:cNvSpPr/>
          <p:nvPr/>
        </p:nvSpPr>
        <p:spPr>
          <a:xfrm>
            <a:off x="9926258" y="3284207"/>
            <a:ext cx="1477321" cy="4924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湖光山色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1579932" y="3049336"/>
            <a:ext cx="2353031" cy="383117"/>
            <a:chOff x="1475656" y="1779662"/>
            <a:chExt cx="2880320" cy="36004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475656" y="1779662"/>
              <a:ext cx="2664495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140151" y="1779662"/>
              <a:ext cx="215825" cy="36004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4430487" y="3049335"/>
            <a:ext cx="2960913" cy="383117"/>
            <a:chOff x="4427984" y="1779662"/>
            <a:chExt cx="3860463" cy="288032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8100392" y="1779662"/>
              <a:ext cx="188055" cy="288032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427984" y="1779662"/>
              <a:ext cx="3860463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4" name="组合 31"/>
          <p:cNvGrpSpPr>
            <a:grpSpLocks/>
          </p:cNvGrpSpPr>
          <p:nvPr/>
        </p:nvGrpSpPr>
        <p:grpSpPr bwMode="auto">
          <a:xfrm>
            <a:off x="8057942" y="3101880"/>
            <a:ext cx="3024928" cy="315726"/>
            <a:chOff x="683568" y="2643758"/>
            <a:chExt cx="3718238" cy="14401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83568" y="2643758"/>
              <a:ext cx="3718236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4306882" y="2643758"/>
              <a:ext cx="94924" cy="144016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24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745736" y="3874491"/>
            <a:ext cx="8093464" cy="188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marL="257175" indent="-257175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.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”迁客骚人,多会于此”?</a:t>
            </a:r>
          </a:p>
          <a:p>
            <a:pPr>
              <a:spcBef>
                <a:spcPct val="20000"/>
              </a:spcBef>
            </a:pP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6"/>
          <p:cNvSpPr>
            <a:spLocks noChangeArrowheads="1"/>
          </p:cNvSpPr>
          <p:nvPr/>
        </p:nvSpPr>
        <p:spPr bwMode="auto">
          <a:xfrm>
            <a:off x="1500579" y="4620762"/>
            <a:ext cx="5323933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800" b="1" dirty="0" err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北通巫峡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800" b="1" dirty="0" err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南极萧湘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。”</a:t>
            </a:r>
            <a:endParaRPr lang="zh-CN" altLang="en-US" sz="28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24714" y="5445497"/>
            <a:ext cx="1822451" cy="954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位置优越交通方便</a:t>
            </a:r>
            <a:endParaRPr lang="zh-CN" altLang="en-US" sz="19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13"/>
          <p:cNvGrpSpPr>
            <a:grpSpLocks/>
          </p:cNvGrpSpPr>
          <p:nvPr/>
        </p:nvGrpSpPr>
        <p:grpSpPr bwMode="auto">
          <a:xfrm>
            <a:off x="2034350" y="5174758"/>
            <a:ext cx="3778621" cy="236555"/>
            <a:chOff x="971600" y="1627973"/>
            <a:chExt cx="3052312" cy="147852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93040" y="1627973"/>
              <a:ext cx="430872" cy="147852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971600" y="1627973"/>
              <a:ext cx="2621440" cy="7673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39" name="Picture 13" descr="岳阳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1461" y="4620762"/>
            <a:ext cx="2484482" cy="193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248722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8" grpId="0" animBg="1"/>
      <p:bldP spid="9" grpId="0" animBg="1"/>
      <p:bldP spid="10" grpId="0" animBg="1"/>
      <p:bldP spid="33" grpId="0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42739" y="1440433"/>
            <a:ext cx="10909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段写洞庭湖的全景，用“衔远山，吞长江”，如果把“衔”改为“连”，把“吞”改为“接”好不好？为什么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67280" y="2971800"/>
            <a:ext cx="64265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不好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洞庭湖是无生命之物，同“衔”“吞”则使人产生有生命之感，把“远山”“长江”跟洞庭湖的关系写得活灵活现，成了一幅气势磅礴的动人画面。如果用“连”“接”来替换，只是客观地说明三者的相对位置，画面是静止的，效果没有这样好。</a:t>
            </a: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558" y="2971800"/>
            <a:ext cx="4577528" cy="3416320"/>
          </a:xfrm>
          <a:prstGeom prst="ellipse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6625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4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05544" y="1530420"/>
            <a:ext cx="69233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“前人之述备矣 ”在文中有什么作用？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照应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上一段中的“刻唐贤今人诗赋于其上”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一句话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544" y="4061116"/>
            <a:ext cx="632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领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起下文第3、4段的是哪句？</a:t>
            </a: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929508" y="4764236"/>
            <a:ext cx="6331261" cy="133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览物之情</a:t>
            </a:r>
            <a:r>
              <a:rPr lang="zh-CN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得无异乎？”（由景入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情，领起下文）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7" descr="http://p0.so.qhmsg.com/t01a2538d0105104f5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5237" y="2490901"/>
            <a:ext cx="4348163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667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12125" y="2782476"/>
            <a:ext cx="11438918" cy="3528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若夫淫雨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霏霏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，连月不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，阴风怒号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，浊浪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排空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，日星隐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曜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en-US" altLang="zh-CN" sz="28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en-US" altLang="zh-CN" sz="28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山岳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潜形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，商旅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不行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樯倾楫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摧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       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薄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暮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冥冥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，虎啸猿啼。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登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斯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楼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也，则有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去国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怀乡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谗畏讥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，满目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萧然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，感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而悲者矣。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2558" y="1546867"/>
            <a:ext cx="21390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若夫，用</a:t>
            </a:r>
            <a:r>
              <a:rPr lang="zh-CN" altLang="en-US" sz="2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在一段话开头，以引起下文</a:t>
            </a:r>
            <a:r>
              <a:rPr lang="zh-CN" altLang="en-US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像那</a:t>
            </a:r>
            <a:r>
              <a:rPr lang="en-US" altLang="zh-CN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2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318" y="3283713"/>
            <a:ext cx="34134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淫雨：连绵不断的雨。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44873" y="1576019"/>
            <a:ext cx="1604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霏霏： 雨雪纷纷而下的</a:t>
            </a:r>
            <a:r>
              <a:rPr lang="zh-CN" altLang="en-US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样子。</a:t>
            </a:r>
            <a:endParaRPr lang="zh-CN" altLang="en-US" sz="2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715" y="1777147"/>
            <a:ext cx="1123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指天气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放晴。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6623" y="2068096"/>
            <a:ext cx="190480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冲向天空。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91594" y="2194748"/>
            <a:ext cx="894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光芒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098" y="4578885"/>
            <a:ext cx="32536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山岳隐没在阴云中。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33284" y="4561270"/>
            <a:ext cx="689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桅杆倒下，船桨断折。倾，倒下。摧，折断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98103" y="3560068"/>
            <a:ext cx="5040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薄，迫近。冥冥，昏暗的样子。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3212" y="5972551"/>
            <a:ext cx="3596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去，离开。国，指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国都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33431" y="5054330"/>
            <a:ext cx="7572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忧，担忧。谗，谗言。畏，害怕，惧怕。讥，嘲讽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45197" y="5972550"/>
            <a:ext cx="287333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凄凉冷落的样子。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984808" y="5972551"/>
            <a:ext cx="14544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极点。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20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文本框 3"/>
          <p:cNvSpPr txBox="1"/>
          <p:nvPr/>
        </p:nvSpPr>
        <p:spPr>
          <a:xfrm>
            <a:off x="10216126" y="3560068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这，这个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13" descr="岳阳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16126" y="5515995"/>
            <a:ext cx="1838760" cy="102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921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6"/>
          <p:cNvSpPr txBox="1">
            <a:spLocks noChangeArrowheads="1"/>
          </p:cNvSpPr>
          <p:nvPr/>
        </p:nvSpPr>
        <p:spPr bwMode="auto">
          <a:xfrm>
            <a:off x="775665" y="1451910"/>
            <a:ext cx="11004975" cy="111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第三段写了哪些景物？描绘了一幅什么样的图画？这些景物体现出洞庭湖的什么特征？</a:t>
            </a:r>
          </a:p>
        </p:txBody>
      </p:sp>
      <p:sp>
        <p:nvSpPr>
          <p:cNvPr id="57348" name="TextBox 9"/>
          <p:cNvSpPr txBox="1">
            <a:spLocks noChangeArrowheads="1"/>
          </p:cNvSpPr>
          <p:nvPr/>
        </p:nvSpPr>
        <p:spPr bwMode="auto">
          <a:xfrm>
            <a:off x="1016595" y="2680738"/>
            <a:ext cx="10400049" cy="156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景物：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淫雨、阴风、浊浪、日、星、山岳、商旅、樯、楫、虎、猿。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画面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以“若夫”领起，描绘了一幅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淫雨霏霏图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体现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出洞庭湖的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阴惨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1" name="TextBox 3"/>
          <p:cNvSpPr txBox="1">
            <a:spLocks noChangeArrowheads="1"/>
          </p:cNvSpPr>
          <p:nvPr/>
        </p:nvSpPr>
        <p:spPr bwMode="auto">
          <a:xfrm>
            <a:off x="775665" y="4379634"/>
            <a:ext cx="1018854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“迁客骚人”在风雨天登楼观景产生了怎样的思想感情？</a:t>
            </a:r>
          </a:p>
        </p:txBody>
      </p:sp>
      <p:pic>
        <p:nvPicPr>
          <p:cNvPr id="36873" name="Picture 10" descr="C:\Documents and Settings\Administrator\Application Data\Tencent\Users\516595749\QQ\WinTemp\RichOle\TTMK%W3ZZ%H][H8BZGPLTM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0518" y="5126567"/>
            <a:ext cx="20447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4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16595" y="4936027"/>
            <a:ext cx="9920586" cy="123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“迁客骚人”在阴雨天登楼观景，引发他们“去国怀乡”之慨，“忧谗畏讥”之叹，“感极而悲”之情，抒发了迁客骚人的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悲伤之情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6875821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7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654" y="776232"/>
            <a:ext cx="2582863" cy="744537"/>
            <a:chOff x="136524" y="915988"/>
            <a:chExt cx="2582863" cy="744537"/>
          </a:xfrm>
        </p:grpSpPr>
        <p:pic>
          <p:nvPicPr>
            <p:cNvPr id="3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新</a:t>
              </a: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课</a:t>
              </a:r>
              <a:r>
                <a:rPr kumimoji="0" lang="zh-CN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导入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55588" y="1633402"/>
            <a:ext cx="6965950" cy="485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同学们，我国有许多名胜古迹都留下了文人词客的诗词歌赋。比如我国古代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江南三大名楼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滕王阁、黄鹤楼、岳阳楼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上面就铭刻了许多美文妙句，如王勃《滕王阁序》中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落霞与孤鹜齐飞，秋水共长天一色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令人神往；崔灏《黄鹤楼》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晴川历历汉阳树，芳草萋萋鹦鹉洲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让人回味无穷；而岳阳楼上，范仲淹的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先天下之忧而忧，后天下之乐而乐</a:t>
            </a:r>
            <a:r>
              <a:rPr lang="zh-CN" altLang="en-US" sz="2400" b="1" dirty="0"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更是传唱不衰。《岳阳楼记》遂成为写景状物抒发真情的名篇。今天，我们一起来领略岳阳楼的雄伟气势和范仲淹的政治抱负。　</a:t>
            </a:r>
            <a:endParaRPr lang="zh-CN" altLang="en-US" sz="2400" b="1" dirty="0"/>
          </a:p>
        </p:txBody>
      </p:sp>
      <p:pic>
        <p:nvPicPr>
          <p:cNvPr id="10" name="Picture 7" descr="http://img.pconline.com.cn/images/upload/upc/tx/photoblog/1109/26/c6/9085338_9085338_1317023531155_m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9725" y="3657600"/>
            <a:ext cx="3497263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:\Users\Administrator\AppData\Roaming\Tencent\Users\444028851\QQ\WinTemp\RichOle\[3V{H$GRI{T22F_B`LC3T8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4225" y="674688"/>
            <a:ext cx="2389188" cy="298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:\Users\Administrator\AppData\Roaming\Tencent\Users\444028851\QQ\WinTemp\RichOle\NFNIL0@J291`(1@OZ(B@5C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0588" y="674688"/>
            <a:ext cx="2371725" cy="298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5900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 txBox="1">
            <a:spLocks noChangeArrowheads="1"/>
          </p:cNvSpPr>
          <p:nvPr/>
        </p:nvSpPr>
        <p:spPr>
          <a:xfrm>
            <a:off x="360608" y="1989389"/>
            <a:ext cx="11475076" cy="429168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至若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景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明，波澜不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惊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，上下天光，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碧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万顷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，沙鸥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翔集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锦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鳞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游泳，岸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芷汀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兰，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郁郁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青青。而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长烟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空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皓月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千里，浮光</a:t>
            </a: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跃金，静影沉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璧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，渔歌互答，此乐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何极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！登斯楼也，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则有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心旷神怡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宠辱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偕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忘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把酒临风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喜洋洋者矣。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72693" y="1428872"/>
            <a:ext cx="2068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景，日光。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1217" y="1449773"/>
            <a:ext cx="149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春，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春风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77013" y="1061691"/>
            <a:ext cx="1612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万顷，极言广阔。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58694" y="745124"/>
            <a:ext cx="21580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翔集，时而飞翔，时而停歇。集，停息。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63" y="2347861"/>
            <a:ext cx="1305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鳞，代指鱼。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14815" y="2448330"/>
            <a:ext cx="1792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芷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，白芷。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汀，小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洲。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8374" y="2440945"/>
            <a:ext cx="1822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郁郁：形容草木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茂盛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2092" y="2632995"/>
            <a:ext cx="1558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或，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有时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32950" y="2632995"/>
            <a:ext cx="1856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一，全。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47737" y="3788487"/>
            <a:ext cx="2354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璧，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圆形的玉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24518" y="3816343"/>
            <a:ext cx="411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何极：哪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有尽头。极，穷尽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2558" y="4848551"/>
            <a:ext cx="3027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光荣和屈辱一并忘了。宠，荣耀</a:t>
            </a:r>
            <a:r>
              <a:rPr lang="zh-CN" altLang="en-US" sz="2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。偕</a:t>
            </a:r>
            <a:r>
              <a:rPr lang="zh-CN" altLang="en-US" sz="2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，一起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76367" y="6000730"/>
            <a:ext cx="6117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把酒临风：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端着酒，迎着风。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把，持、执。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9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654421" y="3626722"/>
            <a:ext cx="17665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心情舒畅，精神愉悦。</a:t>
            </a:r>
          </a:p>
        </p:txBody>
      </p:sp>
      <p:sp>
        <p:nvSpPr>
          <p:cNvPr id="23" name="文本框 6"/>
          <p:cNvSpPr txBox="1"/>
          <p:nvPr/>
        </p:nvSpPr>
        <p:spPr>
          <a:xfrm>
            <a:off x="4016434" y="5156325"/>
            <a:ext cx="770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那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4229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9877" y="5434885"/>
            <a:ext cx="4673600" cy="10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7" name="TextBox 5"/>
          <p:cNvSpPr txBox="1">
            <a:spLocks noChangeArrowheads="1"/>
          </p:cNvSpPr>
          <p:nvPr/>
        </p:nvSpPr>
        <p:spPr bwMode="auto">
          <a:xfrm>
            <a:off x="529168" y="4751105"/>
            <a:ext cx="10824832" cy="69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表明“迁客骚人”在登楼感受的句子是哪些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3" name="TextBox 5"/>
          <p:cNvSpPr txBox="1">
            <a:spLocks noChangeArrowheads="1"/>
          </p:cNvSpPr>
          <p:nvPr/>
        </p:nvSpPr>
        <p:spPr bwMode="auto">
          <a:xfrm>
            <a:off x="529168" y="1492956"/>
            <a:ext cx="11053232" cy="118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第四段写了哪些景物？描绘了一幅什么样的图画？这些景物体现出洞庭湖的什么特征？渲染了一种怎样的气氛？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016596" y="2801547"/>
            <a:ext cx="10536000" cy="20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景物：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春风、日光、波澜、湖光、天色、沙鸥、美丽的鱼、芷、兰、月影。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画面：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描绘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了一幅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春和景明图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体现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出洞庭湖景观的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明媚艳丽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渲染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出“喜”的气氛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2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16596" y="5591128"/>
            <a:ext cx="80842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心旷神怡，宠辱偕忘，把酒临风，其喜洋洋者矣。</a:t>
            </a:r>
          </a:p>
        </p:txBody>
      </p:sp>
    </p:spTree>
    <p:extLst>
      <p:ext uri="{BB962C8B-B14F-4D97-AF65-F5344CB8AC3E}">
        <p14:creationId xmlns:p14="http://schemas.microsoft.com/office/powerpoint/2010/main" xmlns="" val="300725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3"/>
          <p:cNvSpPr txBox="1">
            <a:spLocks noChangeArrowheads="1"/>
          </p:cNvSpPr>
          <p:nvPr/>
        </p:nvSpPr>
        <p:spPr bwMode="auto">
          <a:xfrm>
            <a:off x="462558" y="1437409"/>
            <a:ext cx="11244338" cy="118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    3.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结合三四段的内容，说说</a:t>
            </a:r>
            <a:r>
              <a:rPr lang="zh-CN" altLang="zh-CN" sz="2800" b="1" dirty="0">
                <a:latin typeface="微软雅黑" pitchFamily="34" charset="-122"/>
                <a:ea typeface="微软雅黑" pitchFamily="34" charset="-122"/>
              </a:rPr>
              <a:t>作者用哪些语句概括说明了“迁客骚人”的“悲”和“喜”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这样写的目的是什么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67" name="Rectangle 1"/>
          <p:cNvSpPr>
            <a:spLocks noChangeArrowheads="1"/>
          </p:cNvSpPr>
          <p:nvPr/>
        </p:nvSpPr>
        <p:spPr bwMode="auto">
          <a:xfrm>
            <a:off x="4833257" y="2832956"/>
            <a:ext cx="6873639" cy="215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“去国怀乡，忧谗畏讥”概括说明了“迁客骚人”的“悲”</a:t>
            </a:r>
            <a:r>
              <a:rPr lang="zh-CN" altLang="zh-CN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6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心旷神怡，宠辱偕忘”概括说明了“迁客骚人”的“喜”。</a:t>
            </a:r>
            <a:endParaRPr lang="en-US" altLang="zh-CN" sz="2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1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" name="Picture 6" descr="http://img.mp.sohu.com/upload/20170708/8de746a9ebf148c294437e2a5504a46a_th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737" y="2950757"/>
            <a:ext cx="4109565" cy="350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040086" y="4985914"/>
            <a:ext cx="6743010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这样</a:t>
            </a:r>
            <a:r>
              <a:rPr lang="zh-CN" altLang="en-US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写是为了将这类人的悲喜感情跟“古仁人之心”做对比，引出下文，由写景转入议论，突出主旨。</a:t>
            </a:r>
          </a:p>
        </p:txBody>
      </p:sp>
    </p:spTree>
    <p:extLst>
      <p:ext uri="{BB962C8B-B14F-4D97-AF65-F5344CB8AC3E}">
        <p14:creationId xmlns:p14="http://schemas.microsoft.com/office/powerpoint/2010/main" xmlns="" val="125386204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761" y="2230631"/>
            <a:ext cx="110802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嗟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！ 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尝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    古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仁人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之心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     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二者之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，何哉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物喜，不以己悲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居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庙堂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之高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则忧其民；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处江湖之远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则忧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其君。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亦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忧，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退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亦忧。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然则何时而乐耶？其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必曰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天下之忧而忧，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altLang="zh-CN" sz="28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天下之乐而乐”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乎！</a:t>
            </a:r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噫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微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斯人，吾谁与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归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时六年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九月十五日。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72357" y="1399634"/>
            <a:ext cx="1023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求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7016" y="1363010"/>
            <a:ext cx="2395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古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仁人，古代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品德高尚的人。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23309" y="1019021"/>
            <a:ext cx="4008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或许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于以上两种表现。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，或许、也许，表示委婉的语气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。为，两种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心情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78905" y="2905268"/>
            <a:ext cx="150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以，因为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7718" y="2899911"/>
            <a:ext cx="154523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指朝廷。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52214" y="3800290"/>
            <a:ext cx="1793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即指“居庙堂之高”。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84677" y="3742216"/>
            <a:ext cx="199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即指“处江湖之远”。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94386" y="3984957"/>
            <a:ext cx="4579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先，名词做状语，在</a:t>
            </a:r>
            <a:r>
              <a:rPr lang="en-US" altLang="zh-CN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之前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0338" y="6168871"/>
            <a:ext cx="481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如果没有这种人，我同谁一道呢？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83334" y="5140544"/>
            <a:ext cx="2614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微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，如果没有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6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文本框 3"/>
          <p:cNvSpPr txBox="1"/>
          <p:nvPr/>
        </p:nvSpPr>
        <p:spPr>
          <a:xfrm>
            <a:off x="1116648" y="1646298"/>
            <a:ext cx="80021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叹词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2484932" y="1399634"/>
            <a:ext cx="99949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尝，曾经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9610" y="5140545"/>
            <a:ext cx="46637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后，名词做状语，在</a:t>
            </a:r>
            <a:r>
              <a:rPr lang="en-US" altLang="zh-CN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0123"/>
          <p:cNvSpPr txBox="1"/>
          <p:nvPr/>
        </p:nvSpPr>
        <p:spPr>
          <a:xfrm>
            <a:off x="319612" y="4093284"/>
            <a:ext cx="80021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uFillTx/>
                <a:latin typeface="微软雅黑" pitchFamily="34" charset="-122"/>
                <a:ea typeface="微软雅黑" pitchFamily="34" charset="-122"/>
              </a:rPr>
              <a:t>这样</a:t>
            </a:r>
          </a:p>
        </p:txBody>
      </p:sp>
      <p:sp>
        <p:nvSpPr>
          <p:cNvPr id="23" name="矩形 22"/>
          <p:cNvSpPr/>
          <p:nvPr/>
        </p:nvSpPr>
        <p:spPr>
          <a:xfrm>
            <a:off x="7597745" y="51343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归，归依。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87283" y="2535936"/>
            <a:ext cx="3744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处在僻远的江湖间，意思是不在朝廷上做官。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0748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4"/>
          <p:cNvSpPr>
            <a:spLocks noChangeArrowheads="1"/>
          </p:cNvSpPr>
          <p:nvPr/>
        </p:nvSpPr>
        <p:spPr bwMode="auto">
          <a:xfrm>
            <a:off x="268883" y="1406948"/>
            <a:ext cx="10945284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indent="406390"/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“迁客骚人”的情感与</a:t>
            </a:r>
            <a:r>
              <a:rPr lang="zh-CN" altLang="zh-CN" sz="32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古仁人之心”有什么不同？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40" name="矩形 6"/>
          <p:cNvSpPr>
            <a:spLocks noChangeArrowheads="1"/>
          </p:cNvSpPr>
          <p:nvPr/>
        </p:nvSpPr>
        <p:spPr bwMode="auto">
          <a:xfrm>
            <a:off x="1052214" y="2040329"/>
            <a:ext cx="6971324" cy="1415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indent="40639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迁客骚人：以物喜，以己悲。</a:t>
            </a: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0639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古仁人：“不以物喜，不以己悲”。</a:t>
            </a:r>
          </a:p>
        </p:txBody>
      </p:sp>
      <p:sp>
        <p:nvSpPr>
          <p:cNvPr id="45059" name="矩形 7"/>
          <p:cNvSpPr>
            <a:spLocks noChangeArrowheads="1"/>
          </p:cNvSpPr>
          <p:nvPr/>
        </p:nvSpPr>
        <p:spPr bwMode="auto">
          <a:xfrm>
            <a:off x="642739" y="3698699"/>
            <a:ext cx="7008283" cy="61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“古仁人”的忧乐观是怎样的？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42" name="矩形 8"/>
          <p:cNvSpPr>
            <a:spLocks noChangeArrowheads="1"/>
          </p:cNvSpPr>
          <p:nvPr/>
        </p:nvSpPr>
        <p:spPr bwMode="auto">
          <a:xfrm>
            <a:off x="781758" y="4321768"/>
            <a:ext cx="10719075" cy="206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先讲“忧”：“居庙堂之高则忧其民，处江湖之远则忧其君”；“先天下之忧而忧”。</a:t>
            </a: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后讲“乐”：“后天下之乐而乐”。</a:t>
            </a:r>
          </a:p>
        </p:txBody>
      </p:sp>
      <p:pic>
        <p:nvPicPr>
          <p:cNvPr id="45065" name="Picture 10" descr="C:\Documents and Settings\Administrator\Application Data\Tencent\Users\516595749\QQ\WinTemp\RichOle\TTMK%W3ZZ%H][H8BZGPLTM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0518" y="5126567"/>
            <a:ext cx="20447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2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260343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4"/>
          <p:cNvSpPr>
            <a:spLocks noChangeArrowheads="1"/>
          </p:cNvSpPr>
          <p:nvPr/>
        </p:nvSpPr>
        <p:spPr bwMode="auto">
          <a:xfrm>
            <a:off x="642740" y="1450868"/>
            <a:ext cx="6625167" cy="61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“进”指什么？“退”指什么？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3" name="矩形 5"/>
          <p:cNvSpPr>
            <a:spLocks noChangeArrowheads="1"/>
          </p:cNvSpPr>
          <p:nvPr/>
        </p:nvSpPr>
        <p:spPr bwMode="auto">
          <a:xfrm>
            <a:off x="771651" y="2153934"/>
            <a:ext cx="8230681" cy="1415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 indent="40639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“进”指“居庙堂之高”，在朝廷上做官；</a:t>
            </a: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0639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“退”指“处江湖之远”，不在朝廷上做官。</a:t>
            </a:r>
          </a:p>
        </p:txBody>
      </p:sp>
      <p:sp>
        <p:nvSpPr>
          <p:cNvPr id="46083" name="矩形 9"/>
          <p:cNvSpPr>
            <a:spLocks noChangeArrowheads="1"/>
          </p:cNvSpPr>
          <p:nvPr/>
        </p:nvSpPr>
        <p:spPr bwMode="auto">
          <a:xfrm>
            <a:off x="642739" y="3711370"/>
            <a:ext cx="10657416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“微斯人，吾谁与归？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”表达了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作者怎样的思想感情？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642740" y="4489599"/>
            <a:ext cx="10657416" cy="203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表达了作者对“古仁人”的敬佩之情；与滕子京共勉，希望滕子京能有古仁人之心，心存高远；如“古仁人”之人越来越少，没有知己因而感到落寞，同时含蓄表达作者的阔达胸襟和远大抱负。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2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247449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合作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探究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029200" y="3239387"/>
            <a:ext cx="694508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不以物喜，不以己悲”表现旷达的胸襟</a:t>
            </a:r>
            <a:r>
              <a:rPr lang="zh-CN" altLang="en-US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6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“先天下之忧而忧，后天下之乐而乐”</a:t>
            </a:r>
            <a:r>
              <a:rPr lang="zh-CN" altLang="en-US" sz="2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表达了</a:t>
            </a:r>
            <a:r>
              <a:rPr lang="zh-CN" altLang="en-US" sz="2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作者的政治</a:t>
            </a:r>
            <a:r>
              <a:rPr lang="zh-CN" altLang="en-US" sz="2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抱负</a:t>
            </a:r>
            <a:r>
              <a:rPr lang="zh-CN" altLang="en-US" sz="2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可以</a:t>
            </a:r>
            <a:r>
              <a:rPr lang="zh-CN" altLang="en-US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看出作者</a:t>
            </a:r>
            <a:r>
              <a:rPr lang="zh-CN" altLang="en-US" sz="2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不贪图名利和富贵，清廉正直，忧国忧民。</a:t>
            </a:r>
          </a:p>
        </p:txBody>
      </p:sp>
      <p:sp>
        <p:nvSpPr>
          <p:cNvPr id="3" name="矩形 2"/>
          <p:cNvSpPr/>
          <p:nvPr/>
        </p:nvSpPr>
        <p:spPr>
          <a:xfrm>
            <a:off x="642738" y="1451910"/>
            <a:ext cx="10963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本段表现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作者怎样的胸襟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和政治抱负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？从这理想的寻求中，我们可以看出作者有怎样的人品？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8" descr="http://www.yueyang.gov.cn/uploadfiles/201310/20131016090257336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602" y="3156856"/>
            <a:ext cx="4445198" cy="315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725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课堂小结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62558" y="1867173"/>
            <a:ext cx="63241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1" hangingPunct="1"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本文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通过对岳阳楼周围景物的描写，以及对“迁客骚人”“览物之情”的分析，表达了作者“不以物喜，不以己悲”的旷达胸襟和“先天下之忧而忧，后天下之乐而乐”的政治抱负，也表示了对好友滕子京的慰勉和规箴之意。</a:t>
            </a:r>
          </a:p>
        </p:txBody>
      </p:sp>
      <p:pic>
        <p:nvPicPr>
          <p:cNvPr id="9" name="Picture 3" descr="http://image.naic.org.cn/uploadfile/2017/1211/1512961774441761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1" y="2011616"/>
            <a:ext cx="4808764" cy="422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7284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4513" y="1553113"/>
            <a:ext cx="63289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1．“其”字用法不同的一项是（     ）</a:t>
            </a:r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4782454" y="2283946"/>
            <a:ext cx="6931025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．其喜洋洋者矣 </a:t>
            </a:r>
            <a:endParaRPr lang="en-US" altLang="zh-CN" sz="26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．增其旧制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居庙堂之高则忧其民 </a:t>
            </a:r>
            <a:endParaRPr lang="en-US" altLang="zh-CN" sz="26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．刻唐贤今人诗赋于其上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2．“则”字意义不同的一项是（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A．则有去国还乡…… B．则有心旷神怡……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C．然则北通巫峡 D．处江湖之远则忧其君</a:t>
            </a: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104845" y="1700552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30727" name="文本框 4"/>
          <p:cNvSpPr txBox="1">
            <a:spLocks noChangeArrowheads="1"/>
          </p:cNvSpPr>
          <p:nvPr/>
        </p:nvSpPr>
        <p:spPr bwMode="auto">
          <a:xfrm>
            <a:off x="9755982" y="4810124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pic>
        <p:nvPicPr>
          <p:cNvPr id="24585" name="Picture 8" descr="C:\Users\Administrator\AppData\Roaming\Tencent\Users\444028851\QQ\WinTemp\RichOle\{JKRY@6PK5@~_1VA]XM8A)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01" y="2851150"/>
            <a:ext cx="42862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1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6377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789357" y="1460074"/>
            <a:ext cx="4895850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3．解释有误的一项是（    ）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A．若夫：像那，若是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B．得无：没有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C．至若：至于，又如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D．何极：哪有穷尽</a:t>
            </a:r>
          </a:p>
        </p:txBody>
      </p:sp>
      <p:sp>
        <p:nvSpPr>
          <p:cNvPr id="31750" name="文本框 2"/>
          <p:cNvSpPr txBox="1">
            <a:spLocks noChangeArrowheads="1"/>
          </p:cNvSpPr>
          <p:nvPr/>
        </p:nvSpPr>
        <p:spPr bwMode="auto">
          <a:xfrm>
            <a:off x="4624388" y="1755549"/>
            <a:ext cx="4651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pic>
        <p:nvPicPr>
          <p:cNvPr id="25607" name="Picture 7" descr="C:\Users\Administrator\AppData\Roaming\Tencent\Users\444028851\QQ\WinTemp\RichOle\GE~X~L)_GU`0266T@%PXFF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925" y="2419350"/>
            <a:ext cx="5054600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1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7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学习目标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42739" y="1730603"/>
            <a:ext cx="10591318" cy="41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有感情地朗读课文，并能够背诵默写全文。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作者及文章的写作背景；理解并积累文言词汇，正确翻译全文，把握文章主题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学习本文叙事、写景、议论、抒情相结合以及情景交融的写作方法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感受作者宽广的胸襟和远大的政治抱负；培养吃苦在前、享乐在后的思想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品德，增强以天下为己任的爱国情操。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896937" y="1413782"/>
            <a:ext cx="10554833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4．理解有误的一项是（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A．“霏霏…‘冥冥…‘郁郁…‘洋洋”的意思分别是：昏暗的样子、雨或雪繁密、形容香气很浓、意气风发的样子。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B．“去国怀乡，忧谗畏讥”的意思是：离开国都，怀念家乡，担心人家说坏话，惧怕人家讥讽。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C．“心旷神怡，宠辱偕忘”的意思是：心情舒畅，精神愉快，光荣和耻辱一起忘了。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D．文中描写“洞庭月夜图”的句子是“长烟一空，皓月千里，浮光跃金，静影沉璧，渔歌互答”。</a:t>
            </a:r>
          </a:p>
        </p:txBody>
      </p:sp>
      <p:sp>
        <p:nvSpPr>
          <p:cNvPr id="32775" name="文本框 2"/>
          <p:cNvSpPr txBox="1">
            <a:spLocks noChangeArrowheads="1"/>
          </p:cNvSpPr>
          <p:nvPr/>
        </p:nvSpPr>
        <p:spPr bwMode="auto">
          <a:xfrm>
            <a:off x="4856163" y="1544865"/>
            <a:ext cx="494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9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547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5542643" y="2327275"/>
            <a:ext cx="60134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．衔远山，吞长江，浩浩荡荡，横无际涯。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B．沙鸥翔集，锦鳞游泳；岸芷厅兰，郁郁青青。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C．阴风怒号，浊浪排空；日星隐曜，山岳潜形。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D．居庙堂之高则犹其民，处江湖之远则犹其君。</a:t>
            </a:r>
          </a:p>
        </p:txBody>
      </p:sp>
      <p:sp>
        <p:nvSpPr>
          <p:cNvPr id="33798" name="文本框 2"/>
          <p:cNvSpPr txBox="1">
            <a:spLocks noChangeArrowheads="1"/>
          </p:cNvSpPr>
          <p:nvPr/>
        </p:nvSpPr>
        <p:spPr bwMode="auto">
          <a:xfrm>
            <a:off x="6809468" y="1486120"/>
            <a:ext cx="4603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pic>
        <p:nvPicPr>
          <p:cNvPr id="27655" name="Picture 7" descr="C:\Users\Administrator\Desktop\013005372881831367020922362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413" y="2557463"/>
            <a:ext cx="4894262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1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1029" y="1363010"/>
            <a:ext cx="72474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5．选出与课文内容相同的一项（  　）</a:t>
            </a:r>
          </a:p>
        </p:txBody>
      </p:sp>
    </p:spTree>
    <p:extLst>
      <p:ext uri="{BB962C8B-B14F-4D97-AF65-F5344CB8AC3E}">
        <p14:creationId xmlns:p14="http://schemas.microsoft.com/office/powerpoint/2010/main" xmlns="" val="398888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/>
          <p:nvPr>
            <p:custDataLst>
              <p:tags r:id="rId1"/>
            </p:custDataLst>
          </p:nvPr>
        </p:nvSpPr>
        <p:spPr>
          <a:xfrm>
            <a:off x="827542" y="2349261"/>
            <a:ext cx="4240263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①政通人和，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百废具兴。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8" name="Text Box 4"/>
          <p:cNvSpPr/>
          <p:nvPr>
            <p:custDataLst>
              <p:tags r:id="rId2"/>
            </p:custDataLst>
          </p:nvPr>
        </p:nvSpPr>
        <p:spPr>
          <a:xfrm>
            <a:off x="1116013" y="3005138"/>
            <a:ext cx="98456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政事顺利，百姓安居乐业，各种荒废了的事业都兴办起来了。</a:t>
            </a:r>
          </a:p>
        </p:txBody>
      </p:sp>
      <p:sp>
        <p:nvSpPr>
          <p:cNvPr id="26629" name="Rectangle 5"/>
          <p:cNvSpPr/>
          <p:nvPr>
            <p:custDataLst>
              <p:tags r:id="rId3"/>
            </p:custDataLst>
          </p:nvPr>
        </p:nvSpPr>
        <p:spPr>
          <a:xfrm>
            <a:off x="827542" y="3585471"/>
            <a:ext cx="711444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②衔远山，吞长江，浩浩汤汤，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横无际涯。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0" name="Text Box 6"/>
          <p:cNvSpPr/>
          <p:nvPr>
            <p:custDataLst>
              <p:tags r:id="rId4"/>
            </p:custDataLst>
          </p:nvPr>
        </p:nvSpPr>
        <p:spPr>
          <a:xfrm>
            <a:off x="1009650" y="4346575"/>
            <a:ext cx="109743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它连接着远方的山脉，吞吐着长江的水流，浩浩荡荡，宽广无边。</a:t>
            </a:r>
          </a:p>
        </p:txBody>
      </p:sp>
      <p:sp>
        <p:nvSpPr>
          <p:cNvPr id="26631" name="Rectangle 7"/>
          <p:cNvSpPr/>
          <p:nvPr>
            <p:custDataLst>
              <p:tags r:id="rId5"/>
            </p:custDataLst>
          </p:nvPr>
        </p:nvSpPr>
        <p:spPr>
          <a:xfrm>
            <a:off x="853102" y="5005489"/>
            <a:ext cx="4241867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③览物之情，得无异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乎？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2" name="Text Box 8"/>
          <p:cNvSpPr/>
          <p:nvPr>
            <p:custDataLst>
              <p:tags r:id="rId6"/>
            </p:custDataLst>
          </p:nvPr>
        </p:nvSpPr>
        <p:spPr>
          <a:xfrm>
            <a:off x="1138238" y="5594350"/>
            <a:ext cx="80375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看到自然景物而触发的感情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，恐怕会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有不同吧？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3" name="图片 1" descr="组48325同意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6" descr="盒子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2739" y="1451910"/>
            <a:ext cx="48327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翻译下面的句子。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7" descr="C:\Users\Administrator\AppData\Roaming\Tencent\Users\444028851\QQ\WinTemp\RichOle\J)5S0~ML1FT{QMCG))T5]7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7318" y="707373"/>
            <a:ext cx="3182682" cy="211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3971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30" grpId="0"/>
      <p:bldP spid="266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/>
          <p:nvPr>
            <p:custDataLst>
              <p:tags r:id="rId1"/>
            </p:custDataLst>
          </p:nvPr>
        </p:nvSpPr>
        <p:spPr>
          <a:xfrm>
            <a:off x="325438" y="1484794"/>
            <a:ext cx="77581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④长烟一空，皓月千里，浮光跃金，静影沉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璧。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1" name="Text Box 3"/>
          <p:cNvSpPr/>
          <p:nvPr>
            <p:custDataLst>
              <p:tags r:id="rId2"/>
            </p:custDataLst>
          </p:nvPr>
        </p:nvSpPr>
        <p:spPr>
          <a:xfrm>
            <a:off x="713920" y="2026812"/>
            <a:ext cx="10857594" cy="12126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大雾完全消散，皎洁的月光一泻千里，照在湖面上闪着金色，月影映入水底，像沉潜的玉璧。 </a:t>
            </a:r>
          </a:p>
        </p:txBody>
      </p:sp>
      <p:sp>
        <p:nvSpPr>
          <p:cNvPr id="27652" name="Rectangle 4"/>
          <p:cNvSpPr/>
          <p:nvPr>
            <p:custDataLst>
              <p:tags r:id="rId3"/>
            </p:custDataLst>
          </p:nvPr>
        </p:nvSpPr>
        <p:spPr>
          <a:xfrm>
            <a:off x="387350" y="3197552"/>
            <a:ext cx="4241867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⑤不以物喜，不以己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悲。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3" name="Text Box 5"/>
          <p:cNvSpPr/>
          <p:nvPr>
            <p:custDataLst>
              <p:tags r:id="rId4"/>
            </p:custDataLst>
          </p:nvPr>
        </p:nvSpPr>
        <p:spPr>
          <a:xfrm>
            <a:off x="711199" y="3705225"/>
            <a:ext cx="71913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不因外物的好坏和自己的得失而或喜或悲。</a:t>
            </a:r>
          </a:p>
        </p:txBody>
      </p:sp>
      <p:sp>
        <p:nvSpPr>
          <p:cNvPr id="27654" name="Rectangle 6"/>
          <p:cNvSpPr/>
          <p:nvPr>
            <p:custDataLst>
              <p:tags r:id="rId5"/>
            </p:custDataLst>
          </p:nvPr>
        </p:nvSpPr>
        <p:spPr>
          <a:xfrm>
            <a:off x="457981" y="4250065"/>
            <a:ext cx="6396303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⑥先天下之忧而忧，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后天下之乐而乐。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5" name="Rectangle 7"/>
          <p:cNvSpPr/>
          <p:nvPr>
            <p:custDataLst>
              <p:tags r:id="rId6"/>
            </p:custDataLst>
          </p:nvPr>
        </p:nvSpPr>
        <p:spPr>
          <a:xfrm>
            <a:off x="774701" y="4766002"/>
            <a:ext cx="7366119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天下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忧之前先忧，在天下人乐之后才乐。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6" name="Rectangle 8"/>
          <p:cNvSpPr/>
          <p:nvPr>
            <p:custDataLst>
              <p:tags r:id="rId7"/>
            </p:custDataLst>
          </p:nvPr>
        </p:nvSpPr>
        <p:spPr>
          <a:xfrm>
            <a:off x="434975" y="5250984"/>
            <a:ext cx="3881191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⑦微斯人，吾谁与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归。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7" name="Rectangle 9"/>
          <p:cNvSpPr/>
          <p:nvPr>
            <p:custDataLst>
              <p:tags r:id="rId8"/>
            </p:custDataLst>
          </p:nvPr>
        </p:nvSpPr>
        <p:spPr>
          <a:xfrm>
            <a:off x="642739" y="5788025"/>
            <a:ext cx="6862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如果没有这样的人，我和谁志同道合呢？</a:t>
            </a:r>
          </a:p>
        </p:txBody>
      </p:sp>
      <p:pic>
        <p:nvPicPr>
          <p:cNvPr id="27661" name="Picture 16" descr="http://www.yueyang.gov.cn/uploadfiles/201801/20180131101239281014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8199" y="3645693"/>
            <a:ext cx="3381375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6" name="图片 1" descr="组48325同意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6" descr="盒子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4693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  <p:bldP spid="27655" grpId="0"/>
      <p:bldP spid="2765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2"/>
          <p:cNvSpPr/>
          <p:nvPr>
            <p:custDataLst>
              <p:tags r:id="rId1"/>
            </p:custDataLst>
          </p:nvPr>
        </p:nvSpPr>
        <p:spPr>
          <a:xfrm>
            <a:off x="466725" y="1494546"/>
            <a:ext cx="10890250" cy="130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⑧然则北通巫峡，南极潇湘，迁客骚人，多会于此，览物之情，得无异乎。</a:t>
            </a:r>
          </a:p>
        </p:txBody>
      </p:sp>
      <p:sp>
        <p:nvSpPr>
          <p:cNvPr id="28676" name="Text Box 3"/>
          <p:cNvSpPr/>
          <p:nvPr>
            <p:custDataLst>
              <p:tags r:id="rId2"/>
            </p:custDataLst>
          </p:nvPr>
        </p:nvSpPr>
        <p:spPr>
          <a:xfrm>
            <a:off x="427038" y="2802646"/>
            <a:ext cx="11277600" cy="1309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      然而北面通向巫峡，南面直到潇湘，被贬的政客和诗人，大多在这里聚会，看了自然景物而触发的感情，大概会有不同吧</a:t>
            </a:r>
          </a:p>
        </p:txBody>
      </p:sp>
      <p:sp>
        <p:nvSpPr>
          <p:cNvPr id="28677" name="Text Box 4"/>
          <p:cNvSpPr/>
          <p:nvPr>
            <p:custDataLst>
              <p:tags r:id="rId3"/>
            </p:custDataLst>
          </p:nvPr>
        </p:nvSpPr>
        <p:spPr>
          <a:xfrm>
            <a:off x="427038" y="4329113"/>
            <a:ext cx="11277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⑨登斯楼也，则有去国怀乡，忧谗畏讥，满目萧然，感极而悲者矣。</a:t>
            </a:r>
          </a:p>
        </p:txBody>
      </p:sp>
      <p:sp>
        <p:nvSpPr>
          <p:cNvPr id="28678" name="Text Box 5"/>
          <p:cNvSpPr/>
          <p:nvPr>
            <p:custDataLst>
              <p:tags r:id="rId4"/>
            </p:custDataLst>
          </p:nvPr>
        </p:nvSpPr>
        <p:spPr>
          <a:xfrm>
            <a:off x="366713" y="4879975"/>
            <a:ext cx="11074400" cy="1309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      这时登上这座楼啊，就会产生被贬离京、怀念家乡、担心诽谤、害怕讥讽的情怀，会觉得满眼萧条景象，感慨到极点而悲伤了啊。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1" name="图片 1" descr="组48325同意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6" descr="盒子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4121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/>
          <p:nvPr>
            <p:custDataLst>
              <p:tags r:id="rId1"/>
            </p:custDataLst>
          </p:nvPr>
        </p:nvSpPr>
        <p:spPr>
          <a:xfrm>
            <a:off x="642739" y="1708136"/>
            <a:ext cx="11004749" cy="73866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⑩登斯楼也，则有心旷神怡，宠辱偕忘，把酒临风，其喜洋洋者矣。</a:t>
            </a:r>
          </a:p>
        </p:txBody>
      </p:sp>
      <p:sp>
        <p:nvSpPr>
          <p:cNvPr id="29699" name="Text Box 3"/>
          <p:cNvSpPr/>
          <p:nvPr>
            <p:custDataLst>
              <p:tags r:id="rId2"/>
            </p:custDataLst>
          </p:nvPr>
        </p:nvSpPr>
        <p:spPr>
          <a:xfrm>
            <a:off x="5521325" y="2938463"/>
            <a:ext cx="6126163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      这时登上这座楼啊，就会感到胸怀开阔，精神爽快，光荣和屈辱都被遗忘了，端着酒杯，吹着微风，那是喜洋洋的欢乐啊。</a:t>
            </a:r>
          </a:p>
        </p:txBody>
      </p:sp>
      <p:pic>
        <p:nvPicPr>
          <p:cNvPr id="29703" name="Picture 8" descr="http://image.naic.org.cn/uploadfile/2017/1211/1512961667115139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58" y="2938463"/>
            <a:ext cx="4981575" cy="303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10" name="图片 1" descr="组48325同意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6" descr="盒子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课堂检测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3601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117574" y="2328717"/>
            <a:ext cx="677108" cy="3984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精神的三间小屋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8883" y="878427"/>
            <a:ext cx="2582863" cy="744537"/>
            <a:chOff x="136524" y="915988"/>
            <a:chExt cx="2582863" cy="744537"/>
          </a:xfrm>
        </p:grpSpPr>
        <p:pic>
          <p:nvPicPr>
            <p:cNvPr id="25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布置作业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 Box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2214" y="1860778"/>
            <a:ext cx="867568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zh-CN" sz="4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1、</a:t>
            </a:r>
            <a:r>
              <a:rPr lang="zh-CN" altLang="zh-CN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背诵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默写</a:t>
            </a:r>
            <a:r>
              <a:rPr lang="zh-CN" altLang="zh-CN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</a:t>
            </a:r>
            <a:r>
              <a:rPr lang="zh-CN" altLang="zh-CN" sz="4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篇文言文</a:t>
            </a:r>
          </a:p>
          <a:p>
            <a:pPr indent="355600">
              <a:lnSpc>
                <a:spcPct val="150000"/>
              </a:lnSpc>
            </a:pPr>
            <a:r>
              <a:rPr lang="zh-CN" altLang="zh-CN" sz="4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2、用现代汉语翻译这篇文言文</a:t>
            </a:r>
            <a:endParaRPr lang="zh-CN" sz="4400" dirty="0"/>
          </a:p>
        </p:txBody>
      </p:sp>
      <p:pic>
        <p:nvPicPr>
          <p:cNvPr id="8" name="Picture 6" descr="http://img1.cache.netease.com/house/2015/4/27/2015042716481443b45_5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57" y="4031911"/>
            <a:ext cx="4762500" cy="248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"/>
          <p:cNvPicPr>
            <a:picLocks noGrp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4207" y="3676464"/>
            <a:ext cx="3227388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37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0738"/>
            <a:ext cx="12192000" cy="547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85"/>
          <p:cNvSpPr>
            <a:spLocks noChangeArrowheads="1"/>
          </p:cNvSpPr>
          <p:nvPr/>
        </p:nvSpPr>
        <p:spPr bwMode="auto">
          <a:xfrm>
            <a:off x="4185016" y="1246432"/>
            <a:ext cx="17299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6000" b="1" i="0" u="none" strike="noStrike" cap="none" normalizeH="0" baseline="0" dirty="0" smtClean="0">
                <a:ln>
                  <a:noFill/>
                </a:ln>
                <a:solidFill>
                  <a:srgbClr val="008651"/>
                </a:solidFill>
                <a:effectLst/>
                <a:latin typeface="思源黑体 CN Bold" charset="-122"/>
                <a:ea typeface="思源黑体 CN Bold" charset="-122"/>
              </a:rPr>
              <a:t>谢谢</a:t>
            </a:r>
            <a:endParaRPr kumimoji="0" lang="zh-CN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1" name="文本框 87"/>
          <p:cNvSpPr txBox="1">
            <a:spLocks noChangeArrowheads="1"/>
          </p:cNvSpPr>
          <p:nvPr/>
        </p:nvSpPr>
        <p:spPr bwMode="auto">
          <a:xfrm>
            <a:off x="1055077" y="2735629"/>
            <a:ext cx="10215196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21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世纪教育网（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www.21cnjy.com)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中小学教育资源网站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2" name="矩形 1"/>
          <p:cNvSpPr>
            <a:spLocks noChangeArrowheads="1"/>
          </p:cNvSpPr>
          <p:nvPr/>
        </p:nvSpPr>
        <p:spPr bwMode="auto">
          <a:xfrm>
            <a:off x="1072662" y="3404211"/>
            <a:ext cx="10410092" cy="24776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有大把高质量资料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一线教师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一线教研员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,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76717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欢迎加入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21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世纪教育网教师合作团队！！月薪过万不是梦！！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76717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详情请看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67171"/>
                </a:solidFill>
                <a:effectLst/>
                <a:latin typeface="微软雅黑" pitchFamily="34" charset="-122"/>
                <a:ea typeface="微软雅黑" pitchFamily="34" charset="-122"/>
              </a:rPr>
              <a:t>：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76717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hlinkClick r:id="rId2"/>
              </a:rPr>
              <a:t>https://www.21cnjy.com/help/help_extract.php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2883" y="728010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作者简介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439886" y="1472547"/>
            <a:ext cx="8259989" cy="477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范仲淹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（989</a:t>
            </a:r>
            <a:r>
              <a:rPr lang="zh-CN" altLang="en-US" sz="2600" b="1" dirty="0">
                <a:ea typeface="微软雅黑" pitchFamily="34" charset="-122"/>
                <a:sym typeface="微软雅黑" pitchFamily="34" charset="-122"/>
              </a:rPr>
              <a:t>—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1052），字</a:t>
            </a:r>
            <a:r>
              <a:rPr lang="zh-CN" altLang="en-US" sz="2600" b="1" u="sng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希文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2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北</a:t>
            </a:r>
            <a:r>
              <a:rPr lang="zh-CN" altLang="en-US" sz="2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宋</a:t>
            </a:r>
            <a:r>
              <a:rPr lang="zh-CN" altLang="en-US" sz="2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政治家、军事家、文学家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en-US" altLang="zh-CN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26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岁登进士第，死后谥号“文正”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世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称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“范文正公”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。他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以六十四岁的人生，矢志不渝地追求自己的人生理想和政治主张，深受当世和后人称道。有</a:t>
            </a:r>
            <a:r>
              <a:rPr lang="zh-CN" altLang="en-US" sz="2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《范文正公文集》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传世。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1043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年任参知政事（副宰相） ，实行政治改革，失败。范仲淹、欧阳修、滕子京等改革官员先后被贬谪偏远之地。范仲淹被贬到邓州任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太守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《岳阳楼记》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就是他在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邓州任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太守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应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好友滕子京的邀请而写。</a:t>
            </a:r>
            <a:endParaRPr lang="zh-CN" altLang="en-US" sz="2600" b="1" dirty="0"/>
          </a:p>
        </p:txBody>
      </p:sp>
      <p:pic>
        <p:nvPicPr>
          <p:cNvPr id="11" name="图片 22530" descr="C:\Users\zs\Desktop\diq.jpgdiq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6558" y="2078290"/>
            <a:ext cx="2711185" cy="3562128"/>
          </a:xfrm>
          <a:prstGeom prst="rect">
            <a:avLst/>
          </a:prstGeom>
          <a:noFill/>
          <a:ln w="57150" cap="flat" cmpd="thinThick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写作背景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419600" y="810023"/>
            <a:ext cx="7358744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24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本文选自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范仲淹全集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（凤凰出版社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2004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年版），是范仲淹被罢去参知政事而贬官河南邓州时，应好友滕子京之请而写的。</a:t>
            </a:r>
            <a:r>
              <a:rPr 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宋仁宗</a:t>
            </a:r>
            <a:r>
              <a:rPr 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庆历五年（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1045</a:t>
            </a:r>
            <a:r>
              <a:rPr 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年），范仲淹的挚友滕子京谪守巴陵郡，重修</a:t>
            </a:r>
            <a:r>
              <a:rPr 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岳阳楼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行将落成时函请范仲淹作记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并</a:t>
            </a:r>
            <a:r>
              <a:rPr 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送去一封书信和一幅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洞庭晚秋图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。范仲淹依据此图，凭着丰富的想象，写下了千古名篇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岳阳楼记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，表达了他“不以物喜，不以己悲”的旷达胸襟和“‘先天下之忧而忧，后天下之乐而乐”的政治抱负。激励我们要以天下为己任，树立崇高的理想，要有宽阔的胸怀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4097" name="Picture 1" descr="C:\Documents and Settings\Administrator\Application Data\Tencent\Users\496066796\QQ\WinTemp\RichOle\QPBK31FOV$E8V$U6`8PCJHJ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547" y="2242457"/>
            <a:ext cx="4066309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77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文学常识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62558" y="1711325"/>
            <a:ext cx="7026813" cy="441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岳阳楼是岳阳城的西门楼，紧靠洞庭湖，可以饱览</a:t>
            </a:r>
            <a:r>
              <a:rPr lang="zh-CN" sz="2600" b="1" dirty="0">
                <a:ea typeface="微软雅黑" pitchFamily="34" charset="-122"/>
                <a:sym typeface="微软雅黑" pitchFamily="34" charset="-122"/>
              </a:rPr>
              <a:t>“</a:t>
            </a:r>
            <a:r>
              <a:rPr lang="zh-CN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八百里洞庭</a:t>
            </a:r>
            <a:r>
              <a:rPr lang="zh-CN" sz="2600" b="1" dirty="0"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sz="2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湖光山色。楼址在现在湖南省岳阳市西北的巴丘山下，其前身是三国时吴国都督鲁肃的阅兵台。唐玄宗开元四年，张说在阅兵台旧址建造楼阁，取名岳阳楼，常与文士们登临赋诗。自宋滕子京重修，范仲淹作记后，岳阳楼遂名扬天下，便成了历代著名的游览胜地。</a:t>
            </a:r>
            <a:endParaRPr lang="zh-CN" sz="26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543" y="1825528"/>
            <a:ext cx="4580207" cy="456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05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文体知识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04657" y="1670596"/>
            <a:ext cx="695010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记</a:t>
            </a:r>
            <a:r>
              <a:rPr lang="zh-CN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古代的一种文体</a:t>
            </a: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，主要通过记事、记景、记人来抒发作者的情感或发表作者见解，即景抒情、托物言志，在写法上大多以记述为主而兼有议论、抒情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例如：</a:t>
            </a:r>
            <a:endParaRPr kumimoji="1"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885646" y="4786401"/>
            <a:ext cx="707188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叙事：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桃花源记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说明：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核舟记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写景：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小石潭记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   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言志：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岳阳楼记</a:t>
            </a: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pic>
        <p:nvPicPr>
          <p:cNvPr id="10" name="Picture 7" descr="C:\Users\Administrator\AppData\Roaming\Tencent\Users\444028851\QQ\WinTemp\RichOle\J)5S0~ML1FT{QMCG))T5]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883" y="2100377"/>
            <a:ext cx="4231142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27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rgbClr val="EF7509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预习检查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16596" y="2378529"/>
            <a:ext cx="1034572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滕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谪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）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守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日星隐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薄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）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暮冥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忧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谗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）畏讥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岸芷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汀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）兰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宠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）辱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偕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）忘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浩浩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汤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汤（ 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雨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	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属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予（      ）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樯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倾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楫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摧（ 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	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心旷神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怡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夫（      ）</a:t>
            </a:r>
            <a:endParaRPr lang="zh-CN" altLang="en-US" sz="2800" b="1" dirty="0"/>
          </a:p>
        </p:txBody>
      </p:sp>
      <p:sp>
        <p:nvSpPr>
          <p:cNvPr id="2" name="矩形 1"/>
          <p:cNvSpPr/>
          <p:nvPr/>
        </p:nvSpPr>
        <p:spPr>
          <a:xfrm>
            <a:off x="820653" y="1451910"/>
            <a:ext cx="46987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读准下列红色字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的读音：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87004" y="2491115"/>
            <a:ext cx="98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é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ng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368375" y="2480003"/>
            <a:ext cx="782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zh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é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624373" y="2491115"/>
            <a:ext cx="805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y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à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o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872150" y="3184978"/>
            <a:ext cx="615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ó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342905" y="3184978"/>
            <a:ext cx="1096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í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ng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868077" y="3184978"/>
            <a:ext cx="10134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ch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á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47442" y="3778912"/>
            <a:ext cx="910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tīng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896802" y="3790251"/>
            <a:ext cx="13099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chǒng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686088" y="3832225"/>
            <a:ext cx="6815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xi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é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077105" y="4442480"/>
            <a:ext cx="1273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shānɡ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029853" y="4433609"/>
            <a:ext cx="712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y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í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02855" y="5100792"/>
            <a:ext cx="159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qi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á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nɡ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j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í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618316" y="5102606"/>
            <a:ext cx="4796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y</a:t>
            </a:r>
            <a:r>
              <a:rPr lang="zh-CN" altLang="en-US" sz="2800" b="1" dirty="0">
                <a:solidFill>
                  <a:srgbClr val="0000FF"/>
                </a:solidFill>
                <a:ea typeface="微软雅黑" pitchFamily="34" charset="-122"/>
                <a:sym typeface="微软雅黑" pitchFamily="34" charset="-122"/>
              </a:rPr>
              <a:t>í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9912237" y="4452646"/>
            <a:ext cx="8537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zhǔ</a:t>
            </a: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7661"/>
          <p:cNvSpPr txBox="1"/>
          <p:nvPr/>
        </p:nvSpPr>
        <p:spPr>
          <a:xfrm>
            <a:off x="9912237" y="5104662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jiē</a:t>
            </a:r>
          </a:p>
        </p:txBody>
      </p:sp>
      <p:pic>
        <p:nvPicPr>
          <p:cNvPr id="25" name="Picture 13" descr="岳阳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52339" y="608147"/>
            <a:ext cx="2202548" cy="167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6461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utoUpdateAnimBg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883" y="707373"/>
            <a:ext cx="2582863" cy="744537"/>
            <a:chOff x="136524" y="915988"/>
            <a:chExt cx="2582863" cy="744537"/>
          </a:xfrm>
        </p:grpSpPr>
        <p:pic>
          <p:nvPicPr>
            <p:cNvPr id="5" name="图片 1" descr="组48325同意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199" y="963613"/>
              <a:ext cx="2389188" cy="60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 descr="盒子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524" y="915988"/>
              <a:ext cx="747713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919855" y="1018638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b="1" dirty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整体</a:t>
              </a:r>
              <a:r>
                <a:rPr lang="zh-CN" altLang="en-US" sz="2800" b="1" dirty="0" smtClean="0">
                  <a:solidFill>
                    <a:srgbClr val="EF7509"/>
                  </a:solidFill>
                  <a:latin typeface="微软雅黑" pitchFamily="34" charset="-122"/>
                  <a:ea typeface="微软雅黑" pitchFamily="34" charset="-122"/>
                </a:rPr>
                <a:t>感知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15204" y="893790"/>
            <a:ext cx="50913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</a:t>
            </a:r>
            <a:r>
              <a:rPr lang="zh-CN" sz="28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视频</a:t>
            </a:r>
            <a:r>
              <a:rPr lang="zh-CN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朗读欣赏</a:t>
            </a:r>
          </a:p>
        </p:txBody>
      </p:sp>
      <p:pic>
        <p:nvPicPr>
          <p:cNvPr id="2" name="10.《岳阳楼记》视频朗读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1545771"/>
            <a:ext cx="11887199" cy="5029200"/>
          </a:xfrm>
          <a:prstGeom prst="rect">
            <a:avLst/>
          </a:prstGeom>
        </p:spPr>
      </p:pic>
      <p:pic>
        <p:nvPicPr>
          <p:cNvPr id="3" name="10 岳阳楼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187543" y="842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334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5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793</TotalTime>
  <Words>3731</Words>
  <Application>Microsoft Office PowerPoint</Application>
  <PresentationFormat>自定义</PresentationFormat>
  <Paragraphs>312</Paragraphs>
  <Slides>38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Z</cp:lastModifiedBy>
  <cp:revision>591</cp:revision>
  <dcterms:created xsi:type="dcterms:W3CDTF">2015-01-19T03:27:00Z</dcterms:created>
  <dcterms:modified xsi:type="dcterms:W3CDTF">2020-09-16T18:54:20Z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