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71" r:id="rId6"/>
    <p:sldId id="270" r:id="rId7"/>
    <p:sldId id="260" r:id="rId8"/>
    <p:sldId id="259" r:id="rId9"/>
    <p:sldId id="261" r:id="rId10"/>
    <p:sldId id="262" r:id="rId11"/>
    <p:sldId id="264" r:id="rId12"/>
    <p:sldId id="265" r:id="rId13"/>
    <p:sldId id="263" r:id="rId14"/>
    <p:sldId id="266" r:id="rId15"/>
    <p:sldId id="267" r:id="rId16"/>
    <p:sldId id="268" r:id="rId17"/>
    <p:sldId id="269" r:id="rId18"/>
    <p:sldId id="272" r:id="rId19"/>
  </p:sldIdLst>
  <p:sldSz cx="12192000" cy="6858000"/>
  <p:notesSz cx="6858000" cy="9144000"/>
  <p:embeddedFontLst>
    <p:embeddedFont>
      <p:font typeface="等线" panose="02010600030101010101" pitchFamily="2" charset="-122"/>
      <p:regular r:id="rId21"/>
      <p:bold r:id="rId22"/>
    </p:embeddedFont>
    <p:embeddedFont>
      <p:font typeface="等线 Light" panose="02010600030101010101" pitchFamily="2" charset="-122"/>
      <p:regular r:id="rId23"/>
    </p:embeddedFont>
    <p:embeddedFont>
      <p:font typeface="仿宋" panose="02010609060101010101" pitchFamily="49" charset="-122"/>
      <p:regular r:id="rId24"/>
    </p:embeddedFont>
    <p:embeddedFont>
      <p:font typeface="黑体" panose="02010609060101010101" pitchFamily="49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</p:embeddedFontLst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4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tags" Target="tags/tag1.xml" /><Relationship Id="rId21" Type="http://schemas.openxmlformats.org/officeDocument/2006/relationships/font" Target="fonts/font1.fntdata" /><Relationship Id="rId22" Type="http://schemas.openxmlformats.org/officeDocument/2006/relationships/font" Target="fonts/font2.fntdata" /><Relationship Id="rId23" Type="http://schemas.openxmlformats.org/officeDocument/2006/relationships/font" Target="fonts/font3.fntdata" /><Relationship Id="rId24" Type="http://schemas.openxmlformats.org/officeDocument/2006/relationships/font" Target="fonts/font4.fntdata" /><Relationship Id="rId25" Type="http://schemas.openxmlformats.org/officeDocument/2006/relationships/font" Target="fonts/font5.fntdata" /><Relationship Id="rId26" Type="http://schemas.openxmlformats.org/officeDocument/2006/relationships/font" Target="fonts/font6.fntdata" /><Relationship Id="rId27" Type="http://schemas.openxmlformats.org/officeDocument/2006/relationships/font" Target="fonts/font7.fntdata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A4A63B-FE1C-40C0-BBDB-4283CC350D04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E26F7-7808-4095-8DDF-BBC1C36E2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432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5E26F7-7808-4095-8DDF-BBC1C36E265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02765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9A185E-35EA-4A8D-ABA7-66F3DB6B42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6247587-B727-40D3-9E6D-FA65231F99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B5B2A0-D4C3-448F-A8B5-8AAF24115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9C878-EAAE-4A16-8636-C8BEB94AAC6E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62D1242-401C-43B8-979A-12982D03C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439FF5-4F58-4F6C-A70D-FC26DAB61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6CC0D-FECD-498F-94B5-D46218AD2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077586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A653AD4-A499-4975-9444-3E89B6ED7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CA57E6F-7CD2-45E9-A974-8E6E589DC3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90C65B3-1648-40AF-9670-316DBCA73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9C878-EAAE-4A16-8636-C8BEB94AAC6E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D9DD6F-9561-43EF-9524-CDEEEE2EB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F6F108-F371-430A-901B-07CF908D0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6CC0D-FECD-498F-94B5-D46218AD2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579398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F575D97-EA20-4CC6-81C6-350BC45CB0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72E8161-0481-4C7D-9BF3-6EE80432DF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8857D5-188A-4B85-8CFB-305E42AA6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9C878-EAAE-4A16-8636-C8BEB94AAC6E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DF4967-9F25-4C31-8D51-F89AEC9E6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61C65A-118D-405B-B4C1-6E595AC35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6CC0D-FECD-498F-94B5-D46218AD2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11240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F3CC93-23DE-4620-B6B5-0870959BB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F3508B7-F42B-4C9F-8032-BA06633184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E49DB3-BF9C-47FB-9A24-00B5DA481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9C878-EAAE-4A16-8636-C8BEB94AAC6E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6732267-A7ED-4199-A7D1-41E16FFA5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2AF5FA-9549-406A-9AE6-3FD0D518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6CC0D-FECD-498F-94B5-D46218AD2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671682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76736E-3988-4198-86D1-C89C5077D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2C62157-48E9-4D9D-8F09-7B33157EC5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5ED60E-81B0-4E92-B419-7E8234C46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9C878-EAAE-4A16-8636-C8BEB94AAC6E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35B3E7-A58B-413D-BA25-31D67BC0C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1BCF09-555A-4C64-AB6B-DF0E89791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6CC0D-FECD-498F-94B5-D46218AD2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88503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754734-EBD3-45F5-903A-2B76546C4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052516F-DB82-4744-A4EF-ABD66CEA18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8DD3D68-7D33-4A5C-B6B1-03CC8E2EC3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C8DD038-C8CB-494A-B8A9-848A4EE30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9C878-EAAE-4A16-8636-C8BEB94AAC6E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CCABDFF-525F-4FF7-B802-D4663E882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56217EA-7BB3-403E-B7CE-8F2375A88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6CC0D-FECD-498F-94B5-D46218AD2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02298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B15EEB-A655-4BC9-A0DA-314E91572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F7FAE34-59A1-44F1-AF31-873B1D51E6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263E5AC-5246-46C9-9FCD-3519693FD5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B1FAAEB-A2AB-4BAA-B6AB-FA679BF90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92ADBBA-BCEF-4F64-BAFF-DECAAF18F6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E65045F-A17C-456A-906A-CE51FD343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9C878-EAAE-4A16-8636-C8BEB94AAC6E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8CA313F-159A-47C2-BB72-E2D4D5711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3EE2152-D43B-4304-A8B9-0A25E268C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6CC0D-FECD-498F-94B5-D46218AD2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830982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F2DF9B-A08C-47CA-9216-6124FAAB1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5E5C57A-9188-4954-A451-17FFA0FAC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9C878-EAAE-4A16-8636-C8BEB94AAC6E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3227AC0-7D90-4C67-A878-F301271AF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A2BE53B-2A4A-4B20-94A7-B252A9615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6CC0D-FECD-498F-94B5-D46218AD2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714719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6F517E6-0D34-46D2-AE53-BE3E3309E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9C878-EAAE-4A16-8636-C8BEB94AAC6E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AD01C19-7A90-450B-A772-4B1C16181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E1478FB-D730-49A6-86F2-B6CB1C9A0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6CC0D-FECD-498F-94B5-D46218AD2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88395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7097A5-1ED6-47A0-90F2-CD21203E9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E7C2E2-3C8D-406A-8D74-C1252E756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663055B-DC82-410A-ACA8-E1CEA6A99E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8AA7A4B-EBE1-4CA1-8995-078BC52FF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9C878-EAAE-4A16-8636-C8BEB94AAC6E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5A35803-0243-40C2-A2F0-F788D561B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F8B18CB-62A8-45EE-8A4B-FCE0643E4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6CC0D-FECD-498F-94B5-D46218AD2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685810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EAB08F-49C9-401F-8D8A-1A1B64F0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6EB37C5-E239-4BBE-A370-383D7E428B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EC0DCEB-F8DA-4AB8-A46B-8872E055AD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56565EA-C303-4312-A9F6-0F111A1AC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9C878-EAAE-4A16-8636-C8BEB94AAC6E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883F87B-4540-4D07-8BBB-2C55142C5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A6E54-6521-46D8-AF26-3725C7889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6CC0D-FECD-498F-94B5-D46218AD2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242996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F140E4B-4091-47C2-BA6E-A26206568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446CE2D-EFD2-43DA-8569-9A15566A08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90DB75-B703-4327-8E59-3DCCFFF593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9C878-EAAE-4A16-8636-C8BEB94AAC6E}" type="datetimeFigureOut">
              <a:rPr lang="zh-CN" altLang="en-US" smtClean="0"/>
              <a:t>2020/8/19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8FE68D-8D0A-4585-B658-FBCAAB3A81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15F7E9-E4D6-4B82-A698-4B46B45096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6CC0D-FECD-498F-94B5-D46218AD26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998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image" Target="../media/image2.png" /><Relationship Id="rId5" Type="http://schemas.openxmlformats.org/officeDocument/2006/relationships/image" Target="../media/image3.png" /><Relationship Id="rId6" Type="http://schemas.openxmlformats.org/officeDocument/2006/relationships/image" Target="../media/image4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Relationship Id="rId3" Type="http://schemas.openxmlformats.org/officeDocument/2006/relationships/image" Target="../media/image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E20E7-72BB-43BF-B681-CDA0994DD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299" y="289560"/>
            <a:ext cx="8118091" cy="721738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导入：四书是指哪四本书？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DB9E6B8-D9C4-4CFC-BA57-038245696F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8985" y="1162048"/>
            <a:ext cx="3733930" cy="26479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3C983CD-2379-4283-9551-4A5DA94D1D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80" y="1162048"/>
            <a:ext cx="3773112" cy="528447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1A5A27F-72DA-47EB-A351-9B3066134D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8985" y="4067323"/>
            <a:ext cx="3773140" cy="23405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276AB62-4EDB-4BA1-A1C6-BC22D465280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4480" r="14809"/>
          <a:stretch>
            <a:fillRect/>
          </a:stretch>
        </p:blipFill>
        <p:spPr>
          <a:xfrm>
            <a:off x="8197910" y="1184337"/>
            <a:ext cx="3693595" cy="522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975380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E20E7-72BB-43BF-B681-CDA0994DD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507" y="257577"/>
            <a:ext cx="3204693" cy="77874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90A3F7-0548-420C-82E5-F5F46428009D}"/>
              </a:ext>
            </a:extLst>
          </p:cNvPr>
          <p:cNvSpPr txBox="1"/>
          <p:nvPr/>
        </p:nvSpPr>
        <p:spPr>
          <a:xfrm>
            <a:off x="922020" y="1506974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“三纲领”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C143C5-15EB-45DB-8078-4F9009FDCB37}"/>
              </a:ext>
            </a:extLst>
          </p:cNvPr>
          <p:cNvSpPr txBox="1"/>
          <p:nvPr/>
        </p:nvSpPr>
        <p:spPr>
          <a:xfrm>
            <a:off x="990600" y="2619436"/>
            <a:ext cx="10393680" cy="184665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“亲民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"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程颐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:“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亲，当作新。朱熹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:“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新者，革其旧之谓也。言既自明字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'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明德’，又当推以及人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使之亦有以去其旧染之污也。”王阳明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:“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亲民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亲近民众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"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。亲民是在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明晓自身本性的善德之后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帮助自己及他人去除污染心灵的东西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使他们同样能够达到与自己同样心灵纯洁的境界。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49765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E20E7-72BB-43BF-B681-CDA0994DD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507" y="257577"/>
            <a:ext cx="3204693" cy="77874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90A3F7-0548-420C-82E5-F5F46428009D}"/>
              </a:ext>
            </a:extLst>
          </p:cNvPr>
          <p:cNvSpPr txBox="1"/>
          <p:nvPr/>
        </p:nvSpPr>
        <p:spPr>
          <a:xfrm>
            <a:off x="922020" y="1506974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“三纲领”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7F9FD0B-2A9B-4412-99A2-5AFB62CFD12C}"/>
              </a:ext>
            </a:extLst>
          </p:cNvPr>
          <p:cNvSpPr txBox="1"/>
          <p:nvPr/>
        </p:nvSpPr>
        <p:spPr>
          <a:xfrm>
            <a:off x="826770" y="2923642"/>
            <a:ext cx="10538460" cy="1938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止于至善。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朱熹：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止者，必至于是而不迁之意；至善，则事理当然之极也。言明明德、新民，皆当止于至善之地而不迁也，盖必其有以尽天理之极而无一亳人之欲之私也。</a:t>
            </a: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蒋介石认为有两种解释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一种是“精益求精”、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以求 至乎其极的意思”；一种是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"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择善固执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"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、“止其所止”的意思。</a:t>
            </a:r>
          </a:p>
        </p:txBody>
      </p:sp>
    </p:spTree>
    <p:extLst>
      <p:ext uri="{BB962C8B-B14F-4D97-AF65-F5344CB8AC3E}">
        <p14:creationId xmlns:p14="http://schemas.microsoft.com/office/powerpoint/2010/main" val="1374671563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E20E7-72BB-43BF-B681-CDA0994DD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507" y="257577"/>
            <a:ext cx="3204693" cy="77874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90A3F7-0548-420C-82E5-F5F46428009D}"/>
              </a:ext>
            </a:extLst>
          </p:cNvPr>
          <p:cNvSpPr txBox="1"/>
          <p:nvPr/>
        </p:nvSpPr>
        <p:spPr>
          <a:xfrm>
            <a:off x="922020" y="1305342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“八条目”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260D14-61A7-4BF4-B98D-23362BA973D9}"/>
              </a:ext>
            </a:extLst>
          </p:cNvPr>
          <p:cNvSpPr txBox="1"/>
          <p:nvPr/>
        </p:nvSpPr>
        <p:spPr>
          <a:xfrm>
            <a:off x="922020" y="2228671"/>
            <a:ext cx="1069848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格物。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"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格，至也。物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犹事也。穷至事物之理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欲其极处无不到也。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“ (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朱熹注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格物就是穷究事物之理，探究万物的规律；尊重科学规律，展现实事求是的基本态度，俗称“懂道理，讲道理”。 一个是在身正诚意的行为上用功；一个仅是在知识的累积上用功，内容层次之间相差太远。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83941A1-A5EC-41DF-83A2-DE1D4E355544}"/>
              </a:ext>
            </a:extLst>
          </p:cNvPr>
          <p:cNvSpPr txBox="1"/>
          <p:nvPr/>
        </p:nvSpPr>
        <p:spPr>
          <a:xfrm>
            <a:off x="922020" y="4317653"/>
            <a:ext cx="1075182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致知：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意为达到完善的理解。南宋朱熹注：“致，推极也；知，犹识也。推极吾之知识，欲其所知无不尽也。”明王守仁谓“致”即行，以论证其“致良知”和“知行合一”。</a:t>
            </a:r>
          </a:p>
        </p:txBody>
      </p:sp>
    </p:spTree>
    <p:extLst>
      <p:ext uri="{BB962C8B-B14F-4D97-AF65-F5344CB8AC3E}">
        <p14:creationId xmlns:p14="http://schemas.microsoft.com/office/powerpoint/2010/main" val="3513134224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E20E7-72BB-43BF-B681-CDA0994DD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507" y="257577"/>
            <a:ext cx="3204693" cy="77874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90A3F7-0548-420C-82E5-F5F46428009D}"/>
              </a:ext>
            </a:extLst>
          </p:cNvPr>
          <p:cNvSpPr txBox="1"/>
          <p:nvPr/>
        </p:nvSpPr>
        <p:spPr>
          <a:xfrm>
            <a:off x="922020" y="1506974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“八条目”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2357B95-7723-42D7-8BE6-BA6DB299437F}"/>
              </a:ext>
            </a:extLst>
          </p:cNvPr>
          <p:cNvSpPr txBox="1"/>
          <p:nvPr/>
        </p:nvSpPr>
        <p:spPr>
          <a:xfrm>
            <a:off x="922020" y="2533918"/>
            <a:ext cx="10408920" cy="26776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诚意。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“所谓诚其意者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毋自欺也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如恶恶臭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如好好色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此之谓自谦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故君子必慎其独也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!”(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朱熹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传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诚意要求我们要真诚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要自觉地遵循我们天生的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善”。最终要的一种能力便是要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"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慎独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"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40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正心。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“所谓修身在正其心者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身有所忿嚏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(zhi) 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则不得其正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有所恐惧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则不得其正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有所好乐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则不得其正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有所忧患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则不得其正。”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(《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传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正心即端正我们的思想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不要被外在的物欲所干扰。</a:t>
            </a:r>
          </a:p>
        </p:txBody>
      </p:sp>
    </p:spTree>
    <p:extLst>
      <p:ext uri="{BB962C8B-B14F-4D97-AF65-F5344CB8AC3E}">
        <p14:creationId xmlns:p14="http://schemas.microsoft.com/office/powerpoint/2010/main" val="2336699326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E20E7-72BB-43BF-B681-CDA0994DD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507" y="257577"/>
            <a:ext cx="3204693" cy="77874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90A3F7-0548-420C-82E5-F5F46428009D}"/>
              </a:ext>
            </a:extLst>
          </p:cNvPr>
          <p:cNvSpPr txBox="1"/>
          <p:nvPr/>
        </p:nvSpPr>
        <p:spPr>
          <a:xfrm>
            <a:off x="922020" y="1506974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“八条目”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77C768-0182-46AF-B122-AD217465A82D}"/>
              </a:ext>
            </a:extLst>
          </p:cNvPr>
          <p:cNvSpPr txBox="1"/>
          <p:nvPr/>
        </p:nvSpPr>
        <p:spPr>
          <a:xfrm>
            <a:off x="1165860" y="2442478"/>
            <a:ext cx="10454640" cy="3046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修身。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“自天子以至于庶人，一是皆以修身为本。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修身是八目最重要、最核心的内容，它是从个人走向国家社会的根本要求。没有修身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便没有齐家、治国、平天下的后三目。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齐家。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家国天下是古人的基本观点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有家才有国。齐家是治国的基础要求。治国。治国即治理国家。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平天下。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即天下太平。</a:t>
            </a:r>
          </a:p>
        </p:txBody>
      </p:sp>
    </p:spTree>
    <p:extLst>
      <p:ext uri="{BB962C8B-B14F-4D97-AF65-F5344CB8AC3E}">
        <p14:creationId xmlns:p14="http://schemas.microsoft.com/office/powerpoint/2010/main" val="743105724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E20E7-72BB-43BF-B681-CDA0994DD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507" y="257577"/>
            <a:ext cx="3204693" cy="77874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346A6E-5443-40B3-A43A-A73F5584FDD6}"/>
              </a:ext>
            </a:extLst>
          </p:cNvPr>
          <p:cNvSpPr txBox="1"/>
          <p:nvPr/>
        </p:nvSpPr>
        <p:spPr>
          <a:xfrm>
            <a:off x="1017270" y="2668488"/>
            <a:ext cx="10401300" cy="22217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格物、致知、诚意、正心”是基础，做好这些的目的是为了“修身”。“齐家、治国、平天下”是“修身”的条件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修身”的目的是“齐家、治国、平天下”。它们是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由大至小的条件关系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，或者是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由小至大的因果关系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“修身”是根本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自天子以至于庶人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壹是皆以修身为本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BACBA8F-FBD1-4B8F-AFCF-494800D9FF79}"/>
              </a:ext>
            </a:extLst>
          </p:cNvPr>
          <p:cNvSpPr txBox="1"/>
          <p:nvPr/>
        </p:nvSpPr>
        <p:spPr>
          <a:xfrm>
            <a:off x="895350" y="1590794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八目”的关系是怎样的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3402534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E20E7-72BB-43BF-B681-CDA0994DD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507" y="257577"/>
            <a:ext cx="3204693" cy="77874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拓展提升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702B3D-AC23-4FBE-9027-B6A9B4D9F04B}"/>
              </a:ext>
            </a:extLst>
          </p:cNvPr>
          <p:cNvSpPr txBox="1"/>
          <p:nvPr/>
        </p:nvSpPr>
        <p:spPr>
          <a:xfrm>
            <a:off x="601980" y="1531620"/>
            <a:ext cx="10706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阅读下列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中的其他选段，结合你的生活实际谈谈你的看法。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F427EE-52F5-4A34-B346-75ED073C005C}"/>
              </a:ext>
            </a:extLst>
          </p:cNvPr>
          <p:cNvSpPr txBox="1"/>
          <p:nvPr/>
        </p:nvSpPr>
        <p:spPr>
          <a:xfrm>
            <a:off x="777240" y="2545588"/>
            <a:ext cx="100812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为人君，止于仁；为人臣，止于敬；为人子，止于孝；为人父，止于慈；与国人交，止于信。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F83450B-23AD-4A6A-B794-CE67C5BCAE04}"/>
              </a:ext>
            </a:extLst>
          </p:cNvPr>
          <p:cNvSpPr txBox="1"/>
          <p:nvPr/>
        </p:nvSpPr>
        <p:spPr>
          <a:xfrm>
            <a:off x="975360" y="4149627"/>
            <a:ext cx="95402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所谓诚其意者，毋自欺也。如恶恶臭，如好好色，此之谓自谦。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F369991-650E-4A50-8EA1-ECD410D9F86D}"/>
              </a:ext>
            </a:extLst>
          </p:cNvPr>
          <p:cNvSpPr txBox="1"/>
          <p:nvPr/>
        </p:nvSpPr>
        <p:spPr>
          <a:xfrm>
            <a:off x="864870" y="5326380"/>
            <a:ext cx="990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生财有大道，生之者众，食之者寡，为之者疾，用之者舒，则财恒足矣。</a:t>
            </a:r>
          </a:p>
        </p:txBody>
      </p:sp>
    </p:spTree>
    <p:extLst>
      <p:ext uri="{BB962C8B-B14F-4D97-AF65-F5344CB8AC3E}">
        <p14:creationId xmlns:p14="http://schemas.microsoft.com/office/powerpoint/2010/main" val="1227585456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E20E7-72BB-43BF-B681-CDA0994DD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507" y="257577"/>
            <a:ext cx="3204693" cy="77874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作业超市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F427EE-52F5-4A34-B346-75ED073C005C}"/>
              </a:ext>
            </a:extLst>
          </p:cNvPr>
          <p:cNvSpPr txBox="1"/>
          <p:nvPr/>
        </p:nvSpPr>
        <p:spPr>
          <a:xfrm>
            <a:off x="1150620" y="1661668"/>
            <a:ext cx="100812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背诵课文中的选段。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F83450B-23AD-4A6A-B794-CE67C5BCAE04}"/>
              </a:ext>
            </a:extLst>
          </p:cNvPr>
          <p:cNvSpPr txBox="1"/>
          <p:nvPr/>
        </p:nvSpPr>
        <p:spPr>
          <a:xfrm>
            <a:off x="1034172" y="2381787"/>
            <a:ext cx="104263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中提到的“三纲”“八目”对你有什么启示，结合实际生活谈一谈。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F99B0A2-E6C1-42E4-97A7-D2149A16C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035" y="3018472"/>
            <a:ext cx="6572250" cy="3381375"/>
          </a:xfrm>
          <a:prstGeom prst="rect">
            <a:avLst/>
          </a:prstGeom>
        </p:spPr>
      </p:pic>
      <p:pic>
        <p:nvPicPr>
          <p:cNvPr id="10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0858500" y="10642600"/>
            <a:ext cx="393700" cy="4572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543951484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4B6FA79-99A4-49AB-98E9-5C7D3A31B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7" y="-31392"/>
            <a:ext cx="12170693" cy="6889392"/>
          </a:xfrm>
          <a:prstGeom prst="rect">
            <a:avLst/>
          </a:prstGeom>
        </p:spPr>
      </p:pic>
      <p:sp>
        <p:nvSpPr>
          <p:cNvPr id="3" name="副标题 2">
            <a:extLst>
              <a:ext uri="{FF2B5EF4-FFF2-40B4-BE49-F238E27FC236}">
                <a16:creationId xmlns:a16="http://schemas.microsoft.com/office/drawing/2014/main" id="{E68191F7-3694-4523-A5E3-56D17E650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129598"/>
            <a:ext cx="9144000" cy="1655762"/>
          </a:xfrm>
        </p:spPr>
        <p:txBody>
          <a:bodyPr/>
          <a:lstStyle/>
          <a:p>
            <a:r>
              <a:rPr lang="en-US" altLang="zh-CN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en-US" altLang="zh-CN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r>
              <a:rPr lang="zh-CN" altLang="en-US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统编高中语文选择性必修上册</a:t>
            </a:r>
            <a:endParaRPr lang="en-US" altLang="zh-CN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F9F9F72-9233-46EE-8D35-9D27CB6D0C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602" y="1223692"/>
            <a:ext cx="9144793" cy="183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328426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E20E7-72BB-43BF-B681-CDA0994DD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507" y="257577"/>
            <a:ext cx="3204693" cy="77874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4DAA6D-F348-477B-BA4C-D02133F3D7F9}"/>
              </a:ext>
            </a:extLst>
          </p:cNvPr>
          <p:cNvSpPr txBox="1"/>
          <p:nvPr/>
        </p:nvSpPr>
        <p:spPr>
          <a:xfrm>
            <a:off x="417920" y="2044331"/>
            <a:ext cx="11545480" cy="357905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是一篇论述儒家修身齐家治国平天下思想的散文，原是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小戴礼记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第四十二篇，相传为春秋战国时期曾子所作，实为秦汉时儒家作品，是一部中国古代讨论教育理论的重要著作。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经北宋程颢、程颐竭力尊崇，南宋朱熹又作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大学章句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，最终和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中庸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并称“四书”。宋、元以后，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成为学校官定的教科书和科举考试的必读书，对中国古代教育产生了极大的影响。</a:t>
            </a:r>
          </a:p>
          <a:p>
            <a:pPr>
              <a:lnSpc>
                <a:spcPct val="12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提出的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“三纲领”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和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“八条目”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，强调修己是治人的前提，修己的目的是为了治国平天下，说明治国平天下和个人道德修养的一致性。</a:t>
            </a:r>
          </a:p>
        </p:txBody>
      </p:sp>
    </p:spTree>
    <p:extLst>
      <p:ext uri="{BB962C8B-B14F-4D97-AF65-F5344CB8AC3E}">
        <p14:creationId xmlns:p14="http://schemas.microsoft.com/office/powerpoint/2010/main" val="2086437518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E20E7-72BB-43BF-B681-CDA0994DD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507" y="257577"/>
            <a:ext cx="3204693" cy="778743"/>
          </a:xfrm>
          <a:solidFill>
            <a:schemeClr val="accent1">
              <a:lumMod val="75000"/>
            </a:schemeClr>
          </a:solidFill>
        </p:spPr>
        <p:txBody>
          <a:bodyPr>
            <a:normAutofit fontScale="90000"/>
          </a:bodyPr>
          <a:lstStyle/>
          <a:p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en-US" altLang="zh-CN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的作者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4DAA6D-F348-477B-BA4C-D02133F3D7F9}"/>
              </a:ext>
            </a:extLst>
          </p:cNvPr>
          <p:cNvSpPr txBox="1"/>
          <p:nvPr/>
        </p:nvSpPr>
        <p:spPr>
          <a:xfrm>
            <a:off x="323260" y="1564271"/>
            <a:ext cx="11545480" cy="44654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一书，为春秋时孔子的门徒曾参所著。曾子（前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505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年－前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435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年），姒姓，曾氏，名参（学术界有两种说法，一读</a:t>
            </a:r>
            <a:r>
              <a:rPr lang="en-US" altLang="zh-CN" sz="2400" err="1">
                <a:latin typeface="黑体" panose="02010609060101010101" pitchFamily="49" charset="-122"/>
                <a:ea typeface="黑体" panose="02010609060101010101" pitchFamily="49" charset="-122"/>
              </a:rPr>
              <a:t>shēn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，一读</a:t>
            </a:r>
            <a:r>
              <a:rPr lang="en-US" altLang="zh-CN" sz="2400" err="1">
                <a:latin typeface="黑体" panose="02010609060101010101" pitchFamily="49" charset="-122"/>
                <a:ea typeface="黑体" panose="02010609060101010101" pitchFamily="49" charset="-122"/>
              </a:rPr>
              <a:t>cān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），字子舆，鲁国南武城（今山东平邑，一说山东嘉祥）人 。春秋末年思想家，儒家大家，孔子晚年弟子之一，儒家学派的重要代表人物，夏禹后代。 其父曾点，字皙，七十二贤之一，与子曾参同师孔子。</a:t>
            </a: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倡导以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“孝恕忠信”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为核心的儒家思想，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“修齐治平”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的政治观，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“内省慎独”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的修养观，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“以孝为本”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的孝道观至今仍具有极其宝贵的社会意义和实用价值。曾子参与编制了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、撰写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孝经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曾子十篇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等作品。</a:t>
            </a:r>
            <a:endParaRPr lang="en-US" altLang="zh-CN" sz="24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周考王六年（公元前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435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年），去世，享年七十一岁。曾子在儒学发展史上占有重要的地位，后世尊为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“宗圣”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，成为配享孔庙的四配之一，仅次于“复圣”颜渊。</a:t>
            </a:r>
          </a:p>
        </p:txBody>
      </p:sp>
    </p:spTree>
    <p:extLst>
      <p:ext uri="{BB962C8B-B14F-4D97-AF65-F5344CB8AC3E}">
        <p14:creationId xmlns:p14="http://schemas.microsoft.com/office/powerpoint/2010/main" val="2348823952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E20E7-72BB-43BF-B681-CDA0994DD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507" y="257577"/>
            <a:ext cx="3204693" cy="77874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关于“大学”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457524-C1BB-4BA1-9593-60D095525FFA}"/>
              </a:ext>
            </a:extLst>
          </p:cNvPr>
          <p:cNvSpPr txBox="1"/>
          <p:nvPr/>
        </p:nvSpPr>
        <p:spPr>
          <a:xfrm>
            <a:off x="693420" y="1538541"/>
            <a:ext cx="110032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周代的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大人的学校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，相对小学而言。小学为奴隶主子弟中幼童至少年接受教育的场所，大学为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岁以上奴隶主青年子弟接受教育的场所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9254DA-A9A5-4691-8950-66579900B740}"/>
              </a:ext>
            </a:extLst>
          </p:cNvPr>
          <p:cNvSpPr txBox="1"/>
          <p:nvPr/>
        </p:nvSpPr>
        <p:spPr>
          <a:xfrm>
            <a:off x="1447800" y="2465755"/>
            <a:ext cx="9448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礼记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王制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：“小学在公宫南之左，大学在郊。天子曰辟雍，诸侯曰頖宫。”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C7E77E8-DCC7-49CA-A510-15A031039D11}"/>
              </a:ext>
            </a:extLst>
          </p:cNvPr>
          <p:cNvSpPr txBox="1"/>
          <p:nvPr/>
        </p:nvSpPr>
        <p:spPr>
          <a:xfrm>
            <a:off x="723900" y="3236879"/>
            <a:ext cx="103632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由周代大学发展而来，成为汉代及以后各封建朝代的太学。</a:t>
            </a:r>
          </a:p>
          <a:p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汉书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礼乐志</a:t>
            </a:r>
            <a:r>
              <a:rPr lang="en-US" altLang="zh-CN" sz="200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000">
                <a:latin typeface="仿宋" panose="02010609060101010101" pitchFamily="49" charset="-122"/>
                <a:ea typeface="仿宋" panose="02010609060101010101" pitchFamily="49" charset="-122"/>
              </a:rPr>
              <a:t>：“古之王者莫不以教化为大务，立大学以教於国，设庠序以化於邑。”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BEFBD67-D545-46B4-849E-85B85EFA3523}"/>
              </a:ext>
            </a:extLst>
          </p:cNvPr>
          <p:cNvSpPr txBox="1"/>
          <p:nvPr/>
        </p:nvSpPr>
        <p:spPr>
          <a:xfrm>
            <a:off x="723900" y="4570097"/>
            <a:ext cx="111937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古代指研究国家和社会管理的学问，相对于小学。小学是研究文字训诂音韵的学问。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CD76C76-D2B6-44C5-8D96-D3ABD6F69AAB}"/>
              </a:ext>
            </a:extLst>
          </p:cNvPr>
          <p:cNvSpPr txBox="1"/>
          <p:nvPr/>
        </p:nvSpPr>
        <p:spPr>
          <a:xfrm>
            <a:off x="693420" y="5450206"/>
            <a:ext cx="10325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/>
              <a:t>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现在泛指实施高等教育的学校，包括高等专科学校、学院、综合性大学等。</a:t>
            </a:r>
          </a:p>
        </p:txBody>
      </p:sp>
    </p:spTree>
    <p:extLst>
      <p:ext uri="{BB962C8B-B14F-4D97-AF65-F5344CB8AC3E}">
        <p14:creationId xmlns:p14="http://schemas.microsoft.com/office/powerpoint/2010/main" val="2631382517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E20E7-72BB-43BF-B681-CDA0994DD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507" y="257577"/>
            <a:ext cx="3204693" cy="77874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4DAA6D-F348-477B-BA4C-D02133F3D7F9}"/>
              </a:ext>
            </a:extLst>
          </p:cNvPr>
          <p:cNvSpPr txBox="1"/>
          <p:nvPr/>
        </p:nvSpPr>
        <p:spPr>
          <a:xfrm>
            <a:off x="277968" y="1601448"/>
            <a:ext cx="5795493" cy="1827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大学之道，在明明德，在亲民，在止于至善。知止而后有定，定而后能静，静而后能安，安而后能虑，虑而后能得。物有本末，事有终始。知所先后，则近道矣。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AFB14F-05E8-4D58-B847-F22EB6BF0DFB}"/>
              </a:ext>
            </a:extLst>
          </p:cNvPr>
          <p:cNvSpPr txBox="1"/>
          <p:nvPr/>
        </p:nvSpPr>
        <p:spPr>
          <a:xfrm>
            <a:off x="6486661" y="1679732"/>
            <a:ext cx="487465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大学之道：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大学的宗旨。“大学”一词在古代有两种含义：一是“博学”的意思；二是相对于小学而言的“大人之学”。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C0B1BF-A4F5-4683-A04F-8BAEB0F96D4D}"/>
              </a:ext>
            </a:extLst>
          </p:cNvPr>
          <p:cNvSpPr txBox="1"/>
          <p:nvPr/>
        </p:nvSpPr>
        <p:spPr>
          <a:xfrm>
            <a:off x="6486661" y="2849404"/>
            <a:ext cx="5705339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明明德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彰明美德。前一个“明”是动词，彰明。</a:t>
            </a:r>
          </a:p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明德，美好的德行。</a:t>
            </a: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亲民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亲近爱抚民众，一说“亲”当作“新”。</a:t>
            </a:r>
          </a:p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“新民”即使天下人去旧立新，去恶向善，</a:t>
            </a: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止于至善：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达到道德修养的最高境界。</a:t>
            </a: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知止而后有定：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知道要达到的”至善”境界，则</a:t>
            </a:r>
          </a:p>
          <a:p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志向坚定不移，</a:t>
            </a: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静：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心不妥动。</a:t>
            </a: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安：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性情安和。</a:t>
            </a: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虑：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思虑精详。</a:t>
            </a: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得：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处事合宜。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DCC68C8-0265-467F-9461-A4F2F31A85C7}"/>
              </a:ext>
            </a:extLst>
          </p:cNvPr>
          <p:cNvCxnSpPr/>
          <p:nvPr/>
        </p:nvCxnSpPr>
        <p:spPr>
          <a:xfrm>
            <a:off x="6297769" y="173865"/>
            <a:ext cx="90152" cy="668413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01E11DD3-D8F5-4EC4-8B6C-C3690030E411}"/>
              </a:ext>
            </a:extLst>
          </p:cNvPr>
          <p:cNvSpPr txBox="1"/>
          <p:nvPr/>
        </p:nvSpPr>
        <p:spPr>
          <a:xfrm>
            <a:off x="152398" y="3790033"/>
            <a:ext cx="6046631" cy="26463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大学的宗旨在于弘扬光明正大的品德，学习和应用于生活，使人达到最完善的境界。 知道应达到的境界才能够志向坚定；志向坚定才能够镇静不躁；镇静不躁才能够心安理得；心安理得才能够思虑周详；思虑周详才能够有所收获。每样东西都有根本有枝末，每件事情都有开始有终结。明白了这本末始终的道理，就接近事物发展的规律了。</a:t>
            </a:r>
          </a:p>
        </p:txBody>
      </p:sp>
    </p:spTree>
    <p:extLst>
      <p:ext uri="{BB962C8B-B14F-4D97-AF65-F5344CB8AC3E}">
        <p14:creationId xmlns:p14="http://schemas.microsoft.com/office/powerpoint/2010/main" val="4079048637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E20E7-72BB-43BF-B681-CDA0994DD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507" y="257577"/>
            <a:ext cx="3204693" cy="77874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54DAA6D-F348-477B-BA4C-D02133F3D7F9}"/>
              </a:ext>
            </a:extLst>
          </p:cNvPr>
          <p:cNvSpPr txBox="1"/>
          <p:nvPr/>
        </p:nvSpPr>
        <p:spPr>
          <a:xfrm>
            <a:off x="207403" y="1187341"/>
            <a:ext cx="659559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古之欲明明德于天下者，先治其国。欲治其国者，先齐其家。欲齐其家者，先修其身。欲修其身者，先正其心。欲正其心者，先诚其意。欲诚其意者，先致其知。致知在格物。物格而后知至，知至而后意诚，意诚而后心正，心正而后身修，身修而后家齐，家齐而后国治，国治而后天下平。自天子以至于庶人，壹是皆以修身为本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B77042-3824-4B43-AB45-32D805BDBA9F}"/>
              </a:ext>
            </a:extLst>
          </p:cNvPr>
          <p:cNvSpPr txBox="1"/>
          <p:nvPr/>
        </p:nvSpPr>
        <p:spPr>
          <a:xfrm>
            <a:off x="586740" y="4233049"/>
            <a:ext cx="490561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齐其家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使家族中的各种关系整齐有序。</a:t>
            </a: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致其知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获得知识。一说，把自己对事物的认识推到极致。</a:t>
            </a: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格物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推究事物的原理。</a:t>
            </a: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知至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对外物之理认识充分。</a:t>
            </a:r>
          </a:p>
          <a:p>
            <a:r>
              <a:rPr lang="zh-CN" altLang="en-US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壹是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000">
                <a:latin typeface="黑体" panose="02010609060101010101" pitchFamily="49" charset="-122"/>
                <a:ea typeface="黑体" panose="02010609060101010101" pitchFamily="49" charset="-122"/>
              </a:rPr>
              <a:t>一概，一律。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4D53252-BBCF-4FE9-8258-095EAA10B2C3}"/>
              </a:ext>
            </a:extLst>
          </p:cNvPr>
          <p:cNvCxnSpPr/>
          <p:nvPr/>
        </p:nvCxnSpPr>
        <p:spPr>
          <a:xfrm flipH="1">
            <a:off x="6941820" y="53340"/>
            <a:ext cx="0" cy="680466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C8685646-41D6-4F74-A56A-9D4B9D606DC5}"/>
              </a:ext>
            </a:extLst>
          </p:cNvPr>
          <p:cNvSpPr txBox="1"/>
          <p:nvPr/>
        </p:nvSpPr>
        <p:spPr>
          <a:xfrm>
            <a:off x="7161137" y="1187341"/>
            <a:ext cx="4823460" cy="501675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在古代，意欲将高尚的德行弘扬于天下的人，则先要治理好自己的国家；意欲治理好自己国家的人，则先要调整好自己的家庭；意欲调整好自己家庭的人，则先要修养好自身的品德；意欲修养好自身品德的人，则先要端正自己的心意；意欲端正自己心意的人，则先要使自己的意念真诚；意欲使自己意念真诚的人，则先要获取知识；获取知识的途径则在于探究事理。探究事理后才能获得正确认识，认识正确后才能意念真诚，意念真诚后才能端正心意，心意端正后才能修养好品德，品德修养好后才能调整好家族，家族调整好后才能治理好国家，国家治理好后才能使天下太平。从天子到普通百姓，都要把修养品德作为根本。</a:t>
            </a:r>
          </a:p>
        </p:txBody>
      </p:sp>
    </p:spTree>
    <p:extLst>
      <p:ext uri="{BB962C8B-B14F-4D97-AF65-F5344CB8AC3E}">
        <p14:creationId xmlns:p14="http://schemas.microsoft.com/office/powerpoint/2010/main" val="2535834067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E20E7-72BB-43BF-B681-CDA0994DD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507" y="257577"/>
            <a:ext cx="3204693" cy="77874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90A3F7-0548-420C-82E5-F5F46428009D}"/>
              </a:ext>
            </a:extLst>
          </p:cNvPr>
          <p:cNvSpPr txBox="1"/>
          <p:nvPr/>
        </p:nvSpPr>
        <p:spPr>
          <a:xfrm>
            <a:off x="845820" y="1418912"/>
            <a:ext cx="103327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的主体是“三纲领”“八条目”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请在文中将其找出来。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0D39288-B816-4E46-A9AB-1F53320F7741}"/>
              </a:ext>
            </a:extLst>
          </p:cNvPr>
          <p:cNvSpPr txBox="1"/>
          <p:nvPr/>
        </p:nvSpPr>
        <p:spPr>
          <a:xfrm>
            <a:off x="1318260" y="216229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三纲领：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明明德、亲民、止于至善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FCEBBF2-1105-49DF-9C86-957238E47C41}"/>
              </a:ext>
            </a:extLst>
          </p:cNvPr>
          <p:cNvSpPr txBox="1"/>
          <p:nvPr/>
        </p:nvSpPr>
        <p:spPr>
          <a:xfrm>
            <a:off x="1318260" y="2841813"/>
            <a:ext cx="87706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八条目：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格物、致知、诚意、正心、修身、齐家、治国、平天下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D603495-A70B-4645-B7CE-69B99AF3CED2}"/>
              </a:ext>
            </a:extLst>
          </p:cNvPr>
          <p:cNvSpPr txBox="1"/>
          <p:nvPr/>
        </p:nvSpPr>
        <p:spPr>
          <a:xfrm>
            <a:off x="468630" y="3946373"/>
            <a:ext cx="11254740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分“经”“传”两部分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:“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经”指的是道、根本、原则和规律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;“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传”则用以诠释“经”的。大学的经文名为“大学之道”，其内容有“三纲八目”之分。“纲”是大纲、纲领，指主要的部分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;“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目”是细目，大项中再分的小项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纲目即大纲和细目，古有“纲举目张”一说。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三纲”指明明德、亲民和止于至善。“八目”是格物、致知、诚意、正心、修身、齐家、治国、平天下。</a:t>
            </a:r>
          </a:p>
        </p:txBody>
      </p:sp>
    </p:spTree>
    <p:extLst>
      <p:ext uri="{BB962C8B-B14F-4D97-AF65-F5344CB8AC3E}">
        <p14:creationId xmlns:p14="http://schemas.microsoft.com/office/powerpoint/2010/main" val="2486799472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CE20E7-72BB-43BF-B681-CDA0994DD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507" y="257577"/>
            <a:ext cx="3204693" cy="778743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问题探究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90A3F7-0548-420C-82E5-F5F46428009D}"/>
              </a:ext>
            </a:extLst>
          </p:cNvPr>
          <p:cNvSpPr txBox="1"/>
          <p:nvPr/>
        </p:nvSpPr>
        <p:spPr>
          <a:xfrm>
            <a:off x="922020" y="1506974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“三纲领”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C143C5-15EB-45DB-8078-4F9009FDCB37}"/>
              </a:ext>
            </a:extLst>
          </p:cNvPr>
          <p:cNvSpPr txBox="1"/>
          <p:nvPr/>
        </p:nvSpPr>
        <p:spPr>
          <a:xfrm>
            <a:off x="762000" y="2842260"/>
            <a:ext cx="10850880" cy="22217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“明明德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。程颐说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:“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明，明之也。明德者，人之所得乎天，而虚灵不昧，以具众理而应万事者也；但为气禀所拘，人欲所蔽，则有时而昏；然其本体之明，则有尝息者，故学者当因其所发而遂明之，以复其初也。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中庸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》:“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天命之谓性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率性之谓道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修道之谓教。”</a:t>
            </a:r>
          </a:p>
        </p:txBody>
      </p:sp>
    </p:spTree>
    <p:extLst>
      <p:ext uri="{BB962C8B-B14F-4D97-AF65-F5344CB8AC3E}">
        <p14:creationId xmlns:p14="http://schemas.microsoft.com/office/powerpoint/2010/main" val="3182196937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81</Paragraphs>
  <Slides>17</Slides>
  <Notes>1</Notes>
  <TotalTime>161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4">
      <vt:lpstr>Arial</vt:lpstr>
      <vt:lpstr>等线 Light</vt:lpstr>
      <vt:lpstr>等线</vt:lpstr>
      <vt:lpstr>微软雅黑</vt:lpstr>
      <vt:lpstr>黑体</vt:lpstr>
      <vt:lpstr>仿宋</vt:lpstr>
      <vt:lpstr>Office 主题​​</vt:lpstr>
      <vt:lpstr>导入：四书是指哪四本书？</vt:lpstr>
      <vt:lpstr>PowerPoint Presentation</vt:lpstr>
      <vt:lpstr>《大学》</vt:lpstr>
      <vt:lpstr>《大学》的作者</vt:lpstr>
      <vt:lpstr>关于“大学”</vt:lpstr>
      <vt:lpstr>文白对译</vt:lpstr>
      <vt:lpstr>文白对译</vt:lpstr>
      <vt:lpstr>问题探究</vt:lpstr>
      <vt:lpstr>问题探究</vt:lpstr>
      <vt:lpstr>问题探究</vt:lpstr>
      <vt:lpstr>问题探究</vt:lpstr>
      <vt:lpstr>问题探究</vt:lpstr>
      <vt:lpstr>问题探究</vt:lpstr>
      <vt:lpstr>问题探究</vt:lpstr>
      <vt:lpstr>问题探究</vt:lpstr>
      <vt:lpstr>拓展提升</vt:lpstr>
      <vt:lpstr>作业超市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导入：四书是指哪四本书？</dc:title>
  <dc:creator>谢 忠凯</dc:creator>
  <cp:lastModifiedBy>谢 忠凯</cp:lastModifiedBy>
  <cp:revision>20</cp:revision>
  <dcterms:created xsi:type="dcterms:W3CDTF">2020-08-14T12:32:54Z</dcterms:created>
  <dcterms:modified xsi:type="dcterms:W3CDTF">2020-08-24T06:37:07Z</dcterms:modified>
</cp:coreProperties>
</file>