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14" y="-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2017/11/19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pPr/>
              <a:t>2017/11/19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2017/11/19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pPr/>
              <a:t>2017/11/19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2017/11/19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2017/11/19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  <a:pPr/>
              <a:t>2017/11/19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1.xml"/><Relationship Id="rId3" Type="http://schemas.openxmlformats.org/officeDocument/2006/relationships/image" Target="../media/image3.png"/><Relationship Id="rId7" Type="http://schemas.openxmlformats.org/officeDocument/2006/relationships/slide" Target="slide5.xml"/><Relationship Id="rId12" Type="http://schemas.openxmlformats.org/officeDocument/2006/relationships/slide" Target="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slide" Target="slide4.xml"/><Relationship Id="rId11" Type="http://schemas.openxmlformats.org/officeDocument/2006/relationships/slide" Target="slide9.xml"/><Relationship Id="rId5" Type="http://schemas.openxmlformats.org/officeDocument/2006/relationships/slide" Target="slide3.xml"/><Relationship Id="rId10" Type="http://schemas.openxmlformats.org/officeDocument/2006/relationships/slide" Target="slide8.xml"/><Relationship Id="rId4" Type="http://schemas.openxmlformats.org/officeDocument/2006/relationships/image" Target="../media/image4.png"/><Relationship Id="rId9" Type="http://schemas.openxmlformats.org/officeDocument/2006/relationships/slide" Target="slide6.xml"/><Relationship Id="rId14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0640" y="-4445"/>
            <a:ext cx="5714365" cy="68668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89860" y="-4445"/>
            <a:ext cx="5714365" cy="68668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30680" y="1061403"/>
            <a:ext cx="9144000" cy="2387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高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2017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级半期文言文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大擂台</a:t>
            </a: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冯丹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4010" y="-198755"/>
            <a:ext cx="12327255" cy="72548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hlinkClick r:id="rId3" action="ppaction://hlinksldjump"/>
              </a:rPr>
              <a:t>八号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53640" y="1691005"/>
            <a:ext cx="10515600" cy="4351338"/>
          </a:xfrm>
        </p:spPr>
        <p:txBody>
          <a:bodyPr/>
          <a:lstStyle/>
          <a:p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剪刀石头布定胜负吧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4010" y="-198755"/>
            <a:ext cx="12327255" cy="72548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hlinkClick r:id="rId3" action="ppaction://hlinksldjump"/>
              </a:rPr>
              <a:t>9</a:t>
            </a:r>
            <a:r>
              <a:rPr lang="zh-CN" altLang="en-US">
                <a:hlinkClick r:id="rId3" action="ppaction://hlinksldjump"/>
              </a:rPr>
              <a:t>号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、若亡郑而有益于君，敢以烦执事。越国以鄙远，君知其难也。</a:t>
            </a:r>
          </a:p>
          <a:p>
            <a:pPr lvl="0" eaLnBrk="1" hangingPunct="1">
              <a:lnSpc>
                <a:spcPct val="140000"/>
              </a:lnSpc>
            </a:pPr>
            <a:r>
              <a:rPr lang="en-US" altLang="zh-CN"/>
              <a:t>2</a:t>
            </a:r>
            <a:r>
              <a:rPr lang="zh-CN" altLang="en-US"/>
              <a:t>、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秦之遇将军，可谓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深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矣：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厚遗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秦王宠臣中庶子蒙嘉：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愿举国为内臣，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比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诸侯之列：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愿大王少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假借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之，使毕使于前：</a:t>
            </a:r>
          </a:p>
          <a:p>
            <a:pPr lvl="0" eaLnBrk="1" hangingPunct="1">
              <a:lnSpc>
                <a:spcPct val="140000"/>
              </a:lnSpc>
            </a:pPr>
            <a:r>
              <a:rPr lang="en-US" altLang="zh-CN"/>
              <a:t>3</a:t>
            </a:r>
            <a:r>
              <a:rPr lang="zh-CN" altLang="en-US"/>
              <a:t>、高渐离击筑，荆轲和而歌，</a:t>
            </a:r>
            <a:r>
              <a:rPr lang="en-US" altLang="zh-CN"/>
              <a:t>___________.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-1447165"/>
            <a:ext cx="12190730" cy="97523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hlinkClick r:id="rId3" action="ppaction://hlinksldjump"/>
              </a:rPr>
              <a:t>十  </a:t>
            </a:r>
            <a:r>
              <a:rPr lang="zh-CN" altLang="en-US"/>
              <a:t>              </a:t>
            </a:r>
            <a:r>
              <a:rPr lang="zh-CN" altLang="en-US">
                <a:hlinkClick r:id="rId4" action="ppaction://hlinksldjump"/>
              </a:rPr>
              <a:t>号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、和平，好吗？？</a:t>
            </a:r>
          </a:p>
          <a:p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、继续战斗？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9765" y="-33655"/>
            <a:ext cx="6183630" cy="68205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837565"/>
            <a:ext cx="10515600" cy="1325563"/>
          </a:xfrm>
        </p:spPr>
        <p:txBody>
          <a:bodyPr/>
          <a:lstStyle/>
          <a:p>
            <a:r>
              <a:rPr lang="zh-CN" altLang="en-US">
                <a:hlinkClick r:id="rId3" action="ppaction://hlinksldjump"/>
              </a:rPr>
              <a:t>比赛升级：分数乘以</a:t>
            </a:r>
            <a:r>
              <a:rPr lang="en-US" altLang="zh-CN">
                <a:hlinkClick r:id="rId3" action="ppaction://hlinksldjump"/>
              </a:rPr>
              <a:t>2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2765" y="2282825"/>
            <a:ext cx="10515600" cy="4351338"/>
          </a:xfrm>
        </p:spPr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、事所以不成者，乃欲以生劫之，必得约契以报太子。</a:t>
            </a:r>
          </a:p>
          <a:p>
            <a:r>
              <a:rPr lang="en-US" altLang="zh-CN"/>
              <a:t>2</a:t>
            </a:r>
            <a:r>
              <a:rPr lang="zh-CN" altLang="en-US"/>
              <a:t>、哙遂入，披帷西向立，瞋目视项王，头发上指，目眦尽裂。</a:t>
            </a:r>
          </a:p>
          <a:p>
            <a:r>
              <a:rPr lang="en-US" altLang="zh-CN"/>
              <a:t>3</a:t>
            </a:r>
            <a:r>
              <a:rPr lang="zh-CN" altLang="en-US"/>
              <a:t>、</a:t>
            </a:r>
            <a:r>
              <a:rPr lang="zh-CN" altLang="en-US">
                <a:solidFill>
                  <a:srgbClr val="FF0000"/>
                </a:solidFill>
              </a:rPr>
              <a:t>道</a:t>
            </a:r>
            <a:r>
              <a:rPr lang="zh-CN" altLang="en-US"/>
              <a:t>芷阳</a:t>
            </a:r>
            <a:r>
              <a:rPr lang="zh-CN" altLang="en-US">
                <a:solidFill>
                  <a:srgbClr val="FF0000"/>
                </a:solidFill>
              </a:rPr>
              <a:t>间</a:t>
            </a:r>
            <a:r>
              <a:rPr lang="zh-CN" altLang="en-US"/>
              <a:t>行：</a:t>
            </a:r>
          </a:p>
          <a:p>
            <a:r>
              <a:rPr lang="zh-CN" altLang="en-US"/>
              <a:t>       沛公不</a:t>
            </a:r>
            <a:r>
              <a:rPr lang="zh-CN" altLang="en-US">
                <a:solidFill>
                  <a:srgbClr val="FF0000"/>
                </a:solidFill>
              </a:rPr>
              <a:t>胜</a:t>
            </a:r>
            <a:r>
              <a:rPr lang="zh-CN" altLang="en-US"/>
              <a:t>杯杓</a:t>
            </a:r>
          </a:p>
          <a:p>
            <a:r>
              <a:rPr lang="zh-CN" altLang="en-US"/>
              <a:t>      沛公起</a:t>
            </a:r>
            <a:r>
              <a:rPr lang="zh-CN" altLang="en-US">
                <a:solidFill>
                  <a:srgbClr val="FF0000"/>
                </a:solidFill>
              </a:rPr>
              <a:t>如</a:t>
            </a:r>
            <a:r>
              <a:rPr lang="zh-CN" altLang="en-US"/>
              <a:t>厕</a:t>
            </a:r>
          </a:p>
          <a:p>
            <a:pPr marL="0" indent="0">
              <a:buNone/>
            </a:pPr>
            <a:r>
              <a:rPr lang="en-US" altLang="zh-CN"/>
              <a:t>4</a:t>
            </a:r>
            <a:r>
              <a:rPr lang="zh-CN" altLang="en-US"/>
              <a:t>、请在第一单元中分别指出一个</a:t>
            </a:r>
          </a:p>
          <a:p>
            <a:pPr marL="0" indent="0">
              <a:buNone/>
            </a:pPr>
            <a:r>
              <a:rPr lang="zh-CN" altLang="en-US"/>
              <a:t>   状语后置句、宾语前置句、定语后置局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0730" y="-64135"/>
            <a:ext cx="6666865" cy="73526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olidFill>
                  <a:srgbClr val="FF0000"/>
                </a:solidFill>
              </a:rPr>
              <a:t>together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一起来复习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2049"/>
          <p:cNvSpPr/>
          <p:nvPr/>
        </p:nvSpPr>
        <p:spPr>
          <a:xfrm>
            <a:off x="2139950" y="2263775"/>
            <a:ext cx="7916863" cy="41735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一、理解常见文言实词在文中的含义</a:t>
            </a:r>
          </a:p>
          <a:p>
            <a:pPr lvl="0" eaLnBrk="1" hangingPunct="1">
              <a:lnSpc>
                <a:spcPct val="14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写出下列通假字的本字，并解释其义</a:t>
            </a:r>
          </a:p>
          <a:p>
            <a:pPr lvl="0" eaLnBrk="1" hangingPunct="1">
              <a:lnSpc>
                <a:spcPct val="140000"/>
              </a:lnSpc>
            </a:pP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烛之武退秦师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》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）无能为也已      通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en-US" altLang="zh-CN" sz="2400" b="1" u="sng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）共其乏困        通：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）秦伯说          通：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）失其所与，不知  通：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</a:p>
        </p:txBody>
      </p:sp>
      <p:sp>
        <p:nvSpPr>
          <p:cNvPr id="2052" name="文本框 2051"/>
          <p:cNvSpPr txBox="1"/>
          <p:nvPr/>
        </p:nvSpPr>
        <p:spPr>
          <a:xfrm>
            <a:off x="3648075" y="692150"/>
            <a:ext cx="4008438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必修一   文言文考点</a:t>
            </a:r>
          </a:p>
        </p:txBody>
      </p:sp>
      <p:sp>
        <p:nvSpPr>
          <p:cNvPr id="2053" name="文本框 2052"/>
          <p:cNvSpPr txBox="1"/>
          <p:nvPr/>
        </p:nvSpPr>
        <p:spPr>
          <a:xfrm>
            <a:off x="2128838" y="1963738"/>
            <a:ext cx="34559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考点知识巩固</a:t>
            </a:r>
          </a:p>
        </p:txBody>
      </p:sp>
      <p:sp>
        <p:nvSpPr>
          <p:cNvPr id="2054" name="矩形 2053"/>
          <p:cNvSpPr/>
          <p:nvPr/>
        </p:nvSpPr>
        <p:spPr>
          <a:xfrm>
            <a:off x="1709738" y="1474788"/>
            <a:ext cx="87503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［教材篇目］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——《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烛之武退秦师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》《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荆轲刺秦王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》《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鸿门宴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</a:p>
        </p:txBody>
      </p:sp>
      <p:sp>
        <p:nvSpPr>
          <p:cNvPr id="2055" name="矩形 2054"/>
          <p:cNvSpPr/>
          <p:nvPr/>
        </p:nvSpPr>
        <p:spPr>
          <a:xfrm>
            <a:off x="5880100" y="3889375"/>
            <a:ext cx="94742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矣”</a:t>
            </a:r>
          </a:p>
        </p:txBody>
      </p:sp>
      <p:sp>
        <p:nvSpPr>
          <p:cNvPr id="2056" name="矩形 2055"/>
          <p:cNvSpPr/>
          <p:nvPr/>
        </p:nvSpPr>
        <p:spPr>
          <a:xfrm>
            <a:off x="5880100" y="4391025"/>
            <a:ext cx="14398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供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</a:p>
        </p:txBody>
      </p:sp>
      <p:sp>
        <p:nvSpPr>
          <p:cNvPr id="2057" name="矩形 2056"/>
          <p:cNvSpPr/>
          <p:nvPr/>
        </p:nvSpPr>
        <p:spPr>
          <a:xfrm>
            <a:off x="5880100" y="4919663"/>
            <a:ext cx="12969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悦”</a:t>
            </a:r>
          </a:p>
        </p:txBody>
      </p:sp>
      <p:sp>
        <p:nvSpPr>
          <p:cNvPr id="2058" name="矩形 2057"/>
          <p:cNvSpPr/>
          <p:nvPr/>
        </p:nvSpPr>
        <p:spPr>
          <a:xfrm>
            <a:off x="5951538" y="5405438"/>
            <a:ext cx="11874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智”</a:t>
            </a:r>
          </a:p>
        </p:txBody>
      </p:sp>
      <p:sp>
        <p:nvSpPr>
          <p:cNvPr id="2059" name="矩形 2058"/>
          <p:cNvSpPr/>
          <p:nvPr/>
        </p:nvSpPr>
        <p:spPr>
          <a:xfrm>
            <a:off x="7032625" y="3860800"/>
            <a:ext cx="171323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句末语气词</a:t>
            </a:r>
          </a:p>
        </p:txBody>
      </p:sp>
      <p:sp>
        <p:nvSpPr>
          <p:cNvPr id="2060" name="矩形 2059"/>
          <p:cNvSpPr/>
          <p:nvPr/>
        </p:nvSpPr>
        <p:spPr>
          <a:xfrm>
            <a:off x="7104063" y="4387850"/>
            <a:ext cx="79502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供给</a:t>
            </a:r>
          </a:p>
        </p:txBody>
      </p:sp>
      <p:sp>
        <p:nvSpPr>
          <p:cNvPr id="2061" name="矩形 2060"/>
          <p:cNvSpPr/>
          <p:nvPr/>
        </p:nvSpPr>
        <p:spPr>
          <a:xfrm>
            <a:off x="7104063" y="4960938"/>
            <a:ext cx="11731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高兴</a:t>
            </a:r>
          </a:p>
        </p:txBody>
      </p:sp>
      <p:sp>
        <p:nvSpPr>
          <p:cNvPr id="2062" name="矩形 2061"/>
          <p:cNvSpPr/>
          <p:nvPr/>
        </p:nvSpPr>
        <p:spPr>
          <a:xfrm>
            <a:off x="7154863" y="5448300"/>
            <a:ext cx="9572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明智</a:t>
            </a:r>
          </a:p>
        </p:txBody>
      </p:sp>
      <p:sp>
        <p:nvSpPr>
          <p:cNvPr id="2063" name="直接连接符 2062"/>
          <p:cNvSpPr/>
          <p:nvPr/>
        </p:nvSpPr>
        <p:spPr>
          <a:xfrm>
            <a:off x="7104063" y="4292600"/>
            <a:ext cx="15128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4" name="直接连接符 2063"/>
          <p:cNvSpPr/>
          <p:nvPr/>
        </p:nvSpPr>
        <p:spPr>
          <a:xfrm>
            <a:off x="7032625" y="4797425"/>
            <a:ext cx="10080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5" name="直接连接符 2064"/>
          <p:cNvSpPr/>
          <p:nvPr/>
        </p:nvSpPr>
        <p:spPr>
          <a:xfrm>
            <a:off x="7104063" y="5373688"/>
            <a:ext cx="9366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6" name="直接连接符 2065"/>
          <p:cNvSpPr/>
          <p:nvPr/>
        </p:nvSpPr>
        <p:spPr>
          <a:xfrm>
            <a:off x="7119938" y="5870575"/>
            <a:ext cx="9366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7" name="矩形 2066"/>
          <p:cNvSpPr/>
          <p:nvPr/>
        </p:nvSpPr>
        <p:spPr>
          <a:xfrm>
            <a:off x="4224338" y="4121150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  <p:sp>
        <p:nvSpPr>
          <p:cNvPr id="2068" name="矩形 2067"/>
          <p:cNvSpPr/>
          <p:nvPr/>
        </p:nvSpPr>
        <p:spPr>
          <a:xfrm>
            <a:off x="3032125" y="4610100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  <p:sp>
        <p:nvSpPr>
          <p:cNvPr id="2069" name="矩形 2068"/>
          <p:cNvSpPr/>
          <p:nvPr/>
        </p:nvSpPr>
        <p:spPr>
          <a:xfrm>
            <a:off x="3638550" y="5154613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  <p:sp>
        <p:nvSpPr>
          <p:cNvPr id="2070" name="矩形 2069"/>
          <p:cNvSpPr/>
          <p:nvPr/>
        </p:nvSpPr>
        <p:spPr>
          <a:xfrm>
            <a:off x="4830763" y="5673725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/>
      <p:bldP spid="2056" grpId="0"/>
      <p:bldP spid="2057" grpId="0"/>
      <p:bldP spid="2058" grpId="0"/>
      <p:bldP spid="2059" grpId="0"/>
      <p:bldP spid="2060" grpId="0"/>
      <p:bldP spid="2061" grpId="0"/>
      <p:bldP spid="20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3073"/>
          <p:cNvSpPr/>
          <p:nvPr/>
        </p:nvSpPr>
        <p:spPr>
          <a:xfrm>
            <a:off x="2211388" y="420688"/>
            <a:ext cx="7916862" cy="61182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lnSpc>
                <a:spcPct val="140000"/>
              </a:lnSpc>
            </a:pP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荆轲刺秦王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》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）秦王必说见臣         通：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）往而不反者           通：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）燕王诚振怖大王之威   通：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）卒起不意             通：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）秦王方还柱走         通：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</a:p>
          <a:p>
            <a:pPr lvl="0" eaLnBrk="1" hangingPunct="1">
              <a:lnSpc>
                <a:spcPct val="140000"/>
              </a:lnSpc>
            </a:pP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鸿门宴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》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）皆为龙虎，成五采    通：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）距关，毋内诸侯      通：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通：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</a:p>
        </p:txBody>
      </p:sp>
      <p:sp>
        <p:nvSpPr>
          <p:cNvPr id="3075" name="矩形 3074"/>
          <p:cNvSpPr/>
          <p:nvPr/>
        </p:nvSpPr>
        <p:spPr>
          <a:xfrm>
            <a:off x="6816725" y="1027113"/>
            <a:ext cx="11445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悦”</a:t>
            </a:r>
          </a:p>
        </p:txBody>
      </p:sp>
      <p:sp>
        <p:nvSpPr>
          <p:cNvPr id="3076" name="矩形 3075"/>
          <p:cNvSpPr/>
          <p:nvPr/>
        </p:nvSpPr>
        <p:spPr>
          <a:xfrm>
            <a:off x="6816725" y="1530350"/>
            <a:ext cx="12557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返”</a:t>
            </a:r>
          </a:p>
        </p:txBody>
      </p:sp>
      <p:sp>
        <p:nvSpPr>
          <p:cNvPr id="3077" name="矩形 3076"/>
          <p:cNvSpPr/>
          <p:nvPr/>
        </p:nvSpPr>
        <p:spPr>
          <a:xfrm>
            <a:off x="6816725" y="2051050"/>
            <a:ext cx="12747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震”</a:t>
            </a:r>
          </a:p>
        </p:txBody>
      </p:sp>
      <p:sp>
        <p:nvSpPr>
          <p:cNvPr id="3078" name="矩形 3077"/>
          <p:cNvSpPr/>
          <p:nvPr/>
        </p:nvSpPr>
        <p:spPr>
          <a:xfrm>
            <a:off x="6816725" y="2551113"/>
            <a:ext cx="12033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猝”</a:t>
            </a:r>
          </a:p>
        </p:txBody>
      </p:sp>
      <p:sp>
        <p:nvSpPr>
          <p:cNvPr id="3079" name="矩形 3078"/>
          <p:cNvSpPr/>
          <p:nvPr/>
        </p:nvSpPr>
        <p:spPr>
          <a:xfrm>
            <a:off x="6805613" y="3078163"/>
            <a:ext cx="12842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环”</a:t>
            </a:r>
          </a:p>
        </p:txBody>
      </p:sp>
      <p:sp>
        <p:nvSpPr>
          <p:cNvPr id="3080" name="矩形 3079"/>
          <p:cNvSpPr/>
          <p:nvPr/>
        </p:nvSpPr>
        <p:spPr>
          <a:xfrm>
            <a:off x="8004175" y="1052513"/>
            <a:ext cx="9001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高兴</a:t>
            </a:r>
          </a:p>
        </p:txBody>
      </p:sp>
      <p:sp>
        <p:nvSpPr>
          <p:cNvPr id="3081" name="矩形 3080"/>
          <p:cNvSpPr/>
          <p:nvPr/>
        </p:nvSpPr>
        <p:spPr>
          <a:xfrm>
            <a:off x="8004175" y="1547813"/>
            <a:ext cx="9001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3082" name="矩形 3081"/>
          <p:cNvSpPr/>
          <p:nvPr/>
        </p:nvSpPr>
        <p:spPr>
          <a:xfrm>
            <a:off x="8040688" y="2066925"/>
            <a:ext cx="79502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惧怕</a:t>
            </a:r>
          </a:p>
        </p:txBody>
      </p:sp>
      <p:sp>
        <p:nvSpPr>
          <p:cNvPr id="3083" name="矩形 3082"/>
          <p:cNvSpPr/>
          <p:nvPr/>
        </p:nvSpPr>
        <p:spPr>
          <a:xfrm>
            <a:off x="8037513" y="2543175"/>
            <a:ext cx="9715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突然</a:t>
            </a:r>
          </a:p>
        </p:txBody>
      </p:sp>
      <p:sp>
        <p:nvSpPr>
          <p:cNvPr id="3084" name="矩形 3083"/>
          <p:cNvSpPr/>
          <p:nvPr/>
        </p:nvSpPr>
        <p:spPr>
          <a:xfrm>
            <a:off x="8202613" y="3078163"/>
            <a:ext cx="6905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绕</a:t>
            </a:r>
          </a:p>
        </p:txBody>
      </p:sp>
      <p:sp>
        <p:nvSpPr>
          <p:cNvPr id="3085" name="直接连接符 3084"/>
          <p:cNvSpPr/>
          <p:nvPr/>
        </p:nvSpPr>
        <p:spPr>
          <a:xfrm>
            <a:off x="8040688" y="1484313"/>
            <a:ext cx="7921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6" name="直接连接符 3085"/>
          <p:cNvSpPr/>
          <p:nvPr/>
        </p:nvSpPr>
        <p:spPr>
          <a:xfrm>
            <a:off x="8056563" y="1973263"/>
            <a:ext cx="7921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7" name="直接连接符 3086"/>
          <p:cNvSpPr/>
          <p:nvPr/>
        </p:nvSpPr>
        <p:spPr>
          <a:xfrm>
            <a:off x="8104188" y="2484438"/>
            <a:ext cx="7921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8" name="直接连接符 3087"/>
          <p:cNvSpPr/>
          <p:nvPr/>
        </p:nvSpPr>
        <p:spPr>
          <a:xfrm>
            <a:off x="8096250" y="2971800"/>
            <a:ext cx="7921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9" name="直接连接符 3088"/>
          <p:cNvSpPr/>
          <p:nvPr/>
        </p:nvSpPr>
        <p:spPr>
          <a:xfrm>
            <a:off x="8128000" y="3500438"/>
            <a:ext cx="7921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90" name="矩形 3089"/>
          <p:cNvSpPr/>
          <p:nvPr/>
        </p:nvSpPr>
        <p:spPr>
          <a:xfrm>
            <a:off x="6772275" y="4100513"/>
            <a:ext cx="1123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彩”</a:t>
            </a:r>
          </a:p>
        </p:txBody>
      </p:sp>
      <p:sp>
        <p:nvSpPr>
          <p:cNvPr id="3091" name="矩形 3090"/>
          <p:cNvSpPr/>
          <p:nvPr/>
        </p:nvSpPr>
        <p:spPr>
          <a:xfrm>
            <a:off x="6743700" y="4614863"/>
            <a:ext cx="12239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拒”</a:t>
            </a:r>
          </a:p>
        </p:txBody>
      </p:sp>
      <p:sp>
        <p:nvSpPr>
          <p:cNvPr id="3092" name="矩形 3091"/>
          <p:cNvSpPr/>
          <p:nvPr/>
        </p:nvSpPr>
        <p:spPr>
          <a:xfrm>
            <a:off x="6743700" y="5118100"/>
            <a:ext cx="11715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纳”</a:t>
            </a:r>
          </a:p>
        </p:txBody>
      </p:sp>
      <p:sp>
        <p:nvSpPr>
          <p:cNvPr id="3093" name="矩形 3092"/>
          <p:cNvSpPr/>
          <p:nvPr/>
        </p:nvSpPr>
        <p:spPr>
          <a:xfrm>
            <a:off x="8107363" y="4103688"/>
            <a:ext cx="10128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彩色</a:t>
            </a:r>
          </a:p>
        </p:txBody>
      </p:sp>
      <p:sp>
        <p:nvSpPr>
          <p:cNvPr id="3094" name="矩形 3093"/>
          <p:cNvSpPr/>
          <p:nvPr/>
        </p:nvSpPr>
        <p:spPr>
          <a:xfrm>
            <a:off x="8062913" y="4622800"/>
            <a:ext cx="10239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把守</a:t>
            </a:r>
          </a:p>
        </p:txBody>
      </p:sp>
      <p:sp>
        <p:nvSpPr>
          <p:cNvPr id="3095" name="矩形 3094"/>
          <p:cNvSpPr/>
          <p:nvPr/>
        </p:nvSpPr>
        <p:spPr>
          <a:xfrm>
            <a:off x="8107363" y="5116513"/>
            <a:ext cx="9413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接纳</a:t>
            </a:r>
          </a:p>
        </p:txBody>
      </p:sp>
      <p:sp>
        <p:nvSpPr>
          <p:cNvPr id="3096" name="直接连接符 3095"/>
          <p:cNvSpPr/>
          <p:nvPr/>
        </p:nvSpPr>
        <p:spPr>
          <a:xfrm>
            <a:off x="8096250" y="4527550"/>
            <a:ext cx="8080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97" name="直接连接符 3096"/>
          <p:cNvSpPr/>
          <p:nvPr/>
        </p:nvSpPr>
        <p:spPr>
          <a:xfrm>
            <a:off x="8051800" y="5040313"/>
            <a:ext cx="7921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98" name="直接连接符 3097"/>
          <p:cNvSpPr/>
          <p:nvPr/>
        </p:nvSpPr>
        <p:spPr>
          <a:xfrm>
            <a:off x="8183563" y="5545138"/>
            <a:ext cx="7207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99" name="矩形 3098"/>
          <p:cNvSpPr/>
          <p:nvPr/>
        </p:nvSpPr>
        <p:spPr>
          <a:xfrm>
            <a:off x="4030663" y="1228725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  <p:sp>
        <p:nvSpPr>
          <p:cNvPr id="3100" name="矩形 3099"/>
          <p:cNvSpPr/>
          <p:nvPr/>
        </p:nvSpPr>
        <p:spPr>
          <a:xfrm>
            <a:off x="4038600" y="1754188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  <p:sp>
        <p:nvSpPr>
          <p:cNvPr id="3101" name="矩形 3100"/>
          <p:cNvSpPr/>
          <p:nvPr/>
        </p:nvSpPr>
        <p:spPr>
          <a:xfrm>
            <a:off x="4008438" y="2312988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  <p:sp>
        <p:nvSpPr>
          <p:cNvPr id="3102" name="矩形 3101"/>
          <p:cNvSpPr/>
          <p:nvPr/>
        </p:nvSpPr>
        <p:spPr>
          <a:xfrm>
            <a:off x="3087688" y="2771775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  <p:sp>
        <p:nvSpPr>
          <p:cNvPr id="3103" name="矩形 3102"/>
          <p:cNvSpPr/>
          <p:nvPr/>
        </p:nvSpPr>
        <p:spPr>
          <a:xfrm>
            <a:off x="4014788" y="3276600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  <p:sp>
        <p:nvSpPr>
          <p:cNvPr id="3104" name="矩形 3103"/>
          <p:cNvSpPr/>
          <p:nvPr/>
        </p:nvSpPr>
        <p:spPr>
          <a:xfrm>
            <a:off x="5383213" y="4321175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  <p:sp>
        <p:nvSpPr>
          <p:cNvPr id="3105" name="矩形 3104"/>
          <p:cNvSpPr/>
          <p:nvPr/>
        </p:nvSpPr>
        <p:spPr>
          <a:xfrm>
            <a:off x="3238500" y="4841875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  <p:sp>
        <p:nvSpPr>
          <p:cNvPr id="3106" name="矩形 3105"/>
          <p:cNvSpPr/>
          <p:nvPr/>
        </p:nvSpPr>
        <p:spPr>
          <a:xfrm>
            <a:off x="4471988" y="4868863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6" grpId="0"/>
      <p:bldP spid="3077" grpId="0"/>
      <p:bldP spid="3078" grpId="0"/>
      <p:bldP spid="3079" grpId="0"/>
      <p:bldP spid="3080" grpId="0"/>
      <p:bldP spid="3081" grpId="0"/>
      <p:bldP spid="3082" grpId="0"/>
      <p:bldP spid="3083" grpId="0"/>
      <p:bldP spid="3084" grpId="0"/>
      <p:bldP spid="3090" grpId="0"/>
      <p:bldP spid="3091" grpId="0"/>
      <p:bldP spid="3092" grpId="0"/>
      <p:bldP spid="3093" grpId="0"/>
      <p:bldP spid="3094" grpId="0"/>
      <p:bldP spid="309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4097"/>
          <p:cNvSpPr/>
          <p:nvPr/>
        </p:nvSpPr>
        <p:spPr>
          <a:xfrm>
            <a:off x="2211388" y="420688"/>
            <a:ext cx="7916862" cy="61182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）张良出，要项伯         通：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）愿伯具言臣之不敢倍德也 通：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）旦日不可不蚤自来谢项王 通：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）令将军与臣有郤         通：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16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）项王则受璧，置之坐上   通：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</a:p>
          <a:p>
            <a:pPr lvl="0" eaLnBrk="1" hangingPunct="1">
              <a:lnSpc>
                <a:spcPct val="14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解释下列句中加点的实词</a:t>
            </a:r>
          </a:p>
          <a:p>
            <a:pPr lvl="0" eaLnBrk="1" hangingPunct="1">
              <a:lnSpc>
                <a:spcPct val="140000"/>
              </a:lnSpc>
            </a:pP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烛之武退秦师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》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）且贰于楚也：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）朝济而夕设版焉：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）何厌之有：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）唯君图之：</a:t>
            </a:r>
          </a:p>
        </p:txBody>
      </p:sp>
      <p:sp>
        <p:nvSpPr>
          <p:cNvPr id="4099" name="矩形 4098"/>
          <p:cNvSpPr/>
          <p:nvPr/>
        </p:nvSpPr>
        <p:spPr>
          <a:xfrm>
            <a:off x="7175500" y="523875"/>
            <a:ext cx="1152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邀”</a:t>
            </a:r>
          </a:p>
        </p:txBody>
      </p:sp>
      <p:sp>
        <p:nvSpPr>
          <p:cNvPr id="4100" name="矩形 4099"/>
          <p:cNvSpPr/>
          <p:nvPr/>
        </p:nvSpPr>
        <p:spPr>
          <a:xfrm>
            <a:off x="7175500" y="1011238"/>
            <a:ext cx="13160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背”</a:t>
            </a:r>
          </a:p>
        </p:txBody>
      </p:sp>
      <p:sp>
        <p:nvSpPr>
          <p:cNvPr id="4101" name="矩形 4100"/>
          <p:cNvSpPr/>
          <p:nvPr/>
        </p:nvSpPr>
        <p:spPr>
          <a:xfrm>
            <a:off x="7104063" y="1531938"/>
            <a:ext cx="1296987" cy="457200"/>
          </a:xfrm>
          <a:prstGeom prst="rect">
            <a:avLst/>
          </a:prstGeom>
          <a:noFill/>
          <a:ln w="9525">
            <a:noFill/>
          </a:ln>
        </p:spPr>
        <p:txBody>
          <a:bodyPr lIns="180000" rIns="180000"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早”</a:t>
            </a:r>
          </a:p>
        </p:txBody>
      </p:sp>
      <p:sp>
        <p:nvSpPr>
          <p:cNvPr id="4102" name="矩形 4101"/>
          <p:cNvSpPr/>
          <p:nvPr/>
        </p:nvSpPr>
        <p:spPr>
          <a:xfrm>
            <a:off x="7175500" y="2051050"/>
            <a:ext cx="11715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隙”</a:t>
            </a:r>
          </a:p>
        </p:txBody>
      </p:sp>
      <p:sp>
        <p:nvSpPr>
          <p:cNvPr id="4103" name="矩形 4102"/>
          <p:cNvSpPr/>
          <p:nvPr/>
        </p:nvSpPr>
        <p:spPr>
          <a:xfrm>
            <a:off x="7104063" y="2540000"/>
            <a:ext cx="1339850" cy="457200"/>
          </a:xfrm>
          <a:prstGeom prst="rect">
            <a:avLst/>
          </a:prstGeom>
          <a:noFill/>
          <a:ln w="9525">
            <a:noFill/>
          </a:ln>
        </p:spPr>
        <p:txBody>
          <a:bodyPr lIns="180000" rIns="180000"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座”</a:t>
            </a:r>
          </a:p>
        </p:txBody>
      </p:sp>
      <p:sp>
        <p:nvSpPr>
          <p:cNvPr id="4104" name="矩形 4103"/>
          <p:cNvSpPr/>
          <p:nvPr/>
        </p:nvSpPr>
        <p:spPr>
          <a:xfrm>
            <a:off x="8328025" y="542925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邀请</a:t>
            </a:r>
          </a:p>
        </p:txBody>
      </p:sp>
      <p:sp>
        <p:nvSpPr>
          <p:cNvPr id="4105" name="矩形 4104"/>
          <p:cNvSpPr/>
          <p:nvPr/>
        </p:nvSpPr>
        <p:spPr>
          <a:xfrm>
            <a:off x="8385175" y="1065213"/>
            <a:ext cx="10239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违背</a:t>
            </a:r>
          </a:p>
        </p:txBody>
      </p:sp>
      <p:sp>
        <p:nvSpPr>
          <p:cNvPr id="4106" name="矩形 4105"/>
          <p:cNvSpPr/>
          <p:nvPr/>
        </p:nvSpPr>
        <p:spPr>
          <a:xfrm>
            <a:off x="8361363" y="1466850"/>
            <a:ext cx="1190625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早早地</a:t>
            </a:r>
          </a:p>
        </p:txBody>
      </p:sp>
      <p:sp>
        <p:nvSpPr>
          <p:cNvPr id="4107" name="矩形 4106"/>
          <p:cNvSpPr/>
          <p:nvPr/>
        </p:nvSpPr>
        <p:spPr>
          <a:xfrm>
            <a:off x="8343900" y="2073275"/>
            <a:ext cx="19288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隔阂，嫌怨</a:t>
            </a:r>
          </a:p>
        </p:txBody>
      </p:sp>
      <p:sp>
        <p:nvSpPr>
          <p:cNvPr id="4108" name="矩形 4107"/>
          <p:cNvSpPr/>
          <p:nvPr/>
        </p:nvSpPr>
        <p:spPr>
          <a:xfrm>
            <a:off x="8401050" y="2562225"/>
            <a:ext cx="9350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座位</a:t>
            </a:r>
          </a:p>
        </p:txBody>
      </p:sp>
      <p:sp>
        <p:nvSpPr>
          <p:cNvPr id="4109" name="直接连接符 4108"/>
          <p:cNvSpPr/>
          <p:nvPr/>
        </p:nvSpPr>
        <p:spPr>
          <a:xfrm>
            <a:off x="8328025" y="965200"/>
            <a:ext cx="9350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10" name="直接连接符 4109"/>
          <p:cNvSpPr/>
          <p:nvPr/>
        </p:nvSpPr>
        <p:spPr>
          <a:xfrm>
            <a:off x="8401050" y="1484313"/>
            <a:ext cx="7905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11" name="直接连接符 4110"/>
          <p:cNvSpPr/>
          <p:nvPr/>
        </p:nvSpPr>
        <p:spPr>
          <a:xfrm>
            <a:off x="8401050" y="1989138"/>
            <a:ext cx="11509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12" name="直接连接符 4111"/>
          <p:cNvSpPr/>
          <p:nvPr/>
        </p:nvSpPr>
        <p:spPr>
          <a:xfrm>
            <a:off x="8401050" y="2492375"/>
            <a:ext cx="17986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13" name="直接连接符 4112"/>
          <p:cNvSpPr/>
          <p:nvPr/>
        </p:nvSpPr>
        <p:spPr>
          <a:xfrm>
            <a:off x="8401050" y="2997200"/>
            <a:ext cx="7905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14" name="矩形 4113"/>
          <p:cNvSpPr/>
          <p:nvPr/>
        </p:nvSpPr>
        <p:spPr>
          <a:xfrm>
            <a:off x="4759325" y="4160838"/>
            <a:ext cx="263144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有二心，从属二主</a:t>
            </a:r>
          </a:p>
        </p:txBody>
      </p:sp>
      <p:sp>
        <p:nvSpPr>
          <p:cNvPr id="4115" name="矩形 4114"/>
          <p:cNvSpPr/>
          <p:nvPr/>
        </p:nvSpPr>
        <p:spPr>
          <a:xfrm>
            <a:off x="5326063" y="4581525"/>
            <a:ext cx="86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渡河</a:t>
            </a:r>
          </a:p>
        </p:txBody>
      </p:sp>
      <p:sp>
        <p:nvSpPr>
          <p:cNvPr id="4116" name="矩形 4115"/>
          <p:cNvSpPr/>
          <p:nvPr/>
        </p:nvSpPr>
        <p:spPr>
          <a:xfrm>
            <a:off x="4494213" y="5165725"/>
            <a:ext cx="11033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满足</a:t>
            </a:r>
          </a:p>
        </p:txBody>
      </p:sp>
      <p:sp>
        <p:nvSpPr>
          <p:cNvPr id="4117" name="矩形 4116"/>
          <p:cNvSpPr/>
          <p:nvPr/>
        </p:nvSpPr>
        <p:spPr>
          <a:xfrm>
            <a:off x="4495800" y="5672138"/>
            <a:ext cx="15287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仔细考虑</a:t>
            </a:r>
          </a:p>
        </p:txBody>
      </p:sp>
      <p:sp>
        <p:nvSpPr>
          <p:cNvPr id="4118" name="直接连接符 4117"/>
          <p:cNvSpPr/>
          <p:nvPr/>
        </p:nvSpPr>
        <p:spPr>
          <a:xfrm>
            <a:off x="4800600" y="4581525"/>
            <a:ext cx="2590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19" name="直接连接符 4118"/>
          <p:cNvSpPr/>
          <p:nvPr/>
        </p:nvSpPr>
        <p:spPr>
          <a:xfrm>
            <a:off x="5375275" y="5013325"/>
            <a:ext cx="7921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20" name="直接连接符 4119"/>
          <p:cNvSpPr/>
          <p:nvPr/>
        </p:nvSpPr>
        <p:spPr>
          <a:xfrm>
            <a:off x="4583113" y="5589588"/>
            <a:ext cx="6492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21" name="直接连接符 4120"/>
          <p:cNvSpPr/>
          <p:nvPr/>
        </p:nvSpPr>
        <p:spPr>
          <a:xfrm>
            <a:off x="4583113" y="6092825"/>
            <a:ext cx="15128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22" name="矩形 4121"/>
          <p:cNvSpPr/>
          <p:nvPr/>
        </p:nvSpPr>
        <p:spPr>
          <a:xfrm>
            <a:off x="4479925" y="746125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  <p:sp>
        <p:nvSpPr>
          <p:cNvPr id="4123" name="矩形 4122"/>
          <p:cNvSpPr/>
          <p:nvPr/>
        </p:nvSpPr>
        <p:spPr>
          <a:xfrm>
            <a:off x="5695950" y="1249363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  <p:sp>
        <p:nvSpPr>
          <p:cNvPr id="4124" name="矩形 4123"/>
          <p:cNvSpPr/>
          <p:nvPr/>
        </p:nvSpPr>
        <p:spPr>
          <a:xfrm>
            <a:off x="4792663" y="1770063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  <p:sp>
        <p:nvSpPr>
          <p:cNvPr id="4125" name="矩形 4124"/>
          <p:cNvSpPr/>
          <p:nvPr/>
        </p:nvSpPr>
        <p:spPr>
          <a:xfrm>
            <a:off x="5078413" y="2276475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  <p:sp>
        <p:nvSpPr>
          <p:cNvPr id="4126" name="矩形 4125"/>
          <p:cNvSpPr/>
          <p:nvPr/>
        </p:nvSpPr>
        <p:spPr>
          <a:xfrm>
            <a:off x="5664200" y="2794000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  <p:sp>
        <p:nvSpPr>
          <p:cNvPr id="4127" name="矩形 4126"/>
          <p:cNvSpPr/>
          <p:nvPr/>
        </p:nvSpPr>
        <p:spPr>
          <a:xfrm>
            <a:off x="3390900" y="4305300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  <p:sp>
        <p:nvSpPr>
          <p:cNvPr id="4128" name="矩形 4127"/>
          <p:cNvSpPr/>
          <p:nvPr/>
        </p:nvSpPr>
        <p:spPr>
          <a:xfrm>
            <a:off x="3384550" y="4833938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  <p:sp>
        <p:nvSpPr>
          <p:cNvPr id="4129" name="矩形 4128"/>
          <p:cNvSpPr/>
          <p:nvPr/>
        </p:nvSpPr>
        <p:spPr>
          <a:xfrm>
            <a:off x="3400425" y="5329238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  <p:sp>
        <p:nvSpPr>
          <p:cNvPr id="4130" name="矩形 4129"/>
          <p:cNvSpPr/>
          <p:nvPr/>
        </p:nvSpPr>
        <p:spPr>
          <a:xfrm>
            <a:off x="3711575" y="5865813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  <p:bldP spid="4101" grpId="0"/>
      <p:bldP spid="4102" grpId="0"/>
      <p:bldP spid="4103" grpId="0"/>
      <p:bldP spid="4104" grpId="0"/>
      <p:bldP spid="4105" grpId="0"/>
      <p:bldP spid="4106" grpId="0"/>
      <p:bldP spid="4107" grpId="0"/>
      <p:bldP spid="4108" grpId="0"/>
      <p:bldP spid="4114" grpId="0"/>
      <p:bldP spid="4115" grpId="0"/>
      <p:bldP spid="4116" grpId="0"/>
      <p:bldP spid="41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5121"/>
          <p:cNvSpPr/>
          <p:nvPr/>
        </p:nvSpPr>
        <p:spPr>
          <a:xfrm>
            <a:off x="2211388" y="420688"/>
            <a:ext cx="7916862" cy="61182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lnSpc>
                <a:spcPct val="140000"/>
              </a:lnSpc>
            </a:pP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荆轲刺秦王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》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）秦之遇将军，可谓深矣：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）厚遗秦王宠臣中庶子蒙嘉：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）愿举国为内臣，比诸侯之列：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）唯大王命之：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）愿大王少假借之，使毕使于前：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）未至身，秦王惊，自引而起，绝袖：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）秦王复击轲，被八创：</a:t>
            </a:r>
          </a:p>
        </p:txBody>
      </p:sp>
      <p:sp>
        <p:nvSpPr>
          <p:cNvPr id="5123" name="矩形 5122"/>
          <p:cNvSpPr/>
          <p:nvPr/>
        </p:nvSpPr>
        <p:spPr>
          <a:xfrm>
            <a:off x="6351588" y="1130300"/>
            <a:ext cx="10398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对待</a:t>
            </a:r>
          </a:p>
        </p:txBody>
      </p:sp>
      <p:sp>
        <p:nvSpPr>
          <p:cNvPr id="5124" name="矩形 5123"/>
          <p:cNvSpPr/>
          <p:nvPr/>
        </p:nvSpPr>
        <p:spPr>
          <a:xfrm>
            <a:off x="6530975" y="1635125"/>
            <a:ext cx="9334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赠送</a:t>
            </a:r>
          </a:p>
        </p:txBody>
      </p:sp>
      <p:sp>
        <p:nvSpPr>
          <p:cNvPr id="5125" name="矩形 5124"/>
          <p:cNvSpPr/>
          <p:nvPr/>
        </p:nvSpPr>
        <p:spPr>
          <a:xfrm>
            <a:off x="6883400" y="2138363"/>
            <a:ext cx="10128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并列</a:t>
            </a:r>
          </a:p>
        </p:txBody>
      </p:sp>
      <p:sp>
        <p:nvSpPr>
          <p:cNvPr id="5126" name="矩形 5125"/>
          <p:cNvSpPr/>
          <p:nvPr/>
        </p:nvSpPr>
        <p:spPr>
          <a:xfrm>
            <a:off x="4775200" y="2579688"/>
            <a:ext cx="10556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希望</a:t>
            </a:r>
          </a:p>
        </p:txBody>
      </p:sp>
      <p:sp>
        <p:nvSpPr>
          <p:cNvPr id="5127" name="矩形 5126"/>
          <p:cNvSpPr/>
          <p:nvPr/>
        </p:nvSpPr>
        <p:spPr>
          <a:xfrm>
            <a:off x="7245350" y="3146425"/>
            <a:ext cx="18192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宽容、原谅</a:t>
            </a:r>
          </a:p>
        </p:txBody>
      </p:sp>
      <p:sp>
        <p:nvSpPr>
          <p:cNvPr id="5128" name="矩形 5127"/>
          <p:cNvSpPr/>
          <p:nvPr/>
        </p:nvSpPr>
        <p:spPr>
          <a:xfrm>
            <a:off x="8051800" y="3573463"/>
            <a:ext cx="19605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身子向上起</a:t>
            </a:r>
          </a:p>
        </p:txBody>
      </p:sp>
      <p:sp>
        <p:nvSpPr>
          <p:cNvPr id="5129" name="矩形 5128"/>
          <p:cNvSpPr/>
          <p:nvPr/>
        </p:nvSpPr>
        <p:spPr>
          <a:xfrm>
            <a:off x="6183313" y="4167188"/>
            <a:ext cx="10477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遭受</a:t>
            </a:r>
          </a:p>
        </p:txBody>
      </p:sp>
      <p:sp>
        <p:nvSpPr>
          <p:cNvPr id="5130" name="直接连接符 5129"/>
          <p:cNvSpPr/>
          <p:nvPr/>
        </p:nvSpPr>
        <p:spPr>
          <a:xfrm>
            <a:off x="6327775" y="1531938"/>
            <a:ext cx="9366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1" name="直接连接符 5130"/>
          <p:cNvSpPr/>
          <p:nvPr/>
        </p:nvSpPr>
        <p:spPr>
          <a:xfrm>
            <a:off x="6527800" y="2044700"/>
            <a:ext cx="9366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2" name="直接连接符 5131"/>
          <p:cNvSpPr/>
          <p:nvPr/>
        </p:nvSpPr>
        <p:spPr>
          <a:xfrm>
            <a:off x="6872288" y="2565400"/>
            <a:ext cx="9366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3" name="直接连接符 5132"/>
          <p:cNvSpPr/>
          <p:nvPr/>
        </p:nvSpPr>
        <p:spPr>
          <a:xfrm>
            <a:off x="4759325" y="2997200"/>
            <a:ext cx="9366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4" name="直接连接符 5133"/>
          <p:cNvSpPr/>
          <p:nvPr/>
        </p:nvSpPr>
        <p:spPr>
          <a:xfrm>
            <a:off x="6167438" y="4589463"/>
            <a:ext cx="9366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5" name="直接连接符 5134"/>
          <p:cNvSpPr/>
          <p:nvPr/>
        </p:nvSpPr>
        <p:spPr>
          <a:xfrm>
            <a:off x="7248525" y="3573463"/>
            <a:ext cx="18002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6" name="直接连接符 5135"/>
          <p:cNvSpPr/>
          <p:nvPr/>
        </p:nvSpPr>
        <p:spPr>
          <a:xfrm>
            <a:off x="8040688" y="4005263"/>
            <a:ext cx="18716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7" name="矩形 5136"/>
          <p:cNvSpPr/>
          <p:nvPr/>
        </p:nvSpPr>
        <p:spPr>
          <a:xfrm>
            <a:off x="3751263" y="1257300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  <p:sp>
        <p:nvSpPr>
          <p:cNvPr id="5138" name="矩形 5137"/>
          <p:cNvSpPr/>
          <p:nvPr/>
        </p:nvSpPr>
        <p:spPr>
          <a:xfrm>
            <a:off x="3400425" y="1770063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  <p:sp>
        <p:nvSpPr>
          <p:cNvPr id="5139" name="矩形 5138"/>
          <p:cNvSpPr/>
          <p:nvPr/>
        </p:nvSpPr>
        <p:spPr>
          <a:xfrm>
            <a:off x="5230813" y="2273300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  <p:sp>
        <p:nvSpPr>
          <p:cNvPr id="5140" name="矩形 5139"/>
          <p:cNvSpPr/>
          <p:nvPr/>
        </p:nvSpPr>
        <p:spPr>
          <a:xfrm>
            <a:off x="3095625" y="2794000"/>
            <a:ext cx="3181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</a:p>
        </p:txBody>
      </p:sp>
      <p:sp>
        <p:nvSpPr>
          <p:cNvPr id="5141" name="矩形 5140"/>
          <p:cNvSpPr/>
          <p:nvPr/>
        </p:nvSpPr>
        <p:spPr>
          <a:xfrm>
            <a:off x="4311650" y="3197225"/>
            <a:ext cx="63500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.</a:t>
            </a:r>
          </a:p>
        </p:txBody>
      </p:sp>
      <p:sp>
        <p:nvSpPr>
          <p:cNvPr id="5142" name="矩形 5141"/>
          <p:cNvSpPr/>
          <p:nvPr/>
        </p:nvSpPr>
        <p:spPr>
          <a:xfrm>
            <a:off x="6005513" y="3713163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  <p:sp>
        <p:nvSpPr>
          <p:cNvPr id="5143" name="矩形 5142"/>
          <p:cNvSpPr/>
          <p:nvPr/>
        </p:nvSpPr>
        <p:spPr>
          <a:xfrm>
            <a:off x="5119688" y="4221163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/>
      <p:bldP spid="5126" grpId="0"/>
      <p:bldP spid="5127" grpId="0"/>
      <p:bldP spid="5128" grpId="0"/>
      <p:bldP spid="51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6145"/>
          <p:cNvSpPr/>
          <p:nvPr/>
        </p:nvSpPr>
        <p:spPr>
          <a:xfrm>
            <a:off x="2211388" y="420688"/>
            <a:ext cx="7916862" cy="61182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lnSpc>
                <a:spcPct val="140000"/>
              </a:lnSpc>
            </a:pP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鸿门宴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》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）闻大王有意督过之：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）卮酒安足辞：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）度我至军中，公乃入：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）旦日飨士卒：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16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）鲰生说我曰：</a:t>
            </a:r>
          </a:p>
        </p:txBody>
      </p:sp>
      <p:sp>
        <p:nvSpPr>
          <p:cNvPr id="6147" name="矩形 6146"/>
          <p:cNvSpPr/>
          <p:nvPr/>
        </p:nvSpPr>
        <p:spPr>
          <a:xfrm>
            <a:off x="5835650" y="1085850"/>
            <a:ext cx="17732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责备</a:t>
            </a:r>
          </a:p>
        </p:txBody>
      </p:sp>
      <p:sp>
        <p:nvSpPr>
          <p:cNvPr id="6148" name="矩形 6147"/>
          <p:cNvSpPr/>
          <p:nvPr/>
        </p:nvSpPr>
        <p:spPr>
          <a:xfrm>
            <a:off x="4943475" y="1557338"/>
            <a:ext cx="19446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推辞</a:t>
            </a:r>
          </a:p>
        </p:txBody>
      </p:sp>
      <p:sp>
        <p:nvSpPr>
          <p:cNvPr id="6149" name="矩形 6148"/>
          <p:cNvSpPr/>
          <p:nvPr/>
        </p:nvSpPr>
        <p:spPr>
          <a:xfrm>
            <a:off x="6172200" y="2138363"/>
            <a:ext cx="19399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估计、揣测</a:t>
            </a:r>
          </a:p>
        </p:txBody>
      </p:sp>
      <p:sp>
        <p:nvSpPr>
          <p:cNvPr id="6150" name="矩形 6149"/>
          <p:cNvSpPr/>
          <p:nvPr/>
        </p:nvSpPr>
        <p:spPr>
          <a:xfrm>
            <a:off x="4927600" y="2565400"/>
            <a:ext cx="2463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用酒肉招待宾客</a:t>
            </a:r>
          </a:p>
        </p:txBody>
      </p:sp>
      <p:sp>
        <p:nvSpPr>
          <p:cNvPr id="6151" name="矩形 6150"/>
          <p:cNvSpPr/>
          <p:nvPr/>
        </p:nvSpPr>
        <p:spPr>
          <a:xfrm>
            <a:off x="5024438" y="3068638"/>
            <a:ext cx="1000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劝说</a:t>
            </a:r>
          </a:p>
        </p:txBody>
      </p:sp>
      <p:sp>
        <p:nvSpPr>
          <p:cNvPr id="6152" name="直接连接符 6151"/>
          <p:cNvSpPr/>
          <p:nvPr/>
        </p:nvSpPr>
        <p:spPr>
          <a:xfrm>
            <a:off x="5832475" y="1516063"/>
            <a:ext cx="7921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3" name="直接连接符 6152"/>
          <p:cNvSpPr/>
          <p:nvPr/>
        </p:nvSpPr>
        <p:spPr>
          <a:xfrm>
            <a:off x="4959350" y="1989138"/>
            <a:ext cx="7921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4" name="直接连接符 6153"/>
          <p:cNvSpPr/>
          <p:nvPr/>
        </p:nvSpPr>
        <p:spPr>
          <a:xfrm>
            <a:off x="5056188" y="3500438"/>
            <a:ext cx="7921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5" name="直接连接符 6154"/>
          <p:cNvSpPr/>
          <p:nvPr/>
        </p:nvSpPr>
        <p:spPr>
          <a:xfrm>
            <a:off x="6240463" y="2565400"/>
            <a:ext cx="1727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6" name="直接连接符 6155"/>
          <p:cNvSpPr/>
          <p:nvPr/>
        </p:nvSpPr>
        <p:spPr>
          <a:xfrm>
            <a:off x="4959350" y="2997200"/>
            <a:ext cx="23764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7" name="矩形 6156"/>
          <p:cNvSpPr/>
          <p:nvPr/>
        </p:nvSpPr>
        <p:spPr>
          <a:xfrm>
            <a:off x="4765675" y="1157288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  <p:sp>
        <p:nvSpPr>
          <p:cNvPr id="6158" name="矩形 6157"/>
          <p:cNvSpPr/>
          <p:nvPr/>
        </p:nvSpPr>
        <p:spPr>
          <a:xfrm>
            <a:off x="4494213" y="1665288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  <p:sp>
        <p:nvSpPr>
          <p:cNvPr id="6159" name="矩形 6158"/>
          <p:cNvSpPr/>
          <p:nvPr/>
        </p:nvSpPr>
        <p:spPr>
          <a:xfrm>
            <a:off x="3248025" y="2154238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  <p:sp>
        <p:nvSpPr>
          <p:cNvPr id="6160" name="矩形 6159"/>
          <p:cNvSpPr/>
          <p:nvPr/>
        </p:nvSpPr>
        <p:spPr>
          <a:xfrm>
            <a:off x="3879850" y="2673350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  <p:sp>
        <p:nvSpPr>
          <p:cNvPr id="6161" name="矩形 6160"/>
          <p:cNvSpPr/>
          <p:nvPr/>
        </p:nvSpPr>
        <p:spPr>
          <a:xfrm>
            <a:off x="3902075" y="3165475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  <p:bldP spid="6149" grpId="0"/>
      <p:bldP spid="6150" grpId="0"/>
      <p:bldP spid="61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内容占位符 1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20320" y="-12065"/>
            <a:ext cx="12232640" cy="688149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0320" y="-652145"/>
            <a:ext cx="12490450" cy="902462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>
            <a:hlinkClick r:id="rId5" action="ppaction://hlinksldjump"/>
          </p:cNvPr>
          <p:cNvSpPr txBox="1"/>
          <p:nvPr/>
        </p:nvSpPr>
        <p:spPr>
          <a:xfrm>
            <a:off x="1379220" y="1475105"/>
            <a:ext cx="725170" cy="5791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/>
              <a:t>烛</a:t>
            </a:r>
          </a:p>
        </p:txBody>
      </p:sp>
      <p:sp>
        <p:nvSpPr>
          <p:cNvPr id="5" name="文本框 4">
            <a:hlinkClick r:id="rId6" action="ppaction://hlinksldjump"/>
          </p:cNvPr>
          <p:cNvSpPr txBox="1"/>
          <p:nvPr/>
        </p:nvSpPr>
        <p:spPr>
          <a:xfrm>
            <a:off x="5314950" y="3227705"/>
            <a:ext cx="725170" cy="579120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/>
              <a:t>之</a:t>
            </a:r>
          </a:p>
        </p:txBody>
      </p:sp>
      <p:sp>
        <p:nvSpPr>
          <p:cNvPr id="6" name="文本框 5">
            <a:hlinkClick r:id="rId7" action="ppaction://hlinksldjump"/>
          </p:cNvPr>
          <p:cNvSpPr txBox="1"/>
          <p:nvPr/>
        </p:nvSpPr>
        <p:spPr>
          <a:xfrm>
            <a:off x="3259455" y="1475105"/>
            <a:ext cx="725170" cy="579120"/>
          </a:xfrm>
          <a:prstGeom prst="rect">
            <a:avLst/>
          </a:prstGeom>
          <a:solidFill>
            <a:schemeClr val="accent5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/>
              <a:t>武</a:t>
            </a:r>
          </a:p>
        </p:txBody>
      </p:sp>
      <p:sp>
        <p:nvSpPr>
          <p:cNvPr id="7" name="文本框 6">
            <a:hlinkClick r:id="rId8" action="ppaction://hlinksldjump"/>
          </p:cNvPr>
          <p:cNvSpPr txBox="1"/>
          <p:nvPr/>
        </p:nvSpPr>
        <p:spPr>
          <a:xfrm>
            <a:off x="1483360" y="3227705"/>
            <a:ext cx="725170" cy="579120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/>
              <a:t>荆</a:t>
            </a:r>
          </a:p>
        </p:txBody>
      </p:sp>
      <p:sp>
        <p:nvSpPr>
          <p:cNvPr id="8" name="文本框 7">
            <a:hlinkClick r:id="rId9" action="ppaction://hlinksldjump"/>
          </p:cNvPr>
          <p:cNvSpPr txBox="1"/>
          <p:nvPr/>
        </p:nvSpPr>
        <p:spPr>
          <a:xfrm>
            <a:off x="3259455" y="3227705"/>
            <a:ext cx="725170" cy="579120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/>
              <a:t>轲</a:t>
            </a:r>
          </a:p>
        </p:txBody>
      </p:sp>
      <p:sp>
        <p:nvSpPr>
          <p:cNvPr id="9" name="文本框 8">
            <a:hlinkClick r:id="rId10" action="ppaction://hlinksldjump"/>
          </p:cNvPr>
          <p:cNvSpPr txBox="1"/>
          <p:nvPr/>
        </p:nvSpPr>
        <p:spPr>
          <a:xfrm>
            <a:off x="3259455" y="4726305"/>
            <a:ext cx="725170" cy="579120"/>
          </a:xfrm>
          <a:prstGeom prst="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/>
              <a:t>刘</a:t>
            </a:r>
          </a:p>
        </p:txBody>
      </p:sp>
      <p:sp>
        <p:nvSpPr>
          <p:cNvPr id="10" name="文本框 9">
            <a:hlinkClick r:id="rId11" action="ppaction://hlinksldjump"/>
          </p:cNvPr>
          <p:cNvSpPr txBox="1"/>
          <p:nvPr/>
        </p:nvSpPr>
        <p:spPr>
          <a:xfrm>
            <a:off x="5314950" y="1475105"/>
            <a:ext cx="725170" cy="5791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/>
              <a:t>邦</a:t>
            </a:r>
          </a:p>
        </p:txBody>
      </p:sp>
      <p:sp>
        <p:nvSpPr>
          <p:cNvPr id="11" name="文本框 10">
            <a:hlinkClick r:id="rId12" action="ppaction://hlinksldjump"/>
          </p:cNvPr>
          <p:cNvSpPr txBox="1"/>
          <p:nvPr/>
        </p:nvSpPr>
        <p:spPr>
          <a:xfrm>
            <a:off x="1483360" y="4726305"/>
            <a:ext cx="725170" cy="57912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/>
              <a:t>项</a:t>
            </a:r>
          </a:p>
        </p:txBody>
      </p:sp>
      <p:sp>
        <p:nvSpPr>
          <p:cNvPr id="12" name="文本框 11">
            <a:hlinkClick r:id="rId13" action="ppaction://hlinksldjump"/>
          </p:cNvPr>
          <p:cNvSpPr txBox="1"/>
          <p:nvPr/>
        </p:nvSpPr>
        <p:spPr>
          <a:xfrm>
            <a:off x="6859270" y="4726305"/>
            <a:ext cx="725170" cy="5791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/>
              <a:t>羽</a:t>
            </a:r>
          </a:p>
        </p:txBody>
      </p:sp>
      <p:sp>
        <p:nvSpPr>
          <p:cNvPr id="16" name="文本框 15">
            <a:hlinkClick r:id="rId14" action="ppaction://hlinksldjump"/>
          </p:cNvPr>
          <p:cNvSpPr txBox="1"/>
          <p:nvPr/>
        </p:nvSpPr>
        <p:spPr>
          <a:xfrm>
            <a:off x="5314950" y="4726305"/>
            <a:ext cx="725170" cy="579120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/>
              <a:t>司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7169"/>
          <p:cNvSpPr/>
          <p:nvPr/>
        </p:nvSpPr>
        <p:spPr>
          <a:xfrm>
            <a:off x="2130425" y="420688"/>
            <a:ext cx="7916863" cy="61182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lnSpc>
                <a:spcPct val="14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解释下列加点的古今异义词的古义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烛之武退秦师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》</a:t>
            </a:r>
          </a:p>
          <a:p>
            <a:pPr lvl="0" eaLnBrk="1" hangingPunct="1">
              <a:lnSpc>
                <a:spcPct val="14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）行李之往来，共其乏困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古义：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今义：出门时所带的包裹、箱子等。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）微夫人之力不及此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古义：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今义：妻子。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）若舍郑以为东道主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古义：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今义：泛指主人。</a:t>
            </a:r>
          </a:p>
        </p:txBody>
      </p:sp>
      <p:sp>
        <p:nvSpPr>
          <p:cNvPr id="7171" name="矩形 7170"/>
          <p:cNvSpPr/>
          <p:nvPr/>
        </p:nvSpPr>
        <p:spPr>
          <a:xfrm>
            <a:off x="3422650" y="2136775"/>
            <a:ext cx="1787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出使的人。</a:t>
            </a:r>
          </a:p>
        </p:txBody>
      </p:sp>
      <p:sp>
        <p:nvSpPr>
          <p:cNvPr id="7172" name="矩形 7171"/>
          <p:cNvSpPr/>
          <p:nvPr/>
        </p:nvSpPr>
        <p:spPr>
          <a:xfrm>
            <a:off x="3303588" y="3644900"/>
            <a:ext cx="27924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那人，指秦穆公。</a:t>
            </a:r>
          </a:p>
        </p:txBody>
      </p:sp>
      <p:sp>
        <p:nvSpPr>
          <p:cNvPr id="7173" name="矩形 7172"/>
          <p:cNvSpPr/>
          <p:nvPr/>
        </p:nvSpPr>
        <p:spPr>
          <a:xfrm>
            <a:off x="3294063" y="5157788"/>
            <a:ext cx="30400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东方道路上的主人。</a:t>
            </a:r>
          </a:p>
        </p:txBody>
      </p:sp>
      <p:sp>
        <p:nvSpPr>
          <p:cNvPr id="7174" name="直接连接符 7173"/>
          <p:cNvSpPr/>
          <p:nvPr/>
        </p:nvSpPr>
        <p:spPr>
          <a:xfrm>
            <a:off x="3432175" y="2565400"/>
            <a:ext cx="14398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5" name="直接连接符 7174"/>
          <p:cNvSpPr/>
          <p:nvPr/>
        </p:nvSpPr>
        <p:spPr>
          <a:xfrm>
            <a:off x="3359150" y="4076700"/>
            <a:ext cx="23050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6" name="直接连接符 7175"/>
          <p:cNvSpPr/>
          <p:nvPr/>
        </p:nvSpPr>
        <p:spPr>
          <a:xfrm>
            <a:off x="3359150" y="5589588"/>
            <a:ext cx="25923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7" name="矩形 7176"/>
          <p:cNvSpPr/>
          <p:nvPr/>
        </p:nvSpPr>
        <p:spPr>
          <a:xfrm>
            <a:off x="3176588" y="1665288"/>
            <a:ext cx="63500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.</a:t>
            </a:r>
          </a:p>
        </p:txBody>
      </p:sp>
      <p:sp>
        <p:nvSpPr>
          <p:cNvPr id="7178" name="矩形 7177"/>
          <p:cNvSpPr/>
          <p:nvPr/>
        </p:nvSpPr>
        <p:spPr>
          <a:xfrm>
            <a:off x="3468688" y="3168650"/>
            <a:ext cx="63500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.</a:t>
            </a:r>
          </a:p>
        </p:txBody>
      </p:sp>
      <p:sp>
        <p:nvSpPr>
          <p:cNvPr id="7179" name="矩形 7178"/>
          <p:cNvSpPr/>
          <p:nvPr/>
        </p:nvSpPr>
        <p:spPr>
          <a:xfrm>
            <a:off x="4692650" y="4721225"/>
            <a:ext cx="97409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. 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193"/>
          <p:cNvSpPr/>
          <p:nvPr/>
        </p:nvSpPr>
        <p:spPr>
          <a:xfrm>
            <a:off x="2130425" y="420688"/>
            <a:ext cx="7916863" cy="61182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lnSpc>
                <a:spcPct val="140000"/>
              </a:lnSpc>
            </a:pP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荆轲刺秦王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》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）樊将军以穷困来归丹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古义：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今义：贫穷。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）樊将军仰天太息流涕曰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古义：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今义：鼻涕。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）持千金之资币物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古义：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今义：货币。</a:t>
            </a:r>
          </a:p>
        </p:txBody>
      </p:sp>
      <p:sp>
        <p:nvSpPr>
          <p:cNvPr id="8195" name="矩形 8194"/>
          <p:cNvSpPr/>
          <p:nvPr/>
        </p:nvSpPr>
        <p:spPr>
          <a:xfrm>
            <a:off x="3071813" y="1557338"/>
            <a:ext cx="18716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走投无路。</a:t>
            </a:r>
          </a:p>
        </p:txBody>
      </p:sp>
      <p:sp>
        <p:nvSpPr>
          <p:cNvPr id="8196" name="矩形 8195"/>
          <p:cNvSpPr/>
          <p:nvPr/>
        </p:nvSpPr>
        <p:spPr>
          <a:xfrm>
            <a:off x="3144838" y="2970213"/>
            <a:ext cx="1295400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眼泪。</a:t>
            </a:r>
          </a:p>
        </p:txBody>
      </p:sp>
      <p:sp>
        <p:nvSpPr>
          <p:cNvPr id="8197" name="矩形 8196"/>
          <p:cNvSpPr/>
          <p:nvPr/>
        </p:nvSpPr>
        <p:spPr>
          <a:xfrm>
            <a:off x="3109913" y="4652963"/>
            <a:ext cx="13525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礼品。</a:t>
            </a:r>
          </a:p>
        </p:txBody>
      </p:sp>
      <p:sp>
        <p:nvSpPr>
          <p:cNvPr id="8198" name="直接连接符 8197"/>
          <p:cNvSpPr/>
          <p:nvPr/>
        </p:nvSpPr>
        <p:spPr>
          <a:xfrm>
            <a:off x="3094038" y="1989138"/>
            <a:ext cx="158273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199" name="直接连接符 8198"/>
          <p:cNvSpPr/>
          <p:nvPr/>
        </p:nvSpPr>
        <p:spPr>
          <a:xfrm>
            <a:off x="3144838" y="3500438"/>
            <a:ext cx="863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00" name="直接连接符 8199"/>
          <p:cNvSpPr/>
          <p:nvPr/>
        </p:nvSpPr>
        <p:spPr>
          <a:xfrm>
            <a:off x="3144838" y="5084763"/>
            <a:ext cx="10795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01" name="矩形 8200"/>
          <p:cNvSpPr/>
          <p:nvPr/>
        </p:nvSpPr>
        <p:spPr>
          <a:xfrm>
            <a:off x="4221163" y="1133475"/>
            <a:ext cx="63500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.</a:t>
            </a:r>
          </a:p>
        </p:txBody>
      </p:sp>
      <p:sp>
        <p:nvSpPr>
          <p:cNvPr id="8202" name="矩形 8201"/>
          <p:cNvSpPr/>
          <p:nvPr/>
        </p:nvSpPr>
        <p:spPr>
          <a:xfrm>
            <a:off x="5486400" y="2635250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  <p:sp>
        <p:nvSpPr>
          <p:cNvPr id="8203" name="矩形 8202"/>
          <p:cNvSpPr/>
          <p:nvPr/>
        </p:nvSpPr>
        <p:spPr>
          <a:xfrm>
            <a:off x="4545013" y="4176713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9217"/>
          <p:cNvSpPr/>
          <p:nvPr/>
        </p:nvSpPr>
        <p:spPr>
          <a:xfrm>
            <a:off x="2130425" y="420688"/>
            <a:ext cx="7916863" cy="61182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）樊於期偏袒扼腕而进曰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古义：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今义：偏袒双方中的一方。</a:t>
            </a:r>
          </a:p>
          <a:p>
            <a:pPr lvl="0" eaLnBrk="1" hangingPunct="1">
              <a:lnSpc>
                <a:spcPct val="140000"/>
              </a:lnSpc>
            </a:pP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鸿门宴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》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）沛公奉卮酒为寿，约为婚姻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古义：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今义：结婚的事，因结婚而产生的夫妻关系。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）备他盗之出入与非常也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古义：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今义：副词，很。</a:t>
            </a:r>
          </a:p>
        </p:txBody>
      </p:sp>
      <p:sp>
        <p:nvSpPr>
          <p:cNvPr id="9219" name="矩形 9218"/>
          <p:cNvSpPr/>
          <p:nvPr/>
        </p:nvSpPr>
        <p:spPr>
          <a:xfrm>
            <a:off x="3128963" y="1065213"/>
            <a:ext cx="2463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袒露一只臂膀。</a:t>
            </a:r>
          </a:p>
        </p:txBody>
      </p:sp>
      <p:sp>
        <p:nvSpPr>
          <p:cNvPr id="9220" name="矩形 9219"/>
          <p:cNvSpPr/>
          <p:nvPr/>
        </p:nvSpPr>
        <p:spPr>
          <a:xfrm>
            <a:off x="3073400" y="2936875"/>
            <a:ext cx="6191250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儿女亲家，女方父母为婚，男方父母为姻。</a:t>
            </a:r>
          </a:p>
        </p:txBody>
      </p:sp>
      <p:sp>
        <p:nvSpPr>
          <p:cNvPr id="9221" name="矩形 9220"/>
          <p:cNvSpPr/>
          <p:nvPr/>
        </p:nvSpPr>
        <p:spPr>
          <a:xfrm>
            <a:off x="3095625" y="4640263"/>
            <a:ext cx="24479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意外的变故。</a:t>
            </a:r>
          </a:p>
        </p:txBody>
      </p:sp>
      <p:sp>
        <p:nvSpPr>
          <p:cNvPr id="9222" name="直接连接符 9221"/>
          <p:cNvSpPr/>
          <p:nvPr/>
        </p:nvSpPr>
        <p:spPr>
          <a:xfrm>
            <a:off x="3216275" y="1484313"/>
            <a:ext cx="20161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3" name="直接连接符 9222"/>
          <p:cNvSpPr/>
          <p:nvPr/>
        </p:nvSpPr>
        <p:spPr>
          <a:xfrm>
            <a:off x="3214688" y="3500438"/>
            <a:ext cx="554513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4" name="直接连接符 9223"/>
          <p:cNvSpPr/>
          <p:nvPr/>
        </p:nvSpPr>
        <p:spPr>
          <a:xfrm>
            <a:off x="3144838" y="5084763"/>
            <a:ext cx="16557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5" name="矩形 9224"/>
          <p:cNvSpPr/>
          <p:nvPr/>
        </p:nvSpPr>
        <p:spPr>
          <a:xfrm>
            <a:off x="3951288" y="636588"/>
            <a:ext cx="63500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.</a:t>
            </a:r>
          </a:p>
        </p:txBody>
      </p:sp>
      <p:sp>
        <p:nvSpPr>
          <p:cNvPr id="9226" name="矩形 9225"/>
          <p:cNvSpPr/>
          <p:nvPr/>
        </p:nvSpPr>
        <p:spPr>
          <a:xfrm>
            <a:off x="6088063" y="2665413"/>
            <a:ext cx="63500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.</a:t>
            </a:r>
          </a:p>
        </p:txBody>
      </p:sp>
      <p:sp>
        <p:nvSpPr>
          <p:cNvPr id="9227" name="矩形 9226"/>
          <p:cNvSpPr/>
          <p:nvPr/>
        </p:nvSpPr>
        <p:spPr>
          <a:xfrm>
            <a:off x="5159375" y="4241800"/>
            <a:ext cx="63500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矩形 13314"/>
          <p:cNvSpPr/>
          <p:nvPr/>
        </p:nvSpPr>
        <p:spPr>
          <a:xfrm>
            <a:off x="1886585" y="1432243"/>
            <a:ext cx="7916863" cy="61182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lnSpc>
                <a:spcPct val="140000"/>
              </a:lnSpc>
            </a:pP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指出下列加点词语的活用类型并释义</a:t>
            </a:r>
          </a:p>
          <a:p>
            <a:pPr lvl="0" eaLnBrk="1" hangingPunct="1">
              <a:lnSpc>
                <a:spcPct val="140000"/>
              </a:lnSpc>
            </a:pP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烛之武退秦师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》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缒而出：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）若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亡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郑而有益于君：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）越国以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鄙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远：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）若不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阙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秦，将焉取之：</a:t>
            </a:r>
          </a:p>
          <a:p>
            <a:pPr lvl="0" eaLnBrk="1" hangingPunct="1">
              <a:lnSpc>
                <a:spcPct val="140000"/>
              </a:lnSpc>
            </a:pP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9" name="矩形 13318"/>
          <p:cNvSpPr/>
          <p:nvPr/>
        </p:nvSpPr>
        <p:spPr>
          <a:xfrm>
            <a:off x="4440238" y="3149600"/>
            <a:ext cx="36004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名词作状语，在夜里</a:t>
            </a:r>
          </a:p>
        </p:txBody>
      </p:sp>
      <p:sp>
        <p:nvSpPr>
          <p:cNvPr id="13320" name="矩形 13319"/>
          <p:cNvSpPr/>
          <p:nvPr/>
        </p:nvSpPr>
        <p:spPr>
          <a:xfrm>
            <a:off x="5688013" y="3638550"/>
            <a:ext cx="36099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使动用法，使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灭亡</a:t>
            </a:r>
          </a:p>
        </p:txBody>
      </p:sp>
      <p:sp>
        <p:nvSpPr>
          <p:cNvPr id="13321" name="矩形 13320"/>
          <p:cNvSpPr/>
          <p:nvPr/>
        </p:nvSpPr>
        <p:spPr>
          <a:xfrm>
            <a:off x="4724400" y="4143375"/>
            <a:ext cx="46116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名词作动词，把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当做边邑</a:t>
            </a:r>
          </a:p>
        </p:txBody>
      </p:sp>
      <p:sp>
        <p:nvSpPr>
          <p:cNvPr id="13322" name="矩形 13321"/>
          <p:cNvSpPr/>
          <p:nvPr/>
        </p:nvSpPr>
        <p:spPr>
          <a:xfrm>
            <a:off x="2420938" y="5126038"/>
            <a:ext cx="4683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动词的使动用法，使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侵损</a:t>
            </a:r>
          </a:p>
        </p:txBody>
      </p:sp>
      <p:sp>
        <p:nvSpPr>
          <p:cNvPr id="13326" name="直接连接符 13325"/>
          <p:cNvSpPr/>
          <p:nvPr/>
        </p:nvSpPr>
        <p:spPr>
          <a:xfrm>
            <a:off x="4583113" y="3573463"/>
            <a:ext cx="27368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7" name="直接连接符 13326"/>
          <p:cNvSpPr/>
          <p:nvPr/>
        </p:nvSpPr>
        <p:spPr>
          <a:xfrm>
            <a:off x="5808663" y="4076700"/>
            <a:ext cx="30956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8" name="直接连接符 13327"/>
          <p:cNvSpPr/>
          <p:nvPr/>
        </p:nvSpPr>
        <p:spPr>
          <a:xfrm>
            <a:off x="4872038" y="4581525"/>
            <a:ext cx="38877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9" name="直接连接符 13328"/>
          <p:cNvSpPr/>
          <p:nvPr/>
        </p:nvSpPr>
        <p:spPr>
          <a:xfrm>
            <a:off x="2495550" y="5589588"/>
            <a:ext cx="41052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32" name="矩形 13331"/>
          <p:cNvSpPr/>
          <p:nvPr/>
        </p:nvSpPr>
        <p:spPr>
          <a:xfrm>
            <a:off x="4630738" y="1065213"/>
            <a:ext cx="29591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3333" name="矩形 13332"/>
          <p:cNvSpPr/>
          <p:nvPr/>
        </p:nvSpPr>
        <p:spPr>
          <a:xfrm>
            <a:off x="5824538" y="1601788"/>
            <a:ext cx="40894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</a:p>
        </p:txBody>
      </p:sp>
      <p:sp>
        <p:nvSpPr>
          <p:cNvPr id="13336" name="矩形 13335"/>
          <p:cNvSpPr/>
          <p:nvPr/>
        </p:nvSpPr>
        <p:spPr>
          <a:xfrm>
            <a:off x="3944938" y="4202113"/>
            <a:ext cx="29591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3337" name="矩形 13336"/>
          <p:cNvSpPr/>
          <p:nvPr/>
        </p:nvSpPr>
        <p:spPr>
          <a:xfrm>
            <a:off x="3695700" y="4721225"/>
            <a:ext cx="29591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  <p:bldP spid="13320" grpId="0"/>
      <p:bldP spid="13321" grpId="0"/>
      <p:bldP spid="133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4337"/>
          <p:cNvSpPr/>
          <p:nvPr/>
        </p:nvSpPr>
        <p:spPr>
          <a:xfrm>
            <a:off x="2203450" y="420688"/>
            <a:ext cx="7916863" cy="61182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）邻之厚，君之薄也：</a:t>
            </a:r>
          </a:p>
          <a:p>
            <a:pPr lvl="0" eaLnBrk="1" hangingPunct="1">
              <a:lnSpc>
                <a:spcPct val="140000"/>
              </a:lnSpc>
            </a:pP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）因人之力而敝之：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）又欲肆其西封：</a:t>
            </a:r>
          </a:p>
          <a:p>
            <a:pPr lvl="0" eaLnBrk="1" hangingPunct="1">
              <a:lnSpc>
                <a:spcPct val="140000"/>
              </a:lnSpc>
            </a:pP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荆轲刺秦王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》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）樊於期乃前曰：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）使使以闻大王：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）皆白衣冠以送之：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）乃朝服：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）函封之：</a:t>
            </a:r>
          </a:p>
        </p:txBody>
      </p:sp>
      <p:sp>
        <p:nvSpPr>
          <p:cNvPr id="14339" name="矩形 14338"/>
          <p:cNvSpPr/>
          <p:nvPr/>
        </p:nvSpPr>
        <p:spPr>
          <a:xfrm>
            <a:off x="2382838" y="1060450"/>
            <a:ext cx="47212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形容词作动词，变雄厚，变薄弱</a:t>
            </a:r>
          </a:p>
        </p:txBody>
      </p:sp>
      <p:sp>
        <p:nvSpPr>
          <p:cNvPr id="14340" name="矩形 14339"/>
          <p:cNvSpPr/>
          <p:nvPr/>
        </p:nvSpPr>
        <p:spPr>
          <a:xfrm>
            <a:off x="5359400" y="1633538"/>
            <a:ext cx="46243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动词的使动用法，使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受伤害</a:t>
            </a:r>
          </a:p>
        </p:txBody>
      </p:sp>
      <p:sp>
        <p:nvSpPr>
          <p:cNvPr id="14341" name="矩形 14340"/>
          <p:cNvSpPr/>
          <p:nvPr/>
        </p:nvSpPr>
        <p:spPr>
          <a:xfrm>
            <a:off x="5064125" y="2141538"/>
            <a:ext cx="27606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名词作状语，向西</a:t>
            </a:r>
          </a:p>
        </p:txBody>
      </p:sp>
      <p:sp>
        <p:nvSpPr>
          <p:cNvPr id="14342" name="矩形 14341"/>
          <p:cNvSpPr/>
          <p:nvPr/>
        </p:nvSpPr>
        <p:spPr>
          <a:xfrm>
            <a:off x="4989513" y="3163888"/>
            <a:ext cx="26908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名词作动词，上前</a:t>
            </a:r>
          </a:p>
        </p:txBody>
      </p:sp>
      <p:sp>
        <p:nvSpPr>
          <p:cNvPr id="14343" name="矩形 14342"/>
          <p:cNvSpPr/>
          <p:nvPr/>
        </p:nvSpPr>
        <p:spPr>
          <a:xfrm>
            <a:off x="5087938" y="3648075"/>
            <a:ext cx="43926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动词的使动用法，使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听到</a:t>
            </a:r>
          </a:p>
        </p:txBody>
      </p:sp>
      <p:sp>
        <p:nvSpPr>
          <p:cNvPr id="14344" name="矩形 14343"/>
          <p:cNvSpPr/>
          <p:nvPr/>
        </p:nvSpPr>
        <p:spPr>
          <a:xfrm>
            <a:off x="5519738" y="4154488"/>
            <a:ext cx="416179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名词作动词，穿白衣、戴白帽</a:t>
            </a:r>
          </a:p>
        </p:txBody>
      </p:sp>
      <p:sp>
        <p:nvSpPr>
          <p:cNvPr id="14345" name="矩形 14344"/>
          <p:cNvSpPr/>
          <p:nvPr/>
        </p:nvSpPr>
        <p:spPr>
          <a:xfrm>
            <a:off x="4367213" y="4697413"/>
            <a:ext cx="324358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名词作动词，穿上朝服</a:t>
            </a:r>
          </a:p>
        </p:txBody>
      </p:sp>
      <p:sp>
        <p:nvSpPr>
          <p:cNvPr id="14346" name="矩形 14345"/>
          <p:cNvSpPr/>
          <p:nvPr/>
        </p:nvSpPr>
        <p:spPr>
          <a:xfrm>
            <a:off x="4367213" y="5199063"/>
            <a:ext cx="30241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名词作状语，用匣子</a:t>
            </a:r>
          </a:p>
        </p:txBody>
      </p:sp>
      <p:sp>
        <p:nvSpPr>
          <p:cNvPr id="14347" name="直接连接符 14346"/>
          <p:cNvSpPr/>
          <p:nvPr/>
        </p:nvSpPr>
        <p:spPr>
          <a:xfrm>
            <a:off x="2424113" y="1493838"/>
            <a:ext cx="44640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8" name="直接连接符 14347"/>
          <p:cNvSpPr/>
          <p:nvPr/>
        </p:nvSpPr>
        <p:spPr>
          <a:xfrm>
            <a:off x="5519738" y="2060575"/>
            <a:ext cx="41052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9" name="直接连接符 14348"/>
          <p:cNvSpPr/>
          <p:nvPr/>
        </p:nvSpPr>
        <p:spPr>
          <a:xfrm>
            <a:off x="5159375" y="2565400"/>
            <a:ext cx="24495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0" name="直接连接符 14349"/>
          <p:cNvSpPr/>
          <p:nvPr/>
        </p:nvSpPr>
        <p:spPr>
          <a:xfrm>
            <a:off x="5087938" y="3589338"/>
            <a:ext cx="26638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1" name="直接连接符 14350"/>
          <p:cNvSpPr/>
          <p:nvPr/>
        </p:nvSpPr>
        <p:spPr>
          <a:xfrm>
            <a:off x="5159375" y="4076700"/>
            <a:ext cx="41767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2" name="直接连接符 14351"/>
          <p:cNvSpPr/>
          <p:nvPr/>
        </p:nvSpPr>
        <p:spPr>
          <a:xfrm>
            <a:off x="5591175" y="4581525"/>
            <a:ext cx="41767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3" name="直接连接符 14352"/>
          <p:cNvSpPr/>
          <p:nvPr/>
        </p:nvSpPr>
        <p:spPr>
          <a:xfrm>
            <a:off x="4479925" y="5132388"/>
            <a:ext cx="30972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4" name="直接连接符 14353"/>
          <p:cNvSpPr/>
          <p:nvPr/>
        </p:nvSpPr>
        <p:spPr>
          <a:xfrm>
            <a:off x="4456113" y="5637213"/>
            <a:ext cx="28797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5" name="矩形 14354"/>
          <p:cNvSpPr/>
          <p:nvPr/>
        </p:nvSpPr>
        <p:spPr>
          <a:xfrm>
            <a:off x="3686175" y="612775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  <p:sp>
        <p:nvSpPr>
          <p:cNvPr id="14356" name="矩形 14355"/>
          <p:cNvSpPr/>
          <p:nvPr/>
        </p:nvSpPr>
        <p:spPr>
          <a:xfrm>
            <a:off x="4597400" y="1625600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  <p:sp>
        <p:nvSpPr>
          <p:cNvPr id="14357" name="矩形 14356"/>
          <p:cNvSpPr/>
          <p:nvPr/>
        </p:nvSpPr>
        <p:spPr>
          <a:xfrm>
            <a:off x="4310063" y="2165350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  <p:sp>
        <p:nvSpPr>
          <p:cNvPr id="14358" name="矩形 14357"/>
          <p:cNvSpPr/>
          <p:nvPr/>
        </p:nvSpPr>
        <p:spPr>
          <a:xfrm>
            <a:off x="4295775" y="3184525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  <p:sp>
        <p:nvSpPr>
          <p:cNvPr id="14359" name="矩形 14358"/>
          <p:cNvSpPr/>
          <p:nvPr/>
        </p:nvSpPr>
        <p:spPr>
          <a:xfrm>
            <a:off x="3992563" y="3689350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  <p:sp>
        <p:nvSpPr>
          <p:cNvPr id="14360" name="矩形 14359"/>
          <p:cNvSpPr/>
          <p:nvPr/>
        </p:nvSpPr>
        <p:spPr>
          <a:xfrm>
            <a:off x="3551238" y="4233863"/>
            <a:ext cx="108712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.  . </a:t>
            </a:r>
          </a:p>
        </p:txBody>
      </p:sp>
      <p:sp>
        <p:nvSpPr>
          <p:cNvPr id="14361" name="矩形 14360"/>
          <p:cNvSpPr/>
          <p:nvPr/>
        </p:nvSpPr>
        <p:spPr>
          <a:xfrm>
            <a:off x="3527425" y="4724400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  <p:sp>
        <p:nvSpPr>
          <p:cNvPr id="14362" name="矩形 14361"/>
          <p:cNvSpPr/>
          <p:nvPr/>
        </p:nvSpPr>
        <p:spPr>
          <a:xfrm>
            <a:off x="3244850" y="5265738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  <p:bldP spid="14342" grpId="0"/>
      <p:bldP spid="14343" grpId="0"/>
      <p:bldP spid="14344" grpId="0"/>
      <p:bldP spid="14345" grpId="0"/>
      <p:bldP spid="1434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5361"/>
          <p:cNvSpPr/>
          <p:nvPr/>
        </p:nvSpPr>
        <p:spPr>
          <a:xfrm>
            <a:off x="2063750" y="76200"/>
            <a:ext cx="7916863" cy="61182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）太子迟之：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）群臣怪之：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）则秦未可亲：</a:t>
            </a:r>
          </a:p>
          <a:p>
            <a:pPr lvl="0" eaLnBrk="1" hangingPunct="1">
              <a:lnSpc>
                <a:spcPct val="140000"/>
              </a:lnSpc>
            </a:pP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鸿门宴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》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16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）素善留侯张良：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17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）籍吏民，封府库：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18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）沛公旦日从百余骑来见项王：</a:t>
            </a:r>
          </a:p>
          <a:p>
            <a:pPr lvl="0" eaLnBrk="1" hangingPunct="1">
              <a:lnSpc>
                <a:spcPct val="140000"/>
              </a:lnSpc>
            </a:pP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19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）此亡秦之续耳：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）沛公已去，间至军中：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）从郦山下，道芷阳间行：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）置之地，拔剑撞而破之：</a:t>
            </a:r>
          </a:p>
          <a:p>
            <a:pPr lvl="0" eaLnBrk="1" hangingPunct="1">
              <a:lnSpc>
                <a:spcPct val="140000"/>
              </a:lnSpc>
            </a:pP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3" name="矩形 15362"/>
          <p:cNvSpPr/>
          <p:nvPr/>
        </p:nvSpPr>
        <p:spPr>
          <a:xfrm>
            <a:off x="4495800" y="268288"/>
            <a:ext cx="324104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意动用法，以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为迟</a:t>
            </a:r>
          </a:p>
        </p:txBody>
      </p:sp>
      <p:sp>
        <p:nvSpPr>
          <p:cNvPr id="15364" name="矩形 15363"/>
          <p:cNvSpPr/>
          <p:nvPr/>
        </p:nvSpPr>
        <p:spPr>
          <a:xfrm>
            <a:off x="4460875" y="773113"/>
            <a:ext cx="354711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意动用法，以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为奇怪</a:t>
            </a:r>
          </a:p>
        </p:txBody>
      </p:sp>
      <p:sp>
        <p:nvSpPr>
          <p:cNvPr id="15365" name="矩形 15364"/>
          <p:cNvSpPr/>
          <p:nvPr/>
        </p:nvSpPr>
        <p:spPr>
          <a:xfrm>
            <a:off x="4695825" y="1158875"/>
            <a:ext cx="3855720" cy="6032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形容词作动词，亲近、接近</a:t>
            </a:r>
          </a:p>
        </p:txBody>
      </p:sp>
      <p:sp>
        <p:nvSpPr>
          <p:cNvPr id="15366" name="矩形 15365"/>
          <p:cNvSpPr/>
          <p:nvPr/>
        </p:nvSpPr>
        <p:spPr>
          <a:xfrm>
            <a:off x="5030788" y="2281238"/>
            <a:ext cx="293751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形容词作动词，交好</a:t>
            </a:r>
          </a:p>
        </p:txBody>
      </p:sp>
      <p:sp>
        <p:nvSpPr>
          <p:cNvPr id="15367" name="矩形 15366"/>
          <p:cNvSpPr/>
          <p:nvPr/>
        </p:nvSpPr>
        <p:spPr>
          <a:xfrm>
            <a:off x="5419725" y="2789238"/>
            <a:ext cx="263144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名词作动词，登记</a:t>
            </a:r>
          </a:p>
        </p:txBody>
      </p:sp>
      <p:sp>
        <p:nvSpPr>
          <p:cNvPr id="15368" name="矩形 15367"/>
          <p:cNvSpPr/>
          <p:nvPr/>
        </p:nvSpPr>
        <p:spPr>
          <a:xfrm>
            <a:off x="2287588" y="3794125"/>
            <a:ext cx="41592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动词的使动用法，使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跟从</a:t>
            </a:r>
          </a:p>
        </p:txBody>
      </p:sp>
      <p:sp>
        <p:nvSpPr>
          <p:cNvPr id="15369" name="矩形 15368"/>
          <p:cNvSpPr/>
          <p:nvPr/>
        </p:nvSpPr>
        <p:spPr>
          <a:xfrm>
            <a:off x="5062538" y="4311650"/>
            <a:ext cx="293751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动词作名词，后继者</a:t>
            </a:r>
          </a:p>
        </p:txBody>
      </p:sp>
      <p:sp>
        <p:nvSpPr>
          <p:cNvPr id="15370" name="矩形 15369"/>
          <p:cNvSpPr/>
          <p:nvPr/>
        </p:nvSpPr>
        <p:spPr>
          <a:xfrm>
            <a:off x="5991225" y="4797425"/>
            <a:ext cx="293751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名词作状语，抄小路</a:t>
            </a:r>
          </a:p>
        </p:txBody>
      </p:sp>
      <p:sp>
        <p:nvSpPr>
          <p:cNvPr id="15371" name="矩形 15370"/>
          <p:cNvSpPr/>
          <p:nvPr/>
        </p:nvSpPr>
        <p:spPr>
          <a:xfrm>
            <a:off x="6237288" y="5300663"/>
            <a:ext cx="263144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名词作动词，取道</a:t>
            </a:r>
          </a:p>
        </p:txBody>
      </p:sp>
      <p:sp>
        <p:nvSpPr>
          <p:cNvPr id="15372" name="矩形 15371"/>
          <p:cNvSpPr/>
          <p:nvPr/>
        </p:nvSpPr>
        <p:spPr>
          <a:xfrm>
            <a:off x="2263775" y="6240463"/>
            <a:ext cx="477139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动词的使动用法，使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破，撞破</a:t>
            </a:r>
          </a:p>
        </p:txBody>
      </p:sp>
      <p:sp>
        <p:nvSpPr>
          <p:cNvPr id="15373" name="直接连接符 15372"/>
          <p:cNvSpPr/>
          <p:nvPr/>
        </p:nvSpPr>
        <p:spPr>
          <a:xfrm>
            <a:off x="4583113" y="692150"/>
            <a:ext cx="32416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4" name="直接连接符 15373"/>
          <p:cNvSpPr/>
          <p:nvPr/>
        </p:nvSpPr>
        <p:spPr>
          <a:xfrm>
            <a:off x="4583113" y="1196975"/>
            <a:ext cx="331311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5" name="直接连接符 15374"/>
          <p:cNvSpPr/>
          <p:nvPr/>
        </p:nvSpPr>
        <p:spPr>
          <a:xfrm>
            <a:off x="4727575" y="1700213"/>
            <a:ext cx="38893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6" name="直接连接符 15375"/>
          <p:cNvSpPr/>
          <p:nvPr/>
        </p:nvSpPr>
        <p:spPr>
          <a:xfrm>
            <a:off x="5087938" y="2708275"/>
            <a:ext cx="27368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7" name="直接连接符 15376"/>
          <p:cNvSpPr/>
          <p:nvPr/>
        </p:nvSpPr>
        <p:spPr>
          <a:xfrm>
            <a:off x="5591175" y="3213100"/>
            <a:ext cx="23764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8" name="直接连接符 15377"/>
          <p:cNvSpPr/>
          <p:nvPr/>
        </p:nvSpPr>
        <p:spPr>
          <a:xfrm>
            <a:off x="2351088" y="4221163"/>
            <a:ext cx="396081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9" name="直接连接符 15378"/>
          <p:cNvSpPr/>
          <p:nvPr/>
        </p:nvSpPr>
        <p:spPr>
          <a:xfrm>
            <a:off x="5159375" y="4724400"/>
            <a:ext cx="28082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80" name="直接连接符 15379"/>
          <p:cNvSpPr/>
          <p:nvPr/>
        </p:nvSpPr>
        <p:spPr>
          <a:xfrm>
            <a:off x="6096000" y="5229225"/>
            <a:ext cx="27368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81" name="直接连接符 15380"/>
          <p:cNvSpPr/>
          <p:nvPr/>
        </p:nvSpPr>
        <p:spPr>
          <a:xfrm>
            <a:off x="6462713" y="5734050"/>
            <a:ext cx="23050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82" name="直接连接符 15381"/>
          <p:cNvSpPr/>
          <p:nvPr/>
        </p:nvSpPr>
        <p:spPr>
          <a:xfrm>
            <a:off x="2279650" y="6694488"/>
            <a:ext cx="47529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83" name="矩形 15382"/>
          <p:cNvSpPr/>
          <p:nvPr/>
        </p:nvSpPr>
        <p:spPr>
          <a:xfrm>
            <a:off x="3702050" y="273050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  <p:sp>
        <p:nvSpPr>
          <p:cNvPr id="15384" name="矩形 15383"/>
          <p:cNvSpPr/>
          <p:nvPr/>
        </p:nvSpPr>
        <p:spPr>
          <a:xfrm>
            <a:off x="3703638" y="762000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  <p:sp>
        <p:nvSpPr>
          <p:cNvPr id="15385" name="矩形 15384"/>
          <p:cNvSpPr/>
          <p:nvPr/>
        </p:nvSpPr>
        <p:spPr>
          <a:xfrm>
            <a:off x="4311650" y="1304925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  <p:sp>
        <p:nvSpPr>
          <p:cNvPr id="15386" name="矩形 15385"/>
          <p:cNvSpPr/>
          <p:nvPr/>
        </p:nvSpPr>
        <p:spPr>
          <a:xfrm>
            <a:off x="3406775" y="2344738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  <p:sp>
        <p:nvSpPr>
          <p:cNvPr id="15387" name="矩形 15386"/>
          <p:cNvSpPr/>
          <p:nvPr/>
        </p:nvSpPr>
        <p:spPr>
          <a:xfrm>
            <a:off x="3079750" y="2857500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  <p:sp>
        <p:nvSpPr>
          <p:cNvPr id="15388" name="矩形 15387"/>
          <p:cNvSpPr/>
          <p:nvPr/>
        </p:nvSpPr>
        <p:spPr>
          <a:xfrm>
            <a:off x="4335463" y="3344863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  <p:sp>
        <p:nvSpPr>
          <p:cNvPr id="15389" name="矩形 15388"/>
          <p:cNvSpPr/>
          <p:nvPr/>
        </p:nvSpPr>
        <p:spPr>
          <a:xfrm>
            <a:off x="4349750" y="4356100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  <p:sp>
        <p:nvSpPr>
          <p:cNvPr id="15390" name="矩形 15389"/>
          <p:cNvSpPr/>
          <p:nvPr/>
        </p:nvSpPr>
        <p:spPr>
          <a:xfrm>
            <a:off x="4624388" y="4857750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  <p:sp>
        <p:nvSpPr>
          <p:cNvPr id="15391" name="矩形 15390"/>
          <p:cNvSpPr/>
          <p:nvPr/>
        </p:nvSpPr>
        <p:spPr>
          <a:xfrm>
            <a:off x="4672013" y="5386388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  <p:sp>
        <p:nvSpPr>
          <p:cNvPr id="15392" name="矩形 15391"/>
          <p:cNvSpPr/>
          <p:nvPr/>
        </p:nvSpPr>
        <p:spPr>
          <a:xfrm>
            <a:off x="5573713" y="5884863"/>
            <a:ext cx="52197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5366" grpId="0"/>
      <p:bldP spid="15367" grpId="0"/>
      <p:bldP spid="15368" grpId="0"/>
      <p:bldP spid="15369" grpId="0"/>
      <p:bldP spid="15370" grpId="0"/>
      <p:bldP spid="15371" grpId="0"/>
      <p:bldP spid="153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9690" y="-33655"/>
            <a:ext cx="12311380" cy="69253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hlinkClick r:id="rId4" action="ppaction://hlinksldjump"/>
              </a:rPr>
              <a:t>一号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lstStyle/>
          <a:p>
            <a:r>
              <a:rPr lang="en-US" altLang="zh-CN"/>
              <a:t>1</a:t>
            </a:r>
            <a:r>
              <a:rPr lang="zh-CN" altLang="en-US"/>
              <a:t>、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微太子言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臣愿得谒之。今行而无信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则秦未可亲也。（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</a:t>
            </a:r>
            <a:endParaRPr lang="zh-CN" altLang="en-US"/>
          </a:p>
          <a:p>
            <a:pPr lvl="0" eaLnBrk="1" hangingPunct="1">
              <a:lnSpc>
                <a:spcPct val="140000"/>
              </a:lnSpc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、指出下面的特殊句式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）今急而求子，是寡人之过也：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_____________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）晋侯、秦伯围郑，以其无礼于晋：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____________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）夫晋，何厌之有：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___________</a:t>
            </a:r>
          </a:p>
          <a:p>
            <a:pPr lvl="0" eaLnBrk="1" hangingPunct="1">
              <a:lnSpc>
                <a:spcPct val="140000"/>
              </a:lnSpc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(1)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撑一支长篙，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________________</a:t>
            </a:r>
          </a:p>
          <a:p>
            <a:pPr lvl="0" eaLnBrk="1" hangingPunct="1">
              <a:lnSpc>
                <a:spcPct val="140000"/>
              </a:lnSpc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(2)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携来百侣曾游。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_______________</a:t>
            </a:r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0120" y="-176530"/>
            <a:ext cx="9418320" cy="72116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hlinkClick r:id="rId4" action="ppaction://hlinksldjump"/>
              </a:rPr>
              <a:t>二号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、所以遣将守关者，备他盗之出入与非常也。（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分）</a:t>
            </a:r>
          </a:p>
          <a:p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、风萧萧兮易水寒，</a:t>
            </a:r>
            <a:r>
              <a:rPr lang="zh-CN" altLang="en-US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！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指出下面词类活用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）夜缒而出：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）若亡郑而有益于君：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）越国以鄙远：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）若不阙秦，将焉取之：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-427990"/>
            <a:ext cx="11009630" cy="7324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hlinkClick r:id="rId4" action="ppaction://hlinksldjump"/>
              </a:rPr>
              <a:t>三号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hangingPunct="1">
              <a:lnSpc>
                <a:spcPct val="170000"/>
              </a:lnSpc>
            </a:pPr>
            <a:r>
              <a:rPr lang="en-US" altLang="zh-CN"/>
              <a:t>1</a:t>
            </a:r>
            <a:r>
              <a:rPr lang="zh-CN" altLang="en-US"/>
              <a:t>、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因人之力而敝之，不仁；失其所与，不知；以乱易 整，不武。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en-US" altLang="zh-CN"/>
              <a:t>2</a:t>
            </a:r>
            <a:r>
              <a:rPr lang="zh-CN" altLang="en-US"/>
              <a:t>、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素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善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留侯张良：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籍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吏民，封府库：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沛公旦日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百余骑来见项王：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此亡秦之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续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耳：</a:t>
            </a:r>
          </a:p>
          <a:p>
            <a:pPr lvl="0" eaLnBrk="1" hangingPunct="1">
              <a:lnSpc>
                <a:spcPct val="140000"/>
              </a:lnSpc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书生意气，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___________</a:t>
            </a:r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-427990"/>
            <a:ext cx="11009630" cy="7324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hlinkClick r:id="rId4" action="ppaction://hlinksldjump"/>
              </a:rPr>
              <a:t>四号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、越国以鄙远，君知其难也。焉用亡郑以陪邻？</a:t>
            </a:r>
          </a:p>
          <a:p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eaLnBrk="1" hangingPunct="1">
              <a:lnSpc>
                <a:spcPct val="140000"/>
              </a:lnSpc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、樊於期乃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前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曰：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使使以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闻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大王：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皆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白衣冠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以送之：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乃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朝服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函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封之</a:t>
            </a:r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-427990"/>
            <a:ext cx="11009630" cy="7324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hlinkClick r:id="rId4" action="ppaction://hlinksldjump"/>
              </a:rPr>
              <a:t>五号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38605"/>
            <a:ext cx="10515600" cy="4351338"/>
          </a:xfrm>
        </p:spPr>
        <p:txBody>
          <a:bodyPr>
            <a:normAutofit fontScale="70000"/>
          </a:bodyPr>
          <a:lstStyle/>
          <a:p>
            <a:r>
              <a:rPr lang="en-US" altLang="zh-CN"/>
              <a:t>1</a:t>
            </a:r>
            <a:r>
              <a:rPr lang="zh-CN" altLang="en-US"/>
              <a:t>、秦时与臣游，项伯杀人，臣活之；今事有急，故幸来告良。</a:t>
            </a:r>
          </a:p>
          <a:p>
            <a:endParaRPr lang="zh-CN" altLang="en-US"/>
          </a:p>
          <a:p>
            <a:pPr lvl="0" eaLnBrk="1" hangingPunct="1">
              <a:lnSpc>
                <a:spcPct val="140000"/>
              </a:lnSpc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、古今异义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樊将军以穷困来归丹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樊将军仰天太息流涕曰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持千金之资币物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沛公奉卮酒为寿，约为婚姻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、风萧萧兮易水寒，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______________--</a:t>
            </a:r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68020" y="-92075"/>
            <a:ext cx="12522200" cy="8983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hlinkClick r:id="rId4" action="ppaction://hlinksldjump"/>
              </a:rPr>
              <a:t>六号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7800" y="1691005"/>
            <a:ext cx="10515600" cy="4351338"/>
          </a:xfrm>
        </p:spPr>
        <p:txBody>
          <a:bodyPr>
            <a:normAutofit lnSpcReduction="20000"/>
          </a:bodyPr>
          <a:lstStyle/>
          <a:p>
            <a:r>
              <a:rPr lang="en-US" altLang="zh-CN"/>
              <a:t>1</a:t>
            </a:r>
            <a:r>
              <a:rPr lang="zh-CN" altLang="en-US"/>
              <a:t>、杀人如不能举，刑人如恐不胜，天下皆叛之。（</a:t>
            </a:r>
            <a:r>
              <a:rPr lang="en-US" altLang="zh-CN"/>
              <a:t>5</a:t>
            </a:r>
            <a:r>
              <a:rPr lang="zh-CN" altLang="en-US"/>
              <a:t>分）</a:t>
            </a:r>
          </a:p>
          <a:p>
            <a:r>
              <a:rPr lang="en-US" altLang="zh-CN"/>
              <a:t>2________________,</a:t>
            </a:r>
            <a:r>
              <a:rPr lang="zh-CN" altLang="en-US"/>
              <a:t>大礼不辞小让。</a:t>
            </a:r>
          </a:p>
          <a:p>
            <a:pPr lvl="0" eaLnBrk="1" hangingPunct="1">
              <a:lnSpc>
                <a:spcPct val="140000"/>
              </a:lnSpc>
            </a:pPr>
            <a:r>
              <a:rPr lang="en-US" altLang="zh-CN"/>
              <a:t>3</a:t>
            </a:r>
            <a:r>
              <a:rPr lang="zh-CN" altLang="en-US"/>
              <a:t>判断句式：</a:t>
            </a: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欲呼张良与俱去：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大王来何操：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沛公安在：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  <a:buNone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吾属今为之虏矣：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4010" y="-198755"/>
            <a:ext cx="12327255" cy="72548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hlinkClick r:id="rId3" action="ppaction://hlinksldjump"/>
              </a:rPr>
              <a:t>七号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1.</a:t>
            </a:r>
            <a:r>
              <a:rPr lang="zh-CN" altLang="en-US"/>
              <a:t>鲰生说我曰：距关，毋内诸侯，秦地尽可王也。（</a:t>
            </a:r>
            <a:r>
              <a:rPr lang="en-US" altLang="zh-CN"/>
              <a:t>5</a:t>
            </a:r>
            <a:r>
              <a:rPr lang="zh-CN" altLang="en-US"/>
              <a:t>分）</a:t>
            </a:r>
          </a:p>
          <a:p>
            <a:pPr lvl="0" eaLnBrk="1" hangingPunct="1">
              <a:lnSpc>
                <a:spcPct val="140000"/>
              </a:lnSpc>
            </a:pPr>
            <a:r>
              <a:rPr lang="en-US" altLang="zh-CN"/>
              <a:t>2</a:t>
            </a: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且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贰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于楚也：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）朝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济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而夕设版焉：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）何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厌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之有：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）唯君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图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之：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/>
              <a:t>3</a:t>
            </a:r>
            <a:r>
              <a:rPr lang="zh-CN" altLang="en-US"/>
              <a:t>、指点江山，激扬文字，</a:t>
            </a:r>
            <a:r>
              <a:rPr lang="en-US" altLang="zh-CN"/>
              <a:t>____________.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59"/>
</p:tagLst>
</file>

<file path=ppt/theme/theme1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2020</Words>
  <Application>WPS 演示</Application>
  <PresentationFormat>自定义</PresentationFormat>
  <Paragraphs>340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1_空白设计模板</vt:lpstr>
      <vt:lpstr>默认设计模板</vt:lpstr>
      <vt:lpstr>高2017级半期文言文 大擂台</vt:lpstr>
      <vt:lpstr>幻灯片 2</vt:lpstr>
      <vt:lpstr>一号</vt:lpstr>
      <vt:lpstr>二号</vt:lpstr>
      <vt:lpstr>三号</vt:lpstr>
      <vt:lpstr>四号</vt:lpstr>
      <vt:lpstr>五号</vt:lpstr>
      <vt:lpstr>六号</vt:lpstr>
      <vt:lpstr>七号</vt:lpstr>
      <vt:lpstr>八号</vt:lpstr>
      <vt:lpstr>9号</vt:lpstr>
      <vt:lpstr>十                号</vt:lpstr>
      <vt:lpstr>比赛升级：分数乘以2</vt:lpstr>
      <vt:lpstr>together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vbnm</dc:creator>
  <cp:lastModifiedBy>founder</cp:lastModifiedBy>
  <cp:revision>2</cp:revision>
  <dcterms:created xsi:type="dcterms:W3CDTF">2017-11-15T09:32:00Z</dcterms:created>
  <dcterms:modified xsi:type="dcterms:W3CDTF">2017-11-19T13:02:58Z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