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60"/>
        <p:guide pos="3840"/>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64.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2021/5/26</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2229134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283366503"/>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79380489"/>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606480422"/>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23151965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07554009"/>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09059621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165308102"/>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75974196"/>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086391880"/>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20284697"/>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20648539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19055720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920828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91733193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755610005"/>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935729041"/>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72579917"/>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6" name="幻灯片图像占位符 1"/>
          <p:cNvSpPr>
            <a:spLocks noGrp="1" noRot="1" noChangeAspect="1" noTextEdit="1"/>
          </p:cNvSpPr>
          <p:nvPr>
            <p:ph type="sldImg"/>
          </p:nvPr>
        </p:nvSpPr>
        <p:spPr/>
      </p:sp>
      <p:sp>
        <p:nvSpPr>
          <p:cNvPr id="5222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200211025"/>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36327558"/>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236417367"/>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70" name="幻灯片图像占位符 1"/>
          <p:cNvSpPr>
            <a:spLocks noGrp="1" noRot="1" noChangeAspect="1" noTextEdit="1"/>
          </p:cNvSpPr>
          <p:nvPr>
            <p:ph type="sldImg"/>
          </p:nvPr>
        </p:nvSpPr>
        <p:spPr/>
      </p:sp>
      <p:sp>
        <p:nvSpPr>
          <p:cNvPr id="5837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326386777"/>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8" name="幻灯片图像占位符 1"/>
          <p:cNvSpPr>
            <a:spLocks noGrp="1" noRot="1" noChangeAspect="1" noTextEdit="1"/>
          </p:cNvSpPr>
          <p:nvPr>
            <p:ph type="sldImg"/>
          </p:nvPr>
        </p:nvSpPr>
        <p:spPr/>
      </p:sp>
      <p:sp>
        <p:nvSpPr>
          <p:cNvPr id="6041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985856941"/>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2466" name="幻灯片图像占位符 1"/>
          <p:cNvSpPr>
            <a:spLocks noGrp="1" noRot="1" noChangeAspect="1" noTextEdit="1"/>
          </p:cNvSpPr>
          <p:nvPr>
            <p:ph type="sldImg"/>
          </p:nvPr>
        </p:nvSpPr>
        <p:spPr/>
      </p:sp>
      <p:sp>
        <p:nvSpPr>
          <p:cNvPr id="6246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00388962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3B262D3F-56B8-4FCF-AF80-3F61BEF57A70}"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106251069"/>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4514" name="幻灯片图像占位符 1"/>
          <p:cNvSpPr>
            <a:spLocks noGrp="1" noRot="1" noChangeAspect="1" noTextEdit="1"/>
          </p:cNvSpPr>
          <p:nvPr>
            <p:ph type="sldImg"/>
          </p:nvPr>
        </p:nvSpPr>
        <p:spPr/>
      </p:sp>
      <p:sp>
        <p:nvSpPr>
          <p:cNvPr id="6451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546307646"/>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6562" name="幻灯片图像占位符 1"/>
          <p:cNvSpPr>
            <a:spLocks noGrp="1" noRot="1" noChangeAspect="1" noTextEdit="1"/>
          </p:cNvSpPr>
          <p:nvPr>
            <p:ph type="sldImg"/>
          </p:nvPr>
        </p:nvSpPr>
        <p:spPr/>
      </p:sp>
      <p:sp>
        <p:nvSpPr>
          <p:cNvPr id="6656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27829680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4CD2A8B6-EB37-4436-8780-F62AF1C4673B}"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03728404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FF928030-3890-477D-9A12-F9EFF9D9E932}"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1493401800"/>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7107E1C9-16E4-4AF4-AE52-823EF1D32051}"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47903484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741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D7B1D946-6C10-47EE-8A35-4EE9D288AB6E}" type="slidenum">
              <a:rPr lang="en-US" altLang="zh-CN" smtClean="0">
                <a:latin typeface="Arial" panose="020b0604020202020204" pitchFamily="34" charset="0"/>
              </a:rPr>
              <a:t>7</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17365061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28393639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18547684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2021/5/26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2021/5/26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2021/5/26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2021/5/26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2021/5/26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2021/5/26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2021/5/26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2021/5/26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2021/5/26</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62.xml" /><Relationship Id="rId4"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2.jpeg" /><Relationship Id="rId4" Type="http://schemas.openxmlformats.org/officeDocument/2006/relationships/image" Target="../media/image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2.jpeg" /><Relationship Id="rId4" Type="http://schemas.openxmlformats.org/officeDocument/2006/relationships/image" Target="../media/image1.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2.jpeg" /><Relationship Id="rId4" Type="http://schemas.openxmlformats.org/officeDocument/2006/relationships/image" Target="../media/image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jpeg" /><Relationship Id="rId4" Type="http://schemas.openxmlformats.org/officeDocument/2006/relationships/image" Target="../media/image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2.jpeg" /><Relationship Id="rId4" Type="http://schemas.openxmlformats.org/officeDocument/2006/relationships/image" Target="../media/image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2.jpeg" /><Relationship Id="rId4" Type="http://schemas.openxmlformats.org/officeDocument/2006/relationships/image" Target="../media/image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4.jpeg" /><Relationship Id="rId4" Type="http://schemas.openxmlformats.org/officeDocument/2006/relationships/image" Target="../media/image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jpeg" /><Relationship Id="rId4"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5.png" /><Relationship Id="rId4" Type="http://schemas.openxmlformats.org/officeDocument/2006/relationships/image" Target="../media/image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5.png" /><Relationship Id="rId4" Type="http://schemas.openxmlformats.org/officeDocument/2006/relationships/image" Target="../media/image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5.png" /><Relationship Id="rId4" Type="http://schemas.openxmlformats.org/officeDocument/2006/relationships/image" Target="../media/image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5.png" /><Relationship Id="rId4" Type="http://schemas.openxmlformats.org/officeDocument/2006/relationships/image" Target="../media/image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4.xml" /><Relationship Id="rId3" Type="http://schemas.openxmlformats.org/officeDocument/2006/relationships/image" Target="../media/image6.gif" /><Relationship Id="rId4" Type="http://schemas.openxmlformats.org/officeDocument/2006/relationships/image" Target="../media/image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5.xml" /><Relationship Id="rId3" Type="http://schemas.openxmlformats.org/officeDocument/2006/relationships/image" Target="../media/image6.gif" /><Relationship Id="rId4" Type="http://schemas.openxmlformats.org/officeDocument/2006/relationships/image" Target="../media/image7.png" /><Relationship Id="rId5" Type="http://schemas.openxmlformats.org/officeDocument/2006/relationships/image" Target="../media/image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6.xml" /><Relationship Id="rId3" Type="http://schemas.openxmlformats.org/officeDocument/2006/relationships/image" Target="../media/image6.gif" /><Relationship Id="rId4" Type="http://schemas.openxmlformats.org/officeDocument/2006/relationships/image" Target="../media/image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7.xml" /><Relationship Id="rId3" Type="http://schemas.openxmlformats.org/officeDocument/2006/relationships/image" Target="../media/image6.gif" /><Relationship Id="rId4" Type="http://schemas.openxmlformats.org/officeDocument/2006/relationships/image" Target="../media/image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8.xml" /><Relationship Id="rId3" Type="http://schemas.openxmlformats.org/officeDocument/2006/relationships/image" Target="../media/image6.gif" /><Relationship Id="rId4" Type="http://schemas.openxmlformats.org/officeDocument/2006/relationships/image" Target="../media/image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9.xml" /><Relationship Id="rId3" Type="http://schemas.openxmlformats.org/officeDocument/2006/relationships/image" Target="../media/image6.gif" /><Relationship Id="rId4" Type="http://schemas.openxmlformats.org/officeDocument/2006/relationships/image" Target="../media/image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3.png" /><Relationship Id="rId4" Type="http://schemas.openxmlformats.org/officeDocument/2006/relationships/tags" Target="../tags/tag63.xml" /><Relationship Id="rId5" Type="http://schemas.openxmlformats.org/officeDocument/2006/relationships/image" Target="../media/image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0.xml" /><Relationship Id="rId3" Type="http://schemas.openxmlformats.org/officeDocument/2006/relationships/image" Target="../media/image6.gif" /><Relationship Id="rId4" Type="http://schemas.openxmlformats.org/officeDocument/2006/relationships/image" Target="../media/image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1.xml" /><Relationship Id="rId3" Type="http://schemas.openxmlformats.org/officeDocument/2006/relationships/image" Target="../media/image6.gif" /><Relationship Id="rId4" Type="http://schemas.openxmlformats.org/officeDocument/2006/relationships/image" Target="../media/image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2.jpeg" /><Relationship Id="rId4" Type="http://schemas.openxmlformats.org/officeDocument/2006/relationships/image" Target="../media/image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2.jpeg" /><Relationship Id="rId4" Type="http://schemas.openxmlformats.org/officeDocument/2006/relationships/image" Target="../media/image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2.jpeg" /><Relationship Id="rId4" Type="http://schemas.openxmlformats.org/officeDocument/2006/relationships/image" Target="../media/image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2.jpeg" /><Relationship Id="rId4" Type="http://schemas.openxmlformats.org/officeDocument/2006/relationships/image" Target="../media/image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jpeg" /><Relationship Id="rId4" Type="http://schemas.openxmlformats.org/officeDocument/2006/relationships/image" Target="../media/image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jpeg" /><Relationship Id="rId4" Type="http://schemas.openxmlformats.org/officeDocument/2006/relationships/image" Target="../media/image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PA-10223"/>
          <p:cNvSpPr/>
          <p:nvPr>
            <p:custDataLst>
              <p:tags r:id="rId3"/>
            </p:custDataLst>
          </p:nvPr>
        </p:nvSpPr>
        <p:spPr>
          <a:xfrm>
            <a:off x="4413250" y="2136775"/>
            <a:ext cx="4051935" cy="1445260"/>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80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荷花淀</a:t>
            </a:r>
          </a:p>
        </p:txBody>
      </p:sp>
      <p:sp>
        <p:nvSpPr>
          <p:cNvPr id="4099" name="文本框 2"/>
          <p:cNvSpPr txBox="1">
            <a:spLocks noChangeArrowheads="1"/>
          </p:cNvSpPr>
          <p:nvPr/>
        </p:nvSpPr>
        <p:spPr bwMode="auto">
          <a:xfrm>
            <a:off x="5054600" y="4019550"/>
            <a:ext cx="279241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5400" b="1"/>
              <a:t>孙 犁</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22531"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734425" y="4108450"/>
            <a:ext cx="1933575" cy="241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4"/>
          <p:cNvSpPr txBox="1">
            <a:spLocks noChangeArrowheads="1"/>
          </p:cNvSpPr>
          <p:nvPr/>
        </p:nvSpPr>
        <p:spPr bwMode="auto">
          <a:xfrm>
            <a:off x="2247900" y="2064385"/>
            <a:ext cx="7849235" cy="1568450"/>
          </a:xfrm>
          <a:prstGeom prst="rect">
            <a:avLst/>
          </a:prstGeom>
          <a:noFill/>
          <a:ln w="9525">
            <a:noFill/>
            <a:miter lim="800000"/>
          </a:ln>
          <a:effectLst/>
        </p:spPr>
        <p:txBody>
          <a:bodyPr>
            <a:spAutoFit/>
            <a:scene3d>
              <a:camera prst="orthographicFront"/>
              <a:lightRig rig="threePt" dir="t"/>
            </a:scene3d>
          </a:bodyPr>
          <a:lstStyle/>
          <a:p>
            <a:pPr eaLnBrk="1" hangingPunct="1">
              <a:spcBef>
                <a:spcPct val="50000"/>
              </a:spcBef>
              <a:defRPr/>
            </a:pPr>
            <a:r>
              <a:rPr lang="zh-CN" altLang="en-US" sz="3200">
                <a:ln w="22225">
                  <a:solidFill>
                    <a:schemeClr val="accent2"/>
                  </a:solidFill>
                  <a:prstDash val="solid"/>
                </a:ln>
                <a:solidFill>
                  <a:schemeClr val="accent2">
                    <a:lumMod val="40000"/>
                    <a:lumOff val="60000"/>
                  </a:schemeClr>
                </a:solidFill>
                <a:latin typeface="宋体" panose="02010600030101010101" pitchFamily="2" charset="-122"/>
                <a:cs typeface="宋体" panose="02010600030101010101" pitchFamily="2" charset="-122"/>
              </a:rPr>
              <a:t>“夫妻话别”这一情节写了哪些内容？对刻画人物形象、推动情节发展有什么作用？请联系具体内容简要分析。</a:t>
            </a:r>
          </a:p>
        </p:txBody>
      </p:sp>
      <p:sp>
        <p:nvSpPr>
          <p:cNvPr id="100" name="文本框 99"/>
          <p:cNvSpPr txBox="1">
            <a:spLocks noChangeArrowheads="1"/>
          </p:cNvSpPr>
          <p:nvPr/>
        </p:nvSpPr>
        <p:spPr bwMode="auto">
          <a:xfrm>
            <a:off x="2247900" y="3983038"/>
            <a:ext cx="7516813"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000" b="1">
                <a:solidFill>
                  <a:srgbClr val="C00000"/>
                </a:solidFill>
                <a:latin typeface="宋体" panose="02010600030101010101" pitchFamily="2" charset="-122"/>
              </a:rPr>
              <a:t>作用：</a:t>
            </a:r>
            <a:r>
              <a:rPr lang="zh-CN" sz="3000" b="1">
                <a:latin typeface="宋体" panose="02010600030101010101" pitchFamily="2" charset="-122"/>
              </a:rPr>
              <a:t>这一情节主要写了“追问晚回真情”“赞同丈夫参军”“应承丈夫嘱咐”三个方面的内容。</a:t>
            </a:r>
            <a:endParaRPr lang="zh-CN" altLang="en-US" sz="3000" b="1">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341245" cy="77978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400">
                <a:ln w="22225">
                  <a:solidFill>
                    <a:schemeClr val="accent2"/>
                  </a:solidFill>
                  <a:prstDash val="solid"/>
                </a:ln>
                <a:solidFill>
                  <a:schemeClr val="accent2">
                    <a:lumMod val="40000"/>
                    <a:lumOff val="60000"/>
                  </a:schemeClr>
                </a:solidFill>
              </a:rPr>
              <a:t>文本研读</a:t>
            </a:r>
          </a:p>
        </p:txBody>
      </p:sp>
      <p:sp>
        <p:nvSpPr>
          <p:cNvPr id="3" name="Text Box 5"/>
          <p:cNvSpPr txBox="1">
            <a:spLocks noChangeArrowheads="1"/>
          </p:cNvSpPr>
          <p:nvPr/>
        </p:nvSpPr>
        <p:spPr bwMode="auto">
          <a:xfrm>
            <a:off x="1524000" y="1495425"/>
            <a:ext cx="9144000" cy="501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000" b="1">
                <a:latin typeface="宋体" panose="02010600030101010101" pitchFamily="2" charset="-122"/>
              </a:rPr>
              <a:t>    </a:t>
            </a:r>
            <a:r>
              <a:rPr lang="zh-CN" altLang="zh-CN" sz="2000" b="1">
                <a:latin typeface="宋体" panose="02010600030101010101" pitchFamily="2" charset="-122"/>
              </a:rPr>
              <a:t>①“</a:t>
            </a:r>
            <a:r>
              <a:rPr lang="zh-CN" sz="2000" b="1">
                <a:latin typeface="宋体" panose="02010600030101010101" pitchFamily="2" charset="-122"/>
              </a:rPr>
              <a:t>今天怎么回来得这么晚？”这句话承接上文的“大门还没有关，丈夫还没有回来”“很晚丈夫才回来了”，表现了水生嫂久候丈夫不至的焦急心理以及对丈夫的关切之情；同时又暗示了水生以工作为重的品质。这句话又可说是情节的开端，说明“今天”不同往常，水生回来得晚是事出有因。</a:t>
            </a:r>
          </a:p>
          <a:p>
            <a:pPr algn="just" eaLnBrk="1" hangingPunct="1"/>
            <a:r>
              <a:rPr lang="zh-CN" altLang="zh-CN" sz="2000" b="1">
                <a:latin typeface="宋体" panose="02010600030101010101" pitchFamily="2" charset="-122"/>
              </a:rPr>
              <a:t>    </a:t>
            </a:r>
            <a:r>
              <a:rPr lang="zh-CN" sz="2000" b="1">
                <a:latin typeface="宋体" panose="02010600030101010101" pitchFamily="2" charset="-122"/>
              </a:rPr>
              <a:t>水生没有正面回答女人前面的问题，故意岔开话题。但是，他异常的表现（脸有些红涨，说话也有些气喘），让水生嫂觉察他有心事，但水生嫂不便直问，因为她知道水生是游击组长，党的负责人，有些事是不便细问的，所以她只得机敏地转换角度，再次试探，问：“他们几个哩？”水生回答她：“还在区上。”水生透露出一点口风之后，又把话题岔开，反问水生嫂：“爹哩？”“小华哩？”这样写，一方面交代了水生家的其他成员并表现了水生对家人的关心，另一方面写出了水生对参军一事欲言又止，不愿立即让妻子知道的心理。</a:t>
            </a:r>
          </a:p>
          <a:p>
            <a:pPr algn="just" eaLnBrk="1" hangingPunct="1"/>
            <a:r>
              <a:rPr lang="zh-CN" altLang="zh-CN" sz="2000" b="1">
                <a:latin typeface="宋体" panose="02010600030101010101" pitchFamily="2" charset="-122"/>
              </a:rPr>
              <a:t>    “</a:t>
            </a:r>
            <a:r>
              <a:rPr lang="zh-CN" sz="2000" b="1">
                <a:latin typeface="宋体" panose="02010600030101010101" pitchFamily="2" charset="-122"/>
              </a:rPr>
              <a:t>怎么了，你？”水生面对妻子的问话，虚晃一枪，又岔开了话题，无话找话，而且笑得不像平常。水生嫂猜不透，但她察言观色，感到事情有点蹊跷，一下子迸出这短促的问句。这反映了她内心的急切，出于对丈夫的关心，她急于知道底细。</a:t>
            </a:r>
          </a:p>
          <a:p>
            <a:pPr algn="just" eaLnBrk="1" hangingPunct="1"/>
            <a:r>
              <a:rPr lang="zh-CN" altLang="zh-CN" sz="2000" b="1">
                <a:latin typeface="宋体" panose="02010600030101010101" pitchFamily="2" charset="-122"/>
              </a:rPr>
              <a:t>    </a:t>
            </a:r>
            <a:r>
              <a:rPr lang="zh-CN" sz="2000" b="1">
                <a:solidFill>
                  <a:srgbClr val="C00000"/>
                </a:solidFill>
                <a:latin typeface="宋体" panose="02010600030101010101" pitchFamily="2" charset="-122"/>
              </a:rPr>
              <a:t>这段对话，表现了水生嫂体贴、温柔、机敏和稳重的性格。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341245" cy="77978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400">
                <a:ln w="22225">
                  <a:solidFill>
                    <a:schemeClr val="accent2"/>
                  </a:solidFill>
                  <a:prstDash val="solid"/>
                </a:ln>
                <a:solidFill>
                  <a:schemeClr val="accent2">
                    <a:lumMod val="40000"/>
                    <a:lumOff val="60000"/>
                  </a:schemeClr>
                </a:solidFill>
              </a:rPr>
              <a:t>文本研读</a:t>
            </a:r>
          </a:p>
        </p:txBody>
      </p:sp>
      <p:sp>
        <p:nvSpPr>
          <p:cNvPr id="3" name="Text Box 5"/>
          <p:cNvSpPr txBox="1">
            <a:spLocks noChangeArrowheads="1"/>
          </p:cNvSpPr>
          <p:nvPr/>
        </p:nvSpPr>
        <p:spPr bwMode="auto">
          <a:xfrm>
            <a:off x="1839913" y="1597025"/>
            <a:ext cx="8512175" cy="469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300" b="1">
                <a:latin typeface="宋体" panose="02010600030101010101" pitchFamily="2" charset="-122"/>
              </a:rPr>
              <a:t>    </a:t>
            </a:r>
            <a:r>
              <a:rPr lang="zh-CN" altLang="zh-CN" sz="2300" b="1">
                <a:latin typeface="宋体" panose="02010600030101010101" pitchFamily="2" charset="-122"/>
              </a:rPr>
              <a:t>②“</a:t>
            </a:r>
            <a:r>
              <a:rPr lang="zh-CN" sz="2300" b="1">
                <a:latin typeface="宋体" panose="02010600030101010101" pitchFamily="2" charset="-122"/>
              </a:rPr>
              <a:t>你总是很积极的。”在妻子的追问下，水生终于说出自己“第一个举手”报名参加大部队。水生嫂此时的心情是十分复杂的，她爱丈夫，爱自己的家，痛恨敌人，丈夫第一个举手报名参军，她为此而感到自豪，所以，对丈夫责怪中含有赞扬。</a:t>
            </a:r>
          </a:p>
          <a:p>
            <a:pPr algn="just" eaLnBrk="1" hangingPunct="1"/>
            <a:r>
              <a:rPr lang="zh-CN" altLang="zh-CN" sz="2300" b="1">
                <a:latin typeface="宋体" panose="02010600030101010101" pitchFamily="2" charset="-122"/>
              </a:rPr>
              <a:t>    “</a:t>
            </a:r>
            <a:r>
              <a:rPr lang="zh-CN" sz="2300" b="1">
                <a:latin typeface="宋体" panose="02010600030101010101" pitchFamily="2" charset="-122"/>
              </a:rPr>
              <a:t>你走，我不拦你。家里怎么办？”丈夫参军去打鬼子，她没有理由也不会阻拦，但她毕竟是一个普通的劳动妇女，自然会想到，丈夫一去，家里的担子都落到她身上，不禁心生担忧。</a:t>
            </a:r>
          </a:p>
          <a:p>
            <a:pPr algn="just" eaLnBrk="1" hangingPunct="1"/>
            <a:r>
              <a:rPr lang="zh-CN" altLang="zh-CN" sz="2300" b="1">
                <a:latin typeface="宋体" panose="02010600030101010101" pitchFamily="2" charset="-122"/>
              </a:rPr>
              <a:t>    “</a:t>
            </a:r>
            <a:r>
              <a:rPr lang="zh-CN" sz="2300" b="1">
                <a:latin typeface="宋体" panose="02010600030101010101" pitchFamily="2" charset="-122"/>
              </a:rPr>
              <a:t>你明白家里的难处就好了。”经过水生的一番劝说，水生嫂感到自己的丈夫确实是个好丈夫，他不仅为革命事积极奔走，而且能体谅家里的难处，所以，水生嫂摆正家庭和民族的关系，将对丈夫和对祖国的爱融于一心，决心挑起生产和生活的重担，支持丈夫参军。</a:t>
            </a:r>
          </a:p>
          <a:p>
            <a:pPr algn="just" eaLnBrk="1" hangingPunct="1"/>
            <a:r>
              <a:rPr lang="zh-CN" altLang="zh-CN" sz="2300" b="1">
                <a:latin typeface="宋体" panose="02010600030101010101" pitchFamily="2" charset="-122"/>
              </a:rPr>
              <a:t>    </a:t>
            </a:r>
            <a:r>
              <a:rPr lang="zh-CN" sz="2300" b="1">
                <a:solidFill>
                  <a:srgbClr val="C00000"/>
                </a:solidFill>
                <a:latin typeface="宋体" panose="02010600030101010101" pitchFamily="2" charset="-122"/>
              </a:rPr>
              <a:t>这段对话，表现了水生嫂识大局、明大义的崇高品格。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341245" cy="77978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400">
                <a:ln w="22225">
                  <a:solidFill>
                    <a:schemeClr val="accent2"/>
                  </a:solidFill>
                  <a:prstDash val="solid"/>
                </a:ln>
                <a:solidFill>
                  <a:schemeClr val="accent2">
                    <a:lumMod val="40000"/>
                    <a:lumOff val="60000"/>
                  </a:schemeClr>
                </a:solidFill>
              </a:rPr>
              <a:t>文本研读</a:t>
            </a:r>
          </a:p>
        </p:txBody>
      </p:sp>
      <p:sp>
        <p:nvSpPr>
          <p:cNvPr id="3" name="Text Box 5"/>
          <p:cNvSpPr txBox="1">
            <a:spLocks noChangeArrowheads="1"/>
          </p:cNvSpPr>
          <p:nvPr/>
        </p:nvSpPr>
        <p:spPr bwMode="auto">
          <a:xfrm>
            <a:off x="1682750" y="1395413"/>
            <a:ext cx="8826500" cy="5169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200" b="1">
                <a:latin typeface="宋体" panose="02010600030101010101" pitchFamily="2" charset="-122"/>
              </a:rPr>
              <a:t>    </a:t>
            </a:r>
            <a:r>
              <a:rPr lang="zh-CN" altLang="zh-CN" sz="2200" b="1">
                <a:latin typeface="宋体" panose="02010600030101010101" pitchFamily="2" charset="-122"/>
              </a:rPr>
              <a:t>③“</a:t>
            </a:r>
            <a:r>
              <a:rPr lang="zh-CN" sz="2200" b="1">
                <a:latin typeface="宋体" panose="02010600030101010101" pitchFamily="2" charset="-122"/>
              </a:rPr>
              <a:t>你有什么话，嘱咐嘱咐我吧。”水生嫂为了让丈夫放心，自觉承担任务。</a:t>
            </a:r>
          </a:p>
          <a:p>
            <a:pPr algn="just" eaLnBrk="1" hangingPunct="1"/>
            <a:r>
              <a:rPr lang="zh-CN" altLang="zh-CN" sz="2200" b="1">
                <a:latin typeface="宋体" panose="02010600030101010101" pitchFamily="2" charset="-122"/>
              </a:rPr>
              <a:t>    “</a:t>
            </a:r>
            <a:r>
              <a:rPr lang="zh-CN" sz="2200" b="1">
                <a:latin typeface="宋体" panose="02010600030101010101" pitchFamily="2" charset="-122"/>
              </a:rPr>
              <a:t>嗯。”“嗯。”水生鼓励妻子在思想上、文化上不断进步，劝诫妻子不要当俘虏，要与敌人拼命。两个“嗯”字，表现了水生嫂既有中国妇女吃大苦、耐大劳的传统美德，又有新一代劳动妇女积极进取、勇敢斗争的精神。</a:t>
            </a:r>
          </a:p>
          <a:p>
            <a:pPr algn="just" eaLnBrk="1" hangingPunct="1"/>
            <a:r>
              <a:rPr lang="zh-CN" altLang="zh-CN" sz="2200" b="1">
                <a:latin typeface="宋体" panose="02010600030101010101" pitchFamily="2" charset="-122"/>
              </a:rPr>
              <a:t>    </a:t>
            </a:r>
            <a:r>
              <a:rPr lang="zh-CN" sz="2200" b="1">
                <a:latin typeface="宋体" panose="02010600030101010101" pitchFamily="2" charset="-122"/>
              </a:rPr>
              <a:t>总之，“夫妻话别”这一情节，</a:t>
            </a:r>
            <a:r>
              <a:rPr lang="zh-CN" sz="2200" b="1" u="sng">
                <a:latin typeface="宋体" panose="02010600030101010101" pitchFamily="2" charset="-122"/>
              </a:rPr>
              <a:t>点明了斗争形势的变化和水生参军的情况，既补充交代了未曾叙述的情节，又为下文写在荷花淀里伏击敌人埋下了伏笔；同时，刻画了水生嫂这样一个勤劳纯朴、挚爱丈夫、热爱祖国、识大体、明大义的农村劳动妇女的形象，为后文写水生嫂等商议探夫、途中遇敌、巧遇亲人、成立队伍等做了铺垫，推动了故事情节的发展。</a:t>
            </a:r>
            <a:endParaRPr lang="zh-CN" sz="2200" b="1">
              <a:latin typeface="宋体" panose="02010600030101010101" pitchFamily="2" charset="-122"/>
            </a:endParaRPr>
          </a:p>
          <a:p>
            <a:pPr algn="just" eaLnBrk="1" hangingPunct="1"/>
            <a:r>
              <a:rPr lang="zh-CN" sz="2200" b="1">
                <a:latin typeface="宋体" panose="02010600030101010101" pitchFamily="2" charset="-122"/>
              </a:rPr>
              <a:t>    此外，</a:t>
            </a:r>
            <a:r>
              <a:rPr lang="zh-CN" sz="2200" b="1" u="sng">
                <a:latin typeface="宋体" panose="02010600030101010101" pitchFamily="2" charset="-122"/>
              </a:rPr>
              <a:t>这一情节也刻画了水生热爱祖国，处处以民族利益为重，事事争先，爱家庭，体贴、理解妻子，鼓励妻子进步这样一个革命战士的形象。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1204" name="Text Box 4"/>
          <p:cNvSpPr txBox="1">
            <a:spLocks noChangeArrowheads="1"/>
          </p:cNvSpPr>
          <p:nvPr/>
        </p:nvSpPr>
        <p:spPr bwMode="auto">
          <a:xfrm>
            <a:off x="2155825" y="2073910"/>
            <a:ext cx="8001000" cy="953135"/>
          </a:xfrm>
          <a:prstGeom prst="rect">
            <a:avLst/>
          </a:prstGeom>
          <a:noFill/>
          <a:ln w="9525">
            <a:noFill/>
            <a:miter lim="800000"/>
          </a:ln>
          <a:effectLst/>
        </p:spPr>
        <p:txBody>
          <a:bodyPr>
            <a:spAutoFit/>
            <a:scene3d>
              <a:camera prst="orthographicFront"/>
              <a:lightRig rig="threePt" dir="t"/>
            </a:scene3d>
          </a:bodyPr>
          <a:lstStyle/>
          <a:p>
            <a:pPr eaLnBrk="1" hangingPunct="1">
              <a:spcBef>
                <a:spcPct val="50000"/>
              </a:spcBef>
              <a:defRPr/>
            </a:pPr>
            <a:r>
              <a:rPr lang="zh-CN" altLang="en-US" sz="2800">
                <a:ln w="22225">
                  <a:solidFill>
                    <a:schemeClr val="accent2"/>
                  </a:solidFill>
                  <a:prstDash val="solid"/>
                </a:ln>
                <a:solidFill>
                  <a:schemeClr val="accent2">
                    <a:lumMod val="40000"/>
                    <a:lumOff val="60000"/>
                  </a:schemeClr>
                </a:solidFill>
                <a:latin typeface="宋体" panose="02010600030101010101" pitchFamily="2" charset="-122"/>
                <a:cs typeface="宋体" panose="02010600030101010101" pitchFamily="2" charset="-122"/>
              </a:rPr>
              <a:t>除了开头部分，小说还有两处较集中的环境描写，试分析它们的特点和作用。</a:t>
            </a:r>
          </a:p>
        </p:txBody>
      </p:sp>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30724"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35175" y="3267075"/>
            <a:ext cx="812165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sz="2700" b="1">
                <a:latin typeface="宋体" panose="02010600030101010101" pitchFamily="2" charset="-122"/>
              </a:rPr>
              <a:t>第一处是写妇女们寻夫不着回来时候的白洋淀风光。情景交融，极富水乡风情。开阔明丽的景色，使年轻妇女们失望伤心的心情马上变得开朗愉快起来。同时“水面没有一只船”又暗示情况异常，为鬼子追她们埋下伏笔，推动了情节的发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32771"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35175" y="2024063"/>
            <a:ext cx="8121650"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sz="2500" b="1">
                <a:latin typeface="宋体" panose="02010600030101010101" pitchFamily="2" charset="-122"/>
              </a:rPr>
              <a:t>第二处是妇女们遇险时对荷花淀风光的描写。“那一望无边际的密密层层的大荷叶”就像“铜墙铁壁”，“粉色荷花箭高高地挺出来”是“监视白洋淀的哨兵”，这威武雄壮的景象，不仅突出了水乡游击战的特点，暗示在这清香四溢的荷花淀里即将发生一场激烈的伏击战，而且刻画出了根据地人民同仇敌忾的心理和克敌制胜的信心，洋溢着歌颂人民战争的思想感情。至此，全部画面融为一体，由朦胧逐渐完全清晰，由暗示而至直接展现，前后画面递进，具有流动感，又层次分明，显得意境纵深而高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1204" name="Text Box 4"/>
          <p:cNvSpPr txBox="1">
            <a:spLocks noChangeArrowheads="1"/>
          </p:cNvSpPr>
          <p:nvPr/>
        </p:nvSpPr>
        <p:spPr bwMode="auto">
          <a:xfrm>
            <a:off x="2034540" y="1797685"/>
            <a:ext cx="8214360" cy="829945"/>
          </a:xfrm>
          <a:prstGeom prst="rect">
            <a:avLst/>
          </a:prstGeom>
          <a:noFill/>
          <a:ln w="9525">
            <a:noFill/>
            <a:miter lim="800000"/>
          </a:ln>
          <a:effectLst/>
        </p:spPr>
        <p:txBody>
          <a:bodyPr>
            <a:spAutoFit/>
            <a:scene3d>
              <a:camera prst="orthographicFront"/>
              <a:lightRig rig="threePt" dir="t"/>
            </a:scene3d>
          </a:bodyPr>
          <a:lstStyle/>
          <a:p>
            <a:pPr eaLnBrk="1" hangingPunct="1">
              <a:spcBef>
                <a:spcPct val="50000"/>
              </a:spcBef>
              <a:defRPr/>
            </a:pPr>
            <a:r>
              <a:rPr lang="zh-CN" altLang="en-US" sz="2400">
                <a:ln w="22225">
                  <a:solidFill>
                    <a:schemeClr val="accent2"/>
                  </a:solidFill>
                  <a:prstDash val="solid"/>
                </a:ln>
                <a:solidFill>
                  <a:schemeClr val="accent2">
                    <a:lumMod val="40000"/>
                    <a:lumOff val="60000"/>
                  </a:schemeClr>
                </a:solidFill>
                <a:latin typeface="宋体" panose="02010600030101010101" pitchFamily="2" charset="-122"/>
                <a:cs typeface="宋体" panose="02010600030101010101" pitchFamily="2" charset="-122"/>
              </a:rPr>
              <a:t>细节描写是小说刻画人物形象的重要方法，试举例说明本文的细节描写及其效果。</a:t>
            </a:r>
          </a:p>
        </p:txBody>
      </p:sp>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34820"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2035175" y="2711450"/>
            <a:ext cx="8121650" cy="3815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zh-CN" sz="2200" b="1">
                <a:latin typeface="宋体" panose="02010600030101010101" pitchFamily="2" charset="-122"/>
              </a:rPr>
              <a:t>①</a:t>
            </a:r>
            <a:r>
              <a:rPr lang="zh-CN" sz="2200" b="1">
                <a:solidFill>
                  <a:srgbClr val="C00000"/>
                </a:solidFill>
                <a:latin typeface="宋体" panose="02010600030101010101" pitchFamily="2" charset="-122"/>
              </a:rPr>
              <a:t>水生嫂的一“震”一“吮”</a:t>
            </a:r>
            <a:r>
              <a:rPr lang="zh-CN" sz="2200" b="1">
                <a:latin typeface="宋体" panose="02010600030101010101" pitchFamily="2" charset="-122"/>
              </a:rPr>
              <a:t>。这是水生嫂听到丈夫报名参军之后的细节描写。丈夫明天就要到大部队上去了，出乎水生嫂的意料，“手指震动了一下，想是叫苇眉子划破了手。她把一个手指放在嘴里吮了一下”。这一“震”一“吮”，写出了水生嫂复杂的心情。水生嫂用“吮”的动作迅速平复了自己的情绪：她不能让丈夫看到自己有软弱的表现，并作出了支持丈夫参军的决定。这表现了她的坚强性格。此处的细节描写，不仅仅惟妙惟肖地描摹了水生嫂这一勤劳善良的劳动妇女的形象，更生动形象地表现了这位机敏多情、深明大义的抗日根据地劳动妇女内心深处爱与痛、情与义的激烈撞击和理性抉择。凝练含蓄，耐人寻味，折射出人性美的光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36867"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1882775" y="1781175"/>
            <a:ext cx="8424863" cy="483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zh-CN" sz="2200" b="1">
                <a:latin typeface="宋体" panose="02010600030101010101" pitchFamily="2" charset="-122"/>
              </a:rPr>
              <a:t>②</a:t>
            </a:r>
            <a:r>
              <a:rPr lang="zh-CN" sz="2200" b="1">
                <a:solidFill>
                  <a:srgbClr val="C00000"/>
                </a:solidFill>
                <a:latin typeface="宋体" panose="02010600030101010101" pitchFamily="2" charset="-122"/>
              </a:rPr>
              <a:t>青年妇女与水生的一“捞”一“丢”</a:t>
            </a:r>
            <a:r>
              <a:rPr lang="zh-CN" sz="2200" b="1">
                <a:latin typeface="宋体" panose="02010600030101010101" pitchFamily="2" charset="-122"/>
              </a:rPr>
              <a:t>。一是几个青年妇女探夫未遇的归途中，她们“顺手从水里捞上一棵菱角来，菱角还很嫩很小，乳白色，顺手又丢到水里去。那棵菱角就又安安稳稳浮在水面上生长去了”。这是很惬意、很诗意的一笔，她们信手一“捞”一“丢”的是菱角，流露出来的却是心中对秀丽富庶的家乡的热爱与自豪，而那“安安稳稳浮在水面上生长</a:t>
            </a:r>
            <a:r>
              <a:rPr lang="zh-CN" altLang="zh-CN" sz="2200" b="1">
                <a:latin typeface="宋体" panose="02010600030101010101" pitchFamily="2" charset="-122"/>
              </a:rPr>
              <a:t>"</a:t>
            </a:r>
            <a:r>
              <a:rPr lang="zh-CN" sz="2200" b="1">
                <a:latin typeface="宋体" panose="02010600030101010101" pitchFamily="2" charset="-122"/>
              </a:rPr>
              <a:t>的“乳白色”的菱角和像“哨兵”一样“高高地挺出来”的“粉色荷花箭”相映成趣，构成了白洋淀上一道秀丽和谐的风景。二是水生将漂在水上的装着饼干的精美纸盒“捞”起来，“丢”在女人们的船上。三是女人们将掉在水里的小包裹“捞”起来“丢”给水生他们。后两处的一“捞”一“丢”，不仅仅表现了抗日军民打捞战利品时乐观的精神，以及夫妻间似填实喜似怨实爱的小儿女心态，更重要的是在这一“捞”一“丢里，早就融进了他们对亲人的关爱，对生活的热爱，以及对祖国、对家乡的挚爱，正可谓一“捞”一“丢”，字字关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38915"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1882775" y="1906588"/>
            <a:ext cx="8424863"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zh-CN" sz="2600" b="1">
                <a:latin typeface="宋体" panose="02010600030101010101" pitchFamily="2" charset="-122"/>
              </a:rPr>
              <a:t>③</a:t>
            </a:r>
            <a:r>
              <a:rPr lang="zh-CN" sz="2600" b="1">
                <a:solidFill>
                  <a:srgbClr val="C00000"/>
                </a:solidFill>
                <a:latin typeface="宋体" panose="02010600030101010101" pitchFamily="2" charset="-122"/>
              </a:rPr>
              <a:t>紧张战斗情景和日常生活细节的一“揉”一“合”</a:t>
            </a:r>
            <a:r>
              <a:rPr lang="zh-CN" sz="2600" b="1">
                <a:latin typeface="宋体" panose="02010600030101010101" pitchFamily="2" charset="-122"/>
              </a:rPr>
              <a:t>。一场激烈的伏击战，发生在清香四溢、景色优美的荷花淀里，发生在青年妇女们探望丈夫的归途中，战斗环境充满了诗情画意。战斗打响后，几个青年妇女“渐渐听清楚枪声只是向着外面，她们才又扒着船帮露出头来”。这一细节描写十分生动，丈夫在瞄准敌人射击，没看妻子一眼（聚精会神），妻子却在紧张战斗中寻找自己的丈夫，为下文归途中青年妇女议论丈夫的“横样子”埋下伏笔。这个细节，使紧张战斗充满浓郁的生活气息和诗情画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主旨</a:t>
            </a:r>
          </a:p>
        </p:txBody>
      </p:sp>
      <p:pic>
        <p:nvPicPr>
          <p:cNvPr id="40963" name="图片 2" descr="t0170124245b264d6cc"/>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913688" y="4048125"/>
            <a:ext cx="2754312"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074863" y="2222500"/>
            <a:ext cx="804227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    本文在抗日战争这样一个关系着民族存亡的大背景下，选取白洋淀的一隅，把笔墨集中在百姓的夫妻之情、家国之爱上。这些善良、纯朴的人们在战争环境中闪耀出的人性的光辉，表现了白洋淀人民不畏强暴、保卫家园的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586105"/>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学习目标</a:t>
            </a:r>
          </a:p>
        </p:txBody>
      </p:sp>
      <p:pic>
        <p:nvPicPr>
          <p:cNvPr id="6147"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462963" y="3768725"/>
            <a:ext cx="2205037" cy="275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2239963" y="2073275"/>
            <a:ext cx="77120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a:defRPr>
            </a:lvl9pPr>
          </a:lstStyle>
          <a:p>
            <a:pPr algn="just" eaLnBrk="1" hangingPunct="1">
              <a:lnSpc>
                <a:spcPct val="10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rPr>
              <a:t>1.了解孙犁及其作品，了解小说创作的历史背景。</a:t>
            </a:r>
          </a:p>
          <a:p>
            <a:pPr algn="just" eaLnBrk="1" hangingPunct="1">
              <a:lnSpc>
                <a:spcPct val="10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rPr>
              <a:t>2.鉴赏小说的环境描写和细节描写，体会诗情画意的意境美和人物形象的人情美。</a:t>
            </a:r>
          </a:p>
          <a:p>
            <a:pPr algn="just" eaLnBrk="1" hangingPunct="1">
              <a:lnSpc>
                <a:spcPct val="10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rPr>
              <a:t>3.领会小说体现的乐观主义精神和朴素的爱国主义精神。</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 name="云形标注 4"/>
          <p:cNvSpPr/>
          <p:nvPr/>
        </p:nvSpPr>
        <p:spPr>
          <a:xfrm>
            <a:off x="2046605" y="46482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艺术特色</a:t>
            </a:r>
          </a:p>
        </p:txBody>
      </p:sp>
      <p:pic>
        <p:nvPicPr>
          <p:cNvPr id="43011" name="图片 5" descr="企业微信截图_1600842269776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477375" y="3727450"/>
            <a:ext cx="11906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876550" y="2265363"/>
            <a:ext cx="64389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600" b="1">
                <a:latin typeface="宋体" panose="02010600030101010101" pitchFamily="2" charset="-122"/>
              </a:rPr>
              <a:t>（1）如诗如画的意境美。</a:t>
            </a:r>
          </a:p>
          <a:p>
            <a:pPr eaLnBrk="1" hangingPunct="1">
              <a:lnSpc>
                <a:spcPct val="150000"/>
              </a:lnSpc>
            </a:pPr>
            <a:r>
              <a:rPr lang="zh-CN" altLang="en-US" sz="3600" b="1">
                <a:latin typeface="宋体" panose="02010600030101010101" pitchFamily="2" charset="-122"/>
              </a:rPr>
              <a:t>（2）生动传神的细节美。</a:t>
            </a:r>
          </a:p>
          <a:p>
            <a:pPr eaLnBrk="1" hangingPunct="1">
              <a:lnSpc>
                <a:spcPct val="150000"/>
              </a:lnSpc>
            </a:pPr>
            <a:r>
              <a:rPr lang="zh-CN" altLang="en-US" sz="3600" b="1">
                <a:latin typeface="宋体" panose="02010600030101010101" pitchFamily="2" charset="-122"/>
              </a:rPr>
              <a:t>（3）回味无穷的含蓄美。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 name="云形标注 4"/>
          <p:cNvSpPr/>
          <p:nvPr/>
        </p:nvSpPr>
        <p:spPr>
          <a:xfrm>
            <a:off x="2046605" y="46482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艺术特色</a:t>
            </a:r>
          </a:p>
        </p:txBody>
      </p:sp>
      <p:pic>
        <p:nvPicPr>
          <p:cNvPr id="45059" name="图片 5" descr="企业微信截图_1600842269776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477375" y="3727450"/>
            <a:ext cx="11906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046288" y="1965325"/>
            <a:ext cx="7951787" cy="403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7030A0"/>
                </a:solidFill>
                <a:latin typeface="宋体" panose="02010600030101010101" pitchFamily="2" charset="-122"/>
              </a:rPr>
              <a:t>（1）如诗如画的意境美。</a:t>
            </a:r>
          </a:p>
          <a:p>
            <a:pPr eaLnBrk="1" hangingPunct="1"/>
            <a:r>
              <a:rPr lang="zh-CN" altLang="en-US" sz="3200" b="1">
                <a:latin typeface="宋体" panose="02010600030101010101" pitchFamily="2" charset="-122"/>
              </a:rPr>
              <a:t>《荷花淀》给人留下最深刻的美感印象的是那一片充满生机、充满活力、象征着人的美好追求和愿望的由荷花及荷叶组成的美丽的荷花淀。在这幅纯美的画面中，荷花及荷叶是画面的主体，人物只是融入荷花及荷叶的精魂，这正是《荷花淀》的真正艺术魅力所在，是把生活高度艺术化、审美化的结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 name="云形标注 4"/>
          <p:cNvSpPr/>
          <p:nvPr/>
        </p:nvSpPr>
        <p:spPr>
          <a:xfrm>
            <a:off x="2046605" y="46482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艺术特色</a:t>
            </a:r>
          </a:p>
        </p:txBody>
      </p:sp>
      <p:pic>
        <p:nvPicPr>
          <p:cNvPr id="47107" name="图片 5" descr="企业微信截图_1600842269776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477375" y="3727450"/>
            <a:ext cx="11906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046288" y="2052638"/>
            <a:ext cx="7951787"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900" b="1">
                <a:solidFill>
                  <a:srgbClr val="7030A0"/>
                </a:solidFill>
                <a:latin typeface="宋体" panose="02010600030101010101" pitchFamily="2" charset="-122"/>
              </a:rPr>
              <a:t>（2）生动传神的细节美。</a:t>
            </a:r>
          </a:p>
          <a:p>
            <a:pPr eaLnBrk="1" hangingPunct="1"/>
            <a:r>
              <a:rPr lang="zh-CN" altLang="en-US" sz="2900" b="1">
                <a:latin typeface="宋体" panose="02010600030101010101" pitchFamily="2" charset="-122"/>
              </a:rPr>
              <a:t>“夫妻话别”中，水生嫂那一“震”一“吮”，历来被名家评为细节描写的经典之笔。寥寥数笔，便惟妙惟肖地描摹出了水生嫂这位勤劳善良的劳动妇女劳动时的一个不经意的、习惯性的动作，生动形象地表现了这位机敏多情、深明大义的白洋淀抗日根据地妇女内心深处爱与恨、情与义的激烈撞击和理性抉择。这些细节描写凝练含蓄，耐人寻味，折射出人性美的光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 name="云形标注 4"/>
          <p:cNvSpPr/>
          <p:nvPr/>
        </p:nvSpPr>
        <p:spPr>
          <a:xfrm>
            <a:off x="2046605" y="46482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艺术特色</a:t>
            </a:r>
          </a:p>
        </p:txBody>
      </p:sp>
      <p:pic>
        <p:nvPicPr>
          <p:cNvPr id="49155" name="图片 5" descr="企业微信截图_1600842269776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477375" y="3727450"/>
            <a:ext cx="119062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046288" y="1901825"/>
            <a:ext cx="7951787" cy="466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700" b="1">
                <a:solidFill>
                  <a:srgbClr val="7030A0"/>
                </a:solidFill>
                <a:latin typeface="宋体" panose="02010600030101010101" pitchFamily="2" charset="-122"/>
              </a:rPr>
              <a:t>（3）回味无穷的含蓄美。</a:t>
            </a:r>
          </a:p>
          <a:p>
            <a:pPr eaLnBrk="1" hangingPunct="1"/>
            <a:r>
              <a:rPr lang="zh-CN" altLang="en-US" sz="2700" b="1">
                <a:latin typeface="宋体" panose="02010600030101010101" pitchFamily="2" charset="-122"/>
              </a:rPr>
              <a:t>作者笔下的女性内心都有着深沉真挚的情感，但这种情感的流露不是奔腾的江河，而是涓涓的细流，深厚、含蓄。女性的这种含蓄美在“借故寻夫”这一场面中得到了淋漓尽致的表现。有时还表现为运用隐语来传达人物的情感，如“拴马桩也不顶事了”“不行了，脱了缰了”等，把丈夫比作脱缰的野马，其中蕴含着言传不尽的复杂的情感：寻夫未遇的恼恨，柔情蜜意的爱恋，淡淡的自豪，轻轻的责怪?这种耐人寻味的情感表达方式，充分表现了中国女性特有的含蓄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1202" name="文本框 2"/>
          <p:cNvSpPr txBox="1">
            <a:spLocks noChangeArrowheads="1"/>
          </p:cNvSpPr>
          <p:nvPr/>
        </p:nvSpPr>
        <p:spPr bwMode="auto">
          <a:xfrm>
            <a:off x="1646238" y="1793875"/>
            <a:ext cx="8899525" cy="4615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100" b="1">
                <a:latin typeface="宋体" panose="02010600030101010101" pitchFamily="2" charset="-122"/>
              </a:rPr>
              <a:t>阅读下面的文字，完成问题。</a:t>
            </a:r>
          </a:p>
          <a:p>
            <a:pPr eaLnBrk="1" hangingPunct="1"/>
            <a:r>
              <a:rPr lang="zh-CN" altLang="zh-CN" sz="2100" b="1">
                <a:latin typeface="宋体" panose="02010600030101010101" pitchFamily="2" charset="-122"/>
              </a:rPr>
              <a:t>    </a:t>
            </a:r>
            <a:r>
              <a:rPr lang="zh-CN" sz="2100" b="1">
                <a:latin typeface="宋体" panose="02010600030101010101" pitchFamily="2" charset="-122"/>
              </a:rPr>
              <a:t>荷花淀派，以孙犁为代表的一个当代文学的流派。荷花淀派一般都充满乐观精神，清新朴素，描写逼真，心理刻画细腻，抒情味浓，富有</a:t>
            </a:r>
            <a:r>
              <a:rPr lang="zh-CN" altLang="zh-CN" sz="2100" b="1">
                <a:latin typeface="宋体" panose="02010600030101010101" pitchFamily="2" charset="-122"/>
              </a:rPr>
              <a:t>_________</a:t>
            </a:r>
            <a:r>
              <a:rPr lang="zh-CN" sz="2100" b="1">
                <a:latin typeface="宋体" panose="02010600030101010101" pitchFamily="2" charset="-122"/>
              </a:rPr>
              <a:t>。（   ）。荷花淀即白洋淀。孙犁的著名代表作</a:t>
            </a:r>
            <a:r>
              <a:rPr lang="zh-CN" altLang="zh-CN" sz="2100" b="1">
                <a:latin typeface="宋体" panose="02010600030101010101" pitchFamily="2" charset="-122"/>
              </a:rPr>
              <a:t>《</a:t>
            </a:r>
            <a:r>
              <a:rPr lang="zh-CN" sz="2100" b="1">
                <a:latin typeface="宋体" panose="02010600030101010101" pitchFamily="2" charset="-122"/>
              </a:rPr>
              <a:t>白洋淀纪事</a:t>
            </a:r>
            <a:r>
              <a:rPr lang="zh-CN" altLang="zh-CN" sz="2100" b="1">
                <a:latin typeface="宋体" panose="02010600030101010101" pitchFamily="2" charset="-122"/>
              </a:rPr>
              <a:t>》</a:t>
            </a:r>
            <a:r>
              <a:rPr lang="zh-CN" sz="2100" b="1">
                <a:latin typeface="宋体" panose="02010600030101010101" pitchFamily="2" charset="-122"/>
              </a:rPr>
              <a:t>，肯定了人民战争，热情歌颂了根据地人民</a:t>
            </a:r>
            <a:r>
              <a:rPr lang="zh-CN" altLang="zh-CN" sz="2100" b="1">
                <a:latin typeface="宋体" panose="02010600030101010101" pitchFamily="2" charset="-122"/>
              </a:rPr>
              <a:t>_________</a:t>
            </a:r>
            <a:r>
              <a:rPr lang="zh-CN" sz="2100" b="1">
                <a:latin typeface="宋体" panose="02010600030101010101" pitchFamily="2" charset="-122"/>
              </a:rPr>
              <a:t>的英勇斗争精神和乐观的革命精神，展示着一种特定的“人情美”。艺术表现上</a:t>
            </a:r>
            <a:r>
              <a:rPr lang="zh-CN" altLang="zh-CN" sz="2100" b="1">
                <a:latin typeface="宋体" panose="02010600030101010101" pitchFamily="2" charset="-122"/>
              </a:rPr>
              <a:t>_________</a:t>
            </a:r>
            <a:r>
              <a:rPr lang="zh-CN" sz="2100" b="1">
                <a:latin typeface="宋体" panose="02010600030101010101" pitchFamily="2" charset="-122"/>
              </a:rPr>
              <a:t>、诗意盎然，达到了思想内容和艺术形式的完美结合，体现了孙犁小说的鲜明特色，开创了抗日文学“诗意小说”的新境界。茅盾在评介孙犁时说过：孙犁有他自己的一贯的风格，“他的散文富有抒情味，他的小说好像不讲究篇章结构，然而绝不枝蔓；他是用谈笑从容的态度来描摹</a:t>
            </a:r>
            <a:r>
              <a:rPr lang="zh-CN" altLang="zh-CN" sz="2100" b="1">
                <a:latin typeface="宋体" panose="02010600030101010101" pitchFamily="2" charset="-122"/>
              </a:rPr>
              <a:t>_________</a:t>
            </a:r>
            <a:r>
              <a:rPr lang="zh-CN" sz="2100" b="1">
                <a:latin typeface="宋体" panose="02010600030101010101" pitchFamily="2" charset="-122"/>
              </a:rPr>
              <a:t>的，好处在于多风趣而不落轻佻”。受</a:t>
            </a:r>
            <a:r>
              <a:rPr lang="zh-CN" altLang="zh-CN" sz="2100" b="1">
                <a:latin typeface="宋体" panose="02010600030101010101" pitchFamily="2" charset="-122"/>
              </a:rPr>
              <a:t>《</a:t>
            </a:r>
            <a:r>
              <a:rPr lang="zh-CN" sz="2100" b="1">
                <a:latin typeface="宋体" panose="02010600030101010101" pitchFamily="2" charset="-122"/>
              </a:rPr>
              <a:t>荷花淀</a:t>
            </a:r>
            <a:r>
              <a:rPr lang="zh-CN" altLang="zh-CN" sz="2100" b="1">
                <a:latin typeface="宋体" panose="02010600030101010101" pitchFamily="2" charset="-122"/>
              </a:rPr>
              <a:t>》</a:t>
            </a:r>
            <a:r>
              <a:rPr lang="zh-CN" sz="2100" b="1">
                <a:latin typeface="宋体" panose="02010600030101010101" pitchFamily="2" charset="-122"/>
              </a:rPr>
              <a:t>创作风格的影响，文坛曾产生新中国第一个文学派流</a:t>
            </a:r>
            <a:r>
              <a:rPr lang="zh-CN" altLang="zh-CN" sz="2100" b="1">
                <a:latin typeface="宋体" panose="02010600030101010101" pitchFamily="2" charset="-122"/>
              </a:rPr>
              <a:t>——</a:t>
            </a:r>
            <a:r>
              <a:rPr lang="zh-CN" sz="2100" b="1">
                <a:latin typeface="宋体" panose="02010600030101010101" pitchFamily="2" charset="-122"/>
              </a:rPr>
              <a:t>荷花淀派。其主要作家有刘绍棠、从维熙、韩映山等。</a:t>
            </a:r>
            <a:r>
              <a:rPr lang="zh-CN" sz="2100" b="1" u="sng">
                <a:latin typeface="宋体" panose="02010600030101010101" pitchFamily="2" charset="-122"/>
              </a:rPr>
              <a:t>以孙犁为首的“荷花淀派”和以赵树理为首的“山药蛋派”是中国现代文学最为著名、最有影响的、各具千秋的两个“流派”。</a:t>
            </a:r>
          </a:p>
        </p:txBody>
      </p:sp>
      <p:sp>
        <p:nvSpPr>
          <p:cNvPr id="8" name="云形标注 7"/>
          <p:cNvSpPr/>
          <p:nvPr/>
        </p:nvSpPr>
        <p:spPr>
          <a:xfrm>
            <a:off x="2155825" y="469900"/>
            <a:ext cx="2514600" cy="112776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51204" name="图片 6"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112250" y="155575"/>
            <a:ext cx="1749425"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53250" name="文本框 6"/>
          <p:cNvSpPr txBox="1">
            <a:spLocks noChangeArrowheads="1"/>
          </p:cNvSpPr>
          <p:nvPr/>
        </p:nvSpPr>
        <p:spPr bwMode="auto">
          <a:xfrm>
            <a:off x="1779588" y="1952625"/>
            <a:ext cx="863282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1pPr>
            <a:lvl2pPr marL="742950" indent="-28575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2pPr>
            <a:lvl3pPr marL="11430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3pPr>
            <a:lvl4pPr marL="16002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4pPr>
            <a:lvl5pPr marL="2057400" indent="-228600">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tabLst>
                <a:tab pos="1028700"/>
                <a:tab pos="1851025"/>
                <a:tab pos="2538095"/>
                <a:tab pos="3222625"/>
              </a:tabLs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zh-CN" sz="2800" b="1">
                <a:solidFill>
                  <a:srgbClr val="000000"/>
                </a:solidFill>
                <a:latin typeface="宋体" panose="02010600030101010101" pitchFamily="2" charset="-122"/>
                <a:sym typeface="+mn-ea"/>
              </a:rPr>
              <a:t>1.</a:t>
            </a:r>
            <a:r>
              <a:rPr lang="zh-CN" sz="2800" b="1">
                <a:solidFill>
                  <a:srgbClr val="000000"/>
                </a:solidFill>
                <a:latin typeface="宋体" panose="02010600030101010101" pitchFamily="2" charset="-122"/>
                <a:sym typeface="+mn-ea"/>
              </a:rPr>
              <a:t>依次填入文中横线上的成语，全都恰当的一项是</a:t>
            </a:r>
            <a:r>
              <a:rPr lang="zh-CN" altLang="zh-CN" sz="2800" b="1">
                <a:solidFill>
                  <a:srgbClr val="000000"/>
                </a:solidFill>
                <a:latin typeface="宋体" panose="02010600030101010101" pitchFamily="2" charset="-122"/>
                <a:sym typeface="+mn-ea"/>
              </a:rPr>
              <a:t>(   )</a:t>
            </a:r>
          </a:p>
          <a:p>
            <a:pPr eaLnBrk="1" hangingPunct="1">
              <a:lnSpc>
                <a:spcPct val="150000"/>
              </a:lnSpc>
            </a:pPr>
            <a:r>
              <a:rPr lang="zh-CN" altLang="zh-CN" sz="2800" b="1">
                <a:solidFill>
                  <a:srgbClr val="000000"/>
                </a:solidFill>
                <a:latin typeface="宋体" panose="02010600030101010101" pitchFamily="2" charset="-122"/>
                <a:sym typeface="+mn-ea"/>
              </a:rPr>
              <a:t>A.</a:t>
            </a:r>
            <a:r>
              <a:rPr lang="zh-CN" sz="2800" b="1">
                <a:solidFill>
                  <a:srgbClr val="000000"/>
                </a:solidFill>
                <a:latin typeface="宋体" panose="02010600030101010101" pitchFamily="2" charset="-122"/>
                <a:sym typeface="+mn-ea"/>
              </a:rPr>
              <a:t>诗情画意    勇往直前    别具一格    风雨飘摇</a:t>
            </a:r>
          </a:p>
          <a:p>
            <a:pPr eaLnBrk="1" hangingPunct="1">
              <a:lnSpc>
                <a:spcPct val="150000"/>
              </a:lnSpc>
            </a:pPr>
            <a:r>
              <a:rPr lang="zh-CN" altLang="zh-CN" sz="2800" b="1">
                <a:solidFill>
                  <a:srgbClr val="000000"/>
                </a:solidFill>
                <a:latin typeface="宋体" panose="02010600030101010101" pitchFamily="2" charset="-122"/>
                <a:sym typeface="+mn-ea"/>
              </a:rPr>
              <a:t>B.</a:t>
            </a:r>
            <a:r>
              <a:rPr lang="zh-CN" sz="2800" b="1">
                <a:solidFill>
                  <a:srgbClr val="000000"/>
                </a:solidFill>
                <a:latin typeface="宋体" panose="02010600030101010101" pitchFamily="2" charset="-122"/>
                <a:sym typeface="+mn-ea"/>
              </a:rPr>
              <a:t>情景交融    勇往直前    别开生面    风雨飘摇</a:t>
            </a:r>
          </a:p>
          <a:p>
            <a:pPr eaLnBrk="1" hangingPunct="1">
              <a:lnSpc>
                <a:spcPct val="150000"/>
              </a:lnSpc>
            </a:pPr>
            <a:r>
              <a:rPr lang="zh-CN" altLang="zh-CN" sz="2800" b="1">
                <a:solidFill>
                  <a:srgbClr val="000000"/>
                </a:solidFill>
                <a:latin typeface="宋体" panose="02010600030101010101" pitchFamily="2" charset="-122"/>
                <a:sym typeface="+mn-ea"/>
              </a:rPr>
              <a:t>C.</a:t>
            </a:r>
            <a:r>
              <a:rPr lang="zh-CN" sz="2800" b="1">
                <a:solidFill>
                  <a:srgbClr val="000000"/>
                </a:solidFill>
                <a:latin typeface="宋体" panose="02010600030101010101" pitchFamily="2" charset="-122"/>
                <a:sym typeface="+mn-ea"/>
              </a:rPr>
              <a:t>诗情画意    不屈不挠    别开生面    风云变幻</a:t>
            </a:r>
          </a:p>
          <a:p>
            <a:pPr eaLnBrk="1" hangingPunct="1">
              <a:lnSpc>
                <a:spcPct val="150000"/>
              </a:lnSpc>
            </a:pPr>
            <a:r>
              <a:rPr lang="zh-CN" altLang="zh-CN" sz="2800" b="1">
                <a:solidFill>
                  <a:srgbClr val="000000"/>
                </a:solidFill>
                <a:latin typeface="宋体" panose="02010600030101010101" pitchFamily="2" charset="-122"/>
                <a:sym typeface="+mn-ea"/>
              </a:rPr>
              <a:t>D.</a:t>
            </a:r>
            <a:r>
              <a:rPr lang="zh-CN" sz="2800" b="1">
                <a:solidFill>
                  <a:srgbClr val="000000"/>
                </a:solidFill>
                <a:latin typeface="宋体" panose="02010600030101010101" pitchFamily="2" charset="-122"/>
                <a:sym typeface="+mn-ea"/>
              </a:rPr>
              <a:t>情景交融    不屈不挠    别具一格    风云变幻</a:t>
            </a:r>
          </a:p>
        </p:txBody>
      </p:sp>
      <p:sp>
        <p:nvSpPr>
          <p:cNvPr id="8" name="云形标注 7"/>
          <p:cNvSpPr/>
          <p:nvPr/>
        </p:nvSpPr>
        <p:spPr>
          <a:xfrm>
            <a:off x="2032000" y="495300"/>
            <a:ext cx="2477770" cy="107886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53252" name="图片 8"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091613" y="246063"/>
            <a:ext cx="1576387"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2108200" y="2730500"/>
            <a:ext cx="4984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00B050"/>
                </a:solidFill>
              </a:rPr>
              <a:t>C</a:t>
            </a:r>
          </a:p>
        </p:txBody>
      </p:sp>
      <p:pic>
        <p:nvPicPr>
          <p:cNvPr id="53253" name="New picture"/>
          <p:cNvPicPr/>
          <p:nvPr/>
        </p:nvPicPr>
        <p:blipFill>
          <a:blip r:embed="rId4"/>
          <a:stretch>
            <a:fillRect/>
          </a:stretch>
        </p:blipFill>
        <p:spPr>
          <a:xfrm>
            <a:off x="12484100" y="111887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5298" name="文本框 2"/>
          <p:cNvSpPr txBox="1">
            <a:spLocks noChangeArrowheads="1"/>
          </p:cNvSpPr>
          <p:nvPr/>
        </p:nvSpPr>
        <p:spPr bwMode="auto">
          <a:xfrm>
            <a:off x="1763713" y="2047875"/>
            <a:ext cx="8666162" cy="432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500" b="1">
                <a:solidFill>
                  <a:srgbClr val="00B050"/>
                </a:solidFill>
                <a:latin typeface="宋体" panose="02010600030101010101" pitchFamily="2" charset="-122"/>
              </a:rPr>
              <a:t>解析：</a:t>
            </a:r>
            <a:r>
              <a:rPr lang="zh-CN" sz="2500" b="1">
                <a:solidFill>
                  <a:srgbClr val="7030A0"/>
                </a:solidFill>
                <a:latin typeface="宋体" panose="02010600030101010101" pitchFamily="2" charset="-122"/>
              </a:rPr>
              <a:t>①诗情画意</a:t>
            </a:r>
            <a:r>
              <a:rPr lang="zh-CN" sz="2500" b="1">
                <a:latin typeface="宋体" panose="02010600030101010101" pitchFamily="2" charset="-122"/>
              </a:rPr>
              <a:t>：诗画一般的美好意境。情景交融：文学作品把写景和抒情紧密地结合起来。语境强调荷花淀派作品给人的感受，应选“诗情画意”。</a:t>
            </a:r>
            <a:r>
              <a:rPr lang="zh-CN" sz="2500" b="1">
                <a:solidFill>
                  <a:srgbClr val="7030A0"/>
                </a:solidFill>
                <a:latin typeface="宋体" panose="02010600030101010101" pitchFamily="2" charset="-122"/>
              </a:rPr>
              <a:t>②勇往直前</a:t>
            </a:r>
            <a:r>
              <a:rPr lang="zh-CN" sz="2500" b="1">
                <a:latin typeface="宋体" panose="02010600030101010101" pitchFamily="2" charset="-122"/>
              </a:rPr>
              <a:t>：勇敢地一直向前。不屈不挠：形容意志坚强，永不屈服。语境强调抗战时期人民的英勇斗争精神和乐观的革命精神，应选“不屈不挠”。</a:t>
            </a:r>
            <a:r>
              <a:rPr lang="zh-CN" sz="2500" b="1">
                <a:solidFill>
                  <a:srgbClr val="7030A0"/>
                </a:solidFill>
                <a:latin typeface="宋体" panose="02010600030101010101" pitchFamily="2" charset="-122"/>
              </a:rPr>
              <a:t>③别具一格</a:t>
            </a:r>
            <a:r>
              <a:rPr lang="zh-CN" sz="2500" b="1">
                <a:latin typeface="宋体" panose="02010600030101010101" pitchFamily="2" charset="-122"/>
              </a:rPr>
              <a:t>：另有一种风格。别开生面：另外开展新的局面或创造新的形式。与语境中“开创了抗日文学‘诗意小说’的新境界”相对应，应选“别开生面”。</a:t>
            </a:r>
            <a:r>
              <a:rPr lang="zh-CN" sz="2500" b="1">
                <a:solidFill>
                  <a:srgbClr val="7030A0"/>
                </a:solidFill>
                <a:latin typeface="宋体" panose="02010600030101010101" pitchFamily="2" charset="-122"/>
              </a:rPr>
              <a:t>④风雨飘摇</a:t>
            </a:r>
            <a:r>
              <a:rPr lang="zh-CN" sz="2500" b="1">
                <a:latin typeface="宋体" panose="02010600030101010101" pitchFamily="2" charset="-122"/>
              </a:rPr>
              <a:t>：形容形势很不稳定。风云变幻：像风云那样变动不定，比喻局势动荡不定，变化急速，难以预料。语境中是说作品所写内容的，故选用“风云变幻”。故选</a:t>
            </a:r>
            <a:r>
              <a:rPr lang="zh-CN" altLang="zh-CN" sz="2500" b="1">
                <a:latin typeface="宋体" panose="02010600030101010101" pitchFamily="2" charset="-122"/>
              </a:rPr>
              <a:t>C</a:t>
            </a:r>
            <a:r>
              <a:rPr lang="zh-CN" sz="2500" b="1">
                <a:latin typeface="宋体" panose="02010600030101010101" pitchFamily="2" charset="-122"/>
              </a:rPr>
              <a:t>。</a:t>
            </a:r>
          </a:p>
        </p:txBody>
      </p:sp>
      <p:sp>
        <p:nvSpPr>
          <p:cNvPr id="8" name="云形标注 7"/>
          <p:cNvSpPr/>
          <p:nvPr/>
        </p:nvSpPr>
        <p:spPr>
          <a:xfrm>
            <a:off x="2155825" y="469900"/>
            <a:ext cx="2514600" cy="112776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55300" name="图片 6"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9112250" y="155575"/>
            <a:ext cx="1749425"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341245" cy="91313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400">
                <a:ln w="22225">
                  <a:solidFill>
                    <a:schemeClr val="accent2"/>
                  </a:solidFill>
                  <a:prstDash val="solid"/>
                </a:ln>
                <a:solidFill>
                  <a:schemeClr val="accent2">
                    <a:lumMod val="40000"/>
                    <a:lumOff val="60000"/>
                  </a:schemeClr>
                </a:solidFill>
              </a:rPr>
              <a:t>小试牛刀</a:t>
            </a:r>
          </a:p>
        </p:txBody>
      </p:sp>
      <p:pic>
        <p:nvPicPr>
          <p:cNvPr id="57347" name="图片 4"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43975" y="92075"/>
            <a:ext cx="17240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文本框 2"/>
          <p:cNvSpPr txBox="1">
            <a:spLocks noChangeArrowheads="1"/>
          </p:cNvSpPr>
          <p:nvPr/>
        </p:nvSpPr>
        <p:spPr bwMode="auto">
          <a:xfrm>
            <a:off x="1774825" y="1816100"/>
            <a:ext cx="8642350"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zh-CN" sz="2800" b="1">
                <a:solidFill>
                  <a:srgbClr val="000000"/>
                </a:solidFill>
                <a:latin typeface="宋体" panose="02010600030101010101" pitchFamily="2" charset="-122"/>
              </a:rPr>
              <a:t>2.</a:t>
            </a:r>
            <a:r>
              <a:rPr lang="zh-CN" sz="2800" b="1">
                <a:solidFill>
                  <a:srgbClr val="000000"/>
                </a:solidFill>
                <a:latin typeface="宋体" panose="02010600030101010101" pitchFamily="2" charset="-122"/>
              </a:rPr>
              <a:t>下列在文中括号内补写的语句，最恰当的一项是</a:t>
            </a:r>
            <a:r>
              <a:rPr lang="zh-CN" altLang="zh-CN" sz="2800" b="1">
                <a:solidFill>
                  <a:srgbClr val="000000"/>
                </a:solidFill>
                <a:latin typeface="宋体" panose="02010600030101010101" pitchFamily="2" charset="-122"/>
              </a:rPr>
              <a:t>(   )</a:t>
            </a:r>
          </a:p>
          <a:p>
            <a:pPr algn="just" eaLnBrk="1" hangingPunct="1"/>
            <a:r>
              <a:rPr lang="zh-CN" altLang="zh-CN" sz="2800" b="1">
                <a:solidFill>
                  <a:srgbClr val="000000"/>
                </a:solidFill>
                <a:latin typeface="宋体" panose="02010600030101010101" pitchFamily="2" charset="-122"/>
              </a:rPr>
              <a:t>A.</a:t>
            </a:r>
            <a:r>
              <a:rPr lang="zh-CN" sz="2800" b="1">
                <a:solidFill>
                  <a:srgbClr val="000000"/>
                </a:solidFill>
                <a:latin typeface="宋体" panose="02010600030101010101" pitchFamily="2" charset="-122"/>
              </a:rPr>
              <a:t>这一流派得名不但源于白洋淀这个地方，也源于孙犁的短篇小说</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荷花淀</a:t>
            </a:r>
            <a:r>
              <a:rPr lang="zh-CN" altLang="zh-CN" sz="2800" b="1">
                <a:solidFill>
                  <a:srgbClr val="000000"/>
                </a:solidFill>
                <a:latin typeface="宋体" panose="02010600030101010101" pitchFamily="2" charset="-122"/>
              </a:rPr>
              <a:t>》</a:t>
            </a:r>
          </a:p>
          <a:p>
            <a:pPr algn="just" eaLnBrk="1" hangingPunct="1"/>
            <a:r>
              <a:rPr lang="zh-CN" altLang="zh-CN" sz="2800" b="1">
                <a:solidFill>
                  <a:srgbClr val="000000"/>
                </a:solidFill>
                <a:latin typeface="宋体" panose="02010600030101010101" pitchFamily="2" charset="-122"/>
              </a:rPr>
              <a:t>B.</a:t>
            </a:r>
            <a:r>
              <a:rPr lang="zh-CN" sz="2800" b="1">
                <a:solidFill>
                  <a:srgbClr val="000000"/>
                </a:solidFill>
                <a:latin typeface="宋体" panose="02010600030101010101" pitchFamily="2" charset="-122"/>
              </a:rPr>
              <a:t>由于孙犁的短篇小说</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荷花淀</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，更由于白洋淀这个地方而使这一流派得名</a:t>
            </a:r>
          </a:p>
          <a:p>
            <a:pPr algn="just" eaLnBrk="1" hangingPunct="1"/>
            <a:r>
              <a:rPr lang="zh-CN" altLang="zh-CN" sz="2800" b="1">
                <a:solidFill>
                  <a:srgbClr val="000000"/>
                </a:solidFill>
                <a:latin typeface="宋体" panose="02010600030101010101" pitchFamily="2" charset="-122"/>
              </a:rPr>
              <a:t>C.</a:t>
            </a:r>
            <a:r>
              <a:rPr lang="zh-CN" sz="2800" b="1">
                <a:solidFill>
                  <a:srgbClr val="000000"/>
                </a:solidFill>
                <a:latin typeface="宋体" panose="02010600030101010101" pitchFamily="2" charset="-122"/>
              </a:rPr>
              <a:t>由于白洋淀这个地方和孙犁的短篇小说</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荷花淀</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而使这一流派得名</a:t>
            </a:r>
          </a:p>
          <a:p>
            <a:pPr algn="just" eaLnBrk="1" hangingPunct="1"/>
            <a:r>
              <a:rPr lang="zh-CN" altLang="zh-CN" sz="2800" b="1">
                <a:solidFill>
                  <a:srgbClr val="000000"/>
                </a:solidFill>
                <a:latin typeface="宋体" panose="02010600030101010101" pitchFamily="2" charset="-122"/>
              </a:rPr>
              <a:t>D.</a:t>
            </a:r>
            <a:r>
              <a:rPr lang="zh-CN" sz="2800" b="1">
                <a:solidFill>
                  <a:srgbClr val="000000"/>
                </a:solidFill>
                <a:latin typeface="宋体" panose="02010600030101010101" pitchFamily="2" charset="-122"/>
              </a:rPr>
              <a:t>源于白洋淀这个地方，也源于孙犁的短篇小说</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荷花淀</a:t>
            </a:r>
            <a:r>
              <a:rPr lang="zh-CN" altLang="zh-CN" sz="2800" b="1">
                <a:solidFill>
                  <a:srgbClr val="000000"/>
                </a:solidFill>
                <a:latin typeface="宋体" panose="02010600030101010101" pitchFamily="2" charset="-122"/>
              </a:rPr>
              <a:t>》</a:t>
            </a:r>
            <a:r>
              <a:rPr lang="zh-CN" sz="2800" b="1">
                <a:solidFill>
                  <a:srgbClr val="000000"/>
                </a:solidFill>
                <a:latin typeface="宋体" panose="02010600030101010101" pitchFamily="2" charset="-122"/>
              </a:rPr>
              <a:t>而得名的这一流派</a:t>
            </a:r>
          </a:p>
        </p:txBody>
      </p:sp>
      <p:sp>
        <p:nvSpPr>
          <p:cNvPr id="2" name="文本框 1"/>
          <p:cNvSpPr txBox="1">
            <a:spLocks noChangeArrowheads="1"/>
          </p:cNvSpPr>
          <p:nvPr/>
        </p:nvSpPr>
        <p:spPr bwMode="auto">
          <a:xfrm>
            <a:off x="2046288" y="2152650"/>
            <a:ext cx="5000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00B050"/>
                </a:solidFill>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07565" y="454025"/>
            <a:ext cx="2527300" cy="116713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59395" name="图片 4"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3663" y="115888"/>
            <a:ext cx="1843087"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文本框 1"/>
          <p:cNvSpPr txBox="1">
            <a:spLocks noChangeArrowheads="1"/>
          </p:cNvSpPr>
          <p:nvPr/>
        </p:nvSpPr>
        <p:spPr bwMode="auto">
          <a:xfrm>
            <a:off x="2233613" y="2255838"/>
            <a:ext cx="7913687"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sz="3200" b="1">
                <a:solidFill>
                  <a:srgbClr val="00B050"/>
                </a:solidFill>
                <a:latin typeface="宋体" panose="02010600030101010101" pitchFamily="2" charset="-122"/>
              </a:rPr>
              <a:t>解析：</a:t>
            </a:r>
          </a:p>
          <a:p>
            <a:pPr algn="just" eaLnBrk="1" hangingPunct="1"/>
            <a:r>
              <a:rPr lang="zh-CN" sz="3200" b="1">
                <a:latin typeface="宋体" panose="02010600030101010101" pitchFamily="2" charset="-122"/>
              </a:rPr>
              <a:t>括号前后都是句号，需要填写一个完整的句子。</a:t>
            </a:r>
            <a:r>
              <a:rPr lang="zh-CN" altLang="zh-CN" sz="3200" b="1">
                <a:latin typeface="宋体" panose="02010600030101010101" pitchFamily="2" charset="-122"/>
              </a:rPr>
              <a:t>B</a:t>
            </a:r>
            <a:r>
              <a:rPr lang="zh-CN" sz="3200" b="1">
                <a:latin typeface="宋体" panose="02010600030101010101" pitchFamily="2" charset="-122"/>
              </a:rPr>
              <a:t>、</a:t>
            </a:r>
            <a:r>
              <a:rPr lang="zh-CN" altLang="zh-CN" sz="3200" b="1">
                <a:latin typeface="宋体" panose="02010600030101010101" pitchFamily="2" charset="-122"/>
              </a:rPr>
              <a:t>C</a:t>
            </a:r>
            <a:r>
              <a:rPr lang="zh-CN" sz="3200" b="1">
                <a:latin typeface="宋体" panose="02010600030101010101" pitchFamily="2" charset="-122"/>
              </a:rPr>
              <a:t>两项因为介词“由于”的存在，使得句子缺少主语，有语病。</a:t>
            </a:r>
            <a:r>
              <a:rPr lang="zh-CN" altLang="zh-CN" sz="3200" b="1">
                <a:latin typeface="宋体" panose="02010600030101010101" pitchFamily="2" charset="-122"/>
              </a:rPr>
              <a:t>D</a:t>
            </a:r>
            <a:r>
              <a:rPr lang="zh-CN" sz="3200" b="1">
                <a:latin typeface="宋体" panose="02010600030101010101" pitchFamily="2" charset="-122"/>
              </a:rPr>
              <a:t>项只是一个名词性成分，缺少句子的谓语部分，不完整。故选</a:t>
            </a:r>
            <a:r>
              <a:rPr lang="zh-CN" altLang="zh-CN" sz="3200" b="1">
                <a:latin typeface="宋体" panose="02010600030101010101" pitchFamily="2" charset="-122"/>
              </a:rPr>
              <a:t>A</a:t>
            </a:r>
            <a:r>
              <a:rPr lang="zh-CN" sz="3200" b="1">
                <a:latin typeface="宋体" panose="02010600030101010101" pitchFamily="2" charset="-122"/>
              </a:rPr>
              <a:t>。</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527935" cy="125031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61443" name="图片 4"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43975" y="92075"/>
            <a:ext cx="17240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1643242" y="1720215"/>
            <a:ext cx="8931275" cy="4130675"/>
          </a:xfrm>
          <a:prstGeom prst="rect">
            <a:avLst/>
          </a:prstGeom>
          <a:noFill/>
          <a:ln w="9525">
            <a:noFill/>
          </a:ln>
        </p:spPr>
        <p:txBody>
          <a:bodyPr>
            <a:spAutoFit/>
          </a:bodyPr>
          <a:lstStyle/>
          <a:p>
            <a:pPr algn="just" eaLnBrk="1" hangingPunct="1">
              <a:lnSpc>
                <a:spcPts val="3500"/>
              </a:lnSpc>
              <a:defRPr/>
            </a:pPr>
            <a:r>
              <a:rPr lang="en-US" sz="2350" b="1">
                <a:solidFill>
                  <a:srgbClr val="000000"/>
                </a:solidFill>
                <a:latin typeface="宋体" panose="02010600030101010101" pitchFamily="2" charset="-122"/>
                <a:cs typeface="宋体" panose="02010600030101010101" pitchFamily="2" charset="-122"/>
              </a:rPr>
              <a:t>3.文中画横线的句子有语病，下列修改最恰当的一项是(   )</a:t>
            </a:r>
          </a:p>
          <a:p>
            <a:pPr algn="just" eaLnBrk="1" hangingPunct="1">
              <a:lnSpc>
                <a:spcPts val="3500"/>
              </a:lnSpc>
              <a:defRPr/>
            </a:pPr>
            <a:r>
              <a:rPr lang="en-US" sz="2350" b="1" err="1">
                <a:solidFill>
                  <a:srgbClr val="000000"/>
                </a:solidFill>
                <a:latin typeface="宋体" panose="02010600030101010101" pitchFamily="2" charset="-122"/>
                <a:cs typeface="宋体" panose="02010600030101010101" pitchFamily="2" charset="-122"/>
              </a:rPr>
              <a:t>A.以孙犁带领的“荷花淀派”和以赵树理带领的“山药蛋派”是在中国现代文学中两个最为著名、最有影响的、各具千秋的“流派”。</a:t>
            </a:r>
          </a:p>
          <a:p>
            <a:pPr algn="just" eaLnBrk="1" hangingPunct="1">
              <a:lnSpc>
                <a:spcPts val="3500"/>
              </a:lnSpc>
              <a:defRPr/>
            </a:pPr>
            <a:r>
              <a:rPr lang="en-US" sz="2350" b="1" err="1">
                <a:solidFill>
                  <a:srgbClr val="000000"/>
                </a:solidFill>
                <a:latin typeface="宋体" panose="02010600030101010101" pitchFamily="2" charset="-122"/>
                <a:cs typeface="宋体" panose="02010600030101010101" pitchFamily="2" charset="-122"/>
              </a:rPr>
              <a:t>B.孙犁为首的“荷花淀派”尤其是以赵树理为首的“山药蛋派”是中国现代文学中两个最为著名的、最有影响、各具千秋的“流派”。</a:t>
            </a:r>
          </a:p>
          <a:p>
            <a:pPr algn="just" eaLnBrk="1" hangingPunct="1">
              <a:lnSpc>
                <a:spcPts val="3500"/>
              </a:lnSpc>
              <a:defRPr/>
            </a:pPr>
            <a:r>
              <a:rPr lang="en-US" sz="2350" b="1" err="1">
                <a:solidFill>
                  <a:srgbClr val="000000"/>
                </a:solidFill>
                <a:latin typeface="宋体" panose="02010600030101010101" pitchFamily="2" charset="-122"/>
                <a:cs typeface="宋体" panose="02010600030101010101" pitchFamily="2" charset="-122"/>
              </a:rPr>
              <a:t>C.以孙犁为首的“荷花淀派”和以赵树理为首的“山药蛋派”是中国现代文学中两个最为著名、最有影响的、各具千秋的“流派”。</a:t>
            </a:r>
          </a:p>
          <a:p>
            <a:pPr algn="just" eaLnBrk="1" hangingPunct="1">
              <a:lnSpc>
                <a:spcPts val="3500"/>
              </a:lnSpc>
              <a:defRPr/>
            </a:pPr>
            <a:r>
              <a:rPr lang="en-US" sz="2350" b="1">
                <a:solidFill>
                  <a:srgbClr val="000000"/>
                </a:solidFill>
                <a:latin typeface="宋体" panose="02010600030101010101" pitchFamily="2" charset="-122"/>
                <a:cs typeface="宋体" panose="02010600030101010101" pitchFamily="2" charset="-122"/>
              </a:rPr>
              <a:t>D.分别以孙犁为首和以赵树理为首的“荷花淀派”“山药蛋派”是中国现代文学中两个最著名、最</a:t>
            </a:r>
            <a:r>
              <a:rPr lang="en-US" sz="2350" b="1" err="1">
                <a:solidFill>
                  <a:srgbClr val="000000"/>
                </a:solidFill>
                <a:latin typeface="宋体" panose="02010600030101010101" pitchFamily="2" charset="-122"/>
                <a:cs typeface="宋体" panose="02010600030101010101" pitchFamily="2" charset="-122"/>
                <a:sym typeface="+mn-ea"/>
              </a:rPr>
              <a:t>有影响的、各具千秋的“流派”。</a:t>
            </a:r>
            <a:endParaRPr lang="en-US" sz="2350" b="1">
              <a:solidFill>
                <a:srgbClr val="000000"/>
              </a:solidFill>
              <a:latin typeface="宋体" panose="02010600030101010101" pitchFamily="2" charset="-122"/>
              <a:cs typeface="宋体" panose="02010600030101010101" pitchFamily="2" charset="-122"/>
            </a:endParaRPr>
          </a:p>
        </p:txBody>
      </p:sp>
      <p:sp>
        <p:nvSpPr>
          <p:cNvPr id="2" name="文本框 1"/>
          <p:cNvSpPr txBox="1">
            <a:spLocks noChangeArrowheads="1"/>
          </p:cNvSpPr>
          <p:nvPr/>
        </p:nvSpPr>
        <p:spPr bwMode="auto">
          <a:xfrm>
            <a:off x="9080321" y="1720215"/>
            <a:ext cx="4984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00B050"/>
                </a:solidFill>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8194" name="矩形 2"/>
          <p:cNvSpPr>
            <a:spLocks noChangeArrowheads="1"/>
          </p:cNvSpPr>
          <p:nvPr/>
        </p:nvSpPr>
        <p:spPr bwMode="auto">
          <a:xfrm>
            <a:off x="1649413" y="2371725"/>
            <a:ext cx="5557837"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800" b="1">
                <a:latin typeface="宋体" panose="02010600030101010101" pitchFamily="2" charset="-122"/>
                <a:sym typeface="+mn-ea"/>
              </a:rPr>
              <a:t>    </a:t>
            </a:r>
            <a:r>
              <a:rPr lang="en-US" sz="2800" b="1">
                <a:solidFill>
                  <a:srgbClr val="C00000"/>
                </a:solidFill>
                <a:latin typeface="宋体" panose="02010600030101010101" pitchFamily="2" charset="-122"/>
                <a:sym typeface="+mn-ea"/>
              </a:rPr>
              <a:t>孙犁</a:t>
            </a:r>
            <a:r>
              <a:rPr lang="en-US" sz="2800" b="1">
                <a:latin typeface="宋体" panose="02010600030101010101" pitchFamily="2" charset="-122"/>
                <a:sym typeface="+mn-ea"/>
              </a:rPr>
              <a:t>（</a:t>
            </a:r>
            <a:r>
              <a:rPr lang="en-US" altLang="zh-CN" sz="2800" b="1">
                <a:latin typeface="宋体" panose="02010600030101010101" pitchFamily="2" charset="-122"/>
                <a:sym typeface="+mn-ea"/>
              </a:rPr>
              <a:t>1913-2002</a:t>
            </a:r>
            <a:r>
              <a:rPr lang="en-US" sz="2800" b="1">
                <a:latin typeface="宋体" panose="02010600030101010101" pitchFamily="2" charset="-122"/>
                <a:sym typeface="+mn-ea"/>
              </a:rPr>
              <a:t>），原名孙树勋，河北安平人，现代著名作家，“孙犁”是于</a:t>
            </a:r>
            <a:r>
              <a:rPr lang="en-US" altLang="zh-CN" sz="2800" b="1">
                <a:latin typeface="宋体" panose="02010600030101010101" pitchFamily="2" charset="-122"/>
                <a:sym typeface="+mn-ea"/>
              </a:rPr>
              <a:t>1938</a:t>
            </a:r>
            <a:r>
              <a:rPr lang="en-US" sz="2800" b="1">
                <a:latin typeface="宋体" panose="02010600030101010101" pitchFamily="2" charset="-122"/>
                <a:sym typeface="+mn-ea"/>
              </a:rPr>
              <a:t>年开始使用的笔名。“七七事变”前夕，曾在白洋淀当过小学教师。全民族抗战爆发后，在晋察冀根据地从事革命文化工作。中华人民共和国成立后，在天津日报社工作，并坚持写作。</a:t>
            </a:r>
          </a:p>
        </p:txBody>
      </p:sp>
      <p:sp>
        <p:nvSpPr>
          <p:cNvPr id="8" name="云形标注 7"/>
          <p:cNvSpPr/>
          <p:nvPr/>
        </p:nvSpPr>
        <p:spPr>
          <a:xfrm>
            <a:off x="2253615" y="476885"/>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作者介绍</a:t>
            </a:r>
          </a:p>
        </p:txBody>
      </p:sp>
      <p:pic>
        <p:nvPicPr>
          <p:cNvPr id="8196" name="图片 1"/>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7681913" y="2106613"/>
            <a:ext cx="28575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604135" cy="108902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63491" name="图片 4"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43975" y="92075"/>
            <a:ext cx="172402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文本框 2"/>
          <p:cNvSpPr txBox="1">
            <a:spLocks noChangeArrowheads="1"/>
          </p:cNvSpPr>
          <p:nvPr/>
        </p:nvSpPr>
        <p:spPr bwMode="auto">
          <a:xfrm>
            <a:off x="2028825" y="2317750"/>
            <a:ext cx="8351838"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3200" b="1">
                <a:solidFill>
                  <a:srgbClr val="00B050"/>
                </a:solidFill>
                <a:latin typeface="宋体" panose="02010600030101010101" pitchFamily="2" charset="-122"/>
              </a:rPr>
              <a:t>解析：</a:t>
            </a:r>
          </a:p>
          <a:p>
            <a:pPr eaLnBrk="1" hangingPunct="1"/>
            <a:r>
              <a:rPr lang="en-US" sz="3200" b="1">
                <a:solidFill>
                  <a:srgbClr val="000000"/>
                </a:solidFill>
                <a:latin typeface="宋体" panose="02010600030101010101" pitchFamily="2" charset="-122"/>
              </a:rPr>
              <a:t>画线句有两处语病：一是成分残缺，应在“中国现代文学”后加“中”或“上”；二是语序不当，“最为著名、最有影响的、各具千秋的两个‘流派’”中“两个”应移到“最为”前面。故选</a:t>
            </a:r>
            <a:r>
              <a:rPr lang="en-US" altLang="zh-CN" sz="3200" b="1">
                <a:solidFill>
                  <a:srgbClr val="000000"/>
                </a:solidFill>
                <a:latin typeface="宋体" panose="02010600030101010101" pitchFamily="2" charset="-122"/>
              </a:rPr>
              <a:t>C</a:t>
            </a:r>
            <a:r>
              <a:rPr lang="en-US" sz="3200" b="1">
                <a:solidFill>
                  <a:srgbClr val="000000"/>
                </a:solidFill>
                <a:latin typeface="宋体" panose="02010600030101010101" pitchFamily="2" charset="-122"/>
              </a:rPr>
              <a:t>。</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07565" y="454025"/>
            <a:ext cx="2527300" cy="1167130"/>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2800">
                <a:ln w="22225">
                  <a:solidFill>
                    <a:schemeClr val="accent2"/>
                  </a:solidFill>
                  <a:prstDash val="solid"/>
                </a:ln>
                <a:solidFill>
                  <a:schemeClr val="accent2">
                    <a:lumMod val="40000"/>
                    <a:lumOff val="60000"/>
                  </a:schemeClr>
                </a:solidFill>
              </a:rPr>
              <a:t>小试牛刀</a:t>
            </a:r>
          </a:p>
        </p:txBody>
      </p:sp>
      <p:pic>
        <p:nvPicPr>
          <p:cNvPr id="65539" name="图片 4" descr="0KKiA8Hcuo"/>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3663" y="115888"/>
            <a:ext cx="1843087"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文本框 1"/>
          <p:cNvSpPr txBox="1">
            <a:spLocks noChangeArrowheads="1"/>
          </p:cNvSpPr>
          <p:nvPr/>
        </p:nvSpPr>
        <p:spPr bwMode="auto">
          <a:xfrm>
            <a:off x="1946275" y="1958975"/>
            <a:ext cx="8299450"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600" b="1">
                <a:latin typeface="宋体" panose="02010600030101010101" pitchFamily="2" charset="-122"/>
              </a:rPr>
              <a:t>4.</a:t>
            </a:r>
            <a:r>
              <a:rPr lang="en-US" sz="2600" b="1">
                <a:latin typeface="宋体" panose="02010600030101010101" pitchFamily="2" charset="-122"/>
              </a:rPr>
              <a:t>下面判断有错误的一项是（    ）</a:t>
            </a:r>
          </a:p>
          <a:p>
            <a:pPr algn="just" eaLnBrk="1" hangingPunct="1"/>
            <a:r>
              <a:rPr lang="en-US" altLang="zh-CN" sz="2600" b="1">
                <a:latin typeface="宋体" panose="02010600030101010101" pitchFamily="2" charset="-122"/>
              </a:rPr>
              <a:t>A.</a:t>
            </a:r>
            <a:r>
              <a:rPr lang="en-US" sz="2600" b="1">
                <a:latin typeface="宋体" panose="02010600030101010101" pitchFamily="2" charset="-122"/>
              </a:rPr>
              <a:t>小说</a:t>
            </a:r>
            <a:r>
              <a:rPr lang="en-US" altLang="zh-CN" sz="2600" b="1">
                <a:latin typeface="宋体" panose="02010600030101010101" pitchFamily="2" charset="-122"/>
              </a:rPr>
              <a:t>《</a:t>
            </a:r>
            <a:r>
              <a:rPr lang="en-US" sz="2600" b="1">
                <a:latin typeface="宋体" panose="02010600030101010101" pitchFamily="2" charset="-122"/>
              </a:rPr>
              <a:t>荷花淀</a:t>
            </a:r>
            <a:r>
              <a:rPr lang="en-US" altLang="zh-CN" sz="2600" b="1">
                <a:latin typeface="宋体" panose="02010600030101010101" pitchFamily="2" charset="-122"/>
              </a:rPr>
              <a:t>》</a:t>
            </a:r>
            <a:r>
              <a:rPr lang="en-US" sz="2600" b="1">
                <a:latin typeface="宋体" panose="02010600030101010101" pitchFamily="2" charset="-122"/>
              </a:rPr>
              <a:t>选自孙犁文集</a:t>
            </a:r>
            <a:r>
              <a:rPr lang="en-US" altLang="zh-CN" sz="2600" b="1">
                <a:latin typeface="宋体" panose="02010600030101010101" pitchFamily="2" charset="-122"/>
              </a:rPr>
              <a:t>《</a:t>
            </a:r>
            <a:r>
              <a:rPr lang="en-US" sz="2600" b="1">
                <a:latin typeface="宋体" panose="02010600030101010101" pitchFamily="2" charset="-122"/>
              </a:rPr>
              <a:t>白洋淀纪事</a:t>
            </a:r>
            <a:r>
              <a:rPr lang="en-US" altLang="zh-CN" sz="2600" b="1">
                <a:latin typeface="宋体" panose="02010600030101010101" pitchFamily="2" charset="-122"/>
              </a:rPr>
              <a:t>》</a:t>
            </a:r>
            <a:r>
              <a:rPr lang="en-US" sz="2600" b="1">
                <a:latin typeface="宋体" panose="02010600030101010101" pitchFamily="2" charset="-122"/>
              </a:rPr>
              <a:t>。</a:t>
            </a:r>
          </a:p>
          <a:p>
            <a:pPr algn="just" eaLnBrk="1" hangingPunct="1"/>
            <a:r>
              <a:rPr lang="en-US" altLang="zh-CN" sz="2600" b="1">
                <a:latin typeface="宋体" panose="02010600030101010101" pitchFamily="2" charset="-122"/>
              </a:rPr>
              <a:t>B.《</a:t>
            </a:r>
            <a:r>
              <a:rPr lang="en-US" sz="2600" b="1">
                <a:latin typeface="宋体" panose="02010600030101010101" pitchFamily="2" charset="-122"/>
              </a:rPr>
              <a:t>荷花淀</a:t>
            </a:r>
            <a:r>
              <a:rPr lang="en-US" altLang="zh-CN" sz="2600" b="1">
                <a:latin typeface="宋体" panose="02010600030101010101" pitchFamily="2" charset="-122"/>
              </a:rPr>
              <a:t>》</a:t>
            </a:r>
            <a:r>
              <a:rPr lang="en-US" sz="2600" b="1">
                <a:latin typeface="宋体" panose="02010600030101010101" pitchFamily="2" charset="-122"/>
              </a:rPr>
              <a:t>细致地描述了白洋淀地区人民在解放战争时期的斗争生活，主要人物是一群青年妇女。</a:t>
            </a:r>
          </a:p>
          <a:p>
            <a:pPr algn="just" eaLnBrk="1" hangingPunct="1"/>
            <a:r>
              <a:rPr lang="en-US" altLang="zh-CN" sz="2600" b="1">
                <a:latin typeface="宋体" panose="02010600030101010101" pitchFamily="2" charset="-122"/>
              </a:rPr>
              <a:t>C.《</a:t>
            </a:r>
            <a:r>
              <a:rPr lang="en-US" sz="2600" b="1">
                <a:latin typeface="宋体" panose="02010600030101010101" pitchFamily="2" charset="-122"/>
              </a:rPr>
              <a:t>荷花淀</a:t>
            </a:r>
            <a:r>
              <a:rPr lang="en-US" altLang="zh-CN" sz="2600" b="1">
                <a:latin typeface="宋体" panose="02010600030101010101" pitchFamily="2" charset="-122"/>
              </a:rPr>
              <a:t>》</a:t>
            </a:r>
            <a:r>
              <a:rPr lang="en-US" sz="2600" b="1">
                <a:latin typeface="宋体" panose="02010600030101010101" pitchFamily="2" charset="-122"/>
              </a:rPr>
              <a:t>采用纵剖面的方法，按照时间的顺序，重点描写了夫妻话别、敌我遭遇、助夫杀敌三个片断。</a:t>
            </a:r>
          </a:p>
          <a:p>
            <a:pPr algn="just" eaLnBrk="1" hangingPunct="1"/>
            <a:r>
              <a:rPr lang="en-US" altLang="zh-CN" sz="2600" b="1">
                <a:latin typeface="宋体" panose="02010600030101010101" pitchFamily="2" charset="-122"/>
              </a:rPr>
              <a:t>D.</a:t>
            </a:r>
            <a:r>
              <a:rPr lang="en-US" sz="2600" b="1">
                <a:latin typeface="宋体" panose="02010600030101010101" pitchFamily="2" charset="-122"/>
              </a:rPr>
              <a:t>写景清新，细节生动，对话传袖，这几点是</a:t>
            </a:r>
            <a:r>
              <a:rPr lang="en-US" altLang="zh-CN" sz="2600" b="1">
                <a:latin typeface="宋体" panose="02010600030101010101" pitchFamily="2" charset="-122"/>
              </a:rPr>
              <a:t>《</a:t>
            </a:r>
            <a:r>
              <a:rPr lang="en-US" sz="2600" b="1">
                <a:latin typeface="宋体" panose="02010600030101010101" pitchFamily="2" charset="-122"/>
              </a:rPr>
              <a:t>荷花淀</a:t>
            </a:r>
            <a:r>
              <a:rPr lang="en-US" altLang="zh-CN" sz="2600" b="1">
                <a:latin typeface="宋体" panose="02010600030101010101" pitchFamily="2" charset="-122"/>
              </a:rPr>
              <a:t>》</a:t>
            </a:r>
            <a:r>
              <a:rPr lang="en-US" sz="2600" b="1">
                <a:latin typeface="宋体" panose="02010600030101010101" pitchFamily="2" charset="-122"/>
              </a:rPr>
              <a:t>的主要艺术特色。</a:t>
            </a:r>
          </a:p>
        </p:txBody>
      </p:sp>
      <p:sp>
        <p:nvSpPr>
          <p:cNvPr id="3" name="文本框 2"/>
          <p:cNvSpPr txBox="1">
            <a:spLocks noChangeArrowheads="1"/>
          </p:cNvSpPr>
          <p:nvPr/>
        </p:nvSpPr>
        <p:spPr bwMode="auto">
          <a:xfrm>
            <a:off x="6442075" y="1820863"/>
            <a:ext cx="50006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00B050"/>
                </a:solidFill>
              </a:rPr>
              <a:t>B</a:t>
            </a:r>
          </a:p>
        </p:txBody>
      </p:sp>
      <p:sp>
        <p:nvSpPr>
          <p:cNvPr id="4" name="文本框 3"/>
          <p:cNvSpPr txBox="1">
            <a:spLocks noChangeArrowheads="1"/>
          </p:cNvSpPr>
          <p:nvPr/>
        </p:nvSpPr>
        <p:spPr bwMode="auto">
          <a:xfrm>
            <a:off x="2027238" y="5588000"/>
            <a:ext cx="8139112"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00B050"/>
                </a:solidFill>
              </a:rPr>
              <a:t>解析：</a:t>
            </a:r>
            <a:r>
              <a:rPr lang="zh-CN" altLang="en-US" sz="3200" b="1"/>
              <a:t>应该是抗日战争时期。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253615" y="476885"/>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作者介绍</a:t>
            </a:r>
          </a:p>
        </p:txBody>
      </p:sp>
      <p:pic>
        <p:nvPicPr>
          <p:cNvPr id="10243"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26475" y="3984625"/>
            <a:ext cx="204152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3"/>
          <p:cNvSpPr>
            <a:spLocks noChangeArrowheads="1"/>
          </p:cNvSpPr>
          <p:nvPr/>
        </p:nvSpPr>
        <p:spPr bwMode="auto">
          <a:xfrm>
            <a:off x="1985963" y="1906588"/>
            <a:ext cx="822007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800" b="1">
                <a:latin typeface="宋体" panose="02010600030101010101" pitchFamily="2" charset="-122"/>
                <a:sym typeface="+mn-ea"/>
              </a:rPr>
              <a:t>    </a:t>
            </a:r>
            <a:r>
              <a:rPr lang="en-US" sz="2800" b="1">
                <a:latin typeface="宋体" panose="02010600030101010101" pitchFamily="2" charset="-122"/>
                <a:sym typeface="+mn-ea"/>
              </a:rPr>
              <a:t>他的作品显示出作家成熟的独特的艺术风格：</a:t>
            </a:r>
            <a:r>
              <a:rPr lang="en-US" sz="2800" b="1">
                <a:solidFill>
                  <a:srgbClr val="C00000"/>
                </a:solidFill>
                <a:latin typeface="宋体" panose="02010600030101010101" pitchFamily="2" charset="-122"/>
                <a:sym typeface="+mn-ea"/>
              </a:rPr>
              <a:t>淡雅疏朗的诗情画意与朴素清新的泥土气息完美统一</a:t>
            </a:r>
            <a:r>
              <a:rPr lang="en-US" sz="2800" b="1">
                <a:latin typeface="宋体" panose="02010600030101010101" pitchFamily="2" charset="-122"/>
                <a:sym typeface="+mn-ea"/>
              </a:rPr>
              <a:t>。这一独特风格对当代文学产生了极大的影响，形成了一个数量相当可观的作家群，被当代文坛誉为“</a:t>
            </a:r>
            <a:r>
              <a:rPr lang="en-US" sz="2800" b="1">
                <a:solidFill>
                  <a:srgbClr val="C00000"/>
                </a:solidFill>
                <a:latin typeface="宋体" panose="02010600030101010101" pitchFamily="2" charset="-122"/>
                <a:sym typeface="+mn-ea"/>
              </a:rPr>
              <a:t>白洋淀派</a:t>
            </a:r>
            <a:r>
              <a:rPr lang="en-US" sz="2800" b="1">
                <a:latin typeface="宋体" panose="02010600030101010101" pitchFamily="2" charset="-122"/>
                <a:sym typeface="+mn-ea"/>
              </a:rPr>
              <a:t>”。由于他这一独特的艺术风格，他的小说又被称为“</a:t>
            </a:r>
            <a:r>
              <a:rPr lang="en-US" sz="2800" b="1">
                <a:solidFill>
                  <a:srgbClr val="C00000"/>
                </a:solidFill>
                <a:latin typeface="宋体" panose="02010600030101010101" pitchFamily="2" charset="-122"/>
                <a:sym typeface="+mn-ea"/>
              </a:rPr>
              <a:t>诗体小说</a:t>
            </a:r>
            <a:r>
              <a:rPr lang="en-US" sz="2800" b="1">
                <a:latin typeface="宋体" panose="02010600030101010101" pitchFamily="2" charset="-122"/>
                <a:sym typeface="+mn-ea"/>
              </a:rPr>
              <a:t>”。</a:t>
            </a:r>
          </a:p>
          <a:p>
            <a:pPr algn="just" eaLnBrk="1" hangingPunct="1"/>
            <a:r>
              <a:rPr lang="en-US" sz="2800" b="1">
                <a:latin typeface="宋体" panose="02010600030101010101" pitchFamily="2" charset="-122"/>
                <a:sym typeface="+mn-ea"/>
              </a:rPr>
              <a:t>    著有长篇小说</a:t>
            </a:r>
            <a:r>
              <a:rPr lang="en-US" altLang="zh-CN" sz="2800" b="1">
                <a:latin typeface="宋体" panose="02010600030101010101" pitchFamily="2" charset="-122"/>
                <a:sym typeface="+mn-ea"/>
              </a:rPr>
              <a:t>《</a:t>
            </a:r>
            <a:r>
              <a:rPr lang="en-US" sz="2800" b="1">
                <a:latin typeface="宋体" panose="02010600030101010101" pitchFamily="2" charset="-122"/>
                <a:sym typeface="+mn-ea"/>
              </a:rPr>
              <a:t>风云初记</a:t>
            </a:r>
            <a:r>
              <a:rPr lang="en-US" altLang="zh-CN" sz="2800" b="1">
                <a:latin typeface="宋体" panose="02010600030101010101" pitchFamily="2" charset="-122"/>
                <a:sym typeface="+mn-ea"/>
              </a:rPr>
              <a:t>》</a:t>
            </a:r>
            <a:r>
              <a:rPr lang="en-US" sz="2800" b="1">
                <a:latin typeface="宋体" panose="02010600030101010101" pitchFamily="2" charset="-122"/>
                <a:sym typeface="+mn-ea"/>
              </a:rPr>
              <a:t>，中篇小说</a:t>
            </a:r>
            <a:r>
              <a:rPr lang="en-US" altLang="zh-CN" sz="2800" b="1">
                <a:latin typeface="宋体" panose="02010600030101010101" pitchFamily="2" charset="-122"/>
                <a:sym typeface="+mn-ea"/>
              </a:rPr>
              <a:t>《</a:t>
            </a:r>
            <a:r>
              <a:rPr lang="en-US" sz="2800" b="1">
                <a:latin typeface="宋体" panose="02010600030101010101" pitchFamily="2" charset="-122"/>
                <a:sym typeface="+mn-ea"/>
              </a:rPr>
              <a:t>铁木前传</a:t>
            </a:r>
            <a:r>
              <a:rPr lang="en-US" altLang="zh-CN" sz="2800" b="1">
                <a:latin typeface="宋体" panose="02010600030101010101" pitchFamily="2" charset="-122"/>
                <a:sym typeface="+mn-ea"/>
              </a:rPr>
              <a:t>》</a:t>
            </a:r>
            <a:r>
              <a:rPr lang="en-US" sz="2800" b="1">
                <a:latin typeface="宋体" panose="02010600030101010101" pitchFamily="2" charset="-122"/>
                <a:sym typeface="+mn-ea"/>
              </a:rPr>
              <a:t>，小说与散文集</a:t>
            </a:r>
            <a:r>
              <a:rPr lang="en-US" altLang="zh-CN" sz="2800" b="1">
                <a:latin typeface="宋体" panose="02010600030101010101" pitchFamily="2" charset="-122"/>
                <a:sym typeface="+mn-ea"/>
              </a:rPr>
              <a:t>《</a:t>
            </a:r>
            <a:r>
              <a:rPr lang="en-US" sz="2800" b="1">
                <a:latin typeface="宋体" panose="02010600030101010101" pitchFamily="2" charset="-122"/>
                <a:sym typeface="+mn-ea"/>
              </a:rPr>
              <a:t>白洋淀纪事</a:t>
            </a:r>
            <a:r>
              <a:rPr lang="en-US" altLang="zh-CN" sz="2800" b="1">
                <a:latin typeface="宋体" panose="02010600030101010101" pitchFamily="2" charset="-122"/>
                <a:sym typeface="+mn-ea"/>
              </a:rPr>
              <a:t>》</a:t>
            </a:r>
            <a:r>
              <a:rPr lang="en-US" sz="2800" b="1">
                <a:latin typeface="宋体" panose="02010600030101010101" pitchFamily="2" charset="-122"/>
                <a:sym typeface="+mn-ea"/>
              </a:rPr>
              <a:t>，散文集</a:t>
            </a:r>
            <a:r>
              <a:rPr lang="en-US" altLang="zh-CN" sz="2800" b="1">
                <a:latin typeface="宋体" panose="02010600030101010101" pitchFamily="2" charset="-122"/>
                <a:sym typeface="+mn-ea"/>
              </a:rPr>
              <a:t>《</a:t>
            </a:r>
            <a:r>
              <a:rPr lang="en-US" sz="2800" b="1">
                <a:latin typeface="宋体" panose="02010600030101010101" pitchFamily="2" charset="-122"/>
                <a:sym typeface="+mn-ea"/>
              </a:rPr>
              <a:t>津门小集</a:t>
            </a:r>
            <a:r>
              <a:rPr lang="en-US" altLang="zh-CN" sz="2800" b="1">
                <a:latin typeface="宋体" panose="02010600030101010101" pitchFamily="2" charset="-122"/>
                <a:sym typeface="+mn-ea"/>
              </a:rPr>
              <a:t>》</a:t>
            </a:r>
            <a:r>
              <a:rPr lang="en-US" sz="2800" b="1">
                <a:latin typeface="宋体" panose="02010600030101010101" pitchFamily="2" charset="-122"/>
                <a:sym typeface="+mn-ea"/>
              </a:rPr>
              <a:t>等。</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396240"/>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写作背景</a:t>
            </a:r>
          </a:p>
        </p:txBody>
      </p:sp>
      <p:pic>
        <p:nvPicPr>
          <p:cNvPr id="12291"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26475" y="3984625"/>
            <a:ext cx="204152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1"/>
          <p:cNvSpPr>
            <a:spLocks noChangeArrowheads="1"/>
          </p:cNvSpPr>
          <p:nvPr/>
        </p:nvSpPr>
        <p:spPr bwMode="auto">
          <a:xfrm>
            <a:off x="2101850" y="1847850"/>
            <a:ext cx="7988300"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600" b="1">
                <a:latin typeface="宋体" panose="02010600030101010101" pitchFamily="2" charset="-122"/>
                <a:sym typeface="+mn-ea"/>
              </a:rPr>
              <a:t>    </a:t>
            </a:r>
            <a:r>
              <a:rPr lang="zh-CN" sz="2600" b="1">
                <a:latin typeface="宋体" panose="02010600030101010101" pitchFamily="2" charset="-122"/>
                <a:sym typeface="+mn-ea"/>
              </a:rPr>
              <a:t>本文写于</a:t>
            </a:r>
            <a:r>
              <a:rPr lang="zh-CN" altLang="zh-CN" sz="2600" b="1">
                <a:latin typeface="宋体" panose="02010600030101010101" pitchFamily="2" charset="-122"/>
                <a:sym typeface="+mn-ea"/>
              </a:rPr>
              <a:t>1945</a:t>
            </a:r>
            <a:r>
              <a:rPr lang="zh-CN" sz="2600" b="1">
                <a:latin typeface="宋体" panose="02010600030101010101" pitchFamily="2" charset="-122"/>
                <a:sym typeface="+mn-ea"/>
              </a:rPr>
              <a:t>年春，当时抗日战争已经进入最后阶段。共产党领导的抗日武装力量正在不断发展壮大，抗日根据地也在不断扩大。在这场伟大的民族解放战争中，根据地的广大群众在共产党的领导和教育下，同仇敌忾，奋起抗敌，表现了艰苦卓绝的斗争精神和大无畏的英雄气概，为保卫祖国、维护民族的独立与尊严，建立了不可磨灭的功绩。</a:t>
            </a:r>
            <a:r>
              <a:rPr lang="zh-CN" altLang="zh-CN" sz="2600" b="1">
                <a:latin typeface="宋体" panose="02010600030101010101" pitchFamily="2" charset="-122"/>
                <a:sym typeface="+mn-ea"/>
              </a:rPr>
              <a:t>《</a:t>
            </a:r>
            <a:r>
              <a:rPr lang="zh-CN" sz="2600" b="1">
                <a:latin typeface="宋体" panose="02010600030101010101" pitchFamily="2" charset="-122"/>
                <a:sym typeface="+mn-ea"/>
              </a:rPr>
              <a:t>荷花淀</a:t>
            </a:r>
            <a:r>
              <a:rPr lang="zh-CN" altLang="zh-CN" sz="2600" b="1">
                <a:latin typeface="宋体" panose="02010600030101010101" pitchFamily="2" charset="-122"/>
                <a:sym typeface="+mn-ea"/>
              </a:rPr>
              <a:t>》</a:t>
            </a:r>
            <a:r>
              <a:rPr lang="zh-CN" sz="2600" b="1">
                <a:latin typeface="宋体" panose="02010600030101010101" pitchFamily="2" charset="-122"/>
                <a:sym typeface="+mn-ea"/>
              </a:rPr>
              <a:t>就是在这样的背景下，以冀中抗日根据地人民的斗争生活为题材，经过精心构思谱写出的一曲爱国主义精神和革命乐观主义精神的赞歌。</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题目解说</a:t>
            </a:r>
          </a:p>
        </p:txBody>
      </p:sp>
      <p:pic>
        <p:nvPicPr>
          <p:cNvPr id="14339"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26475" y="3984625"/>
            <a:ext cx="204152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1"/>
          <p:cNvSpPr>
            <a:spLocks noChangeArrowheads="1"/>
          </p:cNvSpPr>
          <p:nvPr/>
        </p:nvSpPr>
        <p:spPr bwMode="auto">
          <a:xfrm>
            <a:off x="2095500" y="2416175"/>
            <a:ext cx="80010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zh-CN" sz="3200" b="1">
                <a:latin typeface="宋体" panose="02010600030101010101" pitchFamily="2" charset="-122"/>
                <a:sym typeface="+mn-ea"/>
              </a:rPr>
              <a:t>“</a:t>
            </a:r>
            <a:r>
              <a:rPr lang="zh-CN" sz="3200" b="1">
                <a:latin typeface="宋体" panose="02010600030101010101" pitchFamily="2" charset="-122"/>
                <a:sym typeface="+mn-ea"/>
              </a:rPr>
              <a:t>荷花淀”，</a:t>
            </a:r>
            <a:r>
              <a:rPr lang="zh-CN" sz="3200" b="1">
                <a:solidFill>
                  <a:srgbClr val="C00000"/>
                </a:solidFill>
                <a:latin typeface="宋体" panose="02010600030101010101" pitchFamily="2" charset="-122"/>
                <a:sym typeface="+mn-ea"/>
              </a:rPr>
              <a:t>地名</a:t>
            </a:r>
            <a:r>
              <a:rPr lang="zh-CN" sz="3200" b="1">
                <a:latin typeface="宋体" panose="02010600030101010101" pitchFamily="2" charset="-122"/>
                <a:sym typeface="+mn-ea"/>
              </a:rPr>
              <a:t>，也就是现在的河北省中部的湖泊白洋淀的一部分，抗日战争时期属于冀中抗日根据地。</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8" name="云形标注 7"/>
          <p:cNvSpPr/>
          <p:nvPr/>
        </p:nvSpPr>
        <p:spPr>
          <a:xfrm>
            <a:off x="2155825" y="469900"/>
            <a:ext cx="28422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层次结构</a:t>
            </a:r>
          </a:p>
        </p:txBody>
      </p:sp>
      <p:pic>
        <p:nvPicPr>
          <p:cNvPr id="16387"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626475" y="3984625"/>
            <a:ext cx="204152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矩形 1"/>
          <p:cNvSpPr>
            <a:spLocks noChangeArrowheads="1"/>
          </p:cNvSpPr>
          <p:nvPr/>
        </p:nvSpPr>
        <p:spPr bwMode="auto">
          <a:xfrm>
            <a:off x="2232025" y="2303463"/>
            <a:ext cx="805497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3200" b="1">
                <a:latin typeface="宋体" panose="02010600030101010101" pitchFamily="2" charset="-122"/>
                <a:sym typeface="+mn-ea"/>
              </a:rPr>
              <a:t>本文共分为三个部分：</a:t>
            </a:r>
          </a:p>
          <a:p>
            <a:pPr eaLnBrk="1" hangingPunct="1"/>
            <a:r>
              <a:rPr lang="zh-CN" sz="3200" b="1">
                <a:solidFill>
                  <a:srgbClr val="C00000"/>
                </a:solidFill>
                <a:latin typeface="宋体" panose="02010600030101010101" pitchFamily="2" charset="-122"/>
                <a:sym typeface="+mn-ea"/>
              </a:rPr>
              <a:t>第一部分（</a:t>
            </a:r>
            <a:r>
              <a:rPr lang="zh-CN" altLang="zh-CN" sz="3200" b="1">
                <a:solidFill>
                  <a:srgbClr val="C00000"/>
                </a:solidFill>
                <a:latin typeface="宋体" panose="02010600030101010101" pitchFamily="2" charset="-122"/>
                <a:sym typeface="+mn-ea"/>
              </a:rPr>
              <a:t>1~31</a:t>
            </a:r>
            <a:r>
              <a:rPr lang="zh-CN" sz="3200" b="1">
                <a:solidFill>
                  <a:srgbClr val="C00000"/>
                </a:solidFill>
                <a:latin typeface="宋体" panose="02010600030101010101" pitchFamily="2" charset="-122"/>
                <a:sym typeface="+mn-ea"/>
              </a:rPr>
              <a:t>）</a:t>
            </a:r>
            <a:r>
              <a:rPr lang="zh-CN" sz="3200" b="1">
                <a:latin typeface="宋体" panose="02010600030101010101" pitchFamily="2" charset="-122"/>
                <a:sym typeface="+mn-ea"/>
              </a:rPr>
              <a:t>：夫妻话别（开端）</a:t>
            </a:r>
          </a:p>
          <a:p>
            <a:pPr eaLnBrk="1" hangingPunct="1"/>
            <a:r>
              <a:rPr lang="zh-CN" sz="3200" b="1">
                <a:solidFill>
                  <a:srgbClr val="C00000"/>
                </a:solidFill>
                <a:latin typeface="宋体" panose="02010600030101010101" pitchFamily="2" charset="-122"/>
                <a:sym typeface="+mn-ea"/>
              </a:rPr>
              <a:t>第二部分（</a:t>
            </a:r>
            <a:r>
              <a:rPr lang="zh-CN" altLang="zh-CN" sz="3200" b="1">
                <a:solidFill>
                  <a:srgbClr val="C00000"/>
                </a:solidFill>
                <a:latin typeface="宋体" panose="02010600030101010101" pitchFamily="2" charset="-122"/>
                <a:sym typeface="+mn-ea"/>
              </a:rPr>
              <a:t>32~61</a:t>
            </a:r>
            <a:r>
              <a:rPr lang="zh-CN" sz="3200" b="1">
                <a:solidFill>
                  <a:srgbClr val="C00000"/>
                </a:solidFill>
                <a:latin typeface="宋体" panose="02010600030101010101" pitchFamily="2" charset="-122"/>
                <a:sym typeface="+mn-ea"/>
              </a:rPr>
              <a:t>）</a:t>
            </a:r>
            <a:r>
              <a:rPr lang="zh-CN" sz="3200" b="1">
                <a:latin typeface="宋体" panose="02010600030101010101" pitchFamily="2" charset="-122"/>
                <a:sym typeface="+mn-ea"/>
              </a:rPr>
              <a:t>：探夫遇险（发展）</a:t>
            </a:r>
          </a:p>
          <a:p>
            <a:pPr eaLnBrk="1" hangingPunct="1"/>
            <a:r>
              <a:rPr lang="zh-CN" sz="3200" b="1">
                <a:solidFill>
                  <a:srgbClr val="C00000"/>
                </a:solidFill>
                <a:latin typeface="宋体" panose="02010600030101010101" pitchFamily="2" charset="-122"/>
                <a:sym typeface="+mn-ea"/>
              </a:rPr>
              <a:t>第三部分（</a:t>
            </a:r>
            <a:r>
              <a:rPr lang="zh-CN" altLang="zh-CN" sz="3200" b="1">
                <a:solidFill>
                  <a:srgbClr val="C00000"/>
                </a:solidFill>
                <a:latin typeface="宋体" panose="02010600030101010101" pitchFamily="2" charset="-122"/>
                <a:sym typeface="+mn-ea"/>
              </a:rPr>
              <a:t>62~85</a:t>
            </a:r>
            <a:r>
              <a:rPr lang="zh-CN" sz="3200" b="1">
                <a:solidFill>
                  <a:srgbClr val="C00000"/>
                </a:solidFill>
                <a:latin typeface="宋体" panose="02010600030101010101" pitchFamily="2" charset="-122"/>
                <a:sym typeface="+mn-ea"/>
              </a:rPr>
              <a:t>）</a:t>
            </a:r>
            <a:r>
              <a:rPr lang="zh-CN" sz="3200" b="1">
                <a:latin typeface="宋体" panose="02010600030101010101" pitchFamily="2" charset="-122"/>
                <a:sym typeface="+mn-ea"/>
              </a:rPr>
              <a:t>：助夫杀敌（高潮、结局）</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1204" name="Text Box 4"/>
          <p:cNvSpPr txBox="1">
            <a:spLocks noChangeArrowheads="1"/>
          </p:cNvSpPr>
          <p:nvPr/>
        </p:nvSpPr>
        <p:spPr bwMode="auto">
          <a:xfrm>
            <a:off x="1984375" y="1785620"/>
            <a:ext cx="8011795" cy="537210"/>
          </a:xfrm>
          <a:prstGeom prst="rect">
            <a:avLst/>
          </a:prstGeom>
          <a:noFill/>
          <a:ln w="9525">
            <a:noFill/>
            <a:miter lim="800000"/>
          </a:ln>
          <a:effectLst/>
        </p:spPr>
        <p:txBody>
          <a:bodyPr>
            <a:spAutoFit/>
            <a:scene3d>
              <a:camera prst="orthographicFront"/>
              <a:lightRig rig="threePt" dir="t"/>
            </a:scene3d>
          </a:bodyPr>
          <a:lstStyle/>
          <a:p>
            <a:pPr eaLnBrk="1" hangingPunct="1">
              <a:spcBef>
                <a:spcPct val="50000"/>
              </a:spcBef>
              <a:defRPr/>
            </a:pPr>
            <a:r>
              <a:rPr lang="zh-CN" altLang="en-US" sz="2900">
                <a:ln w="22225">
                  <a:solidFill>
                    <a:schemeClr val="accent2"/>
                  </a:solidFill>
                  <a:prstDash val="solid"/>
                </a:ln>
                <a:solidFill>
                  <a:schemeClr val="accent2">
                    <a:lumMod val="40000"/>
                    <a:lumOff val="60000"/>
                  </a:schemeClr>
                </a:solidFill>
                <a:latin typeface="宋体" panose="02010600030101010101" pitchFamily="2" charset="-122"/>
                <a:cs typeface="宋体" panose="02010600030101010101" pitchFamily="2" charset="-122"/>
              </a:rPr>
              <a:t>小说前3段描写了哪些景物？有什么作用？</a:t>
            </a:r>
          </a:p>
        </p:txBody>
      </p:sp>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18436"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5"/>
          <p:cNvSpPr txBox="1">
            <a:spLocks noChangeArrowheads="1"/>
          </p:cNvSpPr>
          <p:nvPr/>
        </p:nvSpPr>
        <p:spPr bwMode="auto">
          <a:xfrm>
            <a:off x="1820863" y="2433638"/>
            <a:ext cx="8339137"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2600" b="1">
                <a:latin typeface="宋体" panose="02010600030101010101" pitchFamily="2" charset="-122"/>
              </a:rPr>
              <a:t>    </a:t>
            </a:r>
            <a:r>
              <a:rPr lang="zh-CN" sz="2600" b="1">
                <a:solidFill>
                  <a:srgbClr val="C00000"/>
                </a:solidFill>
                <a:latin typeface="宋体" panose="02010600030101010101" pitchFamily="2" charset="-122"/>
              </a:rPr>
              <a:t>景物</a:t>
            </a:r>
            <a:r>
              <a:rPr lang="zh-CN" sz="2600" b="1">
                <a:latin typeface="宋体" panose="02010600030101010101" pitchFamily="2" charset="-122"/>
              </a:rPr>
              <a:t>：高升的月亮、干净凉爽的院子、柔滑修长的苇眉子、像雪地和云彩一样洁白的苇席、一片银白的荷花淀、水面的薄雾、徐徐的清风、清新的荷香。</a:t>
            </a:r>
          </a:p>
          <a:p>
            <a:pPr algn="just" eaLnBrk="1" hangingPunct="1"/>
            <a:r>
              <a:rPr lang="zh-CN" sz="2600" b="1">
                <a:latin typeface="宋体" panose="02010600030101010101" pitchFamily="2" charset="-122"/>
              </a:rPr>
              <a:t>    </a:t>
            </a:r>
            <a:r>
              <a:rPr lang="zh-CN" sz="2600" b="1">
                <a:solidFill>
                  <a:srgbClr val="C00000"/>
                </a:solidFill>
                <a:latin typeface="宋体" panose="02010600030101010101" pitchFamily="2" charset="-122"/>
              </a:rPr>
              <a:t>作用</a:t>
            </a:r>
            <a:r>
              <a:rPr lang="zh-CN" sz="2600" b="1">
                <a:latin typeface="宋体" panose="02010600030101010101" pitchFamily="2" charset="-122"/>
              </a:rPr>
              <a:t>：①点明了故事发生的地点、时间，引出了主要人物</a:t>
            </a:r>
            <a:r>
              <a:rPr lang="zh-CN" altLang="zh-CN" sz="2600" b="1">
                <a:latin typeface="宋体" panose="02010600030101010101" pitchFamily="2" charset="-122"/>
              </a:rPr>
              <a:t>——</a:t>
            </a:r>
            <a:r>
              <a:rPr lang="zh-CN" sz="2600" b="1">
                <a:latin typeface="宋体" panose="02010600030101010101" pitchFamily="2" charset="-122"/>
              </a:rPr>
              <a:t>水生嫂；②营造了一种清新欢愉的宁静气氛，烘托了水生嫂勤劳纯朴、善良温顺的形象；③充分展示了荷花淀的美丽富饶和人民生活的美好幸福，为后文水生嫂毅然送夫参军、组织队伍、参加战斗等情节的展开做铺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1204" name="Text Box 4"/>
          <p:cNvSpPr txBox="1">
            <a:spLocks noChangeArrowheads="1"/>
          </p:cNvSpPr>
          <p:nvPr/>
        </p:nvSpPr>
        <p:spPr bwMode="auto">
          <a:xfrm>
            <a:off x="2072640" y="1982470"/>
            <a:ext cx="8047355" cy="922020"/>
          </a:xfrm>
          <a:prstGeom prst="rect">
            <a:avLst/>
          </a:prstGeom>
          <a:noFill/>
          <a:ln w="9525">
            <a:noFill/>
            <a:miter lim="800000"/>
          </a:ln>
          <a:effectLst/>
        </p:spPr>
        <p:txBody>
          <a:bodyPr>
            <a:spAutoFit/>
            <a:scene3d>
              <a:camera prst="orthographicFront"/>
              <a:lightRig rig="threePt" dir="t"/>
            </a:scene3d>
          </a:bodyPr>
          <a:lstStyle/>
          <a:p>
            <a:pPr eaLnBrk="1" hangingPunct="1">
              <a:spcBef>
                <a:spcPct val="50000"/>
              </a:spcBef>
              <a:defRPr/>
            </a:pPr>
            <a:r>
              <a:rPr lang="zh-CN" altLang="en-US" sz="2700">
                <a:ln w="22225">
                  <a:solidFill>
                    <a:schemeClr val="accent2"/>
                  </a:solidFill>
                  <a:prstDash val="solid"/>
                </a:ln>
                <a:solidFill>
                  <a:schemeClr val="accent2">
                    <a:lumMod val="40000"/>
                    <a:lumOff val="60000"/>
                  </a:schemeClr>
                </a:solidFill>
                <a:latin typeface="宋体" panose="02010600030101010101" pitchFamily="2" charset="-122"/>
                <a:cs typeface="宋体" panose="02010600030101010101" pitchFamily="2" charset="-122"/>
              </a:rPr>
              <a:t>小说从女人编席写起，以她们成立队伍配合子弟兵作战结束。试分析作者这样写的用意。</a:t>
            </a:r>
          </a:p>
        </p:txBody>
      </p:sp>
      <p:sp>
        <p:nvSpPr>
          <p:cNvPr id="8" name="云形标注 7"/>
          <p:cNvSpPr/>
          <p:nvPr/>
        </p:nvSpPr>
        <p:spPr>
          <a:xfrm>
            <a:off x="2155825" y="469900"/>
            <a:ext cx="2981960" cy="1118235"/>
          </a:xfrm>
          <a:prstGeom prst="cloudCallout">
            <a:avLst/>
          </a:prstGeom>
        </p:spPr>
        <p:style>
          <a:lnRef idx="1">
            <a:schemeClr val="accent6"/>
          </a:lnRef>
          <a:fillRef idx="2">
            <a:schemeClr val="accent6"/>
          </a:fillRef>
          <a:effectRef idx="1">
            <a:schemeClr val="accent6"/>
          </a:effectRef>
          <a:fontRef idx="minor">
            <a:schemeClr val="dk1"/>
          </a:fontRef>
        </p:style>
        <p:txBody>
          <a:bodyPr anchor="ctr"/>
          <a:lstStyle/>
          <a:p>
            <a:pPr algn="ctr" eaLnBrk="1" hangingPunct="1">
              <a:defRPr/>
            </a:pPr>
            <a:r>
              <a:rPr lang="zh-CN" altLang="en-US" sz="3200">
                <a:ln w="22225">
                  <a:solidFill>
                    <a:schemeClr val="accent2"/>
                  </a:solidFill>
                  <a:prstDash val="solid"/>
                </a:ln>
                <a:solidFill>
                  <a:schemeClr val="accent2">
                    <a:lumMod val="40000"/>
                    <a:lumOff val="60000"/>
                  </a:schemeClr>
                </a:solidFill>
              </a:rPr>
              <a:t>文本研读</a:t>
            </a:r>
          </a:p>
        </p:txBody>
      </p:sp>
      <p:pic>
        <p:nvPicPr>
          <p:cNvPr id="20484" name="图片 8" descr="t01dbc9ae85f324c87a"/>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8985250" y="4422775"/>
            <a:ext cx="1682750"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5"/>
          <p:cNvSpPr txBox="1">
            <a:spLocks noChangeArrowheads="1"/>
          </p:cNvSpPr>
          <p:nvPr/>
        </p:nvSpPr>
        <p:spPr bwMode="auto">
          <a:xfrm>
            <a:off x="1978025" y="3130550"/>
            <a:ext cx="804703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sz="2700" b="1">
                <a:latin typeface="宋体" panose="02010600030101010101" pitchFamily="2" charset="-122"/>
              </a:rPr>
              <a:t>（</a:t>
            </a:r>
            <a:r>
              <a:rPr lang="zh-CN" altLang="zh-CN" sz="2700" b="1">
                <a:latin typeface="宋体" panose="02010600030101010101" pitchFamily="2" charset="-122"/>
              </a:rPr>
              <a:t>1</a:t>
            </a:r>
            <a:r>
              <a:rPr lang="zh-CN" sz="2700" b="1">
                <a:latin typeface="宋体" panose="02010600030101010101" pitchFamily="2" charset="-122"/>
              </a:rPr>
              <a:t>）小说开头从女人编席落笔，一是突出了劳动妇女的勤劳，二是表现女人等待丈夫回家时的心情，三是为后面情节的展开做铺垫。</a:t>
            </a:r>
          </a:p>
          <a:p>
            <a:pPr algn="just" eaLnBrk="1" hangingPunct="1"/>
            <a:r>
              <a:rPr lang="zh-CN" sz="2700" b="1">
                <a:latin typeface="宋体" panose="02010600030101010101" pitchFamily="2" charset="-122"/>
              </a:rPr>
              <a:t>（</a:t>
            </a:r>
            <a:r>
              <a:rPr lang="zh-CN" altLang="zh-CN" sz="2700" b="1">
                <a:latin typeface="宋体" panose="02010600030101010101" pitchFamily="2" charset="-122"/>
              </a:rPr>
              <a:t>2</a:t>
            </a:r>
            <a:r>
              <a:rPr lang="zh-CN" sz="2700" b="1">
                <a:latin typeface="宋体" panose="02010600030101010101" pitchFamily="2" charset="-122"/>
              </a:rPr>
              <a:t>）以女人们成立队伍配合子弟兵作战结束，则刻画出了她们勇敢、豪迈的性格，表现了她们强烈的爱国主义精神，使她们的形象更完美、高大。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PA" val="v5.2.8"/>
</p:tagLst>
</file>

<file path=ppt/tags/tag63.xml><?xml version="1.0" encoding="utf-8"?>
<p:tagLst xmlns:p="http://schemas.openxmlformats.org/presentationml/2006/main">
  <p:tag name="KSO_WM_UNIT_PLACING_PICTURE_USER_VIEWPORT" val="{&quot;height&quot;:6405,&quot;width&quot;:4500}"/>
</p:tagLst>
</file>

<file path=ppt/tags/tag64.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113</Paragraphs>
  <Slides>31</Slides>
  <Notes>31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31</vt:i4>
      </vt:variant>
    </vt:vector>
  </HeadingPairs>
  <TitlesOfParts>
    <vt:vector baseType="lpstr" size="40">
      <vt:lpstr>Arial</vt:lpstr>
      <vt:lpstr>微软雅黑</vt:lpstr>
      <vt:lpstr>等线 Light</vt:lpstr>
      <vt:lpstr>等线</vt:lpstr>
      <vt:lpstr>Calibri Light</vt:lpstr>
      <vt:lpstr>Calibri</vt:lpstr>
      <vt:lpstr>宋体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2021-05-26T10:31:27.882</cp:lastPrinted>
  <dcterms:created xsi:type="dcterms:W3CDTF">2021-05-26T10:31:27Z</dcterms:created>
  <dcterms:modified xsi:type="dcterms:W3CDTF">2021-05-26T02:31:28Z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