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61" r:id="rId3"/>
    <p:sldId id="258" r:id="rId4"/>
    <p:sldId id="257" r:id="rId5"/>
    <p:sldId id="259" r:id="rId6"/>
    <p:sldId id="260" r:id="rId7"/>
    <p:sldId id="279" r:id="rId8"/>
    <p:sldId id="265" r:id="rId9"/>
    <p:sldId id="266" r:id="rId10"/>
    <p:sldId id="267" r:id="rId11"/>
    <p:sldId id="268" r:id="rId12"/>
    <p:sldId id="269" r:id="rId13"/>
    <p:sldId id="275" r:id="rId14"/>
    <p:sldId id="271" r:id="rId15"/>
    <p:sldId id="276" r:id="rId16"/>
    <p:sldId id="274" r:id="rId17"/>
    <p:sldId id="298" r:id="rId18"/>
    <p:sldId id="299" r:id="rId19"/>
    <p:sldId id="290" r:id="rId20"/>
    <p:sldId id="292" r:id="rId21"/>
    <p:sldId id="293" r:id="rId22"/>
    <p:sldId id="294" r:id="rId23"/>
    <p:sldId id="295" r:id="rId24"/>
    <p:sldId id="296" r:id="rId25"/>
    <p:sldId id="297" r:id="rId26"/>
    <p:sldId id="324" r:id="rId27"/>
    <p:sldId id="323" r:id="rId28"/>
    <p:sldId id="277" r:id="rId29"/>
    <p:sldId id="325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320" r:id="rId38"/>
    <p:sldId id="321" r:id="rId39"/>
    <p:sldId id="322" r:id="rId40"/>
  </p:sldIdLst>
  <p:sldSz cx="9144000" cy="6858000" type="screen4x3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77"/>
      </p:guideLst>
    </p:cSldViewPr>
  </p:slide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tags" Target="tags/tag1.xml" /><Relationship Id="rId42" Type="http://schemas.openxmlformats.org/officeDocument/2006/relationships/presProps" Target="presProps.xml" /><Relationship Id="rId43" Type="http://schemas.openxmlformats.org/officeDocument/2006/relationships/viewProps" Target="viewProps.xml" /><Relationship Id="rId44" Type="http://schemas.openxmlformats.org/officeDocument/2006/relationships/theme" Target="theme/theme1.xml" /><Relationship Id="rId45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/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fld id="{BB962C8B-B14F-4D97-AF65-F5344CB8AC3E}" type="datetimeFigureOut">
              <a:rPr lang="zh-CN" altLang="en-US" sz="1200"/>
              <a:t/>
            </a:fld>
            <a:endParaRPr lang="zh-CN" altLang="en-US" sz="1200"/>
          </a:p>
        </p:txBody>
      </p:sp>
      <p:sp>
        <p:nvSpPr>
          <p:cNvPr id="2052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en-US" altLang="x-none" sz="120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Relationship Id="rId3" Type="http://schemas.openxmlformats.org/officeDocument/2006/relationships/image" Target="../media/image11.jpeg" /><Relationship Id="rId4" Type="http://schemas.openxmlformats.org/officeDocument/2006/relationships/image" Target="../media/image12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Relationship Id="rId3" Type="http://schemas.openxmlformats.org/officeDocument/2006/relationships/audio" Target="../media/arrow1.wav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audio" Target="../media/arrow1.wav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audio" Target="../media/arrow1.wav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2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4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26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8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0.png" /><Relationship Id="rId3" Type="http://schemas.openxmlformats.org/officeDocument/2006/relationships/image" Target="../media/image3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Relationship Id="rId3" Type="http://schemas.openxmlformats.org/officeDocument/2006/relationships/audio" Target="../media/arrow1.wav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Relationship Id="rId3" Type="http://schemas.openxmlformats.org/officeDocument/2006/relationships/audio" Target="../media/arrow1.wav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图片 3073" descr="ggjd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文本框 3074"/>
          <p:cNvSpPr txBox="1"/>
          <p:nvPr/>
        </p:nvSpPr>
        <p:spPr>
          <a:xfrm>
            <a:off x="758825" y="765175"/>
            <a:ext cx="1006475" cy="19431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5400" b="1">
                <a:solidFill>
                  <a:srgbClr val="CC0000"/>
                </a:solidFill>
                <a:latin typeface="Arial" panose="020b0604020202020204" pitchFamily="34" charset="0"/>
              </a:rPr>
              <a:t>天坛</a:t>
            </a:r>
            <a:endParaRPr lang="zh-CN" altLang="en-US" sz="5400" b="1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xfrm>
            <a:off x="2630488" y="188913"/>
            <a:ext cx="3167062" cy="850900"/>
          </a:xfrm>
          <a:solidFill>
            <a:srgbClr val="FFCC00">
              <a:alpha val="100000"/>
            </a:srgbClr>
          </a:solidFill>
          <a:ln>
            <a:solidFill>
              <a:srgbClr val="0000FF"/>
            </a:solidFill>
            <a:miter/>
          </a:ln>
        </p:spPr>
        <p:txBody>
          <a:bodyPr anchor="ctr"/>
          <a:lstStyle/>
          <a:p>
            <a:r>
              <a:rPr lang="zh-CN" altLang="en-US" sz="4800" b="1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文章结构</a:t>
            </a:r>
            <a:endParaRPr lang="zh-CN" altLang="en-US" sz="4800" b="1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sp>
        <p:nvSpPr>
          <p:cNvPr id="11267" name="文本占位符 11266"/>
          <p:cNvSpPr>
            <a:spLocks noGrp="1"/>
          </p:cNvSpPr>
          <p:nvPr>
            <p:ph type="body" sz="half" idx="1"/>
          </p:nvPr>
        </p:nvSpPr>
        <p:spPr>
          <a:xfrm flipH="1">
            <a:off x="2700338" y="1270000"/>
            <a:ext cx="3095625" cy="5013325"/>
          </a:xfrm>
        </p:spPr>
        <p:txBody>
          <a:bodyPr vert="horz"/>
          <a:lstStyle/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概说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ClrTx/>
              <a:buSzTx/>
              <a:buFontTx/>
            </a:pP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	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九大特征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风格、手法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可译性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endParaRPr lang="zh-CN" altLang="en-US" sz="2800" b="1"/>
          </a:p>
        </p:txBody>
      </p:sp>
      <p:sp>
        <p:nvSpPr>
          <p:cNvPr id="11268" name="文本占位符 11267"/>
          <p:cNvSpPr>
            <a:spLocks noGrp="1"/>
          </p:cNvSpPr>
          <p:nvPr>
            <p:ph type="body" sz="half" idx="2"/>
          </p:nvPr>
        </p:nvSpPr>
        <p:spPr>
          <a:xfrm>
            <a:off x="4429125" y="1196975"/>
            <a:ext cx="2087563" cy="4886325"/>
          </a:xfrm>
        </p:spPr>
        <p:txBody>
          <a:bodyPr/>
          <a:lstStyle/>
          <a:p>
            <a:pPr>
              <a:buClrTx/>
              <a:buSzTx/>
              <a:buFontTx/>
              <a:buNone/>
            </a:pPr>
            <a:r>
              <a:rPr lang="zh-CN" altLang="en-US" sz="2400" b="1"/>
              <a:t>自成体系</a:t>
            </a:r>
            <a:endParaRPr lang="zh-CN" altLang="en-US" sz="2400" b="1"/>
          </a:p>
          <a:p>
            <a:pPr>
              <a:buClrTx/>
              <a:buSzTx/>
              <a:buFontTx/>
              <a:buNone/>
            </a:pPr>
            <a:r>
              <a:rPr lang="zh-CN" altLang="en-US" sz="2400" b="1"/>
              <a:t>个别建筑物</a:t>
            </a:r>
            <a:endParaRPr lang="zh-CN" altLang="en-US" sz="2400" b="1"/>
          </a:p>
          <a:p>
            <a:pPr>
              <a:buClrTx/>
              <a:buSzTx/>
              <a:buFontTx/>
              <a:buNone/>
            </a:pPr>
            <a:r>
              <a:rPr lang="zh-CN" altLang="en-US" sz="2400" b="1"/>
              <a:t>平面布置</a:t>
            </a:r>
            <a:endParaRPr lang="zh-CN" altLang="en-US" sz="2400" b="1"/>
          </a:p>
          <a:p>
            <a:pPr>
              <a:buClrTx/>
              <a:buSzTx/>
              <a:buFontTx/>
              <a:buNone/>
            </a:pPr>
            <a:endParaRPr lang="zh-CN" altLang="en-US" sz="2000" b="1"/>
          </a:p>
          <a:p>
            <a:pPr>
              <a:buClrTx/>
              <a:buSzTx/>
              <a:buFontTx/>
              <a:buNone/>
            </a:pPr>
            <a:r>
              <a:rPr lang="zh-CN" altLang="en-US" sz="2400" b="1"/>
              <a:t>结构</a:t>
            </a:r>
            <a:endParaRPr lang="zh-CN" altLang="en-US" sz="2400" b="1"/>
          </a:p>
          <a:p>
            <a:pPr>
              <a:buClrTx/>
              <a:buSzTx/>
              <a:buFontTx/>
              <a:buNone/>
            </a:pPr>
            <a:r>
              <a:rPr lang="zh-CN" altLang="en-US" sz="2400" b="1"/>
              <a:t>　</a:t>
            </a:r>
            <a:endParaRPr lang="zh-CN" altLang="en-US" sz="2400" b="1"/>
          </a:p>
          <a:p>
            <a:pPr>
              <a:buClrTx/>
              <a:buSzTx/>
              <a:buFontTx/>
              <a:buNone/>
            </a:pPr>
            <a:endParaRPr lang="zh-CN" altLang="en-US" sz="2400" b="1"/>
          </a:p>
          <a:p>
            <a:pPr>
              <a:buClrTx/>
              <a:buSzTx/>
              <a:buFontTx/>
              <a:buNone/>
            </a:pPr>
            <a:r>
              <a:rPr lang="zh-CN" altLang="en-US" sz="2400" b="1"/>
              <a:t>装饰</a:t>
            </a:r>
            <a:endParaRPr lang="zh-CN" altLang="en-US" sz="2400" b="1"/>
          </a:p>
          <a:p>
            <a:pPr>
              <a:buClrTx/>
              <a:buSzTx/>
              <a:buFontTx/>
              <a:buNone/>
            </a:pPr>
            <a:endParaRPr lang="zh-CN" altLang="en-US" sz="2800" b="1"/>
          </a:p>
          <a:p>
            <a:pPr>
              <a:buClrTx/>
              <a:buSzTx/>
              <a:buFontTx/>
              <a:buNone/>
            </a:pPr>
            <a:endParaRPr lang="zh-CN" altLang="en-US" sz="3600"/>
          </a:p>
          <a:p>
            <a:pPr>
              <a:buClrTx/>
              <a:buSzTx/>
              <a:buFontTx/>
              <a:buNone/>
            </a:pPr>
            <a:endParaRPr lang="zh-CN" altLang="en-US" sz="3600"/>
          </a:p>
        </p:txBody>
      </p:sp>
      <p:sp>
        <p:nvSpPr>
          <p:cNvPr id="11269" name="矩形 11268"/>
          <p:cNvSpPr/>
          <p:nvPr/>
        </p:nvSpPr>
        <p:spPr>
          <a:xfrm>
            <a:off x="1006475" y="1196975"/>
            <a:ext cx="852488" cy="4030663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4400" b="1">
                <a:latin typeface="Arial" panose="020b0604020202020204" pitchFamily="34" charset="0"/>
                <a:ea typeface="微软雅黑" panose="020b0503020204020204" charset="-122"/>
              </a:rPr>
              <a:t>中国建筑的特征</a:t>
            </a:r>
            <a:endParaRPr lang="zh-CN" altLang="en-US" sz="4400" b="1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270" name="左大括号 11269"/>
          <p:cNvSpPr/>
          <p:nvPr/>
        </p:nvSpPr>
        <p:spPr>
          <a:xfrm>
            <a:off x="2052638" y="1484313"/>
            <a:ext cx="576262" cy="4608512"/>
          </a:xfrm>
          <a:prstGeom prst="leftBrace">
            <a:avLst>
              <a:gd name="adj1" fmla="val 6664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1" name="左大括号 11270"/>
          <p:cNvSpPr/>
          <p:nvPr/>
        </p:nvSpPr>
        <p:spPr>
          <a:xfrm>
            <a:off x="4284663" y="2097088"/>
            <a:ext cx="288925" cy="2952750"/>
          </a:xfrm>
          <a:prstGeom prst="leftBrace">
            <a:avLst>
              <a:gd name="adj1" fmla="val 8516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272" name="组合 11271"/>
          <p:cNvGrpSpPr/>
          <p:nvPr/>
        </p:nvGrpSpPr>
        <p:grpSpPr>
          <a:xfrm>
            <a:off x="5221288" y="2349500"/>
            <a:ext cx="2159000" cy="1192213"/>
            <a:chExt cx="1043" cy="751"/>
          </a:xfrm>
        </p:grpSpPr>
        <p:sp>
          <p:nvSpPr>
            <p:cNvPr id="11273" name="文本框 11272"/>
            <p:cNvSpPr txBox="1"/>
            <p:nvPr/>
          </p:nvSpPr>
          <p:spPr>
            <a:xfrm>
              <a:off x="136" y="0"/>
              <a:ext cx="907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000" b="1">
                  <a:latin typeface="Arial" panose="020b0604020202020204" pitchFamily="34" charset="0"/>
                </a:rPr>
                <a:t>柱梁</a:t>
              </a:r>
              <a:endParaRPr lang="zh-CN" altLang="en-US" sz="2000" b="1">
                <a:latin typeface="Arial" panose="020b0604020202020204" pitchFamily="34" charset="0"/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zh-CN" altLang="en-US" sz="2000" b="1">
                  <a:latin typeface="Arial" panose="020b0604020202020204" pitchFamily="34" charset="0"/>
                </a:rPr>
                <a:t>斗拱</a:t>
              </a:r>
              <a:endParaRPr lang="zh-CN" altLang="en-US" sz="2000" b="1">
                <a:latin typeface="Arial" panose="020b0604020202020204" pitchFamily="34" charset="0"/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zh-CN" altLang="en-US" sz="2000" b="1">
                  <a:latin typeface="Arial" panose="020b0604020202020204" pitchFamily="34" charset="0"/>
                </a:rPr>
                <a:t>举折、举架</a:t>
              </a:r>
              <a:endParaRPr lang="zh-CN" altLang="en-US" sz="2000" b="1">
                <a:latin typeface="Arial" panose="020b0604020202020204" pitchFamily="34" charset="0"/>
              </a:endParaRPr>
            </a:p>
          </p:txBody>
        </p:sp>
        <p:sp>
          <p:nvSpPr>
            <p:cNvPr id="11274" name="左大括号 11273"/>
            <p:cNvSpPr/>
            <p:nvPr/>
          </p:nvSpPr>
          <p:spPr>
            <a:xfrm>
              <a:off x="0" y="136"/>
              <a:ext cx="90" cy="499"/>
            </a:xfrm>
            <a:prstGeom prst="leftBrace">
              <a:avLst>
                <a:gd name="adj1" fmla="val 46203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75" name="组合 11274"/>
          <p:cNvGrpSpPr/>
          <p:nvPr/>
        </p:nvGrpSpPr>
        <p:grpSpPr>
          <a:xfrm>
            <a:off x="5221288" y="3573463"/>
            <a:ext cx="2159000" cy="2509837"/>
            <a:chExt cx="1360" cy="1271"/>
          </a:xfrm>
        </p:grpSpPr>
        <p:sp>
          <p:nvSpPr>
            <p:cNvPr id="11276" name="文本框 11275"/>
            <p:cNvSpPr txBox="1"/>
            <p:nvPr/>
          </p:nvSpPr>
          <p:spPr>
            <a:xfrm>
              <a:off x="226" y="544"/>
              <a:ext cx="58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1277" name="文本框 11276"/>
            <p:cNvSpPr txBox="1"/>
            <p:nvPr/>
          </p:nvSpPr>
          <p:spPr>
            <a:xfrm>
              <a:off x="181" y="0"/>
              <a:ext cx="1179" cy="12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000" b="1">
                  <a:latin typeface="Arial" panose="020b0604020202020204" pitchFamily="34" charset="0"/>
                </a:rPr>
                <a:t>屋顶</a:t>
              </a:r>
              <a:endParaRPr lang="zh-CN" altLang="en-US" sz="2000" b="1">
                <a:latin typeface="Arial" panose="020b0604020202020204" pitchFamily="34" charset="0"/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zh-CN" altLang="en-US" sz="2000" b="1">
                  <a:latin typeface="Arial" panose="020b0604020202020204" pitchFamily="34" charset="0"/>
                </a:rPr>
                <a:t>朱红为主</a:t>
              </a:r>
              <a:endParaRPr lang="zh-CN" altLang="en-US" sz="2000" b="1">
                <a:latin typeface="Arial" panose="020b0604020202020204" pitchFamily="34" charset="0"/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zh-CN" altLang="en-US" sz="2000" b="1">
                  <a:latin typeface="Arial" panose="020b0604020202020204" pitchFamily="34" charset="0"/>
                </a:rPr>
                <a:t>外露构件加工</a:t>
              </a:r>
              <a:endParaRPr lang="zh-CN" altLang="en-US" sz="2000" b="1">
                <a:latin typeface="Arial" panose="020b0604020202020204" pitchFamily="34" charset="0"/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zh-CN" altLang="en-US" sz="2000" b="1">
                  <a:latin typeface="Arial" panose="020b0604020202020204" pitchFamily="34" charset="0"/>
                </a:rPr>
                <a:t>有色琉璃瓦</a:t>
              </a:r>
              <a:endParaRPr lang="zh-CN" altLang="en-US" sz="2000" b="1">
                <a:latin typeface="Arial" panose="020b0604020202020204" pitchFamily="34" charset="0"/>
              </a:endParaRPr>
            </a:p>
            <a:p>
              <a:pPr eaLnBrk="0" hangingPunct="0">
                <a:spcBef>
                  <a:spcPct val="50000"/>
                </a:spcBef>
              </a:pPr>
              <a:endParaRPr lang="zh-CN" altLang="en-US" b="1">
                <a:latin typeface="Arial" panose="020b0604020202020204" pitchFamily="34" charset="0"/>
              </a:endParaRPr>
            </a:p>
          </p:txBody>
        </p:sp>
        <p:sp>
          <p:nvSpPr>
            <p:cNvPr id="11278" name="左大括号 11277"/>
            <p:cNvSpPr/>
            <p:nvPr/>
          </p:nvSpPr>
          <p:spPr>
            <a:xfrm>
              <a:off x="0" y="90"/>
              <a:ext cx="136" cy="862"/>
            </a:xfrm>
            <a:prstGeom prst="leftBrace">
              <a:avLst>
                <a:gd name="adj1" fmla="val 52818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文本占位符 13313"/>
          <p:cNvSpPr>
            <a:spLocks noGrp="1"/>
          </p:cNvSpPr>
          <p:nvPr>
            <p:ph type="body" idx="1"/>
          </p:nvPr>
        </p:nvSpPr>
        <p:spPr>
          <a:xfrm>
            <a:off x="323850" y="476250"/>
            <a:ext cx="8496300" cy="4525963"/>
          </a:xfrm>
        </p:spPr>
        <p:txBody>
          <a:bodyPr/>
          <a:lstStyle/>
          <a:p>
            <a:endParaRPr lang="en-US" altLang="zh-CN" sz="3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en-US" altLang="zh-CN" sz="3400"/>
          </a:p>
        </p:txBody>
      </p:sp>
      <p:pic>
        <p:nvPicPr>
          <p:cNvPr id="13315" name="图片 13314" descr="siheyu3"/>
          <p:cNvPicPr>
            <a:picLocks noChangeAspect="1"/>
          </p:cNvPicPr>
          <p:nvPr/>
        </p:nvPicPr>
        <p:blipFill>
          <a:blip r:embed="rId2">
            <a:lum bright="-10001" contrast="20000"/>
          </a:blip>
          <a:srcRect b="13924"/>
          <a:stretch>
            <a:fillRect/>
          </a:stretch>
        </p:blipFill>
        <p:spPr>
          <a:xfrm>
            <a:off x="0" y="2667000"/>
            <a:ext cx="9144000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3315" descr="10590373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38200"/>
            <a:ext cx="9144000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文本框 13316"/>
          <p:cNvSpPr txBox="1"/>
          <p:nvPr/>
        </p:nvSpPr>
        <p:spPr>
          <a:xfrm>
            <a:off x="228600" y="381000"/>
            <a:ext cx="3121025" cy="6397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幼圆" pitchFamily="1" charset="-122"/>
              </a:rPr>
              <a:t>□</a:t>
            </a:r>
            <a:r>
              <a:rPr lang="zh-CN" altLang="en-US" sz="3600" b="1">
                <a:latin typeface="Times New Roman" panose="02020603050405020304" pitchFamily="2" charset="0"/>
                <a:ea typeface="微软雅黑" panose="020b0503020204020204" charset="-122"/>
              </a:rPr>
              <a:t>平面布置</a:t>
            </a:r>
            <a:endParaRPr lang="zh-CN" altLang="en-US" sz="3600" b="1">
              <a:latin typeface="Times New Roman" panose="02020603050405020304" pitchFamily="2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8" name="图片 14337" descr="b458ac856223ec0e5e1ec96207ca7c5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14338"/>
          <p:cNvSpPr txBox="1"/>
          <p:nvPr/>
        </p:nvSpPr>
        <p:spPr>
          <a:xfrm>
            <a:off x="228600" y="381000"/>
            <a:ext cx="3121025" cy="6397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幼圆" pitchFamily="1" charset="-122"/>
              </a:rPr>
              <a:t>□</a:t>
            </a:r>
            <a:r>
              <a:rPr lang="zh-CN" altLang="en-US" sz="3600" b="1">
                <a:latin typeface="Times New Roman" panose="02020603050405020304" pitchFamily="2" charset="0"/>
                <a:ea typeface="微软雅黑" panose="020b0503020204020204" charset="-122"/>
              </a:rPr>
              <a:t>结构方法</a:t>
            </a:r>
            <a:endParaRPr lang="zh-CN" altLang="en-US" sz="3600" b="1">
              <a:latin typeface="Times New Roman" panose="02020603050405020304" pitchFamily="2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2" name="图片 15361" descr="2006428171663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228600"/>
            <a:ext cx="4724400" cy="3416300"/>
          </a:xfrm>
          <a:prstGeom prst="rect">
            <a:avLst/>
          </a:prstGeom>
          <a:noFill/>
          <a:ln w="762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5363" name="图片 15362" descr="20064281715438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657600"/>
            <a:ext cx="4572000" cy="2895600"/>
          </a:xfrm>
          <a:prstGeom prst="rect">
            <a:avLst/>
          </a:prstGeom>
          <a:noFill/>
          <a:ln w="762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5364" name="图片 15363" descr="20064281712559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88" y="1752600"/>
            <a:ext cx="3884612" cy="4800600"/>
          </a:xfrm>
          <a:prstGeom prst="rect">
            <a:avLst/>
          </a:prstGeom>
          <a:noFill/>
          <a:ln w="762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5365" name="文本框 15364"/>
          <p:cNvSpPr txBox="1"/>
          <p:nvPr/>
        </p:nvSpPr>
        <p:spPr>
          <a:xfrm>
            <a:off x="230188" y="381000"/>
            <a:ext cx="2686050" cy="6397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幼圆" pitchFamily="1" charset="-122"/>
              </a:rPr>
              <a:t>□</a:t>
            </a:r>
            <a:r>
              <a:rPr lang="zh-CN" altLang="en-US" sz="3600" b="1">
                <a:solidFill>
                  <a:schemeClr val="bg1"/>
                </a:solidFill>
                <a:latin typeface="Times New Roman" panose="02020603050405020304" pitchFamily="2" charset="0"/>
                <a:ea typeface="微软雅黑" panose="020b0503020204020204" charset="-122"/>
              </a:rPr>
              <a:t>斗拱</a:t>
            </a:r>
            <a:endParaRPr lang="zh-CN" altLang="en-US" sz="3600" b="1">
              <a:solidFill>
                <a:schemeClr val="bg1"/>
              </a:solidFill>
              <a:latin typeface="Times New Roman" panose="02020603050405020304" pitchFamily="2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6" name="图片 16385" descr="1786a716ef13af254b90a7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857250"/>
            <a:ext cx="7924800" cy="5391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16386"/>
          <p:cNvSpPr txBox="1"/>
          <p:nvPr/>
        </p:nvSpPr>
        <p:spPr>
          <a:xfrm>
            <a:off x="539750" y="155575"/>
            <a:ext cx="1873250" cy="7016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□</a:t>
            </a:r>
            <a:r>
              <a:rPr lang="zh-CN" altLang="en-US" sz="4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屋顶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10" name="图片 17409" descr="图片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" y="-93662"/>
            <a:ext cx="9072563" cy="695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17410"/>
          <p:cNvSpPr txBox="1"/>
          <p:nvPr/>
        </p:nvSpPr>
        <p:spPr>
          <a:xfrm>
            <a:off x="419100" y="139700"/>
            <a:ext cx="2065338" cy="639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□</a:t>
            </a: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色彩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Tm="3000">
    <p:cover dir="lu"/>
    <p:sndAc>
      <p:stSnd>
        <p:snd r:embed="rId3" name="arrow.wav"/>
      </p:stSnd>
    </p:sndAc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标题 20481"/>
          <p:cNvSpPr>
            <a:spLocks noGrp="1"/>
          </p:cNvSpPr>
          <p:nvPr>
            <p:ph type="title"/>
          </p:nvPr>
        </p:nvSpPr>
        <p:spPr>
          <a:xfrm>
            <a:off x="323850" y="188913"/>
            <a:ext cx="9144000" cy="908050"/>
          </a:xfrm>
        </p:spPr>
        <p:txBody>
          <a:bodyPr anchor="ctr"/>
          <a:lstStyle/>
          <a:p>
            <a:pPr algn="l"/>
            <a:r>
              <a:rPr lang="zh-CN" altLang="en-US" sz="3600" b="1">
                <a:solidFill>
                  <a:srgbClr val="FF0000"/>
                </a:solidFill>
              </a:rPr>
              <a:t>怎样理解作者提出的“中国建筑的‘文法’”？ 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>
          <a:xfrm>
            <a:off x="0" y="1341438"/>
            <a:ext cx="9144000" cy="4929187"/>
          </a:xfrm>
          <a:ln>
            <a:solidFill>
              <a:schemeClr val="hlink"/>
            </a:solidFill>
            <a:miter/>
          </a:ln>
        </p:spPr>
        <p:txBody>
          <a:bodyPr/>
          <a:lstStyle/>
          <a:p>
            <a:pPr>
              <a:buNone/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　  这是一种比喻的说法，借此说明中国建筑的风格和手法。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　  所谓“中国建筑的‘文法’”，是中国建筑几千年来形成并沿用的惯例法式，从建筑框架，到整体构成，从台基到屋顶，都有一定之规，有它的“拘束性”，但也有它的“灵活性”，体现在具体的建筑上，既表现出中国建筑的一贯风格，也具有独特的个性。 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04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xfrm>
            <a:off x="900113" y="188913"/>
            <a:ext cx="7200900" cy="1223962"/>
          </a:xfrm>
          <a:ln>
            <a:solidFill>
              <a:srgbClr val="CC00FF"/>
            </a:solidFill>
            <a:miter/>
          </a:ln>
        </p:spPr>
        <p:txBody>
          <a:bodyPr anchor="ctr"/>
          <a:lstStyle/>
          <a:p>
            <a:r>
              <a:rPr lang="en-US" altLang="zh-CN" sz="4000" b="1">
                <a:solidFill>
                  <a:srgbClr val="FF0000"/>
                </a:solidFill>
              </a:rPr>
              <a:t>            </a:t>
            </a:r>
            <a:r>
              <a:rPr lang="zh-CN" altLang="en-US" sz="4000" b="1">
                <a:solidFill>
                  <a:srgbClr val="FF0000"/>
                </a:solidFill>
              </a:rPr>
              <a:t>怎样理解作者提出的各民族建筑之间的“可译性”？ 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0" y="1600200"/>
            <a:ext cx="9144000" cy="4525963"/>
          </a:xfrm>
          <a:ln>
            <a:solidFill>
              <a:srgbClr val="00FF00"/>
            </a:solidFill>
            <a:miter/>
          </a:ln>
        </p:spPr>
        <p:txBody>
          <a:bodyPr/>
          <a:lstStyle/>
          <a:p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　　这也是用“语言和文学”为喻。各民族建筑的功用或主要性能是一致的，有相通性，但表现出来的形式却有很大不同，恰似不同民族的语言，表达同一个意思，语言形式却不相同一样。所谓的“可译性”，是指各民族建筑在实质上有“同一性质”，可以透过其纷繁多样的表现形式解读出来。 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15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xfrm>
            <a:off x="2771775" y="274638"/>
            <a:ext cx="3890963" cy="1143000"/>
          </a:xfrm>
          <a:solidFill>
            <a:srgbClr val="FFCC00">
              <a:alpha val="100000"/>
            </a:srgbClr>
          </a:solidFill>
          <a:ln>
            <a:solidFill>
              <a:schemeClr val="tx1"/>
            </a:solidFill>
            <a:miter/>
          </a:ln>
        </p:spPr>
        <p:txBody>
          <a:bodyPr anchor="ctr"/>
          <a:lstStyle/>
          <a:p>
            <a:r>
              <a:rPr lang="zh-CN" altLang="en-US" sz="4800" b="1">
                <a:solidFill>
                  <a:srgbClr val="FF0000"/>
                </a:solidFill>
                <a:ea typeface="微软雅黑" panose="020b0503020204020204" charset="-122"/>
              </a:rPr>
              <a:t>说明方法</a:t>
            </a:r>
            <a:endParaRPr lang="zh-CN" altLang="en-US" sz="4800" b="1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SzTx/>
              <a:buFont typeface="Wingdings" panose="05000000000000000000" pitchFamily="2" charset="2"/>
              <a:buNone/>
            </a:pPr>
            <a:r>
              <a:rPr lang="zh-CN" altLang="en-US" sz="4000" b="1">
                <a:ea typeface="黑体" panose="02010609060101010101" pitchFamily="2" charset="-122"/>
              </a:rPr>
              <a:t>常见的说明方法：</a:t>
            </a:r>
            <a:endParaRPr lang="zh-CN" altLang="en-US" sz="4000" b="1">
              <a:ea typeface="黑体" panose="02010609060101010101" pitchFamily="2" charset="-122"/>
            </a:endParaRPr>
          </a:p>
          <a:p>
            <a:pPr algn="ctr">
              <a:buSzTx/>
              <a:buFont typeface="Wingdings" panose="05000000000000000000" pitchFamily="2" charset="2"/>
              <a:buNone/>
            </a:pPr>
            <a:r>
              <a:rPr lang="zh-CN" altLang="en-US" sz="4000" b="1">
                <a:ea typeface="黑体" panose="02010609060101010101" pitchFamily="2" charset="-122"/>
              </a:rPr>
              <a:t>   举例子、分类别、列数字、作比较、列图表、下定义、引用（引资料、引神话、引诗句、引名人名言）、作诠释、打比方、摹状貌、作假设，这11种</a:t>
            </a:r>
            <a:endParaRPr lang="zh-CN" altLang="en-US" sz="4000" b="1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4" name="图片 23553" descr="7f70423281ce07da1a4cffd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</p:pic>
      <p:sp>
        <p:nvSpPr>
          <p:cNvPr id="23555" name="矩形 23554"/>
          <p:cNvSpPr/>
          <p:nvPr/>
        </p:nvSpPr>
        <p:spPr>
          <a:xfrm>
            <a:off x="3048000" y="1600200"/>
            <a:ext cx="5029200" cy="3178175"/>
          </a:xfrm>
          <a:prstGeom prst="rect">
            <a:avLst/>
          </a:prstGeom>
          <a:noFill/>
          <a:ln w="38100" cap="flat" cmpd="sng">
            <a:solidFill>
              <a:srgbClr val="33CC33"/>
            </a:solidFill>
            <a:prstDash val="lgDashDot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b="1">
                <a:latin typeface="Arial" panose="020b0604020202020204" pitchFamily="34" charset="0"/>
                <a:ea typeface="黑体" panose="02010609060101010101" pitchFamily="2" charset="-122"/>
              </a:rPr>
              <a:t>（一）讲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立体构成</a:t>
            </a:r>
            <a:r>
              <a:rPr lang="zh-CN" altLang="en-US" sz="4000" b="1">
                <a:latin typeface="Arial" panose="020b0604020202020204" pitchFamily="34" charset="0"/>
                <a:ea typeface="黑体" panose="02010609060101010101" pitchFamily="2" charset="-122"/>
              </a:rPr>
              <a:t>，单个的建筑自下而上一般是由台基、主体（房屋）和屋顶三个主要部分构成的。</a:t>
            </a:r>
            <a:endParaRPr lang="zh-CN" altLang="en-US" sz="40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556" name="矩形 23555"/>
          <p:cNvSpPr/>
          <p:nvPr/>
        </p:nvSpPr>
        <p:spPr>
          <a:xfrm>
            <a:off x="3048000" y="533400"/>
            <a:ext cx="5029200" cy="806450"/>
          </a:xfrm>
          <a:prstGeom prst="rect">
            <a:avLst/>
          </a:prstGeom>
          <a:noFill/>
          <a:ln w="2857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b="1" i="1">
                <a:solidFill>
                  <a:schemeClr val="tx1"/>
                </a:solidFill>
                <a:ea typeface="黑体" panose="02010609060101010101" pitchFamily="2" charset="-122"/>
              </a:rPr>
              <a:t>中国建筑的特征</a:t>
            </a:r>
            <a:endParaRPr lang="zh-CN" altLang="en-US" b="1" i="1">
              <a:solidFill>
                <a:schemeClr val="tx1"/>
              </a:solidFill>
              <a:ea typeface="黑体" panose="02010609060101010101" pitchFamily="2" charset="-122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1905000" y="1752600"/>
            <a:ext cx="762000" cy="2130425"/>
          </a:xfrm>
          <a:prstGeom prst="rect">
            <a:avLst/>
          </a:prstGeom>
          <a:noFill/>
          <a:ln w="2857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400" b="1">
                <a:latin typeface="Arial" panose="020b0604020202020204" pitchFamily="34" charset="0"/>
                <a:ea typeface="黑体" panose="02010609060101010101" pitchFamily="2" charset="-122"/>
              </a:rPr>
              <a:t>作</a:t>
            </a:r>
            <a:endParaRPr lang="zh-CN" altLang="en-US" sz="44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4400" b="1">
                <a:latin typeface="Arial" panose="020b0604020202020204" pitchFamily="34" charset="0"/>
                <a:ea typeface="黑体" panose="02010609060101010101" pitchFamily="2" charset="-122"/>
              </a:rPr>
              <a:t>诠</a:t>
            </a:r>
            <a:endParaRPr lang="zh-CN" altLang="en-US" sz="44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4400" b="1">
                <a:latin typeface="Arial" panose="020b0604020202020204" pitchFamily="34" charset="0"/>
                <a:ea typeface="黑体" panose="02010609060101010101" pitchFamily="2" charset="-122"/>
              </a:rPr>
              <a:t>释</a:t>
            </a:r>
            <a:endParaRPr lang="zh-CN" altLang="en-US" sz="44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图片 4097" descr="图片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627063"/>
            <a:ext cx="7467600" cy="5603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3000">
    <p:plus/>
    <p:sndAc>
      <p:stSnd>
        <p:snd r:embed="rId3" name="arrow.wav"/>
      </p:stSnd>
    </p:sndAc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578" name="图片 24577" descr="7f70423281ce07da1a4cffd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矩形 24578"/>
          <p:cNvSpPr/>
          <p:nvPr/>
        </p:nvSpPr>
        <p:spPr>
          <a:xfrm>
            <a:off x="1828800" y="228600"/>
            <a:ext cx="4953000" cy="806450"/>
          </a:xfrm>
          <a:prstGeom prst="rect">
            <a:avLst/>
          </a:prstGeom>
          <a:noFill/>
          <a:ln w="2857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800" b="1" i="1">
                <a:solidFill>
                  <a:schemeClr val="tx1"/>
                </a:solidFill>
                <a:ea typeface="黑体" panose="02010609060101010101" pitchFamily="2" charset="-122"/>
              </a:rPr>
              <a:t>中国建筑的特征</a:t>
            </a:r>
            <a:endParaRPr lang="zh-CN" altLang="en-US" sz="3800" b="1" i="1">
              <a:solidFill>
                <a:schemeClr val="tx1"/>
              </a:solidFill>
              <a:ea typeface="黑体" panose="02010609060101010101" pitchFamily="2" charset="-122"/>
            </a:endParaRPr>
          </a:p>
        </p:txBody>
      </p:sp>
      <p:sp>
        <p:nvSpPr>
          <p:cNvPr id="24580" name="矩形 24579"/>
          <p:cNvSpPr/>
          <p:nvPr/>
        </p:nvSpPr>
        <p:spPr>
          <a:xfrm>
            <a:off x="1905000" y="1295400"/>
            <a:ext cx="4876800" cy="4397375"/>
          </a:xfrm>
          <a:prstGeom prst="rect">
            <a:avLst/>
          </a:prstGeom>
          <a:noFill/>
          <a:ln w="38100" cap="flat" cmpd="sng">
            <a:solidFill>
              <a:srgbClr val="33CC33"/>
            </a:solidFill>
            <a:prstDash val="lgDashDot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4000" b="1">
                <a:latin typeface="Arial" panose="020b0604020202020204" pitchFamily="34" charset="0"/>
                <a:ea typeface="黑体" panose="02010609060101010101" pitchFamily="2" charset="-122"/>
              </a:rPr>
              <a:t>（二）讲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平面布局</a:t>
            </a:r>
            <a:r>
              <a:rPr lang="zh-CN" altLang="en-US" sz="4000" b="1">
                <a:latin typeface="Arial" panose="020b0604020202020204" pitchFamily="34" charset="0"/>
                <a:ea typeface="黑体" panose="02010609060101010101" pitchFamily="2" charset="-122"/>
              </a:rPr>
              <a:t>，一所房子由一个建筑群落组成，左右呈轴对称，主要房屋朝南，整个建筑群有主有从，有“户外的空间”。</a:t>
            </a:r>
            <a:endParaRPr lang="zh-CN" altLang="en-US" sz="40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4581" name="文本框 24580"/>
          <p:cNvSpPr txBox="1"/>
          <p:nvPr/>
        </p:nvSpPr>
        <p:spPr>
          <a:xfrm>
            <a:off x="609600" y="1371600"/>
            <a:ext cx="831850" cy="3551238"/>
          </a:xfrm>
          <a:prstGeom prst="rect">
            <a:avLst/>
          </a:prstGeom>
          <a:noFill/>
          <a:ln w="38100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4000" b="1">
                <a:latin typeface="Arial" panose="020b0604020202020204" pitchFamily="34" charset="0"/>
                <a:ea typeface="黑体" panose="02010609060101010101" pitchFamily="2" charset="-122"/>
              </a:rPr>
              <a:t>举例子打比方</a:t>
            </a:r>
            <a:endParaRPr lang="zh-CN" altLang="en-US" sz="40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2" name="图片 25601" descr="7f70423281ce07da1a4cffd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矩形 25602"/>
          <p:cNvSpPr/>
          <p:nvPr/>
        </p:nvSpPr>
        <p:spPr>
          <a:xfrm>
            <a:off x="3048000" y="304800"/>
            <a:ext cx="4879975" cy="806450"/>
          </a:xfrm>
          <a:prstGeom prst="rect">
            <a:avLst/>
          </a:prstGeom>
          <a:noFill/>
          <a:ln w="2857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800" b="1" i="1">
                <a:solidFill>
                  <a:schemeClr val="tx1"/>
                </a:solidFill>
                <a:ea typeface="黑体" panose="02010609060101010101" pitchFamily="2" charset="-122"/>
              </a:rPr>
              <a:t>中国建筑的特征</a:t>
            </a:r>
            <a:endParaRPr lang="zh-CN" altLang="en-US" sz="3800" b="1" i="1">
              <a:solidFill>
                <a:schemeClr val="tx1"/>
              </a:solidFill>
              <a:ea typeface="黑体" panose="02010609060101010101" pitchFamily="2" charset="-122"/>
            </a:endParaRPr>
          </a:p>
        </p:txBody>
      </p:sp>
      <p:sp>
        <p:nvSpPr>
          <p:cNvPr id="25604" name="矩形 25603"/>
          <p:cNvSpPr/>
          <p:nvPr/>
        </p:nvSpPr>
        <p:spPr>
          <a:xfrm>
            <a:off x="3200400" y="1600200"/>
            <a:ext cx="4876800" cy="4633913"/>
          </a:xfrm>
          <a:prstGeom prst="rect">
            <a:avLst/>
          </a:prstGeom>
          <a:noFill/>
          <a:ln w="38100" cap="flat" cmpd="sng">
            <a:solidFill>
              <a:srgbClr val="33CC33"/>
            </a:solidFill>
            <a:prstDash val="lgDashDot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（三）介绍了中国建筑的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结构方法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，即以“木材做立柱和横梁”的框架结构，并解释了中国建筑的力学原理，指出这与现代的结构原则上是一样的。</a:t>
            </a:r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eaLnBrk="0" hangingPunct="0">
              <a:spcBef>
                <a:spcPct val="20000"/>
              </a:spcBef>
              <a:buChar char="•"/>
            </a:pP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05" name="文本框 25604"/>
          <p:cNvSpPr txBox="1"/>
          <p:nvPr/>
        </p:nvSpPr>
        <p:spPr>
          <a:xfrm>
            <a:off x="1295400" y="1828800"/>
            <a:ext cx="1441450" cy="3276600"/>
          </a:xfrm>
          <a:prstGeom prst="rect">
            <a:avLst/>
          </a:prstGeom>
          <a:noFill/>
          <a:ln w="38100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4000" b="1">
                <a:latin typeface="Arial" panose="020b0604020202020204" pitchFamily="34" charset="0"/>
                <a:ea typeface="黑体" panose="02010609060101010101" pitchFamily="2" charset="-122"/>
              </a:rPr>
              <a:t>列数字打比方</a:t>
            </a:r>
            <a:endParaRPr lang="zh-CN" altLang="en-US" sz="40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4000" b="1">
                <a:latin typeface="Arial" panose="020b0604020202020204" pitchFamily="34" charset="0"/>
                <a:ea typeface="黑体" panose="02010609060101010101" pitchFamily="2" charset="-122"/>
              </a:rPr>
              <a:t>举例子作比较</a:t>
            </a:r>
            <a:endParaRPr lang="zh-CN" altLang="en-US" sz="40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6" name="图片 26625" descr="7f70423281ce07da1a4cffd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标题 26626"/>
          <p:cNvSpPr/>
          <p:nvPr>
            <p:ph type="title"/>
          </p:nvPr>
        </p:nvSpPr>
        <p:spPr>
          <a:xfrm>
            <a:off x="3200400" y="228600"/>
            <a:ext cx="5105400" cy="1143000"/>
          </a:xfrm>
          <a:ln w="28575">
            <a:solidFill>
              <a:srgbClr val="33CC33"/>
            </a:solidFill>
            <a:bevel/>
          </a:ln>
        </p:spPr>
        <p:txBody>
          <a:bodyPr vert="horz" wrap="square" anchor="ctr"/>
          <a:lstStyle/>
          <a:p>
            <a:r>
              <a:rPr lang="zh-CN" altLang="en-US" sz="3800" b="1" i="1">
                <a:ea typeface="黑体" panose="02010609060101010101" pitchFamily="2" charset="-122"/>
              </a:rPr>
              <a:t>中国建筑的特征</a:t>
            </a:r>
            <a:endParaRPr lang="zh-CN" altLang="en-US" sz="3800" b="1" i="1">
              <a:ea typeface="黑体" panose="02010609060101010101" pitchFamily="2" charset="-122"/>
            </a:endParaRPr>
          </a:p>
        </p:txBody>
      </p:sp>
      <p:sp>
        <p:nvSpPr>
          <p:cNvPr id="26628" name="矩形 26627"/>
          <p:cNvSpPr/>
          <p:nvPr/>
        </p:nvSpPr>
        <p:spPr>
          <a:xfrm>
            <a:off x="3276600" y="1600200"/>
            <a:ext cx="5029200" cy="5073650"/>
          </a:xfrm>
          <a:prstGeom prst="rect">
            <a:avLst/>
          </a:prstGeom>
          <a:noFill/>
          <a:ln w="38100" cap="flat" cmpd="sng">
            <a:solidFill>
              <a:srgbClr val="33CC33"/>
            </a:solidFill>
            <a:prstDash val="lgDashDot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（四）说明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斗拱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的作用，先描述“拱”是“弓形短木”，斗是“斗形方木块”，它们组合起来称“斗拱”。它不但可“用以减少立柱和横梁交接处的剪力”，还具有装饰作用。</a:t>
            </a:r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eaLnBrk="0" hangingPunct="0"/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629" name="文本框 26628"/>
          <p:cNvSpPr txBox="1"/>
          <p:nvPr/>
        </p:nvSpPr>
        <p:spPr>
          <a:xfrm>
            <a:off x="1250950" y="1752600"/>
            <a:ext cx="1441450" cy="3276600"/>
          </a:xfrm>
          <a:prstGeom prst="rect">
            <a:avLst/>
          </a:prstGeom>
          <a:noFill/>
          <a:ln w="38100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4000" b="1">
                <a:latin typeface="Arial" panose="020b0604020202020204" pitchFamily="34" charset="0"/>
                <a:ea typeface="黑体" panose="02010609060101010101" pitchFamily="2" charset="-122"/>
              </a:rPr>
              <a:t>摹状貌下定义</a:t>
            </a:r>
            <a:endParaRPr lang="zh-CN" altLang="en-US" sz="40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4000" b="1">
                <a:latin typeface="Arial" panose="020b0604020202020204" pitchFamily="34" charset="0"/>
                <a:ea typeface="黑体" panose="02010609060101010101" pitchFamily="2" charset="-122"/>
              </a:rPr>
              <a:t>列图表举例子</a:t>
            </a:r>
            <a:endParaRPr lang="zh-CN" altLang="en-US" sz="40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50" name="图片 27649" descr="7f70423281ce07da1a4cffd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矩形 27650"/>
          <p:cNvSpPr/>
          <p:nvPr/>
        </p:nvSpPr>
        <p:spPr>
          <a:xfrm>
            <a:off x="685800" y="457200"/>
            <a:ext cx="5334000" cy="685800"/>
          </a:xfrm>
          <a:prstGeom prst="rect">
            <a:avLst/>
          </a:prstGeom>
          <a:noFill/>
          <a:ln w="2857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b="1" i="1">
                <a:ea typeface="黑体" panose="02010609060101010101" pitchFamily="2" charset="-122"/>
              </a:rPr>
              <a:t>中国建筑的特征</a:t>
            </a:r>
            <a:endParaRPr lang="zh-CN" altLang="en-US" b="1" i="1">
              <a:ea typeface="黑体" panose="02010609060101010101" pitchFamily="2" charset="-122"/>
            </a:endParaRPr>
          </a:p>
        </p:txBody>
      </p:sp>
      <p:sp>
        <p:nvSpPr>
          <p:cNvPr id="27652" name="矩形 27651"/>
          <p:cNvSpPr/>
          <p:nvPr/>
        </p:nvSpPr>
        <p:spPr>
          <a:xfrm>
            <a:off x="685800" y="1600200"/>
            <a:ext cx="5334000" cy="2876550"/>
          </a:xfrm>
          <a:prstGeom prst="rect">
            <a:avLst/>
          </a:prstGeom>
          <a:noFill/>
          <a:ln w="38100" cap="flat" cmpd="sng">
            <a:solidFill>
              <a:srgbClr val="33CC33"/>
            </a:solidFill>
            <a:prstDash val="lgDashDot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（八）介绍中国建筑的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装饰部件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，大到结构部件、脊吻、瓦当，小到门窗、门环、角叶，都具有很鲜明的装饰形状或图案。</a:t>
            </a:r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7653" name="文本框 27652"/>
          <p:cNvSpPr txBox="1"/>
          <p:nvPr/>
        </p:nvSpPr>
        <p:spPr>
          <a:xfrm>
            <a:off x="4038600" y="4800600"/>
            <a:ext cx="1828800" cy="739775"/>
          </a:xfrm>
          <a:prstGeom prst="rect">
            <a:avLst/>
          </a:prstGeom>
          <a:noFill/>
          <a:ln w="38100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b="1">
                <a:latin typeface="Arial" panose="020b0604020202020204" pitchFamily="34" charset="0"/>
                <a:ea typeface="黑体" panose="02010609060101010101" pitchFamily="2" charset="-122"/>
              </a:rPr>
              <a:t>举例子</a:t>
            </a:r>
            <a:endParaRPr lang="zh-CN" altLang="en-US" sz="40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4" name="图片 28673" descr="7f70423281ce07da1a4cffd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矩形 28674"/>
          <p:cNvSpPr/>
          <p:nvPr/>
        </p:nvSpPr>
        <p:spPr>
          <a:xfrm>
            <a:off x="685800" y="457200"/>
            <a:ext cx="5334000" cy="685800"/>
          </a:xfrm>
          <a:prstGeom prst="rect">
            <a:avLst/>
          </a:prstGeom>
          <a:noFill/>
          <a:ln w="2857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800" b="1" i="1">
                <a:ea typeface="黑体" panose="02010609060101010101" pitchFamily="2" charset="-122"/>
              </a:rPr>
              <a:t>中国建筑的特征</a:t>
            </a:r>
            <a:endParaRPr lang="zh-CN" altLang="en-US" sz="3800" b="1" i="1">
              <a:ea typeface="黑体" panose="02010609060101010101" pitchFamily="2" charset="-122"/>
            </a:endParaRPr>
          </a:p>
        </p:txBody>
      </p:sp>
      <p:sp>
        <p:nvSpPr>
          <p:cNvPr id="28676" name="矩形 28675"/>
          <p:cNvSpPr/>
          <p:nvPr/>
        </p:nvSpPr>
        <p:spPr>
          <a:xfrm>
            <a:off x="685800" y="1600200"/>
            <a:ext cx="5334000" cy="3787775"/>
          </a:xfrm>
          <a:prstGeom prst="rect">
            <a:avLst/>
          </a:prstGeom>
          <a:noFill/>
          <a:ln w="38100" cap="flat" cmpd="sng">
            <a:solidFill>
              <a:srgbClr val="33CC33"/>
            </a:solidFill>
            <a:prstDash val="lgDashDot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4000" b="1">
                <a:latin typeface="Arial" panose="020b0604020202020204" pitchFamily="34" charset="0"/>
                <a:ea typeface="黑体" panose="02010609060101010101" pitchFamily="2" charset="-122"/>
              </a:rPr>
              <a:t>（九）说明中国建筑在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用材</a:t>
            </a:r>
            <a:r>
              <a:rPr lang="zh-CN" altLang="en-US" sz="4000" b="1">
                <a:latin typeface="Arial" panose="020b0604020202020204" pitchFamily="34" charset="0"/>
                <a:ea typeface="黑体" panose="02010609060101010101" pitchFamily="2" charset="-122"/>
              </a:rPr>
              <a:t>方面的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装饰</a:t>
            </a:r>
            <a:r>
              <a:rPr lang="zh-CN" altLang="en-US" sz="4000" b="1">
                <a:latin typeface="Arial" panose="020b0604020202020204" pitchFamily="34" charset="0"/>
                <a:ea typeface="黑体" panose="02010609060101010101" pitchFamily="2" charset="-122"/>
              </a:rPr>
              <a:t>特点，有色的琉璃砖瓦、油漆、木刻、石雕、砖雕等，无不尽显中国建筑的装饰特征。</a:t>
            </a:r>
            <a:r>
              <a:rPr lang="zh-CN" altLang="en-US" sz="4000">
                <a:latin typeface="Arial" panose="020b0604020202020204" pitchFamily="34" charset="0"/>
              </a:rPr>
              <a:t> </a:t>
            </a:r>
            <a:endParaRPr lang="zh-CN" altLang="en-US" sz="4000">
              <a:latin typeface="Arial" panose="020b0604020202020204" pitchFamily="34" charset="0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6337300" y="2087563"/>
            <a:ext cx="831850" cy="1722437"/>
          </a:xfrm>
          <a:prstGeom prst="rect">
            <a:avLst/>
          </a:prstGeom>
          <a:noFill/>
          <a:ln w="38100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4000" b="1">
                <a:latin typeface="Arial" panose="020b0604020202020204" pitchFamily="34" charset="0"/>
                <a:ea typeface="黑体" panose="02010609060101010101" pitchFamily="2" charset="-122"/>
              </a:rPr>
              <a:t>作诠释</a:t>
            </a:r>
            <a:endParaRPr lang="zh-CN" altLang="en-US" sz="40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甘宗祠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1750" y="1417955"/>
            <a:ext cx="9234170" cy="490410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鸟巢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1595" y="1235075"/>
            <a:ext cx="9235440" cy="523811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698" name="图片 29697" descr="163000002241591245743928552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02360"/>
            <a:ext cx="9144000" cy="580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矩形 29698"/>
          <p:cNvSpPr/>
          <p:nvPr/>
        </p:nvSpPr>
        <p:spPr>
          <a:xfrm>
            <a:off x="1141730" y="1467803"/>
            <a:ext cx="7058025" cy="1020762"/>
          </a:xfrm>
          <a:prstGeom prst="rect">
            <a:avLst/>
          </a:prstGeom>
          <a:noFill/>
          <a:ln w="9525">
            <a:noFill/>
          </a:ln>
        </p:spPr>
        <p:txBody>
          <a:bodyPr wrap="square" bIns="0" anchor="ctr">
            <a:spAutoFit/>
          </a:bodyPr>
          <a:lstStyle/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故宫红”为主色调。国家馆为“天”，地区馆为“地”。隐喻天地交泰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3557270" y="339090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中国馆</a:t>
            </a:r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国家大剧院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3970" y="1851025"/>
            <a:ext cx="9171940" cy="38703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建筑大师</a:t>
            </a:r>
            <a:r>
              <a:rPr lang="en-US" altLang="zh-CN"/>
              <a:t>——</a:t>
            </a:r>
            <a:r>
              <a:rPr lang="zh-CN" altLang="en-US" b="1"/>
              <a:t>贝聿铭</a:t>
            </a:r>
            <a:endParaRPr lang="zh-CN" altLang="en-US" b="1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/>
              <a:t>2019年5月16日，华裔建筑大师贝聿铭去世，享年102岁。在过去一个世纪的时间里，他把自己设计的建筑种在了4个大洲、10个国家和地区的土地上，交相辉映。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7" name="内容占位符 6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18845" y="1600835"/>
            <a:ext cx="3735070" cy="452564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图片 5121" descr="图片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850" y="696913"/>
            <a:ext cx="7478713" cy="5464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5122"/>
          <p:cNvSpPr txBox="1"/>
          <p:nvPr/>
        </p:nvSpPr>
        <p:spPr>
          <a:xfrm>
            <a:off x="7235825" y="981075"/>
            <a:ext cx="75565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CC0000"/>
                </a:solidFill>
                <a:latin typeface="Arial" panose="020b0604020202020204" pitchFamily="34" charset="0"/>
              </a:rPr>
              <a:t>岳阳楼</a:t>
            </a:r>
            <a:endParaRPr lang="zh-CN" altLang="en-US" sz="4000" b="1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3000">
    <p:diamond/>
    <p:sndAc>
      <p:stSnd>
        <p:snd r:embed="rId3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卢浮宫玻璃金字塔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内容占位符 7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9690" y="1439545"/>
            <a:ext cx="9307830" cy="548068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9845" y="577215"/>
            <a:ext cx="9203690" cy="570420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伊斯兰艺术博物馆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5" y="1276985"/>
            <a:ext cx="9143365" cy="608584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苏州博物馆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2225" y="1111885"/>
            <a:ext cx="9189085" cy="63754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香港中银大厦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457200" y="-115570"/>
            <a:ext cx="5650230" cy="708977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122555"/>
            <a:ext cx="8229600" cy="899160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德国历史博物馆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3340" y="913765"/>
            <a:ext cx="9250680" cy="622427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北京香山饭店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5085" y="1280795"/>
            <a:ext cx="9234805" cy="561403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美国国家图书馆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2705" y="1417955"/>
            <a:ext cx="9249410" cy="462534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624205" y="5137150"/>
            <a:ext cx="7886700" cy="1530985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zh-CN" altLang="en-US" sz="2800" b="1">
                <a:solidFill>
                  <a:srgbClr val="FF0000"/>
                </a:solidFill>
              </a:rPr>
              <a:t>民族的也是世界的。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zh-CN" altLang="en-US" sz="2800" b="1">
                <a:solidFill>
                  <a:srgbClr val="FF0000"/>
                </a:solidFill>
              </a:rPr>
              <a:t>生活就是建筑，建筑是生活的镜子。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zh-CN" altLang="en-US" sz="2800" b="1">
                <a:solidFill>
                  <a:srgbClr val="FF0000"/>
                </a:solidFill>
              </a:rPr>
              <a:t>最美的建筑，应该是建筑在时间之上的。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t="14641"/>
          <a:stretch>
            <a:fillRect/>
          </a:stretch>
        </p:blipFill>
        <p:spPr>
          <a:xfrm>
            <a:off x="406400" y="-40640"/>
            <a:ext cx="8321675" cy="4972050"/>
          </a:xfrm>
          <a:prstGeom prst="rect">
            <a:avLst/>
          </a:prstGeom>
        </p:spPr>
      </p:pic>
      <p:pic>
        <p:nvPicPr>
          <p:cNvPr id="1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490200" y="104775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图片 6145" descr="图片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627063"/>
            <a:ext cx="7467600" cy="560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6146"/>
          <p:cNvSpPr txBox="1"/>
          <p:nvPr/>
        </p:nvSpPr>
        <p:spPr>
          <a:xfrm>
            <a:off x="7380288" y="1484313"/>
            <a:ext cx="793750" cy="20955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滕王阁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3000">
    <p:randomBar dir="vert"/>
    <p:sndAc>
      <p:stSnd>
        <p:snd r:embed="rId3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图片 7169" descr="图片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627063"/>
            <a:ext cx="7467600" cy="560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7170"/>
          <p:cNvSpPr txBox="1"/>
          <p:nvPr/>
        </p:nvSpPr>
        <p:spPr>
          <a:xfrm>
            <a:off x="1393825" y="1401763"/>
            <a:ext cx="458788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179388" y="981075"/>
            <a:ext cx="793750" cy="18954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鹳鹊楼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3000">
    <p:circle/>
    <p:sndAc>
      <p:stSnd>
        <p:snd r:embed="rId3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图片 8193" descr="布达拉宫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225"/>
            <a:ext cx="9144000" cy="690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标题 8194"/>
          <p:cNvSpPr>
            <a:spLocks noGrp="1"/>
          </p:cNvSpPr>
          <p:nvPr>
            <p:ph type="title"/>
          </p:nvPr>
        </p:nvSpPr>
        <p:spPr>
          <a:xfrm>
            <a:off x="1117600" y="274638"/>
            <a:ext cx="6838950" cy="1930400"/>
          </a:xfrm>
        </p:spPr>
        <p:txBody>
          <a:bodyPr anchor="ctr"/>
          <a:lstStyle/>
          <a:p>
            <a:r>
              <a:rPr lang="en-US" altLang="zh-CN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你能不能用四个字的</a:t>
            </a:r>
            <a:b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成语来形容这些建筑？</a:t>
            </a:r>
            <a:endParaRPr lang="zh-CN" altLang="en-US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6" name="文本占位符 8195"/>
          <p:cNvSpPr>
            <a:spLocks noGrp="1"/>
          </p:cNvSpPr>
          <p:nvPr>
            <p:ph type="body" idx="1"/>
          </p:nvPr>
        </p:nvSpPr>
        <p:spPr>
          <a:xfrm>
            <a:off x="828675" y="3143250"/>
            <a:ext cx="7848600" cy="2159000"/>
          </a:xfrm>
          <a:solidFill>
            <a:schemeClr val="bg1"/>
          </a:solidFill>
        </p:spPr>
        <p:txBody>
          <a:bodyPr/>
          <a:lstStyle/>
          <a:p>
            <a:pPr>
              <a:buNone/>
            </a:pPr>
            <a:r>
              <a:rPr lang="en-US" altLang="zh-CN" sz="4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4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雕梁画栋 勾心斗角 美轮美奂 鳞次栉比 富丽堂皇 飞阁流丹 金碧辉煌 雄伟壮观</a:t>
            </a:r>
            <a:endParaRPr lang="zh-CN" altLang="en-US" sz="4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xfrm>
            <a:off x="2700338" y="274638"/>
            <a:ext cx="3455987" cy="1143000"/>
          </a:xfrm>
          <a:solidFill>
            <a:srgbClr val="FFCC00">
              <a:alpha val="100000"/>
            </a:srgbClr>
          </a:solidFill>
          <a:ln>
            <a:solidFill>
              <a:schemeClr val="tx1"/>
            </a:solidFill>
            <a:miter/>
          </a:ln>
        </p:spPr>
        <p:txBody>
          <a:bodyPr anchor="ctr"/>
          <a:lstStyle/>
          <a:p>
            <a:r>
              <a:rPr lang="zh-CN" altLang="en-US" sz="4800" b="1">
                <a:solidFill>
                  <a:srgbClr val="FF0000"/>
                </a:solidFill>
                <a:ea typeface="微软雅黑" panose="020b0503020204020204" charset="-122"/>
              </a:rPr>
              <a:t>学习目标</a:t>
            </a:r>
            <a:endParaRPr lang="zh-CN" altLang="en-US" sz="4800" b="1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828675" y="1603375"/>
            <a:ext cx="7272338" cy="391795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熟读课文，积累字音，文体等基础知识。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了解文章的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说明顺序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，弄清文章的结构。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学习利用摘引法来概括段意。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了解我国古代悠久的建筑艺术，提高对我国建筑艺术的审美能力。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2628900" y="274638"/>
            <a:ext cx="4392613" cy="1143000"/>
          </a:xfrm>
          <a:solidFill>
            <a:srgbClr val="FFCC00">
              <a:alpha val="100000"/>
            </a:srgbClr>
          </a:solidFill>
          <a:ln>
            <a:solidFill>
              <a:schemeClr val="tx1"/>
            </a:solidFill>
            <a:miter/>
          </a:ln>
        </p:spPr>
        <p:txBody>
          <a:bodyPr anchor="ctr"/>
          <a:lstStyle/>
          <a:p>
            <a:r>
              <a:rPr lang="zh-CN" altLang="en-US" sz="4800" b="1">
                <a:solidFill>
                  <a:srgbClr val="FF0000"/>
                </a:solidFill>
                <a:ea typeface="微软雅黑" panose="020b0503020204020204" charset="-122"/>
                <a:sym typeface="Arial" panose="020b0604020202020204" pitchFamily="34" charset="0"/>
              </a:rPr>
              <a:t>概括段落大意</a:t>
            </a:r>
            <a:endParaRPr lang="zh-CN" altLang="en-US" sz="4800" b="1">
              <a:solidFill>
                <a:srgbClr val="FF0000"/>
              </a:solidFill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常见方法：　　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一、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综合法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就是围绕文章的中心进行概括。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二、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摘引法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 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就是摘用课文中的重点词语或重点句（总起句、总结句、中心句）来概括。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三、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取主法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 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就是第一段中有几层意思，取重要的一层作为段落大意。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四、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标题法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 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就是用加小标题的方法进行概括。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五、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合并法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 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就是把一段的几层意思合并起来进行概括。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xfrm>
            <a:off x="2771775" y="274638"/>
            <a:ext cx="3890963" cy="1143000"/>
          </a:xfrm>
          <a:solidFill>
            <a:srgbClr val="FFCC00">
              <a:alpha val="100000"/>
            </a:srgbClr>
          </a:solidFill>
          <a:ln>
            <a:solidFill>
              <a:schemeClr val="tx1"/>
            </a:solidFill>
            <a:miter/>
          </a:ln>
        </p:spPr>
        <p:txBody>
          <a:bodyPr anchor="ctr"/>
          <a:lstStyle/>
          <a:p>
            <a:r>
              <a:rPr lang="zh-CN" altLang="en-US" sz="4800" b="1">
                <a:solidFill>
                  <a:srgbClr val="FF0000"/>
                </a:solidFill>
                <a:ea typeface="微软雅黑" panose="020b0503020204020204" charset="-122"/>
              </a:rPr>
              <a:t>说明文顺序</a:t>
            </a:r>
            <a:endParaRPr lang="zh-CN" altLang="en-US" sz="4800" b="1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80000"/>
              </a:lnSpc>
              <a:buSzTx/>
              <a:buFont typeface="Wingdings" panose="05000000000000000000" pitchFamily="2" charset="2"/>
              <a:buChar char="Ø"/>
            </a:pPr>
            <a:r>
              <a:rPr lang="zh-CN" altLang="en-US" sz="4000" b="1">
                <a:ea typeface="黑体" panose="02010609060101010101" pitchFamily="2" charset="-122"/>
              </a:rPr>
              <a:t>时间顺序</a:t>
            </a:r>
            <a:endParaRPr lang="zh-CN" altLang="en-US" sz="4000" b="1">
              <a:ea typeface="黑体" panose="02010609060101010101" pitchFamily="2" charset="-122"/>
            </a:endParaRPr>
          </a:p>
          <a:p>
            <a:pPr algn="ctr">
              <a:lnSpc>
                <a:spcPct val="80000"/>
              </a:lnSpc>
              <a:buSzTx/>
              <a:buFont typeface="Wingdings" panose="05000000000000000000" pitchFamily="2" charset="2"/>
              <a:buChar char="Ø"/>
            </a:pPr>
            <a:r>
              <a:rPr lang="zh-CN" altLang="en-US" sz="4000" b="1">
                <a:ea typeface="黑体" panose="02010609060101010101" pitchFamily="2" charset="-122"/>
                <a:sym typeface="Arial" panose="020b0604020202020204" pitchFamily="34" charset="0"/>
              </a:rPr>
              <a:t>空间顺序  </a:t>
            </a:r>
            <a:endParaRPr lang="zh-CN" altLang="en-US" sz="4000" b="1"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80000"/>
              </a:lnSpc>
              <a:buSzTx/>
              <a:buFont typeface="Wingdings" panose="05000000000000000000" pitchFamily="2" charset="2"/>
              <a:buChar char="Ø"/>
            </a:pPr>
            <a:r>
              <a:rPr lang="zh-CN" altLang="en-US" sz="4000" b="1">
                <a:ea typeface="黑体" panose="02010609060101010101" pitchFamily="2" charset="-122"/>
                <a:sym typeface="Arial" panose="020b0604020202020204" pitchFamily="34" charset="0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ea typeface="黑体" panose="02010609060101010101" pitchFamily="2" charset="-122"/>
                <a:sym typeface="Arial" panose="020b0604020202020204" pitchFamily="34" charset="0"/>
              </a:rPr>
              <a:t>逻辑顺序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（由个别到一般，由具体到抽象，由主要到次要，由现象到本质，由原因到结果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由概括到具体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由特点到用途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由整体到局部等）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80000"/>
              </a:lnSpc>
              <a:buSzTx/>
              <a:buFont typeface="Wingdings" panose="05000000000000000000" pitchFamily="2" charset="2"/>
              <a:buChar char="Ø"/>
            </a:pPr>
            <a:r>
              <a:rPr lang="zh-CN" altLang="en-US" sz="4000" b="1">
                <a:ea typeface="黑体" panose="02010609060101010101" pitchFamily="2" charset="-122"/>
                <a:sym typeface="Arial" panose="020b0604020202020204" pitchFamily="34" charset="0"/>
              </a:rPr>
              <a:t>程序顺序</a:t>
            </a:r>
            <a:endParaRPr lang="zh-CN" altLang="en-US" sz="4000" b="1"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95</Paragraphs>
  <Slides>38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baseType="lpstr" size="48">
      <vt:lpstr>Arial</vt:lpstr>
      <vt:lpstr>宋体</vt:lpstr>
      <vt:lpstr>Calibri</vt:lpstr>
      <vt:lpstr>Cambria</vt:lpstr>
      <vt:lpstr>黑体</vt:lpstr>
      <vt:lpstr>微软雅黑</vt:lpstr>
      <vt:lpstr>Wingdings</vt:lpstr>
      <vt:lpstr>Times New Roman</vt:lpstr>
      <vt:lpstr>幼圆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你能不能用四个字的成语来形容这些建筑？</vt:lpstr>
      <vt:lpstr>学习目标</vt:lpstr>
      <vt:lpstr>概括段落大意</vt:lpstr>
      <vt:lpstr>说明文顺序</vt:lpstr>
      <vt:lpstr>文章结构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怎样理解作者提出的“中国建筑的‘文法’”？ </vt:lpstr>
      <vt:lpstr>            怎样理解作者提出的各民族建筑之间的“可译性”？ </vt:lpstr>
      <vt:lpstr>说明方法</vt:lpstr>
      <vt:lpstr>PowerPoint Presentation</vt:lpstr>
      <vt:lpstr>PowerPoint Presentation</vt:lpstr>
      <vt:lpstr>PowerPoint Presentation</vt:lpstr>
      <vt:lpstr>中国建筑的特征</vt:lpstr>
      <vt:lpstr>PowerPoint Presentation</vt:lpstr>
      <vt:lpstr>PowerPoint Presentation</vt:lpstr>
      <vt:lpstr>甘宗祠</vt:lpstr>
      <vt:lpstr>鸟巢</vt:lpstr>
      <vt:lpstr>PowerPoint Presentation</vt:lpstr>
      <vt:lpstr>国家大剧院</vt:lpstr>
      <vt:lpstr>建筑大师——贝聿铭</vt:lpstr>
      <vt:lpstr>卢浮宫玻璃金字塔</vt:lpstr>
      <vt:lpstr>PowerPoint Presentation</vt:lpstr>
      <vt:lpstr>伊斯兰艺术博物馆</vt:lpstr>
      <vt:lpstr>苏州博物馆</vt:lpstr>
      <vt:lpstr>香港中银大厦</vt:lpstr>
      <vt:lpstr>德国历史博物馆</vt:lpstr>
      <vt:lpstr>北京香山饭店</vt:lpstr>
      <vt:lpstr>美国国家图书馆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2021-03-19T16:31:35.359</cp:lastPrinted>
  <dcterms:created xsi:type="dcterms:W3CDTF">2021-03-19T16:31:35Z</dcterms:created>
  <dcterms:modified xsi:type="dcterms:W3CDTF">2021-03-19T08:31:39Z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