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67" r:id="rId1"/>
  </p:sldMasterIdLst>
  <p:notesMasterIdLst>
    <p:notesMasterId r:id="rId2"/>
  </p:notesMasterIdLst>
  <p:handoutMasterIdLst>
    <p:handoutMasterId r:id="rId3"/>
  </p:handoutMasterIdLst>
  <p:sldIdLst>
    <p:sldId id="722" r:id="rId4"/>
    <p:sldId id="723" r:id="rId5"/>
    <p:sldId id="724" r:id="rId6"/>
    <p:sldId id="726" r:id="rId7"/>
    <p:sldId id="728" r:id="rId8"/>
    <p:sldId id="729" r:id="rId9"/>
    <p:sldId id="727" r:id="rId10"/>
    <p:sldId id="725" r:id="rId11"/>
    <p:sldId id="733" r:id="rId12"/>
    <p:sldId id="732" r:id="rId13"/>
    <p:sldId id="731" r:id="rId14"/>
    <p:sldId id="730" r:id="rId15"/>
    <p:sldId id="735" r:id="rId16"/>
    <p:sldId id="734" r:id="rId17"/>
    <p:sldId id="736" r:id="rId18"/>
  </p:sldIdLst>
  <p:sldSz cx="9144000" cy="5715000" type="screen16x1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86456" autoAdjust="0"/>
  </p:normalViewPr>
  <p:slideViewPr>
    <p:cSldViewPr snapToGrid="0">
      <p:cViewPr varScale="1">
        <p:scale>
          <a:sx n="81" d="100"/>
          <a:sy n="81" d="100"/>
        </p:scale>
        <p:origin x="48" y="192"/>
      </p:cViewPr>
      <p:guideLst>
        <p:guide orient="horz" pos="1800"/>
        <p:guide pos="2880"/>
      </p:guideLst>
    </p:cSldViewPr>
  </p:slideViewPr>
  <p:outlineViewPr>
    <p:cViewPr>
      <p:scale>
        <a:sx n="33" d="100"/>
        <a:sy n="33" d="100"/>
      </p:scale>
      <p:origin x="96" y="27966"/>
    </p:cViewPr>
  </p:outlineViewPr>
  <p:notesTextViewPr>
    <p:cViewPr>
      <p:scale>
        <a:sx n="3" d="2"/>
        <a:sy n="3" d="2"/>
      </p:scale>
      <p:origin x="0" y="0"/>
    </p:cViewPr>
  </p:notesTextViewPr>
  <p:sorterViewPr>
    <p:cViewPr>
      <p:scale>
        <a:sx n="66" d="100"/>
        <a:sy n="66" d="100"/>
      </p:scale>
      <p:origin x="0" y="180"/>
    </p:cViewPr>
  </p:sorter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tags" Target="tags/tag140.xml" /><Relationship Id="rId2" Type="http://schemas.openxmlformats.org/officeDocument/2006/relationships/notesMaster" Target="notesMasters/notesMaster1.xml" /><Relationship Id="rId20" Type="http://schemas.openxmlformats.org/officeDocument/2006/relationships/presProps" Target="presProps.xml" /><Relationship Id="rId21" Type="http://schemas.openxmlformats.org/officeDocument/2006/relationships/viewProps" Target="viewProps.xml" /><Relationship Id="rId22" Type="http://schemas.openxmlformats.org/officeDocument/2006/relationships/theme" Target="theme/theme1.xml" /><Relationship Id="rId23"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2021/3/21</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653170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2021/3/21</a:t>
            </a:fld>
            <a:endParaRPr lang="zh-CN" altLang="en-US"/>
          </a:p>
        </p:txBody>
      </p:sp>
      <p:sp>
        <p:nvSpPr>
          <p:cNvPr id="4" name="幻灯片图像占位符 3"/>
          <p:cNvSpPr>
            <a:spLocks noGrp="1" noRot="1" noChangeAspect="1"/>
          </p:cNvSpPr>
          <p:nvPr>
            <p:ph type="sldImg" idx="2"/>
          </p:nvPr>
        </p:nvSpPr>
        <p:spPr>
          <a:xfrm>
            <a:off x="960120" y="1143000"/>
            <a:ext cx="493776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849887736"/>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emf"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image" Target="../media/image3.png"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emf" /><Relationship Id="rId10" Type="http://schemas.openxmlformats.org/officeDocument/2006/relationships/tags" Target="../tags/tag69.xml" /><Relationship Id="rId11" Type="http://schemas.openxmlformats.org/officeDocument/2006/relationships/slideMaster" Target="../slideMasters/slideMaster1.xml" /><Relationship Id="rId2" Type="http://schemas.openxmlformats.org/officeDocument/2006/relationships/tags" Target="../tags/tag63.xml" /><Relationship Id="rId3" Type="http://schemas.openxmlformats.org/officeDocument/2006/relationships/image" Target="../media/image2.png" /><Relationship Id="rId4" Type="http://schemas.openxmlformats.org/officeDocument/2006/relationships/tags" Target="../tags/tag64.xml" /><Relationship Id="rId5" Type="http://schemas.openxmlformats.org/officeDocument/2006/relationships/image" Target="../media/image3.png"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71.xml" /><Relationship Id="rId4" Type="http://schemas.openxmlformats.org/officeDocument/2006/relationships/image" Target="../media/image8.png"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slideMaster" Target="../slideMasters/slideMaster1.xml" /><Relationship Id="rId2" Type="http://schemas.openxmlformats.org/officeDocument/2006/relationships/tags" Target="../tags/tag78.xml" /><Relationship Id="rId3" Type="http://schemas.openxmlformats.org/officeDocument/2006/relationships/image" Target="../media/image9.png"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slideMaster" Target="../slideMasters/slideMaster1.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slideMaster" Target="../slideMasters/slideMaster1.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slideMaster" Target="../slideMasters/slideMaster1.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3.png"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slideMaster" Target="../slideMasters/slideMaster1.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image" Target="../media/image4.png"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5.xml" /><Relationship Id="rId3" Type="http://schemas.openxmlformats.org/officeDocument/2006/relationships/image" Target="../media/image1.emf"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tags" Target="../tags/tag20.xml" /><Relationship Id="rId9"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tags" Target="../tags/tag25.xml" /><Relationship Id="rId7" Type="http://schemas.openxmlformats.org/officeDocument/2006/relationships/tags" Target="../tags/tag26.xml" /><Relationship Id="rId8" Type="http://schemas.openxmlformats.org/officeDocument/2006/relationships/tags" Target="../tags/tag27.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tags" Target="../tags/tag36.xml" /><Relationship Id="rId11" Type="http://schemas.openxmlformats.org/officeDocument/2006/relationships/slideMaster" Target="../slideMasters/slideMaster1.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image" Target="../media/image6.png"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image" Target="../media/image7.png"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7" name="Picture 3"/>
          <p:cNvPicPr>
            <a:picLocks noChangeAspect="1" noChangeArrowheads="1"/>
          </p:cNvPicPr>
          <p:nvPr>
            <p:custDataLst>
              <p:tags r:id="rId2"/>
            </p:custDataLst>
          </p:nvPr>
        </p:nvPicPr>
        <p:blipFill>
          <a:blip r:embed="rId1"/>
          <a:stretch>
            <a:fillRect/>
          </a:stretch>
        </p:blipFill>
        <p:spPr bwMode="auto">
          <a:xfrm>
            <a:off x="5453898" y="3482113"/>
            <a:ext cx="1136825" cy="15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custDataLst>
              <p:tags r:id="rId4"/>
            </p:custDataLst>
          </p:nvPr>
        </p:nvPicPr>
        <p:blipFill>
          <a:blip r:embed="rId3"/>
          <a:stretch>
            <a:fillRect/>
          </a:stretch>
        </p:blipFill>
        <p:spPr>
          <a:xfrm>
            <a:off x="-850" y="457638"/>
            <a:ext cx="5454748" cy="5260796"/>
          </a:xfrm>
          <a:prstGeom prst="rect">
            <a:avLst/>
          </a:prstGeom>
        </p:spPr>
      </p:pic>
      <p:pic>
        <p:nvPicPr>
          <p:cNvPr id="9" name="图片 8"/>
          <p:cNvPicPr>
            <a:picLocks noChangeAspect="1"/>
          </p:cNvPicPr>
          <p:nvPr>
            <p:custDataLst>
              <p:tags r:id="rId6"/>
            </p:custDataLst>
          </p:nvPr>
        </p:nvPicPr>
        <p:blipFill>
          <a:blip r:embed="rId5"/>
          <a:stretch>
            <a:fillRect/>
          </a:stretch>
        </p:blipFill>
        <p:spPr>
          <a:xfrm flipH="1">
            <a:off x="6446378" y="3074281"/>
            <a:ext cx="2697620" cy="2639298"/>
          </a:xfrm>
          <a:prstGeom prst="rect">
            <a:avLst/>
          </a:prstGeom>
        </p:spPr>
      </p:pic>
      <p:sp>
        <p:nvSpPr>
          <p:cNvPr id="2" name="标题 1"/>
          <p:cNvSpPr>
            <a:spLocks noGrp="1"/>
          </p:cNvSpPr>
          <p:nvPr>
            <p:ph type="title" orient="vert" hasCustomPrompt="1"/>
            <p:custDataLst>
              <p:tags r:id="rId7"/>
            </p:custDataLst>
          </p:nvPr>
        </p:nvSpPr>
        <p:spPr>
          <a:xfrm>
            <a:off x="5453899" y="312058"/>
            <a:ext cx="986504" cy="3389689"/>
          </a:xfrm>
        </p:spPr>
        <p:txBody>
          <a:bodyPr vert="eaVert" anchor="t">
            <a:normAutofit/>
          </a:bodyPr>
          <a:lstStyle>
            <a:lvl1pPr algn="r">
              <a:defRPr sz="5500" b="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EFB6065E-33D9-453A-9430-0813788CF266}" type="datetimeFigureOut">
              <a:rPr lang="zh-CN" altLang="en-US" smtClean="0"/>
              <a:t>2021/3/21</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E39B6D77-0F56-4BA9-8A5B-119B03AF4221}" type="slidenum">
              <a:rPr lang="zh-CN" altLang="en-US" smtClean="0"/>
              <a:t>‹#›</a:t>
            </a:fld>
            <a:endParaRPr lang="zh-CN" altLang="en-US"/>
          </a:p>
        </p:txBody>
      </p:sp>
      <p:sp>
        <p:nvSpPr>
          <p:cNvPr id="10" name="文本占位符 9"/>
          <p:cNvSpPr>
            <a:spLocks noGrp="1"/>
          </p:cNvSpPr>
          <p:nvPr>
            <p:ph type="body" sz="quarter" idx="14" hasCustomPrompt="1"/>
            <p:custDataLst>
              <p:tags r:id="rId11"/>
            </p:custDataLst>
          </p:nvPr>
        </p:nvSpPr>
        <p:spPr>
          <a:xfrm>
            <a:off x="6511835" y="312208"/>
            <a:ext cx="819150" cy="3389313"/>
          </a:xfrm>
        </p:spPr>
        <p:txBody>
          <a:bodyPr vert="eaVert" anchor="b">
            <a:normAutofit/>
          </a:bodyPr>
          <a:lstStyle>
            <a:lvl1pPr marL="0" indent="0" algn="r">
              <a:buNone/>
              <a:defRPr sz="15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1021228">
            <a:off x="7591868" y="4438908"/>
            <a:ext cx="1561367" cy="1388884"/>
          </a:xfrm>
          <a:prstGeom prst="rect">
            <a:avLst/>
          </a:prstGeom>
        </p:spPr>
      </p:pic>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93757"/>
            <a:ext cx="8139178" cy="4490756"/>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末尾幻灯片">
    <p:spTree>
      <p:nvGrpSpPr>
        <p:cNvPr id="1" name=""/>
        <p:cNvGrpSpPr/>
        <p:nvPr/>
      </p:nvGrpSpPr>
      <p:grpSpPr>
        <a:xfrm>
          <a:off x="0" y="0"/>
          <a:ext cx="0" cy="0"/>
        </a:xfrm>
      </p:grpSpPr>
      <p:pic>
        <p:nvPicPr>
          <p:cNvPr id="6" name="Picture 3"/>
          <p:cNvPicPr>
            <a:picLocks noChangeAspect="1" noChangeArrowheads="1"/>
          </p:cNvPicPr>
          <p:nvPr>
            <p:custDataLst>
              <p:tags r:id="rId2"/>
            </p:custDataLst>
          </p:nvPr>
        </p:nvPicPr>
        <p:blipFill>
          <a:blip r:embed="rId1"/>
          <a:stretch>
            <a:fillRect/>
          </a:stretch>
        </p:blipFill>
        <p:spPr bwMode="auto">
          <a:xfrm>
            <a:off x="5453898" y="3482113"/>
            <a:ext cx="1136825" cy="15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custDataLst>
              <p:tags r:id="rId4"/>
            </p:custDataLst>
          </p:nvPr>
        </p:nvPicPr>
        <p:blipFill>
          <a:blip r:embed="rId3"/>
          <a:stretch>
            <a:fillRect/>
          </a:stretch>
        </p:blipFill>
        <p:spPr>
          <a:xfrm>
            <a:off x="-850" y="457638"/>
            <a:ext cx="5454748" cy="5260796"/>
          </a:xfrm>
          <a:prstGeom prst="rect">
            <a:avLst/>
          </a:prstGeom>
        </p:spPr>
      </p:pic>
      <p:pic>
        <p:nvPicPr>
          <p:cNvPr id="8" name="图片 7"/>
          <p:cNvPicPr>
            <a:picLocks noChangeAspect="1"/>
          </p:cNvPicPr>
          <p:nvPr>
            <p:custDataLst>
              <p:tags r:id="rId6"/>
            </p:custDataLst>
          </p:nvPr>
        </p:nvPicPr>
        <p:blipFill>
          <a:blip r:embed="rId5"/>
          <a:stretch>
            <a:fillRect/>
          </a:stretch>
        </p:blipFill>
        <p:spPr>
          <a:xfrm flipH="1">
            <a:off x="6446378" y="3074281"/>
            <a:ext cx="2697620" cy="2639298"/>
          </a:xfrm>
          <a:prstGeom prst="rect">
            <a:avLst/>
          </a:prstGeom>
        </p:spPr>
      </p:pic>
      <p:sp>
        <p:nvSpPr>
          <p:cNvPr id="2" name="标题 1"/>
          <p:cNvSpPr>
            <a:spLocks noGrp="1"/>
          </p:cNvSpPr>
          <p:nvPr>
            <p:ph type="title" orient="vert" hasCustomPrompt="1"/>
            <p:custDataLst>
              <p:tags r:id="rId7"/>
            </p:custDataLst>
          </p:nvPr>
        </p:nvSpPr>
        <p:spPr>
          <a:xfrm>
            <a:off x="5528353" y="434311"/>
            <a:ext cx="1011782" cy="3307970"/>
          </a:xfrm>
        </p:spPr>
        <p:txBody>
          <a:bodyPr vert="eaVert" anchor="ctr">
            <a:normAutofit/>
          </a:bodyPr>
          <a:lstStyle>
            <a:lvl1pPr algn="r">
              <a:defRPr sz="4000" b="0" baseline="0">
                <a:latin typeface="Arial" panose="020b0604020202020204" pitchFamily="34" charset="0"/>
                <a:ea typeface="汉仪尚巍手书W"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952" y="0"/>
            <a:ext cx="9141143" cy="5711296"/>
            <a:chOff x="-2" y="0"/>
            <a:chExt cx="19194" cy="10793"/>
          </a:xfrm>
        </p:grpSpPr>
        <p:pic>
          <p:nvPicPr>
            <p:cNvPr id="6" name="图片 5"/>
            <p:cNvPicPr>
              <a:picLocks noChangeAspect="1"/>
            </p:cNvPicPr>
            <p:nvPr userDrawn="1">
              <p:custDataLst>
                <p:tags r:id="rId3"/>
              </p:custDataLst>
            </p:nvPr>
          </p:nvPicPr>
          <p:blipFill>
            <a:blip r:embed="rId2"/>
            <a:stretch>
              <a:fillRect/>
            </a:stretch>
          </p:blipFill>
          <p:spPr>
            <a:xfrm flipH="1">
              <a:off x="16560" y="8687"/>
              <a:ext cx="2632" cy="2107"/>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2" y="0"/>
              <a:ext cx="3727" cy="2353"/>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grpSp>
      <p:sp>
        <p:nvSpPr>
          <p:cNvPr id="2" name="标题 1"/>
          <p:cNvSpPr>
            <a:spLocks noGrp="1"/>
          </p:cNvSpPr>
          <p:nvPr>
            <p:ph type="title"/>
            <p:custDataLst>
              <p:tags r:id="rId6"/>
            </p:custDataLst>
          </p:nvPr>
        </p:nvSpPr>
        <p:spPr>
          <a:xfrm>
            <a:off x="502411" y="369358"/>
            <a:ext cx="8139178" cy="368303"/>
          </a:xfrm>
        </p:spPr>
        <p:txBody>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219600" y="253500"/>
            <a:ext cx="8924400" cy="5461500"/>
            <a:chOff x="292800" y="304200"/>
            <a:chExt cx="11899200" cy="655380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a typeface="隶书" panose="02010509060101010101" pitchFamily="49" charset="-122"/>
              </a:endParaRPr>
            </a:p>
          </p:txBody>
        </p:sp>
        <p:pic>
          <p:nvPicPr>
            <p:cNvPr id="9" name="图片 8"/>
            <p:cNvPicPr>
              <a:picLocks noChangeAspect="1"/>
            </p:cNvPicPr>
            <p:nvPr userDrawn="1">
              <p:custDataLst>
                <p:tags r:id="rId4"/>
              </p:custDataLst>
            </p:nvPr>
          </p:nvPicPr>
          <p:blipFill>
            <a:blip r:embed="rId3"/>
            <a:stretch>
              <a:fillRect/>
            </a:stretch>
          </p:blipFill>
          <p:spPr>
            <a:xfrm>
              <a:off x="10308896" y="5449078"/>
              <a:ext cx="1883104" cy="1408922"/>
            </a:xfrm>
            <a:custGeom>
              <a:gdLst>
                <a:gd name="connsiteX0" fmla="*/ 0 w 1883104"/>
                <a:gd name="connsiteY0" fmla="*/ 0 h 1408922"/>
                <a:gd name="connsiteX1" fmla="*/ 1883104 w 1883104"/>
                <a:gd name="connsiteY1" fmla="*/ 0 h 1408922"/>
                <a:gd name="connsiteX2" fmla="*/ 1883104 w 1883104"/>
                <a:gd name="connsiteY2" fmla="*/ 1408922 h 1408922"/>
                <a:gd name="connsiteX3" fmla="*/ 0 w 1883104"/>
                <a:gd name="connsiteY3" fmla="*/ 1408922 h 1408922"/>
              </a:gdLst>
              <a:cxnLst>
                <a:cxn ang="0">
                  <a:pos x="connsiteX0" y="connsiteY0"/>
                </a:cxn>
                <a:cxn ang="0">
                  <a:pos x="connsiteX1" y="connsiteY1"/>
                </a:cxn>
                <a:cxn ang="0">
                  <a:pos x="connsiteX2" y="connsiteY2"/>
                </a:cxn>
                <a:cxn ang="0">
                  <a:pos x="connsiteX3" y="connsiteY3"/>
                </a:cxn>
              </a:cxnLst>
              <a:rect l="l" t="t" r="r" b="b"/>
              <a:pathLst>
                <a:path w="1883104" h="1408922">
                  <a:moveTo>
                    <a:pt x="0" y="0"/>
                  </a:moveTo>
                  <a:lnTo>
                    <a:pt x="1883104" y="0"/>
                  </a:lnTo>
                  <a:lnTo>
                    <a:pt x="1883104" y="1408922"/>
                  </a:lnTo>
                  <a:lnTo>
                    <a:pt x="0" y="1408922"/>
                  </a:lnTo>
                  <a:close/>
                </a:path>
              </a:pathLst>
            </a:custGeom>
          </p:spPr>
        </p:pic>
      </p:grpSp>
      <p:sp>
        <p:nvSpPr>
          <p:cNvPr id="2" name="标题 1"/>
          <p:cNvSpPr>
            <a:spLocks noGrp="1"/>
          </p:cNvSpPr>
          <p:nvPr>
            <p:ph type="title" hasCustomPrompt="1"/>
            <p:custDataLst>
              <p:tags r:id="rId5"/>
            </p:custDataLst>
          </p:nvPr>
        </p:nvSpPr>
        <p:spPr>
          <a:xfrm>
            <a:off x="961200" y="1041000"/>
            <a:ext cx="7219800" cy="603000"/>
          </a:xfrm>
        </p:spPr>
        <p:txBody>
          <a:bodyPr anchor="ctr"/>
          <a:lstStyle>
            <a:lvl1pPr>
              <a:defRPr sz="2665"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960835" y="1803000"/>
            <a:ext cx="7219950" cy="28710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flipH="1">
            <a:off x="6900203" y="3552106"/>
            <a:ext cx="2243797" cy="2162894"/>
          </a:xfrm>
          <a:prstGeom prst="rect">
            <a:avLst/>
          </a:prstGeom>
        </p:spPr>
      </p:pic>
      <p:sp>
        <p:nvSpPr>
          <p:cNvPr id="8" name="矩形 7"/>
          <p:cNvSpPr/>
          <p:nvPr userDrawn="1">
            <p:custDataLst>
              <p:tags r:id="rId3"/>
            </p:custDataLst>
          </p:nvPr>
        </p:nvSpPr>
        <p:spPr>
          <a:xfrm>
            <a:off x="0" y="0"/>
            <a:ext cx="3617595" cy="572187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4"/>
            </p:custDataLst>
          </p:nvPr>
        </p:nvSpPr>
        <p:spPr>
          <a:xfrm>
            <a:off x="437400" y="642000"/>
            <a:ext cx="2970000" cy="735000"/>
          </a:xfrm>
        </p:spPr>
        <p:txBody>
          <a:bodyPr anchor="ctr"/>
          <a:lstStyle>
            <a:lvl1pPr>
              <a:defRPr sz="30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40100" y="1470000"/>
            <a:ext cx="2967300" cy="34110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3825900" y="641615"/>
            <a:ext cx="4860000" cy="4239948"/>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flipH="1">
            <a:off x="7844712" y="4462558"/>
            <a:ext cx="1299288" cy="1252441"/>
          </a:xfrm>
          <a:prstGeom prst="rect">
            <a:avLst/>
          </a:prstGeom>
        </p:spPr>
      </p:pic>
      <p:sp>
        <p:nvSpPr>
          <p:cNvPr id="10" name="矩形 9"/>
          <p:cNvSpPr/>
          <p:nvPr userDrawn="1">
            <p:custDataLst>
              <p:tags r:id="rId3"/>
            </p:custDataLst>
          </p:nvPr>
        </p:nvSpPr>
        <p:spPr>
          <a:xfrm>
            <a:off x="0" y="0"/>
            <a:ext cx="9144000" cy="22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59000" y="651000"/>
            <a:ext cx="8232300" cy="522000"/>
          </a:xfrm>
        </p:spPr>
        <p:txBody>
          <a:bodyPr anchor="ctr"/>
          <a:lstStyle>
            <a:lvl1pPr algn="ctr">
              <a:defRPr sz="30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59000" y="1383000"/>
            <a:ext cx="8231981" cy="690000"/>
          </a:xfrm>
        </p:spPr>
        <p:txBody>
          <a:bodyPr/>
          <a:lstStyle>
            <a:lvl1pPr algn="ct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459581" y="2340000"/>
            <a:ext cx="8224200" cy="28590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0" y="0"/>
            <a:ext cx="1269330" cy="901959"/>
          </a:xfrm>
          <a:custGeom>
            <a:gdLst>
              <a:gd name="connsiteX0" fmla="*/ 0 w 2618792"/>
              <a:gd name="connsiteY0" fmla="*/ 0 h 1674773"/>
              <a:gd name="connsiteX1" fmla="*/ 2618792 w 2618792"/>
              <a:gd name="connsiteY1" fmla="*/ 0 h 1674773"/>
              <a:gd name="connsiteX2" fmla="*/ 2618792 w 2618792"/>
              <a:gd name="connsiteY2" fmla="*/ 1674773 h 1674773"/>
              <a:gd name="connsiteX3" fmla="*/ 0 w 2618792"/>
              <a:gd name="connsiteY3" fmla="*/ 1674773 h 1674773"/>
            </a:gdLst>
            <a:cxnLst>
              <a:cxn ang="0">
                <a:pos x="connsiteX0" y="connsiteY0"/>
              </a:cxn>
              <a:cxn ang="0">
                <a:pos x="connsiteX1" y="connsiteY1"/>
              </a:cxn>
              <a:cxn ang="0">
                <a:pos x="connsiteX2" y="connsiteY2"/>
              </a:cxn>
              <a:cxn ang="0">
                <a:pos x="connsiteX3" y="connsiteY3"/>
              </a:cxn>
            </a:cxnLst>
            <a:rect l="l" t="t" r="r" b="b"/>
            <a:pathLst>
              <a:path w="2618792" h="1674773">
                <a:moveTo>
                  <a:pt x="0" y="0"/>
                </a:moveTo>
                <a:lnTo>
                  <a:pt x="2618792" y="0"/>
                </a:lnTo>
                <a:lnTo>
                  <a:pt x="2618792" y="1674773"/>
                </a:lnTo>
                <a:lnTo>
                  <a:pt x="0" y="1674773"/>
                </a:lnTo>
                <a:close/>
              </a:path>
            </a:pathLst>
          </a:custGeom>
        </p:spPr>
      </p:pic>
      <p:sp>
        <p:nvSpPr>
          <p:cNvPr id="8" name="矩形 7"/>
          <p:cNvSpPr/>
          <p:nvPr userDrawn="1">
            <p:custDataLst>
              <p:tags r:id="rId3"/>
            </p:custDataLst>
          </p:nvPr>
        </p:nvSpPr>
        <p:spPr>
          <a:xfrm>
            <a:off x="0" y="4191001"/>
            <a:ext cx="9144000" cy="15239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53600" y="558000"/>
            <a:ext cx="8232300" cy="471000"/>
          </a:xfrm>
        </p:spPr>
        <p:txBody>
          <a:bodyPr anchor="ctr"/>
          <a:lstStyle>
            <a:lvl1pPr algn="ctr">
              <a:defRPr sz="2665"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53628" y="1401000"/>
            <a:ext cx="8243100" cy="26760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445500" y="4317000"/>
            <a:ext cx="8251200" cy="8430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5" name="图片 14"/>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4329000"/>
            <a:ext cx="1690242" cy="1386000"/>
          </a:xfrm>
          <a:custGeom>
            <a:gdLst>
              <a:gd name="connsiteX0" fmla="*/ 0 w 2253656"/>
              <a:gd name="connsiteY0" fmla="*/ 0 h 1663200"/>
              <a:gd name="connsiteX1" fmla="*/ 2253656 w 2253656"/>
              <a:gd name="connsiteY1" fmla="*/ 0 h 1663200"/>
              <a:gd name="connsiteX2" fmla="*/ 2253656 w 2253656"/>
              <a:gd name="connsiteY2" fmla="*/ 1663200 h 1663200"/>
              <a:gd name="connsiteX3" fmla="*/ 0 w 2253656"/>
              <a:gd name="connsiteY3" fmla="*/ 1663200 h 1663200"/>
            </a:gdLst>
            <a:cxnLst>
              <a:cxn ang="0">
                <a:pos x="connsiteX0" y="connsiteY0"/>
              </a:cxn>
              <a:cxn ang="0">
                <a:pos x="connsiteX1" y="connsiteY1"/>
              </a:cxn>
              <a:cxn ang="0">
                <a:pos x="connsiteX2" y="connsiteY2"/>
              </a:cxn>
              <a:cxn ang="0">
                <a:pos x="connsiteX3" y="connsiteY3"/>
              </a:cxn>
            </a:cxnLst>
            <a:rect l="l" t="t" r="r" b="b"/>
            <a:pathLst>
              <a:path w="2253656" h="1663200">
                <a:moveTo>
                  <a:pt x="0" y="0"/>
                </a:moveTo>
                <a:lnTo>
                  <a:pt x="2253656" y="0"/>
                </a:lnTo>
                <a:lnTo>
                  <a:pt x="2253656" y="1663200"/>
                </a:lnTo>
                <a:lnTo>
                  <a:pt x="0" y="1663200"/>
                </a:lnTo>
                <a:close/>
              </a:path>
            </a:pathLst>
          </a:custGeom>
        </p:spPr>
      </p:pic>
      <p:sp>
        <p:nvSpPr>
          <p:cNvPr id="10" name="矩形 9"/>
          <p:cNvSpPr/>
          <p:nvPr userDrawn="1">
            <p:custDataLst>
              <p:tags r:id="rId3"/>
            </p:custDataLst>
          </p:nvPr>
        </p:nvSpPr>
        <p:spPr>
          <a:xfrm>
            <a:off x="0" y="0"/>
            <a:ext cx="9144000" cy="762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34700" y="198000"/>
            <a:ext cx="8278200" cy="368303"/>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34700" y="1386000"/>
            <a:ext cx="4006800" cy="24120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4681800" y="1386000"/>
            <a:ext cx="4025700" cy="24120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429300" y="4014000"/>
            <a:ext cx="4006800" cy="6510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4689900" y="4011000"/>
            <a:ext cx="4025700" cy="6510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799353"/>
            <a:ext cx="9144000" cy="4116294"/>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anose="02010509060101010101" pitchFamily="49" charset="-122"/>
              <a:sym typeface="+mn-ea"/>
            </a:endParaRPr>
          </a:p>
        </p:txBody>
      </p:sp>
      <p:pic>
        <p:nvPicPr>
          <p:cNvPr id="9" name="图片 8"/>
          <p:cNvPicPr>
            <a:picLocks noChangeAspect="1"/>
          </p:cNvPicPr>
          <p:nvPr userDrawn="1">
            <p:custDataLst>
              <p:tags r:id="rId3"/>
            </p:custDataLst>
          </p:nvPr>
        </p:nvPicPr>
        <p:blipFill>
          <a:blip r:embed="rId2"/>
          <a:stretch>
            <a:fillRect/>
          </a:stretch>
        </p:blipFill>
        <p:spPr>
          <a:xfrm flipH="1">
            <a:off x="0" y="4326116"/>
            <a:ext cx="1561367" cy="1388884"/>
          </a:xfrm>
          <a:prstGeom prst="rect">
            <a:avLst/>
          </a:prstGeom>
        </p:spPr>
      </p:pic>
      <p:sp>
        <p:nvSpPr>
          <p:cNvPr id="2" name="标题 1"/>
          <p:cNvSpPr>
            <a:spLocks noGrp="1"/>
          </p:cNvSpPr>
          <p:nvPr>
            <p:ph type="title" hasCustomPrompt="1"/>
            <p:custDataLst>
              <p:tags r:id="rId4"/>
            </p:custDataLst>
          </p:nvPr>
        </p:nvSpPr>
        <p:spPr>
          <a:xfrm>
            <a:off x="1142100" y="1116000"/>
            <a:ext cx="6858000" cy="1989000"/>
          </a:xfrm>
        </p:spPr>
        <p:txBody>
          <a:bodyPr anchor="b"/>
          <a:lstStyle>
            <a:lvl1pPr algn="ctr">
              <a:defRPr sz="5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3219000"/>
            <a:ext cx="6858000" cy="1380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7578804" y="4322793"/>
            <a:ext cx="1561367" cy="1388884"/>
          </a:xfrm>
          <a:prstGeom prst="rect">
            <a:avLst/>
          </a:prstGeom>
        </p:spPr>
      </p:pic>
      <p:sp>
        <p:nvSpPr>
          <p:cNvPr id="2" name="标题 1"/>
          <p:cNvSpPr>
            <a:spLocks noGrp="1"/>
          </p:cNvSpPr>
          <p:nvPr>
            <p:ph type="title"/>
            <p:custDataLst>
              <p:tags r:id="rId3"/>
            </p:custDataLst>
          </p:nvPr>
        </p:nvSpPr>
        <p:spPr>
          <a:xfrm>
            <a:off x="502412" y="369362"/>
            <a:ext cx="8139178" cy="368303"/>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502412" y="793757"/>
            <a:ext cx="8139178" cy="4490756"/>
          </a:xfrm>
        </p:spPr>
        <p:txBody>
          <a:bodyPr vert="horz" lIns="100800" tIns="0" rIns="82800" bIns="0" rtlCol="0">
            <a:normAutofit/>
          </a:bodyPr>
          <a:lstStyle>
            <a:lvl1pPr marL="190500" marR="0" lvl="0"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571500" marR="0" lvl="1" indent="-1905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952500" marR="0" lvl="2"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333500" marR="0" lvl="3"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1714500" marR="0" lvl="4"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2297" y="1369910"/>
            <a:ext cx="4508056" cy="4347765"/>
          </a:xfrm>
          <a:prstGeom prst="rect">
            <a:avLst/>
          </a:prstGeom>
        </p:spPr>
      </p:pic>
      <p:pic>
        <p:nvPicPr>
          <p:cNvPr id="8" name="Picture 3"/>
          <p:cNvPicPr>
            <a:picLocks noChangeAspect="1" noChangeArrowheads="1"/>
          </p:cNvPicPr>
          <p:nvPr>
            <p:custDataLst>
              <p:tags r:id="rId4"/>
            </p:custDataLst>
          </p:nvPr>
        </p:nvPicPr>
        <p:blipFill>
          <a:blip r:embed="rId3"/>
          <a:stretch>
            <a:fillRect/>
          </a:stretch>
        </p:blipFill>
        <p:spPr bwMode="auto">
          <a:xfrm>
            <a:off x="2272158" y="1691777"/>
            <a:ext cx="1734599" cy="231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5"/>
            </p:custDataLst>
          </p:nvPr>
        </p:nvSpPr>
        <p:spPr>
          <a:xfrm>
            <a:off x="3919970" y="2345651"/>
            <a:ext cx="4590617" cy="916545"/>
          </a:xfrm>
        </p:spPr>
        <p:txBody>
          <a:bodyPr anchor="ctr">
            <a:normAutofit/>
          </a:bodyPr>
          <a:lstStyle>
            <a:lvl1pPr algn="l">
              <a:defRPr sz="4000" b="0" baseline="0">
                <a:solidFill>
                  <a:schemeClr val="tx1">
                    <a:lumMod val="75000"/>
                    <a:lumOff val="25000"/>
                  </a:schemeClr>
                </a:solidFill>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7578804" y="4322793"/>
            <a:ext cx="1561367" cy="1388884"/>
          </a:xfrm>
          <a:prstGeom prst="rect">
            <a:avLst/>
          </a:prstGeom>
        </p:spPr>
      </p:pic>
      <p:sp>
        <p:nvSpPr>
          <p:cNvPr id="2" name="标题 1"/>
          <p:cNvSpPr>
            <a:spLocks noGrp="1"/>
          </p:cNvSpPr>
          <p:nvPr>
            <p:ph type="title"/>
            <p:custDataLst>
              <p:tags r:id="rId3"/>
            </p:custDataLst>
          </p:nvPr>
        </p:nvSpPr>
        <p:spPr>
          <a:xfrm>
            <a:off x="502412" y="369362"/>
            <a:ext cx="8139178" cy="36830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93757"/>
            <a:ext cx="3962432" cy="4490756"/>
          </a:xfrm>
        </p:spPr>
        <p:txBody>
          <a:bodyPr vert="horz" lIns="101600" tIns="0" rIns="82550" bIns="0" rtlCol="0">
            <a:normAutofit/>
          </a:bodyPr>
          <a:lstStyle>
            <a:lvl1pPr marL="190500" marR="0" lvl="0"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571500" marR="0" lvl="1" indent="-1905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952500" marR="0" lvl="2"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333500" marR="0" lvl="3"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1714500" marR="0" lvl="4"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93757"/>
            <a:ext cx="3962432" cy="4490756"/>
          </a:xfrm>
        </p:spPr>
        <p:txBody>
          <a:bodyPr>
            <a:normAutofit/>
          </a:bodyPr>
          <a:lstStyle>
            <a:lvl1pPr>
              <a:defRPr sz="1335" baseline="0">
                <a:solidFill>
                  <a:schemeClr val="tx1">
                    <a:lumMod val="75000"/>
                    <a:lumOff val="25000"/>
                  </a:schemeClr>
                </a:solidFill>
                <a:latin typeface="Arial" panose="020b0604020202020204" pitchFamily="34" charset="0"/>
                <a:ea typeface="隶书" panose="02010509060101010101" pitchFamily="49" charset="-122"/>
              </a:defRPr>
            </a:lvl1pPr>
            <a:lvl2pPr>
              <a:defRPr sz="1335" baseline="0">
                <a:solidFill>
                  <a:schemeClr val="tx1">
                    <a:lumMod val="75000"/>
                    <a:lumOff val="25000"/>
                  </a:schemeClr>
                </a:solidFill>
                <a:latin typeface="Arial" panose="020b0604020202020204" pitchFamily="34" charset="0"/>
                <a:ea typeface="隶书" panose="02010509060101010101" pitchFamily="49" charset="-122"/>
              </a:defRPr>
            </a:lvl2pPr>
            <a:lvl3pPr>
              <a:defRPr sz="1335" baseline="0">
                <a:solidFill>
                  <a:schemeClr val="tx1">
                    <a:lumMod val="75000"/>
                    <a:lumOff val="25000"/>
                  </a:schemeClr>
                </a:solidFill>
                <a:latin typeface="Arial" panose="020b0604020202020204" pitchFamily="34" charset="0"/>
                <a:ea typeface="隶书" panose="02010509060101010101" pitchFamily="49" charset="-122"/>
              </a:defRPr>
            </a:lvl3pPr>
            <a:lvl4pPr>
              <a:defRPr sz="1335" baseline="0">
                <a:solidFill>
                  <a:schemeClr val="tx1">
                    <a:lumMod val="75000"/>
                    <a:lumOff val="25000"/>
                  </a:schemeClr>
                </a:solidFill>
                <a:latin typeface="Arial" panose="020b0604020202020204" pitchFamily="34" charset="0"/>
                <a:ea typeface="隶书" panose="02010509060101010101" pitchFamily="49" charset="-122"/>
              </a:defRPr>
            </a:lvl4pPr>
            <a:lvl5pPr>
              <a:defRPr sz="1335"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6" name="页脚占位符 5"/>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flipH="1">
            <a:off x="7578804" y="4322793"/>
            <a:ext cx="1561367" cy="1388884"/>
          </a:xfrm>
          <a:prstGeom prst="rect">
            <a:avLst/>
          </a:prstGeom>
        </p:spPr>
      </p:pic>
      <p:sp>
        <p:nvSpPr>
          <p:cNvPr id="2" name="标题 1"/>
          <p:cNvSpPr>
            <a:spLocks noGrp="1"/>
          </p:cNvSpPr>
          <p:nvPr>
            <p:ph type="title"/>
            <p:custDataLst>
              <p:tags r:id="rId3"/>
            </p:custDataLst>
          </p:nvPr>
        </p:nvSpPr>
        <p:spPr>
          <a:xfrm>
            <a:off x="502412" y="369362"/>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93757"/>
            <a:ext cx="3962432" cy="317503"/>
          </a:xfrm>
        </p:spPr>
        <p:txBody>
          <a:bodyPr lIns="101600" tIns="38100" rIns="76200" bIns="38100" anchor="t" anchorCtr="0">
            <a:noAutofit/>
          </a:bodyPr>
          <a:lstStyle>
            <a:lvl1pPr marL="0" indent="0" eaLnBrk="1" fontAlgn="auto" latinLnBrk="0" hangingPunct="1">
              <a:lnSpc>
                <a:spcPct val="100000"/>
              </a:lnSpc>
              <a:spcAft>
                <a:spcPct val="0"/>
              </a:spcAft>
              <a:buNone/>
              <a:defRPr sz="1665"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502444" y="1172104"/>
            <a:ext cx="3962400" cy="4112293"/>
          </a:xfrm>
        </p:spPr>
        <p:txBody>
          <a:bodyPr vert="horz" lIns="101600" tIns="0" rIns="82550" bIns="0" rtlCol="0">
            <a:noAutofit/>
          </a:bodyPr>
          <a:lstStyle>
            <a:lvl1pPr marL="190500" marR="0" lvl="0"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571500" marR="0" lvl="1" indent="-1905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952500" marR="0" lvl="2"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333500" marR="0" lvl="3"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1714500" marR="0" lvl="4"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4676813" y="793757"/>
            <a:ext cx="3962432" cy="3175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665"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172104"/>
            <a:ext cx="3962432" cy="4112293"/>
          </a:xfrm>
        </p:spPr>
        <p:txBody>
          <a:bodyPr vert="horz" lIns="101600" tIns="0" rIns="82550" bIns="0" rtlCol="0">
            <a:noAutofit/>
          </a:bodyPr>
          <a:lstStyle>
            <a:lvl1pPr marL="190500" marR="0" lvl="0"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571500" marR="0" lvl="1" indent="-1905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952500" marR="0" lvl="2"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333500" marR="0" lvl="3"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1714500" marR="0" lvl="4"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8" name="页脚占位符 7"/>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8" name="矩形 7"/>
          <p:cNvSpPr/>
          <p:nvPr userDrawn="1">
            <p:custDataLst>
              <p:tags r:id="rId1"/>
            </p:custDataLst>
          </p:nvPr>
        </p:nvSpPr>
        <p:spPr>
          <a:xfrm>
            <a:off x="0" y="2271486"/>
            <a:ext cx="3612812" cy="3497333"/>
          </a:xfrm>
          <a:prstGeom prst="rect">
            <a:avLst/>
          </a:prstGeom>
          <a:blipFill dpi="0" rotWithShape="1">
            <a:blip r:embed="rId2">
              <a:alphaModFix amt="7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 name="标题 1"/>
          <p:cNvSpPr>
            <a:spLocks noGrp="1"/>
          </p:cNvSpPr>
          <p:nvPr>
            <p:ph type="title"/>
            <p:custDataLst>
              <p:tags r:id="rId3"/>
            </p:custDataLst>
          </p:nvPr>
        </p:nvSpPr>
        <p:spPr>
          <a:xfrm>
            <a:off x="502412" y="369358"/>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2021/3/21</a:t>
            </a:fld>
            <a:endParaRPr lang="zh-CN" altLang="en-US"/>
          </a:p>
        </p:txBody>
      </p:sp>
      <p:sp>
        <p:nvSpPr>
          <p:cNvPr id="3" name="页脚占位符 2"/>
          <p:cNvSpPr>
            <a:spLocks noGrp="1"/>
          </p:cNvSpPr>
          <p:nvPr>
            <p:ph type="ftr" sz="quarter" idx="11"/>
            <p:custDataLst>
              <p:tags r:id="rId2"/>
            </p:custDataLst>
          </p:nvPr>
        </p:nvSpPr>
        <p:spPr>
          <a:noFill/>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9" name="矩形 8"/>
          <p:cNvSpPr/>
          <p:nvPr userDrawn="1">
            <p:custDataLst>
              <p:tags r:id="rId1"/>
            </p:custDataLst>
          </p:nvPr>
        </p:nvSpPr>
        <p:spPr>
          <a:xfrm>
            <a:off x="6766562" y="3801938"/>
            <a:ext cx="2210024" cy="1746147"/>
          </a:xfrm>
          <a:prstGeom prst="rect">
            <a:avLst/>
          </a:prstGeom>
          <a:blipFill dpi="0" rotWithShape="1">
            <a:blip r:embed="rId2">
              <a:alphaModFix amt="4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 name="标题 1"/>
          <p:cNvSpPr>
            <a:spLocks noGrp="1"/>
          </p:cNvSpPr>
          <p:nvPr>
            <p:ph type="title"/>
            <p:custDataLst>
              <p:tags r:id="rId3"/>
            </p:custDataLst>
          </p:nvPr>
        </p:nvSpPr>
        <p:spPr>
          <a:xfrm>
            <a:off x="502448" y="369362"/>
            <a:ext cx="8139178" cy="36830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502448" y="793757"/>
            <a:ext cx="3962432" cy="4490756"/>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571500" marR="0" lvl="1" indent="-1905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335" b="0" i="0" u="none" strike="noStrike" kern="1200" cap="none" spc="150" normalizeH="0" baseline="0" noProof="1">
                <a:solidFill>
                  <a:schemeClr val="tx1"/>
                </a:solidFill>
                <a:uFillTx/>
                <a:latin typeface="+mn-lt"/>
                <a:ea typeface="+mn-ea"/>
                <a:cs typeface="+mn-cs"/>
                <a:sym typeface="+mn-ea"/>
              </a:defRPr>
            </a:lvl2pPr>
            <a:lvl3pPr marL="952500" marR="0" lvl="2"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solidFill>
                <a:uFillTx/>
                <a:latin typeface="+mn-lt"/>
                <a:ea typeface="+mn-ea"/>
                <a:cs typeface="+mn-cs"/>
                <a:sym typeface="+mn-ea"/>
              </a:defRPr>
            </a:lvl3pPr>
            <a:lvl4pPr marL="1333500" marR="0" lvl="3"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solidFill>
                <a:uFillTx/>
                <a:latin typeface="+mn-lt"/>
                <a:ea typeface="+mn-ea"/>
                <a:cs typeface="+mn-cs"/>
                <a:sym typeface="+mn-ea"/>
              </a:defRPr>
            </a:lvl4pPr>
            <a:lvl5pPr marL="1714500" marR="0" lvl="4"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4679194" y="793757"/>
            <a:ext cx="3962432" cy="4490756"/>
          </a:xfrm>
        </p:spPr>
        <p:txBody>
          <a:bodyPr vert="horz" lIns="101600" tIns="0" rIns="82550" bIns="0" rtlCol="0">
            <a:normAutofit/>
          </a:bodyPr>
          <a:lstStyle>
            <a:lvl1pPr marL="190500" marR="0" lvl="0" indent="-1905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35"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t>2021/3/21</a:t>
            </a:fld>
            <a:endParaRPr lang="zh-CN" altLang="en-US"/>
          </a:p>
        </p:txBody>
      </p:sp>
      <p:sp>
        <p:nvSpPr>
          <p:cNvPr id="6" name="页脚占位符 5"/>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7578804" y="4322793"/>
            <a:ext cx="1561367" cy="1388884"/>
          </a:xfrm>
          <a:prstGeom prst="rect">
            <a:avLst/>
          </a:prstGeom>
        </p:spPr>
      </p:pic>
      <p:sp>
        <p:nvSpPr>
          <p:cNvPr id="2" name="竖排标题 1"/>
          <p:cNvSpPr>
            <a:spLocks noGrp="1"/>
          </p:cNvSpPr>
          <p:nvPr>
            <p:ph type="title" orient="vert"/>
            <p:custDataLst>
              <p:tags r:id="rId3"/>
            </p:custDataLst>
          </p:nvPr>
        </p:nvSpPr>
        <p:spPr>
          <a:xfrm>
            <a:off x="7928351" y="793757"/>
            <a:ext cx="713238" cy="4490756"/>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93750"/>
            <a:ext cx="7371076" cy="4490756"/>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26.xml" /><Relationship Id="rId2" Type="http://schemas.openxmlformats.org/officeDocument/2006/relationships/slideLayout" Target="../slideLayouts/slideLayout2.xml" /><Relationship Id="rId20" Type="http://schemas.openxmlformats.org/officeDocument/2006/relationships/tags" Target="../tags/tag127.xml" /><Relationship Id="rId21" Type="http://schemas.openxmlformats.org/officeDocument/2006/relationships/tags" Target="../tags/tag128.xml" /><Relationship Id="rId22" Type="http://schemas.openxmlformats.org/officeDocument/2006/relationships/tags" Target="../tags/tag129.xml" /><Relationship Id="rId23" Type="http://schemas.openxmlformats.org/officeDocument/2006/relationships/tags" Target="../tags/tag130.xml" /><Relationship Id="rId24" Type="http://schemas.openxmlformats.org/officeDocument/2006/relationships/tags" Target="../tags/tag131.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369358"/>
            <a:ext cx="8139178" cy="368303"/>
          </a:xfrm>
          <a:prstGeom prst="rect">
            <a:avLst/>
          </a:prstGeom>
        </p:spPr>
        <p:txBody>
          <a:bodyPr vert="horz" lIns="100800" tIns="39600" rIns="75600" bIns="396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502412" y="793757"/>
            <a:ext cx="8139178" cy="4490756"/>
          </a:xfrm>
          <a:prstGeom prst="rect">
            <a:avLst/>
          </a:prstGeom>
        </p:spPr>
        <p:txBody>
          <a:bodyPr vert="horz" lIns="100800" tIns="0" rIns="8280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659807" y="5291528"/>
            <a:ext cx="2025000" cy="2640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2021/3/21</a:t>
            </a:fld>
            <a:endParaRPr lang="zh-CN" altLang="en-US"/>
          </a:p>
        </p:txBody>
      </p:sp>
      <p:sp>
        <p:nvSpPr>
          <p:cNvPr id="5" name="页脚占位符 4"/>
          <p:cNvSpPr>
            <a:spLocks noGrp="1"/>
          </p:cNvSpPr>
          <p:nvPr>
            <p:ph type="ftr" sz="quarter" idx="3"/>
            <p:custDataLst>
              <p:tags r:id="rId22"/>
            </p:custDataLst>
          </p:nvPr>
        </p:nvSpPr>
        <p:spPr>
          <a:xfrm>
            <a:off x="3087000" y="5291528"/>
            <a:ext cx="2970000" cy="2640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291528"/>
            <a:ext cx="2025000" cy="2640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762000" rtl="0" eaLnBrk="1" fontAlgn="auto" latinLnBrk="0" hangingPunct="1">
        <a:lnSpc>
          <a:spcPct val="100000"/>
        </a:lnSpc>
        <a:spcBef>
          <a:spcPct val="0"/>
        </a:spcBef>
        <a:buNone/>
        <a:defRPr sz="20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190500" indent="-190500" algn="l" defTabSz="762000" rtl="0" eaLnBrk="1" fontAlgn="auto" latinLnBrk="0" hangingPunct="1">
        <a:lnSpc>
          <a:spcPct val="130000"/>
        </a:lnSpc>
        <a:spcBef>
          <a:spcPct val="0"/>
        </a:spcBef>
        <a:spcAft>
          <a:spcPts val="1000"/>
        </a:spcAft>
        <a:buFont typeface="Arial" panose="020b0604020202020204" pitchFamily="34" charset="0"/>
        <a:buChar char="•"/>
        <a:defRPr sz="1335"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571500" indent="-190500" algn="l" defTabSz="762000" rtl="0" eaLnBrk="1" fontAlgn="auto" latinLnBrk="0" hangingPunct="1">
        <a:lnSpc>
          <a:spcPct val="130000"/>
        </a:lnSpc>
        <a:spcBef>
          <a:spcPct val="0"/>
        </a:spcBef>
        <a:spcAft>
          <a:spcPts val="1000"/>
        </a:spcAft>
        <a:buFont typeface="Arial" panose="020b0604020202020204" pitchFamily="34" charset="0"/>
        <a:buChar char="•"/>
        <a:tabLst>
          <a:tab pos="1341120"/>
        </a:tabLst>
        <a:defRPr sz="1335"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952500" indent="-190500" algn="l" defTabSz="762000" rtl="0" eaLnBrk="1" fontAlgn="auto" latinLnBrk="0" hangingPunct="1">
        <a:lnSpc>
          <a:spcPct val="130000"/>
        </a:lnSpc>
        <a:spcBef>
          <a:spcPct val="0"/>
        </a:spcBef>
        <a:spcAft>
          <a:spcPts val="1000"/>
        </a:spcAft>
        <a:buFont typeface="Arial" panose="020b0604020202020204" pitchFamily="34" charset="0"/>
        <a:buChar char="•"/>
        <a:defRPr sz="1335"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333500" indent="-190500" algn="l" defTabSz="762000" rtl="0" eaLnBrk="1" fontAlgn="auto" latinLnBrk="0" hangingPunct="1">
        <a:lnSpc>
          <a:spcPct val="130000"/>
        </a:lnSpc>
        <a:spcBef>
          <a:spcPct val="0"/>
        </a:spcBef>
        <a:spcAft>
          <a:spcPts val="1000"/>
        </a:spcAft>
        <a:buFont typeface="Arial" panose="020b0604020202020204" pitchFamily="34" charset="0"/>
        <a:buChar char="•"/>
        <a:defRPr sz="1335"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1714500" indent="-190500" algn="l" defTabSz="762000" rtl="0" eaLnBrk="1" fontAlgn="auto" latinLnBrk="0" hangingPunct="1">
        <a:lnSpc>
          <a:spcPct val="130000"/>
        </a:lnSpc>
        <a:spcBef>
          <a:spcPct val="0"/>
        </a:spcBef>
        <a:spcAft>
          <a:spcPts val="1000"/>
        </a:spcAft>
        <a:buFont typeface="Arial" panose="020b0604020202020204" pitchFamily="34" charset="0"/>
        <a:buChar char="•"/>
        <a:defRPr sz="1335"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a:extLst>
              <a:ext uri="{FF2B5EF4-FFF2-40B4-BE49-F238E27FC236}">
                <a16:creationId xmlns:a16="http://schemas.microsoft.com/office/drawing/2014/main" id="{83D4A73D-E532-430F-879D-0F9C4F707DC8}"/>
              </a:ext>
            </a:extLst>
          </p:cNvPr>
          <p:cNvSpPr txBox="1"/>
          <p:nvPr/>
        </p:nvSpPr>
        <p:spPr>
          <a:xfrm>
            <a:off x="1739245" y="1889230"/>
            <a:ext cx="6292392" cy="707886"/>
          </a:xfrm>
          <a:prstGeom prst="rect">
            <a:avLst/>
          </a:prstGeom>
          <a:noFill/>
        </p:spPr>
        <p:txBody>
          <a:bodyPr wrap="square">
            <a:spAutoFit/>
          </a:bodyPr>
          <a:lstStyle/>
          <a:p>
            <a:r>
              <a:rPr lang="en-US" altLang="zh-CN" sz="4000"/>
              <a:t>《</a:t>
            </a:r>
            <a:r>
              <a:rPr lang="zh-CN" altLang="en-US" sz="4000"/>
              <a:t>促织</a:t>
            </a:r>
            <a:r>
              <a:rPr lang="en-US" altLang="zh-CN" sz="4000"/>
              <a:t>》</a:t>
            </a:r>
            <a:r>
              <a:rPr lang="zh-CN" altLang="en-US" sz="4000"/>
              <a:t>课内及迁移练习</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4178472A-8E30-4D76-B168-F03B9FC74962}"/>
              </a:ext>
            </a:extLst>
          </p:cNvPr>
          <p:cNvSpPr txBox="1"/>
          <p:nvPr/>
        </p:nvSpPr>
        <p:spPr>
          <a:xfrm>
            <a:off x="47135" y="-47134"/>
            <a:ext cx="9228840" cy="4524315"/>
          </a:xfrm>
          <a:prstGeom prst="rect">
            <a:avLst/>
          </a:prstGeom>
          <a:noFill/>
        </p:spPr>
        <p:txBody>
          <a:bodyPr wrap="square">
            <a:spAutoFit/>
          </a:bodyPr>
          <a:lstStyle/>
          <a:p>
            <a:r>
              <a:rPr lang="en-US" altLang="zh-CN" sz="2400">
                <a:solidFill>
                  <a:srgbClr val="FF0000"/>
                </a:solidFill>
              </a:rPr>
              <a:t>8</a:t>
            </a:r>
            <a:r>
              <a:rPr lang="zh-CN" altLang="en-US" sz="2400">
                <a:solidFill>
                  <a:srgbClr val="FF0000"/>
                </a:solidFill>
              </a:rPr>
              <a:t>．下列对文中加点词语的相关内容的解说，不正确的一项是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．钵，是指洗涤或盛放东西的陶制的器具，形状像盆而较小的一种陶制器具，用来盛饭、菜、茶水等。一般泛指僧人所用的食器。一钵之量刚够一僧食用，僧人只被允许携带三衣一钵，此钵则为向人乞食之用。</a:t>
            </a:r>
          </a:p>
          <a:p>
            <a:r>
              <a:rPr lang="en-US" altLang="zh-CN" sz="2400"/>
              <a:t>B</a:t>
            </a:r>
            <a:r>
              <a:rPr lang="zh-CN" altLang="en-US" sz="2400"/>
              <a:t>．少林，是中国武林的泰斗，是中国人从佛习武的代名词。少林武功更是博大精深，是佛教文化环境中形成的一个武术体系。</a:t>
            </a:r>
          </a:p>
          <a:p>
            <a:r>
              <a:rPr lang="en-US" altLang="zh-CN" sz="2400"/>
              <a:t>C</a:t>
            </a:r>
            <a:r>
              <a:rPr lang="zh-CN" altLang="en-US" sz="2400"/>
              <a:t>．尼僧，在佛教中，女子出家为尼，梵语叫作比丘尼，又叫尼僧，也叫女僧，或叫尼众，俗称尼姑。</a:t>
            </a:r>
          </a:p>
          <a:p>
            <a:r>
              <a:rPr lang="en-US" altLang="zh-CN" sz="2400"/>
              <a:t>D</a:t>
            </a:r>
            <a:r>
              <a:rPr lang="zh-CN" altLang="en-US" sz="2400"/>
              <a:t>．</a:t>
            </a:r>
            <a:r>
              <a:rPr lang="en-US" altLang="zh-CN" sz="2400"/>
              <a:t>《</a:t>
            </a:r>
            <a:r>
              <a:rPr lang="zh-CN" altLang="en-US" sz="2400"/>
              <a:t>聊斋志异</a:t>
            </a:r>
            <a:r>
              <a:rPr lang="en-US" altLang="zh-CN" sz="2400"/>
              <a:t>》</a:t>
            </a:r>
            <a:r>
              <a:rPr lang="zh-CN" altLang="en-US" sz="2400"/>
              <a:t>，明代短篇小说集，书中写的是一个花妖鬼狐的世界，写得最美最动人的是那些人与狐妖、人与鬼神以及人与人之间的纯真爱情的篇章。</a:t>
            </a:r>
          </a:p>
        </p:txBody>
      </p:sp>
      <p:sp>
        <p:nvSpPr>
          <p:cNvPr id="5" name="文本框 4">
            <a:extLst>
              <a:ext uri="{FF2B5EF4-FFF2-40B4-BE49-F238E27FC236}">
                <a16:creationId xmlns:a16="http://schemas.microsoft.com/office/drawing/2014/main" id="{04B43EE0-3AC3-4DD0-844C-BC132CA6336F}"/>
              </a:ext>
            </a:extLst>
          </p:cNvPr>
          <p:cNvSpPr txBox="1"/>
          <p:nvPr/>
        </p:nvSpPr>
        <p:spPr>
          <a:xfrm>
            <a:off x="141402" y="4477979"/>
            <a:ext cx="6888636" cy="830997"/>
          </a:xfrm>
          <a:prstGeom prst="rect">
            <a:avLst/>
          </a:prstGeom>
          <a:noFill/>
        </p:spPr>
        <p:txBody>
          <a:bodyPr wrap="square">
            <a:spAutoFit/>
          </a:bodyPr>
          <a:lstStyle/>
          <a:p>
            <a:r>
              <a:rPr lang="en-US" altLang="zh-CN" sz="2400">
                <a:solidFill>
                  <a:srgbClr val="FF0000"/>
                </a:solidFill>
              </a:rPr>
              <a:t>【</a:t>
            </a:r>
            <a:r>
              <a:rPr lang="zh-CN" altLang="en-US" sz="2400">
                <a:solidFill>
                  <a:srgbClr val="FF0000"/>
                </a:solidFill>
              </a:rPr>
              <a:t>答案</a:t>
            </a:r>
            <a:r>
              <a:rPr lang="en-US" altLang="zh-CN" sz="2400">
                <a:solidFill>
                  <a:srgbClr val="FF0000"/>
                </a:solidFill>
              </a:rPr>
              <a:t>】D</a:t>
            </a:r>
          </a:p>
          <a:p>
            <a:r>
              <a:rPr lang="en-US" altLang="zh-CN" sz="2400">
                <a:solidFill>
                  <a:srgbClr val="FF0000"/>
                </a:solidFill>
              </a:rPr>
              <a:t>【</a:t>
            </a:r>
            <a:r>
              <a:rPr lang="zh-CN" altLang="en-US" sz="2400">
                <a:solidFill>
                  <a:srgbClr val="FF0000"/>
                </a:solidFill>
              </a:rPr>
              <a:t>解析</a:t>
            </a:r>
            <a:r>
              <a:rPr lang="en-US" altLang="zh-CN" sz="2400">
                <a:solidFill>
                  <a:srgbClr val="FF0000"/>
                </a:solidFill>
              </a:rPr>
              <a:t>】D</a:t>
            </a:r>
            <a:r>
              <a:rPr lang="zh-CN" altLang="en-US" sz="2400">
                <a:solidFill>
                  <a:srgbClr val="FF0000"/>
                </a:solidFill>
              </a:rPr>
              <a:t>项，</a:t>
            </a:r>
            <a:r>
              <a:rPr lang="en-US" altLang="zh-CN" sz="2400">
                <a:solidFill>
                  <a:srgbClr val="FF0000"/>
                </a:solidFill>
              </a:rPr>
              <a:t>《</a:t>
            </a:r>
            <a:r>
              <a:rPr lang="zh-CN" altLang="en-US" sz="2400">
                <a:solidFill>
                  <a:srgbClr val="FF0000"/>
                </a:solidFill>
              </a:rPr>
              <a:t>聊斋志异</a:t>
            </a:r>
            <a:r>
              <a:rPr lang="en-US" altLang="zh-CN" sz="2400">
                <a:solidFill>
                  <a:srgbClr val="FF0000"/>
                </a:solidFill>
              </a:rPr>
              <a:t>》</a:t>
            </a:r>
            <a:r>
              <a:rPr lang="zh-CN" altLang="en-US" sz="2400">
                <a:solidFill>
                  <a:srgbClr val="FF0000"/>
                </a:solidFill>
              </a:rPr>
              <a:t>为清代短篇小说集。</a:t>
            </a:r>
          </a:p>
        </p:txBody>
      </p:sp>
    </p:spTree>
    <p:extLst>
      <p:ext uri="{BB962C8B-B14F-4D97-AF65-F5344CB8AC3E}">
        <p14:creationId xmlns:p14="http://schemas.microsoft.com/office/powerpoint/2010/main" val="154069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B307951B-07B7-4B7C-A9D2-1EE552385796}"/>
              </a:ext>
            </a:extLst>
          </p:cNvPr>
          <p:cNvSpPr txBox="1"/>
          <p:nvPr/>
        </p:nvSpPr>
        <p:spPr>
          <a:xfrm>
            <a:off x="329937" y="40166"/>
            <a:ext cx="8634953" cy="4154984"/>
          </a:xfrm>
          <a:prstGeom prst="rect">
            <a:avLst/>
          </a:prstGeom>
          <a:noFill/>
        </p:spPr>
        <p:txBody>
          <a:bodyPr wrap="square">
            <a:spAutoFit/>
          </a:bodyPr>
          <a:lstStyle/>
          <a:p>
            <a:r>
              <a:rPr lang="en-US" altLang="zh-CN" sz="2400">
                <a:solidFill>
                  <a:srgbClr val="FF0000"/>
                </a:solidFill>
              </a:rPr>
              <a:t>9</a:t>
            </a:r>
            <a:r>
              <a:rPr lang="zh-CN" altLang="en-US" sz="2400">
                <a:solidFill>
                  <a:srgbClr val="FF0000"/>
                </a:solidFill>
              </a:rPr>
              <a:t>．下列对原文有关内容的分析和概括，正确的一项是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．李超与憨和尚交手，时时想找出憨和尚的破绽以打败他；憨和尚为了惩罚李超，一脚把他踢出一丈多远，愤而择日告辞而去。</a:t>
            </a:r>
          </a:p>
          <a:p>
            <a:r>
              <a:rPr lang="en-US" altLang="zh-CN" sz="2400"/>
              <a:t>B</a:t>
            </a:r>
            <a:r>
              <a:rPr lang="zh-CN" altLang="en-US" sz="2400"/>
              <a:t>．憨和尚德高艺精，机智风趣；李超敏而好学，豪爽好施；尼僧武技高超，争强好胜。小说中几个人物形象写得栩栩如生。</a:t>
            </a:r>
          </a:p>
          <a:p>
            <a:r>
              <a:rPr lang="en-US" altLang="zh-CN" sz="2400"/>
              <a:t>C</a:t>
            </a:r>
            <a:r>
              <a:rPr lang="zh-CN" altLang="en-US" sz="2400"/>
              <a:t>．本文善于通过“笑”来塑造人物形象，表现憨和尚与尼僧高强的武艺、谦和的性情，这些关于“笑”的描写读来令人回味无穷。</a:t>
            </a:r>
          </a:p>
          <a:p>
            <a:r>
              <a:rPr lang="en-US" altLang="zh-CN" sz="2400"/>
              <a:t>D</a:t>
            </a:r>
            <a:r>
              <a:rPr lang="zh-CN" altLang="en-US" sz="2400"/>
              <a:t>．本文通过曲折跌宕的情节安排，重在描写变幻莫测的武术技巧，故事性强，引人入胜，体现了古代文言小说的独特魅力。</a:t>
            </a:r>
          </a:p>
        </p:txBody>
      </p:sp>
      <p:sp>
        <p:nvSpPr>
          <p:cNvPr id="5" name="文本框 4">
            <a:extLst>
              <a:ext uri="{FF2B5EF4-FFF2-40B4-BE49-F238E27FC236}">
                <a16:creationId xmlns:a16="http://schemas.microsoft.com/office/drawing/2014/main" id="{5B80CAEB-FC92-4534-B93F-32CDBCF6E21F}"/>
              </a:ext>
            </a:extLst>
          </p:cNvPr>
          <p:cNvSpPr txBox="1"/>
          <p:nvPr/>
        </p:nvSpPr>
        <p:spPr>
          <a:xfrm>
            <a:off x="301657" y="4175606"/>
            <a:ext cx="8380429" cy="1323439"/>
          </a:xfrm>
          <a:prstGeom prst="rect">
            <a:avLst/>
          </a:prstGeom>
          <a:noFill/>
        </p:spPr>
        <p:txBody>
          <a:bodyPr wrap="square">
            <a:spAutoFit/>
          </a:bodyPr>
          <a:lstStyle/>
          <a:p>
            <a:r>
              <a:rPr lang="en-US" altLang="zh-CN" sz="2000">
                <a:solidFill>
                  <a:srgbClr val="FF0000"/>
                </a:solidFill>
              </a:rPr>
              <a:t>【</a:t>
            </a:r>
            <a:r>
              <a:rPr lang="zh-CN" altLang="en-US" sz="2000">
                <a:solidFill>
                  <a:srgbClr val="FF0000"/>
                </a:solidFill>
              </a:rPr>
              <a:t>答案</a:t>
            </a:r>
            <a:r>
              <a:rPr lang="en-US" altLang="zh-CN" sz="2000">
                <a:solidFill>
                  <a:srgbClr val="FF0000"/>
                </a:solidFill>
              </a:rPr>
              <a:t>】C</a:t>
            </a:r>
          </a:p>
          <a:p>
            <a:r>
              <a:rPr lang="en-US" altLang="zh-CN" sz="2000">
                <a:solidFill>
                  <a:srgbClr val="FF0000"/>
                </a:solidFill>
              </a:rPr>
              <a:t>【</a:t>
            </a:r>
            <a:r>
              <a:rPr lang="zh-CN" altLang="en-US" sz="2000">
                <a:solidFill>
                  <a:srgbClr val="FF0000"/>
                </a:solidFill>
              </a:rPr>
              <a:t>解析</a:t>
            </a:r>
            <a:r>
              <a:rPr lang="en-US" altLang="zh-CN" sz="2000">
                <a:solidFill>
                  <a:srgbClr val="FF0000"/>
                </a:solidFill>
              </a:rPr>
              <a:t>】A</a:t>
            </a:r>
            <a:r>
              <a:rPr lang="zh-CN" altLang="en-US" sz="2000">
                <a:solidFill>
                  <a:srgbClr val="FF0000"/>
                </a:solidFill>
              </a:rPr>
              <a:t>项，“愤而择日告辞而去”，原文没有提到。</a:t>
            </a:r>
            <a:r>
              <a:rPr lang="en-US" altLang="zh-CN" sz="2000">
                <a:solidFill>
                  <a:srgbClr val="FF0000"/>
                </a:solidFill>
              </a:rPr>
              <a:t>B</a:t>
            </a:r>
            <a:r>
              <a:rPr lang="zh-CN" altLang="en-US" sz="2000">
                <a:solidFill>
                  <a:srgbClr val="FF0000"/>
                </a:solidFill>
              </a:rPr>
              <a:t>项，“李超敏而好学”“尼僧武技高超，争强好胜”错。</a:t>
            </a:r>
            <a:r>
              <a:rPr lang="en-US" altLang="zh-CN" sz="2000">
                <a:solidFill>
                  <a:srgbClr val="FF0000"/>
                </a:solidFill>
              </a:rPr>
              <a:t>D</a:t>
            </a:r>
            <a:r>
              <a:rPr lang="zh-CN" altLang="en-US" sz="2000">
                <a:solidFill>
                  <a:srgbClr val="FF0000"/>
                </a:solidFill>
              </a:rPr>
              <a:t>项，“重在描写变幻莫测的武术技巧”错，应是重在描写人物性格。</a:t>
            </a:r>
          </a:p>
        </p:txBody>
      </p:sp>
    </p:spTree>
    <p:extLst>
      <p:ext uri="{BB962C8B-B14F-4D97-AF65-F5344CB8AC3E}">
        <p14:creationId xmlns:p14="http://schemas.microsoft.com/office/powerpoint/2010/main" val="17732490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id="{DA31C52A-7DC6-4FA3-96BD-0156407314C1}"/>
              </a:ext>
            </a:extLst>
          </p:cNvPr>
          <p:cNvSpPr txBox="1"/>
          <p:nvPr/>
        </p:nvSpPr>
        <p:spPr>
          <a:xfrm>
            <a:off x="179110" y="502054"/>
            <a:ext cx="8625526" cy="3046988"/>
          </a:xfrm>
          <a:prstGeom prst="rect">
            <a:avLst/>
          </a:prstGeom>
          <a:noFill/>
        </p:spPr>
        <p:txBody>
          <a:bodyPr wrap="square">
            <a:spAutoFit/>
          </a:bodyPr>
          <a:lstStyle/>
          <a:p>
            <a:r>
              <a:rPr lang="en-US" altLang="zh-CN" sz="2400"/>
              <a:t>10</a:t>
            </a:r>
            <a:r>
              <a:rPr lang="zh-CN" altLang="en-US" sz="2400"/>
              <a:t>．把文中画横线的句子翻译成现代汉语。</a:t>
            </a:r>
          </a:p>
          <a:p>
            <a:r>
              <a:rPr lang="en-US" altLang="zh-CN" sz="2400"/>
              <a:t>(1)</a:t>
            </a:r>
            <a:r>
              <a:rPr lang="zh-CN" altLang="en-US" sz="2400"/>
              <a:t>李由此以武名，遨游南北，罔有其对。</a:t>
            </a:r>
          </a:p>
          <a:p>
            <a:endParaRPr lang="en-US" altLang="zh-CN" sz="2400">
              <a:solidFill>
                <a:srgbClr val="FF0000"/>
              </a:solidFill>
            </a:endParaRPr>
          </a:p>
          <a:p>
            <a:r>
              <a:rPr lang="zh-CN" altLang="en-US" sz="2400">
                <a:solidFill>
                  <a:srgbClr val="FF0000"/>
                </a:solidFill>
              </a:rPr>
              <a:t>从此李超凭武术技艺闻名，走遍南北，没有人是他的对手 。</a:t>
            </a:r>
            <a:endParaRPr lang="en-US" altLang="zh-CN" sz="2400">
              <a:solidFill>
                <a:srgbClr val="FF0000"/>
              </a:solidFill>
            </a:endParaRPr>
          </a:p>
          <a:p>
            <a:endParaRPr lang="zh-CN" altLang="en-US" sz="2400">
              <a:solidFill>
                <a:srgbClr val="FF0000"/>
              </a:solidFill>
            </a:endParaRPr>
          </a:p>
          <a:p>
            <a:r>
              <a:rPr lang="en-US" altLang="zh-CN" sz="2400"/>
              <a:t>(2)</a:t>
            </a:r>
            <a:r>
              <a:rPr lang="zh-CN" altLang="en-US" sz="2400"/>
              <a:t>李初不言，固诘之，乃以僧告。</a:t>
            </a:r>
          </a:p>
          <a:p>
            <a:endParaRPr lang="en-US" altLang="zh-CN" sz="2400">
              <a:solidFill>
                <a:srgbClr val="FF0000"/>
              </a:solidFill>
            </a:endParaRPr>
          </a:p>
          <a:p>
            <a:r>
              <a:rPr lang="zh-CN" altLang="en-US" sz="2400">
                <a:solidFill>
                  <a:srgbClr val="FF0000"/>
                </a:solidFill>
              </a:rPr>
              <a:t>李超开始不说，尼姑一再追问，李超才把和尚的名字告诉她。</a:t>
            </a:r>
          </a:p>
        </p:txBody>
      </p:sp>
    </p:spTree>
    <p:extLst>
      <p:ext uri="{BB962C8B-B14F-4D97-AF65-F5344CB8AC3E}">
        <p14:creationId xmlns:p14="http://schemas.microsoft.com/office/powerpoint/2010/main" val="35758316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5AE773FC-A056-4B3D-B205-343AC30DCAB3}"/>
              </a:ext>
            </a:extLst>
          </p:cNvPr>
          <p:cNvSpPr txBox="1"/>
          <p:nvPr/>
        </p:nvSpPr>
        <p:spPr>
          <a:xfrm>
            <a:off x="235671" y="131978"/>
            <a:ext cx="8889476" cy="5016758"/>
          </a:xfrm>
          <a:prstGeom prst="rect">
            <a:avLst/>
          </a:prstGeom>
          <a:noFill/>
        </p:spPr>
        <p:txBody>
          <a:bodyPr wrap="square">
            <a:spAutoFit/>
          </a:bodyPr>
          <a:lstStyle/>
          <a:p>
            <a:pPr algn="ctr"/>
            <a:r>
              <a:rPr lang="en-US" altLang="zh-CN" sz="2000">
                <a:solidFill>
                  <a:srgbClr val="FF0000"/>
                </a:solidFill>
              </a:rPr>
              <a:t>【</a:t>
            </a:r>
            <a:r>
              <a:rPr lang="zh-CN" altLang="en-US" sz="2000">
                <a:solidFill>
                  <a:srgbClr val="FF0000"/>
                </a:solidFill>
              </a:rPr>
              <a:t>参考译文</a:t>
            </a:r>
            <a:r>
              <a:rPr lang="en-US" altLang="zh-CN" sz="2000">
                <a:solidFill>
                  <a:srgbClr val="FF0000"/>
                </a:solidFill>
              </a:rPr>
              <a:t>】</a:t>
            </a:r>
          </a:p>
          <a:p>
            <a:r>
              <a:rPr lang="zh-CN" altLang="en-US" sz="2000"/>
              <a:t>李超，字魁吾，山东淄川西郊人。性格豪爽，乐善好施。一次，有个和尚偶然到他这里来化缘，李超让他饱吃一顿。和尚非常感激，便说：“我是少林寺的和尚。会一点武艺，让我传授给你吧。”李超大喜，留和尚在客舍里住下，供给他衣食，早晚跟他学习武艺。。过了三个月</a:t>
            </a:r>
            <a:r>
              <a:rPr lang="en-US" altLang="zh-CN" sz="2000"/>
              <a:t>,</a:t>
            </a:r>
            <a:r>
              <a:rPr lang="zh-CN" altLang="en-US" sz="2000"/>
              <a:t>李超的武艺已很精湛</a:t>
            </a:r>
            <a:r>
              <a:rPr lang="en-US" altLang="zh-CN" sz="2000"/>
              <a:t>,</a:t>
            </a:r>
            <a:r>
              <a:rPr lang="zh-CN" altLang="en-US" sz="2000"/>
              <a:t>便得意洋洋起来。和尚问他：“你觉得自己进步了吗？”李超轻松地答道：“我觉得进步了，师父您所会的，我已全部学会了。”和尚笑了笑，让李超试一试武艺。李超便马上脱掉衣服，朝手心吐了口唾沫，跳跃起来像猿猴一样飞行，落下来像鸟一样轻盈，腾跃了一阵子，露出骄傲的神色站在那里。和尚又笑了，说：“可以了。你既然把我的本领都学会了，那不妨让我们来较量一下武艺高低。”李超痛快地答应了。于是，两人双手交叉，作好比试的姿势，然后两人格斗起来。李超总是想找和尚的破绽，没料到，和尚忽然飞起一脚，李超顿时跌倒在一丈以外。和尚拍着手说：“你还没有完全学会我的本领啊！”李超用两手撑着地，惭愧而沮丧地向他请教。过了几天，和尚告辞离去了。李超从此以武艺出名，走南闯北，浪迹江湖，竟一直没有遇到对手。一次，李超偶然来到历下这地方，看到一个少年尼姑在广场上卖弄武艺，观看的人熙熙攘攘。</a:t>
            </a:r>
          </a:p>
        </p:txBody>
      </p:sp>
    </p:spTree>
    <p:extLst>
      <p:ext uri="{BB962C8B-B14F-4D97-AF65-F5344CB8AC3E}">
        <p14:creationId xmlns:p14="http://schemas.microsoft.com/office/powerpoint/2010/main" val="4025025684"/>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0561CAF7-B92E-4A69-BF07-C7569FA9E0CF}"/>
              </a:ext>
            </a:extLst>
          </p:cNvPr>
          <p:cNvSpPr txBox="1"/>
          <p:nvPr/>
        </p:nvSpPr>
        <p:spPr>
          <a:xfrm>
            <a:off x="94267" y="179410"/>
            <a:ext cx="8946037" cy="5016758"/>
          </a:xfrm>
          <a:prstGeom prst="rect">
            <a:avLst/>
          </a:prstGeom>
          <a:noFill/>
        </p:spPr>
        <p:txBody>
          <a:bodyPr wrap="square">
            <a:spAutoFit/>
          </a:bodyPr>
          <a:lstStyle/>
          <a:p>
            <a:r>
              <a:rPr lang="zh-CN" altLang="en-US" sz="2000"/>
              <a:t>尼姑对围观的人说：“颠来倒去就我一人，也太冷落了。有喜欢玩耍的人，不妨上场来较量较量权作游戏。”一连说了三遍，围观的人你看我，我看你，没有一个敢答应。李超在旁边站着，不禁技痒，便很神气地走进场中。小尼姑笑着与他合掌施礼。刚一交手，小尼姑便喊停下来，说道：“你这是少林派的武艺。”接着问他：“你师父是谁？”李超开始不作声，尼姑坚持追问，才告诉她是个和尚。尼姑拱了拱手说：“憨和尚是你师父吗？如果是这样，不必较量，我甘拜下风。”李超一再请求，尼姑不同意，大家在旁边怂恿他们比武。尼姑才说：“你既然是憨师的弟子，都是少林武林中人，不妨玩玩。但只要双方领会意思就行了。”李超嘴上答应了。但见她斯文瘦弱，有些看不起她，加上年轻好胜，一心想打败尼姑，以取一时的名声。正在不分胜负的时候，尼姑突然停了下来。李超问其中的缘故，尼姑笑而不答。李超认为她胆怯，坚决要求再交手。不久，李超飞起一脚，尼姑并起五指朝他大腿一削；李超觉得膝下像被刀砍了一样，跌倒在地上爬不起来了。尼姑笑着道歉说：“鲁莽了，冒犯了你，请不要怪罪！”李超被抬回了家，养了一个多月才痊愈。一年后，和尚又来了，李超给他讲述了这段往事。和尚吃惊地说，“你太鲁莽了，惹她干什么？幸亏你事先把我的名字告诉了她，不然，你的双腿恐怕早就断了。”</a:t>
            </a:r>
          </a:p>
        </p:txBody>
      </p:sp>
    </p:spTree>
    <p:extLst>
      <p:ext uri="{BB962C8B-B14F-4D97-AF65-F5344CB8AC3E}">
        <p14:creationId xmlns:p14="http://schemas.microsoft.com/office/powerpoint/2010/main" val="4159771423"/>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a:extLst>
              <a:ext uri="{FF2B5EF4-FFF2-40B4-BE49-F238E27FC236}">
                <a16:creationId xmlns:a16="http://schemas.microsoft.com/office/drawing/2014/main" id="{AD56DD9C-290B-47AB-9E83-A59950932D05}"/>
              </a:ext>
            </a:extLst>
          </p:cNvPr>
          <p:cNvSpPr txBox="1"/>
          <p:nvPr/>
        </p:nvSpPr>
        <p:spPr>
          <a:xfrm>
            <a:off x="235670" y="-51199"/>
            <a:ext cx="9002598" cy="3785652"/>
          </a:xfrm>
          <a:prstGeom prst="rect">
            <a:avLst/>
          </a:prstGeom>
          <a:noFill/>
        </p:spPr>
        <p:txBody>
          <a:bodyPr wrap="square">
            <a:spAutoFit/>
          </a:bodyPr>
          <a:lstStyle/>
          <a:p>
            <a:r>
              <a:rPr lang="zh-CN" altLang="en-US" sz="2400"/>
              <a:t>三、语言运用</a:t>
            </a:r>
          </a:p>
          <a:p>
            <a:r>
              <a:rPr lang="en-US" altLang="zh-CN" sz="2400">
                <a:solidFill>
                  <a:srgbClr val="FF0000"/>
                </a:solidFill>
              </a:rPr>
              <a:t>11</a:t>
            </a:r>
            <a:r>
              <a:rPr lang="zh-CN" altLang="en-US" sz="2400">
                <a:solidFill>
                  <a:srgbClr val="FF0000"/>
                </a:solidFill>
              </a:rPr>
              <a:t>．为下面一段话拟写一个标题。（不超过</a:t>
            </a:r>
            <a:r>
              <a:rPr lang="en-US" altLang="zh-CN" sz="2400">
                <a:solidFill>
                  <a:srgbClr val="FF0000"/>
                </a:solidFill>
              </a:rPr>
              <a:t>20</a:t>
            </a:r>
            <a:r>
              <a:rPr lang="zh-CN" altLang="en-US" sz="2400">
                <a:solidFill>
                  <a:srgbClr val="FF0000"/>
                </a:solidFill>
              </a:rPr>
              <a:t>个字）</a:t>
            </a:r>
          </a:p>
          <a:p>
            <a:r>
              <a:rPr lang="zh-CN" altLang="en-US" sz="2400"/>
              <a:t>从</a:t>
            </a:r>
            <a:r>
              <a:rPr lang="en-US" altLang="zh-CN" sz="2400"/>
              <a:t>《</a:t>
            </a:r>
            <a:r>
              <a:rPr lang="zh-CN" altLang="en-US" sz="2400"/>
              <a:t>聊斋志异</a:t>
            </a:r>
            <a:r>
              <a:rPr lang="en-US" altLang="zh-CN" sz="2400"/>
              <a:t>》</a:t>
            </a:r>
            <a:r>
              <a:rPr lang="zh-CN" altLang="en-US" sz="2400"/>
              <a:t>这部文言短篇小说集中可以看到，首先，蒲松龄将魏晋风流性情层面的“真”发展为更加执着的“痴”，并在</a:t>
            </a:r>
            <a:r>
              <a:rPr lang="en-US" altLang="zh-CN" sz="2400"/>
              <a:t>《</a:t>
            </a:r>
            <a:r>
              <a:rPr lang="zh-CN" altLang="en-US" sz="2400"/>
              <a:t>聊斋志异</a:t>
            </a:r>
            <a:r>
              <a:rPr lang="en-US" altLang="zh-CN" sz="2400"/>
              <a:t>》</a:t>
            </a:r>
            <a:r>
              <a:rPr lang="zh-CN" altLang="en-US" sz="2400"/>
              <a:t>中塑造了一系列痴男痴女的形象；其次，蒲松龄使魏晋风流自我层面的“狂”具有了浓厚的审美意味，以高扬的自我精神傲视一切不合理的世态人情，并在</a:t>
            </a:r>
            <a:r>
              <a:rPr lang="en-US" altLang="zh-CN" sz="2400"/>
              <a:t>《</a:t>
            </a:r>
            <a:r>
              <a:rPr lang="zh-CN" altLang="en-US" sz="2400"/>
              <a:t>聊斋志异</a:t>
            </a:r>
            <a:r>
              <a:rPr lang="en-US" altLang="zh-CN" sz="2400"/>
              <a:t>》</a:t>
            </a:r>
            <a:r>
              <a:rPr lang="zh-CN" altLang="en-US" sz="2400"/>
              <a:t>中塑造了一系列狂生的形象；最后，对魏晋风流超我层面的旷达自然，蒲松龄又通过笔下的人物为其理想境界加入了和谐浪漫和看似平凡实则超凡的爱情因素。</a:t>
            </a:r>
          </a:p>
        </p:txBody>
      </p:sp>
      <p:sp>
        <p:nvSpPr>
          <p:cNvPr id="6" name="文本框 5">
            <a:extLst>
              <a:ext uri="{FF2B5EF4-FFF2-40B4-BE49-F238E27FC236}">
                <a16:creationId xmlns:a16="http://schemas.microsoft.com/office/drawing/2014/main" id="{4242E1EF-CB13-4EF1-9858-C309BAA65812}"/>
              </a:ext>
            </a:extLst>
          </p:cNvPr>
          <p:cNvSpPr txBox="1"/>
          <p:nvPr/>
        </p:nvSpPr>
        <p:spPr>
          <a:xfrm>
            <a:off x="235670" y="3702456"/>
            <a:ext cx="8672660" cy="1323439"/>
          </a:xfrm>
          <a:prstGeom prst="rect">
            <a:avLst/>
          </a:prstGeom>
          <a:noFill/>
        </p:spPr>
        <p:txBody>
          <a:bodyPr wrap="square">
            <a:spAutoFit/>
          </a:bodyPr>
          <a:lstStyle/>
          <a:p>
            <a:r>
              <a:rPr lang="en-US" altLang="zh-CN" sz="2000">
                <a:solidFill>
                  <a:srgbClr val="FF0000"/>
                </a:solidFill>
              </a:rPr>
              <a:t>【</a:t>
            </a:r>
            <a:r>
              <a:rPr lang="zh-CN" altLang="en-US" sz="2000">
                <a:solidFill>
                  <a:srgbClr val="FF0000"/>
                </a:solidFill>
              </a:rPr>
              <a:t>答案</a:t>
            </a:r>
            <a:r>
              <a:rPr lang="en-US" altLang="zh-CN" sz="2000">
                <a:solidFill>
                  <a:srgbClr val="FF0000"/>
                </a:solidFill>
              </a:rPr>
              <a:t>】</a:t>
            </a:r>
            <a:r>
              <a:rPr lang="zh-CN" altLang="en-US" sz="2000">
                <a:solidFill>
                  <a:srgbClr val="FF0000"/>
                </a:solidFill>
              </a:rPr>
              <a:t>蒲松龄在</a:t>
            </a:r>
            <a:r>
              <a:rPr lang="en-US" altLang="zh-CN" sz="2000">
                <a:solidFill>
                  <a:srgbClr val="FF0000"/>
                </a:solidFill>
              </a:rPr>
              <a:t>《</a:t>
            </a:r>
            <a:r>
              <a:rPr lang="zh-CN" altLang="en-US" sz="2000">
                <a:solidFill>
                  <a:srgbClr val="FF0000"/>
                </a:solidFill>
              </a:rPr>
              <a:t>聊斋志异</a:t>
            </a:r>
            <a:r>
              <a:rPr lang="en-US" altLang="zh-CN" sz="2000">
                <a:solidFill>
                  <a:srgbClr val="FF0000"/>
                </a:solidFill>
              </a:rPr>
              <a:t>》</a:t>
            </a:r>
            <a:r>
              <a:rPr lang="zh-CN" altLang="en-US" sz="2000">
                <a:solidFill>
                  <a:srgbClr val="FF0000"/>
                </a:solidFill>
              </a:rPr>
              <a:t>中对魏晋风流的继承与发展。</a:t>
            </a:r>
          </a:p>
          <a:p>
            <a:r>
              <a:rPr lang="en-US" altLang="zh-CN" sz="2000">
                <a:solidFill>
                  <a:srgbClr val="00B0F0"/>
                </a:solidFill>
              </a:rPr>
              <a:t>【</a:t>
            </a:r>
            <a:r>
              <a:rPr lang="zh-CN" altLang="en-US" sz="2000">
                <a:solidFill>
                  <a:srgbClr val="00B0F0"/>
                </a:solidFill>
              </a:rPr>
              <a:t>解析</a:t>
            </a:r>
            <a:r>
              <a:rPr lang="en-US" altLang="zh-CN" sz="2000">
                <a:solidFill>
                  <a:srgbClr val="00B0F0"/>
                </a:solidFill>
              </a:rPr>
              <a:t>】</a:t>
            </a:r>
            <a:r>
              <a:rPr lang="zh-CN" altLang="en-US" sz="2000">
                <a:solidFill>
                  <a:srgbClr val="00B0F0"/>
                </a:solidFill>
              </a:rPr>
              <a:t>本题语段的主要陈述对象是蒲松龄及</a:t>
            </a:r>
            <a:r>
              <a:rPr lang="en-US" altLang="zh-CN" sz="2000">
                <a:solidFill>
                  <a:srgbClr val="00B0F0"/>
                </a:solidFill>
              </a:rPr>
              <a:t>《</a:t>
            </a:r>
            <a:r>
              <a:rPr lang="zh-CN" altLang="en-US" sz="2000">
                <a:solidFill>
                  <a:srgbClr val="00B0F0"/>
                </a:solidFill>
              </a:rPr>
              <a:t>聊斋志异</a:t>
            </a:r>
            <a:r>
              <a:rPr lang="en-US" altLang="zh-CN" sz="2000">
                <a:solidFill>
                  <a:srgbClr val="00B0F0"/>
                </a:solidFill>
              </a:rPr>
              <a:t>》</a:t>
            </a:r>
            <a:r>
              <a:rPr lang="zh-CN" altLang="en-US" sz="2000">
                <a:solidFill>
                  <a:srgbClr val="00B0F0"/>
                </a:solidFill>
              </a:rPr>
              <a:t>，主体事件是蒲松龄在</a:t>
            </a:r>
            <a:r>
              <a:rPr lang="en-US" altLang="zh-CN" sz="2000">
                <a:solidFill>
                  <a:srgbClr val="00B0F0"/>
                </a:solidFill>
              </a:rPr>
              <a:t>《</a:t>
            </a:r>
            <a:r>
              <a:rPr lang="zh-CN" altLang="en-US" sz="2000">
                <a:solidFill>
                  <a:srgbClr val="00B0F0"/>
                </a:solidFill>
              </a:rPr>
              <a:t>聊斋志异</a:t>
            </a:r>
            <a:r>
              <a:rPr lang="en-US" altLang="zh-CN" sz="2000">
                <a:solidFill>
                  <a:srgbClr val="00B0F0"/>
                </a:solidFill>
              </a:rPr>
              <a:t>》</a:t>
            </a:r>
            <a:r>
              <a:rPr lang="zh-CN" altLang="en-US" sz="2000">
                <a:solidFill>
                  <a:srgbClr val="00B0F0"/>
                </a:solidFill>
              </a:rPr>
              <a:t>中对魏晋风流的三个层面的继承和发扬。据此按照“陈述对象</a:t>
            </a:r>
            <a:r>
              <a:rPr lang="en-US" altLang="zh-CN" sz="2000">
                <a:solidFill>
                  <a:srgbClr val="00B0F0"/>
                </a:solidFill>
              </a:rPr>
              <a:t>+</a:t>
            </a:r>
            <a:r>
              <a:rPr lang="zh-CN" altLang="en-US" sz="2000">
                <a:solidFill>
                  <a:srgbClr val="00B0F0"/>
                </a:solidFill>
              </a:rPr>
              <a:t>事件”的格式加以概括即可，还要注意字数限制。</a:t>
            </a:r>
          </a:p>
        </p:txBody>
      </p:sp>
      <p:pic>
        <p:nvPicPr>
          <p:cNvPr id="7" name="New picture"/>
          <p:cNvPicPr/>
          <p:nvPr/>
        </p:nvPicPr>
        <p:blipFill>
          <a:blip r:embed="rId2"/>
          <a:stretch>
            <a:fillRect/>
          </a:stretch>
        </p:blipFill>
        <p:spPr>
          <a:xfrm>
            <a:off x="12471400" y="12611100"/>
            <a:ext cx="317500" cy="228600"/>
          </a:xfrm>
          <a:prstGeom prst="cube">
            <a:avLst/>
          </a:prstGeom>
        </p:spPr>
      </p:pic>
    </p:spTree>
    <p:extLst>
      <p:ext uri="{BB962C8B-B14F-4D97-AF65-F5344CB8AC3E}">
        <p14:creationId xmlns:p14="http://schemas.microsoft.com/office/powerpoint/2010/main" val="11892539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BED4F0C4-6421-472E-8A27-31AFC7C01705}"/>
              </a:ext>
            </a:extLst>
          </p:cNvPr>
          <p:cNvSpPr txBox="1"/>
          <p:nvPr/>
        </p:nvSpPr>
        <p:spPr>
          <a:xfrm>
            <a:off x="386499" y="56560"/>
            <a:ext cx="8663233" cy="3785652"/>
          </a:xfrm>
          <a:prstGeom prst="rect">
            <a:avLst/>
          </a:prstGeom>
          <a:noFill/>
        </p:spPr>
        <p:txBody>
          <a:bodyPr wrap="square">
            <a:spAutoFit/>
          </a:bodyPr>
          <a:lstStyle/>
          <a:p>
            <a:r>
              <a:rPr lang="zh-CN" altLang="en-US" sz="2400"/>
              <a:t>一、基础知识。</a:t>
            </a:r>
          </a:p>
          <a:p>
            <a:r>
              <a:rPr lang="en-US" altLang="zh-CN" sz="2400">
                <a:solidFill>
                  <a:srgbClr val="FF0000"/>
                </a:solidFill>
              </a:rPr>
              <a:t>1</a:t>
            </a:r>
            <a:r>
              <a:rPr lang="zh-CN" altLang="en-US" sz="2400">
                <a:solidFill>
                  <a:srgbClr val="FF0000"/>
                </a:solidFill>
              </a:rPr>
              <a:t>．下列各组词语中，加点字的注音完全正确的一组是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．翕辟</a:t>
            </a:r>
            <a:r>
              <a:rPr lang="en-US" altLang="zh-CN" sz="2400"/>
              <a:t>(xī)</a:t>
            </a:r>
            <a:r>
              <a:rPr lang="zh-CN" altLang="en-US" sz="2400"/>
              <a:t>　		窘迫</a:t>
            </a:r>
            <a:r>
              <a:rPr lang="en-US" altLang="zh-CN" sz="2400"/>
              <a:t>(jiǒng)</a:t>
            </a:r>
          </a:p>
          <a:p>
            <a:r>
              <a:rPr lang="en-US" altLang="zh-CN" sz="2400"/>
              <a:t>     </a:t>
            </a:r>
            <a:r>
              <a:rPr lang="zh-CN" altLang="en-US" sz="2400"/>
              <a:t>迂讷</a:t>
            </a:r>
            <a:r>
              <a:rPr lang="en-US" altLang="zh-CN" sz="2400"/>
              <a:t>(nà)  		           </a:t>
            </a:r>
            <a:r>
              <a:rPr lang="zh-CN" altLang="en-US" sz="2400"/>
              <a:t>咯噔</a:t>
            </a:r>
            <a:r>
              <a:rPr lang="en-US" altLang="zh-CN" sz="2400"/>
              <a:t>(gē dēng)</a:t>
            </a:r>
          </a:p>
          <a:p>
            <a:r>
              <a:rPr lang="en-US" altLang="zh-CN" sz="2400"/>
              <a:t>B</a:t>
            </a:r>
            <a:r>
              <a:rPr lang="zh-CN" altLang="en-US" sz="2400"/>
              <a:t>．宽宥</a:t>
            </a:r>
            <a:r>
              <a:rPr lang="en-US" altLang="zh-CN" sz="2400"/>
              <a:t>(yòu)  		</a:t>
            </a:r>
            <a:r>
              <a:rPr lang="zh-CN" altLang="en-US" sz="2400"/>
              <a:t>万椽</a:t>
            </a:r>
            <a:r>
              <a:rPr lang="en-US" altLang="zh-CN" sz="2400"/>
              <a:t>(chuán)</a:t>
            </a:r>
          </a:p>
          <a:p>
            <a:r>
              <a:rPr lang="en-US" altLang="zh-CN" sz="2400"/>
              <a:t>      </a:t>
            </a:r>
            <a:r>
              <a:rPr lang="zh-CN" altLang="en-US" sz="2400"/>
              <a:t>裘马</a:t>
            </a:r>
            <a:r>
              <a:rPr lang="en-US" altLang="zh-CN" sz="2400"/>
              <a:t>(qiú)  		</a:t>
            </a:r>
            <a:r>
              <a:rPr lang="zh-CN" altLang="en-US" sz="2400"/>
              <a:t>刨根究底</a:t>
            </a:r>
            <a:r>
              <a:rPr lang="en-US" altLang="zh-CN" sz="2400"/>
              <a:t>(páo)</a:t>
            </a:r>
          </a:p>
          <a:p>
            <a:r>
              <a:rPr lang="en-US" altLang="zh-CN" sz="2400"/>
              <a:t>C</a:t>
            </a:r>
            <a:r>
              <a:rPr lang="zh-CN" altLang="en-US" sz="2400"/>
              <a:t>．厚赍</a:t>
            </a:r>
            <a:r>
              <a:rPr lang="en-US" altLang="zh-CN" sz="2400"/>
              <a:t>(jī)  		           </a:t>
            </a:r>
            <a:r>
              <a:rPr lang="zh-CN" altLang="en-US" sz="2400"/>
              <a:t>黏性</a:t>
            </a:r>
            <a:r>
              <a:rPr lang="en-US" altLang="zh-CN" sz="2400"/>
              <a:t>(nián)</a:t>
            </a:r>
          </a:p>
          <a:p>
            <a:r>
              <a:rPr lang="en-US" altLang="zh-CN" sz="2400"/>
              <a:t>      </a:t>
            </a:r>
            <a:r>
              <a:rPr lang="zh-CN" altLang="en-US" sz="2400"/>
              <a:t>翘然</a:t>
            </a:r>
            <a:r>
              <a:rPr lang="en-US" altLang="zh-CN" sz="2400"/>
              <a:t>(qiáo)  	           </a:t>
            </a:r>
            <a:r>
              <a:rPr lang="zh-CN" altLang="en-US" sz="2400"/>
              <a:t>闩死</a:t>
            </a:r>
            <a:r>
              <a:rPr lang="en-US" altLang="zh-CN" sz="2400"/>
              <a:t>(shuān)</a:t>
            </a:r>
          </a:p>
          <a:p>
            <a:r>
              <a:rPr lang="en-US" altLang="zh-CN" sz="2400"/>
              <a:t>D</a:t>
            </a:r>
            <a:r>
              <a:rPr lang="zh-CN" altLang="en-US" sz="2400"/>
              <a:t>．觇视</a:t>
            </a:r>
            <a:r>
              <a:rPr lang="en-US" altLang="zh-CN" sz="2400"/>
              <a:t>(chān)		</a:t>
            </a:r>
            <a:r>
              <a:rPr lang="zh-CN" altLang="en-US" sz="2400"/>
              <a:t>蹄躈</a:t>
            </a:r>
            <a:r>
              <a:rPr lang="en-US" altLang="zh-CN" sz="2400"/>
              <a:t>(jiào) </a:t>
            </a:r>
          </a:p>
          <a:p>
            <a:r>
              <a:rPr lang="en-US" altLang="zh-CN" sz="2400"/>
              <a:t>      </a:t>
            </a:r>
            <a:r>
              <a:rPr lang="zh-CN" altLang="en-US" sz="2400"/>
              <a:t>门扉</a:t>
            </a:r>
            <a:r>
              <a:rPr lang="en-US" altLang="zh-CN" sz="2400"/>
              <a:t>(fēi)   		</a:t>
            </a:r>
            <a:r>
              <a:rPr lang="zh-CN" altLang="en-US" sz="2400"/>
              <a:t>强劲</a:t>
            </a:r>
            <a:r>
              <a:rPr lang="en-US" altLang="zh-CN" sz="2400"/>
              <a:t>(jìng)</a:t>
            </a:r>
          </a:p>
        </p:txBody>
      </p:sp>
      <p:sp>
        <p:nvSpPr>
          <p:cNvPr id="5" name="文本框 4">
            <a:extLst>
              <a:ext uri="{FF2B5EF4-FFF2-40B4-BE49-F238E27FC236}">
                <a16:creationId xmlns:a16="http://schemas.microsoft.com/office/drawing/2014/main" id="{87D6784B-1A8F-40B6-A341-01B278F47F1D}"/>
              </a:ext>
            </a:extLst>
          </p:cNvPr>
          <p:cNvSpPr txBox="1"/>
          <p:nvPr/>
        </p:nvSpPr>
        <p:spPr>
          <a:xfrm>
            <a:off x="216816" y="4475073"/>
            <a:ext cx="7890236" cy="830997"/>
          </a:xfrm>
          <a:prstGeom prst="rect">
            <a:avLst/>
          </a:prstGeom>
          <a:noFill/>
        </p:spPr>
        <p:txBody>
          <a:bodyPr wrap="square">
            <a:spAutoFit/>
          </a:bodyPr>
          <a:lstStyle/>
          <a:p>
            <a:r>
              <a:rPr lang="en-US" altLang="zh-CN" sz="2400">
                <a:solidFill>
                  <a:srgbClr val="FF0000"/>
                </a:solidFill>
              </a:rPr>
              <a:t>B</a:t>
            </a:r>
            <a:r>
              <a:rPr lang="zh-CN" altLang="en-US" sz="2400">
                <a:solidFill>
                  <a:srgbClr val="FF0000"/>
                </a:solidFill>
              </a:rPr>
              <a:t>　</a:t>
            </a:r>
            <a:r>
              <a:rPr lang="en-US" altLang="zh-CN" sz="2400">
                <a:solidFill>
                  <a:srgbClr val="FF0000"/>
                </a:solidFill>
              </a:rPr>
              <a:t>[A</a:t>
            </a:r>
            <a:r>
              <a:rPr lang="zh-CN" altLang="en-US" sz="2400">
                <a:solidFill>
                  <a:srgbClr val="FF0000"/>
                </a:solidFill>
              </a:rPr>
              <a:t>项，“讷”应读</a:t>
            </a:r>
            <a:r>
              <a:rPr lang="en-US" altLang="zh-CN" sz="2400" err="1">
                <a:solidFill>
                  <a:srgbClr val="FF0000"/>
                </a:solidFill>
              </a:rPr>
              <a:t>nè</a:t>
            </a:r>
            <a:r>
              <a:rPr lang="zh-CN" altLang="en-US" sz="2400">
                <a:solidFill>
                  <a:srgbClr val="FF0000"/>
                </a:solidFill>
              </a:rPr>
              <a:t>；</a:t>
            </a:r>
            <a:r>
              <a:rPr lang="en-US" altLang="zh-CN" sz="2400">
                <a:solidFill>
                  <a:srgbClr val="FF0000"/>
                </a:solidFill>
              </a:rPr>
              <a:t>C</a:t>
            </a:r>
            <a:r>
              <a:rPr lang="zh-CN" altLang="en-US" sz="2400">
                <a:solidFill>
                  <a:srgbClr val="FF0000"/>
                </a:solidFill>
              </a:rPr>
              <a:t>项，“翘”应读</a:t>
            </a:r>
            <a:r>
              <a:rPr lang="en-US" altLang="zh-CN" sz="2400" err="1">
                <a:solidFill>
                  <a:srgbClr val="FF0000"/>
                </a:solidFill>
              </a:rPr>
              <a:t>qiào</a:t>
            </a:r>
            <a:r>
              <a:rPr lang="zh-CN" altLang="en-US" sz="2400">
                <a:solidFill>
                  <a:srgbClr val="FF0000"/>
                </a:solidFill>
              </a:rPr>
              <a:t>；</a:t>
            </a:r>
            <a:r>
              <a:rPr lang="en-US" altLang="zh-CN" sz="2400">
                <a:solidFill>
                  <a:srgbClr val="FF0000"/>
                </a:solidFill>
              </a:rPr>
              <a:t>D</a:t>
            </a:r>
            <a:r>
              <a:rPr lang="zh-CN" altLang="en-US" sz="2400">
                <a:solidFill>
                  <a:srgbClr val="FF0000"/>
                </a:solidFill>
              </a:rPr>
              <a:t>项，“躈”应读</a:t>
            </a:r>
            <a:r>
              <a:rPr lang="en-US" altLang="zh-CN" sz="2400" err="1">
                <a:solidFill>
                  <a:srgbClr val="FF0000"/>
                </a:solidFill>
              </a:rPr>
              <a:t>qiào</a:t>
            </a:r>
            <a:r>
              <a:rPr lang="zh-CN" altLang="en-US" sz="2400">
                <a:solidFill>
                  <a:srgbClr val="FF0000"/>
                </a:solidFill>
              </a:rPr>
              <a:t>。</a:t>
            </a:r>
            <a:r>
              <a:rPr lang="en-US" altLang="zh-CN" sz="2400">
                <a:solidFill>
                  <a:srgbClr val="FF0000"/>
                </a:solidFill>
              </a:rPr>
              <a:t>]</a:t>
            </a:r>
          </a:p>
        </p:txBody>
      </p:sp>
    </p:spTree>
    <p:custDataLst>
      <p:tags r:id="rId2"/>
    </p:custDataLst>
    <p:extLst>
      <p:ext uri="{BB962C8B-B14F-4D97-AF65-F5344CB8AC3E}">
        <p14:creationId xmlns:p14="http://schemas.microsoft.com/office/powerpoint/2010/main" val="10251457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A2F72CCD-3A62-404B-872C-0ABC95F4E610}"/>
              </a:ext>
            </a:extLst>
          </p:cNvPr>
          <p:cNvSpPr txBox="1"/>
          <p:nvPr/>
        </p:nvSpPr>
        <p:spPr>
          <a:xfrm>
            <a:off x="815419" y="504955"/>
            <a:ext cx="8196606" cy="1938992"/>
          </a:xfrm>
          <a:prstGeom prst="rect">
            <a:avLst/>
          </a:prstGeom>
          <a:noFill/>
        </p:spPr>
        <p:txBody>
          <a:bodyPr wrap="square">
            <a:spAutoFit/>
          </a:bodyPr>
          <a:lstStyle/>
          <a:p>
            <a:r>
              <a:rPr lang="en-US" altLang="zh-CN" sz="2400">
                <a:solidFill>
                  <a:srgbClr val="FF0000"/>
                </a:solidFill>
              </a:rPr>
              <a:t>2</a:t>
            </a:r>
            <a:r>
              <a:rPr lang="zh-CN" altLang="en-US" sz="2400">
                <a:solidFill>
                  <a:srgbClr val="FF0000"/>
                </a:solidFill>
              </a:rPr>
              <a:t>．下列各项中，加点词的解释不正确的一项是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．宫中尚促织之戏　　　        尚：崇尚，喜好</a:t>
            </a:r>
          </a:p>
          <a:p>
            <a:r>
              <a:rPr lang="en-US" altLang="zh-CN" sz="2400"/>
              <a:t>B</a:t>
            </a:r>
            <a:r>
              <a:rPr lang="zh-CN" altLang="en-US" sz="2400"/>
              <a:t>．每责一头，辄倾数家之产     责：负责</a:t>
            </a:r>
          </a:p>
          <a:p>
            <a:r>
              <a:rPr lang="en-US" altLang="zh-CN" sz="2400"/>
              <a:t>C</a:t>
            </a:r>
            <a:r>
              <a:rPr lang="zh-CN" altLang="en-US" sz="2400"/>
              <a:t>．即道人意中事，无毫发爽    爽：差失</a:t>
            </a:r>
          </a:p>
          <a:p>
            <a:r>
              <a:rPr lang="en-US" altLang="zh-CN" sz="2400"/>
              <a:t>D</a:t>
            </a:r>
            <a:r>
              <a:rPr lang="zh-CN" altLang="en-US" sz="2400"/>
              <a:t>．巨身修尾，青项金翅           修：长</a:t>
            </a:r>
          </a:p>
        </p:txBody>
      </p:sp>
      <p:sp>
        <p:nvSpPr>
          <p:cNvPr id="5" name="文本框 4">
            <a:extLst>
              <a:ext uri="{FF2B5EF4-FFF2-40B4-BE49-F238E27FC236}">
                <a16:creationId xmlns:a16="http://schemas.microsoft.com/office/drawing/2014/main" id="{EEA287FE-A8A9-45B1-9C8A-7BBA031E25AC}"/>
              </a:ext>
            </a:extLst>
          </p:cNvPr>
          <p:cNvSpPr txBox="1"/>
          <p:nvPr/>
        </p:nvSpPr>
        <p:spPr>
          <a:xfrm>
            <a:off x="1484720" y="3274971"/>
            <a:ext cx="4572000" cy="369332"/>
          </a:xfrm>
          <a:prstGeom prst="rect">
            <a:avLst/>
          </a:prstGeom>
          <a:noFill/>
        </p:spPr>
        <p:txBody>
          <a:bodyPr wrap="square">
            <a:spAutoFit/>
          </a:bodyPr>
          <a:lstStyle/>
          <a:p>
            <a:r>
              <a:rPr lang="en-US" altLang="zh-CN">
                <a:solidFill>
                  <a:srgbClr val="FF0000"/>
                </a:solidFill>
              </a:rPr>
              <a:t>B</a:t>
            </a:r>
            <a:r>
              <a:rPr lang="zh-CN" altLang="en-US">
                <a:solidFill>
                  <a:srgbClr val="FF0000"/>
                </a:solidFill>
              </a:rPr>
              <a:t>　</a:t>
            </a:r>
            <a:r>
              <a:rPr lang="en-US" altLang="zh-CN">
                <a:solidFill>
                  <a:srgbClr val="FF0000"/>
                </a:solidFill>
              </a:rPr>
              <a:t>[</a:t>
            </a:r>
            <a:r>
              <a:rPr lang="zh-CN" altLang="en-US">
                <a:solidFill>
                  <a:srgbClr val="FF0000"/>
                </a:solidFill>
              </a:rPr>
              <a:t>责：索取。</a:t>
            </a:r>
            <a:r>
              <a:rPr lang="en-US" altLang="zh-CN">
                <a:solidFill>
                  <a:srgbClr val="FF0000"/>
                </a:solidFill>
              </a:rPr>
              <a:t>]</a:t>
            </a:r>
          </a:p>
        </p:txBody>
      </p:sp>
    </p:spTree>
    <p:custDataLst>
      <p:tags r:id="rId2"/>
    </p:custDataLst>
    <p:extLst>
      <p:ext uri="{BB962C8B-B14F-4D97-AF65-F5344CB8AC3E}">
        <p14:creationId xmlns:p14="http://schemas.microsoft.com/office/powerpoint/2010/main" val="40050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83EB24B0-ED10-4694-B37F-5129F19B8CA8}"/>
              </a:ext>
            </a:extLst>
          </p:cNvPr>
          <p:cNvSpPr txBox="1"/>
          <p:nvPr/>
        </p:nvSpPr>
        <p:spPr>
          <a:xfrm>
            <a:off x="103695" y="548466"/>
            <a:ext cx="8559538" cy="1938992"/>
          </a:xfrm>
          <a:prstGeom prst="rect">
            <a:avLst/>
          </a:prstGeom>
          <a:noFill/>
        </p:spPr>
        <p:txBody>
          <a:bodyPr wrap="square">
            <a:spAutoFit/>
          </a:bodyPr>
          <a:lstStyle/>
          <a:p>
            <a:r>
              <a:rPr lang="en-US" altLang="zh-CN" sz="2400">
                <a:solidFill>
                  <a:srgbClr val="FF0000"/>
                </a:solidFill>
              </a:rPr>
              <a:t>3</a:t>
            </a:r>
            <a:r>
              <a:rPr lang="zh-CN" altLang="en-US" sz="2400">
                <a:solidFill>
                  <a:srgbClr val="FF0000"/>
                </a:solidFill>
              </a:rPr>
              <a:t>．下列划线的词语，意义和用法相同的一组是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．成以其小，劣之</a:t>
            </a:r>
            <a:r>
              <a:rPr lang="en-US" altLang="zh-CN" sz="2400"/>
              <a:t>/</a:t>
            </a:r>
            <a:r>
              <a:rPr lang="zh-CN" altLang="en-US" sz="2400"/>
              <a:t>宰以卓异闻</a:t>
            </a:r>
          </a:p>
          <a:p>
            <a:r>
              <a:rPr lang="en-US" altLang="zh-CN" sz="2400"/>
              <a:t>B</a:t>
            </a:r>
            <a:r>
              <a:rPr lang="zh-CN" altLang="en-US" sz="2400"/>
              <a:t>．昂其直，居为奇货</a:t>
            </a:r>
            <a:r>
              <a:rPr lang="en-US" altLang="zh-CN" sz="2400"/>
              <a:t>/</a:t>
            </a:r>
            <a:r>
              <a:rPr lang="zh-CN" altLang="en-US" sz="2400"/>
              <a:t>遂为猾胥报充里正役</a:t>
            </a:r>
          </a:p>
          <a:p>
            <a:r>
              <a:rPr lang="en-US" altLang="zh-CN" sz="2400"/>
              <a:t>C</a:t>
            </a:r>
            <a:r>
              <a:rPr lang="zh-CN" altLang="en-US" sz="2400"/>
              <a:t>．儿涕而出</a:t>
            </a:r>
            <a:r>
              <a:rPr lang="en-US" altLang="zh-CN" sz="2400"/>
              <a:t>/</a:t>
            </a:r>
            <a:r>
              <a:rPr lang="zh-CN" altLang="en-US" sz="2400"/>
              <a:t>而翁归，自与汝覆算耳</a:t>
            </a:r>
          </a:p>
          <a:p>
            <a:r>
              <a:rPr lang="en-US" altLang="zh-CN" sz="2400"/>
              <a:t>D</a:t>
            </a:r>
            <a:r>
              <a:rPr lang="zh-CN" altLang="en-US" sz="2400"/>
              <a:t>．成述其异，宰不信</a:t>
            </a:r>
            <a:r>
              <a:rPr lang="en-US" altLang="zh-CN" sz="2400"/>
              <a:t>/</a:t>
            </a:r>
            <a:r>
              <a:rPr lang="zh-CN" altLang="en-US" sz="2400"/>
              <a:t>遍试之，无出其右者</a:t>
            </a:r>
          </a:p>
        </p:txBody>
      </p:sp>
      <p:sp>
        <p:nvSpPr>
          <p:cNvPr id="5" name="文本框 4">
            <a:extLst>
              <a:ext uri="{FF2B5EF4-FFF2-40B4-BE49-F238E27FC236}">
                <a16:creationId xmlns:a16="http://schemas.microsoft.com/office/drawing/2014/main" id="{40DC9F2A-9994-4550-9D10-C3F0D0AABCC6}"/>
              </a:ext>
            </a:extLst>
          </p:cNvPr>
          <p:cNvSpPr txBox="1"/>
          <p:nvPr/>
        </p:nvSpPr>
        <p:spPr>
          <a:xfrm>
            <a:off x="329937" y="3208265"/>
            <a:ext cx="8672659" cy="1200329"/>
          </a:xfrm>
          <a:prstGeom prst="rect">
            <a:avLst/>
          </a:prstGeom>
          <a:noFill/>
        </p:spPr>
        <p:txBody>
          <a:bodyPr wrap="square">
            <a:spAutoFit/>
          </a:bodyPr>
          <a:lstStyle/>
          <a:p>
            <a:r>
              <a:rPr lang="en-US" altLang="zh-CN" sz="2400">
                <a:solidFill>
                  <a:srgbClr val="FF0000"/>
                </a:solidFill>
              </a:rPr>
              <a:t>D</a:t>
            </a:r>
            <a:r>
              <a:rPr lang="zh-CN" altLang="en-US" sz="2400">
                <a:solidFill>
                  <a:srgbClr val="FF0000"/>
                </a:solidFill>
              </a:rPr>
              <a:t>　</a:t>
            </a:r>
            <a:r>
              <a:rPr lang="en-US" altLang="zh-CN" sz="2400">
                <a:solidFill>
                  <a:srgbClr val="FF0000"/>
                </a:solidFill>
              </a:rPr>
              <a:t>[D</a:t>
            </a:r>
            <a:r>
              <a:rPr lang="zh-CN" altLang="en-US" sz="2400">
                <a:solidFill>
                  <a:srgbClr val="FF0000"/>
                </a:solidFill>
              </a:rPr>
              <a:t>项，“其”，均为代词，指促织。</a:t>
            </a:r>
            <a:r>
              <a:rPr lang="en-US" altLang="zh-CN" sz="2400">
                <a:solidFill>
                  <a:srgbClr val="FF0000"/>
                </a:solidFill>
              </a:rPr>
              <a:t>A</a:t>
            </a:r>
            <a:r>
              <a:rPr lang="zh-CN" altLang="en-US" sz="2400">
                <a:solidFill>
                  <a:srgbClr val="FF0000"/>
                </a:solidFill>
              </a:rPr>
              <a:t>项，“以”，因为</a:t>
            </a:r>
            <a:r>
              <a:rPr lang="en-US" altLang="zh-CN" sz="2400">
                <a:solidFill>
                  <a:srgbClr val="FF0000"/>
                </a:solidFill>
              </a:rPr>
              <a:t>/</a:t>
            </a:r>
            <a:r>
              <a:rPr lang="zh-CN" altLang="en-US" sz="2400">
                <a:solidFill>
                  <a:srgbClr val="FF0000"/>
                </a:solidFill>
              </a:rPr>
              <a:t>凭。</a:t>
            </a:r>
            <a:r>
              <a:rPr lang="en-US" altLang="zh-CN" sz="2400">
                <a:solidFill>
                  <a:srgbClr val="FF0000"/>
                </a:solidFill>
              </a:rPr>
              <a:t>B</a:t>
            </a:r>
            <a:r>
              <a:rPr lang="zh-CN" altLang="en-US" sz="2400">
                <a:solidFill>
                  <a:srgbClr val="FF0000"/>
                </a:solidFill>
              </a:rPr>
              <a:t>项，“为”，当作</a:t>
            </a:r>
            <a:r>
              <a:rPr lang="en-US" altLang="zh-CN" sz="2400">
                <a:solidFill>
                  <a:srgbClr val="FF0000"/>
                </a:solidFill>
              </a:rPr>
              <a:t>/</a:t>
            </a:r>
            <a:r>
              <a:rPr lang="zh-CN" altLang="en-US" sz="2400">
                <a:solidFill>
                  <a:srgbClr val="FF0000"/>
                </a:solidFill>
              </a:rPr>
              <a:t>被。</a:t>
            </a:r>
            <a:r>
              <a:rPr lang="en-US" altLang="zh-CN" sz="2400">
                <a:solidFill>
                  <a:srgbClr val="FF0000"/>
                </a:solidFill>
              </a:rPr>
              <a:t>C</a:t>
            </a:r>
            <a:r>
              <a:rPr lang="zh-CN" altLang="en-US" sz="2400">
                <a:solidFill>
                  <a:srgbClr val="FF0000"/>
                </a:solidFill>
              </a:rPr>
              <a:t>项，“而”，连词，表示修饰关系</a:t>
            </a:r>
            <a:r>
              <a:rPr lang="en-US" altLang="zh-CN" sz="2400">
                <a:solidFill>
                  <a:srgbClr val="FF0000"/>
                </a:solidFill>
              </a:rPr>
              <a:t>/</a:t>
            </a:r>
            <a:r>
              <a:rPr lang="zh-CN" altLang="en-US" sz="2400">
                <a:solidFill>
                  <a:srgbClr val="FF0000"/>
                </a:solidFill>
              </a:rPr>
              <a:t>代词，表示“你的”。</a:t>
            </a:r>
            <a:r>
              <a:rPr lang="en-US" altLang="zh-CN" sz="2400">
                <a:solidFill>
                  <a:srgbClr val="FF0000"/>
                </a:solidFill>
              </a:rPr>
              <a:t>]</a:t>
            </a:r>
          </a:p>
        </p:txBody>
      </p:sp>
    </p:spTree>
    <p:custDataLst>
      <p:tags r:id="rId2"/>
    </p:custDataLst>
    <p:extLst>
      <p:ext uri="{BB962C8B-B14F-4D97-AF65-F5344CB8AC3E}">
        <p14:creationId xmlns:p14="http://schemas.microsoft.com/office/powerpoint/2010/main" val="33903023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97552032-8927-40FE-A1F8-F934495CCA6E}"/>
              </a:ext>
            </a:extLst>
          </p:cNvPr>
          <p:cNvSpPr txBox="1"/>
          <p:nvPr/>
        </p:nvSpPr>
        <p:spPr>
          <a:xfrm>
            <a:off x="348792" y="189530"/>
            <a:ext cx="8870622" cy="3046988"/>
          </a:xfrm>
          <a:prstGeom prst="rect">
            <a:avLst/>
          </a:prstGeom>
          <a:noFill/>
        </p:spPr>
        <p:txBody>
          <a:bodyPr wrap="square">
            <a:spAutoFit/>
          </a:bodyPr>
          <a:lstStyle/>
          <a:p>
            <a:r>
              <a:rPr lang="en-US" altLang="zh-CN" sz="2400">
                <a:solidFill>
                  <a:srgbClr val="FF0000"/>
                </a:solidFill>
              </a:rPr>
              <a:t>4</a:t>
            </a:r>
            <a:r>
              <a:rPr lang="zh-CN" altLang="en-US" sz="2400">
                <a:solidFill>
                  <a:srgbClr val="FF0000"/>
                </a:solidFill>
              </a:rPr>
              <a:t>．下列划线词的活用类型，归类正确的一项是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①</a:t>
            </a:r>
            <a:r>
              <a:rPr lang="zh-CN" altLang="en-US" sz="2400"/>
              <a:t>市中游侠儿得佳者笼养之　②成以其小，劣之　③欲居之以为利，而高其直　④细疏其能　⑤成然之　⑥益奇之　⑦试使斗而才　⑧昂其直，居为奇货</a:t>
            </a:r>
          </a:p>
          <a:p>
            <a:r>
              <a:rPr lang="en-US" altLang="zh-CN" sz="2400"/>
              <a:t>A</a:t>
            </a:r>
            <a:r>
              <a:rPr lang="zh-CN" altLang="en-US" sz="2400"/>
              <a:t>．①</a:t>
            </a:r>
            <a:r>
              <a:rPr lang="en-US" altLang="zh-CN" sz="2400"/>
              <a:t>/②⑤⑥/③⑧/④⑦</a:t>
            </a:r>
          </a:p>
          <a:p>
            <a:r>
              <a:rPr lang="en-US" altLang="zh-CN" sz="2400"/>
              <a:t>B</a:t>
            </a:r>
            <a:r>
              <a:rPr lang="zh-CN" altLang="en-US" sz="2400"/>
              <a:t>．①④</a:t>
            </a:r>
            <a:r>
              <a:rPr lang="en-US" altLang="zh-CN" sz="2400"/>
              <a:t>/②⑥/③⑤⑧/⑦</a:t>
            </a:r>
          </a:p>
          <a:p>
            <a:r>
              <a:rPr lang="en-US" altLang="zh-CN" sz="2400"/>
              <a:t>C</a:t>
            </a:r>
            <a:r>
              <a:rPr lang="zh-CN" altLang="en-US" sz="2400"/>
              <a:t>．①⑤⑦</a:t>
            </a:r>
            <a:r>
              <a:rPr lang="en-US" altLang="zh-CN" sz="2400"/>
              <a:t>/②⑥/③⑧/④</a:t>
            </a:r>
          </a:p>
          <a:p>
            <a:r>
              <a:rPr lang="en-US" altLang="zh-CN" sz="2400"/>
              <a:t>D</a:t>
            </a:r>
            <a:r>
              <a:rPr lang="zh-CN" altLang="en-US" sz="2400"/>
              <a:t>．①</a:t>
            </a:r>
            <a:r>
              <a:rPr lang="en-US" altLang="zh-CN" sz="2400"/>
              <a:t>/②④⑤⑥/③⑧/⑦</a:t>
            </a:r>
          </a:p>
        </p:txBody>
      </p:sp>
      <p:sp>
        <p:nvSpPr>
          <p:cNvPr id="5" name="文本框 4">
            <a:extLst>
              <a:ext uri="{FF2B5EF4-FFF2-40B4-BE49-F238E27FC236}">
                <a16:creationId xmlns:a16="http://schemas.microsoft.com/office/drawing/2014/main" id="{60EB98D9-7901-4995-A49B-A07C59A30906}"/>
              </a:ext>
            </a:extLst>
          </p:cNvPr>
          <p:cNvSpPr txBox="1"/>
          <p:nvPr/>
        </p:nvSpPr>
        <p:spPr>
          <a:xfrm>
            <a:off x="443061" y="3676701"/>
            <a:ext cx="8616098" cy="830997"/>
          </a:xfrm>
          <a:prstGeom prst="rect">
            <a:avLst/>
          </a:prstGeom>
          <a:noFill/>
        </p:spPr>
        <p:txBody>
          <a:bodyPr wrap="square">
            <a:spAutoFit/>
          </a:bodyPr>
          <a:lstStyle/>
          <a:p>
            <a:r>
              <a:rPr lang="en-US" altLang="zh-CN" sz="2400">
                <a:solidFill>
                  <a:srgbClr val="FF0000"/>
                </a:solidFill>
              </a:rPr>
              <a:t>A</a:t>
            </a:r>
            <a:r>
              <a:rPr lang="zh-CN" altLang="en-US" sz="2400">
                <a:solidFill>
                  <a:srgbClr val="FF0000"/>
                </a:solidFill>
              </a:rPr>
              <a:t>　</a:t>
            </a:r>
            <a:r>
              <a:rPr lang="en-US" altLang="zh-CN" sz="2400">
                <a:solidFill>
                  <a:srgbClr val="FF0000"/>
                </a:solidFill>
              </a:rPr>
              <a:t>[①</a:t>
            </a:r>
            <a:r>
              <a:rPr lang="zh-CN" altLang="en-US" sz="2400">
                <a:solidFill>
                  <a:srgbClr val="FF0000"/>
                </a:solidFill>
              </a:rPr>
              <a:t>名词作状语，②⑤⑥形容词的意动用法，③⑧形容词的使动用法，④⑦名词作动词。</a:t>
            </a:r>
            <a:r>
              <a:rPr lang="en-US" altLang="zh-CN" sz="2400">
                <a:solidFill>
                  <a:srgbClr val="FF0000"/>
                </a:solidFill>
              </a:rPr>
              <a:t>]</a:t>
            </a:r>
          </a:p>
        </p:txBody>
      </p:sp>
    </p:spTree>
    <p:custDataLst>
      <p:tags r:id="rId2"/>
    </p:custDataLst>
    <p:extLst>
      <p:ext uri="{BB962C8B-B14F-4D97-AF65-F5344CB8AC3E}">
        <p14:creationId xmlns:p14="http://schemas.microsoft.com/office/powerpoint/2010/main" val="34745041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B9353F74-C3EB-4A0F-B884-7B4AE73ECB87}"/>
              </a:ext>
            </a:extLst>
          </p:cNvPr>
          <p:cNvSpPr txBox="1"/>
          <p:nvPr/>
        </p:nvSpPr>
        <p:spPr>
          <a:xfrm>
            <a:off x="254525" y="108313"/>
            <a:ext cx="8644378" cy="2308324"/>
          </a:xfrm>
          <a:prstGeom prst="rect">
            <a:avLst/>
          </a:prstGeom>
          <a:noFill/>
        </p:spPr>
        <p:txBody>
          <a:bodyPr wrap="square">
            <a:spAutoFit/>
          </a:bodyPr>
          <a:lstStyle/>
          <a:p>
            <a:r>
              <a:rPr lang="en-US" altLang="zh-CN" sz="2400"/>
              <a:t>5</a:t>
            </a:r>
            <a:r>
              <a:rPr lang="zh-CN" altLang="en-US" sz="2400"/>
              <a:t>．下列句子中，划线词语的古今意义和用法相同的一项是</a:t>
            </a:r>
            <a:r>
              <a:rPr lang="en-US" altLang="zh-CN" sz="2400"/>
              <a:t>(</a:t>
            </a:r>
            <a:r>
              <a:rPr lang="zh-CN" altLang="en-US" sz="2400"/>
              <a:t>　　</a:t>
            </a:r>
            <a:r>
              <a:rPr lang="en-US" altLang="zh-CN" sz="2400"/>
              <a:t>)</a:t>
            </a:r>
          </a:p>
          <a:p>
            <a:r>
              <a:rPr lang="en-US" altLang="zh-CN" sz="2400"/>
              <a:t>A</a:t>
            </a:r>
            <a:r>
              <a:rPr lang="zh-CN" altLang="en-US" sz="2400"/>
              <a:t>．相对默然，不复聊赖</a:t>
            </a:r>
          </a:p>
          <a:p>
            <a:r>
              <a:rPr lang="en-US" altLang="zh-CN" sz="2400"/>
              <a:t>B</a:t>
            </a:r>
            <a:r>
              <a:rPr lang="zh-CN" altLang="en-US" sz="2400"/>
              <a:t>．不如自行搜觅，冀有万一之得</a:t>
            </a:r>
          </a:p>
          <a:p>
            <a:r>
              <a:rPr lang="en-US" altLang="zh-CN" sz="2400"/>
              <a:t>C</a:t>
            </a:r>
            <a:r>
              <a:rPr lang="zh-CN" altLang="en-US" sz="2400"/>
              <a:t>．以金笼进上，细疏其能</a:t>
            </a:r>
          </a:p>
          <a:p>
            <a:r>
              <a:rPr lang="en-US" altLang="zh-CN" sz="2400"/>
              <a:t>D</a:t>
            </a:r>
            <a:r>
              <a:rPr lang="zh-CN" altLang="en-US" sz="2400"/>
              <a:t>．村中少年好事者驯养一虫</a:t>
            </a:r>
          </a:p>
        </p:txBody>
      </p:sp>
      <p:sp>
        <p:nvSpPr>
          <p:cNvPr id="5" name="文本框 4">
            <a:extLst>
              <a:ext uri="{FF2B5EF4-FFF2-40B4-BE49-F238E27FC236}">
                <a16:creationId xmlns:a16="http://schemas.microsoft.com/office/drawing/2014/main" id="{5AB39350-9E98-4F78-9C1D-E6D707BFF172}"/>
              </a:ext>
            </a:extLst>
          </p:cNvPr>
          <p:cNvSpPr txBox="1"/>
          <p:nvPr/>
        </p:nvSpPr>
        <p:spPr>
          <a:xfrm>
            <a:off x="339365" y="2918937"/>
            <a:ext cx="8493549" cy="1569660"/>
          </a:xfrm>
          <a:prstGeom prst="rect">
            <a:avLst/>
          </a:prstGeom>
          <a:noFill/>
        </p:spPr>
        <p:txBody>
          <a:bodyPr wrap="square">
            <a:spAutoFit/>
          </a:bodyPr>
          <a:lstStyle/>
          <a:p>
            <a:r>
              <a:rPr lang="en-US" altLang="zh-CN" sz="2400">
                <a:solidFill>
                  <a:srgbClr val="FF0000"/>
                </a:solidFill>
              </a:rPr>
              <a:t>B</a:t>
            </a:r>
            <a:r>
              <a:rPr lang="zh-CN" altLang="en-US" sz="2400">
                <a:solidFill>
                  <a:srgbClr val="FF0000"/>
                </a:solidFill>
              </a:rPr>
              <a:t>　</a:t>
            </a:r>
            <a:r>
              <a:rPr lang="en-US" altLang="zh-CN" sz="2400">
                <a:solidFill>
                  <a:srgbClr val="FF0000"/>
                </a:solidFill>
              </a:rPr>
              <a:t>[A</a:t>
            </a:r>
            <a:r>
              <a:rPr lang="zh-CN" altLang="en-US" sz="2400">
                <a:solidFill>
                  <a:srgbClr val="FF0000"/>
                </a:solidFill>
              </a:rPr>
              <a:t>项，古义：面对面；今义：与绝对相反。</a:t>
            </a:r>
            <a:r>
              <a:rPr lang="en-US" altLang="zh-CN" sz="2400">
                <a:solidFill>
                  <a:srgbClr val="FF0000"/>
                </a:solidFill>
              </a:rPr>
              <a:t>B</a:t>
            </a:r>
            <a:r>
              <a:rPr lang="zh-CN" altLang="en-US" sz="2400">
                <a:solidFill>
                  <a:srgbClr val="FF0000"/>
                </a:solidFill>
              </a:rPr>
              <a:t>项，古今义都表示“侥幸”。</a:t>
            </a:r>
            <a:r>
              <a:rPr lang="en-US" altLang="zh-CN" sz="2400">
                <a:solidFill>
                  <a:srgbClr val="FF0000"/>
                </a:solidFill>
              </a:rPr>
              <a:t>C</a:t>
            </a:r>
            <a:r>
              <a:rPr lang="zh-CN" altLang="en-US" sz="2400">
                <a:solidFill>
                  <a:srgbClr val="FF0000"/>
                </a:solidFill>
              </a:rPr>
              <a:t>项，古义：仔细地陈述；今义：纤细而少。</a:t>
            </a:r>
            <a:r>
              <a:rPr lang="en-US" altLang="zh-CN" sz="2400">
                <a:solidFill>
                  <a:srgbClr val="FF0000"/>
                </a:solidFill>
              </a:rPr>
              <a:t>D</a:t>
            </a:r>
            <a:r>
              <a:rPr lang="zh-CN" altLang="en-US" sz="2400">
                <a:solidFill>
                  <a:srgbClr val="FF0000"/>
                </a:solidFill>
              </a:rPr>
              <a:t>项，古义：三十岁以下的人；今义：十岁左右到十五六岁的阶段。</a:t>
            </a:r>
            <a:r>
              <a:rPr lang="en-US" altLang="zh-CN" sz="2400">
                <a:solidFill>
                  <a:srgbClr val="FF0000"/>
                </a:solidFill>
              </a:rPr>
              <a:t>]</a:t>
            </a:r>
          </a:p>
        </p:txBody>
      </p:sp>
    </p:spTree>
    <p:custDataLst>
      <p:tags r:id="rId2"/>
    </p:custDataLst>
    <p:extLst>
      <p:ext uri="{BB962C8B-B14F-4D97-AF65-F5344CB8AC3E}">
        <p14:creationId xmlns:p14="http://schemas.microsoft.com/office/powerpoint/2010/main" val="16832560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DDFB3DA5-0FF0-48C8-8539-2CC3AE0F82F7}"/>
              </a:ext>
            </a:extLst>
          </p:cNvPr>
          <p:cNvSpPr txBox="1"/>
          <p:nvPr/>
        </p:nvSpPr>
        <p:spPr>
          <a:xfrm>
            <a:off x="263951" y="366456"/>
            <a:ext cx="8880049" cy="3539430"/>
          </a:xfrm>
          <a:prstGeom prst="rect">
            <a:avLst/>
          </a:prstGeom>
          <a:noFill/>
        </p:spPr>
        <p:txBody>
          <a:bodyPr wrap="square">
            <a:spAutoFit/>
          </a:bodyPr>
          <a:lstStyle/>
          <a:p>
            <a:r>
              <a:rPr lang="en-US" altLang="zh-CN" sz="2800"/>
              <a:t>6</a:t>
            </a:r>
            <a:r>
              <a:rPr lang="zh-CN" altLang="en-US" sz="2800"/>
              <a:t>．翻译下列句子。</a:t>
            </a:r>
          </a:p>
          <a:p>
            <a:r>
              <a:rPr lang="en-US" altLang="zh-CN" sz="2800"/>
              <a:t>(1)</a:t>
            </a:r>
            <a:r>
              <a:rPr lang="zh-CN" altLang="en-US" sz="2800"/>
              <a:t>每闻琴瑟之声，则应节而舞。益奇之。 </a:t>
            </a:r>
          </a:p>
          <a:p>
            <a:r>
              <a:rPr lang="en-US" altLang="zh-CN" sz="2800">
                <a:solidFill>
                  <a:srgbClr val="FF0000"/>
                </a:solidFill>
              </a:rPr>
              <a:t>     (</a:t>
            </a:r>
            <a:r>
              <a:rPr lang="zh-CN" altLang="en-US" sz="2800">
                <a:solidFill>
                  <a:srgbClr val="FF0000"/>
                </a:solidFill>
              </a:rPr>
              <a:t>促织</a:t>
            </a:r>
            <a:r>
              <a:rPr lang="en-US" altLang="zh-CN" sz="2800">
                <a:solidFill>
                  <a:srgbClr val="FF0000"/>
                </a:solidFill>
              </a:rPr>
              <a:t>)</a:t>
            </a:r>
            <a:r>
              <a:rPr lang="zh-CN" altLang="en-US" sz="2800">
                <a:solidFill>
                  <a:srgbClr val="FF0000"/>
                </a:solidFill>
              </a:rPr>
              <a:t>每次听到音乐响起，就随着音乐的节拍翩翩起舞。更加让人感到惊奇。</a:t>
            </a:r>
          </a:p>
          <a:p>
            <a:r>
              <a:rPr lang="en-US" altLang="zh-CN" sz="2800"/>
              <a:t>(2)</a:t>
            </a:r>
            <a:r>
              <a:rPr lang="zh-CN" altLang="en-US" sz="2800"/>
              <a:t>独是成氏子以蠹贫，以促织富，裘马扬扬。</a:t>
            </a:r>
          </a:p>
          <a:p>
            <a:r>
              <a:rPr lang="en-US" altLang="zh-CN" sz="2800">
                <a:solidFill>
                  <a:srgbClr val="FF0000"/>
                </a:solidFill>
              </a:rPr>
              <a:t>     </a:t>
            </a:r>
            <a:r>
              <a:rPr lang="zh-CN" altLang="en-US" sz="2800">
                <a:solidFill>
                  <a:srgbClr val="FF0000"/>
                </a:solidFill>
              </a:rPr>
              <a:t>只有成名这个人因为官吏的侵害而贫穷，又因为进贡蟋蟀而致富，穿上名贵的皮衣，坐上豪华的车马，得意扬扬。</a:t>
            </a:r>
          </a:p>
        </p:txBody>
      </p:sp>
    </p:spTree>
    <p:custDataLst>
      <p:tags r:id="rId2"/>
    </p:custDataLst>
    <p:extLst>
      <p:ext uri="{BB962C8B-B14F-4D97-AF65-F5344CB8AC3E}">
        <p14:creationId xmlns:p14="http://schemas.microsoft.com/office/powerpoint/2010/main" val="992778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4520A3A-F141-475C-9450-E54B3E18DB46}"/>
              </a:ext>
            </a:extLst>
          </p:cNvPr>
          <p:cNvSpPr txBox="1"/>
          <p:nvPr/>
        </p:nvSpPr>
        <p:spPr>
          <a:xfrm>
            <a:off x="75414" y="301659"/>
            <a:ext cx="8946038" cy="4524315"/>
          </a:xfrm>
          <a:prstGeom prst="rect">
            <a:avLst/>
          </a:prstGeom>
          <a:noFill/>
        </p:spPr>
        <p:txBody>
          <a:bodyPr wrap="square">
            <a:spAutoFit/>
          </a:bodyPr>
          <a:lstStyle/>
          <a:p>
            <a:r>
              <a:rPr lang="zh-CN" altLang="en-US" sz="1600"/>
              <a:t>二、课外阅读</a:t>
            </a:r>
            <a:r>
              <a:rPr lang="en-US" altLang="zh-CN" sz="1600"/>
              <a:t>:</a:t>
            </a:r>
            <a:r>
              <a:rPr lang="zh-CN" altLang="en-US" sz="1600"/>
              <a:t>阅读下面的文言文，完成</a:t>
            </a:r>
            <a:r>
              <a:rPr lang="en-US" altLang="zh-CN" sz="1600"/>
              <a:t>7-10</a:t>
            </a:r>
            <a:r>
              <a:rPr lang="zh-CN" altLang="en-US" sz="1600"/>
              <a:t>题。</a:t>
            </a:r>
          </a:p>
          <a:p>
            <a:r>
              <a:rPr lang="zh-CN" altLang="en-US" sz="1600"/>
              <a:t>                                                                        武　技</a:t>
            </a:r>
          </a:p>
          <a:p>
            <a:r>
              <a:rPr lang="zh-CN" altLang="en-US" sz="1600"/>
              <a:t>     李超，字魁吾，淄之西鄙人。豪爽，好施。偶一僧来托钵，李饱啖之。僧甚感荷，乃曰：“吾少林出也。有薄技，请以相授。”李喜，馆之客舍，丰其给，旦夕从学。三月，艺颇精，意得甚。僧问：“汝益乎？”曰：“益矣。师所能者，我已尽能之。”僧笑，命李试其技。李乃解衣唾手，如猿飞，如鸟落，腾跃移时，诩诩然骄人而立。僧又笑曰：“可矣。子既尽吾能，请一角低昂。”李忻然，即各交臂作势。既而支撑格拒，李时时蹈僧瑕，僧忽一脚飞掷，李已仰跌丈余。僧抚掌曰：“子尚未尽吾能也。”李以掌致地，惭沮请教。又数日，僧辞去。李由此以武名，遨游南北，罔有其对。偶适历下，见一少年尼僧弄艺于场，观者填溢。尼告众客曰：“颠倒一身，殊大冷落。有好事者，不妨下场一扑为戏。”如是三言。众相顾，迄无应者。李在侧，不觉技痒，意气而进。尼便笑与合掌。才一交手，尼便呵止，曰：“此少林宗派也。”即问：“尊师何人？”李初不言，固诘之，乃以僧告。尼拱手曰：“憨和尚汝师耶？若尔，不必较手足，愿拜下风。”李请之再四，尼不可。众怂恿之，尼乃曰：“既是憨师弟子，同是个中人，无妨一戏。但两相会意可耳。”李诺之。然以其文弱故，易之。又年少喜胜，思欲败之，以要一日之名。方颉颃间，尼即遽止，李问其故，但笑不言。李以为怯，固请再角，尼乃起。少间，李腾一踝去，尼骈五指下削其股，李觉膝下如中刀斧，蹶仆不能起。尼笑谢曰：“孟浪迕客，幸勿罪！”李舁归，月余始愈。后年余，僧复来，为述往事。僧惊曰：“汝大卤莽惹他何为幸先以我名告之不然股已断矣！”</a:t>
            </a:r>
          </a:p>
          <a:p>
            <a:r>
              <a:rPr lang="en-US" altLang="zh-CN" sz="1600"/>
              <a:t>(</a:t>
            </a:r>
            <a:r>
              <a:rPr lang="zh-CN" altLang="en-US" sz="1600"/>
              <a:t>选自蒲松龄</a:t>
            </a:r>
            <a:r>
              <a:rPr lang="en-US" altLang="zh-CN" sz="1600"/>
              <a:t>《</a:t>
            </a:r>
            <a:r>
              <a:rPr lang="zh-CN" altLang="en-US" sz="1600"/>
              <a:t>聊斋志异</a:t>
            </a:r>
            <a:r>
              <a:rPr lang="en-US" altLang="zh-CN" sz="1600"/>
              <a:t>》)</a:t>
            </a:r>
          </a:p>
        </p:txBody>
      </p:sp>
    </p:spTree>
    <p:custDataLst>
      <p:tags r:id="rId2"/>
    </p:custDataLst>
    <p:extLst>
      <p:ext uri="{BB962C8B-B14F-4D97-AF65-F5344CB8AC3E}">
        <p14:creationId xmlns:p14="http://schemas.microsoft.com/office/powerpoint/2010/main" val="3174930646"/>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E74158EB-EA93-49F6-912F-DA916D8DD585}"/>
              </a:ext>
            </a:extLst>
          </p:cNvPr>
          <p:cNvSpPr txBox="1"/>
          <p:nvPr/>
        </p:nvSpPr>
        <p:spPr>
          <a:xfrm>
            <a:off x="499621" y="329938"/>
            <a:ext cx="8050490" cy="1938992"/>
          </a:xfrm>
          <a:prstGeom prst="rect">
            <a:avLst/>
          </a:prstGeom>
          <a:noFill/>
        </p:spPr>
        <p:txBody>
          <a:bodyPr wrap="square">
            <a:spAutoFit/>
          </a:bodyPr>
          <a:lstStyle/>
          <a:p>
            <a:r>
              <a:rPr lang="en-US" altLang="zh-CN" sz="2400">
                <a:solidFill>
                  <a:srgbClr val="FF0000"/>
                </a:solidFill>
              </a:rPr>
              <a:t>7</a:t>
            </a:r>
            <a:r>
              <a:rPr lang="zh-CN" altLang="en-US" sz="2400">
                <a:solidFill>
                  <a:srgbClr val="FF0000"/>
                </a:solidFill>
              </a:rPr>
              <a:t>．下列对文中画线部分的断句，正确的一项是</a:t>
            </a:r>
            <a:r>
              <a:rPr lang="en-US" altLang="zh-CN" sz="2400">
                <a:solidFill>
                  <a:srgbClr val="FF0000"/>
                </a:solidFill>
              </a:rPr>
              <a:t>(</a:t>
            </a:r>
            <a:r>
              <a:rPr lang="zh-CN" altLang="en-US" sz="2400">
                <a:solidFill>
                  <a:srgbClr val="FF0000"/>
                </a:solidFill>
              </a:rPr>
              <a:t>　　</a:t>
            </a:r>
            <a:r>
              <a:rPr lang="en-US" altLang="zh-CN" sz="2400">
                <a:solidFill>
                  <a:srgbClr val="FF0000"/>
                </a:solidFill>
              </a:rPr>
              <a:t>)</a:t>
            </a:r>
          </a:p>
          <a:p>
            <a:r>
              <a:rPr lang="en-US" altLang="zh-CN" sz="2400"/>
              <a:t>A</a:t>
            </a:r>
            <a:r>
              <a:rPr lang="zh-CN" altLang="en-US" sz="2400"/>
              <a:t>．汝大卤莽惹他</a:t>
            </a:r>
            <a:r>
              <a:rPr lang="en-US" altLang="zh-CN" sz="2400"/>
              <a:t>/</a:t>
            </a:r>
            <a:r>
              <a:rPr lang="zh-CN" altLang="en-US" sz="2400"/>
              <a:t>何为幸</a:t>
            </a:r>
            <a:r>
              <a:rPr lang="en-US" altLang="zh-CN" sz="2400"/>
              <a:t>/</a:t>
            </a:r>
            <a:r>
              <a:rPr lang="zh-CN" altLang="en-US" sz="2400"/>
              <a:t>先以我名告</a:t>
            </a:r>
            <a:r>
              <a:rPr lang="en-US" altLang="zh-CN" sz="2400"/>
              <a:t>/</a:t>
            </a:r>
            <a:r>
              <a:rPr lang="zh-CN" altLang="en-US" sz="2400"/>
              <a:t>之不然股已断矣</a:t>
            </a:r>
          </a:p>
          <a:p>
            <a:r>
              <a:rPr lang="en-US" altLang="zh-CN" sz="2400"/>
              <a:t>B</a:t>
            </a:r>
            <a:r>
              <a:rPr lang="zh-CN" altLang="en-US" sz="2400"/>
              <a:t>．汝大卤莽</a:t>
            </a:r>
            <a:r>
              <a:rPr lang="en-US" altLang="zh-CN" sz="2400"/>
              <a:t>/</a:t>
            </a:r>
            <a:r>
              <a:rPr lang="zh-CN" altLang="en-US" sz="2400"/>
              <a:t>惹他何</a:t>
            </a:r>
            <a:r>
              <a:rPr lang="en-US" altLang="zh-CN" sz="2400"/>
              <a:t>/</a:t>
            </a:r>
            <a:r>
              <a:rPr lang="zh-CN" altLang="en-US" sz="2400"/>
              <a:t>为幸先以我名告之</a:t>
            </a:r>
            <a:r>
              <a:rPr lang="en-US" altLang="zh-CN" sz="2400"/>
              <a:t>/</a:t>
            </a:r>
            <a:r>
              <a:rPr lang="zh-CN" altLang="en-US" sz="2400"/>
              <a:t>不然</a:t>
            </a:r>
            <a:r>
              <a:rPr lang="en-US" altLang="zh-CN" sz="2400"/>
              <a:t>/</a:t>
            </a:r>
            <a:r>
              <a:rPr lang="zh-CN" altLang="en-US" sz="2400"/>
              <a:t>股已断矣</a:t>
            </a:r>
          </a:p>
          <a:p>
            <a:r>
              <a:rPr lang="en-US" altLang="zh-CN" sz="2400"/>
              <a:t>C</a:t>
            </a:r>
            <a:r>
              <a:rPr lang="zh-CN" altLang="en-US" sz="2400"/>
              <a:t>．汝大卤莽惹他</a:t>
            </a:r>
            <a:r>
              <a:rPr lang="en-US" altLang="zh-CN" sz="2400"/>
              <a:t>/</a:t>
            </a:r>
            <a:r>
              <a:rPr lang="zh-CN" altLang="en-US" sz="2400"/>
              <a:t>何为</a:t>
            </a:r>
            <a:r>
              <a:rPr lang="en-US" altLang="zh-CN" sz="2400"/>
              <a:t>/</a:t>
            </a:r>
            <a:r>
              <a:rPr lang="zh-CN" altLang="en-US" sz="2400"/>
              <a:t>幸先以我名告之</a:t>
            </a:r>
            <a:r>
              <a:rPr lang="en-US" altLang="zh-CN" sz="2400"/>
              <a:t>/</a:t>
            </a:r>
            <a:r>
              <a:rPr lang="zh-CN" altLang="en-US" sz="2400"/>
              <a:t>不然股已断矣</a:t>
            </a:r>
          </a:p>
          <a:p>
            <a:r>
              <a:rPr lang="en-US" altLang="zh-CN" sz="2400"/>
              <a:t>D</a:t>
            </a:r>
            <a:r>
              <a:rPr lang="zh-CN" altLang="en-US" sz="2400"/>
              <a:t>．汝大卤莽</a:t>
            </a:r>
            <a:r>
              <a:rPr lang="en-US" altLang="zh-CN" sz="2400"/>
              <a:t>/</a:t>
            </a:r>
            <a:r>
              <a:rPr lang="zh-CN" altLang="en-US" sz="2400"/>
              <a:t>惹他何为</a:t>
            </a:r>
            <a:r>
              <a:rPr lang="en-US" altLang="zh-CN" sz="2400"/>
              <a:t>/</a:t>
            </a:r>
            <a:r>
              <a:rPr lang="zh-CN" altLang="en-US" sz="2400"/>
              <a:t>幸先以我名告之</a:t>
            </a:r>
            <a:r>
              <a:rPr lang="en-US" altLang="zh-CN" sz="2400"/>
              <a:t>/</a:t>
            </a:r>
            <a:r>
              <a:rPr lang="zh-CN" altLang="en-US" sz="2400"/>
              <a:t>不然</a:t>
            </a:r>
            <a:r>
              <a:rPr lang="en-US" altLang="zh-CN" sz="2400"/>
              <a:t>/</a:t>
            </a:r>
            <a:r>
              <a:rPr lang="zh-CN" altLang="en-US" sz="2400"/>
              <a:t>股已断矣</a:t>
            </a:r>
          </a:p>
        </p:txBody>
      </p:sp>
      <p:sp>
        <p:nvSpPr>
          <p:cNvPr id="5" name="文本框 4">
            <a:extLst>
              <a:ext uri="{FF2B5EF4-FFF2-40B4-BE49-F238E27FC236}">
                <a16:creationId xmlns:a16="http://schemas.microsoft.com/office/drawing/2014/main" id="{963BC935-3AA1-48C1-8F18-8B0B6FA3060B}"/>
              </a:ext>
            </a:extLst>
          </p:cNvPr>
          <p:cNvSpPr txBox="1"/>
          <p:nvPr/>
        </p:nvSpPr>
        <p:spPr>
          <a:xfrm>
            <a:off x="292231" y="2435269"/>
            <a:ext cx="8352148" cy="1200329"/>
          </a:xfrm>
          <a:prstGeom prst="rect">
            <a:avLst/>
          </a:prstGeom>
          <a:noFill/>
        </p:spPr>
        <p:txBody>
          <a:bodyPr wrap="square">
            <a:spAutoFit/>
          </a:bodyPr>
          <a:lstStyle/>
          <a:p>
            <a:r>
              <a:rPr lang="en-US" altLang="zh-CN" sz="2400">
                <a:solidFill>
                  <a:srgbClr val="FF0000"/>
                </a:solidFill>
              </a:rPr>
              <a:t>【</a:t>
            </a:r>
            <a:r>
              <a:rPr lang="zh-CN" altLang="en-US" sz="2400">
                <a:solidFill>
                  <a:srgbClr val="FF0000"/>
                </a:solidFill>
              </a:rPr>
              <a:t>答案</a:t>
            </a:r>
            <a:r>
              <a:rPr lang="en-US" altLang="zh-CN" sz="2400">
                <a:solidFill>
                  <a:srgbClr val="FF0000"/>
                </a:solidFill>
              </a:rPr>
              <a:t>】D</a:t>
            </a:r>
          </a:p>
          <a:p>
            <a:r>
              <a:rPr lang="en-US" altLang="zh-CN" sz="2400">
                <a:solidFill>
                  <a:srgbClr val="FF0000"/>
                </a:solidFill>
              </a:rPr>
              <a:t>【</a:t>
            </a:r>
            <a:r>
              <a:rPr lang="zh-CN" altLang="en-US" sz="2400">
                <a:solidFill>
                  <a:srgbClr val="FF0000"/>
                </a:solidFill>
              </a:rPr>
              <a:t>解析</a:t>
            </a:r>
            <a:r>
              <a:rPr lang="en-US" altLang="zh-CN" sz="2400">
                <a:solidFill>
                  <a:srgbClr val="FF0000"/>
                </a:solidFill>
              </a:rPr>
              <a:t>】“</a:t>
            </a:r>
            <a:r>
              <a:rPr lang="zh-CN" altLang="en-US" sz="2400">
                <a:solidFill>
                  <a:srgbClr val="FF0000"/>
                </a:solidFill>
              </a:rPr>
              <a:t>不然”指如果不这样，后面应断开，可排除</a:t>
            </a:r>
            <a:r>
              <a:rPr lang="en-US" altLang="zh-CN" sz="2400">
                <a:solidFill>
                  <a:srgbClr val="FF0000"/>
                </a:solidFill>
              </a:rPr>
              <a:t>A</a:t>
            </a:r>
            <a:r>
              <a:rPr lang="zh-CN" altLang="en-US" sz="2400">
                <a:solidFill>
                  <a:srgbClr val="FF0000"/>
                </a:solidFill>
              </a:rPr>
              <a:t>、</a:t>
            </a:r>
            <a:r>
              <a:rPr lang="en-US" altLang="zh-CN" sz="2400">
                <a:solidFill>
                  <a:srgbClr val="FF0000"/>
                </a:solidFill>
              </a:rPr>
              <a:t>C</a:t>
            </a:r>
            <a:r>
              <a:rPr lang="zh-CN" altLang="en-US" sz="2400">
                <a:solidFill>
                  <a:srgbClr val="FF0000"/>
                </a:solidFill>
              </a:rPr>
              <a:t>两项；“何为”指为何，中间不能断开，可排除</a:t>
            </a:r>
            <a:r>
              <a:rPr lang="en-US" altLang="zh-CN" sz="2400">
                <a:solidFill>
                  <a:srgbClr val="FF0000"/>
                </a:solidFill>
              </a:rPr>
              <a:t>B</a:t>
            </a:r>
            <a:r>
              <a:rPr lang="zh-CN" altLang="en-US" sz="2400">
                <a:solidFill>
                  <a:srgbClr val="FF0000"/>
                </a:solidFill>
              </a:rPr>
              <a:t>项。</a:t>
            </a:r>
          </a:p>
        </p:txBody>
      </p:sp>
    </p:spTree>
    <p:extLst>
      <p:ext uri="{BB962C8B-B14F-4D97-AF65-F5344CB8AC3E}">
        <p14:creationId xmlns:p14="http://schemas.microsoft.com/office/powerpoint/2010/main" val="2873834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27.xml><?xml version="1.0" encoding="utf-8"?>
<p:tagLst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p="http://schemas.openxmlformats.org/presentationml/2006/main">
  <p:tag name="KSO_WM_BEAUTIFY_FLAG" val="#wm#"/>
  <p:tag name="KSO_WM_COMBINE_RELATE_SLIDE_ID" val="background20176432_1"/>
  <p:tag name="KSO_WM_TAG_VERSION" val="1.0"/>
  <p:tag name="KSO_WM_TEMPLATE_CATEGORY" val="custom"/>
  <p:tag name="KSO_WM_TEMPLATE_COLOR_TYPE" val="1"/>
  <p:tag name="KSO_WM_TEMPLATE_INDEX" val="2017713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2、3、4、5、6、7、12、17、18、22、23、28、29、31"/>
  <p:tag name="KSO_WM_TEMPLATE_TOPIC_DEFAULT" val="1"/>
  <p:tag name="KSO_WM_TEMPLATE_TOPIC_ID" val="2869567"/>
  <p:tag name="KSO_WM_UNIT_SHOW_EDIT_AREA_INDICATION" val="0"/>
</p:tagLst>
</file>

<file path=ppt/tags/tag132.xml><?xml version="1.0" encoding="utf-8"?>
<p:tagLst xmlns:p="http://schemas.openxmlformats.org/presentationml/2006/main">
  <p:tag name="KSO_WM_BEAUTIFY_FLAG" val="#wm#"/>
  <p:tag name="KSO_WM_TEMPLATE_CATEGORY" val="custom"/>
  <p:tag name="KSO_WM_TEMPLATE_INDEX" val="20177135"/>
</p:tagLst>
</file>

<file path=ppt/tags/tag133.xml><?xml version="1.0" encoding="utf-8"?>
<p:tagLst xmlns:p="http://schemas.openxmlformats.org/presentationml/2006/main">
  <p:tag name="KSO_WM_BEAUTIFY_FLAG" val="#wm#"/>
  <p:tag name="KSO_WM_TEMPLATE_CATEGORY" val="custom"/>
  <p:tag name="KSO_WM_TEMPLATE_INDEX" val="20177135"/>
</p:tagLst>
</file>

<file path=ppt/tags/tag134.xml><?xml version="1.0" encoding="utf-8"?>
<p:tagLst xmlns:p="http://schemas.openxmlformats.org/presentationml/2006/main">
  <p:tag name="KSO_WM_BEAUTIFY_FLAG" val="#wm#"/>
  <p:tag name="KSO_WM_TEMPLATE_CATEGORY" val="custom"/>
  <p:tag name="KSO_WM_TEMPLATE_INDEX" val="20177135"/>
</p:tagLst>
</file>

<file path=ppt/tags/tag135.xml><?xml version="1.0" encoding="utf-8"?>
<p:tagLst xmlns:p="http://schemas.openxmlformats.org/presentationml/2006/main">
  <p:tag name="KSO_WM_BEAUTIFY_FLAG" val="#wm#"/>
  <p:tag name="KSO_WM_TEMPLATE_CATEGORY" val="custom"/>
  <p:tag name="KSO_WM_TEMPLATE_INDEX" val="20177135"/>
</p:tagLst>
</file>

<file path=ppt/tags/tag136.xml><?xml version="1.0" encoding="utf-8"?>
<p:tagLst xmlns:p="http://schemas.openxmlformats.org/presentationml/2006/main">
  <p:tag name="KSO_WM_BEAUTIFY_FLAG" val="#wm#"/>
  <p:tag name="KSO_WM_TEMPLATE_CATEGORY" val="custom"/>
  <p:tag name="KSO_WM_TEMPLATE_INDEX" val="20177135"/>
</p:tagLst>
</file>

<file path=ppt/tags/tag137.xml><?xml version="1.0" encoding="utf-8"?>
<p:tagLst xmlns:p="http://schemas.openxmlformats.org/presentationml/2006/main">
  <p:tag name="KSO_WM_BEAUTIFY_FLAG" val="#wm#"/>
  <p:tag name="KSO_WM_TEMPLATE_CATEGORY" val="custom"/>
  <p:tag name="KSO_WM_TEMPLATE_INDEX" val="20177135"/>
</p:tagLst>
</file>

<file path=ppt/tags/tag138.xml><?xml version="1.0" encoding="utf-8"?>
<p:tagLst xmlns:p="http://schemas.openxmlformats.org/presentationml/2006/main">
  <p:tag name="KSO_WM_BEAUTIFY_FLAG" val="#wm#"/>
  <p:tag name="KSO_WM_TEMPLATE_CATEGORY" val="custom"/>
  <p:tag name="KSO_WM_TEMPLATE_INDEX" val="20177135"/>
</p:tagLst>
</file>

<file path=ppt/tags/tag139.xml><?xml version="1.0" encoding="utf-8"?>
<p:tagLst xmlns:p="http://schemas.openxmlformats.org/presentationml/2006/main">
  <p:tag name="KSO_WM_BEAUTIFY_FLAG" val="#wm#"/>
  <p:tag name="KSO_WM_TEMPLATE_CATEGORY" val="custom"/>
  <p:tag name="KSO_WM_TEMPLATE_INDEX" val="20177135"/>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d*1"/>
  <p:tag name="KSO_WM_UNIT_INDEX" val="1"/>
  <p:tag name="KSO_WM_UNIT_LAYERLEVEL" val="1"/>
  <p:tag name="KSO_WM_UNIT_SUPPORT_UNIT_TYPE" val="[&quot;all&quot;]"/>
  <p:tag name="KSO_WM_UNIT_TYPE" val="d"/>
  <p:tag name="KSO_WM_UNIT_VALUE" val="391*523"/>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2_Office 主题​​">
  <a:themeElements>
    <a:clrScheme name="自定义 2">
      <a:dk1>
        <a:srgbClr val="000000"/>
      </a:dk1>
      <a:lt1>
        <a:srgbClr val="FFFFFF"/>
      </a:lt1>
      <a:dk2>
        <a:srgbClr val="E8D5D8"/>
      </a:dk2>
      <a:lt2>
        <a:srgbClr val="FFFFFF"/>
      </a:lt2>
      <a:accent1>
        <a:srgbClr val="BD888F"/>
      </a:accent1>
      <a:accent2>
        <a:srgbClr val="BD9789"/>
      </a:accent2>
      <a:accent3>
        <a:srgbClr val="BDAC89"/>
      </a:accent3>
      <a:accent4>
        <a:srgbClr val="B9BD89"/>
      </a:accent4>
      <a:accent5>
        <a:srgbClr val="A4BD89"/>
      </a:accent5>
      <a:accent6>
        <a:srgbClr val="90BD89"/>
      </a:accent6>
      <a:hlink>
        <a:srgbClr val="4B5CC4"/>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(16:10)</PresentationFormat>
  <Paragraphs>80</Paragraphs>
  <Slides>15</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15</vt:i4>
      </vt:variant>
    </vt:vector>
  </HeadingPairs>
  <TitlesOfParts>
    <vt:vector baseType="lpstr" size="24">
      <vt:lpstr>Arial</vt:lpstr>
      <vt:lpstr>微软雅黑</vt:lpstr>
      <vt:lpstr>隶书</vt:lpstr>
      <vt:lpstr>汉仪尚巍手书W</vt:lpstr>
      <vt:lpstr>等线 Light</vt:lpstr>
      <vt:lpstr>等线</vt:lpstr>
      <vt:lpstr>Calibri Light</vt:lpstr>
      <vt:lpstr>Calibri</vt:lpstr>
      <vt:lpstr>2_Office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2021-03-21T09:37:46.657</cp:lastPrinted>
  <dcterms:created xsi:type="dcterms:W3CDTF">2021-03-21T09:37:46Z</dcterms:created>
  <dcterms:modified xsi:type="dcterms:W3CDTF">2021-03-21T01:37:47Z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