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320" r:id="rId5"/>
    <p:sldId id="321" r:id="rId6"/>
    <p:sldId id="262" r:id="rId7"/>
    <p:sldId id="313" r:id="rId8"/>
    <p:sldId id="330" r:id="rId9"/>
    <p:sldId id="314" r:id="rId10"/>
    <p:sldId id="322" r:id="rId11"/>
    <p:sldId id="323" r:id="rId12"/>
    <p:sldId id="291" r:id="rId13"/>
    <p:sldId id="327" r:id="rId14"/>
    <p:sldId id="331" r:id="rId15"/>
    <p:sldId id="289" r:id="rId16"/>
    <p:sldId id="315" r:id="rId17"/>
    <p:sldId id="332" r:id="rId18"/>
    <p:sldId id="328" r:id="rId19"/>
    <p:sldId id="263" r:id="rId20"/>
    <p:sldId id="333" r:id="rId21"/>
    <p:sldId id="259" r:id="rId22"/>
  </p:sldIdLst>
  <p:sldSz cx="24385588" cy="13717588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990000"/>
    <a:srgbClr val="3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1074" autoAdjust="0"/>
  </p:normalViewPr>
  <p:slideViewPr>
    <p:cSldViewPr showGuides="1">
      <p:cViewPr>
        <p:scale>
          <a:sx n="41" d="100"/>
          <a:sy n="41" d="100"/>
        </p:scale>
        <p:origin x="588" y="-78"/>
      </p:cViewPr>
      <p:guideLst>
        <p:guide orient="horz" pos="4321"/>
        <p:guide pos="7681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851DA-9114-416E-9AC0-1196CB7CBE21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01C5-D8B9-4183-A069-54671784A0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26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6" name="图片 4" descr="语文选择性必修-封面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1588"/>
            <a:ext cx="2438400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语文选择性必修-内页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语文选择性必修-内页大全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7175" cy="137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  <p:pic>
        <p:nvPicPr>
          <p:cNvPr id="6" name="图片 4" descr="语文选择性必修-尾页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4385588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>
                <a:latin typeface="Arial" pitchFamily="34" charset="0"/>
              </a:rPr>
              <a:t>‹#›</a:t>
            </a:fld>
            <a:endParaRPr lang="zh-CN" altLang="zh-CN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12192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24384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36576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4876800" algn="ctr" rtl="0" eaLnBrk="1" fontAlgn="base" hangingPunct="1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914400" indent="-914400" algn="l" rtl="0" eaLnBrk="1" fontAlgn="base" hangingPunct="1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1" fontAlgn="base" hangingPunct="1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1" fontAlgn="base" hangingPunct="1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9361243" y="5850682"/>
            <a:ext cx="6647975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360000"/>
                </a:solidFill>
                <a:latin typeface="黑体" pitchFamily="49" charset="-122"/>
                <a:ea typeface="黑体" pitchFamily="49" charset="-122"/>
              </a:rPr>
              <a:t>屈原列传（上）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047778" y="2715999"/>
            <a:ext cx="13681520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一些主要的语言</a:t>
            </a:r>
            <a:r>
              <a:rPr lang="zh-CN" altLang="en-US" sz="4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现象</a:t>
            </a:r>
            <a:endParaRPr lang="zh-CN" altLang="en-US" sz="4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词类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活用</a:t>
            </a:r>
            <a:endParaRPr lang="en-US" altLang="zh-CN" sz="40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其后楚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日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以削：名词作状语，一天天地。</a:t>
            </a:r>
            <a:endParaRPr lang="en-US" altLang="zh-CN" sz="36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惑于郑袖，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外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欺于张仪：名词作状语，在朝内，在国外。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亡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国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破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家相随属：动词使动用法，使</a:t>
            </a:r>
            <a:r>
              <a:rPr lang="en-US" altLang="zh-CN" sz="360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灭亡，使</a:t>
            </a:r>
            <a:r>
              <a:rPr lang="en-US" altLang="zh-CN" sz="360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破败。</a:t>
            </a:r>
            <a:endParaRPr lang="en-US" altLang="zh-CN" sz="36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存君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兴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国而欲反覆之：动词使动用法，使</a:t>
            </a:r>
            <a:r>
              <a:rPr lang="en-US" altLang="zh-CN" sz="360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兴。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时秦昭王与楚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婚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：名词活用作动词，结为婚姻。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卒使上官大夫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短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屈原于顷襄王：形容词活用作动词，说短处，诋毁。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莫不欲求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忠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以自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为：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形容词活用作名词，忠诚之士，贤能之人。</a:t>
            </a: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然皆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祖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屈原之从容辞令：名词活用作动词，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效法。</a:t>
            </a:r>
            <a:endParaRPr lang="zh-CN" altLang="en-US" sz="16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865202" y="46985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学科网原创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43025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399706" y="3245609"/>
            <a:ext cx="14977664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古今异义词</a:t>
            </a:r>
          </a:p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明年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，秦割汉中地与楚以和：古义：第二年。今义：来年。</a:t>
            </a:r>
          </a:p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设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诡辩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于怀王之宠姬郑袖：古义：欺诈的言论。今义：无理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狡辩。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颜色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憔悴：古义：脸色。颜，颜面。色，气色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。今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义：物体光波通过视觉时所产生的印象。</a:t>
            </a:r>
          </a:p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形容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枯槁：古义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：外貌，模样。今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义：对人或事物的形状或性质加以描绘。</a:t>
            </a:r>
          </a:p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皆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祖屈原之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从容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辞令：</a:t>
            </a:r>
            <a:r>
              <a:rPr lang="zh-CN" altLang="en-US" sz="3600" spc="130">
                <a:latin typeface="黑体" pitchFamily="49" charset="-122"/>
                <a:ea typeface="黑体" pitchFamily="49" charset="-122"/>
              </a:rPr>
              <a:t>古义：此处指</a:t>
            </a:r>
            <a:r>
              <a:rPr lang="zh-CN" altLang="en-US" sz="3600" spc="150">
                <a:latin typeface="黑体" pitchFamily="49" charset="-122"/>
                <a:ea typeface="黑体" pitchFamily="49" charset="-122"/>
              </a:rPr>
              <a:t>言语举动适度得体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。今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义：不慌不忙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，镇定自若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的样子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37115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4919986" y="6007472"/>
            <a:ext cx="972108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二：把握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屈原的精神</a:t>
            </a:r>
            <a:endParaRPr lang="zh-CN" altLang="en-US" sz="2000"/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668009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831754" y="3818771"/>
            <a:ext cx="140415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我们可以说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里的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屈原是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一个艺术形象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，绝非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是一个原原本本的历史人物的形象。司马迁对屈原形象的构建源自他对屈原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等诗篇的解读与推想，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源自屈原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作品中第一人称的抒情形象。更具体地说，司马迁把屈原诗中的第一</a:t>
            </a:r>
            <a:r>
              <a:rPr lang="zh-CN" altLang="en-US" sz="4000" spc="110">
                <a:latin typeface="黑体" pitchFamily="49" charset="-122"/>
                <a:ea typeface="黑体" pitchFamily="49" charset="-122"/>
              </a:rPr>
              <a:t>人称的抒情形象当作了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建构屈原形象的依据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，用一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个艺术形象充当了一个历史形象。 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09587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687738" y="3471505"/>
            <a:ext cx="1425758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司马迁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是屈原形象的原创者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。司马迁以后，屈原的故事由历代文人反复演绎。正是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这一代代的反复构建，一个活生生的忠君爱民的典范人物的形象，一个儒家思想体系中的美政的化身，一个文采超绝、高洁纯美、忠贞不屈的英贤形象便高高地矗立起来。正是这一代代的反复构建，使这个人物的身上凝聚着我们民族丰厚的文化内涵，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列传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中的屈原便从一个艺术形象逐渐演变成了一个文化人物形象。 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33818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5064002" y="5994698"/>
            <a:ext cx="1008112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5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三：</a:t>
            </a:r>
            <a:r>
              <a:rPr lang="zh-CN" altLang="en-US" sz="5400" smtClean="0">
                <a:latin typeface="黑体" pitchFamily="49" charset="-122"/>
                <a:ea typeface="黑体" pitchFamily="49" charset="-122"/>
              </a:rPr>
              <a:t>品味</a:t>
            </a:r>
            <a:r>
              <a:rPr lang="zh-CN" altLang="en-US" sz="5400">
                <a:latin typeface="黑体" pitchFamily="49" charset="-122"/>
                <a:ea typeface="黑体" pitchFamily="49" charset="-122"/>
              </a:rPr>
              <a:t>叙事的艺术</a:t>
            </a:r>
            <a:endParaRPr lang="zh-CN" altLang="en-US" sz="2000"/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321" y="6916912"/>
            <a:ext cx="3809524" cy="138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8084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479826" y="3890779"/>
            <a:ext cx="131054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4000" spc="-14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、记叙生平，准确、精要</a:t>
            </a:r>
            <a:r>
              <a:rPr lang="zh-CN" altLang="en-US" sz="4000" spc="-14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4000" spc="-14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spc="-14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4000" spc="-14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写了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屈原的出身、才能以及受谗被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疏，写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了令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尹子兰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使上官大夫在顷襄王面前诋毁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屈原，屈原因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此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被放逐，写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了屈原投江自杀以及身后的影响。司马迁还把记叙屈原的生平同记叙楚国的历史事件结合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起来，并且，通过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楚国的历史事件来突出屈原政治主张的正确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    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78797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957464" y="3506639"/>
            <a:ext cx="14131874" cy="623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二</a:t>
            </a:r>
            <a:r>
              <a:rPr lang="zh-CN" altLang="en-US" sz="3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、叙中有议，饱含激情。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文中有两段议论，一段是关于屈原写作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380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的议论，一段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是作者痛责楚怀王不能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知人善任，自取灭亡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议论，两段的分量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是相当重的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380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</a:t>
            </a:r>
            <a:r>
              <a:rPr lang="zh-CN" altLang="en-US" sz="3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形象描写，鲜明生动。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通过概括介绍、评价作品、记叙行动等方面来写屈原杰出的才能，正确的政治主张，可贵的品德。此外，还通过外貌描写、生动的对话来揭示屈原的内心活动，表现他愤世嫉俗的感情和志洁行廉的胸襟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37650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407818" y="4729326"/>
            <a:ext cx="131054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四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、语句</a:t>
            </a:r>
            <a:r>
              <a:rPr lang="zh-CN" altLang="en-US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参差，富于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变化。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屈原列传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语言丰富，句式长短不一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，极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富变化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。叙事方面，多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用散行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句式，语言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简练、概括；议论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方面，多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用对偶、排比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句式，语言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较为华美，在含蓄委婉之中又充满激情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82032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11907337" y="4915639"/>
            <a:ext cx="2227533" cy="35170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800" smtClean="0">
                <a:latin typeface="黑体" pitchFamily="49" charset="-122"/>
                <a:ea typeface="黑体" pitchFamily="49" charset="-122"/>
              </a:rPr>
              <a:t>余</a:t>
            </a:r>
            <a:r>
              <a:rPr lang="zh-CN" altLang="zh-CN" sz="4800">
                <a:latin typeface="黑体" pitchFamily="49" charset="-122"/>
                <a:ea typeface="黑体" pitchFamily="49" charset="-122"/>
              </a:rPr>
              <a:t>读孔氏</a:t>
            </a:r>
            <a:r>
              <a:rPr lang="zh-CN" altLang="zh-CN" sz="4800" smtClean="0">
                <a:latin typeface="黑体" pitchFamily="49" charset="-122"/>
                <a:ea typeface="黑体" pitchFamily="49" charset="-122"/>
              </a:rPr>
              <a:t>书</a:t>
            </a:r>
            <a:endParaRPr lang="en-US" altLang="zh-CN" sz="48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smtClean="0">
                <a:latin typeface="黑体" pitchFamily="49" charset="-122"/>
                <a:ea typeface="黑体" pitchFamily="49" charset="-122"/>
              </a:rPr>
              <a:t>想见</a:t>
            </a:r>
            <a:r>
              <a:rPr lang="zh-CN" altLang="zh-CN" sz="4800"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zh-CN" sz="4800" smtClean="0">
                <a:latin typeface="黑体" pitchFamily="49" charset="-122"/>
                <a:ea typeface="黑体" pitchFamily="49" charset="-122"/>
              </a:rPr>
              <a:t>为人</a:t>
            </a:r>
            <a:endParaRPr lang="zh-CN" altLang="en-US" sz="48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6090" y="4510683"/>
            <a:ext cx="4610100" cy="4257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703962" y="4410522"/>
            <a:ext cx="4018111" cy="5009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72514" y="4705350"/>
            <a:ext cx="5657850" cy="4305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素养提升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26" y="4872600"/>
            <a:ext cx="10058400" cy="349910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3477" y="4872600"/>
            <a:ext cx="1233409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93298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/>
          <p:nvPr/>
        </p:nvSpPr>
        <p:spPr>
          <a:xfrm>
            <a:off x="1098550" y="522288"/>
            <a:ext cx="2308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链接拓展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E985555F-9C10-40EC-9066-C7575675B8DC}"/>
              </a:ext>
            </a:extLst>
          </p:cNvPr>
          <p:cNvSpPr txBox="1"/>
          <p:nvPr/>
        </p:nvSpPr>
        <p:spPr>
          <a:xfrm>
            <a:off x="4199906" y="4050482"/>
            <a:ext cx="11377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自主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阅读</a:t>
            </a:r>
            <a:r>
              <a:rPr lang="en-US" altLang="zh-CN" sz="4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，理解屈原的精神思想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5890775A-93CE-4EE4-9468-E4CE94FDF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930" y="5680422"/>
            <a:ext cx="5600700" cy="4219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88738" y="5680422"/>
            <a:ext cx="3257550" cy="3943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52169AAC-FE17-4AA8-8732-F1D24E1187D5}"/>
              </a:ext>
            </a:extLst>
          </p:cNvPr>
          <p:cNvSpPr txBox="1"/>
          <p:nvPr/>
        </p:nvSpPr>
        <p:spPr>
          <a:xfrm>
            <a:off x="2759746" y="3358847"/>
            <a:ext cx="14041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单元说明”要点</a:t>
            </a:r>
            <a:endParaRPr lang="en-US" altLang="zh-CN" sz="4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了解历史，不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忘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过去；尊重历史，以史为鉴；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窥见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古代史家的历史观念、开创精神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132" y="6729000"/>
            <a:ext cx="10058400" cy="349910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9685" y="6570762"/>
            <a:ext cx="13241541" cy="33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52169AAC-FE17-4AA8-8732-F1D24E1187D5}"/>
              </a:ext>
            </a:extLst>
          </p:cNvPr>
          <p:cNvSpPr txBox="1"/>
          <p:nvPr/>
        </p:nvSpPr>
        <p:spPr>
          <a:xfrm>
            <a:off x="3119786" y="3994145"/>
            <a:ext cx="1324947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 smtClean="0">
                <a:latin typeface="黑体" pitchFamily="49" charset="-122"/>
                <a:ea typeface="黑体" pitchFamily="49" charset="-122"/>
              </a:rPr>
              <a:t>     “</a:t>
            </a:r>
            <a:r>
              <a:rPr lang="zh-CN" altLang="en-US" sz="4800" dirty="0">
                <a:latin typeface="黑体" pitchFamily="49" charset="-122"/>
                <a:ea typeface="黑体" pitchFamily="49" charset="-122"/>
              </a:rPr>
              <a:t>学习提示”要点</a:t>
            </a:r>
            <a:endParaRPr lang="en-US" altLang="zh-CN" sz="4800" dirty="0">
              <a:latin typeface="黑体" pitchFamily="49" charset="-122"/>
              <a:ea typeface="黑体" pitchFamily="49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4000" dirty="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        1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.《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40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40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40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有怎样的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关联；</a:t>
            </a:r>
            <a:r>
              <a:rPr lang="en-US" altLang="zh-CN" sz="40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 dirty="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彰</a:t>
            </a:r>
            <a:endParaRPr lang="en-US" altLang="zh-CN" sz="4000" dirty="0" smtClean="0">
              <a:latin typeface="Times New Roman" pitchFamily="18" charset="0"/>
              <a:ea typeface="黑体" pitchFamily="49" charset="-122"/>
              <a:cs typeface="Times New Roman" panose="02020603050405020304" pitchFamily="18" charset="0"/>
            </a:endParaRPr>
          </a:p>
          <a:p>
            <a:pPr lvl="2">
              <a:lnSpc>
                <a:spcPct val="150000"/>
              </a:lnSpc>
            </a:pP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显了屈原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人格风采；</a:t>
            </a:r>
            <a:r>
              <a:rPr lang="en-US" altLang="zh-CN" sz="4000" dirty="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把握屈原的精神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品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质；</a:t>
            </a:r>
            <a:r>
              <a:rPr lang="en-US" altLang="zh-CN" sz="40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品味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作品精湛的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叙事艺术；</a:t>
            </a:r>
            <a:r>
              <a:rPr lang="en-US" altLang="zh-CN" sz="40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体会司马迁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寄托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屈原身上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情感；</a:t>
            </a:r>
            <a:r>
              <a:rPr lang="en-US" altLang="zh-CN" sz="40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注意词语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具体语境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意义，避免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以今义理解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古义。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83593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52169AAC-FE17-4AA8-8732-F1D24E1187D5}"/>
              </a:ext>
            </a:extLst>
          </p:cNvPr>
          <p:cNvSpPr txBox="1"/>
          <p:nvPr/>
        </p:nvSpPr>
        <p:spPr>
          <a:xfrm>
            <a:off x="6504162" y="5130602"/>
            <a:ext cx="76328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、疏通文意，落实文言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知识。</a:t>
            </a:r>
            <a:endParaRPr lang="en-US" altLang="zh-CN" sz="4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二、把握屈原的精神。</a:t>
            </a:r>
            <a:endParaRPr lang="en-US" altLang="zh-CN" sz="44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、品味叙事的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艺术。</a:t>
            </a: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课程定位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01358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9C31F79-E35B-49C8-B33D-1939291838D0}"/>
              </a:ext>
            </a:extLst>
          </p:cNvPr>
          <p:cNvSpPr txBox="1"/>
          <p:nvPr/>
        </p:nvSpPr>
        <p:spPr>
          <a:xfrm>
            <a:off x="4703962" y="6097185"/>
            <a:ext cx="1107653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教学内容</a:t>
            </a: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一：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疏通</a:t>
            </a:r>
            <a:r>
              <a:rPr lang="zh-CN" altLang="en-US" sz="4800">
                <a:latin typeface="黑体" pitchFamily="49" charset="-122"/>
                <a:ea typeface="黑体" pitchFamily="49" charset="-122"/>
              </a:rPr>
              <a:t>文意，落实文言知识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831754" y="3885262"/>
            <a:ext cx="14185576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段落及内容</a:t>
            </a:r>
            <a:endParaRPr lang="en-US" altLang="zh-CN" sz="4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第一部分，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介绍屈原的身世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、才华、作为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、贡献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，以及不幸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蒙谗被疏的遭遇。</a:t>
            </a:r>
          </a:p>
          <a:p>
            <a:pPr>
              <a:lnSpc>
                <a:spcPct val="150000"/>
              </a:lnSpc>
            </a:pPr>
            <a:r>
              <a:rPr lang="zh-CN" altLang="en-US" sz="38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第二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部分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，分析</a:t>
            </a:r>
            <a:r>
              <a:rPr lang="en-US" altLang="zh-CN" sz="380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离骚</a:t>
            </a:r>
            <a:r>
              <a:rPr lang="en-US" altLang="zh-CN" sz="3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产生，以及它的内容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、艺术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特点。  </a:t>
            </a:r>
            <a:endParaRPr lang="zh-CN" altLang="en-US" sz="3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8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  </a:t>
            </a:r>
            <a:r>
              <a:rPr lang="zh-CN" altLang="en-US" sz="3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  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第三部分，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记叙怀王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疏屈原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，而信奸党，屡为强秦</a:t>
            </a:r>
            <a:r>
              <a:rPr lang="zh-CN" altLang="en-US" sz="3800" spc="200">
                <a:latin typeface="黑体" pitchFamily="49" charset="-122"/>
                <a:ea typeface="黑体" pitchFamily="49" charset="-122"/>
              </a:rPr>
              <a:t>所欺骗、所挫败，</a:t>
            </a:r>
            <a:r>
              <a:rPr lang="zh-CN" altLang="en-US" sz="3800" spc="200" smtClean="0">
                <a:latin typeface="黑体" pitchFamily="49" charset="-122"/>
                <a:ea typeface="黑体" pitchFamily="49" charset="-122"/>
              </a:rPr>
              <a:t>致使楚国损兵折将</a:t>
            </a:r>
            <a:r>
              <a:rPr lang="zh-CN" altLang="en-US" sz="3800" spc="200">
                <a:latin typeface="黑体" pitchFamily="49" charset="-122"/>
                <a:ea typeface="黑体" pitchFamily="49" charset="-122"/>
              </a:rPr>
              <a:t>，国土沦丧，</a:t>
            </a:r>
            <a:r>
              <a:rPr lang="zh-CN" altLang="en-US" sz="3800">
                <a:latin typeface="黑体" pitchFamily="49" charset="-122"/>
                <a:ea typeface="黑体" pitchFamily="49" charset="-122"/>
              </a:rPr>
              <a:t>而自身客死于秦</a:t>
            </a:r>
            <a:r>
              <a:rPr lang="zh-CN" altLang="en-US" sz="380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anose="05000000000000000000" pitchFamily="2" charset="2"/>
              </a:rPr>
              <a:t>   </a:t>
            </a:r>
            <a:endParaRPr lang="zh-CN" altLang="zh-CN" sz="3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58061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3119786" y="4873342"/>
            <a:ext cx="87129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第四部分，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再叙屈原虽遭放逐却满怀忖君兴国之情思，怀王至死不悟。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第五部分，写</a:t>
            </a:r>
            <a:r>
              <a:rPr lang="zh-CN" altLang="zh-CN" sz="4000">
                <a:latin typeface="黑体" pitchFamily="49" charset="-122"/>
                <a:ea typeface="黑体" pitchFamily="49" charset="-122"/>
              </a:rPr>
              <a:t>屈原既死，赋存国亡；司马迁对屈原的评价</a:t>
            </a:r>
            <a:r>
              <a:rPr lang="zh-CN" altLang="zh-CN" sz="40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52834" y="4550373"/>
            <a:ext cx="3825428" cy="45269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8362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xmlns:p15="http://schemas.microsoft.com/office/powerpoint/2012/main" xmlns:p14="http://schemas.microsoft.com/office/powerpoint/2010/main" id="{6C5EC359-CBD9-4564-B6A2-BC825DE6E9F1}"/>
              </a:ext>
            </a:extLst>
          </p:cNvPr>
          <p:cNvSpPr txBox="1"/>
          <p:nvPr/>
        </p:nvSpPr>
        <p:spPr>
          <a:xfrm>
            <a:off x="2687738" y="3227606"/>
            <a:ext cx="14329592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几处难点解疑 </a:t>
            </a:r>
          </a:p>
          <a:p>
            <a:pPr>
              <a:lnSpc>
                <a:spcPct val="150000"/>
              </a:lnSpc>
            </a:pPr>
            <a:r>
              <a:rPr lang="en-US" altLang="zh-CN" sz="4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上官大夫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见而欲夺之，屈平不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夺，易也。“与”，许也。上官大夫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见到屈原所拟的宪令草稿，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想强取为己有，屈原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愿意，故而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发生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冲突。上官大夫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嫉恨在心，遂谗害之。 </a:t>
            </a:r>
          </a:p>
          <a:p>
            <a:pPr>
              <a:lnSpc>
                <a:spcPct val="150000"/>
              </a:lnSpc>
            </a:pP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4000" smtClean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存君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兴国而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欲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反覆之，一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篇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之中三致志焉。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“欲反覆之”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“存君兴国”结构相同，意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为“想回到朝廷，恢复楚国昔日的强大国势”。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98550" y="522288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>
                <a:solidFill>
                  <a:srgbClr val="820000"/>
                </a:solidFill>
                <a:latin typeface="隶书" pitchFamily="49" charset="-122"/>
                <a:ea typeface="隶书" pitchFamily="49" charset="-122"/>
              </a:rPr>
              <a:t>阅读落实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933901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xmlns:r="http://schemas.openxmlformats.org/officeDocument/2006/relationships" name="202008学科网选择性必修（中）微课模板" id="{A357DCC0-94EB-4510-A022-5661C66EA418}" vid="{A5756936-2217-4B77-B81D-FDFA2367364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Microsoft Office PowerPoint</Application>
  <PresentationFormat>自定义</PresentationFormat>
  <Paragraphs>73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2020-12-08T13:52:09Z</cp:lastPrinted>
  <dcterms:created xsi:type="dcterms:W3CDTF">2020-12-08T13:52:09Z</dcterms:created>
  <dcterms:modified xsi:type="dcterms:W3CDTF">2020-12-14T08:08:11Z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