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3" name="王 纯洁" initials="王"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gn="ctr"/>
            <a:r>
              <a:rPr lang="zh-CN" altLang="en-US" sz="6000" b="1" i="0">
                <a:solidFill>
                  <a:srgbClr val="565656"/>
                </a:solidFill>
                <a:effectLst/>
                <a:latin typeface="宋体" panose="02010600030101010101" pitchFamily="2" charset="-122"/>
                <a:ea typeface="宋体" panose="02010600030101010101" pitchFamily="2" charset="-122"/>
              </a:rPr>
              <a:t>如何认识“心中的墙”</a:t>
            </a:r>
            <a:endParaRPr lang="en-US" altLang="zh-CN" sz="6000" b="0" i="0">
              <a:solidFill>
                <a:srgbClr val="565656"/>
              </a:solidFill>
              <a:effectLst/>
              <a:latin typeface="宋体" panose="02010600030101010101" pitchFamily="2" charset="-122"/>
              <a:ea typeface="宋体" panose="02010600030101010101" pitchFamily="2" charset="-122"/>
            </a:endParaRPr>
          </a:p>
          <a:p>
            <a:pPr algn="ctr"/>
            <a:r>
              <a:rPr lang="en-US" altLang="zh-CN" sz="4000" b="1">
                <a:solidFill>
                  <a:srgbClr val="FF0000"/>
                </a:solidFill>
                <a:latin typeface="仿宋" panose="02010609060101010101" charset="-122"/>
                <a:ea typeface="仿宋" panose="02010609060101010101" charset="-122"/>
              </a:rPr>
              <a:t>——</a:t>
            </a:r>
            <a:r>
              <a:rPr lang="en-US" sz="4000" b="1">
                <a:solidFill>
                  <a:srgbClr val="FF0000"/>
                </a:solidFill>
                <a:latin typeface="仿宋" panose="02010609060101010101" charset="-122"/>
                <a:ea typeface="仿宋" panose="02010609060101010101" charset="-122"/>
              </a:rPr>
              <a:t>“</a:t>
            </a:r>
            <a:r>
              <a:rPr lang="zh-CN" altLang="en-US" sz="4000" b="1">
                <a:solidFill>
                  <a:srgbClr val="FF0000"/>
                </a:solidFill>
                <a:latin typeface="仿宋" panose="02010609060101010101" charset="-122"/>
                <a:ea typeface="仿宋" panose="02010609060101010101" charset="-122"/>
              </a:rPr>
              <a:t>心中的墙</a:t>
            </a:r>
            <a:r>
              <a:rPr lang="en-US" altLang="zh-CN" sz="4000" b="1">
                <a:solidFill>
                  <a:srgbClr val="FF0000"/>
                </a:solidFill>
                <a:latin typeface="仿宋" panose="02010609060101010101" charset="-122"/>
                <a:ea typeface="仿宋" panose="02010609060101010101" charset="-122"/>
              </a:rPr>
              <a:t>”</a:t>
            </a:r>
            <a:r>
              <a:rPr lang="zh-CN" altLang="en-US" sz="4000" b="1">
                <a:solidFill>
                  <a:srgbClr val="FF0000"/>
                </a:solidFill>
                <a:latin typeface="仿宋" panose="02010609060101010101" charset="-122"/>
                <a:ea typeface="仿宋" panose="02010609060101010101" charset="-122"/>
              </a:rPr>
              <a:t>作文导写</a:t>
            </a:r>
          </a:p>
          <a:p>
            <a:pPr algn="ctr"/>
            <a:endParaRPr lang="zh-CN" altLang="en-US" sz="400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9240" y="1754505"/>
            <a:ext cx="11842115" cy="4791075"/>
          </a:xfrm>
        </p:spPr>
        <p:txBody>
          <a:bodyPr>
            <a:normAutofit fontScale="97500"/>
          </a:bodyPr>
          <a:lstStyle/>
          <a:p>
            <a:pPr marL="0" indent="0" algn="ctr">
              <a:buNone/>
            </a:pPr>
            <a:r>
              <a:rPr lang="zh-CN" altLang="en-US"/>
              <a:t>打破认知局限的厚墙</a:t>
            </a:r>
            <a:endParaRPr lang="en-US" altLang="zh-CN"/>
          </a:p>
          <a:p>
            <a:r>
              <a:rPr lang="zh-CN" altLang="en-US"/>
              <a:t>    生活中处处有墙，有时帮我们划出界限，有时也会阻挡我们的视线。大多数人，处于对界限的恐惧，不愿意承认认知局限这道墙的存在。      </a:t>
            </a:r>
            <a:endParaRPr lang="en-US" altLang="zh-CN"/>
          </a:p>
          <a:p>
            <a:r>
              <a:rPr lang="en-US" altLang="zh-CN"/>
              <a:t>    </a:t>
            </a:r>
            <a:r>
              <a:rPr lang="zh-CN" altLang="en-US"/>
              <a:t>在当下“思接千载，视通万里”的信息时代，由于知识结构，学识修养，个人好恶方面的差异，原先同质化、雷同的观念“厚墙”已被“人各有志”的洪水冲垮。与思维观念空前向多元化发展相伴的，是差异所催生的碰撞甚至冲突。</a:t>
            </a:r>
            <a:br>
              <a:rPr lang="zh-CN" altLang="en-US"/>
            </a:br>
            <a:r>
              <a:rPr lang="zh-CN" altLang="en-US"/>
              <a:t>    放眼古今，这样的争锋相对绝非孤立。美苏由于意识形态之间的对立彼此敌视，致使冷战的阴霾笼罩人类近半世纪</a:t>
            </a:r>
            <a:r>
              <a:rPr lang="en-US" altLang="zh-CN"/>
              <a:t>;</a:t>
            </a:r>
            <a:r>
              <a:rPr lang="zh-CN" altLang="en-US"/>
              <a:t>东西德以一道柏林墙生生将欧洲割裂，阻隔了异见，却也阻隔了进步之声，最终走向坍塌</a:t>
            </a:r>
            <a:r>
              <a:rPr lang="en-US" altLang="zh-CN"/>
              <a:t>;</a:t>
            </a:r>
            <a:r>
              <a:rPr lang="zh-CN" altLang="en-US"/>
              <a:t>党同伐异、权力倾轧的惨剧一次次上演着。前车之鉴，后事之师。多极化、全球化势不可挡的潮流昭示着打破认知思维的围墙的必要性。而若你我，执意与观念不同划清界限，便在无意中成为</a:t>
            </a:r>
            <a:r>
              <a:rPr lang="en-US" altLang="zh-CN"/>
              <a:t>《</a:t>
            </a:r>
            <a:r>
              <a:rPr lang="zh-CN" altLang="en-US"/>
              <a:t>宽容</a:t>
            </a:r>
            <a:r>
              <a:rPr lang="en-US" altLang="zh-CN"/>
              <a:t>》</a:t>
            </a:r>
            <a:r>
              <a:rPr lang="zh-CN" altLang="en-US"/>
              <a:t>序言中用巨石砸死先驱者的愚氓。</a:t>
            </a:r>
          </a:p>
        </p:txBody>
      </p:sp>
      <p:sp>
        <p:nvSpPr>
          <p:cNvPr id="4" name="标题 1"/>
          <p:cNvSpPr>
            <a:spLocks noGrp="1"/>
          </p:cNvSpPr>
          <p:nvPr>
            <p:ph type="title"/>
          </p:nvPr>
        </p:nvSpPr>
        <p:spPr>
          <a:xfrm>
            <a:off x="2349500" y="971233"/>
            <a:ext cx="8229600" cy="562074"/>
          </a:xfrm>
        </p:spPr>
        <p:txBody>
          <a:bodyPr>
            <a:normAutofit fontScale="90000"/>
          </a:bodyPr>
          <a:lstStyle/>
          <a:p>
            <a:pPr algn="ctr"/>
            <a:r>
              <a:rPr lang="zh-CN" altLang="en-US">
                <a:solidFill>
                  <a:srgbClr val="FF0000"/>
                </a:solidFill>
              </a:rPr>
              <a:t>范文展示</a:t>
            </a:r>
            <a:r>
              <a:rPr lang="en-US" altLang="zh-CN">
                <a:solidFill>
                  <a:srgbClr val="FF0000"/>
                </a:solidFill>
              </a:rPr>
              <a:t>1</a:t>
            </a:r>
            <a:br>
              <a:rPr lang="en-US" altLang="zh-CN">
                <a:solidFill>
                  <a:srgbClr val="FF0000"/>
                </a:solidFill>
              </a:rPr>
            </a:br>
            <a:endParaRPr lang="zh-CN" altLang="en-US" sz="2665">
              <a:solidFill>
                <a:schemeClr val="tx1"/>
              </a:solidFill>
              <a:latin typeface="+mn-ea"/>
              <a:ea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7475" y="765175"/>
            <a:ext cx="11888470" cy="5779135"/>
          </a:xfrm>
        </p:spPr>
        <p:txBody>
          <a:bodyPr>
            <a:normAutofit fontScale="90000" lnSpcReduction="10000"/>
          </a:bodyPr>
          <a:lstStyle/>
          <a:p>
            <a:r>
              <a:rPr lang="zh-CN" altLang="en-US"/>
              <a:t>     更何况，不同观念之间未必泾渭分明。因观点分歧决裂的师徒康有为、梁启超在维新变法中合作无间</a:t>
            </a:r>
            <a:r>
              <a:rPr lang="en-US" altLang="zh-CN"/>
              <a:t>;</a:t>
            </a:r>
            <a:r>
              <a:rPr lang="zh-CN" altLang="en-US"/>
              <a:t>儒道两家的圣哲孔子、老子，一个主张“仁德”之道，一个主张“清静无为”，仍可洽谈甚欢</a:t>
            </a:r>
            <a:r>
              <a:rPr lang="en-US" altLang="zh-CN"/>
              <a:t>;</a:t>
            </a:r>
            <a:r>
              <a:rPr lang="zh-CN" altLang="en-US"/>
              <a:t>罗斯福身为资本主义阵营的主导者，更能跨越意识形的沟堑，将国家调控经济完美嫁接于美国资本主义的框架中，无问“西东”。印度古语云</a:t>
            </a:r>
            <a:r>
              <a:rPr lang="en-US" altLang="zh-CN"/>
              <a:t>:“</a:t>
            </a:r>
            <a:r>
              <a:rPr lang="zh-CN" altLang="en-US"/>
              <a:t>河与河交汇之处，拥有神迹。”而不同观点的交汇与碰撞，亦可创造出别样的惊喜。</a:t>
            </a:r>
            <a:endParaRPr lang="en-US" altLang="zh-CN"/>
          </a:p>
          <a:p>
            <a:r>
              <a:rPr lang="en-US" altLang="zh-CN"/>
              <a:t>    </a:t>
            </a:r>
            <a:r>
              <a:rPr lang="zh-CN" altLang="en-US"/>
              <a:t>无论是百家争鸣，抑或是清末民初北大兼容并包的学风，都清晰阐明了“道不同，可相与为谋”之理。针对万隆会议上亚非各国的敌对，周恩来总理以求同存异的理念化解了争端，而这恰恰也是我们面对与自己意见相左之人应采取的策略</a:t>
            </a:r>
            <a:r>
              <a:rPr lang="en-US" altLang="zh-CN"/>
              <a:t>:</a:t>
            </a:r>
            <a:r>
              <a:rPr lang="zh-CN" altLang="en-US"/>
              <a:t>既保有对对方的敬重，同时坚守自身的原则。</a:t>
            </a:r>
            <a:r>
              <a:rPr lang="en-US" altLang="zh-CN"/>
              <a:t>.</a:t>
            </a:r>
          </a:p>
          <a:p>
            <a:r>
              <a:rPr lang="zh-CN" altLang="en-US"/>
              <a:t>    奉行排犹主义的纳粹没有打破观念的围墙，无知山谷中的守旧老人对异见者赶尽杀绝，神权，高于人权的中世纪将布鲁诺的日心说视为妄言。他们用火刑架、集中营向世人展示了他们偏狭怯懦的丑恶嘴脸。可见，只有打破观念差异的厚墙，摒弃党同伐异的谬论，才能培育出宽容的文化氛围，才能不对异端、异见心生恐惧。</a:t>
            </a:r>
            <a:endParaRPr lang="en-US" altLang="zh-CN"/>
          </a:p>
          <a:p>
            <a:r>
              <a:rPr lang="zh-CN" altLang="en-US"/>
              <a:t>    世界的全球化打破了原先思想观念的桎梏，给我们创造了交流融合的良好条件。认知局限的厚墙一旦被打开，外面的世界百花争艳，一炮派生机盎然。</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60575" y="812165"/>
            <a:ext cx="8229600" cy="537845"/>
          </a:xfrm>
        </p:spPr>
        <p:txBody>
          <a:bodyPr>
            <a:normAutofit fontScale="90000"/>
          </a:bodyPr>
          <a:lstStyle/>
          <a:p>
            <a:pPr algn="ctr"/>
            <a:r>
              <a:rPr lang="zh-CN" altLang="en-US">
                <a:solidFill>
                  <a:srgbClr val="FF0000"/>
                </a:solidFill>
              </a:rPr>
              <a:t>范文</a:t>
            </a:r>
            <a:r>
              <a:rPr lang="en-US" altLang="zh-CN">
                <a:solidFill>
                  <a:srgbClr val="FF0000"/>
                </a:solidFill>
              </a:rPr>
              <a:t>2</a:t>
            </a:r>
          </a:p>
        </p:txBody>
      </p:sp>
      <p:sp>
        <p:nvSpPr>
          <p:cNvPr id="3" name="内容占位符 2"/>
          <p:cNvSpPr>
            <a:spLocks noGrp="1"/>
          </p:cNvSpPr>
          <p:nvPr>
            <p:ph idx="1"/>
          </p:nvPr>
        </p:nvSpPr>
        <p:spPr>
          <a:xfrm>
            <a:off x="170180" y="1938020"/>
            <a:ext cx="11875770" cy="4672330"/>
          </a:xfrm>
        </p:spPr>
        <p:txBody>
          <a:bodyPr>
            <a:normAutofit lnSpcReduction="20000"/>
          </a:bodyPr>
          <a:lstStyle/>
          <a:p>
            <a:pPr algn="ctr"/>
            <a:r>
              <a:rPr lang="zh-CN" altLang="en-US"/>
              <a:t>心墙（64分）</a:t>
            </a:r>
          </a:p>
          <a:p>
            <a:pPr algn="l">
              <a:buClrTx/>
              <a:buSzTx/>
            </a:pPr>
            <a:r>
              <a:rPr lang="zh-CN" altLang="en-US"/>
              <a:t>    古希腊德菲尔神庙的神柱上刻着“认识你自己”。这个终极挑战颇难，但它是我们必须不   懈解疑的困惑，我认为解疑的方式，即是筑好心中的那堵墙。</a:t>
            </a:r>
          </a:p>
          <a:p>
            <a:pPr algn="l">
              <a:buClrTx/>
              <a:buSzTx/>
            </a:pPr>
            <a:r>
              <a:rPr lang="zh-CN" altLang="en-US"/>
              <a:t>   首先，毋庸置疑，墙代表着一种界限。圈起心中的一方土地，提供了我们向外反省的空间。 马尔克斯创作《百年孤独》时，不顾外界事物，筑好心墙，不断向内自省，不断思考自身《百年孤独》落笔的那刻，或许我们离终极问题的答案进了一步。若我们模糊了这堵心墙的存在， 乱花迷人眼的那个仅有外显愉悦的失乐园正在向你招手，我们不再抽身十字街头迈向象牙塔。若我们自己的那方净土渐渐杂草丛生，脱离了心墙，我们将会缺少自省，止步不前。</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71855"/>
            <a:ext cx="12067540" cy="5774055"/>
          </a:xfrm>
        </p:spPr>
        <p:txBody>
          <a:bodyPr>
            <a:normAutofit fontScale="50000"/>
          </a:bodyPr>
          <a:lstStyle/>
          <a:p>
            <a:r>
              <a:rPr lang="en-US" altLang="zh-CN"/>
              <a:t>      </a:t>
            </a:r>
            <a:r>
              <a:rPr lang="zh-CN" altLang="en-US" sz="3600"/>
              <a:t>然而，正如马克思说：“人是社会性的动物。”仅仅有内省当然不能让你认识自己，向外  印证内心也是认识自己的另一条途径。</a:t>
            </a:r>
          </a:p>
          <a:p>
            <a:r>
              <a:rPr lang="en-US" altLang="zh-CN" sz="3600"/>
              <a:t>     </a:t>
            </a:r>
            <a:r>
              <a:rPr lang="zh-CN" altLang="en-US" sz="3600"/>
              <a:t>而心中的那堵心墙，在我们与外界的连（联）系上，也发挥着重要作用。</a:t>
            </a:r>
          </a:p>
          <a:p>
            <a:r>
              <a:rPr lang="en-US" altLang="zh-CN" sz="3600"/>
              <a:t>      </a:t>
            </a:r>
            <a:r>
              <a:rPr lang="zh-CN" altLang="en-US" sz="3600"/>
              <a:t>社会就像一张网，维持这张网平衡的重点即结点分明，距离适当。当力与力矩达到平衡关系，系统才能维持。人际关系的平衡关键在距离，心墙平衡我们与外的距离。</a:t>
            </a:r>
          </a:p>
          <a:p>
            <a:r>
              <a:rPr lang="en-US" altLang="zh-CN" sz="3600"/>
              <a:t>      </a:t>
            </a:r>
            <a:r>
              <a:rPr lang="zh-CN" altLang="en-US" sz="3600"/>
              <a:t>朱光潜先生曾提过，为了更好地理解外物，我们要拥抱距离。我们唯有稍稍远离事件本身，情绪不被牵扯，利益不再相关，这个时候我们便能站在“人生的后台”，看清外物，从而借以外物，认识我们的内心。若没有这堵墙带来的距离，我们会不断被牵扯进乱丝之中，挣扎着无法抽身，更别提自我认识。</a:t>
            </a:r>
          </a:p>
          <a:p>
            <a:r>
              <a:rPr lang="en-US" altLang="zh-CN" sz="3600"/>
              <a:t>      </a:t>
            </a:r>
            <a:r>
              <a:rPr lang="zh-CN" altLang="en-US" sz="3600"/>
              <a:t>由此观之，筑好心中的墙，既帮助我们向内自省，又能置我们与外物一个合适的距离，借由   外物反映我们的内心。</a:t>
            </a:r>
          </a:p>
          <a:p>
            <a:r>
              <a:rPr lang="en-US" altLang="zh-CN" sz="3600"/>
              <a:t>      </a:t>
            </a:r>
            <a:r>
              <a:rPr lang="zh-CN" altLang="en-US" sz="3600"/>
              <a:t>值得注意的是，把握分寸，切忌把心墙筑得太高。  “人想要有出世的精神，要做入世的事。”当心墙过高，我们会失去与社会的联系，“孤芳自赏”很容易让人落入一种自恃（视）清高、傲立于万物之上的陷阱之中。如当时清政府闭关锁国，完全不与世界联系，最终导致了挽回无界的灾难。当我们的世界只有我们时，就好比萨特那个封闭幽暗的监狱，我们会渐渐因此迷失自我。  </a:t>
            </a:r>
          </a:p>
          <a:p>
            <a:r>
              <a:rPr lang="en-US" altLang="zh-CN" sz="3600"/>
              <a:t>      </a:t>
            </a:r>
            <a:r>
              <a:rPr lang="zh-CN" altLang="en-US" sz="3600"/>
              <a:t>现如今，一些年轻人红灯酒绿的社交，另有人过度封闭两耳不闻窗外事。这样的方式都会迷失自我。根据自身情况筑一堵既能给我们留自省净土又能让我们彼此沟通的心墙，乃明智之举。</a:t>
            </a:r>
          </a:p>
          <a:p>
            <a:r>
              <a:rPr lang="en-US" altLang="zh-CN" sz="3600"/>
              <a:t>      </a:t>
            </a:r>
            <a:r>
              <a:rPr lang="zh-CN" altLang="en-US" sz="3600"/>
              <a:t>愿我们都能筑起心墙，在追求“认识你自己”这个终极命题上，义无反顾地向前走。</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9605" y="603885"/>
            <a:ext cx="8229600" cy="671195"/>
          </a:xfrm>
        </p:spPr>
        <p:txBody>
          <a:bodyPr>
            <a:normAutofit fontScale="90000"/>
          </a:bodyPr>
          <a:lstStyle/>
          <a:p>
            <a:pPr algn="ctr"/>
            <a:r>
              <a:rPr lang="zh-CN" altLang="en-US">
                <a:solidFill>
                  <a:srgbClr val="FF0000"/>
                </a:solidFill>
              </a:rPr>
              <a:t>范文</a:t>
            </a:r>
            <a:r>
              <a:rPr lang="en-US" altLang="zh-CN">
                <a:solidFill>
                  <a:srgbClr val="FF0000"/>
                </a:solidFill>
              </a:rPr>
              <a:t>3</a:t>
            </a:r>
          </a:p>
        </p:txBody>
      </p:sp>
      <p:sp>
        <p:nvSpPr>
          <p:cNvPr id="3" name="内容占位符 2"/>
          <p:cNvSpPr>
            <a:spLocks noGrp="1"/>
          </p:cNvSpPr>
          <p:nvPr>
            <p:ph idx="1"/>
          </p:nvPr>
        </p:nvSpPr>
        <p:spPr>
          <a:xfrm>
            <a:off x="97790" y="1615440"/>
            <a:ext cx="11955780" cy="4959985"/>
          </a:xfrm>
        </p:spPr>
        <p:txBody>
          <a:bodyPr>
            <a:normAutofit fontScale="90000"/>
          </a:bodyPr>
          <a:lstStyle/>
          <a:p>
            <a:pPr algn="ctr"/>
            <a:r>
              <a:rPr lang="zh-CN" altLang="en-US"/>
              <a:t>漏风之墙（63分）</a:t>
            </a:r>
          </a:p>
          <a:p>
            <a:r>
              <a:rPr lang="en-US" altLang="zh-CN"/>
              <a:t>    </a:t>
            </a:r>
            <a:r>
              <a:rPr lang="zh-CN" altLang="en-US"/>
              <a:t>我们生活在社会的围城中，处处都有墙，有时划出界限，有时反而挡住我们的视线。于人心，我们也有这样一道墙，时刻存在于心中。</a:t>
            </a:r>
          </a:p>
          <a:p>
            <a:r>
              <a:rPr lang="en-US" altLang="zh-CN"/>
              <a:t>    </a:t>
            </a:r>
            <a:r>
              <a:rPr lang="zh-CN" altLang="en-US"/>
              <a:t>使人类在不断进化中超拔于动物之上的，是不断的思考，在思考中，我们逐渐形成了自我的认知与价值取向，在日复一日的实践中加固加深，构成了我们心中的那堵墙，即自我认知、自我意识之墙。依我之见，面对人心之墙，我们应在保存墙体的同时，挖出孔隙，探求外界的世界。</a:t>
            </a:r>
          </a:p>
          <a:p>
            <a:r>
              <a:rPr lang="en-US" altLang="zh-CN"/>
              <a:t>    </a:t>
            </a:r>
            <a:r>
              <a:rPr lang="zh-CN" altLang="en-US"/>
              <a:t>保存自我意识之墙意味着保留思想的独特性，在信息化的当下，人与人距离不断拉近，边界感的概念一度被弱化，同质化统一化的思想使我们的个性被埋没在人群中。而保有这堵墙是保护人心独特之思想的途径与渠道，正是建立在自我认知之上的思考使我们不如柳一般随波逐流，而 是强化了与他人、社会普遍潮流的距离。</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01675"/>
            <a:ext cx="12000230" cy="6054725"/>
          </a:xfrm>
        </p:spPr>
        <p:txBody>
          <a:bodyPr>
            <a:normAutofit fontScale="80000"/>
          </a:bodyPr>
          <a:lstStyle/>
          <a:p>
            <a:r>
              <a:rPr lang="en-US" altLang="zh-CN"/>
              <a:t>     </a:t>
            </a:r>
            <a:r>
              <a:rPr lang="zh-CN" altLang="en-US"/>
              <a:t>然而，自我意识之墙虽有益处，却仍不免带来盲点。</a:t>
            </a:r>
          </a:p>
          <a:p>
            <a:r>
              <a:rPr lang="en-US" altLang="zh-CN"/>
              <a:t>     </a:t>
            </a:r>
            <a:r>
              <a:rPr lang="zh-CN" altLang="en-US"/>
              <a:t>在《信息的骚动》一书中，作者阐述人们生活在信息的茧房中，只接受符合自我喜好的信息，进而束缚桎梏自己，自我意识之墙同样如此，当我们集中于自我认知时，便无形中带着个人主观“偏见”去看待事物，视线遭到蒙蔽，使我们与真相愈发遥远，牛津词典用“后真相时代”来概括这一现象，近日，网络上遭受人肉搜索的成都女孩儿也同样证明了遮挡住视线后的人们会更因不完整的事实变得偏激而情绪化</a:t>
            </a:r>
          </a:p>
          <a:p>
            <a:r>
              <a:rPr lang="en-US" altLang="zh-CN"/>
              <a:t>     </a:t>
            </a:r>
            <a:r>
              <a:rPr lang="zh-CN" altLang="en-US"/>
              <a:t>在被墙蒙挡视线时，真相在远去，打破常规的批判精神也在远去。阻隔外界声音，沉溺于自我意识后，人因囿于自我而无法实现对自我认知的超越。在哥白尼   之前的天文学家们永不会知道我们所生活的星球的真相。费尔巴哈前的哲学家们不会预料到对黑   格尔哲学的推翻，他们被时代、被自我认知的墙阻断在了追求真理的路上</a:t>
            </a:r>
          </a:p>
          <a:p>
            <a:r>
              <a:rPr lang="en-US" altLang="zh-CN"/>
              <a:t>     </a:t>
            </a:r>
            <a:r>
              <a:rPr lang="zh-CN" altLang="en-US"/>
              <a:t>因而人人都应成为心中这堵墙的修葺工，既不能推倒墙体被外界淹没，也不能严丝合缝将自我困于茧房之中，在接受外界信息与坚持独特思想之间找到一个平衡点，打造一堵“漏风的墙”。</a:t>
            </a:r>
          </a:p>
          <a:p>
            <a:r>
              <a:rPr lang="en-US" altLang="zh-CN"/>
              <a:t>     </a:t>
            </a:r>
            <a:r>
              <a:rPr lang="zh-CN" altLang="en-US"/>
              <a:t>在当下这百年未有之大变局下，合理改变自我意识之墙的需求迫在眉睫，社会学者曾言，我   们面对现实，既要有距离感，要有超越感，在流言蜚语齐飞、信息爆炸的时代，我们确实需要重塑自我认知。</a:t>
            </a:r>
          </a:p>
          <a:p>
            <a:r>
              <a:rPr lang="en-US" altLang="zh-CN"/>
              <a:t>     </a:t>
            </a:r>
            <a:r>
              <a:rPr lang="zh-CN" altLang="en-US"/>
              <a:t>生活的墙有明显的材料结构，而心中的墙不曾有，唯有不断尝试改变，方可不断逼近真我之境。</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73100"/>
            <a:ext cx="8229600" cy="556895"/>
          </a:xfrm>
        </p:spPr>
        <p:txBody>
          <a:bodyPr>
            <a:normAutofit fontScale="90000"/>
          </a:bodyPr>
          <a:lstStyle/>
          <a:p>
            <a:pPr algn="ctr"/>
            <a:r>
              <a:rPr lang="zh-CN" altLang="en-US">
                <a:solidFill>
                  <a:srgbClr val="FF0000"/>
                </a:solidFill>
              </a:rPr>
              <a:t>范文</a:t>
            </a:r>
            <a:r>
              <a:rPr lang="en-US" altLang="zh-CN">
                <a:solidFill>
                  <a:srgbClr val="FF0000"/>
                </a:solidFill>
              </a:rPr>
              <a:t>4</a:t>
            </a:r>
          </a:p>
        </p:txBody>
      </p:sp>
      <p:sp>
        <p:nvSpPr>
          <p:cNvPr id="3" name="内容占位符 2"/>
          <p:cNvSpPr>
            <a:spLocks noGrp="1"/>
          </p:cNvSpPr>
          <p:nvPr>
            <p:ph idx="1"/>
          </p:nvPr>
        </p:nvSpPr>
        <p:spPr>
          <a:xfrm>
            <a:off x="0" y="1543050"/>
            <a:ext cx="12192635" cy="5122545"/>
          </a:xfrm>
        </p:spPr>
        <p:txBody>
          <a:bodyPr>
            <a:normAutofit fontScale="80000"/>
          </a:bodyPr>
          <a:lstStyle/>
          <a:p>
            <a:pPr algn="ctr"/>
            <a:r>
              <a:rPr lang="zh-CN" altLang="en-US"/>
              <a:t>透过心墙之窗，看到（60 分）</a:t>
            </a:r>
          </a:p>
          <a:p>
            <a:r>
              <a:rPr lang="en-US" altLang="zh-CN"/>
              <a:t>    </a:t>
            </a:r>
            <a:r>
              <a:rPr lang="zh-CN" altLang="en-US"/>
              <a:t>生活中处处有墙，而人们心中往往也有这样一道墙，有时帮我们划出个体公共生活中的界限，有时也会挡住我们的视线。</a:t>
            </a:r>
          </a:p>
          <a:p>
            <a:r>
              <a:rPr lang="en-US" altLang="zh-CN"/>
              <a:t>    </a:t>
            </a:r>
            <a:r>
              <a:rPr lang="zh-CN" altLang="en-US"/>
              <a:t>正因有智慧，心墙无法不存在，在犹太教的神话中，人类在上帝的果园选择了“智慧之果”，借而有能力发展自己的文明，然而，随着智慧的不断提升，个体间不能言说的秘密随之变多。智慧带来了私心，私心的增强筑建了我们的“心之壁垒”。</a:t>
            </a:r>
          </a:p>
          <a:p>
            <a:r>
              <a:rPr lang="en-US" altLang="zh-CN"/>
              <a:t>    </a:t>
            </a:r>
            <a:r>
              <a:rPr lang="zh-CN" altLang="en-US"/>
              <a:t>然而这道心墙不仅挡住了他人，也阻挡了我们认识本真的自己。由智慧而生的私心并不出于全然邪恶的动因，其底层逻辑应是“自我保护”。随着人类种族及社会的不断进化，单纯的自我保护意识演变为以过得更好为目的的“牟利意识”，因其与社会道德准则相悖，我们往往将心灵的这一部分藏于墙后不为人知的地带，不想被他人所知，也无法堂堂正正地审视这些被价值观所不认同的“潘多拉魔盒”。但是，正如苏格拉底所提出的——认识你自己，将人性中的必然部分藏于心灵的高墙后必然导致对自我认识的不完全，也许这样日渐的自我欺骗会让我们像赫尔曼黑塞的小说《荒原狼》中的主人公一样，将自我分裂为“人”与“狼”，所谓的狼性或是人性，事实上只有放在一起、归为原初统一，才是真正完满的“人性”。心墙挡住了我们认知自我的视线，养育了我们心中的荒原狼。</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704215"/>
            <a:ext cx="12106275" cy="5960745"/>
          </a:xfrm>
        </p:spPr>
        <p:txBody>
          <a:bodyPr>
            <a:normAutofit fontScale="80000"/>
          </a:bodyPr>
          <a:lstStyle/>
          <a:p>
            <a:r>
              <a:rPr lang="en-US" altLang="zh-CN"/>
              <a:t>      </a:t>
            </a:r>
            <a:r>
              <a:rPr lang="zh-CN" altLang="en-US"/>
              <a:t>不仅如此，心墙也让我们往往无法客观地认识外部世界。由自己构筑的高墙常常有些刻意地遮挡住了我们不愿看到的外界之景。   正如叔本华与母亲的不亲近使他自然而然地建起心墙，拒绝用公正的眼光看待女性为家庭及社会的付出；正如尼采躲在因“讨厌不够有男子气概”的自己而筑起的心灵的高墙之后，忽视了“强力”对许多政治问题的解决具有其局限性；也如同不愿太依靠理论而忽视理论知识积累的斯宾塞为自己所作的认识世界的高墙，若是了解了康德的哲学而非只停留于对现象的观察总结，他在社会学以及进化公式上所做出的推演仍能更深入问题根源。</a:t>
            </a:r>
          </a:p>
          <a:p>
            <a:r>
              <a:rPr lang="en-US" altLang="zh-CN"/>
              <a:t>     </a:t>
            </a:r>
            <a:r>
              <a:rPr lang="zh-CN" altLang="en-US"/>
              <a:t>人们的心之壁垒，也会影响到整个社会。换言之，社会中也是有墙的。个体的心墙之动因是自我保护，社会也同样。为了维持稳定的秩序，社会有选择地不播报个别恶性事件，然而在此基础上若还不满足，便会如同唐王朝，用歌舞升平之景作墙，掩饰社会中实际存在的各种弊病，这样的墙不仅无法起到保护作用，还会误导我们，使群体变得鼠目寸光，加速整个社会的衰败。</a:t>
            </a:r>
          </a:p>
          <a:p>
            <a:r>
              <a:rPr lang="en-US" altLang="zh-CN"/>
              <a:t>      </a:t>
            </a:r>
            <a:r>
              <a:rPr lang="zh-CN" altLang="en-US"/>
              <a:t>诚如雅克拉康所言，人类有归为原初统一的欲望，我们构建家庭、社区、国家这样的团体，   是想在无法消除的心灵之墙上，打开一扇窗户，在发展智慧的同时，仍能从他人身上窥见自己的影子，在社群中获悉个体间互相了解的必要，也因此变为更强大、更完满的种族。</a:t>
            </a:r>
          </a:p>
          <a:p>
            <a:r>
              <a:rPr lang="en-US" altLang="zh-CN"/>
              <a:t>      </a:t>
            </a:r>
            <a:r>
              <a:rPr lang="zh-CN" altLang="en-US"/>
              <a:t>处于群体之中，我们的心墙便不至于密不透风；而代表着个体差异的心墙，也使群体得以发展进化。</a:t>
            </a:r>
          </a:p>
        </p:txBody>
      </p:sp>
      <p:pic>
        <p:nvPicPr>
          <p:cNvPr id="4" name="New picture"/>
          <p:cNvPicPr/>
          <p:nvPr/>
        </p:nvPicPr>
        <p:blipFill>
          <a:blip r:embed="rId2"/>
          <a:stretch>
            <a:fillRect/>
          </a:stretch>
        </p:blipFill>
        <p:spPr>
          <a:xfrm>
            <a:off x="10807700" y="10845800"/>
            <a:ext cx="304800" cy="2286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作文题</a:t>
            </a:r>
          </a:p>
        </p:txBody>
      </p:sp>
      <p:sp>
        <p:nvSpPr>
          <p:cNvPr id="3" name="内容占位符 2"/>
          <p:cNvSpPr>
            <a:spLocks noGrp="1"/>
          </p:cNvSpPr>
          <p:nvPr>
            <p:ph idx="1"/>
          </p:nvPr>
        </p:nvSpPr>
        <p:spPr/>
        <p:txBody>
          <a:bodyPr>
            <a:normAutofit/>
          </a:bodyPr>
          <a:lstStyle/>
          <a:p>
            <a:pPr algn="just"/>
            <a:r>
              <a:rPr lang="zh-CN" altLang="en-US" b="0" i="0">
                <a:solidFill>
                  <a:srgbClr val="565656"/>
                </a:solidFill>
                <a:effectLst/>
                <a:latin typeface="宋体" panose="02010600030101010101" pitchFamily="2" charset="-122"/>
                <a:ea typeface="宋体" panose="02010600030101010101" pitchFamily="2" charset="-122"/>
              </a:rPr>
              <a:t>    生活中</a:t>
            </a:r>
            <a:r>
              <a:rPr lang="zh-CN" altLang="en-US" b="0" i="0">
                <a:solidFill>
                  <a:srgbClr val="FF0000"/>
                </a:solidFill>
                <a:effectLst/>
                <a:latin typeface="宋体" panose="02010600030101010101" pitchFamily="2" charset="-122"/>
                <a:ea typeface="宋体" panose="02010600030101010101" pitchFamily="2" charset="-122"/>
              </a:rPr>
              <a:t>处处有墙</a:t>
            </a:r>
            <a:r>
              <a:rPr lang="zh-CN" altLang="en-US" b="0" i="0">
                <a:solidFill>
                  <a:srgbClr val="565656"/>
                </a:solidFill>
                <a:effectLst/>
                <a:latin typeface="宋体" panose="02010600030101010101" pitchFamily="2" charset="-122"/>
                <a:ea typeface="宋体" panose="02010600030101010101" pitchFamily="2" charset="-122"/>
              </a:rPr>
              <a:t>，有时帮我们</a:t>
            </a:r>
            <a:r>
              <a:rPr lang="zh-CN" altLang="en-US" b="0" i="0">
                <a:solidFill>
                  <a:srgbClr val="FF0000"/>
                </a:solidFill>
                <a:effectLst/>
                <a:latin typeface="宋体" panose="02010600030101010101" pitchFamily="2" charset="-122"/>
                <a:ea typeface="宋体" panose="02010600030101010101" pitchFamily="2" charset="-122"/>
              </a:rPr>
              <a:t>划出界限</a:t>
            </a:r>
            <a:r>
              <a:rPr lang="zh-CN" altLang="en-US" b="0" i="0">
                <a:solidFill>
                  <a:srgbClr val="565656"/>
                </a:solidFill>
                <a:effectLst/>
                <a:latin typeface="宋体" panose="02010600030101010101" pitchFamily="2" charset="-122"/>
                <a:ea typeface="宋体" panose="02010600030101010101" pitchFamily="2" charset="-122"/>
              </a:rPr>
              <a:t>，有时也会</a:t>
            </a:r>
            <a:r>
              <a:rPr lang="zh-CN" altLang="en-US" b="0" i="0">
                <a:solidFill>
                  <a:srgbClr val="FF0000"/>
                </a:solidFill>
                <a:effectLst/>
                <a:latin typeface="宋体" panose="02010600030101010101" pitchFamily="2" charset="-122"/>
                <a:ea typeface="宋体" panose="02010600030101010101" pitchFamily="2" charset="-122"/>
              </a:rPr>
              <a:t>阻挡我们的视线</a:t>
            </a:r>
            <a:r>
              <a:rPr lang="en-US" altLang="zh-CN" b="0" i="0">
                <a:solidFill>
                  <a:srgbClr val="565656"/>
                </a:solidFill>
                <a:effectLst/>
                <a:latin typeface="宋体" panose="02010600030101010101" pitchFamily="2" charset="-122"/>
                <a:ea typeface="宋体" panose="02010600030101010101" pitchFamily="2" charset="-122"/>
              </a:rPr>
              <a:t>……</a:t>
            </a:r>
            <a:r>
              <a:rPr lang="zh-CN" altLang="en-US" b="0" i="0">
                <a:solidFill>
                  <a:srgbClr val="565656"/>
                </a:solidFill>
                <a:effectLst/>
                <a:latin typeface="宋体" panose="02010600030101010101" pitchFamily="2" charset="-122"/>
                <a:ea typeface="宋体" panose="02010600030101010101" pitchFamily="2" charset="-122"/>
              </a:rPr>
              <a:t>其实，人们</a:t>
            </a:r>
            <a:r>
              <a:rPr lang="zh-CN" altLang="en-US" b="0" i="0">
                <a:solidFill>
                  <a:srgbClr val="FF0000"/>
                </a:solidFill>
                <a:effectLst/>
                <a:latin typeface="宋体" panose="02010600030101010101" pitchFamily="2" charset="-122"/>
                <a:ea typeface="宋体" panose="02010600030101010101" pitchFamily="2" charset="-122"/>
              </a:rPr>
              <a:t>心中往往也有一道墙</a:t>
            </a:r>
            <a:r>
              <a:rPr lang="zh-CN" altLang="en-US" b="0" i="0">
                <a:solidFill>
                  <a:srgbClr val="565656"/>
                </a:solidFill>
                <a:effectLst/>
                <a:latin typeface="宋体" panose="02010600030101010101" pitchFamily="2" charset="-122"/>
                <a:ea typeface="宋体" panose="02010600030101010101" pitchFamily="2" charset="-122"/>
              </a:rPr>
              <a:t>。就此谈谈你的思考和认识。</a:t>
            </a:r>
            <a:endParaRPr lang="zh-CN" altLang="en-US" b="0" i="0">
              <a:solidFill>
                <a:srgbClr val="3F3F3F"/>
              </a:solidFill>
              <a:effectLst/>
              <a:latin typeface="-apple-system-font"/>
            </a:endParaRPr>
          </a:p>
          <a:p>
            <a:pPr algn="just"/>
            <a:r>
              <a:rPr lang="zh-CN" altLang="en-US" b="0" i="0">
                <a:solidFill>
                  <a:srgbClr val="565656"/>
                </a:solidFill>
                <a:effectLst/>
                <a:latin typeface="宋体" panose="02010600030101010101" pitchFamily="2" charset="-122"/>
                <a:ea typeface="宋体" panose="02010600030101010101" pitchFamily="2" charset="-122"/>
              </a:rPr>
              <a:t>   要求：（</a:t>
            </a:r>
            <a:r>
              <a:rPr lang="en-US" altLang="zh-CN" b="0" i="0">
                <a:solidFill>
                  <a:srgbClr val="565656"/>
                </a:solidFill>
                <a:effectLst/>
                <a:latin typeface="宋体" panose="02010600030101010101" pitchFamily="2" charset="-122"/>
                <a:ea typeface="宋体" panose="02010600030101010101" pitchFamily="2" charset="-122"/>
              </a:rPr>
              <a:t>1</a:t>
            </a:r>
            <a:r>
              <a:rPr lang="zh-CN" altLang="en-US" b="0" i="0">
                <a:solidFill>
                  <a:srgbClr val="565656"/>
                </a:solidFill>
                <a:effectLst/>
                <a:latin typeface="宋体" panose="02010600030101010101" pitchFamily="2" charset="-122"/>
                <a:ea typeface="宋体" panose="02010600030101010101" pitchFamily="2" charset="-122"/>
              </a:rPr>
              <a:t>）自拟题目；（</a:t>
            </a:r>
            <a:r>
              <a:rPr lang="en-US" altLang="zh-CN" b="0" i="0">
                <a:solidFill>
                  <a:srgbClr val="565656"/>
                </a:solidFill>
                <a:effectLst/>
                <a:latin typeface="宋体" panose="02010600030101010101" pitchFamily="2" charset="-122"/>
                <a:ea typeface="宋体" panose="02010600030101010101" pitchFamily="2" charset="-122"/>
              </a:rPr>
              <a:t>2</a:t>
            </a:r>
            <a:r>
              <a:rPr lang="zh-CN" altLang="en-US" b="0" i="0">
                <a:solidFill>
                  <a:srgbClr val="565656"/>
                </a:solidFill>
                <a:effectLst/>
                <a:latin typeface="宋体" panose="02010600030101010101" pitchFamily="2" charset="-122"/>
                <a:ea typeface="宋体" panose="02010600030101010101" pitchFamily="2" charset="-122"/>
              </a:rPr>
              <a:t>）不少于</a:t>
            </a:r>
            <a:r>
              <a:rPr lang="en-US" altLang="zh-CN" b="0" i="0">
                <a:solidFill>
                  <a:srgbClr val="565656"/>
                </a:solidFill>
                <a:effectLst/>
                <a:latin typeface="宋体" panose="02010600030101010101" pitchFamily="2" charset="-122"/>
                <a:ea typeface="宋体" panose="02010600030101010101" pitchFamily="2" charset="-122"/>
              </a:rPr>
              <a:t>800</a:t>
            </a:r>
            <a:r>
              <a:rPr lang="zh-CN" altLang="en-US" b="0" i="0">
                <a:solidFill>
                  <a:srgbClr val="565656"/>
                </a:solidFill>
                <a:effectLst/>
                <a:latin typeface="宋体" panose="02010600030101010101" pitchFamily="2" charset="-122"/>
                <a:ea typeface="宋体" panose="02010600030101010101" pitchFamily="2" charset="-122"/>
              </a:rPr>
              <a:t>字。</a:t>
            </a:r>
            <a:endParaRPr lang="zh-CN" altLang="en-US" b="0" i="0">
              <a:solidFill>
                <a:srgbClr val="3F3F3F"/>
              </a:solidFill>
              <a:effectLst/>
              <a:latin typeface="-apple-system-font"/>
            </a:endParaRPr>
          </a:p>
          <a:p>
            <a:pPr marL="0" indent="0">
              <a:buNone/>
            </a:pPr>
            <a:r>
              <a:rPr lang="en-US" altLang="zh-CN" b="1">
                <a:latin typeface="仿宋" panose="02010609060101010101" charset="-122"/>
                <a:ea typeface="仿宋" panose="02010609060101010101" charset="-122"/>
                <a:cs typeface="仿宋" panose="02010609060101010101" charset="-122"/>
              </a:rPr>
              <a:t>            </a:t>
            </a:r>
          </a:p>
          <a:p>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22120" y="742633"/>
            <a:ext cx="8229600" cy="778098"/>
          </a:xfrm>
        </p:spPr>
        <p:txBody>
          <a:bodyPr>
            <a:normAutofit/>
          </a:bodyPr>
          <a:lstStyle/>
          <a:p>
            <a:pPr algn="ctr"/>
            <a:r>
              <a:rPr lang="zh-CN" altLang="en-US">
                <a:solidFill>
                  <a:srgbClr val="FF0000"/>
                </a:solidFill>
              </a:rPr>
              <a:t>概念界定</a:t>
            </a:r>
          </a:p>
        </p:txBody>
      </p:sp>
      <p:sp>
        <p:nvSpPr>
          <p:cNvPr id="3" name="内容占位符 2"/>
          <p:cNvSpPr>
            <a:spLocks noGrp="1"/>
          </p:cNvSpPr>
          <p:nvPr>
            <p:ph idx="1"/>
          </p:nvPr>
        </p:nvSpPr>
        <p:spPr>
          <a:xfrm>
            <a:off x="290195" y="1810385"/>
            <a:ext cx="11225530" cy="4773295"/>
          </a:xfrm>
        </p:spPr>
        <p:txBody>
          <a:bodyPr>
            <a:normAutofit/>
          </a:bodyPr>
          <a:lstStyle/>
          <a:p>
            <a:pPr marL="0" indent="0">
              <a:buNone/>
            </a:pPr>
            <a:r>
              <a:rPr lang="zh-CN" altLang="en-US" sz="3600" b="0" i="0">
                <a:solidFill>
                  <a:srgbClr val="FF0000"/>
                </a:solidFill>
                <a:effectLst/>
                <a:latin typeface="宋体" panose="02010600030101010101" pitchFamily="2" charset="-122"/>
                <a:ea typeface="宋体" panose="02010600030101010101" pitchFamily="2" charset="-122"/>
              </a:rPr>
              <a:t>有形的墙：</a:t>
            </a:r>
            <a:r>
              <a:rPr lang="zh-CN" altLang="en-US" sz="3600" b="0" i="0">
                <a:solidFill>
                  <a:srgbClr val="565656"/>
                </a:solidFill>
                <a:effectLst/>
                <a:latin typeface="宋体" panose="02010600030101010101" pitchFamily="2" charset="-122"/>
                <a:ea typeface="宋体" panose="02010600030101010101" pitchFamily="2" charset="-122"/>
              </a:rPr>
              <a:t>固然是界限，阻挡了外面精彩的世界，阻隔了我们的视线，但同时也是一种保护；</a:t>
            </a:r>
            <a:endParaRPr lang="en-US" altLang="zh-CN" sz="3600" b="0" i="0">
              <a:solidFill>
                <a:srgbClr val="565656"/>
              </a:solidFill>
              <a:effectLst/>
              <a:latin typeface="宋体" panose="02010600030101010101" pitchFamily="2" charset="-122"/>
              <a:ea typeface="宋体" panose="02010600030101010101" pitchFamily="2" charset="-122"/>
            </a:endParaRPr>
          </a:p>
          <a:p>
            <a:pPr marL="0" indent="0">
              <a:buNone/>
            </a:pPr>
            <a:r>
              <a:rPr lang="zh-CN" altLang="en-US" sz="3600" b="0" i="0">
                <a:solidFill>
                  <a:srgbClr val="FF0000"/>
                </a:solidFill>
                <a:effectLst/>
                <a:latin typeface="宋体" panose="02010600030101010101" pitchFamily="2" charset="-122"/>
                <a:ea typeface="宋体" panose="02010600030101010101" pitchFamily="2" charset="-122"/>
              </a:rPr>
              <a:t>无形的墙：</a:t>
            </a:r>
            <a:r>
              <a:rPr lang="zh-CN" altLang="en-US" sz="3600" b="0" i="0">
                <a:solidFill>
                  <a:srgbClr val="565656"/>
                </a:solidFill>
                <a:effectLst/>
                <a:latin typeface="宋体" panose="02010600030101010101" pitchFamily="2" charset="-122"/>
                <a:ea typeface="宋体" panose="02010600030101010101" pitchFamily="2" charset="-122"/>
              </a:rPr>
              <a:t>是我们看待他人时的成见和冷漠，是那些看不见摸不到的规则和制度，是内心世界的自我封闭和自我保护</a:t>
            </a:r>
            <a:r>
              <a:rPr lang="en-US" altLang="zh-CN" sz="3600" b="0" i="0">
                <a:solidFill>
                  <a:srgbClr val="565656"/>
                </a:solidFill>
                <a:effectLst/>
                <a:latin typeface="宋体" panose="02010600030101010101" pitchFamily="2" charset="-122"/>
                <a:ea typeface="宋体" panose="02010600030101010101" pitchFamily="2" charset="-122"/>
              </a:rPr>
              <a:t>……</a:t>
            </a:r>
          </a:p>
          <a:p>
            <a:pPr marL="0" indent="0">
              <a:buNone/>
            </a:pPr>
            <a:endParaRPr lang="zh-CN" altLang="en-US" sz="3600" u="sng">
              <a:solidFill>
                <a:schemeClr val="accent6">
                  <a:lumMod val="50000"/>
                </a:schemeClr>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4525" y="862013"/>
            <a:ext cx="8363272" cy="562074"/>
          </a:xfrm>
        </p:spPr>
        <p:txBody>
          <a:bodyPr>
            <a:normAutofit fontScale="90000"/>
          </a:bodyPr>
          <a:lstStyle/>
          <a:p>
            <a:pPr algn="ctr"/>
            <a:r>
              <a:rPr lang="zh-CN" altLang="en-US">
                <a:solidFill>
                  <a:srgbClr val="FF0000"/>
                </a:solidFill>
              </a:rPr>
              <a:t>概念界定</a:t>
            </a:r>
          </a:p>
        </p:txBody>
      </p:sp>
      <p:sp>
        <p:nvSpPr>
          <p:cNvPr id="3" name="内容占位符 2"/>
          <p:cNvSpPr>
            <a:spLocks noGrp="1"/>
          </p:cNvSpPr>
          <p:nvPr>
            <p:ph idx="1"/>
          </p:nvPr>
        </p:nvSpPr>
        <p:spPr>
          <a:xfrm>
            <a:off x="-98425" y="1600200"/>
            <a:ext cx="12112625" cy="5093335"/>
          </a:xfrm>
        </p:spPr>
        <p:txBody>
          <a:bodyPr>
            <a:normAutofit/>
          </a:bodyPr>
          <a:lstStyle/>
          <a:p>
            <a:pPr marL="0" indent="0" algn="just">
              <a:buNone/>
            </a:pPr>
            <a:r>
              <a:rPr lang="zh-CN" altLang="en-US" sz="3200" b="0" i="0">
                <a:solidFill>
                  <a:srgbClr val="FF0000"/>
                </a:solidFill>
                <a:effectLst/>
                <a:latin typeface="宋体" panose="02010600030101010101" pitchFamily="2" charset="-122"/>
                <a:ea typeface="宋体" panose="02010600030101010101" pitchFamily="2" charset="-122"/>
              </a:rPr>
              <a:t>划出界限：</a:t>
            </a:r>
            <a:r>
              <a:rPr lang="zh-CN" altLang="en-US" sz="3200" b="0" i="0">
                <a:solidFill>
                  <a:srgbClr val="565656"/>
                </a:solidFill>
                <a:effectLst/>
                <a:latin typeface="宋体" panose="02010600030101010101" pitchFamily="2" charset="-122"/>
                <a:ea typeface="宋体" panose="02010600030101010101" pitchFamily="2" charset="-122"/>
              </a:rPr>
              <a:t>墙虽然阻挡了我们融入外面精彩的世界，但是它让我们明白自身的分寸，告诉我们外面的世界不全是精彩，我们之于外面的世界不过是沧海之一粟。因而我们需清醒，需自知深浅，言行举止不可无忌，这时候的墙对我们而言</a:t>
            </a:r>
            <a:r>
              <a:rPr lang="zh-CN" altLang="en-US">
                <a:solidFill>
                  <a:srgbClr val="565656"/>
                </a:solidFill>
                <a:latin typeface="宋体" panose="02010600030101010101" pitchFamily="2" charset="-122"/>
                <a:ea typeface="宋体" panose="02010600030101010101" pitchFamily="2" charset="-122"/>
              </a:rPr>
              <a:t>是一种保护。</a:t>
            </a:r>
            <a:endParaRPr lang="zh-CN" altLang="en-US" sz="3200" b="0" i="0">
              <a:solidFill>
                <a:srgbClr val="333333"/>
              </a:solidFill>
              <a:effectLst/>
              <a:latin typeface="-apple-system-font"/>
            </a:endParaRPr>
          </a:p>
          <a:p>
            <a:pPr marL="0" indent="0" algn="just">
              <a:buNone/>
            </a:pPr>
            <a:r>
              <a:rPr lang="zh-CN" altLang="en-US" sz="3200" b="0" i="0">
                <a:solidFill>
                  <a:srgbClr val="FF0000"/>
                </a:solidFill>
                <a:effectLst/>
                <a:latin typeface="宋体" panose="02010600030101010101" pitchFamily="2" charset="-122"/>
                <a:ea typeface="宋体" panose="02010600030101010101" pitchFamily="2" charset="-122"/>
              </a:rPr>
              <a:t>阻挡视线：</a:t>
            </a:r>
            <a:r>
              <a:rPr lang="zh-CN" altLang="en-US" sz="3200" b="0" i="0">
                <a:solidFill>
                  <a:srgbClr val="565656"/>
                </a:solidFill>
                <a:effectLst/>
                <a:latin typeface="宋体" panose="02010600030101010101" pitchFamily="2" charset="-122"/>
                <a:ea typeface="宋体" panose="02010600030101010101" pitchFamily="2" charset="-122"/>
              </a:rPr>
              <a:t>虽然保护了我们免受纷繁世界的诱惑，但它也让我们活在成见和冷漠之中，可是他人的哀嚎痛苦、家国的危机我们真的可以不管不顾吗？</a:t>
            </a:r>
            <a:endParaRPr lang="zh-CN"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82955"/>
            <a:ext cx="8229600" cy="566420"/>
          </a:xfrm>
        </p:spPr>
        <p:txBody>
          <a:bodyPr>
            <a:normAutofit fontScale="90000"/>
          </a:bodyPr>
          <a:lstStyle/>
          <a:p>
            <a:pPr algn="ctr"/>
            <a:r>
              <a:rPr lang="zh-CN" altLang="en-US">
                <a:solidFill>
                  <a:srgbClr val="FF0000"/>
                </a:solidFill>
              </a:rPr>
              <a:t>重点问题</a:t>
            </a:r>
          </a:p>
        </p:txBody>
      </p:sp>
      <p:sp>
        <p:nvSpPr>
          <p:cNvPr id="3" name="内容占位符 2"/>
          <p:cNvSpPr>
            <a:spLocks noGrp="1"/>
          </p:cNvSpPr>
          <p:nvPr>
            <p:ph idx="1"/>
          </p:nvPr>
        </p:nvSpPr>
        <p:spPr>
          <a:xfrm>
            <a:off x="534670" y="1512570"/>
            <a:ext cx="11428095" cy="5111750"/>
          </a:xfrm>
        </p:spPr>
        <p:txBody>
          <a:bodyPr>
            <a:normAutofit/>
          </a:bodyPr>
          <a:lstStyle/>
          <a:p>
            <a:r>
              <a:rPr lang="zh-CN" altLang="en-US" b="1" u="sng">
                <a:solidFill>
                  <a:srgbClr val="FF0000"/>
                </a:solidFill>
              </a:rPr>
              <a:t>为什么“处处有墙”？</a:t>
            </a:r>
            <a:endParaRPr lang="zh-CN" altLang="en-US">
              <a:solidFill>
                <a:srgbClr val="FF0000"/>
              </a:solidFill>
            </a:endParaRPr>
          </a:p>
          <a:p>
            <a:r>
              <a:rPr lang="zh-CN" altLang="en-US"/>
              <a:t>我们需要“墙”来保护我们自己，守护我们内心世界的脆弱，维护相对稳定的生活。其实我们离不开它，难过时我们需要躲进“墙”内，给自己舔舐伤口的时间；疲惫时我们需要回到“墙”内，给自己修整身心的空间；无助不安时我们需要躲到“墙”内，给自己安稳生活的世界</a:t>
            </a:r>
            <a:r>
              <a:rPr lang="en-US" altLang="zh-CN"/>
              <a:t>……</a:t>
            </a:r>
            <a:r>
              <a:rPr lang="zh-CN" altLang="en-US"/>
              <a:t>这时候的“墙”是我们身心安全的界限。</a:t>
            </a:r>
          </a:p>
          <a:p>
            <a:endParaRPr lang="zh-CN" altLang="en-US">
              <a:solidFill>
                <a:srgbClr val="FF0000"/>
              </a:solidFill>
            </a:endParaRPr>
          </a:p>
          <a:p>
            <a:endParaRPr lang="zh-CN" altLang="en-US">
              <a:solidFill>
                <a:srgbClr val="FF0000"/>
              </a:solidFill>
            </a:endParaRPr>
          </a:p>
          <a:p>
            <a:endParaRPr lang="zh-CN" altLang="en-US">
              <a:solidFill>
                <a:srgbClr val="FF0000"/>
              </a:solidFill>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2605" y="1080453"/>
            <a:ext cx="8229600" cy="562074"/>
          </a:xfrm>
        </p:spPr>
        <p:txBody>
          <a:bodyPr>
            <a:normAutofit fontScale="90000"/>
          </a:bodyPr>
          <a:lstStyle/>
          <a:p>
            <a:pPr algn="ctr"/>
            <a:r>
              <a:rPr lang="zh-CN" altLang="en-US">
                <a:solidFill>
                  <a:srgbClr val="FF0000"/>
                </a:solidFill>
              </a:rPr>
              <a:t>重点问题</a:t>
            </a:r>
          </a:p>
        </p:txBody>
      </p:sp>
      <p:sp>
        <p:nvSpPr>
          <p:cNvPr id="3" name="内容占位符 2"/>
          <p:cNvSpPr>
            <a:spLocks noGrp="1"/>
          </p:cNvSpPr>
          <p:nvPr>
            <p:ph idx="1"/>
          </p:nvPr>
        </p:nvSpPr>
        <p:spPr>
          <a:xfrm>
            <a:off x="400685" y="1825625"/>
            <a:ext cx="10953115" cy="4351655"/>
          </a:xfrm>
        </p:spPr>
        <p:txBody>
          <a:bodyPr>
            <a:normAutofit/>
          </a:bodyPr>
          <a:lstStyle/>
          <a:p>
            <a:pPr algn="just"/>
            <a:r>
              <a:rPr lang="zh-CN" altLang="en-US" b="1" i="0">
                <a:solidFill>
                  <a:srgbClr val="FF6827"/>
                </a:solidFill>
                <a:effectLst/>
                <a:latin typeface="宋体" panose="02010600030101010101" pitchFamily="2" charset="-122"/>
                <a:ea typeface="宋体" panose="02010600030101010101" pitchFamily="2" charset="-122"/>
              </a:rPr>
              <a:t>怎样才能不让它“阻挡视线”？</a:t>
            </a:r>
            <a:endParaRPr lang="zh-CN" altLang="en-US" b="0" i="0">
              <a:solidFill>
                <a:srgbClr val="333333"/>
              </a:solidFill>
              <a:effectLst/>
              <a:latin typeface="-apple-system-font"/>
            </a:endParaRPr>
          </a:p>
          <a:p>
            <a:pPr algn="just"/>
            <a:r>
              <a:rPr lang="zh-CN" altLang="en-US" b="0" i="0">
                <a:solidFill>
                  <a:srgbClr val="565656"/>
                </a:solidFill>
                <a:effectLst/>
                <a:latin typeface="宋体" panose="02010600030101010101" pitchFamily="2" charset="-122"/>
                <a:ea typeface="宋体" panose="02010600030101010101" pitchFamily="2" charset="-122"/>
              </a:rPr>
              <a:t>我们需要开放和温情的墙。不自欺欺人，不带着“什么都懂”观人察物，我们才不会被自傲的“墙”阻挡视线；不人云亦云，不带着“有色眼镜”看待这个世界，我们才不会被成见的“墙”阻挡视线；不自私麻木，不用“事不关己”面对他人的不幸和痛苦，我们才不会被冷漠麻木的“墙”阻挡视线</a:t>
            </a:r>
            <a:r>
              <a:rPr lang="en-US" altLang="zh-CN" b="0" i="0">
                <a:solidFill>
                  <a:srgbClr val="565656"/>
                </a:solidFill>
                <a:effectLst/>
                <a:latin typeface="宋体" panose="02010600030101010101" pitchFamily="2" charset="-122"/>
                <a:ea typeface="宋体" panose="02010600030101010101" pitchFamily="2" charset="-122"/>
              </a:rPr>
              <a:t>……</a:t>
            </a:r>
            <a:endParaRPr lang="zh-CN" altLang="en-US" b="0" i="0">
              <a:solidFill>
                <a:srgbClr val="333333"/>
              </a:solidFill>
              <a:effectLst/>
              <a:latin typeface="-apple-system-font"/>
            </a:endParaRPr>
          </a:p>
          <a:p>
            <a:pPr marL="0" indent="0">
              <a:buNone/>
            </a:pPr>
            <a:r>
              <a:rPr lang="zh-CN" altLang="en-US"/>
              <a:t/>
            </a:r>
            <a:br>
              <a:rPr lang="zh-CN" altLang="en-US"/>
            </a:br>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849948"/>
            <a:ext cx="8229600" cy="490066"/>
          </a:xfrm>
        </p:spPr>
        <p:txBody>
          <a:bodyPr>
            <a:normAutofit fontScale="90000"/>
          </a:bodyPr>
          <a:lstStyle/>
          <a:p>
            <a:pPr algn="ctr"/>
            <a:r>
              <a:rPr lang="zh-CN" altLang="en-US">
                <a:solidFill>
                  <a:srgbClr val="FF0000"/>
                </a:solidFill>
              </a:rPr>
              <a:t>素材参考</a:t>
            </a:r>
          </a:p>
        </p:txBody>
      </p:sp>
      <p:sp>
        <p:nvSpPr>
          <p:cNvPr id="3" name="内容占位符 2"/>
          <p:cNvSpPr>
            <a:spLocks noGrp="1"/>
          </p:cNvSpPr>
          <p:nvPr>
            <p:ph idx="1"/>
          </p:nvPr>
        </p:nvSpPr>
        <p:spPr>
          <a:xfrm>
            <a:off x="1847528" y="1340768"/>
            <a:ext cx="8712968" cy="5242594"/>
          </a:xfrm>
        </p:spPr>
        <p:txBody>
          <a:bodyPr>
            <a:normAutofit fontScale="95000"/>
          </a:bodyPr>
          <a:lstStyle/>
          <a:p>
            <a:r>
              <a:rPr lang="en-US" altLang="zh-CN" b="1" i="0">
                <a:solidFill>
                  <a:srgbClr val="FF6827"/>
                </a:solidFill>
                <a:effectLst/>
                <a:latin typeface="宋体" panose="02010600030101010101" pitchFamily="2" charset="-122"/>
                <a:ea typeface="宋体" panose="02010600030101010101" pitchFamily="2" charset="-122"/>
              </a:rPr>
              <a:t>1</a:t>
            </a:r>
            <a:r>
              <a:rPr lang="zh-CN" altLang="en-US" b="1" i="0">
                <a:solidFill>
                  <a:srgbClr val="FF6827"/>
                </a:solidFill>
                <a:effectLst/>
                <a:latin typeface="宋体" panose="02010600030101010101" pitchFamily="2" charset="-122"/>
                <a:ea typeface="宋体" panose="02010600030101010101" pitchFamily="2" charset="-122"/>
              </a:rPr>
              <a:t>．柏林墙：</a:t>
            </a:r>
            <a:r>
              <a:rPr lang="zh-CN" altLang="en-US" b="0" i="0">
                <a:solidFill>
                  <a:srgbClr val="565656"/>
                </a:solidFill>
                <a:effectLst/>
                <a:latin typeface="宋体" panose="02010600030101010101" pitchFamily="2" charset="-122"/>
                <a:ea typeface="宋体" panose="02010600030101010101" pitchFamily="2" charset="-122"/>
              </a:rPr>
              <a:t>冷战期间民主德国政府环绕西柏林边境修筑的全封闭的边防系统，以将其与联邦德国管辖的西柏林市分割开来。其目的是阻止民主德国德居民逃往西柏林。由于柏林墙把西柏林地区如孤岛一般包围封锁在民主德国境内，因而也被称之为“自由世界的橱窗”。</a:t>
            </a:r>
            <a:r>
              <a:rPr lang="zh-CN" altLang="en-US" b="0" i="0">
                <a:solidFill>
                  <a:srgbClr val="333333"/>
                </a:solidFill>
                <a:effectLst/>
                <a:latin typeface="-apple-system-font"/>
              </a:rPr>
              <a:t/>
            </a:r>
            <a:br>
              <a:rPr lang="zh-CN" altLang="en-US" b="0" i="0">
                <a:solidFill>
                  <a:srgbClr val="333333"/>
                </a:solidFill>
                <a:effectLst/>
                <a:latin typeface="-apple-system-font"/>
              </a:rPr>
            </a:br>
            <a:endParaRPr lang="zh-CN" altLang="en-US" b="0" i="0">
              <a:solidFill>
                <a:srgbClr val="333333"/>
              </a:solidFill>
              <a:effectLst/>
              <a:latin typeface="-apple-system-font"/>
            </a:endParaRPr>
          </a:p>
          <a:p>
            <a:pPr algn="just"/>
            <a:r>
              <a:rPr lang="en-US" altLang="zh-CN" b="1" i="0">
                <a:solidFill>
                  <a:srgbClr val="FF6827"/>
                </a:solidFill>
                <a:effectLst/>
                <a:latin typeface="宋体" panose="02010600030101010101" pitchFamily="2" charset="-122"/>
                <a:ea typeface="宋体" panose="02010600030101010101" pitchFamily="2" charset="-122"/>
              </a:rPr>
              <a:t>2</a:t>
            </a:r>
            <a:r>
              <a:rPr lang="zh-CN" altLang="en-US" b="1" i="0">
                <a:solidFill>
                  <a:srgbClr val="FF6827"/>
                </a:solidFill>
                <a:effectLst/>
                <a:latin typeface="宋体" panose="02010600030101010101" pitchFamily="2" charset="-122"/>
                <a:ea typeface="宋体" panose="02010600030101010101" pitchFamily="2" charset="-122"/>
              </a:rPr>
              <a:t>．钱钟书</a:t>
            </a:r>
            <a:r>
              <a:rPr lang="en-US" altLang="zh-CN" b="1" i="0">
                <a:solidFill>
                  <a:srgbClr val="FF6827"/>
                </a:solidFill>
                <a:effectLst/>
                <a:latin typeface="宋体" panose="02010600030101010101" pitchFamily="2" charset="-122"/>
                <a:ea typeface="宋体" panose="02010600030101010101" pitchFamily="2" charset="-122"/>
              </a:rPr>
              <a:t>《</a:t>
            </a:r>
            <a:r>
              <a:rPr lang="zh-CN" altLang="en-US" b="1" i="0">
                <a:solidFill>
                  <a:srgbClr val="FF6827"/>
                </a:solidFill>
                <a:effectLst/>
                <a:latin typeface="宋体" panose="02010600030101010101" pitchFamily="2" charset="-122"/>
                <a:ea typeface="宋体" panose="02010600030101010101" pitchFamily="2" charset="-122"/>
              </a:rPr>
              <a:t>围墙</a:t>
            </a:r>
            <a:r>
              <a:rPr lang="en-US" altLang="zh-CN" b="1" i="0">
                <a:solidFill>
                  <a:srgbClr val="FF6827"/>
                </a:solidFill>
                <a:effectLst/>
                <a:latin typeface="宋体" panose="02010600030101010101" pitchFamily="2" charset="-122"/>
                <a:ea typeface="宋体" panose="02010600030101010101" pitchFamily="2" charset="-122"/>
              </a:rPr>
              <a:t>》</a:t>
            </a:r>
            <a:r>
              <a:rPr lang="zh-CN" altLang="en-US" b="1" i="0">
                <a:solidFill>
                  <a:srgbClr val="FF6827"/>
                </a:solidFill>
                <a:effectLst/>
                <a:latin typeface="宋体" panose="02010600030101010101" pitchFamily="2" charset="-122"/>
                <a:ea typeface="宋体" panose="02010600030101010101" pitchFamily="2" charset="-122"/>
              </a:rPr>
              <a:t>：</a:t>
            </a:r>
            <a:r>
              <a:rPr lang="zh-CN" altLang="en-US" b="0" i="0">
                <a:solidFill>
                  <a:srgbClr val="565656"/>
                </a:solidFill>
                <a:effectLst/>
                <a:latin typeface="宋体" panose="02010600030101010101" pitchFamily="2" charset="-122"/>
                <a:ea typeface="宋体" panose="02010600030101010101" pitchFamily="2" charset="-122"/>
              </a:rPr>
              <a:t>在城里的人想逃出来，城外的人想冲进去。                              </a:t>
            </a:r>
            <a:endParaRPr lang="zh-CN" altLang="en-US" b="0" i="0">
              <a:solidFill>
                <a:srgbClr val="333333"/>
              </a:solidFill>
              <a:effectLst/>
              <a:latin typeface="-apple-system-font"/>
            </a:endParaRPr>
          </a:p>
          <a:p>
            <a:pPr algn="just"/>
            <a:r>
              <a:rPr lang="en-US" altLang="zh-CN" b="1" i="0">
                <a:solidFill>
                  <a:srgbClr val="FF6827"/>
                </a:solidFill>
                <a:effectLst/>
                <a:latin typeface="宋体" panose="02010600030101010101" pitchFamily="2" charset="-122"/>
                <a:ea typeface="宋体" panose="02010600030101010101" pitchFamily="2" charset="-122"/>
              </a:rPr>
              <a:t>3</a:t>
            </a:r>
            <a:r>
              <a:rPr lang="zh-CN" altLang="en-US" b="1" i="0">
                <a:solidFill>
                  <a:srgbClr val="FF6827"/>
                </a:solidFill>
                <a:effectLst/>
                <a:latin typeface="宋体" panose="02010600030101010101" pitchFamily="2" charset="-122"/>
                <a:ea typeface="宋体" panose="02010600030101010101" pitchFamily="2" charset="-122"/>
              </a:rPr>
              <a:t>．闭关锁国政策：</a:t>
            </a:r>
            <a:r>
              <a:rPr lang="zh-CN" altLang="en-US" b="0" i="0">
                <a:solidFill>
                  <a:srgbClr val="565656"/>
                </a:solidFill>
                <a:effectLst/>
                <a:latin typeface="宋体" panose="02010600030101010101" pitchFamily="2" charset="-122"/>
                <a:ea typeface="宋体" panose="02010600030101010101" pitchFamily="2" charset="-122"/>
              </a:rPr>
              <a:t>闭关自守，不与外界接触的一种国家政策，是典型的孤立主义。严格限制对外经济、文化、科学等方面的交流，也因此中国的整体国力及发展比西方国家落后。</a:t>
            </a:r>
            <a:endParaRPr lang="zh-CN" altLang="en-US" b="0" i="0">
              <a:solidFill>
                <a:srgbClr val="333333"/>
              </a:solidFill>
              <a:effectLst/>
              <a:latin typeface="-apple-system-font"/>
            </a:endParaRPr>
          </a:p>
          <a:p>
            <a:pPr algn="ctr"/>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32473"/>
            <a:ext cx="8229600" cy="490066"/>
          </a:xfrm>
        </p:spPr>
        <p:txBody>
          <a:bodyPr>
            <a:normAutofit fontScale="90000"/>
          </a:bodyPr>
          <a:lstStyle/>
          <a:p>
            <a:pPr algn="ctr"/>
            <a:r>
              <a:rPr lang="zh-CN" altLang="en-US" b="1">
                <a:solidFill>
                  <a:srgbClr val="FF0000"/>
                </a:solidFill>
              </a:rPr>
              <a:t>素材参考</a:t>
            </a:r>
          </a:p>
        </p:txBody>
      </p:sp>
      <p:sp>
        <p:nvSpPr>
          <p:cNvPr id="3" name="内容占位符 2"/>
          <p:cNvSpPr>
            <a:spLocks noGrp="1"/>
          </p:cNvSpPr>
          <p:nvPr>
            <p:ph idx="1"/>
          </p:nvPr>
        </p:nvSpPr>
        <p:spPr>
          <a:xfrm>
            <a:off x="1847528" y="1340768"/>
            <a:ext cx="8712968" cy="5242594"/>
          </a:xfrm>
        </p:spPr>
        <p:txBody>
          <a:bodyPr>
            <a:normAutofit/>
          </a:bodyPr>
          <a:lstStyle/>
          <a:p>
            <a:r>
              <a:rPr lang="zh-CN" altLang="en-US" b="0" i="0">
                <a:solidFill>
                  <a:srgbClr val="333333"/>
                </a:solidFill>
                <a:effectLst/>
                <a:latin typeface="-apple-system-font"/>
              </a:rPr>
              <a:t>傅小平在</a:t>
            </a:r>
            <a:r>
              <a:rPr lang="en-US" altLang="zh-CN" b="0" i="0">
                <a:solidFill>
                  <a:srgbClr val="333333"/>
                </a:solidFill>
                <a:effectLst/>
                <a:latin typeface="-apple-system-font"/>
              </a:rPr>
              <a:t>《</a:t>
            </a:r>
            <a:r>
              <a:rPr lang="zh-CN" altLang="en-US" b="0" i="0">
                <a:solidFill>
                  <a:srgbClr val="333333"/>
                </a:solidFill>
                <a:effectLst/>
                <a:latin typeface="-apple-system-font"/>
              </a:rPr>
              <a:t>四分之三的沉默：当代文学对话录</a:t>
            </a:r>
            <a:r>
              <a:rPr lang="en-US" altLang="zh-CN" b="0" i="0">
                <a:solidFill>
                  <a:srgbClr val="333333"/>
                </a:solidFill>
                <a:effectLst/>
                <a:latin typeface="-apple-system-font"/>
              </a:rPr>
              <a:t>》</a:t>
            </a:r>
            <a:r>
              <a:rPr lang="zh-CN" altLang="en-US" b="0" i="0">
                <a:solidFill>
                  <a:srgbClr val="333333"/>
                </a:solidFill>
                <a:effectLst/>
                <a:latin typeface="-apple-system-font"/>
              </a:rPr>
              <a:t>中写道：“</a:t>
            </a:r>
            <a:r>
              <a:rPr lang="zh-CN" altLang="en-US" b="1" i="0">
                <a:solidFill>
                  <a:srgbClr val="333333"/>
                </a:solidFill>
                <a:effectLst/>
                <a:latin typeface="-apple-system-font"/>
              </a:rPr>
              <a:t>古往今来的大诗人，有风格上的不同，却没有层次上的不同</a:t>
            </a:r>
            <a:r>
              <a:rPr lang="zh-CN" altLang="en-US" b="0" i="0">
                <a:solidFill>
                  <a:srgbClr val="333333"/>
                </a:solidFill>
                <a:effectLst/>
                <a:latin typeface="-apple-system-font"/>
              </a:rPr>
              <a:t>，艾略特的复杂和埃利蒂斯的纯粹达到了同样的深度和境界，而</a:t>
            </a:r>
            <a:r>
              <a:rPr lang="zh-CN" altLang="en-US" b="1" i="0">
                <a:solidFill>
                  <a:srgbClr val="333333"/>
                </a:solidFill>
                <a:effectLst/>
                <a:latin typeface="-apple-system-font"/>
              </a:rPr>
              <a:t>任何的惰性、任何人为的界限，都只会给诗歌和人性的探索设置栅栏</a:t>
            </a:r>
            <a:r>
              <a:rPr lang="zh-CN" altLang="en-US" b="0" i="0">
                <a:solidFill>
                  <a:srgbClr val="333333"/>
                </a:solidFill>
                <a:effectLst/>
                <a:latin typeface="-apple-system-font"/>
              </a:rPr>
              <a:t>。作为一个诗人，</a:t>
            </a:r>
            <a:r>
              <a:rPr lang="zh-CN" altLang="en-US" b="1" i="0">
                <a:solidFill>
                  <a:srgbClr val="333333"/>
                </a:solidFill>
                <a:effectLst/>
                <a:latin typeface="-apple-system-font"/>
              </a:rPr>
              <a:t>你真正要做的就是艰苦努力以争取站到整个人类文明的肩头上</a:t>
            </a:r>
            <a:r>
              <a:rPr lang="zh-CN" altLang="en-US" b="0" i="0">
                <a:solidFill>
                  <a:srgbClr val="333333"/>
                </a:solidFill>
                <a:effectLst/>
                <a:latin typeface="-apple-system-font"/>
              </a:rPr>
              <a:t>，舍此以外，任何漂亮的言辞都只是一句空话。”</a:t>
            </a:r>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片段示例</a:t>
            </a:r>
          </a:p>
        </p:txBody>
      </p:sp>
      <p:sp>
        <p:nvSpPr>
          <p:cNvPr id="3" name="内容占位符 2"/>
          <p:cNvSpPr>
            <a:spLocks noGrp="1"/>
          </p:cNvSpPr>
          <p:nvPr>
            <p:ph idx="1"/>
          </p:nvPr>
        </p:nvSpPr>
        <p:spPr>
          <a:xfrm>
            <a:off x="1919536" y="1556792"/>
            <a:ext cx="8640960" cy="5112568"/>
          </a:xfrm>
        </p:spPr>
        <p:txBody>
          <a:bodyPr>
            <a:normAutofit fontScale="87500"/>
          </a:bodyPr>
          <a:lstStyle/>
          <a:p>
            <a:pPr algn="just"/>
            <a:r>
              <a:rPr lang="zh-CN" altLang="en-US" b="1" i="0">
                <a:effectLst/>
                <a:latin typeface="宋体" panose="02010600030101010101" pitchFamily="2" charset="-122"/>
                <a:ea typeface="宋体" panose="02010600030101010101" pitchFamily="2" charset="-122"/>
              </a:rPr>
              <a:t>   认知局限是真实存在的虚拟屏障，将光怪陆离的生活分割成一个个并行不悖的“平行宇宙”，尽可能地让人归属于等量齐观的认知维度</a:t>
            </a:r>
            <a:r>
              <a:rPr lang="zh-CN" altLang="en-US" b="0" i="0">
                <a:effectLst/>
                <a:latin typeface="宋体" panose="02010600030101010101" pitchFamily="2" charset="-122"/>
                <a:ea typeface="宋体" panose="02010600030101010101" pitchFamily="2" charset="-122"/>
              </a:rPr>
              <a:t>，古语有云：夏虫不可语冰，井蛙不可语天，早就洞悉了思维之墙的分割作用，闹出不少夜郎自大的笑话，也予以个人安全且公平的成长环境，试想一下，社会若真是霍布斯笔下的“丛林法则”，历史浩荡的烟云里，怎么会接连不断地升起闪耀的群星。</a:t>
            </a:r>
          </a:p>
          <a:p>
            <a:pPr algn="just"/>
            <a:r>
              <a:rPr lang="zh-CN" altLang="en-US" b="0" i="0">
                <a:effectLst/>
                <a:latin typeface="宋体" panose="02010600030101010101" pitchFamily="2" charset="-122"/>
                <a:ea typeface="宋体" panose="02010600030101010101" pitchFamily="2" charset="-122"/>
              </a:rPr>
              <a:t>   大多数人，处于对界限的恐惧，不愿意承认认知局限这道墙的存在。这个误区的关键在于，</a:t>
            </a:r>
            <a:r>
              <a:rPr lang="zh-CN" altLang="en-US" b="1" i="0">
                <a:effectLst/>
                <a:latin typeface="宋体" panose="02010600030101010101" pitchFamily="2" charset="-122"/>
                <a:ea typeface="宋体" panose="02010600030101010101" pitchFamily="2" charset="-122"/>
              </a:rPr>
              <a:t>误以为墙是终点的象征，事实上，墙也可以是起点般的存在</a:t>
            </a:r>
            <a:r>
              <a:rPr lang="zh-CN" altLang="en-US" b="0" i="0">
                <a:effectLst/>
                <a:latin typeface="宋体" panose="02010600030101010101" pitchFamily="2" charset="-122"/>
                <a:ea typeface="宋体" panose="02010600030101010101" pitchFamily="2" charset="-122"/>
              </a:rPr>
              <a:t>。</a:t>
            </a:r>
            <a:r>
              <a:rPr lang="zh-CN" altLang="en-US" b="1" i="0">
                <a:effectLst/>
                <a:latin typeface="宋体" panose="02010600030101010101" pitchFamily="2" charset="-122"/>
                <a:ea typeface="宋体" panose="02010600030101010101" pitchFamily="2" charset="-122"/>
              </a:rPr>
              <a:t>大凡可见可知的“墙”，皆有形体，无论是物质层面，或精神层面，都不能困住人们探索的脚步</a:t>
            </a:r>
            <a:r>
              <a:rPr lang="zh-CN" altLang="en-US" b="0" i="0">
                <a:effectLst/>
                <a:latin typeface="宋体" panose="02010600030101010101" pitchFamily="2" charset="-122"/>
                <a:ea typeface="宋体" panose="02010600030101010101" pitchFamily="2" charset="-122"/>
              </a:rPr>
              <a:t>：高山、海洋，宏观宇宙、微观世界</a:t>
            </a:r>
            <a:r>
              <a:rPr lang="en-US" altLang="zh-CN" b="0" i="0">
                <a:effectLst/>
                <a:latin typeface="宋体" panose="02010600030101010101" pitchFamily="2" charset="-122"/>
                <a:ea typeface="宋体" panose="02010600030101010101" pitchFamily="2" charset="-122"/>
              </a:rPr>
              <a:t>……</a:t>
            </a:r>
            <a:r>
              <a:rPr lang="zh-CN" altLang="en-US" b="0" i="0">
                <a:effectLst/>
                <a:latin typeface="宋体" panose="02010600030101010101" pitchFamily="2" charset="-122"/>
                <a:ea typeface="宋体" panose="02010600030101010101" pitchFamily="2" charset="-122"/>
              </a:rPr>
              <a:t>不要小瞧自己那颗不断求索、不断超越的心，即便是士卒，也可以有一颗将军的心。</a:t>
            </a:r>
          </a:p>
          <a:p>
            <a:endParaRPr lang="zh-CN" altLang="en-US"/>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1775</Words>
  <Application>Microsoft Office PowerPoint</Application>
  <PresentationFormat>自定义</PresentationFormat>
  <Paragraphs>69</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作文题</vt:lpstr>
      <vt:lpstr>概念界定</vt:lpstr>
      <vt:lpstr>概念界定</vt:lpstr>
      <vt:lpstr>重点问题</vt:lpstr>
      <vt:lpstr>重点问题</vt:lpstr>
      <vt:lpstr>素材参考</vt:lpstr>
      <vt:lpstr>素材参考</vt:lpstr>
      <vt:lpstr>片段示例</vt:lpstr>
      <vt:lpstr>范文展示1 </vt:lpstr>
      <vt:lpstr>PowerPoint 演示文稿</vt:lpstr>
      <vt:lpstr>范文2</vt:lpstr>
      <vt:lpstr>PowerPoint 演示文稿</vt:lpstr>
      <vt:lpstr>范文3</vt:lpstr>
      <vt:lpstr>PowerPoint 演示文稿</vt:lpstr>
      <vt:lpstr>范文4</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2022-02-22T16:49:22Z</cp:lastPrinted>
  <dcterms:created xsi:type="dcterms:W3CDTF">2022-02-22T16:49:22Z</dcterms:created>
  <dcterms:modified xsi:type="dcterms:W3CDTF">2022-03-01T03:36:07Z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