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578" r:id="rId4"/>
    <p:sldId id="260" r:id="rId5"/>
    <p:sldId id="1579" r:id="rId6"/>
    <p:sldId id="1580" r:id="rId7"/>
    <p:sldId id="904" r:id="rId8"/>
    <p:sldId id="1581" r:id="rId9"/>
    <p:sldId id="1582" r:id="rId10"/>
    <p:sldId id="1583" r:id="rId11"/>
    <p:sldId id="1585" r:id="rId12"/>
    <p:sldId id="1587" r:id="rId13"/>
    <p:sldId id="1586" r:id="rId14"/>
    <p:sldId id="1588" r:id="rId15"/>
    <p:sldId id="1584" r:id="rId16"/>
    <p:sldId id="1637" r:id="rId17"/>
    <p:sldId id="1638" r:id="rId18"/>
    <p:sldId id="1639" r:id="rId19"/>
    <p:sldId id="1640" r:id="rId20"/>
    <p:sldId id="1641" r:id="rId21"/>
    <p:sldId id="1642" r:id="rId22"/>
    <p:sldId id="1643" r:id="rId23"/>
    <p:sldId id="1371" r:id="rId24"/>
    <p:sldId id="1646" r:id="rId25"/>
    <p:sldId id="1645" r:id="rId26"/>
    <p:sldId id="1647" r:id="rId27"/>
    <p:sldId id="1516" r:id="rId28"/>
    <p:sldId id="1648" r:id="rId29"/>
    <p:sldId id="1518" r:id="rId30"/>
    <p:sldId id="1520" r:id="rId31"/>
    <p:sldId id="1525" r:id="rId32"/>
    <p:sldId id="1649" r:id="rId33"/>
    <p:sldId id="1527" r:id="rId34"/>
    <p:sldId id="1650" r:id="rId35"/>
    <p:sldId id="1651" r:id="rId36"/>
    <p:sldId id="1529" r:id="rId37"/>
    <p:sldId id="1652" r:id="rId38"/>
  </p:sldIdLst>
  <p:sldSz cx="12190095" cy="6859270"/>
  <p:notesSz cx="6858000" cy="9144000"/>
  <p:custDataLst>
    <p:tags r:id="rId39"/>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67" autoAdjust="0"/>
    <p:restoredTop sz="96318" autoAdjust="0"/>
  </p:normalViewPr>
  <p:slideViewPr>
    <p:cSldViewPr>
      <p:cViewPr>
        <p:scale>
          <a:sx n="100" d="100"/>
          <a:sy n="100" d="100"/>
        </p:scale>
        <p:origin x="588" y="264"/>
      </p:cViewPr>
      <p:guideLst>
        <p:guide orient="horz" pos="2155"/>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72"/>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tags" Target="tags/tag1.xml" /><Relationship Id="rId4" Type="http://schemas.openxmlformats.org/officeDocument/2006/relationships/slide" Target="slides/slide1.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11</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12</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13</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14</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15</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16</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17</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18</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19</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3</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21</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22</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23</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24</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6</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7</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9</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10</a:t>
            </a:fld>
            <a:endParaRPr lang="en-US" altLang="zh-CN"/>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image" Target="../media/image1.png" /><Relationship Id="rId9" Type="http://schemas.microsoft.com/office/2007/relationships/hdphoto" Target="../media/image2.wdp"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28.png" /><Relationship Id="rId4" Type="http://schemas.openxmlformats.org/officeDocument/2006/relationships/image" Target="../media/image17.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29.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3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31.png" /><Relationship Id="rId4" Type="http://schemas.openxmlformats.org/officeDocument/2006/relationships/image" Target="../media/image3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33.png" /><Relationship Id="rId4" Type="http://schemas.openxmlformats.org/officeDocument/2006/relationships/image" Target="../media/image3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35.png" /><Relationship Id="rId4" Type="http://schemas.openxmlformats.org/officeDocument/2006/relationships/image" Target="../media/image3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37.png" /><Relationship Id="rId4" Type="http://schemas.openxmlformats.org/officeDocument/2006/relationships/image" Target="../media/image38.png" /><Relationship Id="rId5" Type="http://schemas.openxmlformats.org/officeDocument/2006/relationships/image" Target="../media/image3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image" Target="../media/image40.png" /><Relationship Id="rId4" Type="http://schemas.openxmlformats.org/officeDocument/2006/relationships/image" Target="../media/image4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image" Target="../media/image4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 Id="rId3" Type="http://schemas.openxmlformats.org/officeDocument/2006/relationships/image" Target="../media/image4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9.xml" /><Relationship Id="rId3" Type="http://schemas.openxmlformats.org/officeDocument/2006/relationships/image" Target="../media/image4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0.xml" /><Relationship Id="rId3" Type="http://schemas.openxmlformats.org/officeDocument/2006/relationships/image" Target="../media/image4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1.xml" /><Relationship Id="rId3" Type="http://schemas.openxmlformats.org/officeDocument/2006/relationships/image" Target="../media/image46.png" /><Relationship Id="rId4" Type="http://schemas.openxmlformats.org/officeDocument/2006/relationships/image" Target="../media/image4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2.xml" /><Relationship Id="rId3" Type="http://schemas.openxmlformats.org/officeDocument/2006/relationships/image" Target="../media/image48.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3.xml" /><Relationship Id="rId3" Type="http://schemas.openxmlformats.org/officeDocument/2006/relationships/image" Target="../media/image49.png" /><Relationship Id="rId4" Type="http://schemas.openxmlformats.org/officeDocument/2006/relationships/image" Target="../media/image5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1.png" /><Relationship Id="rId3" Type="http://schemas.openxmlformats.org/officeDocument/2006/relationships/image" Target="../media/image52.png" /><Relationship Id="rId4" Type="http://schemas.openxmlformats.org/officeDocument/2006/relationships/image" Target="../media/image5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1.png" /><Relationship Id="rId3" Type="http://schemas.openxmlformats.org/officeDocument/2006/relationships/image" Target="../media/image52.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1.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1.png" /><Relationship Id="rId3" Type="http://schemas.openxmlformats.org/officeDocument/2006/relationships/image" Target="../media/image5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8.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0.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5.png" /><Relationship Id="rId3" Type="http://schemas.openxmlformats.org/officeDocument/2006/relationships/image" Target="../media/image37.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6.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7.png" /><Relationship Id="rId3" Type="http://schemas.openxmlformats.org/officeDocument/2006/relationships/image" Target="../media/image58.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0.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5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9.png" /><Relationship Id="rId4"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1.png" /><Relationship Id="rId4" Type="http://schemas.openxmlformats.org/officeDocument/2006/relationships/image" Target="../media/image1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 Target="slide10.xml" TargetMode="Internal" /><Relationship Id="rId2" Type="http://schemas.openxmlformats.org/officeDocument/2006/relationships/notesSlide" Target="../notesSlides/notesSlide5.xml"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slide" Target="slide7.xml" TargetMode="Internal" /><Relationship Id="rId7" Type="http://schemas.openxmlformats.org/officeDocument/2006/relationships/image" Target="../media/image16.png" /><Relationship Id="rId8" Type="http://schemas.openxmlformats.org/officeDocument/2006/relationships/slide" Target="slide8.xml" TargetMode="Internal" /><Relationship Id="rId9" Type="http://schemas.openxmlformats.org/officeDocument/2006/relationships/image" Target="../media/image1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18.png" /><Relationship Id="rId4" Type="http://schemas.openxmlformats.org/officeDocument/2006/relationships/image" Target="../media/image19.png" /><Relationship Id="rId5" Type="http://schemas.openxmlformats.org/officeDocument/2006/relationships/image" Target="../media/image20.png" /><Relationship Id="rId6" Type="http://schemas.openxmlformats.org/officeDocument/2006/relationships/image" Target="../media/image21.png" /><Relationship Id="rId7" Type="http://schemas.openxmlformats.org/officeDocument/2006/relationships/image" Target="../media/image22.png" /><Relationship Id="rId8" Type="http://schemas.openxmlformats.org/officeDocument/2006/relationships/slide" Target="slide6.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16.png" /><Relationship Id="rId4" Type="http://schemas.openxmlformats.org/officeDocument/2006/relationships/slide" Target="slide6.xml" TargetMode="Internal" /><Relationship Id="rId5" Type="http://schemas.openxmlformats.org/officeDocument/2006/relationships/image" Target="../media/image23.png" /><Relationship Id="rId6" Type="http://schemas.openxmlformats.org/officeDocument/2006/relationships/image" Target="../media/image24.png" /><Relationship Id="rId7" Type="http://schemas.openxmlformats.org/officeDocument/2006/relationships/image" Target="../media/image25.png" /><Relationship Id="rId8" Type="http://schemas.openxmlformats.org/officeDocument/2006/relationships/image" Target="../media/image26.png" /><Relationship Id="rId9" Type="http://schemas.openxmlformats.org/officeDocument/2006/relationships/image" Target="../media/image27.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89255" y="730885"/>
            <a:ext cx="5735955" cy="4645025"/>
          </a:xfrm>
          <a:prstGeom prst="rect">
            <a:avLst/>
          </a:prstGeom>
        </p:spPr>
        <p:txBody>
          <a:bodyPr wrap="square" lIns="121898" tIns="60948" rIns="121898" bIns="60948">
            <a:spAutoFit/>
          </a:bodyPr>
          <a:lstStyle/>
          <a:p>
            <a:pPr indent="725170" algn="just">
              <a:lnSpc>
                <a:spcPct val="150000"/>
              </a:lnSpc>
              <a:spcAft>
                <a:spcPct val="0"/>
              </a:spcAft>
              <a:tabLst>
                <a:tab pos="2250440"/>
              </a:tabLst>
            </a:pPr>
            <a:r>
              <a:rPr lang="zh-CN" altLang="zh-CN" sz="2800" kern="100">
                <a:solidFill>
                  <a:srgbClr val="FF0000"/>
                </a:solidFill>
                <a:latin typeface="黑体" panose="02010609060101010101" charset="-122"/>
                <a:ea typeface="黑体" panose="02010609060101010101" charset="-122"/>
                <a:cs typeface="Times New Roman" panose="02020603050405020304" pitchFamily="18" charset="0"/>
                <a:sym typeface="+mn-ea"/>
              </a:rPr>
              <a:t>情节</a:t>
            </a:r>
            <a:r>
              <a:rPr lang="zh-CN" altLang="zh-CN" sz="2800" kern="100">
                <a:latin typeface="黑体" panose="02010609060101010101" charset="-122"/>
                <a:ea typeface="黑体" panose="02010609060101010101" charset="-122"/>
                <a:cs typeface="Times New Roman" panose="02020603050405020304" pitchFamily="18" charset="0"/>
                <a:sym typeface="+mn-ea"/>
              </a:rPr>
              <a:t>是小说的框架和脉络，把握好故事情节，是欣赏小说的</a:t>
            </a:r>
            <a:r>
              <a:rPr lang="zh-CN" altLang="zh-CN" sz="2800" kern="100">
                <a:solidFill>
                  <a:srgbClr val="0000FF"/>
                </a:solidFill>
                <a:latin typeface="黑体" panose="02010609060101010101" charset="-122"/>
                <a:ea typeface="黑体" panose="02010609060101010101" charset="-122"/>
                <a:cs typeface="Times New Roman" panose="02020603050405020304" pitchFamily="18" charset="0"/>
                <a:sym typeface="+mn-ea"/>
              </a:rPr>
              <a:t>基础</a:t>
            </a:r>
            <a:r>
              <a:rPr lang="zh-CN" altLang="zh-CN" sz="2800" kern="100">
                <a:latin typeface="黑体" panose="02010609060101010101" charset="-122"/>
                <a:ea typeface="黑体" panose="02010609060101010101" charset="-122"/>
                <a:cs typeface="Times New Roman" panose="02020603050405020304" pitchFamily="18" charset="0"/>
                <a:sym typeface="+mn-ea"/>
              </a:rPr>
              <a:t>，也是整体感知小说的起点。</a:t>
            </a:r>
            <a:endParaRPr lang="zh-CN" altLang="zh-CN" sz="2800" kern="100">
              <a:latin typeface="黑体" panose="02010609060101010101" charset="-122"/>
              <a:ea typeface="黑体" panose="02010609060101010101" charset="-122"/>
              <a:cs typeface="Times New Roman" panose="02020603050405020304" pitchFamily="18" charset="0"/>
              <a:sym typeface="+mn-ea"/>
            </a:endParaRPr>
          </a:p>
          <a:p>
            <a:pPr indent="725170" algn="just">
              <a:lnSpc>
                <a:spcPct val="150000"/>
              </a:lnSpc>
              <a:spcAft>
                <a:spcPct val="0"/>
              </a:spcAft>
              <a:tabLst>
                <a:tab pos="2250440"/>
              </a:tabLst>
            </a:pPr>
            <a:r>
              <a:rPr lang="en-US" altLang="zh-CN" sz="2800" kern="100">
                <a:latin typeface="黑体" panose="02010609060101010101" charset="-122"/>
                <a:ea typeface="黑体" panose="02010609060101010101" charset="-122"/>
                <a:cs typeface="Times New Roman" panose="02020603050405020304" pitchFamily="18" charset="0"/>
                <a:sym typeface="+mn-ea"/>
              </a:rPr>
              <a:t>    </a:t>
            </a:r>
            <a:r>
              <a:rPr lang="en-US" altLang="zh-CN" sz="2800" kern="100">
                <a:solidFill>
                  <a:srgbClr val="FF0000"/>
                </a:solidFill>
                <a:latin typeface="黑体" panose="02010609060101010101" charset="-122"/>
                <a:ea typeface="黑体" panose="02010609060101010101" charset="-122"/>
                <a:cs typeface="Times New Roman" panose="02020603050405020304" pitchFamily="18" charset="0"/>
                <a:sym typeface="+mn-ea"/>
              </a:rPr>
              <a:t> </a:t>
            </a:r>
            <a:r>
              <a:rPr lang="zh-CN" altLang="zh-CN" sz="2800" kern="100">
                <a:solidFill>
                  <a:srgbClr val="FF0000"/>
                </a:solidFill>
                <a:latin typeface="黑体" panose="02010609060101010101" charset="-122"/>
                <a:ea typeface="黑体" panose="02010609060101010101" charset="-122"/>
                <a:cs typeface="Times New Roman" panose="02020603050405020304" pitchFamily="18" charset="0"/>
                <a:sym typeface="+mn-ea"/>
              </a:rPr>
              <a:t>考查题型</a:t>
            </a:r>
            <a:endParaRPr lang="zh-CN" altLang="zh-CN" sz="2800" kern="100">
              <a:latin typeface="黑体" panose="02010609060101010101" charset="-122"/>
              <a:ea typeface="黑体" panose="02010609060101010101" charset="-122"/>
              <a:cs typeface="Times New Roman" panose="02020603050405020304" pitchFamily="18" charset="0"/>
              <a:sym typeface="+mn-ea"/>
            </a:endParaRPr>
          </a:p>
          <a:p>
            <a:pPr indent="725170" algn="just">
              <a:lnSpc>
                <a:spcPct val="150000"/>
              </a:lnSpc>
              <a:spcAft>
                <a:spcPct val="0"/>
              </a:spcAft>
              <a:tabLst>
                <a:tab pos="2250440"/>
              </a:tabLst>
            </a:pPr>
            <a:r>
              <a:rPr lang="zh-CN" altLang="zh-CN" sz="2800" kern="100">
                <a:latin typeface="黑体" panose="02010609060101010101" charset="-122"/>
                <a:ea typeface="黑体" panose="02010609060101010101" charset="-122"/>
                <a:cs typeface="Times New Roman" panose="02020603050405020304" pitchFamily="18" charset="0"/>
                <a:sym typeface="+mn-ea"/>
              </a:rPr>
              <a:t>情节</a:t>
            </a:r>
            <a:r>
              <a:rPr lang="zh-CN" altLang="zh-CN" sz="2800" kern="100">
                <a:solidFill>
                  <a:srgbClr val="0000FF"/>
                </a:solidFill>
                <a:latin typeface="黑体" panose="02010609060101010101" charset="-122"/>
                <a:ea typeface="黑体" panose="02010609060101010101" charset="-122"/>
                <a:cs typeface="Times New Roman" panose="02020603050405020304" pitchFamily="18" charset="0"/>
                <a:sym typeface="+mn-ea"/>
              </a:rPr>
              <a:t>梳理、概括</a:t>
            </a:r>
            <a:r>
              <a:rPr lang="zh-CN" altLang="zh-CN" sz="2800" kern="100">
                <a:latin typeface="黑体" panose="02010609060101010101" charset="-122"/>
                <a:ea typeface="黑体" panose="02010609060101010101" charset="-122"/>
                <a:cs typeface="Times New Roman" panose="02020603050405020304" pitchFamily="18" charset="0"/>
                <a:sym typeface="+mn-ea"/>
              </a:rPr>
              <a:t>题，</a:t>
            </a:r>
            <a:endParaRPr lang="zh-CN" altLang="zh-CN" sz="2800" kern="100">
              <a:latin typeface="黑体" panose="02010609060101010101" charset="-122"/>
              <a:ea typeface="黑体" panose="02010609060101010101" charset="-122"/>
              <a:cs typeface="Times New Roman" panose="02020603050405020304" pitchFamily="18" charset="0"/>
              <a:sym typeface="+mn-ea"/>
            </a:endParaRPr>
          </a:p>
          <a:p>
            <a:pPr indent="725170" algn="just">
              <a:lnSpc>
                <a:spcPct val="150000"/>
              </a:lnSpc>
              <a:spcAft>
                <a:spcPct val="0"/>
              </a:spcAft>
              <a:tabLst>
                <a:tab pos="2250440"/>
              </a:tabLst>
            </a:pPr>
            <a:r>
              <a:rPr lang="zh-CN" altLang="zh-CN" sz="2800" kern="100">
                <a:latin typeface="黑体" panose="02010609060101010101" charset="-122"/>
                <a:ea typeface="黑体" panose="02010609060101010101" charset="-122"/>
                <a:cs typeface="Times New Roman" panose="02020603050405020304" pitchFamily="18" charset="0"/>
                <a:sym typeface="+mn-ea"/>
              </a:rPr>
              <a:t>情节及其技巧</a:t>
            </a:r>
            <a:r>
              <a:rPr lang="zh-CN" altLang="zh-CN" sz="2800" kern="100">
                <a:solidFill>
                  <a:srgbClr val="0000FF"/>
                </a:solidFill>
                <a:latin typeface="黑体" panose="02010609060101010101" charset="-122"/>
                <a:ea typeface="黑体" panose="02010609060101010101" charset="-122"/>
                <a:cs typeface="Times New Roman" panose="02020603050405020304" pitchFamily="18" charset="0"/>
                <a:sym typeface="+mn-ea"/>
              </a:rPr>
              <a:t>作用分析</a:t>
            </a:r>
            <a:r>
              <a:rPr lang="zh-CN" altLang="zh-CN" sz="2800" kern="100">
                <a:latin typeface="黑体" panose="02010609060101010101" charset="-122"/>
                <a:ea typeface="黑体" panose="02010609060101010101" charset="-122"/>
                <a:cs typeface="Times New Roman" panose="02020603050405020304" pitchFamily="18" charset="0"/>
                <a:sym typeface="+mn-ea"/>
              </a:rPr>
              <a:t>题，</a:t>
            </a:r>
            <a:endParaRPr lang="zh-CN" altLang="zh-CN" sz="2800" kern="100">
              <a:latin typeface="黑体" panose="02010609060101010101" charset="-122"/>
              <a:ea typeface="黑体" panose="02010609060101010101" charset="-122"/>
              <a:cs typeface="Times New Roman" panose="02020603050405020304" pitchFamily="18" charset="0"/>
              <a:sym typeface="+mn-ea"/>
            </a:endParaRPr>
          </a:p>
          <a:p>
            <a:pPr indent="725170" algn="just">
              <a:lnSpc>
                <a:spcPct val="150000"/>
              </a:lnSpc>
              <a:spcAft>
                <a:spcPct val="0"/>
              </a:spcAft>
              <a:tabLst>
                <a:tab pos="2250440"/>
              </a:tabLst>
            </a:pPr>
            <a:r>
              <a:rPr lang="zh-CN" altLang="zh-CN" sz="2800" kern="100">
                <a:latin typeface="黑体" panose="02010609060101010101" charset="-122"/>
                <a:ea typeface="黑体" panose="02010609060101010101" charset="-122"/>
                <a:cs typeface="Times New Roman" panose="02020603050405020304" pitchFamily="18" charset="0"/>
                <a:sym typeface="+mn-ea"/>
              </a:rPr>
              <a:t>情节</a:t>
            </a:r>
            <a:r>
              <a:rPr lang="zh-CN" altLang="zh-CN" sz="2800" kern="100">
                <a:solidFill>
                  <a:srgbClr val="0000FF"/>
                </a:solidFill>
                <a:latin typeface="黑体" panose="02010609060101010101" charset="-122"/>
                <a:ea typeface="黑体" panose="02010609060101010101" charset="-122"/>
                <a:cs typeface="Times New Roman" panose="02020603050405020304" pitchFamily="18" charset="0"/>
                <a:sym typeface="+mn-ea"/>
              </a:rPr>
              <a:t>安排、构思</a:t>
            </a:r>
            <a:r>
              <a:rPr lang="zh-CN" altLang="zh-CN" sz="2800" kern="100">
                <a:latin typeface="黑体" panose="02010609060101010101" charset="-122"/>
                <a:ea typeface="黑体" panose="02010609060101010101" charset="-122"/>
                <a:cs typeface="Times New Roman" panose="02020603050405020304" pitchFamily="18" charset="0"/>
                <a:sym typeface="+mn-ea"/>
              </a:rPr>
              <a:t>题。</a:t>
            </a:r>
            <a:endParaRPr lang="zh-CN" altLang="zh-CN" sz="1050" kern="100">
              <a:effectLst/>
              <a:latin typeface="黑体" panose="02010609060101010101" charset="-122"/>
              <a:ea typeface="黑体" panose="02010609060101010101" charset="-122"/>
              <a:cs typeface="Courier New" panose="02070309020205020404" pitchFamily="49"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en-US" sz="2800" b="1" kern="100" smtClean="0">
                <a:solidFill>
                  <a:schemeClr val="tx1"/>
                </a:solidFill>
                <a:effectLst>
                  <a:outerShdw blurRad="38100" dist="19050" dir="2700000" algn="tl" rotWithShape="0">
                    <a:schemeClr val="dk1">
                      <a:alpha val="40000"/>
                    </a:schemeClr>
                  </a:outerShdw>
                </a:effectLst>
                <a:latin typeface="+mj-ea"/>
                <a:ea typeface="+mj-ea"/>
                <a:cs typeface="Times New Roman" panose="02020603050405020304" pitchFamily="18" charset="0"/>
                <a:sym typeface="+mn-ea"/>
              </a:rPr>
              <a:t>导语</a:t>
            </a:r>
            <a:endParaRPr lang="zh-CN" altLang="en-US" sz="2800" b="1" kern="100" smtClean="0">
              <a:solidFill>
                <a:schemeClr val="tx1"/>
              </a:solidFill>
              <a:effectLst>
                <a:outerShdw blurRad="38100" dist="19050" dir="2700000" algn="tl" rotWithShape="0">
                  <a:schemeClr val="dk1">
                    <a:alpha val="40000"/>
                  </a:schemeClr>
                </a:outerShdw>
              </a:effectLst>
              <a:latin typeface="+mj-ea"/>
              <a:ea typeface="+mj-ea"/>
              <a:cs typeface="Times New Roman" panose="02020603050405020304" pitchFamily="18" charset="0"/>
              <a:sym typeface="+mn-ea"/>
            </a:endParaRPr>
          </a:p>
        </p:txBody>
      </p:sp>
      <p:pic>
        <p:nvPicPr>
          <p:cNvPr id="3" name="图片 2"/>
          <p:cNvPicPr>
            <a:picLocks noChangeAspect="1"/>
          </p:cNvPicPr>
          <p:nvPr/>
        </p:nvPicPr>
        <p:blipFill>
          <a:blip r:embed="rId3"/>
          <a:stretch>
            <a:fillRect/>
          </a:stretch>
        </p:blipFill>
        <p:spPr>
          <a:xfrm>
            <a:off x="7463155" y="1485900"/>
            <a:ext cx="3398520" cy="415988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18745" y="836930"/>
            <a:ext cx="8416925" cy="5754370"/>
          </a:xfrm>
          <a:prstGeom prst="rect">
            <a:avLst/>
          </a:prstGeom>
          <a:noFill/>
        </p:spPr>
        <p:txBody>
          <a:bodyPr wrap="square" rtlCol="0" anchor="t">
            <a:spAutoFit/>
          </a:bodyPr>
          <a:lstStyle/>
          <a:p>
            <a:pPr algn="ctr"/>
            <a:r>
              <a:rPr lang="zh-CN" altLang="en-US" sz="1800">
                <a:solidFill>
                  <a:srgbClr val="0000FF"/>
                </a:solidFill>
              </a:rPr>
              <a:t>《墙上的斑点》（节选）</a:t>
            </a:r>
            <a:endParaRPr lang="zh-CN" altLang="en-US" sz="1800">
              <a:solidFill>
                <a:srgbClr val="0000FF"/>
              </a:solidFill>
            </a:endParaRPr>
          </a:p>
          <a:p>
            <a:endParaRPr lang="zh-CN" altLang="en-US" sz="1000"/>
          </a:p>
          <a:p>
            <a:r>
              <a:rPr lang="zh-CN" altLang="en-US" sz="1000"/>
              <a:t>大概是今年一月中旬的时候，我注意到墙上有个斑点。要是想确定具体是哪一天，就得回忆当时我触目所见。现在我记起了当时壁炉里的火，火光刚巧映照在我翻开的书页上，壁炉台上的玻璃瓶里正插着三支菊花。对，那一定是个冬天，应该在我刚好喝完茶的时候，因为我记起来那个时候我正在抽烟，抬起头来正好发现了墙上的那个斑点。我透过香烟缭绕的烟雾望过去，目光在燃得正旺的炉火留驻一瞬，过去常有的幻想又浮现在脑海中：城堡塔楼顶上飘扬的猩红色旗帜让我仿佛看到一列列红衣骑士正骑马跃上黑色岩坡。墙上的这个斑点打断了我的幻觉，我松了一口气，这种无意识的幻想大概从我还是个小孩子的时候就开始有了。那个圆形的黑色斑点在雪白的墙上，离壁炉台大概六七英尺的样子，很难不被注意到。 </a:t>
            </a:r>
            <a:endParaRPr lang="zh-CN" altLang="en-US" sz="1000"/>
          </a:p>
          <a:p>
            <a:endParaRPr lang="zh-CN" altLang="en-US" sz="1000"/>
          </a:p>
          <a:p>
            <a:r>
              <a:rPr lang="zh-CN" altLang="en-US" sz="1000"/>
              <a:t>我们的意识很容易被新事物所吸引，狂热地集中一段时间后又发现了更新鲜的事物，就好像一群蚂蚁涌向一根稻草，抬着它走了一段就丢弃了……如果那个斑点是钉子留下的痕迹，我想那颗钉子当时一定不是用来挂照片的，而是用来挂袖珍画像——卷发上扑着白粉，脸颊上也擦着细粉，康乃馨般的红唇娇艳欲滴。当然，那是一件赝品，这栋房子的前主人喜好那种风格——老房子当然得配风格古旧的画。他们是很有意思的一家人，我还会时常想起他们，不过都是在一些奇怪的地方，因为谁也不会再见到他们了，也不会知道他们今后会如何。据那家的男主人说，他们是想更换家具的风格，所以换了房子。正当他讲到自己认为艺术品背后应该体现创造者理念的时候，我们就匆匆告别了。这情形就好像是坐火车的时候，看到窗外的城郊别墅后花园里，有老妇人正在倒茶，年轻人正要扣下手中的网球拍，火车飞驰而过，还来不及告别，这些景象便一闪而逝。 </a:t>
            </a:r>
            <a:endParaRPr lang="zh-CN" altLang="en-US" sz="1000"/>
          </a:p>
          <a:p>
            <a:endParaRPr lang="zh-CN" altLang="en-US" sz="1000"/>
          </a:p>
          <a:p>
            <a:r>
              <a:rPr lang="zh-CN" altLang="en-US" sz="1000"/>
              <a:t>但那个斑点，我还不是很确定它是什么。其实我并不觉得它是钉子留下的痕迹，它要比钉子空圆，也更大一些。我也许应该站起来去看看，但十有八九也确定不下来那是什么，因为面对一件已经木已成舟的事情，没有人知道它是如何发生的。哦，天哪！人生是多么地神秘！思想是多么地不准确！人类是多么地无知！为了证明我们对自己的所有物是多么缺乏控制力，在整个人类文明面前我的人生是多么充满着偶然性，我只要列举出少数几件我们曾遗失的物件就够了。就从我那三个装订书机用的浅蓝色罐子说起吧，那真是我丢失的最神秘的物件了，哪只猫会去咬它，哪只老鼠会去啃它啊？其他的东西还有诸如鸟笼子、铁裙撑、钢滑冰鞋、安妮女皇时代的煤斗、弹子球戏的球台、手风琴——都丢了，还有一些珠宝，也遗失了；有蛋白石，有翡翠，当时就点缀在芜菁的根部旁边。这是多么令人痛心的事情啊！我现在身上还穿着几件衣服，周围还环绕着不少结实的家具，这真是个奇迹。为什么？如果非要给生活打一个比方，它就好像是一个人被以每小时50英里的速度射进管道，然后从另一端喷出来，头上一根发卡都不剩，一丝不挂地发射到上帝脚下，倒栽葱般摔在开满水仙花的草地上；就好像是那些褐色纸袋的包裹被扔进邮局的运输物管道一般，飞扬的头发跟奔马的尾巴一样在风中凌乱飘散。这些完全可以表现生活的飞速变化，永无休止的浪费与补救，一切都那么偶然，那么随便。 </a:t>
            </a:r>
            <a:endParaRPr lang="zh-CN" altLang="en-US" sz="1000"/>
          </a:p>
          <a:p>
            <a:endParaRPr lang="zh-CN" altLang="en-US" sz="1000"/>
          </a:p>
          <a:p>
            <a:r>
              <a:rPr lang="zh-CN" altLang="en-US" sz="1000"/>
              <a:t>那么来世呢？粗壮的绿色茎秆被花朵坠得缓缓弯下身来，碗口大的花朵低垂，倾泻出紫红的光芒。为什么有的人投生在这里，有的人却投生在那里？无法言语，连目光都无法聚焦，只能无助地在草根上摸索，在巨人的脚趾头前摸爬滚打，为什么会是这样？至于说什么是树，什么又是男人和女人，又或者这些东西是否真的存在，我想人们再过五十年也无法说清楚。什么都不会有，只有充斥着光明与黑暗的空间，被植物粗壮的根茎割裂开来，也许在更高的地方，还有玫瑰形状的暗影，有着模糊的色彩，黯淡的粉红或是深蓝——也许随着时间的流逝，它会愈加清晰，会……我也不知道会怎样。 </a:t>
            </a:r>
            <a:endParaRPr lang="zh-CN" altLang="en-US" sz="1000"/>
          </a:p>
          <a:p>
            <a:endParaRPr lang="zh-CN" altLang="en-US" sz="1000"/>
          </a:p>
          <a:p>
            <a:r>
              <a:rPr lang="zh-CN" altLang="en-US" sz="1000"/>
              <a:t>墙上的那个斑点根本不是一个孔。它应该是什么圆的黑色东西，比如说一小片玫瑰花的叶子，夏天时候留下的，因为我并不是一个足够细心的主妇，看看壁炉台子上的灰尘就知道了，据别人说这些灰尘足够埋掉特洛伊城三次，剩下一些瓷壶的碎片是掩埋不掉的，所以这一点完全可信。 </a:t>
            </a:r>
            <a:endParaRPr lang="zh-CN" altLang="en-US" sz="1000"/>
          </a:p>
          <a:p>
            <a:endParaRPr lang="zh-CN" altLang="en-US" sz="1000"/>
          </a:p>
          <a:p>
            <a:r>
              <a:rPr lang="zh-CN" altLang="en-US" sz="1000"/>
              <a:t>窗外树影婆娑，枝条轻柔地擦过窗棂……</a:t>
            </a:r>
            <a:endParaRPr lang="zh-CN" altLang="en-US" sz="1000"/>
          </a:p>
          <a:p>
            <a:r>
              <a:rPr lang="zh-CN" altLang="en-US" sz="1000"/>
              <a:t>……</a:t>
            </a:r>
            <a:endParaRPr lang="zh-CN" altLang="en-US" sz="1000"/>
          </a:p>
        </p:txBody>
      </p:sp>
      <p:pic>
        <p:nvPicPr>
          <p:cNvPr id="4" name="图片 3"/>
          <p:cNvPicPr>
            <a:picLocks noChangeAspect="1"/>
          </p:cNvPicPr>
          <p:nvPr/>
        </p:nvPicPr>
        <p:blipFill>
          <a:blip r:embed="rId3"/>
          <a:stretch>
            <a:fillRect/>
          </a:stretch>
        </p:blipFill>
        <p:spPr>
          <a:xfrm>
            <a:off x="9806305" y="4581525"/>
            <a:ext cx="1362710" cy="1681480"/>
          </a:xfrm>
          <a:prstGeom prst="rect">
            <a:avLst/>
          </a:prstGeom>
        </p:spPr>
      </p:pic>
      <p:pic>
        <p:nvPicPr>
          <p:cNvPr id="11" name="图片 10"/>
          <p:cNvPicPr>
            <a:picLocks noChangeAspect="1"/>
          </p:cNvPicPr>
          <p:nvPr/>
        </p:nvPicPr>
        <p:blipFill>
          <a:blip r:embed="rId4"/>
          <a:stretch>
            <a:fillRect/>
          </a:stretch>
        </p:blipFill>
        <p:spPr>
          <a:xfrm>
            <a:off x="8831580" y="1053465"/>
            <a:ext cx="2963545" cy="331597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18745" y="836930"/>
            <a:ext cx="8416925" cy="5569585"/>
          </a:xfrm>
          <a:prstGeom prst="rect">
            <a:avLst/>
          </a:prstGeom>
          <a:noFill/>
        </p:spPr>
        <p:txBody>
          <a:bodyPr wrap="square" rtlCol="0" anchor="t">
            <a:spAutoFit/>
          </a:bodyPr>
          <a:lstStyle/>
          <a:p>
            <a:pPr algn="ctr">
              <a:lnSpc>
                <a:spcPct val="140000"/>
              </a:lnSpc>
            </a:pPr>
            <a:r>
              <a:rPr lang="zh-CN" altLang="en-US" sz="2000">
                <a:solidFill>
                  <a:srgbClr val="0000FF"/>
                </a:solidFill>
              </a:rPr>
              <a:t>《墙上的斑点》（节选）</a:t>
            </a:r>
            <a:endParaRPr lang="zh-CN" altLang="en-US" sz="2000">
              <a:solidFill>
                <a:srgbClr val="0000FF"/>
              </a:solidFill>
            </a:endParaRPr>
          </a:p>
          <a:p>
            <a:pPr>
              <a:lnSpc>
                <a:spcPct val="140000"/>
              </a:lnSpc>
            </a:pPr>
            <a:endParaRPr lang="zh-CN" altLang="en-US" sz="2000"/>
          </a:p>
          <a:p>
            <a:pPr>
              <a:lnSpc>
                <a:spcPct val="140000"/>
              </a:lnSpc>
            </a:pPr>
            <a:r>
              <a:rPr lang="en-US" altLang="zh-CN" sz="2000"/>
              <a:t>      </a:t>
            </a:r>
            <a:r>
              <a:rPr lang="zh-CN" altLang="en-US" sz="2000"/>
              <a:t>大概是今年一月中旬的时候，我注意到墙上有个斑点。要是想确定具体是哪一天，就得回忆当时我触目所见。现在我记起了当时壁炉里的火，火光刚巧映照在我翻开的书页上，壁炉台上的玻璃瓶里正插着三支菊花。对，那一定是个冬天，应该在我刚好喝完茶的时候，因为我记起来那个时候我正在抽烟，抬起头来正好发现了墙上的那个斑点。我透过香烟缭绕的烟雾望过去，目光在燃得正旺的炉火留驻一瞬，过去常有的幻想又浮现在脑海中：城堡塔楼顶上飘扬的猩红色旗帜让我仿佛看到一列列红衣骑士正骑马跃上黑色岩坡。墙上的这个斑点打断了我的幻觉，我松了一口气，这种无意识的幻想大概从我还是个小孩子的时候就开始有了。那个圆形的黑色斑点在雪白的墙上，离壁炉台大概六七英尺的样子，很难不被注意到。 </a:t>
            </a:r>
            <a:endParaRPr lang="zh-CN" altLang="en-US" sz="2000"/>
          </a:p>
          <a:p>
            <a:endParaRPr lang="zh-CN" altLang="en-US" sz="2000"/>
          </a:p>
        </p:txBody>
      </p:sp>
      <p:pic>
        <p:nvPicPr>
          <p:cNvPr id="5" name="图片 4"/>
          <p:cNvPicPr>
            <a:picLocks noChangeAspect="1"/>
          </p:cNvPicPr>
          <p:nvPr/>
        </p:nvPicPr>
        <p:blipFill>
          <a:blip r:embed="rId3"/>
          <a:stretch>
            <a:fillRect/>
          </a:stretch>
        </p:blipFill>
        <p:spPr>
          <a:xfrm>
            <a:off x="8543290" y="909320"/>
            <a:ext cx="3495675" cy="545782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p:cNvSpPr/>
          <p:nvPr/>
        </p:nvSpPr>
        <p:spPr>
          <a:xfrm>
            <a:off x="306021" y="1557135"/>
            <a:ext cx="11412000" cy="2059305"/>
          </a:xfrm>
          <a:prstGeom prst="rect">
            <a:avLst/>
          </a:prstGeom>
        </p:spPr>
        <p:txBody>
          <a:bodyPr wrap="square" lIns="121898" tIns="60948" rIns="121898" bIns="60948">
            <a:spAutoFit/>
          </a:bodyPr>
          <a:lstStyle/>
          <a:p>
            <a:pPr algn="just">
              <a:lnSpc>
                <a:spcPct val="150000"/>
              </a:lnSpc>
              <a:spcAft>
                <a:spcPct val="0"/>
              </a:spcAft>
              <a:tabLst>
                <a:tab pos="2250440"/>
              </a:tabLs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《林黛玉进贾府》的情节结构模式</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是</a:t>
            </a:r>
            <a:r>
              <a:rPr lang="en-US" altLang="zh-CN" sz="2800" b="1" u="sng"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algn="just">
              <a:lnSpc>
                <a:spcPct val="150000"/>
              </a:lnSpc>
              <a:spcAft>
                <a:spcPct val="0"/>
              </a:spcAft>
              <a:tabLst>
                <a:tab pos="2250440"/>
              </a:tabLs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《祝福》的情节结构模式</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是</a:t>
            </a:r>
            <a:r>
              <a:rPr lang="en-US" altLang="zh-CN" sz="2800" b="1" u="sng"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algn="just">
              <a:lnSpc>
                <a:spcPct val="150000"/>
              </a:lnSpc>
              <a:spcAft>
                <a:spcPct val="0"/>
              </a:spcAft>
              <a:tabLst>
                <a:tab pos="2250440"/>
              </a:tabLs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《林教头风雪山神庙》的情节结构模式</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是</a:t>
            </a:r>
            <a:r>
              <a:rPr lang="en-US"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________</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1050" b="1" kern="100">
              <a:latin typeface="宋体" panose="02010600030101010101" pitchFamily="2" charset="-122"/>
              <a:ea typeface="宋体" panose="02010600030101010101" pitchFamily="2" charset="-122"/>
              <a:cs typeface="Courier New" panose="02070309020205020404" pitchFamily="49" charset="0"/>
            </a:endParaRPr>
          </a:p>
        </p:txBody>
      </p:sp>
      <p:sp>
        <p:nvSpPr>
          <p:cNvPr id="17" name="文本框 16"/>
          <p:cNvSpPr txBox="1"/>
          <p:nvPr/>
        </p:nvSpPr>
        <p:spPr>
          <a:xfrm>
            <a:off x="4942840" y="981710"/>
            <a:ext cx="2138680" cy="521970"/>
          </a:xfrm>
          <a:prstGeom prst="rect">
            <a:avLst/>
          </a:prstGeom>
          <a:noFill/>
        </p:spPr>
        <p:txBody>
          <a:bodyPr wrap="none" rtlCol="0">
            <a:spAutoFit/>
          </a:bodyPr>
          <a:lstStyle/>
          <a:p>
            <a:pPr algn="l"/>
            <a:r>
              <a:rPr lang="zh-CN"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理解运用</a:t>
            </a:r>
            <a:r>
              <a:rPr lang="en-US"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2</a:t>
            </a:r>
            <a:r>
              <a:rPr lang="zh-CN" altLang="en-US" sz="2800" b="1" kern="100" smtClean="0">
                <a:solidFill>
                  <a:schemeClr val="accent6">
                    <a:lumMod val="75000"/>
                  </a:schemeClr>
                </a:solidFill>
                <a:latin typeface="+mj-ea"/>
                <a:ea typeface="+mj-ea"/>
                <a:cs typeface="Times New Roman" panose="02020603050405020304" pitchFamily="18" charset="0"/>
                <a:sym typeface="+mn-ea"/>
              </a:rPr>
              <a:t>　</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pic>
        <p:nvPicPr>
          <p:cNvPr id="19" name="图片 18"/>
          <p:cNvPicPr>
            <a:picLocks noChangeAspect="1"/>
          </p:cNvPicPr>
          <p:nvPr/>
        </p:nvPicPr>
        <p:blipFill>
          <a:blip r:embed="rId3"/>
          <a:stretch>
            <a:fillRect/>
          </a:stretch>
        </p:blipFill>
        <p:spPr>
          <a:xfrm>
            <a:off x="478155" y="4005580"/>
            <a:ext cx="3904615" cy="2314575"/>
          </a:xfrm>
          <a:prstGeom prst="rect">
            <a:avLst/>
          </a:prstGeom>
        </p:spPr>
      </p:pic>
      <p:pic>
        <p:nvPicPr>
          <p:cNvPr id="20" name="图片 19"/>
          <p:cNvPicPr>
            <a:picLocks noChangeAspect="1"/>
          </p:cNvPicPr>
          <p:nvPr/>
        </p:nvPicPr>
        <p:blipFill>
          <a:blip r:embed="rId4"/>
          <a:stretch>
            <a:fillRect/>
          </a:stretch>
        </p:blipFill>
        <p:spPr>
          <a:xfrm>
            <a:off x="4799330" y="4005580"/>
            <a:ext cx="3862070" cy="2311400"/>
          </a:xfrm>
          <a:prstGeom prst="rect">
            <a:avLst/>
          </a:prstGeom>
        </p:spPr>
      </p:pic>
      <p:sp>
        <p:nvSpPr>
          <p:cNvPr id="3" name="矩形 2"/>
          <p:cNvSpPr/>
          <p:nvPr/>
        </p:nvSpPr>
        <p:spPr>
          <a:xfrm>
            <a:off x="6095176" y="1700916"/>
            <a:ext cx="162095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单线结构</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4727168" y="2335140"/>
            <a:ext cx="1261884"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摇摆式</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6887255" y="2925305"/>
            <a:ext cx="1261884"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摇摆式</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9077960" y="1196975"/>
            <a:ext cx="2744470" cy="506412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46355" y="695960"/>
            <a:ext cx="744220" cy="3476625"/>
          </a:xfrm>
          <a:prstGeom prst="rect">
            <a:avLst/>
          </a:prstGeom>
          <a:noFill/>
        </p:spPr>
        <p:txBody>
          <a:bodyPr wrap="none" rtlCol="0" anchor="t">
            <a:spAutoFit/>
          </a:bodyPr>
          <a:lstStyle/>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情</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节</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技</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巧</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ctr"/>
            <a:r>
              <a:rPr lang="en-US"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1</a:t>
            </a:r>
            <a:endParaRPr lang="en-US"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p:txBody>
      </p:sp>
      <p:pic>
        <p:nvPicPr>
          <p:cNvPr id="4" name="图片 3"/>
          <p:cNvPicPr>
            <a:picLocks noChangeAspect="1"/>
          </p:cNvPicPr>
          <p:nvPr/>
        </p:nvPicPr>
        <p:blipFill>
          <a:blip r:embed="rId3"/>
          <a:stretch>
            <a:fillRect/>
          </a:stretch>
        </p:blipFill>
        <p:spPr>
          <a:xfrm>
            <a:off x="1846580" y="693420"/>
            <a:ext cx="6908165" cy="5981065"/>
          </a:xfrm>
          <a:prstGeom prst="rect">
            <a:avLst/>
          </a:prstGeom>
        </p:spPr>
      </p:pic>
      <p:sp>
        <p:nvSpPr>
          <p:cNvPr id="100" name="文本框 99"/>
          <p:cNvSpPr txBox="1"/>
          <p:nvPr/>
        </p:nvSpPr>
        <p:spPr>
          <a:xfrm>
            <a:off x="1126490" y="1989455"/>
            <a:ext cx="443230" cy="3784600"/>
          </a:xfrm>
          <a:prstGeom prst="rect">
            <a:avLst/>
          </a:prstGeom>
          <a:noFill/>
          <a:ln w="9525">
            <a:noFill/>
          </a:ln>
        </p:spPr>
        <p:txBody>
          <a:bodyPr wrap="square">
            <a:spAutoFit/>
          </a:bodyPr>
          <a:lstStyle/>
          <a:p>
            <a:pPr indent="0"/>
            <a:r>
              <a:rPr lang="zh-CN" b="0">
                <a:solidFill>
                  <a:srgbClr val="FF0000"/>
                </a:solidFill>
                <a:ea typeface="黑体" panose="02010609060101010101" charset="-122"/>
              </a:rPr>
              <a:t>制</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造</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情</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节</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波</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澜</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安</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排</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技</a:t>
            </a:r>
            <a:endParaRPr lang="zh-CN" b="0">
              <a:solidFill>
                <a:srgbClr val="FF0000"/>
              </a:solidFill>
              <a:ea typeface="黑体" panose="02010609060101010101" charset="-122"/>
            </a:endParaRPr>
          </a:p>
          <a:p>
            <a:pPr indent="0"/>
            <a:r>
              <a:rPr lang="zh-CN" b="0">
                <a:solidFill>
                  <a:srgbClr val="FF0000"/>
                </a:solidFill>
                <a:ea typeface="黑体" panose="02010609060101010101" charset="-122"/>
              </a:rPr>
              <a:t>巧</a:t>
            </a:r>
            <a:endParaRPr lang="zh-CN" altLang="en-US" b="0">
              <a:solidFill>
                <a:srgbClr val="FF0000"/>
              </a:solidFill>
              <a:ea typeface="黑体" panose="02010609060101010101" charset="-122"/>
            </a:endParaRPr>
          </a:p>
        </p:txBody>
      </p:sp>
      <p:pic>
        <p:nvPicPr>
          <p:cNvPr id="5" name="图片 4"/>
          <p:cNvPicPr>
            <a:picLocks noChangeAspect="1"/>
          </p:cNvPicPr>
          <p:nvPr/>
        </p:nvPicPr>
        <p:blipFill>
          <a:blip r:embed="rId4"/>
          <a:stretch>
            <a:fillRect/>
          </a:stretch>
        </p:blipFill>
        <p:spPr>
          <a:xfrm>
            <a:off x="8973185" y="1053465"/>
            <a:ext cx="3028950" cy="532320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46355" y="695960"/>
            <a:ext cx="744220" cy="3476625"/>
          </a:xfrm>
          <a:prstGeom prst="rect">
            <a:avLst/>
          </a:prstGeom>
          <a:noFill/>
        </p:spPr>
        <p:txBody>
          <a:bodyPr wrap="none" rtlCol="0" anchor="t">
            <a:spAutoFit/>
          </a:bodyPr>
          <a:lstStyle/>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情</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节</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技</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巧</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ctr"/>
            <a:r>
              <a:rPr lang="en-US"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2</a:t>
            </a:r>
            <a:endParaRPr lang="en-US"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p:txBody>
      </p:sp>
      <p:sp>
        <p:nvSpPr>
          <p:cNvPr id="100" name="文本框 99"/>
          <p:cNvSpPr txBox="1"/>
          <p:nvPr/>
        </p:nvSpPr>
        <p:spPr>
          <a:xfrm>
            <a:off x="1126490" y="1989455"/>
            <a:ext cx="443230" cy="3046095"/>
          </a:xfrm>
          <a:prstGeom prst="rect">
            <a:avLst/>
          </a:prstGeom>
          <a:noFill/>
          <a:ln w="9525">
            <a:noFill/>
          </a:ln>
        </p:spPr>
        <p:txBody>
          <a:bodyPr wrap="square">
            <a:spAutoFit/>
          </a:bodyPr>
          <a:lstStyle/>
          <a:p>
            <a:pPr indent="0"/>
            <a:r>
              <a:rPr lang="zh-CN" b="0">
                <a:solidFill>
                  <a:srgbClr val="FF0000"/>
                </a:solidFill>
                <a:ea typeface="黑体" panose="02010609060101010101" charset="-122"/>
              </a:rPr>
              <a:t>情节严密安排技巧</a:t>
            </a:r>
            <a:endParaRPr lang="zh-CN" b="0">
              <a:solidFill>
                <a:srgbClr val="FF0000"/>
              </a:solidFill>
              <a:ea typeface="黑体" panose="02010609060101010101" charset="-122"/>
            </a:endParaRPr>
          </a:p>
        </p:txBody>
      </p:sp>
      <p:pic>
        <p:nvPicPr>
          <p:cNvPr id="7" name="图片 6"/>
          <p:cNvPicPr>
            <a:picLocks noChangeAspect="1"/>
          </p:cNvPicPr>
          <p:nvPr/>
        </p:nvPicPr>
        <p:blipFill>
          <a:blip r:embed="rId3"/>
          <a:stretch>
            <a:fillRect/>
          </a:stretch>
        </p:blipFill>
        <p:spPr>
          <a:xfrm>
            <a:off x="1905635" y="909320"/>
            <a:ext cx="7013575" cy="5407025"/>
          </a:xfrm>
          <a:prstGeom prst="rect">
            <a:avLst/>
          </a:prstGeom>
        </p:spPr>
      </p:pic>
      <p:pic>
        <p:nvPicPr>
          <p:cNvPr id="10" name="图片 9"/>
          <p:cNvPicPr>
            <a:picLocks noChangeAspect="1"/>
          </p:cNvPicPr>
          <p:nvPr/>
        </p:nvPicPr>
        <p:blipFill>
          <a:blip r:embed="rId4"/>
          <a:stretch>
            <a:fillRect/>
          </a:stretch>
        </p:blipFill>
        <p:spPr>
          <a:xfrm>
            <a:off x="9224010" y="2230120"/>
            <a:ext cx="2527300" cy="276479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p:cNvSpPr/>
          <p:nvPr/>
        </p:nvSpPr>
        <p:spPr>
          <a:xfrm>
            <a:off x="295275" y="1629410"/>
            <a:ext cx="7373620" cy="2890520"/>
          </a:xfrm>
          <a:prstGeom prst="rect">
            <a:avLst/>
          </a:prstGeom>
        </p:spPr>
        <p:txBody>
          <a:bodyPr wrap="square" lIns="121898" tIns="60948" rIns="121898" bIns="60948">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sym typeface="+mn-ea"/>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《林教头风雪山神庙》最后写林冲在山神庙与陆虞候等人相遇，最后杀死他们，这一情节看似偶然，实则必然，因为作者在此使用</a:t>
            </a: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了</a:t>
            </a:r>
            <a:r>
              <a:rPr lang="en-US" altLang="zh-CN" b="1" u="sng"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技巧</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sym typeface="+mn-ea"/>
              </a:rPr>
              <a:t>(2)</a:t>
            </a:r>
            <a:r>
              <a:rPr lang="zh-CN" altLang="zh-CN" b="1" kern="100" spc="-50">
                <a:latin typeface="Times New Roman" panose="02020603050405020304" pitchFamily="18" charset="0"/>
                <a:ea typeface="方正中等线简体" panose="03000509000000000000" pitchFamily="65" charset="-122"/>
                <a:cs typeface="Times New Roman" panose="02020603050405020304" pitchFamily="18" charset="0"/>
                <a:sym typeface="+mn-ea"/>
              </a:rPr>
              <a:t>《装在套子里的人》在叙述别里科夫爱情故事情节时使用的</a:t>
            </a:r>
            <a:r>
              <a:rPr lang="zh-CN" altLang="zh-CN" b="1" kern="100" spc="-5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是</a:t>
            </a:r>
            <a:r>
              <a:rPr lang="en-US"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___</a:t>
            </a:r>
            <a:r>
              <a:rPr lang="en-US"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_</a:t>
            </a:r>
            <a:r>
              <a:rPr lang="en-US"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__</a:t>
            </a: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技巧</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
        <p:nvSpPr>
          <p:cNvPr id="17" name="文本框 16"/>
          <p:cNvSpPr txBox="1"/>
          <p:nvPr/>
        </p:nvSpPr>
        <p:spPr>
          <a:xfrm>
            <a:off x="2350770" y="1053465"/>
            <a:ext cx="2138680" cy="521970"/>
          </a:xfrm>
          <a:prstGeom prst="rect">
            <a:avLst/>
          </a:prstGeom>
          <a:noFill/>
        </p:spPr>
        <p:txBody>
          <a:bodyPr wrap="none" rtlCol="0">
            <a:spAutoFit/>
          </a:bodyPr>
          <a:lstStyle/>
          <a:p>
            <a:pPr algn="l"/>
            <a:r>
              <a:rPr lang="zh-CN"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理解运用</a:t>
            </a:r>
            <a:r>
              <a:rPr lang="en-US"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3</a:t>
            </a:r>
            <a:r>
              <a:rPr lang="zh-CN" altLang="en-US" sz="2800" b="1" kern="100" smtClean="0">
                <a:solidFill>
                  <a:schemeClr val="accent6">
                    <a:lumMod val="75000"/>
                  </a:schemeClr>
                </a:solidFill>
                <a:latin typeface="+mj-ea"/>
                <a:ea typeface="+mj-ea"/>
                <a:cs typeface="Times New Roman" panose="02020603050405020304" pitchFamily="18" charset="0"/>
                <a:sym typeface="+mn-ea"/>
              </a:rPr>
              <a:t>　</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4294917" y="2997927"/>
            <a:ext cx="897890" cy="521970"/>
          </a:xfrm>
          <a:prstGeom prst="rect">
            <a:avLst/>
          </a:prstGeom>
        </p:spPr>
        <p:txBody>
          <a:bodyPr wrap="none">
            <a:spAutoFit/>
          </a:bodyPr>
          <a:lstStyle/>
          <a:p>
            <a:r>
              <a:rPr lang="zh-CN" altLang="zh-CN" sz="28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伏笔</a:t>
            </a:r>
            <a:endParaRPr lang="zh-CN" altLang="zh-CN" sz="28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1919107" y="4078005"/>
            <a:ext cx="897890" cy="521970"/>
          </a:xfrm>
          <a:prstGeom prst="rect">
            <a:avLst/>
          </a:prstGeom>
        </p:spPr>
        <p:txBody>
          <a:bodyPr wrap="none">
            <a:spAutoFit/>
          </a:bodyPr>
          <a:lstStyle/>
          <a:p>
            <a:r>
              <a:rPr lang="zh-CN" altLang="zh-CN" sz="28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对比</a:t>
            </a:r>
            <a:endParaRPr lang="zh-CN" altLang="zh-CN" sz="28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7" name="图片 6"/>
          <p:cNvPicPr>
            <a:picLocks noChangeAspect="1"/>
          </p:cNvPicPr>
          <p:nvPr/>
        </p:nvPicPr>
        <p:blipFill>
          <a:blip r:embed="rId3"/>
          <a:stretch>
            <a:fillRect/>
          </a:stretch>
        </p:blipFill>
        <p:spPr>
          <a:xfrm>
            <a:off x="8681085" y="977265"/>
            <a:ext cx="3007995" cy="5189855"/>
          </a:xfrm>
          <a:prstGeom prst="rect">
            <a:avLst/>
          </a:prstGeom>
        </p:spPr>
      </p:pic>
      <p:pic>
        <p:nvPicPr>
          <p:cNvPr id="10" name="图片 9"/>
          <p:cNvPicPr>
            <a:picLocks noChangeAspect="1"/>
          </p:cNvPicPr>
          <p:nvPr/>
        </p:nvPicPr>
        <p:blipFill>
          <a:blip r:embed="rId4"/>
          <a:stretch>
            <a:fillRect/>
          </a:stretch>
        </p:blipFill>
        <p:spPr>
          <a:xfrm>
            <a:off x="4414520" y="4356735"/>
            <a:ext cx="3254375" cy="181038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46355" y="695960"/>
            <a:ext cx="744220" cy="3476625"/>
          </a:xfrm>
          <a:prstGeom prst="rect">
            <a:avLst/>
          </a:prstGeom>
          <a:noFill/>
        </p:spPr>
        <p:txBody>
          <a:bodyPr wrap="none" rtlCol="0" anchor="t">
            <a:spAutoFit/>
          </a:bodyPr>
          <a:lstStyle/>
          <a:p>
            <a:pPr algn="l"/>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段</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l"/>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落</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l"/>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作</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l"/>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用</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ctr"/>
            <a:r>
              <a:rPr lang="en-US"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1</a:t>
            </a:r>
            <a:endParaRPr lang="en-US"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p:txBody>
      </p:sp>
      <p:sp>
        <p:nvSpPr>
          <p:cNvPr id="100" name="文本框 99"/>
          <p:cNvSpPr txBox="1"/>
          <p:nvPr/>
        </p:nvSpPr>
        <p:spPr>
          <a:xfrm>
            <a:off x="982980" y="1917700"/>
            <a:ext cx="443230" cy="4399915"/>
          </a:xfrm>
          <a:prstGeom prst="rect">
            <a:avLst/>
          </a:prstGeom>
          <a:noFill/>
          <a:ln w="9525">
            <a:noFill/>
          </a:ln>
        </p:spPr>
        <p:txBody>
          <a:bodyPr wrap="square">
            <a:spAutoFit/>
          </a:bodyPr>
          <a:lstStyle/>
          <a:p>
            <a:pPr indent="0"/>
            <a:r>
              <a:rPr lang="zh-CN" altLang="zh-CN" sz="28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小说开头方式和作用</a:t>
            </a:r>
            <a:endParaRPr lang="zh-CN" altLang="en-US" sz="2800" b="1">
              <a:solidFill>
                <a:srgbClr val="FF0000"/>
              </a:solidFill>
            </a:endParaRPr>
          </a:p>
          <a:p>
            <a:pPr indent="0"/>
            <a:endParaRPr lang="zh-CN" altLang="en-US" sz="2800" b="1">
              <a:solidFill>
                <a:srgbClr val="FF0000"/>
              </a:solidFill>
              <a:ea typeface="黑体" panose="02010609060101010101" charset="-122"/>
            </a:endParaRPr>
          </a:p>
        </p:txBody>
      </p:sp>
      <p:pic>
        <p:nvPicPr>
          <p:cNvPr id="4" name="图片 3"/>
          <p:cNvPicPr>
            <a:picLocks noChangeAspect="1"/>
          </p:cNvPicPr>
          <p:nvPr/>
        </p:nvPicPr>
        <p:blipFill>
          <a:blip r:embed="rId3"/>
          <a:stretch>
            <a:fillRect/>
          </a:stretch>
        </p:blipFill>
        <p:spPr>
          <a:xfrm>
            <a:off x="1846580" y="1413510"/>
            <a:ext cx="6968490" cy="4421505"/>
          </a:xfrm>
          <a:prstGeom prst="rect">
            <a:avLst/>
          </a:prstGeom>
        </p:spPr>
      </p:pic>
      <p:pic>
        <p:nvPicPr>
          <p:cNvPr id="5" name="图片 4"/>
          <p:cNvPicPr>
            <a:picLocks noChangeAspect="1"/>
          </p:cNvPicPr>
          <p:nvPr/>
        </p:nvPicPr>
        <p:blipFill>
          <a:blip r:embed="rId4"/>
          <a:stretch>
            <a:fillRect/>
          </a:stretch>
        </p:blipFill>
        <p:spPr>
          <a:xfrm>
            <a:off x="9101455" y="909320"/>
            <a:ext cx="2772410" cy="2850515"/>
          </a:xfrm>
          <a:prstGeom prst="rect">
            <a:avLst/>
          </a:prstGeom>
        </p:spPr>
      </p:pic>
      <p:pic>
        <p:nvPicPr>
          <p:cNvPr id="11" name="图片 10"/>
          <p:cNvPicPr>
            <a:picLocks noChangeAspect="1"/>
          </p:cNvPicPr>
          <p:nvPr/>
        </p:nvPicPr>
        <p:blipFill>
          <a:blip r:embed="rId5"/>
          <a:stretch>
            <a:fillRect/>
          </a:stretch>
        </p:blipFill>
        <p:spPr>
          <a:xfrm>
            <a:off x="9425940" y="4172585"/>
            <a:ext cx="1809750" cy="214312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46355" y="695960"/>
            <a:ext cx="744220" cy="3476625"/>
          </a:xfrm>
          <a:prstGeom prst="rect">
            <a:avLst/>
          </a:prstGeom>
          <a:noFill/>
        </p:spPr>
        <p:txBody>
          <a:bodyPr wrap="none" rtlCol="0" anchor="t">
            <a:spAutoFit/>
          </a:bodyPr>
          <a:lstStyle/>
          <a:p>
            <a:pPr algn="l"/>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段</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l"/>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落</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l"/>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作</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l"/>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用</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pPr algn="ctr"/>
            <a:r>
              <a:rPr lang="en-US"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2</a:t>
            </a:r>
            <a:endParaRPr lang="en-US"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p:txBody>
      </p:sp>
      <p:sp>
        <p:nvSpPr>
          <p:cNvPr id="100" name="文本框 99"/>
          <p:cNvSpPr txBox="1"/>
          <p:nvPr/>
        </p:nvSpPr>
        <p:spPr>
          <a:xfrm>
            <a:off x="982980" y="1917700"/>
            <a:ext cx="443230" cy="4399915"/>
          </a:xfrm>
          <a:prstGeom prst="rect">
            <a:avLst/>
          </a:prstGeom>
          <a:noFill/>
          <a:ln w="9525">
            <a:noFill/>
          </a:ln>
        </p:spPr>
        <p:txBody>
          <a:bodyPr wrap="square">
            <a:spAutoFit/>
          </a:bodyPr>
          <a:lstStyle/>
          <a:p>
            <a:pPr indent="0"/>
            <a:r>
              <a:rPr lang="zh-CN" altLang="zh-CN" sz="28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小说结尾方式和作用</a:t>
            </a:r>
            <a:endParaRPr lang="zh-CN" altLang="en-US" sz="2800" b="1">
              <a:solidFill>
                <a:srgbClr val="FF0000"/>
              </a:solidFill>
            </a:endParaRPr>
          </a:p>
          <a:p>
            <a:pPr indent="0"/>
            <a:endParaRPr lang="zh-CN" altLang="en-US" sz="2800" b="1">
              <a:solidFill>
                <a:srgbClr val="FF0000"/>
              </a:solidFill>
              <a:ea typeface="黑体" panose="02010609060101010101" charset="-122"/>
            </a:endParaRPr>
          </a:p>
        </p:txBody>
      </p:sp>
      <p:pic>
        <p:nvPicPr>
          <p:cNvPr id="7" name="图片 6"/>
          <p:cNvPicPr>
            <a:picLocks noChangeAspect="1"/>
          </p:cNvPicPr>
          <p:nvPr/>
        </p:nvPicPr>
        <p:blipFill>
          <a:blip r:embed="rId3"/>
          <a:stretch>
            <a:fillRect/>
          </a:stretch>
        </p:blipFill>
        <p:spPr>
          <a:xfrm>
            <a:off x="1918970" y="765810"/>
            <a:ext cx="6738620" cy="5827395"/>
          </a:xfrm>
          <a:prstGeom prst="rect">
            <a:avLst/>
          </a:prstGeom>
        </p:spPr>
      </p:pic>
      <p:pic>
        <p:nvPicPr>
          <p:cNvPr id="10" name="图片 9"/>
          <p:cNvPicPr>
            <a:picLocks noChangeAspect="1"/>
          </p:cNvPicPr>
          <p:nvPr/>
        </p:nvPicPr>
        <p:blipFill>
          <a:blip r:embed="rId4"/>
          <a:stretch>
            <a:fillRect/>
          </a:stretch>
        </p:blipFill>
        <p:spPr>
          <a:xfrm>
            <a:off x="8730615" y="1341755"/>
            <a:ext cx="3201670" cy="447230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p:cNvSpPr/>
          <p:nvPr/>
        </p:nvSpPr>
        <p:spPr>
          <a:xfrm>
            <a:off x="278765" y="1252855"/>
            <a:ext cx="11633200" cy="600075"/>
          </a:xfrm>
          <a:prstGeom prst="rect">
            <a:avLst/>
          </a:prstGeom>
        </p:spPr>
        <p:txBody>
          <a:bodyPr wrap="square" lIns="121898" tIns="60948" rIns="121898" bIns="60948">
            <a:spAutoFit/>
          </a:bodyPr>
          <a:lstStyle/>
          <a:p>
            <a:pPr algn="just">
              <a:lnSpc>
                <a:spcPct val="13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sym typeface="+mn-ea"/>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《林教头风雪山神庙》第一段写林冲</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闲走</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，遇到李小二，这样写有什么作用？</a:t>
            </a:r>
            <a:endPar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
        <p:nvSpPr>
          <p:cNvPr id="17" name="文本框 16"/>
          <p:cNvSpPr txBox="1"/>
          <p:nvPr/>
        </p:nvSpPr>
        <p:spPr>
          <a:xfrm>
            <a:off x="334645" y="716915"/>
            <a:ext cx="2138680" cy="521970"/>
          </a:xfrm>
          <a:prstGeom prst="rect">
            <a:avLst/>
          </a:prstGeom>
          <a:noFill/>
        </p:spPr>
        <p:txBody>
          <a:bodyPr wrap="none" rtlCol="0">
            <a:spAutoFit/>
          </a:bodyPr>
          <a:lstStyle/>
          <a:p>
            <a:pPr algn="l"/>
            <a:r>
              <a:rPr lang="zh-CN"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理解运用</a:t>
            </a:r>
            <a:r>
              <a:rPr lang="en-US"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4</a:t>
            </a:r>
            <a:r>
              <a:rPr lang="zh-CN" altLang="en-US" sz="2800" b="1" kern="100" smtClean="0">
                <a:solidFill>
                  <a:schemeClr val="accent6">
                    <a:lumMod val="75000"/>
                  </a:schemeClr>
                </a:solidFill>
                <a:latin typeface="+mj-ea"/>
                <a:ea typeface="+mj-ea"/>
                <a:cs typeface="Times New Roman" panose="02020603050405020304" pitchFamily="18" charset="0"/>
                <a:sym typeface="+mn-ea"/>
              </a:rPr>
              <a:t>　</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334645" y="1989455"/>
            <a:ext cx="6328410" cy="4255135"/>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kern="100" spc="-5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kern="100" spc="-5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ct val="0"/>
              </a:spcAft>
              <a:tabLst>
                <a:tab pos="2250440"/>
              </a:tabLst>
            </a:pPr>
            <a:r>
              <a:rPr lang="en-US" altLang="zh-CN" kern="100" spc="-50">
                <a:solidFill>
                  <a:srgbClr val="C00000"/>
                </a:solidFill>
                <a:latin typeface="宋体" panose="02010600030101010101" pitchFamily="2" charset="-122"/>
                <a:cs typeface="Times New Roman" panose="02020603050405020304" pitchFamily="18" charset="0"/>
              </a:rPr>
              <a:t>①</a:t>
            </a:r>
            <a:r>
              <a:rPr lang="zh-CN" altLang="zh-CN" kern="100" spc="-50">
                <a:solidFill>
                  <a:srgbClr val="0000FF"/>
                </a:solidFill>
                <a:latin typeface="Times New Roman" panose="02020603050405020304" pitchFamily="18" charset="0"/>
                <a:cs typeface="Times New Roman" panose="02020603050405020304" pitchFamily="18" charset="0"/>
              </a:rPr>
              <a:t>插叙</a:t>
            </a:r>
            <a:r>
              <a:rPr lang="zh-CN" altLang="zh-CN" kern="100" spc="-50">
                <a:solidFill>
                  <a:srgbClr val="C00000"/>
                </a:solidFill>
                <a:latin typeface="Times New Roman" panose="02020603050405020304" pitchFamily="18" charset="0"/>
                <a:cs typeface="Times New Roman" panose="02020603050405020304" pitchFamily="18" charset="0"/>
              </a:rPr>
              <a:t>林冲在东京时曾救过李小二，表现林冲的</a:t>
            </a:r>
            <a:r>
              <a:rPr lang="zh-CN" altLang="zh-CN" kern="100" spc="-50">
                <a:solidFill>
                  <a:srgbClr val="FF0000"/>
                </a:solidFill>
                <a:latin typeface="Times New Roman" panose="02020603050405020304" pitchFamily="18" charset="0"/>
                <a:cs typeface="Times New Roman" panose="02020603050405020304" pitchFamily="18" charset="0"/>
              </a:rPr>
              <a:t>正义感和侠义精</a:t>
            </a:r>
            <a:r>
              <a:rPr lang="zh-CN" altLang="zh-CN" kern="100">
                <a:solidFill>
                  <a:srgbClr val="FF0000"/>
                </a:solidFill>
                <a:latin typeface="Times New Roman" panose="02020603050405020304" pitchFamily="18" charset="0"/>
                <a:cs typeface="Times New Roman" panose="02020603050405020304" pitchFamily="18" charset="0"/>
              </a:rPr>
              <a:t>神</a:t>
            </a:r>
            <a:r>
              <a:rPr lang="zh-CN" altLang="zh-CN" kern="100">
                <a:solidFill>
                  <a:srgbClr val="C00000"/>
                </a:solidFill>
                <a:latin typeface="Times New Roman" panose="02020603050405020304" pitchFamily="18" charset="0"/>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rPr>
              <a:t>②</a:t>
            </a:r>
            <a:r>
              <a:rPr lang="zh-CN" altLang="zh-CN" kern="100">
                <a:solidFill>
                  <a:srgbClr val="C00000"/>
                </a:solidFill>
                <a:latin typeface="Times New Roman" panose="02020603050405020304" pitchFamily="18" charset="0"/>
                <a:cs typeface="Times New Roman" panose="02020603050405020304" pitchFamily="18" charset="0"/>
                <a:sym typeface="+mn-ea"/>
              </a:rPr>
              <a:t>以林冲明明遭受冤屈却平静地称自己是</a:t>
            </a:r>
            <a:r>
              <a:rPr lang="en-US" altLang="zh-CN" kern="100">
                <a:solidFill>
                  <a:srgbClr val="C00000"/>
                </a:solidFill>
                <a:latin typeface="宋体" panose="02010600030101010101" pitchFamily="2" charset="-122"/>
                <a:cs typeface="Times New Roman" panose="02020603050405020304" pitchFamily="18" charset="0"/>
                <a:sym typeface="+mn-ea"/>
              </a:rPr>
              <a:t>“</a:t>
            </a:r>
            <a:r>
              <a:rPr lang="zh-CN" altLang="zh-CN" kern="100">
                <a:solidFill>
                  <a:srgbClr val="C00000"/>
                </a:solidFill>
                <a:latin typeface="Times New Roman" panose="02020603050405020304" pitchFamily="18" charset="0"/>
                <a:cs typeface="Times New Roman" panose="02020603050405020304" pitchFamily="18" charset="0"/>
                <a:sym typeface="+mn-ea"/>
              </a:rPr>
              <a:t>罪囚</a:t>
            </a:r>
            <a:r>
              <a:rPr lang="en-US" altLang="zh-CN" kern="100">
                <a:solidFill>
                  <a:srgbClr val="C00000"/>
                </a:solidFill>
                <a:latin typeface="宋体" panose="02010600030101010101" pitchFamily="2" charset="-122"/>
                <a:cs typeface="Times New Roman" panose="02020603050405020304" pitchFamily="18" charset="0"/>
                <a:sym typeface="+mn-ea"/>
              </a:rPr>
              <a:t>”</a:t>
            </a:r>
            <a:r>
              <a:rPr lang="zh-CN" altLang="zh-CN" kern="100">
                <a:solidFill>
                  <a:srgbClr val="C00000"/>
                </a:solidFill>
                <a:latin typeface="Times New Roman" panose="02020603050405020304" pitchFamily="18" charset="0"/>
                <a:cs typeface="Times New Roman" panose="02020603050405020304" pitchFamily="18" charset="0"/>
                <a:sym typeface="+mn-ea"/>
              </a:rPr>
              <a:t>来表现他</a:t>
            </a:r>
            <a:r>
              <a:rPr lang="zh-CN" altLang="zh-CN" kern="100">
                <a:solidFill>
                  <a:srgbClr val="FF0000"/>
                </a:solidFill>
                <a:latin typeface="Times New Roman" panose="02020603050405020304" pitchFamily="18" charset="0"/>
                <a:cs typeface="Times New Roman" panose="02020603050405020304" pitchFamily="18" charset="0"/>
                <a:sym typeface="+mn-ea"/>
              </a:rPr>
              <a:t>委曲求全、不思反抗</a:t>
            </a:r>
            <a:r>
              <a:rPr lang="zh-CN" altLang="zh-CN" kern="100">
                <a:solidFill>
                  <a:srgbClr val="C00000"/>
                </a:solidFill>
                <a:latin typeface="Times New Roman" panose="02020603050405020304" pitchFamily="18" charset="0"/>
                <a:cs typeface="Times New Roman" panose="02020603050405020304" pitchFamily="18" charset="0"/>
                <a:sym typeface="+mn-ea"/>
              </a:rPr>
              <a:t>的性格。</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4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rPr>
              <a:t>③</a:t>
            </a:r>
            <a:r>
              <a:rPr lang="zh-CN" altLang="zh-CN" kern="100">
                <a:solidFill>
                  <a:srgbClr val="C00000"/>
                </a:solidFill>
                <a:latin typeface="Times New Roman" panose="02020603050405020304" pitchFamily="18" charset="0"/>
                <a:cs typeface="Times New Roman" panose="02020603050405020304" pitchFamily="18" charset="0"/>
                <a:sym typeface="+mn-ea"/>
              </a:rPr>
              <a:t>从情节上看，为下文李小二夫妇报恩埋下</a:t>
            </a:r>
            <a:r>
              <a:rPr lang="zh-CN" altLang="zh-CN" kern="100">
                <a:solidFill>
                  <a:srgbClr val="0000FF"/>
                </a:solidFill>
                <a:latin typeface="Times New Roman" panose="02020603050405020304" pitchFamily="18" charset="0"/>
                <a:cs typeface="Times New Roman" panose="02020603050405020304" pitchFamily="18" charset="0"/>
                <a:sym typeface="+mn-ea"/>
              </a:rPr>
              <a:t>伏笔</a:t>
            </a:r>
            <a:r>
              <a:rPr lang="zh-CN" altLang="zh-CN" kern="100">
                <a:solidFill>
                  <a:srgbClr val="C00000"/>
                </a:solidFill>
                <a:latin typeface="Times New Roman" panose="02020603050405020304" pitchFamily="18" charset="0"/>
                <a:cs typeface="Times New Roman" panose="02020603050405020304" pitchFamily="18" charset="0"/>
                <a:sym typeface="+mn-ea"/>
              </a:rPr>
              <a:t>；</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2" name="图片 11"/>
          <p:cNvPicPr>
            <a:picLocks noChangeAspect="1"/>
          </p:cNvPicPr>
          <p:nvPr/>
        </p:nvPicPr>
        <p:blipFill>
          <a:blip r:embed="rId3"/>
          <a:stretch>
            <a:fillRect/>
          </a:stretch>
        </p:blipFill>
        <p:spPr>
          <a:xfrm>
            <a:off x="7031355" y="2652395"/>
            <a:ext cx="4424045" cy="292989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p:cNvSpPr/>
          <p:nvPr/>
        </p:nvSpPr>
        <p:spPr>
          <a:xfrm>
            <a:off x="278765" y="1252855"/>
            <a:ext cx="8307070" cy="2336165"/>
          </a:xfrm>
          <a:prstGeom prst="rect">
            <a:avLst/>
          </a:prstGeom>
        </p:spPr>
        <p:txBody>
          <a:bodyPr wrap="square" lIns="121898" tIns="60948" rIns="121898" bIns="60948">
            <a:spAutoFit/>
          </a:bodyPr>
          <a:lstStyle/>
          <a:p>
            <a:pPr algn="just">
              <a:lnSpc>
                <a:spcPct val="12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(2)</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《装在套子里的人》结尾是这样写的：</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20000"/>
              </a:lnSpc>
              <a:spcAft>
                <a:spcPct val="0"/>
              </a:spcAft>
              <a:tabLst>
                <a:tab pos="2250440"/>
              </a:tabLst>
            </a:pP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我们高高兴兴地从墓园回家。可是一个礼拜还没有过完，生活又恢复旧样子，跟先前一样郁闷、无聊、乱糟糟了。局面并没有好一点。实在，虽然我们埋葬了别里科夫，可是这种装在套子里的人，却还有许多，将来也还不知道有多少呢！</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endParaRPr lang="zh-CN" altLang="zh-CN" sz="2000" b="1" kern="100">
              <a:solidFill>
                <a:srgbClr val="002060"/>
              </a:solidFill>
              <a:latin typeface="黑体" panose="02010609060101010101" charset="-122"/>
              <a:ea typeface="黑体" panose="02010609060101010101" charset="-122"/>
              <a:cs typeface="黑体" panose="02010609060101010101" charset="-122"/>
            </a:endParaRPr>
          </a:p>
          <a:p>
            <a:pPr algn="just">
              <a:lnSpc>
                <a:spcPct val="12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这一结尾显得很</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另类</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，请问：</a:t>
            </a:r>
            <a:r>
              <a:rPr lang="zh-CN" altLang="zh-CN" sz="2000" b="1" kern="100">
                <a:solidFill>
                  <a:srgbClr val="C00000"/>
                </a:solidFill>
                <a:latin typeface="黑体" panose="02010609060101010101" charset="-122"/>
                <a:ea typeface="黑体" panose="02010609060101010101" charset="-122"/>
                <a:cs typeface="Times New Roman" panose="02020603050405020304" pitchFamily="18" charset="0"/>
                <a:sym typeface="+mn-ea"/>
              </a:rPr>
              <a:t>结尾主要采用了什么手法？有何作用？</a:t>
            </a:r>
            <a:endParaRPr lang="zh-CN" altLang="zh-CN" sz="2000" b="1" kern="100">
              <a:solidFill>
                <a:srgbClr val="C00000"/>
              </a:solidFill>
              <a:latin typeface="黑体" panose="02010609060101010101" charset="-122"/>
              <a:ea typeface="黑体" panose="02010609060101010101" charset="-122"/>
              <a:cs typeface="Times New Roman" panose="02020603050405020304" pitchFamily="18" charset="0"/>
              <a:sym typeface="+mn-ea"/>
            </a:endParaRPr>
          </a:p>
        </p:txBody>
      </p:sp>
      <p:sp>
        <p:nvSpPr>
          <p:cNvPr id="17" name="文本框 16"/>
          <p:cNvSpPr txBox="1"/>
          <p:nvPr/>
        </p:nvSpPr>
        <p:spPr>
          <a:xfrm>
            <a:off x="334645" y="716915"/>
            <a:ext cx="2138680" cy="521970"/>
          </a:xfrm>
          <a:prstGeom prst="rect">
            <a:avLst/>
          </a:prstGeom>
          <a:noFill/>
        </p:spPr>
        <p:txBody>
          <a:bodyPr wrap="none" rtlCol="0">
            <a:spAutoFit/>
          </a:bodyPr>
          <a:lstStyle/>
          <a:p>
            <a:pPr algn="l"/>
            <a:r>
              <a:rPr lang="zh-CN"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理解运用</a:t>
            </a:r>
            <a:r>
              <a:rPr lang="en-US"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4</a:t>
            </a:r>
            <a:r>
              <a:rPr lang="zh-CN" altLang="en-US" sz="2800" b="1" kern="100" smtClean="0">
                <a:solidFill>
                  <a:schemeClr val="accent6">
                    <a:lumMod val="75000"/>
                  </a:schemeClr>
                </a:solidFill>
                <a:latin typeface="+mj-ea"/>
                <a:ea typeface="+mj-ea"/>
                <a:cs typeface="Times New Roman" panose="02020603050405020304" pitchFamily="18" charset="0"/>
                <a:sym typeface="+mn-ea"/>
              </a:rPr>
              <a:t>　</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478790" y="3862070"/>
            <a:ext cx="6328410" cy="2299335"/>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kern="100" spc="-5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kern="100" spc="-5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sym typeface="+mn-ea"/>
              </a:rPr>
              <a:t>①</a:t>
            </a:r>
            <a:r>
              <a:rPr lang="zh-CN" altLang="zh-CN" kern="100">
                <a:solidFill>
                  <a:srgbClr val="C00000"/>
                </a:solidFill>
                <a:latin typeface="Times New Roman" panose="02020603050405020304" pitchFamily="18" charset="0"/>
                <a:cs typeface="Times New Roman" panose="02020603050405020304" pitchFamily="18" charset="0"/>
                <a:sym typeface="+mn-ea"/>
              </a:rPr>
              <a:t>叙述中插入大量议论，采用对比手法。</a:t>
            </a:r>
            <a:endParaRPr lang="zh-CN" altLang="zh-CN"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sym typeface="+mn-ea"/>
              </a:rPr>
              <a:t>②</a:t>
            </a:r>
            <a:r>
              <a:rPr lang="zh-CN" altLang="zh-CN" kern="100">
                <a:solidFill>
                  <a:srgbClr val="C00000"/>
                </a:solidFill>
                <a:latin typeface="Times New Roman" panose="02020603050405020304" pitchFamily="18" charset="0"/>
                <a:cs typeface="Times New Roman" panose="02020603050405020304" pitchFamily="18" charset="0"/>
                <a:sym typeface="+mn-ea"/>
              </a:rPr>
              <a:t>揭露斗争的长期性、艰巨性；</a:t>
            </a:r>
            <a:endParaRPr lang="zh-CN" altLang="zh-CN" kern="100">
              <a:solidFill>
                <a:srgbClr val="C00000"/>
              </a:solidFill>
              <a:latin typeface="Times New Roman" panose="02020603050405020304" pitchFamily="18" charset="0"/>
              <a:cs typeface="Times New Roman" panose="02020603050405020304" pitchFamily="18" charset="0"/>
              <a:sym typeface="+mn-ea"/>
            </a:endParaRPr>
          </a:p>
          <a:p>
            <a:pPr algn="just">
              <a:lnSpc>
                <a:spcPct val="150000"/>
              </a:lnSpc>
              <a:spcAft>
                <a:spcPct val="0"/>
              </a:spcAft>
              <a:tabLst>
                <a:tab pos="2250440"/>
              </a:tabLst>
            </a:pPr>
            <a:r>
              <a:rPr lang="zh-CN" altLang="zh-CN" kern="100">
                <a:solidFill>
                  <a:srgbClr val="C00000"/>
                </a:solidFill>
                <a:latin typeface="Times New Roman" panose="02020603050405020304" pitchFamily="18" charset="0"/>
                <a:cs typeface="Times New Roman" panose="02020603050405020304" pitchFamily="18" charset="0"/>
                <a:sym typeface="+mn-ea"/>
              </a:rPr>
              <a:t> </a:t>
            </a:r>
            <a:r>
              <a:rPr lang="en-US" altLang="zh-CN" kern="100">
                <a:solidFill>
                  <a:srgbClr val="C00000"/>
                </a:solidFill>
                <a:latin typeface="Times New Roman" panose="02020603050405020304" pitchFamily="18" charset="0"/>
                <a:cs typeface="Times New Roman" panose="02020603050405020304" pitchFamily="18" charset="0"/>
                <a:sym typeface="+mn-ea"/>
              </a:rPr>
              <a:t>   </a:t>
            </a:r>
            <a:r>
              <a:rPr lang="zh-CN" altLang="zh-CN" kern="100">
                <a:solidFill>
                  <a:srgbClr val="C00000"/>
                </a:solidFill>
                <a:latin typeface="Times New Roman" panose="02020603050405020304" pitchFamily="18" charset="0"/>
                <a:cs typeface="Times New Roman" panose="02020603050405020304" pitchFamily="18" charset="0"/>
                <a:sym typeface="+mn-ea"/>
              </a:rPr>
              <a:t>突出主旨，令人深思，给人启发。</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8615680" y="1701800"/>
            <a:ext cx="3124835" cy="460248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 calcmode="lin" valueType="num">
                                      <p:cBhvr additive="base">
                                        <p:cTn id="7"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 calcmode="lin" valueType="num">
                                      <p:cBhvr additive="base">
                                        <p:cTn id="13"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 calcmode="lin" valueType="num">
                                      <p:cBhvr additive="base">
                                        <p:cTn id="19"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5" name="Picture 2" descr="T1A"/>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50058" y="621482"/>
            <a:ext cx="10690297" cy="60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3"/>
          <a:stretch>
            <a:fillRect/>
          </a:stretch>
        </p:blipFill>
        <p:spPr>
          <a:xfrm>
            <a:off x="161925" y="5047615"/>
            <a:ext cx="2095500" cy="1610995"/>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课堂训练</a:t>
            </a:r>
            <a:endPar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389206" y="693490"/>
            <a:ext cx="11412000" cy="5894070"/>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sz="1800" b="1" kern="100">
                <a:solidFill>
                  <a:srgbClr val="C00000"/>
                </a:solidFill>
                <a:latin typeface="黑体" panose="02010609060101010101" charset="-122"/>
                <a:ea typeface="黑体" panose="02010609060101010101" charset="-122"/>
                <a:cs typeface="黑体" panose="02010609060101010101" charset="-122"/>
              </a:rPr>
              <a:t>天　嚣</a:t>
            </a:r>
            <a:r>
              <a:rPr lang="en-US" altLang="zh-CN" sz="1800" b="1" kern="100">
                <a:solidFill>
                  <a:srgbClr val="C00000"/>
                </a:solidFill>
                <a:latin typeface="黑体" panose="02010609060101010101" charset="-122"/>
                <a:ea typeface="黑体" panose="02010609060101010101" charset="-122"/>
                <a:cs typeface="黑体" panose="02010609060101010101" charset="-122"/>
              </a:rPr>
              <a:t>         </a:t>
            </a:r>
            <a:r>
              <a:rPr lang="zh-CN" altLang="zh-CN" sz="1800" b="1" kern="100">
                <a:solidFill>
                  <a:srgbClr val="C00000"/>
                </a:solidFill>
                <a:latin typeface="黑体" panose="02010609060101010101" charset="-122"/>
                <a:ea typeface="黑体" panose="02010609060101010101" charset="-122"/>
                <a:cs typeface="黑体" panose="02010609060101010101" charset="-122"/>
              </a:rPr>
              <a:t>赵长天</a:t>
            </a:r>
            <a:endParaRPr lang="zh-CN" altLang="zh-CN" sz="1800" b="1" kern="100">
              <a:solidFill>
                <a:srgbClr val="C00000"/>
              </a:solidFill>
              <a:latin typeface="黑体" panose="02010609060101010101" charset="-122"/>
              <a:ea typeface="黑体" panose="02010609060101010101" charset="-122"/>
              <a:cs typeface="黑体" panose="02010609060101010101" charset="-122"/>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风，像浪一样，梗着头向钢架房冲撞。钢架房，便发疟疾般地一阵阵战栗、摇晃，像是随时都要散架。</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渴！难忍难挨的渴，使人的思想退化得十分简单、十分原始。欲望，分解成最简单的元素：水！只要有一杯水，哪怕半杯，不，一口也好哇！</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他躺着，喉头有梗阻感，他怀疑粉尘已经在食道结成硬块。会不会引起别的疾病，比如矽肺？但他懒得想下去。疾病的威胁，似乎已退得十分遥远。</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他闭上眼，调整头部姿势，让左耳朵不受任何阻碍，他左耳听力比右耳强。</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风声。丝毫没有减弱的趋势。</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他仍然充满希望地倾听。</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基地首长一定牵挂着这支小试验队，但无能为力。远隔一百公里，运水车不能出动，直升机无法起飞，在狂虐的大自然面前，人暂时还只能居于屈从的地位。</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他不想再费劲去听了。目前最明智的，也许就是进入半昏迷状态，减少消耗，最大限度地保存体力。</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于是，这间屋子，便沉入无生命状态……</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忽然，处于混沌状态的他，像被雷电击中，浑身一震。一种声音！他转过头，他相信左耳的听觉，没错，滤去风声、沙声、钢架呻吟声、铁皮震颤声，还有一种虽然微弱，却执着，并带节奏的敲击声。</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“有人敲门！”他喊起来。</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遭雷击了，都遭雷击了，一个个全从床上跳起，跌跌撞撞，竟全扑到门口。</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真真切切，有人敲门。谁？当然不可能是运水车，运水车会揿喇叭。微弱的敲门声已经明白无误地告诉大家：不是来救他们的天神，而是需要他们援救的弱者。</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人的生命力，也许是最尖端的科研项目，远比上天的导弹玄秘。如果破门而入的是一队救援大军，屋里这几个人准兴奋得瘫倒在地。而此刻，个个都像喝足了人参汤。</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“桌子上有资料没有？当心被风卷出去！”</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“门别开得太大！”</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“找根棍子撑住！”</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每个人都找到了合适的位置，摆好了下死力的姿势。</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他朝后看看。“开啦！”撤掉顶门棍，他慢慢移动门闩。</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“快，关门！”他喊，却喊不出声。但不用喊，谁都调动了每个细胞的力量。</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门终于关上了。一伙人，都顺门板滑到地上，瘫成一堆稀泥。</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谁也不作声。谁也不想动。直到桌上亮起一盏暗淡的马灯，大家才记起滚进来的那团灰扑扑的东西。</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是个人。马灯就是这人点亮的。穿着毡袍，说着谁也听不懂的蒙语。他知道别人听不懂，所以不多说，便动手解皮口袋。</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西瓜！从皮口袋里滚出来的，竟是大西瓜！绿生生，油津津，像是刚从藤上摘下，有一只还带着一片叶儿呢！</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戈壁滩有好西瓜，西瓜能一直吃到冬天，这不稀罕。稀罕的是现在，当一口水都成了奢侈品的时候，谁还敢想西瓜！</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蒙古族同胞利索地剖开西瓜。红红的汁水，顺着刀把滴滴嗒嗒淌，馋人极了！</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应该是平生吃过的最甜最美的西瓜，但谁也说不出味来，谁都不知道，那几块西瓜是怎么落进肚子里去的。</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至于送瓜人是怎么冲破风沙，奇迹般地来到这里，最终也没弄清，因为谁也听不懂蒙语。只好让它成为一个美好的谜，永久地留在记忆中。(有删改)</a:t>
            </a:r>
            <a:endParaRPr lang="zh-CN" altLang="zh-CN" sz="9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3"/>
          <a:stretch>
            <a:fillRect/>
          </a:stretch>
        </p:blipFill>
        <p:spPr>
          <a:xfrm>
            <a:off x="2350770" y="1629410"/>
            <a:ext cx="7906385" cy="4505960"/>
          </a:xfrm>
          <a:prstGeom prst="rect">
            <a:avLst/>
          </a:prstGeom>
          <a:effectLst>
            <a:softEdge rad="6350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607695"/>
          </a:xfrm>
          <a:prstGeom prst="rect">
            <a:avLst/>
          </a:prstGeom>
          <a:noFill/>
        </p:spPr>
        <p:txBody>
          <a:bodyPr wrap="square" rtlCol="0">
            <a:spAutoFit/>
          </a:bodyPr>
          <a:lstStyle/>
          <a:p>
            <a:pPr algn="ctr">
              <a:lnSpc>
                <a:spcPct val="140000"/>
              </a:lnSpc>
              <a:spcAft>
                <a:spcPct val="0"/>
              </a:spcAft>
              <a:tabLst>
                <a:tab pos="2250440"/>
              </a:tabLst>
            </a:pPr>
            <a:r>
              <a:rPr lang="zh-CN" altLang="zh-CN" b="1" kern="100">
                <a:solidFill>
                  <a:srgbClr val="C00000"/>
                </a:solidFill>
                <a:latin typeface="黑体" panose="02010609060101010101" charset="-122"/>
                <a:ea typeface="黑体" panose="02010609060101010101" charset="-122"/>
                <a:cs typeface="黑体" panose="02010609060101010101" charset="-122"/>
                <a:sym typeface="+mn-ea"/>
              </a:rPr>
              <a:t>天　嚣</a:t>
            </a:r>
            <a:r>
              <a:rPr lang="en-US" altLang="zh-CN" b="1"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b="1" kern="100">
                <a:solidFill>
                  <a:srgbClr val="C00000"/>
                </a:solidFill>
                <a:latin typeface="黑体" panose="02010609060101010101" charset="-122"/>
                <a:ea typeface="黑体" panose="02010609060101010101" charset="-122"/>
                <a:cs typeface="黑体" panose="02010609060101010101" charset="-122"/>
                <a:sym typeface="+mn-ea"/>
              </a:rPr>
              <a:t>赵长天</a:t>
            </a:r>
            <a:endParaRPr lang="zh-CN" altLang="zh-CN" b="1" kern="10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9" name="矩形 8"/>
          <p:cNvSpPr/>
          <p:nvPr/>
        </p:nvSpPr>
        <p:spPr>
          <a:xfrm>
            <a:off x="389255" y="693420"/>
            <a:ext cx="8581390" cy="6645275"/>
          </a:xfrm>
          <a:prstGeom prst="rect">
            <a:avLst/>
          </a:prstGeom>
        </p:spPr>
        <p:txBody>
          <a:bodyPr wrap="square" lIns="121898" tIns="60948" rIns="121898" bIns="60948">
            <a:spAutoFit/>
          </a:bodyPr>
          <a:lstStyle/>
          <a:p>
            <a:pPr indent="43116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风，像浪一样，梗着头向钢架房冲撞。钢架房，便发疟疾般地一阵阵战栗、摇晃，像是随时都要散架。</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43116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渴！难忍难挨的渴，使人的思想退化得十分简单、十分原始。欲望，分解成最简单的元素：水！只要有一杯水，哪怕半杯，不，一口也好哇！</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43116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他躺着，喉头有梗阻感，他怀疑粉尘已经在食道结成硬块。会不会引起别的疾病，比如矽肺？但他懒得想下去。疾病的威胁，似乎已退得十分遥远。</a:t>
            </a:r>
            <a:endParaRPr lang="en-US" altLang="zh-CN" sz="20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431165" algn="just">
              <a:lnSpc>
                <a:spcPct val="110000"/>
              </a:lnSpc>
              <a:spcAft>
                <a:spcPct val="0"/>
              </a:spcAft>
              <a:tabLst>
                <a:tab pos="2250440"/>
              </a:tabLst>
            </a:pP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他</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闭上眼，调整头部姿势，让左耳朵不受任何阻碍，他左耳听力比右耳强。</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43116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风声。丝毫没有减弱的趋势。</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43116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他仍然充满希望地倾听。</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43116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基地首长一定牵挂着这支小试验队，但无能为力。远隔一百公里，运水车不能出动，直升机无法起飞，在狂虐的大自然面前，人暂时还只能居于屈从的地位。</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43116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他不想再费劲去听了。目前最明智的，也许就是进入半昏迷状态，减少消耗，最大限度地保存体力。</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431165" algn="just">
              <a:lnSpc>
                <a:spcPct val="14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3"/>
          <a:stretch>
            <a:fillRect/>
          </a:stretch>
        </p:blipFill>
        <p:spPr>
          <a:xfrm>
            <a:off x="8975725" y="2133600"/>
            <a:ext cx="3074035" cy="347980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607695"/>
          </a:xfrm>
          <a:prstGeom prst="rect">
            <a:avLst/>
          </a:prstGeom>
          <a:noFill/>
        </p:spPr>
        <p:txBody>
          <a:bodyPr wrap="square" rtlCol="0">
            <a:spAutoFit/>
          </a:bodyPr>
          <a:lstStyle/>
          <a:p>
            <a:pPr algn="ctr">
              <a:lnSpc>
                <a:spcPct val="140000"/>
              </a:lnSpc>
              <a:spcAft>
                <a:spcPct val="0"/>
              </a:spcAft>
              <a:tabLst>
                <a:tab pos="2250440"/>
              </a:tabLst>
            </a:pPr>
            <a:r>
              <a:rPr lang="zh-CN" altLang="zh-CN" b="1" kern="100">
                <a:solidFill>
                  <a:srgbClr val="C00000"/>
                </a:solidFill>
                <a:latin typeface="黑体" panose="02010609060101010101" charset="-122"/>
                <a:ea typeface="黑体" panose="02010609060101010101" charset="-122"/>
                <a:cs typeface="黑体" panose="02010609060101010101" charset="-122"/>
                <a:sym typeface="+mn-ea"/>
              </a:rPr>
              <a:t>天　嚣</a:t>
            </a:r>
            <a:r>
              <a:rPr lang="en-US" altLang="zh-CN" b="1"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b="1" kern="100">
                <a:solidFill>
                  <a:srgbClr val="C00000"/>
                </a:solidFill>
                <a:latin typeface="黑体" panose="02010609060101010101" charset="-122"/>
                <a:ea typeface="黑体" panose="02010609060101010101" charset="-122"/>
                <a:cs typeface="黑体" panose="02010609060101010101" charset="-122"/>
                <a:sym typeface="+mn-ea"/>
              </a:rPr>
              <a:t>赵长天</a:t>
            </a:r>
            <a:endParaRPr lang="zh-CN" altLang="zh-CN" b="1" kern="10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9" name="矩形 8"/>
          <p:cNvSpPr/>
          <p:nvPr/>
        </p:nvSpPr>
        <p:spPr>
          <a:xfrm>
            <a:off x="389255" y="693420"/>
            <a:ext cx="8581390" cy="5660390"/>
          </a:xfrm>
          <a:prstGeom prst="rect">
            <a:avLst/>
          </a:prstGeom>
        </p:spPr>
        <p:txBody>
          <a:bodyPr wrap="square" lIns="121898" tIns="60948" rIns="121898" bIns="60948">
            <a:spAutoFit/>
          </a:bodyPr>
          <a:lstStyle/>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于是，这间屋子，便沉入无生命状态</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忽然，处于混沌状态的他，</a:t>
            </a: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sym typeface="+mn-ea"/>
              </a:rPr>
              <a:t>像被雷电击中，浑身一震。</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一种声音！他转过头，他相信左耳的听觉，没错，滤去风声、沙声、钢架呻吟声、铁皮震颤声，还有一种虽然微弱，却执着，并带节奏的敲击声。</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有人敲门！</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他喊起来。</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sym typeface="+mn-ea"/>
              </a:rPr>
              <a:t>遭雷击了，都遭雷击了，一个个全从床上跳起，跌跌撞撞，竟全扑到门口。</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真真切切，有人敲门。谁？当然不可能是运水车，运水车会揿喇叭。微弱的敲门声已经明白无误地告诉大家：不是来救他们的天神，而是需要他们援救的弱者。</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人的生命力，也许是最尖端的科研项目，远比上天的导弹玄秘。如果破门而入的是一队救援大军，屋里这几个人准兴奋得瘫倒在地。而此刻，个个都像喝足了人参汤。</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3" name="图片 2"/>
          <p:cNvPicPr>
            <a:picLocks noChangeAspect="1"/>
          </p:cNvPicPr>
          <p:nvPr/>
        </p:nvPicPr>
        <p:blipFill>
          <a:blip r:embed="rId3"/>
          <a:stretch>
            <a:fillRect/>
          </a:stretch>
        </p:blipFill>
        <p:spPr>
          <a:xfrm>
            <a:off x="9119235" y="3402965"/>
            <a:ext cx="2879090" cy="2950845"/>
          </a:xfrm>
          <a:prstGeom prst="rect">
            <a:avLst/>
          </a:prstGeom>
        </p:spPr>
      </p:pic>
      <p:pic>
        <p:nvPicPr>
          <p:cNvPr id="4" name="图片 3"/>
          <p:cNvPicPr>
            <a:picLocks noChangeAspect="1"/>
          </p:cNvPicPr>
          <p:nvPr/>
        </p:nvPicPr>
        <p:blipFill>
          <a:blip r:embed="rId4"/>
          <a:stretch>
            <a:fillRect/>
          </a:stretch>
        </p:blipFill>
        <p:spPr>
          <a:xfrm>
            <a:off x="9335135" y="885825"/>
            <a:ext cx="2449830" cy="225996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607695"/>
          </a:xfrm>
          <a:prstGeom prst="rect">
            <a:avLst/>
          </a:prstGeom>
          <a:noFill/>
        </p:spPr>
        <p:txBody>
          <a:bodyPr wrap="square" rtlCol="0">
            <a:spAutoFit/>
          </a:bodyPr>
          <a:lstStyle/>
          <a:p>
            <a:pPr algn="ctr">
              <a:lnSpc>
                <a:spcPct val="140000"/>
              </a:lnSpc>
              <a:spcAft>
                <a:spcPct val="0"/>
              </a:spcAft>
              <a:tabLst>
                <a:tab pos="2250440"/>
              </a:tabLst>
            </a:pPr>
            <a:r>
              <a:rPr lang="zh-CN" altLang="zh-CN" b="1" kern="100">
                <a:solidFill>
                  <a:srgbClr val="C00000"/>
                </a:solidFill>
                <a:latin typeface="黑体" panose="02010609060101010101" charset="-122"/>
                <a:ea typeface="黑体" panose="02010609060101010101" charset="-122"/>
                <a:cs typeface="黑体" panose="02010609060101010101" charset="-122"/>
                <a:sym typeface="+mn-ea"/>
              </a:rPr>
              <a:t>天　嚣</a:t>
            </a:r>
            <a:r>
              <a:rPr lang="en-US" altLang="zh-CN" b="1"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b="1" kern="100">
                <a:solidFill>
                  <a:srgbClr val="C00000"/>
                </a:solidFill>
                <a:latin typeface="黑体" panose="02010609060101010101" charset="-122"/>
                <a:ea typeface="黑体" panose="02010609060101010101" charset="-122"/>
                <a:cs typeface="黑体" panose="02010609060101010101" charset="-122"/>
                <a:sym typeface="+mn-ea"/>
              </a:rPr>
              <a:t>赵长天</a:t>
            </a:r>
            <a:endParaRPr lang="zh-CN" altLang="zh-CN" b="1" kern="10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9" name="矩形 8"/>
          <p:cNvSpPr/>
          <p:nvPr/>
        </p:nvSpPr>
        <p:spPr>
          <a:xfrm>
            <a:off x="389255" y="693420"/>
            <a:ext cx="8581390" cy="6553200"/>
          </a:xfrm>
          <a:prstGeom prst="rect">
            <a:avLst/>
          </a:prstGeom>
        </p:spPr>
        <p:txBody>
          <a:bodyPr wrap="square" lIns="121898" tIns="60948" rIns="121898" bIns="60948">
            <a:spAutoFit/>
          </a:bodyPr>
          <a:lstStyle/>
          <a:p>
            <a:pPr indent="718185" algn="just">
              <a:lnSpc>
                <a:spcPct val="11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桌子上有资料没有？当心被风卷出去！</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门别开得太大！</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找根棍子撑住！</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每个人都找到了合适的位置，摆好了下死力的姿势。</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他朝后看看。</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开啦！</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撤掉顶门棍，他慢慢移动门闩</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8185" algn="just">
              <a:lnSpc>
                <a:spcPct val="110000"/>
              </a:lnSpc>
              <a:spcAft>
                <a:spcPct val="0"/>
              </a:spcAft>
              <a:tabLst>
                <a:tab pos="2250440"/>
              </a:tabLst>
            </a:pPr>
            <a:r>
              <a:rPr lang="zh-CN"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 </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快，关门！</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他喊，却喊不出声。但不用喊，谁都调动了每个细胞的力量。</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门终于关上了。一伙人，都顺门板滑到地上，瘫成一堆稀泥。</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谁也不作声。谁也不想动。直到桌上亮起一盏暗淡的马灯，大家才记起滚进来的那团灰扑扑的东西。</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是个人。马灯就是这人点亮的。穿着毡袍，说着谁也听不懂的蒙语。他知道别人听不懂，所以不多说，便动手解皮口袋</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西瓜！从皮口袋里滚出来的，竟是大西瓜！绿生生，油津津，像是刚从藤上摘下，有一只还带着一片叶儿呢！</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8185" algn="just">
              <a:lnSpc>
                <a:spcPct val="11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3" name="图片 2"/>
          <p:cNvPicPr>
            <a:picLocks noChangeAspect="1"/>
          </p:cNvPicPr>
          <p:nvPr/>
        </p:nvPicPr>
        <p:blipFill>
          <a:blip r:embed="rId3"/>
          <a:stretch>
            <a:fillRect/>
          </a:stretch>
        </p:blipFill>
        <p:spPr>
          <a:xfrm>
            <a:off x="8975725" y="1845945"/>
            <a:ext cx="3146425" cy="343725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607695"/>
          </a:xfrm>
          <a:prstGeom prst="rect">
            <a:avLst/>
          </a:prstGeom>
          <a:noFill/>
        </p:spPr>
        <p:txBody>
          <a:bodyPr wrap="square" rtlCol="0">
            <a:spAutoFit/>
          </a:bodyPr>
          <a:lstStyle/>
          <a:p>
            <a:pPr algn="ctr">
              <a:lnSpc>
                <a:spcPct val="140000"/>
              </a:lnSpc>
              <a:spcAft>
                <a:spcPct val="0"/>
              </a:spcAft>
              <a:tabLst>
                <a:tab pos="2250440"/>
              </a:tabLst>
            </a:pPr>
            <a:r>
              <a:rPr lang="zh-CN" altLang="zh-CN" b="1" kern="100">
                <a:solidFill>
                  <a:srgbClr val="C00000"/>
                </a:solidFill>
                <a:latin typeface="黑体" panose="02010609060101010101" charset="-122"/>
                <a:ea typeface="黑体" panose="02010609060101010101" charset="-122"/>
                <a:cs typeface="黑体" panose="02010609060101010101" charset="-122"/>
                <a:sym typeface="+mn-ea"/>
              </a:rPr>
              <a:t>天　嚣</a:t>
            </a:r>
            <a:r>
              <a:rPr lang="en-US" altLang="zh-CN" b="1" kern="100">
                <a:solidFill>
                  <a:srgbClr val="C00000"/>
                </a:solidFill>
                <a:latin typeface="黑体" panose="02010609060101010101" charset="-122"/>
                <a:ea typeface="黑体" panose="02010609060101010101" charset="-122"/>
                <a:cs typeface="黑体" panose="02010609060101010101" charset="-122"/>
                <a:sym typeface="+mn-ea"/>
              </a:rPr>
              <a:t>    </a:t>
            </a:r>
            <a:r>
              <a:rPr lang="zh-CN" altLang="zh-CN" b="1" kern="100">
                <a:solidFill>
                  <a:srgbClr val="C00000"/>
                </a:solidFill>
                <a:latin typeface="黑体" panose="02010609060101010101" charset="-122"/>
                <a:ea typeface="黑体" panose="02010609060101010101" charset="-122"/>
                <a:cs typeface="黑体" panose="02010609060101010101" charset="-122"/>
                <a:sym typeface="+mn-ea"/>
              </a:rPr>
              <a:t>赵长天</a:t>
            </a:r>
            <a:endParaRPr lang="zh-CN" altLang="zh-CN" b="1" kern="10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9" name="矩形 8"/>
          <p:cNvSpPr/>
          <p:nvPr/>
        </p:nvSpPr>
        <p:spPr>
          <a:xfrm>
            <a:off x="334645" y="1053465"/>
            <a:ext cx="7412355" cy="5075555"/>
          </a:xfrm>
          <a:prstGeom prst="rect">
            <a:avLst/>
          </a:prstGeom>
        </p:spPr>
        <p:txBody>
          <a:bodyPr wrap="square" lIns="121898" tIns="60948" rIns="121898" bIns="60948">
            <a:spAutoFit/>
          </a:bodyPr>
          <a:lstStyle/>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戈壁滩有好西瓜，西瓜能一直吃到冬天，这不稀罕。稀罕的是现在，当一口水都成了奢侈品的时候，谁还敢想西瓜！</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蒙古族同胞利索地剖开西瓜。红红的汁水，顺着刀把滴滴嗒嗒淌，馋人极了！</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应该是平生吃过的最甜最美的西瓜，但谁也说不出味来，谁都不知道，那几块西瓜是怎么落进肚子里去的。</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至于送瓜人是怎么冲破风沙，奇迹般地来到这里，最终也没弄清，因为谁也听不懂蒙语。只好让它成为一个美好的谜，永久地留在记忆中</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r">
              <a:lnSpc>
                <a:spcPct val="150000"/>
              </a:lnSpc>
              <a:spcAft>
                <a:spcPct val="0"/>
              </a:spcAft>
              <a:tabLst>
                <a:tab pos="2250440"/>
              </a:tabLst>
            </a:pPr>
            <a:r>
              <a:rPr lang="en-US" altLang="zh-CN" sz="2000" b="1" kern="100" smtClean="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有删改</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3" name="图片 2"/>
          <p:cNvPicPr>
            <a:picLocks noChangeAspect="1"/>
          </p:cNvPicPr>
          <p:nvPr/>
        </p:nvPicPr>
        <p:blipFill>
          <a:blip r:embed="rId3"/>
          <a:stretch>
            <a:fillRect/>
          </a:stretch>
        </p:blipFill>
        <p:spPr>
          <a:xfrm>
            <a:off x="8831580" y="909320"/>
            <a:ext cx="2785110" cy="3074035"/>
          </a:xfrm>
          <a:prstGeom prst="rect">
            <a:avLst/>
          </a:prstGeom>
        </p:spPr>
      </p:pic>
      <p:pic>
        <p:nvPicPr>
          <p:cNvPr id="4" name="图片 3"/>
          <p:cNvPicPr>
            <a:picLocks noChangeAspect="1"/>
          </p:cNvPicPr>
          <p:nvPr/>
        </p:nvPicPr>
        <p:blipFill>
          <a:blip r:embed="rId4"/>
          <a:stretch>
            <a:fillRect/>
          </a:stretch>
        </p:blipFill>
        <p:spPr>
          <a:xfrm>
            <a:off x="8327390" y="4438015"/>
            <a:ext cx="3608070" cy="190436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10766" y="1183829"/>
            <a:ext cx="6092825" cy="1291590"/>
          </a:xfrm>
          <a:prstGeom prst="rect">
            <a:avLst/>
          </a:prstGeom>
        </p:spPr>
        <p:txBody>
          <a:bodyPr>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情节梳理、概括题</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ct val="0"/>
              </a:spcAft>
              <a:tabLst>
                <a:tab pos="2250440"/>
              </a:tabLs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请梳理出小说的行文思路。</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nvSpPr>
        <p:spPr>
          <a:xfrm>
            <a:off x="410845" y="2460625"/>
            <a:ext cx="5565140" cy="4092575"/>
          </a:xfrm>
          <a:prstGeom prst="rect">
            <a:avLst/>
          </a:prstGeom>
        </p:spPr>
        <p:txBody>
          <a:bodyPr wrap="square">
            <a:spAutoFit/>
          </a:bodyPr>
          <a:lstStyle/>
          <a:p>
            <a:pPr algn="ctr">
              <a:lnSpc>
                <a:spcPct val="130000"/>
              </a:lnSpc>
              <a:spcAft>
                <a:spcPct val="0"/>
              </a:spcAft>
              <a:tabLst>
                <a:tab pos="2250440"/>
              </a:tabLst>
            </a:pPr>
            <a:r>
              <a:rPr lang="zh-CN" altLang="zh-CN" sz="2000" kern="10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kern="10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①</a:t>
            </a:r>
            <a:r>
              <a:rPr lang="zh-CN" altLang="zh-CN" sz="2000" kern="100" smtClean="0">
                <a:solidFill>
                  <a:srgbClr val="C00000"/>
                </a:solidFill>
                <a:latin typeface="Times New Roman" panose="02020603050405020304" pitchFamily="18" charset="0"/>
                <a:cs typeface="Times New Roman" panose="02020603050405020304" pitchFamily="18" charset="0"/>
              </a:rPr>
              <a:t>开端：渲染工地环境恶劣，严重缺水。</a:t>
            </a:r>
            <a:endParaRPr lang="zh-CN" altLang="zh-CN" sz="2000" kern="100" smtClean="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②</a:t>
            </a:r>
            <a:r>
              <a:rPr lang="zh-CN" altLang="zh-CN" sz="2000" kern="100" smtClean="0">
                <a:solidFill>
                  <a:srgbClr val="C00000"/>
                </a:solidFill>
                <a:latin typeface="Times New Roman" panose="02020603050405020304" pitchFamily="18" charset="0"/>
                <a:cs typeface="Times New Roman" panose="02020603050405020304" pitchFamily="18" charset="0"/>
              </a:rPr>
              <a:t>发展一：</a:t>
            </a:r>
            <a:r>
              <a:rPr lang="en-US" altLang="zh-CN" sz="2000" kern="100" smtClean="0">
                <a:solidFill>
                  <a:srgbClr val="C00000"/>
                </a:solidFill>
                <a:latin typeface="宋体" panose="02010600030101010101" pitchFamily="2" charset="-122"/>
                <a:cs typeface="Times New Roman" panose="02020603050405020304" pitchFamily="18" charset="0"/>
              </a:rPr>
              <a:t>“</a:t>
            </a:r>
            <a:r>
              <a:rPr lang="zh-CN" altLang="zh-CN" sz="2000" kern="100" smtClean="0">
                <a:solidFill>
                  <a:srgbClr val="C00000"/>
                </a:solidFill>
                <a:latin typeface="Times New Roman" panose="02020603050405020304" pitchFamily="18" charset="0"/>
                <a:cs typeface="Times New Roman" panose="02020603050405020304" pitchFamily="18" charset="0"/>
              </a:rPr>
              <a:t>他</a:t>
            </a:r>
            <a:r>
              <a:rPr lang="en-US" altLang="zh-CN" sz="2000" kern="100" smtClean="0">
                <a:solidFill>
                  <a:srgbClr val="C00000"/>
                </a:solidFill>
                <a:latin typeface="宋体" panose="02010600030101010101" pitchFamily="2" charset="-122"/>
                <a:cs typeface="Times New Roman" panose="02020603050405020304" pitchFamily="18" charset="0"/>
              </a:rPr>
              <a:t>”</a:t>
            </a:r>
            <a:r>
              <a:rPr lang="zh-CN" altLang="zh-CN" sz="2000" kern="100" smtClean="0">
                <a:solidFill>
                  <a:srgbClr val="C00000"/>
                </a:solidFill>
                <a:latin typeface="Times New Roman" panose="02020603050405020304" pitchFamily="18" charset="0"/>
                <a:cs typeface="Times New Roman" panose="02020603050405020304" pitchFamily="18" charset="0"/>
              </a:rPr>
              <a:t>听着狂风，想着基地首长一定牵挂着小试验队，但无能为力。</a:t>
            </a:r>
            <a:endParaRPr lang="zh-CN" altLang="zh-CN" sz="2000" kern="100" smtClean="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③</a:t>
            </a:r>
            <a:r>
              <a:rPr lang="zh-CN" altLang="zh-CN" sz="2000" kern="100" smtClean="0">
                <a:solidFill>
                  <a:srgbClr val="C00000"/>
                </a:solidFill>
                <a:latin typeface="Times New Roman" panose="02020603050405020304" pitchFamily="18" charset="0"/>
                <a:cs typeface="Times New Roman" panose="02020603050405020304" pitchFamily="18" charset="0"/>
              </a:rPr>
              <a:t>发展二：试验队被困队员们艰难地全力援救蒙古族求助者。</a:t>
            </a:r>
            <a:endParaRPr lang="zh-CN" altLang="zh-CN" sz="2000" kern="100" smtClean="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④</a:t>
            </a:r>
            <a:r>
              <a:rPr lang="zh-CN" altLang="zh-CN" sz="2000" kern="100" smtClean="0">
                <a:solidFill>
                  <a:srgbClr val="C00000"/>
                </a:solidFill>
                <a:latin typeface="Times New Roman" panose="02020603050405020304" pitchFamily="18" charset="0"/>
                <a:cs typeface="Times New Roman" panose="02020603050405020304" pitchFamily="18" charset="0"/>
              </a:rPr>
              <a:t>高潮：被援救者请试验队被困队员们吃西瓜，救助大家于危难之中。</a:t>
            </a:r>
            <a:endParaRPr lang="zh-CN" altLang="zh-CN" sz="2000" kern="100" smtClean="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⑤</a:t>
            </a:r>
            <a:r>
              <a:rPr lang="zh-CN" altLang="zh-CN" sz="2000" kern="100" smtClean="0">
                <a:solidFill>
                  <a:srgbClr val="C00000"/>
                </a:solidFill>
                <a:latin typeface="Times New Roman" panose="02020603050405020304" pitchFamily="18" charset="0"/>
                <a:cs typeface="Times New Roman" panose="02020603050405020304" pitchFamily="18" charset="0"/>
              </a:rPr>
              <a:t>结局：送瓜人来龙去脉之谜等都成为试验队被困队员的美好的回忆。</a:t>
            </a: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9" name="矩形 8"/>
          <p:cNvSpPr/>
          <p:nvPr/>
        </p:nvSpPr>
        <p:spPr>
          <a:xfrm>
            <a:off x="6801485" y="693420"/>
            <a:ext cx="4999990" cy="5873115"/>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sz="1400" b="1" kern="100">
                <a:solidFill>
                  <a:srgbClr val="C00000"/>
                </a:solidFill>
                <a:latin typeface="黑体" panose="02010609060101010101" charset="-122"/>
                <a:ea typeface="黑体" panose="02010609060101010101" charset="-122"/>
                <a:cs typeface="黑体" panose="02010609060101010101" charset="-122"/>
              </a:rPr>
              <a:t>天　嚣</a:t>
            </a:r>
            <a:r>
              <a:rPr lang="en-US" altLang="zh-CN" sz="1400" b="1" kern="100">
                <a:solidFill>
                  <a:srgbClr val="C00000"/>
                </a:solidFill>
                <a:latin typeface="黑体" panose="02010609060101010101" charset="-122"/>
                <a:ea typeface="黑体" panose="02010609060101010101" charset="-122"/>
                <a:cs typeface="黑体" panose="02010609060101010101" charset="-122"/>
              </a:rPr>
              <a:t>         </a:t>
            </a:r>
            <a:r>
              <a:rPr lang="zh-CN" altLang="zh-CN" sz="1400" b="1" kern="100">
                <a:solidFill>
                  <a:srgbClr val="C00000"/>
                </a:solidFill>
                <a:latin typeface="黑体" panose="02010609060101010101" charset="-122"/>
                <a:ea typeface="黑体" panose="02010609060101010101" charset="-122"/>
                <a:cs typeface="黑体" panose="02010609060101010101" charset="-122"/>
              </a:rPr>
              <a:t>赵长天</a:t>
            </a:r>
            <a:endParaRPr lang="zh-CN" altLang="zh-CN" sz="1400" b="1" kern="100">
              <a:solidFill>
                <a:srgbClr val="C00000"/>
              </a:solidFill>
              <a:latin typeface="黑体" panose="02010609060101010101" charset="-122"/>
              <a:ea typeface="黑体" panose="02010609060101010101" charset="-122"/>
              <a:cs typeface="黑体" panose="02010609060101010101" charset="-122"/>
            </a:endParaRPr>
          </a:p>
          <a:p>
            <a:pPr algn="just">
              <a:lnSpc>
                <a:spcPct val="13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风，像浪一样，梗着头向钢架房冲撞。钢架房，便发疟疾般地一阵阵战栗、摇晃，像是随时都要散架。</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渴！难忍难挨的渴，使人的思想退化得十分简单、十分原始。欲望，分解成最简单的元素：水！只要有一杯水，哪怕半杯，不，一口也好哇！</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他躺着，喉头有梗阻感，他怀疑粉尘已经在食道结成硬块。会不会引起别的疾病，比如矽肺？但他懒得想下去。疾病的威胁，似乎已退得十分遥远。</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他闭上眼，调整头部姿势，让左耳朵不受任何阻碍，他左耳听力比右耳强。</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风声。丝毫没有减弱的趋势。</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他仍然充满希望地倾听。</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基地首长一定牵挂着这支小试验队，但无能为力。远隔一百公里，运水车不能出动，直升机无法起飞，在狂虐的大自然面前，人暂时还只能居于屈从的地位。</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他不想再费劲去听了。目前最明智的，也许就是进入半昏迷状态，减少消耗，最大限度地保存体力。</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于是，这间屋子，便沉入无生命状态……</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忽然，处于混沌状态的他，像被雷电击中，浑身一震。一种声音！他转过头，他相信左耳的听觉，没错，滤去风声、沙声、钢架呻吟声、铁皮震颤声，还有一种虽然微弱，却执着，并带节奏的敲击声。</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“有人敲门！”他喊起来。</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遭雷击了，都遭雷击了，一个个全从床上跳起，跌跌撞撞，竟全扑到门口。</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真真切切，有人敲门。谁？当然不可能是运水车，运水车会揿喇叭。微弱的敲门声已经明白无误地告诉大家：不是来救他们的天神，而是需要他们援救的弱者。</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人的生命力，也许是最尖端的科研项目，远比上天的导弹玄秘。如果破门而入的是一队救援大军，屋里这几个人准兴奋得瘫倒在地。而此刻，个个都像喝足了人参汤。</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“桌子上有资料没有？当心被风卷出去！”</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“门别开得太大！”</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“找根棍子撑住！”</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每个人都找到了合适的位置，摆好了下死力的姿势。</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他朝后看看。“开啦！”撤掉顶门棍，他慢慢移动门闩。</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“快，关门！”他喊，却喊不出声。但不用喊，谁都调动了每个细胞的力量。</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门终于关上了。一伙人，都顺门板滑到地上，瘫成一堆稀泥。</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谁也不作声。谁也不想动。直到桌上亮起一盏暗淡的马灯，大家才记起滚进来的那团灰扑扑的东西。</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是个人。马灯就是这人点亮的。穿着毡袍，说着谁也听不懂的蒙语。他知道别人听不懂，所以不多说，便动手解皮口袋。</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西瓜！从皮口袋里滚出来的，竟是大西瓜！绿生生，油津津，像是刚从藤上摘下，有一只还带着一片叶儿呢！</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戈壁滩有好西瓜，西瓜能一直吃到冬天，这不稀罕。稀罕的是现在，当一口水都成了奢侈品的时候，谁还敢想西瓜！</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蒙古族同胞利索地剖开西瓜。红红的汁水，顺着刀把滴滴嗒嗒淌，馋人极了！</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应该是平生吃过的最甜最美的西瓜，但谁也说不出味来，谁都不知道，那几块西瓜是怎么落进肚子里去的。</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至于送瓜人是怎么冲破风沙，奇迹般地来到这里，最终也没弄清，因为谁也听不懂蒙语。只好让它成为一个美好的谜，永久地留在记忆中。(有删改)</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blinds(horizontal)">
                                      <p:cBhvr>
                                        <p:cTn id="22" dur="500"/>
                                        <p:tgtEl>
                                          <p:spTgt spid="10">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blinds(horizontal)">
                                      <p:cBhvr>
                                        <p:cTn id="27"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334010" y="837565"/>
            <a:ext cx="6308090" cy="1938020"/>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分析线索题</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西瓜</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为线索，写了不同的人物，情节跌宕起伏，请结合全文简要分析</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西瓜</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作用</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6958965" y="915035"/>
            <a:ext cx="4724400" cy="5534025"/>
          </a:xfrm>
          <a:prstGeom prst="rect">
            <a:avLst/>
          </a:prstGeom>
        </p:spPr>
      </p:pic>
      <p:pic>
        <p:nvPicPr>
          <p:cNvPr id="7" name="图片 6"/>
          <p:cNvPicPr>
            <a:picLocks noChangeAspect="1"/>
          </p:cNvPicPr>
          <p:nvPr/>
        </p:nvPicPr>
        <p:blipFill>
          <a:blip r:embed="rId3"/>
          <a:stretch>
            <a:fillRect/>
          </a:stretch>
        </p:blipFill>
        <p:spPr>
          <a:xfrm>
            <a:off x="8470900" y="2566035"/>
            <a:ext cx="2819400" cy="1828800"/>
          </a:xfrm>
          <a:prstGeom prst="rect">
            <a:avLst/>
          </a:prstGeom>
        </p:spPr>
      </p:pic>
      <p:pic>
        <p:nvPicPr>
          <p:cNvPr id="9" name="图片 8"/>
          <p:cNvPicPr>
            <a:picLocks noChangeAspect="1"/>
          </p:cNvPicPr>
          <p:nvPr/>
        </p:nvPicPr>
        <p:blipFill>
          <a:blip r:embed="rId4"/>
          <a:stretch>
            <a:fillRect/>
          </a:stretch>
        </p:blipFill>
        <p:spPr>
          <a:xfrm>
            <a:off x="1054100" y="2775585"/>
            <a:ext cx="5257800" cy="33813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334010" y="837565"/>
            <a:ext cx="6308090" cy="1938020"/>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分析线索题</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西瓜</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为线索，写了不同的人物，情节跌宕起伏，请结合全文简要分析</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西瓜</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作用</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nvSpPr>
        <p:spPr>
          <a:xfrm>
            <a:off x="406400" y="2637155"/>
            <a:ext cx="6348730" cy="3538220"/>
          </a:xfrm>
          <a:prstGeom prst="rect">
            <a:avLst/>
          </a:prstGeom>
        </p:spPr>
        <p:txBody>
          <a:bodyPr wrap="square">
            <a:spAutoFit/>
          </a:bodyPr>
          <a:lstStyle/>
          <a:p>
            <a:pPr algn="ctr">
              <a:lnSpc>
                <a:spcPct val="16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60000"/>
              </a:lnSpc>
              <a:spcAft>
                <a:spcPct val="0"/>
              </a:spcAft>
              <a:tabLst>
                <a:tab pos="2250440"/>
              </a:tabLst>
            </a:pPr>
            <a:r>
              <a:rPr lang="en-US" altLang="zh-CN" sz="2000" b="1" kern="100">
                <a:solidFill>
                  <a:srgbClr val="C00000"/>
                </a:solidFill>
                <a:latin typeface="宋体" panose="02010600030101010101" pitchFamily="2" charset="-122"/>
                <a:cs typeface="Times New Roman" panose="02020603050405020304" pitchFamily="18" charset="0"/>
              </a:rPr>
              <a:t>①</a:t>
            </a:r>
            <a:r>
              <a:rPr lang="zh-CN" altLang="zh-CN" sz="2000" b="1" kern="100">
                <a:solidFill>
                  <a:srgbClr val="C00000"/>
                </a:solidFill>
                <a:latin typeface="Times New Roman" panose="02020603050405020304" pitchFamily="18" charset="0"/>
                <a:cs typeface="Times New Roman" panose="02020603050405020304" pitchFamily="18" charset="0"/>
              </a:rPr>
              <a:t>贯穿全文，</a:t>
            </a:r>
            <a:r>
              <a:rPr lang="zh-CN" altLang="zh-CN" sz="2000" b="1" kern="100">
                <a:solidFill>
                  <a:srgbClr val="C00000"/>
                </a:solidFill>
                <a:latin typeface="Times New Roman" panose="02020603050405020304" pitchFamily="18" charset="0"/>
                <a:cs typeface="Times New Roman" panose="02020603050405020304" pitchFamily="18" charset="0"/>
                <a:sym typeface="+mn-ea"/>
              </a:rPr>
              <a:t>结构完整，</a:t>
            </a:r>
            <a:r>
              <a:rPr lang="zh-CN" altLang="zh-CN" sz="2000" b="1" kern="100">
                <a:solidFill>
                  <a:srgbClr val="C00000"/>
                </a:solidFill>
                <a:latin typeface="Times New Roman" panose="02020603050405020304" pitchFamily="18" charset="0"/>
                <a:cs typeface="Times New Roman" panose="02020603050405020304" pitchFamily="18" charset="0"/>
              </a:rPr>
              <a:t>文章浑然一体。</a:t>
            </a:r>
            <a:r>
              <a:rPr lang="zh-CN" altLang="zh-CN" sz="2000" b="1" kern="100">
                <a:solidFill>
                  <a:srgbClr val="002060"/>
                </a:solidFill>
                <a:latin typeface="Times New Roman" panose="02020603050405020304" pitchFamily="18" charset="0"/>
                <a:cs typeface="Times New Roman" panose="02020603050405020304" pitchFamily="18" charset="0"/>
              </a:rPr>
              <a:t>自试验队被困队员们严重缺水始，到蒙古族同胞送西瓜让队员们吃终。</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60000"/>
              </a:lnSpc>
              <a:spcAft>
                <a:spcPct val="0"/>
              </a:spcAft>
              <a:tabLst>
                <a:tab pos="2250440"/>
              </a:tabLst>
            </a:pPr>
            <a:r>
              <a:rPr lang="en-US" altLang="zh-CN" sz="2000" b="1" kern="100">
                <a:solidFill>
                  <a:srgbClr val="C00000"/>
                </a:solidFill>
                <a:latin typeface="宋体" panose="02010600030101010101" pitchFamily="2" charset="-122"/>
                <a:cs typeface="Times New Roman" panose="02020603050405020304" pitchFamily="18" charset="0"/>
              </a:rPr>
              <a:t>②</a:t>
            </a:r>
            <a:r>
              <a:rPr lang="zh-CN" altLang="zh-CN" sz="2000" b="1" kern="100">
                <a:solidFill>
                  <a:srgbClr val="C00000"/>
                </a:solidFill>
                <a:latin typeface="Times New Roman" panose="02020603050405020304" pitchFamily="18" charset="0"/>
                <a:cs typeface="Times New Roman" panose="02020603050405020304" pitchFamily="18" charset="0"/>
              </a:rPr>
              <a:t>丰富人物形象。</a:t>
            </a:r>
            <a:r>
              <a:rPr lang="zh-CN" altLang="zh-CN" sz="2000" b="1" kern="100">
                <a:solidFill>
                  <a:srgbClr val="7030A0"/>
                </a:solidFill>
                <a:latin typeface="Times New Roman" panose="02020603050405020304" pitchFamily="18" charset="0"/>
                <a:cs typeface="Times New Roman" panose="02020603050405020304" pitchFamily="18" charset="0"/>
              </a:rPr>
              <a:t>蒙古族同胞</a:t>
            </a:r>
            <a:r>
              <a:rPr lang="zh-CN" altLang="zh-CN" sz="2000" b="1" kern="100">
                <a:solidFill>
                  <a:srgbClr val="002060"/>
                </a:solidFill>
                <a:latin typeface="Times New Roman" panose="02020603050405020304" pitchFamily="18" charset="0"/>
                <a:cs typeface="Times New Roman" panose="02020603050405020304" pitchFamily="18" charset="0"/>
              </a:rPr>
              <a:t>的执着善良、慷慨援助，</a:t>
            </a:r>
            <a:r>
              <a:rPr lang="zh-CN" altLang="zh-CN" sz="2000" b="1" kern="100">
                <a:solidFill>
                  <a:srgbClr val="7030A0"/>
                </a:solidFill>
                <a:latin typeface="Times New Roman" panose="02020603050405020304" pitchFamily="18" charset="0"/>
                <a:cs typeface="Times New Roman" panose="02020603050405020304" pitchFamily="18" charset="0"/>
              </a:rPr>
              <a:t>试验队被困队员们</a:t>
            </a:r>
            <a:r>
              <a:rPr lang="zh-CN" altLang="zh-CN" sz="2000" b="1" kern="100">
                <a:solidFill>
                  <a:srgbClr val="002060"/>
                </a:solidFill>
                <a:latin typeface="Times New Roman" panose="02020603050405020304" pitchFamily="18" charset="0"/>
                <a:cs typeface="Times New Roman" panose="02020603050405020304" pitchFamily="18" charset="0"/>
              </a:rPr>
              <a:t>的扶危济困都得到充分的表现。</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60000"/>
              </a:lnSpc>
              <a:spcAft>
                <a:spcPct val="0"/>
              </a:spcAft>
              <a:tabLst>
                <a:tab pos="2250440"/>
              </a:tabLst>
            </a:pPr>
            <a:r>
              <a:rPr lang="en-US" altLang="zh-CN" sz="2000" b="1" kern="100">
                <a:solidFill>
                  <a:srgbClr val="C00000"/>
                </a:solidFill>
                <a:latin typeface="宋体" panose="02010600030101010101" pitchFamily="2" charset="-122"/>
                <a:cs typeface="Times New Roman" panose="02020603050405020304" pitchFamily="18" charset="0"/>
              </a:rPr>
              <a:t>③</a:t>
            </a:r>
            <a:r>
              <a:rPr lang="zh-CN" altLang="zh-CN" sz="2000" b="1" kern="100">
                <a:solidFill>
                  <a:srgbClr val="C00000"/>
                </a:solidFill>
                <a:latin typeface="Times New Roman" panose="02020603050405020304" pitchFamily="18" charset="0"/>
                <a:cs typeface="Times New Roman" panose="02020603050405020304" pitchFamily="18" charset="0"/>
              </a:rPr>
              <a:t>凸显主题。</a:t>
            </a:r>
            <a:r>
              <a:rPr lang="zh-CN" altLang="zh-CN" sz="2000" b="1" kern="100">
                <a:solidFill>
                  <a:srgbClr val="002060"/>
                </a:solidFill>
                <a:latin typeface="Times New Roman" panose="02020603050405020304" pitchFamily="18" charset="0"/>
                <a:cs typeface="Times New Roman" panose="02020603050405020304" pitchFamily="18" charset="0"/>
              </a:rPr>
              <a:t>帮助别人，也是帮助自己，人与人之间应互相帮助。</a:t>
            </a:r>
            <a:endParaRPr lang="zh-CN" altLang="zh-CN" sz="2000" b="1"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6958965" y="915035"/>
            <a:ext cx="4724400" cy="5534025"/>
          </a:xfrm>
          <a:prstGeom prst="rect">
            <a:avLst/>
          </a:prstGeom>
        </p:spPr>
      </p:pic>
      <p:pic>
        <p:nvPicPr>
          <p:cNvPr id="7" name="图片 6"/>
          <p:cNvPicPr>
            <a:picLocks noChangeAspect="1"/>
          </p:cNvPicPr>
          <p:nvPr/>
        </p:nvPicPr>
        <p:blipFill>
          <a:blip r:embed="rId3"/>
          <a:stretch>
            <a:fillRect/>
          </a:stretch>
        </p:blipFill>
        <p:spPr>
          <a:xfrm>
            <a:off x="8470900" y="2566035"/>
            <a:ext cx="2819400" cy="1828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06400" y="765175"/>
            <a:ext cx="5631180" cy="1476375"/>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分析情节整体构思题</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为中心谋篇布局，这有什么好处？请简要说明。</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nvSpPr>
        <p:spPr>
          <a:xfrm>
            <a:off x="478155" y="3064510"/>
            <a:ext cx="5666740" cy="3987165"/>
          </a:xfrm>
          <a:prstGeom prst="rect">
            <a:avLst/>
          </a:prstGeom>
        </p:spPr>
        <p:txBody>
          <a:bodyPr wrap="square">
            <a:spAutoFit/>
          </a:bodyPr>
          <a:lstStyle/>
          <a:p>
            <a:pPr algn="ctr">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sz="2000" b="1" kern="100">
                <a:solidFill>
                  <a:srgbClr val="C00000"/>
                </a:solidFill>
                <a:latin typeface="宋体" panose="02010600030101010101" pitchFamily="2" charset="-122"/>
                <a:cs typeface="Times New Roman" panose="02020603050405020304" pitchFamily="18" charset="0"/>
              </a:rPr>
              <a:t>①</a:t>
            </a:r>
            <a:r>
              <a:rPr lang="zh-CN" altLang="en-US" sz="2000" b="1" kern="100">
                <a:solidFill>
                  <a:srgbClr val="C00000"/>
                </a:solidFill>
                <a:latin typeface="宋体" panose="02010600030101010101" pitchFamily="2" charset="-122"/>
                <a:cs typeface="Times New Roman" panose="02020603050405020304" pitchFamily="18" charset="0"/>
              </a:rPr>
              <a:t>情节集中：</a:t>
            </a:r>
            <a:r>
              <a:rPr lang="zh-CN" altLang="zh-CN" sz="2000" b="1" kern="100">
                <a:solidFill>
                  <a:srgbClr val="C00000"/>
                </a:solidFill>
                <a:latin typeface="Times New Roman" panose="02020603050405020304" pitchFamily="18" charset="0"/>
                <a:cs typeface="Times New Roman" panose="02020603050405020304" pitchFamily="18" charset="0"/>
              </a:rPr>
              <a:t>省去许多不必要的叙述交代</a:t>
            </a:r>
            <a:r>
              <a:rPr lang="zh-CN" altLang="zh-CN" sz="2000" b="1" kern="100" smtClean="0">
                <a:solidFill>
                  <a:srgbClr val="C00000"/>
                </a:solidFill>
                <a:latin typeface="Times New Roman" panose="02020603050405020304" pitchFamily="18" charset="0"/>
                <a:cs typeface="Times New Roman" panose="02020603050405020304" pitchFamily="18" charset="0"/>
              </a:rPr>
              <a:t>；</a:t>
            </a:r>
            <a:endParaRPr lang="en-US" altLang="zh-CN" sz="2000" b="1"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b="1" kern="100" smtClean="0">
                <a:solidFill>
                  <a:srgbClr val="C00000"/>
                </a:solidFill>
                <a:latin typeface="宋体" panose="02010600030101010101" pitchFamily="2" charset="-122"/>
                <a:cs typeface="Times New Roman" panose="02020603050405020304" pitchFamily="18" charset="0"/>
              </a:rPr>
              <a:t>②</a:t>
            </a:r>
            <a:r>
              <a:rPr lang="zh-CN" altLang="en-US" sz="2000" b="1" kern="100" smtClean="0">
                <a:solidFill>
                  <a:srgbClr val="C00000"/>
                </a:solidFill>
                <a:latin typeface="宋体" panose="02010600030101010101" pitchFamily="2" charset="-122"/>
                <a:cs typeface="Times New Roman" panose="02020603050405020304" pitchFamily="18" charset="0"/>
              </a:rPr>
              <a:t>表现人物：</a:t>
            </a:r>
            <a:r>
              <a:rPr lang="zh-CN" altLang="zh-CN" sz="2000" b="1" kern="100">
                <a:solidFill>
                  <a:srgbClr val="C00000"/>
                </a:solidFill>
                <a:latin typeface="Times New Roman" panose="02020603050405020304" pitchFamily="18" charset="0"/>
                <a:cs typeface="Times New Roman" panose="02020603050405020304" pitchFamily="18" charset="0"/>
              </a:rPr>
              <a:t>集中描写</a:t>
            </a:r>
            <a:r>
              <a:rPr lang="zh-CN" altLang="zh-CN" sz="2000" b="1" kern="100">
                <a:solidFill>
                  <a:srgbClr val="7030A0"/>
                </a:solidFill>
                <a:latin typeface="Times New Roman" panose="02020603050405020304" pitchFamily="18" charset="0"/>
                <a:cs typeface="Times New Roman" panose="02020603050405020304" pitchFamily="18" charset="0"/>
                <a:sym typeface="+mn-ea"/>
              </a:rPr>
              <a:t>试验队被困队员们</a:t>
            </a:r>
            <a:r>
              <a:rPr lang="zh-CN" altLang="zh-CN" sz="2000" b="1" kern="100">
                <a:solidFill>
                  <a:srgbClr val="C00000"/>
                </a:solidFill>
                <a:latin typeface="Times New Roman" panose="02020603050405020304" pitchFamily="18" charset="0"/>
                <a:cs typeface="Times New Roman" panose="02020603050405020304" pitchFamily="18" charset="0"/>
              </a:rPr>
              <a:t>在特定环境下的状态与感受。</a:t>
            </a:r>
            <a:endParaRPr lang="zh-CN" altLang="zh-CN" sz="2000" b="1" kern="100">
              <a:solidFill>
                <a:srgbClr val="C00000"/>
              </a:solidFill>
              <a:latin typeface="Times New Roman" panose="02020603050405020304" pitchFamily="18" charset="0"/>
              <a:cs typeface="Times New Roman" panose="02020603050405020304" pitchFamily="18" charset="0"/>
            </a:endParaRPr>
          </a:p>
          <a:p>
            <a:pPr algn="just">
              <a:lnSpc>
                <a:spcPct val="130000"/>
              </a:lnSpc>
              <a:spcAft>
                <a:spcPct val="0"/>
              </a:spcAft>
              <a:tabLst>
                <a:tab pos="2250440"/>
              </a:tabLst>
            </a:pPr>
            <a:r>
              <a:rPr lang="en-US" altLang="zh-CN" sz="2000" b="1" kern="100">
                <a:solidFill>
                  <a:srgbClr val="C00000"/>
                </a:solidFill>
                <a:latin typeface="宋体" panose="02010600030101010101" pitchFamily="2" charset="-122"/>
                <a:cs typeface="Times New Roman" panose="02020603050405020304" pitchFamily="18" charset="0"/>
                <a:sym typeface="+mn-ea"/>
              </a:rPr>
              <a:t>③</a:t>
            </a:r>
            <a:r>
              <a:rPr lang="zh-CN" altLang="en-US" sz="2000" b="1" kern="100">
                <a:solidFill>
                  <a:srgbClr val="C00000"/>
                </a:solidFill>
                <a:latin typeface="宋体" panose="02010600030101010101" pitchFamily="2" charset="-122"/>
                <a:cs typeface="Times New Roman" panose="02020603050405020304" pitchFamily="18" charset="0"/>
                <a:sym typeface="+mn-ea"/>
              </a:rPr>
              <a:t>突出主旨：</a:t>
            </a:r>
            <a:r>
              <a:rPr lang="zh-CN" altLang="zh-CN" sz="1600" kern="100">
                <a:latin typeface="Times New Roman" panose="02020603050405020304" pitchFamily="18" charset="0"/>
                <a:cs typeface="Times New Roman" panose="02020603050405020304" pitchFamily="18" charset="0"/>
                <a:sym typeface="+mn-ea"/>
              </a:rPr>
              <a:t>因为</a:t>
            </a:r>
            <a:r>
              <a:rPr lang="en-US" altLang="zh-CN" sz="1600" kern="100">
                <a:latin typeface="宋体" panose="02010600030101010101" pitchFamily="2" charset="-122"/>
                <a:cs typeface="Times New Roman" panose="02020603050405020304" pitchFamily="18" charset="0"/>
                <a:sym typeface="+mn-ea"/>
              </a:rPr>
              <a:t>“</a:t>
            </a:r>
            <a:r>
              <a:rPr lang="zh-CN" altLang="zh-CN" sz="1600" kern="100">
                <a:latin typeface="Times New Roman" panose="02020603050405020304" pitchFamily="18" charset="0"/>
                <a:cs typeface="Times New Roman" panose="02020603050405020304" pitchFamily="18" charset="0"/>
                <a:sym typeface="+mn-ea"/>
              </a:rPr>
              <a:t>渴</a:t>
            </a:r>
            <a:r>
              <a:rPr lang="en-US" altLang="zh-CN" sz="1600" kern="100">
                <a:latin typeface="宋体" panose="02010600030101010101" pitchFamily="2" charset="-122"/>
                <a:cs typeface="Times New Roman" panose="02020603050405020304" pitchFamily="18" charset="0"/>
                <a:sym typeface="+mn-ea"/>
              </a:rPr>
              <a:t>”</a:t>
            </a:r>
            <a:r>
              <a:rPr lang="zh-CN" altLang="zh-CN" sz="1600" kern="100">
                <a:latin typeface="Times New Roman" panose="02020603050405020304" pitchFamily="18" charset="0"/>
                <a:cs typeface="Times New Roman" panose="02020603050405020304" pitchFamily="18" charset="0"/>
                <a:sym typeface="+mn-ea"/>
              </a:rPr>
              <a:t>，队员们才需要帮助；因为</a:t>
            </a:r>
            <a:r>
              <a:rPr lang="en-US" altLang="zh-CN" sz="1600" kern="100">
                <a:latin typeface="宋体" panose="02010600030101010101" pitchFamily="2" charset="-122"/>
                <a:cs typeface="Times New Roman" panose="02020603050405020304" pitchFamily="18" charset="0"/>
                <a:sym typeface="+mn-ea"/>
              </a:rPr>
              <a:t>“</a:t>
            </a:r>
            <a:r>
              <a:rPr lang="zh-CN" altLang="zh-CN" sz="1600" kern="100">
                <a:latin typeface="Times New Roman" panose="02020603050405020304" pitchFamily="18" charset="0"/>
                <a:cs typeface="Times New Roman" panose="02020603050405020304" pitchFamily="18" charset="0"/>
                <a:sym typeface="+mn-ea"/>
              </a:rPr>
              <a:t>渴</a:t>
            </a:r>
            <a:r>
              <a:rPr lang="en-US" altLang="zh-CN" sz="1600" kern="100">
                <a:latin typeface="宋体" panose="02010600030101010101" pitchFamily="2" charset="-122"/>
                <a:cs typeface="Times New Roman" panose="02020603050405020304" pitchFamily="18" charset="0"/>
                <a:sym typeface="+mn-ea"/>
              </a:rPr>
              <a:t>”</a:t>
            </a:r>
            <a:r>
              <a:rPr lang="zh-CN" altLang="zh-CN" sz="1600" kern="100">
                <a:latin typeface="Times New Roman" panose="02020603050405020304" pitchFamily="18" charset="0"/>
                <a:cs typeface="Times New Roman" panose="02020603050405020304" pitchFamily="18" charset="0"/>
                <a:sym typeface="+mn-ea"/>
              </a:rPr>
              <a:t>，队员们才知道敲门人也需要帮助；因为帮助了敲门人，队员们才最终得到了帮助。因此，小说借助</a:t>
            </a:r>
            <a:r>
              <a:rPr lang="en-US" altLang="zh-CN" sz="1600" kern="100">
                <a:latin typeface="宋体" panose="02010600030101010101" pitchFamily="2" charset="-122"/>
                <a:cs typeface="Times New Roman" panose="02020603050405020304" pitchFamily="18" charset="0"/>
                <a:sym typeface="+mn-ea"/>
              </a:rPr>
              <a:t>“</a:t>
            </a:r>
            <a:r>
              <a:rPr lang="zh-CN" altLang="zh-CN" sz="1600" kern="100">
                <a:latin typeface="Times New Roman" panose="02020603050405020304" pitchFamily="18" charset="0"/>
                <a:cs typeface="Times New Roman" panose="02020603050405020304" pitchFamily="18" charset="0"/>
                <a:sym typeface="+mn-ea"/>
              </a:rPr>
              <a:t>渴</a:t>
            </a:r>
            <a:r>
              <a:rPr lang="en-US" altLang="zh-CN" sz="1600" kern="100">
                <a:latin typeface="宋体" panose="02010600030101010101" pitchFamily="2" charset="-122"/>
                <a:cs typeface="Times New Roman" panose="02020603050405020304" pitchFamily="18" charset="0"/>
                <a:sym typeface="+mn-ea"/>
              </a:rPr>
              <a:t>”</a:t>
            </a:r>
            <a:r>
              <a:rPr lang="zh-CN" altLang="zh-CN" sz="1600" kern="100">
                <a:latin typeface="Times New Roman" panose="02020603050405020304" pitchFamily="18" charset="0"/>
                <a:cs typeface="Times New Roman" panose="02020603050405020304" pitchFamily="18" charset="0"/>
                <a:sym typeface="+mn-ea"/>
              </a:rPr>
              <a:t>更好地揭示出一个朴素而有意味的人生道理</a:t>
            </a:r>
            <a:r>
              <a:rPr lang="en-US" altLang="zh-CN" sz="1600" kern="100">
                <a:latin typeface="Times New Roman" panose="02020603050405020304" pitchFamily="18" charset="0"/>
                <a:cs typeface="Courier New" panose="02070309020205020404" pitchFamily="49" charset="0"/>
                <a:sym typeface="+mn-ea"/>
              </a:rPr>
              <a:t>——</a:t>
            </a:r>
            <a:r>
              <a:rPr lang="zh-CN" altLang="zh-CN" sz="1600" kern="100">
                <a:latin typeface="Times New Roman" panose="02020603050405020304" pitchFamily="18" charset="0"/>
                <a:cs typeface="Times New Roman" panose="02020603050405020304" pitchFamily="18" charset="0"/>
                <a:sym typeface="+mn-ea"/>
              </a:rPr>
              <a:t>帮助别人，也是帮助自己，凸显了思想主题。</a:t>
            </a:r>
            <a:endParaRPr lang="zh-CN" altLang="zh-CN" sz="1600" kern="100">
              <a:effectLst/>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endParaRPr lang="zh-CN" altLang="zh-CN" sz="1600" b="1" kern="100">
              <a:solidFill>
                <a:srgbClr val="C00000"/>
              </a:solidFill>
              <a:effectLst/>
              <a:latin typeface="宋体" panose="02010600030101010101" pitchFamily="2" charset="-122"/>
              <a:ea typeface="宋体" panose="02010600030101010101" pitchFamily="2" charset="-122"/>
              <a:cs typeface="Courier New" panose="02070309020205020404" pitchFamily="49" charset="0"/>
              <a:sym typeface="+mn-ea"/>
            </a:endParaRPr>
          </a:p>
        </p:txBody>
      </p:sp>
      <p:pic>
        <p:nvPicPr>
          <p:cNvPr id="2" name="图片 1"/>
          <p:cNvPicPr>
            <a:picLocks noChangeAspect="1"/>
          </p:cNvPicPr>
          <p:nvPr/>
        </p:nvPicPr>
        <p:blipFill>
          <a:blip r:embed="rId2"/>
          <a:stretch>
            <a:fillRect/>
          </a:stretch>
        </p:blipFill>
        <p:spPr>
          <a:xfrm>
            <a:off x="6958965" y="915035"/>
            <a:ext cx="4724400" cy="5534025"/>
          </a:xfrm>
          <a:prstGeom prst="rect">
            <a:avLst/>
          </a:prstGeom>
        </p:spPr>
      </p:pic>
      <p:sp>
        <p:nvSpPr>
          <p:cNvPr id="7" name="矩形 6"/>
          <p:cNvSpPr/>
          <p:nvPr/>
        </p:nvSpPr>
        <p:spPr>
          <a:xfrm>
            <a:off x="334010" y="2205355"/>
            <a:ext cx="6084570" cy="983615"/>
          </a:xfrm>
          <a:prstGeom prst="rect">
            <a:avLst/>
          </a:prstGeom>
        </p:spPr>
        <p:txBody>
          <a:bodyPr wrap="square">
            <a:spAutoFit/>
          </a:bodyPr>
          <a:lstStyle/>
          <a:p>
            <a:pPr indent="0" algn="just">
              <a:lnSpc>
                <a:spcPct val="145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sym typeface="+mn-ea"/>
              </a:rPr>
              <a:t>点拨：</a:t>
            </a:r>
            <a:r>
              <a:rPr lang="zh-CN" altLang="zh-CN" sz="2000" b="1" kern="100">
                <a:latin typeface="黑体" panose="02010609060101010101" charset="-122"/>
                <a:ea typeface="黑体" panose="02010609060101010101" charset="-122"/>
                <a:cs typeface="Times New Roman" panose="02020603050405020304" pitchFamily="18" charset="0"/>
              </a:rPr>
              <a:t>从情节结构出发，综合思考</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rPr>
              <a:t>推进情节</a:t>
            </a:r>
            <a:r>
              <a:rPr lang="zh-CN" altLang="zh-CN" sz="2000" b="1" kern="100">
                <a:latin typeface="黑体" panose="02010609060101010101" charset="-122"/>
                <a:ea typeface="黑体" panose="02010609060101010101" charset="-122"/>
                <a:cs typeface="Times New Roman" panose="02020603050405020304" pitchFamily="18" charset="0"/>
              </a:rPr>
              <a:t>、</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rPr>
              <a:t>表现人物、表达主旨</a:t>
            </a:r>
            <a:r>
              <a:rPr lang="zh-CN" altLang="zh-CN" sz="2000" b="1" kern="100">
                <a:latin typeface="黑体" panose="02010609060101010101" charset="-122"/>
                <a:ea typeface="黑体" panose="02010609060101010101" charset="-122"/>
                <a:cs typeface="Times New Roman" panose="02020603050405020304" pitchFamily="18" charset="0"/>
              </a:rPr>
              <a:t>及</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rPr>
              <a:t>读者感受</a:t>
            </a:r>
            <a:r>
              <a:rPr lang="zh-CN" altLang="zh-CN" sz="2000" b="1" kern="100">
                <a:latin typeface="黑体" panose="02010609060101010101" charset="-122"/>
                <a:ea typeface="黑体" panose="02010609060101010101" charset="-122"/>
                <a:cs typeface="Times New Roman" panose="02020603050405020304" pitchFamily="18" charset="0"/>
              </a:rPr>
              <a:t>等方面的作用或好处。</a:t>
            </a:r>
            <a:endParaRPr lang="zh-CN" altLang="zh-CN" sz="2000" b="1" kern="100">
              <a:effectLst/>
              <a:latin typeface="黑体" panose="02010609060101010101" charset="-122"/>
              <a:ea typeface="黑体" panose="02010609060101010101"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blinds(horizontal)">
                                      <p:cBhvr>
                                        <p:cTn id="13" dur="500"/>
                                        <p:tgtEl>
                                          <p:spTgt spid="10">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blinds(horizontal)">
                                      <p:cBhvr>
                                        <p:cTn id="18" dur="500"/>
                                        <p:tgtEl>
                                          <p:spTgt spid="10">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blinds(horizontal)">
                                      <p:cBhvr>
                                        <p:cTn id="2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10845" y="1356360"/>
            <a:ext cx="6049645" cy="1014730"/>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分析情节安排技巧题</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小说情节设计巧妙，出人意料，结合全文简析</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7" name="矩形 6"/>
          <p:cNvSpPr/>
          <p:nvPr/>
        </p:nvSpPr>
        <p:spPr>
          <a:xfrm>
            <a:off x="478155" y="2493645"/>
            <a:ext cx="6049645" cy="3599815"/>
          </a:xfrm>
          <a:prstGeom prst="rect">
            <a:avLst/>
          </a:prstGeom>
        </p:spPr>
        <p:txBody>
          <a:bodyPr wrap="square">
            <a:spAutoFit/>
          </a:bodyPr>
          <a:lstStyle/>
          <a:p>
            <a:pPr lvl="0" algn="ctr">
              <a:lnSpc>
                <a:spcPct val="190000"/>
              </a:lnSpc>
              <a:tabLst>
                <a:tab pos="2250440"/>
              </a:tabLs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90000"/>
              </a:lnSpc>
              <a:tabLst>
                <a:tab pos="2250440"/>
              </a:tabLst>
            </a:pPr>
            <a:r>
              <a:rPr lang="en-US" altLang="zh-CN" sz="2000" b="1" kern="100">
                <a:solidFill>
                  <a:srgbClr val="C00000"/>
                </a:solidFill>
                <a:latin typeface="Times New Roman" panose="02020603050405020304" pitchFamily="18" charset="0"/>
                <a:cs typeface="Times New Roman" panose="02020603050405020304" pitchFamily="18" charset="0"/>
              </a:rPr>
              <a:t>1</a:t>
            </a:r>
            <a:r>
              <a:rPr lang="zh-CN" altLang="en-US" sz="2000" b="1" kern="100">
                <a:solidFill>
                  <a:srgbClr val="C00000"/>
                </a:solidFill>
                <a:latin typeface="Times New Roman" panose="02020603050405020304" pitchFamily="18" charset="0"/>
                <a:cs typeface="Times New Roman" panose="02020603050405020304" pitchFamily="18" charset="0"/>
              </a:rPr>
              <a:t>、</a:t>
            </a:r>
            <a:r>
              <a:rPr lang="zh-CN" altLang="zh-CN" sz="2000" b="1" kern="100">
                <a:solidFill>
                  <a:srgbClr val="C00000"/>
                </a:solidFill>
                <a:latin typeface="Times New Roman" panose="02020603050405020304" pitchFamily="18" charset="0"/>
                <a:cs typeface="Times New Roman" panose="02020603050405020304" pitchFamily="18" charset="0"/>
              </a:rPr>
              <a:t>出人意料：</a:t>
            </a:r>
            <a:r>
              <a:rPr lang="zh-CN" altLang="zh-CN" sz="2000" b="1" kern="100">
                <a:solidFill>
                  <a:srgbClr val="002060"/>
                </a:solidFill>
                <a:latin typeface="Times New Roman" panose="02020603050405020304" pitchFamily="18" charset="0"/>
                <a:cs typeface="Times New Roman" panose="02020603050405020304" pitchFamily="18" charset="0"/>
              </a:rPr>
              <a:t>缺水，却出现西瓜；天气恶劣，却有人敲门；以为是救援的人，原来是需要援救的弱者</a:t>
            </a:r>
            <a:r>
              <a:rPr lang="zh-CN" altLang="zh-CN" sz="2000" b="1" kern="100">
                <a:solidFill>
                  <a:srgbClr val="C00000"/>
                </a:solidFill>
                <a:latin typeface="Times New Roman" panose="02020603050405020304" pitchFamily="18" charset="0"/>
                <a:cs typeface="Times New Roman" panose="02020603050405020304" pitchFamily="18" charset="0"/>
              </a:rPr>
              <a:t>。</a:t>
            </a:r>
            <a:endParaRPr lang="zh-CN" altLang="zh-CN" sz="2000" b="1" kern="100">
              <a:solidFill>
                <a:srgbClr val="C00000"/>
              </a:solidFill>
              <a:latin typeface="Times New Roman" panose="02020603050405020304" pitchFamily="18" charset="0"/>
              <a:cs typeface="Times New Roman" panose="02020603050405020304" pitchFamily="18" charset="0"/>
            </a:endParaRPr>
          </a:p>
          <a:p>
            <a:pPr lvl="0" algn="just">
              <a:lnSpc>
                <a:spcPct val="190000"/>
              </a:lnSpc>
              <a:tabLst>
                <a:tab pos="2250440"/>
              </a:tabLst>
            </a:pPr>
            <a:r>
              <a:rPr lang="en-US" altLang="zh-CN" sz="2000" b="1" kern="100">
                <a:solidFill>
                  <a:srgbClr val="C00000"/>
                </a:solidFill>
                <a:latin typeface="Times New Roman" panose="02020603050405020304" pitchFamily="18" charset="0"/>
                <a:cs typeface="Times New Roman" panose="02020603050405020304" pitchFamily="18" charset="0"/>
              </a:rPr>
              <a:t>2</a:t>
            </a:r>
            <a:r>
              <a:rPr lang="zh-CN" altLang="en-US" sz="2000" b="1" kern="100">
                <a:solidFill>
                  <a:srgbClr val="C00000"/>
                </a:solidFill>
                <a:latin typeface="Times New Roman" panose="02020603050405020304" pitchFamily="18" charset="0"/>
                <a:cs typeface="Times New Roman" panose="02020603050405020304" pitchFamily="18" charset="0"/>
              </a:rPr>
              <a:t>、作用：</a:t>
            </a:r>
            <a:r>
              <a:rPr lang="zh-CN" altLang="zh-CN" sz="2000" b="1" kern="100">
                <a:solidFill>
                  <a:srgbClr val="002060"/>
                </a:solidFill>
                <a:latin typeface="Times New Roman" panose="02020603050405020304" pitchFamily="18" charset="0"/>
                <a:cs typeface="Times New Roman" panose="02020603050405020304" pitchFamily="18" charset="0"/>
              </a:rPr>
              <a:t>情节一波三折，新颖、不俗套，打破了读者的心理预测，使人印象深刻，吸引读者，引人入胜。</a:t>
            </a:r>
            <a:endPar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6958965" y="915035"/>
            <a:ext cx="4724400" cy="5534025"/>
          </a:xfrm>
          <a:prstGeom prst="rect">
            <a:avLst/>
          </a:prstGeom>
        </p:spPr>
      </p:pic>
      <p:pic>
        <p:nvPicPr>
          <p:cNvPr id="9" name="图片 8"/>
          <p:cNvPicPr>
            <a:picLocks noChangeAspect="1"/>
          </p:cNvPicPr>
          <p:nvPr/>
        </p:nvPicPr>
        <p:blipFill>
          <a:blip r:embed="rId3"/>
          <a:stretch>
            <a:fillRect/>
          </a:stretch>
        </p:blipFill>
        <p:spPr>
          <a:xfrm>
            <a:off x="7463155" y="2421890"/>
            <a:ext cx="4067175" cy="22415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050" name="Picture 2" descr="TT10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34870" y="693420"/>
            <a:ext cx="5694045" cy="599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478790" y="2030095"/>
            <a:ext cx="744220" cy="2799715"/>
          </a:xfrm>
          <a:prstGeom prst="rect">
            <a:avLst/>
          </a:prstGeom>
          <a:noFill/>
        </p:spPr>
        <p:txBody>
          <a:bodyPr wrap="none" rtlCol="0" anchor="t">
            <a:spAutoFit/>
          </a:bodyPr>
          <a:lstStyle/>
          <a:p>
            <a:r>
              <a:rPr lang="zh-CN" altLang="zh-CN" sz="4400" b="1" kern="100">
                <a:solidFill>
                  <a:srgbClr val="0070C0"/>
                </a:solidFill>
                <a:latin typeface="黑体" panose="02010609060101010101" charset="-122"/>
                <a:ea typeface="黑体" panose="02010609060101010101" charset="-122"/>
                <a:cs typeface="Times New Roman" panose="02020603050405020304" pitchFamily="18" charset="0"/>
                <a:sym typeface="+mn-ea"/>
              </a:rPr>
              <a:t>情</a:t>
            </a:r>
            <a:endParaRPr lang="zh-CN" altLang="zh-CN" sz="44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黑体" panose="02010609060101010101" charset="-122"/>
                <a:cs typeface="Times New Roman" panose="02020603050405020304" pitchFamily="18" charset="0"/>
                <a:sym typeface="+mn-ea"/>
              </a:rPr>
              <a:t>节</a:t>
            </a:r>
            <a:endParaRPr lang="zh-CN" altLang="zh-CN" sz="44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黑体" panose="02010609060101010101" charset="-122"/>
                <a:cs typeface="Times New Roman" panose="02020603050405020304" pitchFamily="18" charset="0"/>
                <a:sym typeface="+mn-ea"/>
              </a:rPr>
              <a:t>线</a:t>
            </a:r>
            <a:endParaRPr lang="zh-CN" altLang="zh-CN" sz="44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黑体" panose="02010609060101010101" charset="-122"/>
                <a:cs typeface="Times New Roman" panose="02020603050405020304" pitchFamily="18" charset="0"/>
                <a:sym typeface="+mn-ea"/>
              </a:rPr>
              <a:t>索</a:t>
            </a:r>
            <a:endParaRPr lang="zh-CN" altLang="zh-CN" sz="44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p:txBody>
      </p:sp>
      <p:pic>
        <p:nvPicPr>
          <p:cNvPr id="4" name="图片 3"/>
          <p:cNvPicPr>
            <a:picLocks noChangeAspect="1"/>
          </p:cNvPicPr>
          <p:nvPr/>
        </p:nvPicPr>
        <p:blipFill>
          <a:blip r:embed="rId4"/>
          <a:stretch>
            <a:fillRect/>
          </a:stretch>
        </p:blipFill>
        <p:spPr>
          <a:xfrm>
            <a:off x="8327390" y="981710"/>
            <a:ext cx="3478530" cy="2667000"/>
          </a:xfrm>
          <a:prstGeom prst="rect">
            <a:avLst/>
          </a:prstGeom>
          <a:effectLst>
            <a:softEdge rad="635000"/>
          </a:effectLst>
        </p:spPr>
      </p:pic>
      <p:pic>
        <p:nvPicPr>
          <p:cNvPr id="5" name="图片 4"/>
          <p:cNvPicPr>
            <a:picLocks noChangeAspect="1"/>
          </p:cNvPicPr>
          <p:nvPr/>
        </p:nvPicPr>
        <p:blipFill>
          <a:blip r:embed="rId5"/>
          <a:stretch>
            <a:fillRect/>
          </a:stretch>
        </p:blipFill>
        <p:spPr>
          <a:xfrm>
            <a:off x="8616950" y="3717925"/>
            <a:ext cx="2900045" cy="266065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10" name="矩形 9"/>
          <p:cNvSpPr/>
          <p:nvPr/>
        </p:nvSpPr>
        <p:spPr>
          <a:xfrm>
            <a:off x="334010" y="1269365"/>
            <a:ext cx="5953125" cy="1043940"/>
          </a:xfrm>
          <a:prstGeom prst="rect">
            <a:avLst/>
          </a:prstGeom>
        </p:spPr>
        <p:txBody>
          <a:bodyPr wrap="square" lIns="121898" tIns="60948" rIns="121898" bIns="60948">
            <a:spAutoFit/>
          </a:bodyPr>
          <a:lstStyle/>
          <a:p>
            <a:pPr algn="just">
              <a:lnSpc>
                <a:spcPct val="150000"/>
              </a:lnSpc>
              <a:spcAft>
                <a:spcPct val="0"/>
              </a:spcAft>
              <a:tabLst>
                <a:tab pos="2250440"/>
              </a:tabLst>
            </a:pPr>
            <a:r>
              <a:rPr lang="en-US" altLang="zh-CN" sz="2000" b="1" kern="100" spc="-2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spc="-2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sz="2000" b="1" kern="100" spc="-2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spc="-20">
                <a:latin typeface="Times New Roman" panose="02020603050405020304" pitchFamily="18" charset="0"/>
                <a:ea typeface="方正中等线简体" panose="03000509000000000000" pitchFamily="65" charset="-122"/>
                <a:cs typeface="Times New Roman" panose="02020603050405020304" pitchFamily="18" charset="0"/>
              </a:rPr>
              <a:t>没弄清</a:t>
            </a:r>
            <a:r>
              <a:rPr lang="en-US" altLang="zh-CN" sz="2000" b="1" kern="100" spc="-2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spc="-20">
                <a:latin typeface="Times New Roman" panose="02020603050405020304" pitchFamily="18" charset="0"/>
                <a:ea typeface="方正中等线简体" panose="03000509000000000000" pitchFamily="65" charset="-122"/>
                <a:cs typeface="Times New Roman" panose="02020603050405020304" pitchFamily="18" charset="0"/>
              </a:rPr>
              <a:t>成为一个美好的谜</a:t>
            </a:r>
            <a:r>
              <a:rPr lang="en-US" altLang="zh-CN" sz="2000" b="1" kern="100" spc="-2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spc="-20">
                <a:latin typeface="Times New Roman" panose="02020603050405020304" pitchFamily="18" charset="0"/>
                <a:ea typeface="方正中等线简体" panose="03000509000000000000" pitchFamily="65" charset="-122"/>
                <a:cs typeface="Times New Roman" panose="02020603050405020304" pitchFamily="18" charset="0"/>
              </a:rPr>
              <a:t>留在记忆中</a:t>
            </a:r>
            <a:r>
              <a:rPr lang="en-US" altLang="zh-CN" sz="2000" b="1" kern="100" spc="-2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spc="-20">
                <a:latin typeface="Times New Roman" panose="02020603050405020304" pitchFamily="18" charset="0"/>
                <a:ea typeface="方正中等线简体" panose="03000509000000000000" pitchFamily="65" charset="-122"/>
                <a:cs typeface="Times New Roman" panose="02020603050405020304" pitchFamily="18" charset="0"/>
              </a:rPr>
              <a:t>结尾，试简析这一情节安排的特</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点</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1" name="矩形 10"/>
          <p:cNvSpPr/>
          <p:nvPr/>
        </p:nvSpPr>
        <p:spPr>
          <a:xfrm>
            <a:off x="334010" y="2611120"/>
            <a:ext cx="5953125" cy="3322955"/>
          </a:xfrm>
          <a:prstGeom prst="rect">
            <a:avLst/>
          </a:prstGeom>
        </p:spPr>
        <p:txBody>
          <a:bodyPr wrap="square">
            <a:spAutoFit/>
          </a:bodyPr>
          <a:lstStyle/>
          <a:p>
            <a:pPr lvl="0" algn="ctr">
              <a:lnSpc>
                <a:spcPct val="150000"/>
              </a:lnSpc>
              <a:tabLst>
                <a:tab pos="2250440"/>
              </a:tabLs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tabLst>
                <a:tab pos="2250440"/>
              </a:tabLst>
            </a:pPr>
            <a:r>
              <a:rPr lang="en-US" altLang="zh-CN" sz="2000" b="1" kern="100">
                <a:solidFill>
                  <a:srgbClr val="C00000"/>
                </a:solidFill>
                <a:latin typeface="宋体" panose="02010600030101010101" pitchFamily="2" charset="-122"/>
                <a:cs typeface="Times New Roman" panose="02020603050405020304" pitchFamily="18" charset="0"/>
              </a:rPr>
              <a:t>①</a:t>
            </a:r>
            <a:r>
              <a:rPr lang="zh-CN" altLang="zh-CN" sz="2000" b="1" kern="100">
                <a:solidFill>
                  <a:srgbClr val="002060"/>
                </a:solidFill>
                <a:latin typeface="Times New Roman" panose="02020603050405020304" pitchFamily="18" charset="0"/>
                <a:cs typeface="Times New Roman" panose="02020603050405020304" pitchFamily="18" charset="0"/>
              </a:rPr>
              <a:t>戛然而止，耐人寻味。</a:t>
            </a:r>
            <a:r>
              <a:rPr lang="zh-CN" altLang="zh-CN" sz="2000" b="1" kern="100">
                <a:solidFill>
                  <a:srgbClr val="C00000"/>
                </a:solidFill>
                <a:latin typeface="Times New Roman" panose="02020603050405020304" pitchFamily="18" charset="0"/>
                <a:cs typeface="Times New Roman" panose="02020603050405020304" pitchFamily="18" charset="0"/>
              </a:rPr>
              <a:t>前面故事已经完整地交代清楚了人们救别人也被别人救，这里突然结束，故事虽没有交代清楚，但有一定的意味。</a:t>
            </a:r>
            <a:endParaRPr lang="en-US" altLang="zh-CN" sz="2000" b="1" kern="100">
              <a:solidFill>
                <a:srgbClr val="C00000"/>
              </a:solidFill>
              <a:latin typeface="Times New Roman" panose="02020603050405020304" pitchFamily="18" charset="0"/>
              <a:cs typeface="Times New Roman" panose="02020603050405020304" pitchFamily="18" charset="0"/>
            </a:endParaRPr>
          </a:p>
          <a:p>
            <a:pPr lvl="0" algn="just">
              <a:lnSpc>
                <a:spcPct val="150000"/>
              </a:lnSpc>
              <a:tabLst>
                <a:tab pos="2250440"/>
              </a:tabLst>
            </a:pPr>
            <a:r>
              <a:rPr lang="en-US" altLang="zh-CN" sz="2000" b="1" kern="100">
                <a:solidFill>
                  <a:srgbClr val="C00000"/>
                </a:solidFill>
                <a:latin typeface="宋体" panose="02010600030101010101" pitchFamily="2" charset="-122"/>
                <a:cs typeface="Times New Roman" panose="02020603050405020304" pitchFamily="18" charset="0"/>
              </a:rPr>
              <a:t>②</a:t>
            </a:r>
            <a:r>
              <a:rPr lang="zh-CN" altLang="zh-CN" sz="2000" b="1" kern="100">
                <a:solidFill>
                  <a:srgbClr val="002060"/>
                </a:solidFill>
                <a:latin typeface="Times New Roman" panose="02020603050405020304" pitchFamily="18" charset="0"/>
                <a:cs typeface="Times New Roman" panose="02020603050405020304" pitchFamily="18" charset="0"/>
              </a:rPr>
              <a:t>留下空白，余味悠长，让读者展开想象，</a:t>
            </a:r>
            <a:r>
              <a:rPr lang="zh-CN" altLang="zh-CN" sz="2000" b="1" kern="100">
                <a:solidFill>
                  <a:srgbClr val="C00000"/>
                </a:solidFill>
                <a:latin typeface="Times New Roman" panose="02020603050405020304" pitchFamily="18" charset="0"/>
                <a:cs typeface="Times New Roman" panose="02020603050405020304" pitchFamily="18" charset="0"/>
              </a:rPr>
              <a:t>或咀嚼小说的主题，或进行艺术创造，或探索故事中人物的庐山真面目。</a:t>
            </a:r>
            <a:endParaRPr lang="zh-CN" altLang="zh-CN" sz="2000" b="1" kern="10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矩形 11"/>
          <p:cNvSpPr/>
          <p:nvPr/>
        </p:nvSpPr>
        <p:spPr>
          <a:xfrm>
            <a:off x="6801485" y="693420"/>
            <a:ext cx="4999990" cy="5655310"/>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sz="1200" b="1" kern="100">
                <a:solidFill>
                  <a:srgbClr val="C00000"/>
                </a:solidFill>
                <a:latin typeface="黑体" panose="02010609060101010101" charset="-122"/>
                <a:ea typeface="黑体" panose="02010609060101010101" charset="-122"/>
                <a:cs typeface="黑体" panose="02010609060101010101" charset="-122"/>
              </a:rPr>
              <a:t>天　嚣</a:t>
            </a:r>
            <a:r>
              <a:rPr lang="en-US" altLang="zh-CN" sz="1200" b="1" kern="100">
                <a:solidFill>
                  <a:srgbClr val="C00000"/>
                </a:solidFill>
                <a:latin typeface="黑体" panose="02010609060101010101" charset="-122"/>
                <a:ea typeface="黑体" panose="02010609060101010101" charset="-122"/>
                <a:cs typeface="黑体" panose="02010609060101010101" charset="-122"/>
              </a:rPr>
              <a:t>         </a:t>
            </a:r>
            <a:r>
              <a:rPr lang="zh-CN" altLang="zh-CN" sz="1200" b="1" kern="100">
                <a:solidFill>
                  <a:srgbClr val="C00000"/>
                </a:solidFill>
                <a:latin typeface="黑体" panose="02010609060101010101" charset="-122"/>
                <a:ea typeface="黑体" panose="02010609060101010101" charset="-122"/>
                <a:cs typeface="黑体" panose="02010609060101010101" charset="-122"/>
              </a:rPr>
              <a:t>赵长天</a:t>
            </a:r>
            <a:endParaRPr lang="zh-CN" altLang="zh-CN" sz="1200" b="1" kern="100">
              <a:solidFill>
                <a:srgbClr val="C00000"/>
              </a:solidFill>
              <a:latin typeface="黑体" panose="02010609060101010101" charset="-122"/>
              <a:ea typeface="黑体" panose="02010609060101010101" charset="-122"/>
              <a:cs typeface="黑体" panose="02010609060101010101" charset="-122"/>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风，像浪一样，梗着头向钢架房冲撞。钢架房，便发疟疾般地一阵阵战栗、摇晃，像是随时都要散架。</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渴！难忍难挨的渴，使人的思想退化得十分简单、十分原始。欲望，分解成最简单的元素：水！只要有一杯水，哪怕半杯，不，一口也好哇！</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他躺着，喉头有梗阻感，他怀疑粉尘已经在食道结成硬块。会不会引起别的疾病，比如矽肺？但他懒得想下去。疾病的威胁，似乎已退得十分遥远。</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他闭上眼，调整头部姿势，让左耳朵不受任何阻碍，他左耳听力比右耳强。</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风声。丝毫没有减弱的趋势。</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他仍然充满希望地倾听。</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基地首长一定牵挂着这支小试验队，但无能为力。远隔一百公里，运水车不能出动，直升机无法起飞，在狂虐的大自然面前，人暂时还只能居于屈从的地位。</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他不想再费劲去听了。目前最明智的，也许就是进入半昏迷状态，减少消耗，最大限度地保存体力。</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于是，这间屋子，便沉入无生命状态……</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忽然，处于混沌状态的他，像被雷电击中，浑身一震。一种声音！他转过头，他相信左耳的听觉，没错，滤去风声、沙声、钢架呻吟声、铁皮震颤声，还有一种虽然微弱，却执着，并带节奏的敲击声。</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“有人敲门！”他喊起来。</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遭雷击了，都遭雷击了，一个个全从床上跳起，跌跌撞撞，竟全扑到门口。</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真真切切，有人敲门。谁？当然不可能是运水车，运水车会揿喇叭。微弱的敲门声已经明白无误地告诉大家：不是来救他们的天神，而是需要他们援救的弱者。</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人的生命力，也许是最尖端的科研项目，远比上天的导弹玄秘。如果破门而入的是一队救援大军，屋里这几个人准兴奋得瘫倒在地。而此刻，个个都像喝足了人参汤。</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“桌子上有资料没有？当心被风卷出去！”</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“门别开得太大！”</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“找根棍子撑住！”</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每个人都找到了合适的位置，摆好了下死力的姿势。</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他朝后看看。“开啦！”撤掉顶门棍，他慢慢移动门闩。</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“快，关门！”他喊，却喊不出声。但不用喊，谁都调动了每个细胞的力量。</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门终于关上了。一伙人，都顺门板滑到地上，瘫成一堆稀泥。</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谁也不作声。谁也不想动。直到桌上亮起一盏暗淡的马灯，大家才记起滚进来的那团灰扑扑的东西。</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是个人。马灯就是这人点亮的。穿着毡袍，说着谁也听不懂的蒙语。他知道别人听不懂，所以不多说，便动手解皮口袋。</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西瓜！从皮口袋里滚出来的，竟是大西瓜！绿生生，油津津，像是刚从藤上摘下，有一只还带着一片叶儿呢！</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戈壁滩有好西瓜，西瓜能一直吃到冬天，这不稀罕。稀罕的是现在，当一口水都成了奢侈品的时候，谁还敢想西瓜！</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蒙古族同胞利索地剖开西瓜。红红的汁水，顺着刀把滴滴嗒嗒淌，馋人极了！</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应该是平生吃过的最甜最美的西瓜，但谁也说不出味来，谁都不知道，那几块西瓜是怎么落进肚子里去的。</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1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至于送瓜人是怎么冲破风沙，奇迹般地来到这里，最终也</a:t>
            </a: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没弄清</a:t>
            </a:r>
            <a:r>
              <a:rPr lang="zh-CN" altLang="zh-CN" sz="1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，因为谁也听不懂蒙语。只好让它成为一个</a:t>
            </a: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美好的谜</a:t>
            </a:r>
            <a:r>
              <a:rPr lang="zh-CN" altLang="zh-CN" sz="1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，永久地</a:t>
            </a: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留在记忆中</a:t>
            </a:r>
            <a:r>
              <a:rPr lang="zh-CN" altLang="zh-CN" sz="1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(有删改)</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13" name="图片 12"/>
          <p:cNvPicPr>
            <a:picLocks noChangeAspect="1"/>
          </p:cNvPicPr>
          <p:nvPr/>
        </p:nvPicPr>
        <p:blipFill>
          <a:blip r:embed="rId2"/>
          <a:stretch>
            <a:fillRect/>
          </a:stretch>
        </p:blipFill>
        <p:spPr>
          <a:xfrm>
            <a:off x="7247255" y="1341755"/>
            <a:ext cx="4391025" cy="37973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Effect transition="in" filter="blinds(horizontal)">
                                      <p:cBhvr>
                                        <p:cTn id="13" dur="500"/>
                                        <p:tgtEl>
                                          <p:spTgt spid="11">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blinds(horizontal)">
                                      <p:cBhvr>
                                        <p:cTn id="18"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10845" y="837565"/>
            <a:ext cx="6073140" cy="1476375"/>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5.</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分析情节段落作用题</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小说第</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段的描写很有特色，赏析这样的开头有哪些好处。</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7" name="矩形 6"/>
          <p:cNvSpPr/>
          <p:nvPr/>
        </p:nvSpPr>
        <p:spPr>
          <a:xfrm>
            <a:off x="406400" y="2133600"/>
            <a:ext cx="6073140" cy="3784600"/>
          </a:xfrm>
          <a:prstGeom prst="rect">
            <a:avLst/>
          </a:prstGeom>
        </p:spPr>
        <p:txBody>
          <a:bodyPr wrap="square">
            <a:spAutoFit/>
          </a:bodyPr>
          <a:lstStyle/>
          <a:p>
            <a:pPr algn="ctr">
              <a:lnSpc>
                <a:spcPct val="150000"/>
              </a:lnSpc>
              <a:spcAft>
                <a:spcPct val="0"/>
              </a:spcAft>
              <a:tabLst>
                <a:tab pos="2250440"/>
              </a:tabLst>
            </a:pPr>
            <a:r>
              <a:rPr lang="zh-CN" altLang="zh-CN" sz="2000" b="1" kern="100" spc="-7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b="1" kern="100" spc="-7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sz="2000" b="1" kern="100" spc="-70">
                <a:solidFill>
                  <a:srgbClr val="C00000"/>
                </a:solidFill>
                <a:latin typeface="宋体" panose="02010600030101010101" pitchFamily="2" charset="-122"/>
                <a:cs typeface="Times New Roman" panose="02020603050405020304" pitchFamily="18" charset="0"/>
              </a:rPr>
              <a:t>①</a:t>
            </a:r>
            <a:r>
              <a:rPr lang="zh-CN" altLang="en-US" sz="2000" b="1" kern="100" spc="-70">
                <a:solidFill>
                  <a:srgbClr val="C00000"/>
                </a:solidFill>
                <a:latin typeface="宋体" panose="02010600030101010101" pitchFamily="2" charset="-122"/>
                <a:cs typeface="Times New Roman" panose="02020603050405020304" pitchFamily="18" charset="0"/>
              </a:rPr>
              <a:t>交代故事发生的环境，突出</a:t>
            </a:r>
            <a:r>
              <a:rPr lang="zh-CN" altLang="zh-CN" sz="2000" b="1" kern="100" spc="-70">
                <a:solidFill>
                  <a:srgbClr val="002060"/>
                </a:solidFill>
                <a:latin typeface="Times New Roman" panose="02020603050405020304" pitchFamily="18" charset="0"/>
                <a:cs typeface="Times New Roman" panose="02020603050405020304" pitchFamily="18" charset="0"/>
              </a:rPr>
              <a:t>自然环境的险</a:t>
            </a:r>
            <a:r>
              <a:rPr lang="zh-CN" altLang="zh-CN" sz="2000" b="1" kern="100">
                <a:solidFill>
                  <a:srgbClr val="002060"/>
                </a:solidFill>
                <a:latin typeface="Times New Roman" panose="02020603050405020304" pitchFamily="18" charset="0"/>
                <a:cs typeface="Times New Roman" panose="02020603050405020304" pitchFamily="18" charset="0"/>
              </a:rPr>
              <a:t>恶</a:t>
            </a:r>
            <a:r>
              <a:rPr lang="zh-CN" altLang="zh-CN" sz="2000" b="1" kern="100" smtClean="0">
                <a:solidFill>
                  <a:srgbClr val="C00000"/>
                </a:solidFill>
                <a:latin typeface="Times New Roman" panose="02020603050405020304" pitchFamily="18" charset="0"/>
                <a:cs typeface="Times New Roman" panose="02020603050405020304" pitchFamily="18" charset="0"/>
              </a:rPr>
              <a:t>；</a:t>
            </a:r>
            <a:r>
              <a:rPr lang="zh-CN" altLang="zh-CN" sz="2000" b="1" kern="100">
                <a:solidFill>
                  <a:srgbClr val="C00000"/>
                </a:solidFill>
                <a:latin typeface="Times New Roman" panose="02020603050405020304" pitchFamily="18" charset="0"/>
                <a:cs typeface="Times New Roman" panose="02020603050405020304" pitchFamily="18" charset="0"/>
                <a:sym typeface="+mn-ea"/>
              </a:rPr>
              <a:t>为刻画人物</a:t>
            </a:r>
            <a:r>
              <a:rPr lang="zh-CN" altLang="zh-CN" sz="2000" b="1" kern="100">
                <a:solidFill>
                  <a:srgbClr val="002060"/>
                </a:solidFill>
                <a:latin typeface="Times New Roman" panose="02020603050405020304" pitchFamily="18" charset="0"/>
                <a:cs typeface="Times New Roman" panose="02020603050405020304" pitchFamily="18" charset="0"/>
                <a:sym typeface="+mn-ea"/>
              </a:rPr>
              <a:t>创设了典型环境</a:t>
            </a:r>
            <a:r>
              <a:rPr lang="zh-CN" altLang="zh-CN" sz="2000" b="1" kern="100" smtClean="0">
                <a:solidFill>
                  <a:srgbClr val="C00000"/>
                </a:solidFill>
                <a:latin typeface="Times New Roman" panose="02020603050405020304" pitchFamily="18" charset="0"/>
                <a:cs typeface="Times New Roman" panose="02020603050405020304" pitchFamily="18" charset="0"/>
                <a:sym typeface="+mn-ea"/>
              </a:rPr>
              <a:t>；</a:t>
            </a:r>
            <a:endParaRPr lang="en-US" altLang="zh-CN" sz="2000" b="1"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b="1" kern="100" spc="-70" smtClean="0">
                <a:solidFill>
                  <a:srgbClr val="C00000"/>
                </a:solidFill>
                <a:latin typeface="宋体" panose="02010600030101010101" pitchFamily="2" charset="-122"/>
                <a:cs typeface="Times New Roman" panose="02020603050405020304" pitchFamily="18" charset="0"/>
              </a:rPr>
              <a:t>②</a:t>
            </a:r>
            <a:r>
              <a:rPr lang="zh-CN" altLang="zh-CN" sz="2000" b="1" kern="100">
                <a:solidFill>
                  <a:srgbClr val="002060"/>
                </a:solidFill>
                <a:latin typeface="Times New Roman" panose="02020603050405020304" pitchFamily="18" charset="0"/>
                <a:cs typeface="Times New Roman" panose="02020603050405020304" pitchFamily="18" charset="0"/>
                <a:sym typeface="+mn-ea"/>
              </a:rPr>
              <a:t>推动情节的发展</a:t>
            </a:r>
            <a:r>
              <a:rPr lang="zh-CN" altLang="zh-CN" sz="2000" b="1" kern="100">
                <a:solidFill>
                  <a:srgbClr val="C00000"/>
                </a:solidFill>
                <a:latin typeface="Times New Roman" panose="02020603050405020304" pitchFamily="18" charset="0"/>
                <a:cs typeface="Times New Roman" panose="02020603050405020304" pitchFamily="18" charset="0"/>
                <a:sym typeface="+mn-ea"/>
              </a:rPr>
              <a:t>，为写</a:t>
            </a:r>
            <a:r>
              <a:rPr lang="en-US" altLang="zh-CN" sz="2000" b="1" kern="100">
                <a:solidFill>
                  <a:srgbClr val="C00000"/>
                </a:solidFill>
                <a:latin typeface="宋体" panose="02010600030101010101" pitchFamily="2" charset="-122"/>
                <a:cs typeface="Times New Roman" panose="02020603050405020304" pitchFamily="18" charset="0"/>
                <a:sym typeface="+mn-ea"/>
              </a:rPr>
              <a:t>“</a:t>
            </a:r>
            <a:r>
              <a:rPr lang="zh-CN" altLang="zh-CN" sz="2000" b="1" kern="100">
                <a:solidFill>
                  <a:srgbClr val="C00000"/>
                </a:solidFill>
                <a:latin typeface="Times New Roman" panose="02020603050405020304" pitchFamily="18" charset="0"/>
                <a:cs typeface="Times New Roman" panose="02020603050405020304" pitchFamily="18" charset="0"/>
                <a:sym typeface="+mn-ea"/>
              </a:rPr>
              <a:t>渴</a:t>
            </a:r>
            <a:r>
              <a:rPr lang="en-US" altLang="zh-CN" sz="2000" b="1" kern="100">
                <a:solidFill>
                  <a:srgbClr val="C00000"/>
                </a:solidFill>
                <a:latin typeface="宋体" panose="02010600030101010101" pitchFamily="2" charset="-122"/>
                <a:cs typeface="Times New Roman" panose="02020603050405020304" pitchFamily="18" charset="0"/>
                <a:sym typeface="+mn-ea"/>
              </a:rPr>
              <a:t>”</a:t>
            </a:r>
            <a:r>
              <a:rPr lang="zh-CN" altLang="zh-CN" sz="2000" b="1" kern="100">
                <a:solidFill>
                  <a:srgbClr val="C00000"/>
                </a:solidFill>
                <a:latin typeface="Times New Roman" panose="02020603050405020304" pitchFamily="18" charset="0"/>
                <a:cs typeface="Times New Roman" panose="02020603050405020304" pitchFamily="18" charset="0"/>
                <a:sym typeface="+mn-ea"/>
              </a:rPr>
              <a:t>做</a:t>
            </a:r>
            <a:r>
              <a:rPr lang="zh-CN" altLang="zh-CN" sz="2000" b="1" kern="100">
                <a:solidFill>
                  <a:srgbClr val="002060"/>
                </a:solidFill>
                <a:latin typeface="Times New Roman" panose="02020603050405020304" pitchFamily="18" charset="0"/>
                <a:cs typeface="Times New Roman" panose="02020603050405020304" pitchFamily="18" charset="0"/>
                <a:sym typeface="+mn-ea"/>
              </a:rPr>
              <a:t>铺垫</a:t>
            </a:r>
            <a:r>
              <a:rPr lang="zh-CN" altLang="zh-CN" sz="2000" b="1" kern="100" smtClean="0">
                <a:solidFill>
                  <a:srgbClr val="C00000"/>
                </a:solidFill>
                <a:latin typeface="Times New Roman" panose="02020603050405020304" pitchFamily="18" charset="0"/>
                <a:cs typeface="Times New Roman" panose="02020603050405020304" pitchFamily="18" charset="0"/>
                <a:sym typeface="+mn-ea"/>
              </a:rPr>
              <a:t>；</a:t>
            </a:r>
            <a:endParaRPr lang="en-US" altLang="zh-CN" sz="2000" b="1"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b="1" kern="100" smtClean="0">
                <a:solidFill>
                  <a:srgbClr val="C00000"/>
                </a:solidFill>
                <a:latin typeface="宋体" panose="02010600030101010101" pitchFamily="2" charset="-122"/>
                <a:cs typeface="Times New Roman" panose="02020603050405020304" pitchFamily="18" charset="0"/>
              </a:rPr>
              <a:t>③直接切入场景，直接将读者置于故事情节之中，</a:t>
            </a:r>
            <a:endParaRPr lang="en-US" altLang="zh-CN" sz="2000" b="1" kern="100" smtClean="0">
              <a:solidFill>
                <a:srgbClr val="C00000"/>
              </a:solidFill>
              <a:latin typeface="宋体" panose="02010600030101010101" pitchFamily="2" charset="-122"/>
              <a:cs typeface="Times New Roman" panose="02020603050405020304" pitchFamily="18" charset="0"/>
            </a:endParaRPr>
          </a:p>
          <a:p>
            <a:pPr algn="just">
              <a:lnSpc>
                <a:spcPct val="150000"/>
              </a:lnSpc>
              <a:spcAft>
                <a:spcPct val="0"/>
              </a:spcAft>
              <a:tabLst>
                <a:tab pos="2250440"/>
              </a:tabLst>
            </a:pPr>
            <a:r>
              <a:rPr lang="en-US" altLang="zh-CN" sz="2000" b="1" kern="100" smtClean="0">
                <a:solidFill>
                  <a:srgbClr val="C00000"/>
                </a:solidFill>
                <a:latin typeface="Times New Roman" panose="02020603050405020304" pitchFamily="18" charset="0"/>
                <a:cs typeface="Times New Roman" panose="02020603050405020304" pitchFamily="18" charset="0"/>
              </a:rPr>
              <a:t>现场感与参与感强烈。</a:t>
            </a:r>
            <a:endParaRPr lang="en-US" altLang="zh-CN" sz="2000" b="1"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b="1" kern="100" smtClean="0">
                <a:solidFill>
                  <a:srgbClr val="C00000"/>
                </a:solidFill>
                <a:latin typeface="宋体" panose="02010600030101010101" pitchFamily="2" charset="-122"/>
                <a:cs typeface="Times New Roman" panose="02020603050405020304" pitchFamily="18" charset="0"/>
              </a:rPr>
              <a:t>④</a:t>
            </a:r>
            <a:r>
              <a:rPr lang="zh-CN" altLang="zh-CN" sz="2000" b="1" kern="100" spc="-70">
                <a:solidFill>
                  <a:srgbClr val="C00000"/>
                </a:solidFill>
                <a:latin typeface="Times New Roman" panose="02020603050405020304" pitchFamily="18" charset="0"/>
                <a:cs typeface="Times New Roman" panose="02020603050405020304" pitchFamily="18" charset="0"/>
                <a:sym typeface="+mn-ea"/>
              </a:rPr>
              <a:t>开篇</a:t>
            </a:r>
            <a:r>
              <a:rPr lang="zh-CN" altLang="zh-CN" sz="2000" b="1" kern="100" spc="-70">
                <a:solidFill>
                  <a:srgbClr val="002060"/>
                </a:solidFill>
                <a:latin typeface="Times New Roman" panose="02020603050405020304" pitchFamily="18" charset="0"/>
                <a:cs typeface="Times New Roman" panose="02020603050405020304" pitchFamily="18" charset="0"/>
                <a:sym typeface="+mn-ea"/>
              </a:rPr>
              <a:t>照应题目</a:t>
            </a:r>
            <a:r>
              <a:rPr lang="zh-CN" altLang="zh-CN" sz="2000" b="1" kern="100" spc="-70">
                <a:solidFill>
                  <a:srgbClr val="C00000"/>
                </a:solidFill>
                <a:latin typeface="Times New Roman" panose="02020603050405020304" pitchFamily="18" charset="0"/>
                <a:cs typeface="Times New Roman" panose="02020603050405020304" pitchFamily="18" charset="0"/>
                <a:sym typeface="+mn-ea"/>
              </a:rPr>
              <a:t>，烘托并渲染了</a:t>
            </a:r>
            <a:r>
              <a:rPr lang="en-US" altLang="zh-CN" sz="2000" b="1" kern="100" spc="-70">
                <a:solidFill>
                  <a:srgbClr val="C00000"/>
                </a:solidFill>
                <a:latin typeface="宋体" panose="02010600030101010101" pitchFamily="2" charset="-122"/>
                <a:cs typeface="Times New Roman" panose="02020603050405020304" pitchFamily="18" charset="0"/>
                <a:sym typeface="+mn-ea"/>
              </a:rPr>
              <a:t>“</a:t>
            </a:r>
            <a:r>
              <a:rPr lang="zh-CN" altLang="zh-CN" sz="2000" b="1" kern="100" spc="-70">
                <a:solidFill>
                  <a:srgbClr val="C00000"/>
                </a:solidFill>
                <a:latin typeface="Times New Roman" panose="02020603050405020304" pitchFamily="18" charset="0"/>
                <a:cs typeface="Times New Roman" panose="02020603050405020304" pitchFamily="18" charset="0"/>
                <a:sym typeface="+mn-ea"/>
              </a:rPr>
              <a:t>天嚣</a:t>
            </a:r>
            <a:r>
              <a:rPr lang="en-US" altLang="zh-CN" sz="2000" b="1" kern="100" spc="-70">
                <a:solidFill>
                  <a:srgbClr val="C00000"/>
                </a:solidFill>
                <a:latin typeface="宋体" panose="02010600030101010101" pitchFamily="2" charset="-122"/>
                <a:cs typeface="Times New Roman" panose="02020603050405020304" pitchFamily="18" charset="0"/>
                <a:sym typeface="+mn-ea"/>
              </a:rPr>
              <a:t>”</a:t>
            </a:r>
            <a:r>
              <a:rPr lang="zh-CN" altLang="zh-CN" sz="2000" b="1" kern="100" spc="-70">
                <a:solidFill>
                  <a:srgbClr val="C00000"/>
                </a:solidFill>
                <a:latin typeface="Times New Roman" panose="02020603050405020304" pitchFamily="18" charset="0"/>
                <a:cs typeface="Times New Roman" panose="02020603050405020304" pitchFamily="18" charset="0"/>
                <a:sym typeface="+mn-ea"/>
              </a:rPr>
              <a:t>的恐怖气氛，凸显</a:t>
            </a:r>
            <a:r>
              <a:rPr lang="en-US" altLang="zh-CN" sz="2000" b="1" kern="100" spc="-70">
                <a:solidFill>
                  <a:srgbClr val="C00000"/>
                </a:solidFill>
                <a:latin typeface="宋体" panose="02010600030101010101" pitchFamily="2" charset="-122"/>
                <a:cs typeface="Times New Roman" panose="02020603050405020304" pitchFamily="18" charset="0"/>
                <a:sym typeface="+mn-ea"/>
              </a:rPr>
              <a:t>“</a:t>
            </a:r>
            <a:r>
              <a:rPr lang="zh-CN" altLang="zh-CN" sz="2000" b="1" kern="100" spc="-70">
                <a:solidFill>
                  <a:srgbClr val="C00000"/>
                </a:solidFill>
                <a:latin typeface="Times New Roman" panose="02020603050405020304" pitchFamily="18" charset="0"/>
                <a:cs typeface="Times New Roman" panose="02020603050405020304" pitchFamily="18" charset="0"/>
                <a:sym typeface="+mn-ea"/>
              </a:rPr>
              <a:t>天嚣</a:t>
            </a:r>
            <a:r>
              <a:rPr lang="en-US" altLang="zh-CN" sz="2000" b="1" kern="100" spc="-70">
                <a:solidFill>
                  <a:srgbClr val="C00000"/>
                </a:solidFill>
                <a:latin typeface="宋体" panose="02010600030101010101" pitchFamily="2" charset="-122"/>
                <a:cs typeface="Times New Roman" panose="02020603050405020304" pitchFamily="18" charset="0"/>
                <a:sym typeface="+mn-ea"/>
              </a:rPr>
              <a:t>”</a:t>
            </a:r>
            <a:r>
              <a:rPr lang="zh-CN" altLang="zh-CN" sz="2000" b="1" kern="100" spc="-70">
                <a:solidFill>
                  <a:srgbClr val="C00000"/>
                </a:solidFill>
                <a:latin typeface="Times New Roman" panose="02020603050405020304" pitchFamily="18" charset="0"/>
                <a:cs typeface="Times New Roman" panose="02020603050405020304" pitchFamily="18" charset="0"/>
                <a:sym typeface="+mn-ea"/>
              </a:rPr>
              <a:t>的特</a:t>
            </a:r>
            <a:r>
              <a:rPr lang="zh-CN" altLang="zh-CN" sz="2000" b="1" kern="100">
                <a:solidFill>
                  <a:srgbClr val="C00000"/>
                </a:solidFill>
                <a:latin typeface="Times New Roman" panose="02020603050405020304" pitchFamily="18" charset="0"/>
                <a:cs typeface="Times New Roman" panose="02020603050405020304" pitchFamily="18" charset="0"/>
                <a:sym typeface="+mn-ea"/>
              </a:rPr>
              <a:t>点</a:t>
            </a:r>
            <a:r>
              <a:rPr lang="zh-CN" altLang="zh-CN" sz="2000" b="1" kern="100" smtClean="0">
                <a:solidFill>
                  <a:srgbClr val="C00000"/>
                </a:solidFill>
                <a:latin typeface="Times New Roman" panose="02020603050405020304" pitchFamily="18" charset="0"/>
                <a:cs typeface="Times New Roman" panose="02020603050405020304" pitchFamily="18" charset="0"/>
                <a:sym typeface="+mn-ea"/>
              </a:rPr>
              <a:t>；</a:t>
            </a:r>
            <a:endParaRPr lang="zh-CN" altLang="zh-CN" sz="2000" b="1"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矩形 11"/>
          <p:cNvSpPr/>
          <p:nvPr/>
        </p:nvSpPr>
        <p:spPr>
          <a:xfrm>
            <a:off x="6801485" y="693420"/>
            <a:ext cx="4999990" cy="5455285"/>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sz="1200" b="1" kern="100">
                <a:solidFill>
                  <a:srgbClr val="C00000"/>
                </a:solidFill>
                <a:latin typeface="黑体" panose="02010609060101010101" charset="-122"/>
                <a:ea typeface="黑体" panose="02010609060101010101" charset="-122"/>
                <a:cs typeface="黑体" panose="02010609060101010101" charset="-122"/>
              </a:rPr>
              <a:t>天　嚣</a:t>
            </a:r>
            <a:r>
              <a:rPr lang="en-US" altLang="zh-CN" sz="1200" b="1" kern="100">
                <a:solidFill>
                  <a:srgbClr val="C00000"/>
                </a:solidFill>
                <a:latin typeface="黑体" panose="02010609060101010101" charset="-122"/>
                <a:ea typeface="黑体" panose="02010609060101010101" charset="-122"/>
                <a:cs typeface="黑体" panose="02010609060101010101" charset="-122"/>
              </a:rPr>
              <a:t>         </a:t>
            </a:r>
            <a:r>
              <a:rPr lang="zh-CN" altLang="zh-CN" sz="1200" b="1" kern="100">
                <a:solidFill>
                  <a:srgbClr val="C00000"/>
                </a:solidFill>
                <a:latin typeface="黑体" panose="02010609060101010101" charset="-122"/>
                <a:ea typeface="黑体" panose="02010609060101010101" charset="-122"/>
                <a:cs typeface="黑体" panose="02010609060101010101" charset="-122"/>
              </a:rPr>
              <a:t>赵长天</a:t>
            </a:r>
            <a:endParaRPr lang="zh-CN" altLang="zh-CN" sz="1200" b="1" kern="100">
              <a:solidFill>
                <a:srgbClr val="C00000"/>
              </a:solidFill>
              <a:latin typeface="黑体" panose="02010609060101010101" charset="-122"/>
              <a:ea typeface="黑体" panose="02010609060101010101" charset="-122"/>
              <a:cs typeface="黑体" panose="02010609060101010101" charset="-122"/>
            </a:endParaRPr>
          </a:p>
          <a:p>
            <a:pPr algn="just">
              <a:lnSpc>
                <a:spcPct val="130000"/>
              </a:lnSpc>
              <a:spcAft>
                <a:spcPct val="0"/>
              </a:spcAft>
              <a:tabLst>
                <a:tab pos="2250440"/>
              </a:tabLst>
            </a:pP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风，像浪一样，梗着头向钢架房冲撞。钢架房，便发疟疾般地一阵阵战栗、摇晃，像是随时都要散架。</a:t>
            </a:r>
            <a:endPar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渴！难忍难挨的渴，使人的思想退化得十分简单、十分原始。欲望，分解成最简单的元素：水！只要有一杯水，哪怕半杯，不，一口也好哇！</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他躺着，喉头有梗阻感，他怀疑粉尘已经在食道结成硬块。会不会引起别的疾病，比如矽肺？但他懒得想下去。疾病的威胁，似乎已退得十分遥远。</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他闭上眼，调整头部姿势，让左耳朵不受任何阻碍，他左耳听力比右耳强。</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风声。丝毫没有减弱的趋势。</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他仍然充满希望地倾听。</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基地首长一定牵挂着这支小试验队，但无能为力。远隔一百公里，运水车不能出动，直升机无法起飞，在狂虐的大自然面前，人暂时还只能居于屈从的地位。</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他不想再费劲去听了。目前最明智的，也许就是进入半昏迷状态，减少消耗，最大限度地保存体力。</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于是，这间屋子，便沉入无生命状态……</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忽然，处于混沌状态的他，像被雷电击中，浑身一震。一种声音！他转过头，他相信左耳的听觉，没错，滤去风声、沙声、钢架呻吟声、铁皮震颤声，还有一种虽然微弱，却执着，并带节奏的敲击声。</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“有人敲门！”他喊起来。</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遭雷击了，都遭雷击了，一个个全从床上跳起，跌跌撞撞，竟全扑到门口。</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真真切切，有人敲门。谁？当然不可能是运水车，运水车会揿喇叭。微弱的敲门声已经明白无误地告诉大家：不是来救他们的天神，而是需要他们援救的弱者。</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人的生命力，也许是最尖端的科研项目，远比上天的导弹玄秘。如果破门而入的是一队救援大军，屋里这几个人准兴奋得瘫倒在地。而此刻，个个都像喝足了人参汤。</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“桌子上有资料没有？当心被风卷出去！”</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“门别开得太大！”</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“找根棍子撑住！”</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每个人都找到了合适的位置，摆好了下死力的姿势。</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他朝后看看。“开啦！”撤掉顶门棍，他慢慢移动门闩。</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“快，关门！”他喊，却喊不出声。但不用喊，谁都调动了每个细胞的力量。</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门终于关上了。一伙人，都顺门板滑到地上，瘫成一堆稀泥。</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谁也不作声。谁也不想动。直到桌上亮起一盏暗淡的马灯，大家才记起滚进来的那团灰扑扑的东西。</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是个人。马灯就是这人点亮的。穿着毡袍，说着谁也听不懂的蒙语。他知道别人听不懂，所以不多说，便动手解皮口袋。</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西瓜！从皮口袋里滚出来的，竟是大西瓜！绿生生，油津津，像是刚从藤上摘下，有一只还带着一片叶儿呢！</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戈壁滩有好西瓜，西瓜能一直吃到冬天，这不稀罕。稀罕的是现在，当一口水都成了奢侈品的时候，谁还敢想西瓜！</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蒙古族同胞利索地剖开西瓜。红红的汁水，顺着刀把滴滴嗒嗒淌，馋人极了！</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应该是平生吃过的最甜最美的西瓜，但谁也说不出味来，谁都不知道，那几块西瓜是怎么落进肚子里去的。</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至于送瓜人是怎么冲破风沙，奇迹般地来到这里，最终也</a:t>
            </a: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没弄清</a:t>
            </a: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，因为谁也听不懂蒙语。只好让它成为一个</a:t>
            </a: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美好的谜</a:t>
            </a: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，永久地</a:t>
            </a: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留在记忆中</a:t>
            </a: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。(有删改)</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7534910" y="1701800"/>
            <a:ext cx="3553460" cy="2084705"/>
          </a:xfrm>
          <a:prstGeom prst="rect">
            <a:avLst/>
          </a:prstGeom>
        </p:spPr>
      </p:pic>
      <p:pic>
        <p:nvPicPr>
          <p:cNvPr id="9" name="图片 8"/>
          <p:cNvPicPr>
            <a:picLocks noChangeAspect="1"/>
          </p:cNvPicPr>
          <p:nvPr/>
        </p:nvPicPr>
        <p:blipFill>
          <a:blip r:embed="rId3"/>
          <a:stretch>
            <a:fillRect/>
          </a:stretch>
        </p:blipFill>
        <p:spPr>
          <a:xfrm>
            <a:off x="7174865" y="3933825"/>
            <a:ext cx="4472305" cy="28378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blinds(horizontal)">
                                      <p:cBhvr>
                                        <p:cTn id="13" dur="500"/>
                                        <p:tgtEl>
                                          <p:spTgt spid="7">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blinds(horizontal)">
                                      <p:cBhvr>
                                        <p:cTn id="18" dur="500"/>
                                        <p:tgtEl>
                                          <p:spTgt spid="7">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blinds(horizontal)">
                                      <p:cBhvr>
                                        <p:cTn id="23" dur="500"/>
                                        <p:tgtEl>
                                          <p:spTgt spid="7">
                                            <p:txEl>
                                              <p:pRg st="3" end="3"/>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7">
                                            <p:txEl>
                                              <p:pRg st="4" end="4"/>
                                            </p:txEl>
                                          </p:spTgt>
                                        </p:tgtEl>
                                        <p:attrNameLst>
                                          <p:attrName>style.visibility</p:attrName>
                                        </p:attrNameLst>
                                      </p:cBhvr>
                                      <p:to>
                                        <p:strVal val="visible"/>
                                      </p:to>
                                    </p:set>
                                    <p:animEffect transition="in" filter="blinds(horizontal)">
                                      <p:cBhvr>
                                        <p:cTn id="28" dur="500"/>
                                        <p:tgtEl>
                                          <p:spTgt spid="7">
                                            <p:txEl>
                                              <p:pRg st="4" end="4"/>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7">
                                            <p:txEl>
                                              <p:pRg st="5" end="5"/>
                                            </p:txEl>
                                          </p:spTgt>
                                        </p:tgtEl>
                                        <p:attrNameLst>
                                          <p:attrName>style.visibility</p:attrName>
                                        </p:attrNameLst>
                                      </p:cBhvr>
                                      <p:to>
                                        <p:strVal val="visible"/>
                                      </p:to>
                                    </p:set>
                                    <p:animEffect transition="in" filter="blinds(horizontal)">
                                      <p:cBhvr>
                                        <p:cTn id="33"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10845" y="837565"/>
            <a:ext cx="6073140" cy="1476375"/>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5.</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分析情节段落作用题</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小说第</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段的描写很有特色，赏析这样的开头有哪些好处。</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7" name="矩形 6"/>
          <p:cNvSpPr/>
          <p:nvPr/>
        </p:nvSpPr>
        <p:spPr>
          <a:xfrm>
            <a:off x="406400" y="2133600"/>
            <a:ext cx="6073140" cy="3784600"/>
          </a:xfrm>
          <a:prstGeom prst="rect">
            <a:avLst/>
          </a:prstGeom>
        </p:spPr>
        <p:txBody>
          <a:bodyPr wrap="square">
            <a:spAutoFit/>
          </a:bodyPr>
          <a:lstStyle/>
          <a:p>
            <a:pPr algn="ctr">
              <a:lnSpc>
                <a:spcPct val="150000"/>
              </a:lnSpc>
              <a:spcAft>
                <a:spcPct val="0"/>
              </a:spcAft>
              <a:tabLst>
                <a:tab pos="2250440"/>
              </a:tabLst>
            </a:pPr>
            <a:r>
              <a:rPr lang="zh-CN" altLang="zh-CN" sz="2000" b="1" kern="100" spc="-7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b="1" kern="100" spc="-7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sz="2000" b="1" kern="100" spc="-70">
                <a:solidFill>
                  <a:srgbClr val="C00000"/>
                </a:solidFill>
                <a:latin typeface="宋体" panose="02010600030101010101" pitchFamily="2" charset="-122"/>
                <a:cs typeface="Times New Roman" panose="02020603050405020304" pitchFamily="18" charset="0"/>
              </a:rPr>
              <a:t>①</a:t>
            </a:r>
            <a:r>
              <a:rPr lang="zh-CN" altLang="en-US" sz="2000" b="1" kern="100" spc="-70">
                <a:solidFill>
                  <a:srgbClr val="C00000"/>
                </a:solidFill>
                <a:latin typeface="宋体" panose="02010600030101010101" pitchFamily="2" charset="-122"/>
                <a:cs typeface="Times New Roman" panose="02020603050405020304" pitchFamily="18" charset="0"/>
              </a:rPr>
              <a:t>内容上：</a:t>
            </a:r>
            <a:r>
              <a:rPr lang="zh-CN" altLang="en-US" sz="2000" b="1" kern="100" spc="-70">
                <a:solidFill>
                  <a:srgbClr val="002060"/>
                </a:solidFill>
                <a:latin typeface="宋体" panose="02010600030101010101" pitchFamily="2" charset="-122"/>
                <a:cs typeface="Times New Roman" panose="02020603050405020304" pitchFamily="18" charset="0"/>
              </a:rPr>
              <a:t>交代故事发生的环境，突出</a:t>
            </a:r>
            <a:r>
              <a:rPr lang="zh-CN" altLang="zh-CN" sz="2000" b="1" kern="100" spc="-70">
                <a:solidFill>
                  <a:srgbClr val="002060"/>
                </a:solidFill>
                <a:latin typeface="Times New Roman" panose="02020603050405020304" pitchFamily="18" charset="0"/>
                <a:cs typeface="Times New Roman" panose="02020603050405020304" pitchFamily="18" charset="0"/>
              </a:rPr>
              <a:t>自然环境的险</a:t>
            </a:r>
            <a:r>
              <a:rPr lang="zh-CN" altLang="zh-CN" sz="2000" b="1" kern="100">
                <a:solidFill>
                  <a:srgbClr val="002060"/>
                </a:solidFill>
                <a:latin typeface="Times New Roman" panose="02020603050405020304" pitchFamily="18" charset="0"/>
                <a:cs typeface="Times New Roman" panose="02020603050405020304" pitchFamily="18" charset="0"/>
              </a:rPr>
              <a:t>恶</a:t>
            </a:r>
            <a:r>
              <a:rPr lang="zh-CN" altLang="zh-CN" sz="2000" b="1" kern="100" smtClean="0">
                <a:solidFill>
                  <a:srgbClr val="002060"/>
                </a:solidFill>
                <a:latin typeface="Times New Roman" panose="02020603050405020304" pitchFamily="18" charset="0"/>
                <a:cs typeface="Times New Roman" panose="02020603050405020304" pitchFamily="18" charset="0"/>
              </a:rPr>
              <a:t>；</a:t>
            </a:r>
            <a:r>
              <a:rPr lang="zh-CN" altLang="zh-CN" sz="2000" b="1" kern="100">
                <a:solidFill>
                  <a:srgbClr val="002060"/>
                </a:solidFill>
                <a:latin typeface="Times New Roman" panose="02020603050405020304" pitchFamily="18" charset="0"/>
                <a:cs typeface="Times New Roman" panose="02020603050405020304" pitchFamily="18" charset="0"/>
                <a:sym typeface="+mn-ea"/>
              </a:rPr>
              <a:t>为刻画人物创设了典型环境</a:t>
            </a:r>
            <a:r>
              <a:rPr lang="zh-CN" altLang="zh-CN" sz="2000" b="1" kern="100" smtClean="0">
                <a:solidFill>
                  <a:srgbClr val="002060"/>
                </a:solidFill>
                <a:latin typeface="Times New Roman" panose="02020603050405020304" pitchFamily="18" charset="0"/>
                <a:cs typeface="Times New Roman" panose="02020603050405020304" pitchFamily="18" charset="0"/>
                <a:sym typeface="+mn-ea"/>
              </a:rPr>
              <a:t>；</a:t>
            </a:r>
            <a:endParaRPr lang="en-US" altLang="zh-CN" sz="2000" b="1" kern="100" smtClean="0">
              <a:solidFill>
                <a:srgbClr val="00206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b="1" kern="100" spc="-70" smtClean="0">
                <a:solidFill>
                  <a:srgbClr val="C00000"/>
                </a:solidFill>
                <a:latin typeface="宋体" panose="02010600030101010101" pitchFamily="2" charset="-122"/>
                <a:cs typeface="Times New Roman" panose="02020603050405020304" pitchFamily="18" charset="0"/>
              </a:rPr>
              <a:t>②</a:t>
            </a:r>
            <a:r>
              <a:rPr lang="zh-CN" altLang="en-US" sz="2000" b="1" kern="100" spc="-70" smtClean="0">
                <a:solidFill>
                  <a:srgbClr val="C00000"/>
                </a:solidFill>
                <a:latin typeface="宋体" panose="02010600030101010101" pitchFamily="2" charset="-122"/>
                <a:cs typeface="Times New Roman" panose="02020603050405020304" pitchFamily="18" charset="0"/>
              </a:rPr>
              <a:t>结构上：</a:t>
            </a:r>
            <a:r>
              <a:rPr lang="zh-CN" altLang="zh-CN" sz="2000" b="1" kern="100" spc="-70">
                <a:solidFill>
                  <a:srgbClr val="002060"/>
                </a:solidFill>
                <a:latin typeface="Times New Roman" panose="02020603050405020304" pitchFamily="18" charset="0"/>
                <a:cs typeface="Times New Roman" panose="02020603050405020304" pitchFamily="18" charset="0"/>
                <a:sym typeface="+mn-ea"/>
              </a:rPr>
              <a:t>照应题目，</a:t>
            </a:r>
            <a:r>
              <a:rPr lang="zh-CN" altLang="zh-CN" sz="2000" b="1" kern="100">
                <a:solidFill>
                  <a:srgbClr val="002060"/>
                </a:solidFill>
                <a:latin typeface="Times New Roman" panose="02020603050405020304" pitchFamily="18" charset="0"/>
                <a:cs typeface="Times New Roman" panose="02020603050405020304" pitchFamily="18" charset="0"/>
                <a:sym typeface="+mn-ea"/>
              </a:rPr>
              <a:t>推动情节的发展，为写</a:t>
            </a:r>
            <a:r>
              <a:rPr lang="en-US" altLang="zh-CN" sz="2000" b="1" kern="100">
                <a:solidFill>
                  <a:srgbClr val="002060"/>
                </a:solidFill>
                <a:latin typeface="宋体" panose="02010600030101010101" pitchFamily="2"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cs typeface="Times New Roman" panose="02020603050405020304" pitchFamily="18" charset="0"/>
                <a:sym typeface="+mn-ea"/>
              </a:rPr>
              <a:t>渴</a:t>
            </a:r>
            <a:r>
              <a:rPr lang="en-US" altLang="zh-CN" sz="2000" b="1" kern="100">
                <a:solidFill>
                  <a:srgbClr val="002060"/>
                </a:solidFill>
                <a:latin typeface="宋体" panose="02010600030101010101" pitchFamily="2"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cs typeface="Times New Roman" panose="02020603050405020304" pitchFamily="18" charset="0"/>
                <a:sym typeface="+mn-ea"/>
              </a:rPr>
              <a:t>做铺垫</a:t>
            </a:r>
            <a:r>
              <a:rPr lang="zh-CN" altLang="zh-CN" sz="2000" b="1" kern="100" smtClean="0">
                <a:solidFill>
                  <a:srgbClr val="002060"/>
                </a:solidFill>
                <a:latin typeface="Times New Roman" panose="02020603050405020304" pitchFamily="18" charset="0"/>
                <a:cs typeface="Times New Roman" panose="02020603050405020304" pitchFamily="18" charset="0"/>
                <a:sym typeface="+mn-ea"/>
              </a:rPr>
              <a:t>；</a:t>
            </a:r>
            <a:endParaRPr lang="en-US" altLang="zh-CN" sz="2000" b="1"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b="1" kern="100" smtClean="0">
                <a:solidFill>
                  <a:srgbClr val="C00000"/>
                </a:solidFill>
                <a:latin typeface="宋体" panose="02010600030101010101" pitchFamily="2" charset="-122"/>
                <a:cs typeface="Times New Roman" panose="02020603050405020304" pitchFamily="18" charset="0"/>
              </a:rPr>
              <a:t>③</a:t>
            </a:r>
            <a:r>
              <a:rPr lang="zh-CN" altLang="en-US" sz="2000" b="1" kern="100" smtClean="0">
                <a:solidFill>
                  <a:srgbClr val="C00000"/>
                </a:solidFill>
                <a:latin typeface="宋体" panose="02010600030101010101" pitchFamily="2" charset="-122"/>
                <a:cs typeface="Times New Roman" panose="02020603050405020304" pitchFamily="18" charset="0"/>
              </a:rPr>
              <a:t>读者上：</a:t>
            </a:r>
            <a:r>
              <a:rPr lang="en-US" altLang="zh-CN" sz="2000" b="1" kern="100" smtClean="0">
                <a:solidFill>
                  <a:srgbClr val="C00000"/>
                </a:solidFill>
                <a:latin typeface="宋体" panose="02010600030101010101" pitchFamily="2" charset="-122"/>
                <a:cs typeface="Times New Roman" panose="02020603050405020304" pitchFamily="18" charset="0"/>
              </a:rPr>
              <a:t>直接切入场景，直接将读者置于故事情节之中，</a:t>
            </a:r>
            <a:r>
              <a:rPr lang="en-US" altLang="zh-CN" sz="2000" b="1" kern="100" smtClean="0">
                <a:solidFill>
                  <a:srgbClr val="C00000"/>
                </a:solidFill>
                <a:latin typeface="Times New Roman" panose="02020603050405020304" pitchFamily="18" charset="0"/>
                <a:cs typeface="Times New Roman" panose="02020603050405020304" pitchFamily="18" charset="0"/>
              </a:rPr>
              <a:t>现场感与参与感强烈。</a:t>
            </a:r>
            <a:endParaRPr lang="en-US" altLang="zh-CN" sz="2000" b="1"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endParaRPr lang="zh-CN" altLang="zh-CN" sz="2000" b="1"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矩形 11"/>
          <p:cNvSpPr/>
          <p:nvPr/>
        </p:nvSpPr>
        <p:spPr>
          <a:xfrm>
            <a:off x="6801485" y="693420"/>
            <a:ext cx="4999990" cy="5455285"/>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sz="1200" b="1" kern="100">
                <a:solidFill>
                  <a:srgbClr val="C00000"/>
                </a:solidFill>
                <a:latin typeface="黑体" panose="02010609060101010101" charset="-122"/>
                <a:ea typeface="黑体" panose="02010609060101010101" charset="-122"/>
                <a:cs typeface="黑体" panose="02010609060101010101" charset="-122"/>
              </a:rPr>
              <a:t>天　嚣</a:t>
            </a:r>
            <a:r>
              <a:rPr lang="en-US" altLang="zh-CN" sz="1200" b="1" kern="100">
                <a:solidFill>
                  <a:srgbClr val="C00000"/>
                </a:solidFill>
                <a:latin typeface="黑体" panose="02010609060101010101" charset="-122"/>
                <a:ea typeface="黑体" panose="02010609060101010101" charset="-122"/>
                <a:cs typeface="黑体" panose="02010609060101010101" charset="-122"/>
              </a:rPr>
              <a:t>         </a:t>
            </a:r>
            <a:r>
              <a:rPr lang="zh-CN" altLang="zh-CN" sz="1200" b="1" kern="100">
                <a:solidFill>
                  <a:srgbClr val="C00000"/>
                </a:solidFill>
                <a:latin typeface="黑体" panose="02010609060101010101" charset="-122"/>
                <a:ea typeface="黑体" panose="02010609060101010101" charset="-122"/>
                <a:cs typeface="黑体" panose="02010609060101010101" charset="-122"/>
              </a:rPr>
              <a:t>赵长天</a:t>
            </a:r>
            <a:endParaRPr lang="zh-CN" altLang="zh-CN" sz="1200" b="1" kern="100">
              <a:solidFill>
                <a:srgbClr val="C00000"/>
              </a:solidFill>
              <a:latin typeface="黑体" panose="02010609060101010101" charset="-122"/>
              <a:ea typeface="黑体" panose="02010609060101010101" charset="-122"/>
              <a:cs typeface="黑体" panose="02010609060101010101" charset="-122"/>
            </a:endParaRPr>
          </a:p>
          <a:p>
            <a:pPr algn="just">
              <a:lnSpc>
                <a:spcPct val="130000"/>
              </a:lnSpc>
              <a:spcAft>
                <a:spcPct val="0"/>
              </a:spcAft>
              <a:tabLst>
                <a:tab pos="2250440"/>
              </a:tabLst>
            </a:pP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风，像浪一样，梗着头向钢架房冲撞。钢架房，便发疟疾般地一阵阵战栗、摇晃，像是随时都要散架。</a:t>
            </a:r>
            <a:endPar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渴！难忍难挨的渴，使人的思想退化得十分简单、十分原始。欲望，分解成最简单的元素：水！只要有一杯水，哪怕半杯，不，一口也好哇！</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他躺着，喉头有梗阻感，他怀疑粉尘已经在食道结成硬块。会不会引起别的疾病，比如矽肺？但他懒得想下去。疾病的威胁，似乎已退得十分遥远。</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他闭上眼，调整头部姿势，让左耳朵不受任何阻碍，他左耳听力比右耳强。</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风声。丝毫没有减弱的趋势。</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他仍然充满希望地倾听。</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基地首长一定牵挂着这支小试验队，但无能为力。远隔一百公里，运水车不能出动，直升机无法起飞，在狂虐的大自然面前，人暂时还只能居于屈从的地位。</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他不想再费劲去听了。目前最明智的，也许就是进入半昏迷状态，减少消耗，最大限度地保存体力。</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于是，这间屋子，便沉入无生命状态……</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忽然，处于混沌状态的他，像被雷电击中，浑身一震。一种声音！他转过头，他相信左耳的听觉，没错，滤去风声、沙声、钢架呻吟声、铁皮震颤声，还有一种虽然微弱，却执着，并带节奏的敲击声。</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“有人敲门！”他喊起来。</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遭雷击了，都遭雷击了，一个个全从床上跳起，跌跌撞撞，竟全扑到门口。</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真真切切，有人敲门。谁？当然不可能是运水车，运水车会揿喇叭。微弱的敲门声已经明白无误地告诉大家：不是来救他们的天神，而是需要他们援救的弱者。</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人的生命力，也许是最尖端的科研项目，远比上天的导弹玄秘。如果破门而入的是一队救援大军，屋里这几个人准兴奋得瘫倒在地。而此刻，个个都像喝足了人参汤。</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“桌子上有资料没有？当心被风卷出去！”</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“门别开得太大！”</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“找根棍子撑住！”</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每个人都找到了合适的位置，摆好了下死力的姿势。</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他朝后看看。“开啦！”撤掉顶门棍，他慢慢移动门闩。</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“快，关门！”他喊，却喊不出声。但不用喊，谁都调动了每个细胞的力量。</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门终于关上了。一伙人，都顺门板滑到地上，瘫成一堆稀泥。</a:t>
            </a:r>
            <a:endParaRPr lang="zh-CN" altLang="zh-CN" sz="6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谁也不作声。谁也不想动。直到桌上亮起一盏暗淡的马灯，大家才记起滚进来的那团灰扑扑的东西。</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是个人。马灯就是这人点亮的。穿着毡袍，说着谁也听不懂的蒙语。他知道别人听不懂，所以不多说，便动手解皮口袋。</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西瓜！从皮口袋里滚出来的，竟是大西瓜！绿生生，油津津，像是刚从藤上摘下，有一只还带着一片叶儿呢！</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戈壁滩有好西瓜，西瓜能一直吃到冬天，这不稀罕。稀罕的是现在，当一口水都成了奢侈品的时候，谁还敢想西瓜！</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蒙古族同胞利索地剖开西瓜。红红的汁水，顺着刀把滴滴嗒嗒淌，馋人极了！</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应该是平生吃过的最甜最美的西瓜，但谁也说不出味来，谁都不知道，那几块西瓜是怎么落进肚子里去的。</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至于送瓜人是怎么冲破风沙，奇迹般地来到这里，最终也</a:t>
            </a: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没弄清</a:t>
            </a: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，因为谁也听不懂蒙语。只好让它成为一个</a:t>
            </a: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美好的谜</a:t>
            </a: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，永久地</a:t>
            </a: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留在记忆中</a:t>
            </a: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。(有删改)</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2"/>
          <a:stretch>
            <a:fillRect/>
          </a:stretch>
        </p:blipFill>
        <p:spPr>
          <a:xfrm>
            <a:off x="6670675" y="1652905"/>
            <a:ext cx="5276850" cy="4445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410845" y="1264285"/>
            <a:ext cx="5083810" cy="1014730"/>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小说中画横线部分两次提到</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雷击</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，这一情节有什么作用？</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7" name="矩形 6"/>
          <p:cNvSpPr/>
          <p:nvPr/>
        </p:nvSpPr>
        <p:spPr>
          <a:xfrm>
            <a:off x="334010" y="2566035"/>
            <a:ext cx="5083810" cy="4246245"/>
          </a:xfrm>
          <a:prstGeom prst="rect">
            <a:avLst/>
          </a:prstGeom>
        </p:spPr>
        <p:txBody>
          <a:bodyPr wrap="square">
            <a:spAutoFit/>
          </a:bodyPr>
          <a:lstStyle/>
          <a:p>
            <a:pPr algn="ctr">
              <a:lnSpc>
                <a:spcPct val="15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sym typeface="+mn-ea"/>
              </a:rPr>
              <a:t>推动情节的自然发展。</a:t>
            </a:r>
            <a:r>
              <a:rPr lang="zh-CN" altLang="zh-CN" sz="2000" kern="100">
                <a:solidFill>
                  <a:srgbClr val="002060"/>
                </a:solidFill>
                <a:latin typeface="Times New Roman" panose="02020603050405020304" pitchFamily="18" charset="0"/>
                <a:cs typeface="Times New Roman" panose="02020603050405020304" pitchFamily="18" charset="0"/>
                <a:sym typeface="+mn-ea"/>
              </a:rPr>
              <a:t>与前文恶劣环境的描写形成一种和谐的场景，为后面的开门救助做铺垫。</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sym typeface="+mn-ea"/>
              </a:rPr>
              <a:t>②</a:t>
            </a:r>
            <a:r>
              <a:rPr lang="zh-CN" altLang="zh-CN" sz="2000" kern="100">
                <a:solidFill>
                  <a:srgbClr val="C00000"/>
                </a:solidFill>
                <a:latin typeface="Times New Roman" panose="02020603050405020304" pitchFamily="18" charset="0"/>
                <a:cs typeface="Times New Roman" panose="02020603050405020304" pitchFamily="18" charset="0"/>
                <a:sym typeface="+mn-ea"/>
              </a:rPr>
              <a:t>塑造</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他</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及队员们的人物形象。</a:t>
            </a:r>
            <a:r>
              <a:rPr lang="zh-CN" altLang="zh-CN" sz="2000" kern="100">
                <a:solidFill>
                  <a:srgbClr val="002060"/>
                </a:solidFill>
                <a:latin typeface="Times New Roman" panose="02020603050405020304" pitchFamily="18" charset="0"/>
                <a:cs typeface="Times New Roman" panose="02020603050405020304" pitchFamily="18" charset="0"/>
                <a:sym typeface="+mn-ea"/>
              </a:rPr>
              <a:t>表现队员们的</a:t>
            </a:r>
            <a:r>
              <a:rPr lang="zh-CN" altLang="zh-CN" sz="2000" b="1" kern="100">
                <a:solidFill>
                  <a:srgbClr val="002060"/>
                </a:solidFill>
                <a:latin typeface="Times New Roman" panose="02020603050405020304" pitchFamily="18" charset="0"/>
                <a:cs typeface="Times New Roman" panose="02020603050405020304" pitchFamily="18" charset="0"/>
                <a:sym typeface="+mn-ea"/>
              </a:rPr>
              <a:t>扶危济困</a:t>
            </a:r>
            <a:r>
              <a:rPr lang="zh-CN" altLang="zh-CN" sz="2000" kern="100">
                <a:solidFill>
                  <a:srgbClr val="002060"/>
                </a:solidFill>
                <a:latin typeface="Times New Roman" panose="02020603050405020304" pitchFamily="18" charset="0"/>
                <a:cs typeface="Times New Roman" panose="02020603050405020304" pitchFamily="18" charset="0"/>
                <a:sym typeface="+mn-ea"/>
              </a:rPr>
              <a:t>性格特征</a:t>
            </a:r>
            <a:r>
              <a:rPr lang="zh-CN" altLang="zh-CN" sz="2000" kern="100" smtClean="0">
                <a:solidFill>
                  <a:srgbClr val="002060"/>
                </a:solidFill>
                <a:latin typeface="Times New Roman" panose="02020603050405020304" pitchFamily="18" charset="0"/>
                <a:cs typeface="Times New Roman" panose="02020603050405020304" pitchFamily="18" charset="0"/>
                <a:sym typeface="+mn-ea"/>
              </a:rPr>
              <a:t>。</a:t>
            </a:r>
            <a:endParaRPr lang="en-US" altLang="zh-CN" sz="2000" kern="100" smtClean="0">
              <a:solidFill>
                <a:srgbClr val="00206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sym typeface="+mn-ea"/>
              </a:rPr>
              <a:t>③</a:t>
            </a:r>
            <a:r>
              <a:rPr lang="zh-CN" altLang="en-US" sz="2000" kern="100" smtClean="0">
                <a:solidFill>
                  <a:srgbClr val="C00000"/>
                </a:solidFill>
                <a:latin typeface="宋体" panose="02010600030101010101" pitchFamily="2" charset="-122"/>
                <a:cs typeface="Times New Roman" panose="02020603050405020304" pitchFamily="18" charset="0"/>
                <a:sym typeface="+mn-ea"/>
              </a:rPr>
              <a:t>突出主题：</a:t>
            </a:r>
            <a:r>
              <a:rPr lang="zh-CN" altLang="zh-CN" sz="2000" kern="100">
                <a:solidFill>
                  <a:srgbClr val="002060"/>
                </a:solidFill>
                <a:latin typeface="Times New Roman" panose="02020603050405020304" pitchFamily="18" charset="0"/>
                <a:cs typeface="Times New Roman" panose="02020603050405020304" pitchFamily="18" charset="0"/>
              </a:rPr>
              <a:t>交代人物等待紧急事件的反应，危难之际有了需要帮助的新的人物出现</a:t>
            </a:r>
            <a:r>
              <a:rPr lang="zh-CN" altLang="zh-CN" sz="2000" kern="100" smtClean="0">
                <a:solidFill>
                  <a:srgbClr val="002060"/>
                </a:solidFill>
                <a:latin typeface="Times New Roman" panose="02020603050405020304" pitchFamily="18" charset="0"/>
                <a:cs typeface="Times New Roman" panose="02020603050405020304" pitchFamily="18" charset="0"/>
              </a:rPr>
              <a:t>。</a:t>
            </a:r>
            <a:endParaRPr lang="en-US" altLang="zh-CN" sz="2000" kern="100" smtClean="0">
              <a:solidFill>
                <a:srgbClr val="00206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endParaRPr lang="en-US" altLang="zh-CN" sz="2000" kern="100" smtClean="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矩形 11"/>
          <p:cNvSpPr/>
          <p:nvPr/>
        </p:nvSpPr>
        <p:spPr>
          <a:xfrm>
            <a:off x="6071235" y="693420"/>
            <a:ext cx="5730240" cy="5970270"/>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sz="1200" b="1" kern="100">
                <a:solidFill>
                  <a:srgbClr val="C00000"/>
                </a:solidFill>
                <a:latin typeface="黑体" panose="02010609060101010101" charset="-122"/>
                <a:ea typeface="黑体" panose="02010609060101010101" charset="-122"/>
                <a:cs typeface="黑体" panose="02010609060101010101" charset="-122"/>
              </a:rPr>
              <a:t>天　嚣</a:t>
            </a:r>
            <a:r>
              <a:rPr lang="en-US" altLang="zh-CN" sz="1200" b="1" kern="100">
                <a:solidFill>
                  <a:srgbClr val="C00000"/>
                </a:solidFill>
                <a:latin typeface="黑体" panose="02010609060101010101" charset="-122"/>
                <a:ea typeface="黑体" panose="02010609060101010101" charset="-122"/>
                <a:cs typeface="黑体" panose="02010609060101010101" charset="-122"/>
              </a:rPr>
              <a:t>         </a:t>
            </a:r>
            <a:r>
              <a:rPr lang="zh-CN" altLang="zh-CN" sz="1200" b="1" kern="100">
                <a:solidFill>
                  <a:srgbClr val="C00000"/>
                </a:solidFill>
                <a:latin typeface="黑体" panose="02010609060101010101" charset="-122"/>
                <a:ea typeface="黑体" panose="02010609060101010101" charset="-122"/>
                <a:cs typeface="黑体" panose="02010609060101010101" charset="-122"/>
              </a:rPr>
              <a:t>赵长天</a:t>
            </a:r>
            <a:endParaRPr lang="zh-CN" altLang="zh-CN" sz="1200" b="1" kern="100">
              <a:solidFill>
                <a:srgbClr val="C00000"/>
              </a:solidFill>
              <a:latin typeface="黑体" panose="02010609060101010101" charset="-122"/>
              <a:ea typeface="黑体" panose="02010609060101010101" charset="-122"/>
              <a:cs typeface="黑体" panose="02010609060101010101" charset="-122"/>
            </a:endParaRPr>
          </a:p>
          <a:p>
            <a:pPr algn="just">
              <a:lnSpc>
                <a:spcPct val="100000"/>
              </a:lnSpc>
              <a:spcAft>
                <a:spcPct val="0"/>
              </a:spcAft>
              <a:tabLst>
                <a:tab pos="2250440"/>
              </a:tabLst>
            </a:pPr>
            <a:r>
              <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风，像浪一样，梗着头向钢架房冲撞。钢架房，便发疟疾般地一阵阵战栗、摇晃，像是随时都要散架。</a:t>
            </a:r>
            <a:endParaRPr lang="zh-CN" altLang="zh-CN" sz="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渴！难忍难挨的渴，使人的思想退化得十分简单、十分原始。欲望，分解成最简单的元素：水！只要有一杯水，哪怕半杯，不，一口也好哇！</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他躺着，喉头有梗阻感，他怀疑粉尘已经在食道结成硬块。会不会引起别的疾病，比如矽肺？但他懒得想下去。疾病的威胁，似乎已退得十分遥远。</a:t>
            </a:r>
            <a:endParaRPr lang="zh-CN" altLang="zh-CN" sz="6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他闭上眼，调整头部姿势，让左耳朵不受任何阻碍，他左耳听力比右耳强。</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风声。丝毫没有减弱的趋势。</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他仍然充满希望地倾听。</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基地首长一定牵挂着这支小试验队，但无能为力。远隔一百公里，运水车不能出动，直升机无法起飞，在狂虐的大自然面前，人暂时还只能居于屈从的地位。</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他不想再费劲去听了。目前最明智的，也许就是进入半昏迷状态，减少消耗，最大限度地保存体力。</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于是，这间屋子，便沉入无生命状态……</a:t>
            </a:r>
            <a:endParaRPr lang="zh-CN" altLang="zh-CN" sz="6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1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忽然，处于混沌状态的他，像被雷电击中，浑身一震。一种声音！他转过头，他相信左耳的听觉，没错，滤去风声、沙声、钢架呻吟声、铁皮震颤声，还有一种虽然微弱，却执着，并带节奏的敲击声。</a:t>
            </a:r>
            <a:endParaRPr lang="zh-CN" altLang="zh-CN" sz="1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1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“有人敲门！”他喊起来。</a:t>
            </a:r>
            <a:endParaRPr lang="zh-CN" altLang="zh-CN" sz="1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18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遭</a:t>
            </a:r>
            <a:r>
              <a:rPr lang="zh-CN" altLang="zh-CN" sz="18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雷击</a:t>
            </a:r>
            <a:r>
              <a:rPr lang="zh-CN" altLang="zh-CN" sz="18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了，都遭</a:t>
            </a:r>
            <a:r>
              <a:rPr lang="zh-CN" altLang="zh-CN" sz="18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雷击</a:t>
            </a:r>
            <a:r>
              <a:rPr lang="zh-CN" altLang="zh-CN" sz="18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了，一个个全从床上跳起，跌跌撞撞，竟全扑到门口。</a:t>
            </a:r>
            <a:endParaRPr lang="zh-CN" altLang="zh-CN" sz="1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1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真真切切，有人敲门。谁？当然不可能是运水车，运水车会揿喇叭。微弱的敲门声已经明白无误地告诉大家：不是来救他们的天神，而是需要他们援救的弱者。</a:t>
            </a:r>
            <a:endParaRPr lang="zh-CN" altLang="zh-CN" sz="1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人的生命力，也许是最尖端的科研项目，远比上天的导弹玄秘。如果破门而入的是一队救援大军，屋里这几个人准兴奋得瘫倒在地。而此刻，个个都像喝足了人参汤。</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“桌子上有资料没有？当心被风卷出去！”</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“门别开得太大！”</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“找根棍子撑住！”</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每个人都找到了合适的位置，摆好了下死力的姿势。</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他朝后看看。“开啦！”撤掉顶门棍，他慢慢移动门闩。</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“快，关门！”他喊，却喊不出声。但不用喊，谁都调动了每个细胞的力量。</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门终于关上了。一伙人，都顺门板滑到地上，瘫成一堆稀泥。</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谁也不作声。谁也不想动。直到桌上亮起一盏暗淡的马灯，大家才记起滚进来的那团灰扑扑的东西。</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是个人。马灯就是这人点亮的。穿着毡袍，说着谁也听不懂的蒙语。他知道别人听不懂，所以不多说，便动手解皮口袋。</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西瓜！从皮口袋里滚出来的，竟是大西瓜！绿生生，油津津，像是刚从藤上摘下，有一只还带着一片叶儿呢！</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戈壁滩有好西瓜，西瓜能一直吃到冬天，这不稀罕。稀罕的是现在，当一口水都成了奢侈品的时候，谁还敢想西瓜！</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蒙古族同胞利索地剖开西瓜。红红的汁水，顺着刀把滴滴嗒嗒淌，馋人极了！</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应该是平生吃过的最甜最美的西瓜，但谁也说不出味来，谁都不知道，那几块西瓜是怎么落进肚子里去的。</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至于送瓜人是怎么冲破风沙，奇迹般地来到这里，最终也</a:t>
            </a: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没弄清</a:t>
            </a: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，因为谁也听不懂蒙语。只好让它成为一个</a:t>
            </a: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美好的谜</a:t>
            </a: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，永久地</a:t>
            </a: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留在记忆中</a:t>
            </a: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。(有删改)</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8087360" y="1061085"/>
            <a:ext cx="2305050" cy="1504950"/>
          </a:xfrm>
          <a:prstGeom prst="rect">
            <a:avLst/>
          </a:prstGeom>
        </p:spPr>
      </p:pic>
      <p:pic>
        <p:nvPicPr>
          <p:cNvPr id="9" name="图片 8"/>
          <p:cNvPicPr>
            <a:picLocks noChangeAspect="1"/>
          </p:cNvPicPr>
          <p:nvPr/>
        </p:nvPicPr>
        <p:blipFill>
          <a:blip r:embed="rId3"/>
          <a:stretch>
            <a:fillRect/>
          </a:stretch>
        </p:blipFill>
        <p:spPr>
          <a:xfrm>
            <a:off x="5878830" y="4077970"/>
            <a:ext cx="6226810" cy="25730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blinds(horizontal)">
                                      <p:cBhvr>
                                        <p:cTn id="13" dur="500"/>
                                        <p:tgtEl>
                                          <p:spTgt spid="7">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blinds(horizontal)">
                                      <p:cBhvr>
                                        <p:cTn id="18"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12" name="矩形 11"/>
          <p:cNvSpPr/>
          <p:nvPr/>
        </p:nvSpPr>
        <p:spPr>
          <a:xfrm>
            <a:off x="6071235" y="693420"/>
            <a:ext cx="5730240" cy="5855970"/>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sz="700" b="1" kern="100">
                <a:solidFill>
                  <a:srgbClr val="C00000"/>
                </a:solidFill>
                <a:latin typeface="黑体" panose="02010609060101010101" charset="-122"/>
                <a:ea typeface="黑体" panose="02010609060101010101" charset="-122"/>
                <a:cs typeface="黑体" panose="02010609060101010101" charset="-122"/>
              </a:rPr>
              <a:t>天　嚣</a:t>
            </a:r>
            <a:r>
              <a:rPr lang="en-US" altLang="zh-CN" sz="700" b="1" kern="100">
                <a:solidFill>
                  <a:srgbClr val="C00000"/>
                </a:solidFill>
                <a:latin typeface="黑体" panose="02010609060101010101" charset="-122"/>
                <a:ea typeface="黑体" panose="02010609060101010101" charset="-122"/>
                <a:cs typeface="黑体" panose="02010609060101010101" charset="-122"/>
              </a:rPr>
              <a:t>         </a:t>
            </a:r>
            <a:r>
              <a:rPr lang="zh-CN" altLang="zh-CN" sz="700" b="1" kern="100">
                <a:solidFill>
                  <a:srgbClr val="C00000"/>
                </a:solidFill>
                <a:latin typeface="黑体" panose="02010609060101010101" charset="-122"/>
                <a:ea typeface="黑体" panose="02010609060101010101" charset="-122"/>
                <a:cs typeface="黑体" panose="02010609060101010101" charset="-122"/>
              </a:rPr>
              <a:t>赵长天</a:t>
            </a:r>
            <a:endParaRPr lang="zh-CN" altLang="zh-CN" sz="700" b="1" kern="100">
              <a:solidFill>
                <a:srgbClr val="C00000"/>
              </a:solidFill>
              <a:latin typeface="黑体" panose="02010609060101010101" charset="-122"/>
              <a:ea typeface="黑体" panose="02010609060101010101" charset="-122"/>
              <a:cs typeface="黑体" panose="02010609060101010101" charset="-122"/>
            </a:endParaRPr>
          </a:p>
          <a:p>
            <a:pPr algn="just">
              <a:lnSpc>
                <a:spcPct val="10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风，像浪一样，梗着头向钢架房冲撞。钢架房，便发疟疾般地一阵阵战栗、摇晃，像是随时都要散架。</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渴！难忍难挨的渴，使人的思想退化得十分简单、十分原始。欲望，分解成最简单的元素：水！只要有一杯水，哪怕半杯，不，一口也好哇！</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他躺着，喉头有梗阻感，他怀疑粉尘已经在食道结成硬块。会不会引起别的疾病，比如矽肺？但他懒得想下去。疾病的威胁，似乎已退得十分遥远。</a:t>
            </a:r>
            <a:endParaRPr lang="zh-CN" altLang="zh-CN" sz="7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他闭上眼，调整头部姿势，让左耳朵不受任何阻碍，他左耳听力比右耳强。</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风声。丝毫没有减弱的趋势。</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他仍然充满希望地倾听。</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基地首长一定牵挂着这支小试验队，但无能为力。远隔一百公里，运水车不能出动，直升机无法起飞，在狂虐的大自然面前，人暂时还只能居于屈从的地位。</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他不想再费劲去听了。目前最明智的，也许就是进入半昏迷状态，减少消耗，最大限度地保存体力。</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00000"/>
              </a:lnSpc>
              <a:spcAft>
                <a:spcPct val="0"/>
              </a:spcAft>
              <a:tabLst>
                <a:tab pos="2250440"/>
              </a:tabLst>
            </a:pPr>
            <a:r>
              <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于是，这间屋子，便沉入无生命状态……</a:t>
            </a:r>
            <a:endParaRPr lang="zh-CN" altLang="zh-CN" sz="7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忽然，处于混沌状态的他，像被雷电击中，浑身一震。一种声音！他转过头，他相信左耳的听觉，没错，滤去风声、沙声、钢架呻吟声、铁皮震颤声，还有一种虽然微弱，却执着，并带节奏的敲击声。</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“有人敲门！”他喊起来。</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遭</a:t>
            </a: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雷击</a:t>
            </a: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了，都遭</a:t>
            </a: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雷击</a:t>
            </a: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了，一个个全从床上跳起，跌跌撞撞，竟全扑到门口。</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真真切切，有人敲门。谁？当然不可能是运水车，运水车会揿喇叭。微弱的敲门声已经明白无误地告诉大家：不是来救他们的天神，而是需要他们援救的弱者。</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人的生命力，也许是最尖端的科研项目，远比上天的导弹玄秘。如果破门而入的是一队救援大军，屋里这几个人准兴奋得瘫倒在地。而此刻，个个都像喝足了人参汤。</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“桌子上有资料没有？当心被风卷出去！”</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“门别开得太大！”</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“找根棍子撑住！”</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每个人都找到了合适的位置，摆好了下死力的姿势。</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他朝后看看。“开啦！”撤掉顶门棍，他慢慢移动门闩。</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“快，关门！”他喊，却喊不出声。但不用喊，谁都调动了每个细胞的力量。</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门终于关上了。一伙人，都顺门板滑到地上，瘫成一堆稀泥。</a:t>
            </a:r>
            <a:endParaRPr lang="zh-CN" altLang="zh-CN" sz="7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谁也不作声。谁也不想动。直到桌上亮起一盏暗淡的马灯，大家才记起滚进来的那团灰扑扑的东西。</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是个人。马灯就是这人点亮的。穿着毡袍，说着谁也听不懂的蒙语。他知道别人听不懂，所以不多说，便动手解皮口袋。</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西瓜！从皮口袋里滚出来的，竟是大西瓜！绿生生，油津津，像是刚从藤上摘下，有一只还带着一片叶儿呢！</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戈壁滩有好西瓜，西瓜能一直吃到冬天，这不稀罕。稀罕的是现在，当一口水都成了奢侈品的时候，谁还敢想西瓜！</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蒙古族同胞利索地剖开西瓜。红红的汁水，顺着刀把滴滴嗒嗒淌，馋人极了！</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30000"/>
              </a:lnSpc>
              <a:spcAft>
                <a:spcPct val="0"/>
              </a:spcAft>
              <a:tabLst>
                <a:tab pos="2250440"/>
              </a:tabLst>
            </a:pPr>
            <a:r>
              <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应该是平生吃过的最甜最美的西瓜，但谁也说不出味来，谁都不知道，那几块西瓜是怎么落进肚子里去的。</a:t>
            </a:r>
            <a:endParaRPr lang="zh-CN" altLang="zh-CN" sz="7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tabLst>
                <a:tab pos="2250440"/>
              </a:tabLst>
            </a:pPr>
            <a:r>
              <a:rPr lang="zh-CN" altLang="zh-CN" sz="14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至于送瓜人是怎么冲破风沙，奇迹般地来到这里，最终也</a:t>
            </a:r>
            <a:r>
              <a:rPr lang="zh-CN"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没弄清</a:t>
            </a:r>
            <a:r>
              <a:rPr lang="zh-CN" altLang="zh-CN" sz="14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，因为谁也听不懂蒙语。只好让它成为一个</a:t>
            </a:r>
            <a:r>
              <a:rPr lang="zh-CN"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美好的谜</a:t>
            </a:r>
            <a:r>
              <a:rPr lang="zh-CN" altLang="zh-CN" sz="14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，永久地</a:t>
            </a:r>
            <a:r>
              <a:rPr lang="zh-CN" altLang="zh-CN" sz="14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留在记忆中</a:t>
            </a:r>
            <a:r>
              <a:rPr lang="zh-CN" altLang="zh-CN" sz="14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。(有删改)</a:t>
            </a:r>
            <a:endParaRPr lang="zh-CN" altLang="zh-CN" sz="14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9" name="矩形 8"/>
          <p:cNvSpPr/>
          <p:nvPr/>
        </p:nvSpPr>
        <p:spPr>
          <a:xfrm>
            <a:off x="410845" y="1264285"/>
            <a:ext cx="5122545" cy="1476375"/>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小说以一个没有谜底的</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美好的谜</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结尾，这样处理有怎样的艺术效果？请结合作品进行分析。</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nvSpPr>
        <p:spPr>
          <a:xfrm>
            <a:off x="410845" y="2583180"/>
            <a:ext cx="5122545" cy="3322955"/>
          </a:xfrm>
          <a:prstGeom prst="rect">
            <a:avLst/>
          </a:prstGeom>
        </p:spPr>
        <p:txBody>
          <a:bodyPr wrap="square">
            <a:spAutoFit/>
          </a:bodyPr>
          <a:lstStyle/>
          <a:p>
            <a:pPr algn="ctr">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sz="2000" b="1" kern="100">
                <a:solidFill>
                  <a:srgbClr val="C00000"/>
                </a:solidFill>
                <a:latin typeface="宋体" panose="02010600030101010101" pitchFamily="2" charset="-122"/>
                <a:cs typeface="Times New Roman" panose="02020603050405020304" pitchFamily="18" charset="0"/>
              </a:rPr>
              <a:t>①</a:t>
            </a:r>
            <a:r>
              <a:rPr lang="zh-CN" altLang="en-US" sz="2000" b="1" kern="100">
                <a:solidFill>
                  <a:srgbClr val="C00000"/>
                </a:solidFill>
                <a:latin typeface="宋体" panose="02010600030101010101" pitchFamily="2" charset="-122"/>
                <a:cs typeface="Times New Roman" panose="02020603050405020304" pitchFamily="18" charset="0"/>
              </a:rPr>
              <a:t>内容：</a:t>
            </a:r>
            <a:r>
              <a:rPr lang="zh-CN" altLang="zh-CN" sz="2000" b="1" kern="100">
                <a:solidFill>
                  <a:srgbClr val="002060"/>
                </a:solidFill>
                <a:latin typeface="Times New Roman" panose="02020603050405020304" pitchFamily="18" charset="0"/>
                <a:cs typeface="Times New Roman" panose="02020603050405020304" pitchFamily="18" charset="0"/>
              </a:rPr>
              <a:t>小说人物</a:t>
            </a:r>
            <a:r>
              <a:rPr lang="en-US" altLang="zh-CN" sz="2000" b="1" kern="100">
                <a:solidFill>
                  <a:srgbClr val="002060"/>
                </a:solidFill>
                <a:latin typeface="宋体" panose="02010600030101010101" pitchFamily="2" charset="-122"/>
                <a:cs typeface="Times New Roman" panose="02020603050405020304" pitchFamily="18" charset="0"/>
              </a:rPr>
              <a:t>“</a:t>
            </a:r>
            <a:r>
              <a:rPr lang="zh-CN" altLang="zh-CN" sz="2000" b="1" kern="100">
                <a:solidFill>
                  <a:srgbClr val="002060"/>
                </a:solidFill>
                <a:latin typeface="Times New Roman" panose="02020603050405020304" pitchFamily="18" charset="0"/>
                <a:cs typeface="Times New Roman" panose="02020603050405020304" pitchFamily="18" charset="0"/>
              </a:rPr>
              <a:t>他</a:t>
            </a:r>
            <a:r>
              <a:rPr lang="en-US" altLang="zh-CN" sz="2000" b="1" kern="100">
                <a:solidFill>
                  <a:srgbClr val="002060"/>
                </a:solidFill>
                <a:latin typeface="宋体" panose="02010600030101010101" pitchFamily="2" charset="-122"/>
                <a:cs typeface="Times New Roman" panose="02020603050405020304" pitchFamily="18" charset="0"/>
              </a:rPr>
              <a:t>”</a:t>
            </a:r>
            <a:r>
              <a:rPr lang="zh-CN" altLang="zh-CN" sz="2000" b="1" kern="100">
                <a:solidFill>
                  <a:srgbClr val="002060"/>
                </a:solidFill>
                <a:latin typeface="Times New Roman" panose="02020603050405020304" pitchFamily="18" charset="0"/>
                <a:cs typeface="Times New Roman" panose="02020603050405020304" pitchFamily="18" charset="0"/>
              </a:rPr>
              <a:t>所知有限，这样写很真实</a:t>
            </a:r>
            <a:r>
              <a:rPr lang="zh-CN" altLang="zh-CN" sz="2000" b="1" kern="100" smtClean="0">
                <a:solidFill>
                  <a:srgbClr val="002060"/>
                </a:solidFill>
                <a:latin typeface="Times New Roman" panose="02020603050405020304" pitchFamily="18" charset="0"/>
                <a:cs typeface="Times New Roman" panose="02020603050405020304" pitchFamily="18" charset="0"/>
              </a:rPr>
              <a:t>；</a:t>
            </a:r>
            <a:endParaRPr lang="en-US" altLang="zh-CN" sz="2000" b="1"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b="1" kern="100" smtClean="0">
                <a:solidFill>
                  <a:srgbClr val="C00000"/>
                </a:solidFill>
                <a:latin typeface="宋体" panose="02010600030101010101" pitchFamily="2" charset="-122"/>
                <a:cs typeface="Times New Roman" panose="02020603050405020304" pitchFamily="18" charset="0"/>
              </a:rPr>
              <a:t>②</a:t>
            </a:r>
            <a:r>
              <a:rPr lang="zh-CN" altLang="en-US" sz="2000" b="1" kern="100" smtClean="0">
                <a:solidFill>
                  <a:srgbClr val="C00000"/>
                </a:solidFill>
                <a:latin typeface="宋体" panose="02010600030101010101" pitchFamily="2" charset="-122"/>
                <a:cs typeface="Times New Roman" panose="02020603050405020304" pitchFamily="18" charset="0"/>
              </a:rPr>
              <a:t>情节：</a:t>
            </a:r>
            <a:r>
              <a:rPr lang="zh-CN" altLang="zh-CN" sz="2000" b="1" kern="100">
                <a:solidFill>
                  <a:srgbClr val="002060"/>
                </a:solidFill>
                <a:latin typeface="Times New Roman" panose="02020603050405020304" pitchFamily="18" charset="0"/>
                <a:cs typeface="Times New Roman" panose="02020603050405020304" pitchFamily="18" charset="0"/>
              </a:rPr>
              <a:t>故事戛然而止，强化了小说的神秘氛围</a:t>
            </a:r>
            <a:r>
              <a:rPr lang="zh-CN" altLang="zh-CN" sz="2000" b="1" kern="100" smtClean="0">
                <a:solidFill>
                  <a:srgbClr val="002060"/>
                </a:solidFill>
                <a:latin typeface="Times New Roman" panose="02020603050405020304" pitchFamily="18" charset="0"/>
                <a:cs typeface="Times New Roman" panose="02020603050405020304" pitchFamily="18" charset="0"/>
              </a:rPr>
              <a:t>；</a:t>
            </a:r>
            <a:endParaRPr lang="en-US" altLang="zh-CN" sz="2000" b="1"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b="1" kern="100" smtClean="0">
                <a:solidFill>
                  <a:srgbClr val="C00000"/>
                </a:solidFill>
                <a:latin typeface="宋体" panose="02010600030101010101" pitchFamily="2" charset="-122"/>
                <a:cs typeface="Times New Roman" panose="02020603050405020304" pitchFamily="18" charset="0"/>
              </a:rPr>
              <a:t>③</a:t>
            </a:r>
            <a:r>
              <a:rPr lang="zh-CN" altLang="en-US" sz="2000" b="1" kern="100" smtClean="0">
                <a:solidFill>
                  <a:srgbClr val="C00000"/>
                </a:solidFill>
                <a:latin typeface="宋体" panose="02010600030101010101" pitchFamily="2" charset="-122"/>
                <a:cs typeface="Times New Roman" panose="02020603050405020304" pitchFamily="18" charset="0"/>
              </a:rPr>
              <a:t>读者感受：</a:t>
            </a:r>
            <a:r>
              <a:rPr lang="zh-CN" altLang="zh-CN" sz="2000" b="1" kern="100">
                <a:solidFill>
                  <a:srgbClr val="002060"/>
                </a:solidFill>
                <a:latin typeface="Times New Roman" panose="02020603050405020304" pitchFamily="18" charset="0"/>
                <a:cs typeface="Times New Roman" panose="02020603050405020304" pitchFamily="18" charset="0"/>
              </a:rPr>
              <a:t>打破读者的心理预期，留下了更多想象回味的空间。</a:t>
            </a:r>
            <a:endParaRPr lang="zh-CN" altLang="zh-CN" sz="2000" b="1"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3" name="图片 12"/>
          <p:cNvPicPr>
            <a:picLocks noChangeAspect="1"/>
          </p:cNvPicPr>
          <p:nvPr/>
        </p:nvPicPr>
        <p:blipFill>
          <a:blip r:embed="rId2"/>
          <a:stretch>
            <a:fillRect/>
          </a:stretch>
        </p:blipFill>
        <p:spPr>
          <a:xfrm>
            <a:off x="6167120" y="981710"/>
            <a:ext cx="5740400" cy="43186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Effect transition="in" filter="blinds(horizontal)">
                                      <p:cBhvr>
                                        <p:cTn id="13" dur="500"/>
                                        <p:tgtEl>
                                          <p:spTgt spid="10">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blinds(horizontal)">
                                      <p:cBhvr>
                                        <p:cTn id="18" dur="500"/>
                                        <p:tgtEl>
                                          <p:spTgt spid="10">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blinds(horizontal)">
                                      <p:cBhvr>
                                        <p:cTn id="2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5" name="Picture 2" descr="T1A"/>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50058" y="621482"/>
            <a:ext cx="10690297" cy="60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3"/>
          <a:stretch>
            <a:fillRect/>
          </a:stretch>
        </p:blipFill>
        <p:spPr>
          <a:xfrm>
            <a:off x="161925" y="5047615"/>
            <a:ext cx="2095500" cy="1610995"/>
          </a:xfrm>
          <a:prstGeom prst="rect">
            <a:avLst/>
          </a:prstGeom>
        </p:spPr>
      </p:pic>
      <p:pic>
        <p:nvPicPr>
          <p:cNvPr id="8" name="New picture"/>
          <p:cNvPicPr/>
          <p:nvPr/>
        </p:nvPicPr>
        <p:blipFill>
          <a:blip r:embed="rId4"/>
          <a:stretch>
            <a:fillRect/>
          </a:stretch>
        </p:blipFill>
        <p:spPr>
          <a:xfrm>
            <a:off x="10553700" y="11760200"/>
            <a:ext cx="355600" cy="266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p:cNvSpPr/>
          <p:nvPr/>
        </p:nvSpPr>
        <p:spPr>
          <a:xfrm>
            <a:off x="262841" y="1811135"/>
            <a:ext cx="11412000" cy="1412875"/>
          </a:xfrm>
          <a:prstGeom prst="rect">
            <a:avLst/>
          </a:prstGeom>
        </p:spPr>
        <p:txBody>
          <a:bodyPr wrap="square" lIns="121898" tIns="60948" rIns="121898" bIns="60948">
            <a:spAutoFit/>
          </a:bodyPr>
          <a:lstStyle/>
          <a:p>
            <a:pPr algn="just">
              <a:lnSpc>
                <a:spcPct val="150000"/>
              </a:lnSpc>
              <a:spcAft>
                <a:spcPct val="0"/>
              </a:spcAft>
              <a:tabLst>
                <a:tab pos="2250440"/>
              </a:tabLs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《林黛玉进贾府》的线索</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rPr>
              <a:t>是</a:t>
            </a:r>
            <a:r>
              <a:rPr lang="en-US" altLang="zh-CN" sz="2800" b="1" u="sng"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rPr>
              <a:t>，属于</a:t>
            </a:r>
            <a:r>
              <a:rPr lang="en-US" altLang="zh-CN" sz="2800" b="1" u="sng"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rPr>
              <a:t>线</a:t>
            </a: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线索类型</a:t>
            </a: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tabLst>
                <a:tab pos="2250440"/>
              </a:tabLs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《祝福》的线索</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rPr>
              <a:t>是</a:t>
            </a:r>
            <a:r>
              <a:rPr lang="en-US" altLang="zh-CN" sz="2800" b="1" u="sng"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rPr>
              <a:t>，属于</a:t>
            </a:r>
            <a:r>
              <a:rPr lang="en-US" altLang="zh-CN" sz="2800" b="1" u="sng"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rPr>
              <a:t>线。</a:t>
            </a:r>
            <a:endParaRPr lang="zh-CN" altLang="zh-CN" sz="1050" b="1" kern="100">
              <a:latin typeface="宋体" panose="02010600030101010101" pitchFamily="2" charset="-122"/>
              <a:ea typeface="宋体" panose="02010600030101010101" pitchFamily="2" charset="-122"/>
              <a:cs typeface="Courier New" panose="02070309020205020404" pitchFamily="49" charset="0"/>
            </a:endParaRPr>
          </a:p>
        </p:txBody>
      </p:sp>
      <p:sp>
        <p:nvSpPr>
          <p:cNvPr id="12" name="矩形 11"/>
          <p:cNvSpPr/>
          <p:nvPr/>
        </p:nvSpPr>
        <p:spPr>
          <a:xfrm>
            <a:off x="4511332" y="1989732"/>
            <a:ext cx="2339102"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林黛玉进贾府</a:t>
            </a:r>
            <a:endParaRPr lang="zh-CN" altLang="en-US">
              <a:solidFill>
                <a:srgbClr val="C00000"/>
              </a:solidFill>
            </a:endParaRPr>
          </a:p>
        </p:txBody>
      </p:sp>
      <p:sp>
        <p:nvSpPr>
          <p:cNvPr id="13" name="矩形 12"/>
          <p:cNvSpPr/>
          <p:nvPr/>
        </p:nvSpPr>
        <p:spPr>
          <a:xfrm>
            <a:off x="7607468" y="1989391"/>
            <a:ext cx="543739"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事</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p:cNvSpPr/>
          <p:nvPr/>
        </p:nvSpPr>
        <p:spPr>
          <a:xfrm>
            <a:off x="3214972" y="2565916"/>
            <a:ext cx="2339102" cy="523220"/>
          </a:xfrm>
          <a:prstGeom prst="rect">
            <a:avLst/>
          </a:prstGeom>
        </p:spPr>
        <p:txBody>
          <a:bodyPr wrap="none">
            <a:spAutoFit/>
          </a:bodyPr>
          <a:lstStyle/>
          <a:p>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我</a:t>
            </a:r>
            <a:r>
              <a:rPr lang="en-US" altLang="zh-CN" sz="28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的见闻</a:t>
            </a:r>
            <a:endParaRPr lang="zh-CN" altLang="en-US">
              <a:solidFill>
                <a:srgbClr val="C00000"/>
              </a:solidFill>
            </a:endParaRPr>
          </a:p>
        </p:txBody>
      </p:sp>
      <p:sp>
        <p:nvSpPr>
          <p:cNvPr id="16" name="矩形 15"/>
          <p:cNvSpPr/>
          <p:nvPr/>
        </p:nvSpPr>
        <p:spPr>
          <a:xfrm>
            <a:off x="6599481" y="2565735"/>
            <a:ext cx="543739"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文本框 16"/>
          <p:cNvSpPr txBox="1"/>
          <p:nvPr/>
        </p:nvSpPr>
        <p:spPr>
          <a:xfrm>
            <a:off x="4942840" y="981710"/>
            <a:ext cx="2179955" cy="521970"/>
          </a:xfrm>
          <a:prstGeom prst="rect">
            <a:avLst/>
          </a:prstGeom>
          <a:noFill/>
        </p:spPr>
        <p:txBody>
          <a:bodyPr wrap="none" rtlCol="0">
            <a:spAutoFit/>
          </a:bodyPr>
          <a:lstStyle/>
          <a:p>
            <a:pPr algn="l"/>
            <a:r>
              <a:rPr lang="zh-CN" altLang="zh-CN" sz="2800" b="1" kern="100" smtClean="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理解运用</a:t>
            </a:r>
            <a:r>
              <a:rPr lang="en-US" altLang="zh-CN" sz="2800" b="1" kern="100" smtClean="0">
                <a:solidFill>
                  <a:schemeClr val="accent6">
                    <a:lumMod val="75000"/>
                  </a:schemeClr>
                </a:solidFill>
                <a:latin typeface="+mj-ea"/>
                <a:ea typeface="+mj-ea"/>
                <a:cs typeface="Times New Roman" panose="02020603050405020304" pitchFamily="18" charset="0"/>
                <a:sym typeface="+mn-ea"/>
              </a:rPr>
              <a:t>1</a:t>
            </a:r>
            <a:r>
              <a:rPr lang="zh-CN" altLang="en-US" sz="2800" b="1" kern="100" smtClean="0">
                <a:solidFill>
                  <a:schemeClr val="accent6">
                    <a:lumMod val="75000"/>
                  </a:schemeClr>
                </a:solidFill>
                <a:latin typeface="+mj-ea"/>
                <a:ea typeface="+mj-ea"/>
                <a:cs typeface="Times New Roman" panose="02020603050405020304" pitchFamily="18" charset="0"/>
                <a:sym typeface="+mn-ea"/>
              </a:rPr>
              <a:t>　</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pic>
        <p:nvPicPr>
          <p:cNvPr id="19" name="图片 18"/>
          <p:cNvPicPr>
            <a:picLocks noChangeAspect="1"/>
          </p:cNvPicPr>
          <p:nvPr/>
        </p:nvPicPr>
        <p:blipFill>
          <a:blip r:embed="rId3"/>
          <a:stretch>
            <a:fillRect/>
          </a:stretch>
        </p:blipFill>
        <p:spPr>
          <a:xfrm>
            <a:off x="1198880" y="3529965"/>
            <a:ext cx="4638675" cy="2314575"/>
          </a:xfrm>
          <a:prstGeom prst="rect">
            <a:avLst/>
          </a:prstGeom>
        </p:spPr>
      </p:pic>
      <p:pic>
        <p:nvPicPr>
          <p:cNvPr id="20" name="图片 19"/>
          <p:cNvPicPr>
            <a:picLocks noChangeAspect="1"/>
          </p:cNvPicPr>
          <p:nvPr/>
        </p:nvPicPr>
        <p:blipFill>
          <a:blip r:embed="rId4"/>
          <a:stretch>
            <a:fillRect/>
          </a:stretch>
        </p:blipFill>
        <p:spPr>
          <a:xfrm>
            <a:off x="6167120" y="3531235"/>
            <a:ext cx="4521835" cy="231140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622935" y="2133600"/>
            <a:ext cx="744220" cy="2799715"/>
          </a:xfrm>
          <a:prstGeom prst="rect">
            <a:avLst/>
          </a:prstGeom>
          <a:noFill/>
        </p:spPr>
        <p:txBody>
          <a:bodyPr wrap="none" rtlCol="0" anchor="t">
            <a:spAutoFit/>
          </a:bodyPr>
          <a:lstStyle/>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情</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节</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结</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构</a:t>
            </a:r>
            <a:endParaRPr lang="zh-CN" altLang="en-US" sz="4400"/>
          </a:p>
        </p:txBody>
      </p:sp>
      <p:pic>
        <p:nvPicPr>
          <p:cNvPr id="4" name="图片 3"/>
          <p:cNvPicPr>
            <a:picLocks noChangeAspect="1"/>
          </p:cNvPicPr>
          <p:nvPr/>
        </p:nvPicPr>
        <p:blipFill>
          <a:blip r:embed="rId3"/>
          <a:stretch>
            <a:fillRect/>
          </a:stretch>
        </p:blipFill>
        <p:spPr>
          <a:xfrm>
            <a:off x="1846580" y="765810"/>
            <a:ext cx="9098280" cy="4189730"/>
          </a:xfrm>
          <a:prstGeom prst="rect">
            <a:avLst/>
          </a:prstGeom>
        </p:spPr>
      </p:pic>
      <p:pic>
        <p:nvPicPr>
          <p:cNvPr id="5" name="图片 4"/>
          <p:cNvPicPr>
            <a:picLocks noChangeAspect="1"/>
          </p:cNvPicPr>
          <p:nvPr/>
        </p:nvPicPr>
        <p:blipFill>
          <a:blip r:embed="rId4"/>
          <a:stretch>
            <a:fillRect/>
          </a:stretch>
        </p:blipFill>
        <p:spPr>
          <a:xfrm>
            <a:off x="1846580" y="4869815"/>
            <a:ext cx="9107805" cy="158877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910590" y="723265"/>
            <a:ext cx="8325485" cy="3652520"/>
          </a:xfrm>
          <a:prstGeom prst="rect">
            <a:avLst/>
          </a:prstGeom>
        </p:spPr>
      </p:pic>
      <p:sp>
        <p:nvSpPr>
          <p:cNvPr id="4" name="文本框 3"/>
          <p:cNvSpPr txBox="1"/>
          <p:nvPr/>
        </p:nvSpPr>
        <p:spPr>
          <a:xfrm>
            <a:off x="190500" y="1917700"/>
            <a:ext cx="744220" cy="2799715"/>
          </a:xfrm>
          <a:prstGeom prst="rect">
            <a:avLst/>
          </a:prstGeom>
          <a:noFill/>
        </p:spPr>
        <p:txBody>
          <a:bodyPr wrap="none" rtlCol="0" anchor="t">
            <a:spAutoFit/>
          </a:bodyPr>
          <a:lstStyle/>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情</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节</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结</a:t>
            </a:r>
            <a:endPar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endParaRPr>
          </a:p>
          <a:p>
            <a:r>
              <a:rPr lang="zh-CN" altLang="zh-CN" sz="4400" b="1" kern="100">
                <a:solidFill>
                  <a:srgbClr val="0070C0"/>
                </a:solidFill>
                <a:latin typeface="黑体" panose="02010609060101010101" charset="-122"/>
                <a:ea typeface="方正中等线简体" panose="03000509000000000000" pitchFamily="65" charset="-122"/>
                <a:cs typeface="Times New Roman" panose="02020603050405020304" pitchFamily="18" charset="0"/>
                <a:sym typeface="+mn-ea"/>
              </a:rPr>
              <a:t>构</a:t>
            </a:r>
            <a:endParaRPr lang="zh-CN" altLang="en-US" sz="4400"/>
          </a:p>
        </p:txBody>
      </p:sp>
      <p:pic>
        <p:nvPicPr>
          <p:cNvPr id="5" name="图片 4"/>
          <p:cNvPicPr>
            <a:picLocks noChangeAspect="1"/>
          </p:cNvPicPr>
          <p:nvPr/>
        </p:nvPicPr>
        <p:blipFill>
          <a:blip r:embed="rId4"/>
          <a:stretch>
            <a:fillRect/>
          </a:stretch>
        </p:blipFill>
        <p:spPr>
          <a:xfrm>
            <a:off x="982345" y="4375785"/>
            <a:ext cx="7293610" cy="2065020"/>
          </a:xfrm>
          <a:prstGeom prst="rect">
            <a:avLst/>
          </a:prstGeom>
        </p:spPr>
      </p:pic>
      <p:pic>
        <p:nvPicPr>
          <p:cNvPr id="7" name="图片 6">
            <a:hlinkClick r:id="rId6" action="ppaction://hlinksldjump"/>
          </p:cNvPr>
          <p:cNvPicPr>
            <a:picLocks noChangeAspect="1"/>
          </p:cNvPicPr>
          <p:nvPr/>
        </p:nvPicPr>
        <p:blipFill>
          <a:blip r:embed="rId5"/>
          <a:stretch>
            <a:fillRect/>
          </a:stretch>
        </p:blipFill>
        <p:spPr>
          <a:xfrm>
            <a:off x="9623425" y="1197610"/>
            <a:ext cx="2209800" cy="1427480"/>
          </a:xfrm>
          <a:prstGeom prst="rect">
            <a:avLst/>
          </a:prstGeom>
        </p:spPr>
      </p:pic>
      <p:pic>
        <p:nvPicPr>
          <p:cNvPr id="10" name="图片 9">
            <a:hlinkClick r:id="rId8" action="ppaction://hlinksldjump"/>
          </p:cNvPr>
          <p:cNvPicPr>
            <a:picLocks noChangeAspect="1"/>
          </p:cNvPicPr>
          <p:nvPr/>
        </p:nvPicPr>
        <p:blipFill>
          <a:blip r:embed="rId7"/>
          <a:stretch>
            <a:fillRect/>
          </a:stretch>
        </p:blipFill>
        <p:spPr>
          <a:xfrm>
            <a:off x="9623425" y="2648585"/>
            <a:ext cx="2245360" cy="1562735"/>
          </a:xfrm>
          <a:prstGeom prst="rect">
            <a:avLst/>
          </a:prstGeom>
        </p:spPr>
      </p:pic>
      <p:pic>
        <p:nvPicPr>
          <p:cNvPr id="11" name="图片 10">
            <a:hlinkClick r:id="rId10" action="ppaction://hlinksldjump"/>
          </p:cNvPr>
          <p:cNvPicPr>
            <a:picLocks noChangeAspect="1"/>
          </p:cNvPicPr>
          <p:nvPr/>
        </p:nvPicPr>
        <p:blipFill>
          <a:blip r:embed="rId9"/>
          <a:stretch>
            <a:fillRect/>
          </a:stretch>
        </p:blipFill>
        <p:spPr>
          <a:xfrm>
            <a:off x="9623425" y="4234815"/>
            <a:ext cx="2245360" cy="251206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478790" y="690245"/>
            <a:ext cx="4558665" cy="3163570"/>
          </a:xfrm>
          <a:prstGeom prst="rect">
            <a:avLst/>
          </a:prstGeom>
        </p:spPr>
      </p:pic>
      <p:pic>
        <p:nvPicPr>
          <p:cNvPr id="4" name="图片 3"/>
          <p:cNvPicPr>
            <a:picLocks noChangeAspect="1"/>
          </p:cNvPicPr>
          <p:nvPr/>
        </p:nvPicPr>
        <p:blipFill>
          <a:blip r:embed="rId4"/>
          <a:stretch>
            <a:fillRect/>
          </a:stretch>
        </p:blipFill>
        <p:spPr>
          <a:xfrm>
            <a:off x="478790" y="3869690"/>
            <a:ext cx="4559300" cy="2848610"/>
          </a:xfrm>
          <a:prstGeom prst="rect">
            <a:avLst/>
          </a:prstGeom>
        </p:spPr>
      </p:pic>
      <p:pic>
        <p:nvPicPr>
          <p:cNvPr id="5" name="图片 4"/>
          <p:cNvPicPr>
            <a:picLocks noChangeAspect="1"/>
          </p:cNvPicPr>
          <p:nvPr/>
        </p:nvPicPr>
        <p:blipFill>
          <a:blip r:embed="rId5"/>
          <a:stretch>
            <a:fillRect/>
          </a:stretch>
        </p:blipFill>
        <p:spPr>
          <a:xfrm>
            <a:off x="5374640" y="723265"/>
            <a:ext cx="6105525" cy="3581400"/>
          </a:xfrm>
          <a:prstGeom prst="rect">
            <a:avLst/>
          </a:prstGeom>
        </p:spPr>
      </p:pic>
      <p:pic>
        <p:nvPicPr>
          <p:cNvPr id="7" name="图片 6"/>
          <p:cNvPicPr>
            <a:picLocks noChangeAspect="1"/>
          </p:cNvPicPr>
          <p:nvPr/>
        </p:nvPicPr>
        <p:blipFill>
          <a:blip r:embed="rId6"/>
          <a:stretch>
            <a:fillRect/>
          </a:stretch>
        </p:blipFill>
        <p:spPr>
          <a:xfrm>
            <a:off x="5387975" y="4398645"/>
            <a:ext cx="3227705" cy="2213610"/>
          </a:xfrm>
          <a:prstGeom prst="rect">
            <a:avLst/>
          </a:prstGeom>
        </p:spPr>
      </p:pic>
      <p:pic>
        <p:nvPicPr>
          <p:cNvPr id="10" name="图片 9">
            <a:hlinkClick r:id="rId8" action="ppaction://hlinksldjump"/>
          </p:cNvPr>
          <p:cNvPicPr>
            <a:picLocks noChangeAspect="1"/>
          </p:cNvPicPr>
          <p:nvPr/>
        </p:nvPicPr>
        <p:blipFill>
          <a:blip r:embed="rId7"/>
          <a:stretch>
            <a:fillRect/>
          </a:stretch>
        </p:blipFill>
        <p:spPr>
          <a:xfrm>
            <a:off x="8687435" y="4398645"/>
            <a:ext cx="3257550" cy="223456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66370" y="765175"/>
            <a:ext cx="11857355" cy="5939155"/>
          </a:xfrm>
          <a:prstGeom prst="rect">
            <a:avLst/>
          </a:prstGeom>
          <a:noFill/>
        </p:spPr>
        <p:txBody>
          <a:bodyPr wrap="square" rtlCol="0" anchor="t">
            <a:spAutoFit/>
          </a:bodyPr>
          <a:lstStyle/>
          <a:p>
            <a:pPr algn="ctr"/>
            <a:r>
              <a:rPr lang="zh-CN" altLang="en-US" sz="1000" b="1">
                <a:solidFill>
                  <a:srgbClr val="0000FF"/>
                </a:solidFill>
              </a:rPr>
              <a:t>半张纸</a:t>
            </a:r>
            <a:endParaRPr lang="zh-CN" altLang="en-US" sz="1000" b="1">
              <a:solidFill>
                <a:srgbClr val="0000FF"/>
              </a:solidFill>
            </a:endParaRPr>
          </a:p>
          <a:p>
            <a:pPr algn="ctr"/>
            <a:r>
              <a:rPr lang="zh-CN" altLang="en-US" sz="1000" b="1">
                <a:solidFill>
                  <a:srgbClr val="0000FF"/>
                </a:solidFill>
              </a:rPr>
              <a:t>（瑞典）斯特林堡</a:t>
            </a:r>
            <a:endParaRPr lang="zh-CN" altLang="en-US" sz="1000" b="1">
              <a:solidFill>
                <a:srgbClr val="0000FF"/>
              </a:solidFill>
            </a:endParaRPr>
          </a:p>
          <a:p>
            <a:r>
              <a:rPr lang="zh-CN" altLang="en-US" sz="1000"/>
              <a:t>最后一辆搬运车离去了；那位帽子上戴着黑纱的年轻房客还在空房子里徘徊，看看是否有什么东西遗漏了。没有，没有什么东西遗漏，没有什么了。他走到走廊上，决定再也不去回想他在这寓所中所遭遇的一切。但是在墙上，在电话机旁，有一张涂满字迹的小纸条。上面所记的字是好多种笔迹写的；有些很容易辨认，是用黑的墨水写的，有些是用黑、红和蓝铅笔草草写成的。这里记录了短短两年间全部美丽的罗曼史。他决心要忘却的一切都记录在这张纸上——半张小纸上的一段人生事迹。</a:t>
            </a:r>
            <a:endParaRPr lang="zh-CN" altLang="en-US" sz="1000"/>
          </a:p>
          <a:p>
            <a:endParaRPr lang="zh-CN" altLang="en-US" sz="1000"/>
          </a:p>
          <a:p>
            <a:r>
              <a:rPr lang="zh-CN" altLang="en-US" sz="1000"/>
              <a:t>他取下这张小纸。这是一张淡黄色有光泽的便纸条。他将它铺平在起居室的壁炉架上，俯下身去，开始读起来。</a:t>
            </a:r>
            <a:endParaRPr lang="zh-CN" altLang="en-US" sz="1000"/>
          </a:p>
          <a:p>
            <a:endParaRPr lang="zh-CN" altLang="en-US" sz="1000"/>
          </a:p>
          <a:p>
            <a:r>
              <a:rPr lang="zh-CN" altLang="en-US" sz="1000"/>
              <a:t>首先是她的名字：艾丽丝——他所知道的名字中最美丽的一个，因为这是他爱人的名字。旁边是一个电话号码，15．11——看起来像是教堂唱诗牌上圣诗的号码。</a:t>
            </a:r>
            <a:endParaRPr lang="zh-CN" altLang="en-US" sz="1000"/>
          </a:p>
          <a:p>
            <a:r>
              <a:rPr lang="zh-CN" altLang="en-US" sz="1000"/>
              <a:t>下面潦草地写着：银行，这是他工作的所在，对他说来这种神圣的工作意味着面包、住所和家庭，也就是生活的基础。有条粗粗的黑线画去了那电话号码，因为银行倒闭了，他在短时期的焦虑之后又找到了另一个工作。</a:t>
            </a:r>
            <a:endParaRPr lang="zh-CN" altLang="en-US" sz="1000"/>
          </a:p>
          <a:p>
            <a:endParaRPr lang="zh-CN" altLang="en-US" sz="1000"/>
          </a:p>
          <a:p>
            <a:r>
              <a:rPr lang="zh-CN" altLang="en-US" sz="1000"/>
              <a:t>接着是出租马车行和鲜花店，那时他们已经订婚了，而且他手头很宽裕。</a:t>
            </a:r>
            <a:endParaRPr lang="zh-CN" altLang="en-US" sz="1000"/>
          </a:p>
          <a:p>
            <a:r>
              <a:rPr lang="zh-CN" altLang="en-US" sz="1000"/>
              <a:t>家具行，室内装饰商——这些人布置了他们这寓所。搬运车行——他们搬进来了。歌剧院售票处，50．50——他们新婚，星期日夜晚常去看歌剧。在那里度过的时光是最愉快的，他们静静地坐着，心灵沉醉在舞台上神话境域的美及和谐里。</a:t>
            </a:r>
            <a:endParaRPr lang="zh-CN" altLang="en-US" sz="1000"/>
          </a:p>
          <a:p>
            <a:endParaRPr lang="zh-CN" altLang="en-US" sz="1000"/>
          </a:p>
          <a:p>
            <a:r>
              <a:rPr lang="zh-CN" altLang="en-US" sz="1000"/>
              <a:t>接着是一个男子的名字（已经被划掉了），一个曾经飞黄腾达的朋友，但是由于事业兴隆冲昏了头脑，以致又潦倒到无可救药的地步，不得不远走他乡。荣华富贵不过是过眼烟云罢了。</a:t>
            </a:r>
            <a:endParaRPr lang="zh-CN" altLang="en-US" sz="1000"/>
          </a:p>
          <a:p>
            <a:endParaRPr lang="zh-CN" altLang="en-US" sz="1000"/>
          </a:p>
          <a:p>
            <a:r>
              <a:rPr lang="zh-CN" altLang="en-US" sz="1000"/>
              <a:t>现在这对新夫妇的生活中出现了一个新东西。一个女子的铅笔笔迹写的“修女”。什么修女？哦，那个穿着灰色长袍、有着亲切和蔼的面貌的人，她总是那么温柔地到来，不经过起居室，而直接从走廊进入卧室。她的名字下面是L医生。</a:t>
            </a:r>
            <a:endParaRPr lang="zh-CN" altLang="en-US" sz="1000"/>
          </a:p>
          <a:p>
            <a:endParaRPr lang="zh-CN" altLang="en-US" sz="1000"/>
          </a:p>
          <a:p>
            <a:r>
              <a:rPr lang="zh-CN" altLang="en-US" sz="1000"/>
              <a:t>名单上第一次出现了一位亲戚——母亲。这是他的岳母。她一直小心地躲开了，不来打扰这新婚的一对。但现在她受到他们的邀请，很快乐地来了，因为他们需要她。</a:t>
            </a:r>
            <a:endParaRPr lang="zh-CN" altLang="en-US" sz="1000"/>
          </a:p>
          <a:p>
            <a:r>
              <a:rPr lang="zh-CN" altLang="en-US" sz="1000"/>
              <a:t>以后是红蓝铅笔写的项目。佣工介绍所，女仆走了，必须再找一个。药房——哼，情况开始不妙了。牛奶厂——订牛奶了，消毒牛奶。杂货铺、肉铺等等，家务事都得用电话办理了。是这家的女主人不在了吗？不，她生产了。</a:t>
            </a:r>
            <a:endParaRPr lang="zh-CN" altLang="en-US" sz="1000"/>
          </a:p>
          <a:p>
            <a:endParaRPr lang="zh-CN" altLang="en-US" sz="1000"/>
          </a:p>
          <a:p>
            <a:r>
              <a:rPr lang="zh-CN" altLang="en-US" sz="1000"/>
              <a:t>下面的项目他已无法辨认，因为他眼前一切都模糊了，就像溺死的人透过海水看到的那样。这里用清楚的黑体字记载着：承办人。</a:t>
            </a:r>
            <a:endParaRPr lang="zh-CN" altLang="en-US" sz="1000"/>
          </a:p>
          <a:p>
            <a:endParaRPr lang="zh-CN" altLang="en-US" sz="1000"/>
          </a:p>
          <a:p>
            <a:r>
              <a:rPr lang="zh-CN" altLang="en-US" sz="1000"/>
              <a:t>在后面的括号里写着“埋葬事”。这已足以说明一切！—— 一个大的和一个小的棺材。</a:t>
            </a:r>
            <a:endParaRPr lang="zh-CN" altLang="en-US" sz="1000"/>
          </a:p>
          <a:p>
            <a:endParaRPr lang="zh-CN" altLang="en-US" sz="1000"/>
          </a:p>
          <a:p>
            <a:r>
              <a:rPr lang="zh-CN" altLang="en-US" sz="1000"/>
              <a:t>埋葬了，再也没有什么了。一切都归于泥土，这是一切肉体的归宿。</a:t>
            </a:r>
            <a:endParaRPr lang="zh-CN" altLang="en-US" sz="1000"/>
          </a:p>
          <a:p>
            <a:endParaRPr lang="zh-CN" altLang="en-US" sz="1000"/>
          </a:p>
          <a:p>
            <a:r>
              <a:rPr lang="zh-CN" altLang="en-US" sz="1000"/>
              <a:t>他拿起这淡黄色的小纸，吻了吻，仔细地将它折好，放进胸前的衣袋里。</a:t>
            </a:r>
            <a:endParaRPr lang="zh-CN" altLang="en-US" sz="1000"/>
          </a:p>
          <a:p>
            <a:endParaRPr lang="zh-CN" altLang="en-US" sz="1000"/>
          </a:p>
          <a:p>
            <a:r>
              <a:rPr lang="zh-CN" altLang="en-US" sz="1000"/>
              <a:t>这两分钟里他重又度过了他一生中的两年。</a:t>
            </a:r>
            <a:endParaRPr lang="zh-CN" altLang="en-US" sz="1000"/>
          </a:p>
          <a:p>
            <a:endParaRPr lang="zh-CN" altLang="en-US" sz="1000"/>
          </a:p>
          <a:p>
            <a:r>
              <a:rPr lang="zh-CN" altLang="en-US" sz="1000"/>
              <a:t>但是他走出去时并不是垂头丧气的。相反地，他高高地抬起了头，像是个骄傲的快乐的人。</a:t>
            </a:r>
            <a:endParaRPr lang="zh-CN" altLang="en-US" sz="1000"/>
          </a:p>
          <a:p>
            <a:endParaRPr lang="zh-CN" altLang="en-US" sz="1000"/>
          </a:p>
          <a:p>
            <a:r>
              <a:rPr lang="zh-CN" altLang="en-US" sz="1000"/>
              <a:t>因为他知道他已经尝到一些生活所能赐予人的最大的幸福。有很多的人，可惜，连这一点也没有得到过。</a:t>
            </a:r>
            <a:endParaRPr lang="zh-CN" altLang="en-US" sz="1000"/>
          </a:p>
        </p:txBody>
      </p:sp>
      <p:pic>
        <p:nvPicPr>
          <p:cNvPr id="10" name="图片 9"/>
          <p:cNvPicPr>
            <a:picLocks noChangeAspect="1"/>
          </p:cNvPicPr>
          <p:nvPr/>
        </p:nvPicPr>
        <p:blipFill>
          <a:blip r:embed="rId3"/>
          <a:stretch>
            <a:fillRect/>
          </a:stretch>
        </p:blipFill>
        <p:spPr>
          <a:xfrm>
            <a:off x="9335135" y="4941570"/>
            <a:ext cx="2245360" cy="156273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情节</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0" name="图片 9">
            <a:hlinkClick r:id="rId4" action="ppaction://hlinksldjump"/>
          </p:cNvPr>
          <p:cNvPicPr>
            <a:picLocks noChangeAspect="1"/>
          </p:cNvPicPr>
          <p:nvPr/>
        </p:nvPicPr>
        <p:blipFill>
          <a:blip r:embed="rId3"/>
          <a:stretch>
            <a:fillRect/>
          </a:stretch>
        </p:blipFill>
        <p:spPr>
          <a:xfrm>
            <a:off x="9047480" y="4365625"/>
            <a:ext cx="2795905" cy="1946275"/>
          </a:xfrm>
          <a:prstGeom prst="rect">
            <a:avLst/>
          </a:prstGeom>
        </p:spPr>
      </p:pic>
      <p:pic>
        <p:nvPicPr>
          <p:cNvPr id="4" name="图片 3"/>
          <p:cNvPicPr>
            <a:picLocks noChangeAspect="1"/>
          </p:cNvPicPr>
          <p:nvPr/>
        </p:nvPicPr>
        <p:blipFill>
          <a:blip r:embed="rId5"/>
          <a:stretch>
            <a:fillRect/>
          </a:stretch>
        </p:blipFill>
        <p:spPr>
          <a:xfrm>
            <a:off x="334645" y="1413510"/>
            <a:ext cx="3048000" cy="2647950"/>
          </a:xfrm>
          <a:prstGeom prst="rect">
            <a:avLst/>
          </a:prstGeom>
        </p:spPr>
      </p:pic>
      <p:pic>
        <p:nvPicPr>
          <p:cNvPr id="5" name="图片 4"/>
          <p:cNvPicPr>
            <a:picLocks noChangeAspect="1"/>
          </p:cNvPicPr>
          <p:nvPr/>
        </p:nvPicPr>
        <p:blipFill>
          <a:blip r:embed="rId6"/>
          <a:stretch>
            <a:fillRect/>
          </a:stretch>
        </p:blipFill>
        <p:spPr>
          <a:xfrm>
            <a:off x="3718560" y="1341120"/>
            <a:ext cx="3590925" cy="2628900"/>
          </a:xfrm>
          <a:prstGeom prst="rect">
            <a:avLst/>
          </a:prstGeom>
        </p:spPr>
      </p:pic>
      <p:pic>
        <p:nvPicPr>
          <p:cNvPr id="7" name="图片 6"/>
          <p:cNvPicPr>
            <a:picLocks noChangeAspect="1"/>
          </p:cNvPicPr>
          <p:nvPr/>
        </p:nvPicPr>
        <p:blipFill>
          <a:blip r:embed="rId7"/>
          <a:stretch>
            <a:fillRect/>
          </a:stretch>
        </p:blipFill>
        <p:spPr>
          <a:xfrm>
            <a:off x="7534910" y="1413510"/>
            <a:ext cx="4314825" cy="2555875"/>
          </a:xfrm>
          <a:prstGeom prst="rect">
            <a:avLst/>
          </a:prstGeom>
        </p:spPr>
      </p:pic>
      <p:pic>
        <p:nvPicPr>
          <p:cNvPr id="11" name="图片 10"/>
          <p:cNvPicPr>
            <a:picLocks noChangeAspect="1"/>
          </p:cNvPicPr>
          <p:nvPr/>
        </p:nvPicPr>
        <p:blipFill>
          <a:blip r:embed="rId8"/>
          <a:stretch>
            <a:fillRect/>
          </a:stretch>
        </p:blipFill>
        <p:spPr>
          <a:xfrm>
            <a:off x="406400" y="4293235"/>
            <a:ext cx="3419475" cy="2019300"/>
          </a:xfrm>
          <a:prstGeom prst="rect">
            <a:avLst/>
          </a:prstGeom>
        </p:spPr>
      </p:pic>
      <p:pic>
        <p:nvPicPr>
          <p:cNvPr id="12" name="图片 11"/>
          <p:cNvPicPr>
            <a:picLocks noChangeAspect="1"/>
          </p:cNvPicPr>
          <p:nvPr/>
        </p:nvPicPr>
        <p:blipFill>
          <a:blip r:embed="rId9"/>
          <a:stretch>
            <a:fillRect/>
          </a:stretch>
        </p:blipFill>
        <p:spPr>
          <a:xfrm>
            <a:off x="4006850" y="4293235"/>
            <a:ext cx="4453255" cy="2160905"/>
          </a:xfrm>
          <a:prstGeom prst="rect">
            <a:avLst/>
          </a:prstGeom>
        </p:spPr>
      </p:pic>
      <p:pic>
        <p:nvPicPr>
          <p:cNvPr id="13" name="图片 12"/>
          <p:cNvPicPr>
            <a:picLocks noChangeAspect="1"/>
          </p:cNvPicPr>
          <p:nvPr/>
        </p:nvPicPr>
        <p:blipFill>
          <a:blip r:embed="rId5"/>
          <a:stretch>
            <a:fillRect/>
          </a:stretch>
        </p:blipFill>
        <p:spPr>
          <a:xfrm>
            <a:off x="334645" y="1413510"/>
            <a:ext cx="3048000" cy="2647950"/>
          </a:xfrm>
          <a:prstGeom prst="rect">
            <a:avLst/>
          </a:prstGeom>
        </p:spPr>
      </p:pic>
      <p:pic>
        <p:nvPicPr>
          <p:cNvPr id="15" name="图片 14"/>
          <p:cNvPicPr>
            <a:picLocks noChangeAspect="1"/>
          </p:cNvPicPr>
          <p:nvPr/>
        </p:nvPicPr>
        <p:blipFill>
          <a:blip r:embed="rId6"/>
          <a:stretch>
            <a:fillRect/>
          </a:stretch>
        </p:blipFill>
        <p:spPr>
          <a:xfrm>
            <a:off x="3718560" y="1341120"/>
            <a:ext cx="3590925" cy="2628900"/>
          </a:xfrm>
          <a:prstGeom prst="rect">
            <a:avLst/>
          </a:prstGeom>
        </p:spPr>
      </p:pic>
      <p:pic>
        <p:nvPicPr>
          <p:cNvPr id="16" name="图片 15"/>
          <p:cNvPicPr>
            <a:picLocks noChangeAspect="1"/>
          </p:cNvPicPr>
          <p:nvPr/>
        </p:nvPicPr>
        <p:blipFill>
          <a:blip r:embed="rId7"/>
          <a:stretch>
            <a:fillRect/>
          </a:stretch>
        </p:blipFill>
        <p:spPr>
          <a:xfrm>
            <a:off x="7534910" y="1413510"/>
            <a:ext cx="4314825" cy="2555875"/>
          </a:xfrm>
          <a:prstGeom prst="rect">
            <a:avLst/>
          </a:prstGeom>
        </p:spPr>
      </p:pic>
      <p:pic>
        <p:nvPicPr>
          <p:cNvPr id="17" name="图片 16"/>
          <p:cNvPicPr>
            <a:picLocks noChangeAspect="1"/>
          </p:cNvPicPr>
          <p:nvPr/>
        </p:nvPicPr>
        <p:blipFill>
          <a:blip r:embed="rId8"/>
          <a:stretch>
            <a:fillRect/>
          </a:stretch>
        </p:blipFill>
        <p:spPr>
          <a:xfrm>
            <a:off x="406400" y="4293235"/>
            <a:ext cx="3419475" cy="201930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450</Paragraphs>
  <Slides>35</Slides>
  <Notes>23</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35</vt:i4>
      </vt:variant>
    </vt:vector>
  </HeadingPairs>
  <TitlesOfParts>
    <vt:vector baseType="lpstr" size="47">
      <vt:lpstr>Arial</vt:lpstr>
      <vt:lpstr>Arial Black</vt:lpstr>
      <vt:lpstr>Calibri</vt:lpstr>
      <vt:lpstr>黑体</vt:lpstr>
      <vt:lpstr>Times New Roman</vt:lpstr>
      <vt:lpstr>Courier New</vt:lpstr>
      <vt:lpstr>楷体</vt:lpstr>
      <vt:lpstr>微软雅黑</vt:lpstr>
      <vt:lpstr>方正中等线简体</vt:lpstr>
      <vt:lpstr>宋体</vt:lpstr>
      <vt:lpstr>楷体_GB2312</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2021-12-05T11:40:51.279</cp:lastPrinted>
  <dcterms:created xsi:type="dcterms:W3CDTF">2021-12-05T11:40:51Z</dcterms:created>
  <dcterms:modified xsi:type="dcterms:W3CDTF">2021-12-05T03:40:54Z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