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561" r:id="rId2"/>
    <p:sldId id="562" r:id="rId3"/>
    <p:sldId id="563" r:id="rId4"/>
    <p:sldId id="564" r:id="rId5"/>
    <p:sldId id="565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77" r:id="rId18"/>
    <p:sldId id="588" r:id="rId19"/>
    <p:sldId id="578" r:id="rId20"/>
    <p:sldId id="579" r:id="rId21"/>
    <p:sldId id="584" r:id="rId22"/>
    <p:sldId id="585" r:id="rId23"/>
    <p:sldId id="586" r:id="rId24"/>
    <p:sldId id="580" r:id="rId25"/>
    <p:sldId id="587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A2"/>
    <a:srgbClr val="CC0000"/>
    <a:srgbClr val="9999FF"/>
    <a:srgbClr val="337D76"/>
    <a:srgbClr val="1A6796"/>
    <a:srgbClr val="FF0066"/>
    <a:srgbClr val="663300"/>
    <a:srgbClr val="5F520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5" d="100"/>
        <a:sy n="45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574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19A28CC-2FE5-4810-BED0-342B6CB430C0}" type="datetimeFigureOut">
              <a:rPr lang="zh-CN" altLang="en-US"/>
              <a:pPr>
                <a:defRPr/>
              </a:pPr>
              <a:t>2016/12/26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97D2E570-CF6E-44A4-ACEC-0211E444D1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B8B5723D-EFDB-4E8F-A56E-F7521FCEE99D}" type="datetimeFigureOut">
              <a:rPr lang="zh-CN" altLang="en-US"/>
              <a:pPr>
                <a:defRPr/>
              </a:pPr>
              <a:t>2016/12/26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192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r>
              <a:rPr lang="en-US" altLang="zh-CN" noProof="0" smtClean="0"/>
              <a:t>                   </a:t>
            </a:r>
            <a:endParaRPr lang="zh-CN" altLang="en-US" noProof="0" dirty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09620995-41AC-4732-A695-C3FB723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0DCB-33EE-4CF1-893F-DC618146E7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2EC9B-82C4-4D7A-A685-3F5559847C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4A36F-592B-45D7-AC4F-4FF8F7513E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了解 </a:t>
            </a:r>
            <a:r>
              <a:rPr lang="en-US" altLang="zh-CN" dirty="0" smtClean="0"/>
              <a:t>2016.1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FBE1-0D0F-47E8-9966-D38A6E7C4A7F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74B4E-F1FB-40E1-A224-7EBEEEAACC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259FA-DCAF-4F33-BA67-EC2BFFB455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0449A-35EA-492C-AA66-95B3C797A8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EACEB-ECEA-486A-9CDE-4B68CD5475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24E8F-3CAA-4172-8CF7-ECE5873818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5CF5D-A2B6-4EB3-BE6F-DBDBCC5B77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A916-3F9D-4D44-98E9-54C6BECEF8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</a:t>
            </a:r>
            <a:r>
              <a:rPr lang="en-US" altLang="zh-CN" smtClean="0"/>
              <a:t>1111111</a:t>
            </a:r>
            <a:r>
              <a:rPr lang="zh-CN" altLang="en-US" smtClean="0"/>
              <a:t>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AC4B640-7455-4EAD-B5AD-04AC0E5DB8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27721;&#22561;&#28207;&#30340;&#21464;&#22863;\&#20844;&#24320;&#35838;.mp4" TargetMode="Externa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1" descr="http://p1.so.qhimg.com/t01143f46f90001cb9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5" name="Picture 15" descr="http://picture.youth.cn/qtdb/201510/W020151030533712520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7239000" y="6149975"/>
            <a:ext cx="190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黑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啤！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609600"/>
          <a:ext cx="8763000" cy="5984564"/>
        </p:xfrm>
        <a:graphic>
          <a:graphicData uri="http://schemas.openxmlformats.org/drawingml/2006/table">
            <a:tbl>
              <a:tblPr/>
              <a:tblGrid>
                <a:gridCol w="1380227"/>
                <a:gridCol w="7382773"/>
              </a:tblGrid>
              <a:tr h="6096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事件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矛盾冲突</a:t>
                      </a:r>
                      <a:r>
                        <a:rPr lang="zh-CN" altLang="en-US" sz="24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24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4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31</a:t>
                      </a:r>
                      <a:r>
                        <a:rPr lang="zh-CN" altLang="en-US" sz="24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段 故事主体）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接货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        贝汉廷与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港口代理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的矛盾</a:t>
                      </a:r>
                      <a:endParaRPr lang="en-US" altLang="zh-CN" sz="32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是否让汉川号装载贵重设备</a:t>
                      </a:r>
                      <a:endParaRPr lang="zh-CN" altLang="en-US" sz="32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装货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德国工头吉亚特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的矛盾</a:t>
                      </a:r>
                      <a:endParaRPr lang="en-US" altLang="zh-CN" sz="32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是否严格按照“配载图”装载设备</a:t>
                      </a:r>
                      <a:endParaRPr lang="zh-CN" altLang="en-US" sz="32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5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绑货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        贝汉廷与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德国验货师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的矛盾</a:t>
                      </a:r>
                      <a:endParaRPr lang="en-US" altLang="zh-CN" sz="32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是否由德国经验老水手绑扎货船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2400" y="228600"/>
          <a:ext cx="8763001" cy="6441763"/>
        </p:xfrm>
        <a:graphic>
          <a:graphicData uri="http://schemas.openxmlformats.org/drawingml/2006/table">
            <a:tbl>
              <a:tblPr/>
              <a:tblGrid>
                <a:gridCol w="1143000"/>
                <a:gridCol w="3886200"/>
                <a:gridCol w="3733801"/>
              </a:tblGrid>
              <a:tr h="6096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事件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矛盾冲突</a:t>
                      </a:r>
                      <a:r>
                        <a:rPr lang="zh-CN" altLang="en-US" sz="28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（故事主体）</a:t>
                      </a:r>
                    </a:p>
                    <a:p>
                      <a:pPr algn="ctr"/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意义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algn="ctr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接货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贝汉廷与港口代理的矛盾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是否让汉川号装载贵重设备</a:t>
                      </a:r>
                      <a:endParaRPr lang="zh-CN" altLang="en-US" sz="24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zh-CN" altLang="en-US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破例装载贵重设备的奇迹震动海外市场，鼓舞国人；</a:t>
                      </a:r>
                      <a:endParaRPr lang="en-US" altLang="zh-CN" sz="36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zh-CN" altLang="zh-CN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充分地</a:t>
                      </a:r>
                      <a:r>
                        <a:rPr lang="zh-CN" altLang="en-US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展现</a:t>
                      </a:r>
                      <a:r>
                        <a:rPr lang="zh-CN" altLang="zh-CN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了中国海员的</a:t>
                      </a:r>
                      <a:r>
                        <a:rPr lang="zh-CN" altLang="zh-CN" sz="36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高大形象</a:t>
                      </a:r>
                      <a:r>
                        <a:rPr lang="zh-CN" altLang="en-US" sz="36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zh-CN" sz="36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装货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贝汉廷与德国工头的矛盾</a:t>
                      </a:r>
                      <a:endParaRPr lang="en-US" altLang="zh-CN" sz="24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是否严格按照“配载图”装载设备</a:t>
                      </a:r>
                      <a:endParaRPr lang="zh-CN" altLang="en-US" sz="24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5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绑货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贝汉廷与德国验货师的矛盾</a:t>
                      </a:r>
                      <a:endParaRPr lang="en-US" altLang="zh-CN" sz="24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是否由德国经验老水手绑扎货船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-1" y="1600200"/>
          <a:ext cx="9144001" cy="4897220"/>
        </p:xfrm>
        <a:graphic>
          <a:graphicData uri="http://schemas.openxmlformats.org/drawingml/2006/table">
            <a:tbl>
              <a:tblPr/>
              <a:tblGrid>
                <a:gridCol w="1279627"/>
                <a:gridCol w="5038531"/>
                <a:gridCol w="2825843"/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事件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矛盾冲突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人物精神品质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9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algn="ctr"/>
                      <a:r>
                        <a:rPr lang="zh-CN" altLang="en-US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接货</a:t>
                      </a:r>
                      <a:endParaRPr lang="zh-CN" altLang="en-US" sz="3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贝汉廷与港口代理的矛盾</a:t>
                      </a:r>
                      <a:endParaRPr lang="en-US" altLang="zh-CN" sz="24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是否让汉川号装载贵重设备</a:t>
                      </a:r>
                      <a:endParaRPr lang="zh-CN" altLang="en-US" sz="24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装货</a:t>
                      </a:r>
                      <a:endParaRPr lang="zh-CN" altLang="en-US" sz="3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贝汉廷与德国工头的矛盾</a:t>
                      </a:r>
                      <a:endParaRPr lang="en-US" altLang="zh-CN" sz="24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是否按照“配载图”装载</a:t>
                      </a:r>
                      <a:endParaRPr lang="zh-CN" altLang="en-US" sz="24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2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绑货</a:t>
                      </a:r>
                      <a:endParaRPr lang="zh-CN" altLang="en-US" sz="3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贝汉廷与德国验货师的矛盾</a:t>
                      </a:r>
                      <a:endParaRPr lang="en-US" altLang="zh-CN" sz="2400" b="1" kern="1200" dirty="0" smtClean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rgbClr val="0036A2"/>
                          </a:solidFill>
                          <a:latin typeface="+mn-lt"/>
                          <a:ea typeface="+mn-ea"/>
                          <a:cs typeface="+mn-cs"/>
                        </a:rPr>
                        <a:t>是否由德国经验水手绑扎货船</a:t>
                      </a:r>
                      <a:endParaRPr lang="zh-CN" altLang="en-US" sz="2400" b="1" kern="1200" dirty="0">
                        <a:solidFill>
                          <a:srgbClr val="0036A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zh-CN" altLang="en-US" sz="3600" b="1" dirty="0" smtClean="0"/>
              <a:t>            三起冲突</a:t>
            </a:r>
            <a:endParaRPr lang="en-US" altLang="zh-CN" sz="3600" b="1" dirty="0" smtClean="0"/>
          </a:p>
          <a:p>
            <a:pPr eaLnBrk="0" hangingPunct="0">
              <a:defRPr/>
            </a:pPr>
            <a:r>
              <a:rPr lang="en-US" altLang="zh-CN" sz="3600" b="1" dirty="0" smtClean="0"/>
              <a:t>            </a:t>
            </a:r>
            <a:r>
              <a:rPr lang="zh-CN" altLang="zh-CN" sz="3600" b="1" dirty="0" smtClean="0"/>
              <a:t>展现了船员们什么样的精神品质呢？</a:t>
            </a:r>
          </a:p>
          <a:p>
            <a:pPr eaLnBrk="0" hangingPunct="0">
              <a:defRPr/>
            </a:pPr>
            <a:r>
              <a:rPr lang="zh-CN" altLang="zh-CN" sz="3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+mj-cs"/>
              </a:rPr>
              <a:t/>
            </a:r>
            <a:br>
              <a:rPr lang="zh-CN" altLang="zh-CN" sz="3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+mj-cs"/>
              </a:rPr>
            </a:br>
            <a:endParaRPr lang="zh-CN" altLang="en-US" sz="3600" b="1" kern="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明确品质</a:t>
            </a:r>
            <a:r>
              <a:rPr lang="en-US" altLang="zh-CN" sz="2400" b="1" dirty="0" smtClean="0"/>
              <a:t>——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152400"/>
            <a:ext cx="9677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4000" b="1" dirty="0" smtClean="0"/>
              <a:t>                  </a:t>
            </a:r>
            <a:r>
              <a:rPr lang="zh-CN" altLang="zh-CN" sz="4000" b="1" dirty="0" smtClean="0"/>
              <a:t>你会选</a:t>
            </a:r>
            <a:r>
              <a:rPr lang="zh-CN" altLang="zh-CN" sz="4000" b="1" dirty="0" smtClean="0"/>
              <a:t>择哪</a:t>
            </a:r>
            <a:r>
              <a:rPr lang="zh-CN" altLang="zh-CN" sz="4000" b="1" dirty="0" smtClean="0"/>
              <a:t>些词语</a:t>
            </a:r>
            <a:r>
              <a:rPr lang="zh-CN" altLang="en-US" sz="4000" b="1" dirty="0" smtClean="0"/>
              <a:t>？</a:t>
            </a:r>
            <a:r>
              <a:rPr lang="zh-CN" altLang="zh-CN" sz="4000" b="1" dirty="0" smtClean="0"/>
              <a:t> </a:t>
            </a:r>
            <a:r>
              <a:rPr lang="zh-CN" altLang="zh-CN" sz="40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+mj-cs"/>
              </a:rPr>
              <a:t/>
            </a:r>
            <a:br>
              <a:rPr lang="zh-CN" altLang="zh-CN" sz="40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+mj-cs"/>
              </a:rPr>
            </a:br>
            <a:endParaRPr lang="zh-CN" altLang="en-US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1066800"/>
          <a:ext cx="9144001" cy="2987040"/>
        </p:xfrm>
        <a:graphic>
          <a:graphicData uri="http://schemas.openxmlformats.org/drawingml/2006/table">
            <a:tbl>
              <a:tblPr/>
              <a:tblGrid>
                <a:gridCol w="1279628"/>
                <a:gridCol w="4816372"/>
                <a:gridCol w="3048001"/>
              </a:tblGrid>
              <a:tr h="40515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事件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矛盾冲突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人物精神品质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接货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贝汉廷与港口代理的矛盾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是否让汉川号装载贵重设备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2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装货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贝汉廷与德国工头吉亚特的矛盾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是否按照“配载图”装载设备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2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绑货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贝汉廷与德国验货师的矛盾</a:t>
                      </a:r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是否由德国经验水手绑扎货船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明确品质</a:t>
            </a:r>
            <a:r>
              <a:rPr lang="en-US" altLang="zh-CN" sz="2400" b="1" dirty="0" smtClean="0"/>
              <a:t>——</a:t>
            </a:r>
            <a:endParaRPr lang="zh-CN" altLang="en-US" sz="2400" b="1" dirty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0" y="4303455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 dirty="0" smtClean="0">
                <a:solidFill>
                  <a:srgbClr val="0036A2"/>
                </a:solidFill>
              </a:rPr>
              <a:t>爱国精神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坚定自信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善于外交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科学认真</a:t>
            </a:r>
          </a:p>
          <a:p>
            <a:r>
              <a:rPr lang="zh-CN" altLang="zh-CN" sz="4000" b="1" dirty="0" smtClean="0">
                <a:solidFill>
                  <a:srgbClr val="0036A2"/>
                </a:solidFill>
              </a:rPr>
              <a:t>业务精</a:t>
            </a:r>
            <a:r>
              <a:rPr lang="zh-CN" altLang="en-US" sz="4000" b="1" dirty="0" smtClean="0">
                <a:solidFill>
                  <a:srgbClr val="0036A2"/>
                </a:solidFill>
              </a:rPr>
              <a:t>湛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彬彬有礼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集体主义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严谨求实</a:t>
            </a:r>
          </a:p>
          <a:p>
            <a:r>
              <a:rPr lang="zh-CN" altLang="zh-CN" sz="4000" b="1" dirty="0" smtClean="0">
                <a:solidFill>
                  <a:srgbClr val="0036A2"/>
                </a:solidFill>
              </a:rPr>
              <a:t>艰苦奋战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宽厚大度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冷静</a:t>
            </a:r>
            <a:r>
              <a:rPr lang="zh-CN" altLang="en-US" sz="4000" b="1" dirty="0" smtClean="0">
                <a:solidFill>
                  <a:srgbClr val="0036A2"/>
                </a:solidFill>
              </a:rPr>
              <a:t>低调 热情可感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远见卓识  </a:t>
            </a:r>
            <a:r>
              <a:rPr lang="zh-CN" altLang="en-US" sz="4000" b="1" dirty="0" smtClean="0">
                <a:solidFill>
                  <a:srgbClr val="0036A2"/>
                </a:solidFill>
              </a:rPr>
              <a:t>大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智大勇  竭忠尽智</a:t>
            </a:r>
            <a:r>
              <a:rPr lang="en-US" altLang="zh-CN" sz="4000" b="1" dirty="0" smtClean="0">
                <a:solidFill>
                  <a:srgbClr val="0036A2"/>
                </a:solidFill>
              </a:rPr>
              <a:t>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严格要求</a:t>
            </a:r>
            <a:endParaRPr lang="en-US" altLang="zh-CN" sz="4000" b="1" dirty="0" smtClean="0">
              <a:solidFill>
                <a:srgbClr val="0036A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0"/>
          <a:ext cx="9143998" cy="6788156"/>
        </p:xfrm>
        <a:graphic>
          <a:graphicData uri="http://schemas.openxmlformats.org/drawingml/2006/table">
            <a:tbl>
              <a:tblPr/>
              <a:tblGrid>
                <a:gridCol w="838198"/>
                <a:gridCol w="2743200"/>
                <a:gridCol w="55626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事件</a:t>
                      </a:r>
                      <a:endParaRPr lang="zh-CN" altLang="en-US" sz="24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矛盾冲突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/>
                        <a:t>人物精神品质</a:t>
                      </a:r>
                      <a:endParaRPr lang="zh-CN" altLang="en-US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0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algn="ctr"/>
                      <a:r>
                        <a:rPr lang="zh-CN" altLang="en-US" sz="2400" b="1" dirty="0" smtClean="0"/>
                        <a:t>接货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贝汉廷与港口代理的矛盾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是否让汉川号装载贵重设备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爱国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精神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坚定自信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善于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外交</a:t>
                      </a:r>
                    </a:p>
                    <a:p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科学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认真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业务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精湛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彬彬有礼</a:t>
                      </a:r>
                    </a:p>
                    <a:p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艰苦奋战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严谨求实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集体主义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2400" b="1" dirty="0" smtClean="0"/>
                        <a:t>装货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贝汉廷与德国工头吉亚特的矛盾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是否按照“配载图”装载设备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宽厚大度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冷静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低调</a:t>
                      </a:r>
                      <a:r>
                        <a:rPr lang="zh-CN" altLang="en-US" sz="3200" b="1" kern="1200" baseline="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热情</a:t>
                      </a:r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可感</a:t>
                      </a:r>
                      <a:r>
                        <a:rPr lang="en-US" altLang="zh-CN" sz="3200" b="1" kern="1200" baseline="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en-US" sz="3200" b="1" kern="1200" baseline="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精细思考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集体主义</a:t>
                      </a:r>
                      <a:endParaRPr lang="en-US" altLang="zh-CN" sz="3200" b="1" kern="1200" dirty="0" smtClean="0">
                        <a:solidFill>
                          <a:srgbClr val="0070C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0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绑货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贝汉廷与德国验货师的矛盾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是否由德国经验老水手绑扎货船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远见卓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识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大智大勇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竭忠尽智艰苦奋战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严格要求</a:t>
                      </a:r>
                      <a:r>
                        <a:rPr lang="en-US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zh-CN" altLang="zh-CN" sz="3200" b="1" kern="1200" dirty="0" smtClean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+mn-cs"/>
                        </a:rPr>
                        <a:t>集体主义</a:t>
                      </a:r>
                      <a:endParaRPr lang="zh-CN" altLang="en-US" sz="3200" b="1" kern="1200" dirty="0" smtClean="0">
                        <a:solidFill>
                          <a:srgbClr val="0070C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14600" y="0"/>
            <a:ext cx="9372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4800" b="1" kern="0" dirty="0" smtClean="0">
                <a:latin typeface="+mn-lt"/>
              </a:rPr>
              <a:t>贝</a:t>
            </a:r>
            <a:r>
              <a:rPr lang="zh-CN" altLang="en-US" sz="4800" b="1" kern="0" dirty="0">
                <a:latin typeface="+mn-lt"/>
              </a:rPr>
              <a:t>汉</a:t>
            </a:r>
            <a:r>
              <a:rPr lang="zh-CN" altLang="en-US" sz="4800" b="1" kern="0" dirty="0" smtClean="0">
                <a:latin typeface="+mn-lt"/>
              </a:rPr>
              <a:t>廷</a:t>
            </a:r>
            <a:endParaRPr lang="en-US" altLang="zh-CN" sz="4800" b="1" kern="0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4800" b="1" kern="0" dirty="0" smtClean="0">
                <a:latin typeface="+mn-lt"/>
              </a:rPr>
              <a:t>         是</a:t>
            </a:r>
            <a:r>
              <a:rPr lang="zh-CN" altLang="en-US" sz="4800" b="1" kern="0" dirty="0">
                <a:latin typeface="+mn-lt"/>
              </a:rPr>
              <a:t>一位</a:t>
            </a:r>
            <a:r>
              <a:rPr lang="zh-CN" altLang="en-US" sz="4800" b="1" u="sng" kern="0" dirty="0">
                <a:latin typeface="+mn-lt"/>
              </a:rPr>
              <a:t>           </a:t>
            </a:r>
            <a:r>
              <a:rPr lang="zh-CN" altLang="en-US" sz="4800" b="1" kern="0" dirty="0">
                <a:latin typeface="+mn-lt"/>
              </a:rPr>
              <a:t>人士？</a:t>
            </a:r>
          </a:p>
        </p:txBody>
      </p:sp>
      <p:pic>
        <p:nvPicPr>
          <p:cNvPr id="24579" name="Picture 3" descr="贝汉廷船长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676400"/>
            <a:ext cx="6705600" cy="5181600"/>
          </a:xfrm>
        </p:spPr>
      </p:pic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-538609"/>
            <a:ext cx="26532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认识主角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——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257800"/>
            <a:ext cx="8839200" cy="6553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 dirty="0" smtClean="0">
                <a:solidFill>
                  <a:srgbClr val="0036A2"/>
                </a:solidFill>
              </a:rPr>
              <a:t> ——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报告文学</a:t>
            </a:r>
            <a:r>
              <a:rPr lang="zh-CN" altLang="zh-CN" sz="4400" b="1" dirty="0" smtClean="0">
                <a:solidFill>
                  <a:srgbClr val="0036A2"/>
                </a:solidFill>
              </a:rPr>
              <a:t>《</a:t>
            </a:r>
            <a:r>
              <a:rPr lang="zh-CN" sz="4000" b="1" dirty="0" smtClean="0">
                <a:solidFill>
                  <a:srgbClr val="0036A2"/>
                </a:solidFill>
              </a:rPr>
              <a:t>船长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》</a:t>
            </a:r>
            <a:endParaRPr lang="en-US" altLang="zh-CN" sz="4000" b="1" dirty="0" smtClean="0">
              <a:solidFill>
                <a:srgbClr val="0036A2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sz="4000" b="1" dirty="0" smtClean="0">
                <a:solidFill>
                  <a:srgbClr val="0036A2"/>
                </a:solidFill>
              </a:rPr>
              <a:t>                          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是一篇</a:t>
            </a:r>
            <a:r>
              <a:rPr lang="zh-CN" altLang="en-US" sz="4000" b="1" dirty="0" smtClean="0">
                <a:solidFill>
                  <a:srgbClr val="0036A2"/>
                </a:solidFill>
              </a:rPr>
              <a:t>脍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炙人口的</a:t>
            </a:r>
            <a:r>
              <a:rPr lang="zh-CN" altLang="en-US" sz="4000" b="1" dirty="0" smtClean="0">
                <a:solidFill>
                  <a:srgbClr val="0036A2"/>
                </a:solidFill>
              </a:rPr>
              <a:t>佳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作。</a:t>
            </a:r>
            <a:r>
              <a:rPr lang="zh-CN" sz="4000" b="1" dirty="0" smtClean="0"/>
              <a:t> </a:t>
            </a:r>
          </a:p>
        </p:txBody>
      </p:sp>
      <p:pic>
        <p:nvPicPr>
          <p:cNvPr id="25603" name="Picture 34" descr="作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3610705" cy="457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95600" y="3581400"/>
            <a:ext cx="5943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b="1" dirty="0" smtClean="0">
                <a:solidFill>
                  <a:srgbClr val="0036A2"/>
                </a:solidFill>
                <a:latin typeface="+mn-lt"/>
                <a:ea typeface="+mn-ea"/>
                <a:cs typeface="+mn-cs"/>
              </a:rPr>
              <a:t>            作者</a:t>
            </a:r>
            <a:r>
              <a:rPr lang="zh-CN" altLang="en-US" sz="7200" b="1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柯岩</a:t>
            </a:r>
            <a:r>
              <a:rPr lang="en-US" altLang="zh-CN" sz="7200" b="1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7200" b="1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sz="4000" b="1" dirty="0" smtClean="0">
                <a:solidFill>
                  <a:srgbClr val="000099"/>
                </a:solidFill>
              </a:rPr>
              <a:t> </a:t>
            </a:r>
            <a:r>
              <a:rPr lang="en-US" altLang="zh-CN" b="1" dirty="0" smtClean="0">
                <a:solidFill>
                  <a:srgbClr val="0036A2"/>
                </a:solidFill>
                <a:latin typeface="+mn-lt"/>
                <a:ea typeface="+mn-ea"/>
                <a:cs typeface="+mn-cs"/>
              </a:rPr>
              <a:t>——</a:t>
            </a:r>
            <a:r>
              <a:rPr lang="zh-CN" altLang="zh-CN" b="1" dirty="0" smtClean="0">
                <a:solidFill>
                  <a:srgbClr val="0036A2"/>
                </a:solidFill>
                <a:latin typeface="+mn-lt"/>
                <a:ea typeface="+mn-ea"/>
                <a:cs typeface="+mn-cs"/>
              </a:rPr>
              <a:t>当代女作家</a:t>
            </a:r>
            <a:r>
              <a:rPr lang="zh-CN" altLang="en-US" b="1" dirty="0" smtClean="0">
                <a:solidFill>
                  <a:srgbClr val="0036A2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zh-CN" altLang="zh-CN" b="1" dirty="0" smtClean="0">
                <a:solidFill>
                  <a:srgbClr val="0036A2"/>
                </a:solidFill>
                <a:latin typeface="+mn-lt"/>
                <a:ea typeface="+mn-ea"/>
                <a:cs typeface="+mn-cs"/>
              </a:rPr>
              <a:t>诗人</a:t>
            </a:r>
            <a:endParaRPr lang="zh-CN" altLang="en-US" b="1" dirty="0" smtClean="0">
              <a:solidFill>
                <a:srgbClr val="0036A2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7" descr="u=4178050227,4097577682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066800"/>
            <a:ext cx="2590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553200" y="4267200"/>
          <a:ext cx="2819401" cy="2362200"/>
        </p:xfrm>
        <a:graphic>
          <a:graphicData uri="http://schemas.openxmlformats.org/drawingml/2006/table">
            <a:tbl>
              <a:tblPr/>
              <a:tblGrid>
                <a:gridCol w="2819401"/>
              </a:tblGrid>
              <a:tr h="23622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6400800" y="4343400"/>
            <a:ext cx="2743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人有人的风度，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  船有船的风度，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  国有国的风度</a:t>
            </a:r>
            <a:r>
              <a:rPr lang="en-US" altLang="zh-CN" sz="2800" b="1" dirty="0">
                <a:solidFill>
                  <a:srgbClr val="0036A2"/>
                </a:solidFill>
                <a:latin typeface="+mn-lt"/>
              </a:rPr>
              <a:t>!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solidFill>
                  <a:schemeClr val="tx2"/>
                </a:solidFill>
              </a:rPr>
              <a:t>    ——</a:t>
            </a:r>
            <a:r>
              <a:rPr lang="zh-CN" altLang="en-US" sz="3600" b="1" kern="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贝汉廷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zh-CN" altLang="en-US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038600" y="6283325"/>
            <a:ext cx="71628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sz="4000" b="1" kern="0" dirty="0">
              <a:solidFill>
                <a:schemeClr val="tx2"/>
              </a:solidFill>
              <a:latin typeface="+mj-lt"/>
              <a:cs typeface="+mj-cs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-457200" y="228600"/>
            <a:ext cx="7086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1926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年出生。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</a:t>
            </a:r>
            <a:r>
              <a:rPr lang="zh-CN" sz="3600" b="1" kern="0" dirty="0" smtClean="0">
                <a:solidFill>
                  <a:srgbClr val="0070C0"/>
                </a:solidFill>
                <a:latin typeface="+mn-lt"/>
                <a:ea typeface="+mn-ea"/>
              </a:rPr>
              <a:t>从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做一名水手开始了海上生活，</a:t>
            </a:r>
            <a:r>
              <a:rPr lang="zh-CN" altLang="zh-CN" sz="3600" b="1" kern="0" dirty="0" smtClean="0">
                <a:latin typeface="+mn-lt"/>
                <a:ea typeface="+mn-ea"/>
              </a:rPr>
              <a:t>在一艘不到百吨的小船上颠簸折腾，累倒吐血，度过了艰难的岁月。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成长为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“邓小平式的船长”</a:t>
            </a: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他是新中国培养的第一代远</a:t>
            </a:r>
            <a:r>
              <a:rPr lang="zh-CN" altLang="zh-CN" sz="3600" b="1" kern="0" dirty="0" smtClean="0">
                <a:latin typeface="+mn-lt"/>
                <a:ea typeface="+mn-ea"/>
              </a:rPr>
              <a:t>洋船长，驾驶了</a:t>
            </a:r>
            <a:r>
              <a:rPr lang="en-US" altLang="zh-CN" sz="3600" b="1" kern="0" dirty="0" smtClean="0">
                <a:latin typeface="+mn-lt"/>
                <a:ea typeface="+mn-ea"/>
              </a:rPr>
              <a:t>15</a:t>
            </a:r>
            <a:r>
              <a:rPr lang="zh-CN" altLang="zh-CN" sz="3600" b="1" kern="0" dirty="0" smtClean="0">
                <a:latin typeface="+mn-lt"/>
                <a:ea typeface="+mn-ea"/>
              </a:rPr>
              <a:t>艘远洋轮船</a:t>
            </a:r>
            <a:r>
              <a:rPr kumimoji="0" lang="zh-CN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到过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40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个国家，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</a:t>
            </a:r>
            <a:r>
              <a:rPr kumimoji="0" lang="zh-C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多个港口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0" y="304800"/>
            <a:ext cx="6477000" cy="7467600"/>
          </a:xfrm>
        </p:spPr>
        <p:txBody>
          <a:bodyPr/>
          <a:lstStyle/>
          <a:p>
            <a:pPr algn="l"/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en-US" altLang="zh-CN" sz="2800" b="1" dirty="0" smtClean="0"/>
              <a:t>1978</a:t>
            </a:r>
            <a:r>
              <a:rPr kumimoji="1" lang="zh-CN" altLang="zh-CN" sz="2800" b="1" dirty="0" smtClean="0"/>
              <a:t>年</a:t>
            </a:r>
            <a:r>
              <a:rPr kumimoji="1" lang="en-US" altLang="zh-CN" sz="2800" b="1" dirty="0" smtClean="0"/>
              <a:t>4</a:t>
            </a:r>
            <a:r>
              <a:rPr kumimoji="1" lang="zh-CN" altLang="zh-CN" sz="2800" b="1" dirty="0" smtClean="0"/>
              <a:t>月，他率领他的汉川号轮</a:t>
            </a:r>
            <a:r>
              <a:rPr kumimoji="1" lang="zh-CN" altLang="zh-CN" sz="2800" b="1" dirty="0" smtClean="0">
                <a:solidFill>
                  <a:srgbClr val="0070C0"/>
                </a:solidFill>
              </a:rPr>
              <a:t>演绎了汉堡港的变奏曲</a:t>
            </a:r>
            <a:r>
              <a:rPr kumimoji="1" lang="zh-CN" altLang="zh-CN" sz="2800" b="1" dirty="0" smtClean="0"/>
              <a:t>，这是一百多年没有的事</a:t>
            </a:r>
            <a:r>
              <a:rPr kumimoji="1" lang="zh-CN" altLang="en-US" sz="2800" b="1" dirty="0" smtClean="0"/>
              <a:t>。</a:t>
            </a:r>
            <a:r>
              <a:rPr kumimoji="1" lang="en-US" altLang="zh-CN" sz="2800" b="1" dirty="0" smtClean="0"/>
              <a:t/>
            </a:r>
            <a:br>
              <a:rPr kumimoji="1" lang="en-US" altLang="zh-CN" sz="2800" b="1" dirty="0" smtClean="0"/>
            </a:br>
            <a:r>
              <a:rPr kumimoji="1" lang="en-US" altLang="zh-CN" sz="2800" b="1" dirty="0" smtClean="0"/>
              <a:t>       1979</a:t>
            </a:r>
            <a:r>
              <a:rPr kumimoji="1" lang="zh-CN" altLang="zh-CN" sz="2800" b="1" dirty="0" smtClean="0"/>
              <a:t>年</a:t>
            </a:r>
            <a:r>
              <a:rPr kumimoji="1" lang="en-US" altLang="zh-CN" sz="2800" b="1" dirty="0" smtClean="0"/>
              <a:t>4</a:t>
            </a:r>
            <a:r>
              <a:rPr kumimoji="1" lang="zh-CN" altLang="zh-CN" sz="2800" b="1" dirty="0" smtClean="0"/>
              <a:t>月，他指挥的“柳林海”轮抵达西雅图港，</a:t>
            </a:r>
            <a:r>
              <a:rPr kumimoji="1" lang="zh-CN" altLang="zh-CN" sz="2800" b="1" dirty="0" smtClean="0">
                <a:solidFill>
                  <a:srgbClr val="0070C0"/>
                </a:solidFill>
              </a:rPr>
              <a:t>使中断</a:t>
            </a:r>
            <a:r>
              <a:rPr kumimoji="1" lang="en-US" altLang="zh-CN" sz="2800" b="1" dirty="0" smtClean="0">
                <a:solidFill>
                  <a:srgbClr val="0070C0"/>
                </a:solidFill>
              </a:rPr>
              <a:t>30</a:t>
            </a:r>
            <a:r>
              <a:rPr kumimoji="1" lang="zh-CN" altLang="zh-CN" sz="2800" b="1" dirty="0" smtClean="0">
                <a:solidFill>
                  <a:srgbClr val="0070C0"/>
                </a:solidFill>
              </a:rPr>
              <a:t>年的中美海上运输航线恢复了</a:t>
            </a:r>
            <a:r>
              <a:rPr kumimoji="1" lang="zh-CN" altLang="zh-CN" sz="2800" b="1" dirty="0" smtClean="0"/>
              <a:t>，</a:t>
            </a:r>
            <a:r>
              <a:rPr kumimoji="1" lang="zh-CN" altLang="en-US" sz="2800" b="1" dirty="0" smtClean="0"/>
              <a:t>他</a:t>
            </a:r>
            <a:r>
              <a:rPr kumimoji="1" lang="zh-CN" altLang="zh-CN" sz="2800" b="1" dirty="0" smtClean="0"/>
              <a:t>流利的英语、独</a:t>
            </a:r>
            <a:r>
              <a:rPr kumimoji="1" lang="zh-CN" altLang="en-US" sz="2800" b="1" dirty="0" smtClean="0"/>
              <a:t>特</a:t>
            </a:r>
            <a:r>
              <a:rPr kumimoji="1" lang="zh-CN" altLang="zh-CN" sz="2800" b="1" dirty="0" smtClean="0"/>
              <a:t>的人格魅力使美国人叹服。使</a:t>
            </a:r>
            <a:r>
              <a:rPr kumimoji="1" lang="en-US" altLang="zh-CN" sz="2800" b="1" dirty="0" smtClean="0"/>
              <a:t/>
            </a:r>
            <a:br>
              <a:rPr kumimoji="1" lang="en-US" altLang="zh-CN" sz="2800" b="1" dirty="0" smtClean="0"/>
            </a:br>
            <a:r>
              <a:rPr kumimoji="1" lang="zh-CN" altLang="zh-CN" sz="2800" b="1" dirty="0" smtClean="0"/>
              <a:t>“中国”、“柳林海”和“贝汉廷”成为当时媒体最热门的名词。</a:t>
            </a:r>
            <a:r>
              <a:rPr kumimoji="1" lang="en-US" altLang="zh-CN" sz="2800" b="1" dirty="0" smtClean="0"/>
              <a:t/>
            </a:r>
            <a:br>
              <a:rPr kumimoji="1" lang="en-US" altLang="zh-CN" sz="2800" b="1" dirty="0" smtClean="0"/>
            </a:br>
            <a:r>
              <a:rPr kumimoji="1" lang="en-US" altLang="zh-CN" sz="2800" b="1" dirty="0" smtClean="0"/>
              <a:t>         ……</a:t>
            </a:r>
            <a:r>
              <a:rPr kumimoji="1" lang="zh-CN" altLang="en-US" sz="2800" b="1" dirty="0" smtClean="0"/>
              <a:t>  </a:t>
            </a:r>
            <a:r>
              <a:rPr kumimoji="1" lang="en-US" altLang="zh-CN" sz="2800" b="1" dirty="0" smtClean="0"/>
              <a:t/>
            </a:r>
            <a:br>
              <a:rPr kumimoji="1" lang="en-US" altLang="zh-CN" sz="2800" b="1" dirty="0" smtClean="0"/>
            </a:br>
            <a:r>
              <a:rPr kumimoji="1" lang="en-US" altLang="zh-CN" sz="2800" b="1" dirty="0" smtClean="0"/>
              <a:t>        1985.4.23</a:t>
            </a:r>
            <a:r>
              <a:rPr kumimoji="1" lang="zh-CN" altLang="zh-CN" sz="2800" b="1" dirty="0" smtClean="0"/>
              <a:t>，死于西班亚，解剖结论为</a:t>
            </a:r>
            <a:r>
              <a:rPr kumimoji="1" lang="zh-CN" altLang="zh-CN" sz="2800" b="1" dirty="0" smtClean="0">
                <a:solidFill>
                  <a:srgbClr val="0070C0"/>
                </a:solidFill>
              </a:rPr>
              <a:t>“疲劳过度，心力衰竭”</a:t>
            </a:r>
            <a:r>
              <a:rPr kumimoji="1" lang="zh-CN" altLang="zh-CN" sz="2800" b="1" dirty="0" smtClean="0"/>
              <a:t>，他真是</a:t>
            </a:r>
            <a:r>
              <a:rPr kumimoji="1" lang="zh-CN" altLang="zh-CN" sz="2800" b="1" dirty="0" smtClean="0">
                <a:solidFill>
                  <a:srgbClr val="0070C0"/>
                </a:solidFill>
              </a:rPr>
              <a:t>“投向航海立志报国”</a:t>
            </a:r>
            <a:r>
              <a:rPr kumimoji="1" lang="zh-CN" altLang="zh-CN" sz="2800" b="1" dirty="0" smtClean="0"/>
              <a:t>，他用生命实践了对祖国的诺言。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US" altLang="zh-CN" sz="2800" dirty="0" smtClean="0">
                <a:ea typeface="宋体" pitchFamily="2" charset="-122"/>
              </a:rPr>
              <a:t/>
            </a:r>
            <a:br>
              <a:rPr lang="en-US" altLang="zh-CN" sz="2800" dirty="0" smtClean="0">
                <a:ea typeface="宋体" pitchFamily="2" charset="-122"/>
              </a:rPr>
            </a:br>
            <a:r>
              <a:rPr lang="en-US" altLang="zh-CN" sz="2800" b="1" dirty="0" smtClean="0">
                <a:ea typeface="宋体" pitchFamily="2" charset="-122"/>
              </a:rPr>
              <a:t>        </a:t>
            </a:r>
            <a:r>
              <a:rPr lang="en-US" altLang="zh-CN" sz="2800" dirty="0" smtClean="0">
                <a:ea typeface="宋体" pitchFamily="2" charset="-122"/>
              </a:rPr>
              <a:t/>
            </a:r>
            <a:br>
              <a:rPr lang="en-US" altLang="zh-CN" sz="2800" dirty="0" smtClean="0">
                <a:ea typeface="宋体" pitchFamily="2" charset="-122"/>
              </a:rPr>
            </a:br>
            <a:r>
              <a:rPr lang="en-US" altLang="zh-CN" sz="2800" dirty="0" smtClean="0">
                <a:ea typeface="宋体" pitchFamily="2" charset="-122"/>
              </a:rPr>
              <a:t>        </a:t>
            </a:r>
            <a:r>
              <a:rPr lang="zh-CN" altLang="zh-CN" sz="2800" dirty="0" smtClean="0">
                <a:ea typeface="宋体" pitchFamily="2" charset="-122"/>
              </a:rPr>
              <a:t/>
            </a:r>
            <a:br>
              <a:rPr lang="zh-CN" altLang="zh-CN" sz="2800" dirty="0" smtClean="0">
                <a:ea typeface="宋体" pitchFamily="2" charset="-122"/>
              </a:rPr>
            </a:br>
            <a:endParaRPr lang="zh-CN" altLang="en-US" sz="2800" dirty="0" smtClean="0">
              <a:ea typeface="宋体" pitchFamily="2" charset="-122"/>
            </a:endParaRPr>
          </a:p>
        </p:txBody>
      </p:sp>
      <p:pic>
        <p:nvPicPr>
          <p:cNvPr id="27651" name="Picture 7" descr="u=4178050227,4097577682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04800"/>
            <a:ext cx="2819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324600" y="3886200"/>
          <a:ext cx="2819401" cy="2667000"/>
        </p:xfrm>
        <a:graphic>
          <a:graphicData uri="http://schemas.openxmlformats.org/drawingml/2006/table">
            <a:tbl>
              <a:tblPr/>
              <a:tblGrid>
                <a:gridCol w="2819401"/>
              </a:tblGrid>
              <a:tr h="2667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6324600" y="3962400"/>
            <a:ext cx="2819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人有人的风度，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  船有船的风度，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36A2"/>
                </a:solidFill>
                <a:latin typeface="+mn-lt"/>
              </a:rPr>
              <a:t>  国有国的风度</a:t>
            </a:r>
            <a:r>
              <a:rPr lang="en-US" altLang="zh-CN" sz="2800" b="1" dirty="0">
                <a:solidFill>
                  <a:srgbClr val="0036A2"/>
                </a:solidFill>
                <a:latin typeface="+mn-lt"/>
              </a:rPr>
              <a:t>!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solidFill>
                  <a:schemeClr val="tx2"/>
                </a:solidFill>
              </a:rPr>
              <a:t>    ——</a:t>
            </a:r>
            <a:r>
              <a:rPr lang="zh-CN" altLang="en-US" sz="4000" b="1" kern="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贝汉廷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zh-CN" altLang="en-US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038600" y="6283325"/>
            <a:ext cx="71628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sz="4000" b="1" kern="0" dirty="0">
              <a:solidFill>
                <a:schemeClr val="tx2"/>
              </a:solidFill>
              <a:latin typeface="+mj-lt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304800"/>
            <a:ext cx="9372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4800" b="1" kern="0" dirty="0">
                <a:latin typeface="+mn-lt"/>
              </a:rPr>
              <a:t>你说，贝汉廷是一位</a:t>
            </a:r>
            <a:r>
              <a:rPr lang="zh-CN" altLang="en-US" sz="4800" b="1" u="sng" kern="0" dirty="0">
                <a:latin typeface="+mn-lt"/>
              </a:rPr>
              <a:t>           </a:t>
            </a:r>
            <a:r>
              <a:rPr lang="zh-CN" altLang="en-US" sz="4800" b="1" kern="0" dirty="0">
                <a:latin typeface="+mn-lt"/>
              </a:rPr>
              <a:t>人士？</a:t>
            </a:r>
          </a:p>
        </p:txBody>
      </p:sp>
      <p:pic>
        <p:nvPicPr>
          <p:cNvPr id="28675" name="Picture 3" descr="贝汉廷船长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676400"/>
            <a:ext cx="67056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Users\Administrator\Desktop\00668k18jw1erma39xwjqj30eq0b1aa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577758" cy="3429000"/>
          </a:xfrm>
          <a:prstGeom prst="rect">
            <a:avLst/>
          </a:prstGeom>
          <a:noFill/>
        </p:spPr>
      </p:pic>
      <p:pic>
        <p:nvPicPr>
          <p:cNvPr id="98307" name="Picture 3" descr="C:\Users\Administrator\Desktop\1151532327-15 (1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6275" y="0"/>
            <a:ext cx="4657725" cy="2324100"/>
          </a:xfrm>
          <a:prstGeom prst="rect">
            <a:avLst/>
          </a:prstGeom>
          <a:noFill/>
        </p:spPr>
      </p:pic>
      <p:pic>
        <p:nvPicPr>
          <p:cNvPr id="98309" name="Picture 5" descr="C:\Users\Administrator\Desktop\1151531Y8-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57725" cy="2324100"/>
          </a:xfrm>
          <a:prstGeom prst="rect">
            <a:avLst/>
          </a:prstGeom>
          <a:noFill/>
        </p:spPr>
      </p:pic>
      <p:pic>
        <p:nvPicPr>
          <p:cNvPr id="98310" name="Picture 6" descr="C:\Users\Administrator\Desktop\10472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949" y="3124200"/>
            <a:ext cx="4643051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3048000" y="4419600"/>
            <a:ext cx="8229600" cy="11430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0070C0"/>
                </a:solidFill>
              </a:rPr>
              <a:t>贝汉廷 ！</a:t>
            </a:r>
          </a:p>
        </p:txBody>
      </p:sp>
      <p:pic>
        <p:nvPicPr>
          <p:cNvPr id="29699" name="Picture 3" descr="贝汉廷船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0"/>
            <a:ext cx="4495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0" y="0"/>
          <a:ext cx="4495800" cy="6776679"/>
        </p:xfrm>
        <a:graphic>
          <a:graphicData uri="http://schemas.openxmlformats.org/drawingml/2006/table">
            <a:tbl>
              <a:tblPr/>
              <a:tblGrid>
                <a:gridCol w="4495800"/>
              </a:tblGrid>
              <a:tr h="7386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我</a:t>
                      </a:r>
                      <a:r>
                        <a:rPr lang="zh-CN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认为贝汉</a:t>
                      </a:r>
                      <a:r>
                        <a:rPr lang="zh-CN" altLang="en-US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廷是</a:t>
                      </a:r>
                      <a:r>
                        <a:rPr lang="zh-CN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r>
                        <a:rPr lang="en-US" altLang="zh-CN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——</a:t>
                      </a:r>
                      <a:r>
                        <a:rPr lang="zh-CN" altLang="en-US" sz="3200" b="1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？</a:t>
                      </a:r>
                      <a:r>
                        <a:rPr lang="en-US" altLang="zh-CN" sz="3200" b="1" u="sng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  </a:t>
                      </a:r>
                      <a:r>
                        <a:rPr lang="en-US" altLang="zh-CN" sz="3200" b="1" u="none" kern="10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   </a:t>
                      </a:r>
                      <a:r>
                        <a:rPr lang="en-US" altLang="zh-CN" sz="3200" b="1" u="sng" kern="100" baseline="0" dirty="0" smtClean="0">
                          <a:solidFill>
                            <a:srgbClr val="0036A2"/>
                          </a:solidFill>
                          <a:latin typeface="+mj-ea"/>
                          <a:ea typeface="+mj-ea"/>
                          <a:cs typeface="Times New Roman"/>
                        </a:rPr>
                        <a:t>       </a:t>
                      </a:r>
                      <a:endParaRPr lang="zh-CN" sz="3200" b="1" kern="100" dirty="0">
                        <a:solidFill>
                          <a:srgbClr val="0036A2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6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3600" b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高级知识分子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49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外交行家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8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航海专家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82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业务</a:t>
                      </a:r>
                      <a:r>
                        <a:rPr lang="zh-CN" altLang="en-US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能手</a:t>
                      </a:r>
                      <a:endParaRPr lang="zh-CN" sz="3600" b="1" kern="100" dirty="0"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9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爱国人士</a:t>
                      </a:r>
                      <a:endParaRPr lang="zh-CN" altLang="zh-CN" sz="3600" b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11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敬业实干楷模</a:t>
                      </a:r>
                      <a:endParaRPr lang="zh-CN" altLang="zh-CN" sz="3600" b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1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3600" b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/>
                        </a:rPr>
                        <a:t>英雄</a:t>
                      </a:r>
                      <a:endParaRPr lang="zh-CN" altLang="en-US" sz="3600" b="1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6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600" b="1" kern="100" dirty="0">
                          <a:latin typeface="+mj-ea"/>
                          <a:ea typeface="+mj-ea"/>
                          <a:cs typeface="Times New Roman"/>
                        </a:rPr>
                        <a:t>人格魅</a:t>
                      </a:r>
                      <a:r>
                        <a:rPr lang="zh-CN" sz="3600" b="1" kern="100" dirty="0" smtClean="0">
                          <a:latin typeface="+mj-ea"/>
                          <a:ea typeface="+mj-ea"/>
                          <a:cs typeface="Times New Roman"/>
                        </a:rPr>
                        <a:t>力</a:t>
                      </a:r>
                      <a:r>
                        <a:rPr lang="zh-CN" altLang="en-US" sz="3600" b="1" kern="100" dirty="0" smtClean="0">
                          <a:latin typeface="+mj-ea"/>
                          <a:ea typeface="+mj-ea"/>
                          <a:cs typeface="Times New Roman"/>
                        </a:rPr>
                        <a:t>者</a:t>
                      </a:r>
                      <a:endParaRPr lang="zh-CN" sz="3600" b="1" kern="100" dirty="0"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28600" y="331788"/>
          <a:ext cx="5638800" cy="6297985"/>
        </p:xfrm>
        <a:graphic>
          <a:graphicData uri="http://schemas.openxmlformats.org/drawingml/2006/table">
            <a:tbl>
              <a:tblPr/>
              <a:tblGrid>
                <a:gridCol w="2743200"/>
                <a:gridCol w="2895600"/>
              </a:tblGrid>
              <a:tr h="661779"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rgbClr val="7030A0"/>
                          </a:solidFill>
                          <a:latin typeface="+mj-ea"/>
                          <a:ea typeface="+mj-ea"/>
                          <a:cs typeface="+mn-cs"/>
                        </a:rPr>
                        <a:t>我缺失下列哪些项</a:t>
                      </a:r>
                      <a:r>
                        <a:rPr lang="zh-CN" altLang="en-US" sz="2400" b="1" kern="100" dirty="0" smtClean="0">
                          <a:solidFill>
                            <a:srgbClr val="7030A0"/>
                          </a:solidFill>
                          <a:latin typeface="+mj-ea"/>
                          <a:ea typeface="+mj-ea"/>
                        </a:rPr>
                        <a:t>？</a:t>
                      </a:r>
                      <a:endParaRPr lang="zh-CN" altLang="en-US" sz="2400" b="1" dirty="0">
                        <a:solidFill>
                          <a:srgbClr val="7030A0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rgbClr val="7030A0"/>
                          </a:solidFill>
                          <a:latin typeface="+mj-ea"/>
                          <a:ea typeface="+mj-ea"/>
                          <a:cs typeface="+mn-cs"/>
                        </a:rPr>
                        <a:t>我更需要提升哪点？</a:t>
                      </a:r>
                      <a:endParaRPr lang="zh-CN" altLang="en-US" sz="2400" b="1" kern="1200" dirty="0">
                        <a:solidFill>
                          <a:srgbClr val="7030A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7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勤学苦练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勤学苦练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173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求真务实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求真务实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165">
                <a:tc>
                  <a:txBody>
                    <a:bodyPr/>
                    <a:lstStyle/>
                    <a:p>
                      <a:r>
                        <a:rPr lang="zh-CN" altLang="zh-CN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严谨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守信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严谨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守信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50"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敬业笃行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敬业笃行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581">
                <a:tc>
                  <a:txBody>
                    <a:bodyPr/>
                    <a:lstStyle/>
                    <a:p>
                      <a:r>
                        <a:rPr lang="zh-CN" altLang="zh-CN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坚定专注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坚定专注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162"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尽心尽责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尽心尽责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229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集体主义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集体主义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067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宽厚冷静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+mj-ea"/>
                          <a:ea typeface="+mj-ea"/>
                        </a:rPr>
                        <a:t>宽厚冷静</a:t>
                      </a:r>
                      <a:endParaRPr lang="zh-CN" altLang="en-US" sz="3200" b="1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922" name="Picture 5" descr="GIF1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971800"/>
            <a:ext cx="3276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0" y="3810000"/>
            <a:ext cx="9144000" cy="3276600"/>
          </a:xfrm>
        </p:spPr>
        <p:txBody>
          <a:bodyPr/>
          <a:lstStyle/>
          <a:p>
            <a:pPr algn="l">
              <a:defRPr/>
            </a:pPr>
            <a:r>
              <a:rPr lang="en-US" altLang="zh-CN" sz="5400" b="1" dirty="0" smtClean="0">
                <a:ea typeface="宋体" pitchFamily="2" charset="-122"/>
              </a:rPr>
              <a:t>       </a:t>
            </a:r>
            <a:r>
              <a:rPr lang="zh-CN" altLang="zh-CN" sz="5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国家的希望在哪里？就在</a:t>
            </a:r>
            <a:r>
              <a:rPr lang="zh-CN" altLang="zh-CN" sz="5400" b="1" dirty="0" smtClean="0">
                <a:solidFill>
                  <a:srgbClr val="337D76"/>
                </a:solidFill>
                <a:latin typeface="黑体" pitchFamily="49" charset="-122"/>
              </a:rPr>
              <a:t>老一代</a:t>
            </a:r>
            <a:r>
              <a:rPr lang="zh-CN" altLang="zh-CN" sz="5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的贝汉廷和学习贝汉廷的</a:t>
            </a:r>
            <a:r>
              <a:rPr lang="zh-CN" altLang="zh-CN" sz="5400" b="1" dirty="0" smtClean="0">
                <a:solidFill>
                  <a:srgbClr val="337D76"/>
                </a:solidFill>
                <a:latin typeface="黑体" pitchFamily="49" charset="-122"/>
              </a:rPr>
              <a:t>新一代</a:t>
            </a:r>
            <a:r>
              <a:rPr lang="zh-CN" altLang="zh-CN" sz="5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身上。</a:t>
            </a:r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5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——柯岩</a:t>
            </a:r>
            <a:endParaRPr lang="zh-CN" altLang="en-US" sz="5400" b="1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9155" name="Picture 3" descr="F:\风景图\从手机thumbnail移得20016.6.17\14570756565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0"/>
            <a:ext cx="643413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0" y="228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zh-CN" sz="4800" b="1" dirty="0" smtClean="0">
                <a:solidFill>
                  <a:srgbClr val="0036A2"/>
                </a:solidFill>
              </a:rPr>
              <a:t>工匠精神永恒！</a:t>
            </a:r>
            <a:endParaRPr lang="en-US" altLang="zh-CN" sz="4800" b="1" dirty="0" smtClean="0">
              <a:solidFill>
                <a:srgbClr val="0036A2"/>
              </a:solidFill>
            </a:endParaRPr>
          </a:p>
          <a:p>
            <a:pPr>
              <a:buNone/>
            </a:pPr>
            <a:r>
              <a:rPr lang="zh-CN" altLang="zh-CN" sz="4800" b="1" dirty="0" smtClean="0">
                <a:solidFill>
                  <a:srgbClr val="0036A2"/>
                </a:solidFill>
              </a:rPr>
              <a:t>向敬业</a:t>
            </a:r>
            <a:r>
              <a:rPr lang="zh-CN" altLang="en-US" sz="4800" b="1" dirty="0" smtClean="0">
                <a:solidFill>
                  <a:srgbClr val="0036A2"/>
                </a:solidFill>
              </a:rPr>
              <a:t>实干</a:t>
            </a:r>
            <a:r>
              <a:rPr lang="zh-CN" altLang="zh-CN" sz="4800" b="1" dirty="0" smtClean="0">
                <a:solidFill>
                  <a:srgbClr val="0036A2"/>
                </a:solidFill>
              </a:rPr>
              <a:t>者致敬！</a:t>
            </a:r>
            <a:endParaRPr lang="zh-CN" altLang="en-US" sz="4800" b="1" dirty="0">
              <a:solidFill>
                <a:srgbClr val="0036A2"/>
              </a:solidFill>
            </a:endParaRPr>
          </a:p>
        </p:txBody>
      </p:sp>
      <p:pic>
        <p:nvPicPr>
          <p:cNvPr id="4" name="Picture 3" descr="D:\汉堡港的变奏\图片\t01e3062304da5d8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9800" y="762000"/>
            <a:ext cx="449580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</a:rPr>
              <a:t>大国工匠！</a:t>
            </a:r>
            <a:endParaRPr lang="zh-CN" altLang="en-US" sz="6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4035" name="Picture 3" descr="F:\风景图\从手机thumbnail移得20016.6.17\1463071533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0"/>
            <a:ext cx="914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公开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3"/>
          <p:cNvSpPr>
            <a:spLocks noChangeArrowheads="1" noChangeShapeType="1" noTextEdit="1"/>
          </p:cNvSpPr>
          <p:nvPr/>
        </p:nvSpPr>
        <p:spPr bwMode="blackWhite">
          <a:xfrm>
            <a:off x="2195513" y="2708275"/>
            <a:ext cx="5399087" cy="114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28575">
                  <a:solidFill>
                    <a:srgbClr val="FEFEFE"/>
                  </a:solidFill>
                  <a:round/>
                  <a:headEnd/>
                  <a:tailEnd/>
                </a:ln>
                <a:solidFill>
                  <a:srgbClr val="0036A2"/>
                </a:solidFill>
                <a:effectLst>
                  <a:outerShdw dist="71842" dir="2700000" algn="ctr" rotWithShape="0">
                    <a:srgbClr val="080808">
                      <a:alpha val="50000"/>
                    </a:srgbClr>
                  </a:outerShdw>
                </a:effectLst>
                <a:latin typeface="黑体"/>
                <a:ea typeface="黑体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http://sq.it68.net/UpFile/UpAttachment/2013-1/20131161301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2653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http://p0.so.qhimg.com/t015ec6adaacd95c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8" descr="http://sq.it68.net/UpFile/UpAttachment/2013-1/20131161301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14800" y="0"/>
            <a:ext cx="50292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828800"/>
            <a:ext cx="9144000" cy="719138"/>
          </a:xfrm>
        </p:spPr>
        <p:txBody>
          <a:bodyPr/>
          <a:lstStyle/>
          <a:p>
            <a:pPr eaLnBrk="1" hangingPunct="1"/>
            <a:r>
              <a:rPr lang="zh-CN" altLang="en-US" sz="4400" b="1" dirty="0" smtClean="0">
                <a:solidFill>
                  <a:srgbClr val="0036A2"/>
                </a:solidFill>
                <a:latin typeface="楷体" pitchFamily="49" charset="-122"/>
                <a:ea typeface="楷体" pitchFamily="49" charset="-122"/>
              </a:rPr>
              <a:t>柯岩</a:t>
            </a:r>
            <a:endParaRPr lang="en-US" altLang="zh-CN" sz="4400" b="1" dirty="0" smtClean="0">
              <a:solidFill>
                <a:srgbClr val="0036A2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</a:p>
          <a:p>
            <a:pPr eaLnBrk="1" hangingPunct="1"/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                   </a:t>
            </a:r>
            <a:r>
              <a:rPr lang="zh-CN" altLang="en-US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授课教师：许玉珠</a:t>
            </a:r>
          </a:p>
        </p:txBody>
      </p:sp>
      <p:sp>
        <p:nvSpPr>
          <p:cNvPr id="7171" name="WordArt 4"/>
          <p:cNvSpPr>
            <a:spLocks noChangeArrowheads="1" noChangeShapeType="1"/>
          </p:cNvSpPr>
          <p:nvPr/>
        </p:nvSpPr>
        <p:spPr bwMode="auto">
          <a:xfrm>
            <a:off x="1447800" y="381000"/>
            <a:ext cx="6096000" cy="11588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986"/>
                <a:gd name="adj2" fmla="val 0"/>
              </a:avLst>
            </a:prstTxWarp>
          </a:bodyPr>
          <a:lstStyle/>
          <a:p>
            <a:pPr algn="ctr"/>
            <a:r>
              <a:rPr lang="zh-CN" altLang="en-US" sz="8000" b="1" kern="10" dirty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汉堡港的变奏</a:t>
            </a:r>
          </a:p>
        </p:txBody>
      </p:sp>
      <p:pic>
        <p:nvPicPr>
          <p:cNvPr id="7172" name="Picture 2" descr="C:\Users\Administrator\Desktop\汉堡港的变奏\汉堡港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4495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http://img.bbs.cnhubei.com/forum/201301/03/203231ou94aguazm4l3td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5F5205"/>
                </a:solidFill>
              </a:rPr>
              <a:t>教学</a:t>
            </a:r>
            <a:r>
              <a:rPr lang="zh-CN" altLang="zh-CN" sz="3600" b="1" dirty="0" smtClean="0">
                <a:solidFill>
                  <a:srgbClr val="5F5205"/>
                </a:solidFill>
              </a:rPr>
              <a:t>目标</a:t>
            </a:r>
            <a:endParaRPr lang="zh-CN" altLang="en-US" sz="4000" b="1" kern="1200" dirty="0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196" name="Picture 4" descr="F:\风景图\五处不可思议的风景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502920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981200" y="1447800"/>
            <a:ext cx="6629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zh-CN" sz="4000" b="1" dirty="0" smtClean="0">
                <a:solidFill>
                  <a:srgbClr val="0036A2"/>
                </a:solidFill>
                <a:latin typeface="黑体" pitchFamily="49" charset="-122"/>
                <a:ea typeface="黑体" pitchFamily="49" charset="-122"/>
              </a:rPr>
              <a:t>解事</a:t>
            </a:r>
            <a:r>
              <a:rPr lang="zh-CN" altLang="zh-CN" sz="4000" b="1" dirty="0">
                <a:solidFill>
                  <a:srgbClr val="0036A2"/>
                </a:solidFill>
                <a:latin typeface="黑体" pitchFamily="49" charset="-122"/>
                <a:ea typeface="黑体" pitchFamily="49" charset="-122"/>
              </a:rPr>
              <a:t>件</a:t>
            </a:r>
            <a:r>
              <a:rPr lang="en-US" altLang="zh-CN" sz="4000" b="1" dirty="0">
                <a:solidFill>
                  <a:srgbClr val="0036A2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4000" b="1" dirty="0" smtClean="0">
              <a:solidFill>
                <a:srgbClr val="0036A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b="1" dirty="0" smtClean="0">
                <a:solidFill>
                  <a:srgbClr val="0036A2"/>
                </a:solidFill>
              </a:rPr>
              <a:t>         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明确品质</a:t>
            </a:r>
            <a:endParaRPr lang="en-US" altLang="zh-CN" sz="4000" b="1" dirty="0" smtClean="0">
              <a:solidFill>
                <a:srgbClr val="0036A2"/>
              </a:solidFill>
            </a:endParaRPr>
          </a:p>
          <a:p>
            <a:r>
              <a:rPr lang="en-US" altLang="zh-CN" sz="4000" b="1" dirty="0" smtClean="0">
                <a:solidFill>
                  <a:srgbClr val="0036A2"/>
                </a:solidFill>
              </a:rPr>
              <a:t>                   </a:t>
            </a:r>
            <a:r>
              <a:rPr lang="zh-CN" altLang="zh-CN" sz="4000" b="1" dirty="0" smtClean="0">
                <a:solidFill>
                  <a:srgbClr val="0036A2"/>
                </a:solidFill>
              </a:rPr>
              <a:t>认识主角</a:t>
            </a:r>
            <a:endParaRPr lang="zh-CN" altLang="zh-CN" sz="4000" b="1" dirty="0">
              <a:solidFill>
                <a:srgbClr val="0036A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波形 6"/>
          <p:cNvSpPr/>
          <p:nvPr/>
        </p:nvSpPr>
        <p:spPr bwMode="auto">
          <a:xfrm>
            <a:off x="533400" y="1524000"/>
            <a:ext cx="1143000" cy="304800"/>
          </a:xfrm>
          <a:prstGeom prst="wav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波形 7"/>
          <p:cNvSpPr/>
          <p:nvPr/>
        </p:nvSpPr>
        <p:spPr bwMode="auto">
          <a:xfrm>
            <a:off x="533400" y="1828800"/>
            <a:ext cx="1143000" cy="304800"/>
          </a:xfrm>
          <a:prstGeom prst="wav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381000" y="838200"/>
            <a:ext cx="4648200" cy="5410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－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6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段</a:t>
            </a:r>
            <a:r>
              <a:rPr lang="zh-CN" altLang="en-US" sz="3600" b="1" dirty="0" smtClean="0">
                <a:solidFill>
                  <a:srgbClr val="00B050"/>
                </a:solidFill>
                <a:latin typeface="+mj-ea"/>
                <a:ea typeface="+mj-ea"/>
              </a:rPr>
              <a:t>（故事引子）</a:t>
            </a:r>
            <a:endParaRPr lang="en-US" altLang="zh-CN" sz="3600" b="1" dirty="0" smtClean="0">
              <a:solidFill>
                <a:srgbClr val="00B050"/>
              </a:solidFill>
              <a:latin typeface="+mj-ea"/>
              <a:ea typeface="+mj-ea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solidFill>
                  <a:srgbClr val="00B050"/>
                </a:solidFill>
              </a:rPr>
              <a:t>         </a:t>
            </a:r>
          </a:p>
          <a:p>
            <a:pPr eaLnBrk="1" hangingPunct="1">
              <a:lnSpc>
                <a:spcPts val="5500"/>
              </a:lnSpc>
              <a:buFontTx/>
              <a:buNone/>
              <a:defRPr/>
            </a:pPr>
            <a:r>
              <a:rPr lang="en-US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    </a:t>
            </a:r>
            <a:r>
              <a:rPr lang="zh-CN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时间</a:t>
            </a:r>
            <a:r>
              <a:rPr lang="zh-CN" altLang="en-US" sz="4000" b="1" dirty="0" smtClean="0">
                <a:solidFill>
                  <a:srgbClr val="00B050"/>
                </a:solidFill>
                <a:latin typeface="+mj-ea"/>
                <a:ea typeface="+mj-ea"/>
              </a:rPr>
              <a:t>：</a:t>
            </a:r>
            <a:endParaRPr lang="zh-CN" altLang="zh-CN" sz="4000" b="1" dirty="0" smtClean="0">
              <a:solidFill>
                <a:srgbClr val="00B050"/>
              </a:solidFill>
              <a:latin typeface="+mj-ea"/>
              <a:ea typeface="+mj-ea"/>
            </a:endParaRPr>
          </a:p>
          <a:p>
            <a:pPr eaLnBrk="1" hangingPunct="1">
              <a:lnSpc>
                <a:spcPts val="5500"/>
              </a:lnSpc>
              <a:buFontTx/>
              <a:buNone/>
              <a:defRPr/>
            </a:pPr>
            <a:r>
              <a:rPr lang="en-US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     </a:t>
            </a:r>
            <a:r>
              <a:rPr lang="zh-CN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地点</a:t>
            </a:r>
            <a:r>
              <a:rPr lang="zh-CN" altLang="en-US" sz="4000" b="1" dirty="0" smtClean="0">
                <a:solidFill>
                  <a:srgbClr val="00B050"/>
                </a:solidFill>
                <a:latin typeface="+mj-ea"/>
                <a:ea typeface="+mj-ea"/>
              </a:rPr>
              <a:t>：</a:t>
            </a:r>
            <a:endParaRPr lang="en-US" altLang="zh-CN" sz="4000" b="1" dirty="0" smtClean="0">
              <a:solidFill>
                <a:srgbClr val="00B050"/>
              </a:solidFill>
              <a:latin typeface="+mj-ea"/>
              <a:ea typeface="+mj-ea"/>
            </a:endParaRPr>
          </a:p>
          <a:p>
            <a:pPr eaLnBrk="1" hangingPunct="1">
              <a:lnSpc>
                <a:spcPts val="5500"/>
              </a:lnSpc>
              <a:buFontTx/>
              <a:buNone/>
              <a:defRPr/>
            </a:pPr>
            <a:r>
              <a:rPr lang="en-US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      </a:t>
            </a:r>
            <a:r>
              <a:rPr lang="zh-CN" altLang="zh-CN" sz="4000" b="1" dirty="0" smtClean="0">
                <a:solidFill>
                  <a:srgbClr val="00B050"/>
                </a:solidFill>
                <a:latin typeface="+mj-ea"/>
                <a:ea typeface="+mj-ea"/>
              </a:rPr>
              <a:t>事件</a:t>
            </a:r>
            <a:r>
              <a:rPr lang="zh-CN" altLang="en-US" sz="4000" b="1" dirty="0" smtClean="0">
                <a:solidFill>
                  <a:srgbClr val="00B050"/>
                </a:solidFill>
                <a:latin typeface="+mj-ea"/>
                <a:ea typeface="+mj-ea"/>
              </a:rPr>
              <a:t>：</a:t>
            </a:r>
            <a:endParaRPr lang="en-US" altLang="zh-CN" sz="4000" b="1" dirty="0" smtClean="0">
              <a:solidFill>
                <a:srgbClr val="00B050"/>
              </a:solidFill>
              <a:latin typeface="+mj-ea"/>
              <a:ea typeface="+mj-ea"/>
            </a:endParaRPr>
          </a:p>
          <a:p>
            <a:pPr eaLnBrk="1" hangingPunct="1">
              <a:buFontTx/>
              <a:buNone/>
              <a:defRPr/>
            </a:pPr>
            <a:endParaRPr lang="en-US" altLang="zh-CN" dirty="0" smtClean="0">
              <a:solidFill>
                <a:srgbClr val="00B050"/>
              </a:solidFill>
            </a:endParaRPr>
          </a:p>
        </p:txBody>
      </p:sp>
      <p:pic>
        <p:nvPicPr>
          <p:cNvPr id="9219" name="Picture 3" descr="F:\风景图\从手机thumbnail移得20016.6.17\1459040656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0"/>
            <a:ext cx="373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-228600" y="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 </a:t>
            </a:r>
            <a:r>
              <a:rPr lang="zh-CN" altLang="en-US" sz="2800" b="1" dirty="0" smtClean="0">
                <a:latin typeface="+mn-lt"/>
                <a:ea typeface="+mn-ea"/>
              </a:rPr>
              <a:t>了</a:t>
            </a:r>
            <a:r>
              <a:rPr lang="zh-CN" altLang="en-US" sz="2800" b="1" dirty="0">
                <a:latin typeface="+mn-lt"/>
                <a:ea typeface="+mn-ea"/>
              </a:rPr>
              <a:t>解事</a:t>
            </a:r>
            <a:r>
              <a:rPr lang="zh-CN" altLang="en-US" sz="2800" b="1" dirty="0" smtClean="0">
                <a:latin typeface="+mn-lt"/>
                <a:ea typeface="+mn-ea"/>
              </a:rPr>
              <a:t>件</a:t>
            </a:r>
            <a:r>
              <a:rPr lang="en-US" altLang="zh-CN" sz="2800" b="1" dirty="0" smtClean="0">
                <a:latin typeface="+mn-lt"/>
                <a:ea typeface="+mn-ea"/>
              </a:rPr>
              <a:t>——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0" y="152400"/>
            <a:ext cx="8763000" cy="373380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zh-CN" altLang="zh-CN" sz="3600" b="1" kern="1200" dirty="0" smtClean="0">
                <a:solidFill>
                  <a:schemeClr val="tx2"/>
                </a:solidFill>
                <a:ea typeface="宋体" pitchFamily="2" charset="-122"/>
              </a:rPr>
              <a:t>时间</a:t>
            </a:r>
            <a:r>
              <a:rPr lang="zh-CN" altLang="en-US" sz="3600" b="1" kern="1200" dirty="0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en-US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1978</a:t>
            </a:r>
            <a:r>
              <a:rPr lang="zh-CN" altLang="en-US" sz="4000" b="1" kern="1200" dirty="0" smtClean="0">
                <a:solidFill>
                  <a:srgbClr val="0070C0"/>
                </a:solidFill>
                <a:ea typeface="宋体" pitchFamily="2" charset="-122"/>
              </a:rPr>
              <a:t>年</a:t>
            </a:r>
            <a:r>
              <a:rPr lang="en-US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4</a:t>
            </a:r>
            <a:r>
              <a:rPr lang="zh-CN" altLang="en-US" sz="4000" b="1" kern="1200" dirty="0" smtClean="0">
                <a:solidFill>
                  <a:srgbClr val="0070C0"/>
                </a:solidFill>
                <a:ea typeface="宋体" pitchFamily="2" charset="-122"/>
              </a:rPr>
              <a:t>月</a:t>
            </a:r>
            <a:r>
              <a:rPr lang="en-US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 </a:t>
            </a:r>
            <a:r>
              <a:rPr lang="zh-CN" altLang="en-US" sz="4000" b="1" kern="1200" dirty="0" smtClean="0">
                <a:solidFill>
                  <a:srgbClr val="0070C0"/>
                </a:solidFill>
                <a:ea typeface="宋体" pitchFamily="2" charset="-122"/>
              </a:rPr>
              <a:t>的一个星期天</a:t>
            </a:r>
            <a:endParaRPr lang="en-US" altLang="zh-CN" sz="4000" b="1" kern="1200" dirty="0" smtClean="0">
              <a:solidFill>
                <a:srgbClr val="0070C0"/>
              </a:solidFill>
              <a:ea typeface="宋体" pitchFamily="2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zh-CN" sz="3600" b="1" kern="1200" dirty="0" smtClean="0">
                <a:solidFill>
                  <a:schemeClr val="tx2"/>
                </a:solidFill>
                <a:ea typeface="宋体" pitchFamily="2" charset="-122"/>
              </a:rPr>
              <a:t>地点</a:t>
            </a:r>
            <a:r>
              <a:rPr lang="en-US" altLang="zh-CN" sz="3600" b="1" kern="12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zh-CN" altLang="en-US" sz="3600" b="1" kern="1200" dirty="0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zh-CN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汉堡港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zh-CN" altLang="zh-CN" sz="3600" b="1" kern="1200" dirty="0" smtClean="0">
                <a:solidFill>
                  <a:schemeClr val="tx2"/>
                </a:solidFill>
                <a:ea typeface="宋体" pitchFamily="2" charset="-122"/>
              </a:rPr>
              <a:t>事件</a:t>
            </a:r>
            <a:r>
              <a:rPr lang="zh-CN" altLang="en-US" sz="3600" b="1" kern="1200" dirty="0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en-US" altLang="zh-CN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改变节奏</a:t>
            </a:r>
            <a:r>
              <a:rPr lang="en-US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 </a:t>
            </a:r>
            <a:r>
              <a:rPr lang="zh-CN" altLang="zh-CN" sz="4000" b="1" kern="1200" dirty="0" smtClean="0">
                <a:solidFill>
                  <a:srgbClr val="0070C0"/>
                </a:solidFill>
                <a:ea typeface="宋体" pitchFamily="2" charset="-122"/>
              </a:rPr>
              <a:t>出现骚动情景</a:t>
            </a:r>
            <a:r>
              <a:rPr lang="zh-CN" altLang="en-US" sz="4000" b="1" kern="1200" dirty="0" smtClean="0">
                <a:solidFill>
                  <a:srgbClr val="0070C0"/>
                </a:solidFill>
                <a:ea typeface="宋体" pitchFamily="2" charset="-122"/>
              </a:rPr>
              <a:t>。</a:t>
            </a:r>
            <a:endParaRPr lang="en-US" altLang="zh-CN" sz="4000" b="1" kern="1200" dirty="0" smtClean="0">
              <a:solidFill>
                <a:srgbClr val="0070C0"/>
              </a:solidFill>
              <a:ea typeface="宋体" pitchFamily="2" charset="-122"/>
            </a:endParaRPr>
          </a:p>
          <a:p>
            <a:pPr eaLnBrk="1" hangingPunct="1">
              <a:buFontTx/>
              <a:buNone/>
              <a:defRPr/>
            </a:pPr>
            <a:endParaRPr lang="en-US" altLang="zh-CN" dirty="0" smtClean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0" y="3505200"/>
          <a:ext cx="91440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8494"/>
                <a:gridCol w="7745506"/>
              </a:tblGrid>
              <a:tr h="471377"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solidFill>
                            <a:schemeClr val="tx2"/>
                          </a:solidFill>
                          <a:ea typeface="宋体" pitchFamily="2" charset="-122"/>
                        </a:rPr>
                        <a:t> </a:t>
                      </a:r>
                      <a:r>
                        <a:rPr lang="zh-CN" altLang="en-US" sz="3200" b="1" dirty="0" smtClean="0">
                          <a:solidFill>
                            <a:schemeClr val="tx2"/>
                          </a:solidFill>
                          <a:ea typeface="宋体" pitchFamily="2" charset="-122"/>
                        </a:rPr>
                        <a:t>原先：</a:t>
                      </a:r>
                      <a:endParaRPr lang="zh-CN" altLang="en-US" sz="32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4000" b="1" dirty="0" smtClean="0">
                          <a:solidFill>
                            <a:srgbClr val="0070C0"/>
                          </a:solidFill>
                          <a:ea typeface="宋体" pitchFamily="2" charset="-122"/>
                        </a:rPr>
                        <a:t>一百多年来  有条不紊，按部就班。</a:t>
                      </a:r>
                      <a:endParaRPr lang="zh-CN" altLang="en-US" sz="4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62223"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solidFill>
                            <a:schemeClr val="tx2"/>
                          </a:solidFill>
                          <a:ea typeface="宋体" pitchFamily="2" charset="-122"/>
                        </a:rPr>
                        <a:t> </a:t>
                      </a:r>
                      <a:r>
                        <a:rPr lang="zh-CN" altLang="en-US" sz="3200" b="1" dirty="0" smtClean="0">
                          <a:solidFill>
                            <a:schemeClr val="tx2"/>
                          </a:solidFill>
                          <a:ea typeface="宋体" pitchFamily="2" charset="-122"/>
                        </a:rPr>
                        <a:t>现在：</a:t>
                      </a:r>
                      <a:endParaRPr lang="zh-CN" altLang="en-US" sz="32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1" dirty="0" smtClean="0">
                          <a:solidFill>
                            <a:srgbClr val="0070C0"/>
                          </a:solidFill>
                          <a:ea typeface="宋体" pitchFamily="2" charset="-122"/>
                        </a:rPr>
                        <a:t>码头上人头攒动，激动不已，尊严而又自信的十几位老船长也打破常规，开了一条小艇，集体下海去了。</a:t>
                      </a:r>
                      <a:endParaRPr lang="zh-CN" altLang="en-US" sz="4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04" name="下箭头 8"/>
          <p:cNvSpPr>
            <a:spLocks noChangeArrowheads="1"/>
          </p:cNvSpPr>
          <p:nvPr/>
        </p:nvSpPr>
        <p:spPr bwMode="auto">
          <a:xfrm>
            <a:off x="4953000" y="2743200"/>
            <a:ext cx="685800" cy="685800"/>
          </a:xfrm>
          <a:prstGeom prst="down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533400"/>
          <a:ext cx="9144000" cy="5191678"/>
        </p:xfrm>
        <a:graphic>
          <a:graphicData uri="http://schemas.openxmlformats.org/drawingml/2006/table">
            <a:tbl>
              <a:tblPr/>
              <a:tblGrid>
                <a:gridCol w="1981200"/>
                <a:gridCol w="7162800"/>
              </a:tblGrid>
              <a:tr h="11423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 事件</a:t>
                      </a:r>
                      <a:endParaRPr lang="zh-CN" altLang="en-US" sz="4400" b="1" kern="1200" dirty="0">
                        <a:solidFill>
                          <a:schemeClr val="tx2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44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矛盾冲突</a:t>
                      </a:r>
                      <a:r>
                        <a:rPr lang="zh-CN" altLang="en-US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（</a:t>
                      </a:r>
                      <a:r>
                        <a:rPr lang="en-US" altLang="zh-CN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－</a:t>
                      </a:r>
                      <a:r>
                        <a:rPr lang="en-US" altLang="zh-CN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31</a:t>
                      </a:r>
                      <a:r>
                        <a:rPr lang="zh-CN" altLang="en-US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段 故事主体</a:t>
                      </a:r>
                      <a:r>
                        <a:rPr lang="zh-CN" altLang="en-US" sz="3600" b="1" kern="1200" dirty="0" smtClean="0">
                          <a:solidFill>
                            <a:schemeClr val="tx2"/>
                          </a:solidFill>
                          <a:latin typeface="+mj-ea"/>
                          <a:ea typeface="+mn-ea"/>
                          <a:cs typeface="+mn-cs"/>
                        </a:rPr>
                        <a:t>）</a:t>
                      </a:r>
                      <a:endParaRPr lang="zh-CN" altLang="en-US" sz="36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999">
                <a:tc>
                  <a:txBody>
                    <a:bodyPr/>
                    <a:lstStyle/>
                    <a:p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  7</a:t>
                      </a:r>
                      <a:r>
                        <a:rPr lang="zh-CN" altLang="en-US" sz="4000" b="1" dirty="0" smtClean="0">
                          <a:solidFill>
                            <a:srgbClr val="00B050"/>
                          </a:solidFill>
                        </a:rPr>
                        <a:t>－</a:t>
                      </a:r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18</a:t>
                      </a:r>
                    </a:p>
                    <a:p>
                      <a:r>
                        <a:rPr lang="zh-CN" altLang="en-US" sz="4000" b="1" dirty="0" smtClean="0">
                          <a:solidFill>
                            <a:srgbClr val="00B050"/>
                          </a:solidFill>
                        </a:rPr>
                        <a:t>  </a:t>
                      </a:r>
                      <a:r>
                        <a:rPr lang="zh-CN" altLang="en-US" sz="4000" b="1" kern="1200" dirty="0" smtClean="0">
                          <a:solidFill>
                            <a:srgbClr val="00B050"/>
                          </a:solidFill>
                          <a:latin typeface="+mj-ea"/>
                          <a:ea typeface="+mj-ea"/>
                          <a:cs typeface="+mn-cs"/>
                        </a:rPr>
                        <a:t>接货</a:t>
                      </a:r>
                      <a:endParaRPr lang="zh-CN" altLang="en-US" sz="4000" b="1" kern="1200" dirty="0">
                        <a:solidFill>
                          <a:srgbClr val="00B05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600">
                <a:tc>
                  <a:txBody>
                    <a:bodyPr/>
                    <a:lstStyle/>
                    <a:p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 19</a:t>
                      </a:r>
                      <a:r>
                        <a:rPr lang="zh-CN" altLang="en-US" sz="4000" b="1" dirty="0" smtClean="0">
                          <a:solidFill>
                            <a:srgbClr val="00B050"/>
                          </a:solidFill>
                        </a:rPr>
                        <a:t>－</a:t>
                      </a:r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26</a:t>
                      </a:r>
                    </a:p>
                    <a:p>
                      <a:r>
                        <a:rPr lang="zh-CN" altLang="en-US" sz="4000" b="1" u="sng" kern="1200" baseline="0" dirty="0" smtClean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4000" b="1" u="sng" kern="1200" dirty="0" smtClean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？</a:t>
                      </a:r>
                      <a:r>
                        <a:rPr lang="zh-CN" altLang="en-US" sz="4000" b="1" kern="1200" dirty="0" smtClean="0">
                          <a:solidFill>
                            <a:srgbClr val="00B050"/>
                          </a:solidFill>
                          <a:latin typeface="+mj-ea"/>
                          <a:ea typeface="+mj-ea"/>
                          <a:cs typeface="+mn-cs"/>
                        </a:rPr>
                        <a:t>货</a:t>
                      </a:r>
                      <a:endParaRPr lang="zh-CN" altLang="en-US" sz="4000" b="1" kern="1200" dirty="0">
                        <a:solidFill>
                          <a:srgbClr val="00B05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2741">
                <a:tc>
                  <a:txBody>
                    <a:bodyPr/>
                    <a:lstStyle/>
                    <a:p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27</a:t>
                      </a:r>
                      <a:r>
                        <a:rPr lang="zh-CN" altLang="en-US" sz="4000" b="1" dirty="0" smtClean="0">
                          <a:solidFill>
                            <a:srgbClr val="00B050"/>
                          </a:solidFill>
                        </a:rPr>
                        <a:t>－</a:t>
                      </a:r>
                      <a:r>
                        <a:rPr lang="en-US" altLang="zh-CN" sz="4000" b="1" dirty="0" smtClean="0">
                          <a:solidFill>
                            <a:srgbClr val="00B050"/>
                          </a:solidFill>
                        </a:rPr>
                        <a:t>31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1" u="sng" kern="1200" baseline="0" dirty="0" smtClean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4000" b="1" u="sng" kern="1200" dirty="0" smtClean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？</a:t>
                      </a:r>
                      <a:r>
                        <a:rPr lang="zh-CN" altLang="en-US" sz="4000" b="1" kern="1200" dirty="0" smtClean="0">
                          <a:solidFill>
                            <a:srgbClr val="00B050"/>
                          </a:solidFill>
                          <a:latin typeface="+mj-ea"/>
                          <a:ea typeface="+mj-ea"/>
                          <a:cs typeface="+mn-cs"/>
                        </a:rPr>
                        <a:t>货</a:t>
                      </a:r>
                      <a:endParaRPr lang="zh-CN" altLang="en-US" sz="4000" b="1" kern="1200" dirty="0">
                        <a:solidFill>
                          <a:srgbClr val="00B05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1" dirty="0" smtClean="0">
                          <a:solidFill>
                            <a:srgbClr val="00B050"/>
                          </a:solidFill>
                          <a:latin typeface="+mj-ea"/>
                          <a:ea typeface="+mj-ea"/>
                        </a:rPr>
                        <a:t>贝汉廷与德国验货师的矛盾</a:t>
                      </a:r>
                    </a:p>
                    <a:p>
                      <a:endParaRPr lang="zh-CN" altLang="en-US" sz="40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7084</TotalTime>
  <Words>1430</Words>
  <Application>Microsoft Office PowerPoint</Application>
  <PresentationFormat>全屏显示(4:3)</PresentationFormat>
  <Paragraphs>178</Paragraphs>
  <Slides>25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            作者柯岩  ——当代女作家、诗人</vt:lpstr>
      <vt:lpstr>幻灯片 17</vt:lpstr>
      <vt:lpstr>    1978年4月，他率领他的汉川号轮演绎了汉堡港的变奏曲，这是一百多年没有的事。        1979年4月，他指挥的“柳林海”轮抵达西雅图港，使中断30年的中美海上运输航线恢复了，他流利的英语、独特的人格魅力使美国人叹服。使 “中国”、“柳林海”和“贝汉廷”成为当时媒体最热门的名词。          ……           1985.4.23，死于西班亚，解剖结论为“疲劳过度，心力衰竭”，他真是“投向航海立志报国”，他用生命实践了对祖国的诺言。                    </vt:lpstr>
      <vt:lpstr>幻灯片 19</vt:lpstr>
      <vt:lpstr>贝汉廷 ！</vt:lpstr>
      <vt:lpstr>幻灯片 21</vt:lpstr>
      <vt:lpstr>       国家的希望在哪里？就在老一代的贝汉廷和学习贝汉廷的新一代身上。   ——柯岩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用户</cp:lastModifiedBy>
  <cp:revision>804</cp:revision>
  <cp:lastPrinted>1601-01-01T00:00:00Z</cp:lastPrinted>
  <dcterms:created xsi:type="dcterms:W3CDTF">2016-05-28T11:26:27Z</dcterms:created>
  <dcterms:modified xsi:type="dcterms:W3CDTF">2016-12-26T03:14:24Z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